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9" r:id="rId4"/>
    <p:sldId id="270" r:id="rId5"/>
    <p:sldId id="271" r:id="rId6"/>
    <p:sldId id="275" r:id="rId7"/>
    <p:sldId id="272" r:id="rId8"/>
    <p:sldId id="273" r:id="rId9"/>
    <p:sldId id="274" r:id="rId10"/>
    <p:sldId id="266" r:id="rId11"/>
    <p:sldId id="268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D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/>
    <p:restoredTop sz="94628"/>
  </p:normalViewPr>
  <p:slideViewPr>
    <p:cSldViewPr snapToGrid="0" snapToObjects="1">
      <p:cViewPr>
        <p:scale>
          <a:sx n="87" d="100"/>
          <a:sy n="87" d="100"/>
        </p:scale>
        <p:origin x="77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A6A74-02FC-4B30-A40B-38A607AAC5C2}" type="datetimeFigureOut">
              <a:t>8/31/26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F8553-E746-42D2-95E0-ECAB3F4F7CE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3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Attached paper: Gravity_mediated_DM_direct_detection.pdf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F8553-E746-42D2-95E0-ECAB3F4F7CE1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0327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limits on M* obtained from the LZ spin-independent scattering bound.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range shown in the paper: approximately 10 GeV to 1 </a:t>
            </a:r>
            <a:r>
              <a:rPr lang="en-US" sz="12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PeV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with extrapolation above the published 10 TeV range.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strongest sensitivity is obtained for n = 2.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</a:t>
            </a:r>
            <a:r>
              <a:rPr lang="en-US" sz="12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mχ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10 TeV: M* &gt; 5.5, 2.7, 2.2, 1.9 and 1.8 TeV for n = 2, 3, 4, 5 and 6.</a:t>
            </a:r>
            <a:endParaRPr lang="en-US" sz="1200" dirty="0"/>
          </a:p>
          <a:p>
            <a:pPr marL="228600" indent="-228600">
              <a:buSzPct val="100000"/>
              <a:buChar char="•"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n = 2, direct detection becomes competitive with the quoted ATLAS limit only at very large </a:t>
            </a:r>
            <a:r>
              <a:rPr lang="en-US" sz="12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mχ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around the sub-</a:t>
            </a:r>
            <a:r>
              <a:rPr lang="en-US" sz="12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PeV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to </a:t>
            </a:r>
            <a:r>
              <a:rPr lang="en-US" sz="1200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PeV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regime.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F8553-E746-42D2-95E0-ECAB3F4F7CE1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4901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F8553-E746-42D2-95E0-ECAB3F4F7CE1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2604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FF8553-E746-42D2-95E0-ECAB3F4F7CE1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0870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Attached paper: Gravity_mediated_DM_direct_detection.pdf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Attached paper: Gravity_mediated_DM_direct_detection.pdf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Attached paper: Gravity_mediated_DM_direct_detection.pdf
- https://arxiv.org/abs/hep-ph/9807344
- https://arxiv.org/abs/hep-ph/9903224
- https://arxiv.org/abs/hep-ph/0305010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483096"/>
            <a:ext cx="11155680" cy="0"/>
          </a:xfrm>
          <a:prstGeom prst="line">
            <a:avLst/>
          </a:prstGeom>
          <a:noFill/>
          <a:ln w="8890">
            <a:solidFill>
              <a:srgbClr val="B7B7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6537960"/>
            <a:ext cx="4297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Gravity-mediated dark matter in ADD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9738360" y="6537960"/>
            <a:ext cx="1600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 B. Samsonov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9672"/>
            <a:ext cx="201168" cy="14630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666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9672"/>
            <a:ext cx="201168" cy="14630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66666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indico.cern.ch/event/1107937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731" y="2342289"/>
            <a:ext cx="10652760" cy="1325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Signatures of gravity-mediated dark matter interaction</a:t>
            </a:r>
            <a:endParaRPr lang="en-US" sz="31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3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theories with large extra dimensions</a:t>
            </a:r>
            <a:endParaRPr lang="en-US" sz="3100" dirty="0">
              <a:solidFill>
                <a:srgbClr val="00206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1226819" y="3925450"/>
            <a:ext cx="97383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Clarke, V. V. Flambaum, M. Pospelov and </a:t>
            </a:r>
            <a:r>
              <a:rPr lang="en-US" sz="1800" u="sng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I. B. Samsonov</a:t>
            </a:r>
            <a:endParaRPr lang="en-US" sz="1800" u="sng" dirty="0"/>
          </a:p>
        </p:txBody>
      </p:sp>
      <p:sp>
        <p:nvSpPr>
          <p:cNvPr id="4" name="Text 2"/>
          <p:cNvSpPr/>
          <p:nvPr/>
        </p:nvSpPr>
        <p:spPr>
          <a:xfrm>
            <a:off x="1226819" y="4541379"/>
            <a:ext cx="973836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Based on 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arXiv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: 2606.23178 [hep-</a:t>
            </a:r>
            <a:r>
              <a:rPr lang="en-US" sz="1500" dirty="0" err="1">
                <a:solidFill>
                  <a:schemeClr val="accent6">
                    <a:lumMod val="75000"/>
                  </a:schemeClr>
                </a:solidFill>
              </a:rPr>
              <a:t>ph</a:t>
            </a:r>
            <a:r>
              <a:rPr lang="en-US" sz="1500" dirty="0">
                <a:solidFill>
                  <a:schemeClr val="accent6">
                    <a:lumMod val="75000"/>
                  </a:schemeClr>
                </a:solidFill>
              </a:rPr>
              <a:t>]</a:t>
            </a:r>
          </a:p>
        </p:txBody>
      </p:sp>
      <p:sp>
        <p:nvSpPr>
          <p:cNvPr id="5" name="Shape 3"/>
          <p:cNvSpPr/>
          <p:nvPr/>
        </p:nvSpPr>
        <p:spPr>
          <a:xfrm>
            <a:off x="3147059" y="5084156"/>
            <a:ext cx="5897880" cy="0"/>
          </a:xfrm>
          <a:prstGeom prst="line">
            <a:avLst/>
          </a:prstGeom>
          <a:noFill/>
          <a:ln w="12700">
            <a:solidFill>
              <a:srgbClr val="B7B7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D5F156-2D4E-5220-A10A-EEE5108CE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878" y="5242886"/>
            <a:ext cx="1072243" cy="1072243"/>
          </a:xfrm>
          <a:prstGeom prst="rect">
            <a:avLst/>
          </a:prstGeom>
        </p:spPr>
      </p:pic>
      <p:pic>
        <p:nvPicPr>
          <p:cNvPr id="10" name="Picture 9">
            <a:hlinkClick r:id="rId4"/>
            <a:extLst>
              <a:ext uri="{FF2B5EF4-FFF2-40B4-BE49-F238E27FC236}">
                <a16:creationId xmlns:a16="http://schemas.microsoft.com/office/drawing/2014/main" id="{6BB510BA-ADF5-CA2B-E76A-8F7B904268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001" y="0"/>
            <a:ext cx="12240000" cy="20808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59D268-D8AC-C64C-388E-6C297F8FBB17}"/>
              </a:ext>
            </a:extLst>
          </p:cNvPr>
          <p:cNvSpPr txBox="1"/>
          <p:nvPr/>
        </p:nvSpPr>
        <p:spPr>
          <a:xfrm>
            <a:off x="1205346" y="0"/>
            <a:ext cx="1040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bg1">
                    <a:lumMod val="85000"/>
                  </a:schemeClr>
                </a:solidFill>
              </a:rPr>
              <a:t>XIX International Conference on Interconnections between Particle Physics and Cosmology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2"/>
              <p:cNvSpPr/>
              <p:nvPr/>
            </p:nvSpPr>
            <p:spPr>
              <a:xfrm>
                <a:off x="749808" y="1033364"/>
                <a:ext cx="10698480" cy="4644968"/>
              </a:xfrm>
              <a:prstGeom prst="rect">
                <a:avLst/>
              </a:prstGeom>
              <a:noFill/>
              <a:ln/>
            </p:spPr>
            <p:txBody>
              <a:bodyPr wrap="square" lIns="381" tIns="381" rIns="381" bIns="381" rtlCol="0" anchor="t">
                <a:normAutofit fontScale="77500" lnSpcReduction="20000"/>
              </a:bodyPr>
              <a:lstStyle/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WIMP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remains dominating candidate for DM particles</a:t>
                </a:r>
                <a:r>
                  <a:rPr lang="el-GR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:r>
                  <a:rPr lang="en-AU" sz="1700" b="1" i="1" dirty="0">
                    <a:solidFill>
                      <a:srgbClr val="333333"/>
                    </a:solidFill>
                    <a:latin typeface="Symbol" pitchFamily="2" charset="2"/>
                    <a:ea typeface="Arial" pitchFamily="34" charset="-122"/>
                    <a:cs typeface="Arial" pitchFamily="34" charset="-120"/>
                  </a:rPr>
                  <a:t>c</a:t>
                </a:r>
                <a:endParaRPr lang="en-US" sz="1700" b="1" i="1" dirty="0">
                  <a:solidFill>
                    <a:srgbClr val="3333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The likely </a:t>
                </a:r>
                <a:r>
                  <a:rPr lang="en-US" sz="1700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mass range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:</a:t>
                </a:r>
              </a:p>
              <a:p>
                <a:pPr>
                  <a:spcAft>
                    <a:spcPts val="600"/>
                  </a:spcAft>
                  <a:buSzPct val="10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1700" b="0" i="1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  <a:cs typeface="Arial" pitchFamily="34" charset="-120"/>
                        </a:rPr>
                        <m:t>𝑂</m:t>
                      </m:r>
                      <m:d>
                        <m:dPr>
                          <m:ctrlP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</m:ctrlPr>
                        </m:dPr>
                        <m:e>
                          <m: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en-AU" sz="1700" b="0" i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  <a:cs typeface="Arial" pitchFamily="34" charset="-120"/>
                        </a:rPr>
                        <m:t>GeV</m:t>
                      </m:r>
                      <m:sSub>
                        <m:sSubPr>
                          <m:ctrlPr>
                            <a:rPr lang="en-US" sz="170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</m:ctrlPr>
                        </m:sSubPr>
                        <m:e>
                          <m: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&lt;</m:t>
                          </m:r>
                          <m: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𝑚</m:t>
                          </m:r>
                        </m:e>
                        <m:sub>
                          <m:r>
                            <a:rPr lang="en-US" sz="170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-120"/>
                            </a:rPr>
                            <m:t>𝜒</m:t>
                          </m:r>
                        </m:sub>
                      </m:sSub>
                      <m:r>
                        <a:rPr lang="en-AU" sz="1700" b="0" i="1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  <a:cs typeface="Arial" pitchFamily="34" charset="-120"/>
                        </a:rPr>
                        <m:t>&lt;</m:t>
                      </m:r>
                      <m:r>
                        <a:rPr lang="en-AU" sz="1700" b="0" i="1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  <a:cs typeface="Arial" pitchFamily="34" charset="-120"/>
                        </a:rPr>
                        <m:t>𝑂</m:t>
                      </m:r>
                      <m:d>
                        <m:dPr>
                          <m:ctrlP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</m:ctrlPr>
                        </m:dPr>
                        <m:e>
                          <m: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100</m:t>
                          </m:r>
                        </m:e>
                      </m:d>
                      <m:r>
                        <m:rPr>
                          <m:sty m:val="p"/>
                        </m:rPr>
                        <a:rPr lang="en-AU" sz="1700" b="0" i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  <a:cs typeface="Arial" pitchFamily="34" charset="-120"/>
                        </a:rPr>
                        <m:t>TeV</m:t>
                      </m:r>
                    </m:oMath>
                  </m:oMathPara>
                </a14:m>
                <a:endParaRPr lang="en-US" sz="1700" dirty="0">
                  <a:solidFill>
                    <a:srgbClr val="3333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Standard </a:t>
                </a:r>
                <a:r>
                  <a:rPr lang="en-US" sz="1700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search channels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: </a:t>
                </a:r>
                <a:r>
                  <a:rPr lang="en-AU" dirty="0"/>
                  <a:t>relic freeze-out / indirect detection, nuclear recoil direct detection, and collider missing-energy</a:t>
                </a:r>
                <a:endParaRPr lang="en-US" sz="1700" dirty="0">
                  <a:solidFill>
                    <a:srgbClr val="3333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 algn="ctr">
                  <a:spcAft>
                    <a:spcPts val="600"/>
                  </a:spcAft>
                  <a:buSzPct val="100000"/>
                </a:pPr>
                <a:endParaRPr lang="en-AU" sz="1700" i="1" dirty="0">
                  <a:solidFill>
                    <a:srgbClr val="333333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-120"/>
                </a:endParaRPr>
              </a:p>
              <a:p>
                <a:pPr algn="ctr">
                  <a:spcAft>
                    <a:spcPts val="600"/>
                  </a:spcAft>
                  <a:buSzPct val="100000"/>
                </a:pPr>
                <a:endParaRPr lang="en-AU" sz="1700" i="1" dirty="0">
                  <a:solidFill>
                    <a:srgbClr val="333333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-120"/>
                </a:endParaRPr>
              </a:p>
              <a:p>
                <a:pPr algn="ctr">
                  <a:spcAft>
                    <a:spcPts val="600"/>
                  </a:spcAft>
                  <a:buSzPct val="100000"/>
                </a:pPr>
                <a:endParaRPr lang="en-AU" sz="1700" i="1" dirty="0">
                  <a:solidFill>
                    <a:srgbClr val="333333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-120"/>
                </a:endParaRPr>
              </a:p>
              <a:p>
                <a:pPr algn="ctr">
                  <a:spcAft>
                    <a:spcPts val="600"/>
                  </a:spcAft>
                  <a:buSzPct val="100000"/>
                </a:pPr>
                <a:endParaRPr lang="en-AU" sz="1700" i="1" dirty="0">
                  <a:solidFill>
                    <a:srgbClr val="333333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-120"/>
                </a:endParaRPr>
              </a:p>
              <a:p>
                <a:pPr algn="ctr">
                  <a:spcAft>
                    <a:spcPts val="600"/>
                  </a:spcAft>
                  <a:buSzPct val="100000"/>
                </a:pPr>
                <a:endParaRPr lang="en-AU" sz="1700" i="1" dirty="0">
                  <a:solidFill>
                    <a:srgbClr val="333333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-120"/>
                </a:endParaRPr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AU" sz="1600" dirty="0">
                    <a:solidFill>
                      <a:srgbClr val="0070C0"/>
                    </a:solidFill>
                  </a:rPr>
                  <a:t>Gravity</a:t>
                </a:r>
                <a:r>
                  <a:rPr lang="en-AU" sz="1600" dirty="0"/>
                  <a:t> is universal and always present, but in ordinary 4D it is Planck-suppressed so it </a:t>
                </a:r>
                <a:r>
                  <a:rPr lang="en-AU" sz="1600" dirty="0">
                    <a:solidFill>
                      <a:srgbClr val="0070C0"/>
                    </a:solidFill>
                  </a:rPr>
                  <a:t>is far too weak </a:t>
                </a:r>
                <a:r>
                  <a:rPr lang="en-AU" sz="1600" dirty="0"/>
                  <a:t>to produce or observe WIMPs.:</a:t>
                </a:r>
              </a:p>
              <a:p>
                <a:pPr>
                  <a:spcAft>
                    <a:spcPts val="600"/>
                  </a:spcAft>
                  <a:buSzPct val="10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</m:ctrlPr>
                        </m:sSubPr>
                        <m:e>
                          <m: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1700" b="0" i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grav</m:t>
                          </m:r>
                        </m:sub>
                      </m:sSub>
                      <m:r>
                        <a:rPr lang="en-AU" sz="1700" b="0" i="1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  <a:cs typeface="Arial" pitchFamily="34" charset="-120"/>
                        </a:rPr>
                        <m:t>~</m:t>
                      </m:r>
                      <m:sSubSup>
                        <m:sSubSupPr>
                          <m:ctrlPr>
                            <a:rPr lang="en-US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</m:ctrlPr>
                        </m:sSubSupPr>
                        <m:e>
                          <m: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1700" b="0" i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Pl</m:t>
                          </m:r>
                        </m:sub>
                        <m:sup>
                          <m:r>
                            <a:rPr lang="en-AU" sz="1700" b="0" i="1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−2</m:t>
                          </m:r>
                        </m:sup>
                      </m:sSubSup>
                    </m:oMath>
                  </m:oMathPara>
                </a14:m>
                <a:endParaRPr lang="en-US" sz="1700" dirty="0">
                  <a:solidFill>
                    <a:srgbClr val="3333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>
                  <a:spcAft>
                    <a:spcPts val="600"/>
                  </a:spcAft>
                  <a:buSzPct val="100000"/>
                </a:pPr>
                <a:endParaRPr lang="en-US" sz="1700" dirty="0">
                  <a:solidFill>
                    <a:srgbClr val="3333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AU" sz="1600" dirty="0">
                    <a:solidFill>
                      <a:srgbClr val="FF0000"/>
                    </a:solidFill>
                  </a:rPr>
                  <a:t>ADD changes this logic</a:t>
                </a:r>
                <a:r>
                  <a:rPr lang="en-AU" sz="1600" dirty="0"/>
                  <a:t>: gravity propagates in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AU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>
                        <a:latin typeface="Cambria Math" panose="02040503050406030204" pitchFamily="18" charset="0"/>
                      </a:rPr>
                      <m:t>4+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AU" sz="1600" dirty="0"/>
                  <a:t> dimensions, the fundamental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AU" sz="1600" dirty="0"/>
                  <a:t>may be much lower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Pl</m:t>
                        </m:r>
                      </m:sub>
                    </m:sSub>
                  </m:oMath>
                </a14:m>
                <a:r>
                  <a:rPr lang="en-AU" sz="1600" dirty="0"/>
                  <a:t>, and the KK tower enhances short-distance gravitational interactions. </a:t>
                </a:r>
                <a:r>
                  <a:rPr lang="en-AU" sz="1600" dirty="0">
                    <a:solidFill>
                      <a:srgbClr val="00B050"/>
                    </a:solidFill>
                  </a:rPr>
                  <a:t>[</a:t>
                </a:r>
                <a:r>
                  <a:rPr lang="en-AU" sz="1600" dirty="0" err="1">
                    <a:solidFill>
                      <a:srgbClr val="00B050"/>
                    </a:solidFill>
                  </a:rPr>
                  <a:t>Arkani</a:t>
                </a:r>
                <a:r>
                  <a:rPr lang="en-AU" sz="1600" dirty="0">
                    <a:solidFill>
                      <a:srgbClr val="00B050"/>
                    </a:solidFill>
                  </a:rPr>
                  <a:t>-Hamed, Dimopoulos, Dvali, Phys. Lett. B 429, 263 (1998)]</a:t>
                </a:r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endParaRPr lang="en-US" sz="1700" dirty="0">
                  <a:solidFill>
                    <a:srgbClr val="00B0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Question addressed here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: do present direct- and indirect-detection data constrain the </a:t>
                </a:r>
                <a:r>
                  <a:rPr lang="en-US" sz="1700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parameter space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when gravity is the only interaction portal?</a:t>
                </a:r>
              </a:p>
              <a:p>
                <a:pPr>
                  <a:spcAft>
                    <a:spcPts val="600"/>
                  </a:spcAft>
                  <a:buSzPct val="10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17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lang="en-AU" sz="17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7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AU" sz="17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sub>
                      </m:sSub>
                      <m:r>
                        <a:rPr lang="en-AU" sz="17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AU" sz="17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17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17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en-AU" sz="17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AU" sz="17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AU" sz="17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17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08" y="1033364"/>
                <a:ext cx="10698480" cy="4644968"/>
              </a:xfrm>
              <a:prstGeom prst="rect">
                <a:avLst/>
              </a:prstGeom>
              <a:blipFill>
                <a:blip r:embed="rId3"/>
                <a:stretch>
                  <a:fillRect l="-949" t="-2186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3"/>
          <p:cNvSpPr/>
          <p:nvPr/>
        </p:nvSpPr>
        <p:spPr>
          <a:xfrm>
            <a:off x="746760" y="5404012"/>
            <a:ext cx="1828800" cy="274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Assumptions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46760" y="5815584"/>
            <a:ext cx="10698480" cy="48915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200" b="1" i="1" dirty="0">
                <a:solidFill>
                  <a:srgbClr val="333333"/>
                </a:solidFill>
                <a:latin typeface="Symbol" pitchFamily="2" charset="2"/>
                <a:ea typeface="Arial" pitchFamily="34" charset="-122"/>
                <a:cs typeface="Arial" pitchFamily="34" charset="-120"/>
              </a:rPr>
              <a:t>c</a:t>
            </a:r>
            <a:r>
              <a:rPr lang="en-US" sz="12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stable, localized on the brane, and saturates the dark-matter abundance.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direct-detection analysis allows </a:t>
            </a:r>
            <a:r>
              <a:rPr lang="en-AU" sz="1200" b="1" i="1" dirty="0">
                <a:solidFill>
                  <a:srgbClr val="333333"/>
                </a:solidFill>
                <a:latin typeface="Symbol" pitchFamily="2" charset="2"/>
                <a:ea typeface="Arial" pitchFamily="34" charset="-122"/>
                <a:cs typeface="Arial" pitchFamily="34" charset="-120"/>
              </a:rPr>
              <a:t>c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to be elementary or sufficiently compact and composite; the indirect analysis is specialised to elementary scalar </a:t>
            </a:r>
            <a:r>
              <a:rPr lang="en-AU" sz="1200" b="1" i="1" dirty="0">
                <a:solidFill>
                  <a:srgbClr val="333333"/>
                </a:solidFill>
                <a:latin typeface="Symbol" pitchFamily="2" charset="2"/>
                <a:ea typeface="Arial" pitchFamily="34" charset="-122"/>
                <a:cs typeface="Arial" pitchFamily="34" charset="-120"/>
              </a:rPr>
              <a:t>c</a:t>
            </a: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C1A45F-D746-760C-E89F-E13461E628A6}"/>
              </a:ext>
            </a:extLst>
          </p:cNvPr>
          <p:cNvSpPr/>
          <p:nvPr/>
        </p:nvSpPr>
        <p:spPr>
          <a:xfrm>
            <a:off x="0" y="9038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/>
              <a:t>Motivations and Background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E3AFAC-2D35-EC4B-0B4C-FC5A25E314A9}"/>
              </a:ext>
            </a:extLst>
          </p:cNvPr>
          <p:cNvGrpSpPr/>
          <p:nvPr/>
        </p:nvGrpSpPr>
        <p:grpSpPr>
          <a:xfrm>
            <a:off x="1867752" y="2121638"/>
            <a:ext cx="2146150" cy="1017340"/>
            <a:chOff x="3111336" y="2038581"/>
            <a:chExt cx="2146150" cy="1017340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F853C102-25B4-3389-A839-0BC2152DD06C}"/>
                </a:ext>
              </a:extLst>
            </p:cNvPr>
            <p:cNvCxnSpPr/>
            <p:nvPr/>
          </p:nvCxnSpPr>
          <p:spPr>
            <a:xfrm>
              <a:off x="3397624" y="2223247"/>
              <a:ext cx="645458" cy="367553"/>
            </a:xfrm>
            <a:prstGeom prst="straightConnector1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205BBA8-71AE-B7B8-4401-CCB12EAD0C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30568" y="2679192"/>
              <a:ext cx="712514" cy="276009"/>
            </a:xfrm>
            <a:prstGeom prst="straightConnector1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2FA0BB7-CB63-F164-EF6C-5FFB875F09A8}"/>
                </a:ext>
              </a:extLst>
            </p:cNvPr>
            <p:cNvCxnSpPr/>
            <p:nvPr/>
          </p:nvCxnSpPr>
          <p:spPr>
            <a:xfrm>
              <a:off x="4226680" y="2675089"/>
              <a:ext cx="645458" cy="367553"/>
            </a:xfrm>
            <a:prstGeom prst="straightConnector1">
              <a:avLst/>
            </a:prstGeom>
            <a:ln w="12700"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C6C4BC1-472A-2891-DA7B-5E0AB50073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6680" y="2354153"/>
              <a:ext cx="645458" cy="244328"/>
            </a:xfrm>
            <a:prstGeom prst="straightConnector1">
              <a:avLst/>
            </a:prstGeom>
            <a:ln w="12700"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FED8A74-8E8A-7043-098E-B9F78CE457BF}"/>
                </a:ext>
              </a:extLst>
            </p:cNvPr>
            <p:cNvSpPr/>
            <p:nvPr/>
          </p:nvSpPr>
          <p:spPr>
            <a:xfrm>
              <a:off x="4094450" y="2598481"/>
              <a:ext cx="80862" cy="8428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BD09C66-63DE-7D82-24FF-3F0619EE1B05}"/>
                    </a:ext>
                  </a:extLst>
                </p:cNvPr>
                <p:cNvSpPr txBox="1"/>
                <p:nvPr/>
              </p:nvSpPr>
              <p:spPr>
                <a:xfrm>
                  <a:off x="3111336" y="2038581"/>
                  <a:ext cx="1737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𝜒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BD09C66-63DE-7D82-24FF-3F0619EE1B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1336" y="2038581"/>
                  <a:ext cx="173736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66667"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485B7A1-896B-D8BA-CB0F-066DE769DF0F}"/>
                    </a:ext>
                  </a:extLst>
                </p:cNvPr>
                <p:cNvSpPr txBox="1"/>
                <p:nvPr/>
              </p:nvSpPr>
              <p:spPr>
                <a:xfrm>
                  <a:off x="3111336" y="2605412"/>
                  <a:ext cx="1737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𝜒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485B7A1-896B-D8BA-CB0F-066DE769DF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1336" y="2605412"/>
                  <a:ext cx="173736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6666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E881602-3FCD-F9AB-143B-8E5FD246E5EA}"/>
                </a:ext>
              </a:extLst>
            </p:cNvPr>
            <p:cNvSpPr txBox="1"/>
            <p:nvPr/>
          </p:nvSpPr>
          <p:spPr>
            <a:xfrm>
              <a:off x="4650710" y="2344216"/>
              <a:ext cx="545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SM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F3EFED7-2F4B-BA2A-3567-0B6228877265}"/>
                </a:ext>
              </a:extLst>
            </p:cNvPr>
            <p:cNvSpPr txBox="1"/>
            <p:nvPr/>
          </p:nvSpPr>
          <p:spPr>
            <a:xfrm>
              <a:off x="4711894" y="2717367"/>
              <a:ext cx="545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SM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C55F16-34C8-1812-E5D6-FC4778439EDC}"/>
              </a:ext>
            </a:extLst>
          </p:cNvPr>
          <p:cNvGrpSpPr/>
          <p:nvPr/>
        </p:nvGrpSpPr>
        <p:grpSpPr>
          <a:xfrm>
            <a:off x="4648637" y="2192945"/>
            <a:ext cx="1929094" cy="1004061"/>
            <a:chOff x="4648637" y="2192945"/>
            <a:chExt cx="1929094" cy="1004061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2D89CA8-7481-5303-6F1E-11D9BFF08BED}"/>
                </a:ext>
              </a:extLst>
            </p:cNvPr>
            <p:cNvCxnSpPr/>
            <p:nvPr/>
          </p:nvCxnSpPr>
          <p:spPr>
            <a:xfrm>
              <a:off x="4971894" y="2377611"/>
              <a:ext cx="645458" cy="367553"/>
            </a:xfrm>
            <a:prstGeom prst="straightConnector1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859BABD-754F-8E70-1FC0-A0A6B86623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4838" y="2833556"/>
              <a:ext cx="712514" cy="276009"/>
            </a:xfrm>
            <a:prstGeom prst="straightConnector1">
              <a:avLst/>
            </a:prstGeom>
            <a:ln w="12700"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175D3C0-3173-9A90-9031-1DDB3C533DA3}"/>
                </a:ext>
              </a:extLst>
            </p:cNvPr>
            <p:cNvCxnSpPr/>
            <p:nvPr/>
          </p:nvCxnSpPr>
          <p:spPr>
            <a:xfrm>
              <a:off x="5800950" y="2829453"/>
              <a:ext cx="645458" cy="367553"/>
            </a:xfrm>
            <a:prstGeom prst="straightConnector1">
              <a:avLst/>
            </a:prstGeom>
            <a:ln w="12700"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D6ED9A1-6DD4-8700-784A-57F55CDAC4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0950" y="2508517"/>
              <a:ext cx="645458" cy="244328"/>
            </a:xfrm>
            <a:prstGeom prst="straightConnector1">
              <a:avLst/>
            </a:prstGeom>
            <a:ln w="12700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613504C-48CD-CF19-F7F3-DFB13507AED7}"/>
                </a:ext>
              </a:extLst>
            </p:cNvPr>
            <p:cNvSpPr/>
            <p:nvPr/>
          </p:nvSpPr>
          <p:spPr>
            <a:xfrm>
              <a:off x="5668720" y="2752845"/>
              <a:ext cx="80862" cy="84289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C02ED45-E65D-E2FF-6D3B-C72C467DB558}"/>
                    </a:ext>
                  </a:extLst>
                </p:cNvPr>
                <p:cNvSpPr txBox="1"/>
                <p:nvPr/>
              </p:nvSpPr>
              <p:spPr>
                <a:xfrm>
                  <a:off x="4685606" y="2192945"/>
                  <a:ext cx="1737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𝜒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C02ED45-E65D-E2FF-6D3B-C72C467DB5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5606" y="2192945"/>
                  <a:ext cx="173736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71429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16AAB95-4B6B-324D-671C-EE8A1541D47B}"/>
                    </a:ext>
                  </a:extLst>
                </p:cNvPr>
                <p:cNvSpPr txBox="1"/>
                <p:nvPr/>
              </p:nvSpPr>
              <p:spPr>
                <a:xfrm>
                  <a:off x="6064344" y="2227218"/>
                  <a:ext cx="1737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𝜒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16AAB95-4B6B-324D-671C-EE8A1541D4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4344" y="2227218"/>
                  <a:ext cx="173736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6666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0AA51FD-55C9-1E00-9356-BF8E6DF07F81}"/>
                </a:ext>
              </a:extLst>
            </p:cNvPr>
            <p:cNvSpPr txBox="1"/>
            <p:nvPr/>
          </p:nvSpPr>
          <p:spPr>
            <a:xfrm>
              <a:off x="4648637" y="2829453"/>
              <a:ext cx="3241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BA321D6-F27E-2B0F-E0AB-24596F5E6DDA}"/>
                </a:ext>
              </a:extLst>
            </p:cNvPr>
            <p:cNvSpPr txBox="1"/>
            <p:nvPr/>
          </p:nvSpPr>
          <p:spPr>
            <a:xfrm>
              <a:off x="6233889" y="2824370"/>
              <a:ext cx="3438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/>
                <a:t>N</a:t>
              </a:r>
            </a:p>
          </p:txBody>
        </p: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F4C54D-1D38-3E2A-1A64-C6B2E4A29934}"/>
              </a:ext>
            </a:extLst>
          </p:cNvPr>
          <p:cNvCxnSpPr/>
          <p:nvPr/>
        </p:nvCxnSpPr>
        <p:spPr>
          <a:xfrm>
            <a:off x="7766339" y="2435480"/>
            <a:ext cx="645458" cy="367553"/>
          </a:xfrm>
          <a:prstGeom prst="straightConnector1">
            <a:avLst/>
          </a:prstGeom>
          <a:ln w="1270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5ED8771-FB8D-B07E-9467-0EA427825CEA}"/>
              </a:ext>
            </a:extLst>
          </p:cNvPr>
          <p:cNvCxnSpPr>
            <a:cxnSpLocks/>
          </p:cNvCxnSpPr>
          <p:nvPr/>
        </p:nvCxnSpPr>
        <p:spPr>
          <a:xfrm flipV="1">
            <a:off x="7699283" y="2891425"/>
            <a:ext cx="712514" cy="276009"/>
          </a:xfrm>
          <a:prstGeom prst="straightConnector1">
            <a:avLst/>
          </a:prstGeom>
          <a:ln w="1270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C8E12E-E995-B9BF-896C-48C459AE24C7}"/>
              </a:ext>
            </a:extLst>
          </p:cNvPr>
          <p:cNvCxnSpPr/>
          <p:nvPr/>
        </p:nvCxnSpPr>
        <p:spPr>
          <a:xfrm>
            <a:off x="8595395" y="2887322"/>
            <a:ext cx="645458" cy="367553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379CC7B-6D4A-6386-9380-CC4073E6CAF9}"/>
              </a:ext>
            </a:extLst>
          </p:cNvPr>
          <p:cNvCxnSpPr>
            <a:cxnSpLocks/>
          </p:cNvCxnSpPr>
          <p:nvPr/>
        </p:nvCxnSpPr>
        <p:spPr>
          <a:xfrm flipV="1">
            <a:off x="8595395" y="2566386"/>
            <a:ext cx="645458" cy="244328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B623BD19-9944-F52B-4EDB-CF3AC87FFB53}"/>
              </a:ext>
            </a:extLst>
          </p:cNvPr>
          <p:cNvSpPr/>
          <p:nvPr/>
        </p:nvSpPr>
        <p:spPr>
          <a:xfrm>
            <a:off x="8463165" y="2810714"/>
            <a:ext cx="80862" cy="8428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FD51879-966D-2A86-0010-80FFA0823002}"/>
                  </a:ext>
                </a:extLst>
              </p:cNvPr>
              <p:cNvSpPr txBox="1"/>
              <p:nvPr/>
            </p:nvSpPr>
            <p:spPr>
              <a:xfrm>
                <a:off x="8963396" y="2787384"/>
                <a:ext cx="173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i="1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-120"/>
                        </a:rPr>
                        <m:t>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FD51879-966D-2A86-0010-80FFA0823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3396" y="2787384"/>
                <a:ext cx="173736" cy="369332"/>
              </a:xfrm>
              <a:prstGeom prst="rect">
                <a:avLst/>
              </a:prstGeom>
              <a:blipFill>
                <a:blip r:embed="rId7"/>
                <a:stretch>
                  <a:fillRect r="-66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F45CCDB-6716-1203-3B88-71D3DC2FB94C}"/>
                  </a:ext>
                </a:extLst>
              </p:cNvPr>
              <p:cNvSpPr txBox="1"/>
              <p:nvPr/>
            </p:nvSpPr>
            <p:spPr>
              <a:xfrm>
                <a:off x="8858789" y="2285087"/>
                <a:ext cx="173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i="1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-120"/>
                        </a:rPr>
                        <m:t>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F45CCDB-6716-1203-3B88-71D3DC2FB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789" y="2285087"/>
                <a:ext cx="173736" cy="369332"/>
              </a:xfrm>
              <a:prstGeom prst="rect">
                <a:avLst/>
              </a:prstGeom>
              <a:blipFill>
                <a:blip r:embed="rId8"/>
                <a:stretch>
                  <a:fillRect r="-60000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0B071BBE-33A9-32E2-B4F2-F03F92A171FA}"/>
              </a:ext>
            </a:extLst>
          </p:cNvPr>
          <p:cNvSpPr txBox="1"/>
          <p:nvPr/>
        </p:nvSpPr>
        <p:spPr>
          <a:xfrm>
            <a:off x="7319347" y="2266203"/>
            <a:ext cx="546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/>
              <a:t>SM</a:t>
            </a:r>
            <a:endParaRPr lang="en-US" sz="16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6D6B83-BA42-AEBC-5885-C6A128587A77}"/>
              </a:ext>
            </a:extLst>
          </p:cNvPr>
          <p:cNvSpPr txBox="1"/>
          <p:nvPr/>
        </p:nvSpPr>
        <p:spPr>
          <a:xfrm>
            <a:off x="7323616" y="2829954"/>
            <a:ext cx="546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/>
              <a:t>SM</a:t>
            </a:r>
            <a:endParaRPr lang="en-US" sz="1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6B304B-3D14-9875-68E7-4A9EBBFDCD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BDFD593-E929-6702-83C8-A6DF859CD0A9}"/>
              </a:ext>
            </a:extLst>
          </p:cNvPr>
          <p:cNvGrpSpPr/>
          <p:nvPr/>
        </p:nvGrpSpPr>
        <p:grpSpPr>
          <a:xfrm>
            <a:off x="8196795" y="2250982"/>
            <a:ext cx="3570810" cy="2315075"/>
            <a:chOff x="7782990" y="1833925"/>
            <a:chExt cx="3570810" cy="23150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0C38132-BEAE-F76A-752A-56EDF3327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82990" y="1833925"/>
              <a:ext cx="3570810" cy="2315075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704C464-8BEE-B71F-E17E-8B4FCA01E9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10600" y="3580870"/>
              <a:ext cx="597795" cy="375204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0DC1DD-45CE-9CCB-F5DC-3A422B9FF1B3}"/>
                </a:ext>
              </a:extLst>
            </p:cNvPr>
            <p:cNvSpPr txBox="1"/>
            <p:nvPr/>
          </p:nvSpPr>
          <p:spPr>
            <a:xfrm>
              <a:off x="8677102" y="3387944"/>
              <a:ext cx="2323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8A115E-2E46-2B4C-F083-203CF2774FDB}"/>
                  </a:ext>
                </a:extLst>
              </p:cNvPr>
              <p:cNvSpPr txBox="1"/>
              <p:nvPr/>
            </p:nvSpPr>
            <p:spPr>
              <a:xfrm>
                <a:off x="265776" y="1277486"/>
                <a:ext cx="7806989" cy="4074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Gravity can propagate in compact </a:t>
                </a:r>
                <a:r>
                  <a:rPr lang="en-US" sz="1600" dirty="0">
                    <a:solidFill>
                      <a:srgbClr val="0070C0"/>
                    </a:solidFill>
                  </a:rPr>
                  <a:t>extra dimensions </a:t>
                </a:r>
                <a:r>
                  <a:rPr lang="en-US" sz="1600" dirty="0"/>
                  <a:t>while the matter lives in 4D space-time (brane)</a:t>
                </a: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1600" dirty="0"/>
                  <a:t> is the </a:t>
                </a:r>
                <a:r>
                  <a:rPr lang="en-US" sz="1600" dirty="0">
                    <a:solidFill>
                      <a:srgbClr val="0070C0"/>
                    </a:solidFill>
                  </a:rPr>
                  <a:t>size of compact extra dimensions</a:t>
                </a:r>
                <a:r>
                  <a:rPr lang="en-US" sz="1600" dirty="0"/>
                  <a:t>, it can be as large as O(1) </a:t>
                </a:r>
                <a:r>
                  <a:rPr lang="el-GR" sz="1600" dirty="0"/>
                  <a:t>μ</a:t>
                </a:r>
                <a:r>
                  <a:rPr lang="en-AU" sz="1600" dirty="0"/>
                  <a:t>m</a:t>
                </a:r>
                <a:endParaRPr lang="en-US" sz="1600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endParaRPr lang="en-US" sz="1600" dirty="0">
                  <a:solidFill>
                    <a:srgbClr val="0070C0"/>
                  </a:solidFill>
                </a:endParaRP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4D Planck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600" b="0" i="0" smtClean="0">
                            <a:latin typeface="Cambria Math" panose="02040503050406030204" pitchFamily="18" charset="0"/>
                          </a:rPr>
                          <m:t>Pl</m:t>
                        </m:r>
                      </m:sub>
                    </m:sSub>
                    <m:r>
                      <a:rPr lang="en-AU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A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A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p>
                    </m:sSup>
                  </m:oMath>
                </a14:m>
                <a:r>
                  <a:rPr lang="en-US" sz="1600" dirty="0"/>
                  <a:t>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GeV </a:t>
                </a:r>
                <a:r>
                  <a:rPr lang="en-US" sz="1600" dirty="0"/>
                  <a:t>is related to the 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1600" dirty="0"/>
                  <a:t>=4+</a:t>
                </a:r>
                <a:r>
                  <a:rPr lang="en-US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1600" dirty="0"/>
                  <a:t> dimensional one 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𝑃𝑙</m:t>
                          </m:r>
                        </m:sub>
                        <m:sup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sup>
                      </m:sSubSup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endParaRPr lang="en-US" sz="1600" dirty="0">
                  <a:solidFill>
                    <a:srgbClr val="0070C0"/>
                  </a:solidFill>
                  <a:cs typeface="Times New Roman" panose="02020603050405020304" pitchFamily="18" charset="0"/>
                </a:endParaRP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>
                    <a:solidFill>
                      <a:srgbClr val="0070C0"/>
                    </a:solidFill>
                    <a:cs typeface="Times New Roman" panose="02020603050405020304" pitchFamily="18" charset="0"/>
                  </a:rPr>
                  <a:t>Small-distance modification of the Newton’s law of gravity: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d>
                        <m:dPr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𝑟</m:t>
                          </m:r>
                        </m:e>
                      </m:d>
                      <m:r>
                        <a:rPr lang="en-AU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AU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AU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AU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AU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𝐺</m:t>
                                    </m:r>
                                    <m:r>
                                      <a:rPr lang="en-AU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sSub>
                                      <m:sSubPr>
                                        <m:ctrlPr>
                                          <a:rPr lang="en-AU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AU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AU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AU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AU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en-AU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AU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AU" sz="1600" b="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600" b="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or</m:t>
                                </m:r>
                                <m:r>
                                  <m:rPr>
                                    <m:brk m:alnAt="7"/>
                                  </m:rPr>
                                  <a:rPr lang="en-AU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en-AU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  <m:r>
                                  <a:rPr lang="en-AU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≫</m:t>
                                </m:r>
                                <m:r>
                                  <a:rPr lang="en-AU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𝑅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AU" sz="16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AU" sz="16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AU" sz="16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𝐺</m:t>
                                    </m:r>
                                    <m:r>
                                      <a:rPr lang="en-AU" sz="16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sSub>
                                      <m:sSubPr>
                                        <m:ctrlPr>
                                          <a:rPr lang="en-AU" sz="1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sz="1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AU" sz="1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AU" sz="1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sz="1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AU" sz="1600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p>
                                      <m:sSupPr>
                                        <m:ctrlPr>
                                          <a:rPr lang="en-AU" sz="160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AU" sz="16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𝑅</m:t>
                                        </m:r>
                                      </m:e>
                                      <m:sup>
                                        <m:r>
                                          <a:rPr lang="en-AU" sz="16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AU" sz="160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AU" sz="16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𝑟</m:t>
                                        </m:r>
                                      </m:e>
                                      <m:sup>
                                        <m:r>
                                          <a:rPr lang="en-AU" sz="16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AU" sz="16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+1</m:t>
                                        </m:r>
                                      </m:sup>
                                    </m:sSup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en-AU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AU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600" i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for</m:t>
                                </m:r>
                                <m:r>
                                  <a:rPr lang="en-AU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en-AU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  <m:r>
                                  <a:rPr lang="en-AU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≪</m:t>
                                </m:r>
                                <m:r>
                                  <a:rPr lang="en-AU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𝑅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>
                  <a:cs typeface="Times New Roman" panose="02020603050405020304" pitchFamily="18" charset="0"/>
                </a:endParaRP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>
                    <a:cs typeface="Times New Roman" panose="02020603050405020304" pitchFamily="18" charset="0"/>
                  </a:rPr>
                  <a:t>ATLAS lower limits on </a:t>
                </a:r>
                <a:r>
                  <a:rPr lang="en-US" sz="1600" i="1" dirty="0">
                    <a:cs typeface="Times New Roman" panose="02020603050405020304" pitchFamily="18" charset="0"/>
                  </a:rPr>
                  <a:t>M</a:t>
                </a:r>
                <a:r>
                  <a:rPr lang="en-US" sz="1600" i="1" baseline="-25000" dirty="0">
                    <a:cs typeface="Times New Roman" panose="02020603050405020304" pitchFamily="18" charset="0"/>
                  </a:rPr>
                  <a:t>D</a:t>
                </a:r>
                <a:r>
                  <a:rPr lang="en-US" sz="1600" dirty="0">
                    <a:cs typeface="Times New Roman" panose="02020603050405020304" pitchFamily="18" charset="0"/>
                  </a:rPr>
                  <a:t> </a:t>
                </a:r>
                <a:r>
                  <a:rPr lang="en-US" sz="1600" dirty="0">
                    <a:solidFill>
                      <a:schemeClr val="accent6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[</a:t>
                </a:r>
                <a:r>
                  <a:rPr lang="en-US" sz="1600" dirty="0" err="1">
                    <a:solidFill>
                      <a:schemeClr val="accent6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Phys.Rev.D</a:t>
                </a:r>
                <a:r>
                  <a:rPr lang="en-US" sz="1600" dirty="0">
                    <a:solidFill>
                      <a:schemeClr val="accent6">
                        <a:lumMod val="75000"/>
                      </a:schemeClr>
                    </a:solidFill>
                    <a:cs typeface="Times New Roman" panose="02020603050405020304" pitchFamily="18" charset="0"/>
                  </a:rPr>
                  <a:t> 103 (2021) 11, 112006 ]</a:t>
                </a:r>
                <a:r>
                  <a:rPr lang="en-US" sz="1600" dirty="0"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8A115E-2E46-2B4C-F083-203CF2774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76" y="1277486"/>
                <a:ext cx="7806989" cy="4074257"/>
              </a:xfrm>
              <a:prstGeom prst="rect">
                <a:avLst/>
              </a:prstGeom>
              <a:blipFill>
                <a:blip r:embed="rId3"/>
                <a:stretch>
                  <a:fillRect l="-488" t="-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02FC519A-C5EB-0BF9-7919-36CDEBD7D140}"/>
              </a:ext>
            </a:extLst>
          </p:cNvPr>
          <p:cNvSpPr/>
          <p:nvPr/>
        </p:nvSpPr>
        <p:spPr>
          <a:xfrm>
            <a:off x="0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 err="1"/>
              <a:t>Arkani</a:t>
            </a:r>
            <a:r>
              <a:rPr lang="en-US" sz="3200" b="1" dirty="0"/>
              <a:t>-Hamed–Dimopoulos–Dvali (ADD) model</a:t>
            </a:r>
          </a:p>
          <a:p>
            <a:pPr marL="363538"/>
            <a:r>
              <a:rPr lang="en-US" sz="2400" dirty="0">
                <a:solidFill>
                  <a:schemeClr val="bg1"/>
                </a:solidFill>
              </a:rPr>
              <a:t>Phys. Lett. B 429, 263 (1998)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C0006E8-723E-4578-A0D6-B0011C5A3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288076"/>
              </p:ext>
            </p:extLst>
          </p:nvPr>
        </p:nvGraphicFramePr>
        <p:xfrm>
          <a:off x="1496291" y="5351743"/>
          <a:ext cx="5754258" cy="627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043">
                  <a:extLst>
                    <a:ext uri="{9D8B030D-6E8A-4147-A177-3AD203B41FA5}">
                      <a16:colId xmlns:a16="http://schemas.microsoft.com/office/drawing/2014/main" val="2675653696"/>
                    </a:ext>
                  </a:extLst>
                </a:gridCol>
                <a:gridCol w="959043">
                  <a:extLst>
                    <a:ext uri="{9D8B030D-6E8A-4147-A177-3AD203B41FA5}">
                      <a16:colId xmlns:a16="http://schemas.microsoft.com/office/drawing/2014/main" val="1149862098"/>
                    </a:ext>
                  </a:extLst>
                </a:gridCol>
                <a:gridCol w="959043">
                  <a:extLst>
                    <a:ext uri="{9D8B030D-6E8A-4147-A177-3AD203B41FA5}">
                      <a16:colId xmlns:a16="http://schemas.microsoft.com/office/drawing/2014/main" val="615619503"/>
                    </a:ext>
                  </a:extLst>
                </a:gridCol>
                <a:gridCol w="959043">
                  <a:extLst>
                    <a:ext uri="{9D8B030D-6E8A-4147-A177-3AD203B41FA5}">
                      <a16:colId xmlns:a16="http://schemas.microsoft.com/office/drawing/2014/main" val="436117529"/>
                    </a:ext>
                  </a:extLst>
                </a:gridCol>
                <a:gridCol w="959043">
                  <a:extLst>
                    <a:ext uri="{9D8B030D-6E8A-4147-A177-3AD203B41FA5}">
                      <a16:colId xmlns:a16="http://schemas.microsoft.com/office/drawing/2014/main" val="3639468176"/>
                    </a:ext>
                  </a:extLst>
                </a:gridCol>
                <a:gridCol w="959043">
                  <a:extLst>
                    <a:ext uri="{9D8B030D-6E8A-4147-A177-3AD203B41FA5}">
                      <a16:colId xmlns:a16="http://schemas.microsoft.com/office/drawing/2014/main" val="40865808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i="1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029775"/>
                  </a:ext>
                </a:extLst>
              </a:tr>
              <a:tr h="322210">
                <a:tc>
                  <a:txBody>
                    <a:bodyPr/>
                    <a:lstStyle/>
                    <a:p>
                      <a:r>
                        <a:rPr lang="en-US" sz="1400" i="1" dirty="0"/>
                        <a:t>M</a:t>
                      </a:r>
                      <a:r>
                        <a:rPr lang="en-US" sz="1400" i="1" baseline="-25000" dirty="0"/>
                        <a:t>D</a:t>
                      </a:r>
                      <a:r>
                        <a:rPr lang="en-US" sz="1400" dirty="0"/>
                        <a:t> [TeV]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949563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4244B0-13B7-54A5-F2A1-4DF276820B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87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E27A23-5C79-FA7C-4846-AD020127FF33}"/>
              </a:ext>
            </a:extLst>
          </p:cNvPr>
          <p:cNvSpPr/>
          <p:nvPr/>
        </p:nvSpPr>
        <p:spPr>
          <a:xfrm>
            <a:off x="0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Effective short-distance interaction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FF83AC-32B6-496B-586C-91D42751D248}"/>
                  </a:ext>
                </a:extLst>
              </p:cNvPr>
              <p:cNvSpPr txBox="1"/>
              <p:nvPr/>
            </p:nvSpPr>
            <p:spPr>
              <a:xfrm>
                <a:off x="295564" y="1154545"/>
                <a:ext cx="10686472" cy="5201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dirty="0"/>
                  <a:t>At short distance, the gravitational potential may be strong for point-like masses </a:t>
                </a:r>
                <a:r>
                  <a:rPr lang="en-US" i="1" dirty="0"/>
                  <a:t>m</a:t>
                </a:r>
                <a:r>
                  <a:rPr lang="en-US" baseline="-25000" dirty="0"/>
                  <a:t>1</a:t>
                </a:r>
                <a:r>
                  <a:rPr lang="en-US" dirty="0"/>
                  <a:t> and </a:t>
                </a:r>
                <a:r>
                  <a:rPr lang="en-US" i="1" dirty="0"/>
                  <a:t>m</a:t>
                </a:r>
                <a:r>
                  <a:rPr lang="en-US" baseline="-25000" dirty="0"/>
                  <a:t>2</a:t>
                </a:r>
                <a:r>
                  <a:rPr lang="en-US" dirty="0"/>
                  <a:t>:</a:t>
                </a:r>
              </a:p>
              <a:p>
                <a:pPr>
                  <a:spcAft>
                    <a:spcPts val="600"/>
                  </a:spcAft>
                </a:pPr>
                <a:endParaRPr lang="en-US" dirty="0"/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,	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/>
                  <a:t>	(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dirty="0"/>
                  <a:t>Singularity at the origin is unphysical. It may be regularized by introducing a short-distance </a:t>
                </a:r>
                <a:r>
                  <a:rPr lang="en-US" dirty="0">
                    <a:solidFill>
                      <a:srgbClr val="0070C0"/>
                    </a:solidFill>
                  </a:rPr>
                  <a:t>cut-off parameter</a:t>
                </a:r>
                <a:r>
                  <a:rPr lang="en-US" dirty="0"/>
                  <a:t> </a:t>
                </a:r>
                <a:r>
                  <a:rPr lang="en-US" i="1" dirty="0" err="1"/>
                  <a:t>r</a:t>
                </a:r>
                <a:r>
                  <a:rPr lang="en-US" i="1" baseline="-25000" dirty="0" err="1"/>
                  <a:t>c</a:t>
                </a:r>
                <a:r>
                  <a:rPr lang="en-US" dirty="0"/>
                  <a:t>: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reg</m:t>
                        </m:r>
                      </m:sub>
                    </m:sSub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+1)/2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,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Since the regulated potential is dominated by distances much smaller than the nuclear size, it can be replaced by a </a:t>
                </a:r>
                <a:r>
                  <a:rPr lang="en-US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contact interaction potential </a:t>
                </a:r>
                <a:r>
                  <a:rPr lang="en-US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in the scattering cross section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reg</m:t>
                        </m:r>
                      </m:sub>
                    </m:sSub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contact</m:t>
                        </m:r>
                      </m:sub>
                    </m:sSub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b="0" i="0" smtClean="0">
                                <a:latin typeface="Cambria Math" panose="02040503050406030204" pitchFamily="18" charset="0"/>
                              </a:rPr>
                              <m:t>reg</m:t>
                            </m:r>
                          </m:sub>
                        </m:s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dirty="0"/>
                  <a:t>Explicitly:</a:t>
                </a:r>
              </a:p>
              <a:p>
                <a:pPr marL="2451100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3/2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(−1+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((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+1)/2)</m:t>
                        </m:r>
                      </m:den>
                    </m:f>
                  </m:oMath>
                </a14:m>
                <a:r>
                  <a:rPr lang="en-US" dirty="0"/>
                  <a:t>	(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A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≥3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2451100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den>
                    </m:f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⁡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num>
                      <m:den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dirty="0"/>
                  <a:t>		(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dirty="0"/>
                  <a:t>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provides the infrared scale; in xenon recoils </a:t>
                </a:r>
                <a:r>
                  <a:rPr lang="en-US" i="1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q</a:t>
                </a:r>
                <a:r>
                  <a:rPr lang="en-US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is of order tens of MeV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FF83AC-32B6-496B-586C-91D42751D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64" y="1154545"/>
                <a:ext cx="10686472" cy="5201360"/>
              </a:xfrm>
              <a:prstGeom prst="rect">
                <a:avLst/>
              </a:prstGeom>
              <a:blipFill>
                <a:blip r:embed="rId3"/>
                <a:stretch>
                  <a:fillRect l="-356" t="-487" r="-713" b="-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A7C1B-B711-2E78-0074-7D1CC89DA1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6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1E330C-6580-B94A-19E4-A8EFD018035B}"/>
              </a:ext>
            </a:extLst>
          </p:cNvPr>
          <p:cNvSpPr/>
          <p:nvPr/>
        </p:nvSpPr>
        <p:spPr>
          <a:xfrm>
            <a:off x="0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DM-nucleon scattering cross section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BD3BC7-18CB-1473-7CA1-F6FB6E1AE56E}"/>
                  </a:ext>
                </a:extLst>
              </p:cNvPr>
              <p:cNvSpPr txBox="1"/>
              <p:nvPr/>
            </p:nvSpPr>
            <p:spPr>
              <a:xfrm>
                <a:off x="393292" y="1887793"/>
                <a:ext cx="5917862" cy="3917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contact</m:t>
                          </m:r>
                        </m:sub>
                      </m:sSub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AU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AU" dirty="0">
                  <a:ea typeface="Cambria Math" panose="02040503050406030204" pitchFamily="18" charset="0"/>
                </a:endParaRP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dirty="0"/>
                  <a:t>For contact interaction, non-relativistic DM-nucleon scattering cross section is well known: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r>
                  <a:rPr lang="en-US" dirty="0"/>
                  <a:t>,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dirty="0"/>
                  <a:t>As a result, the scattering cross section scales as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  <m:r>
                            <a:rPr lang="en-AU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AU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</m:sSubSup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  <m:t>ln</m:t>
                                    </m:r>
                                  </m:e>
                                  <m:sup>
                                    <m: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AU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AU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AU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AU" i="1">
                                                <a:latin typeface="Cambria Math" panose="02040503050406030204" pitchFamily="18" charset="0"/>
                                              </a:rPr>
                                              <m:t>𝑀</m:t>
                                            </m:r>
                                          </m:e>
                                          <m:sub>
                                            <m:r>
                                              <a:rPr lang="en-AU" i="1">
                                                <a:latin typeface="Cambria Math" panose="02040503050406030204" pitchFamily="18" charset="0"/>
                                              </a:rPr>
                                              <m:t>𝐷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m:rPr>
                                            <m:brk m:alnAt="7"/>
                                          </m:rPr>
                                          <a:rPr lang="en-AU" i="1"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e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dirty="0"/>
                  <a:t>The scattering cross section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is limited by direct detection experiments, e.g. LZ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[Phys. Rev. Lett. 135, 011802 (2025)]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BD3BC7-18CB-1473-7CA1-F6FB6E1AE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92" y="1887793"/>
                <a:ext cx="5917862" cy="3917483"/>
              </a:xfrm>
              <a:prstGeom prst="rect">
                <a:avLst/>
              </a:prstGeom>
              <a:blipFill>
                <a:blip r:embed="rId3"/>
                <a:stretch>
                  <a:fillRect l="-858" t="-12945" b="-61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B5AE906-370A-5215-C3EA-D832575A3CEE}"/>
              </a:ext>
            </a:extLst>
          </p:cNvPr>
          <p:cNvSpPr/>
          <p:nvPr/>
        </p:nvSpPr>
        <p:spPr>
          <a:xfrm>
            <a:off x="1610041" y="3731531"/>
            <a:ext cx="4168589" cy="11515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56A733-2E7D-226F-5D16-45F4DC276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54" y="2020676"/>
            <a:ext cx="5715000" cy="3784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68BD91-F760-19B8-94C0-DED6EE8D53F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451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CF394E-925D-A632-C3F5-0C836042E012}"/>
              </a:ext>
            </a:extLst>
          </p:cNvPr>
          <p:cNvSpPr/>
          <p:nvPr/>
        </p:nvSpPr>
        <p:spPr>
          <a:xfrm>
            <a:off x="0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Limits from LZ experiment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E988F4-5D5C-C413-37E4-DABB075F9478}"/>
                  </a:ext>
                </a:extLst>
              </p:cNvPr>
              <p:cNvSpPr txBox="1"/>
              <p:nvPr/>
            </p:nvSpPr>
            <p:spPr>
              <a:xfrm>
                <a:off x="296838" y="1177435"/>
                <a:ext cx="11467531" cy="1024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800" dirty="0"/>
                  <a:t>The scattering cross section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AU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/>
                  <a:t> is limited by direct detection experiments, e.g. LZ </a:t>
                </a:r>
                <a:r>
                  <a:rPr lang="en-US" sz="1800" dirty="0">
                    <a:solidFill>
                      <a:schemeClr val="accent6">
                        <a:lumMod val="75000"/>
                      </a:schemeClr>
                    </a:solidFill>
                  </a:rPr>
                  <a:t>[Phys. Rev. Lett. 135, 011802 (2025)]</a:t>
                </a:r>
                <a:endParaRPr lang="en-US" sz="1800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800" dirty="0"/>
                  <a:t>These limits are comparable with the ATLAS ones for n=2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E988F4-5D5C-C413-37E4-DABB075F9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38" y="1177435"/>
                <a:ext cx="11467531" cy="1024832"/>
              </a:xfrm>
              <a:prstGeom prst="rect">
                <a:avLst/>
              </a:prstGeom>
              <a:blipFill>
                <a:blip r:embed="rId2"/>
                <a:stretch>
                  <a:fillRect l="-332" t="-3659" b="-8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FCB63AF-E513-DCAA-240A-DE79BA9F8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114" y="2838734"/>
            <a:ext cx="5061255" cy="3419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73255A-8936-049E-EDB8-24FB98C48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912" y="2946154"/>
            <a:ext cx="5011796" cy="341915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419FBF-6D9D-9BEF-A7BD-1CE4F5FB3A5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6B891C-1441-2BC9-8B0C-0D0A93C2BF5B}"/>
              </a:ext>
            </a:extLst>
          </p:cNvPr>
          <p:cNvSpPr txBox="1"/>
          <p:nvPr/>
        </p:nvSpPr>
        <p:spPr>
          <a:xfrm>
            <a:off x="2825087" y="2511188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=2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6C7004-5010-9556-183C-B99E86A050CB}"/>
              </a:ext>
            </a:extLst>
          </p:cNvPr>
          <p:cNvSpPr txBox="1"/>
          <p:nvPr/>
        </p:nvSpPr>
        <p:spPr>
          <a:xfrm>
            <a:off x="8945841" y="2469402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=3</a:t>
            </a:r>
          </a:p>
        </p:txBody>
      </p:sp>
    </p:spTree>
    <p:extLst>
      <p:ext uri="{BB962C8B-B14F-4D97-AF65-F5344CB8AC3E}">
        <p14:creationId xmlns:p14="http://schemas.microsoft.com/office/powerpoint/2010/main" val="4233610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C2E92A-0958-DE42-07E1-6EDE15C794C2}"/>
              </a:ext>
            </a:extLst>
          </p:cNvPr>
          <p:cNvSpPr/>
          <p:nvPr/>
        </p:nvSpPr>
        <p:spPr>
          <a:xfrm>
            <a:off x="0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case: </a:t>
            </a:r>
            <a:r>
              <a:rPr lang="en-US" sz="3200" b="1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=1 (one extra dimension)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2">
                <a:extLst>
                  <a:ext uri="{FF2B5EF4-FFF2-40B4-BE49-F238E27FC236}">
                    <a16:creationId xmlns:a16="http://schemas.microsoft.com/office/drawing/2014/main" id="{E38C89F7-FC3F-A7EA-FC40-03F5309F55C7}"/>
                  </a:ext>
                </a:extLst>
              </p:cNvPr>
              <p:cNvSpPr/>
              <p:nvPr/>
            </p:nvSpPr>
            <p:spPr>
              <a:xfrm>
                <a:off x="435175" y="1255059"/>
                <a:ext cx="5732543" cy="4858870"/>
              </a:xfrm>
              <a:prstGeom prst="rect">
                <a:avLst/>
              </a:prstGeom>
              <a:noFill/>
              <a:ln/>
            </p:spPr>
            <p:txBody>
              <a:bodyPr wrap="square" lIns="381" tIns="381" rIns="381" bIns="381" rtlCol="0" anchor="t">
                <a:normAutofit/>
              </a:bodyPr>
              <a:lstStyle/>
              <a:p>
                <a:pPr marL="285750" indent="-285750">
                  <a:spcAft>
                    <a:spcPts val="1200"/>
                  </a:spcAft>
                  <a:buFont typeface="Wingdings" pitchFamily="2" charset="2"/>
                  <a:buChar char="Ø"/>
                </a:pP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For </a:t>
                </a:r>
                <a:r>
                  <a:rPr lang="en-US" sz="1600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n = 1</a:t>
                </a: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, V(r) ∝ 1/r² is sufficiently long-ranged that the contact-interaction treatment is not applicable.</a:t>
                </a: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AU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600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en-AU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sz="16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sz="16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AU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den>
                    </m:f>
                  </m:oMath>
                </a14:m>
                <a:endParaRPr lang="en-US" sz="1600" dirty="0"/>
              </a:p>
              <a:p>
                <a:pPr marL="285750" indent="-285750">
                  <a:spcAft>
                    <a:spcPts val="12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Differential cross section</a:t>
                </a: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num>
                      <m:den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den>
                    </m:f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bSup>
                      </m:den>
                    </m:f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marL="285750" indent="-285750">
                  <a:spcAft>
                    <a:spcPts val="12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Event rate </a:t>
                </a: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for a local density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and speed distribution </a:t>
                </a:r>
                <a14:m>
                  <m:oMath xmlns:m="http://schemas.openxmlformats.org/officeDocument/2006/math">
                    <m:r>
                      <a:rPr lang="en-AU" sz="16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AU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sz="16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AU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den>
                      </m:f>
                      <m:r>
                        <a:rPr lang="en-AU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16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16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AU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16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AU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AU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AU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AU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den>
                      </m:f>
                      <m:nary>
                        <m:nary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sz="1600" b="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sub>
                          </m:sSub>
                        </m:sub>
                        <m:sup/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  <a:p>
                <a:pPr marL="285750" indent="-285750">
                  <a:spcAft>
                    <a:spcPts val="12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Requiring that it does not exceed the observed background in LZ and XENON experiments, we find the limits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600" dirty="0"/>
                  <a:t> for n=1</a:t>
                </a:r>
              </a:p>
              <a:p>
                <a:pPr marL="285750" indent="-285750">
                  <a:spcAft>
                    <a:spcPts val="1200"/>
                  </a:spcAft>
                  <a:buFont typeface="Wingdings" pitchFamily="2" charset="2"/>
                  <a:buChar char="Ø"/>
                </a:pP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Phenomenologically, n = 1 is already highly restricted by tests of Newton’s inverse-square law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Text 2">
                <a:extLst>
                  <a:ext uri="{FF2B5EF4-FFF2-40B4-BE49-F238E27FC236}">
                    <a16:creationId xmlns:a16="http://schemas.microsoft.com/office/drawing/2014/main" id="{E38C89F7-FC3F-A7EA-FC40-03F5309F55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75" y="1255059"/>
                <a:ext cx="5732543" cy="4858870"/>
              </a:xfrm>
              <a:prstGeom prst="rect">
                <a:avLst/>
              </a:prstGeom>
              <a:blipFill>
                <a:blip r:embed="rId3"/>
                <a:stretch>
                  <a:fillRect l="-2212" t="-1563" r="-1106" b="-781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74A5F9C-CFE6-292C-A193-D61325D1F3C7}"/>
              </a:ext>
            </a:extLst>
          </p:cNvPr>
          <p:cNvSpPr/>
          <p:nvPr/>
        </p:nvSpPr>
        <p:spPr>
          <a:xfrm>
            <a:off x="1414376" y="3842439"/>
            <a:ext cx="3935506" cy="7164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0F6FEC-E864-E0D5-2AEF-3ECCD1E38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083" y="1817594"/>
            <a:ext cx="5715000" cy="37338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9AEAB-CDD4-3965-010C-E60B9469A6A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BD0CBD-EAF6-225E-8391-068D0A0AC50B}"/>
              </a:ext>
            </a:extLst>
          </p:cNvPr>
          <p:cNvSpPr txBox="1"/>
          <p:nvPr/>
        </p:nvSpPr>
        <p:spPr>
          <a:xfrm>
            <a:off x="9186583" y="1306606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=1</a:t>
            </a:r>
          </a:p>
        </p:txBody>
      </p:sp>
    </p:spTree>
    <p:extLst>
      <p:ext uri="{BB962C8B-B14F-4D97-AF65-F5344CB8AC3E}">
        <p14:creationId xmlns:p14="http://schemas.microsoft.com/office/powerpoint/2010/main" val="2522825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BB2E0A-521A-1431-88B4-D8D2DD4BA425}"/>
              </a:ext>
            </a:extLst>
          </p:cNvPr>
          <p:cNvSpPr/>
          <p:nvPr/>
        </p:nvSpPr>
        <p:spPr>
          <a:xfrm>
            <a:off x="0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Resonant annihilation through scalar KK modes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C6D146-C2A4-DD2F-C104-FB205BBC00E5}"/>
                  </a:ext>
                </a:extLst>
              </p:cNvPr>
              <p:cNvSpPr txBox="1"/>
              <p:nvPr/>
            </p:nvSpPr>
            <p:spPr>
              <a:xfrm>
                <a:off x="259976" y="1093694"/>
                <a:ext cx="11537577" cy="52516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Heavy DM particles can decay to SM particles via </a:t>
                </a:r>
                <a:r>
                  <a:rPr lang="en-US" sz="1600" dirty="0">
                    <a:solidFill>
                      <a:srgbClr val="0070C0"/>
                    </a:solidFill>
                  </a:rPr>
                  <a:t>Kaluza-Klein scalar </a:t>
                </a:r>
                <a:r>
                  <a:rPr lang="en-US" sz="1600" dirty="0"/>
                  <a:t>modes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</m:acc>
                      </m:e>
                      <m:sub>
                        <m:acc>
                          <m:accPr>
                            <m:chr m:val="⃗"/>
                            <m:ctrlP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sub>
                    </m:sSub>
                  </m:oMath>
                </a14:m>
                <a:r>
                  <a:rPr lang="en-US" sz="1600" dirty="0"/>
                  <a:t>. </a:t>
                </a: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Spin-2 exchange is d-wave suppressed; fermionic dark matter gives p-wave annihilation.</a:t>
                </a:r>
              </a:p>
              <a:p>
                <a:pPr>
                  <a:spcAft>
                    <a:spcPts val="600"/>
                  </a:spcAft>
                </a:pPr>
                <a:endParaRPr lang="en-US" sz="16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𝜒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sub>
                      </m:sSub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𝑍𝑍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hh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)→</m:t>
                      </m:r>
                      <m:r>
                        <a:rPr lang="en-AU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sz="1600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If the center-of-mass energy is sufficiently close to a KK mode mass, then DM annihilation may proceed through a </a:t>
                </a:r>
                <a:r>
                  <a:rPr lang="en-US" sz="1600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KK resonance</a:t>
                </a: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, significantly enhancing the annihilation rate.</a:t>
                </a: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Near a KK resonance, the </a:t>
                </a:r>
                <a:r>
                  <a:rPr lang="en-US" sz="1600" dirty="0">
                    <a:solidFill>
                      <a:srgbClr val="0070C0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non-relativistic Breit–Wigner cross section </a:t>
                </a: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is</a:t>
                </a:r>
                <a:endParaRPr lang="en-US" sz="160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sub>
                      </m:sSub>
                      <m:r>
                        <a:rPr lang="en-AU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AU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AU" sz="16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sz="1600" b="0" i="0" smtClean="0">
                                  <a:latin typeface="Cambria Math" panose="02040503050406030204" pitchFamily="18" charset="0"/>
                                </a:rPr>
                                <m:t>DM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sz="1600" b="0" i="0" smtClean="0">
                                  <a:latin typeface="Cambria Math" panose="02040503050406030204" pitchFamily="18" charset="0"/>
                                </a:rPr>
                                <m:t>SM</m:t>
                              </m:r>
                            </m:sub>
                          </m:sSub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/4</m:t>
                          </m:r>
                        </m:num>
                        <m:den>
                          <m:sSup>
                            <m:sSupPr>
                              <m:ctrlP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ad>
                                <m:radPr>
                                  <m:degHide m:val="on"/>
                                  <m:ctrlPr>
                                    <a:rPr lang="en-AU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AU" sz="16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rad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AU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AU" sz="16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acc>
                                    <m:accPr>
                                      <m:chr m:val="⃗"/>
                                      <m:ctrlPr>
                                        <a:rPr lang="en-AU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AU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sub>
                                <m:sup/>
                              </m:sSubSup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1600">
                                      <a:latin typeface="Cambria Math" panose="02040503050406030204" pitchFamily="18" charset="0"/>
                                    </a:rPr>
                                    <m:t>DM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sz="1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1600">
                                      <a:latin typeface="Cambria Math" panose="02040503050406030204" pitchFamily="18" charset="0"/>
                                    </a:rPr>
                                    <m:t>SM</m:t>
                                  </m:r>
                                </m:sub>
                              </m:sSub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AU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AU" sz="1600" b="0" i="1" smtClean="0">
                              <a:latin typeface="Cambria Math" panose="02040503050406030204" pitchFamily="18" charset="0"/>
                            </a:rPr>
                            <m:t>/4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  <a:p>
                <a:pPr marL="319088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600">
                            <a:latin typeface="Cambria Math" panose="02040503050406030204" pitchFamily="18" charset="0"/>
                          </a:rPr>
                          <m:t>DM</m:t>
                        </m:r>
                      </m:sub>
                    </m:sSub>
                  </m:oMath>
                </a14:m>
                <a:r>
                  <a:rPr lang="en-US" sz="1600" dirty="0"/>
                  <a:t> is the width of the KK mode decay into the dark-matter pair</a:t>
                </a:r>
              </a:p>
              <a:p>
                <a:pPr marL="319088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600">
                            <a:latin typeface="Cambria Math" panose="02040503050406030204" pitchFamily="18" charset="0"/>
                          </a:rPr>
                          <m:t>SM</m:t>
                        </m:r>
                      </m:sub>
                    </m:sSub>
                    <m:r>
                      <a:rPr lang="en-AU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is the width of the KK mode decay into SM particles</a:t>
                </a: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The total decay width is much smaller than the KK mode spacing for n ≤ 4. Then,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600">
                            <a:latin typeface="Cambria Math" panose="02040503050406030204" pitchFamily="18" charset="0"/>
                          </a:rPr>
                          <m:t>DM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≪</m:t>
                        </m:r>
                        <m:r>
                          <m:rPr>
                            <m:sty m:val="p"/>
                          </m:rPr>
                          <a:rPr lang="el-G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600">
                            <a:latin typeface="Cambria Math" panose="02040503050406030204" pitchFamily="18" charset="0"/>
                          </a:rPr>
                          <m:t>SM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acc>
                          <m:accPr>
                            <m:chr m:val="⃗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sub>
                    </m:sSub>
                    <m:r>
                      <a:rPr lang="en-AU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Sup>
                          <m:sSubSup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600">
                            <a:latin typeface="Cambria Math" panose="02040503050406030204" pitchFamily="18" charset="0"/>
                          </a:rPr>
                          <m:t>DM</m:t>
                        </m:r>
                      </m:sub>
                    </m:sSub>
                    <m:r>
                      <a:rPr lang="en-AU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AU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AU" sz="1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rad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acc>
                              <m:accPr>
                                <m:chr m:val="⃗"/>
                                <m:ctrlPr>
                                  <a:rPr lang="en-AU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AU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acc>
                          </m:sub>
                        </m:sSub>
                      </m:e>
                    </m:d>
                  </m:oMath>
                </a14:m>
                <a:r>
                  <a:rPr lang="en-US" sz="1600" dirty="0"/>
                  <a:t>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600">
                            <a:latin typeface="Cambria Math" panose="02040503050406030204" pitchFamily="18" charset="0"/>
                          </a:rPr>
                          <m:t>DM</m:t>
                        </m:r>
                      </m:sub>
                    </m:sSub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𝜅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</m:oMath>
                </a14:m>
                <a:r>
                  <a:rPr lang="en-US" sz="1600" dirty="0"/>
                  <a:t>	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AU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AU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3(</m:t>
                            </m:r>
                            <m:r>
                              <a:rPr lang="en-AU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AU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+2)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1600" dirty="0"/>
                  <a:t>	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𝜅</m:t>
                    </m:r>
                    <m:r>
                      <a:rPr lang="en-AU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rad>
                  </m:oMath>
                </a14:m>
                <a:endParaRPr lang="en-US" sz="1600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Summing over KK modes and averaging over the velocity distribution </a:t>
                </a:r>
                <a14:m>
                  <m:oMath xmlns:m="http://schemas.openxmlformats.org/officeDocument/2006/math"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we find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600" dirty="0"/>
                  <a:t>,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</m:num>
                      <m:den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3(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+2)</m:t>
                        </m:r>
                        <m:r>
                          <m:rPr>
                            <m:sty m:val="p"/>
                          </m:rPr>
                          <a:rPr lang="el-G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/2)</m:t>
                        </m:r>
                      </m:den>
                    </m:f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C6D146-C2A4-DD2F-C104-FB205BBC0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976" y="1093694"/>
                <a:ext cx="11537577" cy="5251630"/>
              </a:xfrm>
              <a:prstGeom prst="rect">
                <a:avLst/>
              </a:prstGeom>
              <a:blipFill>
                <a:blip r:embed="rId3"/>
                <a:stretch>
                  <a:fillRect l="-220" t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0EE8B8F-C575-A010-DC96-6F6BE39DC0C6}"/>
              </a:ext>
            </a:extLst>
          </p:cNvPr>
          <p:cNvSpPr/>
          <p:nvPr/>
        </p:nvSpPr>
        <p:spPr>
          <a:xfrm>
            <a:off x="4061011" y="5777147"/>
            <a:ext cx="3935506" cy="5986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A101C-4163-B182-702B-B395E26E2E8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18F5B3-3864-3EE4-AF6E-82350C85C1DC}"/>
                  </a:ext>
                </a:extLst>
              </p:cNvPr>
              <p:cNvSpPr txBox="1"/>
              <p:nvPr/>
            </p:nvSpPr>
            <p:spPr>
              <a:xfrm>
                <a:off x="674017" y="1140450"/>
                <a:ext cx="11156622" cy="17440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Resonant annihilation cross section into SM particles: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600" dirty="0"/>
                  <a:t>,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AU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2−</m:t>
                            </m:r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AU" sz="1600" b="0" i="1" smtClean="0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</m:num>
                      <m:den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3(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+2)</m:t>
                        </m:r>
                        <m:r>
                          <m:rPr>
                            <m:sty m:val="p"/>
                          </m:rPr>
                          <a:rPr lang="el-G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AU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/2)</m:t>
                        </m:r>
                      </m:den>
                    </m:f>
                  </m:oMath>
                </a14:m>
                <a:endParaRPr lang="en-US" sz="1600" dirty="0"/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AU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sz="1600" dirty="0"/>
                  <a:t> is limited by </a:t>
                </a:r>
                <a:r>
                  <a:rPr lang="en-US" sz="1600" dirty="0">
                    <a:solidFill>
                      <a:srgbClr val="0070C0"/>
                    </a:solidFill>
                  </a:rPr>
                  <a:t>Fermi-LAT</a:t>
                </a:r>
                <a:r>
                  <a:rPr lang="en-US" sz="1600" dirty="0"/>
                  <a:t> </a:t>
                </a:r>
                <a:r>
                  <a:rPr lang="en-US" sz="1600" dirty="0">
                    <a:solidFill>
                      <a:srgbClr val="0070C0"/>
                    </a:solidFill>
                  </a:rPr>
                  <a:t>observations</a:t>
                </a:r>
                <a:r>
                  <a:rPr lang="en-US" sz="1600" dirty="0"/>
                  <a:t> </a:t>
                </a:r>
                <a:r>
                  <a:rPr lang="en-US" sz="1600" dirty="0">
                    <a:solidFill>
                      <a:schemeClr val="accent6">
                        <a:lumMod val="75000"/>
                      </a:schemeClr>
                    </a:solidFill>
                  </a:rPr>
                  <a:t>[JCAP 02, 039, arXiv:1601.06590 [astro-</a:t>
                </a:r>
                <a:r>
                  <a:rPr lang="en-US" sz="1600" dirty="0" err="1">
                    <a:solidFill>
                      <a:schemeClr val="accent6">
                        <a:lumMod val="75000"/>
                      </a:schemeClr>
                    </a:solidFill>
                  </a:rPr>
                  <a:t>ph.HE</a:t>
                </a:r>
                <a:r>
                  <a:rPr lang="en-US" sz="1600" dirty="0">
                    <a:solidFill>
                      <a:schemeClr val="accent6">
                        <a:lumMod val="75000"/>
                      </a:schemeClr>
                    </a:solidFill>
                  </a:rPr>
                  <a:t>]]</a:t>
                </a:r>
              </a:p>
              <a:p>
                <a:pPr marL="285750" indent="-285750">
                  <a:spcAft>
                    <a:spcPts val="600"/>
                  </a:spcAft>
                  <a:buFont typeface="Wingdings" pitchFamily="2" charset="2"/>
                  <a:buChar char="Ø"/>
                </a:pPr>
                <a:r>
                  <a:rPr lang="en-US" sz="1600" dirty="0"/>
                  <a:t>This allows us to find additional limits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sz="1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  <a:r>
                  <a:rPr lang="en-US" sz="16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which are independent of the short-distance cutoff used in elastic scattering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18F5B3-3864-3EE4-AF6E-82350C85C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17" y="1140450"/>
                <a:ext cx="11156622" cy="1744004"/>
              </a:xfrm>
              <a:prstGeom prst="rect">
                <a:avLst/>
              </a:prstGeom>
              <a:blipFill>
                <a:blip r:embed="rId2"/>
                <a:stretch>
                  <a:fillRect l="-341" t="-719" b="-3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CC813B4-80BF-C8BD-D774-D6F1B6F1C9E2}"/>
              </a:ext>
            </a:extLst>
          </p:cNvPr>
          <p:cNvSpPr/>
          <p:nvPr/>
        </p:nvSpPr>
        <p:spPr>
          <a:xfrm>
            <a:off x="0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Indirect DM detection sensitivity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646057-8020-4FA2-850B-3E4474050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612" y="2884454"/>
            <a:ext cx="5027432" cy="338992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62F3F-7512-9821-1BFD-E92EFC75D0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10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0058591"/>
                  </p:ext>
                </p:extLst>
              </p:nvPr>
            </p:nvGraphicFramePr>
            <p:xfrm>
              <a:off x="713232" y="1225296"/>
              <a:ext cx="10762488" cy="4096512"/>
            </p:xfrm>
            <a:graphic>
              <a:graphicData uri="http://schemas.openxmlformats.org/drawingml/2006/table">
                <a:tbl>
                  <a:tblPr/>
                  <a:tblGrid>
                    <a:gridCol w="23317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20624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2245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Direct detection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Indirect detection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Process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itchFamily="34" charset="-120"/>
                                </a:rPr>
                                <m:t>𝜒</m:t>
                              </m:r>
                              <m:r>
                                <a:rPr lang="en-AU" sz="1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itchFamily="34" charset="-120"/>
                                </a:rPr>
                                <m:t>𝑁</m:t>
                              </m:r>
                              <m:r>
                                <a:rPr lang="en-AU" sz="1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itchFamily="34" charset="-120"/>
                                </a:rPr>
                                <m:t>→</m:t>
                              </m:r>
                              <m:r>
                                <a:rPr lang="en-AU" sz="1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itchFamily="34" charset="-120"/>
                                </a:rPr>
                                <m:t>𝜒</m:t>
                              </m:r>
                              <m:r>
                                <a:rPr lang="en-AU" sz="1400" b="0" i="1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itchFamily="34" charset="-120"/>
                                </a:rPr>
                                <m:t>𝑁</m:t>
                              </m:r>
                            </m:oMath>
                          </a14:m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40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-12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𝜒</m:t>
                                    </m:r>
                                  </m:e>
                                  <m:sup>
                                    <m:r>
                                      <a:rPr lang="en-AU" sz="1400" b="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-12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sz="1400" i="1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𝜒</m:t>
                                </m:r>
                                <m:r>
                                  <a:rPr lang="en-US" sz="1400" i="1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→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400" b="0" i="0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KK</m:t>
                                </m:r>
                                <m:r>
                                  <a:rPr lang="en-AU" sz="1400" b="0" i="0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400" b="0" i="0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scalar</m:t>
                                </m:r>
                                <m:r>
                                  <a:rPr lang="en-AU" sz="1400" b="0" i="0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 </m:t>
                                </m:r>
                                <m:r>
                                  <a:rPr lang="en-AU" sz="1400" b="0" i="1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→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400" b="0" i="0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SM</m:t>
                                </m:r>
                                <m:r>
                                  <a:rPr lang="en-AU" sz="1400" b="0" i="1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→</m:t>
                                </m:r>
                                <m:r>
                                  <a:rPr lang="en-AU" sz="1400" b="0" i="1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𝛾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DM type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Elementary or compact composite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Elementary spinor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Density assumption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Local DM density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smtClean="0">
                                      <a:solidFill>
                                        <a:srgbClr val="333333"/>
                                      </a:solidFill>
                                      <a:latin typeface="Cambria Math" panose="02040503050406030204" pitchFamily="18" charset="0"/>
                                      <a:cs typeface="Arial" pitchFamily="34" charset="-12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 smtClean="0">
                                      <a:solidFill>
                                        <a:srgbClr val="333333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itchFamily="34" charset="-12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400" i="1" smtClean="0">
                                      <a:solidFill>
                                        <a:srgbClr val="333333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itchFamily="34" charset="-120"/>
                                    </a:rPr>
                                    <m:t>𝜒</m:t>
                                  </m:r>
                                </m:sub>
                              </m:sSub>
                            </m:oMath>
                          </a14:m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Halo annihilation J-factor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Particle symmetry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Not required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Particle–antiparticle symmetry required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UV sensitivity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Logarithmic for n=2; power-like for n≥3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Cutoff independent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Principal scaling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-12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40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𝜒</m:t>
                                    </m:r>
                                    <m:r>
                                      <a:rPr lang="en-AU" sz="1400" b="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sz="1400" i="1" smtClean="0">
                                    <a:solidFill>
                                      <a:srgbClr val="333333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-120"/>
                                  </a:rPr>
                                  <m:t>∝</m:t>
                                </m:r>
                                <m:sSubSup>
                                  <m:sSubSupPr>
                                    <m:ctrlPr>
                                      <a:rPr lang="en-US" sz="140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AU" sz="1400" b="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40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𝜒</m:t>
                                    </m:r>
                                  </m:sub>
                                  <m:sup>
                                    <m:r>
                                      <a:rPr lang="en-AU" sz="1400" b="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2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140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</m:ctrlPr>
                                  </m:sSubSupPr>
                                  <m:e>
                                    <m:sSubSup>
                                      <m:sSubSupPr>
                                        <m:ctrlPr>
                                          <a:rPr lang="en-AU" sz="1400" i="1" smtClean="0">
                                            <a:solidFill>
                                              <a:srgbClr val="333333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itchFamily="34" charset="-12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AU" sz="1400" b="0" i="1" smtClean="0">
                                            <a:solidFill>
                                              <a:srgbClr val="333333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itchFamily="34" charset="-12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AU" sz="1400" b="0" i="1" smtClean="0">
                                            <a:solidFill>
                                              <a:srgbClr val="333333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itchFamily="34" charset="-12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en-AU" sz="1400" b="0" i="1" smtClean="0">
                                            <a:solidFill>
                                              <a:srgbClr val="333333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 pitchFamily="34" charset="-120"/>
                                          </a:rPr>
                                          <m:t>4</m:t>
                                        </m:r>
                                      </m:sup>
                                    </m:sSubSup>
                                    <m:r>
                                      <a:rPr lang="en-AU" sz="1400" b="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AU" sz="1400" b="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𝐷</m:t>
                                    </m:r>
                                  </m:sub>
                                  <m:sup>
                                    <m:r>
                                      <a:rPr lang="en-AU" sz="1400" b="0" i="1" smtClean="0">
                                        <a:solidFill>
                                          <a:srgbClr val="333333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itchFamily="34" charset="-120"/>
                                      </a:rPr>
                                      <m:t>−8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  <m:r>
                                      <a:rPr lang="en-AU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d>
                                <m:r>
                                  <a:rPr lang="en-AU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∝</m:t>
                                </m:r>
                                <m:sSubSup>
                                  <m:sSub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AU" sz="1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𝜒</m:t>
                                    </m:r>
                                  </m:sub>
                                  <m:sup>
                                    <m:r>
                                      <a:rPr lang="en-AU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AU" sz="1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AU" sz="1400" b="0" i="1" smtClean="0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  <m:sup>
                                    <m:r>
                                      <a:rPr lang="en-AU" sz="14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AU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AU" sz="1400" b="0" i="1" smtClean="0"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Principal final state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Nuclear recoil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W⁺W⁻, ZZ, hh → γ rays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0058591"/>
                  </p:ext>
                </p:extLst>
              </p:nvPr>
            </p:nvGraphicFramePr>
            <p:xfrm>
              <a:off x="713232" y="1225296"/>
              <a:ext cx="10762488" cy="4096512"/>
            </p:xfrm>
            <a:graphic>
              <a:graphicData uri="http://schemas.openxmlformats.org/drawingml/2006/table">
                <a:tbl>
                  <a:tblPr/>
                  <a:tblGrid>
                    <a:gridCol w="23317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20624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2245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Direct detection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Indirect detection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Process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5891" t="-105000" r="-100906" b="-6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4955" t="-105000" r="-300" b="-6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DM type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Elementary or compact composite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Elementary spinor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Density assumption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5891" t="-307500" r="-100906" b="-40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Halo annihilation J-factor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Particle symmetry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Not required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Particle–antiparticle symmetry required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UV sensitivity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Logarithmic for n=2; power-like for n≥3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Cutoff independent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Principal scaling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5891" t="-595122" r="-10090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4955" t="-595122" r="-3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12064"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Principal final state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Nuclear recoil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l">
                            <a:buNone/>
                          </a:pPr>
                          <a:r>
                            <a:rPr lang="en-US" sz="1400" dirty="0">
                              <a:solidFill>
                                <a:srgbClr val="333333"/>
                              </a:solidFill>
                              <a:latin typeface="Arial" pitchFamily="34" charset="0"/>
                              <a:ea typeface="Arial" pitchFamily="34" charset="-122"/>
                              <a:cs typeface="Arial" pitchFamily="34" charset="-120"/>
                            </a:rPr>
                            <a:t>W⁺W⁻, ZZ, hh → γ rays</a:t>
                          </a:r>
                          <a:endParaRPr lang="en-US" sz="1400" dirty="0">
                            <a:latin typeface="Arial" charset="0"/>
                            <a:ea typeface="Arial" charset="0"/>
                            <a:cs typeface="Arial" charset="0"/>
                          </a:endParaRPr>
                        </a:p>
                      </a:txBody>
                      <a:tcPr marL="73152" marR="73152" marT="73152" marB="73152">
                        <a:lnL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888888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 2"/>
          <p:cNvSpPr/>
          <p:nvPr/>
        </p:nvSpPr>
        <p:spPr>
          <a:xfrm>
            <a:off x="804672" y="5815584"/>
            <a:ext cx="10561320" cy="438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500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two constraints should not be combined without specifying a particle model and a cosmological history. Their value is complementarity: they interrogate the same ADD scale through independent observables.</a:t>
            </a:r>
            <a:endParaRPr lang="en-US" sz="15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945FEB-3028-640F-4EC4-E7164BA0B7EF}"/>
              </a:ext>
            </a:extLst>
          </p:cNvPr>
          <p:cNvSpPr/>
          <p:nvPr/>
        </p:nvSpPr>
        <p:spPr>
          <a:xfrm>
            <a:off x="-10668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vs indirect probes: different assumptions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0FD8F8-F5E6-241F-F9EE-E4CE8B4C679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75719" y="6519672"/>
            <a:ext cx="302801" cy="146304"/>
          </a:xfrm>
        </p:spPr>
        <p:txBody>
          <a:bodyPr/>
          <a:lstStyle/>
          <a:p>
            <a:pPr algn="r"/>
            <a:fld id="{F7021451-1387-4CA6-816F-3879F97B5CBC}" type="slidenum">
              <a:rPr lang="en-US" b="0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2"/>
              <p:cNvSpPr/>
              <p:nvPr/>
            </p:nvSpPr>
            <p:spPr>
              <a:xfrm>
                <a:off x="804672" y="1243584"/>
                <a:ext cx="10561320" cy="3429000"/>
              </a:xfrm>
              <a:prstGeom prst="rect">
                <a:avLst/>
              </a:prstGeom>
              <a:noFill/>
              <a:ln/>
            </p:spPr>
            <p:txBody>
              <a:bodyPr wrap="square" lIns="381" tIns="381" rIns="381" bIns="381" rtlCol="0" anchor="t">
                <a:normAutofit/>
              </a:bodyPr>
              <a:lstStyle/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In ADD models, summation over the gravitational KK tower converts a </a:t>
                </a:r>
                <a:r>
                  <a:rPr lang="en-US" sz="1700" dirty="0">
                    <a:solidFill>
                      <a:schemeClr val="accent1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purely gravitational portal 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into an interaction potentially accessible to current experiments.</a:t>
                </a:r>
                <a:endParaRPr lang="en-US" sz="1700" dirty="0"/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For </a:t>
                </a:r>
                <a:r>
                  <a:rPr lang="en-US" sz="1700" dirty="0">
                    <a:solidFill>
                      <a:schemeClr val="accent1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n ≥ 2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, elastic scattering is effectively contact-like. In the heavy-DM limit,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cs typeface="Arial" pitchFamily="34" charset="-12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𝜒</m:t>
                        </m:r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𝑝</m:t>
                        </m:r>
                      </m:sub>
                    </m:sSub>
                    <m:r>
                      <a:rPr lang="en-US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-120"/>
                      </a:rPr>
                      <m:t>∝</m:t>
                    </m:r>
                    <m:sSubSup>
                      <m:sSubSupPr>
                        <m:ctrlPr>
                          <a:rPr lang="en-US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</m:ctrlPr>
                      </m:sSubSupPr>
                      <m:e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𝜒</m:t>
                        </m:r>
                      </m:sub>
                      <m:sup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2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</m:ctrlPr>
                      </m:sSubSupPr>
                      <m:e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𝑀</m:t>
                        </m:r>
                      </m:e>
                      <m:sub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𝐷</m:t>
                        </m:r>
                      </m:sub>
                      <m:sup>
                        <m:r>
                          <a:rPr lang="en-AU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-120"/>
                          </a:rPr>
                          <m:t>−8</m:t>
                        </m:r>
                      </m:sup>
                    </m:sSubSup>
                  </m:oMath>
                </a14:m>
                <a:endParaRPr lang="en-US" sz="1700" dirty="0"/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LZ data provide non-trivial lower limits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cs typeface="Arial" pitchFamily="34" charset="-120"/>
                          </a:rPr>
                        </m:ctrlPr>
                      </m:sSubPr>
                      <m:e>
                        <m:r>
                          <a:rPr lang="en-AU" sz="17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cs typeface="Arial" pitchFamily="34" charset="-120"/>
                          </a:rPr>
                          <m:t>𝑀</m:t>
                        </m:r>
                      </m:e>
                      <m:sub>
                        <m:r>
                          <a:rPr lang="en-AU" sz="17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cs typeface="Arial" pitchFamily="34" charset="-12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. The </a:t>
                </a:r>
                <a:r>
                  <a:rPr lang="en-US" sz="1700" dirty="0">
                    <a:solidFill>
                      <a:schemeClr val="accent1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n = 2 result is the strongest 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and least sensitive to ultraviolet regularisation.</a:t>
                </a:r>
                <a:endParaRPr lang="en-US" sz="1700" dirty="0"/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For fermionic 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dark matter, annihilation through on-shell scalar KK modes gives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A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  <m:sup>
                        <m:r>
                          <a:rPr lang="en-AU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  <m:sup>
                        <m:r>
                          <a:rPr lang="en-AU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bSup>
                  </m:oMath>
                </a14:m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and can be </a:t>
                </a:r>
                <a:r>
                  <a:rPr lang="en-US" sz="1700" dirty="0">
                    <a:solidFill>
                      <a:schemeClr val="accent1">
                        <a:lumMod val="75000"/>
                      </a:schemeClr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constrained by gamma-ray observations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.</a:t>
                </a:r>
                <a:endParaRPr lang="en-US" sz="1700" dirty="0"/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Direct detection, collider searches, short-distance gravity tests and indirect detection probe different assumptions and should be treated as complementary.</a:t>
                </a:r>
                <a:endParaRPr lang="en-US" sz="1700" dirty="0"/>
              </a:p>
              <a:p>
                <a:pPr marL="285750" indent="-28575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</a:pP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 complete model must specify the ultraviolet completion, the nature of </a:t>
                </a:r>
                <a14:m>
                  <m:oMath xmlns:m="http://schemas.openxmlformats.org/officeDocument/2006/math">
                    <m:r>
                      <a:rPr lang="en-US" sz="17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-120"/>
                      </a:rPr>
                      <m:t>𝜒</m:t>
                    </m:r>
                  </m:oMath>
                </a14:m>
                <a:r>
                  <a:rPr lang="el-GR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:r>
                  <a:rPr lang="en-US" sz="1700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and its non-standard cosmological production history.</a:t>
                </a:r>
                <a:endParaRPr lang="en-US" sz="1700" dirty="0"/>
              </a:p>
            </p:txBody>
          </p:sp>
        </mc:Choice>
        <mc:Fallback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72" y="1243584"/>
                <a:ext cx="10561320" cy="3429000"/>
              </a:xfrm>
              <a:prstGeom prst="rect">
                <a:avLst/>
              </a:prstGeom>
              <a:blipFill>
                <a:blip r:embed="rId3"/>
                <a:stretch>
                  <a:fillRect l="-1200" t="-1838" b="-73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A760B263-23CB-7A41-6D3A-213F553E80A0}"/>
              </a:ext>
            </a:extLst>
          </p:cNvPr>
          <p:cNvSpPr/>
          <p:nvPr/>
        </p:nvSpPr>
        <p:spPr>
          <a:xfrm>
            <a:off x="-10668" y="0"/>
            <a:ext cx="12192000" cy="887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295430F-A02A-1ECF-0190-2223D2816284}"/>
              </a:ext>
            </a:extLst>
          </p:cNvPr>
          <p:cNvSpPr/>
          <p:nvPr/>
        </p:nvSpPr>
        <p:spPr>
          <a:xfrm>
            <a:off x="1580561" y="5341038"/>
            <a:ext cx="9030878" cy="5467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Large extra dimensions can make gravity-mediated heavy DM experimentally testable!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861489-DC43-11C4-4E61-5A453AB3851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11018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Cosmological interpretation and limitations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66928" y="868680"/>
            <a:ext cx="11018520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49808" y="1207008"/>
            <a:ext cx="10698480" cy="4069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 lnSpcReduction="10000"/>
          </a:bodyPr>
          <a:lstStyle/>
          <a:p>
            <a:pPr marL="228600" indent="-228600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analysis constrains interactions of an assumed dark-matter population; it does not provide a production mechanism for the observed abundance.</a:t>
            </a:r>
            <a:endParaRPr lang="en-US" sz="1600" dirty="0"/>
          </a:p>
          <a:p>
            <a:pPr marL="228600" indent="-228600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conventional high-temperature thermal history is problematic in ADD models because excessive production of KK modes requires a low normalcy or reheating temperature, typically well below the electroweak scale.</a:t>
            </a:r>
            <a:endParaRPr lang="en-US" sz="1600" dirty="0"/>
          </a:p>
          <a:p>
            <a:pPr marL="228600" indent="-228600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WIMP freeze-out at Tf.o. ≃ 0.05mχ is therefore not generically available for weak-scale or heavier χ in the minimal ADD cosmology.</a:t>
            </a:r>
            <a:endParaRPr lang="en-US" sz="1600" dirty="0"/>
          </a:p>
          <a:p>
            <a:pPr marL="228600" indent="-228600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Non-thermal production remains possible, for example through the decay of a sufficiently massive but weakly coupled inflaton.</a:t>
            </a:r>
            <a:endParaRPr lang="en-US" sz="1600" dirty="0"/>
          </a:p>
          <a:p>
            <a:pPr marL="228600" indent="-228600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mχ &gt; M*, an elementary-particle interpretation is not appropriate. Direct-detection limits may still be applied to compact composite χ provided its size is smaller than q⁻¹.</a:t>
            </a:r>
            <a:endParaRPr lang="en-US" sz="1600" dirty="0"/>
          </a:p>
          <a:p>
            <a:pPr marL="228600" indent="-228600">
              <a:lnSpc>
                <a:spcPct val="150000"/>
              </a:lnSpc>
              <a:buSzPct val="100000"/>
              <a:buChar char="•"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n ≥ 3, a UV-complete construction is required to determine the order-one relation between the short-distance cutoff and M*.</a:t>
            </a:r>
            <a:endParaRPr lang="en-US" sz="1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58F930-B117-0B8C-3F87-D6573D4E2B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F3FC4DE-935C-064B-822F-B2FA1317CE5C}">
  <we:reference id="4b785c87-866c-4bad-85d8-5d1ae467ac9a" version="3.26.0.0" store="EXCatalog" storeType="EXCatalog"/>
  <we:alternateReferences>
    <we:reference id="WA104381909" version="3.26.0.0" store="en-GB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1724</Words>
  <Application>Microsoft Macintosh PowerPoint</Application>
  <PresentationFormat>Widescreen</PresentationFormat>
  <Paragraphs>183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Gravity-mediated dark matter in large extra dimensions</dc:title>
  <dc:subject>Research workshop talk</dc:subject>
  <dc:creator>Igor Samsonov</dc:creator>
  <cp:lastModifiedBy>Igor Samsonov</cp:lastModifiedBy>
  <cp:revision>33</cp:revision>
  <dcterms:created xsi:type="dcterms:W3CDTF">2026-07-13T11:32:17Z</dcterms:created>
  <dcterms:modified xsi:type="dcterms:W3CDTF">2026-08-31T03:38:23Z</dcterms:modified>
</cp:coreProperties>
</file>