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8" r:id="rId3"/>
    <p:sldId id="257" r:id="rId4"/>
    <p:sldId id="268" r:id="rId5"/>
    <p:sldId id="259" r:id="rId6"/>
    <p:sldId id="276" r:id="rId7"/>
    <p:sldId id="374" r:id="rId8"/>
    <p:sldId id="386" r:id="rId9"/>
    <p:sldId id="303" r:id="rId10"/>
    <p:sldId id="384" r:id="rId11"/>
    <p:sldId id="260" r:id="rId12"/>
    <p:sldId id="376" r:id="rId13"/>
    <p:sldId id="377" r:id="rId14"/>
    <p:sldId id="387" r:id="rId15"/>
    <p:sldId id="378" r:id="rId16"/>
    <p:sldId id="375" r:id="rId17"/>
    <p:sldId id="379" r:id="rId18"/>
    <p:sldId id="380" r:id="rId19"/>
    <p:sldId id="381" r:id="rId20"/>
    <p:sldId id="385" r:id="rId21"/>
    <p:sldId id="351" r:id="rId22"/>
    <p:sldId id="383" r:id="rId23"/>
    <p:sldId id="382" r:id="rId24"/>
    <p:sldId id="388" r:id="rId25"/>
    <p:sldId id="389" r:id="rId26"/>
    <p:sldId id="39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777"/>
    <p:restoredTop sz="94651"/>
  </p:normalViewPr>
  <p:slideViewPr>
    <p:cSldViewPr snapToGrid="0">
      <p:cViewPr varScale="1">
        <p:scale>
          <a:sx n="94" d="100"/>
          <a:sy n="94" d="100"/>
        </p:scale>
        <p:origin x="208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5CD51-50F0-B64F-B89A-11DBBFC66532}" type="datetimeFigureOut">
              <a:rPr lang="en-AU" smtClean="0"/>
              <a:t>31/8/2026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58759-EE94-C042-98B5-9F103B75848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9894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/>
              <a:t>24:00, 22:47, 25:05, 25:08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A58759-EE94-C042-98B5-9F103B758487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5219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A58759-EE94-C042-98B5-9F103B758487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0125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A58759-EE94-C042-98B5-9F103B758487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8558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A58759-EE94-C042-98B5-9F103B758487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1523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98425-C03F-BD5E-1B24-F9D2CE94C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C62BF5-7559-FD06-40A1-27AACD8C0D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E712E-6965-24E6-3924-CADE50FE5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854A-4BF3-554B-8E77-7551DF5108D6}" type="datetime1">
              <a:rPr lang="en-AU" smtClean="0"/>
              <a:t>31/8/2026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82274-31F0-18BA-8995-AE2A3A4DB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43CFB-C3E5-DC93-E699-507E34BB1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7423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1ED35-445F-DBEE-D5FB-A01AC1984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A7346-8100-B13F-F859-AE66592E1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FB7F2-B75E-B3C0-C030-BCD18C7E6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519E3-B517-C34E-97AB-A72403942A2B}" type="datetime1">
              <a:rPr lang="en-AU" smtClean="0"/>
              <a:t>31/8/2026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C2AFF-01E5-A6AB-F538-52771B81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B9FAB-77A2-DBCB-1C82-6B83E2E9A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9579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F812C-E569-895C-D381-DF5E3F082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574DE-A493-8630-1052-ED9D8FDE1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0CF9C-822F-D840-0CC0-CE9D17B3E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9BFBF-1115-1143-9242-CCE6F113686F}" type="datetime1">
              <a:rPr lang="en-AU" smtClean="0"/>
              <a:t>31/8/2026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79233-6544-7454-8BF2-B3E7BB86E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C1B96-09AA-4E31-4037-C434F5B29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690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BA31A-B016-8DAE-1544-308BAEEA5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B2EAB-2E51-D52A-C613-F3031A8B9E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4225A1-CD6B-0AE2-AF42-FD9B067140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ECA459-232D-7058-382D-2E304C983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B9F99-A5B5-FD42-9E1A-8F8967155A4A}" type="datetime1">
              <a:rPr lang="en-AU" smtClean="0"/>
              <a:t>31/8/2026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5DDA5E-C69C-9F56-4EA4-87FEA4162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57313F-1BB8-8228-CD77-252FB16C4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150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5C3C5-2D7F-14B2-96EE-CC6A63765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8E4CAF-5997-39DE-6757-4171B8B0D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9197A-8804-0051-F3B1-DB9C7820A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AA0C92-5737-10CB-9674-B7BF92AB5F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9F1012-FB14-5FCB-1AC2-48D0313D93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8F6FC2-7341-F812-E1C1-4A1B0AD53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A02B-E4E4-CB44-B2C6-641F1B9CB1D5}" type="datetime1">
              <a:rPr lang="en-AU" smtClean="0"/>
              <a:t>31/8/2026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4317CC-3340-5616-E4CB-67DA8DBD9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05E672-E90C-EB8C-2C80-2EC5BEC6E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05936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942D4-6865-D879-2E75-426FA6003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48D5F-0EE2-B811-827C-5DC9A5A9E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462D7-B6C5-4C46-B0B9-731C3BBA33EF}" type="datetime1">
              <a:rPr lang="en-AU" smtClean="0"/>
              <a:t>31/8/2026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340B8F-0576-2C81-BE40-9834DC5F2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DDD31B-604B-DCB2-AFFD-ADF2FD63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2834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0A3EED-614D-55CD-92ED-514566569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71C93-A1E7-AB48-8B3D-63F2B623246C}" type="datetime1">
              <a:rPr lang="en-AU" smtClean="0"/>
              <a:t>31/8/2026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4041F3-3C26-5390-BA37-19E6AB127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D2FC5-3B82-64EE-5478-BABBBF553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2456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E4E03-F2C9-604B-B440-1BFFB4D22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87037-328F-593E-536B-E66863B53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2EED8-389C-6135-62E2-DFB2D2AC22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9A06A-2A28-3163-4E8F-1739872A3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8A236-D0C1-1743-9DA2-F027900CB66F}" type="datetime1">
              <a:rPr lang="en-AU" smtClean="0"/>
              <a:t>31/8/2026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DD978A-CCCA-719F-1CE7-08FDC9A47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5875A6-C9B6-FBC3-F1BB-E7404F143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0883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A753B-7A26-8ACF-7EF1-88657986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D5AC68-5F6E-1C45-A130-96997DCE74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1D998-12A4-07B0-E989-7DC4026F0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B3333F-CC7F-E71C-90C1-3381EF926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8D970-EFCC-5C4E-860A-4CC6123265E2}" type="datetime1">
              <a:rPr lang="en-AU" smtClean="0"/>
              <a:t>31/8/2026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5D063B-78AE-BAD5-CECD-EB129DBB7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3914F2-99AF-6C4B-8355-4FCF0DC2B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4592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BBAE0-FE5A-1075-27E8-BD75DEF5B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43EC46-1B91-7197-7C31-FCC52C2300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FCE01-CB14-3820-A454-EF30111E2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02DB0-FE23-C448-99C6-66CA0CE02D7E}" type="datetime1">
              <a:rPr lang="en-AU" smtClean="0"/>
              <a:t>31/8/2026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241D2-0A16-A634-1015-0397ED1E1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497E1-6DEE-233C-9751-6B79B2C24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0348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44AB73-DE58-383B-D0A1-3E9401F179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AC0AA7-15E5-63CA-F416-D5B4992F0E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022BF4-15D0-B710-984F-19166A6AD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E825C-75CB-D140-A3FB-230459E12CF7}" type="datetime1">
              <a:rPr lang="en-AU" smtClean="0"/>
              <a:t>31/8/2026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CE2DF-1C17-3CFC-3AA1-39D2C557C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521DA8-1F82-D6CD-7A7C-E1986051A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37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6D2BDD-5057-3D02-9730-49DE3566C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FDE2E2-B3EE-25B4-DD51-4052BB7C4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F9E26-3424-2D89-88D6-61B704850D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ABDA72-37A7-8149-B14E-7D5362B8E781}" type="datetime1">
              <a:rPr lang="en-AU" smtClean="0"/>
              <a:t>31/8/2026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A8740-8727-09F4-AED5-8F47AAF35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60AC2-899E-EBE1-CC00-6A95C209B5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7E49A8-1041-5B45-8113-752AE4428E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51284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A035B-6195-F762-CEF6-DED1FF2416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AU" sz="4400" dirty="0"/>
              <a:t>Recent highlights </a:t>
            </a:r>
            <a:r>
              <a:rPr lang="en-AU" sz="4400"/>
              <a:t>from LVK: </a:t>
            </a:r>
            <a:r>
              <a:rPr lang="en-AU" sz="4400" dirty="0"/>
              <a:t>Hawking’s area law and the pair instability gap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90F6B2-D321-E35B-558C-3655313147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Eric Thrane (Monash, OzGrav)</a:t>
            </a:r>
          </a:p>
          <a:p>
            <a:r>
              <a:rPr lang="en-AU" dirty="0"/>
              <a:t>PPC / Gordon Godfrey Workshop (Sydney)</a:t>
            </a:r>
          </a:p>
          <a:p>
            <a:r>
              <a:rPr lang="en-AU" dirty="0"/>
              <a:t>1 September, 2026</a:t>
            </a:r>
          </a:p>
        </p:txBody>
      </p:sp>
    </p:spTree>
    <p:extLst>
      <p:ext uri="{BB962C8B-B14F-4D97-AF65-F5344CB8AC3E}">
        <p14:creationId xmlns:p14="http://schemas.microsoft.com/office/powerpoint/2010/main" val="693500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F916BC-9BB2-BC5E-C134-18465E6A0A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878370-A018-9D63-F203-CBBAA9F0C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F7E49A8-1041-5B45-8113-752AE4428E62}" type="slidenum">
              <a:rPr lang="en-AU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AU">
              <a:solidFill>
                <a:srgbClr val="FFFF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D9A199-7ED7-9012-9537-8F878305A8E5}"/>
              </a:ext>
            </a:extLst>
          </p:cNvPr>
          <p:cNvSpPr txBox="1"/>
          <p:nvPr/>
        </p:nvSpPr>
        <p:spPr>
          <a:xfrm>
            <a:off x="0" y="6487386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>
                <a:solidFill>
                  <a:schemeClr val="bg1"/>
                </a:solidFill>
              </a:rPr>
              <a:t>arxiv</a:t>
            </a:r>
            <a:r>
              <a:rPr lang="en-AU" dirty="0">
                <a:solidFill>
                  <a:schemeClr val="bg1"/>
                </a:solidFill>
              </a:rPr>
              <a:t>/2605.27223</a:t>
            </a:r>
          </a:p>
        </p:txBody>
      </p:sp>
    </p:spTree>
    <p:extLst>
      <p:ext uri="{BB962C8B-B14F-4D97-AF65-F5344CB8AC3E}">
        <p14:creationId xmlns:p14="http://schemas.microsoft.com/office/powerpoint/2010/main" val="381713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62577-EBE3-812A-EE0A-249090B41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Black hole masses and spins in GWTC-5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640608-6CA4-C063-CC9B-57DFD288F7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6353908" cy="4351338"/>
              </a:xfrm>
            </p:spPr>
            <p:txBody>
              <a:bodyPr/>
              <a:lstStyle/>
              <a:p>
                <a:r>
                  <a:rPr lang="en-AU" b="1" dirty="0"/>
                  <a:t>267</a:t>
                </a:r>
                <a:r>
                  <a:rPr lang="en-AU" dirty="0"/>
                  <a:t> confidently-detected binary black holes in fifth </a:t>
                </a:r>
                <a:r>
                  <a:rPr lang="en-AU" dirty="0" err="1"/>
                  <a:t>catalog</a:t>
                </a:r>
                <a:r>
                  <a:rPr lang="en-AU" dirty="0"/>
                  <a:t>.</a:t>
                </a:r>
              </a:p>
              <a:p>
                <a:r>
                  <a:rPr lang="en-AU" dirty="0"/>
                  <a:t>For each one, we measure 15 parameters:</a:t>
                </a:r>
              </a:p>
              <a:p>
                <a:pPr lvl="1"/>
                <a:r>
                  <a:rPr lang="en-AU" b="1" dirty="0"/>
                  <a:t>m</a:t>
                </a:r>
                <a:r>
                  <a:rPr lang="en-AU" b="1" baseline="-25000" dirty="0"/>
                  <a:t>1</a:t>
                </a:r>
                <a:r>
                  <a:rPr lang="en-AU" b="1" dirty="0"/>
                  <a:t>, m</a:t>
                </a:r>
                <a:r>
                  <a:rPr lang="en-AU" b="1" baseline="-25000" dirty="0"/>
                  <a:t>2</a:t>
                </a:r>
                <a:r>
                  <a:rPr lang="en-AU" dirty="0"/>
                  <a:t>: black hole masses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AU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AU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AU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𝝌</m:t>
                            </m:r>
                          </m:e>
                        </m:acc>
                      </m:e>
                      <m:sub>
                        <m:r>
                          <a:rPr lang="en-AU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AU" b="1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AU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AU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AU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𝝌</m:t>
                            </m:r>
                          </m:e>
                        </m:acc>
                      </m:e>
                      <m:sub>
                        <m:r>
                          <a:rPr lang="en-AU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AU" dirty="0"/>
                  <a:t>: black hole spins</a:t>
                </a:r>
              </a:p>
              <a:p>
                <a:pPr lvl="1"/>
                <a:r>
                  <a:rPr lang="en-AU" dirty="0"/>
                  <a:t>Seven other “extrinsic parameters” describing the location/orientation of the binary in spacetime.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640608-6CA4-C063-CC9B-57DFD288F7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6353908" cy="4351338"/>
              </a:xfrm>
              <a:blipFill>
                <a:blip r:embed="rId2"/>
                <a:stretch>
                  <a:fillRect l="-1796" t="-2326" r="-798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A5247-C21D-5CE2-7C21-9641051B7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3</a:t>
            </a:fld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039E2A-DBB4-1075-7645-C6A63D83D3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000"/>
          <a:stretch>
            <a:fillRect/>
          </a:stretch>
        </p:blipFill>
        <p:spPr>
          <a:xfrm>
            <a:off x="7438292" y="1825625"/>
            <a:ext cx="4419600" cy="28003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B1A244-69B7-5AB6-BF7C-711ED710A758}"/>
                  </a:ext>
                </a:extLst>
              </p:cNvPr>
              <p:cNvSpPr txBox="1"/>
              <p:nvPr/>
            </p:nvSpPr>
            <p:spPr>
              <a:xfrm>
                <a:off x="7741920" y="2560320"/>
                <a:ext cx="5965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AU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AU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AU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𝝌</m:t>
                              </m:r>
                            </m:e>
                          </m:acc>
                        </m:e>
                        <m:sub>
                          <m:r>
                            <a:rPr lang="en-AU" sz="2400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B1A244-69B7-5AB6-BF7C-711ED710A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1920" y="2560320"/>
                <a:ext cx="596574" cy="461665"/>
              </a:xfrm>
              <a:prstGeom prst="rect">
                <a:avLst/>
              </a:prstGeom>
              <a:blipFill>
                <a:blip r:embed="rId4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8AF708-D1C1-739B-B36E-11940E3B92D4}"/>
                  </a:ext>
                </a:extLst>
              </p:cNvPr>
              <p:cNvSpPr txBox="1"/>
              <p:nvPr/>
            </p:nvSpPr>
            <p:spPr>
              <a:xfrm>
                <a:off x="11261318" y="4069366"/>
                <a:ext cx="5965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AU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AU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AU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𝝌</m:t>
                              </m:r>
                            </m:e>
                          </m:acc>
                        </m:e>
                        <m:sub>
                          <m:r>
                            <a:rPr lang="en-AU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8AF708-D1C1-739B-B36E-11940E3B92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61318" y="4069366"/>
                <a:ext cx="596574" cy="461665"/>
              </a:xfrm>
              <a:prstGeom prst="rect">
                <a:avLst/>
              </a:prstGeom>
              <a:blipFill>
                <a:blip r:embed="rId5"/>
                <a:stretch>
                  <a:fillRect b="-8108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1DEC8870-0599-B01C-D7F4-C2E03A92F8EF}"/>
              </a:ext>
            </a:extLst>
          </p:cNvPr>
          <p:cNvSpPr txBox="1"/>
          <p:nvPr/>
        </p:nvSpPr>
        <p:spPr>
          <a:xfrm>
            <a:off x="7879082" y="3368040"/>
            <a:ext cx="567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b="1" dirty="0">
                <a:solidFill>
                  <a:schemeClr val="bg1"/>
                </a:solidFill>
              </a:rPr>
              <a:t>m</a:t>
            </a:r>
            <a:r>
              <a:rPr lang="en-AU" sz="2400" b="1" baseline="-25000" dirty="0">
                <a:solidFill>
                  <a:schemeClr val="bg1"/>
                </a:solidFill>
              </a:rPr>
              <a:t>1</a:t>
            </a:r>
            <a:endParaRPr lang="en-AU" sz="24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5DE557-7676-14F0-7728-F9311AA10BB7}"/>
              </a:ext>
            </a:extLst>
          </p:cNvPr>
          <p:cNvSpPr txBox="1"/>
          <p:nvPr/>
        </p:nvSpPr>
        <p:spPr>
          <a:xfrm>
            <a:off x="11261318" y="3370360"/>
            <a:ext cx="567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b="1" dirty="0">
                <a:solidFill>
                  <a:schemeClr val="bg1"/>
                </a:solidFill>
              </a:rPr>
              <a:t>m</a:t>
            </a:r>
            <a:r>
              <a:rPr lang="en-AU" sz="2400" b="1" baseline="-25000" dirty="0">
                <a:solidFill>
                  <a:schemeClr val="bg1"/>
                </a:solidFill>
              </a:rPr>
              <a:t>2</a:t>
            </a:r>
            <a:endParaRPr lang="en-AU" sz="24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3AA60D-58F1-E972-EBBD-DF2D8466A2BF}"/>
              </a:ext>
            </a:extLst>
          </p:cNvPr>
          <p:cNvSpPr txBox="1"/>
          <p:nvPr/>
        </p:nvSpPr>
        <p:spPr>
          <a:xfrm>
            <a:off x="0" y="6470893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/>
              <a:t>arxiv</a:t>
            </a:r>
            <a:r>
              <a:rPr lang="en-AU" dirty="0"/>
              <a:t>/2605.27226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897F688-3C7B-02C7-8D04-A88D20E93DF6}"/>
                  </a:ext>
                </a:extLst>
              </p:cNvPr>
              <p:cNvSpPr txBox="1"/>
              <p:nvPr/>
            </p:nvSpPr>
            <p:spPr>
              <a:xfrm>
                <a:off x="9761187" y="2223322"/>
                <a:ext cx="416973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AU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AU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acc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897F688-3C7B-02C7-8D04-A88D20E93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1187" y="2223322"/>
                <a:ext cx="416973" cy="5064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0263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Gravitational </a:t>
            </a:r>
            <a:r>
              <a:rPr lang="en-AU"/>
              <a:t>waveform morphology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dirty="0"/>
              <a:t>Different binary parameters yield different gravitational waveforms.</a:t>
            </a:r>
          </a:p>
          <a:p>
            <a:pPr lvl="1"/>
            <a:r>
              <a:rPr lang="en-AU" sz="2800" dirty="0"/>
              <a:t>For example, more massive binaries produce relatively shorter, lower-frequency waveforms.</a:t>
            </a:r>
          </a:p>
          <a:p>
            <a:pPr lvl="1"/>
            <a:r>
              <a:rPr lang="en-AU" sz="2800" dirty="0"/>
              <a:t>Aligned spin: binary merges at a higher frequency, spends more time in band (the orbital hang-up effect).</a:t>
            </a:r>
          </a:p>
          <a:p>
            <a:r>
              <a:rPr lang="en-AU" sz="3200" dirty="0"/>
              <a:t>From the </a:t>
            </a:r>
            <a:r>
              <a:rPr lang="en-AU" sz="3200"/>
              <a:t>strain data, </a:t>
            </a:r>
            <a:r>
              <a:rPr lang="en-AU" sz="3200" dirty="0"/>
              <a:t>we can infer the binary properties.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B7F5C-542A-E14E-BFA2-09AB90831823}" type="slidenum">
              <a:rPr lang="en-AU" smtClean="0"/>
              <a:t>4</a:t>
            </a:fld>
            <a:endParaRPr lang="en-AU"/>
          </a:p>
        </p:txBody>
      </p:sp>
      <p:sp>
        <p:nvSpPr>
          <p:cNvPr id="8" name="TextBox 7"/>
          <p:cNvSpPr txBox="1"/>
          <p:nvPr/>
        </p:nvSpPr>
        <p:spPr>
          <a:xfrm>
            <a:off x="3447762" y="595490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U"/>
          </a:p>
        </p:txBody>
      </p:sp>
      <p:pic>
        <p:nvPicPr>
          <p:cNvPr id="14" name="Picture 13" descr="225px-Thomas_Bayes.gif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834" l="10000" r="90000">
                        <a14:foregroundMark x1="43333" y1="17220" x2="43333" y2="17220"/>
                        <a14:foregroundMark x1="42444" y1="28423" x2="42444" y2="28423"/>
                        <a14:foregroundMark x1="42889" y1="48548" x2="42889" y2="48548"/>
                        <a14:foregroundMark x1="55333" y1="53320" x2="55333" y2="533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2614"/>
          <a:stretch/>
        </p:blipFill>
        <p:spPr>
          <a:xfrm>
            <a:off x="3850271" y="5145438"/>
            <a:ext cx="2726100" cy="167564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366225" y="6123542"/>
            <a:ext cx="1546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Thomas Bayes</a:t>
            </a:r>
          </a:p>
        </p:txBody>
      </p:sp>
      <p:pic>
        <p:nvPicPr>
          <p:cNvPr id="9" name="Shape 75">
            <a:extLst>
              <a:ext uri="{FF2B5EF4-FFF2-40B4-BE49-F238E27FC236}">
                <a16:creationId xmlns:a16="http://schemas.microsoft.com/office/drawing/2014/main" id="{28D25881-132C-8247-842D-ECBB2E8157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7489" t="8988" r="49182" b="70173"/>
          <a:stretch>
            <a:fillRect/>
          </a:stretch>
        </p:blipFill>
        <p:spPr>
          <a:xfrm>
            <a:off x="783341" y="5581567"/>
            <a:ext cx="3066930" cy="1038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Chart&#10;&#10;Description automatically generated">
            <a:extLst>
              <a:ext uri="{FF2B5EF4-FFF2-40B4-BE49-F238E27FC236}">
                <a16:creationId xmlns:a16="http://schemas.microsoft.com/office/drawing/2014/main" id="{B917494E-F58B-E846-99B2-83E8F43C70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8589" y="5242565"/>
            <a:ext cx="1717057" cy="1578487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6297D32-52D6-4346-8FF1-5FDF1F5A2B1B}"/>
              </a:ext>
            </a:extLst>
          </p:cNvPr>
          <p:cNvCxnSpPr/>
          <p:nvPr/>
        </p:nvCxnSpPr>
        <p:spPr>
          <a:xfrm>
            <a:off x="4028197" y="5954901"/>
            <a:ext cx="51784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5F0337E-810B-8545-9982-33D2D16872CB}"/>
              </a:ext>
            </a:extLst>
          </p:cNvPr>
          <p:cNvCxnSpPr/>
          <p:nvPr/>
        </p:nvCxnSpPr>
        <p:spPr>
          <a:xfrm>
            <a:off x="6628199" y="5954901"/>
            <a:ext cx="51784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0700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E59E0-662C-C86D-DECC-6CD7D3785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Some very massive binary black holes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0F9460-D93C-5E01-E134-447A776F36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257800" cy="4351338"/>
              </a:xfrm>
            </p:spPr>
            <p:txBody>
              <a:bodyPr>
                <a:normAutofit/>
              </a:bodyPr>
              <a:lstStyle/>
              <a:p>
                <a:r>
                  <a:rPr lang="en-AU" dirty="0"/>
                  <a:t>E.g., GW231123</a:t>
                </a:r>
                <a:r>
                  <a:rPr lang="en-AU" dirty="0">
                    <a:sym typeface="Wingdings" pitchFamily="2" charset="2"/>
                  </a:rPr>
                  <a:t> (total mass: 190-265 M</a:t>
                </a:r>
                <a:r>
                  <a:rPr lang="en-AU" baseline="-25000" dirty="0">
                    <a:sym typeface="Wingdings" pitchFamily="2" charset="2"/>
                  </a:rPr>
                  <a:t>⊙</a:t>
                </a:r>
                <a:r>
                  <a:rPr lang="en-AU" dirty="0">
                    <a:sym typeface="Wingdings" pitchFamily="2" charset="2"/>
                  </a:rPr>
                  <a:t>).</a:t>
                </a:r>
              </a:p>
              <a:p>
                <a:r>
                  <a:rPr lang="en-AU" dirty="0">
                    <a:sym typeface="Wingdings" pitchFamily="2" charset="2"/>
                  </a:rPr>
                  <a:t>And more massive “primary” black hole appears to be maximally spinning: </a:t>
                </a:r>
                <a14:m>
                  <m:oMath xmlns:m="http://schemas.openxmlformats.org/officeDocument/2006/math">
                    <m:r>
                      <a:rPr lang="en-AU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𝜒</m:t>
                    </m:r>
                    <m:r>
                      <a:rPr lang="en-AU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≈1</m:t>
                    </m:r>
                  </m:oMath>
                </a14:m>
                <a:r>
                  <a:rPr lang="en-AU" dirty="0">
                    <a:sym typeface="Wingdings" pitchFamily="2" charset="2"/>
                  </a:rPr>
                  <a:t>!</a:t>
                </a:r>
              </a:p>
              <a:p>
                <a:r>
                  <a:rPr lang="en-AU" dirty="0">
                    <a:sym typeface="Wingdings" pitchFamily="2" charset="2"/>
                  </a:rPr>
                  <a:t>But stellar theory tells us that stars should not form black holes with masses above ~65 M</a:t>
                </a:r>
                <a:r>
                  <a:rPr lang="en-AU" baseline="-25000" dirty="0">
                    <a:sym typeface="Wingdings" pitchFamily="2" charset="2"/>
                  </a:rPr>
                  <a:t>⊙</a:t>
                </a:r>
                <a:r>
                  <a:rPr lang="en-AU" dirty="0">
                    <a:sym typeface="Wingdings" pitchFamily="2" charset="2"/>
                  </a:rPr>
                  <a:t> due to </a:t>
                </a:r>
                <a:r>
                  <a:rPr lang="en-AU" i="1" dirty="0">
                    <a:sym typeface="Wingdings" pitchFamily="2" charset="2"/>
                  </a:rPr>
                  <a:t>pair instability supernovae…</a:t>
                </a:r>
                <a:endParaRPr lang="en-AU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0F9460-D93C-5E01-E134-447A776F36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257800" cy="4351338"/>
              </a:xfrm>
              <a:blipFill>
                <a:blip r:embed="rId2"/>
                <a:stretch>
                  <a:fillRect l="-2169" t="-2326" b="-291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3B6C8-76F7-8717-2B4E-262A800B2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5</a:t>
            </a:fld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F35FF8-530B-FEBB-436E-0075A5184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00" y="1688962"/>
            <a:ext cx="5138678" cy="44880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BC86F8-A244-A5A8-0D11-38AE48AAB85F}"/>
              </a:ext>
            </a:extLst>
          </p:cNvPr>
          <p:cNvSpPr txBox="1"/>
          <p:nvPr/>
        </p:nvSpPr>
        <p:spPr>
          <a:xfrm>
            <a:off x="0" y="6492875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/>
              <a:t>arxiv</a:t>
            </a:r>
            <a:r>
              <a:rPr lang="en-AU" dirty="0"/>
              <a:t>/2507.08219</a:t>
            </a:r>
          </a:p>
        </p:txBody>
      </p:sp>
    </p:spTree>
    <p:extLst>
      <p:ext uri="{BB962C8B-B14F-4D97-AF65-F5344CB8AC3E}">
        <p14:creationId xmlns:p14="http://schemas.microsoft.com/office/powerpoint/2010/main" val="748512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Pair instability supernovae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dirty="0"/>
              <a:t>Massive stars (&gt;130 M</a:t>
            </a:r>
            <a:r>
              <a:rPr lang="en-AU" sz="3200" baseline="-25000" dirty="0"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AU" sz="3200" dirty="0"/>
              <a:t> birth mass) become hot enough to produce </a:t>
            </a:r>
            <a:r>
              <a:rPr lang="en-AU" sz="3200" dirty="0" err="1"/>
              <a:t>e</a:t>
            </a:r>
            <a:r>
              <a:rPr lang="en-AU" sz="3200" baseline="30000" dirty="0" err="1"/>
              <a:t>+</a:t>
            </a:r>
            <a:r>
              <a:rPr lang="en-AU" sz="3200" dirty="0" err="1"/>
              <a:t>e</a:t>
            </a:r>
            <a:r>
              <a:rPr lang="en-AU" sz="3200" baseline="30000" dirty="0"/>
              <a:t>-</a:t>
            </a:r>
            <a:r>
              <a:rPr lang="en-AU" sz="3200" dirty="0"/>
              <a:t> pairs.</a:t>
            </a:r>
          </a:p>
          <a:p>
            <a:r>
              <a:rPr lang="en-AU" sz="3200" dirty="0"/>
              <a:t>The pressure drops, the star heats up, leading to a runaway effect.</a:t>
            </a:r>
          </a:p>
          <a:p>
            <a:r>
              <a:rPr lang="en-AU" sz="3200" dirty="0"/>
              <a:t>Above 280 M</a:t>
            </a:r>
            <a:r>
              <a:rPr lang="en-AU" sz="3200" baseline="-25000" dirty="0"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AU" sz="3200" dirty="0"/>
              <a:t>, the star is totally disrupted.</a:t>
            </a:r>
          </a:p>
          <a:p>
            <a:r>
              <a:rPr lang="en-AU" sz="3200" dirty="0"/>
              <a:t>For 130-280 M</a:t>
            </a:r>
            <a:r>
              <a:rPr lang="en-AU" sz="3200" baseline="-25000" dirty="0"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AU" sz="3200" dirty="0"/>
              <a:t>, tens of solar masses ejected.</a:t>
            </a:r>
          </a:p>
          <a:p>
            <a:r>
              <a:rPr lang="en-AU" sz="3200" dirty="0"/>
              <a:t>Prediction: cut-off in the black hole mass spectrum between ~35-65 M</a:t>
            </a:r>
            <a:r>
              <a:rPr lang="en-AU" sz="3200" baseline="-25000" dirty="0"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AU" sz="3200" dirty="0"/>
              <a:t>… (uncertain due to nuclear physics).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6CA06-13F2-4B4E-A5BE-208BE882FEA4}" type="slidenum">
              <a:rPr lang="en-AU" smtClean="0"/>
              <a:t>6</a:t>
            </a:fld>
            <a:endParaRPr lang="en-AU"/>
          </a:p>
        </p:txBody>
      </p:sp>
      <p:sp>
        <p:nvSpPr>
          <p:cNvPr id="5" name="TextBox 4"/>
          <p:cNvSpPr txBox="1"/>
          <p:nvPr/>
        </p:nvSpPr>
        <p:spPr>
          <a:xfrm>
            <a:off x="0" y="6513512"/>
            <a:ext cx="39687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Heger</a:t>
            </a:r>
            <a:r>
              <a:rPr lang="en-US" sz="1600" dirty="0"/>
              <a:t>, A., &amp; </a:t>
            </a:r>
            <a:r>
              <a:rPr lang="en-US" sz="1600" dirty="0" err="1"/>
              <a:t>Woosley</a:t>
            </a:r>
            <a:r>
              <a:rPr lang="en-US" sz="1600" dirty="0"/>
              <a:t>, S. E. 2002, </a:t>
            </a:r>
            <a:r>
              <a:rPr lang="en-US" sz="1600" dirty="0" err="1"/>
              <a:t>ApJ</a:t>
            </a:r>
            <a:r>
              <a:rPr lang="en-US" sz="1600" dirty="0"/>
              <a:t> </a:t>
            </a:r>
            <a:r>
              <a:rPr lang="en-US" sz="1600" b="1" dirty="0"/>
              <a:t>567</a:t>
            </a:r>
            <a:r>
              <a:rPr lang="en-US" sz="1600" dirty="0"/>
              <a:t> 532</a:t>
            </a:r>
            <a:endParaRPr lang="en-AU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6143474" y="6087597"/>
            <a:ext cx="4586439" cy="646331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800000"/>
                </a:solidFill>
              </a:rPr>
              <a:t>No unambiguous EM detection of pair instability supernovae.</a:t>
            </a:r>
          </a:p>
        </p:txBody>
      </p:sp>
    </p:spTree>
    <p:extLst>
      <p:ext uri="{BB962C8B-B14F-4D97-AF65-F5344CB8AC3E}">
        <p14:creationId xmlns:p14="http://schemas.microsoft.com/office/powerpoint/2010/main" val="3112365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E627D-58BB-F94B-9429-D2DFD7406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Hierarchical mergers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651A8-DEFF-294C-85E2-69E8F59AE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AU" sz="3200" dirty="0"/>
              <a:t>Basic idea: the merger products of previous mergers go on to merge again––gets around pair instability gap.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E7BA0-E948-0046-B8B0-D6A0E36FB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4118-7499-C047-BBE8-072F0300A21F}" type="slidenum">
              <a:rPr lang="en-AU" smtClean="0"/>
              <a:t>7</a:t>
            </a:fld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B21C02-5D92-8FC2-35C6-D3B5FEFEB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768" y="2934418"/>
            <a:ext cx="7096463" cy="35584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EB2645-FE46-2EBF-6760-DD04528CA97F}"/>
              </a:ext>
            </a:extLst>
          </p:cNvPr>
          <p:cNvSpPr txBox="1"/>
          <p:nvPr/>
        </p:nvSpPr>
        <p:spPr>
          <a:xfrm>
            <a:off x="0" y="6492875"/>
            <a:ext cx="2618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/>
              <a:t>From: PhysRevD.95.124046</a:t>
            </a:r>
          </a:p>
        </p:txBody>
      </p:sp>
    </p:spTree>
    <p:extLst>
      <p:ext uri="{BB962C8B-B14F-4D97-AF65-F5344CB8AC3E}">
        <p14:creationId xmlns:p14="http://schemas.microsoft.com/office/powerpoint/2010/main" val="1252221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29C76-1396-496A-28FC-C6A5C1BCC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94EE-68EA-FD19-8AAE-B067D8A52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“Dynamical assembly” required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C9080-2075-E72E-EFCC-C142E7E80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81900" cy="4351338"/>
          </a:xfrm>
        </p:spPr>
        <p:txBody>
          <a:bodyPr>
            <a:normAutofit/>
          </a:bodyPr>
          <a:lstStyle/>
          <a:p>
            <a:r>
              <a:rPr lang="en-AU" sz="3200" dirty="0"/>
              <a:t>May take place in dense stellar environments</a:t>
            </a:r>
          </a:p>
          <a:p>
            <a:pPr lvl="1"/>
            <a:r>
              <a:rPr lang="en-AU" sz="2800" dirty="0"/>
              <a:t>Globular clusters</a:t>
            </a:r>
          </a:p>
          <a:p>
            <a:pPr lvl="1"/>
            <a:r>
              <a:rPr lang="en-AU" sz="2800" dirty="0"/>
              <a:t>Active galactic nuclei</a:t>
            </a:r>
          </a:p>
          <a:p>
            <a:pPr lvl="1"/>
            <a:r>
              <a:rPr lang="en-AU" sz="2800" dirty="0"/>
              <a:t>...</a:t>
            </a:r>
          </a:p>
          <a:p>
            <a:r>
              <a:rPr lang="en-AU" sz="3200" dirty="0"/>
              <a:t>Black holes wander into each other randomly.</a:t>
            </a:r>
          </a:p>
          <a:p>
            <a:r>
              <a:rPr lang="en-AU" sz="3200" dirty="0"/>
              <a:t>Binaries hardened by interactions with other black holes.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A595EB-5206-FF9D-F874-8286C894C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4118-7499-C047-BBE8-072F0300A21F}" type="slidenum">
              <a:rPr lang="en-AU" smtClean="0"/>
              <a:t>8</a:t>
            </a:fld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CC7622-2103-F0E3-AC05-37CEB6CC30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79" t="21574" r="18961" b="22180"/>
          <a:stretch>
            <a:fillRect/>
          </a:stretch>
        </p:blipFill>
        <p:spPr>
          <a:xfrm rot="16200000">
            <a:off x="8102600" y="2108280"/>
            <a:ext cx="3987802" cy="342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139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nspiral_example_1.mp4">
            <a:hlinkClick r:id="" action="ppaction://media"/>
            <a:extLst>
              <a:ext uri="{FF2B5EF4-FFF2-40B4-BE49-F238E27FC236}">
                <a16:creationId xmlns:a16="http://schemas.microsoft.com/office/drawing/2014/main" id="{37A6AB78-92B0-D044-BA8C-64CC8D8681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24115"/>
            <a:ext cx="12191996" cy="609599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270D3F2-650F-3B44-BB1E-08A17044E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Visualising dynamical assembly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B7F5C-542A-E14E-BFA2-09AB90831823}" type="slidenum">
              <a:rPr lang="en-AU" smtClean="0"/>
              <a:t>9</a:t>
            </a:fld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1524000" y="655022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1400" dirty="0"/>
              <a:t>https://</a:t>
            </a:r>
            <a:r>
              <a:rPr lang="en-AU" sz="1400" dirty="0" err="1"/>
              <a:t>michaelzevin.github.io</a:t>
            </a:r>
            <a:r>
              <a:rPr lang="en-AU" sz="1400" dirty="0"/>
              <a:t>/media/</a:t>
            </a:r>
            <a:r>
              <a:rPr lang="en-AU" sz="1400" dirty="0" err="1"/>
              <a:t>bbh_progenitors</a:t>
            </a:r>
            <a:r>
              <a:rPr lang="en-AU" sz="1400" dirty="0"/>
              <a:t>/</a:t>
            </a:r>
          </a:p>
        </p:txBody>
      </p:sp>
      <p:cxnSp>
        <p:nvCxnSpPr>
          <p:cNvPr id="5" name="Straight Arrow Connector 4"/>
          <p:cNvCxnSpPr>
            <a:cxnSpLocks/>
          </p:cNvCxnSpPr>
          <p:nvPr/>
        </p:nvCxnSpPr>
        <p:spPr>
          <a:xfrm>
            <a:off x="7206180" y="5665232"/>
            <a:ext cx="0" cy="56177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09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AF8136-5AA0-2ACB-F652-B902B7C0A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Properties of second-generation black holes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4B2328E-B243-20F5-E144-894E47077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AU" dirty="0"/>
              <a:t>Inherit the orbital angular momentum of their parent binary: </a:t>
            </a:r>
            <a:r>
              <a:rPr lang="en-AU" dirty="0">
                <a:latin typeface="Symbol" pitchFamily="2" charset="2"/>
              </a:rPr>
              <a:t>c</a:t>
            </a:r>
            <a:r>
              <a:rPr lang="en-AU" dirty="0"/>
              <a:t>~0.7.</a:t>
            </a:r>
          </a:p>
          <a:p>
            <a:r>
              <a:rPr lang="en-AU" dirty="0"/>
              <a:t>Spin vectors randomly oriented.</a:t>
            </a:r>
          </a:p>
          <a:p>
            <a:r>
              <a:rPr lang="en-AU" dirty="0"/>
              <a:t>This is different from “field binaries” that are expected to have lower spins that are potentially aligned with the orbital angular momentum.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1DC503-B98D-BF56-A857-366D4CBC8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10</a:t>
            </a:fld>
            <a:endParaRPr lang="en-AU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2E64C3C-06B4-9D64-F729-2619C45318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59" r="10016"/>
          <a:stretch/>
        </p:blipFill>
        <p:spPr>
          <a:xfrm>
            <a:off x="6222008" y="1825625"/>
            <a:ext cx="5723156" cy="293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864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EC0C5-BFD2-EDD2-E700-D3D1435A8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Where is the gap?!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6EFA8-C620-656E-3B08-2C0F0B53A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Even if hierarchical mergers can populate the gap, it’s hard to see where the gap is in the distribution of </a:t>
            </a:r>
            <a:r>
              <a:rPr lang="en-AU" i="1" dirty="0"/>
              <a:t>primary</a:t>
            </a:r>
            <a:r>
              <a:rPr lang="en-AU" dirty="0"/>
              <a:t> black-hole mass m</a:t>
            </a:r>
            <a:r>
              <a:rPr lang="en-AU" baseline="-25000" dirty="0"/>
              <a:t>1</a:t>
            </a:r>
            <a:r>
              <a:rPr lang="en-AU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1004D-6E76-166C-7196-FA60F6A4E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11</a:t>
            </a:fld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97F804-FA5B-38A5-1A0D-71669304C413}"/>
              </a:ext>
            </a:extLst>
          </p:cNvPr>
          <p:cNvSpPr txBox="1"/>
          <p:nvPr/>
        </p:nvSpPr>
        <p:spPr>
          <a:xfrm>
            <a:off x="-18327" y="6492875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/>
              <a:t>arxiv</a:t>
            </a:r>
            <a:r>
              <a:rPr lang="en-AU" dirty="0"/>
              <a:t>/2111.03634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1C9182-9BDF-F1C2-ACE2-761A559A8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189" y="2775177"/>
            <a:ext cx="7393622" cy="40828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06C204-86A6-0B51-AE52-EFBE14D409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08270" y="3645093"/>
            <a:ext cx="1464130" cy="17616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9EAE4E-7601-43D7-AB51-537906DC5857}"/>
              </a:ext>
            </a:extLst>
          </p:cNvPr>
          <p:cNvSpPr txBox="1"/>
          <p:nvPr/>
        </p:nvSpPr>
        <p:spPr>
          <a:xfrm>
            <a:off x="5414018" y="3261894"/>
            <a:ext cx="1886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Where’s the gap?</a:t>
            </a:r>
          </a:p>
        </p:txBody>
      </p:sp>
    </p:spTree>
    <p:extLst>
      <p:ext uri="{BB962C8B-B14F-4D97-AF65-F5344CB8AC3E}">
        <p14:creationId xmlns:p14="http://schemas.microsoft.com/office/powerpoint/2010/main" val="3726122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9C401-3CB4-DC38-8E08-FAC48DFD2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gap was hiding in the distribution of </a:t>
            </a:r>
            <a:r>
              <a:rPr lang="en-AU" i="1" dirty="0"/>
              <a:t>secondary </a:t>
            </a:r>
            <a:r>
              <a:rPr lang="en-AU" dirty="0"/>
              <a:t>mass m</a:t>
            </a:r>
            <a:r>
              <a:rPr lang="en-AU" baseline="-25000" dirty="0"/>
              <a:t>2</a:t>
            </a:r>
            <a:r>
              <a:rPr lang="en-AU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CA815-EC57-E679-82DD-E26878CEB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12</a:t>
            </a:fld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B5D366-8C07-3D06-C811-978F739F0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918" y="1865281"/>
            <a:ext cx="5850164" cy="49927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E6FADB-5C23-091B-CE56-1414BF9A2C8D}"/>
              </a:ext>
            </a:extLst>
          </p:cNvPr>
          <p:cNvSpPr txBox="1"/>
          <p:nvPr/>
        </p:nvSpPr>
        <p:spPr>
          <a:xfrm>
            <a:off x="0" y="6472339"/>
            <a:ext cx="3070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Tong+, Nature </a:t>
            </a:r>
            <a:r>
              <a:rPr lang="en-AU" b="1" dirty="0"/>
              <a:t>652</a:t>
            </a:r>
            <a:r>
              <a:rPr lang="en-AU" dirty="0"/>
              <a:t> 874 (2026)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AB7D13-D2E5-47E9-DA57-507A1A827D5B}"/>
              </a:ext>
            </a:extLst>
          </p:cNvPr>
          <p:cNvSpPr txBox="1"/>
          <p:nvPr/>
        </p:nvSpPr>
        <p:spPr>
          <a:xfrm>
            <a:off x="4131126" y="6430875"/>
            <a:ext cx="265034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dirty="0"/>
              <a:t>secondary mass m</a:t>
            </a:r>
            <a:r>
              <a:rPr lang="en-AU" baseline="-25000" dirty="0"/>
              <a:t>2</a:t>
            </a:r>
            <a:r>
              <a:rPr lang="en-AU" dirty="0"/>
              <a:t> (M</a:t>
            </a:r>
            <a:r>
              <a:rPr lang="en-AU" baseline="-25000" dirty="0"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AU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851E56-3062-A83E-806E-296E813AD120}"/>
              </a:ext>
            </a:extLst>
          </p:cNvPr>
          <p:cNvSpPr txBox="1"/>
          <p:nvPr/>
        </p:nvSpPr>
        <p:spPr>
          <a:xfrm rot="16200000">
            <a:off x="2266012" y="4291277"/>
            <a:ext cx="245798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dirty="0"/>
              <a:t>primary mass  m</a:t>
            </a:r>
            <a:r>
              <a:rPr lang="en-AU" baseline="-25000" dirty="0"/>
              <a:t>1</a:t>
            </a:r>
            <a:r>
              <a:rPr lang="en-AU" dirty="0"/>
              <a:t> (M</a:t>
            </a:r>
            <a:r>
              <a:rPr lang="en-AU" baseline="-25000" dirty="0"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AU" dirty="0"/>
              <a:t>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D17EF7-36EB-D9B7-46EA-693A7AA54B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692" t="23877" r="35747" b="60059"/>
          <a:stretch>
            <a:fillRect/>
          </a:stretch>
        </p:blipFill>
        <p:spPr>
          <a:xfrm>
            <a:off x="9581206" y="2188029"/>
            <a:ext cx="2110582" cy="26593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FC19000-DD31-E8B6-472B-7B5873F73291}"/>
              </a:ext>
            </a:extLst>
          </p:cNvPr>
          <p:cNvSpPr txBox="1"/>
          <p:nvPr/>
        </p:nvSpPr>
        <p:spPr>
          <a:xfrm>
            <a:off x="10070316" y="4847337"/>
            <a:ext cx="11323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/>
              <a:t>Hui Tong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1DA75F-CF65-AD7A-A66F-D4330705B862}"/>
              </a:ext>
            </a:extLst>
          </p:cNvPr>
          <p:cNvSpPr txBox="1"/>
          <p:nvPr/>
        </p:nvSpPr>
        <p:spPr>
          <a:xfrm>
            <a:off x="319204" y="3392144"/>
            <a:ext cx="26071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>
                <a:solidFill>
                  <a:srgbClr val="7030A0"/>
                </a:solidFill>
              </a:rPr>
              <a:t>Second-generation black holes are relatively rare, so they tend to pair with lighter first-generation partners.</a:t>
            </a:r>
          </a:p>
        </p:txBody>
      </p:sp>
    </p:spTree>
    <p:extLst>
      <p:ext uri="{BB962C8B-B14F-4D97-AF65-F5344CB8AC3E}">
        <p14:creationId xmlns:p14="http://schemas.microsoft.com/office/powerpoint/2010/main" val="2454628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52739D-415E-9402-8C6F-987876FED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931" y="1690688"/>
            <a:ext cx="5439229" cy="4944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5906AA-0C0E-8C92-B642-88C86F3DC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Gap also visible in model-free analysis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D650CCB-1927-47C6-3139-E79D21EF7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93343" cy="4351338"/>
          </a:xfrm>
        </p:spPr>
        <p:txBody>
          <a:bodyPr/>
          <a:lstStyle/>
          <a:p>
            <a:r>
              <a:rPr lang="en-AU" dirty="0"/>
              <a:t>Purple markers: the population distribution that maximises the likelihood.</a:t>
            </a:r>
          </a:p>
          <a:p>
            <a:r>
              <a:rPr lang="en-AU" dirty="0"/>
              <a:t>No prior, no parameterisation; determined entirely from the data.</a:t>
            </a:r>
          </a:p>
          <a:p>
            <a:r>
              <a:rPr lang="en-AU" dirty="0"/>
              <a:t>See Payne &amp; Thrane (2023).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C6FFBB-876A-048F-E2BF-42BBF7793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13</a:t>
            </a:fld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C05B49-3DB3-AEF6-0FB1-CC20C086A4D6}"/>
              </a:ext>
            </a:extLst>
          </p:cNvPr>
          <p:cNvSpPr txBox="1"/>
          <p:nvPr/>
        </p:nvSpPr>
        <p:spPr>
          <a:xfrm>
            <a:off x="0" y="6472339"/>
            <a:ext cx="3070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Tong+, </a:t>
            </a:r>
            <a:r>
              <a:rPr lang="en-AU" i="1" dirty="0"/>
              <a:t>Nature</a:t>
            </a:r>
            <a:r>
              <a:rPr lang="en-AU" dirty="0"/>
              <a:t> </a:t>
            </a:r>
            <a:r>
              <a:rPr lang="en-AU" b="1" dirty="0"/>
              <a:t>652</a:t>
            </a:r>
            <a:r>
              <a:rPr lang="en-AU" dirty="0"/>
              <a:t> 874 (2026)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6F45CD-FCB1-F98D-2F2A-FBD1195740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892" t="2125" r="20926" b="31529"/>
          <a:stretch>
            <a:fillRect/>
          </a:stretch>
        </p:blipFill>
        <p:spPr>
          <a:xfrm>
            <a:off x="4669536" y="5232327"/>
            <a:ext cx="1426464" cy="16093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A3C3B9-2EC0-3D22-0648-E24AA6F59B89}"/>
              </a:ext>
            </a:extLst>
          </p:cNvPr>
          <p:cNvSpPr txBox="1"/>
          <p:nvPr/>
        </p:nvSpPr>
        <p:spPr>
          <a:xfrm>
            <a:off x="3256970" y="5608666"/>
            <a:ext cx="1412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Ethan Payne</a:t>
            </a:r>
          </a:p>
          <a:p>
            <a:pPr algn="ctr"/>
            <a:r>
              <a:rPr lang="en-AU" dirty="0"/>
              <a:t>(Model Six)</a:t>
            </a:r>
          </a:p>
        </p:txBody>
      </p:sp>
    </p:spTree>
    <p:extLst>
      <p:ext uri="{BB962C8B-B14F-4D97-AF65-F5344CB8AC3E}">
        <p14:creationId xmlns:p14="http://schemas.microsoft.com/office/powerpoint/2010/main" val="2911410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65DE5-F52F-3DA0-7E10-FFC9AD675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31ECA-1BE3-6A20-5970-63BB2486F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Concordant with black-hole spin evidence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6299C2F-9B11-B4D9-C818-8C6166925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77229" cy="4351338"/>
          </a:xfrm>
        </p:spPr>
        <p:txBody>
          <a:bodyPr/>
          <a:lstStyle/>
          <a:p>
            <a:r>
              <a:rPr lang="en-AU" dirty="0"/>
              <a:t>Previous work by Antonini+ showed a “spin transition” at 45 M</a:t>
            </a:r>
            <a:r>
              <a:rPr lang="en-AU" baseline="-25000" dirty="0"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AU" dirty="0"/>
              <a:t>.</a:t>
            </a:r>
          </a:p>
          <a:p>
            <a:r>
              <a:rPr lang="en-AU" dirty="0"/>
              <a:t>Below this threshold, black-hole spins are small and preferentially aligned.</a:t>
            </a:r>
          </a:p>
          <a:p>
            <a:r>
              <a:rPr lang="en-AU" dirty="0"/>
              <a:t>Above it, they are large and isotropic... like we expect for 2G black holes.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D714A0-8C2E-C194-02E7-D3198C589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14</a:t>
            </a:fld>
            <a:endParaRPr lang="en-A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65FE06-2076-4A14-8E96-BD0C77B17C16}"/>
              </a:ext>
            </a:extLst>
          </p:cNvPr>
          <p:cNvSpPr txBox="1"/>
          <p:nvPr/>
        </p:nvSpPr>
        <p:spPr>
          <a:xfrm>
            <a:off x="0" y="6488668"/>
            <a:ext cx="3805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Antonini+, </a:t>
            </a:r>
            <a:r>
              <a:rPr lang="en-AU" i="1" dirty="0"/>
              <a:t>Nat. Astro.</a:t>
            </a:r>
            <a:r>
              <a:rPr lang="en-AU" dirty="0"/>
              <a:t> </a:t>
            </a:r>
            <a:r>
              <a:rPr lang="en-AU" b="1" dirty="0"/>
              <a:t>10</a:t>
            </a:r>
            <a:r>
              <a:rPr lang="en-AU" dirty="0"/>
              <a:t> 1049 (2026)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225692-C58E-E879-7FB9-7841EF43D8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2685"/>
          <a:stretch>
            <a:fillRect/>
          </a:stretch>
        </p:blipFill>
        <p:spPr>
          <a:xfrm>
            <a:off x="6765072" y="4646055"/>
            <a:ext cx="5400000" cy="7082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153D29-82A7-0B2C-3E20-9BEDD2FE66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8137"/>
          <a:stretch>
            <a:fillRect/>
          </a:stretch>
        </p:blipFill>
        <p:spPr>
          <a:xfrm>
            <a:off x="6765072" y="1730880"/>
            <a:ext cx="5400000" cy="308525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5EC6DF-A75F-93D0-9A12-361160DA78E2}"/>
              </a:ext>
            </a:extLst>
          </p:cNvPr>
          <p:cNvCxnSpPr/>
          <p:nvPr/>
        </p:nvCxnSpPr>
        <p:spPr>
          <a:xfrm>
            <a:off x="9465072" y="1424066"/>
            <a:ext cx="0" cy="4527029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0270F0E-3E79-19F7-126B-DC1CC887FD19}"/>
              </a:ext>
            </a:extLst>
          </p:cNvPr>
          <p:cNvSpPr txBox="1"/>
          <p:nvPr/>
        </p:nvSpPr>
        <p:spPr>
          <a:xfrm>
            <a:off x="10118993" y="3041249"/>
            <a:ext cx="1392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solidFill>
                  <a:srgbClr val="00B050"/>
                </a:solidFill>
              </a:rPr>
              <a:t>large isotropic spins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8962CB-11AA-5BAC-717F-EC49C0A8EB6E}"/>
              </a:ext>
            </a:extLst>
          </p:cNvPr>
          <p:cNvSpPr txBox="1"/>
          <p:nvPr/>
        </p:nvSpPr>
        <p:spPr>
          <a:xfrm>
            <a:off x="8153135" y="3041249"/>
            <a:ext cx="15346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solidFill>
                  <a:srgbClr val="FF0000"/>
                </a:solidFill>
              </a:rPr>
              <a:t>small aligned spins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219515-5659-6A14-CD66-5CCCBDF8C9EA}"/>
              </a:ext>
            </a:extLst>
          </p:cNvPr>
          <p:cNvSpPr txBox="1"/>
          <p:nvPr/>
        </p:nvSpPr>
        <p:spPr>
          <a:xfrm>
            <a:off x="5530925" y="5750004"/>
            <a:ext cx="2855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proxy for fraction of binaries with a 2G black hole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004BEA3-86B7-4C1C-DF4C-CCDECB619328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6958603" y="4422098"/>
            <a:ext cx="191705" cy="13279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975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E9D59-AFE4-CA67-68B9-EC22EB765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Concordant with black-hole spin evidence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7E8F707-CECC-37F7-3261-A30B0E81C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77229" cy="4351338"/>
          </a:xfrm>
        </p:spPr>
        <p:txBody>
          <a:bodyPr/>
          <a:lstStyle/>
          <a:p>
            <a:r>
              <a:rPr lang="en-AU" dirty="0"/>
              <a:t>The spin transition from Antonini+ is consistent with the edge of the gap from Tong+.</a:t>
            </a:r>
          </a:p>
          <a:p>
            <a:r>
              <a:rPr lang="en-AU" dirty="0"/>
              <a:t>Provides independent evidence of the gap.</a:t>
            </a:r>
          </a:p>
          <a:p>
            <a:r>
              <a:rPr lang="en-AU" dirty="0"/>
              <a:t>Orange = combined constraint on lower edge.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1843C8-D0C1-5CE6-4360-2A8CB650D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15</a:t>
            </a:fld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6AD68D-9C7F-AD7D-CB71-8F8CDC407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3836" y="1997869"/>
            <a:ext cx="6184900" cy="40513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25060D-133E-1F9C-586E-2ACFC1EDF0E1}"/>
              </a:ext>
            </a:extLst>
          </p:cNvPr>
          <p:cNvSpPr txBox="1"/>
          <p:nvPr/>
        </p:nvSpPr>
        <p:spPr>
          <a:xfrm>
            <a:off x="0" y="6472339"/>
            <a:ext cx="3070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Tong+, </a:t>
            </a:r>
            <a:r>
              <a:rPr lang="en-AU" i="1" dirty="0"/>
              <a:t>Nature</a:t>
            </a:r>
            <a:r>
              <a:rPr lang="en-AU" dirty="0"/>
              <a:t> </a:t>
            </a:r>
            <a:r>
              <a:rPr lang="en-AU" b="1" dirty="0"/>
              <a:t>652</a:t>
            </a:r>
            <a:r>
              <a:rPr lang="en-AU" dirty="0"/>
              <a:t> 874 (2026)</a:t>
            </a:r>
          </a:p>
        </p:txBody>
      </p:sp>
    </p:spTree>
    <p:extLst>
      <p:ext uri="{BB962C8B-B14F-4D97-AF65-F5344CB8AC3E}">
        <p14:creationId xmlns:p14="http://schemas.microsoft.com/office/powerpoint/2010/main" val="1685236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87372-2A83-3869-0B81-53C0A801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Constraints on </a:t>
            </a:r>
            <a:r>
              <a:rPr lang="en-AU" baseline="30000" dirty="0"/>
              <a:t>12</a:t>
            </a:r>
            <a:r>
              <a:rPr lang="en-AU" dirty="0"/>
              <a:t>C(</a:t>
            </a:r>
            <a:r>
              <a:rPr lang="en-AU" dirty="0">
                <a:latin typeface="Symbol" pitchFamily="2" charset="2"/>
              </a:rPr>
              <a:t>α</a:t>
            </a:r>
            <a:r>
              <a:rPr lang="en-AU" dirty="0"/>
              <a:t>, </a:t>
            </a:r>
            <a:r>
              <a:rPr lang="en-AU" dirty="0" err="1">
                <a:latin typeface="Symbol" pitchFamily="2" charset="2"/>
              </a:rPr>
              <a:t>γ</a:t>
            </a:r>
            <a:r>
              <a:rPr lang="en-AU" dirty="0"/>
              <a:t>)</a:t>
            </a:r>
            <a:r>
              <a:rPr lang="en-AU" baseline="30000" dirty="0"/>
              <a:t>16</a:t>
            </a:r>
            <a:r>
              <a:rPr lang="en-AU" dirty="0"/>
              <a:t>O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D1153-DC41-36BF-B287-10A62F2F2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99100" cy="4351338"/>
          </a:xfrm>
        </p:spPr>
        <p:txBody>
          <a:bodyPr>
            <a:normAutofit/>
          </a:bodyPr>
          <a:lstStyle/>
          <a:p>
            <a:r>
              <a:rPr lang="en-AU" dirty="0"/>
              <a:t>The location of the gap is determined by the rate of </a:t>
            </a:r>
            <a:r>
              <a:rPr lang="en-AU" dirty="0">
                <a:latin typeface="Symbol" pitchFamily="2" charset="2"/>
              </a:rPr>
              <a:t>a</a:t>
            </a:r>
            <a:r>
              <a:rPr lang="en-AU" dirty="0"/>
              <a:t> captures onto carbon.</a:t>
            </a:r>
          </a:p>
          <a:p>
            <a:r>
              <a:rPr lang="en-AU" dirty="0"/>
              <a:t>Cannot be measured in a lab.</a:t>
            </a:r>
          </a:p>
          <a:p>
            <a:r>
              <a:rPr lang="en-AU" dirty="0"/>
              <a:t>Crucial ingredient: more carbon = more “preheating” = more explosive.</a:t>
            </a:r>
          </a:p>
          <a:p>
            <a:r>
              <a:rPr lang="en-AU" dirty="0"/>
              <a:t>The fact that the gap is at ~45 M</a:t>
            </a:r>
            <a:r>
              <a:rPr lang="en-AU" baseline="-25000" dirty="0"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AU" dirty="0"/>
              <a:t> and not ~65 M</a:t>
            </a:r>
            <a:r>
              <a:rPr lang="en-AU" baseline="-25000" dirty="0">
                <a:latin typeface="Wingdings"/>
                <a:ea typeface="Wingdings"/>
                <a:cs typeface="Wingdings"/>
                <a:sym typeface="Wingdings"/>
              </a:rPr>
              <a:t></a:t>
            </a:r>
            <a:r>
              <a:rPr lang="en-AU" dirty="0"/>
              <a:t> means lots of carbon = lower rate.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E8D4D0-ED2A-D09F-F350-6F811A82A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16</a:t>
            </a:fld>
            <a:endParaRPr lang="en-AU"/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7D2D19D2-5AA0-F656-0E34-1A1E0B659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2900" y="1937544"/>
            <a:ext cx="5499100" cy="4127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405EA3-D558-AECE-F992-DB71C9D66056}"/>
              </a:ext>
            </a:extLst>
          </p:cNvPr>
          <p:cNvSpPr txBox="1"/>
          <p:nvPr/>
        </p:nvSpPr>
        <p:spPr>
          <a:xfrm>
            <a:off x="0" y="6472339"/>
            <a:ext cx="3070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Tong+, </a:t>
            </a:r>
            <a:r>
              <a:rPr lang="en-AU" i="1" dirty="0"/>
              <a:t>Nature</a:t>
            </a:r>
            <a:r>
              <a:rPr lang="en-AU" dirty="0"/>
              <a:t> </a:t>
            </a:r>
            <a:r>
              <a:rPr lang="en-AU" b="1" dirty="0"/>
              <a:t>652</a:t>
            </a:r>
            <a:r>
              <a:rPr lang="en-AU" dirty="0"/>
              <a:t> 874 (2026)</a:t>
            </a:r>
          </a:p>
        </p:txBody>
      </p:sp>
    </p:spTree>
    <p:extLst>
      <p:ext uri="{BB962C8B-B14F-4D97-AF65-F5344CB8AC3E}">
        <p14:creationId xmlns:p14="http://schemas.microsoft.com/office/powerpoint/2010/main" val="4164278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BA19-1769-A46A-273B-DDA3A3FA7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Hawking’s area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1BEF9D-8BC4-EB3B-3305-DEF32AC9055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6578601" cy="4351338"/>
              </a:xfrm>
            </p:spPr>
            <p:txBody>
              <a:bodyPr/>
              <a:lstStyle/>
              <a:p>
                <a:r>
                  <a:rPr lang="en-AU" dirty="0"/>
                  <a:t>Black holes are not actually black; they emit Hawking radiation with peak wavelength  ~Schwarzschild radius.</a:t>
                </a:r>
              </a:p>
              <a:p>
                <a:r>
                  <a:rPr lang="en-AU" dirty="0"/>
                  <a:t>Entropy of a black hole: </a:t>
                </a:r>
                <a14:m>
                  <m:oMath xmlns:m="http://schemas.openxmlformats.org/officeDocument/2006/math">
                    <m:r>
                      <a:rPr lang="en-AU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AU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AU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AU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AU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AU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sSup>
                          <m:sSupPr>
                            <m:ctrlPr>
                              <a:rPr lang="en-AU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AU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AU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AU" i="1" smtClean="0">
                            <a:solidFill>
                              <a:schemeClr val="tx2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m:rPr>
                            <m:sty m:val="p"/>
                          </m:rPr>
                          <a:rPr lang="en-AU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ℏ</m:t>
                        </m:r>
                      </m:den>
                    </m:f>
                  </m:oMath>
                </a14:m>
                <a:r>
                  <a:rPr lang="en-AU" dirty="0"/>
                  <a:t>.</a:t>
                </a:r>
              </a:p>
              <a:p>
                <a:r>
                  <a:rPr lang="en-AU" dirty="0"/>
                  <a:t>Second law: entropy always increases.</a:t>
                </a:r>
              </a:p>
              <a:p>
                <a:r>
                  <a:rPr lang="en-AU" dirty="0"/>
                  <a:t>When two black holes merge,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m:rPr>
                            <m:nor/>
                          </m:rPr>
                          <a:rPr lang="en-AU" b="0" i="0" smtClean="0">
                            <a:latin typeface="Cambria Math" panose="02040503050406030204" pitchFamily="18" charset="0"/>
                          </a:rPr>
                          <m:t>remnant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AU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AU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AU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AU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AU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1BEF9D-8BC4-EB3B-3305-DEF32AC905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6578601" cy="4351338"/>
              </a:xfrm>
              <a:blipFill>
                <a:blip r:embed="rId2"/>
                <a:stretch>
                  <a:fillRect l="-1538" t="-2326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C9C45-1FB3-1B0F-9174-B59D6E319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17</a:t>
            </a:fld>
            <a:endParaRPr lang="en-AU"/>
          </a:p>
        </p:txBody>
      </p:sp>
      <p:pic>
        <p:nvPicPr>
          <p:cNvPr id="6" name="Picture 5" descr="Stephen Hawking | Kardashev Scale Wiki | Fandom">
            <a:extLst>
              <a:ext uri="{FF2B5EF4-FFF2-40B4-BE49-F238E27FC236}">
                <a16:creationId xmlns:a16="http://schemas.microsoft.com/office/drawing/2014/main" id="{9FBB1666-41E0-65DF-C129-9881756EF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3738" y="1603513"/>
            <a:ext cx="425360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80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16F64-4F4B-998F-9F62-00D84901C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GW250114: our brightest signal yet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18B666-9A4C-5C82-D80E-31CAF9ABE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AU" dirty="0"/>
              <a:t>Similar to the first detection, GW150914.</a:t>
            </a:r>
          </a:p>
          <a:p>
            <a:r>
              <a:rPr lang="en-AU" dirty="0"/>
              <a:t>But SNR = 80!</a:t>
            </a:r>
          </a:p>
          <a:p>
            <a:r>
              <a:rPr lang="en-AU" dirty="0"/>
              <a:t>An exciting laboratory for tests of general relativity.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5FEF9-879B-C676-682F-D7AF95D83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18</a:t>
            </a:fld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EC8853-1E1C-0538-C208-B14C9AD50E75}"/>
              </a:ext>
            </a:extLst>
          </p:cNvPr>
          <p:cNvSpPr txBox="1"/>
          <p:nvPr/>
        </p:nvSpPr>
        <p:spPr>
          <a:xfrm>
            <a:off x="0" y="6169580"/>
            <a:ext cx="3738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/>
              <a:t>arxiv</a:t>
            </a:r>
            <a:r>
              <a:rPr lang="en-AU" dirty="0"/>
              <a:t>/2509.08054</a:t>
            </a:r>
          </a:p>
          <a:p>
            <a:r>
              <a:rPr lang="en-AU" dirty="0"/>
              <a:t>See also: Lu+, </a:t>
            </a:r>
            <a:r>
              <a:rPr lang="en-AU" i="1" dirty="0"/>
              <a:t>Nature</a:t>
            </a:r>
            <a:r>
              <a:rPr lang="en-AU" dirty="0"/>
              <a:t> </a:t>
            </a:r>
            <a:r>
              <a:rPr lang="en-AU" b="1" dirty="0"/>
              <a:t>655</a:t>
            </a:r>
            <a:r>
              <a:rPr lang="en-AU" dirty="0"/>
              <a:t> 71 (2026)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F15827-9C53-F374-9F19-87B1131A4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014" y="1690688"/>
            <a:ext cx="42926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066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6D5D1-9C46-8D34-2CFA-9B5B05AE3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Demonstration of the area theorem at 5</a:t>
            </a:r>
            <a:r>
              <a:rPr lang="en-AU" dirty="0">
                <a:latin typeface="Symbol" pitchFamily="2" charset="2"/>
              </a:rPr>
              <a:t>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5AF27-EEC0-D736-696F-CE55A3A55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19</a:t>
            </a:fld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5F48E306-BA37-9CC1-E356-F9BCCD1F333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257800" cy="4351338"/>
              </a:xfrm>
            </p:spPr>
            <p:txBody>
              <a:bodyPr>
                <a:normAutofit/>
              </a:bodyPr>
              <a:lstStyle/>
              <a:p>
                <a:r>
                  <a:rPr lang="en-AU" dirty="0"/>
                  <a:t>Separately analyse inspiral and ringdown.</a:t>
                </a:r>
              </a:p>
              <a:p>
                <a:r>
                  <a:rPr lang="en-AU" dirty="0"/>
                  <a:t>Estimate the black-hole areas using inferred masses and spins: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AU" b="0" i="1" smtClean="0"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AU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p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A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i="1">
                              <a:latin typeface="Cambria Math" panose="02040503050406030204" pitchFamily="18" charset="0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en-AU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AU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AU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en-AU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d>
                    </m:oMath>
                  </m:oMathPara>
                </a14:m>
                <a:endParaRPr lang="en-AU" dirty="0"/>
              </a:p>
              <a:p>
                <a:r>
                  <a:rPr lang="en-AU" dirty="0"/>
                  <a:t>Posterior for fractional area difference excludes zero at five sigma credibility.</a:t>
                </a:r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5F48E306-BA37-9CC1-E356-F9BCCD1F33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257800" cy="4351338"/>
              </a:xfrm>
              <a:blipFill>
                <a:blip r:embed="rId2"/>
                <a:stretch>
                  <a:fillRect l="-2169" t="-2326" r="-1687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2F476763-372A-87B7-7BDC-2716CD9F1D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50"/>
          <a:stretch>
            <a:fillRect/>
          </a:stretch>
        </p:blipFill>
        <p:spPr>
          <a:xfrm>
            <a:off x="6676172" y="2705040"/>
            <a:ext cx="5346700" cy="30816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F2AF098-ACFD-F362-993E-0A7025EFA6E7}"/>
              </a:ext>
            </a:extLst>
          </p:cNvPr>
          <p:cNvSpPr txBox="1"/>
          <p:nvPr/>
        </p:nvSpPr>
        <p:spPr>
          <a:xfrm>
            <a:off x="0" y="6488668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/>
              <a:t>arxiv</a:t>
            </a:r>
            <a:r>
              <a:rPr lang="en-AU" dirty="0"/>
              <a:t>/2509.08054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01D202-6ABF-6EF1-3AAF-B06C2CE62BD2}"/>
              </a:ext>
            </a:extLst>
          </p:cNvPr>
          <p:cNvSpPr txBox="1"/>
          <p:nvPr/>
        </p:nvSpPr>
        <p:spPr>
          <a:xfrm>
            <a:off x="7933157" y="2029510"/>
            <a:ext cx="1161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/>
              <a:t>inspiral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97780E-791F-7661-CF98-43ED8B373E30}"/>
              </a:ext>
            </a:extLst>
          </p:cNvPr>
          <p:cNvSpPr txBox="1"/>
          <p:nvPr/>
        </p:nvSpPr>
        <p:spPr>
          <a:xfrm>
            <a:off x="10649344" y="2029509"/>
            <a:ext cx="1408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/>
              <a:t>ringdown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904A7C-EE75-B7C1-5936-B07AE18C3287}"/>
              </a:ext>
            </a:extLst>
          </p:cNvPr>
          <p:cNvSpPr txBox="1"/>
          <p:nvPr/>
        </p:nvSpPr>
        <p:spPr>
          <a:xfrm>
            <a:off x="9312923" y="1673720"/>
            <a:ext cx="1117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/>
              <a:t>merger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6B3FEDB-19C2-5BDA-B82C-730D6D09B400}"/>
              </a:ext>
            </a:extLst>
          </p:cNvPr>
          <p:cNvCxnSpPr>
            <a:stCxn id="3" idx="2"/>
          </p:cNvCxnSpPr>
          <p:nvPr/>
        </p:nvCxnSpPr>
        <p:spPr>
          <a:xfrm>
            <a:off x="8513829" y="2491175"/>
            <a:ext cx="1690875" cy="703129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96B357D-51ED-1F92-8F45-BA659ABC898E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11216640" y="2491174"/>
            <a:ext cx="137160" cy="70313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B6BCE3C-1804-CA19-1229-CE100AC2E327}"/>
              </a:ext>
            </a:extLst>
          </p:cNvPr>
          <p:cNvCxnSpPr>
            <a:cxnSpLocks/>
          </p:cNvCxnSpPr>
          <p:nvPr/>
        </p:nvCxnSpPr>
        <p:spPr>
          <a:xfrm>
            <a:off x="9857300" y="2152353"/>
            <a:ext cx="927576" cy="8469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98975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9A33DB-507E-8F28-6701-3F77C87271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400"/>
          <a:stretch>
            <a:fillRect/>
          </a:stretch>
        </p:blipFill>
        <p:spPr>
          <a:xfrm>
            <a:off x="-22754" y="1891231"/>
            <a:ext cx="12214754" cy="4966769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D2124139-D919-E9DC-B2F4-7E736DFCF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Paper featured on the cover of PRL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1AB228-002D-EF98-3684-79B46DB4F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690987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894E8-73EB-E893-CCC2-A4A368A47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73835-A567-4644-993C-738FB98BE7EA}" type="slidenum">
              <a:rPr lang="en-AU" smtClean="0"/>
              <a:t>21</a:t>
            </a:fld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F4DE39-C88E-6E29-433F-B4935FDDC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7339" y="483342"/>
            <a:ext cx="7772400" cy="9749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60BAA4-7ACC-D1FE-D21F-67944BDFB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7340" y="1712153"/>
            <a:ext cx="7513983" cy="50093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361205-466E-64D7-0FD4-901373BCCA0C}"/>
              </a:ext>
            </a:extLst>
          </p:cNvPr>
          <p:cNvSpPr txBox="1"/>
          <p:nvPr/>
        </p:nvSpPr>
        <p:spPr>
          <a:xfrm>
            <a:off x="2423886" y="2583544"/>
            <a:ext cx="17334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000" dirty="0">
                <a:solidFill>
                  <a:schemeClr val="bg1"/>
                </a:solidFill>
              </a:rPr>
              <a:t>Teagan Clarke</a:t>
            </a:r>
          </a:p>
          <a:p>
            <a:pPr algn="ctr"/>
            <a:r>
              <a:rPr lang="en-AU" sz="2000" dirty="0">
                <a:solidFill>
                  <a:schemeClr val="bg1"/>
                </a:solidFill>
              </a:rPr>
              <a:t>(Princeton)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F43FE5-E6F1-0C53-9516-246FA7F47F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7" b="99835" l="918" r="89931">
                        <a14:foregroundMark x1="30010" y1="22520" x2="30010" y2="59160"/>
                        <a14:foregroundMark x1="30010" y1="59160" x2="29812" y2="59028"/>
                        <a14:foregroundMark x1="31721" y1="17394" x2="34722" y2="21958"/>
                        <a14:foregroundMark x1="52480" y1="53604" x2="64831" y2="66104"/>
                        <a14:foregroundMark x1="64831" y1="66104" x2="72297" y2="82705"/>
                        <a14:foregroundMark x1="72297" y1="82705" x2="69792" y2="96693"/>
                        <a14:foregroundMark x1="24033" y1="56481" x2="8755" y2="79299"/>
                        <a14:foregroundMark x1="8755" y1="79299" x2="3919" y2="98975"/>
                        <a14:foregroundMark x1="3919" y1="98975" x2="3919" y2="98975"/>
                        <a14:foregroundMark x1="18254" y1="58763" x2="12351" y2="64054"/>
                        <a14:foregroundMark x1="12351" y1="64054" x2="7564" y2="72222"/>
                        <a14:foregroundMark x1="7564" y1="72222" x2="918" y2="97553"/>
                        <a14:foregroundMark x1="32168" y1="68750" x2="56126" y2="99835"/>
                        <a14:foregroundMark x1="17188" y1="95536" x2="42634" y2="95833"/>
                        <a14:foregroundMark x1="82416" y1="71296" x2="77083" y2="80985"/>
                        <a14:foregroundMark x1="85193" y1="74438" x2="79439" y2="85847"/>
                        <a14:foregroundMark x1="22470" y1="44907" x2="23289" y2="49074"/>
                        <a14:backgroundMark x1="17386" y1="44213" x2="17386" y2="57044"/>
                        <a14:backgroundMark x1="61880" y1="23677" x2="61458" y2="41071"/>
                        <a14:backgroundMark x1="72594" y1="22520" x2="72594" y2="44213"/>
                        <a14:backgroundMark x1="74306" y1="42196" x2="73214" y2="50364"/>
                        <a14:backgroundMark x1="73214" y1="50364" x2="72793" y2="50496"/>
                        <a14:backgroundMark x1="73214" y1="55622" x2="66468" y2="51124"/>
                        <a14:backgroundMark x1="66468" y1="51124" x2="70238" y2="52480"/>
                        <a14:backgroundMark x1="65947" y1="40509" x2="79638" y2="416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6096000" y="3609613"/>
            <a:ext cx="4248638" cy="31076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AC1CAC-4F92-8D2E-1DAD-F9564AD82022}"/>
              </a:ext>
            </a:extLst>
          </p:cNvPr>
          <p:cNvSpPr txBox="1"/>
          <p:nvPr/>
        </p:nvSpPr>
        <p:spPr>
          <a:xfrm>
            <a:off x="8159987" y="3570219"/>
            <a:ext cx="13553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>
                <a:solidFill>
                  <a:schemeClr val="bg1"/>
                </a:solidFill>
                <a:latin typeface="Aptos" panose="020B0004020202020204" pitchFamily="34" charset="0"/>
                <a:cs typeface="Phosphate Inline" panose="02000506050000020004" pitchFamily="2" charset="77"/>
              </a:rPr>
              <a:t>Paul Lasky</a:t>
            </a:r>
          </a:p>
        </p:txBody>
      </p:sp>
    </p:spTree>
    <p:extLst>
      <p:ext uri="{BB962C8B-B14F-4D97-AF65-F5344CB8AC3E}">
        <p14:creationId xmlns:p14="http://schemas.microsoft.com/office/powerpoint/2010/main" val="1026541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D38B0-B531-1AAB-0529-5B0F5C77E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9EF3F-6059-DA02-AD47-0F2D57BDF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Measuring black-hole thermodynamics</a:t>
            </a:r>
            <a:endParaRPr lang="en-AU" dirty="0">
              <a:latin typeface="Symbol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B591E-30B0-B53A-81C9-DAFE2F61A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22</a:t>
            </a:fld>
            <a:endParaRPr lang="en-AU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E7F4137-3758-07B4-BF4D-55064ED8C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lnSpcReduction="10000"/>
          </a:bodyPr>
          <a:lstStyle/>
          <a:p>
            <a:r>
              <a:rPr lang="en-AU" dirty="0"/>
              <a:t>Assumed the truth of GR to calculate the area from the mass and spins.</a:t>
            </a:r>
          </a:p>
          <a:p>
            <a:r>
              <a:rPr lang="en-AU" dirty="0"/>
              <a:t>But if GR is true, doesn’t that already imply Hawking’s second law of black hole thermodynamics?</a:t>
            </a:r>
          </a:p>
          <a:p>
            <a:r>
              <a:rPr lang="en-AU" dirty="0"/>
              <a:t>Yes! Think of this test as a milestone showing that we can now resolve thermodynamic properties of black holes.</a:t>
            </a: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F953CB41-078D-3C52-25DB-933EAE0EBF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50"/>
          <a:stretch>
            <a:fillRect/>
          </a:stretch>
        </p:blipFill>
        <p:spPr>
          <a:xfrm>
            <a:off x="6639596" y="1825625"/>
            <a:ext cx="5346700" cy="30816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D02EA9-00BA-2E4F-FD9C-6BA24D9202C3}"/>
              </a:ext>
            </a:extLst>
          </p:cNvPr>
          <p:cNvSpPr txBox="1"/>
          <p:nvPr/>
        </p:nvSpPr>
        <p:spPr>
          <a:xfrm>
            <a:off x="0" y="6488668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/>
              <a:t>arxiv</a:t>
            </a:r>
            <a:r>
              <a:rPr lang="en-AU" dirty="0"/>
              <a:t>/2509.08054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610A48-86C9-6495-11EA-6575C7B32842}"/>
              </a:ext>
            </a:extLst>
          </p:cNvPr>
          <p:cNvSpPr txBox="1"/>
          <p:nvPr/>
        </p:nvSpPr>
        <p:spPr>
          <a:xfrm>
            <a:off x="0" y="18989"/>
            <a:ext cx="32848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>
                <a:solidFill>
                  <a:schemeClr val="bg1">
                    <a:lumMod val="50000"/>
                  </a:schemeClr>
                </a:solidFill>
              </a:rPr>
              <a:t>Time permitting…</a:t>
            </a:r>
          </a:p>
        </p:txBody>
      </p:sp>
    </p:spTree>
    <p:extLst>
      <p:ext uri="{BB962C8B-B14F-4D97-AF65-F5344CB8AC3E}">
        <p14:creationId xmlns:p14="http://schemas.microsoft.com/office/powerpoint/2010/main" val="1107918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963E17-635D-8234-51F2-A7A6A7F59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Conclusions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AEBEA3-8C69-9756-AF4C-03D4935F8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Measurement of the pair instability gap illustrates our ability to study nuclear physics with gravitational waves.</a:t>
            </a:r>
          </a:p>
          <a:p>
            <a:r>
              <a:rPr lang="en-AU" dirty="0"/>
              <a:t>Validation of Hawking’s area theorem highlights our ability to test fundamental physics with gravitational waves.</a:t>
            </a:r>
          </a:p>
          <a:p>
            <a:r>
              <a:rPr lang="en-AU" dirty="0"/>
              <a:t>Exciting time for LIGO–Virgo–KAGRA.</a:t>
            </a:r>
          </a:p>
          <a:p>
            <a:pPr lvl="1"/>
            <a:r>
              <a:rPr lang="en-AU" dirty="0"/>
              <a:t>Analysis of GWTC-6 data ongoing… stay tuned.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B3C065-3004-E44E-5A34-4A5B6E03B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23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0452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1093B-F178-8448-686B-4C964AF2D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Extra slides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BAC18F-2A1A-3F09-6D53-E9AFBF06A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24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9778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A76AA-03AC-FDFF-FA8F-900800269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weird spin of GW231123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0385F-33E6-F2AA-4DEE-A4241FCE5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25</a:t>
            </a:fld>
            <a:endParaRPr lang="en-AU"/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39F9426E-D9DB-72FA-62D6-F4EB511C4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599" y="1476709"/>
            <a:ext cx="5791428" cy="51673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B854695-C012-DE73-3D42-D74D6AD5EAEF}"/>
              </a:ext>
            </a:extLst>
          </p:cNvPr>
          <p:cNvSpPr txBox="1"/>
          <p:nvPr/>
        </p:nvSpPr>
        <p:spPr>
          <a:xfrm>
            <a:off x="1081718" y="2781837"/>
            <a:ext cx="29363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solidFill>
                  <a:srgbClr val="7030A0"/>
                </a:solidFill>
              </a:rPr>
              <a:t>Maybe a hierarchical merger, maybe not: p=5% for </a:t>
            </a:r>
            <a:r>
              <a:rPr lang="en-AU" sz="2400" cap="small" dirty="0" err="1">
                <a:solidFill>
                  <a:srgbClr val="7030A0"/>
                </a:solidFill>
              </a:rPr>
              <a:t>NRSur</a:t>
            </a:r>
            <a:r>
              <a:rPr lang="en-AU" sz="2400" dirty="0">
                <a:solidFill>
                  <a:srgbClr val="7030A0"/>
                </a:solidFill>
              </a:rPr>
              <a:t>, p=0% for </a:t>
            </a:r>
            <a:r>
              <a:rPr lang="en-AU" sz="2400" cap="small" dirty="0">
                <a:solidFill>
                  <a:srgbClr val="7030A0"/>
                </a:solidFill>
              </a:rPr>
              <a:t>XO4a</a:t>
            </a:r>
            <a:r>
              <a:rPr lang="en-AU" sz="2400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B63536-4F2B-446E-4C6F-468E5B0B92BA}"/>
              </a:ext>
            </a:extLst>
          </p:cNvPr>
          <p:cNvSpPr txBox="1"/>
          <p:nvPr/>
        </p:nvSpPr>
        <p:spPr>
          <a:xfrm>
            <a:off x="0" y="6459355"/>
            <a:ext cx="3380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/>
              <a:t>arxiv</a:t>
            </a:r>
            <a:r>
              <a:rPr lang="en-AU" dirty="0"/>
              <a:t>/2510.14363 by Passenger+</a:t>
            </a:r>
          </a:p>
        </p:txBody>
      </p:sp>
    </p:spTree>
    <p:extLst>
      <p:ext uri="{BB962C8B-B14F-4D97-AF65-F5344CB8AC3E}">
        <p14:creationId xmlns:p14="http://schemas.microsoft.com/office/powerpoint/2010/main" val="20201766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53482-6913-1D0C-9B69-6B5B03D74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Pair instability candidates, an example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23F2888-F466-AF51-AF1B-8B202F44E4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3970" y="1825625"/>
            <a:ext cx="9184060" cy="435133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08EA6-7C32-0817-99A2-64AA0172D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E49A8-1041-5B45-8113-752AE4428E62}" type="slidenum">
              <a:rPr lang="en-AU" smtClean="0"/>
              <a:t>26</a:t>
            </a:fld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62A737-6D96-F495-398D-AC9173F40870}"/>
              </a:ext>
            </a:extLst>
          </p:cNvPr>
          <p:cNvSpPr txBox="1"/>
          <p:nvPr/>
        </p:nvSpPr>
        <p:spPr>
          <a:xfrm>
            <a:off x="137838" y="6356350"/>
            <a:ext cx="9844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rgbClr val="7030A0"/>
                </a:solidFill>
              </a:rPr>
              <a:t>Maybe, but could be other form of episodic mass loss, wave-driven mass loss, binary effects, etc.</a:t>
            </a:r>
          </a:p>
        </p:txBody>
      </p:sp>
    </p:spTree>
    <p:extLst>
      <p:ext uri="{BB962C8B-B14F-4D97-AF65-F5344CB8AC3E}">
        <p14:creationId xmlns:p14="http://schemas.microsoft.com/office/powerpoint/2010/main" val="1666836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</TotalTime>
  <Words>1167</Words>
  <Application>Microsoft Macintosh PowerPoint</Application>
  <PresentationFormat>Widescreen</PresentationFormat>
  <Paragraphs>159</Paragraphs>
  <Slides>26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Aptos</vt:lpstr>
      <vt:lpstr>Aptos Display</vt:lpstr>
      <vt:lpstr>Arial</vt:lpstr>
      <vt:lpstr>Cambria Math</vt:lpstr>
      <vt:lpstr>Symbol</vt:lpstr>
      <vt:lpstr>Wingdings</vt:lpstr>
      <vt:lpstr>Office Theme</vt:lpstr>
      <vt:lpstr>Recent highlights from LVK: Hawking’s area law and the pair instability gap</vt:lpstr>
      <vt:lpstr>PowerPoint Presentation</vt:lpstr>
      <vt:lpstr>Black hole masses and spins in GWTC-5</vt:lpstr>
      <vt:lpstr>Gravitational waveform morphology</vt:lpstr>
      <vt:lpstr>Some very massive binary black holes</vt:lpstr>
      <vt:lpstr>Pair instability supernovae</vt:lpstr>
      <vt:lpstr>Hierarchical mergers</vt:lpstr>
      <vt:lpstr>“Dynamical assembly” required</vt:lpstr>
      <vt:lpstr>Visualising dynamical assembly</vt:lpstr>
      <vt:lpstr>Properties of second-generation black holes</vt:lpstr>
      <vt:lpstr>Where is the gap?!</vt:lpstr>
      <vt:lpstr>The gap was hiding in the distribution of secondary mass m2.</vt:lpstr>
      <vt:lpstr>Gap also visible in model-free analysis</vt:lpstr>
      <vt:lpstr>Concordant with black-hole spin evidence</vt:lpstr>
      <vt:lpstr>Concordant with black-hole spin evidence</vt:lpstr>
      <vt:lpstr>Constraints on 12C(α, γ)16O rate</vt:lpstr>
      <vt:lpstr>Hawking’s area law</vt:lpstr>
      <vt:lpstr>GW250114: our brightest signal yet</vt:lpstr>
      <vt:lpstr>Demonstration of the area theorem at 5s</vt:lpstr>
      <vt:lpstr>Paper featured on the cover of PRL</vt:lpstr>
      <vt:lpstr>PowerPoint Presentation</vt:lpstr>
      <vt:lpstr>Measuring black-hole thermodynamics</vt:lpstr>
      <vt:lpstr>Conclusions</vt:lpstr>
      <vt:lpstr>Extra slides</vt:lpstr>
      <vt:lpstr>The weird spin of GW231123</vt:lpstr>
      <vt:lpstr>Pair instability candidates, an 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Eric Thrane</dc:creator>
  <cp:lastModifiedBy>Eric Thrane</cp:lastModifiedBy>
  <cp:revision>82</cp:revision>
  <dcterms:created xsi:type="dcterms:W3CDTF">2026-08-24T02:38:53Z</dcterms:created>
  <dcterms:modified xsi:type="dcterms:W3CDTF">2026-08-31T10:18:09Z</dcterms:modified>
</cp:coreProperties>
</file>