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8288000" cy="10287000"/>
  <p:notesSz cx="6858000" cy="9144000"/>
  <p:embeddedFontLst>
    <p:embeddedFont>
      <p:font typeface="Akzidenz-Grotesk" panose="02000503030000020003"/>
      <p:regular r:id="rId28"/>
    </p:embeddedFont>
    <p:embeddedFont>
      <p:font typeface="Akzidenz-Grotesk Bold" panose="02000803050000020004" pitchFamily="2" charset="77"/>
      <p:regular r:id="rId29"/>
      <p:bold r:id="rId30"/>
    </p:embeddedFont>
    <p:embeddedFont>
      <p:font typeface="Bobby Jones"/>
      <p:regular r:id="rId31"/>
    </p:embeddedFont>
    <p:embeddedFont>
      <p:font typeface="Bobby Jones Condensed Soft"/>
      <p:regular r:id="rId32"/>
    </p:embeddedFont>
    <p:embeddedFont>
      <p:font typeface="Canva Sans" panose="020B0503030501040103"/>
      <p:regular r:id="rId33"/>
    </p:embeddedFont>
    <p:embeddedFont>
      <p:font typeface="DM Sans" pitchFamily="2" charset="77"/>
      <p:regular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8" autoAdjust="0"/>
    <p:restoredTop sz="94589" autoAdjust="0"/>
  </p:normalViewPr>
  <p:slideViewPr>
    <p:cSldViewPr>
      <p:cViewPr varScale="1">
        <p:scale>
          <a:sx n="80" d="100"/>
          <a:sy n="80" d="100"/>
        </p:scale>
        <p:origin x="304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31.08.2026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Explaining SSB using the simple Goldstone model , which has U(1) symmetry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For continuous symmetry breaking it is cosmic strings, and for discrete it is domain walls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non-simply connected -&gt;unshrinkable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The distinction is that ordinary field-theoretic cosmic strings arise as topological defects from symmetry breaking, whereas cosmic superstrings originate from fundamental strings/branes in string theory. They're phenomenologically similar in some respects, but they're not simply the string-theory version of the same field-theoretic defect.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Extreme tension pulling them to be straight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But the residual 1e-6 in magnitude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8/31/26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sv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svg"/><Relationship Id="rId4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sv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7.png"/><Relationship Id="rId7" Type="http://schemas.openxmlformats.org/officeDocument/2006/relationships/image" Target="../media/image49.sv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svg"/><Relationship Id="rId5" Type="http://schemas.openxmlformats.org/officeDocument/2006/relationships/image" Target="../media/image48.png"/><Relationship Id="rId4" Type="http://schemas.openxmlformats.org/officeDocument/2006/relationships/image" Target="../media/image4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sv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6.jpeg"/><Relationship Id="rId4" Type="http://schemas.openxmlformats.org/officeDocument/2006/relationships/image" Target="../media/image6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108024" r="-10802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5400000">
            <a:off x="14457391" y="7594521"/>
            <a:ext cx="4998171" cy="4114800"/>
          </a:xfrm>
          <a:custGeom>
            <a:avLst/>
            <a:gdLst/>
            <a:ahLst/>
            <a:cxnLst/>
            <a:rect l="l" t="t" r="r" b="b"/>
            <a:pathLst>
              <a:path w="4998171" h="4114800">
                <a:moveTo>
                  <a:pt x="0" y="0"/>
                </a:moveTo>
                <a:lnTo>
                  <a:pt x="4998171" y="0"/>
                </a:lnTo>
                <a:lnTo>
                  <a:pt x="499817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028700" y="2556801"/>
            <a:ext cx="15750894" cy="31631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212"/>
              </a:lnSpc>
            </a:pPr>
            <a:r>
              <a:rPr lang="en-US" sz="11307">
                <a:solidFill>
                  <a:srgbClr val="FFFFFF"/>
                </a:solidFill>
                <a:latin typeface="Bobby Jones"/>
                <a:ea typeface="Bobby Jones"/>
                <a:cs typeface="Bobby Jones"/>
                <a:sym typeface="Bobby Jones"/>
              </a:rPr>
              <a:t>Cosmic strings </a:t>
            </a:r>
          </a:p>
          <a:p>
            <a:pPr algn="l">
              <a:lnSpc>
                <a:spcPts val="12212"/>
              </a:lnSpc>
            </a:pPr>
            <a:r>
              <a:rPr lang="en-US" sz="11307">
                <a:solidFill>
                  <a:srgbClr val="FFFFFF"/>
                </a:solidFill>
                <a:latin typeface="Bobby Jones"/>
                <a:ea typeface="Bobby Jones"/>
                <a:cs typeface="Bobby Jones"/>
                <a:sym typeface="Bobby Jones"/>
              </a:rPr>
              <a:t>and How to find them?</a:t>
            </a:r>
          </a:p>
        </p:txBody>
      </p:sp>
      <p:sp>
        <p:nvSpPr>
          <p:cNvPr id="5" name="Freeform 5"/>
          <p:cNvSpPr/>
          <p:nvPr/>
        </p:nvSpPr>
        <p:spPr>
          <a:xfrm>
            <a:off x="-1314235" y="9337720"/>
            <a:ext cx="4364103" cy="3859521"/>
          </a:xfrm>
          <a:custGeom>
            <a:avLst/>
            <a:gdLst/>
            <a:ahLst/>
            <a:cxnLst/>
            <a:rect l="l" t="t" r="r" b="b"/>
            <a:pathLst>
              <a:path w="4364103" h="3859521">
                <a:moveTo>
                  <a:pt x="0" y="0"/>
                </a:moveTo>
                <a:lnTo>
                  <a:pt x="4364104" y="0"/>
                </a:lnTo>
                <a:lnTo>
                  <a:pt x="4364104" y="3859520"/>
                </a:lnTo>
                <a:lnTo>
                  <a:pt x="0" y="38595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4841702" y="9406925"/>
            <a:ext cx="4519963" cy="3721110"/>
          </a:xfrm>
          <a:custGeom>
            <a:avLst/>
            <a:gdLst/>
            <a:ahLst/>
            <a:cxnLst/>
            <a:rect l="l" t="t" r="r" b="b"/>
            <a:pathLst>
              <a:path w="4519963" h="3721110">
                <a:moveTo>
                  <a:pt x="0" y="0"/>
                </a:moveTo>
                <a:lnTo>
                  <a:pt x="4519963" y="0"/>
                </a:lnTo>
                <a:lnTo>
                  <a:pt x="4519963" y="3721110"/>
                </a:lnTo>
                <a:lnTo>
                  <a:pt x="0" y="372111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-3588347" y="-789838"/>
            <a:ext cx="4998171" cy="4114800"/>
          </a:xfrm>
          <a:custGeom>
            <a:avLst/>
            <a:gdLst/>
            <a:ahLst/>
            <a:cxnLst/>
            <a:rect l="l" t="t" r="r" b="b"/>
            <a:pathLst>
              <a:path w="4998171" h="4114800">
                <a:moveTo>
                  <a:pt x="0" y="0"/>
                </a:moveTo>
                <a:lnTo>
                  <a:pt x="4998171" y="0"/>
                </a:lnTo>
                <a:lnTo>
                  <a:pt x="499817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-5400000">
            <a:off x="6944713" y="-3334307"/>
            <a:ext cx="4398575" cy="4327439"/>
          </a:xfrm>
          <a:custGeom>
            <a:avLst/>
            <a:gdLst/>
            <a:ahLst/>
            <a:cxnLst/>
            <a:rect l="l" t="t" r="r" b="b"/>
            <a:pathLst>
              <a:path w="4398575" h="4327439">
                <a:moveTo>
                  <a:pt x="0" y="0"/>
                </a:moveTo>
                <a:lnTo>
                  <a:pt x="4398574" y="0"/>
                </a:lnTo>
                <a:lnTo>
                  <a:pt x="4398574" y="4327439"/>
                </a:lnTo>
                <a:lnTo>
                  <a:pt x="0" y="432743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4760214" y="-1840606"/>
            <a:ext cx="4998171" cy="4114800"/>
          </a:xfrm>
          <a:custGeom>
            <a:avLst/>
            <a:gdLst/>
            <a:ahLst/>
            <a:cxnLst/>
            <a:rect l="l" t="t" r="r" b="b"/>
            <a:pathLst>
              <a:path w="4998171" h="4114800">
                <a:moveTo>
                  <a:pt x="0" y="0"/>
                </a:moveTo>
                <a:lnTo>
                  <a:pt x="4998172" y="0"/>
                </a:lnTo>
                <a:lnTo>
                  <a:pt x="499817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1409824" y="5978762"/>
            <a:ext cx="9434862" cy="8431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39"/>
              </a:lnSpc>
              <a:spcBef>
                <a:spcPct val="0"/>
              </a:spcBef>
            </a:pPr>
            <a:r>
              <a:rPr lang="en-US" sz="5227">
                <a:solidFill>
                  <a:srgbClr val="FFFFFF"/>
                </a:solidFill>
                <a:latin typeface="Bobby Jones Condensed Soft"/>
                <a:ea typeface="Bobby Jones Condensed Soft"/>
                <a:cs typeface="Bobby Jones Condensed Soft"/>
                <a:sym typeface="Bobby Jones Condensed Soft"/>
              </a:rPr>
              <a:t>In the context of HI 21cm Cosmology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09824" y="7398102"/>
            <a:ext cx="1640044" cy="5861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dirty="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Nazeef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409824" y="8034906"/>
            <a:ext cx="5096643" cy="4317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5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University of New South Wales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105182" y="9091075"/>
            <a:ext cx="3220418" cy="3709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3080"/>
              </a:lnSpc>
              <a:spcBef>
                <a:spcPct val="0"/>
              </a:spcBef>
            </a:pPr>
            <a:r>
              <a:rPr lang="en-US" sz="2200" u="none" strike="noStrike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n.nazeef@unsw.edu.au</a:t>
            </a:r>
            <a:endParaRPr lang="en-US" sz="2200" u="none" strike="noStrike" dirty="0">
              <a:solidFill>
                <a:srgbClr val="FFFFFF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E1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92248" y="3001458"/>
            <a:ext cx="4790827" cy="3951347"/>
          </a:xfrm>
          <a:custGeom>
            <a:avLst/>
            <a:gdLst/>
            <a:ahLst/>
            <a:cxnLst/>
            <a:rect l="l" t="t" r="r" b="b"/>
            <a:pathLst>
              <a:path w="4790827" h="3951347">
                <a:moveTo>
                  <a:pt x="0" y="0"/>
                </a:moveTo>
                <a:lnTo>
                  <a:pt x="4790827" y="0"/>
                </a:lnTo>
                <a:lnTo>
                  <a:pt x="4790827" y="3951347"/>
                </a:lnTo>
                <a:lnTo>
                  <a:pt x="0" y="395134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040" t="-26679" r="-6049" b="-323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796642" y="1085850"/>
            <a:ext cx="16742334" cy="948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128"/>
              </a:lnSpc>
              <a:spcBef>
                <a:spcPct val="0"/>
              </a:spcBef>
            </a:pPr>
            <a:r>
              <a:rPr lang="en-US" sz="6600">
                <a:solidFill>
                  <a:srgbClr val="272C7B"/>
                </a:solidFill>
                <a:latin typeface="Bobby Jones"/>
                <a:ea typeface="Bobby Jones"/>
                <a:cs typeface="Bobby Jones"/>
                <a:sym typeface="Bobby Jones"/>
              </a:rPr>
              <a:t>Prelude: Spontaneous Symmetry Breaking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3289" y="5555110"/>
            <a:ext cx="3369793" cy="103109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1051" y="4483771"/>
            <a:ext cx="2596904" cy="835632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6725975" y="3505211"/>
            <a:ext cx="3277791" cy="448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>
                <a:solidFill>
                  <a:srgbClr val="272C7B"/>
                </a:solidFill>
                <a:latin typeface="Canva Sans"/>
                <a:ea typeface="Canva Sans"/>
                <a:cs typeface="Canva Sans"/>
                <a:sym typeface="Canva Sans"/>
              </a:rPr>
              <a:t>Unbroken Symmetry</a:t>
            </a:r>
          </a:p>
        </p:txBody>
      </p:sp>
      <p:sp>
        <p:nvSpPr>
          <p:cNvPr id="7" name="AutoShape 7"/>
          <p:cNvSpPr/>
          <p:nvPr/>
        </p:nvSpPr>
        <p:spPr>
          <a:xfrm flipH="1" flipV="1">
            <a:off x="10606671" y="3616148"/>
            <a:ext cx="0" cy="3278023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1776955" y="3505211"/>
            <a:ext cx="2844701" cy="448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>
                <a:solidFill>
                  <a:srgbClr val="272C7B"/>
                </a:solidFill>
                <a:latin typeface="Canva Sans"/>
                <a:ea typeface="Canva Sans"/>
                <a:cs typeface="Canva Sans"/>
                <a:sym typeface="Canva Sans"/>
              </a:rPr>
              <a:t>Broken Symmetry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79828" y="5347862"/>
            <a:ext cx="5891126" cy="1477075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629161" y="4374595"/>
            <a:ext cx="3140287" cy="99009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89401" y="6266361"/>
            <a:ext cx="3044272" cy="1045896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956056" y="8046661"/>
            <a:ext cx="15560163" cy="1040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6104" lvl="1" indent="-313052" algn="l">
              <a:lnSpc>
                <a:spcPts val="3914"/>
              </a:lnSpc>
              <a:spcBef>
                <a:spcPct val="0"/>
              </a:spcBef>
              <a:buFont typeface="Arial"/>
              <a:buChar char="•"/>
            </a:pPr>
            <a:r>
              <a:rPr lang="en-US" sz="2899" spc="173">
                <a:solidFill>
                  <a:srgbClr val="272C7B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As hot the universe cooled, we anticipate the temperature-dependent potential’s minima evolved from Φ= 0 to a degenerate circle 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E1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10602" y="2096571"/>
            <a:ext cx="5095979" cy="3881890"/>
          </a:xfrm>
          <a:custGeom>
            <a:avLst/>
            <a:gdLst/>
            <a:ahLst/>
            <a:cxnLst/>
            <a:rect l="l" t="t" r="r" b="b"/>
            <a:pathLst>
              <a:path w="5095979" h="3881890">
                <a:moveTo>
                  <a:pt x="0" y="0"/>
                </a:moveTo>
                <a:lnTo>
                  <a:pt x="5095979" y="0"/>
                </a:lnTo>
                <a:lnTo>
                  <a:pt x="5095979" y="3881890"/>
                </a:lnTo>
                <a:lnTo>
                  <a:pt x="0" y="388189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1856434" flipV="1">
            <a:off x="1540028" y="5535489"/>
            <a:ext cx="789866" cy="1410475"/>
          </a:xfrm>
          <a:custGeom>
            <a:avLst/>
            <a:gdLst/>
            <a:ahLst/>
            <a:cxnLst/>
            <a:rect l="l" t="t" r="r" b="b"/>
            <a:pathLst>
              <a:path w="789866" h="1410475">
                <a:moveTo>
                  <a:pt x="0" y="1410475"/>
                </a:moveTo>
                <a:lnTo>
                  <a:pt x="789866" y="1410475"/>
                </a:lnTo>
                <a:lnTo>
                  <a:pt x="789866" y="0"/>
                </a:lnTo>
                <a:lnTo>
                  <a:pt x="0" y="0"/>
                </a:lnTo>
                <a:lnTo>
                  <a:pt x="0" y="1410475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472755" y="994004"/>
            <a:ext cx="15737235" cy="5448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6104" lvl="1" indent="-313052" algn="l">
              <a:lnSpc>
                <a:spcPts val="3914"/>
              </a:lnSpc>
              <a:spcBef>
                <a:spcPct val="0"/>
              </a:spcBef>
              <a:buFont typeface="Arial"/>
              <a:buChar char="•"/>
            </a:pPr>
            <a:r>
              <a:rPr lang="en-US" sz="2899" u="none" strike="noStrike" spc="173">
                <a:solidFill>
                  <a:srgbClr val="272C7B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Different (causally disconnected) regions of space can have different vacuum angles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39775" y="8994140"/>
            <a:ext cx="10272250" cy="26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272C7B"/>
                </a:solidFill>
                <a:latin typeface="Canva Sans"/>
                <a:ea typeface="Canva Sans"/>
                <a:cs typeface="Canva Sans"/>
                <a:sym typeface="Canva Sans"/>
              </a:rPr>
              <a:t>Credit: Cosmic Strings and Other Topological Defects - A. Vilenkin, E. Shellard (Cambridge, 1994)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706581" y="3681495"/>
            <a:ext cx="10503408" cy="1040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6104" lvl="1" indent="-313052" algn="l">
              <a:lnSpc>
                <a:spcPts val="3914"/>
              </a:lnSpc>
              <a:spcBef>
                <a:spcPct val="0"/>
              </a:spcBef>
              <a:buFont typeface="Arial"/>
              <a:buChar char="•"/>
            </a:pPr>
            <a:r>
              <a:rPr lang="en-US" sz="2899" spc="173">
                <a:solidFill>
                  <a:srgbClr val="272C7B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N</a:t>
            </a:r>
            <a:r>
              <a:rPr lang="en-US" sz="2899" u="none" strike="noStrike" spc="173">
                <a:solidFill>
                  <a:srgbClr val="272C7B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on-trivial loops in the vacua phase can form, enclosing smaller loops within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576061" y="6788086"/>
            <a:ext cx="14344151" cy="12227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6104" lvl="1" indent="-313052" algn="l">
              <a:lnSpc>
                <a:spcPts val="4726"/>
              </a:lnSpc>
              <a:buFont typeface="Arial"/>
              <a:buChar char="•"/>
            </a:pPr>
            <a:r>
              <a:rPr lang="en-US" sz="2899" spc="173">
                <a:solidFill>
                  <a:srgbClr val="272C7B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The core of the loop assumes the unbroken symmetry state with non-zero energy density, forming a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781352" y="7325496"/>
            <a:ext cx="5089453" cy="948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128"/>
              </a:lnSpc>
              <a:spcBef>
                <a:spcPct val="0"/>
              </a:spcBef>
            </a:pPr>
            <a:r>
              <a:rPr lang="en-US" sz="6600" u="none" strike="noStrike">
                <a:solidFill>
                  <a:srgbClr val="272C7B"/>
                </a:solidFill>
                <a:latin typeface="Bobby Jones"/>
                <a:ea typeface="Bobby Jones"/>
                <a:cs typeface="Bobby Jones"/>
                <a:sym typeface="Bobby Jones"/>
              </a:rPr>
              <a:t>Cosmic string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E1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96654" y="812262"/>
            <a:ext cx="10580489" cy="10858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100"/>
              </a:lnSpc>
              <a:spcBef>
                <a:spcPct val="0"/>
              </a:spcBef>
            </a:pPr>
            <a:r>
              <a:rPr lang="en-US" sz="7500" u="none" strike="noStrike">
                <a:solidFill>
                  <a:srgbClr val="272C7B"/>
                </a:solidFill>
                <a:latin typeface="Bobby Jones"/>
                <a:ea typeface="Bobby Jones"/>
                <a:cs typeface="Bobby Jones"/>
                <a:sym typeface="Bobby Jones"/>
              </a:rPr>
              <a:t>what are Cosmic strings?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73626" y="2883434"/>
            <a:ext cx="15456062" cy="6488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6104" lvl="1" indent="-313052" algn="l">
              <a:lnSpc>
                <a:spcPts val="3914"/>
              </a:lnSpc>
              <a:buFont typeface="Arial"/>
              <a:buChar char="•"/>
            </a:pPr>
            <a:r>
              <a:rPr lang="en-US" sz="2899" spc="173">
                <a:solidFill>
                  <a:srgbClr val="272C7B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1-Dimensional </a:t>
            </a:r>
            <a:r>
              <a:rPr lang="en-US" sz="2899" b="1" spc="173">
                <a:solidFill>
                  <a:srgbClr val="272C7B"/>
                </a:solidFill>
                <a:latin typeface="Akzidenz-Grotesk Bold"/>
                <a:ea typeface="Akzidenz-Grotesk Bold"/>
                <a:cs typeface="Akzidenz-Grotesk Bold"/>
                <a:sym typeface="Akzidenz-Grotesk Bold"/>
              </a:rPr>
              <a:t>Topological Defects</a:t>
            </a:r>
            <a:r>
              <a:rPr lang="en-US" sz="2899" spc="173">
                <a:solidFill>
                  <a:srgbClr val="272C7B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, formed during the early universe phase transitions</a:t>
            </a:r>
          </a:p>
          <a:p>
            <a:pPr algn="l">
              <a:lnSpc>
                <a:spcPts val="3914"/>
              </a:lnSpc>
            </a:pPr>
            <a:endParaRPr lang="en-US" sz="2899" spc="173">
              <a:solidFill>
                <a:srgbClr val="272C7B"/>
              </a:solidFill>
              <a:latin typeface="Akzidenz-Grotesk"/>
              <a:ea typeface="Akzidenz-Grotesk"/>
              <a:cs typeface="Akzidenz-Grotesk"/>
              <a:sym typeface="Akzidenz-Grotesk"/>
            </a:endParaRPr>
          </a:p>
          <a:p>
            <a:pPr algn="l">
              <a:lnSpc>
                <a:spcPts val="3914"/>
              </a:lnSpc>
            </a:pPr>
            <a:endParaRPr lang="en-US" sz="2899" spc="173">
              <a:solidFill>
                <a:srgbClr val="272C7B"/>
              </a:solidFill>
              <a:latin typeface="Akzidenz-Grotesk"/>
              <a:ea typeface="Akzidenz-Grotesk"/>
              <a:cs typeface="Akzidenz-Grotesk"/>
              <a:sym typeface="Akzidenz-Grotesk"/>
            </a:endParaRPr>
          </a:p>
          <a:p>
            <a:pPr marL="626104" lvl="1" indent="-313052" algn="l">
              <a:lnSpc>
                <a:spcPts val="3914"/>
              </a:lnSpc>
              <a:buFont typeface="Arial"/>
              <a:buChar char="•"/>
            </a:pPr>
            <a:r>
              <a:rPr lang="en-US" sz="2899" spc="173">
                <a:solidFill>
                  <a:srgbClr val="272C7B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They are predicted by some Grand Unified Theories(GUTs), where symmetry can produce a non-simply connected vacuum manifold. </a:t>
            </a:r>
          </a:p>
          <a:p>
            <a:pPr algn="l">
              <a:lnSpc>
                <a:spcPts val="3914"/>
              </a:lnSpc>
            </a:pPr>
            <a:endParaRPr lang="en-US" sz="2899" spc="173">
              <a:solidFill>
                <a:srgbClr val="272C7B"/>
              </a:solidFill>
              <a:latin typeface="Akzidenz-Grotesk"/>
              <a:ea typeface="Akzidenz-Grotesk"/>
              <a:cs typeface="Akzidenz-Grotesk"/>
              <a:sym typeface="Akzidenz-Grotesk"/>
            </a:endParaRPr>
          </a:p>
          <a:p>
            <a:pPr algn="l">
              <a:lnSpc>
                <a:spcPts val="3914"/>
              </a:lnSpc>
            </a:pPr>
            <a:endParaRPr lang="en-US" sz="2899" spc="173">
              <a:solidFill>
                <a:srgbClr val="272C7B"/>
              </a:solidFill>
              <a:latin typeface="Akzidenz-Grotesk"/>
              <a:ea typeface="Akzidenz-Grotesk"/>
              <a:cs typeface="Akzidenz-Grotesk"/>
              <a:sym typeface="Akzidenz-Grotesk"/>
            </a:endParaRPr>
          </a:p>
          <a:p>
            <a:pPr marL="626104" lvl="1" indent="-313052" algn="l">
              <a:lnSpc>
                <a:spcPts val="3914"/>
              </a:lnSpc>
              <a:buFont typeface="Arial"/>
              <a:buChar char="•"/>
            </a:pPr>
            <a:r>
              <a:rPr lang="en-US" sz="2899" spc="173">
                <a:solidFill>
                  <a:srgbClr val="272C7B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String theory can also produce cosmological string-like objects, known as cosmic superstrings</a:t>
            </a:r>
          </a:p>
          <a:p>
            <a:pPr algn="l">
              <a:lnSpc>
                <a:spcPts val="3914"/>
              </a:lnSpc>
            </a:pPr>
            <a:endParaRPr lang="en-US" sz="2899" spc="173">
              <a:solidFill>
                <a:srgbClr val="272C7B"/>
              </a:solidFill>
              <a:latin typeface="Akzidenz-Grotesk"/>
              <a:ea typeface="Akzidenz-Grotesk"/>
              <a:cs typeface="Akzidenz-Grotesk"/>
              <a:sym typeface="Akzidenz-Grotesk"/>
            </a:endParaRPr>
          </a:p>
          <a:p>
            <a:pPr algn="l">
              <a:lnSpc>
                <a:spcPts val="3914"/>
              </a:lnSpc>
            </a:pPr>
            <a:endParaRPr lang="en-US" sz="2899" spc="173">
              <a:solidFill>
                <a:srgbClr val="272C7B"/>
              </a:solidFill>
              <a:latin typeface="Akzidenz-Grotesk"/>
              <a:ea typeface="Akzidenz-Grotesk"/>
              <a:cs typeface="Akzidenz-Grotesk"/>
              <a:sym typeface="Akzidenz-Grotesk"/>
            </a:endParaRPr>
          </a:p>
          <a:p>
            <a:pPr algn="l">
              <a:lnSpc>
                <a:spcPts val="3914"/>
              </a:lnSpc>
              <a:spcBef>
                <a:spcPct val="0"/>
              </a:spcBef>
            </a:pPr>
            <a:endParaRPr lang="en-US" sz="2899" spc="173">
              <a:solidFill>
                <a:srgbClr val="272C7B"/>
              </a:solidFill>
              <a:latin typeface="Akzidenz-Grotesk"/>
              <a:ea typeface="Akzidenz-Grotesk"/>
              <a:cs typeface="Akzidenz-Grotesk"/>
              <a:sym typeface="Akzidenz-Grotesk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E1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7999">
            <a:off x="10383280" y="1982296"/>
            <a:ext cx="6755403" cy="5853760"/>
          </a:xfrm>
          <a:custGeom>
            <a:avLst/>
            <a:gdLst/>
            <a:ahLst/>
            <a:cxnLst/>
            <a:rect l="l" t="t" r="r" b="b"/>
            <a:pathLst>
              <a:path w="6755403" h="5853760">
                <a:moveTo>
                  <a:pt x="177466" y="0"/>
                </a:moveTo>
                <a:lnTo>
                  <a:pt x="6755404" y="206720"/>
                </a:lnTo>
                <a:lnTo>
                  <a:pt x="6577938" y="5853760"/>
                </a:lnTo>
                <a:lnTo>
                  <a:pt x="0" y="5647040"/>
                </a:lnTo>
                <a:lnTo>
                  <a:pt x="177466" y="0"/>
                </a:lnTo>
                <a:close/>
              </a:path>
            </a:pathLst>
          </a:custGeom>
          <a:blipFill>
            <a:blip r:embed="rId3"/>
            <a:stretch>
              <a:fillRect l="-657" t="-2" r="-1612" b="-81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896654" y="812262"/>
            <a:ext cx="11431935" cy="10858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100"/>
              </a:lnSpc>
              <a:spcBef>
                <a:spcPct val="0"/>
              </a:spcBef>
            </a:pPr>
            <a:r>
              <a:rPr lang="en-US" sz="7500">
                <a:solidFill>
                  <a:srgbClr val="272C7B"/>
                </a:solidFill>
                <a:latin typeface="Bobby Jones"/>
                <a:ea typeface="Bobby Jones"/>
                <a:cs typeface="Bobby Jones"/>
                <a:sym typeface="Bobby Jones"/>
              </a:rPr>
              <a:t>Some properties of strings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49156" y="2478026"/>
            <a:ext cx="10492315" cy="71799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3961" lvl="1" indent="-321980" algn="l">
              <a:lnSpc>
                <a:spcPts val="4026"/>
              </a:lnSpc>
              <a:buFont typeface="Arial"/>
              <a:buChar char="•"/>
            </a:pPr>
            <a:r>
              <a:rPr lang="en-US" sz="2982" spc="178">
                <a:solidFill>
                  <a:srgbClr val="272C7B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Their linear mass density goes as,</a:t>
            </a:r>
          </a:p>
          <a:p>
            <a:pPr algn="l">
              <a:lnSpc>
                <a:spcPts val="4026"/>
              </a:lnSpc>
            </a:pPr>
            <a:endParaRPr lang="en-US" sz="2982" spc="178">
              <a:solidFill>
                <a:srgbClr val="272C7B"/>
              </a:solidFill>
              <a:latin typeface="Akzidenz-Grotesk"/>
              <a:ea typeface="Akzidenz-Grotesk"/>
              <a:cs typeface="Akzidenz-Grotesk"/>
              <a:sym typeface="Akzidenz-Grotesk"/>
            </a:endParaRPr>
          </a:p>
          <a:p>
            <a:pPr algn="l">
              <a:lnSpc>
                <a:spcPts val="4026"/>
              </a:lnSpc>
            </a:pPr>
            <a:endParaRPr lang="en-US" sz="2982" spc="178">
              <a:solidFill>
                <a:srgbClr val="272C7B"/>
              </a:solidFill>
              <a:latin typeface="Akzidenz-Grotesk"/>
              <a:ea typeface="Akzidenz-Grotesk"/>
              <a:cs typeface="Akzidenz-Grotesk"/>
              <a:sym typeface="Akzidenz-Grotesk"/>
            </a:endParaRPr>
          </a:p>
          <a:p>
            <a:pPr algn="l">
              <a:lnSpc>
                <a:spcPts val="4026"/>
              </a:lnSpc>
            </a:pPr>
            <a:endParaRPr lang="en-US" sz="2982" spc="178">
              <a:solidFill>
                <a:srgbClr val="272C7B"/>
              </a:solidFill>
              <a:latin typeface="Akzidenz-Grotesk"/>
              <a:ea typeface="Akzidenz-Grotesk"/>
              <a:cs typeface="Akzidenz-Grotesk"/>
              <a:sym typeface="Akzidenz-Grotesk"/>
            </a:endParaRPr>
          </a:p>
          <a:p>
            <a:pPr algn="l">
              <a:lnSpc>
                <a:spcPts val="4026"/>
              </a:lnSpc>
            </a:pPr>
            <a:endParaRPr lang="en-US" sz="2982" spc="178">
              <a:solidFill>
                <a:srgbClr val="272C7B"/>
              </a:solidFill>
              <a:latin typeface="Akzidenz-Grotesk"/>
              <a:ea typeface="Akzidenz-Grotesk"/>
              <a:cs typeface="Akzidenz-Grotesk"/>
              <a:sym typeface="Akzidenz-Grotesk"/>
            </a:endParaRPr>
          </a:p>
          <a:p>
            <a:pPr algn="l">
              <a:lnSpc>
                <a:spcPts val="4026"/>
              </a:lnSpc>
            </a:pPr>
            <a:endParaRPr lang="en-US" sz="2982" spc="178">
              <a:solidFill>
                <a:srgbClr val="272C7B"/>
              </a:solidFill>
              <a:latin typeface="Akzidenz-Grotesk"/>
              <a:ea typeface="Akzidenz-Grotesk"/>
              <a:cs typeface="Akzidenz-Grotesk"/>
              <a:sym typeface="Akzidenz-Grotesk"/>
            </a:endParaRPr>
          </a:p>
          <a:p>
            <a:pPr algn="l">
              <a:lnSpc>
                <a:spcPts val="4026"/>
              </a:lnSpc>
            </a:pPr>
            <a:endParaRPr lang="en-US" sz="2982" spc="178">
              <a:solidFill>
                <a:srgbClr val="272C7B"/>
              </a:solidFill>
              <a:latin typeface="Akzidenz-Grotesk"/>
              <a:ea typeface="Akzidenz-Grotesk"/>
              <a:cs typeface="Akzidenz-Grotesk"/>
              <a:sym typeface="Akzidenz-Grotesk"/>
            </a:endParaRPr>
          </a:p>
          <a:p>
            <a:pPr marL="643961" lvl="1" indent="-321980" algn="l">
              <a:lnSpc>
                <a:spcPts val="4026"/>
              </a:lnSpc>
              <a:buFont typeface="Arial"/>
              <a:buChar char="•"/>
            </a:pPr>
            <a:r>
              <a:rPr lang="en-US" sz="2982" spc="178">
                <a:solidFill>
                  <a:srgbClr val="272C7B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From Lorentz invariance of the energy-momentum tensor, the tension is equal to the mass density</a:t>
            </a:r>
          </a:p>
          <a:p>
            <a:pPr algn="l">
              <a:lnSpc>
                <a:spcPts val="4026"/>
              </a:lnSpc>
            </a:pPr>
            <a:endParaRPr lang="en-US" sz="2982" spc="178">
              <a:solidFill>
                <a:srgbClr val="272C7B"/>
              </a:solidFill>
              <a:latin typeface="Akzidenz-Grotesk"/>
              <a:ea typeface="Akzidenz-Grotesk"/>
              <a:cs typeface="Akzidenz-Grotesk"/>
              <a:sym typeface="Akzidenz-Grotesk"/>
            </a:endParaRPr>
          </a:p>
          <a:p>
            <a:pPr algn="l">
              <a:lnSpc>
                <a:spcPts val="4026"/>
              </a:lnSpc>
            </a:pPr>
            <a:endParaRPr lang="en-US" sz="2982" spc="178">
              <a:solidFill>
                <a:srgbClr val="272C7B"/>
              </a:solidFill>
              <a:latin typeface="Akzidenz-Grotesk"/>
              <a:ea typeface="Akzidenz-Grotesk"/>
              <a:cs typeface="Akzidenz-Grotesk"/>
              <a:sym typeface="Akzidenz-Grotesk"/>
            </a:endParaRPr>
          </a:p>
          <a:p>
            <a:pPr marL="643961" lvl="1" indent="-321980" algn="l">
              <a:lnSpc>
                <a:spcPts val="4026"/>
              </a:lnSpc>
              <a:buFont typeface="Arial"/>
              <a:buChar char="•"/>
            </a:pPr>
            <a:r>
              <a:rPr lang="en-US" sz="2982" spc="178">
                <a:solidFill>
                  <a:srgbClr val="272C7B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String interactions coupled with expansion achieve a scaling solution</a:t>
            </a:r>
          </a:p>
          <a:p>
            <a:pPr algn="l">
              <a:lnSpc>
                <a:spcPts val="4026"/>
              </a:lnSpc>
              <a:spcBef>
                <a:spcPct val="0"/>
              </a:spcBef>
            </a:pPr>
            <a:endParaRPr lang="en-US" sz="2982" spc="178">
              <a:solidFill>
                <a:srgbClr val="272C7B"/>
              </a:solidFill>
              <a:latin typeface="Akzidenz-Grotesk"/>
              <a:ea typeface="Akzidenz-Grotesk"/>
              <a:cs typeface="Akzidenz-Grotesk"/>
              <a:sym typeface="Akzidenz-Grotesk"/>
            </a:endParaR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0777" y="3226411"/>
            <a:ext cx="1309802" cy="635485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8936" y="3897073"/>
            <a:ext cx="2553485" cy="842766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75643" y="4653093"/>
            <a:ext cx="3072998" cy="929351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3924591" y="4117523"/>
            <a:ext cx="3385080" cy="4392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98"/>
              </a:lnSpc>
              <a:spcBef>
                <a:spcPct val="0"/>
              </a:spcBef>
            </a:pPr>
            <a:r>
              <a:rPr lang="en-US" sz="2443" spc="146">
                <a:solidFill>
                  <a:srgbClr val="272C7B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F</a:t>
            </a:r>
            <a:r>
              <a:rPr lang="en-US" sz="2443" u="none" strike="noStrike" spc="146">
                <a:solidFill>
                  <a:srgbClr val="272C7B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or,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212142" y="9229725"/>
            <a:ext cx="10272250" cy="26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272C7B"/>
                </a:solidFill>
                <a:latin typeface="Canva Sans"/>
                <a:ea typeface="Canva Sans"/>
                <a:cs typeface="Canva Sans"/>
                <a:sym typeface="Canva Sans"/>
              </a:rPr>
              <a:t>Credit: Cosmic Strings and Other Topological Defects - A. Vilenkin, E. Shellard (Cambridge, 1994) </a:t>
            </a:r>
          </a:p>
        </p:txBody>
      </p:sp>
      <p:sp>
        <p:nvSpPr>
          <p:cNvPr id="10" name="TextBox 10"/>
          <p:cNvSpPr txBox="1"/>
          <p:nvPr/>
        </p:nvSpPr>
        <p:spPr>
          <a:xfrm rot="542552">
            <a:off x="10823685" y="7589790"/>
            <a:ext cx="4587889" cy="843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12"/>
              </a:lnSpc>
            </a:pPr>
            <a:r>
              <a:rPr lang="en-US" sz="2982" spc="178">
                <a:solidFill>
                  <a:srgbClr val="272C7B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Matter-dominated era String network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E1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95853" y="6542766"/>
            <a:ext cx="2847791" cy="3056387"/>
          </a:xfrm>
          <a:custGeom>
            <a:avLst/>
            <a:gdLst/>
            <a:ahLst/>
            <a:cxnLst/>
            <a:rect l="l" t="t" r="r" b="b"/>
            <a:pathLst>
              <a:path w="2847791" h="3056387">
                <a:moveTo>
                  <a:pt x="0" y="0"/>
                </a:moveTo>
                <a:lnTo>
                  <a:pt x="2847791" y="0"/>
                </a:lnTo>
                <a:lnTo>
                  <a:pt x="2847791" y="3056387"/>
                </a:lnTo>
                <a:lnTo>
                  <a:pt x="0" y="30563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028700" y="2659627"/>
            <a:ext cx="15456062" cy="3581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3961" lvl="1" indent="-321981" algn="l">
              <a:lnSpc>
                <a:spcPts val="4026"/>
              </a:lnSpc>
              <a:spcBef>
                <a:spcPct val="0"/>
              </a:spcBef>
              <a:buFont typeface="Arial"/>
              <a:buChar char="•"/>
            </a:pPr>
            <a:r>
              <a:rPr lang="en-US" sz="2982" u="none" strike="noStrike" spc="178">
                <a:solidFill>
                  <a:srgbClr val="272C7B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From the metric of a cosmic string, we find the space around the string is conical with a deficit angle of: </a:t>
            </a:r>
          </a:p>
          <a:p>
            <a:pPr algn="l">
              <a:lnSpc>
                <a:spcPts val="4026"/>
              </a:lnSpc>
              <a:spcBef>
                <a:spcPct val="0"/>
              </a:spcBef>
            </a:pPr>
            <a:endParaRPr lang="en-US" sz="2982" u="none" strike="noStrike" spc="178">
              <a:solidFill>
                <a:srgbClr val="272C7B"/>
              </a:solidFill>
              <a:latin typeface="Akzidenz-Grotesk"/>
              <a:ea typeface="Akzidenz-Grotesk"/>
              <a:cs typeface="Akzidenz-Grotesk"/>
              <a:sym typeface="Akzidenz-Grotesk"/>
            </a:endParaRPr>
          </a:p>
          <a:p>
            <a:pPr algn="l">
              <a:lnSpc>
                <a:spcPts val="4026"/>
              </a:lnSpc>
              <a:spcBef>
                <a:spcPct val="0"/>
              </a:spcBef>
            </a:pPr>
            <a:endParaRPr lang="en-US" sz="2982" u="none" strike="noStrike" spc="178">
              <a:solidFill>
                <a:srgbClr val="272C7B"/>
              </a:solidFill>
              <a:latin typeface="Akzidenz-Grotesk"/>
              <a:ea typeface="Akzidenz-Grotesk"/>
              <a:cs typeface="Akzidenz-Grotesk"/>
              <a:sym typeface="Akzidenz-Grotesk"/>
            </a:endParaRPr>
          </a:p>
          <a:p>
            <a:pPr marL="643961" lvl="1" indent="-321981" algn="l">
              <a:lnSpc>
                <a:spcPts val="4026"/>
              </a:lnSpc>
              <a:spcBef>
                <a:spcPct val="0"/>
              </a:spcBef>
              <a:buFont typeface="Arial"/>
              <a:buChar char="•"/>
            </a:pPr>
            <a:r>
              <a:rPr lang="en-US" sz="2982" u="none" strike="noStrike" spc="178">
                <a:solidFill>
                  <a:srgbClr val="272C7B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For a string traveling with velocity vs , matter streaming by the string receives a velocity kick   </a:t>
            </a:r>
          </a:p>
          <a:p>
            <a:pPr algn="l">
              <a:lnSpc>
                <a:spcPts val="4026"/>
              </a:lnSpc>
              <a:spcBef>
                <a:spcPct val="0"/>
              </a:spcBef>
            </a:pPr>
            <a:endParaRPr lang="en-US" sz="2982" u="none" strike="noStrike" spc="178">
              <a:solidFill>
                <a:srgbClr val="272C7B"/>
              </a:solidFill>
              <a:latin typeface="Akzidenz-Grotesk"/>
              <a:ea typeface="Akzidenz-Grotesk"/>
              <a:cs typeface="Akzidenz-Grotesk"/>
              <a:sym typeface="Akzidenz-Grotesk"/>
            </a:endParaR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203" y="3695607"/>
            <a:ext cx="2167669" cy="735499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13160992" y="6542766"/>
            <a:ext cx="3576891" cy="3037581"/>
          </a:xfrm>
          <a:custGeom>
            <a:avLst/>
            <a:gdLst/>
            <a:ahLst/>
            <a:cxnLst/>
            <a:rect l="l" t="t" r="r" b="b"/>
            <a:pathLst>
              <a:path w="3576891" h="3037581">
                <a:moveTo>
                  <a:pt x="0" y="0"/>
                </a:moveTo>
                <a:lnTo>
                  <a:pt x="3576891" y="0"/>
                </a:lnTo>
                <a:lnTo>
                  <a:pt x="3576891" y="3037581"/>
                </a:lnTo>
                <a:lnTo>
                  <a:pt x="0" y="303758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063823" y="802798"/>
            <a:ext cx="12453045" cy="10858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100"/>
              </a:lnSpc>
              <a:spcBef>
                <a:spcPct val="0"/>
              </a:spcBef>
            </a:pPr>
            <a:r>
              <a:rPr lang="en-US" sz="7500">
                <a:solidFill>
                  <a:srgbClr val="272C7B"/>
                </a:solidFill>
                <a:latin typeface="Bobby Jones"/>
                <a:ea typeface="Bobby Jones"/>
                <a:cs typeface="Bobby Jones"/>
                <a:sym typeface="Bobby Jones"/>
              </a:rPr>
              <a:t>In the</a:t>
            </a:r>
            <a:r>
              <a:rPr lang="en-US" sz="7500" u="none" strike="noStrike">
                <a:solidFill>
                  <a:srgbClr val="272C7B"/>
                </a:solidFill>
                <a:latin typeface="Bobby Jones"/>
                <a:ea typeface="Bobby Jones"/>
                <a:cs typeface="Bobby Jones"/>
                <a:sym typeface="Bobby Jones"/>
              </a:rPr>
              <a:t> Wake of a cosmic string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38688" y="5466699"/>
            <a:ext cx="3204233" cy="913888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10811762" y="6008792"/>
            <a:ext cx="1648531" cy="552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26"/>
              </a:lnSpc>
              <a:spcBef>
                <a:spcPct val="0"/>
              </a:spcBef>
            </a:pPr>
            <a:r>
              <a:rPr lang="en-US" sz="2982" u="none" strike="noStrike" spc="178">
                <a:solidFill>
                  <a:srgbClr val="272C7B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Top view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4125172" y="6008792"/>
            <a:ext cx="1913514" cy="552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26"/>
              </a:lnSpc>
              <a:spcBef>
                <a:spcPct val="0"/>
              </a:spcBef>
            </a:pPr>
            <a:r>
              <a:rPr lang="en-US" sz="2982" spc="178">
                <a:solidFill>
                  <a:srgbClr val="272C7B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Side </a:t>
            </a:r>
            <a:r>
              <a:rPr lang="en-US" sz="2982" u="none" strike="noStrike" spc="178">
                <a:solidFill>
                  <a:srgbClr val="272C7B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view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7554730"/>
            <a:ext cx="8294571" cy="1057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3961" lvl="1" indent="-321981" algn="l">
              <a:lnSpc>
                <a:spcPts val="4026"/>
              </a:lnSpc>
              <a:spcBef>
                <a:spcPct val="0"/>
              </a:spcBef>
              <a:buFont typeface="Arial"/>
              <a:buChar char="•"/>
            </a:pPr>
            <a:r>
              <a:rPr lang="en-US" sz="2982" spc="178">
                <a:solidFill>
                  <a:srgbClr val="272C7B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This leads to formation of a wedge with twice the background density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E0FFFF">
                <a:alpha val="100000"/>
              </a:srgbClr>
            </a:gs>
            <a:gs pos="100000">
              <a:srgbClr val="FDCFCF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3446598"/>
            <a:ext cx="4911658" cy="4362764"/>
          </a:xfrm>
          <a:custGeom>
            <a:avLst/>
            <a:gdLst/>
            <a:ahLst/>
            <a:cxnLst/>
            <a:rect l="l" t="t" r="r" b="b"/>
            <a:pathLst>
              <a:path w="4911658" h="4362764">
                <a:moveTo>
                  <a:pt x="0" y="0"/>
                </a:moveTo>
                <a:lnTo>
                  <a:pt x="4911658" y="0"/>
                </a:lnTo>
                <a:lnTo>
                  <a:pt x="4911658" y="4362764"/>
                </a:lnTo>
                <a:lnTo>
                  <a:pt x="0" y="43627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399" t="-30766" r="-20088" b="-2739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6597583" y="3446598"/>
            <a:ext cx="4911658" cy="4362764"/>
          </a:xfrm>
          <a:custGeom>
            <a:avLst/>
            <a:gdLst/>
            <a:ahLst/>
            <a:cxnLst/>
            <a:rect l="l" t="t" r="r" b="b"/>
            <a:pathLst>
              <a:path w="4911658" h="4362764">
                <a:moveTo>
                  <a:pt x="0" y="0"/>
                </a:moveTo>
                <a:lnTo>
                  <a:pt x="4911658" y="0"/>
                </a:lnTo>
                <a:lnTo>
                  <a:pt x="4911658" y="4362764"/>
                </a:lnTo>
                <a:lnTo>
                  <a:pt x="0" y="43627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5019" t="-22953" r="-12220" b="-2029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2167276" y="3446598"/>
            <a:ext cx="4450042" cy="4362764"/>
          </a:xfrm>
          <a:custGeom>
            <a:avLst/>
            <a:gdLst/>
            <a:ahLst/>
            <a:cxnLst/>
            <a:rect l="l" t="t" r="r" b="b"/>
            <a:pathLst>
              <a:path w="4450042" h="4362764">
                <a:moveTo>
                  <a:pt x="0" y="0"/>
                </a:moveTo>
                <a:lnTo>
                  <a:pt x="4450042" y="0"/>
                </a:lnTo>
                <a:lnTo>
                  <a:pt x="4450042" y="4362764"/>
                </a:lnTo>
                <a:lnTo>
                  <a:pt x="0" y="43627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6638" t="-28856" r="-23851" b="-2464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028700" y="989005"/>
            <a:ext cx="8341529" cy="10858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100"/>
              </a:lnSpc>
              <a:spcBef>
                <a:spcPct val="0"/>
              </a:spcBef>
            </a:pPr>
            <a:r>
              <a:rPr lang="en-US" sz="7500" u="none" strike="noStrike">
                <a:solidFill>
                  <a:srgbClr val="272C7B"/>
                </a:solidFill>
                <a:latin typeface="Bobby Jones"/>
                <a:ea typeface="Bobby Jones"/>
                <a:cs typeface="Bobby Jones"/>
                <a:sym typeface="Bobby Jones"/>
              </a:rPr>
              <a:t>Wake in image space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11575" y="8073061"/>
            <a:ext cx="4587889" cy="462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12"/>
              </a:lnSpc>
            </a:pPr>
            <a:r>
              <a:rPr lang="en-US" sz="2982" spc="178" dirty="0">
                <a:solidFill>
                  <a:srgbClr val="272C7B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Ideal Square shape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05003" y="8073061"/>
            <a:ext cx="4587889" cy="462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12"/>
              </a:lnSpc>
            </a:pPr>
            <a:r>
              <a:rPr lang="en-US" sz="2982" spc="178" dirty="0">
                <a:solidFill>
                  <a:srgbClr val="272C7B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Gradient Brightness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2029429" y="8073061"/>
            <a:ext cx="4587889" cy="462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12"/>
              </a:lnSpc>
            </a:pPr>
            <a:r>
              <a:rPr lang="en-US" sz="2982" spc="178" dirty="0">
                <a:solidFill>
                  <a:srgbClr val="272C7B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Slanted Projected Area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6" grpId="0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CF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7529205" y="3036917"/>
            <a:ext cx="2243156" cy="1357110"/>
          </a:xfrm>
          <a:custGeom>
            <a:avLst/>
            <a:gdLst/>
            <a:ahLst/>
            <a:cxnLst/>
            <a:rect l="l" t="t" r="r" b="b"/>
            <a:pathLst>
              <a:path w="2243156" h="1357110">
                <a:moveTo>
                  <a:pt x="0" y="0"/>
                </a:moveTo>
                <a:lnTo>
                  <a:pt x="2243156" y="0"/>
                </a:lnTo>
                <a:lnTo>
                  <a:pt x="2243156" y="1357110"/>
                </a:lnTo>
                <a:lnTo>
                  <a:pt x="0" y="135711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184365" y="2087067"/>
            <a:ext cx="6787863" cy="3393932"/>
          </a:xfrm>
          <a:custGeom>
            <a:avLst/>
            <a:gdLst/>
            <a:ahLst/>
            <a:cxnLst/>
            <a:rect l="l" t="t" r="r" b="b"/>
            <a:pathLst>
              <a:path w="6787863" h="3393932">
                <a:moveTo>
                  <a:pt x="0" y="0"/>
                </a:moveTo>
                <a:lnTo>
                  <a:pt x="6787863" y="0"/>
                </a:lnTo>
                <a:lnTo>
                  <a:pt x="6787863" y="3393932"/>
                </a:lnTo>
                <a:lnTo>
                  <a:pt x="0" y="33939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7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8023863" y="6571828"/>
            <a:ext cx="1360272" cy="244849"/>
          </a:xfrm>
          <a:custGeom>
            <a:avLst/>
            <a:gdLst/>
            <a:ahLst/>
            <a:cxnLst/>
            <a:rect l="l" t="t" r="r" b="b"/>
            <a:pathLst>
              <a:path w="1360272" h="244849">
                <a:moveTo>
                  <a:pt x="0" y="0"/>
                </a:moveTo>
                <a:lnTo>
                  <a:pt x="1360273" y="0"/>
                </a:lnTo>
                <a:lnTo>
                  <a:pt x="1360273" y="244849"/>
                </a:lnTo>
                <a:lnTo>
                  <a:pt x="0" y="24484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576936" y="6104837"/>
            <a:ext cx="6298632" cy="1054452"/>
          </a:xfrm>
          <a:custGeom>
            <a:avLst/>
            <a:gdLst/>
            <a:ahLst/>
            <a:cxnLst/>
            <a:rect l="l" t="t" r="r" b="b"/>
            <a:pathLst>
              <a:path w="6298632" h="1054452">
                <a:moveTo>
                  <a:pt x="0" y="0"/>
                </a:moveTo>
                <a:lnTo>
                  <a:pt x="6298632" y="0"/>
                </a:lnTo>
                <a:lnTo>
                  <a:pt x="6298632" y="1054451"/>
                </a:lnTo>
                <a:lnTo>
                  <a:pt x="0" y="105445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64000"/>
            </a:blip>
            <a:stretch>
              <a:fillRect t="-183586" r="-7429" b="-19769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421664" y="8300257"/>
            <a:ext cx="6336296" cy="1094542"/>
          </a:xfrm>
          <a:custGeom>
            <a:avLst/>
            <a:gdLst/>
            <a:ahLst/>
            <a:cxnLst/>
            <a:rect l="l" t="t" r="r" b="b"/>
            <a:pathLst>
              <a:path w="6336296" h="1094542">
                <a:moveTo>
                  <a:pt x="0" y="0"/>
                </a:moveTo>
                <a:lnTo>
                  <a:pt x="6336296" y="0"/>
                </a:lnTo>
                <a:lnTo>
                  <a:pt x="6336296" y="1094542"/>
                </a:lnTo>
                <a:lnTo>
                  <a:pt x="0" y="109454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40000"/>
            </a:blip>
            <a:stretch>
              <a:fillRect t="-241291" b="-7768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874791" y="678825"/>
            <a:ext cx="16264779" cy="1150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640"/>
              </a:lnSpc>
              <a:spcBef>
                <a:spcPct val="0"/>
              </a:spcBef>
            </a:pPr>
            <a:r>
              <a:rPr lang="en-US" sz="8000">
                <a:solidFill>
                  <a:srgbClr val="000000"/>
                </a:solidFill>
                <a:latin typeface="Bobby Jones"/>
                <a:ea typeface="Bobby Jones"/>
                <a:cs typeface="Bobby Jones"/>
                <a:sym typeface="Bobby Jones"/>
              </a:rPr>
              <a:t>How cAN WE DETECT COSMIC STRINGS?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553405" y="8594610"/>
            <a:ext cx="2049782" cy="4854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780"/>
              </a:lnSpc>
              <a:spcBef>
                <a:spcPct val="0"/>
              </a:spcBef>
            </a:pPr>
            <a:r>
              <a:rPr lang="en-US" sz="3500" u="none" strike="noStrike">
                <a:solidFill>
                  <a:srgbClr val="FFFFFF"/>
                </a:solidFill>
                <a:latin typeface="Bobby Jones"/>
                <a:ea typeface="Bobby Jones"/>
                <a:cs typeface="Bobby Jones"/>
                <a:sym typeface="Bobby Jones"/>
              </a:rPr>
              <a:t>21cm maps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57107" y="3557338"/>
            <a:ext cx="6042379" cy="491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780"/>
              </a:lnSpc>
              <a:spcBef>
                <a:spcPct val="0"/>
              </a:spcBef>
            </a:pPr>
            <a:r>
              <a:rPr lang="en-US" sz="3500" u="none" strike="noStrike">
                <a:solidFill>
                  <a:srgbClr val="FFFFFF"/>
                </a:solidFill>
                <a:latin typeface="Bobby Jones"/>
                <a:ea typeface="Bobby Jones"/>
                <a:cs typeface="Bobby Jones"/>
                <a:sym typeface="Bobby Jones"/>
              </a:rPr>
              <a:t>Cosmic Microwave Background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475641" y="2425438"/>
            <a:ext cx="6904890" cy="1093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61"/>
              </a:lnSpc>
            </a:pPr>
            <a:r>
              <a:rPr lang="en-US" sz="3082" spc="184">
                <a:solidFill>
                  <a:srgbClr val="432E3A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Line discontnuities in CMB anisotropies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384136" y="4387199"/>
            <a:ext cx="6114551" cy="1093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61"/>
              </a:lnSpc>
            </a:pPr>
            <a:r>
              <a:rPr lang="en-US" sz="3082" spc="184">
                <a:solidFill>
                  <a:srgbClr val="432E3A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Rectangular regions with excess polarization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834373" y="6435337"/>
            <a:ext cx="6041195" cy="491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780"/>
              </a:lnSpc>
              <a:spcBef>
                <a:spcPct val="0"/>
              </a:spcBef>
            </a:pPr>
            <a:r>
              <a:rPr lang="en-US" sz="3500" u="none" strike="noStrike">
                <a:solidFill>
                  <a:srgbClr val="FFFFFF"/>
                </a:solidFill>
                <a:latin typeface="Bobby Jones"/>
                <a:ea typeface="Bobby Jones"/>
                <a:cs typeface="Bobby Jones"/>
                <a:sym typeface="Bobby Jones"/>
              </a:rPr>
              <a:t>Large Scale Structure Maps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532431" y="6356902"/>
            <a:ext cx="6115759" cy="569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4161"/>
              </a:lnSpc>
              <a:spcBef>
                <a:spcPct val="0"/>
              </a:spcBef>
            </a:pPr>
            <a:r>
              <a:rPr lang="en-US" sz="3082" u="none" strike="noStrike" spc="184">
                <a:solidFill>
                  <a:srgbClr val="432E3A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Thin planar enhanced densities</a:t>
            </a:r>
          </a:p>
        </p:txBody>
      </p:sp>
      <p:sp>
        <p:nvSpPr>
          <p:cNvPr id="14" name="Freeform 14"/>
          <p:cNvSpPr/>
          <p:nvPr/>
        </p:nvSpPr>
        <p:spPr>
          <a:xfrm>
            <a:off x="7969065" y="8725104"/>
            <a:ext cx="1360272" cy="244849"/>
          </a:xfrm>
          <a:custGeom>
            <a:avLst/>
            <a:gdLst/>
            <a:ahLst/>
            <a:cxnLst/>
            <a:rect l="l" t="t" r="r" b="b"/>
            <a:pathLst>
              <a:path w="1360272" h="244849">
                <a:moveTo>
                  <a:pt x="0" y="0"/>
                </a:moveTo>
                <a:lnTo>
                  <a:pt x="1360273" y="0"/>
                </a:lnTo>
                <a:lnTo>
                  <a:pt x="1360273" y="244849"/>
                </a:lnTo>
                <a:lnTo>
                  <a:pt x="0" y="24484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9538888" y="8510178"/>
            <a:ext cx="6571635" cy="569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4161"/>
              </a:lnSpc>
              <a:spcBef>
                <a:spcPct val="0"/>
              </a:spcBef>
            </a:pPr>
            <a:r>
              <a:rPr lang="en-US" sz="3082" spc="184">
                <a:solidFill>
                  <a:srgbClr val="432E3A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Wedge Shaped enhanced patch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CF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6938214" y="3934308"/>
            <a:ext cx="4814687" cy="1877055"/>
          </a:xfrm>
          <a:custGeom>
            <a:avLst/>
            <a:gdLst/>
            <a:ahLst/>
            <a:cxnLst/>
            <a:rect l="l" t="t" r="r" b="b"/>
            <a:pathLst>
              <a:path w="4814687" h="1877055">
                <a:moveTo>
                  <a:pt x="4814687" y="0"/>
                </a:moveTo>
                <a:lnTo>
                  <a:pt x="0" y="0"/>
                </a:lnTo>
                <a:lnTo>
                  <a:pt x="0" y="1877055"/>
                </a:lnTo>
                <a:lnTo>
                  <a:pt x="4814687" y="1877055"/>
                </a:lnTo>
                <a:lnTo>
                  <a:pt x="4814687" y="0"/>
                </a:lnTo>
                <a:close/>
              </a:path>
            </a:pathLst>
          </a:custGeom>
          <a:blipFill>
            <a:blip r:embed="rId2"/>
            <a:stretch>
              <a:fillRect t="-7692" b="-1302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028700" y="910101"/>
            <a:ext cx="12839700" cy="11028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8640"/>
              </a:lnSpc>
              <a:spcBef>
                <a:spcPct val="0"/>
              </a:spcBef>
            </a:pPr>
            <a:r>
              <a:rPr lang="en-US" sz="8000" u="none" strike="noStrike" dirty="0">
                <a:solidFill>
                  <a:srgbClr val="000000"/>
                </a:solidFill>
                <a:latin typeface="Bobby Jones"/>
                <a:ea typeface="Bobby Jones"/>
                <a:cs typeface="Bobby Jones"/>
                <a:sym typeface="Bobby Jones"/>
              </a:rPr>
              <a:t>Interlude: 21 cm cosmology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6387" y="2502491"/>
            <a:ext cx="15539187" cy="1093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5551" lvl="1" indent="-332775" algn="l">
              <a:lnSpc>
                <a:spcPts val="4161"/>
              </a:lnSpc>
              <a:buFont typeface="Arial"/>
              <a:buChar char="•"/>
            </a:pPr>
            <a:r>
              <a:rPr lang="en-US" sz="3082" u="none" strike="noStrike" spc="184" dirty="0">
                <a:solidFill>
                  <a:srgbClr val="000000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Hydrogen’s 1s ground state has two possible hyperfine states decided by spins:  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9229725"/>
            <a:ext cx="2592185" cy="26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Credit: Pioneer Plaque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032849" y="3245265"/>
            <a:ext cx="1349425" cy="552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26"/>
              </a:lnSpc>
              <a:spcBef>
                <a:spcPct val="0"/>
              </a:spcBef>
            </a:pPr>
            <a:r>
              <a:rPr lang="en-US" sz="2982" spc="178">
                <a:solidFill>
                  <a:srgbClr val="000000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Parallel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542208" y="3245265"/>
            <a:ext cx="2421192" cy="4885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26"/>
              </a:lnSpc>
              <a:spcBef>
                <a:spcPct val="0"/>
              </a:spcBef>
            </a:pPr>
            <a:r>
              <a:rPr lang="en-US" sz="2982" spc="178" dirty="0">
                <a:solidFill>
                  <a:srgbClr val="000000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Anti-parallel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897294" y="3245265"/>
            <a:ext cx="260003" cy="569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61"/>
              </a:lnSpc>
              <a:spcBef>
                <a:spcPct val="0"/>
              </a:spcBef>
            </a:pPr>
            <a:r>
              <a:rPr lang="en-US" sz="3082" spc="184">
                <a:solidFill>
                  <a:srgbClr val="000000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&amp;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86387" y="6249513"/>
            <a:ext cx="15376820" cy="10499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5551" lvl="1" indent="-332775" algn="l">
              <a:lnSpc>
                <a:spcPts val="4161"/>
              </a:lnSpc>
              <a:buFont typeface="Arial"/>
              <a:buChar char="•"/>
            </a:pPr>
            <a:r>
              <a:rPr lang="en-US" sz="3082" spc="184" dirty="0">
                <a:solidFill>
                  <a:srgbClr val="000000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The transition of states emits/absorbs 21cm radiation; the characteristic time of this transition is 10</a:t>
            </a:r>
            <a:r>
              <a:rPr lang="en-US" sz="3082" spc="184" baseline="30000" dirty="0">
                <a:solidFill>
                  <a:srgbClr val="000000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7</a:t>
            </a:r>
            <a:r>
              <a:rPr lang="en-US" sz="3082" spc="184" dirty="0">
                <a:solidFill>
                  <a:srgbClr val="000000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 years!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86387" y="7948401"/>
            <a:ext cx="15376820" cy="1093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5551" lvl="1" indent="-332775" algn="l">
              <a:lnSpc>
                <a:spcPts val="4161"/>
              </a:lnSpc>
              <a:buFont typeface="Arial"/>
              <a:buChar char="•"/>
            </a:pPr>
            <a:r>
              <a:rPr lang="en-US" sz="3082" spc="184">
                <a:solidFill>
                  <a:srgbClr val="000000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Spin-flip emissions are the only probe to the Cosmic Dark ages, mapping cosmic history from Recombination till Reionization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CF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2925010"/>
            <a:ext cx="4794200" cy="569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5551" lvl="1" indent="-332775" algn="l">
              <a:lnSpc>
                <a:spcPts val="4161"/>
              </a:lnSpc>
              <a:spcBef>
                <a:spcPct val="0"/>
              </a:spcBef>
              <a:buFont typeface="Arial"/>
              <a:buChar char="•"/>
            </a:pPr>
            <a:r>
              <a:rPr lang="en-US" sz="3082" spc="184">
                <a:solidFill>
                  <a:srgbClr val="000000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Angular resolution ~  </a:t>
            </a: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7164" y="2687276"/>
            <a:ext cx="783504" cy="1150169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731171" y="841927"/>
            <a:ext cx="15472657" cy="11028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ts val="8640"/>
              </a:lnSpc>
              <a:spcBef>
                <a:spcPct val="0"/>
              </a:spcBef>
            </a:pPr>
            <a:r>
              <a:rPr lang="en-US" sz="8000" u="none" strike="noStrike" dirty="0">
                <a:solidFill>
                  <a:srgbClr val="000000"/>
                </a:solidFill>
                <a:latin typeface="Bobby Jones"/>
                <a:ea typeface="Bobby Jones"/>
                <a:cs typeface="Bobby Jones"/>
                <a:sym typeface="Bobby Jones"/>
              </a:rPr>
              <a:t>Interlude 2: </a:t>
            </a:r>
            <a:r>
              <a:rPr lang="en-US" sz="8000" dirty="0">
                <a:solidFill>
                  <a:srgbClr val="000000"/>
                </a:solidFill>
                <a:latin typeface="Bobby Jones"/>
                <a:ea typeface="Bobby Jones"/>
                <a:cs typeface="Bobby Jones"/>
                <a:sym typeface="Bobby Jones"/>
              </a:rPr>
              <a:t>Radio Interferometry</a:t>
            </a:r>
            <a:endParaRPr lang="en-US" sz="8000" u="none" strike="noStrike" dirty="0">
              <a:solidFill>
                <a:srgbClr val="000000"/>
              </a:solidFill>
              <a:latin typeface="Bobby Jones"/>
              <a:ea typeface="Bobby Jones"/>
              <a:cs typeface="Bobby Jones"/>
              <a:sym typeface="Bobby Jones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977317" y="2722210"/>
            <a:ext cx="9277313" cy="1093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61"/>
              </a:lnSpc>
              <a:spcBef>
                <a:spcPct val="0"/>
              </a:spcBef>
            </a:pPr>
            <a:r>
              <a:rPr lang="en-US" sz="3082" spc="184">
                <a:solidFill>
                  <a:srgbClr val="000000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To achieve arcmin resolution at redshifted 21 cm wavelengths, we would require diameter ~ Kms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4501810"/>
            <a:ext cx="15472657" cy="4237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5551" lvl="1" indent="-332775" algn="l">
              <a:lnSpc>
                <a:spcPts val="4161"/>
              </a:lnSpc>
              <a:buFont typeface="Arial"/>
              <a:buChar char="•"/>
            </a:pPr>
            <a:r>
              <a:rPr lang="en-US" sz="3082" spc="184">
                <a:solidFill>
                  <a:srgbClr val="000000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Possible by spreading out antennas, each pair of antennas observes one Fourier mode of sky brightness</a:t>
            </a:r>
          </a:p>
          <a:p>
            <a:pPr algn="l">
              <a:lnSpc>
                <a:spcPts val="4161"/>
              </a:lnSpc>
            </a:pPr>
            <a:endParaRPr lang="en-US" sz="3082" spc="184">
              <a:solidFill>
                <a:srgbClr val="000000"/>
              </a:solidFill>
              <a:latin typeface="Akzidenz-Grotesk"/>
              <a:ea typeface="Akzidenz-Grotesk"/>
              <a:cs typeface="Akzidenz-Grotesk"/>
              <a:sym typeface="Akzidenz-Grotesk"/>
            </a:endParaRPr>
          </a:p>
          <a:p>
            <a:pPr marL="665551" lvl="1" indent="-332775" algn="l">
              <a:lnSpc>
                <a:spcPts val="4161"/>
              </a:lnSpc>
              <a:buFont typeface="Arial"/>
              <a:buChar char="•"/>
            </a:pPr>
            <a:r>
              <a:rPr lang="en-US" sz="3082" spc="184">
                <a:solidFill>
                  <a:srgbClr val="000000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Creating baselines that sample both long and short Fourier modes are critical for complete observation; the rotation of the Earth helps</a:t>
            </a:r>
          </a:p>
          <a:p>
            <a:pPr algn="l">
              <a:lnSpc>
                <a:spcPts val="4161"/>
              </a:lnSpc>
            </a:pPr>
            <a:endParaRPr lang="en-US" sz="3082" spc="184">
              <a:solidFill>
                <a:srgbClr val="000000"/>
              </a:solidFill>
              <a:latin typeface="Akzidenz-Grotesk"/>
              <a:ea typeface="Akzidenz-Grotesk"/>
              <a:cs typeface="Akzidenz-Grotesk"/>
              <a:sym typeface="Akzidenz-Grotesk"/>
            </a:endParaRPr>
          </a:p>
          <a:p>
            <a:pPr marL="665551" lvl="1" indent="-332775" algn="l">
              <a:lnSpc>
                <a:spcPts val="4161"/>
              </a:lnSpc>
              <a:buFont typeface="Arial"/>
              <a:buChar char="•"/>
            </a:pPr>
            <a:r>
              <a:rPr lang="en-US" sz="3082" spc="184">
                <a:solidFill>
                  <a:srgbClr val="000000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Astrophysical foregrounds and instrumental noise, need to be well-modelled and subtracted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CF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4739" y="7369097"/>
            <a:ext cx="4088480" cy="1765861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7929962" y="1017438"/>
            <a:ext cx="8744947" cy="8765839"/>
          </a:xfrm>
          <a:custGeom>
            <a:avLst/>
            <a:gdLst/>
            <a:ahLst/>
            <a:cxnLst/>
            <a:rect l="l" t="t" r="r" b="b"/>
            <a:pathLst>
              <a:path w="8744947" h="8765839">
                <a:moveTo>
                  <a:pt x="0" y="0"/>
                </a:moveTo>
                <a:lnTo>
                  <a:pt x="8744947" y="0"/>
                </a:lnTo>
                <a:lnTo>
                  <a:pt x="8744947" y="8765839"/>
                </a:lnTo>
                <a:lnTo>
                  <a:pt x="0" y="876583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20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9139238" y="4819967"/>
            <a:ext cx="9525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endParaRPr/>
          </a:p>
        </p:txBody>
      </p:sp>
      <p:sp>
        <p:nvSpPr>
          <p:cNvPr id="5" name="TextBox 5"/>
          <p:cNvSpPr txBox="1"/>
          <p:nvPr/>
        </p:nvSpPr>
        <p:spPr>
          <a:xfrm>
            <a:off x="0" y="286387"/>
            <a:ext cx="8557960" cy="1830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dirty="0">
                <a:solidFill>
                  <a:srgbClr val="000000"/>
                </a:solidFill>
                <a:latin typeface="Bobby Jones"/>
                <a:ea typeface="Bobby Jones"/>
                <a:cs typeface="Bobby Jones"/>
                <a:sym typeface="Bobby Jones"/>
              </a:rPr>
              <a:t>Murchison Widefield Array (MWA)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72639" y="3215475"/>
            <a:ext cx="7910249" cy="3722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73498" lvl="1" indent="-386749" algn="l">
              <a:lnSpc>
                <a:spcPts val="4836"/>
              </a:lnSpc>
              <a:spcBef>
                <a:spcPct val="0"/>
              </a:spcBef>
              <a:buFont typeface="Arial"/>
              <a:buChar char="•"/>
            </a:pPr>
            <a:r>
              <a:rPr lang="en-US" sz="3582" u="none" strike="noStrike" spc="214">
                <a:solidFill>
                  <a:srgbClr val="000000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Instrument in Western Australia</a:t>
            </a:r>
          </a:p>
          <a:p>
            <a:pPr algn="l">
              <a:lnSpc>
                <a:spcPts val="4836"/>
              </a:lnSpc>
              <a:spcBef>
                <a:spcPct val="0"/>
              </a:spcBef>
            </a:pPr>
            <a:endParaRPr lang="en-US" sz="3582" u="none" strike="noStrike" spc="214">
              <a:solidFill>
                <a:srgbClr val="000000"/>
              </a:solidFill>
              <a:latin typeface="Akzidenz-Grotesk"/>
              <a:ea typeface="Akzidenz-Grotesk"/>
              <a:cs typeface="Akzidenz-Grotesk"/>
              <a:sym typeface="Akzidenz-Grotesk"/>
            </a:endParaRPr>
          </a:p>
          <a:p>
            <a:pPr marL="773498" lvl="1" indent="-386749" algn="l">
              <a:lnSpc>
                <a:spcPts val="4836"/>
              </a:lnSpc>
              <a:spcBef>
                <a:spcPct val="0"/>
              </a:spcBef>
              <a:buFont typeface="Arial"/>
              <a:buChar char="•"/>
            </a:pPr>
            <a:r>
              <a:rPr lang="en-US" sz="3582" u="none" strike="noStrike" spc="214">
                <a:solidFill>
                  <a:srgbClr val="000000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Precursor to SKA </a:t>
            </a:r>
          </a:p>
          <a:p>
            <a:pPr algn="l">
              <a:lnSpc>
                <a:spcPts val="4836"/>
              </a:lnSpc>
              <a:spcBef>
                <a:spcPct val="0"/>
              </a:spcBef>
            </a:pPr>
            <a:endParaRPr lang="en-US" sz="3582" u="none" strike="noStrike" spc="214">
              <a:solidFill>
                <a:srgbClr val="000000"/>
              </a:solidFill>
              <a:latin typeface="Akzidenz-Grotesk"/>
              <a:ea typeface="Akzidenz-Grotesk"/>
              <a:cs typeface="Akzidenz-Grotesk"/>
              <a:sym typeface="Akzidenz-Grotesk"/>
            </a:endParaRPr>
          </a:p>
          <a:p>
            <a:pPr marL="773498" lvl="1" indent="-386749" algn="l">
              <a:lnSpc>
                <a:spcPts val="4836"/>
              </a:lnSpc>
              <a:spcBef>
                <a:spcPct val="0"/>
              </a:spcBef>
              <a:buFont typeface="Arial"/>
              <a:buChar char="•"/>
            </a:pPr>
            <a:r>
              <a:rPr lang="en-US" sz="3582" u="none" strike="noStrike" spc="214">
                <a:solidFill>
                  <a:srgbClr val="000000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Each point in the UV plane is a baseline for n antennas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DCFCF">
                <a:alpha val="100000"/>
              </a:srgbClr>
            </a:gs>
            <a:gs pos="100000">
              <a:srgbClr val="FDEEE1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81522" y="3273249"/>
            <a:ext cx="6774242" cy="4397099"/>
          </a:xfrm>
          <a:custGeom>
            <a:avLst/>
            <a:gdLst/>
            <a:ahLst/>
            <a:cxnLst/>
            <a:rect l="l" t="t" r="r" b="b"/>
            <a:pathLst>
              <a:path w="6774242" h="4397099">
                <a:moveTo>
                  <a:pt x="0" y="0"/>
                </a:moveTo>
                <a:lnTo>
                  <a:pt x="6774242" y="0"/>
                </a:lnTo>
                <a:lnTo>
                  <a:pt x="6774242" y="4397099"/>
                </a:lnTo>
                <a:lnTo>
                  <a:pt x="0" y="43970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9868" y="3259825"/>
            <a:ext cx="6529580" cy="1517148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72997" y="5947057"/>
            <a:ext cx="4383323" cy="1534699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22191" y="7078015"/>
            <a:ext cx="10002878" cy="284670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367" y="7781675"/>
            <a:ext cx="6277313" cy="1720488"/>
          </a:xfrm>
          <a:prstGeom prst="rect">
            <a:avLst/>
          </a:prstGeom>
        </p:spPr>
      </p:pic>
      <p:sp>
        <p:nvSpPr>
          <p:cNvPr id="7" name="Freeform 7"/>
          <p:cNvSpPr/>
          <p:nvPr/>
        </p:nvSpPr>
        <p:spPr>
          <a:xfrm rot="-10800000">
            <a:off x="6510016" y="8515416"/>
            <a:ext cx="1445748" cy="253006"/>
          </a:xfrm>
          <a:custGeom>
            <a:avLst/>
            <a:gdLst/>
            <a:ahLst/>
            <a:cxnLst/>
            <a:rect l="l" t="t" r="r" b="b"/>
            <a:pathLst>
              <a:path w="1445748" h="253006">
                <a:moveTo>
                  <a:pt x="0" y="0"/>
                </a:moveTo>
                <a:lnTo>
                  <a:pt x="1445748" y="0"/>
                </a:lnTo>
                <a:lnTo>
                  <a:pt x="1445748" y="253006"/>
                </a:lnTo>
                <a:lnTo>
                  <a:pt x="0" y="2530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ysDot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322242" y="596234"/>
            <a:ext cx="12713047" cy="1150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640"/>
              </a:lnSpc>
              <a:spcBef>
                <a:spcPct val="0"/>
              </a:spcBef>
            </a:pPr>
            <a:r>
              <a:rPr lang="en-US" sz="8000">
                <a:solidFill>
                  <a:srgbClr val="000000"/>
                </a:solidFill>
                <a:latin typeface="Bobby Jones"/>
                <a:ea typeface="Bobby Jones"/>
                <a:cs typeface="Bobby Jones"/>
                <a:sym typeface="Bobby Jones"/>
              </a:rPr>
              <a:t>Cosmic string wakes in 21 cm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2628242"/>
            <a:ext cx="13556617" cy="1175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08730" lvl="1" indent="-354365" algn="l">
              <a:lnSpc>
                <a:spcPts val="4431"/>
              </a:lnSpc>
              <a:spcBef>
                <a:spcPct val="0"/>
              </a:spcBef>
              <a:buFont typeface="Arial"/>
              <a:buChar char="•"/>
            </a:pPr>
            <a:r>
              <a:rPr lang="en-US" sz="3282" spc="196">
                <a:solidFill>
                  <a:srgbClr val="000000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The wedge-shaped cosmic string wakes, either emits or absorbs 21 cm 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232890" y="5038725"/>
            <a:ext cx="8784667" cy="1057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3961" lvl="1" indent="-321981" algn="l">
              <a:lnSpc>
                <a:spcPts val="4026"/>
              </a:lnSpc>
              <a:spcBef>
                <a:spcPct val="0"/>
              </a:spcBef>
              <a:buFont typeface="Arial"/>
              <a:buChar char="•"/>
            </a:pPr>
            <a:r>
              <a:rPr lang="en-US" sz="2982" u="none" strike="noStrike" spc="178">
                <a:solidFill>
                  <a:srgbClr val="000000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We observe the contrast of 21 cm radiation from HI clouds and that of CMB photons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EE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5155711"/>
            <a:ext cx="3688010" cy="3794140"/>
          </a:xfrm>
          <a:custGeom>
            <a:avLst/>
            <a:gdLst/>
            <a:ahLst/>
            <a:cxnLst/>
            <a:rect l="l" t="t" r="r" b="b"/>
            <a:pathLst>
              <a:path w="3688010" h="3794140">
                <a:moveTo>
                  <a:pt x="0" y="0"/>
                </a:moveTo>
                <a:lnTo>
                  <a:pt x="3688010" y="0"/>
                </a:lnTo>
                <a:lnTo>
                  <a:pt x="3688010" y="3794140"/>
                </a:lnTo>
                <a:lnTo>
                  <a:pt x="0" y="37941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6995185" y="5155711"/>
            <a:ext cx="3688010" cy="3794140"/>
          </a:xfrm>
          <a:custGeom>
            <a:avLst/>
            <a:gdLst/>
            <a:ahLst/>
            <a:cxnLst/>
            <a:rect l="l" t="t" r="r" b="b"/>
            <a:pathLst>
              <a:path w="3688010" h="3794140">
                <a:moveTo>
                  <a:pt x="0" y="0"/>
                </a:moveTo>
                <a:lnTo>
                  <a:pt x="3688010" y="0"/>
                </a:lnTo>
                <a:lnTo>
                  <a:pt x="3688010" y="3794140"/>
                </a:lnTo>
                <a:lnTo>
                  <a:pt x="0" y="37941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115" r="-211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2755444" y="5091456"/>
            <a:ext cx="3638943" cy="3922649"/>
          </a:xfrm>
          <a:custGeom>
            <a:avLst/>
            <a:gdLst/>
            <a:ahLst/>
            <a:cxnLst/>
            <a:rect l="l" t="t" r="r" b="b"/>
            <a:pathLst>
              <a:path w="3638943" h="3922649">
                <a:moveTo>
                  <a:pt x="0" y="0"/>
                </a:moveTo>
                <a:lnTo>
                  <a:pt x="3638943" y="0"/>
                </a:lnTo>
                <a:lnTo>
                  <a:pt x="3638943" y="3922650"/>
                </a:lnTo>
                <a:lnTo>
                  <a:pt x="0" y="39226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184" r="-318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5120598" y="6872227"/>
            <a:ext cx="1329127" cy="232597"/>
          </a:xfrm>
          <a:custGeom>
            <a:avLst/>
            <a:gdLst/>
            <a:ahLst/>
            <a:cxnLst/>
            <a:rect l="l" t="t" r="r" b="b"/>
            <a:pathLst>
              <a:path w="1329127" h="232597">
                <a:moveTo>
                  <a:pt x="0" y="0"/>
                </a:moveTo>
                <a:lnTo>
                  <a:pt x="1329128" y="0"/>
                </a:lnTo>
                <a:lnTo>
                  <a:pt x="1329128" y="232598"/>
                </a:lnTo>
                <a:lnTo>
                  <a:pt x="0" y="2325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028700" y="747910"/>
            <a:ext cx="9709154" cy="1150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640"/>
              </a:lnSpc>
              <a:spcBef>
                <a:spcPct val="0"/>
              </a:spcBef>
            </a:pPr>
            <a:r>
              <a:rPr lang="en-US" sz="8000">
                <a:solidFill>
                  <a:srgbClr val="000000"/>
                </a:solidFill>
                <a:latin typeface="Bobby Jones"/>
                <a:ea typeface="Bobby Jones"/>
                <a:cs typeface="Bobby Jones"/>
                <a:sym typeface="Bobby Jones"/>
              </a:rPr>
              <a:t>In search of wakes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44985" y="2534971"/>
            <a:ext cx="16175654" cy="2067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3961" lvl="1" indent="-321981" algn="l">
              <a:lnSpc>
                <a:spcPts val="4026"/>
              </a:lnSpc>
              <a:buFont typeface="Arial"/>
              <a:buChar char="•"/>
            </a:pPr>
            <a:r>
              <a:rPr lang="en-US" sz="2982" spc="178">
                <a:solidFill>
                  <a:srgbClr val="000000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Wakes are the dominant source of non-linear fluctuations in redshifts larger than that of reionization</a:t>
            </a:r>
          </a:p>
          <a:p>
            <a:pPr algn="l">
              <a:lnSpc>
                <a:spcPts val="4026"/>
              </a:lnSpc>
            </a:pPr>
            <a:endParaRPr lang="en-US" sz="2982" spc="178">
              <a:solidFill>
                <a:srgbClr val="000000"/>
              </a:solidFill>
              <a:latin typeface="Akzidenz-Grotesk"/>
              <a:ea typeface="Akzidenz-Grotesk"/>
              <a:cs typeface="Akzidenz-Grotesk"/>
              <a:sym typeface="Akzidenz-Grotesk"/>
            </a:endParaRPr>
          </a:p>
          <a:p>
            <a:pPr marL="643961" lvl="1" indent="-321981" algn="l">
              <a:lnSpc>
                <a:spcPts val="4026"/>
              </a:lnSpc>
              <a:spcBef>
                <a:spcPct val="0"/>
              </a:spcBef>
              <a:buFont typeface="Arial"/>
              <a:buChar char="•"/>
            </a:pPr>
            <a:r>
              <a:rPr lang="en-US" sz="2982" spc="178">
                <a:solidFill>
                  <a:srgbClr val="000000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They have distinct geometry, looking at image space:</a:t>
            </a:r>
          </a:p>
        </p:txBody>
      </p:sp>
      <p:sp>
        <p:nvSpPr>
          <p:cNvPr id="8" name="Freeform 8"/>
          <p:cNvSpPr/>
          <p:nvPr/>
        </p:nvSpPr>
        <p:spPr>
          <a:xfrm>
            <a:off x="11295582" y="6872227"/>
            <a:ext cx="1329127" cy="232597"/>
          </a:xfrm>
          <a:custGeom>
            <a:avLst/>
            <a:gdLst/>
            <a:ahLst/>
            <a:cxnLst/>
            <a:rect l="l" t="t" r="r" b="b"/>
            <a:pathLst>
              <a:path w="1329127" h="232597">
                <a:moveTo>
                  <a:pt x="0" y="0"/>
                </a:moveTo>
                <a:lnTo>
                  <a:pt x="1329128" y="0"/>
                </a:lnTo>
                <a:lnTo>
                  <a:pt x="1329128" y="232598"/>
                </a:lnTo>
                <a:lnTo>
                  <a:pt x="0" y="2325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4906629" y="7236403"/>
            <a:ext cx="1839069" cy="449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16"/>
              </a:lnSpc>
              <a:spcBef>
                <a:spcPct val="0"/>
              </a:spcBef>
            </a:pPr>
            <a:r>
              <a:rPr lang="en-US" sz="2382" spc="142">
                <a:solidFill>
                  <a:srgbClr val="000000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F</a:t>
            </a:r>
            <a:r>
              <a:rPr lang="en-US" sz="2382" u="none" strike="noStrike" spc="142">
                <a:solidFill>
                  <a:srgbClr val="000000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oregrounds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164848" y="7213708"/>
            <a:ext cx="1590596" cy="849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6"/>
              </a:lnSpc>
            </a:pPr>
            <a:r>
              <a:rPr lang="en-US" sz="2382" spc="142">
                <a:solidFill>
                  <a:srgbClr val="000000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Realistic </a:t>
            </a:r>
          </a:p>
          <a:p>
            <a:pPr algn="ctr">
              <a:lnSpc>
                <a:spcPts val="3216"/>
              </a:lnSpc>
              <a:spcBef>
                <a:spcPct val="0"/>
              </a:spcBef>
            </a:pPr>
            <a:r>
              <a:rPr lang="en-US" sz="2382" spc="142">
                <a:solidFill>
                  <a:srgbClr val="000000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Flux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8" grpId="0" animBg="1"/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EE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929610" y="4167925"/>
            <a:ext cx="3688010" cy="3794140"/>
          </a:xfrm>
          <a:custGeom>
            <a:avLst/>
            <a:gdLst/>
            <a:ahLst/>
            <a:cxnLst/>
            <a:rect l="l" t="t" r="r" b="b"/>
            <a:pathLst>
              <a:path w="3688010" h="3794140">
                <a:moveTo>
                  <a:pt x="0" y="0"/>
                </a:moveTo>
                <a:lnTo>
                  <a:pt x="3688010" y="0"/>
                </a:lnTo>
                <a:lnTo>
                  <a:pt x="3688010" y="3794140"/>
                </a:lnTo>
                <a:lnTo>
                  <a:pt x="0" y="37941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8108610" y="5908561"/>
            <a:ext cx="1787813" cy="312867"/>
          </a:xfrm>
          <a:custGeom>
            <a:avLst/>
            <a:gdLst/>
            <a:ahLst/>
            <a:cxnLst/>
            <a:rect l="l" t="t" r="r" b="b"/>
            <a:pathLst>
              <a:path w="1787813" h="312867">
                <a:moveTo>
                  <a:pt x="0" y="0"/>
                </a:moveTo>
                <a:lnTo>
                  <a:pt x="1787813" y="0"/>
                </a:lnTo>
                <a:lnTo>
                  <a:pt x="1787813" y="312868"/>
                </a:lnTo>
                <a:lnTo>
                  <a:pt x="0" y="3128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2209602" y="4167925"/>
            <a:ext cx="3688010" cy="3794140"/>
          </a:xfrm>
          <a:custGeom>
            <a:avLst/>
            <a:gdLst/>
            <a:ahLst/>
            <a:cxnLst/>
            <a:rect l="l" t="t" r="r" b="b"/>
            <a:pathLst>
              <a:path w="3688010" h="3794140">
                <a:moveTo>
                  <a:pt x="0" y="0"/>
                </a:moveTo>
                <a:lnTo>
                  <a:pt x="3688010" y="0"/>
                </a:lnTo>
                <a:lnTo>
                  <a:pt x="3688010" y="3794140"/>
                </a:lnTo>
                <a:lnTo>
                  <a:pt x="0" y="37941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943" r="-194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028700" y="597625"/>
            <a:ext cx="7071672" cy="1150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640"/>
              </a:lnSpc>
              <a:spcBef>
                <a:spcPct val="0"/>
              </a:spcBef>
            </a:pPr>
            <a:r>
              <a:rPr lang="en-US" sz="8000">
                <a:solidFill>
                  <a:srgbClr val="000000"/>
                </a:solidFill>
                <a:latin typeface="Bobby Jones"/>
                <a:ea typeface="Bobby Jones"/>
                <a:cs typeface="Bobby Jones"/>
                <a:sym typeface="Bobby Jones"/>
              </a:rPr>
              <a:t>Fourier space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01412" y="2376895"/>
            <a:ext cx="15147796" cy="1057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3961" lvl="1" indent="-321981" algn="l">
              <a:lnSpc>
                <a:spcPts val="4026"/>
              </a:lnSpc>
              <a:spcBef>
                <a:spcPct val="0"/>
              </a:spcBef>
              <a:buFont typeface="Arial"/>
              <a:buChar char="•"/>
            </a:pPr>
            <a:r>
              <a:rPr lang="en-US" sz="2982" spc="178">
                <a:solidFill>
                  <a:srgbClr val="000000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The distinct quadrilateral geometry of the wake translates to a unique ridge-like pattern in fourier space 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649036" y="6471222"/>
            <a:ext cx="3018964" cy="8754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86"/>
              </a:lnSpc>
            </a:pPr>
            <a:r>
              <a:rPr lang="en-US" sz="2582" spc="154" dirty="0">
                <a:solidFill>
                  <a:srgbClr val="000000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Computing</a:t>
            </a:r>
          </a:p>
          <a:p>
            <a:pPr marL="0" lvl="0" indent="0" algn="l">
              <a:lnSpc>
                <a:spcPts val="3486"/>
              </a:lnSpc>
              <a:spcBef>
                <a:spcPct val="0"/>
              </a:spcBef>
            </a:pPr>
            <a:r>
              <a:rPr lang="en-US" sz="2582" spc="154" dirty="0">
                <a:solidFill>
                  <a:srgbClr val="000000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Fourier transform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EE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471769" y="5545895"/>
            <a:ext cx="3207917" cy="3213363"/>
          </a:xfrm>
          <a:custGeom>
            <a:avLst/>
            <a:gdLst/>
            <a:ahLst/>
            <a:cxnLst/>
            <a:rect l="l" t="t" r="r" b="b"/>
            <a:pathLst>
              <a:path w="3207917" h="3213363">
                <a:moveTo>
                  <a:pt x="0" y="0"/>
                </a:moveTo>
                <a:lnTo>
                  <a:pt x="3207917" y="0"/>
                </a:lnTo>
                <a:lnTo>
                  <a:pt x="3207917" y="3213363"/>
                </a:lnTo>
                <a:lnTo>
                  <a:pt x="0" y="321336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3011425" y="5528614"/>
            <a:ext cx="3252510" cy="3230644"/>
          </a:xfrm>
          <a:custGeom>
            <a:avLst/>
            <a:gdLst/>
            <a:ahLst/>
            <a:cxnLst/>
            <a:rect l="l" t="t" r="r" b="b"/>
            <a:pathLst>
              <a:path w="3252510" h="3230644">
                <a:moveTo>
                  <a:pt x="0" y="0"/>
                </a:moveTo>
                <a:lnTo>
                  <a:pt x="3252510" y="0"/>
                </a:lnTo>
                <a:lnTo>
                  <a:pt x="3252510" y="3230644"/>
                </a:lnTo>
                <a:lnTo>
                  <a:pt x="0" y="32306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028700" y="712405"/>
            <a:ext cx="11163300" cy="11028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>
              <a:lnSpc>
                <a:spcPts val="8640"/>
              </a:lnSpc>
              <a:spcBef>
                <a:spcPct val="0"/>
              </a:spcBef>
            </a:pPr>
            <a:r>
              <a:rPr lang="en-US" sz="8000" u="none" strike="noStrike" dirty="0">
                <a:solidFill>
                  <a:srgbClr val="000000"/>
                </a:solidFill>
                <a:latin typeface="Bobby Jones"/>
                <a:ea typeface="Bobby Jones"/>
                <a:cs typeface="Bobby Jones"/>
                <a:sym typeface="Bobby Jones"/>
              </a:rPr>
              <a:t>Simulating </a:t>
            </a:r>
            <a:r>
              <a:rPr lang="en-US" sz="8000" dirty="0">
                <a:solidFill>
                  <a:srgbClr val="000000"/>
                </a:solidFill>
                <a:latin typeface="Bobby Jones"/>
                <a:ea typeface="Bobby Jones"/>
                <a:cs typeface="Bobby Jones"/>
                <a:sym typeface="Bobby Jones"/>
              </a:rPr>
              <a:t>the Wakes</a:t>
            </a:r>
            <a:endParaRPr lang="en-US" sz="8000" u="none" strike="noStrike" dirty="0">
              <a:solidFill>
                <a:srgbClr val="000000"/>
              </a:solidFill>
              <a:latin typeface="Bobby Jones"/>
              <a:ea typeface="Bobby Jones"/>
              <a:cs typeface="Bobby Jones"/>
              <a:sym typeface="Bobby Jones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265010" y="2357392"/>
            <a:ext cx="14489751" cy="2572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3961" lvl="1" indent="-321981" algn="l">
              <a:lnSpc>
                <a:spcPts val="4026"/>
              </a:lnSpc>
              <a:spcBef>
                <a:spcPct val="0"/>
              </a:spcBef>
              <a:buFont typeface="Arial"/>
              <a:buChar char="•"/>
            </a:pPr>
            <a:r>
              <a:rPr lang="en-US" sz="2982" u="none" strike="noStrike" spc="178">
                <a:solidFill>
                  <a:srgbClr val="000000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Woden</a:t>
            </a:r>
            <a:r>
              <a:rPr lang="en-US" sz="2982" u="none" strike="noStrike" spc="178" dirty="0">
                <a:solidFill>
                  <a:srgbClr val="000000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 simulates the MWA visibilities by forward modelling the instrument response</a:t>
            </a:r>
          </a:p>
          <a:p>
            <a:pPr algn="l">
              <a:lnSpc>
                <a:spcPts val="4026"/>
              </a:lnSpc>
              <a:spcBef>
                <a:spcPct val="0"/>
              </a:spcBef>
            </a:pPr>
            <a:endParaRPr lang="en-US" sz="2982" u="none" strike="noStrike" spc="178" dirty="0">
              <a:solidFill>
                <a:srgbClr val="000000"/>
              </a:solidFill>
              <a:latin typeface="Akzidenz-Grotesk"/>
              <a:ea typeface="Akzidenz-Grotesk"/>
              <a:cs typeface="Akzidenz-Grotesk"/>
              <a:sym typeface="Akzidenz-Grotesk"/>
            </a:endParaRPr>
          </a:p>
          <a:p>
            <a:pPr marL="643961" lvl="1" indent="-321981" algn="l">
              <a:lnSpc>
                <a:spcPts val="4026"/>
              </a:lnSpc>
              <a:spcBef>
                <a:spcPct val="0"/>
              </a:spcBef>
              <a:buFont typeface="Arial"/>
              <a:buChar char="•"/>
            </a:pPr>
            <a:r>
              <a:rPr lang="en-US" sz="2982" u="none" strike="noStrike" spc="178" dirty="0">
                <a:solidFill>
                  <a:srgbClr val="000000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Along with the source signal, we can introduce foregrounds and instrumental effects such as thermal and gain noise</a:t>
            </a:r>
          </a:p>
        </p:txBody>
      </p:sp>
      <p:sp>
        <p:nvSpPr>
          <p:cNvPr id="6" name="Freeform 6"/>
          <p:cNvSpPr/>
          <p:nvPr/>
        </p:nvSpPr>
        <p:spPr>
          <a:xfrm>
            <a:off x="8126968" y="6973358"/>
            <a:ext cx="1787813" cy="312867"/>
          </a:xfrm>
          <a:custGeom>
            <a:avLst/>
            <a:gdLst/>
            <a:ahLst/>
            <a:cxnLst/>
            <a:rect l="l" t="t" r="r" b="b"/>
            <a:pathLst>
              <a:path w="1787813" h="312867">
                <a:moveTo>
                  <a:pt x="0" y="0"/>
                </a:moveTo>
                <a:lnTo>
                  <a:pt x="1787813" y="0"/>
                </a:lnTo>
                <a:lnTo>
                  <a:pt x="1787813" y="312867"/>
                </a:lnTo>
                <a:lnTo>
                  <a:pt x="0" y="3128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7776262" y="7536019"/>
            <a:ext cx="2489225" cy="912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86"/>
              </a:lnSpc>
            </a:pPr>
            <a:r>
              <a:rPr lang="en-US" sz="2582" spc="154">
                <a:solidFill>
                  <a:srgbClr val="000000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Foregrounds in </a:t>
            </a:r>
          </a:p>
          <a:p>
            <a:pPr marL="0" lvl="0" indent="0" algn="ctr">
              <a:lnSpc>
                <a:spcPts val="3486"/>
              </a:lnSpc>
              <a:spcBef>
                <a:spcPct val="0"/>
              </a:spcBef>
            </a:pPr>
            <a:r>
              <a:rPr lang="en-US" sz="2582" spc="154">
                <a:solidFill>
                  <a:srgbClr val="000000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EoR0 field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EE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971481" y="2054798"/>
            <a:ext cx="2909932" cy="2890370"/>
          </a:xfrm>
          <a:custGeom>
            <a:avLst/>
            <a:gdLst/>
            <a:ahLst/>
            <a:cxnLst/>
            <a:rect l="l" t="t" r="r" b="b"/>
            <a:pathLst>
              <a:path w="2909932" h="2890370">
                <a:moveTo>
                  <a:pt x="0" y="0"/>
                </a:moveTo>
                <a:lnTo>
                  <a:pt x="2909932" y="0"/>
                </a:lnTo>
                <a:lnTo>
                  <a:pt x="2909932" y="2890369"/>
                </a:lnTo>
                <a:lnTo>
                  <a:pt x="0" y="289036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1577862" y="2059771"/>
            <a:ext cx="2909932" cy="2885396"/>
          </a:xfrm>
          <a:custGeom>
            <a:avLst/>
            <a:gdLst/>
            <a:ahLst/>
            <a:cxnLst/>
            <a:rect l="l" t="t" r="r" b="b"/>
            <a:pathLst>
              <a:path w="2909932" h="2885396">
                <a:moveTo>
                  <a:pt x="0" y="0"/>
                </a:moveTo>
                <a:lnTo>
                  <a:pt x="2909932" y="0"/>
                </a:lnTo>
                <a:lnTo>
                  <a:pt x="2909932" y="2885396"/>
                </a:lnTo>
                <a:lnTo>
                  <a:pt x="0" y="288539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3971481" y="6288255"/>
            <a:ext cx="2909932" cy="2890370"/>
          </a:xfrm>
          <a:custGeom>
            <a:avLst/>
            <a:gdLst/>
            <a:ahLst/>
            <a:cxnLst/>
            <a:rect l="l" t="t" r="r" b="b"/>
            <a:pathLst>
              <a:path w="2909932" h="2890370">
                <a:moveTo>
                  <a:pt x="0" y="0"/>
                </a:moveTo>
                <a:lnTo>
                  <a:pt x="2909932" y="0"/>
                </a:lnTo>
                <a:lnTo>
                  <a:pt x="2909932" y="2890369"/>
                </a:lnTo>
                <a:lnTo>
                  <a:pt x="0" y="289036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423" b="-42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1577862" y="6288387"/>
            <a:ext cx="2909932" cy="2890237"/>
          </a:xfrm>
          <a:custGeom>
            <a:avLst/>
            <a:gdLst/>
            <a:ahLst/>
            <a:cxnLst/>
            <a:rect l="l" t="t" r="r" b="b"/>
            <a:pathLst>
              <a:path w="2909932" h="2890237">
                <a:moveTo>
                  <a:pt x="0" y="0"/>
                </a:moveTo>
                <a:lnTo>
                  <a:pt x="2909932" y="0"/>
                </a:lnTo>
                <a:lnTo>
                  <a:pt x="2909932" y="2890237"/>
                </a:lnTo>
                <a:lnTo>
                  <a:pt x="0" y="289023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8200395" y="2748458"/>
            <a:ext cx="1787813" cy="312867"/>
          </a:xfrm>
          <a:custGeom>
            <a:avLst/>
            <a:gdLst/>
            <a:ahLst/>
            <a:cxnLst/>
            <a:rect l="l" t="t" r="r" b="b"/>
            <a:pathLst>
              <a:path w="1787813" h="312867">
                <a:moveTo>
                  <a:pt x="0" y="0"/>
                </a:moveTo>
                <a:lnTo>
                  <a:pt x="1787813" y="0"/>
                </a:lnTo>
                <a:lnTo>
                  <a:pt x="1787813" y="312868"/>
                </a:lnTo>
                <a:lnTo>
                  <a:pt x="0" y="3128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8250093" y="8001623"/>
            <a:ext cx="1787813" cy="312867"/>
          </a:xfrm>
          <a:custGeom>
            <a:avLst/>
            <a:gdLst/>
            <a:ahLst/>
            <a:cxnLst/>
            <a:rect l="l" t="t" r="r" b="b"/>
            <a:pathLst>
              <a:path w="1787813" h="312867">
                <a:moveTo>
                  <a:pt x="0" y="0"/>
                </a:moveTo>
                <a:lnTo>
                  <a:pt x="1787814" y="0"/>
                </a:lnTo>
                <a:lnTo>
                  <a:pt x="1787814" y="312868"/>
                </a:lnTo>
                <a:lnTo>
                  <a:pt x="0" y="3128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flipH="1">
            <a:off x="11162108" y="5631352"/>
            <a:ext cx="904666" cy="547323"/>
          </a:xfrm>
          <a:custGeom>
            <a:avLst/>
            <a:gdLst/>
            <a:ahLst/>
            <a:cxnLst/>
            <a:rect l="l" t="t" r="r" b="b"/>
            <a:pathLst>
              <a:path w="904666" h="547323">
                <a:moveTo>
                  <a:pt x="904666" y="0"/>
                </a:moveTo>
                <a:lnTo>
                  <a:pt x="0" y="0"/>
                </a:lnTo>
                <a:lnTo>
                  <a:pt x="0" y="547323"/>
                </a:lnTo>
                <a:lnTo>
                  <a:pt x="904666" y="547323"/>
                </a:lnTo>
                <a:lnTo>
                  <a:pt x="904666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dash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7689034" y="4608483"/>
            <a:ext cx="2909932" cy="2900431"/>
          </a:xfrm>
          <a:custGeom>
            <a:avLst/>
            <a:gdLst/>
            <a:ahLst/>
            <a:cxnLst/>
            <a:rect l="l" t="t" r="r" b="b"/>
            <a:pathLst>
              <a:path w="2909932" h="2900431">
                <a:moveTo>
                  <a:pt x="0" y="0"/>
                </a:moveTo>
                <a:lnTo>
                  <a:pt x="2909932" y="0"/>
                </a:lnTo>
                <a:lnTo>
                  <a:pt x="2909932" y="2900431"/>
                </a:lnTo>
                <a:lnTo>
                  <a:pt x="0" y="290043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52" r="-15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1463663" y="1066800"/>
            <a:ext cx="4680049" cy="565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319"/>
              </a:lnSpc>
              <a:spcBef>
                <a:spcPct val="0"/>
              </a:spcBef>
            </a:pPr>
            <a:r>
              <a:rPr lang="en-US" sz="3999" u="none" strike="noStrike">
                <a:solidFill>
                  <a:srgbClr val="000000"/>
                </a:solidFill>
                <a:latin typeface="Bobby Jones"/>
                <a:ea typeface="Bobby Jones"/>
                <a:cs typeface="Bobby Jones"/>
                <a:sym typeface="Bobby Jones"/>
              </a:rPr>
              <a:t>Firstly, an upgrade...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161107" y="3333709"/>
            <a:ext cx="1821210" cy="912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86"/>
              </a:lnSpc>
            </a:pPr>
            <a:r>
              <a:rPr lang="en-US" sz="2582" spc="154">
                <a:solidFill>
                  <a:srgbClr val="000000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128 tiles to</a:t>
            </a:r>
          </a:p>
          <a:p>
            <a:pPr marL="0" lvl="0" indent="0" algn="ctr">
              <a:lnSpc>
                <a:spcPts val="3486"/>
              </a:lnSpc>
              <a:spcBef>
                <a:spcPct val="0"/>
              </a:spcBef>
            </a:pPr>
            <a:r>
              <a:rPr lang="en-US" sz="2582" spc="154">
                <a:solidFill>
                  <a:srgbClr val="000000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256 tiles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543799" y="8590716"/>
            <a:ext cx="3618309" cy="474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86"/>
              </a:lnSpc>
              <a:spcBef>
                <a:spcPct val="0"/>
              </a:spcBef>
            </a:pPr>
            <a:r>
              <a:rPr lang="en-US" sz="2582" spc="154" dirty="0">
                <a:solidFill>
                  <a:srgbClr val="000000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Foreground subtracted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242542" y="5430338"/>
            <a:ext cx="2093119" cy="474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86"/>
              </a:lnSpc>
              <a:spcBef>
                <a:spcPct val="0"/>
              </a:spcBef>
            </a:pPr>
            <a:r>
              <a:rPr lang="en-US" sz="2582" spc="154" dirty="0">
                <a:solidFill>
                  <a:srgbClr val="000000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Realistic Flux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1" grpId="0"/>
      <p:bldP spid="12" grpId="0"/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EE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75554" y="6437591"/>
            <a:ext cx="2909932" cy="2900431"/>
          </a:xfrm>
          <a:custGeom>
            <a:avLst/>
            <a:gdLst/>
            <a:ahLst/>
            <a:cxnLst/>
            <a:rect l="l" t="t" r="r" b="b"/>
            <a:pathLst>
              <a:path w="2909932" h="2900431">
                <a:moveTo>
                  <a:pt x="0" y="0"/>
                </a:moveTo>
                <a:lnTo>
                  <a:pt x="2909932" y="0"/>
                </a:lnTo>
                <a:lnTo>
                  <a:pt x="2909932" y="2900430"/>
                </a:lnTo>
                <a:lnTo>
                  <a:pt x="0" y="290043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52" r="-15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7289202" y="6437591"/>
            <a:ext cx="2909932" cy="2882218"/>
          </a:xfrm>
          <a:custGeom>
            <a:avLst/>
            <a:gdLst/>
            <a:ahLst/>
            <a:cxnLst/>
            <a:rect l="l" t="t" r="r" b="b"/>
            <a:pathLst>
              <a:path w="2909932" h="2882218">
                <a:moveTo>
                  <a:pt x="0" y="0"/>
                </a:moveTo>
                <a:lnTo>
                  <a:pt x="2909932" y="0"/>
                </a:lnTo>
                <a:lnTo>
                  <a:pt x="2909932" y="2882218"/>
                </a:lnTo>
                <a:lnTo>
                  <a:pt x="0" y="28822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3183951" y="6346113"/>
            <a:ext cx="2909932" cy="2973697"/>
          </a:xfrm>
          <a:custGeom>
            <a:avLst/>
            <a:gdLst/>
            <a:ahLst/>
            <a:cxnLst/>
            <a:rect l="l" t="t" r="r" b="b"/>
            <a:pathLst>
              <a:path w="2909932" h="2973697">
                <a:moveTo>
                  <a:pt x="0" y="0"/>
                </a:moveTo>
                <a:lnTo>
                  <a:pt x="2909932" y="0"/>
                </a:lnTo>
                <a:lnTo>
                  <a:pt x="2909932" y="2973696"/>
                </a:lnTo>
                <a:lnTo>
                  <a:pt x="0" y="297369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b="-216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350138" y="774058"/>
            <a:ext cx="12505077" cy="1150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640"/>
              </a:lnSpc>
              <a:spcBef>
                <a:spcPct val="0"/>
              </a:spcBef>
            </a:pPr>
            <a:r>
              <a:rPr lang="en-US" sz="8000" dirty="0">
                <a:solidFill>
                  <a:srgbClr val="000000"/>
                </a:solidFill>
                <a:latin typeface="Bobby Jones"/>
                <a:ea typeface="Bobby Jones"/>
                <a:cs typeface="Bobby Jones"/>
                <a:sym typeface="Bobby Jones"/>
              </a:rPr>
              <a:t>But what’s the difference?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79839" y="2545503"/>
            <a:ext cx="15190334" cy="3076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3961" lvl="1" indent="-321981" algn="l">
              <a:lnSpc>
                <a:spcPts val="4026"/>
              </a:lnSpc>
              <a:spcBef>
                <a:spcPct val="0"/>
              </a:spcBef>
              <a:buFont typeface="Arial"/>
              <a:buChar char="•"/>
            </a:pPr>
            <a:r>
              <a:rPr lang="en-US" sz="2982" u="none" strike="noStrike" spc="178" dirty="0">
                <a:solidFill>
                  <a:srgbClr val="000000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For a wake at a fixed redshift of emission, the frequency width is very narrow</a:t>
            </a:r>
          </a:p>
          <a:p>
            <a:pPr algn="l">
              <a:lnSpc>
                <a:spcPts val="4026"/>
              </a:lnSpc>
              <a:spcBef>
                <a:spcPct val="0"/>
              </a:spcBef>
            </a:pPr>
            <a:endParaRPr lang="en-US" sz="2982" u="none" strike="noStrike" spc="178" dirty="0">
              <a:solidFill>
                <a:srgbClr val="000000"/>
              </a:solidFill>
              <a:latin typeface="Akzidenz-Grotesk"/>
              <a:ea typeface="Akzidenz-Grotesk"/>
              <a:cs typeface="Akzidenz-Grotesk"/>
              <a:sym typeface="Akzidenz-Grotesk"/>
            </a:endParaRPr>
          </a:p>
          <a:p>
            <a:pPr marL="643961" lvl="1" indent="-321981" algn="l">
              <a:lnSpc>
                <a:spcPts val="4026"/>
              </a:lnSpc>
              <a:spcBef>
                <a:spcPct val="0"/>
              </a:spcBef>
              <a:buFont typeface="Arial"/>
              <a:buChar char="•"/>
            </a:pPr>
            <a:r>
              <a:rPr lang="en-US" sz="2982" u="none" strike="noStrike" spc="178" dirty="0">
                <a:solidFill>
                  <a:srgbClr val="000000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This kHz width is encompassed by a single fine frequency channel of MWA</a:t>
            </a:r>
          </a:p>
          <a:p>
            <a:pPr algn="l">
              <a:lnSpc>
                <a:spcPts val="4026"/>
              </a:lnSpc>
              <a:spcBef>
                <a:spcPct val="0"/>
              </a:spcBef>
            </a:pPr>
            <a:endParaRPr lang="en-US" sz="2982" u="none" strike="noStrike" spc="178" dirty="0">
              <a:solidFill>
                <a:srgbClr val="000000"/>
              </a:solidFill>
              <a:latin typeface="Akzidenz-Grotesk"/>
              <a:ea typeface="Akzidenz-Grotesk"/>
              <a:cs typeface="Akzidenz-Grotesk"/>
              <a:sym typeface="Akzidenz-Grotesk"/>
            </a:endParaRPr>
          </a:p>
          <a:p>
            <a:pPr marL="643961" lvl="1" indent="-321981" algn="l">
              <a:lnSpc>
                <a:spcPts val="4026"/>
              </a:lnSpc>
              <a:spcBef>
                <a:spcPct val="0"/>
              </a:spcBef>
              <a:buFont typeface="Arial"/>
              <a:buChar char="•"/>
            </a:pPr>
            <a:r>
              <a:rPr lang="en-US" sz="2982" u="none" strike="noStrike" spc="178" dirty="0">
                <a:solidFill>
                  <a:srgbClr val="000000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As the frequency responses for consecutive channels are near identical, we can exploit this to subtract noise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98848" y="5863904"/>
            <a:ext cx="1830418" cy="4265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486"/>
              </a:lnSpc>
              <a:spcBef>
                <a:spcPct val="0"/>
              </a:spcBef>
            </a:pPr>
            <a:r>
              <a:rPr lang="en-US" sz="2582" spc="154" dirty="0">
                <a:solidFill>
                  <a:srgbClr val="000000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With wake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937331" y="5886312"/>
            <a:ext cx="1613674" cy="4265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486"/>
              </a:lnSpc>
              <a:spcBef>
                <a:spcPct val="0"/>
              </a:spcBef>
            </a:pPr>
            <a:r>
              <a:rPr lang="en-US" sz="2582" spc="154" dirty="0">
                <a:solidFill>
                  <a:srgbClr val="000000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No wake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593059" y="7694752"/>
            <a:ext cx="974251" cy="6491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06"/>
              </a:lnSpc>
            </a:pPr>
            <a:r>
              <a:rPr lang="en-US" sz="3718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=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284850" y="7694752"/>
            <a:ext cx="974251" cy="11894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06"/>
              </a:lnSpc>
            </a:pPr>
            <a:r>
              <a:rPr lang="en-US" sz="3718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-</a:t>
            </a:r>
          </a:p>
          <a:p>
            <a:pPr algn="ctr">
              <a:lnSpc>
                <a:spcPts val="4214"/>
              </a:lnSpc>
            </a:pPr>
            <a:endParaRPr lang="en-US" sz="3718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3959070" y="5845692"/>
            <a:ext cx="1613674" cy="4265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486"/>
              </a:lnSpc>
              <a:spcBef>
                <a:spcPct val="0"/>
              </a:spcBef>
            </a:pPr>
            <a:r>
              <a:rPr lang="en-US" sz="2582" spc="154">
                <a:solidFill>
                  <a:srgbClr val="000000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Residual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EE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6576" y="3062142"/>
            <a:ext cx="14006826" cy="3594896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4682" y="5593734"/>
            <a:ext cx="4010615" cy="112648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1058" y="7166807"/>
            <a:ext cx="2465161" cy="813147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8162" y="7989489"/>
            <a:ext cx="2678210" cy="90345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64522" y="8892453"/>
            <a:ext cx="2585489" cy="818360"/>
          </a:xfrm>
          <a:prstGeom prst="rect">
            <a:avLst/>
          </a:prstGeom>
        </p:spPr>
      </p:pic>
      <p:sp>
        <p:nvSpPr>
          <p:cNvPr id="7" name="Freeform 7"/>
          <p:cNvSpPr/>
          <p:nvPr/>
        </p:nvSpPr>
        <p:spPr>
          <a:xfrm>
            <a:off x="12097825" y="5835631"/>
            <a:ext cx="3608965" cy="3659724"/>
          </a:xfrm>
          <a:custGeom>
            <a:avLst/>
            <a:gdLst/>
            <a:ahLst/>
            <a:cxnLst/>
            <a:rect l="l" t="t" r="r" b="b"/>
            <a:pathLst>
              <a:path w="3608965" h="3659724">
                <a:moveTo>
                  <a:pt x="0" y="0"/>
                </a:moveTo>
                <a:lnTo>
                  <a:pt x="3608964" y="0"/>
                </a:lnTo>
                <a:lnTo>
                  <a:pt x="3608964" y="3659724"/>
                </a:lnTo>
                <a:lnTo>
                  <a:pt x="0" y="365972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350138" y="774058"/>
            <a:ext cx="8258243" cy="1150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640"/>
              </a:lnSpc>
              <a:spcBef>
                <a:spcPct val="0"/>
              </a:spcBef>
            </a:pPr>
            <a:r>
              <a:rPr lang="en-US" sz="8000">
                <a:solidFill>
                  <a:srgbClr val="000000"/>
                </a:solidFill>
                <a:latin typeface="Bobby Jones"/>
                <a:ea typeface="Bobby Jones"/>
                <a:cs typeface="Bobby Jones"/>
                <a:sym typeface="Bobby Jones"/>
              </a:rPr>
              <a:t>3-point function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71967" y="2568092"/>
            <a:ext cx="14530907" cy="1057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3961" lvl="1" indent="-321981" algn="l">
              <a:lnSpc>
                <a:spcPts val="4026"/>
              </a:lnSpc>
              <a:spcBef>
                <a:spcPct val="0"/>
              </a:spcBef>
              <a:buFont typeface="Arial"/>
              <a:buChar char="•"/>
            </a:pPr>
            <a:r>
              <a:rPr lang="en-US" sz="2982" u="none" strike="noStrike" spc="178">
                <a:solidFill>
                  <a:srgbClr val="000000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 To statistically exploit the ridge-like pattern, we can compute the triple correlation function of the form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71967" y="6508354"/>
            <a:ext cx="14530907" cy="1057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3961" lvl="1" indent="-321981" algn="l">
              <a:lnSpc>
                <a:spcPts val="4026"/>
              </a:lnSpc>
              <a:spcBef>
                <a:spcPct val="0"/>
              </a:spcBef>
              <a:buFont typeface="Arial"/>
              <a:buChar char="•"/>
            </a:pPr>
            <a:r>
              <a:rPr lang="en-US" sz="2982" u="none" strike="noStrike" spc="178">
                <a:solidFill>
                  <a:srgbClr val="000000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This function is tuned, for wakes by selecting,</a:t>
            </a:r>
          </a:p>
          <a:p>
            <a:pPr algn="l">
              <a:lnSpc>
                <a:spcPts val="4026"/>
              </a:lnSpc>
              <a:spcBef>
                <a:spcPct val="0"/>
              </a:spcBef>
            </a:pPr>
            <a:endParaRPr lang="en-US" sz="2982" u="none" strike="noStrike" spc="178">
              <a:solidFill>
                <a:srgbClr val="000000"/>
              </a:solidFill>
              <a:latin typeface="Akzidenz-Grotesk"/>
              <a:ea typeface="Akzidenz-Grotesk"/>
              <a:cs typeface="Akzidenz-Grotesk"/>
              <a:sym typeface="Akzidenz-Grotesk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8969990" y="8159775"/>
            <a:ext cx="1787813" cy="312867"/>
          </a:xfrm>
          <a:custGeom>
            <a:avLst/>
            <a:gdLst/>
            <a:ahLst/>
            <a:cxnLst/>
            <a:rect l="l" t="t" r="r" b="b"/>
            <a:pathLst>
              <a:path w="1787813" h="312867">
                <a:moveTo>
                  <a:pt x="0" y="0"/>
                </a:moveTo>
                <a:lnTo>
                  <a:pt x="1787813" y="0"/>
                </a:lnTo>
                <a:lnTo>
                  <a:pt x="1787813" y="312867"/>
                </a:lnTo>
                <a:lnTo>
                  <a:pt x="0" y="3128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0" y="9273057"/>
            <a:ext cx="5019899" cy="26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Maibach et al., Phys. Rev. D 104, 123535 (2021)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EE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8500" y="2546390"/>
            <a:ext cx="5126824" cy="1294138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7085735" y="4111006"/>
            <a:ext cx="4788846" cy="4823003"/>
          </a:xfrm>
          <a:custGeom>
            <a:avLst/>
            <a:gdLst/>
            <a:ahLst/>
            <a:cxnLst/>
            <a:rect l="l" t="t" r="r" b="b"/>
            <a:pathLst>
              <a:path w="4788846" h="4823003">
                <a:moveTo>
                  <a:pt x="0" y="0"/>
                </a:moveTo>
                <a:lnTo>
                  <a:pt x="4788846" y="0"/>
                </a:lnTo>
                <a:lnTo>
                  <a:pt x="4788846" y="4823003"/>
                </a:lnTo>
                <a:lnTo>
                  <a:pt x="0" y="482300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272641" y="1066800"/>
            <a:ext cx="3718247" cy="6084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643"/>
              </a:lnSpc>
              <a:spcBef>
                <a:spcPct val="0"/>
              </a:spcBef>
            </a:pPr>
            <a:r>
              <a:rPr lang="en-US" sz="4299">
                <a:solidFill>
                  <a:srgbClr val="000000"/>
                </a:solidFill>
                <a:latin typeface="Bobby Jones"/>
                <a:ea typeface="Bobby Jones"/>
                <a:cs typeface="Bobby Jones"/>
                <a:sym typeface="Bobby Jones"/>
              </a:rPr>
              <a:t>Further tuning,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32529" y="2198279"/>
            <a:ext cx="9844683" cy="552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3961" lvl="1" indent="-321981" algn="l">
              <a:lnSpc>
                <a:spcPts val="4026"/>
              </a:lnSpc>
              <a:spcBef>
                <a:spcPct val="0"/>
              </a:spcBef>
              <a:buFont typeface="Arial"/>
              <a:buChar char="•"/>
            </a:pPr>
            <a:r>
              <a:rPr lang="en-US" sz="2982" u="none" strike="noStrike" spc="178">
                <a:solidFill>
                  <a:srgbClr val="000000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For a parallelogram shaped wake signal we select,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4861493"/>
            <a:ext cx="5840313" cy="2572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26"/>
              </a:lnSpc>
            </a:pPr>
            <a:r>
              <a:rPr lang="en-US" sz="2982" spc="178">
                <a:solidFill>
                  <a:srgbClr val="000000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So to compute 3-point function,</a:t>
            </a:r>
          </a:p>
          <a:p>
            <a:pPr algn="l">
              <a:lnSpc>
                <a:spcPts val="4026"/>
              </a:lnSpc>
            </a:pPr>
            <a:endParaRPr lang="en-US" sz="2982" spc="178">
              <a:solidFill>
                <a:srgbClr val="000000"/>
              </a:solidFill>
              <a:latin typeface="Akzidenz-Grotesk"/>
              <a:ea typeface="Akzidenz-Grotesk"/>
              <a:cs typeface="Akzidenz-Grotesk"/>
              <a:sym typeface="Akzidenz-Grotesk"/>
            </a:endParaRPr>
          </a:p>
          <a:p>
            <a:pPr marL="643961" lvl="1" indent="-321981" algn="l">
              <a:lnSpc>
                <a:spcPts val="4026"/>
              </a:lnSpc>
              <a:buFont typeface="Arial"/>
              <a:buChar char="•"/>
            </a:pPr>
            <a:r>
              <a:rPr lang="en-US" sz="2982" spc="178">
                <a:solidFill>
                  <a:srgbClr val="000000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Vary</a:t>
            </a:r>
          </a:p>
          <a:p>
            <a:pPr algn="l">
              <a:lnSpc>
                <a:spcPts val="4026"/>
              </a:lnSpc>
            </a:pPr>
            <a:endParaRPr lang="en-US" sz="2982" spc="178">
              <a:solidFill>
                <a:srgbClr val="000000"/>
              </a:solidFill>
              <a:latin typeface="Akzidenz-Grotesk"/>
              <a:ea typeface="Akzidenz-Grotesk"/>
              <a:cs typeface="Akzidenz-Grotesk"/>
              <a:sym typeface="Akzidenz-Grotesk"/>
            </a:endParaRPr>
          </a:p>
          <a:p>
            <a:pPr marL="643961" lvl="1" indent="-321981" algn="l">
              <a:lnSpc>
                <a:spcPts val="4026"/>
              </a:lnSpc>
              <a:spcBef>
                <a:spcPct val="0"/>
              </a:spcBef>
              <a:buFont typeface="Arial"/>
              <a:buChar char="•"/>
            </a:pPr>
            <a:r>
              <a:rPr lang="en-US" sz="2982" spc="178">
                <a:solidFill>
                  <a:srgbClr val="000000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Rotate  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0272" y="5934484"/>
            <a:ext cx="537066" cy="475794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4066" y="6779042"/>
            <a:ext cx="2707710" cy="794944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-29010" y="9111932"/>
            <a:ext cx="5019899" cy="26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Maibach et al., Phys. Rev. D 104, 123535 (2021)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EE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04138" y="2333897"/>
            <a:ext cx="8042821" cy="552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3961" lvl="1" indent="-321981" algn="l">
              <a:lnSpc>
                <a:spcPts val="4026"/>
              </a:lnSpc>
              <a:spcBef>
                <a:spcPct val="0"/>
              </a:spcBef>
              <a:buFont typeface="Arial"/>
              <a:buChar char="•"/>
            </a:pPr>
            <a:r>
              <a:rPr lang="en-US" sz="2982" spc="178">
                <a:solidFill>
                  <a:srgbClr val="000000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We can keep                 fixed, and vary  </a:t>
            </a: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1074" y="2243028"/>
            <a:ext cx="2347726" cy="774411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1727" y="2529838"/>
            <a:ext cx="350462" cy="265673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0870094" y="3827109"/>
            <a:ext cx="5460326" cy="1562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26"/>
              </a:lnSpc>
              <a:spcBef>
                <a:spcPct val="0"/>
              </a:spcBef>
            </a:pPr>
            <a:r>
              <a:rPr lang="en-US" sz="2982" u="none" strike="noStrike" spc="178">
                <a:solidFill>
                  <a:srgbClr val="000000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Where F(α) is defined as the 3-point function integrated over k, and a function of   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79003" y="5010663"/>
            <a:ext cx="350462" cy="265673"/>
          </a:xfrm>
          <a:prstGeom prst="rect">
            <a:avLst/>
          </a:prstGeom>
        </p:spPr>
      </p:pic>
      <p:sp>
        <p:nvSpPr>
          <p:cNvPr id="7" name="Freeform 7"/>
          <p:cNvSpPr/>
          <p:nvPr/>
        </p:nvSpPr>
        <p:spPr>
          <a:xfrm>
            <a:off x="3946718" y="3111952"/>
            <a:ext cx="6414023" cy="6492793"/>
          </a:xfrm>
          <a:custGeom>
            <a:avLst/>
            <a:gdLst/>
            <a:ahLst/>
            <a:cxnLst/>
            <a:rect l="l" t="t" r="r" b="b"/>
            <a:pathLst>
              <a:path w="6414023" h="6492793">
                <a:moveTo>
                  <a:pt x="0" y="0"/>
                </a:moveTo>
                <a:lnTo>
                  <a:pt x="6414024" y="0"/>
                </a:lnTo>
                <a:lnTo>
                  <a:pt x="6414024" y="6492793"/>
                </a:lnTo>
                <a:lnTo>
                  <a:pt x="0" y="649279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r="-122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252441" y="650265"/>
            <a:ext cx="16321311" cy="1130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532"/>
              </a:lnSpc>
              <a:spcBef>
                <a:spcPct val="0"/>
              </a:spcBef>
            </a:pPr>
            <a:r>
              <a:rPr lang="en-US" sz="7900">
                <a:solidFill>
                  <a:srgbClr val="000000"/>
                </a:solidFill>
                <a:latin typeface="Bobby Jones"/>
                <a:ea typeface="Bobby Jones"/>
                <a:cs typeface="Bobby Jones"/>
                <a:sym typeface="Bobby Jones"/>
              </a:rPr>
              <a:t>Deconstructing the 3-point function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870094" y="7222384"/>
            <a:ext cx="5460326" cy="1562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26"/>
              </a:lnSpc>
              <a:spcBef>
                <a:spcPct val="0"/>
              </a:spcBef>
            </a:pPr>
            <a:r>
              <a:rPr lang="en-US" sz="2982" spc="178">
                <a:solidFill>
                  <a:srgbClr val="000000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From the residual, the aliasing and UV holes contribute considerably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EE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82360" y="834736"/>
            <a:ext cx="7142411" cy="1150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640"/>
              </a:lnSpc>
              <a:spcBef>
                <a:spcPct val="0"/>
              </a:spcBef>
            </a:pPr>
            <a:r>
              <a:rPr lang="en-US" sz="8000" u="none" strike="noStrike">
                <a:solidFill>
                  <a:srgbClr val="000000"/>
                </a:solidFill>
                <a:latin typeface="Bobby Jones"/>
                <a:ea typeface="Bobby Jones"/>
                <a:cs typeface="Bobby Jones"/>
                <a:sym typeface="Bobby Jones"/>
              </a:rPr>
              <a:t>Steps to Fisher: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14606" y="2718782"/>
            <a:ext cx="15020330" cy="552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3961" lvl="1" indent="-321981" algn="l">
              <a:lnSpc>
                <a:spcPts val="4026"/>
              </a:lnSpc>
              <a:buFont typeface="Arial"/>
              <a:buChar char="•"/>
            </a:pPr>
            <a:r>
              <a:rPr lang="en-US" sz="2982" u="none" strike="noStrike" spc="178">
                <a:solidFill>
                  <a:srgbClr val="000000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Fisher information quantifies an observable’s ability to constrain a parameter Θ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4959" y="3332808"/>
            <a:ext cx="5150868" cy="2135830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584811" y="7413273"/>
            <a:ext cx="16230600" cy="1057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3961" lvl="1" indent="-321981" algn="l">
              <a:lnSpc>
                <a:spcPts val="4026"/>
              </a:lnSpc>
              <a:buFont typeface="Arial"/>
              <a:buChar char="•"/>
            </a:pPr>
            <a:r>
              <a:rPr lang="en-US" sz="2982" spc="178">
                <a:solidFill>
                  <a:srgbClr val="000000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If we assume the covariance matrix is identity, or different alpha values are independent, we get the Gram matrix for the score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6066" y="5234960"/>
            <a:ext cx="7711669" cy="227301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EE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12432" y="711798"/>
            <a:ext cx="15431059" cy="1150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640"/>
              </a:lnSpc>
              <a:spcBef>
                <a:spcPct val="0"/>
              </a:spcBef>
            </a:pPr>
            <a:r>
              <a:rPr lang="en-US" sz="8000">
                <a:solidFill>
                  <a:srgbClr val="000000"/>
                </a:solidFill>
                <a:latin typeface="Bobby Jones"/>
                <a:ea typeface="Bobby Jones"/>
                <a:cs typeface="Bobby Jones"/>
                <a:sym typeface="Bobby Jones"/>
              </a:rPr>
              <a:t>parameters and their relations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2376768"/>
            <a:ext cx="2843064" cy="716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41"/>
              </a:lnSpc>
            </a:pPr>
            <a:r>
              <a:rPr lang="en-US" sz="3882" spc="232">
                <a:solidFill>
                  <a:srgbClr val="000000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Parameters: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79749" y="3635351"/>
            <a:ext cx="5702982" cy="5601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3961" lvl="1" indent="-321981" algn="l">
              <a:lnSpc>
                <a:spcPts val="4026"/>
              </a:lnSpc>
              <a:spcBef>
                <a:spcPct val="0"/>
              </a:spcBef>
              <a:buFont typeface="Arial"/>
              <a:buChar char="•"/>
            </a:pPr>
            <a:r>
              <a:rPr lang="en-US" sz="2982" u="none" strike="noStrike" spc="178" dirty="0">
                <a:solidFill>
                  <a:srgbClr val="000000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String tension (</a:t>
            </a:r>
            <a:r>
              <a:rPr lang="en-US" sz="2982" u="none" strike="noStrike" spc="178" dirty="0" err="1">
                <a:solidFill>
                  <a:srgbClr val="000000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Gμ</a:t>
            </a:r>
            <a:r>
              <a:rPr lang="en-US" sz="2982" u="none" strike="noStrike" spc="178" dirty="0">
                <a:solidFill>
                  <a:srgbClr val="000000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)</a:t>
            </a:r>
          </a:p>
          <a:p>
            <a:pPr algn="l">
              <a:lnSpc>
                <a:spcPts val="4026"/>
              </a:lnSpc>
              <a:spcBef>
                <a:spcPct val="0"/>
              </a:spcBef>
            </a:pPr>
            <a:endParaRPr lang="en-US" sz="2982" u="none" strike="noStrike" spc="178" dirty="0">
              <a:solidFill>
                <a:srgbClr val="000000"/>
              </a:solidFill>
              <a:latin typeface="Akzidenz-Grotesk"/>
              <a:ea typeface="Akzidenz-Grotesk"/>
              <a:cs typeface="Akzidenz-Grotesk"/>
              <a:sym typeface="Akzidenz-Grotesk"/>
            </a:endParaRPr>
          </a:p>
          <a:p>
            <a:pPr marL="643961" lvl="1" indent="-321981" algn="l">
              <a:lnSpc>
                <a:spcPts val="4026"/>
              </a:lnSpc>
              <a:spcBef>
                <a:spcPct val="0"/>
              </a:spcBef>
              <a:buFont typeface="Arial"/>
              <a:buChar char="•"/>
            </a:pPr>
            <a:r>
              <a:rPr lang="en-US" sz="2982" u="none" strike="noStrike" spc="178" dirty="0">
                <a:solidFill>
                  <a:srgbClr val="000000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String velocity factor (</a:t>
            </a:r>
            <a:r>
              <a:rPr lang="en-US" sz="2982" u="none" strike="noStrike" spc="178" dirty="0" err="1">
                <a:solidFill>
                  <a:srgbClr val="000000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v</a:t>
            </a:r>
            <a:r>
              <a:rPr lang="en-US" sz="2982" u="none" strike="noStrike" spc="178" baseline="-25000" dirty="0" err="1">
                <a:solidFill>
                  <a:srgbClr val="000000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s</a:t>
            </a:r>
            <a:r>
              <a:rPr lang="en-US" sz="2982" u="none" strike="noStrike" spc="178" dirty="0" err="1">
                <a:solidFill>
                  <a:srgbClr val="000000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γ</a:t>
            </a:r>
            <a:r>
              <a:rPr lang="en-US" sz="2982" u="none" strike="noStrike" spc="178" baseline="-25000" dirty="0" err="1">
                <a:solidFill>
                  <a:srgbClr val="000000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s</a:t>
            </a:r>
            <a:r>
              <a:rPr lang="en-US" sz="2982" u="none" strike="noStrike" spc="178" dirty="0">
                <a:solidFill>
                  <a:srgbClr val="000000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) </a:t>
            </a:r>
          </a:p>
          <a:p>
            <a:pPr algn="l">
              <a:lnSpc>
                <a:spcPts val="4026"/>
              </a:lnSpc>
              <a:spcBef>
                <a:spcPct val="0"/>
              </a:spcBef>
            </a:pPr>
            <a:endParaRPr lang="en-US" sz="2982" u="none" strike="noStrike" spc="178" dirty="0">
              <a:solidFill>
                <a:srgbClr val="000000"/>
              </a:solidFill>
              <a:latin typeface="Akzidenz-Grotesk"/>
              <a:ea typeface="Akzidenz-Grotesk"/>
              <a:cs typeface="Akzidenz-Grotesk"/>
              <a:sym typeface="Akzidenz-Grotesk"/>
            </a:endParaRPr>
          </a:p>
          <a:p>
            <a:pPr marL="643961" lvl="1" indent="-321981" algn="l">
              <a:lnSpc>
                <a:spcPts val="4026"/>
              </a:lnSpc>
              <a:spcBef>
                <a:spcPct val="0"/>
              </a:spcBef>
              <a:buFont typeface="Arial"/>
              <a:buChar char="•"/>
            </a:pPr>
            <a:r>
              <a:rPr lang="en-US" sz="2982" u="none" strike="noStrike" spc="178" dirty="0">
                <a:solidFill>
                  <a:srgbClr val="000000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Redshift of formation </a:t>
            </a:r>
          </a:p>
          <a:p>
            <a:pPr algn="l">
              <a:lnSpc>
                <a:spcPts val="4026"/>
              </a:lnSpc>
              <a:spcBef>
                <a:spcPct val="0"/>
              </a:spcBef>
            </a:pPr>
            <a:endParaRPr lang="en-US" sz="2982" u="none" strike="noStrike" spc="178" dirty="0">
              <a:solidFill>
                <a:srgbClr val="000000"/>
              </a:solidFill>
              <a:latin typeface="Akzidenz-Grotesk"/>
              <a:ea typeface="Akzidenz-Grotesk"/>
              <a:cs typeface="Akzidenz-Grotesk"/>
              <a:sym typeface="Akzidenz-Grotesk"/>
            </a:endParaRPr>
          </a:p>
          <a:p>
            <a:pPr marL="643961" lvl="1" indent="-321981" algn="l">
              <a:lnSpc>
                <a:spcPts val="4026"/>
              </a:lnSpc>
              <a:spcBef>
                <a:spcPct val="0"/>
              </a:spcBef>
              <a:buFont typeface="Arial"/>
              <a:buChar char="•"/>
            </a:pPr>
            <a:r>
              <a:rPr lang="en-US" sz="2982" u="none" strike="noStrike" spc="178" dirty="0">
                <a:solidFill>
                  <a:srgbClr val="000000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Thermal noise</a:t>
            </a:r>
          </a:p>
          <a:p>
            <a:pPr algn="l">
              <a:lnSpc>
                <a:spcPts val="4026"/>
              </a:lnSpc>
              <a:spcBef>
                <a:spcPct val="0"/>
              </a:spcBef>
            </a:pPr>
            <a:endParaRPr lang="en-US" sz="2982" u="none" strike="noStrike" spc="178" dirty="0">
              <a:solidFill>
                <a:srgbClr val="000000"/>
              </a:solidFill>
              <a:latin typeface="Akzidenz-Grotesk"/>
              <a:ea typeface="Akzidenz-Grotesk"/>
              <a:cs typeface="Akzidenz-Grotesk"/>
              <a:sym typeface="Akzidenz-Grotesk"/>
            </a:endParaRPr>
          </a:p>
          <a:p>
            <a:pPr marL="643961" lvl="1" indent="-321981" algn="l">
              <a:lnSpc>
                <a:spcPts val="4026"/>
              </a:lnSpc>
              <a:spcBef>
                <a:spcPct val="0"/>
              </a:spcBef>
              <a:buFont typeface="Arial"/>
              <a:buChar char="•"/>
            </a:pPr>
            <a:r>
              <a:rPr lang="en-US" sz="2982" u="none" strike="noStrike" spc="178" dirty="0">
                <a:solidFill>
                  <a:srgbClr val="000000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Foreground removal </a:t>
            </a:r>
          </a:p>
          <a:p>
            <a:pPr algn="l">
              <a:lnSpc>
                <a:spcPts val="4026"/>
              </a:lnSpc>
              <a:spcBef>
                <a:spcPct val="0"/>
              </a:spcBef>
            </a:pPr>
            <a:endParaRPr lang="en-US" sz="2982" u="none" strike="noStrike" spc="178" dirty="0">
              <a:solidFill>
                <a:srgbClr val="000000"/>
              </a:solidFill>
              <a:latin typeface="Akzidenz-Grotesk"/>
              <a:ea typeface="Akzidenz-Grotesk"/>
              <a:cs typeface="Akzidenz-Grotesk"/>
              <a:sym typeface="Akzidenz-Grotesk"/>
            </a:endParaRPr>
          </a:p>
          <a:p>
            <a:pPr marL="643961" lvl="1" indent="-321981" algn="l">
              <a:lnSpc>
                <a:spcPts val="4026"/>
              </a:lnSpc>
              <a:spcBef>
                <a:spcPct val="0"/>
              </a:spcBef>
              <a:buFont typeface="Arial"/>
              <a:buChar char="•"/>
            </a:pPr>
            <a:r>
              <a:rPr lang="en-US" sz="2982" u="none" strike="noStrike" spc="178" dirty="0">
                <a:solidFill>
                  <a:srgbClr val="000000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Instrumental gain</a:t>
            </a:r>
          </a:p>
        </p:txBody>
      </p:sp>
      <p:sp>
        <p:nvSpPr>
          <p:cNvPr id="5" name="AutoShape 5"/>
          <p:cNvSpPr/>
          <p:nvPr/>
        </p:nvSpPr>
        <p:spPr>
          <a:xfrm flipH="1">
            <a:off x="7842931" y="2652676"/>
            <a:ext cx="0" cy="6843677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8800509" y="2227696"/>
            <a:ext cx="2553289" cy="6353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241"/>
              </a:lnSpc>
            </a:pPr>
            <a:r>
              <a:rPr lang="en-US" sz="3882" spc="232" dirty="0">
                <a:solidFill>
                  <a:srgbClr val="000000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Relations: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141267" y="3152445"/>
            <a:ext cx="7802224" cy="6105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3961" lvl="1" indent="-321981" algn="l">
              <a:lnSpc>
                <a:spcPts val="4026"/>
              </a:lnSpc>
              <a:spcBef>
                <a:spcPct val="0"/>
              </a:spcBef>
              <a:buFont typeface="Arial"/>
              <a:buChar char="•"/>
            </a:pPr>
            <a:r>
              <a:rPr lang="en-US" sz="2982" u="none" strike="noStrike" spc="178" dirty="0">
                <a:solidFill>
                  <a:srgbClr val="000000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String tension is well constrained if the velocity factor is fixed, else degenerate</a:t>
            </a:r>
          </a:p>
          <a:p>
            <a:pPr algn="l">
              <a:lnSpc>
                <a:spcPts val="4026"/>
              </a:lnSpc>
              <a:spcBef>
                <a:spcPct val="0"/>
              </a:spcBef>
            </a:pPr>
            <a:endParaRPr lang="en-US" sz="2982" u="none" strike="noStrike" spc="178" dirty="0">
              <a:solidFill>
                <a:srgbClr val="000000"/>
              </a:solidFill>
              <a:latin typeface="Akzidenz-Grotesk"/>
              <a:ea typeface="Akzidenz-Grotesk"/>
              <a:cs typeface="Akzidenz-Grotesk"/>
              <a:sym typeface="Akzidenz-Grotesk"/>
            </a:endParaRPr>
          </a:p>
          <a:p>
            <a:pPr marL="643961" lvl="1" indent="-321981" algn="l">
              <a:lnSpc>
                <a:spcPts val="4026"/>
              </a:lnSpc>
              <a:spcBef>
                <a:spcPct val="0"/>
              </a:spcBef>
              <a:buFont typeface="Arial"/>
              <a:buChar char="•"/>
            </a:pPr>
            <a:r>
              <a:rPr lang="en-US" sz="2982" u="none" strike="noStrike" spc="178" dirty="0">
                <a:solidFill>
                  <a:srgbClr val="000000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Redshift of formation informs the observable and is well constrained</a:t>
            </a:r>
          </a:p>
          <a:p>
            <a:pPr algn="l">
              <a:lnSpc>
                <a:spcPts val="4026"/>
              </a:lnSpc>
              <a:spcBef>
                <a:spcPct val="0"/>
              </a:spcBef>
            </a:pPr>
            <a:endParaRPr lang="en-US" sz="2982" u="none" strike="noStrike" spc="178" dirty="0">
              <a:solidFill>
                <a:srgbClr val="000000"/>
              </a:solidFill>
              <a:latin typeface="Akzidenz-Grotesk"/>
              <a:ea typeface="Akzidenz-Grotesk"/>
              <a:cs typeface="Akzidenz-Grotesk"/>
              <a:sym typeface="Akzidenz-Grotesk"/>
            </a:endParaRPr>
          </a:p>
          <a:p>
            <a:pPr marL="643961" lvl="1" indent="-321981" algn="l">
              <a:lnSpc>
                <a:spcPts val="4026"/>
              </a:lnSpc>
              <a:spcBef>
                <a:spcPct val="0"/>
              </a:spcBef>
              <a:buFont typeface="Arial"/>
              <a:buChar char="•"/>
            </a:pPr>
            <a:r>
              <a:rPr lang="en-US" sz="2982" u="none" strike="noStrike" spc="178" dirty="0">
                <a:solidFill>
                  <a:srgbClr val="000000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Thermal noise and foreground removal are slightly correlated with wake parameters</a:t>
            </a:r>
          </a:p>
          <a:p>
            <a:pPr algn="l">
              <a:lnSpc>
                <a:spcPts val="4026"/>
              </a:lnSpc>
              <a:spcBef>
                <a:spcPct val="0"/>
              </a:spcBef>
            </a:pPr>
            <a:endParaRPr lang="en-US" sz="2982" u="none" strike="noStrike" spc="178" dirty="0">
              <a:solidFill>
                <a:srgbClr val="000000"/>
              </a:solidFill>
              <a:latin typeface="Akzidenz-Grotesk"/>
              <a:ea typeface="Akzidenz-Grotesk"/>
              <a:cs typeface="Akzidenz-Grotesk"/>
              <a:sym typeface="Akzidenz-Grotesk"/>
            </a:endParaRPr>
          </a:p>
          <a:p>
            <a:pPr marL="643961" lvl="1" indent="-321981" algn="l">
              <a:lnSpc>
                <a:spcPts val="4026"/>
              </a:lnSpc>
              <a:spcBef>
                <a:spcPct val="0"/>
              </a:spcBef>
              <a:buFont typeface="Arial"/>
              <a:buChar char="•"/>
            </a:pPr>
            <a:r>
              <a:rPr lang="en-US" sz="2982" u="none" strike="noStrike" spc="178" dirty="0">
                <a:solidFill>
                  <a:srgbClr val="000000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Instrumental gain does not inform the observable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EE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0223266" cy="10223266"/>
          </a:xfrm>
          <a:custGeom>
            <a:avLst/>
            <a:gdLst/>
            <a:ahLst/>
            <a:cxnLst/>
            <a:rect l="l" t="t" r="r" b="b"/>
            <a:pathLst>
              <a:path w="10223266" h="10223266">
                <a:moveTo>
                  <a:pt x="0" y="0"/>
                </a:moveTo>
                <a:lnTo>
                  <a:pt x="10223266" y="0"/>
                </a:lnTo>
                <a:lnTo>
                  <a:pt x="10223266" y="10223266"/>
                </a:lnTo>
                <a:lnTo>
                  <a:pt x="0" y="102232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9144000" y="2939316"/>
            <a:ext cx="7024380" cy="14144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38"/>
              </a:lnSpc>
              <a:spcBef>
                <a:spcPct val="0"/>
              </a:spcBef>
            </a:pPr>
            <a:r>
              <a:rPr lang="en-US" sz="3954" u="none" strike="noStrike" spc="237">
                <a:solidFill>
                  <a:srgbClr val="000000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The alpha values are periodically correlated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10750" y="5935314"/>
            <a:ext cx="7644270" cy="14144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38"/>
              </a:lnSpc>
              <a:spcBef>
                <a:spcPct val="0"/>
              </a:spcBef>
            </a:pPr>
            <a:r>
              <a:rPr lang="en-US" sz="3954" spc="237" dirty="0">
                <a:solidFill>
                  <a:srgbClr val="000000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But this will need a lot of simulations!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EE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29211" y="786247"/>
            <a:ext cx="11205767" cy="1150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640"/>
              </a:lnSpc>
              <a:spcBef>
                <a:spcPct val="0"/>
              </a:spcBef>
            </a:pPr>
            <a:r>
              <a:rPr lang="en-US" sz="8000" u="none" strike="noStrike">
                <a:solidFill>
                  <a:srgbClr val="000000"/>
                </a:solidFill>
                <a:latin typeface="Bobby Jones"/>
                <a:ea typeface="Bobby Jones"/>
                <a:cs typeface="Bobby Jones"/>
                <a:sym typeface="Bobby Jones"/>
              </a:rPr>
              <a:t>Postlude: The way ahead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62543" y="7309891"/>
            <a:ext cx="16360972" cy="6733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88934" lvl="1" indent="-394467" algn="l">
              <a:lnSpc>
                <a:spcPts val="4933"/>
              </a:lnSpc>
              <a:spcBef>
                <a:spcPct val="0"/>
              </a:spcBef>
              <a:buFont typeface="Arial"/>
              <a:buChar char="•"/>
            </a:pPr>
            <a:r>
              <a:rPr lang="en-US" sz="3654" u="none" strike="noStrike" spc="219">
                <a:solidFill>
                  <a:srgbClr val="000000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SKA will have a comprehensive UV coverage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84914" y="3086665"/>
            <a:ext cx="16538601" cy="12924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88934" lvl="1" indent="-394467" algn="l">
              <a:lnSpc>
                <a:spcPts val="4933"/>
              </a:lnSpc>
              <a:spcBef>
                <a:spcPct val="0"/>
              </a:spcBef>
              <a:buFont typeface="Arial"/>
              <a:buChar char="•"/>
            </a:pPr>
            <a:r>
              <a:rPr lang="en-US" sz="3654" spc="219">
                <a:solidFill>
                  <a:srgbClr val="000000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 I will apply 3-point function analysis to 256 tile observations from next observing cycle of MWA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84914" y="5198278"/>
            <a:ext cx="15877836" cy="12924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88934" lvl="1" indent="-394467" algn="l">
              <a:lnSpc>
                <a:spcPts val="4933"/>
              </a:lnSpc>
              <a:spcBef>
                <a:spcPct val="0"/>
              </a:spcBef>
              <a:buFont typeface="Arial"/>
              <a:buChar char="•"/>
            </a:pPr>
            <a:r>
              <a:rPr lang="en-US" sz="3654" u="none" strike="noStrike" spc="219">
                <a:solidFill>
                  <a:srgbClr val="000000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New choice of statistics: simulation-based inference for parameter constraining with an autoencoder neural network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EE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21569" y="740381"/>
            <a:ext cx="8270031" cy="11028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8640"/>
              </a:lnSpc>
              <a:spcBef>
                <a:spcPct val="0"/>
              </a:spcBef>
            </a:pPr>
            <a:r>
              <a:rPr lang="en-US" sz="8000" u="none" strike="noStrike" dirty="0">
                <a:solidFill>
                  <a:srgbClr val="000000"/>
                </a:solidFill>
                <a:latin typeface="Bobby Jones"/>
                <a:ea typeface="Bobby Jones"/>
                <a:cs typeface="Bobby Jones"/>
                <a:sym typeface="Bobby Jones"/>
              </a:rPr>
              <a:t>Encore: Summary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71521" y="2305663"/>
            <a:ext cx="14487716" cy="71656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8571" lvl="1" indent="-324285" algn="l">
              <a:lnSpc>
                <a:spcPts val="4055"/>
              </a:lnSpc>
              <a:buFont typeface="Arial"/>
              <a:buChar char="•"/>
            </a:pPr>
            <a:r>
              <a:rPr lang="en-US" sz="3004" spc="180">
                <a:solidFill>
                  <a:srgbClr val="000000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Cosmic strings are 1D topological defects, whose wakes are overdense envelopes with distinct signatures in 21 cm maps</a:t>
            </a:r>
          </a:p>
          <a:p>
            <a:pPr algn="l">
              <a:lnSpc>
                <a:spcPts val="4055"/>
              </a:lnSpc>
            </a:pPr>
            <a:endParaRPr lang="en-US" sz="3004" spc="180">
              <a:solidFill>
                <a:srgbClr val="000000"/>
              </a:solidFill>
              <a:latin typeface="Akzidenz-Grotesk"/>
              <a:ea typeface="Akzidenz-Grotesk"/>
              <a:cs typeface="Akzidenz-Grotesk"/>
              <a:sym typeface="Akzidenz-Grotesk"/>
            </a:endParaRPr>
          </a:p>
          <a:p>
            <a:pPr marL="648571" lvl="1" indent="-324285" algn="l">
              <a:lnSpc>
                <a:spcPts val="4055"/>
              </a:lnSpc>
              <a:buFont typeface="Arial"/>
              <a:buChar char="•"/>
            </a:pPr>
            <a:r>
              <a:rPr lang="en-US" sz="3004" spc="180">
                <a:solidFill>
                  <a:srgbClr val="000000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Wakes have unique geometry in Fourier space, along with a narrow frequency width, which can be exploited to model/subtract noise</a:t>
            </a:r>
          </a:p>
          <a:p>
            <a:pPr algn="l">
              <a:lnSpc>
                <a:spcPts val="4055"/>
              </a:lnSpc>
            </a:pPr>
            <a:endParaRPr lang="en-US" sz="3004" spc="180">
              <a:solidFill>
                <a:srgbClr val="000000"/>
              </a:solidFill>
              <a:latin typeface="Akzidenz-Grotesk"/>
              <a:ea typeface="Akzidenz-Grotesk"/>
              <a:cs typeface="Akzidenz-Grotesk"/>
              <a:sym typeface="Akzidenz-Grotesk"/>
            </a:endParaRPr>
          </a:p>
          <a:p>
            <a:pPr marL="648571" lvl="1" indent="-324285" algn="l">
              <a:lnSpc>
                <a:spcPts val="4055"/>
              </a:lnSpc>
              <a:buFont typeface="Arial"/>
              <a:buChar char="•"/>
            </a:pPr>
            <a:r>
              <a:rPr lang="en-US" sz="3004" spc="180">
                <a:solidFill>
                  <a:srgbClr val="000000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3-point function is sensitive to wake parameters, but the wake identification is not apparent</a:t>
            </a:r>
          </a:p>
          <a:p>
            <a:pPr algn="l">
              <a:lnSpc>
                <a:spcPts val="4055"/>
              </a:lnSpc>
            </a:pPr>
            <a:endParaRPr lang="en-US" sz="3004" spc="180">
              <a:solidFill>
                <a:srgbClr val="000000"/>
              </a:solidFill>
              <a:latin typeface="Akzidenz-Grotesk"/>
              <a:ea typeface="Akzidenz-Grotesk"/>
              <a:cs typeface="Akzidenz-Grotesk"/>
              <a:sym typeface="Akzidenz-Grotesk"/>
            </a:endParaRPr>
          </a:p>
          <a:p>
            <a:pPr marL="648571" lvl="1" indent="-324285" algn="l">
              <a:lnSpc>
                <a:spcPts val="4055"/>
              </a:lnSpc>
              <a:buFont typeface="Arial"/>
              <a:buChar char="•"/>
            </a:pPr>
            <a:r>
              <a:rPr lang="en-US" sz="3004" spc="180">
                <a:solidFill>
                  <a:srgbClr val="000000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Further investigation of periodic noise and UV-coverage holes must be done</a:t>
            </a:r>
          </a:p>
          <a:p>
            <a:pPr algn="l">
              <a:lnSpc>
                <a:spcPts val="4055"/>
              </a:lnSpc>
            </a:pPr>
            <a:endParaRPr lang="en-US" sz="3004" spc="180">
              <a:solidFill>
                <a:srgbClr val="000000"/>
              </a:solidFill>
              <a:latin typeface="Akzidenz-Grotesk"/>
              <a:ea typeface="Akzidenz-Grotesk"/>
              <a:cs typeface="Akzidenz-Grotesk"/>
              <a:sym typeface="Akzidenz-Grotesk"/>
            </a:endParaRPr>
          </a:p>
          <a:p>
            <a:pPr marL="648571" lvl="1" indent="-324285" algn="l">
              <a:lnSpc>
                <a:spcPts val="4055"/>
              </a:lnSpc>
              <a:spcBef>
                <a:spcPct val="0"/>
              </a:spcBef>
              <a:buFont typeface="Arial"/>
              <a:buChar char="•"/>
            </a:pPr>
            <a:r>
              <a:rPr lang="en-US" sz="3004" spc="180">
                <a:solidFill>
                  <a:srgbClr val="000000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A new statistic might prove better; one such attempt can be to use a simulation-based inference approach with an autoencoder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1198</Words>
  <Application>Microsoft Macintosh PowerPoint</Application>
  <PresentationFormat>Custom</PresentationFormat>
  <Paragraphs>192</Paragraphs>
  <Slides>25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4" baseType="lpstr">
      <vt:lpstr>Bobby Jones</vt:lpstr>
      <vt:lpstr>Akzidenz-Grotesk Bold</vt:lpstr>
      <vt:lpstr>DM Sans</vt:lpstr>
      <vt:lpstr>Akzidenz-Grotesk</vt:lpstr>
      <vt:lpstr>Bobby Jones Condensed Soft</vt:lpstr>
      <vt:lpstr>Arial</vt:lpstr>
      <vt:lpstr>Canva Sans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Cosmic Strings and how to find them</dc:title>
  <cp:lastModifiedBy>Nazeef Nazeef</cp:lastModifiedBy>
  <cp:revision>5</cp:revision>
  <dcterms:created xsi:type="dcterms:W3CDTF">2006-08-16T00:00:00Z</dcterms:created>
  <dcterms:modified xsi:type="dcterms:W3CDTF">2026-08-31T01:31:04Z</dcterms:modified>
  <dc:identifier>DAHSthJJSwo</dc:identifier>
</cp:coreProperties>
</file>