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org&amp;utm_campaign=imageinfo&amp;utm_content=original" ContentType="image/jpeg"/>
  <Default Extension="org&amp;utm_campaign=parser&amp;utm_content=thumbnail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85" r:id="rId1"/>
  </p:sldMasterIdLst>
  <p:notesMasterIdLst>
    <p:notesMasterId r:id="rId27"/>
  </p:notesMasterIdLst>
  <p:sldIdLst>
    <p:sldId id="256" r:id="rId2"/>
    <p:sldId id="434" r:id="rId3"/>
    <p:sldId id="448" r:id="rId4"/>
    <p:sldId id="451" r:id="rId5"/>
    <p:sldId id="407" r:id="rId6"/>
    <p:sldId id="438" r:id="rId7"/>
    <p:sldId id="408" r:id="rId8"/>
    <p:sldId id="426" r:id="rId9"/>
    <p:sldId id="428" r:id="rId10"/>
    <p:sldId id="427" r:id="rId11"/>
    <p:sldId id="429" r:id="rId12"/>
    <p:sldId id="369" r:id="rId13"/>
    <p:sldId id="459" r:id="rId14"/>
    <p:sldId id="454" r:id="rId15"/>
    <p:sldId id="455" r:id="rId16"/>
    <p:sldId id="456" r:id="rId17"/>
    <p:sldId id="463" r:id="rId18"/>
    <p:sldId id="464" r:id="rId19"/>
    <p:sldId id="470" r:id="rId20"/>
    <p:sldId id="471" r:id="rId21"/>
    <p:sldId id="465" r:id="rId22"/>
    <p:sldId id="468" r:id="rId23"/>
    <p:sldId id="460" r:id="rId24"/>
    <p:sldId id="461" r:id="rId25"/>
    <p:sldId id="46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1FF"/>
    <a:srgbClr val="005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1"/>
    <p:restoredTop sz="94932"/>
  </p:normalViewPr>
  <p:slideViewPr>
    <p:cSldViewPr>
      <p:cViewPr varScale="1">
        <p:scale>
          <a:sx n="120" d="100"/>
          <a:sy n="120" d="100"/>
        </p:scale>
        <p:origin x="70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DAEF76-744C-9049-871C-08680D190466}" type="datetimeFigureOut">
              <a:rPr lang="en-US" smtClean="0"/>
              <a:t>8/30/26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14836-28D2-6F44-A610-F192E3087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71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30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D143C-CDBE-3CFD-74FD-C54A5D2E2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3D6A83-0BE2-7E97-C979-4A7FCA84A2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55EB64-4E4A-512D-DB93-7DBFEE70B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71D985-6044-9CC2-EF2E-0FB6C6575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19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5B5E8-1376-5961-5375-88A4D131C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F74F4F-91A5-E98C-8ADC-E9507FAFC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6D6C49-B007-BB04-93D7-0716EEE28E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CEA10-22B1-6791-2615-2B8BE6E1CA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97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21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16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78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80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33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23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88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37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03E33-B8A1-2A49-6F88-D6CE5A2B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0FCAA0-E5E2-BB34-06CB-99BB29E92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D8CE07-4F8A-BBD4-2603-22C582BF84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EB643-7A3F-BC4B-A66B-0440FC8A1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444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9966F-8E13-AB30-0913-CF308A251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6507D0-32DA-BE56-66B0-9D9CC7F0D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72AA6F-3C9F-2776-2EF1-8EE980A64C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14950F-E666-9B15-17C4-AEC0B256D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2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A9515-36FA-9292-9971-7F2C9EBE1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F0E32F-4076-7221-5733-D400A99D16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75DB1-1BC2-0B83-C6E2-87E5552D1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584DD-8DA8-6652-9B0C-0CB9B11ADC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66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F4966-4DF2-FBF9-F873-BF2B86906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D02EBA-12EB-A18A-326B-B54E5D2E0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368B78-BB81-0B56-351B-BCD9BDA0BD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8A1CE-0FCE-F465-CA61-96FC71622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72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62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E0537-2C90-7A5D-D878-5432D9B4E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E35F5B-DDFA-9061-BCD0-9C85D4DDC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D0D39-B743-08D6-CA5F-698FFADB3B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5AE45-8F13-0246-2CED-5BCFD96A09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16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22552-5C61-EC9C-3895-21F5A661D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DBA679-0D0D-1190-F200-F727C2127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0E4851-0502-CB85-02A3-347128FD2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31F0-8B9C-4CA7-F37A-67C459B927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604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9823D-B74F-4AC6-E70E-FEE513674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E7C2F-0888-0AE6-DB32-188A0B2B56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F3EA52-83F0-7FBA-37CF-7329D3728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5BD8C-EB86-71F3-B183-1B005F28A2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93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3384D-C803-1AEE-28CF-10CDFD258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B2D254-FD04-B356-4BA8-F665AB3299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B14313-98E3-7F3E-55D6-38D9612DBA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6ECCD-4BFB-4979-6C4D-126EA5C35A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54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AB6A0-562B-A3C7-AE0E-6AFDD66A0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759342-C1EB-08F1-672F-F2246B114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32ED6-FE64-E3B0-7435-F85848B25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46D8C3-D89C-F75A-3CFA-308EA8A41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711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747B1-F963-7A4A-69C6-4E1F8437D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E6C730-3325-C5A0-3608-67A424233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63FCF1-25B0-ED07-89A5-0388E5CA0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D1806-93E5-EC4A-B437-871919E7C0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4169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9C12A-ADC6-F94A-3800-FAB831685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24280B-048B-182D-3B40-4DF0270927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472997-19A9-134A-E15F-5CC2D36D7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9FD6D-CAFB-ABCC-95C2-F1677EECA3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533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7F241-7B8B-B5FF-2113-91B31E842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6AA14F-837D-E4CE-9827-0125BD3E5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ACD078-2107-346F-011D-3E76B4DA8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83B51-F19E-AC5F-51D5-261F03293C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014836-28D2-6F44-A610-F192E3087F2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72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861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96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554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7626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6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8735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532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224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38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908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827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57725D9-15F1-B641-A60B-E5BF30A62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9512" y="18864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484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51520" y="6237312"/>
            <a:ext cx="86595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79512" y="6175377"/>
            <a:ext cx="4392488" cy="7100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Cullan Howlett, University of Queensland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Cosmology with large-scale spectroscopic surveys</a:t>
            </a:r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3886888" y="6175376"/>
            <a:ext cx="5080496" cy="7100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Particle Physics and Cosmology 2026 @ UNSW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September 2026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C0B9E57-861D-1041-99E0-721433D070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9512" y="18864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33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  <a:endParaRPr lang="en-A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  <a:endParaRPr lang="en-A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  <a:endParaRPr lang="en-A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12776"/>
            <a:ext cx="5111750" cy="47133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E18BA9-D579-4F4D-B394-D5C9FEF445BA}" type="slidenum">
              <a:rPr lang="en-AU" smtClean="0"/>
              <a:t>‹#›</a:t>
            </a:fld>
            <a:endParaRPr lang="en-AU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6045" y="964692"/>
            <a:ext cx="5937755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UQ-logo-long-transparent.png">
            <a:extLst>
              <a:ext uri="{FF2B5EF4-FFF2-40B4-BE49-F238E27FC236}">
                <a16:creationId xmlns:a16="http://schemas.microsoft.com/office/drawing/2014/main" id="{AABEA608-9DC9-7F4E-917E-24EEBFD6D7FC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496" y="122794"/>
            <a:ext cx="1656184" cy="47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6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6" r:id="rId1"/>
    <p:sldLayoutId id="2147485087" r:id="rId2"/>
    <p:sldLayoutId id="2147485088" r:id="rId3"/>
    <p:sldLayoutId id="2147485089" r:id="rId4"/>
    <p:sldLayoutId id="2147485090" r:id="rId5"/>
    <p:sldLayoutId id="2147485091" r:id="rId6"/>
    <p:sldLayoutId id="2147485092" r:id="rId7"/>
    <p:sldLayoutId id="2147485093" r:id="rId8"/>
    <p:sldLayoutId id="2147485094" r:id="rId9"/>
    <p:sldLayoutId id="2147485095" r:id="rId10"/>
    <p:sldLayoutId id="2147485096" r:id="rId11"/>
    <p:sldLayoutId id="2147485097" r:id="rId12"/>
    <p:sldLayoutId id="2147485098" r:id="rId13"/>
    <p:sldLayoutId id="2147483652" r:id="rId14"/>
    <p:sldLayoutId id="2147483653" r:id="rId15"/>
    <p:sldLayoutId id="2147483654" r:id="rId16"/>
    <p:sldLayoutId id="2147483656" r:id="rId17"/>
    <p:sldLayoutId id="2147483658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org&amp;utm_campaign=parser&amp;utm_content=thumbnail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org&amp;utm_campaign=imageinfo&amp;utm_content=origi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1350286"/>
            <a:ext cx="7128792" cy="14014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83568" y="2852936"/>
            <a:ext cx="8136904" cy="10300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en-US" sz="2800" dirty="0" err="1">
                <a:solidFill>
                  <a:srgbClr val="000000"/>
                </a:solidFill>
              </a:rPr>
              <a:t>Cullan</a:t>
            </a:r>
            <a:r>
              <a:rPr lang="en-US" sz="2800" dirty="0">
                <a:solidFill>
                  <a:srgbClr val="000000"/>
                </a:solidFill>
              </a:rPr>
              <a:t> Howlett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58540" y="1450853"/>
            <a:ext cx="7068872" cy="1200329"/>
          </a:xfrm>
          <a:prstGeom prst="rect">
            <a:avLst/>
          </a:prstGeom>
          <a:noFill/>
          <a:ln w="254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dirty="0"/>
              <a:t>Cosmology with large-scale spectroscopic surveys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51520" y="6237312"/>
            <a:ext cx="86595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FC53ED-A16A-304B-BD48-D21DCDADC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7E2493-C3DA-FA69-5F53-FB220A55F3BD}"/>
              </a:ext>
            </a:extLst>
          </p:cNvPr>
          <p:cNvSpPr txBox="1">
            <a:spLocks/>
          </p:cNvSpPr>
          <p:nvPr/>
        </p:nvSpPr>
        <p:spPr>
          <a:xfrm>
            <a:off x="683568" y="3311155"/>
            <a:ext cx="8136904" cy="10300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en-US" sz="2800" dirty="0">
                <a:solidFill>
                  <a:srgbClr val="000000"/>
                </a:solidFill>
              </a:rPr>
              <a:t>Senior Lecturer, University of Queensland</a:t>
            </a:r>
          </a:p>
        </p:txBody>
      </p:sp>
      <p:pic>
        <p:nvPicPr>
          <p:cNvPr id="9" name="Picture 2" descr="DESI launches five-year quest to understand the universe - Inside The  Perimeter">
            <a:extLst>
              <a:ext uri="{FF2B5EF4-FFF2-40B4-BE49-F238E27FC236}">
                <a16:creationId xmlns:a16="http://schemas.microsoft.com/office/drawing/2014/main" id="{1AE17CC1-B2F9-2332-CBFD-115580F6E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" t="32190" r="-203" b="12766"/>
          <a:stretch/>
        </p:blipFill>
        <p:spPr bwMode="auto">
          <a:xfrm>
            <a:off x="0" y="3984205"/>
            <a:ext cx="9180512" cy="288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1A472-968A-FD47-8FF8-7B2E928D6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597EB1E2-57FB-E34F-84BF-314091FE3767}"/>
              </a:ext>
            </a:extLst>
          </p:cNvPr>
          <p:cNvSpPr txBox="1">
            <a:spLocks/>
          </p:cNvSpPr>
          <p:nvPr/>
        </p:nvSpPr>
        <p:spPr>
          <a:xfrm>
            <a:off x="827584" y="59306"/>
            <a:ext cx="4608512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Contents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3A5CED-BF04-0D4F-8A7F-2BBDDC749065}"/>
              </a:ext>
            </a:extLst>
          </p:cNvPr>
          <p:cNvGrpSpPr/>
          <p:nvPr/>
        </p:nvGrpSpPr>
        <p:grpSpPr>
          <a:xfrm>
            <a:off x="251520" y="1315679"/>
            <a:ext cx="8640960" cy="1249225"/>
            <a:chOff x="251520" y="3590767"/>
            <a:chExt cx="3672408" cy="26825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1A4B9B9-DD75-7E43-8C31-B2628B6B6F27}"/>
                </a:ext>
              </a:extLst>
            </p:cNvPr>
            <p:cNvSpPr/>
            <p:nvPr/>
          </p:nvSpPr>
          <p:spPr>
            <a:xfrm>
              <a:off x="251520" y="3591832"/>
              <a:ext cx="3647248" cy="268148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AC3420-EB14-BA41-B1BC-5661B3A65B81}"/>
                </a:ext>
              </a:extLst>
            </p:cNvPr>
            <p:cNvSpPr/>
            <p:nvPr/>
          </p:nvSpPr>
          <p:spPr>
            <a:xfrm>
              <a:off x="251520" y="3590767"/>
              <a:ext cx="3672408" cy="2577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Galaxy surveys are perhaps the most promising modern way of pinning down the precise nature of the cosmos. There’s a real possibility that we’ll ~finish mapping the Universe in our lifetimes.</a:t>
              </a:r>
              <a:endParaRPr lang="en-US" sz="2800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F8BF953-5C49-B143-86A4-F3F2C57F82EB}"/>
              </a:ext>
            </a:extLst>
          </p:cNvPr>
          <p:cNvSpPr txBox="1"/>
          <p:nvPr/>
        </p:nvSpPr>
        <p:spPr>
          <a:xfrm>
            <a:off x="373614" y="2708920"/>
            <a:ext cx="8208912" cy="1938992"/>
          </a:xfrm>
          <a:prstGeom prst="rect">
            <a:avLst/>
          </a:prstGeom>
          <a:noFill/>
          <a:ln>
            <a:noFill/>
          </a:ln>
        </p:spPr>
        <p:txBody>
          <a:bodyPr wrap="square" lIns="108000" rtlCol="0" anchor="t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How spectroscopic galaxy surveys constrain cosmology and particle physics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Current constraints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Future outlook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76005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0CE7C-025D-E95B-0556-07FC26B5F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DB898-BFF1-9B9A-05AE-C7C8194874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21886E-3B8B-033B-785E-E8795685878B}"/>
              </a:ext>
            </a:extLst>
          </p:cNvPr>
          <p:cNvSpPr/>
          <p:nvPr/>
        </p:nvSpPr>
        <p:spPr>
          <a:xfrm>
            <a:off x="395536" y="4931721"/>
            <a:ext cx="23539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i="1" dirty="0"/>
              <a:t>Credit: Ahilan Parameswaran</a:t>
            </a:r>
            <a:endParaRPr lang="en-GB" sz="1600" i="1" dirty="0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D2D7AC9C-F845-2644-8B70-0E65E2563B1D}"/>
              </a:ext>
            </a:extLst>
          </p:cNvPr>
          <p:cNvSpPr txBox="1">
            <a:spLocks/>
          </p:cNvSpPr>
          <p:nvPr/>
        </p:nvSpPr>
        <p:spPr>
          <a:xfrm>
            <a:off x="827584" y="59306"/>
            <a:ext cx="5832648" cy="1137446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Spectroscopic galaxy surveys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07A5EF-81DD-1D8E-2A03-98DD1E9B41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89" y="836712"/>
            <a:ext cx="2757863" cy="409500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79F0EC8-801F-4463-2885-BC710A84C4C5}"/>
              </a:ext>
            </a:extLst>
          </p:cNvPr>
          <p:cNvGrpSpPr/>
          <p:nvPr/>
        </p:nvGrpSpPr>
        <p:grpSpPr>
          <a:xfrm>
            <a:off x="3347864" y="836712"/>
            <a:ext cx="5472608" cy="3376392"/>
            <a:chOff x="3347864" y="836712"/>
            <a:chExt cx="5472608" cy="3376392"/>
          </a:xfrm>
        </p:grpSpPr>
        <p:pic>
          <p:nvPicPr>
            <p:cNvPr id="10" name="positioners.mp4" descr="positioners.mp4">
              <a:hlinkClick r:id="" action="ppaction://media"/>
              <a:extLst>
                <a:ext uri="{FF2B5EF4-FFF2-40B4-BE49-F238E27FC236}">
                  <a16:creationId xmlns:a16="http://schemas.microsoft.com/office/drawing/2014/main" id="{8EA814C6-7E17-C5AF-84D7-6514352DE435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6"/>
            <a:stretch>
              <a:fillRect/>
            </a:stretch>
          </p:blipFill>
          <p:spPr>
            <a:xfrm>
              <a:off x="3419872" y="836712"/>
              <a:ext cx="5400600" cy="303783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B1C029F-AD07-7338-0FC2-D046E1C52BBA}"/>
                </a:ext>
              </a:extLst>
            </p:cNvPr>
            <p:cNvSpPr/>
            <p:nvPr/>
          </p:nvSpPr>
          <p:spPr>
            <a:xfrm>
              <a:off x="3347864" y="3874550"/>
              <a:ext cx="218835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sz="1600" i="1" dirty="0"/>
                <a:t>Credit: Michael Schubnell</a:t>
              </a:r>
              <a:endParaRPr lang="en-GB" sz="1600" i="1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A6C6DB-1CD4-BA30-9FB9-A66E0F899AC3}"/>
              </a:ext>
            </a:extLst>
          </p:cNvPr>
          <p:cNvGrpSpPr/>
          <p:nvPr/>
        </p:nvGrpSpPr>
        <p:grpSpPr>
          <a:xfrm>
            <a:off x="3419872" y="4357294"/>
            <a:ext cx="5429050" cy="1569658"/>
            <a:chOff x="3419872" y="4357294"/>
            <a:chExt cx="5429050" cy="156965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761FCF-31CF-915F-577F-AB2C6D730461}"/>
                </a:ext>
              </a:extLst>
            </p:cNvPr>
            <p:cNvSpPr/>
            <p:nvPr/>
          </p:nvSpPr>
          <p:spPr>
            <a:xfrm>
              <a:off x="3419872" y="4365105"/>
              <a:ext cx="5400600" cy="156184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81A466C-5DEF-F757-FA3A-52944A290BAD}"/>
                </a:ext>
              </a:extLst>
            </p:cNvPr>
            <p:cNvSpPr txBox="1"/>
            <p:nvPr/>
          </p:nvSpPr>
          <p:spPr>
            <a:xfrm>
              <a:off x="3448322" y="4357294"/>
              <a:ext cx="5400600" cy="1569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n-GB" sz="2400" dirty="0"/>
                <a:t>Statistical analysis of the large-scale structure of the Universe – mapped via galaxy redshifts – provides a huge amount of cosmological information </a:t>
              </a:r>
              <a:endParaRPr lang="en-GB" sz="2400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3899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CFCA-9E05-4530-F8AD-1C9B471A3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C94AC-29AE-FE3C-3348-573C5F3A3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ABD10C8F-E681-6624-3CC3-1F70E1643523}"/>
              </a:ext>
            </a:extLst>
          </p:cNvPr>
          <p:cNvSpPr txBox="1">
            <a:spLocks/>
          </p:cNvSpPr>
          <p:nvPr/>
        </p:nvSpPr>
        <p:spPr>
          <a:xfrm>
            <a:off x="827584" y="59306"/>
            <a:ext cx="5832648" cy="1137446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/>
              <a:t>Spectroscopic galaxy surveys</a:t>
            </a:r>
            <a:endParaRPr lang="en-US" sz="3200" u="sng" dirty="0"/>
          </a:p>
        </p:txBody>
      </p:sp>
      <p:pic>
        <p:nvPicPr>
          <p:cNvPr id="7" name="Picture 6" descr="A graph with a line and stars&#10;&#10;Description automatically generated">
            <a:extLst>
              <a:ext uri="{FF2B5EF4-FFF2-40B4-BE49-F238E27FC236}">
                <a16:creationId xmlns:a16="http://schemas.microsoft.com/office/drawing/2014/main" id="{F01655A3-5148-97B8-BD8F-D0E18F6C3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4" b="4063"/>
          <a:stretch>
            <a:fillRect/>
          </a:stretch>
        </p:blipFill>
        <p:spPr>
          <a:xfrm>
            <a:off x="107504" y="678619"/>
            <a:ext cx="5116176" cy="383050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A2A25B8-E2F2-1BBC-DA27-58736379AE05}"/>
              </a:ext>
            </a:extLst>
          </p:cNvPr>
          <p:cNvSpPr/>
          <p:nvPr/>
        </p:nvSpPr>
        <p:spPr>
          <a:xfrm>
            <a:off x="5671711" y="988539"/>
            <a:ext cx="3120311" cy="122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4ABEE1-48D2-FA25-896E-21FF4AB80E25}"/>
              </a:ext>
            </a:extLst>
          </p:cNvPr>
          <p:cNvSpPr txBox="1"/>
          <p:nvPr/>
        </p:nvSpPr>
        <p:spPr>
          <a:xfrm>
            <a:off x="5700161" y="980728"/>
            <a:ext cx="3120311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400" dirty="0"/>
              <a:t>Current state of the art surveys measure10s of millions of redshifts</a:t>
            </a:r>
            <a:endParaRPr lang="en-GB" sz="2400" baseline="-25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A39AFE-170F-F371-2767-8E3EA775CFD5}"/>
              </a:ext>
            </a:extLst>
          </p:cNvPr>
          <p:cNvGrpSpPr/>
          <p:nvPr/>
        </p:nvGrpSpPr>
        <p:grpSpPr>
          <a:xfrm>
            <a:off x="3635896" y="2320285"/>
            <a:ext cx="5473122" cy="3872793"/>
            <a:chOff x="3635896" y="2320285"/>
            <a:chExt cx="5473122" cy="3872793"/>
          </a:xfrm>
        </p:grpSpPr>
        <p:pic>
          <p:nvPicPr>
            <p:cNvPr id="12" name="Picture 11" descr="https://upload.wikimedia.org/wikipedia/commons/5/5b/DESI_year-five_butterfly_plot_%28noirlab2610c%29.jpg?utm_source=en.wikipedia.org&amp;utm_campaign=imageinfo&amp;utm_content=original">
              <a:extLst>
                <a:ext uri="{FF2B5EF4-FFF2-40B4-BE49-F238E27FC236}">
                  <a16:creationId xmlns:a16="http://schemas.microsoft.com/office/drawing/2014/main" id="{42CD8912-68C1-D483-E3F4-6DFCDD4E2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35896" y="2658839"/>
              <a:ext cx="5421789" cy="353423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8B281B1-3733-8580-B0E8-3096079348A7}"/>
                </a:ext>
              </a:extLst>
            </p:cNvPr>
            <p:cNvSpPr/>
            <p:nvPr/>
          </p:nvSpPr>
          <p:spPr>
            <a:xfrm>
              <a:off x="5436610" y="2320285"/>
              <a:ext cx="36724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AU" sz="1600" i="1" dirty="0"/>
                <a:t>Credit: Claire </a:t>
              </a:r>
              <a:r>
                <a:rPr lang="en-AU" sz="1600" i="1" dirty="0" err="1"/>
                <a:t>Lamman</a:t>
              </a:r>
              <a:r>
                <a:rPr lang="en-AU" sz="1600" i="1" dirty="0"/>
                <a:t>/DESI Collaboration</a:t>
              </a:r>
              <a:endParaRPr lang="en-GB" sz="1600" i="1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BFFA544-257E-8B4B-05D4-990F016448AC}"/>
              </a:ext>
            </a:extLst>
          </p:cNvPr>
          <p:cNvSpPr/>
          <p:nvPr/>
        </p:nvSpPr>
        <p:spPr>
          <a:xfrm>
            <a:off x="277938" y="4605872"/>
            <a:ext cx="2781894" cy="14874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BDE633-7292-FE14-4ED0-2FF16411C238}"/>
              </a:ext>
            </a:extLst>
          </p:cNvPr>
          <p:cNvSpPr txBox="1"/>
          <p:nvPr/>
        </p:nvSpPr>
        <p:spPr>
          <a:xfrm>
            <a:off x="296419" y="4555534"/>
            <a:ext cx="2781894" cy="1508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300" dirty="0"/>
              <a:t>The most advanced (timeline) is the Dark Energy Spectroscopic Instrument (DESI)</a:t>
            </a:r>
            <a:endParaRPr lang="en-GB" sz="2300" i="1" baseline="-25000" dirty="0"/>
          </a:p>
        </p:txBody>
      </p:sp>
    </p:spTree>
    <p:extLst>
      <p:ext uri="{BB962C8B-B14F-4D97-AF65-F5344CB8AC3E}">
        <p14:creationId xmlns:p14="http://schemas.microsoft.com/office/powerpoint/2010/main" val="297336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1A472-968A-FD47-8FF8-7B2E928D6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8" name="Title 6">
            <a:extLst>
              <a:ext uri="{FF2B5EF4-FFF2-40B4-BE49-F238E27FC236}">
                <a16:creationId xmlns:a16="http://schemas.microsoft.com/office/drawing/2014/main" id="{BCA05C54-002E-2141-AEAB-04BC58A52243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Galaxy clustering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EB0279-7035-184E-A827-7B2DB282D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411" y="1196752"/>
            <a:ext cx="5099077" cy="505778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3F1E932-E863-BC4C-9C7E-58EA0476285A}"/>
              </a:ext>
            </a:extLst>
          </p:cNvPr>
          <p:cNvGrpSpPr/>
          <p:nvPr/>
        </p:nvGrpSpPr>
        <p:grpSpPr>
          <a:xfrm>
            <a:off x="5896133" y="1767464"/>
            <a:ext cx="2395989" cy="3073038"/>
            <a:chOff x="5896133" y="1767464"/>
            <a:chExt cx="2395989" cy="3073038"/>
          </a:xfrm>
        </p:grpSpPr>
        <p:sp>
          <p:nvSpPr>
            <p:cNvPr id="10" name="Left-Right Arrow 9">
              <a:extLst>
                <a:ext uri="{FF2B5EF4-FFF2-40B4-BE49-F238E27FC236}">
                  <a16:creationId xmlns:a16="http://schemas.microsoft.com/office/drawing/2014/main" id="{EEA0DA36-4779-9D4F-B61A-50FDC9F5003C}"/>
                </a:ext>
              </a:extLst>
            </p:cNvPr>
            <p:cNvSpPr/>
            <p:nvPr/>
          </p:nvSpPr>
          <p:spPr>
            <a:xfrm rot="2814863" flipV="1">
              <a:off x="5353532" y="2909570"/>
              <a:ext cx="2370822" cy="86609"/>
            </a:xfrm>
            <a:prstGeom prst="leftRightArrow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Left-Right Arrow 10">
              <a:extLst>
                <a:ext uri="{FF2B5EF4-FFF2-40B4-BE49-F238E27FC236}">
                  <a16:creationId xmlns:a16="http://schemas.microsoft.com/office/drawing/2014/main" id="{F156A89C-449D-C845-B613-553530F4F286}"/>
                </a:ext>
              </a:extLst>
            </p:cNvPr>
            <p:cNvSpPr/>
            <p:nvPr/>
          </p:nvSpPr>
          <p:spPr>
            <a:xfrm rot="6683784" flipV="1">
              <a:off x="5092497" y="3940278"/>
              <a:ext cx="1703860" cy="96587"/>
            </a:xfrm>
            <a:prstGeom prst="leftRightArrow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Left-Right Arrow 13">
              <a:extLst>
                <a:ext uri="{FF2B5EF4-FFF2-40B4-BE49-F238E27FC236}">
                  <a16:creationId xmlns:a16="http://schemas.microsoft.com/office/drawing/2014/main" id="{3E64E22A-41F3-2B42-B5FB-7B864B02668C}"/>
                </a:ext>
              </a:extLst>
            </p:cNvPr>
            <p:cNvSpPr/>
            <p:nvPr/>
          </p:nvSpPr>
          <p:spPr>
            <a:xfrm rot="12723084" flipV="1">
              <a:off x="7116574" y="2796162"/>
              <a:ext cx="1175548" cy="113548"/>
            </a:xfrm>
            <a:prstGeom prst="leftRightArrow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0455D1-0995-B34C-8019-6F375B3BC08D}"/>
              </a:ext>
            </a:extLst>
          </p:cNvPr>
          <p:cNvGrpSpPr/>
          <p:nvPr/>
        </p:nvGrpSpPr>
        <p:grpSpPr>
          <a:xfrm>
            <a:off x="269861" y="3284985"/>
            <a:ext cx="3528393" cy="2520279"/>
            <a:chOff x="251519" y="2996953"/>
            <a:chExt cx="3456385" cy="252027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C8DFDB-37AD-294A-865F-B83F51545EFD}"/>
                </a:ext>
              </a:extLst>
            </p:cNvPr>
            <p:cNvSpPr/>
            <p:nvPr/>
          </p:nvSpPr>
          <p:spPr>
            <a:xfrm>
              <a:off x="251519" y="2996953"/>
              <a:ext cx="3456385" cy="252027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14FBB17-49E9-8E49-AF82-17D807527CDA}"/>
                </a:ext>
              </a:extLst>
            </p:cNvPr>
            <p:cNvSpPr txBox="1"/>
            <p:nvPr/>
          </p:nvSpPr>
          <p:spPr>
            <a:xfrm>
              <a:off x="323528" y="3010600"/>
              <a:ext cx="3384376" cy="2462212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AU" sz="2200" dirty="0"/>
                <a:t>This describes the probability, above random, of finding two galaxies separated by some distance and can be theoretically modelled for different cosmologies</a:t>
              </a:r>
              <a:endParaRPr lang="en-US" sz="22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9B0FFB9-A406-5F40-9CF2-D0C8FC3E37CE}"/>
              </a:ext>
            </a:extLst>
          </p:cNvPr>
          <p:cNvGrpSpPr/>
          <p:nvPr/>
        </p:nvGrpSpPr>
        <p:grpSpPr>
          <a:xfrm>
            <a:off x="251520" y="1268760"/>
            <a:ext cx="3744416" cy="1152128"/>
            <a:chOff x="251520" y="2624712"/>
            <a:chExt cx="4248472" cy="238846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A02099E-4D93-5141-9122-D34C1245EF70}"/>
                </a:ext>
              </a:extLst>
            </p:cNvPr>
            <p:cNvSpPr/>
            <p:nvPr/>
          </p:nvSpPr>
          <p:spPr>
            <a:xfrm>
              <a:off x="251520" y="2624712"/>
              <a:ext cx="4176464" cy="238846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D43EF60-3FD4-5548-A3B3-334654DD3E04}"/>
                </a:ext>
              </a:extLst>
            </p:cNvPr>
            <p:cNvSpPr txBox="1"/>
            <p:nvPr/>
          </p:nvSpPr>
          <p:spPr>
            <a:xfrm>
              <a:off x="313504" y="2624712"/>
              <a:ext cx="4186488" cy="2296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s-IS" sz="2200" dirty="0"/>
                <a:t>One of our simplest but most useful tools is the two-point correlation function.</a:t>
              </a:r>
              <a:endParaRPr lang="en-US" sz="2200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F1D3CEE-7967-254C-8F39-B1E079BE8CF2}"/>
              </a:ext>
            </a:extLst>
          </p:cNvPr>
          <p:cNvSpPr txBox="1"/>
          <p:nvPr/>
        </p:nvSpPr>
        <p:spPr>
          <a:xfrm>
            <a:off x="7236296" y="1340768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Ross et. al., 2015</a:t>
            </a:r>
          </a:p>
        </p:txBody>
      </p:sp>
    </p:spTree>
    <p:extLst>
      <p:ext uri="{BB962C8B-B14F-4D97-AF65-F5344CB8AC3E}">
        <p14:creationId xmlns:p14="http://schemas.microsoft.com/office/powerpoint/2010/main" val="49270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1A472-968A-FD47-8FF8-7B2E928D6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" name="Sound waves in space Baryon Acoustic Oscillations.mp4">
            <a:hlinkClick r:id="" action="ppaction://media"/>
            <a:extLst>
              <a:ext uri="{FF2B5EF4-FFF2-40B4-BE49-F238E27FC236}">
                <a16:creationId xmlns:a16="http://schemas.microsoft.com/office/drawing/2014/main" id="{BD8F5A55-B115-884F-A38A-5842796895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3508" y="1196752"/>
            <a:ext cx="8856984" cy="4982054"/>
          </a:xfrm>
          <a:prstGeom prst="rect">
            <a:avLst/>
          </a:prstGeom>
        </p:spPr>
      </p:pic>
      <p:sp>
        <p:nvSpPr>
          <p:cNvPr id="9" name="Title 6">
            <a:extLst>
              <a:ext uri="{FF2B5EF4-FFF2-40B4-BE49-F238E27FC236}">
                <a16:creationId xmlns:a16="http://schemas.microsoft.com/office/drawing/2014/main" id="{9B122C7F-1F6D-9C49-A454-32DAA842B58C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Galaxy clustering</a:t>
            </a:r>
          </a:p>
        </p:txBody>
      </p:sp>
    </p:spTree>
    <p:extLst>
      <p:ext uri="{BB962C8B-B14F-4D97-AF65-F5344CB8AC3E}">
        <p14:creationId xmlns:p14="http://schemas.microsoft.com/office/powerpoint/2010/main" val="319511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1A472-968A-FD47-8FF8-7B2E928D6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8" name="Title 6">
            <a:extLst>
              <a:ext uri="{FF2B5EF4-FFF2-40B4-BE49-F238E27FC236}">
                <a16:creationId xmlns:a16="http://schemas.microsoft.com/office/drawing/2014/main" id="{BCA05C54-002E-2141-AEAB-04BC58A52243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Baryon Acoustic Oscillations</a:t>
            </a:r>
          </a:p>
        </p:txBody>
      </p:sp>
      <p:pic>
        <p:nvPicPr>
          <p:cNvPr id="6" name="Picture 5" descr="A long shot of a ruler and candles&#10;&#10;Description automatically generated">
            <a:extLst>
              <a:ext uri="{FF2B5EF4-FFF2-40B4-BE49-F238E27FC236}">
                <a16:creationId xmlns:a16="http://schemas.microsoft.com/office/drawing/2014/main" id="{4B4D85F1-31B3-71A3-29C2-658ECC2CA6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11" r="-25"/>
          <a:stretch/>
        </p:blipFill>
        <p:spPr>
          <a:xfrm>
            <a:off x="179512" y="2366070"/>
            <a:ext cx="6245538" cy="348448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1EE3D2-3BBD-FB04-C626-DF2EB111A324}"/>
              </a:ext>
            </a:extLst>
          </p:cNvPr>
          <p:cNvSpPr/>
          <p:nvPr/>
        </p:nvSpPr>
        <p:spPr>
          <a:xfrm>
            <a:off x="251520" y="999369"/>
            <a:ext cx="6949680" cy="9920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1D4FED-B361-7A24-B749-DA7F3A31AB4E}"/>
              </a:ext>
            </a:extLst>
          </p:cNvPr>
          <p:cNvSpPr txBox="1"/>
          <p:nvPr/>
        </p:nvSpPr>
        <p:spPr>
          <a:xfrm>
            <a:off x="288432" y="966996"/>
            <a:ext cx="7128792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800" dirty="0"/>
              <a:t>Because we expect the BAO to be fixed since the early Universe, they act as ‘standard rulers’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009369-989F-77F3-27ED-E2350D718ECD}"/>
              </a:ext>
            </a:extLst>
          </p:cNvPr>
          <p:cNvSpPr/>
          <p:nvPr/>
        </p:nvSpPr>
        <p:spPr>
          <a:xfrm>
            <a:off x="6552682" y="2664101"/>
            <a:ext cx="2487512" cy="30691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A7C07-8845-680E-1D65-D64E4C846C06}"/>
              </a:ext>
            </a:extLst>
          </p:cNvPr>
          <p:cNvSpPr txBox="1"/>
          <p:nvPr/>
        </p:nvSpPr>
        <p:spPr>
          <a:xfrm>
            <a:off x="6588224" y="2624715"/>
            <a:ext cx="2451970" cy="31085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800" dirty="0"/>
              <a:t>They are great for measuring distance ratios. For absolute distances we need their intrinsic size (</a:t>
            </a:r>
            <a:r>
              <a:rPr lang="en-GB" sz="2800" dirty="0" err="1"/>
              <a:t>r</a:t>
            </a:r>
            <a:r>
              <a:rPr lang="en-GB" sz="2800" baseline="-25000" dirty="0" err="1"/>
              <a:t>d</a:t>
            </a:r>
            <a:r>
              <a:rPr lang="en-GB" sz="2800" dirty="0"/>
              <a:t>)</a:t>
            </a:r>
            <a:endParaRPr lang="en-GB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84661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uiExpand="1" build="p"/>
      <p:bldP spid="9" grpId="0" animBg="1"/>
      <p:bldP spid="10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1A472-968A-FD47-8FF8-7B2E928D6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946BE7A5-68FB-1A08-2088-8545CC1F6C9D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Beyond BAO</a:t>
            </a:r>
          </a:p>
        </p:txBody>
      </p:sp>
      <p:pic>
        <p:nvPicPr>
          <p:cNvPr id="2" name="Picture 2" descr="Cosmology Power Spectrum Of Matter In The Universe, 42% OFF">
            <a:extLst>
              <a:ext uri="{FF2B5EF4-FFF2-40B4-BE49-F238E27FC236}">
                <a16:creationId xmlns:a16="http://schemas.microsoft.com/office/drawing/2014/main" id="{0544868E-CF15-7D72-A3C4-B59FC04E5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52"/>
          <a:stretch/>
        </p:blipFill>
        <p:spPr bwMode="auto">
          <a:xfrm>
            <a:off x="107505" y="1167198"/>
            <a:ext cx="6696744" cy="4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osmology Power Spectrum Of Matter In The Universe, 42% OFF">
            <a:extLst>
              <a:ext uri="{FF2B5EF4-FFF2-40B4-BE49-F238E27FC236}">
                <a16:creationId xmlns:a16="http://schemas.microsoft.com/office/drawing/2014/main" id="{EF2FA778-F7E9-1A43-865B-426B79CCE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23" b="380"/>
          <a:stretch/>
        </p:blipFill>
        <p:spPr bwMode="auto">
          <a:xfrm>
            <a:off x="107505" y="5588133"/>
            <a:ext cx="6696744" cy="50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1AF763-C428-297B-6E4D-DBD63E6D656B}"/>
              </a:ext>
            </a:extLst>
          </p:cNvPr>
          <p:cNvSpPr/>
          <p:nvPr/>
        </p:nvSpPr>
        <p:spPr>
          <a:xfrm>
            <a:off x="107504" y="4760048"/>
            <a:ext cx="384401" cy="1363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374DA6-5223-4C07-E6DF-A7C5A237ED55}"/>
              </a:ext>
            </a:extLst>
          </p:cNvPr>
          <p:cNvSpPr/>
          <p:nvPr/>
        </p:nvSpPr>
        <p:spPr>
          <a:xfrm>
            <a:off x="6948264" y="1512917"/>
            <a:ext cx="2030104" cy="220232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BD1B37-3946-8E44-A5CB-2EB37068DCF6}"/>
              </a:ext>
            </a:extLst>
          </p:cNvPr>
          <p:cNvSpPr txBox="1"/>
          <p:nvPr/>
        </p:nvSpPr>
        <p:spPr>
          <a:xfrm>
            <a:off x="6995763" y="1501043"/>
            <a:ext cx="2126620" cy="22159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300" dirty="0"/>
              <a:t>“Full-modelling” of the power spectrum contains a huge amount more information.</a:t>
            </a:r>
            <a:endParaRPr lang="en-GB" sz="2300" i="1" baseline="-2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CBB27E-CE5A-CF4C-D785-FC6032FFAA38}"/>
              </a:ext>
            </a:extLst>
          </p:cNvPr>
          <p:cNvSpPr txBox="1"/>
          <p:nvPr/>
        </p:nvSpPr>
        <p:spPr>
          <a:xfrm>
            <a:off x="847720" y="1189529"/>
            <a:ext cx="2068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Chabanier</a:t>
            </a:r>
            <a:r>
              <a:rPr lang="en-US" sz="1600" i="1" dirty="0"/>
              <a:t> et. al., 2019</a:t>
            </a:r>
          </a:p>
        </p:txBody>
      </p:sp>
    </p:spTree>
    <p:extLst>
      <p:ext uri="{BB962C8B-B14F-4D97-AF65-F5344CB8AC3E}">
        <p14:creationId xmlns:p14="http://schemas.microsoft.com/office/powerpoint/2010/main" val="422555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1A472-968A-FD47-8FF8-7B2E928D6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946BE7A5-68FB-1A08-2088-8545CC1F6C9D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Beyond BAO</a:t>
            </a:r>
          </a:p>
        </p:txBody>
      </p:sp>
      <p:pic>
        <p:nvPicPr>
          <p:cNvPr id="2" name="Picture 2" descr="Cosmology Power Spectrum Of Matter In The Universe, 42% OFF">
            <a:extLst>
              <a:ext uri="{FF2B5EF4-FFF2-40B4-BE49-F238E27FC236}">
                <a16:creationId xmlns:a16="http://schemas.microsoft.com/office/drawing/2014/main" id="{0544868E-CF15-7D72-A3C4-B59FC04E5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52"/>
          <a:stretch/>
        </p:blipFill>
        <p:spPr bwMode="auto">
          <a:xfrm>
            <a:off x="107505" y="1167198"/>
            <a:ext cx="6696744" cy="4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osmology Power Spectrum Of Matter In The Universe, 42% OFF">
            <a:extLst>
              <a:ext uri="{FF2B5EF4-FFF2-40B4-BE49-F238E27FC236}">
                <a16:creationId xmlns:a16="http://schemas.microsoft.com/office/drawing/2014/main" id="{EF2FA778-F7E9-1A43-865B-426B79CCE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23" b="380"/>
          <a:stretch/>
        </p:blipFill>
        <p:spPr bwMode="auto">
          <a:xfrm>
            <a:off x="107505" y="5588133"/>
            <a:ext cx="6696744" cy="50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1AF763-C428-297B-6E4D-DBD63E6D656B}"/>
              </a:ext>
            </a:extLst>
          </p:cNvPr>
          <p:cNvSpPr/>
          <p:nvPr/>
        </p:nvSpPr>
        <p:spPr>
          <a:xfrm>
            <a:off x="107504" y="4760048"/>
            <a:ext cx="384401" cy="1363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55ADEC-5E2F-919A-731D-99C6DBE0EF38}"/>
              </a:ext>
            </a:extLst>
          </p:cNvPr>
          <p:cNvSpPr/>
          <p:nvPr/>
        </p:nvSpPr>
        <p:spPr>
          <a:xfrm rot="19489783">
            <a:off x="752966" y="1994789"/>
            <a:ext cx="2565494" cy="549905"/>
          </a:xfrm>
          <a:prstGeom prst="rect">
            <a:avLst/>
          </a:prstGeom>
          <a:solidFill>
            <a:schemeClr val="tx1">
              <a:alpha val="9912"/>
            </a:schemeClr>
          </a:solidFill>
          <a:ln>
            <a:solidFill>
              <a:schemeClr val="tx1">
                <a:alpha val="40486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374DA6-5223-4C07-E6DF-A7C5A237ED55}"/>
              </a:ext>
            </a:extLst>
          </p:cNvPr>
          <p:cNvSpPr/>
          <p:nvPr/>
        </p:nvSpPr>
        <p:spPr>
          <a:xfrm>
            <a:off x="6948264" y="1512917"/>
            <a:ext cx="2030104" cy="115416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BD1B37-3946-8E44-A5CB-2EB37068DCF6}"/>
              </a:ext>
            </a:extLst>
          </p:cNvPr>
          <p:cNvSpPr txBox="1"/>
          <p:nvPr/>
        </p:nvSpPr>
        <p:spPr>
          <a:xfrm>
            <a:off x="6995763" y="1501043"/>
            <a:ext cx="1982605" cy="1154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300" dirty="0"/>
              <a:t>The large-scale modes tell us about inflation.</a:t>
            </a:r>
            <a:endParaRPr lang="en-GB" sz="2300" i="1" baseline="-2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24381-58DC-91D7-F5F7-4045FC1421BF}"/>
              </a:ext>
            </a:extLst>
          </p:cNvPr>
          <p:cNvSpPr txBox="1"/>
          <p:nvPr/>
        </p:nvSpPr>
        <p:spPr>
          <a:xfrm>
            <a:off x="847720" y="1189529"/>
            <a:ext cx="2068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Chabanier</a:t>
            </a:r>
            <a:r>
              <a:rPr lang="en-US" sz="1600" i="1" dirty="0"/>
              <a:t> et. al., 2019</a:t>
            </a:r>
          </a:p>
        </p:txBody>
      </p:sp>
    </p:spTree>
    <p:extLst>
      <p:ext uri="{BB962C8B-B14F-4D97-AF65-F5344CB8AC3E}">
        <p14:creationId xmlns:p14="http://schemas.microsoft.com/office/powerpoint/2010/main" val="3129456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1A472-968A-FD47-8FF8-7B2E928D6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946BE7A5-68FB-1A08-2088-8545CC1F6C9D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Beyond BAO</a:t>
            </a:r>
          </a:p>
        </p:txBody>
      </p:sp>
      <p:pic>
        <p:nvPicPr>
          <p:cNvPr id="2" name="Picture 2" descr="Cosmology Power Spectrum Of Matter In The Universe, 42% OFF">
            <a:extLst>
              <a:ext uri="{FF2B5EF4-FFF2-40B4-BE49-F238E27FC236}">
                <a16:creationId xmlns:a16="http://schemas.microsoft.com/office/drawing/2014/main" id="{0544868E-CF15-7D72-A3C4-B59FC04E5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52"/>
          <a:stretch/>
        </p:blipFill>
        <p:spPr bwMode="auto">
          <a:xfrm>
            <a:off x="107505" y="1167198"/>
            <a:ext cx="6696744" cy="4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osmology Power Spectrum Of Matter In The Universe, 42% OFF">
            <a:extLst>
              <a:ext uri="{FF2B5EF4-FFF2-40B4-BE49-F238E27FC236}">
                <a16:creationId xmlns:a16="http://schemas.microsoft.com/office/drawing/2014/main" id="{EF2FA778-F7E9-1A43-865B-426B79CCE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23" b="380"/>
          <a:stretch/>
        </p:blipFill>
        <p:spPr bwMode="auto">
          <a:xfrm>
            <a:off x="107505" y="5588133"/>
            <a:ext cx="6696744" cy="50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1AF763-C428-297B-6E4D-DBD63E6D656B}"/>
              </a:ext>
            </a:extLst>
          </p:cNvPr>
          <p:cNvSpPr/>
          <p:nvPr/>
        </p:nvSpPr>
        <p:spPr>
          <a:xfrm>
            <a:off x="107504" y="4760048"/>
            <a:ext cx="384401" cy="1363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F0AB5B-DA0A-5E14-14D6-2F85828C043F}"/>
              </a:ext>
            </a:extLst>
          </p:cNvPr>
          <p:cNvSpPr/>
          <p:nvPr/>
        </p:nvSpPr>
        <p:spPr>
          <a:xfrm>
            <a:off x="3052251" y="1261466"/>
            <a:ext cx="1135554" cy="549905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solidFill>
              <a:schemeClr val="accent3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61AB93-9EB5-3611-79B6-0A355D425841}"/>
              </a:ext>
            </a:extLst>
          </p:cNvPr>
          <p:cNvSpPr/>
          <p:nvPr/>
        </p:nvSpPr>
        <p:spPr>
          <a:xfrm>
            <a:off x="6876256" y="1801269"/>
            <a:ext cx="2088231" cy="2923875"/>
          </a:xfrm>
          <a:prstGeom prst="rect">
            <a:avLst/>
          </a:prstGeom>
          <a:solidFill>
            <a:schemeClr val="bg2">
              <a:lumMod val="9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CD9893-261D-84BB-5C9A-AB8221D68D6A}"/>
              </a:ext>
            </a:extLst>
          </p:cNvPr>
          <p:cNvSpPr txBox="1"/>
          <p:nvPr/>
        </p:nvSpPr>
        <p:spPr>
          <a:xfrm>
            <a:off x="6923756" y="1789395"/>
            <a:ext cx="2040732" cy="29238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300" dirty="0"/>
              <a:t>The turnover scale is another standard ruler, given by the size of the Universe at matter-radiation equality.</a:t>
            </a:r>
            <a:endParaRPr lang="en-GB" sz="2300" i="1" baseline="-25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801CD9-D7EE-24BB-E971-B7FF07AE9A2C}"/>
              </a:ext>
            </a:extLst>
          </p:cNvPr>
          <p:cNvSpPr txBox="1"/>
          <p:nvPr/>
        </p:nvSpPr>
        <p:spPr>
          <a:xfrm>
            <a:off x="847720" y="1189529"/>
            <a:ext cx="2068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Chabanier</a:t>
            </a:r>
            <a:r>
              <a:rPr lang="en-US" sz="1600" i="1" dirty="0"/>
              <a:t> et. al., 2019</a:t>
            </a:r>
          </a:p>
        </p:txBody>
      </p:sp>
    </p:spTree>
    <p:extLst>
      <p:ext uri="{BB962C8B-B14F-4D97-AF65-F5344CB8AC3E}">
        <p14:creationId xmlns:p14="http://schemas.microsoft.com/office/powerpoint/2010/main" val="551226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1A472-968A-FD47-8FF8-7B2E928D6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946BE7A5-68FB-1A08-2088-8545CC1F6C9D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Beyond BAO</a:t>
            </a:r>
          </a:p>
        </p:txBody>
      </p:sp>
      <p:pic>
        <p:nvPicPr>
          <p:cNvPr id="2" name="Picture 2" descr="Cosmology Power Spectrum Of Matter In The Universe, 42% OFF">
            <a:extLst>
              <a:ext uri="{FF2B5EF4-FFF2-40B4-BE49-F238E27FC236}">
                <a16:creationId xmlns:a16="http://schemas.microsoft.com/office/drawing/2014/main" id="{0544868E-CF15-7D72-A3C4-B59FC04E5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52"/>
          <a:stretch/>
        </p:blipFill>
        <p:spPr bwMode="auto">
          <a:xfrm>
            <a:off x="107505" y="1167198"/>
            <a:ext cx="6696744" cy="442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osmology Power Spectrum Of Matter In The Universe, 42% OFF">
            <a:extLst>
              <a:ext uri="{FF2B5EF4-FFF2-40B4-BE49-F238E27FC236}">
                <a16:creationId xmlns:a16="http://schemas.microsoft.com/office/drawing/2014/main" id="{EF2FA778-F7E9-1A43-865B-426B79CCE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23" b="380"/>
          <a:stretch/>
        </p:blipFill>
        <p:spPr bwMode="auto">
          <a:xfrm>
            <a:off x="107505" y="5588133"/>
            <a:ext cx="6696744" cy="50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1AF763-C428-297B-6E4D-DBD63E6D656B}"/>
              </a:ext>
            </a:extLst>
          </p:cNvPr>
          <p:cNvSpPr/>
          <p:nvPr/>
        </p:nvSpPr>
        <p:spPr>
          <a:xfrm>
            <a:off x="107504" y="4760048"/>
            <a:ext cx="384401" cy="1363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A74221-D2E2-3083-5BBF-E0544B99FC44}"/>
              </a:ext>
            </a:extLst>
          </p:cNvPr>
          <p:cNvSpPr/>
          <p:nvPr/>
        </p:nvSpPr>
        <p:spPr>
          <a:xfrm rot="3440186">
            <a:off x="3394583" y="3083639"/>
            <a:ext cx="4092456" cy="549905"/>
          </a:xfrm>
          <a:prstGeom prst="rect">
            <a:avLst/>
          </a:prstGeom>
          <a:solidFill>
            <a:schemeClr val="accent4">
              <a:alpha val="10000"/>
            </a:schemeClr>
          </a:solidFill>
          <a:ln>
            <a:solidFill>
              <a:schemeClr val="accent4"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3B29A9-6D7C-9175-97BE-09D50559B5F4}"/>
              </a:ext>
            </a:extLst>
          </p:cNvPr>
          <p:cNvSpPr/>
          <p:nvPr/>
        </p:nvSpPr>
        <p:spPr>
          <a:xfrm>
            <a:off x="6948264" y="1208627"/>
            <a:ext cx="2088231" cy="25580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9AB354-08D5-4211-F7D8-5CC4213E51EB}"/>
              </a:ext>
            </a:extLst>
          </p:cNvPr>
          <p:cNvSpPr txBox="1"/>
          <p:nvPr/>
        </p:nvSpPr>
        <p:spPr>
          <a:xfrm>
            <a:off x="6995764" y="1196752"/>
            <a:ext cx="2088230" cy="25699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300" dirty="0"/>
              <a:t>The amplitude of the BAO and the slope tell us the relative abundance of baryons to dark matter</a:t>
            </a:r>
            <a:endParaRPr lang="en-GB" sz="2300" i="1" baseline="-25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CF2F9D-6E22-467D-7141-1CEA9D535BEC}"/>
              </a:ext>
            </a:extLst>
          </p:cNvPr>
          <p:cNvSpPr txBox="1"/>
          <p:nvPr/>
        </p:nvSpPr>
        <p:spPr>
          <a:xfrm>
            <a:off x="6897432" y="4141270"/>
            <a:ext cx="2246568" cy="1508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300" dirty="0"/>
              <a:t>Also baryonic physics, neutrinos and thermal dark matter properties</a:t>
            </a:r>
            <a:endParaRPr lang="en-GB" sz="2300" i="1" baseline="-25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DBB7D9-D7E7-A89C-73D0-6519BC1884B6}"/>
              </a:ext>
            </a:extLst>
          </p:cNvPr>
          <p:cNvSpPr txBox="1"/>
          <p:nvPr/>
        </p:nvSpPr>
        <p:spPr>
          <a:xfrm>
            <a:off x="847720" y="1189529"/>
            <a:ext cx="2068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Chabanier</a:t>
            </a:r>
            <a:r>
              <a:rPr lang="en-US" sz="1600" i="1" dirty="0"/>
              <a:t> et. al., 2019</a:t>
            </a:r>
          </a:p>
        </p:txBody>
      </p:sp>
    </p:spTree>
    <p:extLst>
      <p:ext uri="{BB962C8B-B14F-4D97-AF65-F5344CB8AC3E}">
        <p14:creationId xmlns:p14="http://schemas.microsoft.com/office/powerpoint/2010/main" val="170890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Object 55">
            <a:extLst>
              <a:ext uri="{FF2B5EF4-FFF2-40B4-BE49-F238E27FC236}">
                <a16:creationId xmlns:a16="http://schemas.microsoft.com/office/drawing/2014/main" id="{9A06887B-2C90-B24D-95FE-DA5C4E794A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042660"/>
              </p:ext>
            </p:extLst>
          </p:nvPr>
        </p:nvGraphicFramePr>
        <p:xfrm>
          <a:off x="353099" y="1069184"/>
          <a:ext cx="3816424" cy="545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22400" imgH="203200" progId="Equation.3">
                  <p:embed/>
                </p:oleObj>
              </mc:Choice>
              <mc:Fallback>
                <p:oleObj name="Equation" r:id="rId3" imgW="1422400" imgH="203200" progId="Equation.3">
                  <p:embed/>
                  <p:pic>
                    <p:nvPicPr>
                      <p:cNvPr id="56" name="Object 55">
                        <a:extLst>
                          <a:ext uri="{FF2B5EF4-FFF2-40B4-BE49-F238E27FC236}">
                            <a16:creationId xmlns:a16="http://schemas.microsoft.com/office/drawing/2014/main" id="{9A06887B-2C90-B24D-95FE-DA5C4E794A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3099" y="1069184"/>
                        <a:ext cx="3816424" cy="545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1A472-968A-FD47-8FF8-7B2E928D6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597EB1E2-57FB-E34F-84BF-314091FE3767}"/>
              </a:ext>
            </a:extLst>
          </p:cNvPr>
          <p:cNvSpPr txBox="1">
            <a:spLocks/>
          </p:cNvSpPr>
          <p:nvPr/>
        </p:nvSpPr>
        <p:spPr>
          <a:xfrm>
            <a:off x="1835696" y="44624"/>
            <a:ext cx="4608512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Redshift Space Distortions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C3391B8-3B43-26DE-DCC0-0F51F3992348}"/>
              </a:ext>
            </a:extLst>
          </p:cNvPr>
          <p:cNvGrpSpPr/>
          <p:nvPr/>
        </p:nvGrpSpPr>
        <p:grpSpPr>
          <a:xfrm>
            <a:off x="126263" y="1110331"/>
            <a:ext cx="2154520" cy="1140645"/>
            <a:chOff x="126263" y="1110331"/>
            <a:chExt cx="2154520" cy="1140645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BEE0AAA-17B8-E74B-9D2D-2949C33F5311}"/>
                </a:ext>
              </a:extLst>
            </p:cNvPr>
            <p:cNvSpPr/>
            <p:nvPr/>
          </p:nvSpPr>
          <p:spPr>
            <a:xfrm>
              <a:off x="971600" y="1110331"/>
              <a:ext cx="288032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494C61C-37B3-DF45-9B4C-C0A7F69CA6BF}"/>
                </a:ext>
              </a:extLst>
            </p:cNvPr>
            <p:cNvSpPr/>
            <p:nvPr/>
          </p:nvSpPr>
          <p:spPr>
            <a:xfrm>
              <a:off x="126263" y="1543090"/>
              <a:ext cx="21545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2000" dirty="0">
                  <a:solidFill>
                    <a:schemeClr val="accent1">
                      <a:lumMod val="75000"/>
                    </a:schemeClr>
                  </a:solidFill>
                </a:rPr>
                <a:t>Galaxy positions inferred from this</a:t>
              </a:r>
              <a:endParaRPr lang="en-US" sz="2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FCA1DB-AFBF-388B-1A1F-9E2CD8DAED58}"/>
              </a:ext>
            </a:extLst>
          </p:cNvPr>
          <p:cNvGrpSpPr/>
          <p:nvPr/>
        </p:nvGrpSpPr>
        <p:grpSpPr>
          <a:xfrm>
            <a:off x="3113081" y="1110331"/>
            <a:ext cx="1440160" cy="1166541"/>
            <a:chOff x="3113081" y="1110331"/>
            <a:chExt cx="1440160" cy="1166541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B299E44-9894-1B48-B6CA-1AF036FB51DA}"/>
                </a:ext>
              </a:extLst>
            </p:cNvPr>
            <p:cNvSpPr/>
            <p:nvPr/>
          </p:nvSpPr>
          <p:spPr>
            <a:xfrm>
              <a:off x="3689145" y="1110331"/>
              <a:ext cx="288032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66B1867-06DD-BC44-81C5-53F419ED1149}"/>
                </a:ext>
              </a:extLst>
            </p:cNvPr>
            <p:cNvSpPr/>
            <p:nvPr/>
          </p:nvSpPr>
          <p:spPr>
            <a:xfrm>
              <a:off x="3113081" y="1568986"/>
              <a:ext cx="1440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2000" dirty="0">
                  <a:solidFill>
                    <a:schemeClr val="accent1">
                      <a:lumMod val="75000"/>
                    </a:schemeClr>
                  </a:solidFill>
                </a:rPr>
                <a:t>This should be isotropic</a:t>
              </a:r>
              <a:endParaRPr lang="en-US" sz="2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69D216-5A67-A310-BA3B-37D97A88C40A}"/>
              </a:ext>
            </a:extLst>
          </p:cNvPr>
          <p:cNvGrpSpPr/>
          <p:nvPr/>
        </p:nvGrpSpPr>
        <p:grpSpPr>
          <a:xfrm>
            <a:off x="1853848" y="680680"/>
            <a:ext cx="1608585" cy="907811"/>
            <a:chOff x="1853848" y="680680"/>
            <a:chExt cx="1608585" cy="907811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D431985-FF92-7841-AC65-F3784359B0B9}"/>
                </a:ext>
              </a:extLst>
            </p:cNvPr>
            <p:cNvSpPr/>
            <p:nvPr/>
          </p:nvSpPr>
          <p:spPr>
            <a:xfrm>
              <a:off x="2328460" y="1084435"/>
              <a:ext cx="659363" cy="504056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FE429D1-F499-0A49-808B-1307B096AA44}"/>
                </a:ext>
              </a:extLst>
            </p:cNvPr>
            <p:cNvSpPr/>
            <p:nvPr/>
          </p:nvSpPr>
          <p:spPr>
            <a:xfrm>
              <a:off x="1853848" y="680680"/>
              <a:ext cx="16085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2000" dirty="0">
                  <a:solidFill>
                    <a:srgbClr val="0070C0"/>
                  </a:solidFill>
                </a:rPr>
                <a:t>Contaminant</a:t>
              </a:r>
              <a:endParaRPr lang="en-US" sz="20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09ACD9A-AE67-1740-ABD6-9153F15D941C}"/>
              </a:ext>
            </a:extLst>
          </p:cNvPr>
          <p:cNvGrpSpPr/>
          <p:nvPr/>
        </p:nvGrpSpPr>
        <p:grpSpPr>
          <a:xfrm>
            <a:off x="382837" y="2449434"/>
            <a:ext cx="4218900" cy="1446550"/>
            <a:chOff x="3337130" y="4202825"/>
            <a:chExt cx="5701405" cy="4915899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E43406F-EF63-394F-92C2-FBACA9F940E8}"/>
                </a:ext>
              </a:extLst>
            </p:cNvPr>
            <p:cNvSpPr/>
            <p:nvPr/>
          </p:nvSpPr>
          <p:spPr>
            <a:xfrm>
              <a:off x="3337130" y="4215134"/>
              <a:ext cx="5498752" cy="375306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C80DF81-10DE-504A-B19E-D94D2AC045D6}"/>
                </a:ext>
              </a:extLst>
            </p:cNvPr>
            <p:cNvSpPr/>
            <p:nvPr/>
          </p:nvSpPr>
          <p:spPr>
            <a:xfrm>
              <a:off x="3389633" y="4202825"/>
              <a:ext cx="5648902" cy="4915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200" dirty="0"/>
                <a:t>Furthermore, the clustering of </a:t>
              </a:r>
              <a:r>
                <a:rPr lang="en-US" sz="2200" i="1" dirty="0"/>
                <a:t>inferred</a:t>
              </a:r>
              <a:r>
                <a:rPr lang="en-US" sz="2200" dirty="0"/>
                <a:t> galaxy positions depends on the angle to the line of sight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5227E4-E7D7-8D07-844A-B8353878F7D9}"/>
              </a:ext>
            </a:extLst>
          </p:cNvPr>
          <p:cNvGrpSpPr/>
          <p:nvPr/>
        </p:nvGrpSpPr>
        <p:grpSpPr>
          <a:xfrm>
            <a:off x="4697258" y="663736"/>
            <a:ext cx="5059318" cy="3600502"/>
            <a:chOff x="4697258" y="663736"/>
            <a:chExt cx="5059318" cy="3600502"/>
          </a:xfrm>
        </p:grpSpPr>
        <p:pic>
          <p:nvPicPr>
            <p:cNvPr id="5" name="Picture 4" descr="RSDMC_CLPT_test_2d.pdf">
              <a:extLst>
                <a:ext uri="{FF2B5EF4-FFF2-40B4-BE49-F238E27FC236}">
                  <a16:creationId xmlns:a16="http://schemas.microsoft.com/office/drawing/2014/main" id="{63DB8FD7-3675-F4A4-E610-872C19F0B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7258" y="663736"/>
              <a:ext cx="4437365" cy="326932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01A489-F24C-9ED7-9183-475EAF30A401}"/>
                </a:ext>
              </a:extLst>
            </p:cNvPr>
            <p:cNvSpPr txBox="1"/>
            <p:nvPr/>
          </p:nvSpPr>
          <p:spPr>
            <a:xfrm>
              <a:off x="7308304" y="3925684"/>
              <a:ext cx="24482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/>
                <a:t>Howlett et. al., 2015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1CCC626-27E4-B1E9-1430-16B5288534B8}"/>
              </a:ext>
            </a:extLst>
          </p:cNvPr>
          <p:cNvGrpSpPr/>
          <p:nvPr/>
        </p:nvGrpSpPr>
        <p:grpSpPr>
          <a:xfrm>
            <a:off x="184941" y="3719876"/>
            <a:ext cx="6777119" cy="3015670"/>
            <a:chOff x="4874558" y="3527144"/>
            <a:chExt cx="6777119" cy="301567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A9E27C9-C9FF-4334-561A-91C7209551B2}"/>
                </a:ext>
              </a:extLst>
            </p:cNvPr>
            <p:cNvGrpSpPr/>
            <p:nvPr/>
          </p:nvGrpSpPr>
          <p:grpSpPr>
            <a:xfrm>
              <a:off x="4874558" y="3527144"/>
              <a:ext cx="6777119" cy="3015670"/>
              <a:chOff x="4874558" y="3527144"/>
              <a:chExt cx="6777119" cy="301567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1A3749DB-F329-12BE-D889-6CDD1B77D9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74558" y="3527144"/>
                <a:ext cx="3892018" cy="3015670"/>
              </a:xfrm>
              <a:prstGeom prst="rect">
                <a:avLst/>
              </a:prstGeom>
              <a:solidFill>
                <a:schemeClr val="bg1"/>
              </a:solidFill>
            </p:spPr>
          </p:pic>
          <p:sp>
            <p:nvSpPr>
              <p:cNvPr id="10" name="Right Arrow 9">
                <a:extLst>
                  <a:ext uri="{FF2B5EF4-FFF2-40B4-BE49-F238E27FC236}">
                    <a16:creationId xmlns:a16="http://schemas.microsoft.com/office/drawing/2014/main" id="{3594EDBD-4575-07C3-BDA1-29523AFF4CB0}"/>
                  </a:ext>
                </a:extLst>
              </p:cNvPr>
              <p:cNvSpPr/>
              <p:nvPr/>
            </p:nvSpPr>
            <p:spPr>
              <a:xfrm rot="8465291" flipV="1">
                <a:off x="8308435" y="3568475"/>
                <a:ext cx="1429613" cy="245570"/>
              </a:xfrm>
              <a:prstGeom prst="rightArrow">
                <a:avLst/>
              </a:prstGeom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n w="28575" cmpd="sng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800DE02-B21B-8425-C9CF-A0C0E1A8AC0E}"/>
                  </a:ext>
                </a:extLst>
              </p:cNvPr>
              <p:cNvSpPr/>
              <p:nvPr/>
            </p:nvSpPr>
            <p:spPr>
              <a:xfrm>
                <a:off x="8949044" y="3957320"/>
                <a:ext cx="2702633" cy="1107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en-AU" sz="2200" dirty="0"/>
                  <a:t>Fourier transform and compress based on </a:t>
                </a:r>
                <a:r>
                  <a:rPr lang="en-AU" sz="2200" dirty="0">
                    <a:solidFill>
                      <a:srgbClr val="FF0000"/>
                    </a:solidFill>
                  </a:rPr>
                  <a:t>angle</a:t>
                </a:r>
                <a:r>
                  <a:rPr lang="en-AU" sz="2200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AU" sz="2200" dirty="0">
                    <a:solidFill>
                      <a:srgbClr val="0070C0"/>
                    </a:solidFill>
                  </a:rPr>
                  <a:t>to</a:t>
                </a:r>
                <a:r>
                  <a:rPr lang="en-AU" sz="2200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AU" sz="22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line</a:t>
                </a:r>
                <a:r>
                  <a:rPr lang="en-AU" sz="2200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AU" sz="2200" dirty="0">
                    <a:solidFill>
                      <a:srgbClr val="FF0000"/>
                    </a:solidFill>
                  </a:rPr>
                  <a:t>of</a:t>
                </a:r>
                <a:r>
                  <a:rPr lang="en-AU" sz="2200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AU" sz="2200" dirty="0">
                    <a:solidFill>
                      <a:srgbClr val="0070C0"/>
                    </a:solidFill>
                  </a:rPr>
                  <a:t>sight.</a:t>
                </a:r>
                <a:endParaRPr lang="en-US" sz="2200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1D9A346-5667-81DA-43A9-A09D22AFD62B}"/>
                </a:ext>
              </a:extLst>
            </p:cNvPr>
            <p:cNvSpPr txBox="1"/>
            <p:nvPr/>
          </p:nvSpPr>
          <p:spPr>
            <a:xfrm>
              <a:off x="8724126" y="5706504"/>
              <a:ext cx="24482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err="1"/>
                <a:t>Beutler</a:t>
              </a:r>
              <a:r>
                <a:rPr lang="en-US" sz="1600" i="1" dirty="0"/>
                <a:t> et. al., 2017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031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721A2-F930-17B2-1A28-D19741CCC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0F182-D87B-71EF-0156-8F77237300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390D0E-9706-A1E7-60FD-9EBC978157A9}"/>
              </a:ext>
            </a:extLst>
          </p:cNvPr>
          <p:cNvSpPr/>
          <p:nvPr/>
        </p:nvSpPr>
        <p:spPr>
          <a:xfrm>
            <a:off x="405807" y="3282426"/>
            <a:ext cx="1645913" cy="21627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BA92115D-917F-F5A4-117F-CFD45BC66B5B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Dark Energy Constraints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56B856-799C-1F8E-EBAD-729D017A6D0D}"/>
              </a:ext>
            </a:extLst>
          </p:cNvPr>
          <p:cNvSpPr/>
          <p:nvPr/>
        </p:nvSpPr>
        <p:spPr>
          <a:xfrm>
            <a:off x="489641" y="830972"/>
            <a:ext cx="8092710" cy="430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B7B17F-A017-6221-5E78-3EF674C449BC}"/>
              </a:ext>
            </a:extLst>
          </p:cNvPr>
          <p:cNvSpPr txBox="1"/>
          <p:nvPr/>
        </p:nvSpPr>
        <p:spPr>
          <a:xfrm>
            <a:off x="511738" y="819096"/>
            <a:ext cx="8092710" cy="43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200" dirty="0"/>
              <a:t>A key unknown in cosmology is the equation of state of Dark Energy.</a:t>
            </a:r>
            <a:endParaRPr lang="en-GB" sz="2200" i="1" baseline="-25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CE1487-78F7-A418-F312-812566979381}"/>
              </a:ext>
            </a:extLst>
          </p:cNvPr>
          <p:cNvSpPr/>
          <p:nvPr/>
        </p:nvSpPr>
        <p:spPr>
          <a:xfrm>
            <a:off x="489641" y="1424652"/>
            <a:ext cx="7516644" cy="4462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342C62-BDDA-6B44-4678-2B23A827F2E6}"/>
              </a:ext>
            </a:extLst>
          </p:cNvPr>
          <p:cNvSpPr txBox="1"/>
          <p:nvPr/>
        </p:nvSpPr>
        <p:spPr>
          <a:xfrm>
            <a:off x="511738" y="1412776"/>
            <a:ext cx="7516645" cy="43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200" dirty="0"/>
              <a:t>The simplest models have this as a Cosmological Constant (</a:t>
            </a:r>
            <a:r>
              <a:rPr lang="en-GB" sz="2200" dirty="0" err="1"/>
              <a:t>Λ</a:t>
            </a:r>
            <a:r>
              <a:rPr lang="en-GB" sz="2200" dirty="0"/>
              <a:t>).</a:t>
            </a:r>
            <a:endParaRPr lang="en-GB" sz="2200" i="1" baseline="-25000" dirty="0"/>
          </a:p>
        </p:txBody>
      </p:sp>
      <p:pic>
        <p:nvPicPr>
          <p:cNvPr id="13" name="Picture 12" descr="A diagram of a graph&#10;&#10;AI-generated content may be incorrect.">
            <a:extLst>
              <a:ext uri="{FF2B5EF4-FFF2-40B4-BE49-F238E27FC236}">
                <a16:creationId xmlns:a16="http://schemas.microsoft.com/office/drawing/2014/main" id="{A0EA5A3D-132D-AEE1-52BB-310C41091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639" y="2248460"/>
            <a:ext cx="6656052" cy="4563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D18516-EF8D-1422-54CB-75A06A496B37}"/>
              </a:ext>
            </a:extLst>
          </p:cNvPr>
          <p:cNvSpPr txBox="1"/>
          <p:nvPr/>
        </p:nvSpPr>
        <p:spPr>
          <a:xfrm>
            <a:off x="461728" y="3309692"/>
            <a:ext cx="1512167" cy="2123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200" dirty="0" err="1"/>
              <a:t>DESI+CMB+Type</a:t>
            </a:r>
            <a:r>
              <a:rPr lang="en-GB" sz="2200" dirty="0"/>
              <a:t> Ia supernovae hint at time varying dark energy</a:t>
            </a:r>
            <a:endParaRPr lang="en-GB" sz="2200" i="1" baseline="-25000" dirty="0"/>
          </a:p>
        </p:txBody>
      </p:sp>
    </p:spTree>
    <p:extLst>
      <p:ext uri="{BB962C8B-B14F-4D97-AF65-F5344CB8AC3E}">
        <p14:creationId xmlns:p14="http://schemas.microsoft.com/office/powerpoint/2010/main" val="375847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7B52C-F4FB-46CF-979E-17D140ACB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88B83-D5F6-AEF7-11AF-43293662A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 descr="A diagram of a diagram&#10;&#10;AI-generated content may be incorrect.">
            <a:extLst>
              <a:ext uri="{FF2B5EF4-FFF2-40B4-BE49-F238E27FC236}">
                <a16:creationId xmlns:a16="http://schemas.microsoft.com/office/drawing/2014/main" id="{5618C9C3-DBE5-FF3A-9220-DE51D5190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42" y="1412776"/>
            <a:ext cx="4242089" cy="367647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FC6D976-1C55-512F-96D2-9833FE2A7C21}"/>
              </a:ext>
            </a:extLst>
          </p:cNvPr>
          <p:cNvGrpSpPr/>
          <p:nvPr/>
        </p:nvGrpSpPr>
        <p:grpSpPr>
          <a:xfrm>
            <a:off x="1763688" y="5301208"/>
            <a:ext cx="5992262" cy="811258"/>
            <a:chOff x="251520" y="2624712"/>
            <a:chExt cx="4248472" cy="23884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9D1D95-45AE-B789-7E6A-CE58C03AD2D7}"/>
                </a:ext>
              </a:extLst>
            </p:cNvPr>
            <p:cNvSpPr/>
            <p:nvPr/>
          </p:nvSpPr>
          <p:spPr>
            <a:xfrm>
              <a:off x="251520" y="2624712"/>
              <a:ext cx="4176464" cy="238846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754B6D5-A59B-D33D-7A46-78B8E4953A9B}"/>
                </a:ext>
              </a:extLst>
            </p:cNvPr>
            <p:cNvSpPr txBox="1"/>
            <p:nvPr/>
          </p:nvSpPr>
          <p:spPr>
            <a:xfrm>
              <a:off x="313504" y="2624712"/>
              <a:ext cx="4186488" cy="226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s-IS" sz="2200" dirty="0"/>
                <a:t>The preference for linearly time-varying Dark Energy over a cosmological constant is 2.8 - 4.2σ</a:t>
              </a:r>
              <a:endParaRPr lang="en-US" sz="22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0A337D6-8981-F637-4AFA-9E28D8860DA7}"/>
              </a:ext>
            </a:extLst>
          </p:cNvPr>
          <p:cNvSpPr txBox="1"/>
          <p:nvPr/>
        </p:nvSpPr>
        <p:spPr>
          <a:xfrm>
            <a:off x="252857" y="1043446"/>
            <a:ext cx="266295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i="1" dirty="0"/>
              <a:t>DESI Collaboration </a:t>
            </a:r>
            <a:r>
              <a:rPr kumimoji="0" lang="en-US" sz="18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2025</a:t>
            </a:r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69DC78FD-D8B5-5B72-E2C2-9B4318ABFF81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Dark Energy Constraints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4087F5-4441-4766-7816-B951FE2DB2B8}"/>
              </a:ext>
            </a:extLst>
          </p:cNvPr>
          <p:cNvGrpSpPr/>
          <p:nvPr/>
        </p:nvGrpSpPr>
        <p:grpSpPr>
          <a:xfrm>
            <a:off x="4562276" y="1412776"/>
            <a:ext cx="4581649" cy="3168352"/>
            <a:chOff x="4562276" y="1412776"/>
            <a:chExt cx="4581649" cy="316835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D08E9A7-8B76-0566-1EC1-673369882B84}"/>
                </a:ext>
              </a:extLst>
            </p:cNvPr>
            <p:cNvSpPr txBox="1"/>
            <p:nvPr/>
          </p:nvSpPr>
          <p:spPr>
            <a:xfrm>
              <a:off x="7399221" y="1412776"/>
              <a:ext cx="1744704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i="1" dirty="0"/>
                <a:t>Lodha et al., </a:t>
              </a:r>
              <a:r>
                <a:rPr kumimoji="0" lang="en-US" sz="1800" b="0" i="1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Calibri"/>
                </a:rPr>
                <a:t>2025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2185D17-3E1B-32B1-8210-0218DB64A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5"/>
            <a:stretch>
              <a:fillRect/>
            </a:stretch>
          </p:blipFill>
          <p:spPr>
            <a:xfrm>
              <a:off x="4562276" y="1761249"/>
              <a:ext cx="4581649" cy="28198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181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7A643-917C-056D-64CA-C1A95EA07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2154D-D9F0-52F6-417A-FADDF73F9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4C065A-9E77-9DAB-3ABB-75FF15E1297A}"/>
              </a:ext>
            </a:extLst>
          </p:cNvPr>
          <p:cNvSpPr/>
          <p:nvPr/>
        </p:nvSpPr>
        <p:spPr>
          <a:xfrm>
            <a:off x="48997" y="2274838"/>
            <a:ext cx="1786699" cy="2664296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7AB9F4-9D15-A3BB-747A-1D6772B36A25}"/>
              </a:ext>
            </a:extLst>
          </p:cNvPr>
          <p:cNvSpPr/>
          <p:nvPr/>
        </p:nvSpPr>
        <p:spPr>
          <a:xfrm>
            <a:off x="35585" y="2274838"/>
            <a:ext cx="18721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For more information, we can fit the full-shape of the clustering over cosmic history</a:t>
            </a:r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8C9D8B00-312F-6333-3CDB-F2C0045AA721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Tests of General Relativity</a:t>
            </a:r>
          </a:p>
        </p:txBody>
      </p:sp>
      <p:pic>
        <p:nvPicPr>
          <p:cNvPr id="5" name="Picture 4" descr="A group of graphs showing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B33D9291-F0AE-790C-CCE5-3B0805BD8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280946"/>
            <a:ext cx="7048821" cy="5464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968472-C0B0-9FD6-B2D3-CE5C11B259BD}"/>
              </a:ext>
            </a:extLst>
          </p:cNvPr>
          <p:cNvSpPr txBox="1"/>
          <p:nvPr/>
        </p:nvSpPr>
        <p:spPr>
          <a:xfrm>
            <a:off x="4860032" y="980728"/>
            <a:ext cx="23762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DESI Collaboration 2024 V</a:t>
            </a:r>
          </a:p>
        </p:txBody>
      </p:sp>
    </p:spTree>
    <p:extLst>
      <p:ext uri="{BB962C8B-B14F-4D97-AF65-F5344CB8AC3E}">
        <p14:creationId xmlns:p14="http://schemas.microsoft.com/office/powerpoint/2010/main" val="1062874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40140-96CE-1234-553A-1B03393A4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514866CE-5913-66A5-F7EF-600865C74B30}"/>
              </a:ext>
            </a:extLst>
          </p:cNvPr>
          <p:cNvGrpSpPr/>
          <p:nvPr/>
        </p:nvGrpSpPr>
        <p:grpSpPr>
          <a:xfrm>
            <a:off x="611560" y="3769130"/>
            <a:ext cx="8381268" cy="3024502"/>
            <a:chOff x="652996" y="764704"/>
            <a:chExt cx="8381268" cy="302450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58011F6-58F4-0075-925E-53E8339EE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764704"/>
              <a:ext cx="7054552" cy="302450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EE6788-62D8-0087-A086-5951C86ABF59}"/>
                </a:ext>
              </a:extLst>
            </p:cNvPr>
            <p:cNvSpPr txBox="1"/>
            <p:nvPr/>
          </p:nvSpPr>
          <p:spPr>
            <a:xfrm>
              <a:off x="652996" y="2402064"/>
              <a:ext cx="1805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/>
                <a:t>Qin et al., 2026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678F3-EA4C-6A21-108A-C41AF82B6D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0E3033-0D97-A83F-3D27-C7B6A1AA2A6D}"/>
              </a:ext>
            </a:extLst>
          </p:cNvPr>
          <p:cNvGrpSpPr/>
          <p:nvPr/>
        </p:nvGrpSpPr>
        <p:grpSpPr>
          <a:xfrm>
            <a:off x="5220436" y="2294195"/>
            <a:ext cx="3487066" cy="846773"/>
            <a:chOff x="5220436" y="2294195"/>
            <a:chExt cx="3487066" cy="84677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52EB019-4E23-0EFB-B47C-A90F7A4ADD6A}"/>
                </a:ext>
              </a:extLst>
            </p:cNvPr>
            <p:cNvSpPr/>
            <p:nvPr/>
          </p:nvSpPr>
          <p:spPr>
            <a:xfrm>
              <a:off x="5220436" y="2294195"/>
              <a:ext cx="3486978" cy="8467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F82D4AF-78A6-1046-0320-06BF5A5778D4}"/>
                </a:ext>
              </a:extLst>
            </p:cNvPr>
            <p:cNvSpPr/>
            <p:nvPr/>
          </p:nvSpPr>
          <p:spPr>
            <a:xfrm>
              <a:off x="5220524" y="2309971"/>
              <a:ext cx="348697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No serious indication of anything beyond GR…yet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C3B2A9F-E0BB-22E8-744B-D1F9DA6AC59D}"/>
              </a:ext>
            </a:extLst>
          </p:cNvPr>
          <p:cNvSpPr/>
          <p:nvPr/>
        </p:nvSpPr>
        <p:spPr>
          <a:xfrm>
            <a:off x="5233991" y="1263625"/>
            <a:ext cx="3395540" cy="8467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7CF0BB-22B4-FF0C-24F4-A6290AF8E8AA}"/>
              </a:ext>
            </a:extLst>
          </p:cNvPr>
          <p:cNvSpPr/>
          <p:nvPr/>
        </p:nvSpPr>
        <p:spPr>
          <a:xfrm>
            <a:off x="5220072" y="1297034"/>
            <a:ext cx="34094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Full-modelling DE results consistent with BAO-only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A266B64-FD23-D86C-AB2C-11CCF12A0C2F}"/>
              </a:ext>
            </a:extLst>
          </p:cNvPr>
          <p:cNvGrpSpPr/>
          <p:nvPr/>
        </p:nvGrpSpPr>
        <p:grpSpPr>
          <a:xfrm>
            <a:off x="179512" y="604922"/>
            <a:ext cx="4032448" cy="3622477"/>
            <a:chOff x="179512" y="604922"/>
            <a:chExt cx="4032448" cy="3622477"/>
          </a:xfrm>
        </p:grpSpPr>
        <p:pic>
          <p:nvPicPr>
            <p:cNvPr id="10" name="Picture 9" descr="A graph of a circular object&#10;&#10;Description automatically generated">
              <a:extLst>
                <a:ext uri="{FF2B5EF4-FFF2-40B4-BE49-F238E27FC236}">
                  <a16:creationId xmlns:a16="http://schemas.microsoft.com/office/drawing/2014/main" id="{B5A9AA2D-80C5-9287-D52C-02D5E9D48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436" y="604922"/>
              <a:ext cx="3924524" cy="328392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B0B71ED-EBB4-612C-C562-1717DABDFC57}"/>
                </a:ext>
              </a:extLst>
            </p:cNvPr>
            <p:cNvSpPr txBox="1"/>
            <p:nvPr/>
          </p:nvSpPr>
          <p:spPr>
            <a:xfrm>
              <a:off x="179512" y="3888845"/>
              <a:ext cx="1805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/>
                <a:t>DESI 2024 VII</a:t>
              </a:r>
            </a:p>
          </p:txBody>
        </p:sp>
      </p:grpSp>
      <p:sp>
        <p:nvSpPr>
          <p:cNvPr id="3" name="Title 6">
            <a:extLst>
              <a:ext uri="{FF2B5EF4-FFF2-40B4-BE49-F238E27FC236}">
                <a16:creationId xmlns:a16="http://schemas.microsoft.com/office/drawing/2014/main" id="{1F21192B-3EE3-0FA5-A001-21C6DD9D8675}"/>
              </a:ext>
            </a:extLst>
          </p:cNvPr>
          <p:cNvSpPr txBox="1">
            <a:spLocks/>
          </p:cNvSpPr>
          <p:nvPr/>
        </p:nvSpPr>
        <p:spPr>
          <a:xfrm>
            <a:off x="847720" y="46275"/>
            <a:ext cx="554461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Tests of General Relativity</a:t>
            </a:r>
          </a:p>
        </p:txBody>
      </p:sp>
    </p:spTree>
    <p:extLst>
      <p:ext uri="{BB962C8B-B14F-4D97-AF65-F5344CB8AC3E}">
        <p14:creationId xmlns:p14="http://schemas.microsoft.com/office/powerpoint/2010/main" val="150713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1A472-968A-FD47-8FF8-7B2E928D6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81C51B83-D580-254D-AC0A-7567F9A3E0EC}"/>
              </a:ext>
            </a:extLst>
          </p:cNvPr>
          <p:cNvSpPr txBox="1">
            <a:spLocks/>
          </p:cNvSpPr>
          <p:nvPr/>
        </p:nvSpPr>
        <p:spPr>
          <a:xfrm>
            <a:off x="979984" y="211706"/>
            <a:ext cx="4608512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u="sng" dirty="0"/>
          </a:p>
        </p:txBody>
      </p:sp>
      <p:pic>
        <p:nvPicPr>
          <p:cNvPr id="2" name="Picture 2" descr="PDF] NEUTRINOS AND THE LARGE SCALE STRUCTURE OF THE UNIVERSE | Semantic  Scholar">
            <a:extLst>
              <a:ext uri="{FF2B5EF4-FFF2-40B4-BE49-F238E27FC236}">
                <a16:creationId xmlns:a16="http://schemas.microsoft.com/office/drawing/2014/main" id="{8A708C5D-C03C-A452-1CC9-8368C1C5F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34" y="2204864"/>
            <a:ext cx="4871480" cy="346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DC55DE5-9AAA-6A47-9472-6CB8E755C1D6}"/>
              </a:ext>
            </a:extLst>
          </p:cNvPr>
          <p:cNvGrpSpPr/>
          <p:nvPr/>
        </p:nvGrpSpPr>
        <p:grpSpPr>
          <a:xfrm>
            <a:off x="272224" y="940550"/>
            <a:ext cx="5451904" cy="720080"/>
            <a:chOff x="3337130" y="4215135"/>
            <a:chExt cx="5648904" cy="267949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9CF374-C3A7-5047-1AF9-3B828EAA3773}"/>
                </a:ext>
              </a:extLst>
            </p:cNvPr>
            <p:cNvSpPr/>
            <p:nvPr/>
          </p:nvSpPr>
          <p:spPr>
            <a:xfrm>
              <a:off x="3373434" y="4215135"/>
              <a:ext cx="5498754" cy="267949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1B4A140-4996-3C7C-65B7-29E4AA72740C}"/>
                </a:ext>
              </a:extLst>
            </p:cNvPr>
            <p:cNvSpPr/>
            <p:nvPr/>
          </p:nvSpPr>
          <p:spPr>
            <a:xfrm>
              <a:off x="3337130" y="4215135"/>
              <a:ext cx="5648904" cy="2420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2000" dirty="0"/>
                <a:t>Neutrinos act as a form of warm dark matter and suppress the growth of small scale structures. </a:t>
              </a:r>
              <a:endParaRPr lang="en-US" sz="20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51A44D8-A674-CD30-D639-76209BF8D7F9}"/>
              </a:ext>
            </a:extLst>
          </p:cNvPr>
          <p:cNvGrpSpPr/>
          <p:nvPr/>
        </p:nvGrpSpPr>
        <p:grpSpPr>
          <a:xfrm>
            <a:off x="5439927" y="2290677"/>
            <a:ext cx="3608784" cy="1656184"/>
            <a:chOff x="3337130" y="4215135"/>
            <a:chExt cx="5648904" cy="413183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21443ED-8E70-9848-6371-B1D6B1457D79}"/>
                </a:ext>
              </a:extLst>
            </p:cNvPr>
            <p:cNvSpPr/>
            <p:nvPr/>
          </p:nvSpPr>
          <p:spPr>
            <a:xfrm>
              <a:off x="3373435" y="4215135"/>
              <a:ext cx="5498754" cy="413183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C0D836D-8E31-C8C4-A238-CAE8E0CDA254}"/>
                </a:ext>
              </a:extLst>
            </p:cNvPr>
            <p:cNvSpPr/>
            <p:nvPr/>
          </p:nvSpPr>
          <p:spPr>
            <a:xfrm>
              <a:off x="3337130" y="4215135"/>
              <a:ext cx="5648904" cy="3548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2000" dirty="0"/>
                <a:t>However, most current information doesn’t come from this scale dependence but instead comes from their impact on the expansion history</a:t>
              </a:r>
              <a:endParaRPr lang="en-US" sz="20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5" name="Title 6">
            <a:extLst>
              <a:ext uri="{FF2B5EF4-FFF2-40B4-BE49-F238E27FC236}">
                <a16:creationId xmlns:a16="http://schemas.microsoft.com/office/drawing/2014/main" id="{BA11B357-24F9-5F09-952F-C2C119BEC99D}"/>
              </a:ext>
            </a:extLst>
          </p:cNvPr>
          <p:cNvSpPr txBox="1">
            <a:spLocks/>
          </p:cNvSpPr>
          <p:nvPr/>
        </p:nvSpPr>
        <p:spPr>
          <a:xfrm>
            <a:off x="545272" y="185308"/>
            <a:ext cx="5394880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Neutrinos - Masses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8709D2-34E0-FFFE-A752-8B84CC300E91}"/>
              </a:ext>
            </a:extLst>
          </p:cNvPr>
          <p:cNvSpPr/>
          <p:nvPr/>
        </p:nvSpPr>
        <p:spPr>
          <a:xfrm>
            <a:off x="5588496" y="4246694"/>
            <a:ext cx="33116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Ω</a:t>
            </a:r>
            <a:r>
              <a:rPr lang="en-US" sz="3200" baseline="-25000" dirty="0" err="1"/>
              <a:t>r</a:t>
            </a:r>
            <a:r>
              <a:rPr lang="en-US" sz="3200" dirty="0"/>
              <a:t>(</a:t>
            </a:r>
            <a:r>
              <a:rPr lang="en-US" sz="3200" dirty="0" err="1"/>
              <a:t>z</a:t>
            </a:r>
            <a:r>
              <a:rPr lang="en-US" sz="3200" baseline="-25000" dirty="0" err="1"/>
              <a:t>cmb</a:t>
            </a:r>
            <a:r>
              <a:rPr lang="en-US" sz="3200" dirty="0"/>
              <a:t>) </a:t>
            </a:r>
            <a:r>
              <a:rPr lang="en-US" sz="3200" dirty="0">
                <a:sym typeface="Wingdings" pitchFamily="2" charset="2"/>
              </a:rPr>
              <a:t> </a:t>
            </a:r>
            <a:r>
              <a:rPr lang="en-US" sz="3200" dirty="0" err="1"/>
              <a:t>Ω</a:t>
            </a:r>
            <a:r>
              <a:rPr lang="en-US" sz="3200" baseline="-25000" dirty="0" err="1"/>
              <a:t>m</a:t>
            </a:r>
            <a:r>
              <a:rPr lang="en-US" sz="3200" dirty="0"/>
              <a:t>(z</a:t>
            </a:r>
            <a:r>
              <a:rPr lang="en-US" sz="3200" baseline="-25000" dirty="0"/>
              <a:t>0</a:t>
            </a:r>
            <a:r>
              <a:rPr lang="en-US" sz="3200" dirty="0"/>
              <a:t>)</a:t>
            </a:r>
            <a:endParaRPr lang="en-US" sz="3200" baseline="-25000" dirty="0"/>
          </a:p>
        </p:txBody>
      </p:sp>
    </p:spTree>
    <p:extLst>
      <p:ext uri="{BB962C8B-B14F-4D97-AF65-F5344CB8AC3E}">
        <p14:creationId xmlns:p14="http://schemas.microsoft.com/office/powerpoint/2010/main" val="174816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3E6EE-48A7-A032-4DE3-453EC5312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DF1C1-2B36-972F-EFE1-154056B66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4187E05E-3CBA-690E-1C42-141DC7BFC8D8}"/>
              </a:ext>
            </a:extLst>
          </p:cNvPr>
          <p:cNvSpPr txBox="1">
            <a:spLocks/>
          </p:cNvSpPr>
          <p:nvPr/>
        </p:nvSpPr>
        <p:spPr>
          <a:xfrm>
            <a:off x="979984" y="211706"/>
            <a:ext cx="4608512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u="sng" dirty="0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EA0BDCAD-4F42-C972-9061-95E341821DCF}"/>
              </a:ext>
            </a:extLst>
          </p:cNvPr>
          <p:cNvSpPr txBox="1">
            <a:spLocks/>
          </p:cNvSpPr>
          <p:nvPr/>
        </p:nvSpPr>
        <p:spPr>
          <a:xfrm>
            <a:off x="545272" y="185308"/>
            <a:ext cx="5394880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Neutrinos - Masses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0463E22-B8BD-1413-8332-A73244E38F52}"/>
              </a:ext>
            </a:extLst>
          </p:cNvPr>
          <p:cNvGrpSpPr/>
          <p:nvPr/>
        </p:nvGrpSpPr>
        <p:grpSpPr>
          <a:xfrm>
            <a:off x="179512" y="1052736"/>
            <a:ext cx="4752528" cy="1156804"/>
            <a:chOff x="251520" y="2624712"/>
            <a:chExt cx="4248472" cy="238846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C2CD45-1BBD-3341-99A8-028C609CAE2D}"/>
                </a:ext>
              </a:extLst>
            </p:cNvPr>
            <p:cNvSpPr/>
            <p:nvPr/>
          </p:nvSpPr>
          <p:spPr>
            <a:xfrm>
              <a:off x="251520" y="2624712"/>
              <a:ext cx="4176464" cy="238846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7533280-040D-27B9-6A70-FC4ACDDCB60C}"/>
                </a:ext>
              </a:extLst>
            </p:cNvPr>
            <p:cNvSpPr txBox="1"/>
            <p:nvPr/>
          </p:nvSpPr>
          <p:spPr>
            <a:xfrm>
              <a:off x="313504" y="2624712"/>
              <a:ext cx="4186488" cy="2287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s-IS" sz="2200" dirty="0"/>
                <a:t>At first glance, the latest DESI constraints prefer the normal hierarchy (or even no neutrinos!)</a:t>
              </a:r>
              <a:endParaRPr lang="en-US" sz="2200" dirty="0"/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49619FBA-85F4-22F3-B7FC-56E79DB0E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237" y="905388"/>
            <a:ext cx="3768568" cy="325278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02A28AF-6155-CD80-5814-5AF519106E65}"/>
              </a:ext>
            </a:extLst>
          </p:cNvPr>
          <p:cNvGrpSpPr/>
          <p:nvPr/>
        </p:nvGrpSpPr>
        <p:grpSpPr>
          <a:xfrm>
            <a:off x="4693928" y="4815354"/>
            <a:ext cx="4256555" cy="1156804"/>
            <a:chOff x="251520" y="2624712"/>
            <a:chExt cx="4248472" cy="238846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D39AFEB-1BBF-3508-F65D-3AFEFC958B73}"/>
                </a:ext>
              </a:extLst>
            </p:cNvPr>
            <p:cNvSpPr/>
            <p:nvPr/>
          </p:nvSpPr>
          <p:spPr>
            <a:xfrm>
              <a:off x="251520" y="2624712"/>
              <a:ext cx="4176464" cy="23884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10FBBA-A49F-AEA5-1FD0-367EA8655B5C}"/>
                </a:ext>
              </a:extLst>
            </p:cNvPr>
            <p:cNvSpPr txBox="1"/>
            <p:nvPr/>
          </p:nvSpPr>
          <p:spPr>
            <a:xfrm>
              <a:off x="313504" y="2624712"/>
              <a:ext cx="4186488" cy="2287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s-IS" sz="2200" dirty="0"/>
                <a:t>But this is mostly driven by small differences in the preferred matter densities between datasets.</a:t>
              </a:r>
              <a:endParaRPr lang="en-US" sz="220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A0607F4-428D-79B0-FFEF-D7EFF3D8A483}"/>
              </a:ext>
            </a:extLst>
          </p:cNvPr>
          <p:cNvSpPr txBox="1"/>
          <p:nvPr/>
        </p:nvSpPr>
        <p:spPr>
          <a:xfrm>
            <a:off x="7325321" y="4138412"/>
            <a:ext cx="1805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 Elbers et al., 2025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A1F4EF2-0B4E-BD86-7C5F-3E096885F285}"/>
              </a:ext>
            </a:extLst>
          </p:cNvPr>
          <p:cNvGrpSpPr/>
          <p:nvPr/>
        </p:nvGrpSpPr>
        <p:grpSpPr>
          <a:xfrm>
            <a:off x="167089" y="2416096"/>
            <a:ext cx="4452828" cy="3845808"/>
            <a:chOff x="167089" y="2416096"/>
            <a:chExt cx="4452828" cy="384580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417E5D-8B1E-FB4E-DC44-23A8A225375D}"/>
                </a:ext>
              </a:extLst>
            </p:cNvPr>
            <p:cNvSpPr txBox="1"/>
            <p:nvPr/>
          </p:nvSpPr>
          <p:spPr>
            <a:xfrm>
              <a:off x="167089" y="5923350"/>
              <a:ext cx="22902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/>
                <a:t>DESI Collaboration 2025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75DE790-B30C-9743-F475-51B21D3AF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00" y="2416096"/>
              <a:ext cx="4378817" cy="35072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591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275AF-E23B-C19A-3FD2-534EF338C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CBFD9-CED7-0455-3249-1E928849B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02F0928D-3227-3BB2-CE72-ECB800E10B5D}"/>
              </a:ext>
            </a:extLst>
          </p:cNvPr>
          <p:cNvSpPr txBox="1">
            <a:spLocks/>
          </p:cNvSpPr>
          <p:nvPr/>
        </p:nvSpPr>
        <p:spPr>
          <a:xfrm>
            <a:off x="979984" y="211706"/>
            <a:ext cx="4608512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u="sng" dirty="0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BF5DEECA-C70A-ED41-2C59-FEB8BA19BB62}"/>
              </a:ext>
            </a:extLst>
          </p:cNvPr>
          <p:cNvSpPr txBox="1">
            <a:spLocks/>
          </p:cNvSpPr>
          <p:nvPr/>
        </p:nvSpPr>
        <p:spPr>
          <a:xfrm>
            <a:off x="545272" y="185308"/>
            <a:ext cx="5394880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Neutrinos – N</a:t>
            </a:r>
            <a:r>
              <a:rPr lang="en-US" sz="3200" u="sng" baseline="-25000" dirty="0"/>
              <a:t>eff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F22DE2F-B34F-616D-3078-42962789376E}"/>
              </a:ext>
            </a:extLst>
          </p:cNvPr>
          <p:cNvGrpSpPr/>
          <p:nvPr/>
        </p:nvGrpSpPr>
        <p:grpSpPr>
          <a:xfrm>
            <a:off x="371269" y="4630105"/>
            <a:ext cx="3946435" cy="796925"/>
            <a:chOff x="251520" y="2624712"/>
            <a:chExt cx="4248472" cy="238846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FB12461-4685-779B-2C1D-8675073343C9}"/>
                </a:ext>
              </a:extLst>
            </p:cNvPr>
            <p:cNvSpPr/>
            <p:nvPr/>
          </p:nvSpPr>
          <p:spPr>
            <a:xfrm>
              <a:off x="251520" y="2624712"/>
              <a:ext cx="4176464" cy="23884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A4D255-45DB-B37F-5449-87DD05CE1A3A}"/>
                </a:ext>
              </a:extLst>
            </p:cNvPr>
            <p:cNvSpPr txBox="1"/>
            <p:nvPr/>
          </p:nvSpPr>
          <p:spPr>
            <a:xfrm>
              <a:off x="313504" y="2624712"/>
              <a:ext cx="4186488" cy="2306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s-IS" sz="2200" dirty="0"/>
                <a:t>Neutrinos can also be seen as a phase-shift in the BAO</a:t>
              </a:r>
              <a:endParaRPr lang="en-US" sz="2200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D6D1A0D-9EF6-F4D1-46FB-43ECE8B00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968" y="906593"/>
            <a:ext cx="4444521" cy="525871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D5E0C62-8459-938B-01B3-711C582A82A1}"/>
              </a:ext>
            </a:extLst>
          </p:cNvPr>
          <p:cNvGrpSpPr/>
          <p:nvPr/>
        </p:nvGrpSpPr>
        <p:grpSpPr>
          <a:xfrm>
            <a:off x="507715" y="5666086"/>
            <a:ext cx="3709364" cy="452345"/>
            <a:chOff x="251520" y="2624712"/>
            <a:chExt cx="4248472" cy="23884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C26FEBD-E14D-AB43-4508-58E412DD4541}"/>
                </a:ext>
              </a:extLst>
            </p:cNvPr>
            <p:cNvSpPr/>
            <p:nvPr/>
          </p:nvSpPr>
          <p:spPr>
            <a:xfrm>
              <a:off x="251520" y="2624712"/>
              <a:ext cx="4176464" cy="23884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2664D6-AFA7-F080-50D9-B194289E2076}"/>
                </a:ext>
              </a:extLst>
            </p:cNvPr>
            <p:cNvSpPr txBox="1"/>
            <p:nvPr/>
          </p:nvSpPr>
          <p:spPr>
            <a:xfrm>
              <a:off x="313504" y="2624712"/>
              <a:ext cx="4186488" cy="2275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s-IS" sz="2200" dirty="0"/>
                <a:t>Detected at ~3σ in DESI data</a:t>
              </a:r>
              <a:endParaRPr lang="en-US" sz="22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8837C05-F18C-9042-2593-BF090A804B6B}"/>
              </a:ext>
            </a:extLst>
          </p:cNvPr>
          <p:cNvSpPr txBox="1"/>
          <p:nvPr/>
        </p:nvSpPr>
        <p:spPr>
          <a:xfrm>
            <a:off x="7092280" y="1052736"/>
            <a:ext cx="1805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Whitford</a:t>
            </a:r>
            <a:r>
              <a:rPr lang="en-US" sz="1600" i="1" dirty="0"/>
              <a:t> et al., 2025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E362F16-1B4E-B72E-0A08-88FB7904045D}"/>
              </a:ext>
            </a:extLst>
          </p:cNvPr>
          <p:cNvGrpSpPr/>
          <p:nvPr/>
        </p:nvGrpSpPr>
        <p:grpSpPr>
          <a:xfrm>
            <a:off x="170419" y="1049405"/>
            <a:ext cx="4283015" cy="1155459"/>
            <a:chOff x="251520" y="2624712"/>
            <a:chExt cx="4248472" cy="346302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6BD6E35-E78B-2FA2-A7F0-2147FDF29FAF}"/>
                </a:ext>
              </a:extLst>
            </p:cNvPr>
            <p:cNvSpPr/>
            <p:nvPr/>
          </p:nvSpPr>
          <p:spPr>
            <a:xfrm>
              <a:off x="251520" y="2624712"/>
              <a:ext cx="4176464" cy="346302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2BF873-746F-719E-97D0-DA8EC124CB31}"/>
                </a:ext>
              </a:extLst>
            </p:cNvPr>
            <p:cNvSpPr txBox="1"/>
            <p:nvPr/>
          </p:nvSpPr>
          <p:spPr>
            <a:xfrm>
              <a:off x="313504" y="2624712"/>
              <a:ext cx="4186488" cy="3320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s-IS" sz="2200" dirty="0"/>
                <a:t>Different numbers of relativistic species also change the evolution of the BAO and small-scales</a:t>
              </a:r>
              <a:endParaRPr lang="en-US" sz="22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EB09B97-2702-1383-8D2C-1EF3127C8985}"/>
              </a:ext>
            </a:extLst>
          </p:cNvPr>
          <p:cNvGrpSpPr/>
          <p:nvPr/>
        </p:nvGrpSpPr>
        <p:grpSpPr>
          <a:xfrm>
            <a:off x="587305" y="2441791"/>
            <a:ext cx="3473084" cy="1792657"/>
            <a:chOff x="587305" y="2441791"/>
            <a:chExt cx="3473084" cy="179265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24B1777-E723-DB54-3CAB-C04C2A206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689" y="2837448"/>
              <a:ext cx="3441700" cy="13970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FFDDBF8-39EA-E178-39C0-ECABAF8B9DB9}"/>
                </a:ext>
              </a:extLst>
            </p:cNvPr>
            <p:cNvSpPr txBox="1"/>
            <p:nvPr/>
          </p:nvSpPr>
          <p:spPr>
            <a:xfrm>
              <a:off x="587305" y="2441791"/>
              <a:ext cx="3264184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n-GB" sz="2000" u="sng" dirty="0"/>
                <a:t>(Elbers et al., 2025)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627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D648A-82C6-9E92-7860-AF5B9C9BB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70E1D8-C364-EB10-5B13-EEC3D7145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D5E59FC6-8A51-4AD2-0C57-25C9B4EF23F0}"/>
              </a:ext>
            </a:extLst>
          </p:cNvPr>
          <p:cNvSpPr txBox="1">
            <a:spLocks/>
          </p:cNvSpPr>
          <p:nvPr/>
        </p:nvSpPr>
        <p:spPr>
          <a:xfrm>
            <a:off x="979984" y="211706"/>
            <a:ext cx="4608512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u="sng" dirty="0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12F4A5D0-A1F1-E1DF-DB9D-A4A891A90A42}"/>
              </a:ext>
            </a:extLst>
          </p:cNvPr>
          <p:cNvSpPr txBox="1">
            <a:spLocks/>
          </p:cNvSpPr>
          <p:nvPr/>
        </p:nvSpPr>
        <p:spPr>
          <a:xfrm>
            <a:off x="545272" y="185308"/>
            <a:ext cx="5394880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Primordial non-</a:t>
            </a:r>
            <a:r>
              <a:rPr lang="en-US" sz="3200" u="sng" dirty="0" err="1"/>
              <a:t>Gaussianity</a:t>
            </a:r>
            <a:endParaRPr lang="en-US" sz="3200" u="sng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AC0D3C-27F1-9456-9AD4-C5E1C7D0712E}"/>
              </a:ext>
            </a:extLst>
          </p:cNvPr>
          <p:cNvGrpSpPr/>
          <p:nvPr/>
        </p:nvGrpSpPr>
        <p:grpSpPr>
          <a:xfrm>
            <a:off x="324247" y="1199800"/>
            <a:ext cx="8801040" cy="770984"/>
            <a:chOff x="3337130" y="4202825"/>
            <a:chExt cx="5701405" cy="269180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56621A4-0E63-A41D-91F5-A4182D0A3FDB}"/>
                </a:ext>
              </a:extLst>
            </p:cNvPr>
            <p:cNvSpPr/>
            <p:nvPr/>
          </p:nvSpPr>
          <p:spPr>
            <a:xfrm>
              <a:off x="3337130" y="4215135"/>
              <a:ext cx="5498753" cy="267949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64E1E6D-6E32-AE2B-D195-F87898D0CFE5}"/>
                </a:ext>
              </a:extLst>
            </p:cNvPr>
            <p:cNvSpPr/>
            <p:nvPr/>
          </p:nvSpPr>
          <p:spPr>
            <a:xfrm>
              <a:off x="3389631" y="4202825"/>
              <a:ext cx="5648904" cy="26864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2200" dirty="0"/>
                <a:t>(local) primordial non-</a:t>
              </a:r>
              <a:r>
                <a:rPr lang="en-AU" sz="2200" dirty="0" err="1"/>
                <a:t>Gaussianity</a:t>
              </a:r>
              <a:r>
                <a:rPr lang="en-AU" sz="2200" dirty="0"/>
                <a:t> changes the tails of the PDF of density fluctuations which then changes the abundance of massive halos </a:t>
              </a:r>
              <a:endParaRPr lang="en-US" sz="22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616AEF0-76CC-2EE3-2210-555A80883C16}"/>
              </a:ext>
            </a:extLst>
          </p:cNvPr>
          <p:cNvGrpSpPr/>
          <p:nvPr/>
        </p:nvGrpSpPr>
        <p:grpSpPr>
          <a:xfrm>
            <a:off x="4133863" y="2244113"/>
            <a:ext cx="4830625" cy="3886710"/>
            <a:chOff x="4289964" y="2282511"/>
            <a:chExt cx="4830625" cy="388671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C15F907-7379-FE82-68EB-E58598133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9964" y="2282511"/>
              <a:ext cx="4830625" cy="388671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1FD993-484B-B739-3870-A4DEE6CC067D}"/>
                </a:ext>
              </a:extLst>
            </p:cNvPr>
            <p:cNvSpPr txBox="1"/>
            <p:nvPr/>
          </p:nvSpPr>
          <p:spPr>
            <a:xfrm>
              <a:off x="4979000" y="2529874"/>
              <a:ext cx="23293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err="1"/>
                <a:t>Desjacques</a:t>
              </a:r>
              <a:r>
                <a:rPr lang="en-US" sz="1600" i="1" dirty="0"/>
                <a:t> &amp; Seljak 2010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04F9BCC-1F18-AFEA-BCBA-9DE9765C3B6C}"/>
              </a:ext>
            </a:extLst>
          </p:cNvPr>
          <p:cNvGrpSpPr/>
          <p:nvPr/>
        </p:nvGrpSpPr>
        <p:grpSpPr>
          <a:xfrm>
            <a:off x="293149" y="2193427"/>
            <a:ext cx="3774795" cy="767458"/>
            <a:chOff x="3337130" y="4202825"/>
            <a:chExt cx="5638505" cy="269180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67FD280-AFB3-0817-6202-BE5075C826D7}"/>
                </a:ext>
              </a:extLst>
            </p:cNvPr>
            <p:cNvSpPr/>
            <p:nvPr/>
          </p:nvSpPr>
          <p:spPr>
            <a:xfrm>
              <a:off x="3337130" y="4215135"/>
              <a:ext cx="5498753" cy="267949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994DCD2-07EC-2B76-C388-651D9710164B}"/>
                </a:ext>
              </a:extLst>
            </p:cNvPr>
            <p:cNvSpPr/>
            <p:nvPr/>
          </p:nvSpPr>
          <p:spPr>
            <a:xfrm>
              <a:off x="3389631" y="4202825"/>
              <a:ext cx="5586004" cy="2658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2200" dirty="0"/>
                <a:t>This adds scale-dependence to large-scale galaxy clustering</a:t>
              </a:r>
              <a:endParaRPr lang="en-US" sz="22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E8E01CC-E7D1-46C1-9447-44DCD02EFEC9}"/>
              </a:ext>
            </a:extLst>
          </p:cNvPr>
          <p:cNvGrpSpPr/>
          <p:nvPr/>
        </p:nvGrpSpPr>
        <p:grpSpPr>
          <a:xfrm>
            <a:off x="545272" y="3187038"/>
            <a:ext cx="3294863" cy="769441"/>
            <a:chOff x="3337130" y="4202825"/>
            <a:chExt cx="5638505" cy="269875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CFCCC31-7683-9DA6-108A-DDDCE0A0B6CD}"/>
                </a:ext>
              </a:extLst>
            </p:cNvPr>
            <p:cNvSpPr/>
            <p:nvPr/>
          </p:nvSpPr>
          <p:spPr>
            <a:xfrm>
              <a:off x="3337130" y="4215135"/>
              <a:ext cx="5498753" cy="267949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B85D8CE-0A89-B1F2-B8AB-7EBF88B8CA92}"/>
                </a:ext>
              </a:extLst>
            </p:cNvPr>
            <p:cNvSpPr/>
            <p:nvPr/>
          </p:nvSpPr>
          <p:spPr>
            <a:xfrm>
              <a:off x="3389631" y="4202825"/>
              <a:ext cx="5586004" cy="2698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2200" dirty="0"/>
                <a:t>Clustering constraints are comparable to CMB</a:t>
              </a:r>
              <a:endParaRPr lang="en-US" sz="22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A78944F-207E-09EF-2D2F-29B39B0631D4}"/>
              </a:ext>
            </a:extLst>
          </p:cNvPr>
          <p:cNvGrpSpPr/>
          <p:nvPr/>
        </p:nvGrpSpPr>
        <p:grpSpPr>
          <a:xfrm>
            <a:off x="289127" y="4154148"/>
            <a:ext cx="3278100" cy="832914"/>
            <a:chOff x="289127" y="4154148"/>
            <a:chExt cx="3278100" cy="832914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BDD42EB-21A5-99A5-C5AF-A7E224E25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127" y="4563729"/>
              <a:ext cx="1905000" cy="423333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FFF6010-3B21-F163-0F91-2BC946E85A05}"/>
                </a:ext>
              </a:extLst>
            </p:cNvPr>
            <p:cNvSpPr txBox="1"/>
            <p:nvPr/>
          </p:nvSpPr>
          <p:spPr>
            <a:xfrm>
              <a:off x="303043" y="4154148"/>
              <a:ext cx="3264184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n-GB" sz="2000" u="sng" dirty="0"/>
                <a:t>Planck DR4 (Jung et al., 2025)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AEF29A3-C418-D420-3F53-6C662035F208}"/>
              </a:ext>
            </a:extLst>
          </p:cNvPr>
          <p:cNvGrpSpPr/>
          <p:nvPr/>
        </p:nvGrpSpPr>
        <p:grpSpPr>
          <a:xfrm>
            <a:off x="263097" y="5173312"/>
            <a:ext cx="3870766" cy="957511"/>
            <a:chOff x="263097" y="5173312"/>
            <a:chExt cx="3870766" cy="957511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048D374-64CB-D09D-BFCE-CCF5C882B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043" y="5559323"/>
              <a:ext cx="1905000" cy="571500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AE231DF-1022-F552-B70B-3D040350E99D}"/>
                </a:ext>
              </a:extLst>
            </p:cNvPr>
            <p:cNvSpPr txBox="1"/>
            <p:nvPr/>
          </p:nvSpPr>
          <p:spPr>
            <a:xfrm>
              <a:off x="263097" y="5173312"/>
              <a:ext cx="3870766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n-GB" sz="2000" u="sng" dirty="0"/>
                <a:t>DESI DR1 (</a:t>
              </a:r>
              <a:r>
                <a:rPr lang="en-GB" sz="2000" u="sng" dirty="0" err="1"/>
                <a:t>Chaussidon</a:t>
              </a:r>
              <a:r>
                <a:rPr lang="en-GB" sz="2000" u="sng" dirty="0"/>
                <a:t> et al., 2025)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070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D0C01-E19D-EAFA-DFFC-77CA1BB62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F5C36-7C5B-9B18-B3CA-220F672AC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947349B6-38DA-5030-9F9F-35F5F305AE8E}"/>
              </a:ext>
            </a:extLst>
          </p:cNvPr>
          <p:cNvSpPr txBox="1">
            <a:spLocks/>
          </p:cNvSpPr>
          <p:nvPr/>
        </p:nvSpPr>
        <p:spPr>
          <a:xfrm>
            <a:off x="979984" y="211706"/>
            <a:ext cx="4608512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u="sng" dirty="0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FE5F4679-F854-E313-449B-2B619CB14EE2}"/>
              </a:ext>
            </a:extLst>
          </p:cNvPr>
          <p:cNvSpPr txBox="1">
            <a:spLocks/>
          </p:cNvSpPr>
          <p:nvPr/>
        </p:nvSpPr>
        <p:spPr>
          <a:xfrm>
            <a:off x="1061031" y="143867"/>
            <a:ext cx="5394880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Primordial oscillatory features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C4B995-35D6-55BF-80D0-F1CC98E9F32E}"/>
              </a:ext>
            </a:extLst>
          </p:cNvPr>
          <p:cNvGrpSpPr/>
          <p:nvPr/>
        </p:nvGrpSpPr>
        <p:grpSpPr>
          <a:xfrm>
            <a:off x="667502" y="877200"/>
            <a:ext cx="8801042" cy="770984"/>
            <a:chOff x="3337129" y="4202825"/>
            <a:chExt cx="5701406" cy="269180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1BBAB8A-5437-2CC7-3E41-C8593BE7A173}"/>
                </a:ext>
              </a:extLst>
            </p:cNvPr>
            <p:cNvSpPr/>
            <p:nvPr/>
          </p:nvSpPr>
          <p:spPr>
            <a:xfrm>
              <a:off x="3337129" y="4215136"/>
              <a:ext cx="5290654" cy="267949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3DAAEC-0B9D-2B7B-720A-0ED2174A7792}"/>
                </a:ext>
              </a:extLst>
            </p:cNvPr>
            <p:cNvSpPr/>
            <p:nvPr/>
          </p:nvSpPr>
          <p:spPr>
            <a:xfrm>
              <a:off x="3389631" y="4202825"/>
              <a:ext cx="5648904" cy="15043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2200" dirty="0">
                <a:solidFill>
                  <a:srgbClr val="0070C0"/>
                </a:solidFill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498700EE-8FA9-3E28-FE73-E427FFC49456}"/>
              </a:ext>
            </a:extLst>
          </p:cNvPr>
          <p:cNvSpPr/>
          <p:nvPr/>
        </p:nvSpPr>
        <p:spPr>
          <a:xfrm>
            <a:off x="648072" y="874828"/>
            <a:ext cx="8964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200" dirty="0"/>
              <a:t>Different inflation models can give rise to oscillatory features in the primordial spectrum that can be constrained in clustering akin to BAO</a:t>
            </a:r>
            <a:endParaRPr lang="en-US" sz="2200" dirty="0">
              <a:solidFill>
                <a:srgbClr val="0070C0"/>
              </a:solidFill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2041B026-929F-094A-BD4C-FDBF6498E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17" y="3961594"/>
            <a:ext cx="7710331" cy="2819056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81646E6F-AB25-C4CE-DC39-4A182AEAF8B0}"/>
              </a:ext>
            </a:extLst>
          </p:cNvPr>
          <p:cNvGrpSpPr/>
          <p:nvPr/>
        </p:nvGrpSpPr>
        <p:grpSpPr>
          <a:xfrm>
            <a:off x="894117" y="1744201"/>
            <a:ext cx="7710331" cy="2282450"/>
            <a:chOff x="894117" y="1744201"/>
            <a:chExt cx="7710331" cy="2282450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10AC86CD-027D-EF77-6378-38CC11D2D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76"/>
            <a:stretch>
              <a:fillRect/>
            </a:stretch>
          </p:blipFill>
          <p:spPr>
            <a:xfrm>
              <a:off x="912487" y="1744201"/>
              <a:ext cx="7691961" cy="2213105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CD231A2-E1EB-6F64-364B-52E83B3599DD}"/>
                </a:ext>
              </a:extLst>
            </p:cNvPr>
            <p:cNvSpPr txBox="1"/>
            <p:nvPr/>
          </p:nvSpPr>
          <p:spPr>
            <a:xfrm>
              <a:off x="894117" y="3688097"/>
              <a:ext cx="1805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/>
                <a:t>Beutler et al.,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650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BD388-CE0A-78AC-3EE9-156ABA08B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9CAF4-27A6-CC4B-70F2-F4952B175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F303823F-9CCC-1B01-9D96-1541465FCBF0}"/>
              </a:ext>
            </a:extLst>
          </p:cNvPr>
          <p:cNvSpPr txBox="1">
            <a:spLocks/>
          </p:cNvSpPr>
          <p:nvPr/>
        </p:nvSpPr>
        <p:spPr>
          <a:xfrm>
            <a:off x="979984" y="211706"/>
            <a:ext cx="4608512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u="sng" dirty="0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FCA32983-EFF0-EA92-9727-603BF2939C47}"/>
              </a:ext>
            </a:extLst>
          </p:cNvPr>
          <p:cNvSpPr txBox="1">
            <a:spLocks/>
          </p:cNvSpPr>
          <p:nvPr/>
        </p:nvSpPr>
        <p:spPr>
          <a:xfrm>
            <a:off x="1115616" y="188640"/>
            <a:ext cx="5904656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Warm DM and ultra-light axions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A05229-5DB6-1BC3-9F14-587CD6126CF2}"/>
              </a:ext>
            </a:extLst>
          </p:cNvPr>
          <p:cNvSpPr/>
          <p:nvPr/>
        </p:nvSpPr>
        <p:spPr>
          <a:xfrm>
            <a:off x="467544" y="1408159"/>
            <a:ext cx="5040559" cy="7967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A1E25D-5754-F30E-CAF6-712A95A6590C}"/>
              </a:ext>
            </a:extLst>
          </p:cNvPr>
          <p:cNvSpPr txBox="1"/>
          <p:nvPr/>
        </p:nvSpPr>
        <p:spPr>
          <a:xfrm>
            <a:off x="523464" y="1435425"/>
            <a:ext cx="4984639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GB" sz="2200" dirty="0"/>
              <a:t>ULAs and other DM candidates can modify the non-linear galaxy power spectrum </a:t>
            </a:r>
            <a:endParaRPr lang="en-GB" sz="2200" i="1" baseline="-25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BB2A370-9B45-83DF-1C05-BC82E80ED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36660"/>
            <a:ext cx="6089192" cy="359167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38F300E-A9C5-7A3D-C783-C09624C02184}"/>
              </a:ext>
            </a:extLst>
          </p:cNvPr>
          <p:cNvGrpSpPr/>
          <p:nvPr/>
        </p:nvGrpSpPr>
        <p:grpSpPr>
          <a:xfrm>
            <a:off x="5638707" y="704478"/>
            <a:ext cx="3325782" cy="2991068"/>
            <a:chOff x="5638707" y="704478"/>
            <a:chExt cx="3325782" cy="299106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6AC5CF8-45AC-3C99-35E4-C36A3614B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8707" y="704478"/>
              <a:ext cx="3325782" cy="265251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6408C1-15CA-3C38-161D-9ABF7D17D994}"/>
                </a:ext>
              </a:extLst>
            </p:cNvPr>
            <p:cNvSpPr txBox="1"/>
            <p:nvPr/>
          </p:nvSpPr>
          <p:spPr>
            <a:xfrm>
              <a:off x="6268704" y="3356992"/>
              <a:ext cx="23293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err="1"/>
                <a:t>Verdiani</a:t>
              </a:r>
              <a:r>
                <a:rPr lang="en-US" sz="1600" i="1" dirty="0"/>
                <a:t> et al.,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457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B622D-8A83-1C7A-BD81-A25B15CFC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30FED-1FC0-CE55-DE75-7E34B6376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ADEA2759-E0EE-9569-C3C0-24506CF4BDFF}"/>
              </a:ext>
            </a:extLst>
          </p:cNvPr>
          <p:cNvSpPr txBox="1">
            <a:spLocks/>
          </p:cNvSpPr>
          <p:nvPr/>
        </p:nvSpPr>
        <p:spPr>
          <a:xfrm>
            <a:off x="683568" y="46275"/>
            <a:ext cx="5708768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So what’s next?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BD22ED-0BCE-A429-CD7C-D515DFEB3970}"/>
              </a:ext>
            </a:extLst>
          </p:cNvPr>
          <p:cNvSpPr txBox="1"/>
          <p:nvPr/>
        </p:nvSpPr>
        <p:spPr>
          <a:xfrm>
            <a:off x="362392" y="758309"/>
            <a:ext cx="6022170" cy="5262979"/>
          </a:xfrm>
          <a:prstGeom prst="rect">
            <a:avLst/>
          </a:prstGeom>
          <a:noFill/>
          <a:ln>
            <a:noFill/>
          </a:ln>
        </p:spPr>
        <p:txBody>
          <a:bodyPr wrap="square" lIns="108000" rtlCol="0" anchor="t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DESI has completed its original 5-year plan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2400" dirty="0"/>
              <a:t>public Data Release 2 ~mid 2027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2400" dirty="0"/>
              <a:t>We are currently observing run-1b, with run-2 to start ~2029.</a:t>
            </a:r>
            <a:br>
              <a:rPr lang="en-AU" sz="2400" dirty="0"/>
            </a:br>
            <a:endParaRPr lang="en-A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Euclid expected to release first galaxy clustering results and data over the next 9 months.</a:t>
            </a:r>
            <a:br>
              <a:rPr lang="en-AU" sz="2400" dirty="0"/>
            </a:br>
            <a:endParaRPr lang="en-A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 The 4-metre Multi Object Spectrograph (4MOST) starts main survey operations later this year.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84627B-FA89-C12E-B2AA-E08B2B2B5CCF}"/>
              </a:ext>
            </a:extLst>
          </p:cNvPr>
          <p:cNvGrpSpPr/>
          <p:nvPr/>
        </p:nvGrpSpPr>
        <p:grpSpPr>
          <a:xfrm>
            <a:off x="457153" y="5358048"/>
            <a:ext cx="5832648" cy="769441"/>
            <a:chOff x="297173" y="4509120"/>
            <a:chExt cx="4089619" cy="164028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8152B93-CFC8-4214-90F8-4ECFE0EBF2BF}"/>
                </a:ext>
              </a:extLst>
            </p:cNvPr>
            <p:cNvSpPr/>
            <p:nvPr/>
          </p:nvSpPr>
          <p:spPr>
            <a:xfrm>
              <a:off x="297173" y="4534398"/>
              <a:ext cx="4050755" cy="154438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1434AF-FF0A-03E7-00B7-AB67DD3F8338}"/>
                </a:ext>
              </a:extLst>
            </p:cNvPr>
            <p:cNvSpPr/>
            <p:nvPr/>
          </p:nvSpPr>
          <p:spPr>
            <a:xfrm>
              <a:off x="336037" y="4509120"/>
              <a:ext cx="4050755" cy="1640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200" dirty="0"/>
                <a:t>The linear z&lt;=1.5 universe will be almost cosmic variance limited after these surveys</a:t>
              </a:r>
            </a:p>
          </p:txBody>
        </p:sp>
      </p:grpSp>
      <p:pic>
        <p:nvPicPr>
          <p:cNvPr id="12" name="Picture 11" descr="DESI Survey (@desisurvey) • Facebook">
            <a:extLst>
              <a:ext uri="{FF2B5EF4-FFF2-40B4-BE49-F238E27FC236}">
                <a16:creationId xmlns:a16="http://schemas.microsoft.com/office/drawing/2014/main" id="{E6101CAB-404F-CD67-FF8B-ACDFD98A4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21" y="745642"/>
            <a:ext cx="1620655" cy="16286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FB3AA1-B290-6C17-3AAC-CF7270BC6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2492896"/>
            <a:ext cx="2088334" cy="1154294"/>
          </a:xfrm>
          <a:prstGeom prst="rect">
            <a:avLst/>
          </a:prstGeom>
        </p:spPr>
      </p:pic>
      <p:pic>
        <p:nvPicPr>
          <p:cNvPr id="18" name="Picture 17" descr="4MOST">
            <a:extLst>
              <a:ext uri="{FF2B5EF4-FFF2-40B4-BE49-F238E27FC236}">
                <a16:creationId xmlns:a16="http://schemas.microsoft.com/office/drawing/2014/main" id="{4A8A3FA7-CB62-C1E5-DFC6-466F7B3AE4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8265" y="3863238"/>
            <a:ext cx="1334574" cy="156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3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C2BCC-53B2-AF79-672E-E00322CC5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2B0F0D09-4A35-1488-A558-FCBBD3B9D5FA}"/>
              </a:ext>
            </a:extLst>
          </p:cNvPr>
          <p:cNvGrpSpPr/>
          <p:nvPr/>
        </p:nvGrpSpPr>
        <p:grpSpPr>
          <a:xfrm>
            <a:off x="145585" y="836712"/>
            <a:ext cx="5916830" cy="2917679"/>
            <a:chOff x="145585" y="836712"/>
            <a:chExt cx="5916830" cy="291767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546312A-A209-1233-F8B4-501E03580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836712"/>
              <a:ext cx="5882903" cy="287460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B2D4F6-AFE8-57CB-4749-E47F6C67F67A}"/>
                </a:ext>
              </a:extLst>
            </p:cNvPr>
            <p:cNvSpPr txBox="1"/>
            <p:nvPr/>
          </p:nvSpPr>
          <p:spPr>
            <a:xfrm>
              <a:off x="145585" y="3415837"/>
              <a:ext cx="23293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err="1"/>
                <a:t>Besuner</a:t>
              </a:r>
              <a:r>
                <a:rPr lang="en-US" sz="1600" i="1" dirty="0"/>
                <a:t> et al., 2025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3248B-4CE7-508A-5ED0-85876E4192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361EA550-3917-7AF4-5897-4472D8336C95}"/>
              </a:ext>
            </a:extLst>
          </p:cNvPr>
          <p:cNvSpPr txBox="1">
            <a:spLocks/>
          </p:cNvSpPr>
          <p:nvPr/>
        </p:nvSpPr>
        <p:spPr>
          <a:xfrm>
            <a:off x="683568" y="46275"/>
            <a:ext cx="5708768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So what’s next?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B989C90-544E-F382-4E01-44710FCE9BF6}"/>
              </a:ext>
            </a:extLst>
          </p:cNvPr>
          <p:cNvGrpSpPr/>
          <p:nvPr/>
        </p:nvGrpSpPr>
        <p:grpSpPr>
          <a:xfrm>
            <a:off x="5004048" y="978310"/>
            <a:ext cx="4047578" cy="1446550"/>
            <a:chOff x="297173" y="4509120"/>
            <a:chExt cx="4089619" cy="212720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111425-2745-0194-1B97-94BA227B2FE1}"/>
                </a:ext>
              </a:extLst>
            </p:cNvPr>
            <p:cNvSpPr/>
            <p:nvPr/>
          </p:nvSpPr>
          <p:spPr>
            <a:xfrm>
              <a:off x="297173" y="4534398"/>
              <a:ext cx="4050755" cy="154438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5A1BF5D-F7C3-F058-1E0F-A0F75D14D2BD}"/>
                </a:ext>
              </a:extLst>
            </p:cNvPr>
            <p:cNvSpPr/>
            <p:nvPr/>
          </p:nvSpPr>
          <p:spPr>
            <a:xfrm>
              <a:off x="336037" y="4509120"/>
              <a:ext cx="4050755" cy="21272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200" dirty="0"/>
                <a:t>Future surveys (Stage V) will hence probe the high-z transition from matter to DE domination 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CC37943-4428-81E8-7C99-41CA11174A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03" y="3809717"/>
            <a:ext cx="8846223" cy="300200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C035CB1-5548-064B-CBC3-188CB3B9F51F}"/>
              </a:ext>
            </a:extLst>
          </p:cNvPr>
          <p:cNvGrpSpPr/>
          <p:nvPr/>
        </p:nvGrpSpPr>
        <p:grpSpPr>
          <a:xfrm>
            <a:off x="6084168" y="2499483"/>
            <a:ext cx="2987941" cy="1107996"/>
            <a:chOff x="297173" y="4509120"/>
            <a:chExt cx="4089619" cy="162935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2789D31-AFF8-E56F-D55F-9A9E3ACA0654}"/>
                </a:ext>
              </a:extLst>
            </p:cNvPr>
            <p:cNvSpPr/>
            <p:nvPr/>
          </p:nvSpPr>
          <p:spPr>
            <a:xfrm>
              <a:off x="297173" y="4534398"/>
              <a:ext cx="4050755" cy="154438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1E1D3CE-C37B-B2C2-6E86-FC1FF48D65E6}"/>
                </a:ext>
              </a:extLst>
            </p:cNvPr>
            <p:cNvSpPr/>
            <p:nvPr/>
          </p:nvSpPr>
          <p:spPr>
            <a:xfrm>
              <a:off x="336036" y="4509120"/>
              <a:ext cx="4050756" cy="16293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200" dirty="0"/>
                <a:t>And focus on non-linear physics, neutrinos and the primordial universe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631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35263-C0FF-8AAF-61E0-03F7350D2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88359-771C-787E-9A24-711BFEFE3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33A0773F-2677-2B8A-9EA2-C46FB150F883}"/>
              </a:ext>
            </a:extLst>
          </p:cNvPr>
          <p:cNvSpPr txBox="1">
            <a:spLocks/>
          </p:cNvSpPr>
          <p:nvPr/>
        </p:nvSpPr>
        <p:spPr>
          <a:xfrm>
            <a:off x="683568" y="46275"/>
            <a:ext cx="5708768" cy="720080"/>
          </a:xfrm>
          <a:prstGeom prst="rect">
            <a:avLst/>
          </a:prstGeom>
          <a:noFill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u="sng" dirty="0"/>
              <a:t>Conclusions</a:t>
            </a:r>
          </a:p>
        </p:txBody>
      </p:sp>
      <p:pic>
        <p:nvPicPr>
          <p:cNvPr id="22" name="Picture 21" descr="A graph with a line and stars&#10;&#10;Description automatically generated">
            <a:extLst>
              <a:ext uri="{FF2B5EF4-FFF2-40B4-BE49-F238E27FC236}">
                <a16:creationId xmlns:a16="http://schemas.microsoft.com/office/drawing/2014/main" id="{36A5E814-6888-4494-7945-9FD87DE24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52" y="2311666"/>
            <a:ext cx="5163620" cy="387165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11A0653-9782-E0AB-0AB1-E7397C095E85}"/>
              </a:ext>
            </a:extLst>
          </p:cNvPr>
          <p:cNvGrpSpPr/>
          <p:nvPr/>
        </p:nvGrpSpPr>
        <p:grpSpPr>
          <a:xfrm>
            <a:off x="251520" y="990433"/>
            <a:ext cx="8640960" cy="1249225"/>
            <a:chOff x="251520" y="3590767"/>
            <a:chExt cx="3672408" cy="268255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3FE3069-F973-E60F-4757-D4E51570FB90}"/>
                </a:ext>
              </a:extLst>
            </p:cNvPr>
            <p:cNvSpPr/>
            <p:nvPr/>
          </p:nvSpPr>
          <p:spPr>
            <a:xfrm>
              <a:off x="251520" y="3591832"/>
              <a:ext cx="3647248" cy="268148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3CF68C-4E5A-F905-6B80-DA794B691A76}"/>
                </a:ext>
              </a:extLst>
            </p:cNvPr>
            <p:cNvSpPr/>
            <p:nvPr/>
          </p:nvSpPr>
          <p:spPr>
            <a:xfrm>
              <a:off x="251520" y="3590767"/>
              <a:ext cx="3672408" cy="2577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Galaxy surveys are perhaps the most promising modern way of pinning down the precise nature of the cosmos. There’s a real possibility that we’ll ~finish mapping the Universe in our lifetimes.</a:t>
              </a:r>
              <a:endParaRPr lang="en-US" sz="28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D81DFD2-8DA8-49F7-ACD6-1B6532601698}"/>
              </a:ext>
            </a:extLst>
          </p:cNvPr>
          <p:cNvGrpSpPr/>
          <p:nvPr/>
        </p:nvGrpSpPr>
        <p:grpSpPr>
          <a:xfrm>
            <a:off x="4860032" y="2436254"/>
            <a:ext cx="1368152" cy="632706"/>
            <a:chOff x="4860032" y="2436254"/>
            <a:chExt cx="1368152" cy="632706"/>
          </a:xfrm>
        </p:grpSpPr>
        <p:sp>
          <p:nvSpPr>
            <p:cNvPr id="2" name="5-point Star 1">
              <a:extLst>
                <a:ext uri="{FF2B5EF4-FFF2-40B4-BE49-F238E27FC236}">
                  <a16:creationId xmlns:a16="http://schemas.microsoft.com/office/drawing/2014/main" id="{2584B030-9BBE-B3CD-BDCC-B9979DAA7FFB}"/>
                </a:ext>
              </a:extLst>
            </p:cNvPr>
            <p:cNvSpPr/>
            <p:nvPr/>
          </p:nvSpPr>
          <p:spPr>
            <a:xfrm>
              <a:off x="5868144" y="2708920"/>
              <a:ext cx="360040" cy="360040"/>
            </a:xfrm>
            <a:prstGeom prst="star5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1FC824-4A56-1BBB-79F8-97B05DA9172A}"/>
                </a:ext>
              </a:extLst>
            </p:cNvPr>
            <p:cNvSpPr/>
            <p:nvPr/>
          </p:nvSpPr>
          <p:spPr>
            <a:xfrm>
              <a:off x="4860032" y="2436254"/>
              <a:ext cx="11272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n w="0"/>
                  <a:solidFill>
                    <a:schemeClr val="accent1"/>
                  </a:solidFill>
                </a:rPr>
                <a:t>Stage-V</a:t>
              </a:r>
              <a:endParaRPr lang="en-US" sz="2800" dirty="0">
                <a:ln w="0"/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182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{98D47781-C5A5-0745-A914-65FFABEF2C83}tf10001120</Template>
  <TotalTime>10382</TotalTime>
  <Words>951</Words>
  <Application>Microsoft Macintosh PowerPoint</Application>
  <PresentationFormat>On-screen Show (4:3)</PresentationFormat>
  <Paragraphs>152</Paragraphs>
  <Slides>25</Slides>
  <Notes>24</Notes>
  <HiddenSlides>0</HiddenSlides>
  <MMClips>2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Gill Sans MT</vt:lpstr>
      <vt:lpstr>Wingdings</vt:lpstr>
      <vt:lpstr>Parcel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kgunn</dc:creator>
  <cp:lastModifiedBy>Cullan Howlett</cp:lastModifiedBy>
  <cp:revision>729</cp:revision>
  <dcterms:created xsi:type="dcterms:W3CDTF">2012-04-17T01:30:05Z</dcterms:created>
  <dcterms:modified xsi:type="dcterms:W3CDTF">2026-09-02T00:17:07Z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2023-12-05T02:06:21Z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af06de1e-42fb-4d3f-a633-0227e4cdd1df</vt:lpwstr>
  </property>
  <property fmtid="{D5CDD505-2E9C-101B-9397-08002B2CF9AE}" pid="8" name="MSIP_Label_0f488380-630a-4f55-a077-a19445e3f360_ContentBits">
    <vt:lpwstr>0</vt:lpwstr>
  </property>
</Properties>
</file>