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9" r:id="rId1"/>
  </p:sldMasterIdLst>
  <p:notesMasterIdLst>
    <p:notesMasterId r:id="rId28"/>
  </p:notesMasterIdLst>
  <p:sldIdLst>
    <p:sldId id="256" r:id="rId2"/>
    <p:sldId id="257" r:id="rId3"/>
    <p:sldId id="263" r:id="rId4"/>
    <p:sldId id="970" r:id="rId5"/>
    <p:sldId id="941" r:id="rId6"/>
    <p:sldId id="972" r:id="rId7"/>
    <p:sldId id="945" r:id="rId8"/>
    <p:sldId id="946" r:id="rId9"/>
    <p:sldId id="973" r:id="rId10"/>
    <p:sldId id="948" r:id="rId11"/>
    <p:sldId id="874" r:id="rId12"/>
    <p:sldId id="258" r:id="rId13"/>
    <p:sldId id="974" r:id="rId14"/>
    <p:sldId id="259" r:id="rId15"/>
    <p:sldId id="260" r:id="rId16"/>
    <p:sldId id="976" r:id="rId17"/>
    <p:sldId id="979" r:id="rId18"/>
    <p:sldId id="975" r:id="rId19"/>
    <p:sldId id="978" r:id="rId20"/>
    <p:sldId id="980" r:id="rId21"/>
    <p:sldId id="983" r:id="rId22"/>
    <p:sldId id="266" r:id="rId23"/>
    <p:sldId id="261" r:id="rId24"/>
    <p:sldId id="984" r:id="rId25"/>
    <p:sldId id="985" r:id="rId26"/>
    <p:sldId id="262"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850"/>
    <p:restoredTop sz="94684"/>
  </p:normalViewPr>
  <p:slideViewPr>
    <p:cSldViewPr snapToGrid="0" snapToObjects="1">
      <p:cViewPr varScale="1">
        <p:scale>
          <a:sx n="106" d="100"/>
          <a:sy n="106" d="100"/>
        </p:scale>
        <p:origin x="296"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34376D-8E32-C844-9ABC-30169434FF31}" type="datetimeFigureOut">
              <a:rPr lang="en-US" smtClean="0"/>
              <a:t>9/1/26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03AE6C-7565-C846-925A-04721D665CC7}" type="slidenum">
              <a:rPr lang="en-US" smtClean="0"/>
              <a:t>‹#›</a:t>
            </a:fld>
            <a:endParaRPr lang="en-US"/>
          </a:p>
        </p:txBody>
      </p:sp>
    </p:spTree>
    <p:extLst>
      <p:ext uri="{BB962C8B-B14F-4D97-AF65-F5344CB8AC3E}">
        <p14:creationId xmlns:p14="http://schemas.microsoft.com/office/powerpoint/2010/main" val="2138262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limitation of our formalism is the treatment of vector and scalar suppression. Our prescription is motivated phenomenologically and is thus a useful first step, but should not be conflated with the Vainshtein mechanism [64]. In ghost-free massive gravity, the Vainshtein mechanism is associated with nonlinear interactions of the scalar mode,</a:t>
            </a:r>
          </a:p>
        </p:txBody>
      </p:sp>
      <p:sp>
        <p:nvSpPr>
          <p:cNvPr id="4" name="Slide Number Placeholder 3"/>
          <p:cNvSpPr>
            <a:spLocks noGrp="1"/>
          </p:cNvSpPr>
          <p:nvPr>
            <p:ph type="sldNum" sz="quarter" idx="5"/>
          </p:nvPr>
        </p:nvSpPr>
        <p:spPr/>
        <p:txBody>
          <a:bodyPr/>
          <a:lstStyle/>
          <a:p>
            <a:fld id="{F803AE6C-7565-C846-925A-04721D665CC7}" type="slidenum">
              <a:rPr lang="en-US" smtClean="0"/>
              <a:t>15</a:t>
            </a:fld>
            <a:endParaRPr lang="en-US"/>
          </a:p>
        </p:txBody>
      </p:sp>
    </p:spTree>
    <p:extLst>
      <p:ext uri="{BB962C8B-B14F-4D97-AF65-F5344CB8AC3E}">
        <p14:creationId xmlns:p14="http://schemas.microsoft.com/office/powerpoint/2010/main" val="2851709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f89904bf4e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f89904bf4e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a16="http://schemas.microsoft.com/office/drawing/2014/main" id="{BC91ACCF-244A-19FA-C5D4-230F5018CB14}"/>
            </a:ext>
          </a:extLst>
        </p:cNvPr>
        <p:cNvGrpSpPr/>
        <p:nvPr/>
      </p:nvGrpSpPr>
      <p:grpSpPr>
        <a:xfrm>
          <a:off x="0" y="0"/>
          <a:ext cx="0" cy="0"/>
          <a:chOff x="0" y="0"/>
          <a:chExt cx="0" cy="0"/>
        </a:xfrm>
      </p:grpSpPr>
      <p:sp>
        <p:nvSpPr>
          <p:cNvPr id="57" name="Google Shape;57;g3f89904bf4e_0_14:notes">
            <a:extLst>
              <a:ext uri="{FF2B5EF4-FFF2-40B4-BE49-F238E27FC236}">
                <a16:creationId xmlns:a16="http://schemas.microsoft.com/office/drawing/2014/main" id="{EE83F373-D2F1-6A0A-5408-D8381E26189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f89904bf4e_0_14:notes">
            <a:extLst>
              <a:ext uri="{FF2B5EF4-FFF2-40B4-BE49-F238E27FC236}">
                <a16:creationId xmlns:a16="http://schemas.microsoft.com/office/drawing/2014/main" id="{028D2225-AC35-DFD5-9EDE-B8B77F64DC7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150888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82880" y="5176159"/>
            <a:ext cx="11640312" cy="845493"/>
          </a:xfrm>
        </p:spPr>
        <p:txBody>
          <a:bodyPr vert="horz" lIns="91440" tIns="45720" rIns="91440" bIns="45720" rtlCol="0" anchor="b">
            <a:normAutofit/>
          </a:bodyPr>
          <a:lstStyle>
            <a:lvl1pPr>
              <a:defRPr lang="en-US" sz="440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10313" y="5980176"/>
            <a:ext cx="11612880" cy="530352"/>
          </a:xfrm>
        </p:spPr>
        <p:txBody>
          <a:bodyPr vert="horz" lIns="91440" tIns="45720" rIns="91440" bIns="45720" rtlCol="0">
            <a:normAutofit/>
          </a:bodyPr>
          <a:lstStyle>
            <a:lvl1pPr marL="0" indent="0">
              <a:buNone/>
              <a:defRPr lang="en-US" sz="1600" dirty="0">
                <a:solidFill>
                  <a:schemeClr val="tx2"/>
                </a:solidFill>
              </a:defRPr>
            </a:lvl1pPr>
          </a:lstStyle>
          <a:p>
            <a:pPr lvl="0"/>
            <a:r>
              <a:rPr lang="en-US"/>
              <a:t>Click to edit Master subtitle style</a:t>
            </a:r>
            <a:endParaRPr lang="en-US" dirty="0"/>
          </a:p>
        </p:txBody>
      </p:sp>
      <p:sp>
        <p:nvSpPr>
          <p:cNvPr id="10" name="Picture Placeholder 9">
            <a:extLst>
              <a:ext uri="{FF2B5EF4-FFF2-40B4-BE49-F238E27FC236}">
                <a16:creationId xmlns:a16="http://schemas.microsoft.com/office/drawing/2014/main" id="{150AF6FA-7D1D-1351-A76E-43C54D28FD68}"/>
              </a:ext>
            </a:extLst>
          </p:cNvPr>
          <p:cNvSpPr>
            <a:spLocks noGrp="1"/>
          </p:cNvSpPr>
          <p:nvPr>
            <p:ph type="pic" sz="quarter" idx="13" hasCustomPrompt="1"/>
          </p:nvPr>
        </p:nvSpPr>
        <p:spPr>
          <a:xfrm>
            <a:off x="274220" y="266700"/>
            <a:ext cx="11649456" cy="4853814"/>
          </a:xfrm>
          <a:custGeom>
            <a:avLst/>
            <a:gdLst>
              <a:gd name="connsiteX0" fmla="*/ 291520 w 11651080"/>
              <a:gd name="connsiteY0" fmla="*/ 0 h 4853814"/>
              <a:gd name="connsiteX1" fmla="*/ 11359560 w 11651080"/>
              <a:gd name="connsiteY1" fmla="*/ 0 h 4853814"/>
              <a:gd name="connsiteX2" fmla="*/ 11651080 w 11651080"/>
              <a:gd name="connsiteY2" fmla="*/ 291520 h 4853814"/>
              <a:gd name="connsiteX3" fmla="*/ 11651080 w 11651080"/>
              <a:gd name="connsiteY3" fmla="*/ 4562294 h 4853814"/>
              <a:gd name="connsiteX4" fmla="*/ 11359560 w 11651080"/>
              <a:gd name="connsiteY4" fmla="*/ 4853814 h 4853814"/>
              <a:gd name="connsiteX5" fmla="*/ 291520 w 11651080"/>
              <a:gd name="connsiteY5" fmla="*/ 4853814 h 4853814"/>
              <a:gd name="connsiteX6" fmla="*/ 0 w 11651080"/>
              <a:gd name="connsiteY6" fmla="*/ 4562294 h 4853814"/>
              <a:gd name="connsiteX7" fmla="*/ 0 w 11651080"/>
              <a:gd name="connsiteY7" fmla="*/ 291520 h 4853814"/>
              <a:gd name="connsiteX8" fmla="*/ 291520 w 11651080"/>
              <a:gd name="connsiteY8" fmla="*/ 0 h 485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1080" h="4853814">
                <a:moveTo>
                  <a:pt x="291520" y="0"/>
                </a:moveTo>
                <a:lnTo>
                  <a:pt x="11359560" y="0"/>
                </a:lnTo>
                <a:cubicBezTo>
                  <a:pt x="11520562" y="0"/>
                  <a:pt x="11651080" y="130518"/>
                  <a:pt x="11651080" y="291520"/>
                </a:cubicBezTo>
                <a:lnTo>
                  <a:pt x="11651080" y="4562294"/>
                </a:lnTo>
                <a:cubicBezTo>
                  <a:pt x="11651080" y="4723296"/>
                  <a:pt x="11520562" y="4853814"/>
                  <a:pt x="11359560" y="4853814"/>
                </a:cubicBezTo>
                <a:lnTo>
                  <a:pt x="291520" y="4853814"/>
                </a:lnTo>
                <a:cubicBezTo>
                  <a:pt x="130518" y="4853814"/>
                  <a:pt x="0" y="4723296"/>
                  <a:pt x="0" y="4562294"/>
                </a:cubicBezTo>
                <a:lnTo>
                  <a:pt x="0" y="291520"/>
                </a:lnTo>
                <a:cubicBezTo>
                  <a:pt x="0" y="130518"/>
                  <a:pt x="130518" y="0"/>
                  <a:pt x="291520"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182880" y="6391657"/>
            <a:ext cx="2805405" cy="330466"/>
          </a:xfrm>
        </p:spPr>
        <p:txBody>
          <a:bodyPr/>
          <a:lstStyle>
            <a:lvl1pPr>
              <a:defRPr>
                <a:solidFill>
                  <a:schemeClr val="tx2"/>
                </a:solidFill>
                <a:effectLst/>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137848" y="6391657"/>
            <a:ext cx="3494314" cy="330466"/>
          </a:xfrm>
        </p:spPr>
        <p:txBody>
          <a:bodyPr/>
          <a:lstStyle>
            <a:lvl1pPr algn="r">
              <a:defRPr>
                <a:solidFill>
                  <a:schemeClr val="tx2"/>
                </a:solidFill>
                <a:effectLst/>
              </a:defRPr>
            </a:lvl1pPr>
          </a:lstStyle>
          <a:p>
            <a:fld id="{4D312834-7A9F-3543-9167-2FF8FB05AB05}" type="datetime1">
              <a:rPr lang="en-US" smtClean="0"/>
              <a:t>9/1/26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632162" y="6391657"/>
            <a:ext cx="429207" cy="330466"/>
          </a:xfrm>
        </p:spPr>
        <p:txBody>
          <a:bodyPr/>
          <a:lstStyle>
            <a:lvl1pPr>
              <a:defRPr>
                <a:solidFill>
                  <a:schemeClr val="tx2"/>
                </a:solidFill>
                <a:effectLst/>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6324503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B3CAA38-707F-5840-8E9E-7E1B36077BC7}" type="datetime1">
              <a:rPr lang="en-US" smtClean="0"/>
              <a:t>9/1/26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8227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660262" y="208754"/>
            <a:ext cx="4066072" cy="3725937"/>
          </a:xfrm>
        </p:spPr>
        <p:txBody>
          <a:bodyPr vert="horz" lIns="91440" tIns="45720" rIns="91440" bIns="45720" rtlCol="0" anchor="t">
            <a:normAutofit/>
          </a:bodyPr>
          <a:lstStyle>
            <a:lvl1pPr>
              <a:defRPr lang="en-US" sz="500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668729" y="4846320"/>
            <a:ext cx="4066072" cy="1380744"/>
          </a:xfrm>
        </p:spPr>
        <p:txBody>
          <a:bodyPr vert="horz" lIns="91440" tIns="45720" rIns="91440" bIns="45720" rtlCol="0" anchor="b">
            <a:normAutofit/>
          </a:bodyPr>
          <a:lstStyle>
            <a:lvl1pPr marL="0" indent="0">
              <a:buNone/>
              <a:defRPr lang="en-US" sz="1600">
                <a:solidFill>
                  <a:schemeClr val="tx2"/>
                </a:solidFill>
              </a:defRPr>
            </a:lvl1pPr>
          </a:lstStyle>
          <a:p>
            <a:pPr lvl="0"/>
            <a:r>
              <a:rPr lang="en-US"/>
              <a:t>Click to edit Master subtitle style</a:t>
            </a:r>
            <a:endParaRPr lang="en-US" dirty="0"/>
          </a:p>
        </p:txBody>
      </p:sp>
      <p:sp>
        <p:nvSpPr>
          <p:cNvPr id="12" name="Picture Placeholder 11">
            <a:extLst>
              <a:ext uri="{FF2B5EF4-FFF2-40B4-BE49-F238E27FC236}">
                <a16:creationId xmlns:a16="http://schemas.microsoft.com/office/drawing/2014/main" id="{7A934108-77F2-43A6-38EF-C1CDEDD103C2}"/>
              </a:ext>
            </a:extLst>
          </p:cNvPr>
          <p:cNvSpPr>
            <a:spLocks noGrp="1"/>
          </p:cNvSpPr>
          <p:nvPr>
            <p:ph type="pic" sz="quarter" idx="13" hasCustomPrompt="1"/>
          </p:nvPr>
        </p:nvSpPr>
        <p:spPr>
          <a:xfrm>
            <a:off x="274320" y="266699"/>
            <a:ext cx="7238998" cy="6322891"/>
          </a:xfrm>
          <a:custGeom>
            <a:avLst/>
            <a:gdLst>
              <a:gd name="connsiteX0" fmla="*/ 291359 w 7238998"/>
              <a:gd name="connsiteY0" fmla="*/ 0 h 6322891"/>
              <a:gd name="connsiteX1" fmla="*/ 6947639 w 7238998"/>
              <a:gd name="connsiteY1" fmla="*/ 0 h 6322891"/>
              <a:gd name="connsiteX2" fmla="*/ 7238998 w 7238998"/>
              <a:gd name="connsiteY2" fmla="*/ 291359 h 6322891"/>
              <a:gd name="connsiteX3" fmla="*/ 7238998 w 7238998"/>
              <a:gd name="connsiteY3" fmla="*/ 6031532 h 6322891"/>
              <a:gd name="connsiteX4" fmla="*/ 6947639 w 7238998"/>
              <a:gd name="connsiteY4" fmla="*/ 6322891 h 6322891"/>
              <a:gd name="connsiteX5" fmla="*/ 291359 w 7238998"/>
              <a:gd name="connsiteY5" fmla="*/ 6322891 h 6322891"/>
              <a:gd name="connsiteX6" fmla="*/ 0 w 7238998"/>
              <a:gd name="connsiteY6" fmla="*/ 6031532 h 6322891"/>
              <a:gd name="connsiteX7" fmla="*/ 0 w 7238998"/>
              <a:gd name="connsiteY7" fmla="*/ 291359 h 6322891"/>
              <a:gd name="connsiteX8" fmla="*/ 291359 w 7238998"/>
              <a:gd name="connsiteY8" fmla="*/ 0 h 6322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38998" h="6322891">
                <a:moveTo>
                  <a:pt x="291359" y="0"/>
                </a:moveTo>
                <a:lnTo>
                  <a:pt x="6947639" y="0"/>
                </a:lnTo>
                <a:cubicBezTo>
                  <a:pt x="7108552" y="0"/>
                  <a:pt x="7238998" y="130446"/>
                  <a:pt x="7238998" y="291359"/>
                </a:cubicBezTo>
                <a:lnTo>
                  <a:pt x="7238998" y="6031532"/>
                </a:lnTo>
                <a:cubicBezTo>
                  <a:pt x="7238998" y="6192445"/>
                  <a:pt x="7108552" y="6322891"/>
                  <a:pt x="6947639" y="6322891"/>
                </a:cubicBezTo>
                <a:lnTo>
                  <a:pt x="291359" y="6322891"/>
                </a:lnTo>
                <a:cubicBezTo>
                  <a:pt x="130446" y="6322891"/>
                  <a:pt x="0" y="6192445"/>
                  <a:pt x="0" y="6031532"/>
                </a:cubicBezTo>
                <a:lnTo>
                  <a:pt x="0" y="291359"/>
                </a:lnTo>
                <a:cubicBezTo>
                  <a:pt x="0" y="130446"/>
                  <a:pt x="130446" y="0"/>
                  <a:pt x="291359"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666481" y="6391656"/>
            <a:ext cx="2703777" cy="338328"/>
          </a:xfrm>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477500" y="6391656"/>
            <a:ext cx="1032084" cy="338328"/>
          </a:xfrm>
        </p:spPr>
        <p:txBody>
          <a:bodyPr/>
          <a:lstStyle>
            <a:lvl1pPr>
              <a:defRPr>
                <a:solidFill>
                  <a:schemeClr val="tx2"/>
                </a:solidFill>
                <a:effectLst/>
              </a:defRPr>
            </a:lvl1pPr>
          </a:lstStyle>
          <a:p>
            <a:fld id="{BE85C815-15AE-D842-9A3A-529D4EAA6B53}" type="datetime1">
              <a:rPr lang="en-US" smtClean="0"/>
              <a:t>9/1/26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509584" y="6388837"/>
            <a:ext cx="457200" cy="338328"/>
          </a:xfrm>
        </p:spPr>
        <p:txBody>
          <a:bodyPr/>
          <a:lstStyle>
            <a:lvl1pPr>
              <a:defRPr>
                <a:solidFill>
                  <a:schemeClr val="tx2"/>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322011104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018598" y="1529542"/>
            <a:ext cx="8154804" cy="2323883"/>
          </a:xfrm>
        </p:spPr>
        <p:txBody>
          <a:bodyPr anchor="b">
            <a:normAutofit/>
          </a:bodyPr>
          <a:lstStyle>
            <a:lvl1pPr algn="ctr">
              <a:defRPr sz="5400">
                <a:solidFill>
                  <a:schemeClr val="tx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110715" y="4053504"/>
            <a:ext cx="5970570" cy="1072678"/>
          </a:xfrm>
        </p:spPr>
        <p:txBody>
          <a:bodyPr anchor="t">
            <a:normAutofit/>
          </a:bodyPr>
          <a:lstStyle>
            <a:lvl1pPr marL="0" indent="0" algn="ctr">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204F10D1-FEC3-8E4F-B7C6-3B9E76B2CA47}" type="datetime1">
              <a:rPr lang="en-US" smtClean="0"/>
              <a:t>9/1/26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5265022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157729" y="3200400"/>
            <a:ext cx="9002895" cy="3582184"/>
          </a:xfrm>
        </p:spPr>
        <p:txBody>
          <a:bodyPr anchor="b">
            <a:normAutofit/>
          </a:bodyPr>
          <a:lstStyle>
            <a:lvl1pPr>
              <a:defRPr sz="6900">
                <a:solidFill>
                  <a:schemeClr val="tx2"/>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a:xfrm>
            <a:off x="178704" y="141216"/>
            <a:ext cx="2703777" cy="338328"/>
          </a:xfrm>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a:xfrm>
            <a:off x="10477500" y="141216"/>
            <a:ext cx="1032084" cy="338328"/>
          </a:xfrm>
        </p:spPr>
        <p:txBody>
          <a:bodyPr/>
          <a:lstStyle>
            <a:lvl1pPr>
              <a:defRPr>
                <a:solidFill>
                  <a:schemeClr val="tx2"/>
                </a:solidFill>
              </a:defRPr>
            </a:lvl1pPr>
          </a:lstStyle>
          <a:p>
            <a:fld id="{9925798A-7B4B-5447-BB53-4E9FF2938F24}" type="datetime1">
              <a:rPr lang="en-US" smtClean="0"/>
              <a:t>9/1/26</a:t>
            </a:fld>
            <a:endParaRPr lang="en-US"/>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a:xfrm>
            <a:off x="11509584" y="141216"/>
            <a:ext cx="457200" cy="338328"/>
          </a:xfrm>
        </p:spPr>
        <p:txBody>
          <a:bodyPr/>
          <a:lstStyle>
            <a:lvl1pPr>
              <a:defRPr>
                <a:solidFill>
                  <a:schemeClr val="tx2"/>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87370185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33815" y="189689"/>
            <a:ext cx="11341905" cy="1629485"/>
          </a:xfrm>
        </p:spPr>
        <p:txBody>
          <a:bodyPr anchor="t">
            <a:normAutofit/>
          </a:bodyPr>
          <a:lstStyle>
            <a:lvl1pPr>
              <a:defRPr sz="7600" baseline="0"/>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96000" y="2362200"/>
            <a:ext cx="5829300" cy="3810000"/>
          </a:xfrm>
        </p:spPr>
        <p:txBody>
          <a:bodyPr vert="horz" lIns="91440" tIns="45720" rIns="91440" bIns="45720" rtlCol="0" anchor="b">
            <a:normAutofit/>
          </a:bodyPr>
          <a:lstStyle>
            <a:lvl1pPr marL="457200" indent="-457200">
              <a:buFont typeface="+mj-lt"/>
              <a:buAutoNum type="arabicPeriod"/>
              <a:defRPr lang="en-US" sz="1600" dirty="0"/>
            </a:lvl1pPr>
            <a:lvl2pPr marL="571500" indent="-342900">
              <a:buFont typeface="+mj-lt"/>
              <a:buAutoNum type="arabicPeriod"/>
              <a:defRPr lang="en-US" sz="1600" dirty="0"/>
            </a:lvl2pPr>
            <a:lvl3pPr marL="800100" indent="-342900">
              <a:buFont typeface="+mj-lt"/>
              <a:buAutoNum type="arabicPeriod"/>
              <a:defRPr lang="en-US" sz="1600" dirty="0"/>
            </a:lvl3pPr>
            <a:lvl4pPr>
              <a:buFont typeface="+mj-lt"/>
              <a:buAutoNum type="arabicPeriod"/>
              <a:defRPr lang="en-US" sz="1600" dirty="0"/>
            </a:lvl4pPr>
            <a:lvl5pPr>
              <a:buFont typeface="+mj-lt"/>
              <a:buAutoNum type="arabicPeriod"/>
              <a:defRPr lang="en-US" sz="16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BF8B4885-112E-694D-8A2D-BFD1A7E9619D}" type="datetime1">
              <a:rPr lang="en-US" smtClean="0"/>
              <a:t>9/1/26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60990641"/>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82880" y="4061862"/>
            <a:ext cx="5913120" cy="2268359"/>
          </a:xfrm>
        </p:spPr>
        <p:txBody>
          <a:bodyPr anchor="t">
            <a:normAutofit/>
          </a:bodyPr>
          <a:lstStyle>
            <a:lvl1pPr>
              <a:defRPr sz="5800"/>
            </a:lvl1pPr>
          </a:lstStyle>
          <a:p>
            <a:r>
              <a:rPr lang="en-US"/>
              <a:t>Click to edit Master title style</a:t>
            </a:r>
            <a:endParaRPr lang="en-US" dirty="0"/>
          </a:p>
        </p:txBody>
      </p:sp>
      <p:sp>
        <p:nvSpPr>
          <p:cNvPr id="16" name="Picture Placeholder 15">
            <a:extLst>
              <a:ext uri="{FF2B5EF4-FFF2-40B4-BE49-F238E27FC236}">
                <a16:creationId xmlns:a16="http://schemas.microsoft.com/office/drawing/2014/main" id="{F88BC23C-4171-DFCF-3175-10D2602FF561}"/>
              </a:ext>
            </a:extLst>
          </p:cNvPr>
          <p:cNvSpPr>
            <a:spLocks noGrp="1"/>
          </p:cNvSpPr>
          <p:nvPr>
            <p:ph type="pic" sz="quarter" idx="14" hasCustomPrompt="1"/>
          </p:nvPr>
        </p:nvSpPr>
        <p:spPr>
          <a:xfrm>
            <a:off x="274320" y="268508"/>
            <a:ext cx="11649456" cy="3609085"/>
          </a:xfrm>
          <a:custGeom>
            <a:avLst/>
            <a:gdLst>
              <a:gd name="connsiteX0" fmla="*/ 283385 w 11658600"/>
              <a:gd name="connsiteY0" fmla="*/ 0 h 3609085"/>
              <a:gd name="connsiteX1" fmla="*/ 11375215 w 11658600"/>
              <a:gd name="connsiteY1" fmla="*/ 0 h 3609085"/>
              <a:gd name="connsiteX2" fmla="*/ 11658600 w 11658600"/>
              <a:gd name="connsiteY2" fmla="*/ 283385 h 3609085"/>
              <a:gd name="connsiteX3" fmla="*/ 11658600 w 11658600"/>
              <a:gd name="connsiteY3" fmla="*/ 3325700 h 3609085"/>
              <a:gd name="connsiteX4" fmla="*/ 11375215 w 11658600"/>
              <a:gd name="connsiteY4" fmla="*/ 3609085 h 3609085"/>
              <a:gd name="connsiteX5" fmla="*/ 283385 w 11658600"/>
              <a:gd name="connsiteY5" fmla="*/ 3609085 h 3609085"/>
              <a:gd name="connsiteX6" fmla="*/ 0 w 11658600"/>
              <a:gd name="connsiteY6" fmla="*/ 3325700 h 3609085"/>
              <a:gd name="connsiteX7" fmla="*/ 0 w 11658600"/>
              <a:gd name="connsiteY7" fmla="*/ 283385 h 3609085"/>
              <a:gd name="connsiteX8" fmla="*/ 283385 w 11658600"/>
              <a:gd name="connsiteY8" fmla="*/ 0 h 3609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8600" h="3609085">
                <a:moveTo>
                  <a:pt x="283385" y="0"/>
                </a:moveTo>
                <a:lnTo>
                  <a:pt x="11375215" y="0"/>
                </a:lnTo>
                <a:cubicBezTo>
                  <a:pt x="11531724" y="0"/>
                  <a:pt x="11658600" y="126876"/>
                  <a:pt x="11658600" y="283385"/>
                </a:cubicBezTo>
                <a:lnTo>
                  <a:pt x="11658600" y="3325700"/>
                </a:lnTo>
                <a:cubicBezTo>
                  <a:pt x="11658600" y="3482209"/>
                  <a:pt x="11531724" y="3609085"/>
                  <a:pt x="11375215" y="3609085"/>
                </a:cubicBezTo>
                <a:lnTo>
                  <a:pt x="283385" y="3609085"/>
                </a:lnTo>
                <a:cubicBezTo>
                  <a:pt x="126876" y="3609085"/>
                  <a:pt x="0" y="3482209"/>
                  <a:pt x="0" y="3325700"/>
                </a:cubicBezTo>
                <a:lnTo>
                  <a:pt x="0" y="283385"/>
                </a:lnTo>
                <a:cubicBezTo>
                  <a:pt x="0" y="126876"/>
                  <a:pt x="126876" y="0"/>
                  <a:pt x="283385"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515973" y="4039118"/>
            <a:ext cx="4419601" cy="2268360"/>
          </a:xfrm>
        </p:spPr>
        <p:txBody>
          <a:bodyPr vert="horz" lIns="91440" tIns="45720" rIns="91440" bIns="45720" rtlCol="0">
            <a:normAutofit/>
          </a:bodyPr>
          <a:lstStyle>
            <a:lvl1pPr marL="342900" indent="-342900">
              <a:buFont typeface="+mj-lt"/>
              <a:buAutoNum type="arabicPeriod"/>
              <a:defRPr lang="en-US" sz="1400" dirty="0"/>
            </a:lvl1pPr>
            <a:lvl2pPr marL="571500" indent="-342900">
              <a:buFont typeface="+mj-lt"/>
              <a:buAutoNum type="arabicPeriod"/>
              <a:defRPr lang="en-US" sz="1400" dirty="0"/>
            </a:lvl2pPr>
            <a:lvl3pPr marL="800100" indent="-342900">
              <a:buFont typeface="+mj-lt"/>
              <a:buAutoNum type="arabicPeriod"/>
              <a:defRPr lang="en-US" sz="1400" dirty="0"/>
            </a:lvl3pPr>
            <a:lvl4pPr>
              <a:buFont typeface="+mj-lt"/>
              <a:buAutoNum type="arabicPeriod"/>
              <a:defRPr lang="en-US" sz="1400" dirty="0"/>
            </a:lvl4pPr>
            <a:lvl5pPr>
              <a:buFont typeface="+mj-lt"/>
              <a:buAutoNum type="arabicPeriod"/>
              <a:defRPr lang="en-US" sz="1400" dirty="0"/>
            </a:lvl5pPr>
          </a:lstStyle>
          <a:p>
            <a:pPr marL="228600" lvl="0" indent="-228600"/>
            <a:r>
              <a:rPr lang="en-US"/>
              <a:t>Click to edit Master text styles</a:t>
            </a:r>
          </a:p>
          <a:p>
            <a:pPr marL="228600" lvl="1" indent="-228600"/>
            <a:r>
              <a:rPr lang="en-US"/>
              <a:t>Second level</a:t>
            </a:r>
          </a:p>
          <a:p>
            <a:pPr marL="228600" lvl="2" indent="-228600"/>
            <a:r>
              <a:rPr lang="en-US"/>
              <a:t>Third level</a:t>
            </a:r>
          </a:p>
          <a:p>
            <a:pPr marL="228600" lvl="3" indent="-228600"/>
            <a:r>
              <a:rPr lang="en-US"/>
              <a:t>Fourth level</a:t>
            </a:r>
          </a:p>
          <a:p>
            <a:pPr marL="228600" lvl="4" indent="-228600"/>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182880" y="6387737"/>
            <a:ext cx="2703777" cy="338328"/>
          </a:xfrm>
        </p:spPr>
        <p:txBody>
          <a:bodyPr/>
          <a:lstStyle/>
          <a:p>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6778C57F-5394-9C47-B0F8-AD5FE6FA82E2}" type="datetime1">
              <a:rPr lang="en-US" smtClean="0"/>
              <a:t>9/1/26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25095886"/>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225131" y="1638299"/>
            <a:ext cx="3314700" cy="3873268"/>
          </a:xfrm>
        </p:spPr>
        <p:txBody>
          <a:bodyPr anchor="t">
            <a:normAutofit/>
          </a:bodyPr>
          <a:lstStyle>
            <a:lvl1pPr>
              <a:defRPr sz="30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4901019" y="1638299"/>
            <a:ext cx="6080760" cy="3873267"/>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89F42991-ECE2-FD4C-BA55-EA98C3CC940A}" type="datetime1">
              <a:rPr lang="en-US" smtClean="0"/>
              <a:t>9/1/26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53140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2880" y="219456"/>
            <a:ext cx="3310394" cy="4058127"/>
          </a:xfrm>
        </p:spPr>
        <p:txBody>
          <a:bodyPr anchor="t">
            <a:normAutofit/>
          </a:bodyPr>
          <a:lstStyle>
            <a:lvl1pPr>
              <a:defRPr sz="30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972674" y="266700"/>
            <a:ext cx="7688495" cy="6047836"/>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A35D8C8-4F07-9441-9EA4-8C15FFB03AD6}" type="datetime1">
              <a:rPr lang="en-US" smtClean="0"/>
              <a:t>9/1/26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73316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919525" y="219456"/>
            <a:ext cx="6376547" cy="1066006"/>
          </a:xfrm>
        </p:spPr>
        <p:txBody>
          <a:bodyPr anchor="t"/>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AC455FC9-9346-2F53-C58C-5C64036CD926}"/>
              </a:ext>
            </a:extLst>
          </p:cNvPr>
          <p:cNvSpPr>
            <a:spLocks noGrp="1"/>
          </p:cNvSpPr>
          <p:nvPr>
            <p:ph type="pic" sz="quarter" idx="13" hasCustomPrompt="1"/>
          </p:nvPr>
        </p:nvSpPr>
        <p:spPr>
          <a:xfrm>
            <a:off x="274320" y="268573"/>
            <a:ext cx="4419600" cy="6325969"/>
          </a:xfrm>
          <a:custGeom>
            <a:avLst/>
            <a:gdLst>
              <a:gd name="connsiteX0" fmla="*/ 300746 w 4381500"/>
              <a:gd name="connsiteY0" fmla="*/ 0 h 6290961"/>
              <a:gd name="connsiteX1" fmla="*/ 4080754 w 4381500"/>
              <a:gd name="connsiteY1" fmla="*/ 0 h 6290961"/>
              <a:gd name="connsiteX2" fmla="*/ 4381500 w 4381500"/>
              <a:gd name="connsiteY2" fmla="*/ 300746 h 6290961"/>
              <a:gd name="connsiteX3" fmla="*/ 4381500 w 4381500"/>
              <a:gd name="connsiteY3" fmla="*/ 5990215 h 6290961"/>
              <a:gd name="connsiteX4" fmla="*/ 4080754 w 4381500"/>
              <a:gd name="connsiteY4" fmla="*/ 6290961 h 6290961"/>
              <a:gd name="connsiteX5" fmla="*/ 300746 w 4381500"/>
              <a:gd name="connsiteY5" fmla="*/ 6290961 h 6290961"/>
              <a:gd name="connsiteX6" fmla="*/ 0 w 4381500"/>
              <a:gd name="connsiteY6" fmla="*/ 5990215 h 6290961"/>
              <a:gd name="connsiteX7" fmla="*/ 0 w 4381500"/>
              <a:gd name="connsiteY7" fmla="*/ 300746 h 6290961"/>
              <a:gd name="connsiteX8" fmla="*/ 300746 w 4381500"/>
              <a:gd name="connsiteY8" fmla="*/ 0 h 629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1500" h="6290961">
                <a:moveTo>
                  <a:pt x="300746" y="0"/>
                </a:moveTo>
                <a:lnTo>
                  <a:pt x="4080754" y="0"/>
                </a:lnTo>
                <a:cubicBezTo>
                  <a:pt x="4246851" y="0"/>
                  <a:pt x="4381500" y="134649"/>
                  <a:pt x="4381500" y="300746"/>
                </a:cubicBezTo>
                <a:lnTo>
                  <a:pt x="4381500" y="5990215"/>
                </a:lnTo>
                <a:cubicBezTo>
                  <a:pt x="4381500" y="6156312"/>
                  <a:pt x="4246851" y="6290961"/>
                  <a:pt x="4080754" y="6290961"/>
                </a:cubicBezTo>
                <a:lnTo>
                  <a:pt x="300746" y="6290961"/>
                </a:lnTo>
                <a:cubicBezTo>
                  <a:pt x="134649" y="6290961"/>
                  <a:pt x="0" y="6156312"/>
                  <a:pt x="0" y="5990215"/>
                </a:cubicBezTo>
                <a:lnTo>
                  <a:pt x="0" y="300746"/>
                </a:lnTo>
                <a:cubicBezTo>
                  <a:pt x="0" y="134649"/>
                  <a:pt x="134649" y="0"/>
                  <a:pt x="30074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919526" y="1285462"/>
            <a:ext cx="6376546" cy="4986355"/>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919526" y="6387737"/>
            <a:ext cx="2703777"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40F92570-EAD7-8345-8267-8AD9104F06AE}" type="datetime1">
              <a:rPr lang="en-US" smtClean="0"/>
              <a:t>9/1/26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40629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88702" y="219456"/>
            <a:ext cx="7241297" cy="923544"/>
          </a:xfrm>
        </p:spPr>
        <p:txBody>
          <a:bodyPr anchor="t"/>
          <a:lstStyle>
            <a:lvl1pPr>
              <a:defRPr/>
            </a:lvl1pPr>
          </a:lstStyle>
          <a:p>
            <a:r>
              <a:rPr lang="en-US"/>
              <a:t>Click to edit Master title style</a:t>
            </a:r>
            <a:endParaRPr lang="en-US" dirty="0"/>
          </a:p>
        </p:txBody>
      </p:sp>
      <p:sp>
        <p:nvSpPr>
          <p:cNvPr id="20" name="Picture Placeholder 9">
            <a:extLst>
              <a:ext uri="{FF2B5EF4-FFF2-40B4-BE49-F238E27FC236}">
                <a16:creationId xmlns:a16="http://schemas.microsoft.com/office/drawing/2014/main" id="{FC55F3DB-E75F-ADDF-8222-D3F62F2CCE82}"/>
              </a:ext>
            </a:extLst>
          </p:cNvPr>
          <p:cNvSpPr>
            <a:spLocks noGrp="1"/>
          </p:cNvSpPr>
          <p:nvPr>
            <p:ph type="pic" sz="quarter" idx="13" hasCustomPrompt="1"/>
          </p:nvPr>
        </p:nvSpPr>
        <p:spPr>
          <a:xfrm>
            <a:off x="274320" y="268573"/>
            <a:ext cx="3675888" cy="6327648"/>
          </a:xfrm>
          <a:custGeom>
            <a:avLst/>
            <a:gdLst>
              <a:gd name="connsiteX0" fmla="*/ 301545 w 3675888"/>
              <a:gd name="connsiteY0" fmla="*/ 0 h 6320854"/>
              <a:gd name="connsiteX1" fmla="*/ 3375347 w 3675888"/>
              <a:gd name="connsiteY1" fmla="*/ 0 h 6320854"/>
              <a:gd name="connsiteX2" fmla="*/ 3675888 w 3675888"/>
              <a:gd name="connsiteY2" fmla="*/ 300541 h 6320854"/>
              <a:gd name="connsiteX3" fmla="*/ 3675888 w 3675888"/>
              <a:gd name="connsiteY3" fmla="*/ 6025428 h 6320854"/>
              <a:gd name="connsiteX4" fmla="*/ 3492331 w 3675888"/>
              <a:gd name="connsiteY4" fmla="*/ 6302351 h 6320854"/>
              <a:gd name="connsiteX5" fmla="*/ 3400682 w 3675888"/>
              <a:gd name="connsiteY5" fmla="*/ 6320854 h 6320854"/>
              <a:gd name="connsiteX6" fmla="*/ 275206 w 3675888"/>
              <a:gd name="connsiteY6" fmla="*/ 6320854 h 6320854"/>
              <a:gd name="connsiteX7" fmla="*/ 186647 w 3675888"/>
              <a:gd name="connsiteY7" fmla="*/ 6302975 h 6320854"/>
              <a:gd name="connsiteX8" fmla="*/ 184171 w 3675888"/>
              <a:gd name="connsiteY8" fmla="*/ 6302204 h 6320854"/>
              <a:gd name="connsiteX9" fmla="*/ 114619 w 3675888"/>
              <a:gd name="connsiteY9" fmla="*/ 6259884 h 6320854"/>
              <a:gd name="connsiteX10" fmla="*/ 105939 w 3675888"/>
              <a:gd name="connsiteY10" fmla="*/ 6252721 h 6320854"/>
              <a:gd name="connsiteX11" fmla="*/ 51500 w 3675888"/>
              <a:gd name="connsiteY11" fmla="*/ 6192635 h 6320854"/>
              <a:gd name="connsiteX12" fmla="*/ 16622 w 3675888"/>
              <a:gd name="connsiteY12" fmla="*/ 6119873 h 6320854"/>
              <a:gd name="connsiteX13" fmla="*/ 12537 w 3675888"/>
              <a:gd name="connsiteY13" fmla="*/ 6106716 h 6320854"/>
              <a:gd name="connsiteX14" fmla="*/ 0 w 3675888"/>
              <a:gd name="connsiteY14" fmla="*/ 6023550 h 6320854"/>
              <a:gd name="connsiteX15" fmla="*/ 0 w 3675888"/>
              <a:gd name="connsiteY15" fmla="*/ 302420 h 6320854"/>
              <a:gd name="connsiteX16" fmla="*/ 301545 w 3675888"/>
              <a:gd name="connsiteY16" fmla="*/ 0 h 632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5888" h="6320854">
                <a:moveTo>
                  <a:pt x="301545" y="0"/>
                </a:moveTo>
                <a:lnTo>
                  <a:pt x="3375347" y="0"/>
                </a:lnTo>
                <a:cubicBezTo>
                  <a:pt x="3541331" y="0"/>
                  <a:pt x="3675888" y="134557"/>
                  <a:pt x="3675888" y="300541"/>
                </a:cubicBezTo>
                <a:lnTo>
                  <a:pt x="3675888" y="6025428"/>
                </a:lnTo>
                <a:cubicBezTo>
                  <a:pt x="3675888" y="6149916"/>
                  <a:pt x="3600200" y="6256727"/>
                  <a:pt x="3492331" y="6302351"/>
                </a:cubicBezTo>
                <a:lnTo>
                  <a:pt x="3400682" y="6320854"/>
                </a:lnTo>
                <a:lnTo>
                  <a:pt x="275206" y="6320854"/>
                </a:lnTo>
                <a:lnTo>
                  <a:pt x="186647" y="6302975"/>
                </a:lnTo>
                <a:lnTo>
                  <a:pt x="184171" y="6302204"/>
                </a:lnTo>
                <a:lnTo>
                  <a:pt x="114619" y="6259884"/>
                </a:lnTo>
                <a:lnTo>
                  <a:pt x="105939" y="6252721"/>
                </a:lnTo>
                <a:lnTo>
                  <a:pt x="51500" y="6192635"/>
                </a:lnTo>
                <a:lnTo>
                  <a:pt x="16622" y="6119873"/>
                </a:lnTo>
                <a:lnTo>
                  <a:pt x="12537" y="6106716"/>
                </a:lnTo>
                <a:lnTo>
                  <a:pt x="0" y="6023550"/>
                </a:lnTo>
                <a:lnTo>
                  <a:pt x="0" y="302420"/>
                </a:lnTo>
                <a:cubicBezTo>
                  <a:pt x="0" y="135398"/>
                  <a:pt x="135007" y="0"/>
                  <a:pt x="30154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188702" y="1143000"/>
            <a:ext cx="7241298" cy="5239512"/>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88702" y="6382981"/>
            <a:ext cx="2703777"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90C060DE-C53B-874C-AA58-464D18BBCD16}" type="datetime1">
              <a:rPr lang="en-US" smtClean="0"/>
              <a:t>9/1/26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5562509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0" y="219456"/>
            <a:ext cx="7241297" cy="923544"/>
          </a:xfrm>
        </p:spPr>
        <p:txBody>
          <a:bodyPr anchor="t"/>
          <a:lstStyle>
            <a:lvl1pPr>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182880" y="1143000"/>
            <a:ext cx="7241298" cy="5239512"/>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82880" y="6382981"/>
            <a:ext cx="2703777"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392093" y="6387128"/>
            <a:ext cx="1032084" cy="338328"/>
          </a:xfrm>
        </p:spPr>
        <p:txBody>
          <a:bodyPr/>
          <a:lstStyle>
            <a:lvl1pPr>
              <a:defRPr>
                <a:solidFill>
                  <a:schemeClr val="tx1"/>
                </a:solidFill>
                <a:effectLst/>
              </a:defRPr>
            </a:lvl1pPr>
          </a:lstStyle>
          <a:p>
            <a:fld id="{8E501995-1E04-4744-A7D6-CB9C7262AFE5}" type="datetime1">
              <a:rPr lang="en-US" smtClean="0"/>
              <a:t>9/1/26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7424177" y="6387128"/>
            <a:ext cx="457200" cy="338328"/>
          </a:xfrm>
        </p:spPr>
        <p:txBody>
          <a:bodyPr/>
          <a:lstStyle/>
          <a:p>
            <a:fld id="{C1FF6DA9-008F-8B48-92A6-B652298478BF}" type="slidenum">
              <a:rPr lang="en-US" smtClean="0"/>
              <a:t>‹#›</a:t>
            </a:fld>
            <a:endParaRPr lang="en-US"/>
          </a:p>
        </p:txBody>
      </p:sp>
      <p:sp>
        <p:nvSpPr>
          <p:cNvPr id="4" name="Picture Placeholder 9">
            <a:extLst>
              <a:ext uri="{FF2B5EF4-FFF2-40B4-BE49-F238E27FC236}">
                <a16:creationId xmlns:a16="http://schemas.microsoft.com/office/drawing/2014/main" id="{F47C8A4F-E753-8148-3650-49C421EB5479}"/>
              </a:ext>
            </a:extLst>
          </p:cNvPr>
          <p:cNvSpPr>
            <a:spLocks noGrp="1"/>
          </p:cNvSpPr>
          <p:nvPr>
            <p:ph type="pic" sz="quarter" idx="13" hasCustomPrompt="1"/>
          </p:nvPr>
        </p:nvSpPr>
        <p:spPr>
          <a:xfrm>
            <a:off x="8249412" y="268573"/>
            <a:ext cx="3675888" cy="6327648"/>
          </a:xfrm>
          <a:custGeom>
            <a:avLst/>
            <a:gdLst>
              <a:gd name="connsiteX0" fmla="*/ 301545 w 3675888"/>
              <a:gd name="connsiteY0" fmla="*/ 0 h 6320854"/>
              <a:gd name="connsiteX1" fmla="*/ 3375347 w 3675888"/>
              <a:gd name="connsiteY1" fmla="*/ 0 h 6320854"/>
              <a:gd name="connsiteX2" fmla="*/ 3675888 w 3675888"/>
              <a:gd name="connsiteY2" fmla="*/ 300541 h 6320854"/>
              <a:gd name="connsiteX3" fmla="*/ 3675888 w 3675888"/>
              <a:gd name="connsiteY3" fmla="*/ 6025428 h 6320854"/>
              <a:gd name="connsiteX4" fmla="*/ 3492331 w 3675888"/>
              <a:gd name="connsiteY4" fmla="*/ 6302351 h 6320854"/>
              <a:gd name="connsiteX5" fmla="*/ 3400682 w 3675888"/>
              <a:gd name="connsiteY5" fmla="*/ 6320854 h 6320854"/>
              <a:gd name="connsiteX6" fmla="*/ 275206 w 3675888"/>
              <a:gd name="connsiteY6" fmla="*/ 6320854 h 6320854"/>
              <a:gd name="connsiteX7" fmla="*/ 186647 w 3675888"/>
              <a:gd name="connsiteY7" fmla="*/ 6302975 h 6320854"/>
              <a:gd name="connsiteX8" fmla="*/ 184171 w 3675888"/>
              <a:gd name="connsiteY8" fmla="*/ 6302204 h 6320854"/>
              <a:gd name="connsiteX9" fmla="*/ 114619 w 3675888"/>
              <a:gd name="connsiteY9" fmla="*/ 6259883 h 6320854"/>
              <a:gd name="connsiteX10" fmla="*/ 105939 w 3675888"/>
              <a:gd name="connsiteY10" fmla="*/ 6252722 h 6320854"/>
              <a:gd name="connsiteX11" fmla="*/ 51500 w 3675888"/>
              <a:gd name="connsiteY11" fmla="*/ 6192635 h 6320854"/>
              <a:gd name="connsiteX12" fmla="*/ 16622 w 3675888"/>
              <a:gd name="connsiteY12" fmla="*/ 6119873 h 6320854"/>
              <a:gd name="connsiteX13" fmla="*/ 12538 w 3675888"/>
              <a:gd name="connsiteY13" fmla="*/ 6106716 h 6320854"/>
              <a:gd name="connsiteX14" fmla="*/ 0 w 3675888"/>
              <a:gd name="connsiteY14" fmla="*/ 6023550 h 6320854"/>
              <a:gd name="connsiteX15" fmla="*/ 0 w 3675888"/>
              <a:gd name="connsiteY15" fmla="*/ 302420 h 6320854"/>
              <a:gd name="connsiteX16" fmla="*/ 301545 w 3675888"/>
              <a:gd name="connsiteY16" fmla="*/ 0 h 632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5888" h="6320854">
                <a:moveTo>
                  <a:pt x="301545" y="0"/>
                </a:moveTo>
                <a:lnTo>
                  <a:pt x="3375347" y="0"/>
                </a:lnTo>
                <a:cubicBezTo>
                  <a:pt x="3541331" y="0"/>
                  <a:pt x="3675888" y="134557"/>
                  <a:pt x="3675888" y="300541"/>
                </a:cubicBezTo>
                <a:lnTo>
                  <a:pt x="3675888" y="6025428"/>
                </a:lnTo>
                <a:cubicBezTo>
                  <a:pt x="3675888" y="6149916"/>
                  <a:pt x="3600200" y="6256727"/>
                  <a:pt x="3492331" y="6302351"/>
                </a:cubicBezTo>
                <a:lnTo>
                  <a:pt x="3400682" y="6320854"/>
                </a:lnTo>
                <a:lnTo>
                  <a:pt x="275206" y="6320854"/>
                </a:lnTo>
                <a:lnTo>
                  <a:pt x="186647" y="6302975"/>
                </a:lnTo>
                <a:lnTo>
                  <a:pt x="184171" y="6302204"/>
                </a:lnTo>
                <a:lnTo>
                  <a:pt x="114619" y="6259883"/>
                </a:lnTo>
                <a:lnTo>
                  <a:pt x="105939" y="6252722"/>
                </a:lnTo>
                <a:lnTo>
                  <a:pt x="51500" y="6192635"/>
                </a:lnTo>
                <a:lnTo>
                  <a:pt x="16622" y="6119873"/>
                </a:lnTo>
                <a:lnTo>
                  <a:pt x="12538" y="6106716"/>
                </a:lnTo>
                <a:lnTo>
                  <a:pt x="0" y="6023550"/>
                </a:lnTo>
                <a:lnTo>
                  <a:pt x="0" y="302420"/>
                </a:lnTo>
                <a:cubicBezTo>
                  <a:pt x="0" y="135398"/>
                  <a:pt x="135007" y="0"/>
                  <a:pt x="30154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9009646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55" y="219456"/>
            <a:ext cx="4717429" cy="1180888"/>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85855" y="1400344"/>
            <a:ext cx="4729045" cy="4871473"/>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588172" y="6390795"/>
            <a:ext cx="1298784" cy="338328"/>
          </a:xfrm>
        </p:spPr>
        <p:txBody>
          <a:bodyPr/>
          <a:lstStyle/>
          <a:p>
            <a:fld id="{9EA29437-2FCB-8843-8A2C-A0DAD76C1BF6}" type="datetime1">
              <a:rPr lang="en-US" smtClean="0"/>
              <a:t>9/1/26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886956" y="6390795"/>
            <a:ext cx="457200" cy="338328"/>
          </a:xfrm>
        </p:spPr>
        <p:txBody>
          <a:bodyPr/>
          <a:lstStyle>
            <a:lvl1pPr>
              <a:defRPr>
                <a:solidFill>
                  <a:schemeClr val="tx1"/>
                </a:solidFill>
                <a:effectLst/>
              </a:defRPr>
            </a:lvl1pPr>
          </a:lstStyle>
          <a:p>
            <a:fld id="{C1FF6DA9-008F-8B48-92A6-B652298478BF}" type="slidenum">
              <a:rPr lang="en-US" smtClean="0"/>
              <a:t>‹#›</a:t>
            </a:fld>
            <a:endParaRPr lang="en-US"/>
          </a:p>
        </p:txBody>
      </p:sp>
      <p:sp>
        <p:nvSpPr>
          <p:cNvPr id="4" name="Picture Placeholder 3">
            <a:extLst>
              <a:ext uri="{FF2B5EF4-FFF2-40B4-BE49-F238E27FC236}">
                <a16:creationId xmlns:a16="http://schemas.microsoft.com/office/drawing/2014/main" id="{00846273-A5CB-BDCB-C625-903F863EC307}"/>
              </a:ext>
            </a:extLst>
          </p:cNvPr>
          <p:cNvSpPr>
            <a:spLocks noGrp="1"/>
          </p:cNvSpPr>
          <p:nvPr>
            <p:ph type="pic" sz="quarter" idx="13" hasCustomPrompt="1"/>
          </p:nvPr>
        </p:nvSpPr>
        <p:spPr>
          <a:xfrm>
            <a:off x="5600703" y="266700"/>
            <a:ext cx="6324469" cy="6324600"/>
          </a:xfrm>
          <a:custGeom>
            <a:avLst/>
            <a:gdLst>
              <a:gd name="connsiteX0" fmla="*/ 269395 w 6111507"/>
              <a:gd name="connsiteY0" fmla="*/ 0 h 6172338"/>
              <a:gd name="connsiteX1" fmla="*/ 5842112 w 6111507"/>
              <a:gd name="connsiteY1" fmla="*/ 0 h 6172338"/>
              <a:gd name="connsiteX2" fmla="*/ 6111507 w 6111507"/>
              <a:gd name="connsiteY2" fmla="*/ 268145 h 6172338"/>
              <a:gd name="connsiteX3" fmla="*/ 6111507 w 6111507"/>
              <a:gd name="connsiteY3" fmla="*/ 5904194 h 6172338"/>
              <a:gd name="connsiteX4" fmla="*/ 5842112 w 6111507"/>
              <a:gd name="connsiteY4" fmla="*/ 6172338 h 6172338"/>
              <a:gd name="connsiteX5" fmla="*/ 269395 w 6111507"/>
              <a:gd name="connsiteY5" fmla="*/ 6172338 h 6172338"/>
              <a:gd name="connsiteX6" fmla="*/ 0 w 6111507"/>
              <a:gd name="connsiteY6" fmla="*/ 5904194 h 6172338"/>
              <a:gd name="connsiteX7" fmla="*/ 0 w 6111507"/>
              <a:gd name="connsiteY7" fmla="*/ 268145 h 6172338"/>
              <a:gd name="connsiteX8" fmla="*/ 269395 w 6111507"/>
              <a:gd name="connsiteY8" fmla="*/ 0 h 617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11507" h="6172338">
                <a:moveTo>
                  <a:pt x="269395" y="0"/>
                </a:moveTo>
                <a:lnTo>
                  <a:pt x="5842112" y="0"/>
                </a:lnTo>
                <a:cubicBezTo>
                  <a:pt x="5990895" y="0"/>
                  <a:pt x="6111507" y="120052"/>
                  <a:pt x="6111507" y="268145"/>
                </a:cubicBezTo>
                <a:lnTo>
                  <a:pt x="6111507" y="5904194"/>
                </a:lnTo>
                <a:cubicBezTo>
                  <a:pt x="6111507" y="6052286"/>
                  <a:pt x="5990895" y="6172338"/>
                  <a:pt x="5842112" y="6172338"/>
                </a:cubicBezTo>
                <a:lnTo>
                  <a:pt x="269395" y="6172338"/>
                </a:lnTo>
                <a:cubicBezTo>
                  <a:pt x="120612" y="6172338"/>
                  <a:pt x="0" y="6052286"/>
                  <a:pt x="0" y="5904194"/>
                </a:cubicBezTo>
                <a:lnTo>
                  <a:pt x="0" y="268145"/>
                </a:lnTo>
                <a:cubicBezTo>
                  <a:pt x="0" y="120052"/>
                  <a:pt x="120612" y="0"/>
                  <a:pt x="26939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9416897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1" y="220869"/>
            <a:ext cx="3208020" cy="3088635"/>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endParaRPr lang="en-US"/>
          </a:p>
        </p:txBody>
      </p:sp>
      <p:sp>
        <p:nvSpPr>
          <p:cNvPr id="4" name="Picture Placeholder 3">
            <a:extLst>
              <a:ext uri="{FF2B5EF4-FFF2-40B4-BE49-F238E27FC236}">
                <a16:creationId xmlns:a16="http://schemas.microsoft.com/office/drawing/2014/main" id="{26FEEE5C-15B3-8386-23D3-B6B236C668F2}"/>
              </a:ext>
            </a:extLst>
          </p:cNvPr>
          <p:cNvSpPr>
            <a:spLocks noGrp="1"/>
          </p:cNvSpPr>
          <p:nvPr>
            <p:ph type="pic" sz="quarter" idx="13" hasCustomPrompt="1"/>
          </p:nvPr>
        </p:nvSpPr>
        <p:spPr>
          <a:xfrm>
            <a:off x="4686300" y="266700"/>
            <a:ext cx="3500538" cy="6324600"/>
          </a:xfrm>
          <a:custGeom>
            <a:avLst/>
            <a:gdLst>
              <a:gd name="connsiteX0" fmla="*/ 292116 w 3808553"/>
              <a:gd name="connsiteY0" fmla="*/ 0 h 6172200"/>
              <a:gd name="connsiteX1" fmla="*/ 3516437 w 3808553"/>
              <a:gd name="connsiteY1" fmla="*/ 0 h 6172200"/>
              <a:gd name="connsiteX2" fmla="*/ 3808553 w 3808553"/>
              <a:gd name="connsiteY2" fmla="*/ 292116 h 6172200"/>
              <a:gd name="connsiteX3" fmla="*/ 3808553 w 3808553"/>
              <a:gd name="connsiteY3" fmla="*/ 5880084 h 6172200"/>
              <a:gd name="connsiteX4" fmla="*/ 3516437 w 3808553"/>
              <a:gd name="connsiteY4" fmla="*/ 6172200 h 6172200"/>
              <a:gd name="connsiteX5" fmla="*/ 292116 w 3808553"/>
              <a:gd name="connsiteY5" fmla="*/ 6172200 h 6172200"/>
              <a:gd name="connsiteX6" fmla="*/ 0 w 3808553"/>
              <a:gd name="connsiteY6" fmla="*/ 5880084 h 6172200"/>
              <a:gd name="connsiteX7" fmla="*/ 0 w 3808553"/>
              <a:gd name="connsiteY7" fmla="*/ 292116 h 6172200"/>
              <a:gd name="connsiteX8" fmla="*/ 292116 w 3808553"/>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8553" h="6172200">
                <a:moveTo>
                  <a:pt x="292116" y="0"/>
                </a:moveTo>
                <a:lnTo>
                  <a:pt x="3516437" y="0"/>
                </a:lnTo>
                <a:cubicBezTo>
                  <a:pt x="3677768" y="0"/>
                  <a:pt x="3808553" y="130785"/>
                  <a:pt x="3808553" y="292116"/>
                </a:cubicBezTo>
                <a:lnTo>
                  <a:pt x="3808553" y="5880084"/>
                </a:lnTo>
                <a:cubicBezTo>
                  <a:pt x="3808553" y="6041415"/>
                  <a:pt x="3677768" y="6172200"/>
                  <a:pt x="3516437" y="6172200"/>
                </a:cubicBezTo>
                <a:lnTo>
                  <a:pt x="292116" y="6172200"/>
                </a:lnTo>
                <a:cubicBezTo>
                  <a:pt x="130785" y="6172200"/>
                  <a:pt x="0" y="6041415"/>
                  <a:pt x="0" y="5880084"/>
                </a:cubicBezTo>
                <a:lnTo>
                  <a:pt x="0" y="292116"/>
                </a:lnTo>
                <a:cubicBezTo>
                  <a:pt x="0" y="130785"/>
                  <a:pt x="130785" y="0"/>
                  <a:pt x="29211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8461087" y="220870"/>
            <a:ext cx="3200400" cy="6055554"/>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B2425232-9693-C54E-A25E-5978D0DEFA6E}" type="datetime1">
              <a:rPr lang="en-US" smtClean="0"/>
              <a:t>9/1/26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39939672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513755" y="219456"/>
            <a:ext cx="3891435" cy="1225339"/>
          </a:xfrm>
        </p:spPr>
        <p:txBody>
          <a:bodyPr anchor="t"/>
          <a:lstStyle/>
          <a:p>
            <a:r>
              <a:rPr lang="en-US"/>
              <a:t>Click to edit Master title style</a:t>
            </a:r>
            <a:endParaRPr lang="en-US" dirty="0"/>
          </a:p>
        </p:txBody>
      </p:sp>
      <p:sp>
        <p:nvSpPr>
          <p:cNvPr id="14" name="Picture Placeholder 13">
            <a:extLst>
              <a:ext uri="{FF2B5EF4-FFF2-40B4-BE49-F238E27FC236}">
                <a16:creationId xmlns:a16="http://schemas.microsoft.com/office/drawing/2014/main" id="{B3BE62AC-2855-BB28-0282-25CA658273E5}"/>
              </a:ext>
            </a:extLst>
          </p:cNvPr>
          <p:cNvSpPr>
            <a:spLocks noGrp="1"/>
          </p:cNvSpPr>
          <p:nvPr>
            <p:ph type="pic" sz="quarter" idx="13" hasCustomPrompt="1"/>
          </p:nvPr>
        </p:nvSpPr>
        <p:spPr>
          <a:xfrm>
            <a:off x="270473" y="265176"/>
            <a:ext cx="6984636" cy="6327648"/>
          </a:xfrm>
          <a:custGeom>
            <a:avLst/>
            <a:gdLst>
              <a:gd name="connsiteX0" fmla="*/ 302565 w 7228936"/>
              <a:gd name="connsiteY0" fmla="*/ 0 h 6316602"/>
              <a:gd name="connsiteX1" fmla="*/ 6926371 w 7228936"/>
              <a:gd name="connsiteY1" fmla="*/ 0 h 6316602"/>
              <a:gd name="connsiteX2" fmla="*/ 7228936 w 7228936"/>
              <a:gd name="connsiteY2" fmla="*/ 302565 h 6316602"/>
              <a:gd name="connsiteX3" fmla="*/ 7228936 w 7228936"/>
              <a:gd name="connsiteY3" fmla="*/ 6014037 h 6316602"/>
              <a:gd name="connsiteX4" fmla="*/ 6926371 w 7228936"/>
              <a:gd name="connsiteY4" fmla="*/ 6316602 h 6316602"/>
              <a:gd name="connsiteX5" fmla="*/ 302565 w 7228936"/>
              <a:gd name="connsiteY5" fmla="*/ 6316602 h 6316602"/>
              <a:gd name="connsiteX6" fmla="*/ 0 w 7228936"/>
              <a:gd name="connsiteY6" fmla="*/ 6014037 h 6316602"/>
              <a:gd name="connsiteX7" fmla="*/ 0 w 7228936"/>
              <a:gd name="connsiteY7" fmla="*/ 302565 h 6316602"/>
              <a:gd name="connsiteX8" fmla="*/ 302565 w 7228936"/>
              <a:gd name="connsiteY8" fmla="*/ 0 h 631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28936" h="6316602">
                <a:moveTo>
                  <a:pt x="302565" y="0"/>
                </a:moveTo>
                <a:lnTo>
                  <a:pt x="6926371" y="0"/>
                </a:lnTo>
                <a:cubicBezTo>
                  <a:pt x="7093473" y="0"/>
                  <a:pt x="7228936" y="135463"/>
                  <a:pt x="7228936" y="302565"/>
                </a:cubicBezTo>
                <a:lnTo>
                  <a:pt x="7228936" y="6014037"/>
                </a:lnTo>
                <a:cubicBezTo>
                  <a:pt x="7228936" y="6181139"/>
                  <a:pt x="7093473" y="6316602"/>
                  <a:pt x="6926371" y="6316602"/>
                </a:cubicBezTo>
                <a:lnTo>
                  <a:pt x="302565" y="6316602"/>
                </a:lnTo>
                <a:cubicBezTo>
                  <a:pt x="135463" y="6316602"/>
                  <a:pt x="0" y="6181139"/>
                  <a:pt x="0" y="6014037"/>
                </a:cubicBezTo>
                <a:lnTo>
                  <a:pt x="0" y="302565"/>
                </a:lnTo>
                <a:cubicBezTo>
                  <a:pt x="0" y="135463"/>
                  <a:pt x="135463" y="0"/>
                  <a:pt x="30256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513753" y="1435652"/>
            <a:ext cx="3891435" cy="4833862"/>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515079" y="6387128"/>
            <a:ext cx="2703777"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A11D70D-9490-0645-BC48-A275C6241C5E}" type="datetime1">
              <a:rPr lang="en-US" smtClean="0"/>
              <a:t>9/1/26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531386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54" y="219456"/>
            <a:ext cx="3234982" cy="1577218"/>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185854" y="1796675"/>
            <a:ext cx="3234982" cy="4471476"/>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78705" y="6387128"/>
            <a:ext cx="2095770"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2206416" y="6390795"/>
            <a:ext cx="1032084" cy="338328"/>
          </a:xfrm>
        </p:spPr>
        <p:txBody>
          <a:bodyPr/>
          <a:lstStyle>
            <a:lvl1pPr>
              <a:defRPr>
                <a:solidFill>
                  <a:schemeClr val="tx1"/>
                </a:solidFill>
                <a:effectLst/>
              </a:defRPr>
            </a:lvl1pPr>
          </a:lstStyle>
          <a:p>
            <a:fld id="{7F2E1F42-4A5D-8440-816F-974E1A520D85}" type="datetime1">
              <a:rPr lang="en-US" smtClean="0"/>
              <a:t>9/1/26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238500" y="6390795"/>
            <a:ext cx="457200" cy="338328"/>
          </a:xfrm>
        </p:spPr>
        <p:txBody>
          <a:bodyPr/>
          <a:lstStyle/>
          <a:p>
            <a:fld id="{C1FF6DA9-008F-8B48-92A6-B652298478BF}" type="slidenum">
              <a:rPr lang="en-US" smtClean="0"/>
              <a:t>‹#›</a:t>
            </a:fld>
            <a:endParaRPr lang="en-US"/>
          </a:p>
        </p:txBody>
      </p:sp>
      <p:sp>
        <p:nvSpPr>
          <p:cNvPr id="4" name="Picture Placeholder 3">
            <a:extLst>
              <a:ext uri="{FF2B5EF4-FFF2-40B4-BE49-F238E27FC236}">
                <a16:creationId xmlns:a16="http://schemas.microsoft.com/office/drawing/2014/main" id="{65B0EC94-28E6-D665-7491-10A308B0B426}"/>
              </a:ext>
            </a:extLst>
          </p:cNvPr>
          <p:cNvSpPr>
            <a:spLocks noGrp="1"/>
          </p:cNvSpPr>
          <p:nvPr>
            <p:ph type="pic" sz="quarter" idx="13" hasCustomPrompt="1"/>
          </p:nvPr>
        </p:nvSpPr>
        <p:spPr>
          <a:xfrm>
            <a:off x="3965783" y="265176"/>
            <a:ext cx="7959517" cy="6327648"/>
          </a:xfrm>
          <a:custGeom>
            <a:avLst/>
            <a:gdLst>
              <a:gd name="connsiteX0" fmla="*/ 267246 w 7391400"/>
              <a:gd name="connsiteY0" fmla="*/ 0 h 6172200"/>
              <a:gd name="connsiteX1" fmla="*/ 7124155 w 7391400"/>
              <a:gd name="connsiteY1" fmla="*/ 0 h 6172200"/>
              <a:gd name="connsiteX2" fmla="*/ 7391400 w 7391400"/>
              <a:gd name="connsiteY2" fmla="*/ 266886 h 6172200"/>
              <a:gd name="connsiteX3" fmla="*/ 7391400 w 7391400"/>
              <a:gd name="connsiteY3" fmla="*/ 5905314 h 6172200"/>
              <a:gd name="connsiteX4" fmla="*/ 7124155 w 7391400"/>
              <a:gd name="connsiteY4" fmla="*/ 6172200 h 6172200"/>
              <a:gd name="connsiteX5" fmla="*/ 267246 w 7391400"/>
              <a:gd name="connsiteY5" fmla="*/ 6172200 h 6172200"/>
              <a:gd name="connsiteX6" fmla="*/ 0 w 7391400"/>
              <a:gd name="connsiteY6" fmla="*/ 5905314 h 6172200"/>
              <a:gd name="connsiteX7" fmla="*/ 0 w 7391400"/>
              <a:gd name="connsiteY7" fmla="*/ 266886 h 6172200"/>
              <a:gd name="connsiteX8" fmla="*/ 267246 w 7391400"/>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91400" h="6172200">
                <a:moveTo>
                  <a:pt x="267246" y="0"/>
                </a:moveTo>
                <a:lnTo>
                  <a:pt x="7124155" y="0"/>
                </a:lnTo>
                <a:cubicBezTo>
                  <a:pt x="7271750" y="0"/>
                  <a:pt x="7391400" y="119489"/>
                  <a:pt x="7391400" y="266886"/>
                </a:cubicBezTo>
                <a:lnTo>
                  <a:pt x="7391400" y="5905314"/>
                </a:lnTo>
                <a:cubicBezTo>
                  <a:pt x="7391400" y="6052711"/>
                  <a:pt x="7271750" y="6172200"/>
                  <a:pt x="7124155" y="6172200"/>
                </a:cubicBezTo>
                <a:lnTo>
                  <a:pt x="267246" y="6172200"/>
                </a:lnTo>
                <a:cubicBezTo>
                  <a:pt x="119650" y="6172200"/>
                  <a:pt x="0" y="6052711"/>
                  <a:pt x="0" y="5905314"/>
                </a:cubicBezTo>
                <a:lnTo>
                  <a:pt x="0" y="266886"/>
                </a:lnTo>
                <a:cubicBezTo>
                  <a:pt x="0" y="119489"/>
                  <a:pt x="119650" y="0"/>
                  <a:pt x="26724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3746206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78" y="216452"/>
            <a:ext cx="3381587" cy="2213524"/>
          </a:xfrm>
        </p:spPr>
        <p:txBody>
          <a:bodyPr anchor="t">
            <a:normAutofit/>
          </a:bodyPr>
          <a:lstStyle>
            <a:lvl1pPr>
              <a:defRPr sz="30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62400" y="177492"/>
            <a:ext cx="7962900" cy="2286000"/>
          </a:xfrm>
        </p:spPr>
        <p:txBody>
          <a:bodyPr>
            <a:normAutofit/>
          </a:bodyPr>
          <a:lstStyle>
            <a:lvl1pPr marL="285750" indent="-285750">
              <a:buFont typeface="Arial" panose="020B0604020202020204" pitchFamily="34" charset="0"/>
              <a:buChar char="•"/>
              <a:defRPr sz="1400"/>
            </a:lvl1pPr>
            <a:lvl2pPr marL="514350" indent="-285750">
              <a:buFont typeface="Arial" panose="020B0604020202020204" pitchFamily="34" charset="0"/>
              <a:buChar char="•"/>
              <a:defRPr sz="14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85878" y="2513464"/>
            <a:ext cx="2805405"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230339" y="2516244"/>
            <a:ext cx="1284010" cy="338328"/>
          </a:xfrm>
        </p:spPr>
        <p:txBody>
          <a:bodyPr/>
          <a:lstStyle/>
          <a:p>
            <a:fld id="{A2EE0313-94D4-114C-BA68-76FE74AEC8AD}" type="datetime1">
              <a:rPr lang="en-US" smtClean="0"/>
              <a:t>9/1/26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509585" y="2513464"/>
            <a:ext cx="449306" cy="338328"/>
          </a:xfrm>
        </p:spPr>
        <p:txBody>
          <a:bodyPr/>
          <a:lstStyle/>
          <a:p>
            <a:fld id="{C1FF6DA9-008F-8B48-92A6-B652298478BF}" type="slidenum">
              <a:rPr lang="en-US" smtClean="0"/>
              <a:t>‹#›</a:t>
            </a:fld>
            <a:endParaRPr lang="en-US"/>
          </a:p>
        </p:txBody>
      </p:sp>
      <p:sp>
        <p:nvSpPr>
          <p:cNvPr id="10" name="Picture Placeholder 9">
            <a:extLst>
              <a:ext uri="{FF2B5EF4-FFF2-40B4-BE49-F238E27FC236}">
                <a16:creationId xmlns:a16="http://schemas.microsoft.com/office/drawing/2014/main" id="{EE56056E-3484-D9D0-95D5-818FF4C3C8D6}"/>
              </a:ext>
            </a:extLst>
          </p:cNvPr>
          <p:cNvSpPr>
            <a:spLocks noGrp="1"/>
          </p:cNvSpPr>
          <p:nvPr>
            <p:ph type="pic" sz="quarter" idx="13" hasCustomPrompt="1"/>
          </p:nvPr>
        </p:nvSpPr>
        <p:spPr>
          <a:xfrm>
            <a:off x="274220" y="2935280"/>
            <a:ext cx="11651080" cy="3656020"/>
          </a:xfrm>
          <a:custGeom>
            <a:avLst/>
            <a:gdLst>
              <a:gd name="connsiteX0" fmla="*/ 298989 w 11651080"/>
              <a:gd name="connsiteY0" fmla="*/ 0 h 3656020"/>
              <a:gd name="connsiteX1" fmla="*/ 11352091 w 11651080"/>
              <a:gd name="connsiteY1" fmla="*/ 0 h 3656020"/>
              <a:gd name="connsiteX2" fmla="*/ 11651080 w 11651080"/>
              <a:gd name="connsiteY2" fmla="*/ 298989 h 3656020"/>
              <a:gd name="connsiteX3" fmla="*/ 11651080 w 11651080"/>
              <a:gd name="connsiteY3" fmla="*/ 3357031 h 3656020"/>
              <a:gd name="connsiteX4" fmla="*/ 11352091 w 11651080"/>
              <a:gd name="connsiteY4" fmla="*/ 3656020 h 3656020"/>
              <a:gd name="connsiteX5" fmla="*/ 298989 w 11651080"/>
              <a:gd name="connsiteY5" fmla="*/ 3656020 h 3656020"/>
              <a:gd name="connsiteX6" fmla="*/ 0 w 11651080"/>
              <a:gd name="connsiteY6" fmla="*/ 3357031 h 3656020"/>
              <a:gd name="connsiteX7" fmla="*/ 0 w 11651080"/>
              <a:gd name="connsiteY7" fmla="*/ 298989 h 3656020"/>
              <a:gd name="connsiteX8" fmla="*/ 298989 w 11651080"/>
              <a:gd name="connsiteY8" fmla="*/ 0 h 3656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1080" h="3656020">
                <a:moveTo>
                  <a:pt x="298989" y="0"/>
                </a:moveTo>
                <a:lnTo>
                  <a:pt x="11352091" y="0"/>
                </a:lnTo>
                <a:cubicBezTo>
                  <a:pt x="11517218" y="0"/>
                  <a:pt x="11651080" y="133862"/>
                  <a:pt x="11651080" y="298989"/>
                </a:cubicBezTo>
                <a:lnTo>
                  <a:pt x="11651080" y="3357031"/>
                </a:lnTo>
                <a:cubicBezTo>
                  <a:pt x="11651080" y="3522158"/>
                  <a:pt x="11517218" y="3656020"/>
                  <a:pt x="11352091" y="3656020"/>
                </a:cubicBezTo>
                <a:lnTo>
                  <a:pt x="298989" y="3656020"/>
                </a:lnTo>
                <a:cubicBezTo>
                  <a:pt x="133862" y="3656020"/>
                  <a:pt x="0" y="3522158"/>
                  <a:pt x="0" y="3357031"/>
                </a:cubicBezTo>
                <a:lnTo>
                  <a:pt x="0" y="298989"/>
                </a:lnTo>
                <a:cubicBezTo>
                  <a:pt x="0" y="133862"/>
                  <a:pt x="133862" y="0"/>
                  <a:pt x="29898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8343125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0" y="219456"/>
            <a:ext cx="3172641" cy="3145019"/>
          </a:xfrm>
        </p:spPr>
        <p:txBody>
          <a:bodyPr anchor="t">
            <a:normAutofit/>
          </a:bodyPr>
          <a:lstStyle>
            <a:lvl1pPr>
              <a:defRPr sz="3000"/>
            </a:lvl1pPr>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A95997E6-BE07-E83F-D207-0CADA004E02A}"/>
              </a:ext>
            </a:extLst>
          </p:cNvPr>
          <p:cNvSpPr>
            <a:spLocks noGrp="1"/>
          </p:cNvSpPr>
          <p:nvPr>
            <p:ph type="pic" sz="quarter" idx="15" hasCustomPrompt="1"/>
          </p:nvPr>
        </p:nvSpPr>
        <p:spPr>
          <a:xfrm>
            <a:off x="4000500" y="265332"/>
            <a:ext cx="7924800" cy="3095837"/>
          </a:xfrm>
          <a:custGeom>
            <a:avLst/>
            <a:gdLst>
              <a:gd name="connsiteX0" fmla="*/ 282309 w 8229600"/>
              <a:gd name="connsiteY0" fmla="*/ 0 h 3095837"/>
              <a:gd name="connsiteX1" fmla="*/ 7947291 w 8229600"/>
              <a:gd name="connsiteY1" fmla="*/ 0 h 3095837"/>
              <a:gd name="connsiteX2" fmla="*/ 8229600 w 8229600"/>
              <a:gd name="connsiteY2" fmla="*/ 282309 h 3095837"/>
              <a:gd name="connsiteX3" fmla="*/ 8229600 w 8229600"/>
              <a:gd name="connsiteY3" fmla="*/ 2813528 h 3095837"/>
              <a:gd name="connsiteX4" fmla="*/ 7947291 w 8229600"/>
              <a:gd name="connsiteY4" fmla="*/ 3095837 h 3095837"/>
              <a:gd name="connsiteX5" fmla="*/ 282309 w 8229600"/>
              <a:gd name="connsiteY5" fmla="*/ 3095837 h 3095837"/>
              <a:gd name="connsiteX6" fmla="*/ 0 w 8229600"/>
              <a:gd name="connsiteY6" fmla="*/ 2813528 h 3095837"/>
              <a:gd name="connsiteX7" fmla="*/ 0 w 8229600"/>
              <a:gd name="connsiteY7" fmla="*/ 282309 h 3095837"/>
              <a:gd name="connsiteX8" fmla="*/ 282309 w 8229600"/>
              <a:gd name="connsiteY8" fmla="*/ 0 h 309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29600" h="3095837">
                <a:moveTo>
                  <a:pt x="282309" y="0"/>
                </a:moveTo>
                <a:lnTo>
                  <a:pt x="7947291" y="0"/>
                </a:lnTo>
                <a:cubicBezTo>
                  <a:pt x="8103206" y="0"/>
                  <a:pt x="8229600" y="126394"/>
                  <a:pt x="8229600" y="282309"/>
                </a:cubicBezTo>
                <a:lnTo>
                  <a:pt x="8229600" y="2813528"/>
                </a:lnTo>
                <a:cubicBezTo>
                  <a:pt x="8229600" y="2969443"/>
                  <a:pt x="8103206" y="3095837"/>
                  <a:pt x="7947291" y="3095837"/>
                </a:cubicBezTo>
                <a:lnTo>
                  <a:pt x="282309" y="3095837"/>
                </a:lnTo>
                <a:cubicBezTo>
                  <a:pt x="126394" y="3095837"/>
                  <a:pt x="0" y="2969443"/>
                  <a:pt x="0" y="2813528"/>
                </a:cubicBezTo>
                <a:lnTo>
                  <a:pt x="0" y="282309"/>
                </a:lnTo>
                <a:cubicBezTo>
                  <a:pt x="0" y="126394"/>
                  <a:pt x="126394" y="0"/>
                  <a:pt x="28230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14565" y="3543597"/>
            <a:ext cx="8010734" cy="2843531"/>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98A7469-9DCC-3145-B75B-59B502FE6285}" type="datetime1">
              <a:rPr lang="en-US" smtClean="0"/>
              <a:t>9/1/26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0552503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0E5778B4-3E3F-C3EF-5322-2ECFF646D003}"/>
              </a:ext>
              <a:ext uri="{C183D7F6-B498-43B3-948B-1728B52AA6E4}">
                <adec:decorative xmlns:adec="http://schemas.microsoft.com/office/drawing/2017/decorative" val="1"/>
              </a:ext>
            </a:extLst>
          </p:cNvPr>
          <p:cNvSpPr/>
          <p:nvPr/>
        </p:nvSpPr>
        <p:spPr>
          <a:xfrm>
            <a:off x="1231821" y="760151"/>
            <a:ext cx="9728359" cy="4233673"/>
          </a:xfrm>
          <a:prstGeom prst="roundRect">
            <a:avLst>
              <a:gd name="adj" fmla="val 7502"/>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1446276" y="5255159"/>
            <a:ext cx="9299448" cy="1025326"/>
          </a:xfrm>
        </p:spPr>
        <p:txBody>
          <a:bodyPr anchor="ctr">
            <a:normAutofit/>
          </a:bodyPr>
          <a:lstStyle>
            <a:lvl1pPr algn="ctr">
              <a:lnSpc>
                <a:spcPct val="90000"/>
              </a:lnSpc>
              <a:defRPr sz="2400" spc="-50" baseline="0">
                <a:solidFill>
                  <a:schemeClr val="tx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76F59BDE-94E7-56D6-3D7F-6145311BA2D8}"/>
              </a:ext>
            </a:extLst>
          </p:cNvPr>
          <p:cNvSpPr>
            <a:spLocks noGrp="1"/>
          </p:cNvSpPr>
          <p:nvPr>
            <p:ph sz="quarter" idx="13" hasCustomPrompt="1"/>
          </p:nvPr>
        </p:nvSpPr>
        <p:spPr>
          <a:xfrm>
            <a:off x="1446276" y="1293091"/>
            <a:ext cx="9299448" cy="3943921"/>
          </a:xfrm>
        </p:spPr>
        <p:txBody>
          <a:bodyPr anchor="ctr">
            <a:normAutofit/>
          </a:bodyPr>
          <a:lstStyle>
            <a:lvl1pPr marL="0" indent="0" algn="ctr">
              <a:lnSpc>
                <a:spcPct val="80000"/>
              </a:lnSpc>
              <a:buNone/>
              <a:defRPr sz="26000" spc="-100" baseline="0">
                <a:solidFill>
                  <a:schemeClr val="tx1"/>
                </a:solidFill>
              </a:defRPr>
            </a:lvl1pPr>
          </a:lstStyle>
          <a:p>
            <a:pPr lvl="0"/>
            <a:r>
              <a:rPr lang="en-US" dirty="0"/>
              <a:t>XX%</a:t>
            </a:r>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p>
            <a:fld id="{73809315-1D8F-E146-BD9D-042B7B3492B1}" type="datetime1">
              <a:rPr lang="en-US" smtClean="0"/>
              <a:t>9/1/26</a:t>
            </a:fld>
            <a:endParaRPr lang="en-US"/>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760843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82880" y="173736"/>
            <a:ext cx="10475499" cy="4850651"/>
          </a:xfrm>
        </p:spPr>
        <p:txBody>
          <a:bodyPr anchor="t">
            <a:noAutofit/>
          </a:bodyPr>
          <a:lstStyle>
            <a:lvl1pPr marL="0" indent="0">
              <a:lnSpc>
                <a:spcPct val="90000"/>
              </a:lnSpc>
              <a:buNone/>
              <a:defRPr sz="7600" b="0" cap="none" spc="-50" baseline="0"/>
            </a:lvl1pPr>
            <a:lvl2pPr marL="228600" indent="0">
              <a:lnSpc>
                <a:spcPct val="90000"/>
              </a:lnSpc>
              <a:buNone/>
              <a:defRPr sz="6600" b="0" cap="none" spc="-50" baseline="0"/>
            </a:lvl2pPr>
            <a:lvl3pPr marL="457200" indent="0">
              <a:lnSpc>
                <a:spcPct val="90000"/>
              </a:lnSpc>
              <a:buNone/>
              <a:defRPr sz="6000" b="0" cap="none" spc="-50" baseline="0"/>
            </a:lvl3pPr>
            <a:lvl4pPr marL="685800" indent="0">
              <a:lnSpc>
                <a:spcPct val="90000"/>
              </a:lnSpc>
              <a:buNone/>
              <a:defRPr sz="5400" b="0" cap="none" spc="-50" baseline="0"/>
            </a:lvl4pPr>
            <a:lvl5pPr marL="914400" indent="0">
              <a:lnSpc>
                <a:spcPct val="90000"/>
              </a:lnSpc>
              <a:buNone/>
              <a:defRPr sz="4800" b="0" cap="none" spc="-50" baseline="0"/>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3752F3F9-2E61-994E-838A-C37DE5A63225}" type="datetime1">
              <a:rPr lang="en-US" smtClean="0"/>
              <a:t>9/1/26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74648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388784" y="5029200"/>
            <a:ext cx="9198864" cy="713232"/>
          </a:xfrm>
        </p:spPr>
        <p:txBody>
          <a:bodyPr anchor="t">
            <a:normAutofit/>
          </a:bodyPr>
          <a:lstStyle>
            <a:lvl1pPr>
              <a:lnSpc>
                <a:spcPct val="90000"/>
              </a:lnSpc>
              <a:defRPr sz="2000" b="1" spc="-50" baseline="0">
                <a:solidFill>
                  <a:schemeClr val="accent1"/>
                </a:solidFill>
              </a:defRPr>
            </a:lvl1pPr>
          </a:lstStyle>
          <a:p>
            <a:r>
              <a:rPr lang="en-US" dirty="0"/>
              <a:t>Quote Author</a:t>
            </a:r>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388784" y="1115568"/>
            <a:ext cx="9198864" cy="3584448"/>
          </a:xfrm>
        </p:spPr>
        <p:txBody>
          <a:bodyPr anchor="ctr">
            <a:normAutofit/>
          </a:bodyPr>
          <a:lstStyle>
            <a:lvl1pPr marL="137160" indent="-137160">
              <a:lnSpc>
                <a:spcPct val="90000"/>
              </a:lnSpc>
              <a:spcBef>
                <a:spcPts val="0"/>
              </a:spcBef>
              <a:buFont typeface="Arial" panose="020B0604020202020204" pitchFamily="34" charset="0"/>
              <a:buNone/>
              <a:defRPr sz="5000" spc="-50" baseline="0"/>
            </a:lvl1pPr>
          </a:lstStyle>
          <a:p>
            <a:pPr lvl="0"/>
            <a:r>
              <a:rPr lang="en-US" dirty="0"/>
              <a:t>Click to edit Quote</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p>
            <a:fld id="{F4EC3E9A-07A1-2B4D-8CF2-9F369EA83089}" type="datetime1">
              <a:rPr lang="en-US" smtClean="0"/>
              <a:t>9/1/26</a:t>
            </a:fld>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398306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0" y="219456"/>
            <a:ext cx="11326704" cy="1041564"/>
          </a:xfrm>
        </p:spPr>
        <p:txBody>
          <a:body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2E940BF-81C2-1FFB-391F-670B2E738E5C}"/>
              </a:ext>
            </a:extLst>
          </p:cNvPr>
          <p:cNvSpPr>
            <a:spLocks noGrp="1"/>
          </p:cNvSpPr>
          <p:nvPr>
            <p:ph sz="quarter" idx="15"/>
          </p:nvPr>
        </p:nvSpPr>
        <p:spPr>
          <a:xfrm>
            <a:off x="182880" y="1645920"/>
            <a:ext cx="5420409" cy="4741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FB763AB3-1DFB-9F9F-2339-33F3C49C8C10}"/>
              </a:ext>
            </a:extLst>
          </p:cNvPr>
          <p:cNvSpPr>
            <a:spLocks noGrp="1"/>
          </p:cNvSpPr>
          <p:nvPr>
            <p:ph sz="quarter" idx="16"/>
          </p:nvPr>
        </p:nvSpPr>
        <p:spPr>
          <a:xfrm>
            <a:off x="6248400" y="1645920"/>
            <a:ext cx="5261184" cy="4741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02C55713-E5D0-7C44-850C-915817C22B79}" type="datetime1">
              <a:rPr lang="en-US" smtClean="0"/>
              <a:t>9/1/26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4315038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181186" y="219456"/>
            <a:ext cx="11274552" cy="7898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181185" y="1009307"/>
            <a:ext cx="521208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3">
            <a:extLst>
              <a:ext uri="{FF2B5EF4-FFF2-40B4-BE49-F238E27FC236}">
                <a16:creationId xmlns:a16="http://schemas.microsoft.com/office/drawing/2014/main" id="{D6A39E64-722E-F001-F641-974F5225314A}"/>
              </a:ext>
            </a:extLst>
          </p:cNvPr>
          <p:cNvSpPr>
            <a:spLocks noGrp="1"/>
          </p:cNvSpPr>
          <p:nvPr>
            <p:ph sz="quarter" idx="15"/>
          </p:nvPr>
        </p:nvSpPr>
        <p:spPr>
          <a:xfrm>
            <a:off x="181631" y="1649451"/>
            <a:ext cx="521208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45352" y="1009307"/>
            <a:ext cx="521208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4B9C0BFD-5C7B-FA0D-DCE8-95D24728FEB0}"/>
              </a:ext>
            </a:extLst>
          </p:cNvPr>
          <p:cNvSpPr>
            <a:spLocks noGrp="1"/>
          </p:cNvSpPr>
          <p:nvPr>
            <p:ph sz="quarter" idx="16"/>
          </p:nvPr>
        </p:nvSpPr>
        <p:spPr>
          <a:xfrm>
            <a:off x="6245352" y="1649451"/>
            <a:ext cx="521208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6723278E-1757-F047-8B33-76B96153595B}" type="datetime1">
              <a:rPr lang="en-US" smtClean="0"/>
              <a:t>9/1/26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8897396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B35839E1-AD06-4A46-AAFD-E8B5F3966D6B}" type="datetime1">
              <a:rPr lang="en-US" smtClean="0"/>
              <a:t>9/1/26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1347491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F4D5A0CD-DF45-794F-8492-C862FDEDBC93}" type="datetime1">
              <a:rPr lang="en-US" smtClean="0"/>
              <a:t>9/1/26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820682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67861" y="207228"/>
            <a:ext cx="11001943" cy="1790700"/>
          </a:xfrm>
        </p:spPr>
        <p:txBody>
          <a:bodyPr anchor="t">
            <a:noAutofit/>
          </a:bodyPr>
          <a:lstStyle>
            <a:lvl1pPr>
              <a:defRPr sz="72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1022195" y="3264408"/>
            <a:ext cx="10147610"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5488BFD-CF9B-FA48-8933-E8AABC2FBDA6}" type="datetime1">
              <a:rPr lang="en-US" smtClean="0"/>
              <a:t>9/1/26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75479045"/>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2915580" y="1089247"/>
            <a:ext cx="6360840" cy="2171716"/>
          </a:xfrm>
        </p:spPr>
        <p:txBody>
          <a:bodyPr anchor="b">
            <a:noAutofit/>
          </a:bodyPr>
          <a:lstStyle>
            <a:lvl1pPr algn="ctr">
              <a:defRPr sz="7200"/>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3322864" y="3499880"/>
            <a:ext cx="5543550" cy="1771650"/>
          </a:xfrm>
        </p:spPr>
        <p:txBody>
          <a:bodyPr vert="horz" lIns="91440" tIns="45720" rIns="91440" bIns="45720" rtlCol="0">
            <a:normAutofit/>
          </a:bodyPr>
          <a:lstStyle>
            <a:lvl1pPr marL="0" indent="0" algn="ctr">
              <a:buNone/>
              <a:defRPr lang="en-US" sz="1600" dirty="0"/>
            </a:lvl1pPr>
            <a:lvl2pPr marL="228600" indent="0" algn="ctr">
              <a:buNone/>
              <a:defRPr lang="en-US" sz="1600" dirty="0"/>
            </a:lvl2pPr>
            <a:lvl3pPr marL="457200" indent="0" algn="ctr">
              <a:buNone/>
              <a:defRPr lang="en-US" sz="1600" dirty="0"/>
            </a:lvl3pPr>
            <a:lvl4pPr marL="685800" indent="0" algn="ctr">
              <a:buNone/>
              <a:defRPr lang="en-US" sz="1600" dirty="0"/>
            </a:lvl4pPr>
            <a:lvl5pPr marL="914400" indent="0" algn="ctr">
              <a:buNone/>
              <a:defRPr lang="en-US" sz="16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E1D3DA21-5318-6C41-9785-273EB8A40BD2}" type="datetime1">
              <a:rPr lang="en-US" smtClean="0"/>
              <a:t>9/1/26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82557303"/>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96468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182880" y="219456"/>
            <a:ext cx="10835640" cy="969264"/>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182880" y="1183206"/>
            <a:ext cx="10835640" cy="50886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178704" y="6387128"/>
            <a:ext cx="2703777" cy="338328"/>
          </a:xfrm>
          <a:prstGeom prst="rect">
            <a:avLst/>
          </a:prstGeom>
        </p:spPr>
        <p:txBody>
          <a:bodyPr vert="horz" lIns="91440" tIns="45720" rIns="91440" bIns="45720" rtlCol="0" anchor="ctr"/>
          <a:lstStyle>
            <a:lvl1pPr algn="l">
              <a:defRPr sz="750">
                <a:solidFill>
                  <a:schemeClr val="tx1"/>
                </a:solidFill>
              </a:defRPr>
            </a:lvl1pPr>
          </a:lstStyle>
          <a:p>
            <a:endParaRPr lang="en-US"/>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0477500" y="6387128"/>
            <a:ext cx="1032084" cy="338328"/>
          </a:xfrm>
          <a:prstGeom prst="rect">
            <a:avLst/>
          </a:prstGeom>
        </p:spPr>
        <p:txBody>
          <a:bodyPr vert="horz" lIns="91440" tIns="45720" rIns="91440" bIns="45720" rtlCol="0" anchor="ctr"/>
          <a:lstStyle>
            <a:lvl1pPr algn="r">
              <a:defRPr sz="750">
                <a:solidFill>
                  <a:schemeClr val="tx1"/>
                </a:solidFill>
              </a:defRPr>
            </a:lvl1pPr>
          </a:lstStyle>
          <a:p>
            <a:fld id="{A65EB846-0F32-9F4A-9719-C5514ACC40CD}" type="datetime1">
              <a:rPr lang="en-US" smtClean="0"/>
              <a:t>9/1/26</a:t>
            </a:fld>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509584" y="6387128"/>
            <a:ext cx="457200" cy="338328"/>
          </a:xfrm>
          <a:prstGeom prst="rect">
            <a:avLst/>
          </a:prstGeom>
        </p:spPr>
        <p:txBody>
          <a:bodyPr vert="horz" lIns="91440" tIns="45720" rIns="91440" bIns="45720" rtlCol="0" anchor="ctr"/>
          <a:lstStyle>
            <a:lvl1pPr algn="r">
              <a:defRPr sz="750">
                <a:solidFill>
                  <a:schemeClr val="tx1"/>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00597971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 id="2147483707" r:id="rId18"/>
    <p:sldLayoutId id="2147483708" r:id="rId19"/>
    <p:sldLayoutId id="2147483709" r:id="rId20"/>
    <p:sldLayoutId id="2147483710" r:id="rId21"/>
    <p:sldLayoutId id="2147483711" r:id="rId22"/>
    <p:sldLayoutId id="2147483712" r:id="rId23"/>
    <p:sldLayoutId id="2147483713" r:id="rId24"/>
    <p:sldLayoutId id="2147483714" r:id="rId25"/>
    <p:sldLayoutId id="2147483715" r:id="rId26"/>
    <p:sldLayoutId id="2147483716" r:id="rId27"/>
    <p:sldLayoutId id="2147483717" r:id="rId28"/>
  </p:sldLayoutIdLst>
  <p:hf hdr="0" ftr="0" dt="0"/>
  <p:txStyles>
    <p:titleStyle>
      <a:lvl1pPr algn="l" defTabSz="914400" rtl="0" eaLnBrk="1" latinLnBrk="0" hangingPunct="1">
        <a:lnSpc>
          <a:spcPct val="85000"/>
        </a:lnSpc>
        <a:spcBef>
          <a:spcPct val="0"/>
        </a:spcBef>
        <a:buNone/>
        <a:defRPr sz="3000" b="0" kern="1200" spc="-100" baseline="0">
          <a:solidFill>
            <a:schemeClr val="tx1"/>
          </a:solidFill>
          <a:latin typeface="+mj-lt"/>
          <a:ea typeface="+mj-ea"/>
          <a:cs typeface="+mj-cs"/>
        </a:defRPr>
      </a:lvl1pPr>
    </p:titleStyle>
    <p:bodyStyle>
      <a:lvl1pPr marL="285750" indent="-285750" algn="l" defTabSz="914400" rtl="0" eaLnBrk="1" latinLnBrk="0" hangingPunct="1">
        <a:lnSpc>
          <a:spcPct val="120000"/>
        </a:lnSpc>
        <a:spcBef>
          <a:spcPts val="1000"/>
        </a:spcBef>
        <a:buFont typeface="Arial" panose="020B0604020202020204" pitchFamily="34" charset="0"/>
        <a:buChar char="•"/>
        <a:defRPr sz="1400" kern="1200">
          <a:solidFill>
            <a:schemeClr val="tx1"/>
          </a:solidFill>
          <a:latin typeface="+mn-lt"/>
          <a:ea typeface="+mn-ea"/>
          <a:cs typeface="+mn-cs"/>
        </a:defRPr>
      </a:lvl1pPr>
      <a:lvl2pPr marL="5143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2pPr>
      <a:lvl3pPr marL="7429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715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2001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68">
          <p15:clr>
            <a:srgbClr val="F26B43"/>
          </p15:clr>
        </p15:guide>
        <p15:guide id="4" orient="horz" pos="168">
          <p15:clr>
            <a:srgbClr val="F26B43"/>
          </p15:clr>
        </p15:guide>
        <p15:guide id="5" pos="7512">
          <p15:clr>
            <a:srgbClr val="F26B43"/>
          </p15:clr>
        </p15:guide>
        <p15:guide id="6" orient="horz" pos="4152">
          <p15:clr>
            <a:srgbClr val="F26B43"/>
          </p15:clr>
        </p15:guide>
        <p15:guide id="12" pos="4728">
          <p15:clr>
            <a:srgbClr val="F26B43"/>
          </p15:clr>
        </p15:guide>
        <p15:guide id="13" pos="5328">
          <p15:clr>
            <a:srgbClr val="F26B43"/>
          </p15:clr>
        </p15:guide>
        <p15:guide id="26" pos="2952">
          <p15:clr>
            <a:srgbClr val="F26B43"/>
          </p15:clr>
        </p15:guide>
        <p15:guide id="27" pos="3096">
          <p15:clr>
            <a:srgbClr val="F26B43"/>
          </p15:clr>
        </p15:guide>
        <p15:guide id="29" pos="4128">
          <p15:clr>
            <a:srgbClr val="F26B43"/>
          </p15:clr>
        </p15:guide>
        <p15:guide id="30" pos="1392">
          <p15:clr>
            <a:srgbClr val="F26B43"/>
          </p15:clr>
        </p15:guide>
        <p15:guide id="3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5.xml"/><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5.xml"/><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png"/><Relationship Id="rId2" Type="http://schemas.openxmlformats.org/officeDocument/2006/relationships/image" Target="../media/image19.tiff"/><Relationship Id="rId1" Type="http://schemas.openxmlformats.org/officeDocument/2006/relationships/slideLayout" Target="../slideLayouts/slideLayout25.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5.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image" Target="../media/image28.png"/><Relationship Id="rId1" Type="http://schemas.openxmlformats.org/officeDocument/2006/relationships/slideLayout" Target="../slideLayouts/slideLayout25.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hyperlink" Target="https://en.wikipedia.org/wiki/Pulsar_timing_array#cite_note-6"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2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g"/><Relationship Id="rId1" Type="http://schemas.openxmlformats.org/officeDocument/2006/relationships/slideLayout" Target="../slideLayouts/slideLayout25.xml"/><Relationship Id="rId5" Type="http://schemas.openxmlformats.org/officeDocument/2006/relationships/image" Target="../media/image43.jpg"/><Relationship Id="rId4" Type="http://schemas.openxmlformats.org/officeDocument/2006/relationships/image" Target="../media/image42.png"/></Relationships>
</file>

<file path=ppt/slides/_rels/slide1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png"/><Relationship Id="rId1" Type="http://schemas.openxmlformats.org/officeDocument/2006/relationships/slideLayout" Target="../slideLayouts/slideLayout25.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5.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5.xml"/><Relationship Id="rId4" Type="http://schemas.openxmlformats.org/officeDocument/2006/relationships/image" Target="../media/image58.png"/></Relationships>
</file>

<file path=ppt/slides/_rels/slide1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5.xml"/><Relationship Id="rId4" Type="http://schemas.openxmlformats.org/officeDocument/2006/relationships/image" Target="../media/image61.png"/></Relationships>
</file>

<file path=ppt/slides/_rels/slide1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5.xml"/><Relationship Id="rId5" Type="http://schemas.openxmlformats.org/officeDocument/2006/relationships/image" Target="../media/image65.png"/><Relationship Id="rId4" Type="http://schemas.openxmlformats.org/officeDocument/2006/relationships/image" Target="../media/image64.png"/></Relationships>
</file>

<file path=ppt/slides/_rels/slide15.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6.png"/><Relationship Id="rId3" Type="http://schemas.openxmlformats.org/officeDocument/2006/relationships/image" Target="../media/image66.png"/><Relationship Id="rId7" Type="http://schemas.openxmlformats.org/officeDocument/2006/relationships/image" Target="../media/image70.png"/><Relationship Id="rId12" Type="http://schemas.openxmlformats.org/officeDocument/2006/relationships/image" Target="../media/image75.png"/><Relationship Id="rId2" Type="http://schemas.openxmlformats.org/officeDocument/2006/relationships/notesSlide" Target="../notesSlides/notesSlide1.xml"/><Relationship Id="rId1" Type="http://schemas.openxmlformats.org/officeDocument/2006/relationships/slideLayout" Target="../slideLayouts/slideLayout24.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8.png"/><Relationship Id="rId10" Type="http://schemas.openxmlformats.org/officeDocument/2006/relationships/image" Target="../media/image73.png"/><Relationship Id="rId4" Type="http://schemas.openxmlformats.org/officeDocument/2006/relationships/image" Target="../media/image67.png"/><Relationship Id="rId9" Type="http://schemas.openxmlformats.org/officeDocument/2006/relationships/image" Target="../media/image72.png"/><Relationship Id="rId14" Type="http://schemas.openxmlformats.org/officeDocument/2006/relationships/image" Target="../media/image77.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8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1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85.png"/><Relationship Id="rId4" Type="http://schemas.openxmlformats.org/officeDocument/2006/relationships/image" Target="../media/image84.png"/></Relationships>
</file>

<file path=ppt/slides/_rels/slide1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5.xml"/><Relationship Id="rId4" Type="http://schemas.openxmlformats.org/officeDocument/2006/relationships/image" Target="../media/image88.png"/></Relationships>
</file>

<file path=ppt/slides/_rels/slide2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xml"/><Relationship Id="rId1" Type="http://schemas.openxmlformats.org/officeDocument/2006/relationships/slideLayout" Target="../slideLayouts/slideLayout28.xml"/><Relationship Id="rId6" Type="http://schemas.openxmlformats.org/officeDocument/2006/relationships/image" Target="../media/image91.jpg"/><Relationship Id="rId5" Type="http://schemas.openxmlformats.org/officeDocument/2006/relationships/image" Target="../media/image90.jpg"/><Relationship Id="rId4" Type="http://schemas.openxmlformats.org/officeDocument/2006/relationships/image" Target="../media/image90.png"/></Relationships>
</file>

<file path=ppt/slides/_rels/slide2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xml"/><Relationship Id="rId1" Type="http://schemas.openxmlformats.org/officeDocument/2006/relationships/slideLayout" Target="../slideLayouts/slideLayout28.xml"/><Relationship Id="rId5" Type="http://schemas.openxmlformats.org/officeDocument/2006/relationships/image" Target="../media/image93.gif"/><Relationship Id="rId4" Type="http://schemas.openxmlformats.org/officeDocument/2006/relationships/image" Target="../media/image94.png"/></Relationships>
</file>

<file path=ppt/slides/_rels/slide2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5.xml"/><Relationship Id="rId4" Type="http://schemas.openxmlformats.org/officeDocument/2006/relationships/image" Target="../media/image97.png"/></Relationships>
</file>

<file path=ppt/slides/_rels/slide23.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98.jpg"/><Relationship Id="rId7" Type="http://schemas.openxmlformats.org/officeDocument/2006/relationships/image" Target="../media/image102.png"/><Relationship Id="rId2" Type="http://schemas.openxmlformats.org/officeDocument/2006/relationships/hyperlink" Target="https://arxiv.org/abs/2606.25845" TargetMode="External"/><Relationship Id="rId1" Type="http://schemas.openxmlformats.org/officeDocument/2006/relationships/slideLayout" Target="../slideLayouts/slideLayout25.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 Id="rId9" Type="http://schemas.openxmlformats.org/officeDocument/2006/relationships/image" Target="../media/image104.png"/></Relationships>
</file>

<file path=ppt/slides/_rels/slide2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5.xml"/><Relationship Id="rId4" Type="http://schemas.openxmlformats.org/officeDocument/2006/relationships/image" Target="../media/image10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jpeg"/><Relationship Id="rId1" Type="http://schemas.openxmlformats.org/officeDocument/2006/relationships/slideLayout" Target="../slideLayouts/slideLayout25.xml"/><Relationship Id="rId4" Type="http://schemas.openxmlformats.org/officeDocument/2006/relationships/image" Target="../media/image11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80D18"/>
        </a:solidFill>
        <a:effectLst/>
      </p:bgPr>
    </p:bg>
    <p:spTree>
      <p:nvGrpSpPr>
        <p:cNvPr id="1" name=""/>
        <p:cNvGrpSpPr/>
        <p:nvPr/>
      </p:nvGrpSpPr>
      <p:grpSpPr>
        <a:xfrm>
          <a:off x="0" y="0"/>
          <a:ext cx="0" cy="0"/>
          <a:chOff x="0" y="0"/>
          <a:chExt cx="0" cy="0"/>
        </a:xfrm>
      </p:grpSpPr>
      <p:sp>
        <p:nvSpPr>
          <p:cNvPr id="5" name="TextBox 4"/>
          <p:cNvSpPr txBox="1"/>
          <p:nvPr/>
        </p:nvSpPr>
        <p:spPr>
          <a:xfrm>
            <a:off x="758952" y="2023993"/>
            <a:ext cx="9784080" cy="1463040"/>
          </a:xfrm>
          <a:prstGeom prst="rect">
            <a:avLst/>
          </a:prstGeom>
          <a:noFill/>
        </p:spPr>
        <p:txBody>
          <a:bodyPr wrap="none">
            <a:spAutoFit/>
          </a:bodyPr>
          <a:lstStyle/>
          <a:p>
            <a:r>
              <a:rPr sz="3800" b="1">
                <a:solidFill>
                  <a:srgbClr val="F4F7FB"/>
                </a:solidFill>
                <a:latin typeface="Aptos Display"/>
              </a:rPr>
              <a:t>Pulsar Timing Arrays as Probe
of Massive Gravity</a:t>
            </a:r>
          </a:p>
        </p:txBody>
      </p:sp>
      <p:sp>
        <p:nvSpPr>
          <p:cNvPr id="6" name="TextBox 5"/>
          <p:cNvSpPr txBox="1"/>
          <p:nvPr/>
        </p:nvSpPr>
        <p:spPr>
          <a:xfrm>
            <a:off x="788456" y="4189252"/>
            <a:ext cx="5650521" cy="1569660"/>
          </a:xfrm>
          <a:prstGeom prst="rect">
            <a:avLst/>
          </a:prstGeom>
          <a:noFill/>
        </p:spPr>
        <p:txBody>
          <a:bodyPr wrap="none">
            <a:spAutoFit/>
          </a:bodyPr>
          <a:lstStyle/>
          <a:p>
            <a:r>
              <a:rPr sz="1600">
                <a:solidFill>
                  <a:srgbClr val="A6B1C2"/>
                </a:solidFill>
                <a:latin typeface="Aptos"/>
              </a:rPr>
              <a:t>Tina Kahniashvili
Carnegie Mellon University</a:t>
            </a:r>
            <a:r>
              <a:rPr lang="en-US" sz="1600">
                <a:solidFill>
                  <a:srgbClr val="A6B1C2"/>
                </a:solidFill>
                <a:latin typeface="Aptos"/>
              </a:rPr>
              <a:t>, USA</a:t>
            </a:r>
            <a:r>
              <a:rPr sz="1600">
                <a:solidFill>
                  <a:srgbClr val="A6B1C2"/>
                </a:solidFill>
                <a:latin typeface="Aptos"/>
              </a:rPr>
              <a:t> ·  Ilia State University</a:t>
            </a:r>
            <a:r>
              <a:rPr lang="en-US" sz="1600">
                <a:solidFill>
                  <a:srgbClr val="A6B1C2"/>
                </a:solidFill>
                <a:latin typeface="Aptos"/>
              </a:rPr>
              <a:t>, Georgia</a:t>
            </a:r>
          </a:p>
          <a:p>
            <a:endParaRPr lang="en-US" sz="1600">
              <a:solidFill>
                <a:srgbClr val="A6B1C2"/>
              </a:solidFill>
              <a:latin typeface="Aptos"/>
            </a:endParaRPr>
          </a:p>
          <a:p>
            <a:endParaRPr lang="en-US" sz="1600">
              <a:solidFill>
                <a:srgbClr val="A6B1C2"/>
              </a:solidFill>
              <a:latin typeface="Aptos"/>
            </a:endParaRPr>
          </a:p>
          <a:p>
            <a:endParaRPr lang="en-US" sz="1600">
              <a:solidFill>
                <a:srgbClr val="A6B1C2"/>
              </a:solidFill>
              <a:latin typeface="Aptos"/>
            </a:endParaRPr>
          </a:p>
          <a:p>
            <a:r>
              <a:rPr lang="en-US" sz="1600">
                <a:solidFill>
                  <a:srgbClr val="A6B1C2"/>
                </a:solidFill>
                <a:latin typeface="Aptos"/>
              </a:rPr>
              <a:t>September 1, 2026</a:t>
            </a:r>
            <a:endParaRPr sz="1600">
              <a:solidFill>
                <a:srgbClr val="A6B1C2"/>
              </a:solidFill>
              <a:latin typeface="Aptos"/>
            </a:endParaRPr>
          </a:p>
        </p:txBody>
      </p:sp>
      <p:pic>
        <p:nvPicPr>
          <p:cNvPr id="17" name="Picture 16">
            <a:extLst>
              <a:ext uri="{FF2B5EF4-FFF2-40B4-BE49-F238E27FC236}">
                <a16:creationId xmlns:a16="http://schemas.microsoft.com/office/drawing/2014/main" id="{D0D9E9E1-9006-B36E-4753-4C35F04AF549}"/>
              </a:ext>
            </a:extLst>
          </p:cNvPr>
          <p:cNvPicPr>
            <a:picLocks noChangeAspect="1"/>
          </p:cNvPicPr>
          <p:nvPr/>
        </p:nvPicPr>
        <p:blipFill>
          <a:blip r:embed="rId2"/>
          <a:stretch>
            <a:fillRect/>
          </a:stretch>
        </p:blipFill>
        <p:spPr>
          <a:xfrm>
            <a:off x="7116896" y="2442552"/>
            <a:ext cx="4758522" cy="3753617"/>
          </a:xfrm>
          <a:prstGeom prst="rect">
            <a:avLst/>
          </a:prstGeom>
        </p:spPr>
      </p:pic>
      <p:pic>
        <p:nvPicPr>
          <p:cNvPr id="18" name="Picture 17">
            <a:extLst>
              <a:ext uri="{FF2B5EF4-FFF2-40B4-BE49-F238E27FC236}">
                <a16:creationId xmlns:a16="http://schemas.microsoft.com/office/drawing/2014/main" id="{F6E3CBB1-B2DA-1373-BA30-3CEB764BCC4C}"/>
              </a:ext>
            </a:extLst>
          </p:cNvPr>
          <p:cNvPicPr>
            <a:picLocks noChangeAspect="1"/>
          </p:cNvPicPr>
          <p:nvPr/>
        </p:nvPicPr>
        <p:blipFill>
          <a:blip r:embed="rId3"/>
          <a:stretch>
            <a:fillRect/>
          </a:stretch>
        </p:blipFill>
        <p:spPr>
          <a:xfrm>
            <a:off x="758952" y="0"/>
            <a:ext cx="5217919" cy="1961581"/>
          </a:xfrm>
          <a:prstGeom prst="rect">
            <a:avLst/>
          </a:prstGeom>
        </p:spPr>
      </p:pic>
      <p:sp>
        <p:nvSpPr>
          <p:cNvPr id="20" name="TextBox 19">
            <a:extLst>
              <a:ext uri="{FF2B5EF4-FFF2-40B4-BE49-F238E27FC236}">
                <a16:creationId xmlns:a16="http://schemas.microsoft.com/office/drawing/2014/main" id="{75078CF0-196D-9044-3A3A-934978862B9A}"/>
              </a:ext>
            </a:extLst>
          </p:cNvPr>
          <p:cNvSpPr txBox="1"/>
          <p:nvPr/>
        </p:nvSpPr>
        <p:spPr>
          <a:xfrm>
            <a:off x="6438977" y="158510"/>
            <a:ext cx="6114360" cy="369332"/>
          </a:xfrm>
          <a:prstGeom prst="rect">
            <a:avLst/>
          </a:prstGeom>
          <a:noFill/>
        </p:spPr>
        <p:txBody>
          <a:bodyPr wrap="square">
            <a:spAutoFit/>
          </a:bodyPr>
          <a:lstStyle/>
          <a:p>
            <a:pPr marL="0" marR="0" indent="0" algn="l">
              <a:lnSpc>
                <a:spcPct val="100000"/>
              </a:lnSpc>
              <a:buNone/>
            </a:pPr>
            <a:r>
              <a:rPr lang="en-US" sz="1800" b="1" i="0">
                <a:solidFill>
                  <a:schemeClr val="bg1"/>
                </a:solidFill>
                <a:effectLst/>
                <a:latin typeface="+mn-lt"/>
              </a:rPr>
              <a:t>Particle Physics and Cosmology - PPC2026</a:t>
            </a:r>
            <a:endParaRPr lang="en-US" sz="2400" b="1" i="0">
              <a:solidFill>
                <a:schemeClr val="bg1"/>
              </a:solidFill>
              <a:effectLst/>
              <a:latin typeface="Founders Grotesk R"/>
            </a:endParaRPr>
          </a:p>
        </p:txBody>
      </p:sp>
      <p:sp>
        <p:nvSpPr>
          <p:cNvPr id="4" name="Slide Number Placeholder 3">
            <a:extLst>
              <a:ext uri="{FF2B5EF4-FFF2-40B4-BE49-F238E27FC236}">
                <a16:creationId xmlns:a16="http://schemas.microsoft.com/office/drawing/2014/main" id="{A4910AA1-01A4-2806-8229-534250A279EF}"/>
              </a:ext>
            </a:extLst>
          </p:cNvPr>
          <p:cNvSpPr>
            <a:spLocks noGrp="1"/>
          </p:cNvSpPr>
          <p:nvPr>
            <p:ph type="sldNum" sz="quarter" idx="12"/>
          </p:nvPr>
        </p:nvSpPr>
        <p:spPr/>
        <p:txBody>
          <a:bodyPr/>
          <a:lstStyle/>
          <a:p>
            <a:fld id="{C1FF6DA9-008F-8B48-92A6-B652298478BF}" type="slidenum">
              <a:rPr lang="en-US" smtClean="0">
                <a:solidFill>
                  <a:schemeClr val="bg1"/>
                </a:solidFill>
              </a:rPr>
              <a:t>1</a:t>
            </a:fld>
            <a:endParaRPr lang="en-US">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80D18"/>
        </a:solidFill>
        <a:effectLst/>
      </p:bgPr>
    </p:bg>
    <p:spTree>
      <p:nvGrpSpPr>
        <p:cNvPr id="1" name=""/>
        <p:cNvGrpSpPr/>
        <p:nvPr/>
      </p:nvGrpSpPr>
      <p:grpSpPr>
        <a:xfrm>
          <a:off x="0" y="0"/>
          <a:ext cx="0" cy="0"/>
          <a:chOff x="0" y="0"/>
          <a:chExt cx="0" cy="0"/>
        </a:xfrm>
      </p:grpSpPr>
      <p:sp>
        <p:nvSpPr>
          <p:cNvPr id="6" name="TextBox 5"/>
          <p:cNvSpPr txBox="1"/>
          <p:nvPr/>
        </p:nvSpPr>
        <p:spPr>
          <a:xfrm>
            <a:off x="621791" y="374904"/>
            <a:ext cx="2562083" cy="461665"/>
          </a:xfrm>
          <a:prstGeom prst="rect">
            <a:avLst/>
          </a:prstGeom>
          <a:noFill/>
        </p:spPr>
        <p:txBody>
          <a:bodyPr wrap="square">
            <a:spAutoFit/>
          </a:bodyPr>
          <a:lstStyle/>
          <a:p>
            <a:r>
              <a:rPr lang="en-US" sz="2400" b="1">
                <a:solidFill>
                  <a:srgbClr val="F4F7FB"/>
                </a:solidFill>
                <a:latin typeface="Aptos Display"/>
              </a:rPr>
              <a:t>Outline</a:t>
            </a:r>
            <a:endParaRPr sz="2400" b="1">
              <a:solidFill>
                <a:srgbClr val="F4F7FB"/>
              </a:solidFill>
              <a:latin typeface="Aptos Display"/>
            </a:endParaRPr>
          </a:p>
        </p:txBody>
      </p:sp>
      <p:sp>
        <p:nvSpPr>
          <p:cNvPr id="7" name="TextBox 6"/>
          <p:cNvSpPr txBox="1"/>
          <p:nvPr/>
        </p:nvSpPr>
        <p:spPr>
          <a:xfrm>
            <a:off x="690372" y="1324779"/>
            <a:ext cx="4845942" cy="4780796"/>
          </a:xfrm>
          <a:prstGeom prst="rect">
            <a:avLst/>
          </a:prstGeom>
          <a:noFill/>
        </p:spPr>
        <p:txBody>
          <a:bodyPr wrap="none">
            <a:spAutoFit/>
          </a:bodyPr>
          <a:lstStyle/>
          <a:p>
            <a:pPr>
              <a:spcAft>
                <a:spcPts val="1600"/>
              </a:spcAft>
              <a:defRPr sz="2200">
                <a:solidFill>
                  <a:srgbClr val="F4F7FB"/>
                </a:solidFill>
                <a:latin typeface="Aptos"/>
              </a:defRPr>
            </a:pPr>
            <a:r>
              <a:rPr lang="en-US"/>
              <a:t>Why Gravitational Waves Based Tests?</a:t>
            </a:r>
          </a:p>
          <a:p>
            <a:pPr>
              <a:spcAft>
                <a:spcPts val="1600"/>
              </a:spcAft>
              <a:defRPr sz="2200">
                <a:solidFill>
                  <a:srgbClr val="F4F7FB"/>
                </a:solidFill>
                <a:latin typeface="Aptos"/>
              </a:defRPr>
            </a:pPr>
            <a:r>
              <a:rPr lang="en-US"/>
              <a:t>Why New Physics?</a:t>
            </a:r>
          </a:p>
          <a:p>
            <a:pPr>
              <a:spcAft>
                <a:spcPts val="1600"/>
              </a:spcAft>
              <a:defRPr sz="2200">
                <a:solidFill>
                  <a:srgbClr val="F4F7FB"/>
                </a:solidFill>
                <a:latin typeface="Aptos"/>
              </a:defRPr>
            </a:pPr>
            <a:r>
              <a:rPr lang="en-US"/>
              <a:t>Maybe Massive Gravity?</a:t>
            </a:r>
          </a:p>
          <a:p>
            <a:pPr>
              <a:spcAft>
                <a:spcPts val="1600"/>
              </a:spcAft>
              <a:defRPr sz="2200">
                <a:solidFill>
                  <a:srgbClr val="F4F7FB"/>
                </a:solidFill>
                <a:latin typeface="Aptos"/>
              </a:defRPr>
            </a:pPr>
            <a:r>
              <a:rPr lang="en-US"/>
              <a:t>Pulsar Timing Arrays – Theory &amp; Data</a:t>
            </a:r>
          </a:p>
          <a:p>
            <a:pPr>
              <a:spcAft>
                <a:spcPts val="1600"/>
              </a:spcAft>
              <a:defRPr sz="2200">
                <a:solidFill>
                  <a:srgbClr val="F4F7FB"/>
                </a:solidFill>
                <a:latin typeface="Aptos"/>
              </a:defRPr>
            </a:pPr>
            <a:r>
              <a:rPr lang="en-US"/>
              <a:t>Interpretation – What Did We Learn</a:t>
            </a:r>
          </a:p>
          <a:p>
            <a:pPr>
              <a:spcAft>
                <a:spcPts val="1600"/>
              </a:spcAft>
              <a:defRPr sz="2200">
                <a:solidFill>
                  <a:srgbClr val="F4F7FB"/>
                </a:solidFill>
                <a:latin typeface="Aptos"/>
              </a:defRPr>
            </a:pPr>
            <a:r>
              <a:rPr lang="en-US"/>
              <a:t>Results</a:t>
            </a:r>
          </a:p>
          <a:p>
            <a:pPr>
              <a:spcAft>
                <a:spcPts val="1600"/>
              </a:spcAft>
              <a:defRPr sz="2200">
                <a:solidFill>
                  <a:srgbClr val="F4F7FB"/>
                </a:solidFill>
                <a:latin typeface="Aptos"/>
              </a:defRPr>
            </a:pPr>
            <a:r>
              <a:rPr lang="en-US"/>
              <a:t>Take Home Thoughts &amp; Future Work</a:t>
            </a:r>
          </a:p>
          <a:p>
            <a:pPr>
              <a:spcAft>
                <a:spcPts val="1600"/>
              </a:spcAft>
              <a:defRPr sz="2200">
                <a:solidFill>
                  <a:srgbClr val="F4F7FB"/>
                </a:solidFill>
                <a:latin typeface="Aptos"/>
              </a:defRPr>
            </a:pPr>
            <a:endParaRPr lang="en-US"/>
          </a:p>
          <a:p>
            <a:pPr>
              <a:spcAft>
                <a:spcPts val="1600"/>
              </a:spcAft>
              <a:defRPr sz="2200">
                <a:solidFill>
                  <a:srgbClr val="F4F7FB"/>
                </a:solidFill>
                <a:latin typeface="Aptos"/>
              </a:defRPr>
            </a:pPr>
            <a:endParaRPr/>
          </a:p>
        </p:txBody>
      </p:sp>
      <p:sp>
        <p:nvSpPr>
          <p:cNvPr id="9" name="TextBox 8">
            <a:extLst>
              <a:ext uri="{FF2B5EF4-FFF2-40B4-BE49-F238E27FC236}">
                <a16:creationId xmlns:a16="http://schemas.microsoft.com/office/drawing/2014/main" id="{3B996BEA-8FE2-8E33-DEC8-2DD0279C72E4}"/>
              </a:ext>
            </a:extLst>
          </p:cNvPr>
          <p:cNvSpPr txBox="1"/>
          <p:nvPr/>
        </p:nvSpPr>
        <p:spPr>
          <a:xfrm>
            <a:off x="6347647" y="322824"/>
            <a:ext cx="3316575" cy="461665"/>
          </a:xfrm>
          <a:prstGeom prst="rect">
            <a:avLst/>
          </a:prstGeom>
          <a:noFill/>
        </p:spPr>
        <p:txBody>
          <a:bodyPr wrap="square">
            <a:spAutoFit/>
          </a:bodyPr>
          <a:lstStyle/>
          <a:p>
            <a:r>
              <a:rPr lang="en-US" sz="2400" b="1">
                <a:solidFill>
                  <a:srgbClr val="F4F7FB"/>
                </a:solidFill>
                <a:latin typeface="Aptos Display"/>
              </a:rPr>
              <a:t>Collaboration</a:t>
            </a:r>
            <a:endParaRPr sz="2400" b="1">
              <a:solidFill>
                <a:srgbClr val="F4F7FB"/>
              </a:solidFill>
              <a:latin typeface="Aptos Display"/>
            </a:endParaRPr>
          </a:p>
        </p:txBody>
      </p:sp>
      <p:pic>
        <p:nvPicPr>
          <p:cNvPr id="11" name="Picture 10" descr="Marcus Bosca">
            <a:extLst>
              <a:ext uri="{FF2B5EF4-FFF2-40B4-BE49-F238E27FC236}">
                <a16:creationId xmlns:a16="http://schemas.microsoft.com/office/drawing/2014/main" id="{4782287D-B4BB-78CA-87DA-38A08728CC21}"/>
              </a:ext>
            </a:extLst>
          </p:cNvPr>
          <p:cNvPicPr>
            <a:picLocks noChangeAspect="1"/>
          </p:cNvPicPr>
          <p:nvPr/>
        </p:nvPicPr>
        <p:blipFill>
          <a:blip r:embed="rId2"/>
          <a:stretch>
            <a:fillRect/>
          </a:stretch>
        </p:blipFill>
        <p:spPr>
          <a:xfrm>
            <a:off x="6347648" y="1440441"/>
            <a:ext cx="1436790" cy="1436790"/>
          </a:xfrm>
          <a:prstGeom prst="rect">
            <a:avLst/>
          </a:prstGeom>
        </p:spPr>
      </p:pic>
      <p:sp>
        <p:nvSpPr>
          <p:cNvPr id="18" name="TextBox 17">
            <a:extLst>
              <a:ext uri="{FF2B5EF4-FFF2-40B4-BE49-F238E27FC236}">
                <a16:creationId xmlns:a16="http://schemas.microsoft.com/office/drawing/2014/main" id="{A93F31A3-B531-D39F-1CD6-85E08E30345D}"/>
              </a:ext>
            </a:extLst>
          </p:cNvPr>
          <p:cNvSpPr txBox="1"/>
          <p:nvPr/>
        </p:nvSpPr>
        <p:spPr>
          <a:xfrm>
            <a:off x="6170703" y="3016541"/>
            <a:ext cx="5719451" cy="789960"/>
          </a:xfrm>
          <a:prstGeom prst="rect">
            <a:avLst/>
          </a:prstGeom>
          <a:noFill/>
        </p:spPr>
        <p:txBody>
          <a:bodyPr wrap="square">
            <a:spAutoFit/>
          </a:bodyPr>
          <a:lstStyle/>
          <a:p>
            <a:pPr>
              <a:spcAft>
                <a:spcPts val="1600"/>
              </a:spcAft>
              <a:defRPr sz="2200">
                <a:solidFill>
                  <a:srgbClr val="F4F7FB"/>
                </a:solidFill>
                <a:latin typeface="Aptos"/>
              </a:defRPr>
            </a:pPr>
            <a:r>
              <a:rPr lang="en-US" sz="1600"/>
              <a:t>  Marcus   Bosca                 Chris   Choi              Murman  Gurgenidze</a:t>
            </a:r>
          </a:p>
          <a:p>
            <a:pPr>
              <a:spcAft>
                <a:spcPts val="1600"/>
              </a:spcAft>
              <a:defRPr sz="2200">
                <a:solidFill>
                  <a:srgbClr val="F4F7FB"/>
                </a:solidFill>
                <a:latin typeface="Aptos"/>
              </a:defRPr>
            </a:pPr>
            <a:r>
              <a:rPr lang="en-US" sz="1600"/>
              <a:t>                                     </a:t>
            </a:r>
          </a:p>
        </p:txBody>
      </p:sp>
      <p:pic>
        <p:nvPicPr>
          <p:cNvPr id="21" name="Picture 20">
            <a:extLst>
              <a:ext uri="{FF2B5EF4-FFF2-40B4-BE49-F238E27FC236}">
                <a16:creationId xmlns:a16="http://schemas.microsoft.com/office/drawing/2014/main" id="{F4B2AA6F-98CC-0CD3-1707-05EC1D7B1FE6}"/>
              </a:ext>
            </a:extLst>
          </p:cNvPr>
          <p:cNvPicPr>
            <a:picLocks noChangeAspect="1"/>
          </p:cNvPicPr>
          <p:nvPr/>
        </p:nvPicPr>
        <p:blipFill>
          <a:blip r:embed="rId3"/>
          <a:stretch>
            <a:fillRect/>
          </a:stretch>
        </p:blipFill>
        <p:spPr>
          <a:xfrm>
            <a:off x="8164279" y="1459219"/>
            <a:ext cx="1499944" cy="1419590"/>
          </a:xfrm>
          <a:prstGeom prst="rect">
            <a:avLst/>
          </a:prstGeom>
        </p:spPr>
      </p:pic>
      <p:pic>
        <p:nvPicPr>
          <p:cNvPr id="22" name="Picture 21">
            <a:extLst>
              <a:ext uri="{FF2B5EF4-FFF2-40B4-BE49-F238E27FC236}">
                <a16:creationId xmlns:a16="http://schemas.microsoft.com/office/drawing/2014/main" id="{5B285E0E-8461-D835-30F1-0D687AD01C5B}"/>
              </a:ext>
            </a:extLst>
          </p:cNvPr>
          <p:cNvPicPr>
            <a:picLocks noChangeAspect="1"/>
          </p:cNvPicPr>
          <p:nvPr/>
        </p:nvPicPr>
        <p:blipFill>
          <a:blip r:embed="rId4"/>
          <a:stretch>
            <a:fillRect/>
          </a:stretch>
        </p:blipFill>
        <p:spPr>
          <a:xfrm>
            <a:off x="10044064" y="1493501"/>
            <a:ext cx="1481769" cy="1351025"/>
          </a:xfrm>
          <a:prstGeom prst="rect">
            <a:avLst/>
          </a:prstGeom>
        </p:spPr>
      </p:pic>
      <p:sp>
        <p:nvSpPr>
          <p:cNvPr id="30" name="TextBox 29">
            <a:extLst>
              <a:ext uri="{FF2B5EF4-FFF2-40B4-BE49-F238E27FC236}">
                <a16:creationId xmlns:a16="http://schemas.microsoft.com/office/drawing/2014/main" id="{5FBFC022-BEFB-1B2A-B76C-9C78C6C5F458}"/>
              </a:ext>
            </a:extLst>
          </p:cNvPr>
          <p:cNvSpPr txBox="1"/>
          <p:nvPr/>
        </p:nvSpPr>
        <p:spPr>
          <a:xfrm>
            <a:off x="8251358" y="5518516"/>
            <a:ext cx="2149330" cy="338554"/>
          </a:xfrm>
          <a:prstGeom prst="rect">
            <a:avLst/>
          </a:prstGeom>
          <a:noFill/>
        </p:spPr>
        <p:txBody>
          <a:bodyPr wrap="square">
            <a:spAutoFit/>
          </a:bodyPr>
          <a:lstStyle/>
          <a:p>
            <a:pPr>
              <a:spcAft>
                <a:spcPts val="1600"/>
              </a:spcAft>
              <a:defRPr sz="2200">
                <a:solidFill>
                  <a:srgbClr val="F4F7FB"/>
                </a:solidFill>
                <a:latin typeface="Aptos"/>
              </a:defRPr>
            </a:pPr>
            <a:r>
              <a:rPr lang="en-US" sz="1600"/>
              <a:t>    Barnabas P</a:t>
            </a:r>
            <a:fld id="{C002FE99-2E4E-D445-B51C-A3E30B967DF8}" type="slidenum">
              <a:rPr lang="en-US" sz="1600" smtClean="0"/>
              <a:t>2</a:t>
            </a:fld>
            <a:r>
              <a:rPr lang="en-US" sz="1600"/>
              <a:t>oczos </a:t>
            </a:r>
          </a:p>
        </p:txBody>
      </p:sp>
      <p:pic>
        <p:nvPicPr>
          <p:cNvPr id="31" name="Picture 30">
            <a:extLst>
              <a:ext uri="{FF2B5EF4-FFF2-40B4-BE49-F238E27FC236}">
                <a16:creationId xmlns:a16="http://schemas.microsoft.com/office/drawing/2014/main" id="{F465E75E-AE51-2F06-3B4B-203C1446B4B2}"/>
              </a:ext>
            </a:extLst>
          </p:cNvPr>
          <p:cNvPicPr>
            <a:picLocks noChangeAspect="1"/>
          </p:cNvPicPr>
          <p:nvPr/>
        </p:nvPicPr>
        <p:blipFill>
          <a:blip r:embed="rId5"/>
          <a:stretch>
            <a:fillRect/>
          </a:stretch>
        </p:blipFill>
        <p:spPr>
          <a:xfrm>
            <a:off x="8556841" y="3646718"/>
            <a:ext cx="1487223" cy="1580175"/>
          </a:xfrm>
          <a:prstGeom prst="rect">
            <a:avLst/>
          </a:prstGeom>
        </p:spPr>
      </p:pic>
      <p:sp>
        <p:nvSpPr>
          <p:cNvPr id="10" name="Slide Number Placeholder 9">
            <a:extLst>
              <a:ext uri="{FF2B5EF4-FFF2-40B4-BE49-F238E27FC236}">
                <a16:creationId xmlns:a16="http://schemas.microsoft.com/office/drawing/2014/main" id="{99DD6151-40A9-C6AC-5BFF-8359A8BD1E03}"/>
              </a:ext>
            </a:extLst>
          </p:cNvPr>
          <p:cNvSpPr>
            <a:spLocks noGrp="1"/>
          </p:cNvSpPr>
          <p:nvPr>
            <p:ph type="sldNum" sz="quarter" idx="12"/>
          </p:nvPr>
        </p:nvSpPr>
        <p:spPr>
          <a:xfrm>
            <a:off x="11509584" y="6497782"/>
            <a:ext cx="457200" cy="227674"/>
          </a:xfrm>
        </p:spPr>
        <p:txBody>
          <a:bodyPr/>
          <a:lstStyle/>
          <a:p>
            <a:fld id="{C1FF6DA9-008F-8B48-92A6-B652298478BF}" type="slidenum">
              <a:rPr lang="en-US" smtClean="0">
                <a:solidFill>
                  <a:schemeClr val="bg1"/>
                </a:solidFill>
              </a:rPr>
              <a:t>2</a:t>
            </a:fld>
            <a:endParaRPr lang="en-US">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4DC17C6-9CEF-EA5D-D81A-13C841A87B87}"/>
              </a:ext>
            </a:extLst>
          </p:cNvPr>
          <p:cNvSpPr txBox="1"/>
          <p:nvPr/>
        </p:nvSpPr>
        <p:spPr>
          <a:xfrm>
            <a:off x="161365" y="480484"/>
            <a:ext cx="6111810" cy="750506"/>
          </a:xfrm>
          <a:prstGeom prst="rect">
            <a:avLst/>
          </a:prstGeom>
        </p:spPr>
        <p:txBody>
          <a:bodyPr vert="horz" lIns="91440" tIns="45720" rIns="91440" bIns="45720" rtlCol="0" anchor="b">
            <a:normAutofit fontScale="85000" lnSpcReduction="10000"/>
          </a:bodyPr>
          <a:lstStyle/>
          <a:p>
            <a:pPr algn="ctr" defTabSz="914400">
              <a:lnSpc>
                <a:spcPct val="90000"/>
              </a:lnSpc>
              <a:spcBef>
                <a:spcPct val="0"/>
              </a:spcBef>
              <a:spcAft>
                <a:spcPts val="600"/>
              </a:spcAft>
            </a:pPr>
            <a:r>
              <a:rPr lang="en-US" sz="4000" b="1" kern="1200">
                <a:solidFill>
                  <a:schemeClr val="bg1"/>
                </a:solidFill>
                <a:latin typeface="+mj-lt"/>
                <a:ea typeface="+mj-ea"/>
                <a:cs typeface="+mj-cs"/>
              </a:rPr>
              <a:t>Why Gravitational Waves ?</a:t>
            </a:r>
          </a:p>
        </p:txBody>
      </p:sp>
      <p:pic>
        <p:nvPicPr>
          <p:cNvPr id="4" name="Picture 3">
            <a:extLst>
              <a:ext uri="{FF2B5EF4-FFF2-40B4-BE49-F238E27FC236}">
                <a16:creationId xmlns:a16="http://schemas.microsoft.com/office/drawing/2014/main" id="{16C20F34-343A-03D7-0721-7F52EB77CAE4}"/>
              </a:ext>
            </a:extLst>
          </p:cNvPr>
          <p:cNvPicPr>
            <a:picLocks noChangeAspect="1"/>
          </p:cNvPicPr>
          <p:nvPr/>
        </p:nvPicPr>
        <p:blipFill>
          <a:blip r:embed="rId2"/>
          <a:srcRect r="53" b="-2"/>
          <a:stretch>
            <a:fillRect/>
          </a:stretch>
        </p:blipFill>
        <p:spPr>
          <a:xfrm>
            <a:off x="5428327" y="1535806"/>
            <a:ext cx="6466148" cy="4334693"/>
          </a:xfrm>
          <a:prstGeom prst="rect">
            <a:avLst/>
          </a:prstGeom>
        </p:spPr>
      </p:pic>
      <p:pic>
        <p:nvPicPr>
          <p:cNvPr id="7" name="Picture 6">
            <a:extLst>
              <a:ext uri="{FF2B5EF4-FFF2-40B4-BE49-F238E27FC236}">
                <a16:creationId xmlns:a16="http://schemas.microsoft.com/office/drawing/2014/main" id="{7D4554C4-85B7-7F57-FD92-464A5913E727}"/>
              </a:ext>
            </a:extLst>
          </p:cNvPr>
          <p:cNvPicPr>
            <a:picLocks noChangeAspect="1"/>
          </p:cNvPicPr>
          <p:nvPr/>
        </p:nvPicPr>
        <p:blipFill>
          <a:blip r:embed="rId3"/>
          <a:stretch>
            <a:fillRect/>
          </a:stretch>
        </p:blipFill>
        <p:spPr>
          <a:xfrm>
            <a:off x="148763" y="1943108"/>
            <a:ext cx="5130800" cy="3378200"/>
          </a:xfrm>
          <a:prstGeom prst="rect">
            <a:avLst/>
          </a:prstGeom>
        </p:spPr>
      </p:pic>
      <p:sp>
        <p:nvSpPr>
          <p:cNvPr id="6" name="Slide Number Placeholder 5">
            <a:extLst>
              <a:ext uri="{FF2B5EF4-FFF2-40B4-BE49-F238E27FC236}">
                <a16:creationId xmlns:a16="http://schemas.microsoft.com/office/drawing/2014/main" id="{EBAB3B8E-7A4A-329F-BA18-85B1F0C87EE6}"/>
              </a:ext>
            </a:extLst>
          </p:cNvPr>
          <p:cNvSpPr>
            <a:spLocks noGrp="1"/>
          </p:cNvSpPr>
          <p:nvPr>
            <p:ph type="sldNum" sz="quarter" idx="12"/>
          </p:nvPr>
        </p:nvSpPr>
        <p:spPr/>
        <p:txBody>
          <a:bodyPr/>
          <a:lstStyle/>
          <a:p>
            <a:fld id="{C1FF6DA9-008F-8B48-92A6-B652298478BF}" type="slidenum">
              <a:rPr lang="en-US" smtClean="0">
                <a:solidFill>
                  <a:schemeClr val="bg1"/>
                </a:solidFill>
              </a:rPr>
              <a:t>3</a:t>
            </a:fld>
            <a:endParaRPr lang="en-US">
              <a:solidFill>
                <a:schemeClr val="bg1"/>
              </a:solidFill>
            </a:endParaRPr>
          </a:p>
        </p:txBody>
      </p:sp>
    </p:spTree>
    <p:extLst>
      <p:ext uri="{BB962C8B-B14F-4D97-AF65-F5344CB8AC3E}">
        <p14:creationId xmlns:p14="http://schemas.microsoft.com/office/powerpoint/2010/main" val="1518098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E2BF2-D454-5E4C-B004-3DA22640B801}"/>
              </a:ext>
            </a:extLst>
          </p:cNvPr>
          <p:cNvSpPr>
            <a:spLocks noGrp="1"/>
          </p:cNvSpPr>
          <p:nvPr>
            <p:ph type="title" idx="4294967295"/>
          </p:nvPr>
        </p:nvSpPr>
        <p:spPr>
          <a:xfrm>
            <a:off x="318654" y="642929"/>
            <a:ext cx="4160838" cy="635000"/>
          </a:xfrm>
          <a:solidFill>
            <a:schemeClr val="tx1"/>
          </a:solidFill>
        </p:spPr>
        <p:txBody>
          <a:bodyPr>
            <a:normAutofit/>
          </a:bodyPr>
          <a:lstStyle/>
          <a:p>
            <a:r>
              <a:rPr lang="en-US" b="1" dirty="0">
                <a:solidFill>
                  <a:schemeClr val="bg1"/>
                </a:solidFill>
              </a:rPr>
              <a:t>What is next?</a:t>
            </a:r>
          </a:p>
        </p:txBody>
      </p:sp>
      <p:pic>
        <p:nvPicPr>
          <p:cNvPr id="3" name="Picture 2">
            <a:extLst>
              <a:ext uri="{FF2B5EF4-FFF2-40B4-BE49-F238E27FC236}">
                <a16:creationId xmlns:a16="http://schemas.microsoft.com/office/drawing/2014/main" id="{D528B30F-6CEB-0543-977B-D01192B3F6EC}"/>
              </a:ext>
            </a:extLst>
          </p:cNvPr>
          <p:cNvPicPr>
            <a:picLocks noChangeAspect="1"/>
          </p:cNvPicPr>
          <p:nvPr/>
        </p:nvPicPr>
        <p:blipFill>
          <a:blip r:embed="rId2"/>
          <a:stretch>
            <a:fillRect/>
          </a:stretch>
        </p:blipFill>
        <p:spPr>
          <a:xfrm>
            <a:off x="155715" y="1653112"/>
            <a:ext cx="6464809" cy="4115329"/>
          </a:xfrm>
          <a:prstGeom prst="rect">
            <a:avLst/>
          </a:prstGeom>
        </p:spPr>
      </p:pic>
      <p:sp>
        <p:nvSpPr>
          <p:cNvPr id="4" name="TextBox 3">
            <a:extLst>
              <a:ext uri="{FF2B5EF4-FFF2-40B4-BE49-F238E27FC236}">
                <a16:creationId xmlns:a16="http://schemas.microsoft.com/office/drawing/2014/main" id="{14B27E84-8CE4-874D-9737-C933BC7E59DD}"/>
              </a:ext>
            </a:extLst>
          </p:cNvPr>
          <p:cNvSpPr txBox="1"/>
          <p:nvPr/>
        </p:nvSpPr>
        <p:spPr>
          <a:xfrm>
            <a:off x="3372537" y="2117411"/>
            <a:ext cx="3131127" cy="338554"/>
          </a:xfrm>
          <a:prstGeom prst="rect">
            <a:avLst/>
          </a:prstGeom>
          <a:noFill/>
        </p:spPr>
        <p:txBody>
          <a:bodyPr wrap="square" rtlCol="0">
            <a:spAutoFit/>
          </a:bodyPr>
          <a:lstStyle/>
          <a:p>
            <a:r>
              <a:rPr lang="en-US" sz="1600" i="1" dirty="0"/>
              <a:t>Garcia </a:t>
            </a:r>
            <a:r>
              <a:rPr lang="en-US" sz="1600" i="1" dirty="0" err="1"/>
              <a:t>Bellido</a:t>
            </a:r>
            <a:r>
              <a:rPr lang="en-US" sz="1600" i="1" dirty="0"/>
              <a:t> et al. 2020</a:t>
            </a:r>
          </a:p>
        </p:txBody>
      </p:sp>
      <p:pic>
        <p:nvPicPr>
          <p:cNvPr id="5" name="Picture 2">
            <a:extLst>
              <a:ext uri="{FF2B5EF4-FFF2-40B4-BE49-F238E27FC236}">
                <a16:creationId xmlns:a16="http://schemas.microsoft.com/office/drawing/2014/main" id="{67106B46-250F-2D46-96E8-5255973E5A0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01345" y="484365"/>
            <a:ext cx="4423250" cy="2818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02F54B9F-E963-4345-B90A-D3F3165A7B69}"/>
              </a:ext>
            </a:extLst>
          </p:cNvPr>
          <p:cNvSpPr txBox="1"/>
          <p:nvPr/>
        </p:nvSpPr>
        <p:spPr>
          <a:xfrm>
            <a:off x="9628894" y="642929"/>
            <a:ext cx="3061855" cy="369332"/>
          </a:xfrm>
          <a:prstGeom prst="rect">
            <a:avLst/>
          </a:prstGeom>
          <a:noFill/>
        </p:spPr>
        <p:txBody>
          <a:bodyPr wrap="square" rtlCol="0">
            <a:spAutoFit/>
          </a:bodyPr>
          <a:lstStyle/>
          <a:p>
            <a:r>
              <a:rPr lang="en-US" dirty="0"/>
              <a:t>Credit CERN</a:t>
            </a:r>
          </a:p>
        </p:txBody>
      </p:sp>
      <p:sp>
        <p:nvSpPr>
          <p:cNvPr id="8" name="Rectangle 7">
            <a:extLst>
              <a:ext uri="{FF2B5EF4-FFF2-40B4-BE49-F238E27FC236}">
                <a16:creationId xmlns:a16="http://schemas.microsoft.com/office/drawing/2014/main" id="{07C87FCF-D3A5-C84B-A3C1-E0921C0256D4}"/>
              </a:ext>
            </a:extLst>
          </p:cNvPr>
          <p:cNvSpPr/>
          <p:nvPr/>
        </p:nvSpPr>
        <p:spPr>
          <a:xfrm>
            <a:off x="6747165" y="3555438"/>
            <a:ext cx="5103074" cy="837152"/>
          </a:xfrm>
          <a:prstGeom prst="rect">
            <a:avLst/>
          </a:prstGeom>
        </p:spPr>
        <p:txBody>
          <a:bodyPr wrap="square">
            <a:spAutoFit/>
          </a:bodyPr>
          <a:lstStyle/>
          <a:p>
            <a:pPr algn="just">
              <a:lnSpc>
                <a:spcPct val="80000"/>
              </a:lnSpc>
              <a:defRPr/>
            </a:pPr>
            <a:r>
              <a:rPr lang="en-US" sz="2000" i="1" dirty="0">
                <a:solidFill>
                  <a:schemeClr val="bg1"/>
                </a:solidFill>
              </a:rPr>
              <a:t>Connection with High Energy Particle Physics – the best laboratory to test the energy scales EVEN near the Planck scale</a:t>
            </a:r>
          </a:p>
        </p:txBody>
      </p:sp>
      <p:pic>
        <p:nvPicPr>
          <p:cNvPr id="6" name="Picture 5">
            <a:extLst>
              <a:ext uri="{FF2B5EF4-FFF2-40B4-BE49-F238E27FC236}">
                <a16:creationId xmlns:a16="http://schemas.microsoft.com/office/drawing/2014/main" id="{7CAE319C-7ABD-8AA5-D6A4-5B347830F8D1}"/>
              </a:ext>
            </a:extLst>
          </p:cNvPr>
          <p:cNvPicPr>
            <a:picLocks noChangeAspect="1"/>
          </p:cNvPicPr>
          <p:nvPr/>
        </p:nvPicPr>
        <p:blipFill>
          <a:blip r:embed="rId4"/>
          <a:stretch>
            <a:fillRect/>
          </a:stretch>
        </p:blipFill>
        <p:spPr>
          <a:xfrm>
            <a:off x="6875262" y="4645466"/>
            <a:ext cx="2201767" cy="2016177"/>
          </a:xfrm>
          <a:prstGeom prst="rect">
            <a:avLst/>
          </a:prstGeom>
        </p:spPr>
      </p:pic>
      <p:pic>
        <p:nvPicPr>
          <p:cNvPr id="9" name="Picture 8">
            <a:extLst>
              <a:ext uri="{FF2B5EF4-FFF2-40B4-BE49-F238E27FC236}">
                <a16:creationId xmlns:a16="http://schemas.microsoft.com/office/drawing/2014/main" id="{A2C02EFA-140E-CF61-57DB-19EB62A88BFE}"/>
              </a:ext>
            </a:extLst>
          </p:cNvPr>
          <p:cNvPicPr>
            <a:picLocks noChangeAspect="1"/>
          </p:cNvPicPr>
          <p:nvPr/>
        </p:nvPicPr>
        <p:blipFill>
          <a:blip r:embed="rId5"/>
          <a:stretch>
            <a:fillRect/>
          </a:stretch>
        </p:blipFill>
        <p:spPr>
          <a:xfrm>
            <a:off x="9208489" y="4525677"/>
            <a:ext cx="2169634" cy="1980147"/>
          </a:xfrm>
          <a:prstGeom prst="rect">
            <a:avLst/>
          </a:prstGeom>
        </p:spPr>
      </p:pic>
      <p:sp>
        <p:nvSpPr>
          <p:cNvPr id="11" name="Slide Number Placeholder 10">
            <a:extLst>
              <a:ext uri="{FF2B5EF4-FFF2-40B4-BE49-F238E27FC236}">
                <a16:creationId xmlns:a16="http://schemas.microsoft.com/office/drawing/2014/main" id="{F63216AB-47D2-7822-E810-BF35E5B4A92E}"/>
              </a:ext>
            </a:extLst>
          </p:cNvPr>
          <p:cNvSpPr>
            <a:spLocks noGrp="1"/>
          </p:cNvSpPr>
          <p:nvPr>
            <p:ph type="sldNum" sz="quarter" idx="12"/>
          </p:nvPr>
        </p:nvSpPr>
        <p:spPr/>
        <p:txBody>
          <a:bodyPr/>
          <a:lstStyle/>
          <a:p>
            <a:fld id="{C1FF6DA9-008F-8B48-92A6-B652298478BF}" type="slidenum">
              <a:rPr lang="en-US" smtClean="0">
                <a:solidFill>
                  <a:schemeClr val="bg1"/>
                </a:solidFill>
              </a:rPr>
              <a:t>4</a:t>
            </a:fld>
            <a:endParaRPr lang="en-US">
              <a:solidFill>
                <a:schemeClr val="bg1"/>
              </a:solidFill>
            </a:endParaRPr>
          </a:p>
        </p:txBody>
      </p:sp>
    </p:spTree>
    <p:extLst>
      <p:ext uri="{BB962C8B-B14F-4D97-AF65-F5344CB8AC3E}">
        <p14:creationId xmlns:p14="http://schemas.microsoft.com/office/powerpoint/2010/main" val="3823734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5601D-22EB-B546-A78D-C723E2F54033}"/>
              </a:ext>
            </a:extLst>
          </p:cNvPr>
          <p:cNvSpPr>
            <a:spLocks noGrp="1"/>
          </p:cNvSpPr>
          <p:nvPr>
            <p:ph type="title" idx="4294967295"/>
          </p:nvPr>
        </p:nvSpPr>
        <p:spPr>
          <a:xfrm>
            <a:off x="289253" y="229623"/>
            <a:ext cx="3775075" cy="1020762"/>
          </a:xfrm>
          <a:solidFill>
            <a:schemeClr val="tx1"/>
          </a:solidFill>
        </p:spPr>
        <p:txBody>
          <a:bodyPr>
            <a:normAutofit/>
          </a:bodyPr>
          <a:lstStyle/>
          <a:p>
            <a:r>
              <a:rPr lang="en-US" sz="3200" b="1">
                <a:solidFill>
                  <a:schemeClr val="bg1"/>
                </a:solidFill>
              </a:rPr>
              <a:t>Why NEW Physics</a:t>
            </a:r>
            <a:endParaRPr lang="en-US" sz="3200" b="1" dirty="0">
              <a:solidFill>
                <a:schemeClr val="bg1"/>
              </a:solidFill>
            </a:endParaRPr>
          </a:p>
        </p:txBody>
      </p:sp>
      <p:pic>
        <p:nvPicPr>
          <p:cNvPr id="5" name="Picture 1">
            <a:extLst>
              <a:ext uri="{FF2B5EF4-FFF2-40B4-BE49-F238E27FC236}">
                <a16:creationId xmlns:a16="http://schemas.microsoft.com/office/drawing/2014/main" id="{45D0CACA-D5AB-624E-A3C9-66695A10D3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7006" y="2463390"/>
            <a:ext cx="2867922" cy="165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descr="http://www.particleadventure.org/images/page-elements/stew.jpg">
            <a:extLst>
              <a:ext uri="{FF2B5EF4-FFF2-40B4-BE49-F238E27FC236}">
                <a16:creationId xmlns:a16="http://schemas.microsoft.com/office/drawing/2014/main" id="{7BC812F1-E4A2-DF48-8424-96114E3BD3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5200" y="367864"/>
            <a:ext cx="3596508" cy="1765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E560F37F-9FC8-09BE-D4D4-9D69D05676C4}"/>
              </a:ext>
            </a:extLst>
          </p:cNvPr>
          <p:cNvPicPr>
            <a:picLocks noChangeAspect="1"/>
          </p:cNvPicPr>
          <p:nvPr/>
        </p:nvPicPr>
        <p:blipFill>
          <a:blip r:embed="rId4"/>
          <a:stretch>
            <a:fillRect/>
          </a:stretch>
        </p:blipFill>
        <p:spPr>
          <a:xfrm>
            <a:off x="289253" y="1492512"/>
            <a:ext cx="5189251" cy="4957225"/>
          </a:xfrm>
          <a:prstGeom prst="rect">
            <a:avLst/>
          </a:prstGeom>
        </p:spPr>
      </p:pic>
      <p:pic>
        <p:nvPicPr>
          <p:cNvPr id="7" name="Picture 2" descr="http://www.nasa.gov/images/content/56200main_dark_expansion-lg.jpg">
            <a:extLst>
              <a:ext uri="{FF2B5EF4-FFF2-40B4-BE49-F238E27FC236}">
                <a16:creationId xmlns:a16="http://schemas.microsoft.com/office/drawing/2014/main" id="{E9B06FDF-5E49-18F1-80FF-ACF39A5B58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97133" y="4488502"/>
            <a:ext cx="2741051" cy="1818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7303E822-F093-8125-B531-926CD619B227}"/>
              </a:ext>
            </a:extLst>
          </p:cNvPr>
          <p:cNvPicPr>
            <a:picLocks noChangeAspect="1"/>
          </p:cNvPicPr>
          <p:nvPr/>
        </p:nvPicPr>
        <p:blipFill>
          <a:blip r:embed="rId6"/>
          <a:stretch>
            <a:fillRect/>
          </a:stretch>
        </p:blipFill>
        <p:spPr>
          <a:xfrm>
            <a:off x="9311912" y="2463390"/>
            <a:ext cx="2545430" cy="1694629"/>
          </a:xfrm>
          <a:prstGeom prst="rect">
            <a:avLst/>
          </a:prstGeom>
        </p:spPr>
      </p:pic>
      <p:pic>
        <p:nvPicPr>
          <p:cNvPr id="13" name="Picture 12">
            <a:extLst>
              <a:ext uri="{FF2B5EF4-FFF2-40B4-BE49-F238E27FC236}">
                <a16:creationId xmlns:a16="http://schemas.microsoft.com/office/drawing/2014/main" id="{BDCC667B-EB19-9706-87DE-302313B3DADC}"/>
              </a:ext>
            </a:extLst>
          </p:cNvPr>
          <p:cNvPicPr>
            <a:picLocks noChangeAspect="1"/>
          </p:cNvPicPr>
          <p:nvPr/>
        </p:nvPicPr>
        <p:blipFill>
          <a:blip r:embed="rId7"/>
          <a:stretch>
            <a:fillRect/>
          </a:stretch>
        </p:blipFill>
        <p:spPr>
          <a:xfrm>
            <a:off x="5747671" y="4445672"/>
            <a:ext cx="2923285" cy="2004065"/>
          </a:xfrm>
          <a:prstGeom prst="rect">
            <a:avLst/>
          </a:prstGeom>
        </p:spPr>
      </p:pic>
      <p:sp>
        <p:nvSpPr>
          <p:cNvPr id="9" name="Slide Number Placeholder 8">
            <a:extLst>
              <a:ext uri="{FF2B5EF4-FFF2-40B4-BE49-F238E27FC236}">
                <a16:creationId xmlns:a16="http://schemas.microsoft.com/office/drawing/2014/main" id="{70C728B0-63E0-01CA-AA3D-0FACDD7DB857}"/>
              </a:ext>
            </a:extLst>
          </p:cNvPr>
          <p:cNvSpPr>
            <a:spLocks noGrp="1"/>
          </p:cNvSpPr>
          <p:nvPr>
            <p:ph type="sldNum" sz="quarter" idx="12"/>
          </p:nvPr>
        </p:nvSpPr>
        <p:spPr/>
        <p:txBody>
          <a:bodyPr/>
          <a:lstStyle/>
          <a:p>
            <a:fld id="{C1FF6DA9-008F-8B48-92A6-B652298478BF}" type="slidenum">
              <a:rPr lang="en-US" smtClean="0">
                <a:solidFill>
                  <a:schemeClr val="bg1"/>
                </a:solidFill>
              </a:rPr>
              <a:t>5</a:t>
            </a:fld>
            <a:endParaRPr lang="en-US">
              <a:solidFill>
                <a:schemeClr val="bg1"/>
              </a:solidFill>
            </a:endParaRPr>
          </a:p>
        </p:txBody>
      </p:sp>
    </p:spTree>
    <p:extLst>
      <p:ext uri="{BB962C8B-B14F-4D97-AF65-F5344CB8AC3E}">
        <p14:creationId xmlns:p14="http://schemas.microsoft.com/office/powerpoint/2010/main" val="135589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F32830E-1C4D-2D7D-0550-586B20B399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9E6C27-8A73-587F-361F-A382DED4C15B}"/>
              </a:ext>
            </a:extLst>
          </p:cNvPr>
          <p:cNvSpPr>
            <a:spLocks noGrp="1"/>
          </p:cNvSpPr>
          <p:nvPr>
            <p:ph type="title" idx="4294967295"/>
          </p:nvPr>
        </p:nvSpPr>
        <p:spPr>
          <a:xfrm>
            <a:off x="274408" y="355073"/>
            <a:ext cx="6838950" cy="904875"/>
          </a:xfrm>
        </p:spPr>
        <p:txBody>
          <a:bodyPr>
            <a:normAutofit/>
          </a:bodyPr>
          <a:lstStyle/>
          <a:p>
            <a:r>
              <a:rPr lang="en-US" sz="3200" b="1">
                <a:solidFill>
                  <a:schemeClr val="bg1"/>
                </a:solidFill>
              </a:rPr>
              <a:t>Modifications of General Relativity</a:t>
            </a:r>
            <a:endParaRPr lang="en-US" sz="3200" b="1" dirty="0">
              <a:solidFill>
                <a:schemeClr val="bg1"/>
              </a:solidFill>
            </a:endParaRPr>
          </a:p>
        </p:txBody>
      </p:sp>
      <p:pic>
        <p:nvPicPr>
          <p:cNvPr id="3" name="Picture 2">
            <a:extLst>
              <a:ext uri="{FF2B5EF4-FFF2-40B4-BE49-F238E27FC236}">
                <a16:creationId xmlns:a16="http://schemas.microsoft.com/office/drawing/2014/main" id="{40218F77-92E6-6BC6-AD0E-F59AC9B60B03}"/>
              </a:ext>
            </a:extLst>
          </p:cNvPr>
          <p:cNvPicPr>
            <a:picLocks noChangeAspect="1"/>
          </p:cNvPicPr>
          <p:nvPr/>
        </p:nvPicPr>
        <p:blipFill>
          <a:blip r:embed="rId2"/>
          <a:stretch>
            <a:fillRect/>
          </a:stretch>
        </p:blipFill>
        <p:spPr>
          <a:xfrm>
            <a:off x="339048" y="1259948"/>
            <a:ext cx="6311134" cy="4356595"/>
          </a:xfrm>
          <a:prstGeom prst="rect">
            <a:avLst/>
          </a:prstGeom>
        </p:spPr>
      </p:pic>
      <p:sp>
        <p:nvSpPr>
          <p:cNvPr id="4" name="TextBox 3">
            <a:extLst>
              <a:ext uri="{FF2B5EF4-FFF2-40B4-BE49-F238E27FC236}">
                <a16:creationId xmlns:a16="http://schemas.microsoft.com/office/drawing/2014/main" id="{FE1E4EBB-D1BF-50B2-C539-B4E01D0D5439}"/>
              </a:ext>
            </a:extLst>
          </p:cNvPr>
          <p:cNvSpPr txBox="1"/>
          <p:nvPr/>
        </p:nvSpPr>
        <p:spPr>
          <a:xfrm>
            <a:off x="740504" y="5874019"/>
            <a:ext cx="2399845" cy="400110"/>
          </a:xfrm>
          <a:prstGeom prst="rect">
            <a:avLst/>
          </a:prstGeom>
          <a:noFill/>
        </p:spPr>
        <p:txBody>
          <a:bodyPr wrap="square" rtlCol="0">
            <a:spAutoFit/>
          </a:bodyPr>
          <a:lstStyle/>
          <a:p>
            <a:r>
              <a:rPr lang="en-US" sz="2000" i="1">
                <a:solidFill>
                  <a:schemeClr val="bg1"/>
                </a:solidFill>
              </a:rPr>
              <a:t>Berti et al. </a:t>
            </a:r>
            <a:endParaRPr lang="en-US" sz="2000" i="1" dirty="0">
              <a:solidFill>
                <a:schemeClr val="bg1"/>
              </a:solidFill>
            </a:endParaRPr>
          </a:p>
        </p:txBody>
      </p:sp>
      <p:pic>
        <p:nvPicPr>
          <p:cNvPr id="6" name="Picture 5">
            <a:extLst>
              <a:ext uri="{FF2B5EF4-FFF2-40B4-BE49-F238E27FC236}">
                <a16:creationId xmlns:a16="http://schemas.microsoft.com/office/drawing/2014/main" id="{2EB40FC1-3101-70B8-E60F-9347120AB65C}"/>
              </a:ext>
            </a:extLst>
          </p:cNvPr>
          <p:cNvPicPr>
            <a:picLocks noChangeAspect="1"/>
          </p:cNvPicPr>
          <p:nvPr/>
        </p:nvPicPr>
        <p:blipFill>
          <a:blip r:embed="rId3"/>
          <a:stretch>
            <a:fillRect/>
          </a:stretch>
        </p:blipFill>
        <p:spPr>
          <a:xfrm>
            <a:off x="8224431" y="3974564"/>
            <a:ext cx="2799347" cy="2099510"/>
          </a:xfrm>
          <a:prstGeom prst="rect">
            <a:avLst/>
          </a:prstGeom>
          <a:solidFill>
            <a:schemeClr val="bg1"/>
          </a:solidFill>
        </p:spPr>
      </p:pic>
      <p:pic>
        <p:nvPicPr>
          <p:cNvPr id="7" name="Picture 6">
            <a:extLst>
              <a:ext uri="{FF2B5EF4-FFF2-40B4-BE49-F238E27FC236}">
                <a16:creationId xmlns:a16="http://schemas.microsoft.com/office/drawing/2014/main" id="{892B0063-6B11-7854-2B7F-BEC7155D006D}"/>
              </a:ext>
            </a:extLst>
          </p:cNvPr>
          <p:cNvPicPr>
            <a:picLocks noChangeAspect="1"/>
          </p:cNvPicPr>
          <p:nvPr/>
        </p:nvPicPr>
        <p:blipFill>
          <a:blip r:embed="rId4"/>
          <a:stretch>
            <a:fillRect/>
          </a:stretch>
        </p:blipFill>
        <p:spPr>
          <a:xfrm>
            <a:off x="7529132" y="803147"/>
            <a:ext cx="4189947" cy="2756178"/>
          </a:xfrm>
          <a:prstGeom prst="rect">
            <a:avLst/>
          </a:prstGeom>
        </p:spPr>
      </p:pic>
      <p:sp>
        <p:nvSpPr>
          <p:cNvPr id="8" name="Slide Number Placeholder 7">
            <a:extLst>
              <a:ext uri="{FF2B5EF4-FFF2-40B4-BE49-F238E27FC236}">
                <a16:creationId xmlns:a16="http://schemas.microsoft.com/office/drawing/2014/main" id="{00D0D758-9F32-495F-EB8E-60965C8B0CB4}"/>
              </a:ext>
            </a:extLst>
          </p:cNvPr>
          <p:cNvSpPr>
            <a:spLocks noGrp="1"/>
          </p:cNvSpPr>
          <p:nvPr>
            <p:ph type="sldNum" sz="quarter" idx="12"/>
          </p:nvPr>
        </p:nvSpPr>
        <p:spPr/>
        <p:txBody>
          <a:bodyPr/>
          <a:lstStyle/>
          <a:p>
            <a:fld id="{C1FF6DA9-008F-8B48-92A6-B652298478BF}" type="slidenum">
              <a:rPr lang="en-US" smtClean="0">
                <a:solidFill>
                  <a:schemeClr val="bg1"/>
                </a:solidFill>
              </a:rPr>
              <a:t>6</a:t>
            </a:fld>
            <a:endParaRPr lang="en-US">
              <a:solidFill>
                <a:schemeClr val="bg1"/>
              </a:solidFill>
            </a:endParaRPr>
          </a:p>
        </p:txBody>
      </p:sp>
    </p:spTree>
    <p:extLst>
      <p:ext uri="{BB962C8B-B14F-4D97-AF65-F5344CB8AC3E}">
        <p14:creationId xmlns:p14="http://schemas.microsoft.com/office/powerpoint/2010/main" val="1702494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28FFC-FDC9-8143-A17F-263E82316B1C}"/>
              </a:ext>
            </a:extLst>
          </p:cNvPr>
          <p:cNvSpPr>
            <a:spLocks noGrp="1"/>
          </p:cNvSpPr>
          <p:nvPr>
            <p:ph type="title" idx="4294967295"/>
          </p:nvPr>
        </p:nvSpPr>
        <p:spPr>
          <a:xfrm>
            <a:off x="221967" y="250275"/>
            <a:ext cx="5429250" cy="920750"/>
          </a:xfrm>
        </p:spPr>
        <p:txBody>
          <a:bodyPr>
            <a:normAutofit/>
          </a:bodyPr>
          <a:lstStyle/>
          <a:p>
            <a:r>
              <a:rPr lang="ka-GE" sz="3200" b="1" dirty="0">
                <a:solidFill>
                  <a:schemeClr val="bg1"/>
                </a:solidFill>
              </a:rPr>
              <a:t>Pulsar </a:t>
            </a:r>
            <a:r>
              <a:rPr lang="ka-GE" sz="3200" b="1">
                <a:solidFill>
                  <a:schemeClr val="bg1"/>
                </a:solidFill>
              </a:rPr>
              <a:t>Timing </a:t>
            </a:r>
            <a:r>
              <a:rPr lang="en-US" sz="3200" b="1">
                <a:solidFill>
                  <a:schemeClr val="bg1"/>
                </a:solidFill>
              </a:rPr>
              <a:t>A</a:t>
            </a:r>
            <a:r>
              <a:rPr lang="ka-GE" sz="3200" b="1">
                <a:solidFill>
                  <a:schemeClr val="bg1"/>
                </a:solidFill>
              </a:rPr>
              <a:t>rrays</a:t>
            </a:r>
            <a:endParaRPr lang="en-US" sz="3200" b="1" dirty="0">
              <a:solidFill>
                <a:schemeClr val="bg1"/>
              </a:solidFill>
            </a:endParaRPr>
          </a:p>
        </p:txBody>
      </p:sp>
      <p:pic>
        <p:nvPicPr>
          <p:cNvPr id="3" name="Picture 2">
            <a:extLst>
              <a:ext uri="{FF2B5EF4-FFF2-40B4-BE49-F238E27FC236}">
                <a16:creationId xmlns:a16="http://schemas.microsoft.com/office/drawing/2014/main" id="{A51539A9-28FF-A149-8AE2-493A27B5C26A}"/>
              </a:ext>
            </a:extLst>
          </p:cNvPr>
          <p:cNvPicPr>
            <a:picLocks noChangeAspect="1"/>
          </p:cNvPicPr>
          <p:nvPr/>
        </p:nvPicPr>
        <p:blipFill>
          <a:blip r:embed="rId2"/>
          <a:stretch>
            <a:fillRect/>
          </a:stretch>
        </p:blipFill>
        <p:spPr>
          <a:xfrm>
            <a:off x="221967" y="1320179"/>
            <a:ext cx="3536030" cy="1791598"/>
          </a:xfrm>
          <a:prstGeom prst="rect">
            <a:avLst/>
          </a:prstGeom>
        </p:spPr>
      </p:pic>
      <p:pic>
        <p:nvPicPr>
          <p:cNvPr id="4" name="Picture 3">
            <a:extLst>
              <a:ext uri="{FF2B5EF4-FFF2-40B4-BE49-F238E27FC236}">
                <a16:creationId xmlns:a16="http://schemas.microsoft.com/office/drawing/2014/main" id="{18251E9C-B346-0A42-BD63-1F964C9A79FB}"/>
              </a:ext>
            </a:extLst>
          </p:cNvPr>
          <p:cNvPicPr>
            <a:picLocks noChangeAspect="1"/>
          </p:cNvPicPr>
          <p:nvPr/>
        </p:nvPicPr>
        <p:blipFill>
          <a:blip r:embed="rId3"/>
          <a:stretch>
            <a:fillRect/>
          </a:stretch>
        </p:blipFill>
        <p:spPr>
          <a:xfrm>
            <a:off x="7936840" y="5679045"/>
            <a:ext cx="3645560" cy="1053348"/>
          </a:xfrm>
          <a:prstGeom prst="rect">
            <a:avLst/>
          </a:prstGeom>
        </p:spPr>
      </p:pic>
      <p:sp>
        <p:nvSpPr>
          <p:cNvPr id="6" name="Rectangle 5">
            <a:extLst>
              <a:ext uri="{FF2B5EF4-FFF2-40B4-BE49-F238E27FC236}">
                <a16:creationId xmlns:a16="http://schemas.microsoft.com/office/drawing/2014/main" id="{0DFCB1A6-FA25-2148-8649-DC6E0FFA7344}"/>
              </a:ext>
            </a:extLst>
          </p:cNvPr>
          <p:cNvSpPr/>
          <p:nvPr/>
        </p:nvSpPr>
        <p:spPr>
          <a:xfrm>
            <a:off x="221967" y="3290054"/>
            <a:ext cx="3621678" cy="2031325"/>
          </a:xfrm>
          <a:prstGeom prst="rect">
            <a:avLst/>
          </a:prstGeom>
          <a:solidFill>
            <a:schemeClr val="tx1"/>
          </a:solidFill>
        </p:spPr>
        <p:txBody>
          <a:bodyPr wrap="square">
            <a:spAutoFit/>
          </a:bodyPr>
          <a:lstStyle/>
          <a:p>
            <a:pPr algn="just"/>
            <a:r>
              <a:rPr lang="en-US" dirty="0">
                <a:solidFill>
                  <a:schemeClr val="bg1"/>
                </a:solidFill>
              </a:rPr>
              <a:t>The proposal to use pulsars as GW  detectors was originally made by </a:t>
            </a:r>
            <a:r>
              <a:rPr lang="en-US" b="1" dirty="0" err="1">
                <a:solidFill>
                  <a:schemeClr val="bg1"/>
                </a:solidFill>
              </a:rPr>
              <a:t>Sazhin</a:t>
            </a:r>
            <a:r>
              <a:rPr lang="en-US" b="1" dirty="0">
                <a:solidFill>
                  <a:schemeClr val="bg1"/>
                </a:solidFill>
              </a:rPr>
              <a:t> (1978)</a:t>
            </a:r>
            <a:r>
              <a:rPr lang="en-US" baseline="30000" dirty="0">
                <a:solidFill>
                  <a:schemeClr val="bg1"/>
                </a:solidFill>
              </a:rPr>
              <a:t> </a:t>
            </a:r>
            <a:r>
              <a:rPr lang="en-US" dirty="0">
                <a:solidFill>
                  <a:schemeClr val="bg1"/>
                </a:solidFill>
              </a:rPr>
              <a:t>and </a:t>
            </a:r>
            <a:r>
              <a:rPr lang="en-US" b="1" dirty="0">
                <a:solidFill>
                  <a:schemeClr val="bg1"/>
                </a:solidFill>
              </a:rPr>
              <a:t>Detweiler (1979)</a:t>
            </a:r>
            <a:r>
              <a:rPr lang="ka-GE" b="1" baseline="30000" dirty="0">
                <a:solidFill>
                  <a:schemeClr val="bg1"/>
                </a:solidFill>
              </a:rPr>
              <a:t> </a:t>
            </a:r>
            <a:r>
              <a:rPr lang="en-US" dirty="0" err="1">
                <a:solidFill>
                  <a:schemeClr val="bg1"/>
                </a:solidFill>
              </a:rPr>
              <a:t>iThe</a:t>
            </a:r>
            <a:r>
              <a:rPr lang="en-US" dirty="0">
                <a:solidFill>
                  <a:schemeClr val="bg1"/>
                </a:solidFill>
              </a:rPr>
              <a:t> idea is to treat the solar system barycenter and a galactic pulsar as opposite ends of an imaginary arm in space. </a:t>
            </a:r>
          </a:p>
        </p:txBody>
      </p:sp>
      <p:sp>
        <p:nvSpPr>
          <p:cNvPr id="9" name="Rectangle 8">
            <a:extLst>
              <a:ext uri="{FF2B5EF4-FFF2-40B4-BE49-F238E27FC236}">
                <a16:creationId xmlns:a16="http://schemas.microsoft.com/office/drawing/2014/main" id="{C8CDA16A-7B4F-264B-A8F9-3E547A71C6E0}"/>
              </a:ext>
            </a:extLst>
          </p:cNvPr>
          <p:cNvSpPr/>
          <p:nvPr/>
        </p:nvSpPr>
        <p:spPr>
          <a:xfrm>
            <a:off x="7845901" y="312043"/>
            <a:ext cx="4124132" cy="5078313"/>
          </a:xfrm>
          <a:prstGeom prst="rect">
            <a:avLst/>
          </a:prstGeom>
          <a:solidFill>
            <a:schemeClr val="tx1"/>
          </a:solidFill>
        </p:spPr>
        <p:txBody>
          <a:bodyPr wrap="square">
            <a:spAutoFit/>
          </a:bodyPr>
          <a:lstStyle/>
          <a:p>
            <a:pPr algn="just"/>
            <a:r>
              <a:rPr lang="en-US" dirty="0">
                <a:solidFill>
                  <a:schemeClr val="bg1"/>
                </a:solidFill>
              </a:rPr>
              <a:t>In 1983, </a:t>
            </a:r>
            <a:r>
              <a:rPr lang="en-US" b="1" dirty="0" err="1">
                <a:solidFill>
                  <a:schemeClr val="bg1"/>
                </a:solidFill>
              </a:rPr>
              <a:t>Hellings</a:t>
            </a:r>
            <a:r>
              <a:rPr lang="en-US" dirty="0">
                <a:solidFill>
                  <a:schemeClr val="bg1"/>
                </a:solidFill>
              </a:rPr>
              <a:t> and </a:t>
            </a:r>
            <a:r>
              <a:rPr lang="en-US" b="1" dirty="0">
                <a:solidFill>
                  <a:schemeClr val="bg1"/>
                </a:solidFill>
              </a:rPr>
              <a:t>Downs</a:t>
            </a:r>
            <a:r>
              <a:rPr lang="en-US" b="1" baseline="30000" dirty="0">
                <a:solidFill>
                  <a:schemeClr val="bg1"/>
                </a:solidFill>
                <a:hlinkClick r:id="rId4">
                  <a:extLst>
                    <a:ext uri="{A12FA001-AC4F-418D-AE19-62706E023703}">
                      <ahyp:hlinkClr xmlns:ahyp="http://schemas.microsoft.com/office/drawing/2018/hyperlinkcolor" val="tx"/>
                    </a:ext>
                  </a:extLst>
                </a:hlinkClick>
              </a:rPr>
              <a:t>[</a:t>
            </a:r>
            <a:r>
              <a:rPr lang="ka-GE" b="1" baseline="30000" dirty="0">
                <a:solidFill>
                  <a:schemeClr val="bg1"/>
                </a:solidFill>
              </a:rPr>
              <a:t> </a:t>
            </a:r>
            <a:r>
              <a:rPr lang="en-US" dirty="0">
                <a:solidFill>
                  <a:schemeClr val="bg1"/>
                </a:solidFill>
              </a:rPr>
              <a:t>extended this idea to an array of pulsars and found that a stochastic background of GWs would produce a distinctive GW signature: a quadrupolar spatial correlation between arrival times of pulses emitted by different millisecond pulsar pairings that depends only on the pairing's angular separation in the sky as viewed from Earth (actually the solar system barycenter). The key property of a pulsar timing array is that the signal from a stochastic GW background will be correlated across the sightlines of pulsar pairs, while that from the other noise processes will not.</a:t>
            </a:r>
          </a:p>
        </p:txBody>
      </p:sp>
      <p:pic>
        <p:nvPicPr>
          <p:cNvPr id="5" name="Picture 4">
            <a:extLst>
              <a:ext uri="{FF2B5EF4-FFF2-40B4-BE49-F238E27FC236}">
                <a16:creationId xmlns:a16="http://schemas.microsoft.com/office/drawing/2014/main" id="{61F85234-A7B6-EA46-B129-EB513050178C}"/>
              </a:ext>
            </a:extLst>
          </p:cNvPr>
          <p:cNvPicPr>
            <a:picLocks noChangeAspect="1"/>
          </p:cNvPicPr>
          <p:nvPr/>
        </p:nvPicPr>
        <p:blipFill>
          <a:blip r:embed="rId5"/>
          <a:stretch>
            <a:fillRect/>
          </a:stretch>
        </p:blipFill>
        <p:spPr>
          <a:xfrm>
            <a:off x="4069132" y="839509"/>
            <a:ext cx="3536031" cy="2490357"/>
          </a:xfrm>
          <a:prstGeom prst="rect">
            <a:avLst/>
          </a:prstGeom>
        </p:spPr>
      </p:pic>
      <p:pic>
        <p:nvPicPr>
          <p:cNvPr id="10" name="Picture 9">
            <a:extLst>
              <a:ext uri="{FF2B5EF4-FFF2-40B4-BE49-F238E27FC236}">
                <a16:creationId xmlns:a16="http://schemas.microsoft.com/office/drawing/2014/main" id="{183B430E-EA5D-9842-8E8D-F7285BDEFDAE}"/>
              </a:ext>
            </a:extLst>
          </p:cNvPr>
          <p:cNvPicPr>
            <a:picLocks noChangeAspect="1"/>
          </p:cNvPicPr>
          <p:nvPr/>
        </p:nvPicPr>
        <p:blipFill>
          <a:blip r:embed="rId6"/>
          <a:stretch>
            <a:fillRect/>
          </a:stretch>
        </p:blipFill>
        <p:spPr>
          <a:xfrm>
            <a:off x="4052125" y="3506551"/>
            <a:ext cx="3536031" cy="583532"/>
          </a:xfrm>
          <a:prstGeom prst="rect">
            <a:avLst/>
          </a:prstGeom>
        </p:spPr>
      </p:pic>
      <p:pic>
        <p:nvPicPr>
          <p:cNvPr id="11" name="Picture 10">
            <a:extLst>
              <a:ext uri="{FF2B5EF4-FFF2-40B4-BE49-F238E27FC236}">
                <a16:creationId xmlns:a16="http://schemas.microsoft.com/office/drawing/2014/main" id="{601B2CE8-01F3-4B45-9749-2041208E46D6}"/>
              </a:ext>
            </a:extLst>
          </p:cNvPr>
          <p:cNvPicPr>
            <a:picLocks noChangeAspect="1"/>
          </p:cNvPicPr>
          <p:nvPr/>
        </p:nvPicPr>
        <p:blipFill>
          <a:blip r:embed="rId7"/>
          <a:stretch>
            <a:fillRect/>
          </a:stretch>
        </p:blipFill>
        <p:spPr>
          <a:xfrm>
            <a:off x="4052125" y="4330377"/>
            <a:ext cx="2451480" cy="441708"/>
          </a:xfrm>
          <a:prstGeom prst="rect">
            <a:avLst/>
          </a:prstGeom>
        </p:spPr>
      </p:pic>
      <p:sp>
        <p:nvSpPr>
          <p:cNvPr id="12" name="Rectangle 11">
            <a:extLst>
              <a:ext uri="{FF2B5EF4-FFF2-40B4-BE49-F238E27FC236}">
                <a16:creationId xmlns:a16="http://schemas.microsoft.com/office/drawing/2014/main" id="{C43C037A-21EF-0148-9ADA-425C573798C1}"/>
              </a:ext>
            </a:extLst>
          </p:cNvPr>
          <p:cNvSpPr/>
          <p:nvPr/>
        </p:nvSpPr>
        <p:spPr>
          <a:xfrm>
            <a:off x="3928841" y="4839991"/>
            <a:ext cx="2731261" cy="369332"/>
          </a:xfrm>
          <a:prstGeom prst="rect">
            <a:avLst/>
          </a:prstGeom>
          <a:solidFill>
            <a:schemeClr val="tx1"/>
          </a:solidFill>
        </p:spPr>
        <p:txBody>
          <a:bodyPr wrap="none">
            <a:spAutoFit/>
          </a:bodyPr>
          <a:lstStyle/>
          <a:p>
            <a:r>
              <a:rPr lang="en-US" b="1" dirty="0">
                <a:solidFill>
                  <a:schemeClr val="bg1"/>
                </a:solidFill>
              </a:rPr>
              <a:t>overlap reduction function</a:t>
            </a:r>
          </a:p>
        </p:txBody>
      </p:sp>
      <p:sp>
        <p:nvSpPr>
          <p:cNvPr id="14" name="TextBox 13">
            <a:extLst>
              <a:ext uri="{FF2B5EF4-FFF2-40B4-BE49-F238E27FC236}">
                <a16:creationId xmlns:a16="http://schemas.microsoft.com/office/drawing/2014/main" id="{104A8C11-437C-FC42-B764-BDD1BAC19157}"/>
              </a:ext>
            </a:extLst>
          </p:cNvPr>
          <p:cNvSpPr txBox="1"/>
          <p:nvPr/>
        </p:nvSpPr>
        <p:spPr>
          <a:xfrm>
            <a:off x="296410" y="1240242"/>
            <a:ext cx="2396580" cy="338554"/>
          </a:xfrm>
          <a:prstGeom prst="rect">
            <a:avLst/>
          </a:prstGeom>
          <a:solidFill>
            <a:schemeClr val="tx1"/>
          </a:solidFill>
        </p:spPr>
        <p:txBody>
          <a:bodyPr wrap="square" rtlCol="0">
            <a:spAutoFit/>
          </a:bodyPr>
          <a:lstStyle/>
          <a:p>
            <a:r>
              <a:rPr lang="en-US" sz="1600" dirty="0">
                <a:solidFill>
                  <a:schemeClr val="bg1"/>
                </a:solidFill>
              </a:rPr>
              <a:t>Credit: </a:t>
            </a:r>
            <a:r>
              <a:rPr lang="en-US" sz="1600" dirty="0" err="1">
                <a:solidFill>
                  <a:schemeClr val="bg1"/>
                </a:solidFill>
              </a:rPr>
              <a:t>NANOGrav</a:t>
            </a:r>
            <a:r>
              <a:rPr lang="en-US" sz="1600" dirty="0">
                <a:solidFill>
                  <a:schemeClr val="bg1"/>
                </a:solidFill>
              </a:rPr>
              <a:t> </a:t>
            </a:r>
          </a:p>
        </p:txBody>
      </p:sp>
      <p:sp>
        <p:nvSpPr>
          <p:cNvPr id="16" name="Rectangle 15">
            <a:extLst>
              <a:ext uri="{FF2B5EF4-FFF2-40B4-BE49-F238E27FC236}">
                <a16:creationId xmlns:a16="http://schemas.microsoft.com/office/drawing/2014/main" id="{6812CC45-AF62-3D48-8CB1-116FF8344201}"/>
              </a:ext>
            </a:extLst>
          </p:cNvPr>
          <p:cNvSpPr/>
          <p:nvPr/>
        </p:nvSpPr>
        <p:spPr>
          <a:xfrm>
            <a:off x="243666" y="5562692"/>
            <a:ext cx="7543609" cy="1200329"/>
          </a:xfrm>
          <a:prstGeom prst="rect">
            <a:avLst/>
          </a:prstGeom>
          <a:solidFill>
            <a:schemeClr val="tx1"/>
          </a:solidFill>
        </p:spPr>
        <p:txBody>
          <a:bodyPr wrap="square">
            <a:spAutoFit/>
          </a:bodyPr>
          <a:lstStyle/>
          <a:p>
            <a:pPr algn="just"/>
            <a:r>
              <a:rPr lang="en-US" b="1" dirty="0">
                <a:solidFill>
                  <a:schemeClr val="bg1"/>
                </a:solidFill>
              </a:rPr>
              <a:t>Assumptions</a:t>
            </a:r>
            <a:r>
              <a:rPr lang="en-US" dirty="0">
                <a:solidFill>
                  <a:schemeClr val="bg1"/>
                </a:solidFill>
              </a:rPr>
              <a:t>: Isotropic GW that</a:t>
            </a:r>
            <a:r>
              <a:rPr lang="en-US" dirty="0">
                <a:solidFill>
                  <a:schemeClr val="bg1"/>
                </a:solidFill>
                <a:latin typeface="Arial" panose="020B0604020202020204" pitchFamily="34" charset="0"/>
              </a:rPr>
              <a:t> </a:t>
            </a:r>
            <a:r>
              <a:rPr lang="en-US" dirty="0">
                <a:solidFill>
                  <a:schemeClr val="bg1"/>
                </a:solidFill>
              </a:rPr>
              <a:t>obeys Einstein’s general relativity. It is valid for "long-arm" detectors like pulsar timing arrays, where the wavelengths of typical GWs are much shorter than the "long-arm" distance between Earth and typical pulsar</a:t>
            </a:r>
            <a:r>
              <a:rPr lang="en-US" dirty="0">
                <a:solidFill>
                  <a:schemeClr val="bg1"/>
                </a:solidFill>
                <a:latin typeface="Arial" panose="020B0604020202020204" pitchFamily="34" charset="0"/>
              </a:rPr>
              <a:t>s</a:t>
            </a:r>
            <a:endParaRPr lang="en-US" dirty="0">
              <a:solidFill>
                <a:schemeClr val="bg1"/>
              </a:solidFill>
            </a:endParaRPr>
          </a:p>
        </p:txBody>
      </p:sp>
      <p:sp>
        <p:nvSpPr>
          <p:cNvPr id="8" name="Slide Number Placeholder 7">
            <a:extLst>
              <a:ext uri="{FF2B5EF4-FFF2-40B4-BE49-F238E27FC236}">
                <a16:creationId xmlns:a16="http://schemas.microsoft.com/office/drawing/2014/main" id="{62D682CD-8181-B6CB-BB66-32F778511547}"/>
              </a:ext>
            </a:extLst>
          </p:cNvPr>
          <p:cNvSpPr>
            <a:spLocks noGrp="1"/>
          </p:cNvSpPr>
          <p:nvPr>
            <p:ph type="sldNum" sz="quarter" idx="12"/>
          </p:nvPr>
        </p:nvSpPr>
        <p:spPr/>
        <p:txBody>
          <a:bodyPr/>
          <a:lstStyle/>
          <a:p>
            <a:fld id="{C1FF6DA9-008F-8B48-92A6-B652298478BF}" type="slidenum">
              <a:rPr lang="en-US" smtClean="0">
                <a:solidFill>
                  <a:schemeClr val="bg1"/>
                </a:solidFill>
              </a:rPr>
              <a:t>7</a:t>
            </a:fld>
            <a:endParaRPr lang="en-US">
              <a:solidFill>
                <a:schemeClr val="bg1"/>
              </a:solidFill>
            </a:endParaRPr>
          </a:p>
        </p:txBody>
      </p:sp>
    </p:spTree>
    <p:extLst>
      <p:ext uri="{BB962C8B-B14F-4D97-AF65-F5344CB8AC3E}">
        <p14:creationId xmlns:p14="http://schemas.microsoft.com/office/powerpoint/2010/main" val="39840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1145DAD-348D-AB48-A681-BD644CDDC090}"/>
              </a:ext>
            </a:extLst>
          </p:cNvPr>
          <p:cNvSpPr txBox="1"/>
          <p:nvPr/>
        </p:nvSpPr>
        <p:spPr>
          <a:xfrm>
            <a:off x="207610" y="6188191"/>
            <a:ext cx="2465652" cy="369332"/>
          </a:xfrm>
          <a:prstGeom prst="rect">
            <a:avLst/>
          </a:prstGeom>
          <a:noFill/>
        </p:spPr>
        <p:txBody>
          <a:bodyPr wrap="square" rtlCol="0">
            <a:spAutoFit/>
          </a:bodyPr>
          <a:lstStyle/>
          <a:p>
            <a:r>
              <a:rPr lang="en-US" dirty="0">
                <a:solidFill>
                  <a:schemeClr val="bg1"/>
                </a:solidFill>
              </a:rPr>
              <a:t>Credit: </a:t>
            </a:r>
            <a:r>
              <a:rPr lang="en-US" dirty="0" err="1">
                <a:solidFill>
                  <a:schemeClr val="bg1"/>
                </a:solidFill>
              </a:rPr>
              <a:t>NANOGrav</a:t>
            </a:r>
            <a:endParaRPr lang="en-US" dirty="0">
              <a:solidFill>
                <a:schemeClr val="bg1"/>
              </a:solidFill>
            </a:endParaRPr>
          </a:p>
        </p:txBody>
      </p:sp>
      <p:pic>
        <p:nvPicPr>
          <p:cNvPr id="3" name="Picture 2">
            <a:extLst>
              <a:ext uri="{FF2B5EF4-FFF2-40B4-BE49-F238E27FC236}">
                <a16:creationId xmlns:a16="http://schemas.microsoft.com/office/drawing/2014/main" id="{83A3FC85-EE7B-6941-AEF9-2A9DA555337C}"/>
              </a:ext>
            </a:extLst>
          </p:cNvPr>
          <p:cNvPicPr>
            <a:picLocks noChangeAspect="1"/>
          </p:cNvPicPr>
          <p:nvPr/>
        </p:nvPicPr>
        <p:blipFill>
          <a:blip r:embed="rId2"/>
          <a:stretch>
            <a:fillRect/>
          </a:stretch>
        </p:blipFill>
        <p:spPr>
          <a:xfrm>
            <a:off x="255377" y="1332459"/>
            <a:ext cx="4507692" cy="2062019"/>
          </a:xfrm>
          <a:prstGeom prst="rect">
            <a:avLst/>
          </a:prstGeom>
        </p:spPr>
      </p:pic>
      <p:pic>
        <p:nvPicPr>
          <p:cNvPr id="6" name="Picture 5">
            <a:extLst>
              <a:ext uri="{FF2B5EF4-FFF2-40B4-BE49-F238E27FC236}">
                <a16:creationId xmlns:a16="http://schemas.microsoft.com/office/drawing/2014/main" id="{7B3B28DC-AE24-7D44-8B76-6900D791597A}"/>
              </a:ext>
            </a:extLst>
          </p:cNvPr>
          <p:cNvPicPr>
            <a:picLocks noChangeAspect="1"/>
          </p:cNvPicPr>
          <p:nvPr/>
        </p:nvPicPr>
        <p:blipFill>
          <a:blip r:embed="rId3"/>
          <a:stretch>
            <a:fillRect/>
          </a:stretch>
        </p:blipFill>
        <p:spPr>
          <a:xfrm>
            <a:off x="4946037" y="1245182"/>
            <a:ext cx="4012324" cy="2663501"/>
          </a:xfrm>
          <a:prstGeom prst="rect">
            <a:avLst/>
          </a:prstGeom>
        </p:spPr>
      </p:pic>
      <p:sp>
        <p:nvSpPr>
          <p:cNvPr id="7" name="Title 6">
            <a:extLst>
              <a:ext uri="{FF2B5EF4-FFF2-40B4-BE49-F238E27FC236}">
                <a16:creationId xmlns:a16="http://schemas.microsoft.com/office/drawing/2014/main" id="{73ACB453-C9FD-E946-89B8-C791A8E951B9}"/>
              </a:ext>
            </a:extLst>
          </p:cNvPr>
          <p:cNvSpPr>
            <a:spLocks noGrp="1"/>
          </p:cNvSpPr>
          <p:nvPr>
            <p:ph type="title" idx="4294967295"/>
          </p:nvPr>
        </p:nvSpPr>
        <p:spPr>
          <a:xfrm>
            <a:off x="396973" y="203188"/>
            <a:ext cx="8561388" cy="557212"/>
          </a:xfrm>
          <a:solidFill>
            <a:schemeClr val="tx1"/>
          </a:solidFill>
        </p:spPr>
        <p:txBody>
          <a:bodyPr>
            <a:normAutofit/>
          </a:bodyPr>
          <a:lstStyle/>
          <a:p>
            <a:r>
              <a:rPr lang="en-US" sz="3200" b="1" dirty="0">
                <a:solidFill>
                  <a:schemeClr val="bg1"/>
                </a:solidFill>
              </a:rPr>
              <a:t>Stochastic Gravitational Waves Detection</a:t>
            </a:r>
          </a:p>
        </p:txBody>
      </p:sp>
      <p:sp>
        <p:nvSpPr>
          <p:cNvPr id="8" name="Rectangle 7">
            <a:extLst>
              <a:ext uri="{FF2B5EF4-FFF2-40B4-BE49-F238E27FC236}">
                <a16:creationId xmlns:a16="http://schemas.microsoft.com/office/drawing/2014/main" id="{E3F158EB-25D3-8340-8EB7-E36C0F8BD26D}"/>
              </a:ext>
            </a:extLst>
          </p:cNvPr>
          <p:cNvSpPr/>
          <p:nvPr/>
        </p:nvSpPr>
        <p:spPr>
          <a:xfrm>
            <a:off x="207610" y="3678598"/>
            <a:ext cx="4603226" cy="2031325"/>
          </a:xfrm>
          <a:prstGeom prst="rect">
            <a:avLst/>
          </a:prstGeom>
        </p:spPr>
        <p:txBody>
          <a:bodyPr wrap="square">
            <a:spAutoFit/>
          </a:bodyPr>
          <a:lstStyle/>
          <a:p>
            <a:pPr algn="just"/>
            <a:r>
              <a:rPr lang="en-US" dirty="0">
                <a:solidFill>
                  <a:schemeClr val="bg1"/>
                </a:solidFill>
              </a:rPr>
              <a:t>The pulsar acts as the reference clock at one end of the arm sending out regular signals which are monitored by an observer on Earth. The effect of a passing long-wavelength GW would be to perturb the galactic spacetime and cause a small change in the observed time of arrival of the pulses.</a:t>
            </a:r>
          </a:p>
        </p:txBody>
      </p:sp>
      <p:pic>
        <p:nvPicPr>
          <p:cNvPr id="2" name="Picture 1">
            <a:extLst>
              <a:ext uri="{FF2B5EF4-FFF2-40B4-BE49-F238E27FC236}">
                <a16:creationId xmlns:a16="http://schemas.microsoft.com/office/drawing/2014/main" id="{3C3A0356-D746-7C4C-81F9-6B318C93F238}"/>
              </a:ext>
            </a:extLst>
          </p:cNvPr>
          <p:cNvPicPr>
            <a:picLocks noChangeAspect="1"/>
          </p:cNvPicPr>
          <p:nvPr/>
        </p:nvPicPr>
        <p:blipFill>
          <a:blip r:embed="rId4"/>
          <a:stretch>
            <a:fillRect/>
          </a:stretch>
        </p:blipFill>
        <p:spPr>
          <a:xfrm>
            <a:off x="8285841" y="3997854"/>
            <a:ext cx="3674849" cy="2393559"/>
          </a:xfrm>
          <a:prstGeom prst="rect">
            <a:avLst/>
          </a:prstGeom>
        </p:spPr>
      </p:pic>
      <p:sp>
        <p:nvSpPr>
          <p:cNvPr id="5" name="Rectangle 4">
            <a:extLst>
              <a:ext uri="{FF2B5EF4-FFF2-40B4-BE49-F238E27FC236}">
                <a16:creationId xmlns:a16="http://schemas.microsoft.com/office/drawing/2014/main" id="{32030277-1C69-1C4C-8D16-22AC35CFAD31}"/>
              </a:ext>
            </a:extLst>
          </p:cNvPr>
          <p:cNvSpPr/>
          <p:nvPr/>
        </p:nvSpPr>
        <p:spPr>
          <a:xfrm>
            <a:off x="9048901" y="1653603"/>
            <a:ext cx="2721772" cy="923330"/>
          </a:xfrm>
          <a:prstGeom prst="rect">
            <a:avLst/>
          </a:prstGeom>
        </p:spPr>
        <p:txBody>
          <a:bodyPr wrap="square">
            <a:spAutoFit/>
          </a:bodyPr>
          <a:lstStyle/>
          <a:p>
            <a:pPr algn="just"/>
            <a:r>
              <a:rPr lang="en-US" dirty="0"/>
              <a:t>Detection residuals in the time delay in the pulsar signals</a:t>
            </a:r>
          </a:p>
        </p:txBody>
      </p:sp>
      <p:pic>
        <p:nvPicPr>
          <p:cNvPr id="12" name="Picture 11">
            <a:extLst>
              <a:ext uri="{FF2B5EF4-FFF2-40B4-BE49-F238E27FC236}">
                <a16:creationId xmlns:a16="http://schemas.microsoft.com/office/drawing/2014/main" id="{A7614505-5427-D344-ABD2-D3C19EF864CD}"/>
              </a:ext>
            </a:extLst>
          </p:cNvPr>
          <p:cNvPicPr>
            <a:picLocks noChangeAspect="1"/>
          </p:cNvPicPr>
          <p:nvPr/>
        </p:nvPicPr>
        <p:blipFill>
          <a:blip r:embed="rId5"/>
          <a:stretch>
            <a:fillRect/>
          </a:stretch>
        </p:blipFill>
        <p:spPr>
          <a:xfrm>
            <a:off x="9141329" y="760400"/>
            <a:ext cx="2677111" cy="730628"/>
          </a:xfrm>
          <a:prstGeom prst="rect">
            <a:avLst/>
          </a:prstGeom>
        </p:spPr>
      </p:pic>
      <p:pic>
        <p:nvPicPr>
          <p:cNvPr id="17" name="Picture 16">
            <a:extLst>
              <a:ext uri="{FF2B5EF4-FFF2-40B4-BE49-F238E27FC236}">
                <a16:creationId xmlns:a16="http://schemas.microsoft.com/office/drawing/2014/main" id="{28B9FCF9-5E39-4149-A33A-6364AE644BC6}"/>
              </a:ext>
            </a:extLst>
          </p:cNvPr>
          <p:cNvPicPr>
            <a:picLocks noChangeAspect="1"/>
          </p:cNvPicPr>
          <p:nvPr/>
        </p:nvPicPr>
        <p:blipFill>
          <a:blip r:embed="rId6"/>
          <a:stretch>
            <a:fillRect/>
          </a:stretch>
        </p:blipFill>
        <p:spPr>
          <a:xfrm>
            <a:off x="9585829" y="2020752"/>
            <a:ext cx="1788110" cy="668835"/>
          </a:xfrm>
          <a:prstGeom prst="rect">
            <a:avLst/>
          </a:prstGeom>
        </p:spPr>
      </p:pic>
      <p:pic>
        <p:nvPicPr>
          <p:cNvPr id="20" name="Picture 19">
            <a:extLst>
              <a:ext uri="{FF2B5EF4-FFF2-40B4-BE49-F238E27FC236}">
                <a16:creationId xmlns:a16="http://schemas.microsoft.com/office/drawing/2014/main" id="{08B04AB7-F440-174C-AADA-7D84AB473669}"/>
              </a:ext>
            </a:extLst>
          </p:cNvPr>
          <p:cNvPicPr>
            <a:picLocks noChangeAspect="1"/>
          </p:cNvPicPr>
          <p:nvPr/>
        </p:nvPicPr>
        <p:blipFill>
          <a:blip r:embed="rId7"/>
          <a:stretch>
            <a:fillRect/>
          </a:stretch>
        </p:blipFill>
        <p:spPr>
          <a:xfrm>
            <a:off x="2782871" y="5802256"/>
            <a:ext cx="5237692" cy="771870"/>
          </a:xfrm>
          <a:prstGeom prst="rect">
            <a:avLst/>
          </a:prstGeom>
        </p:spPr>
      </p:pic>
      <p:pic>
        <p:nvPicPr>
          <p:cNvPr id="21" name="Picture 20">
            <a:extLst>
              <a:ext uri="{FF2B5EF4-FFF2-40B4-BE49-F238E27FC236}">
                <a16:creationId xmlns:a16="http://schemas.microsoft.com/office/drawing/2014/main" id="{B99E135E-5F33-7346-ABA0-90AB11656020}"/>
              </a:ext>
            </a:extLst>
          </p:cNvPr>
          <p:cNvPicPr>
            <a:picLocks noChangeAspect="1"/>
          </p:cNvPicPr>
          <p:nvPr/>
        </p:nvPicPr>
        <p:blipFill>
          <a:blip r:embed="rId8"/>
          <a:stretch>
            <a:fillRect/>
          </a:stretch>
        </p:blipFill>
        <p:spPr>
          <a:xfrm>
            <a:off x="5076114" y="4565120"/>
            <a:ext cx="2727470" cy="753643"/>
          </a:xfrm>
          <a:prstGeom prst="rect">
            <a:avLst/>
          </a:prstGeom>
        </p:spPr>
      </p:pic>
      <p:sp>
        <p:nvSpPr>
          <p:cNvPr id="10" name="Slide Number Placeholder 9">
            <a:extLst>
              <a:ext uri="{FF2B5EF4-FFF2-40B4-BE49-F238E27FC236}">
                <a16:creationId xmlns:a16="http://schemas.microsoft.com/office/drawing/2014/main" id="{1A08C64A-EE6F-EF34-6401-7CA3259040C0}"/>
              </a:ext>
            </a:extLst>
          </p:cNvPr>
          <p:cNvSpPr>
            <a:spLocks noGrp="1"/>
          </p:cNvSpPr>
          <p:nvPr>
            <p:ph type="sldNum" sz="quarter" idx="12"/>
          </p:nvPr>
        </p:nvSpPr>
        <p:spPr/>
        <p:txBody>
          <a:bodyPr/>
          <a:lstStyle/>
          <a:p>
            <a:fld id="{C1FF6DA9-008F-8B48-92A6-B652298478BF}" type="slidenum">
              <a:rPr lang="en-US" smtClean="0">
                <a:solidFill>
                  <a:schemeClr val="bg1"/>
                </a:solidFill>
              </a:rPr>
              <a:t>8</a:t>
            </a:fld>
            <a:endParaRPr lang="en-US">
              <a:solidFill>
                <a:schemeClr val="bg1"/>
              </a:solidFill>
            </a:endParaRPr>
          </a:p>
        </p:txBody>
      </p:sp>
    </p:spTree>
    <p:extLst>
      <p:ext uri="{BB962C8B-B14F-4D97-AF65-F5344CB8AC3E}">
        <p14:creationId xmlns:p14="http://schemas.microsoft.com/office/powerpoint/2010/main" val="1010057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33B98-28F6-BC35-813D-472C7BC0A242}"/>
              </a:ext>
            </a:extLst>
          </p:cNvPr>
          <p:cNvSpPr>
            <a:spLocks noGrp="1"/>
          </p:cNvSpPr>
          <p:nvPr>
            <p:ph type="title" idx="4294967295"/>
          </p:nvPr>
        </p:nvSpPr>
        <p:spPr>
          <a:xfrm>
            <a:off x="501221" y="295502"/>
            <a:ext cx="5556250" cy="1143000"/>
          </a:xfrm>
          <a:solidFill>
            <a:schemeClr val="tx1"/>
          </a:solidFill>
        </p:spPr>
        <p:txBody>
          <a:bodyPr>
            <a:normAutofit/>
          </a:bodyPr>
          <a:lstStyle/>
          <a:p>
            <a:r>
              <a:rPr lang="en-US" sz="3600">
                <a:solidFill>
                  <a:schemeClr val="bg1"/>
                </a:solidFill>
              </a:rPr>
              <a:t>Combined PTA Results</a:t>
            </a:r>
          </a:p>
        </p:txBody>
      </p:sp>
      <p:pic>
        <p:nvPicPr>
          <p:cNvPr id="3" name="Picture 2" descr="A combined fit (cyan curve) to NANOGrav, PPTA, EPTA, and IPTA data in... |  Download Scientific Diagram">
            <a:extLst>
              <a:ext uri="{FF2B5EF4-FFF2-40B4-BE49-F238E27FC236}">
                <a16:creationId xmlns:a16="http://schemas.microsoft.com/office/drawing/2014/main" id="{39141B2E-E56A-ED5E-339D-2CDF2FEDC0E8}"/>
              </a:ext>
            </a:extLst>
          </p:cNvPr>
          <p:cNvPicPr>
            <a:picLocks noChangeAspect="1"/>
          </p:cNvPicPr>
          <p:nvPr/>
        </p:nvPicPr>
        <p:blipFill>
          <a:blip r:embed="rId2"/>
          <a:stretch>
            <a:fillRect/>
          </a:stretch>
        </p:blipFill>
        <p:spPr>
          <a:xfrm>
            <a:off x="4795615" y="3750101"/>
            <a:ext cx="2760436" cy="2812397"/>
          </a:xfrm>
          <a:prstGeom prst="rect">
            <a:avLst/>
          </a:prstGeom>
        </p:spPr>
      </p:pic>
      <p:sp>
        <p:nvSpPr>
          <p:cNvPr id="5" name="TextBox 4">
            <a:extLst>
              <a:ext uri="{FF2B5EF4-FFF2-40B4-BE49-F238E27FC236}">
                <a16:creationId xmlns:a16="http://schemas.microsoft.com/office/drawing/2014/main" id="{4F061AFF-4891-8B2D-96AB-07B67E5FC7EA}"/>
              </a:ext>
            </a:extLst>
          </p:cNvPr>
          <p:cNvSpPr txBox="1"/>
          <p:nvPr/>
        </p:nvSpPr>
        <p:spPr>
          <a:xfrm>
            <a:off x="264356" y="3832042"/>
            <a:ext cx="4274353" cy="2031325"/>
          </a:xfrm>
          <a:prstGeom prst="rect">
            <a:avLst/>
          </a:prstGeom>
          <a:solidFill>
            <a:schemeClr val="tx1"/>
          </a:solidFill>
        </p:spPr>
        <p:txBody>
          <a:bodyPr wrap="square">
            <a:spAutoFit/>
          </a:bodyPr>
          <a:lstStyle/>
          <a:p>
            <a:pPr indent="0" algn="just">
              <a:buNone/>
            </a:pPr>
            <a:r>
              <a:rPr lang="en-US" b="0" i="0">
                <a:solidFill>
                  <a:schemeClr val="bg1"/>
                </a:solidFill>
                <a:effectLst/>
                <a:latin typeface="+mn-lt"/>
              </a:rPr>
              <a:t>A combined fit (cyan curve) to NANOGrav, PPTA, EPTA, and IPTA data in the (A, γ) plane. The diamond and the star shaped points are the two chosen benchmark scenarios of the proposed model. </a:t>
            </a:r>
            <a:r>
              <a:rPr lang="en-US">
                <a:solidFill>
                  <a:schemeClr val="bg1"/>
                </a:solidFill>
              </a:rPr>
              <a:t> </a:t>
            </a:r>
          </a:p>
          <a:p>
            <a:pPr indent="0" algn="just">
              <a:buNone/>
            </a:pPr>
            <a:r>
              <a:rPr lang="en-US">
                <a:solidFill>
                  <a:schemeClr val="bg1"/>
                </a:solidFill>
              </a:rPr>
              <a:t>				</a:t>
            </a:r>
            <a:endParaRPr lang="en-US" b="0" i="0">
              <a:solidFill>
                <a:schemeClr val="bg1"/>
              </a:solidFill>
              <a:effectLst/>
              <a:latin typeface="Roboto" panose="02000000000000000000" pitchFamily="2" charset="0"/>
            </a:endParaRPr>
          </a:p>
        </p:txBody>
      </p:sp>
      <p:sp>
        <p:nvSpPr>
          <p:cNvPr id="6" name="TextBox 5">
            <a:extLst>
              <a:ext uri="{FF2B5EF4-FFF2-40B4-BE49-F238E27FC236}">
                <a16:creationId xmlns:a16="http://schemas.microsoft.com/office/drawing/2014/main" id="{5D33D9E3-B4EF-FD7A-BA77-E121CA3F3BC2}"/>
              </a:ext>
            </a:extLst>
          </p:cNvPr>
          <p:cNvSpPr txBox="1"/>
          <p:nvPr/>
        </p:nvSpPr>
        <p:spPr>
          <a:xfrm>
            <a:off x="2590800" y="5426838"/>
            <a:ext cx="1828800" cy="338554"/>
          </a:xfrm>
          <a:prstGeom prst="rect">
            <a:avLst/>
          </a:prstGeom>
          <a:noFill/>
        </p:spPr>
        <p:txBody>
          <a:bodyPr wrap="square" rtlCol="0">
            <a:spAutoFit/>
          </a:bodyPr>
          <a:lstStyle/>
          <a:p>
            <a:r>
              <a:rPr lang="en-US" sz="1600" i="1">
                <a:solidFill>
                  <a:schemeClr val="bg1"/>
                </a:solidFill>
              </a:rPr>
              <a:t>Saad 2022</a:t>
            </a:r>
          </a:p>
        </p:txBody>
      </p:sp>
      <p:pic>
        <p:nvPicPr>
          <p:cNvPr id="7" name="Picture 6">
            <a:extLst>
              <a:ext uri="{FF2B5EF4-FFF2-40B4-BE49-F238E27FC236}">
                <a16:creationId xmlns:a16="http://schemas.microsoft.com/office/drawing/2014/main" id="{4E15C6C1-9A5C-348B-DA77-09DEB8ACA71B}"/>
              </a:ext>
            </a:extLst>
          </p:cNvPr>
          <p:cNvPicPr>
            <a:picLocks noChangeAspect="1"/>
          </p:cNvPicPr>
          <p:nvPr/>
        </p:nvPicPr>
        <p:blipFill>
          <a:blip r:embed="rId3"/>
          <a:stretch>
            <a:fillRect/>
          </a:stretch>
        </p:blipFill>
        <p:spPr>
          <a:xfrm>
            <a:off x="4795615" y="1256805"/>
            <a:ext cx="2935678" cy="2219413"/>
          </a:xfrm>
          <a:prstGeom prst="rect">
            <a:avLst/>
          </a:prstGeom>
        </p:spPr>
      </p:pic>
      <p:pic>
        <p:nvPicPr>
          <p:cNvPr id="9" name="Picture 8">
            <a:extLst>
              <a:ext uri="{FF2B5EF4-FFF2-40B4-BE49-F238E27FC236}">
                <a16:creationId xmlns:a16="http://schemas.microsoft.com/office/drawing/2014/main" id="{081E4481-67F3-68DD-AA63-84F736D5FB77}"/>
              </a:ext>
            </a:extLst>
          </p:cNvPr>
          <p:cNvPicPr>
            <a:picLocks noChangeAspect="1"/>
          </p:cNvPicPr>
          <p:nvPr/>
        </p:nvPicPr>
        <p:blipFill>
          <a:blip r:embed="rId4"/>
          <a:stretch>
            <a:fillRect/>
          </a:stretch>
        </p:blipFill>
        <p:spPr>
          <a:xfrm>
            <a:off x="185632" y="1209587"/>
            <a:ext cx="4528319" cy="2219413"/>
          </a:xfrm>
          <a:prstGeom prst="rect">
            <a:avLst/>
          </a:prstGeom>
        </p:spPr>
      </p:pic>
      <p:pic>
        <p:nvPicPr>
          <p:cNvPr id="10" name="Picture 9">
            <a:extLst>
              <a:ext uri="{FF2B5EF4-FFF2-40B4-BE49-F238E27FC236}">
                <a16:creationId xmlns:a16="http://schemas.microsoft.com/office/drawing/2014/main" id="{360638AF-4339-BAB9-538C-3E7DACFC880E}"/>
              </a:ext>
            </a:extLst>
          </p:cNvPr>
          <p:cNvPicPr>
            <a:picLocks noChangeAspect="1"/>
          </p:cNvPicPr>
          <p:nvPr/>
        </p:nvPicPr>
        <p:blipFill>
          <a:blip r:embed="rId5"/>
          <a:stretch>
            <a:fillRect/>
          </a:stretch>
        </p:blipFill>
        <p:spPr>
          <a:xfrm>
            <a:off x="7812956" y="571500"/>
            <a:ext cx="4084228" cy="3035069"/>
          </a:xfrm>
          <a:prstGeom prst="rect">
            <a:avLst/>
          </a:prstGeom>
        </p:spPr>
      </p:pic>
      <p:sp>
        <p:nvSpPr>
          <p:cNvPr id="11" name="TextBox 10">
            <a:extLst>
              <a:ext uri="{FF2B5EF4-FFF2-40B4-BE49-F238E27FC236}">
                <a16:creationId xmlns:a16="http://schemas.microsoft.com/office/drawing/2014/main" id="{E7D26D4F-BF52-34DB-1F57-B8D91198BD31}"/>
              </a:ext>
            </a:extLst>
          </p:cNvPr>
          <p:cNvSpPr txBox="1"/>
          <p:nvPr/>
        </p:nvSpPr>
        <p:spPr>
          <a:xfrm>
            <a:off x="9497289" y="571500"/>
            <a:ext cx="1828800" cy="369332"/>
          </a:xfrm>
          <a:prstGeom prst="rect">
            <a:avLst/>
          </a:prstGeom>
          <a:noFill/>
        </p:spPr>
        <p:txBody>
          <a:bodyPr wrap="square" rtlCol="0">
            <a:spAutoFit/>
          </a:bodyPr>
          <a:lstStyle/>
          <a:p>
            <a:r>
              <a:rPr lang="en-US"/>
              <a:t>Cong et al. 2025</a:t>
            </a:r>
          </a:p>
        </p:txBody>
      </p:sp>
      <p:sp>
        <p:nvSpPr>
          <p:cNvPr id="13" name="TextBox 12">
            <a:extLst>
              <a:ext uri="{FF2B5EF4-FFF2-40B4-BE49-F238E27FC236}">
                <a16:creationId xmlns:a16="http://schemas.microsoft.com/office/drawing/2014/main" id="{8ABF0038-4DC8-0777-E5EF-543C370F801E}"/>
              </a:ext>
            </a:extLst>
          </p:cNvPr>
          <p:cNvSpPr txBox="1"/>
          <p:nvPr/>
        </p:nvSpPr>
        <p:spPr>
          <a:xfrm>
            <a:off x="7812956" y="3701177"/>
            <a:ext cx="4084228" cy="2585323"/>
          </a:xfrm>
          <a:prstGeom prst="rect">
            <a:avLst/>
          </a:prstGeom>
          <a:noFill/>
        </p:spPr>
        <p:txBody>
          <a:bodyPr wrap="square">
            <a:spAutoFit/>
          </a:bodyPr>
          <a:lstStyle/>
          <a:p>
            <a:pPr algn="just"/>
            <a:r>
              <a:rPr lang="en-US" b="0" i="0">
                <a:solidFill>
                  <a:schemeClr val="bg1"/>
                </a:solidFill>
                <a:effectLst/>
                <a:latin typeface="+mn-lt"/>
              </a:rPr>
              <a:t>Posterior distributions of SIGW and comparison with experimental data. The magenta, yellow and cyan regions show the measured Ω</a:t>
            </a:r>
            <a:r>
              <a:rPr lang="en-US" b="0" i="0" baseline="-25000">
                <a:solidFill>
                  <a:schemeClr val="bg1"/>
                </a:solidFill>
                <a:effectLst/>
                <a:latin typeface="+mn-lt"/>
              </a:rPr>
              <a:t>GW</a:t>
            </a:r>
            <a:r>
              <a:rPr lang="en-US" b="0" i="0">
                <a:solidFill>
                  <a:schemeClr val="bg1"/>
                </a:solidFill>
                <a:effectLst/>
                <a:latin typeface="+mn-lt"/>
              </a:rPr>
              <a:t> posterior from NANOGrav 15 years result (NG15), IPTA and PPTA respectively. The green, red, and blue contours show our 68% C.L. posterior for SIGW</a:t>
            </a:r>
            <a:endParaRPr lang="en-US">
              <a:solidFill>
                <a:schemeClr val="bg1"/>
              </a:solidFill>
            </a:endParaRPr>
          </a:p>
        </p:txBody>
      </p:sp>
      <p:sp>
        <p:nvSpPr>
          <p:cNvPr id="15" name="TextBox 14">
            <a:extLst>
              <a:ext uri="{FF2B5EF4-FFF2-40B4-BE49-F238E27FC236}">
                <a16:creationId xmlns:a16="http://schemas.microsoft.com/office/drawing/2014/main" id="{99608B66-85EE-53C4-AB61-DA1F2D17DA31}"/>
              </a:ext>
            </a:extLst>
          </p:cNvPr>
          <p:cNvSpPr txBox="1"/>
          <p:nvPr/>
        </p:nvSpPr>
        <p:spPr>
          <a:xfrm>
            <a:off x="2770178" y="3462710"/>
            <a:ext cx="2295390" cy="338554"/>
          </a:xfrm>
          <a:prstGeom prst="rect">
            <a:avLst/>
          </a:prstGeom>
          <a:noFill/>
        </p:spPr>
        <p:txBody>
          <a:bodyPr wrap="square">
            <a:spAutoFit/>
          </a:bodyPr>
          <a:lstStyle/>
          <a:p>
            <a:r>
              <a:rPr lang="en-US" sz="1600" i="1">
                <a:solidFill>
                  <a:schemeClr val="bg1"/>
                </a:solidFill>
              </a:rPr>
              <a:t>Agazie</a:t>
            </a:r>
            <a:r>
              <a:rPr lang="en-US" sz="1600" i="1"/>
              <a:t> </a:t>
            </a:r>
            <a:r>
              <a:rPr lang="en-US" sz="1600" i="1">
                <a:solidFill>
                  <a:schemeClr val="bg1"/>
                </a:solidFill>
              </a:rPr>
              <a:t>et al. 2024</a:t>
            </a:r>
          </a:p>
        </p:txBody>
      </p:sp>
      <p:sp>
        <p:nvSpPr>
          <p:cNvPr id="17" name="Slide Number Placeholder 16">
            <a:extLst>
              <a:ext uri="{FF2B5EF4-FFF2-40B4-BE49-F238E27FC236}">
                <a16:creationId xmlns:a16="http://schemas.microsoft.com/office/drawing/2014/main" id="{29D69478-F034-BE56-8E6C-ABEA0E38A7F0}"/>
              </a:ext>
            </a:extLst>
          </p:cNvPr>
          <p:cNvSpPr>
            <a:spLocks noGrp="1"/>
          </p:cNvSpPr>
          <p:nvPr>
            <p:ph type="sldNum" sz="quarter" idx="12"/>
          </p:nvPr>
        </p:nvSpPr>
        <p:spPr/>
        <p:txBody>
          <a:bodyPr/>
          <a:lstStyle/>
          <a:p>
            <a:fld id="{C1FF6DA9-008F-8B48-92A6-B652298478BF}" type="slidenum">
              <a:rPr lang="en-US" smtClean="0">
                <a:solidFill>
                  <a:schemeClr val="bg1"/>
                </a:solidFill>
              </a:rPr>
              <a:t>9</a:t>
            </a:fld>
            <a:endParaRPr lang="en-US">
              <a:solidFill>
                <a:schemeClr val="bg1"/>
              </a:solidFill>
            </a:endParaRPr>
          </a:p>
        </p:txBody>
      </p:sp>
    </p:spTree>
    <p:extLst>
      <p:ext uri="{BB962C8B-B14F-4D97-AF65-F5344CB8AC3E}">
        <p14:creationId xmlns:p14="http://schemas.microsoft.com/office/powerpoint/2010/main" val="1935967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3ACB453-C9FD-E946-89B8-C791A8E951B9}"/>
              </a:ext>
            </a:extLst>
          </p:cNvPr>
          <p:cNvSpPr>
            <a:spLocks noGrp="1"/>
          </p:cNvSpPr>
          <p:nvPr>
            <p:ph type="title" idx="4294967295"/>
          </p:nvPr>
        </p:nvSpPr>
        <p:spPr>
          <a:xfrm>
            <a:off x="250145" y="402010"/>
            <a:ext cx="8659091" cy="982662"/>
          </a:xfrm>
          <a:solidFill>
            <a:schemeClr val="tx1"/>
          </a:solidFill>
        </p:spPr>
        <p:txBody>
          <a:bodyPr>
            <a:normAutofit/>
          </a:bodyPr>
          <a:lstStyle/>
          <a:p>
            <a:r>
              <a:rPr lang="en-US" sz="3200" b="1" dirty="0">
                <a:solidFill>
                  <a:schemeClr val="bg1"/>
                </a:solidFill>
              </a:rPr>
              <a:t>Stochastic Gravitational Waves Detection</a:t>
            </a:r>
          </a:p>
        </p:txBody>
      </p:sp>
      <p:pic>
        <p:nvPicPr>
          <p:cNvPr id="14" name="Picture 13">
            <a:extLst>
              <a:ext uri="{FF2B5EF4-FFF2-40B4-BE49-F238E27FC236}">
                <a16:creationId xmlns:a16="http://schemas.microsoft.com/office/drawing/2014/main" id="{19C82E4D-B642-8247-A319-12D395A71B02}"/>
              </a:ext>
            </a:extLst>
          </p:cNvPr>
          <p:cNvPicPr>
            <a:picLocks noChangeAspect="1"/>
          </p:cNvPicPr>
          <p:nvPr/>
        </p:nvPicPr>
        <p:blipFill>
          <a:blip r:embed="rId2"/>
          <a:stretch>
            <a:fillRect/>
          </a:stretch>
        </p:blipFill>
        <p:spPr>
          <a:xfrm>
            <a:off x="4072287" y="1877578"/>
            <a:ext cx="7698387" cy="753267"/>
          </a:xfrm>
          <a:prstGeom prst="rect">
            <a:avLst/>
          </a:prstGeom>
        </p:spPr>
      </p:pic>
      <p:pic>
        <p:nvPicPr>
          <p:cNvPr id="9" name="Picture 8">
            <a:extLst>
              <a:ext uri="{FF2B5EF4-FFF2-40B4-BE49-F238E27FC236}">
                <a16:creationId xmlns:a16="http://schemas.microsoft.com/office/drawing/2014/main" id="{EEE7257F-DC56-EC46-8B93-9BA2AF706348}"/>
              </a:ext>
            </a:extLst>
          </p:cNvPr>
          <p:cNvPicPr>
            <a:picLocks noChangeAspect="1"/>
          </p:cNvPicPr>
          <p:nvPr/>
        </p:nvPicPr>
        <p:blipFill>
          <a:blip r:embed="rId3"/>
          <a:stretch>
            <a:fillRect/>
          </a:stretch>
        </p:blipFill>
        <p:spPr>
          <a:xfrm>
            <a:off x="467302" y="1537854"/>
            <a:ext cx="3396431" cy="3207741"/>
          </a:xfrm>
          <a:prstGeom prst="rect">
            <a:avLst/>
          </a:prstGeom>
        </p:spPr>
      </p:pic>
      <p:sp>
        <p:nvSpPr>
          <p:cNvPr id="15" name="TextBox 14">
            <a:extLst>
              <a:ext uri="{FF2B5EF4-FFF2-40B4-BE49-F238E27FC236}">
                <a16:creationId xmlns:a16="http://schemas.microsoft.com/office/drawing/2014/main" id="{0B4ABA14-6BFE-7B40-9371-80CCA472C986}"/>
              </a:ext>
            </a:extLst>
          </p:cNvPr>
          <p:cNvSpPr txBox="1"/>
          <p:nvPr/>
        </p:nvSpPr>
        <p:spPr>
          <a:xfrm>
            <a:off x="229096" y="5153592"/>
            <a:ext cx="2292824" cy="369332"/>
          </a:xfrm>
          <a:prstGeom prst="rect">
            <a:avLst/>
          </a:prstGeom>
          <a:noFill/>
        </p:spPr>
        <p:txBody>
          <a:bodyPr wrap="square" rtlCol="0">
            <a:spAutoFit/>
          </a:bodyPr>
          <a:lstStyle/>
          <a:p>
            <a:r>
              <a:rPr lang="en-US" dirty="0"/>
              <a:t>Credit Chris, Choi</a:t>
            </a:r>
          </a:p>
        </p:txBody>
      </p:sp>
      <p:pic>
        <p:nvPicPr>
          <p:cNvPr id="18" name="Picture 17">
            <a:extLst>
              <a:ext uri="{FF2B5EF4-FFF2-40B4-BE49-F238E27FC236}">
                <a16:creationId xmlns:a16="http://schemas.microsoft.com/office/drawing/2014/main" id="{A3095F38-06EE-0D4A-8F09-4DCA53B7CF54}"/>
              </a:ext>
            </a:extLst>
          </p:cNvPr>
          <p:cNvPicPr>
            <a:picLocks noChangeAspect="1"/>
          </p:cNvPicPr>
          <p:nvPr/>
        </p:nvPicPr>
        <p:blipFill>
          <a:blip r:embed="rId4"/>
          <a:stretch>
            <a:fillRect/>
          </a:stretch>
        </p:blipFill>
        <p:spPr>
          <a:xfrm>
            <a:off x="4229408" y="4096183"/>
            <a:ext cx="7384144" cy="817227"/>
          </a:xfrm>
          <a:prstGeom prst="rect">
            <a:avLst/>
          </a:prstGeom>
        </p:spPr>
      </p:pic>
      <p:pic>
        <p:nvPicPr>
          <p:cNvPr id="20" name="Picture 19">
            <a:extLst>
              <a:ext uri="{FF2B5EF4-FFF2-40B4-BE49-F238E27FC236}">
                <a16:creationId xmlns:a16="http://schemas.microsoft.com/office/drawing/2014/main" id="{A5EBC006-CDAE-5541-A711-A1A01005EE91}"/>
              </a:ext>
            </a:extLst>
          </p:cNvPr>
          <p:cNvPicPr>
            <a:picLocks noChangeAspect="1"/>
          </p:cNvPicPr>
          <p:nvPr/>
        </p:nvPicPr>
        <p:blipFill>
          <a:blip r:embed="rId5"/>
          <a:stretch>
            <a:fillRect/>
          </a:stretch>
        </p:blipFill>
        <p:spPr>
          <a:xfrm>
            <a:off x="8392474" y="423850"/>
            <a:ext cx="3378200" cy="952500"/>
          </a:xfrm>
          <a:prstGeom prst="rect">
            <a:avLst/>
          </a:prstGeom>
        </p:spPr>
      </p:pic>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534BE770-D449-F343-8FDC-6F1DB5F84B54}"/>
                  </a:ext>
                </a:extLst>
              </p:cNvPr>
              <p:cNvSpPr txBox="1"/>
              <p:nvPr/>
            </p:nvSpPr>
            <p:spPr>
              <a:xfrm>
                <a:off x="5037198" y="1376350"/>
                <a:ext cx="2769343" cy="314573"/>
              </a:xfrm>
              <a:prstGeom prst="rect">
                <a:avLst/>
              </a:prstGeom>
              <a:noFill/>
            </p:spPr>
            <p:txBody>
              <a:bodyPr wrap="square" lIns="0" tIns="0" rIns="0" bIns="0" rtlCol="0">
                <a:spAutoFit/>
              </a:bodyPr>
              <a:lstStyle/>
              <a:p>
                <a14:m>
                  <m:oMath xmlns:m="http://schemas.openxmlformats.org/officeDocument/2006/math">
                    <m:sSubSup>
                      <m:sSubSupPr>
                        <m:ctrlPr>
                          <a:rPr lang="en-US" b="0" i="1" smtClean="0">
                            <a:solidFill>
                              <a:schemeClr val="bg1"/>
                            </a:solidFill>
                            <a:latin typeface="Cambria Math" panose="02040503050406030204" pitchFamily="18" charset="0"/>
                          </a:rPr>
                        </m:ctrlPr>
                      </m:sSubSupPr>
                      <m:e>
                        <m:r>
                          <a:rPr lang="en-US" b="0" i="1" smtClean="0">
                            <a:solidFill>
                              <a:schemeClr val="bg1"/>
                            </a:solidFill>
                            <a:latin typeface="Cambria Math" panose="02040503050406030204" pitchFamily="18" charset="0"/>
                          </a:rPr>
                          <m:t>𝜖</m:t>
                        </m:r>
                      </m:e>
                      <m:sub>
                        <m:r>
                          <a:rPr lang="en-US" b="0" i="1" smtClean="0">
                            <a:solidFill>
                              <a:schemeClr val="bg1"/>
                            </a:solidFill>
                            <a:latin typeface="Cambria Math" panose="02040503050406030204" pitchFamily="18" charset="0"/>
                          </a:rPr>
                          <m:t>𝜇𝜈</m:t>
                        </m:r>
                      </m:sub>
                      <m:sup>
                        <m:r>
                          <a:rPr lang="en-US" b="0" i="1" smtClean="0">
                            <a:solidFill>
                              <a:schemeClr val="bg1"/>
                            </a:solidFill>
                            <a:latin typeface="Cambria Math" panose="02040503050406030204" pitchFamily="18" charset="0"/>
                          </a:rPr>
                          <m:t>𝑖</m:t>
                        </m:r>
                      </m:sup>
                    </m:sSubSup>
                  </m:oMath>
                </a14:m>
                <a:r>
                  <a:rPr lang="en-US" b="0" dirty="0">
                    <a:solidFill>
                      <a:schemeClr val="bg1"/>
                    </a:solidFill>
                  </a:rPr>
                  <a:t>  polarization tensor</a:t>
                </a:r>
                <a:endParaRPr lang="en-US" b="0" dirty="0"/>
              </a:p>
            </p:txBody>
          </p:sp>
        </mc:Choice>
        <mc:Fallback xmlns="">
          <p:sp>
            <p:nvSpPr>
              <p:cNvPr id="22" name="TextBox 21">
                <a:extLst>
                  <a:ext uri="{FF2B5EF4-FFF2-40B4-BE49-F238E27FC236}">
                    <a16:creationId xmlns:a16="http://schemas.microsoft.com/office/drawing/2014/main" id="{534BE770-D449-F343-8FDC-6F1DB5F84B54}"/>
                  </a:ext>
                </a:extLst>
              </p:cNvPr>
              <p:cNvSpPr txBox="1">
                <a:spLocks noRot="1" noChangeAspect="1" noMove="1" noResize="1" noEditPoints="1" noAdjustHandles="1" noChangeArrowheads="1" noChangeShapeType="1" noTextEdit="1"/>
              </p:cNvSpPr>
              <p:nvPr/>
            </p:nvSpPr>
            <p:spPr>
              <a:xfrm>
                <a:off x="5037198" y="1376350"/>
                <a:ext cx="2769343" cy="314573"/>
              </a:xfrm>
              <a:prstGeom prst="rect">
                <a:avLst/>
              </a:prstGeom>
              <a:blipFill>
                <a:blip r:embed="rId6"/>
                <a:stretch>
                  <a:fillRect l="-2283" t="-20000" b="-3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12D88498-8C4F-6947-B59E-5F30EEAF0F92}"/>
                  </a:ext>
                </a:extLst>
              </p:cNvPr>
              <p:cNvSpPr/>
              <p:nvPr/>
            </p:nvSpPr>
            <p:spPr>
              <a:xfrm>
                <a:off x="4072287" y="2883756"/>
                <a:ext cx="8005982" cy="1125886"/>
              </a:xfrm>
              <a:prstGeom prst="rect">
                <a:avLst/>
              </a:prstGeom>
            </p:spPr>
            <p:txBody>
              <a:bodyPr wrap="square">
                <a:spAutoFit/>
              </a:bodyPr>
              <a:lstStyle/>
              <a:p>
                <a:r>
                  <a:rPr lang="en-US" dirty="0">
                    <a:solidFill>
                      <a:schemeClr val="bg1"/>
                    </a:solidFill>
                  </a:rPr>
                  <a:t>In the barycenter reference frame of the solar system, the frequency shift is characterized by the redshift </a:t>
                </a:r>
                <a14:m>
                  <m:oMath xmlns:m="http://schemas.openxmlformats.org/officeDocument/2006/math">
                    <m:r>
                      <a:rPr lang="en-US" b="0" i="1" smtClean="0">
                        <a:solidFill>
                          <a:schemeClr val="bg1"/>
                        </a:solidFill>
                        <a:latin typeface="Cambria Math" panose="02040503050406030204" pitchFamily="18" charset="0"/>
                      </a:rPr>
                      <m:t>𝑧</m:t>
                    </m:r>
                    <m:d>
                      <m:dPr>
                        <m:ctrlPr>
                          <a:rPr lang="en-US" b="0" i="1" smtClean="0">
                            <a:solidFill>
                              <a:schemeClr val="bg1"/>
                            </a:solidFill>
                            <a:latin typeface="Cambria Math" panose="02040503050406030204" pitchFamily="18" charset="0"/>
                          </a:rPr>
                        </m:ctrlPr>
                      </m:dPr>
                      <m:e>
                        <m:r>
                          <a:rPr lang="en-US" b="0" i="1" smtClean="0">
                            <a:solidFill>
                              <a:schemeClr val="bg1"/>
                            </a:solidFill>
                            <a:latin typeface="Cambria Math" panose="02040503050406030204" pitchFamily="18" charset="0"/>
                          </a:rPr>
                          <m:t>𝑡</m:t>
                        </m:r>
                      </m:e>
                    </m:d>
                    <m:r>
                      <a:rPr lang="en-US" b="0" i="1" smtClean="0">
                        <a:solidFill>
                          <a:schemeClr val="bg1"/>
                        </a:solidFill>
                        <a:latin typeface="Cambria Math" panose="02040503050406030204" pitchFamily="18" charset="0"/>
                      </a:rPr>
                      <m:t>=</m:t>
                    </m:r>
                    <m:f>
                      <m:fPr>
                        <m:ctrlPr>
                          <a:rPr lang="en-US" b="0" i="1" smtClean="0">
                            <a:solidFill>
                              <a:schemeClr val="bg1"/>
                            </a:solidFill>
                            <a:latin typeface="Cambria Math" panose="02040503050406030204" pitchFamily="18" charset="0"/>
                          </a:rPr>
                        </m:ctrlPr>
                      </m:fPr>
                      <m:num>
                        <m:sSub>
                          <m:sSubPr>
                            <m:ctrlPr>
                              <a:rPr lang="en-US" b="0" i="1" smtClean="0">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𝜈</m:t>
                            </m:r>
                          </m:e>
                          <m:sub>
                            <m:r>
                              <a:rPr lang="en-US" b="0" i="1" smtClean="0">
                                <a:solidFill>
                                  <a:schemeClr val="bg1"/>
                                </a:solidFill>
                                <a:latin typeface="Cambria Math" panose="02040503050406030204" pitchFamily="18" charset="0"/>
                              </a:rPr>
                              <m:t>0</m:t>
                            </m:r>
                          </m:sub>
                        </m:sSub>
                        <m:r>
                          <a:rPr lang="en-US" b="0" i="1" smtClean="0">
                            <a:solidFill>
                              <a:schemeClr val="bg1"/>
                            </a:solidFill>
                            <a:latin typeface="Cambria Math" panose="02040503050406030204" pitchFamily="18" charset="0"/>
                          </a:rPr>
                          <m:t>−</m:t>
                        </m:r>
                        <m:r>
                          <a:rPr lang="en-US" b="0" i="1" smtClean="0">
                            <a:solidFill>
                              <a:schemeClr val="bg1"/>
                            </a:solidFill>
                            <a:latin typeface="Cambria Math" panose="02040503050406030204" pitchFamily="18" charset="0"/>
                          </a:rPr>
                          <m:t>𝜈</m:t>
                        </m:r>
                        <m:d>
                          <m:dPr>
                            <m:ctrlPr>
                              <a:rPr lang="en-US" b="0" i="1" smtClean="0">
                                <a:solidFill>
                                  <a:schemeClr val="bg1"/>
                                </a:solidFill>
                                <a:latin typeface="Cambria Math" panose="02040503050406030204" pitchFamily="18" charset="0"/>
                              </a:rPr>
                            </m:ctrlPr>
                          </m:dPr>
                          <m:e>
                            <m:r>
                              <a:rPr lang="en-US" b="0" i="1" smtClean="0">
                                <a:solidFill>
                                  <a:schemeClr val="bg1"/>
                                </a:solidFill>
                                <a:latin typeface="Cambria Math" panose="02040503050406030204" pitchFamily="18" charset="0"/>
                              </a:rPr>
                              <m:t>𝑡</m:t>
                            </m:r>
                          </m:e>
                        </m:d>
                      </m:num>
                      <m:den>
                        <m:sSub>
                          <m:sSubPr>
                            <m:ctrlPr>
                              <a:rPr lang="en-US" b="0" i="1" smtClean="0">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𝜈</m:t>
                            </m:r>
                          </m:e>
                          <m:sub>
                            <m:r>
                              <a:rPr lang="en-US" b="0" i="1" smtClean="0">
                                <a:solidFill>
                                  <a:schemeClr val="bg1"/>
                                </a:solidFill>
                                <a:latin typeface="Cambria Math" panose="02040503050406030204" pitchFamily="18" charset="0"/>
                              </a:rPr>
                              <m:t>0</m:t>
                            </m:r>
                          </m:sub>
                        </m:sSub>
                      </m:den>
                    </m:f>
                  </m:oMath>
                </a14:m>
                <a:r>
                  <a:rPr lang="en-US" b="0" dirty="0">
                    <a:solidFill>
                      <a:schemeClr val="bg1"/>
                    </a:solidFill>
                  </a:rPr>
                  <a:t> and averaged redshift: </a:t>
                </a:r>
                <a14:m>
                  <m:oMath xmlns:m="http://schemas.openxmlformats.org/officeDocument/2006/math">
                    <m:acc>
                      <m:accPr>
                        <m:chr m:val="̃"/>
                        <m:ctrlPr>
                          <a:rPr lang="en-US" b="0" i="1" smtClean="0">
                            <a:solidFill>
                              <a:schemeClr val="bg1"/>
                            </a:solidFill>
                            <a:latin typeface="Cambria Math" panose="02040503050406030204" pitchFamily="18" charset="0"/>
                          </a:rPr>
                        </m:ctrlPr>
                      </m:accPr>
                      <m:e>
                        <m:r>
                          <a:rPr lang="en-US" b="0" i="1" smtClean="0">
                            <a:solidFill>
                              <a:schemeClr val="bg1"/>
                            </a:solidFill>
                            <a:latin typeface="Cambria Math" panose="02040503050406030204" pitchFamily="18" charset="0"/>
                          </a:rPr>
                          <m:t>𝑧</m:t>
                        </m:r>
                      </m:e>
                    </m:acc>
                    <m:d>
                      <m:dPr>
                        <m:ctrlPr>
                          <a:rPr lang="en-US" b="0" i="1" dirty="0" smtClean="0">
                            <a:solidFill>
                              <a:schemeClr val="bg1"/>
                            </a:solidFill>
                            <a:latin typeface="Cambria Math" panose="02040503050406030204" pitchFamily="18" charset="0"/>
                          </a:rPr>
                        </m:ctrlPr>
                      </m:dPr>
                      <m:e>
                        <m:r>
                          <a:rPr lang="en-US" b="0" i="1" dirty="0" smtClean="0">
                            <a:solidFill>
                              <a:schemeClr val="bg1"/>
                            </a:solidFill>
                            <a:latin typeface="Cambria Math" panose="02040503050406030204" pitchFamily="18" charset="0"/>
                          </a:rPr>
                          <m:t>𝑓</m:t>
                        </m:r>
                      </m:e>
                    </m:d>
                    <m:r>
                      <a:rPr lang="en-US" b="0" i="1" dirty="0" smtClean="0">
                        <a:solidFill>
                          <a:schemeClr val="bg1"/>
                        </a:solidFill>
                        <a:latin typeface="Cambria Math" panose="02040503050406030204" pitchFamily="18" charset="0"/>
                      </a:rPr>
                      <m:t>≡∫</m:t>
                    </m:r>
                    <m:sSup>
                      <m:sSupPr>
                        <m:ctrlPr>
                          <a:rPr lang="en-US" b="0" i="1" dirty="0" smtClean="0">
                            <a:solidFill>
                              <a:schemeClr val="bg1"/>
                            </a:solidFill>
                            <a:latin typeface="Cambria Math" panose="02040503050406030204" pitchFamily="18" charset="0"/>
                          </a:rPr>
                        </m:ctrlPr>
                      </m:sSupPr>
                      <m:e>
                        <m:r>
                          <a:rPr lang="en-US" b="0" i="1" dirty="0" smtClean="0">
                            <a:solidFill>
                              <a:schemeClr val="bg1"/>
                            </a:solidFill>
                            <a:latin typeface="Cambria Math" panose="02040503050406030204" pitchFamily="18" charset="0"/>
                          </a:rPr>
                          <m:t>𝑑</m:t>
                        </m:r>
                      </m:e>
                      <m:sup>
                        <m:r>
                          <a:rPr lang="en-US" b="0" i="1" dirty="0" smtClean="0">
                            <a:solidFill>
                              <a:schemeClr val="bg1"/>
                            </a:solidFill>
                            <a:latin typeface="Cambria Math" panose="02040503050406030204" pitchFamily="18" charset="0"/>
                          </a:rPr>
                          <m:t>2</m:t>
                        </m:r>
                      </m:sup>
                    </m:sSup>
                    <m:acc>
                      <m:accPr>
                        <m:chr m:val="̂"/>
                        <m:ctrlPr>
                          <a:rPr lang="en-US" b="0" i="0" dirty="0" smtClean="0">
                            <a:solidFill>
                              <a:schemeClr val="bg1"/>
                            </a:solidFill>
                            <a:latin typeface="Cambria Math" panose="02040503050406030204" pitchFamily="18" charset="0"/>
                          </a:rPr>
                        </m:ctrlPr>
                      </m:accPr>
                      <m:e>
                        <m:r>
                          <m:rPr>
                            <m:sty m:val="p"/>
                          </m:rPr>
                          <a:rPr lang="en-US" b="0" i="0" dirty="0" smtClean="0">
                            <a:solidFill>
                              <a:schemeClr val="bg1"/>
                            </a:solidFill>
                            <a:latin typeface="Cambria Math" panose="02040503050406030204" pitchFamily="18" charset="0"/>
                          </a:rPr>
                          <m:t>Ω</m:t>
                        </m:r>
                      </m:e>
                    </m:acc>
                  </m:oMath>
                </a14:m>
                <a:r>
                  <a:rPr lang="en-US" b="0" dirty="0">
                    <a:solidFill>
                      <a:schemeClr val="bg1"/>
                    </a:solidFill>
                  </a:rPr>
                  <a:t> </a:t>
                </a:r>
                <a14:m>
                  <m:oMath xmlns:m="http://schemas.openxmlformats.org/officeDocument/2006/math">
                    <m:r>
                      <a:rPr lang="en-US" b="0" i="1" dirty="0" smtClean="0">
                        <a:solidFill>
                          <a:schemeClr val="bg1"/>
                        </a:solidFill>
                        <a:latin typeface="Cambria Math" panose="02040503050406030204" pitchFamily="18" charset="0"/>
                      </a:rPr>
                      <m:t>𝑧</m:t>
                    </m:r>
                    <m:r>
                      <a:rPr lang="en-US" b="0" i="1" dirty="0" smtClean="0">
                        <a:solidFill>
                          <a:schemeClr val="bg1"/>
                        </a:solidFill>
                        <a:latin typeface="Cambria Math" panose="02040503050406030204" pitchFamily="18" charset="0"/>
                      </a:rPr>
                      <m:t>(</m:t>
                    </m:r>
                    <m:r>
                      <a:rPr lang="en-US" b="0" i="1" dirty="0" smtClean="0">
                        <a:solidFill>
                          <a:schemeClr val="bg1"/>
                        </a:solidFill>
                        <a:latin typeface="Cambria Math" panose="02040503050406030204" pitchFamily="18" charset="0"/>
                      </a:rPr>
                      <m:t>𝑓</m:t>
                    </m:r>
                    <m:r>
                      <a:rPr lang="en-US" b="0" i="1" dirty="0" smtClean="0">
                        <a:solidFill>
                          <a:schemeClr val="bg1"/>
                        </a:solidFill>
                        <a:latin typeface="Cambria Math" panose="02040503050406030204" pitchFamily="18" charset="0"/>
                      </a:rPr>
                      <m:t>,</m:t>
                    </m:r>
                    <m:r>
                      <m:rPr>
                        <m:sty m:val="p"/>
                      </m:rPr>
                      <a:rPr lang="en-US" dirty="0">
                        <a:solidFill>
                          <a:schemeClr val="bg1"/>
                        </a:solidFill>
                        <a:latin typeface="Cambria Math" panose="02040503050406030204" pitchFamily="18" charset="0"/>
                      </a:rPr>
                      <m:t>Ω</m:t>
                    </m:r>
                    <m:r>
                      <a:rPr lang="en-US" b="0" i="0" dirty="0" smtClean="0">
                        <a:solidFill>
                          <a:schemeClr val="bg1"/>
                        </a:solidFill>
                        <a:latin typeface="Cambria Math" panose="02040503050406030204" pitchFamily="18" charset="0"/>
                      </a:rPr>
                      <m:t>)</m:t>
                    </m:r>
                  </m:oMath>
                </a14:m>
                <a:endParaRPr lang="en-US" b="0" dirty="0">
                  <a:solidFill>
                    <a:schemeClr val="bg1"/>
                  </a:solidFill>
                </a:endParaRPr>
              </a:p>
            </p:txBody>
          </p:sp>
        </mc:Choice>
        <mc:Fallback xmlns="">
          <p:sp>
            <p:nvSpPr>
              <p:cNvPr id="23" name="Rectangle 22">
                <a:extLst>
                  <a:ext uri="{FF2B5EF4-FFF2-40B4-BE49-F238E27FC236}">
                    <a16:creationId xmlns:a16="http://schemas.microsoft.com/office/drawing/2014/main" id="{12D88498-8C4F-6947-B59E-5F30EEAF0F92}"/>
                  </a:ext>
                </a:extLst>
              </p:cNvPr>
              <p:cNvSpPr>
                <a:spLocks noRot="1" noChangeAspect="1" noMove="1" noResize="1" noEditPoints="1" noAdjustHandles="1" noChangeArrowheads="1" noChangeShapeType="1" noTextEdit="1"/>
              </p:cNvSpPr>
              <p:nvPr/>
            </p:nvSpPr>
            <p:spPr>
              <a:xfrm>
                <a:off x="4072287" y="2883756"/>
                <a:ext cx="8005982" cy="1125886"/>
              </a:xfrm>
              <a:prstGeom prst="rect">
                <a:avLst/>
              </a:prstGeom>
              <a:blipFill>
                <a:blip r:embed="rId7"/>
                <a:stretch>
                  <a:fillRect l="-634" t="-2247" r="-634" b="-4494"/>
                </a:stretch>
              </a:blipFill>
            </p:spPr>
            <p:txBody>
              <a:bodyPr/>
              <a:lstStyle/>
              <a:p>
                <a:r>
                  <a:rPr lang="en-US">
                    <a:noFill/>
                  </a:rPr>
                  <a:t> </a:t>
                </a:r>
              </a:p>
            </p:txBody>
          </p:sp>
        </mc:Fallback>
      </mc:AlternateContent>
      <p:sp>
        <p:nvSpPr>
          <p:cNvPr id="28" name="Rectangle 27">
            <a:extLst>
              <a:ext uri="{FF2B5EF4-FFF2-40B4-BE49-F238E27FC236}">
                <a16:creationId xmlns:a16="http://schemas.microsoft.com/office/drawing/2014/main" id="{72C47DE5-7651-C94D-A580-0560D39C3EB3}"/>
              </a:ext>
            </a:extLst>
          </p:cNvPr>
          <p:cNvSpPr/>
          <p:nvPr/>
        </p:nvSpPr>
        <p:spPr>
          <a:xfrm>
            <a:off x="544271" y="5136219"/>
            <a:ext cx="11226403" cy="646331"/>
          </a:xfrm>
          <a:prstGeom prst="rect">
            <a:avLst/>
          </a:prstGeom>
        </p:spPr>
        <p:txBody>
          <a:bodyPr wrap="square">
            <a:spAutoFit/>
          </a:bodyPr>
          <a:lstStyle/>
          <a:p>
            <a:r>
              <a:rPr lang="el-GR" i="1" dirty="0">
                <a:solidFill>
                  <a:schemeClr val="bg1"/>
                </a:solidFill>
              </a:rPr>
              <a:t>β</a:t>
            </a:r>
            <a:r>
              <a:rPr lang="el-GR" dirty="0">
                <a:solidFill>
                  <a:schemeClr val="bg1"/>
                </a:solidFill>
              </a:rPr>
              <a:t> </a:t>
            </a:r>
            <a:r>
              <a:rPr lang="en-US" dirty="0">
                <a:solidFill>
                  <a:schemeClr val="bg1"/>
                </a:solidFill>
              </a:rPr>
              <a:t>is the normalization factor introduced so that </a:t>
            </a:r>
            <a:r>
              <a:rPr lang="el-GR" dirty="0">
                <a:solidFill>
                  <a:schemeClr val="bg1"/>
                </a:solidFill>
              </a:rPr>
              <a:t>Γ(|</a:t>
            </a:r>
            <a:r>
              <a:rPr lang="en-US" i="1" dirty="0">
                <a:solidFill>
                  <a:schemeClr val="bg1"/>
                </a:solidFill>
              </a:rPr>
              <a:t>f</a:t>
            </a:r>
            <a:r>
              <a:rPr lang="en-US" dirty="0">
                <a:solidFill>
                  <a:schemeClr val="bg1"/>
                </a:solidFill>
              </a:rPr>
              <a:t>|) = 1/2 for coaligned coincident pulsars to </a:t>
            </a:r>
            <a:r>
              <a:rPr lang="en-US">
                <a:solidFill>
                  <a:schemeClr val="bg1"/>
                </a:solidFill>
              </a:rPr>
              <a:t>match </a:t>
            </a:r>
          </a:p>
          <a:p>
            <a:r>
              <a:rPr lang="en-US"/>
              <a:t> </a:t>
            </a:r>
            <a:r>
              <a:rPr lang="en-US" dirty="0">
                <a:solidFill>
                  <a:schemeClr val="bg1"/>
                </a:solidFill>
              </a:rPr>
              <a:t>the </a:t>
            </a:r>
            <a:r>
              <a:rPr lang="en-US" dirty="0" err="1">
                <a:solidFill>
                  <a:schemeClr val="bg1"/>
                </a:solidFill>
              </a:rPr>
              <a:t>Hellings</a:t>
            </a:r>
            <a:r>
              <a:rPr lang="en-US" dirty="0">
                <a:solidFill>
                  <a:schemeClr val="bg1"/>
                </a:solidFill>
              </a:rPr>
              <a:t>-Downs (HD) correlation</a:t>
            </a:r>
          </a:p>
        </p:txBody>
      </p:sp>
      <p:pic>
        <p:nvPicPr>
          <p:cNvPr id="29" name="Picture 28">
            <a:extLst>
              <a:ext uri="{FF2B5EF4-FFF2-40B4-BE49-F238E27FC236}">
                <a16:creationId xmlns:a16="http://schemas.microsoft.com/office/drawing/2014/main" id="{2CF0B582-6B31-A446-84CE-1BBA5F664DF6}"/>
              </a:ext>
            </a:extLst>
          </p:cNvPr>
          <p:cNvPicPr>
            <a:picLocks noChangeAspect="1"/>
          </p:cNvPicPr>
          <p:nvPr/>
        </p:nvPicPr>
        <p:blipFill>
          <a:blip r:embed="rId8"/>
          <a:stretch>
            <a:fillRect/>
          </a:stretch>
        </p:blipFill>
        <p:spPr>
          <a:xfrm>
            <a:off x="3540600" y="5883003"/>
            <a:ext cx="7068038" cy="842453"/>
          </a:xfrm>
          <a:prstGeom prst="rect">
            <a:avLst/>
          </a:prstGeom>
        </p:spPr>
      </p:pic>
      <p:sp>
        <p:nvSpPr>
          <p:cNvPr id="3" name="Slide Number Placeholder 2">
            <a:extLst>
              <a:ext uri="{FF2B5EF4-FFF2-40B4-BE49-F238E27FC236}">
                <a16:creationId xmlns:a16="http://schemas.microsoft.com/office/drawing/2014/main" id="{C7FED891-9FE5-DE20-C991-DA60A48E943B}"/>
              </a:ext>
            </a:extLst>
          </p:cNvPr>
          <p:cNvSpPr>
            <a:spLocks noGrp="1"/>
          </p:cNvSpPr>
          <p:nvPr>
            <p:ph type="sldNum" sz="quarter" idx="12"/>
          </p:nvPr>
        </p:nvSpPr>
        <p:spPr/>
        <p:txBody>
          <a:bodyPr/>
          <a:lstStyle/>
          <a:p>
            <a:fld id="{C1FF6DA9-008F-8B48-92A6-B652298478BF}" type="slidenum">
              <a:rPr lang="en-US" smtClean="0">
                <a:solidFill>
                  <a:schemeClr val="bg1"/>
                </a:solidFill>
              </a:rPr>
              <a:t>10</a:t>
            </a:fld>
            <a:endParaRPr lang="en-US">
              <a:solidFill>
                <a:schemeClr val="bg1"/>
              </a:solidFill>
            </a:endParaRPr>
          </a:p>
        </p:txBody>
      </p:sp>
    </p:spTree>
    <p:extLst>
      <p:ext uri="{BB962C8B-B14F-4D97-AF65-F5344CB8AC3E}">
        <p14:creationId xmlns:p14="http://schemas.microsoft.com/office/powerpoint/2010/main" val="779315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C36C470-C418-034D-98D5-63A0CE6A7FD2}"/>
              </a:ext>
            </a:extLst>
          </p:cNvPr>
          <p:cNvPicPr>
            <a:picLocks noChangeAspect="1"/>
          </p:cNvPicPr>
          <p:nvPr/>
        </p:nvPicPr>
        <p:blipFill>
          <a:blip r:embed="rId2"/>
          <a:stretch>
            <a:fillRect/>
          </a:stretch>
        </p:blipFill>
        <p:spPr>
          <a:xfrm>
            <a:off x="3776755" y="176095"/>
            <a:ext cx="4695930" cy="3372245"/>
          </a:xfrm>
          <a:prstGeom prst="rect">
            <a:avLst/>
          </a:prstGeom>
        </p:spPr>
      </p:pic>
      <p:sp>
        <p:nvSpPr>
          <p:cNvPr id="13" name="Rectangle 12">
            <a:extLst>
              <a:ext uri="{FF2B5EF4-FFF2-40B4-BE49-F238E27FC236}">
                <a16:creationId xmlns:a16="http://schemas.microsoft.com/office/drawing/2014/main" id="{96244456-9A07-AA4A-9BDD-BEFBE254DE8F}"/>
              </a:ext>
            </a:extLst>
          </p:cNvPr>
          <p:cNvSpPr/>
          <p:nvPr/>
        </p:nvSpPr>
        <p:spPr>
          <a:xfrm>
            <a:off x="6388987" y="3705984"/>
            <a:ext cx="1550937" cy="338554"/>
          </a:xfrm>
          <a:prstGeom prst="rect">
            <a:avLst/>
          </a:prstGeom>
        </p:spPr>
        <p:txBody>
          <a:bodyPr wrap="none">
            <a:spAutoFit/>
          </a:bodyPr>
          <a:lstStyle/>
          <a:p>
            <a:r>
              <a:rPr lang="en-US" sz="1600" i="1" dirty="0">
                <a:solidFill>
                  <a:schemeClr val="bg1"/>
                </a:solidFill>
              </a:rPr>
              <a:t>De </a:t>
            </a:r>
            <a:r>
              <a:rPr lang="en-US" sz="1600" i="1" dirty="0" err="1">
                <a:solidFill>
                  <a:schemeClr val="bg1"/>
                </a:solidFill>
              </a:rPr>
              <a:t>Rham</a:t>
            </a:r>
            <a:r>
              <a:rPr lang="en-US" sz="1600" i="1" dirty="0">
                <a:solidFill>
                  <a:schemeClr val="bg1"/>
                </a:solidFill>
              </a:rPr>
              <a:t> 201</a:t>
            </a:r>
            <a:r>
              <a:rPr lang="en-US" sz="1400" dirty="0">
                <a:solidFill>
                  <a:schemeClr val="bg1"/>
                </a:solidFill>
              </a:rPr>
              <a:t>7</a:t>
            </a:r>
          </a:p>
        </p:txBody>
      </p:sp>
      <p:pic>
        <p:nvPicPr>
          <p:cNvPr id="15" name="Picture 14">
            <a:extLst>
              <a:ext uri="{FF2B5EF4-FFF2-40B4-BE49-F238E27FC236}">
                <a16:creationId xmlns:a16="http://schemas.microsoft.com/office/drawing/2014/main" id="{06D2A70D-E435-F745-B3B3-CE6019AE7F44}"/>
              </a:ext>
            </a:extLst>
          </p:cNvPr>
          <p:cNvPicPr>
            <a:picLocks noChangeAspect="1"/>
          </p:cNvPicPr>
          <p:nvPr/>
        </p:nvPicPr>
        <p:blipFill>
          <a:blip r:embed="rId3"/>
          <a:stretch>
            <a:fillRect/>
          </a:stretch>
        </p:blipFill>
        <p:spPr>
          <a:xfrm>
            <a:off x="298296" y="4083379"/>
            <a:ext cx="7838733" cy="2399153"/>
          </a:xfrm>
          <a:prstGeom prst="rect">
            <a:avLst/>
          </a:prstGeom>
        </p:spPr>
      </p:pic>
      <p:sp>
        <p:nvSpPr>
          <p:cNvPr id="16" name="TextBox 15">
            <a:extLst>
              <a:ext uri="{FF2B5EF4-FFF2-40B4-BE49-F238E27FC236}">
                <a16:creationId xmlns:a16="http://schemas.microsoft.com/office/drawing/2014/main" id="{98C1FDED-BD1B-1B4A-AE33-E0753BB7B15F}"/>
              </a:ext>
            </a:extLst>
          </p:cNvPr>
          <p:cNvSpPr txBox="1"/>
          <p:nvPr/>
        </p:nvSpPr>
        <p:spPr>
          <a:xfrm>
            <a:off x="7368297" y="6383682"/>
            <a:ext cx="3054144" cy="307777"/>
          </a:xfrm>
          <a:prstGeom prst="rect">
            <a:avLst/>
          </a:prstGeom>
          <a:solidFill>
            <a:schemeClr val="bg1"/>
          </a:solidFill>
        </p:spPr>
        <p:txBody>
          <a:bodyPr wrap="square" rtlCol="0">
            <a:spAutoFit/>
          </a:bodyPr>
          <a:lstStyle/>
          <a:p>
            <a:r>
              <a:rPr lang="en-US" sz="1400" i="1" dirty="0"/>
              <a:t>Escamilla-Rivera and </a:t>
            </a:r>
            <a:r>
              <a:rPr lang="en-US" sz="1400" i="1" dirty="0" err="1"/>
              <a:t>Fabris</a:t>
            </a:r>
            <a:r>
              <a:rPr lang="en-US" sz="1400" i="1" dirty="0"/>
              <a:t> 2021 </a:t>
            </a:r>
          </a:p>
        </p:txBody>
      </p:sp>
      <p:sp>
        <p:nvSpPr>
          <p:cNvPr id="8" name="Title 1">
            <a:extLst>
              <a:ext uri="{FF2B5EF4-FFF2-40B4-BE49-F238E27FC236}">
                <a16:creationId xmlns:a16="http://schemas.microsoft.com/office/drawing/2014/main" id="{A08330B4-1F8F-624B-8264-2746C6D2CA22}"/>
              </a:ext>
            </a:extLst>
          </p:cNvPr>
          <p:cNvSpPr>
            <a:spLocks noGrp="1"/>
          </p:cNvSpPr>
          <p:nvPr>
            <p:ph type="title" idx="4294967295"/>
          </p:nvPr>
        </p:nvSpPr>
        <p:spPr>
          <a:xfrm>
            <a:off x="298296" y="211008"/>
            <a:ext cx="3570288" cy="773113"/>
          </a:xfrm>
        </p:spPr>
        <p:txBody>
          <a:bodyPr>
            <a:normAutofit/>
          </a:bodyPr>
          <a:lstStyle/>
          <a:p>
            <a:r>
              <a:rPr lang="en-US" sz="3200" b="1" dirty="0">
                <a:solidFill>
                  <a:schemeClr val="bg1"/>
                </a:solidFill>
              </a:rPr>
              <a:t>Massive Gravity</a:t>
            </a:r>
          </a:p>
        </p:txBody>
      </p:sp>
      <p:sp>
        <p:nvSpPr>
          <p:cNvPr id="4" name="TextBox 3">
            <a:extLst>
              <a:ext uri="{FF2B5EF4-FFF2-40B4-BE49-F238E27FC236}">
                <a16:creationId xmlns:a16="http://schemas.microsoft.com/office/drawing/2014/main" id="{E71E43AE-9A29-7243-8573-89359AD4DFE1}"/>
              </a:ext>
            </a:extLst>
          </p:cNvPr>
          <p:cNvSpPr txBox="1"/>
          <p:nvPr/>
        </p:nvSpPr>
        <p:spPr>
          <a:xfrm>
            <a:off x="8527097" y="3429000"/>
            <a:ext cx="2299855" cy="307777"/>
          </a:xfrm>
          <a:prstGeom prst="rect">
            <a:avLst/>
          </a:prstGeom>
          <a:noFill/>
        </p:spPr>
        <p:txBody>
          <a:bodyPr wrap="square" rtlCol="0">
            <a:spAutoFit/>
          </a:bodyPr>
          <a:lstStyle/>
          <a:p>
            <a:r>
              <a:rPr lang="en-US" sz="1400" i="1" dirty="0" err="1">
                <a:solidFill>
                  <a:schemeClr val="bg1"/>
                </a:solidFill>
              </a:rPr>
              <a:t>Sobhan</a:t>
            </a:r>
            <a:r>
              <a:rPr lang="en-US" sz="1400" i="1" dirty="0">
                <a:solidFill>
                  <a:schemeClr val="bg1"/>
                </a:solidFill>
              </a:rPr>
              <a:t> </a:t>
            </a:r>
            <a:r>
              <a:rPr lang="en-US" sz="1400" i="1" dirty="0" err="1">
                <a:solidFill>
                  <a:schemeClr val="bg1"/>
                </a:solidFill>
              </a:rPr>
              <a:t>Kazempou</a:t>
            </a:r>
            <a:r>
              <a:rPr lang="en-US" sz="1400" dirty="0" err="1">
                <a:solidFill>
                  <a:schemeClr val="bg1"/>
                </a:solidFill>
              </a:rPr>
              <a:t>r</a:t>
            </a:r>
            <a:endParaRPr lang="en-US" sz="1400" dirty="0">
              <a:solidFill>
                <a:schemeClr val="bg1"/>
              </a:solidFill>
            </a:endParaRPr>
          </a:p>
        </p:txBody>
      </p:sp>
      <p:pic>
        <p:nvPicPr>
          <p:cNvPr id="6" name="Picture 5">
            <a:extLst>
              <a:ext uri="{FF2B5EF4-FFF2-40B4-BE49-F238E27FC236}">
                <a16:creationId xmlns:a16="http://schemas.microsoft.com/office/drawing/2014/main" id="{B35E0F63-7D9C-374B-988F-B0409ECA9742}"/>
              </a:ext>
            </a:extLst>
          </p:cNvPr>
          <p:cNvPicPr>
            <a:picLocks noChangeAspect="1"/>
          </p:cNvPicPr>
          <p:nvPr/>
        </p:nvPicPr>
        <p:blipFill>
          <a:blip r:embed="rId4"/>
          <a:stretch>
            <a:fillRect/>
          </a:stretch>
        </p:blipFill>
        <p:spPr>
          <a:xfrm>
            <a:off x="8472685" y="3781683"/>
            <a:ext cx="3381946" cy="2506619"/>
          </a:xfrm>
          <a:prstGeom prst="rect">
            <a:avLst/>
          </a:prstGeom>
        </p:spPr>
      </p:pic>
      <p:pic>
        <p:nvPicPr>
          <p:cNvPr id="7" name="Picture 6">
            <a:extLst>
              <a:ext uri="{FF2B5EF4-FFF2-40B4-BE49-F238E27FC236}">
                <a16:creationId xmlns:a16="http://schemas.microsoft.com/office/drawing/2014/main" id="{A2FA4454-646F-D84E-993A-1FCAE6AA9221}"/>
              </a:ext>
            </a:extLst>
          </p:cNvPr>
          <p:cNvPicPr>
            <a:picLocks noChangeAspect="1"/>
          </p:cNvPicPr>
          <p:nvPr/>
        </p:nvPicPr>
        <p:blipFill>
          <a:blip r:embed="rId5"/>
          <a:stretch>
            <a:fillRect/>
          </a:stretch>
        </p:blipFill>
        <p:spPr>
          <a:xfrm>
            <a:off x="298296" y="1447881"/>
            <a:ext cx="2438972" cy="2467665"/>
          </a:xfrm>
          <a:prstGeom prst="rect">
            <a:avLst/>
          </a:prstGeom>
        </p:spPr>
      </p:pic>
      <p:sp>
        <p:nvSpPr>
          <p:cNvPr id="9" name="Rectangle 8">
            <a:extLst>
              <a:ext uri="{FF2B5EF4-FFF2-40B4-BE49-F238E27FC236}">
                <a16:creationId xmlns:a16="http://schemas.microsoft.com/office/drawing/2014/main" id="{47396078-BEA6-8141-AA0E-1989707DBCE7}"/>
              </a:ext>
            </a:extLst>
          </p:cNvPr>
          <p:cNvSpPr/>
          <p:nvPr/>
        </p:nvSpPr>
        <p:spPr>
          <a:xfrm>
            <a:off x="298296" y="1026473"/>
            <a:ext cx="2877066" cy="307777"/>
          </a:xfrm>
          <a:prstGeom prst="rect">
            <a:avLst/>
          </a:prstGeom>
        </p:spPr>
        <p:txBody>
          <a:bodyPr wrap="square">
            <a:spAutoFit/>
          </a:bodyPr>
          <a:lstStyle/>
          <a:p>
            <a:r>
              <a:rPr lang="en-US" sz="1400" i="1" dirty="0" err="1">
                <a:solidFill>
                  <a:schemeClr val="bg1"/>
                </a:solidFill>
              </a:rPr>
              <a:t>Shankaranarayanan</a:t>
            </a:r>
            <a:r>
              <a:rPr lang="en-US" sz="1400" i="1" dirty="0">
                <a:solidFill>
                  <a:schemeClr val="bg1"/>
                </a:solidFill>
              </a:rPr>
              <a:t> &amp; Johnson</a:t>
            </a:r>
          </a:p>
        </p:txBody>
      </p:sp>
      <p:pic>
        <p:nvPicPr>
          <p:cNvPr id="10" name="Picture 9">
            <a:extLst>
              <a:ext uri="{FF2B5EF4-FFF2-40B4-BE49-F238E27FC236}">
                <a16:creationId xmlns:a16="http://schemas.microsoft.com/office/drawing/2014/main" id="{27678B7E-7A98-244C-94F5-B9C455E85B2F}"/>
              </a:ext>
            </a:extLst>
          </p:cNvPr>
          <p:cNvPicPr>
            <a:picLocks noChangeAspect="1"/>
          </p:cNvPicPr>
          <p:nvPr/>
        </p:nvPicPr>
        <p:blipFill>
          <a:blip r:embed="rId6"/>
          <a:stretch>
            <a:fillRect/>
          </a:stretch>
        </p:blipFill>
        <p:spPr>
          <a:xfrm>
            <a:off x="8719321" y="217014"/>
            <a:ext cx="3030208" cy="3030208"/>
          </a:xfrm>
          <a:prstGeom prst="rect">
            <a:avLst/>
          </a:prstGeom>
        </p:spPr>
      </p:pic>
      <p:sp>
        <p:nvSpPr>
          <p:cNvPr id="5" name="Slide Number Placeholder 4">
            <a:extLst>
              <a:ext uri="{FF2B5EF4-FFF2-40B4-BE49-F238E27FC236}">
                <a16:creationId xmlns:a16="http://schemas.microsoft.com/office/drawing/2014/main" id="{89EBB3B8-2340-7100-B462-CE26D7C40E15}"/>
              </a:ext>
            </a:extLst>
          </p:cNvPr>
          <p:cNvSpPr>
            <a:spLocks noGrp="1"/>
          </p:cNvSpPr>
          <p:nvPr>
            <p:ph type="sldNum" sz="quarter" idx="12"/>
          </p:nvPr>
        </p:nvSpPr>
        <p:spPr/>
        <p:txBody>
          <a:bodyPr/>
          <a:lstStyle/>
          <a:p>
            <a:fld id="{C1FF6DA9-008F-8B48-92A6-B652298478BF}" type="slidenum">
              <a:rPr lang="en-US" smtClean="0">
                <a:solidFill>
                  <a:schemeClr val="bg1"/>
                </a:solidFill>
              </a:rPr>
              <a:t>11</a:t>
            </a:fld>
            <a:endParaRPr lang="en-US">
              <a:solidFill>
                <a:schemeClr val="bg1"/>
              </a:solidFill>
            </a:endParaRPr>
          </a:p>
        </p:txBody>
      </p:sp>
    </p:spTree>
    <p:extLst>
      <p:ext uri="{BB962C8B-B14F-4D97-AF65-F5344CB8AC3E}">
        <p14:creationId xmlns:p14="http://schemas.microsoft.com/office/powerpoint/2010/main" val="2694333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80D18"/>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22EFB7E8-87DB-5C29-9A32-4913B85E6093}"/>
                  </a:ext>
                </a:extLst>
              </p:cNvPr>
              <p:cNvSpPr/>
              <p:nvPr/>
            </p:nvSpPr>
            <p:spPr>
              <a:xfrm>
                <a:off x="266005" y="2047054"/>
                <a:ext cx="7146177" cy="4464748"/>
              </a:xfrm>
              <a:prstGeom prst="rect">
                <a:avLst/>
              </a:prstGeom>
            </p:spPr>
            <p:txBody>
              <a:bodyPr wrap="square">
                <a:spAutoFit/>
              </a:bodyPr>
              <a:lstStyle/>
              <a:p>
                <a:pPr algn="just"/>
                <a:r>
                  <a:rPr lang="en-US" b="1">
                    <a:solidFill>
                      <a:srgbClr val="FFC000"/>
                    </a:solidFill>
                  </a:rPr>
                  <a:t>Yukawa-like </a:t>
                </a:r>
                <a:r>
                  <a:rPr lang="en-US" b="1" dirty="0">
                    <a:solidFill>
                      <a:srgbClr val="FFC000"/>
                    </a:solidFill>
                  </a:rPr>
                  <a:t>exponential suppression</a:t>
                </a:r>
                <a:r>
                  <a:rPr lang="en-US" b="1" dirty="0">
                    <a:solidFill>
                      <a:schemeClr val="bg1"/>
                    </a:solidFill>
                  </a:rPr>
                  <a:t> </a:t>
                </a:r>
                <a:r>
                  <a:rPr lang="en-US" dirty="0">
                    <a:solidFill>
                      <a:schemeClr val="bg1"/>
                    </a:solidFill>
                  </a:rPr>
                  <a:t>is expected when the force carrier possesses a nonzero mass. In the case of MG, suppression of the gravitational potential is of the form </a:t>
                </a:r>
              </a:p>
              <a:p>
                <a:pPr/>
                <a14:m>
                  <m:oMathPara xmlns:m="http://schemas.openxmlformats.org/officeDocument/2006/math">
                    <m:oMath>
                      <m:r>
                        <a:rPr lang="en-US" b="1" i="0" dirty="0" smtClean="0">
                          <a:solidFill>
                            <a:schemeClr val="bg1"/>
                          </a:solidFill>
                          <a:latin typeface="Cambria Math" panose="02040503050406030204" pitchFamily="18" charset="0"/>
                        </a:rPr>
                        <m:t>𝚽</m:t>
                      </m:r>
                      <m:r>
                        <a:rPr lang="en-US" b="1" i="1" dirty="0" smtClean="0">
                          <a:solidFill>
                            <a:schemeClr val="bg1"/>
                          </a:solidFill>
                          <a:latin typeface="Cambria Math" panose="02040503050406030204" pitchFamily="18" charset="0"/>
                        </a:rPr>
                        <m:t>∝</m:t>
                      </m:r>
                      <m:r>
                        <a:rPr lang="en-US" b="1" i="0" dirty="0" smtClean="0">
                          <a:solidFill>
                            <a:schemeClr val="bg1"/>
                          </a:solidFill>
                          <a:latin typeface="Cambria Math" panose="02040503050406030204" pitchFamily="18" charset="0"/>
                        </a:rPr>
                        <m:t>𝐞𝐱𝐩</m:t>
                      </m:r>
                      <m:r>
                        <a:rPr lang="en-US" b="1" i="1" dirty="0" smtClean="0">
                          <a:solidFill>
                            <a:schemeClr val="bg1"/>
                          </a:solidFill>
                          <a:latin typeface="Cambria Math" panose="02040503050406030204" pitchFamily="18" charset="0"/>
                        </a:rPr>
                        <m:t> [−</m:t>
                      </m:r>
                      <m:sSub>
                        <m:sSubPr>
                          <m:ctrlPr>
                            <a:rPr lang="en-US" b="1" i="1" dirty="0" smtClean="0">
                              <a:solidFill>
                                <a:schemeClr val="bg1"/>
                              </a:solidFill>
                              <a:latin typeface="Cambria Math" panose="02040503050406030204" pitchFamily="18" charset="0"/>
                            </a:rPr>
                          </m:ctrlPr>
                        </m:sSubPr>
                        <m:e>
                          <m:r>
                            <a:rPr lang="en-US" b="1" i="1" dirty="0" smtClean="0">
                              <a:solidFill>
                                <a:schemeClr val="bg1"/>
                              </a:solidFill>
                              <a:latin typeface="Cambria Math" panose="02040503050406030204" pitchFamily="18" charset="0"/>
                            </a:rPr>
                            <m:t>𝒎</m:t>
                          </m:r>
                        </m:e>
                        <m:sub>
                          <m:r>
                            <a:rPr lang="en-US" b="1" i="1" dirty="0" smtClean="0">
                              <a:solidFill>
                                <a:schemeClr val="bg1"/>
                              </a:solidFill>
                              <a:latin typeface="Cambria Math" panose="02040503050406030204" pitchFamily="18" charset="0"/>
                            </a:rPr>
                            <m:t>𝒈</m:t>
                          </m:r>
                        </m:sub>
                      </m:sSub>
                      <m:r>
                        <a:rPr lang="en-US" b="1" i="1" dirty="0" smtClean="0">
                          <a:solidFill>
                            <a:schemeClr val="bg1"/>
                          </a:solidFill>
                          <a:latin typeface="Cambria Math" panose="02040503050406030204" pitchFamily="18" charset="0"/>
                        </a:rPr>
                        <m:t>𝑹</m:t>
                      </m:r>
                      <m:r>
                        <a:rPr lang="en-US" b="1" i="1" dirty="0" smtClean="0">
                          <a:solidFill>
                            <a:schemeClr val="bg1"/>
                          </a:solidFill>
                          <a:latin typeface="Cambria Math" panose="02040503050406030204" pitchFamily="18" charset="0"/>
                        </a:rPr>
                        <m:t>/</m:t>
                      </m:r>
                      <m:r>
                        <a:rPr lang="en-US" b="1" i="1" dirty="0" smtClean="0">
                          <a:solidFill>
                            <a:schemeClr val="bg1"/>
                          </a:solidFill>
                          <a:latin typeface="Cambria Math" panose="02040503050406030204" pitchFamily="18" charset="0"/>
                        </a:rPr>
                        <m:t>𝑹</m:t>
                      </m:r>
                      <m:r>
                        <a:rPr lang="en-US" b="1" i="1" dirty="0" smtClean="0">
                          <a:solidFill>
                            <a:schemeClr val="bg1"/>
                          </a:solidFill>
                          <a:latin typeface="Cambria Math" panose="02040503050406030204" pitchFamily="18" charset="0"/>
                        </a:rPr>
                        <m:t>]</m:t>
                      </m:r>
                    </m:oMath>
                  </m:oMathPara>
                </a14:m>
                <a:endParaRPr lang="en-US" b="1" i="1" dirty="0">
                  <a:solidFill>
                    <a:schemeClr val="bg1"/>
                  </a:solidFill>
                </a:endParaRPr>
              </a:p>
              <a:p>
                <a:pPr algn="just"/>
                <a:r>
                  <a:rPr lang="en-US" dirty="0">
                    <a:solidFill>
                      <a:schemeClr val="bg1"/>
                    </a:solidFill>
                  </a:rPr>
                  <a:t>There is also a suppression of GWs at wavelengths larger than the Compton length scale of the graviton </a:t>
                </a:r>
                <a14:m>
                  <m:oMath xmlns:m="http://schemas.openxmlformats.org/officeDocument/2006/math">
                    <m:sSub>
                      <m:sSubPr>
                        <m:ctrlPr>
                          <a:rPr lang="en-US" b="1" i="1" smtClean="0">
                            <a:solidFill>
                              <a:schemeClr val="bg1"/>
                            </a:solidFill>
                            <a:latin typeface="Cambria Math" panose="02040503050406030204" pitchFamily="18" charset="0"/>
                          </a:rPr>
                        </m:ctrlPr>
                      </m:sSubPr>
                      <m:e>
                        <m:r>
                          <a:rPr lang="en-US" b="1" i="1" smtClean="0">
                            <a:solidFill>
                              <a:schemeClr val="bg1"/>
                            </a:solidFill>
                            <a:latin typeface="Cambria Math" panose="02040503050406030204" pitchFamily="18" charset="0"/>
                          </a:rPr>
                          <m:t>𝑹</m:t>
                        </m:r>
                      </m:e>
                      <m:sub>
                        <m:r>
                          <a:rPr lang="en-US" b="1" i="1" smtClean="0">
                            <a:solidFill>
                              <a:schemeClr val="bg1"/>
                            </a:solidFill>
                            <a:latin typeface="Cambria Math" panose="02040503050406030204" pitchFamily="18" charset="0"/>
                          </a:rPr>
                          <m:t>𝒈</m:t>
                        </m:r>
                      </m:sub>
                    </m:sSub>
                    <m:r>
                      <a:rPr lang="en-US" b="1" i="1" smtClean="0">
                        <a:solidFill>
                          <a:schemeClr val="bg1"/>
                        </a:solidFill>
                        <a:latin typeface="Cambria Math" panose="02040503050406030204" pitchFamily="18" charset="0"/>
                      </a:rPr>
                      <m:t>∼</m:t>
                    </m:r>
                    <m:sSup>
                      <m:sSupPr>
                        <m:ctrlPr>
                          <a:rPr lang="en-US" b="1" i="1" smtClean="0">
                            <a:solidFill>
                              <a:schemeClr val="bg1"/>
                            </a:solidFill>
                            <a:latin typeface="Cambria Math" panose="02040503050406030204" pitchFamily="18" charset="0"/>
                          </a:rPr>
                        </m:ctrlPr>
                      </m:sSupPr>
                      <m:e>
                        <m:d>
                          <m:dPr>
                            <m:ctrlPr>
                              <a:rPr lang="en-US" b="1" i="1" smtClean="0">
                                <a:solidFill>
                                  <a:schemeClr val="bg1"/>
                                </a:solidFill>
                                <a:latin typeface="Cambria Math" panose="02040503050406030204" pitchFamily="18" charset="0"/>
                              </a:rPr>
                            </m:ctrlPr>
                          </m:dPr>
                          <m:e>
                            <m:sSub>
                              <m:sSubPr>
                                <m:ctrlPr>
                                  <a:rPr lang="en-US" b="1" i="1" smtClean="0">
                                    <a:solidFill>
                                      <a:schemeClr val="bg1"/>
                                    </a:solidFill>
                                    <a:latin typeface="Cambria Math" panose="02040503050406030204" pitchFamily="18" charset="0"/>
                                  </a:rPr>
                                </m:ctrlPr>
                              </m:sSubPr>
                              <m:e>
                                <m:r>
                                  <a:rPr lang="en-US" b="1" i="1" smtClean="0">
                                    <a:solidFill>
                                      <a:schemeClr val="bg1"/>
                                    </a:solidFill>
                                    <a:latin typeface="Cambria Math" panose="02040503050406030204" pitchFamily="18" charset="0"/>
                                  </a:rPr>
                                  <m:t>𝒎</m:t>
                                </m:r>
                              </m:e>
                              <m:sub>
                                <m:r>
                                  <a:rPr lang="en-US" b="1" i="1" smtClean="0">
                                    <a:solidFill>
                                      <a:schemeClr val="bg1"/>
                                    </a:solidFill>
                                    <a:latin typeface="Cambria Math" panose="02040503050406030204" pitchFamily="18" charset="0"/>
                                  </a:rPr>
                                  <m:t>𝒈</m:t>
                                </m:r>
                              </m:sub>
                            </m:sSub>
                          </m:e>
                        </m:d>
                      </m:e>
                      <m:sup>
                        <m:r>
                          <a:rPr lang="en-US" b="1" i="1" smtClean="0">
                            <a:solidFill>
                              <a:schemeClr val="bg1"/>
                            </a:solidFill>
                            <a:latin typeface="Cambria Math" panose="02040503050406030204" pitchFamily="18" charset="0"/>
                          </a:rPr>
                          <m:t>−</m:t>
                        </m:r>
                        <m:r>
                          <a:rPr lang="en-US" b="1" i="1" smtClean="0">
                            <a:solidFill>
                              <a:schemeClr val="bg1"/>
                            </a:solidFill>
                            <a:latin typeface="Cambria Math" panose="02040503050406030204" pitchFamily="18" charset="0"/>
                          </a:rPr>
                          <m:t>𝟏</m:t>
                        </m:r>
                      </m:sup>
                    </m:sSup>
                  </m:oMath>
                </a14:m>
                <a:endParaRPr lang="en-US" b="1" dirty="0">
                  <a:solidFill>
                    <a:schemeClr val="bg1"/>
                  </a:solidFill>
                </a:endParaRPr>
              </a:p>
              <a:p>
                <a:endParaRPr lang="en-US" sz="1000" dirty="0">
                  <a:solidFill>
                    <a:schemeClr val="bg1"/>
                  </a:solidFill>
                </a:endParaRPr>
              </a:p>
              <a:p>
                <a:pPr algn="just"/>
                <a:r>
                  <a:rPr lang="en-US" b="1" dirty="0">
                    <a:solidFill>
                      <a:srgbClr val="FFC000"/>
                    </a:solidFill>
                  </a:rPr>
                  <a:t>Modification of the dispersion relation</a:t>
                </a:r>
                <a:r>
                  <a:rPr lang="en-US" dirty="0">
                    <a:solidFill>
                      <a:schemeClr val="bg1"/>
                    </a:solidFill>
                  </a:rPr>
                  <a:t> gains a massive term, implying a difference between the GW propagation speed </a:t>
                </a:r>
                <a14:m>
                  <m:oMath xmlns:m="http://schemas.openxmlformats.org/officeDocument/2006/math">
                    <m:sSub>
                      <m:sSubPr>
                        <m:ctrlPr>
                          <a:rPr lang="en-US" b="1" i="1" smtClean="0">
                            <a:solidFill>
                              <a:schemeClr val="bg1"/>
                            </a:solidFill>
                            <a:latin typeface="Cambria Math" panose="02040503050406030204" pitchFamily="18" charset="0"/>
                          </a:rPr>
                        </m:ctrlPr>
                      </m:sSubPr>
                      <m:e>
                        <m:r>
                          <a:rPr lang="en-US" b="1" i="1" smtClean="0">
                            <a:solidFill>
                              <a:schemeClr val="bg1"/>
                            </a:solidFill>
                            <a:latin typeface="Cambria Math" panose="02040503050406030204" pitchFamily="18" charset="0"/>
                          </a:rPr>
                          <m:t>𝒄</m:t>
                        </m:r>
                      </m:e>
                      <m:sub>
                        <m:r>
                          <a:rPr lang="en-US" b="1" i="1" smtClean="0">
                            <a:solidFill>
                              <a:schemeClr val="bg1"/>
                            </a:solidFill>
                            <a:latin typeface="Cambria Math" panose="02040503050406030204" pitchFamily="18" charset="0"/>
                          </a:rPr>
                          <m:t>𝒈</m:t>
                        </m:r>
                      </m:sub>
                    </m:sSub>
                  </m:oMath>
                </a14:m>
                <a:r>
                  <a:rPr lang="en-US" b="1" dirty="0">
                    <a:solidFill>
                      <a:schemeClr val="bg1"/>
                    </a:solidFill>
                  </a:rPr>
                  <a:t> </a:t>
                </a:r>
                <a:r>
                  <a:rPr lang="en-US" dirty="0">
                    <a:solidFill>
                      <a:schemeClr val="bg1"/>
                    </a:solidFill>
                  </a:rPr>
                  <a:t>and the speed of light </a:t>
                </a:r>
                <a14:m>
                  <m:oMath xmlns:m="http://schemas.openxmlformats.org/officeDocument/2006/math">
                    <m:r>
                      <a:rPr lang="en-US" b="1" i="1" smtClean="0">
                        <a:solidFill>
                          <a:schemeClr val="bg1"/>
                        </a:solidFill>
                        <a:latin typeface="Cambria Math" panose="02040503050406030204" pitchFamily="18" charset="0"/>
                      </a:rPr>
                      <m:t>𝒄</m:t>
                    </m:r>
                  </m:oMath>
                </a14:m>
                <a:r>
                  <a:rPr lang="en-US" dirty="0">
                    <a:solidFill>
                      <a:schemeClr val="bg1"/>
                    </a:solidFill>
                  </a:rPr>
                  <a:t>, which can be used to constrain </a:t>
                </a:r>
                <a14:m>
                  <m:oMath xmlns:m="http://schemas.openxmlformats.org/officeDocument/2006/math">
                    <m:sSub>
                      <m:sSubPr>
                        <m:ctrlPr>
                          <a:rPr lang="en-US" b="1" i="1" smtClean="0">
                            <a:solidFill>
                              <a:schemeClr val="bg1"/>
                            </a:solidFill>
                            <a:latin typeface="Cambria Math" panose="02040503050406030204" pitchFamily="18" charset="0"/>
                          </a:rPr>
                        </m:ctrlPr>
                      </m:sSubPr>
                      <m:e>
                        <m:r>
                          <a:rPr lang="en-US" b="1" i="1" smtClean="0">
                            <a:solidFill>
                              <a:schemeClr val="bg1"/>
                            </a:solidFill>
                            <a:latin typeface="Cambria Math" panose="02040503050406030204" pitchFamily="18" charset="0"/>
                          </a:rPr>
                          <m:t>𝒎</m:t>
                        </m:r>
                      </m:e>
                      <m:sub>
                        <m:r>
                          <a:rPr lang="en-US" b="1" i="1" smtClean="0">
                            <a:solidFill>
                              <a:schemeClr val="bg1"/>
                            </a:solidFill>
                            <a:latin typeface="Cambria Math" panose="02040503050406030204" pitchFamily="18" charset="0"/>
                          </a:rPr>
                          <m:t>𝒈</m:t>
                        </m:r>
                      </m:sub>
                    </m:sSub>
                  </m:oMath>
                </a14:m>
                <a:r>
                  <a:rPr lang="en-US" dirty="0">
                    <a:solidFill>
                      <a:schemeClr val="bg1"/>
                    </a:solidFill>
                  </a:rPr>
                  <a:t>. </a:t>
                </a:r>
              </a:p>
              <a:p>
                <a:endParaRPr lang="en-US" sz="1000" dirty="0">
                  <a:solidFill>
                    <a:schemeClr val="bg1"/>
                  </a:solidFill>
                </a:endParaRPr>
              </a:p>
              <a:p>
                <a:pPr algn="just"/>
                <a:r>
                  <a:rPr lang="en-US" b="1" dirty="0">
                    <a:solidFill>
                      <a:srgbClr val="FFC000"/>
                    </a:solidFill>
                  </a:rPr>
                  <a:t>Additional degrees of polarization</a:t>
                </a:r>
                <a:r>
                  <a:rPr lang="en-US" b="1" dirty="0">
                    <a:solidFill>
                      <a:schemeClr val="bg1"/>
                    </a:solidFill>
                  </a:rPr>
                  <a:t> </a:t>
                </a:r>
                <a:r>
                  <a:rPr lang="en-US" dirty="0">
                    <a:solidFill>
                      <a:schemeClr val="bg1"/>
                    </a:solidFill>
                  </a:rPr>
                  <a:t>are characterized by the additional helicity ±1 and 0 modes. Certain theories of MG, such as the minimal theory of MG, only have two tensor modes, as in GR, but a general theory of MG that assumes Lorentz invariance will have five in total, De </a:t>
                </a:r>
                <a:r>
                  <a:rPr lang="en-US" dirty="0" err="1">
                    <a:solidFill>
                      <a:schemeClr val="bg1"/>
                    </a:solidFill>
                  </a:rPr>
                  <a:t>Rham</a:t>
                </a:r>
                <a:r>
                  <a:rPr lang="en-US" dirty="0">
                    <a:solidFill>
                      <a:schemeClr val="bg1"/>
                    </a:solidFill>
                  </a:rPr>
                  <a:t>-</a:t>
                </a:r>
                <a:r>
                  <a:rPr lang="en-US" dirty="0" err="1">
                    <a:solidFill>
                      <a:schemeClr val="bg1"/>
                    </a:solidFill>
                  </a:rPr>
                  <a:t>Gabadadze</a:t>
                </a:r>
                <a:r>
                  <a:rPr lang="en-US" dirty="0">
                    <a:solidFill>
                      <a:schemeClr val="bg1"/>
                    </a:solidFill>
                  </a:rPr>
                  <a:t>-Tolley model</a:t>
                </a:r>
              </a:p>
            </p:txBody>
          </p:sp>
        </mc:Choice>
        <mc:Fallback xmlns="">
          <p:sp>
            <p:nvSpPr>
              <p:cNvPr id="9" name="Rectangle 8">
                <a:extLst>
                  <a:ext uri="{FF2B5EF4-FFF2-40B4-BE49-F238E27FC236}">
                    <a16:creationId xmlns:a16="http://schemas.microsoft.com/office/drawing/2014/main" id="{22EFB7E8-87DB-5C29-9A32-4913B85E6093}"/>
                  </a:ext>
                </a:extLst>
              </p:cNvPr>
              <p:cNvSpPr>
                <a:spLocks noRot="1" noChangeAspect="1" noMove="1" noResize="1" noEditPoints="1" noAdjustHandles="1" noChangeArrowheads="1" noChangeShapeType="1" noTextEdit="1"/>
              </p:cNvSpPr>
              <p:nvPr/>
            </p:nvSpPr>
            <p:spPr>
              <a:xfrm>
                <a:off x="266005" y="2047054"/>
                <a:ext cx="7146177" cy="4464748"/>
              </a:xfrm>
              <a:prstGeom prst="rect">
                <a:avLst/>
              </a:prstGeom>
              <a:blipFill>
                <a:blip r:embed="rId2"/>
                <a:stretch>
                  <a:fillRect l="-888" t="-852" r="-710" b="-1136"/>
                </a:stretch>
              </a:blipFill>
            </p:spPr>
            <p:txBody>
              <a:bodyPr/>
              <a:lstStyle/>
              <a:p>
                <a:r>
                  <a:rPr lang="en-US">
                    <a:noFill/>
                  </a:rPr>
                  <a:t> </a:t>
                </a:r>
              </a:p>
            </p:txBody>
          </p:sp>
        </mc:Fallback>
      </mc:AlternateContent>
      <p:pic>
        <p:nvPicPr>
          <p:cNvPr id="11" name="Picture 10">
            <a:extLst>
              <a:ext uri="{FF2B5EF4-FFF2-40B4-BE49-F238E27FC236}">
                <a16:creationId xmlns:a16="http://schemas.microsoft.com/office/drawing/2014/main" id="{FD3E22AA-B60F-779D-C504-F3DCCE43A45A}"/>
              </a:ext>
            </a:extLst>
          </p:cNvPr>
          <p:cNvPicPr>
            <a:picLocks noChangeAspect="1"/>
          </p:cNvPicPr>
          <p:nvPr/>
        </p:nvPicPr>
        <p:blipFill>
          <a:blip r:embed="rId3"/>
          <a:stretch>
            <a:fillRect/>
          </a:stretch>
        </p:blipFill>
        <p:spPr>
          <a:xfrm>
            <a:off x="7641747" y="2047054"/>
            <a:ext cx="4182333" cy="4298509"/>
          </a:xfrm>
          <a:prstGeom prst="rect">
            <a:avLst/>
          </a:prstGeom>
        </p:spPr>
      </p:pic>
      <p:sp>
        <p:nvSpPr>
          <p:cNvPr id="12" name="Title 1">
            <a:extLst>
              <a:ext uri="{FF2B5EF4-FFF2-40B4-BE49-F238E27FC236}">
                <a16:creationId xmlns:a16="http://schemas.microsoft.com/office/drawing/2014/main" id="{E767C9BD-B862-4BB0-C969-EEB1E1794899}"/>
              </a:ext>
            </a:extLst>
          </p:cNvPr>
          <p:cNvSpPr txBox="1">
            <a:spLocks/>
          </p:cNvSpPr>
          <p:nvPr/>
        </p:nvSpPr>
        <p:spPr>
          <a:xfrm>
            <a:off x="266005" y="327138"/>
            <a:ext cx="5181600" cy="727737"/>
          </a:xfrm>
          <a:prstGeom prst="rect">
            <a:avLst/>
          </a:prstGeom>
        </p:spPr>
        <p:txBody>
          <a:bodyPr vert="horz" lIns="91440" tIns="45720" rIns="91440" bIns="45720" rtlCol="0" anchor="t">
            <a:normAutofit/>
          </a:bodyPr>
          <a:lstStyle>
            <a:lvl1pPr algn="l" defTabSz="914400" rtl="0" eaLnBrk="1" latinLnBrk="0" hangingPunct="1">
              <a:lnSpc>
                <a:spcPct val="80000"/>
              </a:lnSpc>
              <a:spcBef>
                <a:spcPct val="0"/>
              </a:spcBef>
              <a:buNone/>
              <a:defRPr sz="3600" b="0" kern="1200" spc="0" baseline="0">
                <a:solidFill>
                  <a:schemeClr val="tx2"/>
                </a:solidFill>
                <a:latin typeface="+mj-lt"/>
                <a:ea typeface="+mj-ea"/>
                <a:cs typeface="Arial" panose="020B0604020202020204" pitchFamily="34" charset="0"/>
              </a:defRPr>
            </a:lvl1pPr>
          </a:lstStyle>
          <a:p>
            <a:r>
              <a:rPr lang="en-US" sz="3200" b="1">
                <a:solidFill>
                  <a:schemeClr val="bg1"/>
                </a:solidFill>
              </a:rPr>
              <a:t>Tests of Massive Gravity</a:t>
            </a:r>
            <a:endParaRPr lang="en-US" sz="3200" b="1" dirty="0">
              <a:solidFill>
                <a:schemeClr val="bg1"/>
              </a:solidFill>
            </a:endParaRPr>
          </a:p>
        </p:txBody>
      </p:sp>
      <p:sp>
        <p:nvSpPr>
          <p:cNvPr id="13" name="TextBox 12">
            <a:extLst>
              <a:ext uri="{FF2B5EF4-FFF2-40B4-BE49-F238E27FC236}">
                <a16:creationId xmlns:a16="http://schemas.microsoft.com/office/drawing/2014/main" id="{F945EBCA-D423-23DA-0401-299B6EDAA58E}"/>
              </a:ext>
            </a:extLst>
          </p:cNvPr>
          <p:cNvSpPr txBox="1"/>
          <p:nvPr/>
        </p:nvSpPr>
        <p:spPr>
          <a:xfrm>
            <a:off x="9799932" y="1525470"/>
            <a:ext cx="2024148" cy="338554"/>
          </a:xfrm>
          <a:prstGeom prst="rect">
            <a:avLst/>
          </a:prstGeom>
          <a:noFill/>
        </p:spPr>
        <p:txBody>
          <a:bodyPr wrap="square" rtlCol="0">
            <a:spAutoFit/>
          </a:bodyPr>
          <a:lstStyle/>
          <a:p>
            <a:r>
              <a:rPr lang="en-US" sz="1600" i="1">
                <a:solidFill>
                  <a:schemeClr val="bg1"/>
                </a:solidFill>
              </a:rPr>
              <a:t>Fiertz-Paul</a:t>
            </a:r>
            <a:r>
              <a:rPr lang="en-US" sz="1600">
                <a:solidFill>
                  <a:schemeClr val="bg1"/>
                </a:solidFill>
              </a:rPr>
              <a:t>i 1937</a:t>
            </a:r>
            <a:endParaRPr lang="en-US" sz="1600" dirty="0">
              <a:solidFill>
                <a:schemeClr val="bg1"/>
              </a:solidFill>
            </a:endParaRPr>
          </a:p>
        </p:txBody>
      </p:sp>
      <p:pic>
        <p:nvPicPr>
          <p:cNvPr id="16" name="Picture 15">
            <a:extLst>
              <a:ext uri="{FF2B5EF4-FFF2-40B4-BE49-F238E27FC236}">
                <a16:creationId xmlns:a16="http://schemas.microsoft.com/office/drawing/2014/main" id="{B7BC851D-FC51-2990-845A-D8330BBCE2DD}"/>
              </a:ext>
            </a:extLst>
          </p:cNvPr>
          <p:cNvPicPr>
            <a:picLocks noChangeAspect="1"/>
          </p:cNvPicPr>
          <p:nvPr/>
        </p:nvPicPr>
        <p:blipFill>
          <a:blip r:embed="rId4"/>
          <a:stretch>
            <a:fillRect/>
          </a:stretch>
        </p:blipFill>
        <p:spPr>
          <a:xfrm>
            <a:off x="266005" y="968276"/>
            <a:ext cx="9545782" cy="884961"/>
          </a:xfrm>
          <a:prstGeom prst="rect">
            <a:avLst/>
          </a:prstGeom>
        </p:spPr>
      </p:pic>
      <p:sp>
        <p:nvSpPr>
          <p:cNvPr id="18" name="Slide Number Placeholder 17">
            <a:extLst>
              <a:ext uri="{FF2B5EF4-FFF2-40B4-BE49-F238E27FC236}">
                <a16:creationId xmlns:a16="http://schemas.microsoft.com/office/drawing/2014/main" id="{1F609EF3-8C16-5AB1-3152-10DE0DE40E74}"/>
              </a:ext>
            </a:extLst>
          </p:cNvPr>
          <p:cNvSpPr>
            <a:spLocks noGrp="1"/>
          </p:cNvSpPr>
          <p:nvPr>
            <p:ph type="sldNum" sz="quarter" idx="12"/>
          </p:nvPr>
        </p:nvSpPr>
        <p:spPr/>
        <p:txBody>
          <a:bodyPr/>
          <a:lstStyle/>
          <a:p>
            <a:fld id="{C1FF6DA9-008F-8B48-92A6-B652298478BF}" type="slidenum">
              <a:rPr lang="en-US" smtClean="0">
                <a:solidFill>
                  <a:schemeClr val="bg1"/>
                </a:solidFill>
              </a:rPr>
              <a:t>12</a:t>
            </a:fld>
            <a:endParaRPr lang="en-US">
              <a:solidFill>
                <a:schemeClr val="bg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034432F-D800-96D6-74BB-A4BE6C15B1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EE021E-9939-C8D2-201B-6E7DB7AF4F21}"/>
              </a:ext>
            </a:extLst>
          </p:cNvPr>
          <p:cNvSpPr txBox="1">
            <a:spLocks/>
          </p:cNvSpPr>
          <p:nvPr/>
        </p:nvSpPr>
        <p:spPr>
          <a:xfrm>
            <a:off x="271190" y="342866"/>
            <a:ext cx="8610600" cy="1293028"/>
          </a:xfrm>
          <a:prstGeom prst="rect">
            <a:avLst/>
          </a:prstGeom>
        </p:spPr>
        <p:txBody>
          <a:bodyPr>
            <a:normAutofit/>
          </a:bodyPr>
          <a:lstStyle>
            <a:lvl1pPr algn="l" defTabSz="914400" rtl="0" eaLnBrk="1" latinLnBrk="0" hangingPunct="1">
              <a:lnSpc>
                <a:spcPct val="80000"/>
              </a:lnSpc>
              <a:spcBef>
                <a:spcPct val="0"/>
              </a:spcBef>
              <a:buNone/>
              <a:defRPr sz="3600" b="0" kern="1200" spc="0" baseline="0">
                <a:solidFill>
                  <a:schemeClr val="tx2"/>
                </a:solidFill>
                <a:latin typeface="+mj-lt"/>
                <a:ea typeface="+mj-ea"/>
                <a:cs typeface="Arial" panose="020B0604020202020204" pitchFamily="34" charset="0"/>
              </a:defRPr>
            </a:lvl1pPr>
          </a:lstStyle>
          <a:p>
            <a:r>
              <a:rPr lang="en-US" sz="3200" b="1">
                <a:solidFill>
                  <a:schemeClr val="bg1"/>
                </a:solidFill>
              </a:rPr>
              <a:t>Pulsar Timing Arrays Data and </a:t>
            </a:r>
            <a:br>
              <a:rPr lang="en-US" sz="3200" b="1">
                <a:solidFill>
                  <a:schemeClr val="bg1"/>
                </a:solidFill>
              </a:rPr>
            </a:br>
            <a:r>
              <a:rPr lang="en-US" sz="3200" b="1">
                <a:solidFill>
                  <a:schemeClr val="bg1"/>
                </a:solidFill>
              </a:rPr>
              <a:t>Additional Polarizations</a:t>
            </a:r>
            <a:endParaRPr lang="en-US" sz="3200" b="1" dirty="0">
              <a:solidFill>
                <a:schemeClr val="bg1"/>
              </a:solidFill>
            </a:endParaRPr>
          </a:p>
        </p:txBody>
      </p:sp>
      <p:pic>
        <p:nvPicPr>
          <p:cNvPr id="3" name="Picture 2">
            <a:extLst>
              <a:ext uri="{FF2B5EF4-FFF2-40B4-BE49-F238E27FC236}">
                <a16:creationId xmlns:a16="http://schemas.microsoft.com/office/drawing/2014/main" id="{898BE72B-5062-85CA-DABD-2A3DAEC94593}"/>
              </a:ext>
            </a:extLst>
          </p:cNvPr>
          <p:cNvPicPr>
            <a:picLocks noChangeAspect="1"/>
          </p:cNvPicPr>
          <p:nvPr/>
        </p:nvPicPr>
        <p:blipFill>
          <a:blip r:embed="rId2"/>
          <a:stretch>
            <a:fillRect/>
          </a:stretch>
        </p:blipFill>
        <p:spPr>
          <a:xfrm>
            <a:off x="399246" y="1496290"/>
            <a:ext cx="5925063" cy="2838309"/>
          </a:xfrm>
          <a:prstGeom prst="rect">
            <a:avLst/>
          </a:prstGeom>
        </p:spPr>
      </p:pic>
      <p:pic>
        <p:nvPicPr>
          <p:cNvPr id="4" name="Picture 3">
            <a:extLst>
              <a:ext uri="{FF2B5EF4-FFF2-40B4-BE49-F238E27FC236}">
                <a16:creationId xmlns:a16="http://schemas.microsoft.com/office/drawing/2014/main" id="{B06AABB3-31F7-92DB-B65B-62BE37047473}"/>
              </a:ext>
            </a:extLst>
          </p:cNvPr>
          <p:cNvPicPr>
            <a:picLocks noChangeAspect="1"/>
          </p:cNvPicPr>
          <p:nvPr/>
        </p:nvPicPr>
        <p:blipFill>
          <a:blip r:embed="rId3"/>
          <a:stretch>
            <a:fillRect/>
          </a:stretch>
        </p:blipFill>
        <p:spPr>
          <a:xfrm>
            <a:off x="7615511" y="245267"/>
            <a:ext cx="3560617" cy="2781255"/>
          </a:xfrm>
          <a:prstGeom prst="rect">
            <a:avLst/>
          </a:prstGeom>
        </p:spPr>
      </p:pic>
      <p:pic>
        <p:nvPicPr>
          <p:cNvPr id="5" name="Picture 4">
            <a:extLst>
              <a:ext uri="{FF2B5EF4-FFF2-40B4-BE49-F238E27FC236}">
                <a16:creationId xmlns:a16="http://schemas.microsoft.com/office/drawing/2014/main" id="{8E1D09A1-14E6-7B94-1C23-BA92D7CC5A23}"/>
              </a:ext>
            </a:extLst>
          </p:cNvPr>
          <p:cNvPicPr>
            <a:picLocks noChangeAspect="1"/>
          </p:cNvPicPr>
          <p:nvPr/>
        </p:nvPicPr>
        <p:blipFill>
          <a:blip r:embed="rId4"/>
          <a:stretch>
            <a:fillRect/>
          </a:stretch>
        </p:blipFill>
        <p:spPr>
          <a:xfrm>
            <a:off x="6887194" y="3223330"/>
            <a:ext cx="4981662" cy="3090910"/>
          </a:xfrm>
          <a:prstGeom prst="rect">
            <a:avLst/>
          </a:prstGeom>
        </p:spPr>
      </p:pic>
      <p:sp>
        <p:nvSpPr>
          <p:cNvPr id="6" name="Rectangle 5">
            <a:extLst>
              <a:ext uri="{FF2B5EF4-FFF2-40B4-BE49-F238E27FC236}">
                <a16:creationId xmlns:a16="http://schemas.microsoft.com/office/drawing/2014/main" id="{761E74F3-9FAF-9638-A2D3-4C4C58D4EF53}"/>
              </a:ext>
            </a:extLst>
          </p:cNvPr>
          <p:cNvSpPr/>
          <p:nvPr/>
        </p:nvSpPr>
        <p:spPr>
          <a:xfrm>
            <a:off x="399247" y="4685665"/>
            <a:ext cx="5925062" cy="1754326"/>
          </a:xfrm>
          <a:prstGeom prst="rect">
            <a:avLst/>
          </a:prstGeom>
        </p:spPr>
        <p:txBody>
          <a:bodyPr wrap="square">
            <a:spAutoFit/>
          </a:bodyPr>
          <a:lstStyle/>
          <a:p>
            <a:pPr algn="just"/>
            <a:r>
              <a:rPr lang="en-US" dirty="0">
                <a:solidFill>
                  <a:schemeClr val="bg1"/>
                </a:solidFill>
              </a:rPr>
              <a:t>The analyses in this Letter, as well as those in Bernardo &amp; Ng (2023c) and Chen et al. (2023), do not rule out the possibility of ST correlations in our data. However, our analysis also shows no statistical need for an additional stochastic process with ST correlations.</a:t>
            </a:r>
          </a:p>
        </p:txBody>
      </p:sp>
      <p:sp>
        <p:nvSpPr>
          <p:cNvPr id="8" name="Slide Number Placeholder 7">
            <a:extLst>
              <a:ext uri="{FF2B5EF4-FFF2-40B4-BE49-F238E27FC236}">
                <a16:creationId xmlns:a16="http://schemas.microsoft.com/office/drawing/2014/main" id="{1B220B2A-B76F-5394-ED69-EF08A42754BA}"/>
              </a:ext>
            </a:extLst>
          </p:cNvPr>
          <p:cNvSpPr>
            <a:spLocks noGrp="1"/>
          </p:cNvSpPr>
          <p:nvPr>
            <p:ph type="sldNum" sz="quarter" idx="12"/>
          </p:nvPr>
        </p:nvSpPr>
        <p:spPr/>
        <p:txBody>
          <a:bodyPr/>
          <a:lstStyle/>
          <a:p>
            <a:fld id="{C1FF6DA9-008F-8B48-92A6-B652298478BF}" type="slidenum">
              <a:rPr lang="en-US" smtClean="0">
                <a:solidFill>
                  <a:schemeClr val="bg1"/>
                </a:solidFill>
              </a:rPr>
              <a:t>13</a:t>
            </a:fld>
            <a:endParaRPr lang="en-US">
              <a:solidFill>
                <a:schemeClr val="bg1"/>
              </a:solidFill>
            </a:endParaRPr>
          </a:p>
        </p:txBody>
      </p:sp>
    </p:spTree>
    <p:extLst>
      <p:ext uri="{BB962C8B-B14F-4D97-AF65-F5344CB8AC3E}">
        <p14:creationId xmlns:p14="http://schemas.microsoft.com/office/powerpoint/2010/main" val="4132406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80D18"/>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50DEE19A-44B4-1E87-AF0D-EBC58CDE98E3}"/>
              </a:ext>
            </a:extLst>
          </p:cNvPr>
          <p:cNvSpPr txBox="1"/>
          <p:nvPr/>
        </p:nvSpPr>
        <p:spPr>
          <a:xfrm>
            <a:off x="203664" y="438643"/>
            <a:ext cx="11780517" cy="1569660"/>
          </a:xfrm>
          <a:prstGeom prst="rect">
            <a:avLst/>
          </a:prstGeom>
          <a:noFill/>
        </p:spPr>
        <p:txBody>
          <a:bodyPr wrap="square">
            <a:spAutoFit/>
          </a:bodyPr>
          <a:lstStyle/>
          <a:p>
            <a:pPr algn="ctr"/>
            <a:r>
              <a:rPr lang="en-US" sz="3200" b="1">
                <a:solidFill>
                  <a:schemeClr val="bg1"/>
                </a:solidFill>
                <a:latin typeface="Aptos"/>
              </a:rPr>
              <a:t>PTAs are sensitive to both: modified propagation </a:t>
            </a:r>
          </a:p>
          <a:p>
            <a:pPr algn="ctr"/>
            <a:r>
              <a:rPr lang="en-US" sz="3200" b="1">
                <a:solidFill>
                  <a:schemeClr val="bg1"/>
                </a:solidFill>
                <a:latin typeface="Aptos"/>
              </a:rPr>
              <a:t>and </a:t>
            </a:r>
          </a:p>
          <a:p>
            <a:pPr algn="ctr"/>
            <a:r>
              <a:rPr lang="en-US" sz="3200" b="1">
                <a:solidFill>
                  <a:schemeClr val="bg1"/>
                </a:solidFill>
                <a:latin typeface="Aptos"/>
              </a:rPr>
              <a:t>the additional polarization sectors.</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BFBB938-A1EC-2759-AE68-73813AC101A9}"/>
                  </a:ext>
                </a:extLst>
              </p:cNvPr>
              <p:cNvSpPr txBox="1"/>
              <p:nvPr/>
            </p:nvSpPr>
            <p:spPr>
              <a:xfrm>
                <a:off x="207817" y="2139783"/>
                <a:ext cx="6737465" cy="1031821"/>
              </a:xfrm>
              <a:prstGeom prst="rect">
                <a:avLst/>
              </a:prstGeom>
              <a:noFill/>
            </p:spPr>
            <p:txBody>
              <a:bodyPr wrap="square">
                <a:spAutoFit/>
              </a:bodyPr>
              <a:lstStyle/>
              <a:p>
                <a:pPr algn="ctr"/>
                <a14:m>
                  <m:oMathPara xmlns:m="http://schemas.openxmlformats.org/officeDocument/2006/math">
                    <m:oMath>
                      <m:sSup>
                        <m:sSupPr>
                          <m:ctrlPr>
                            <a:rPr lang="en-US" sz="3000" b="0" i="1" smtClean="0">
                              <a:solidFill>
                                <a:schemeClr val="bg1"/>
                              </a:solidFill>
                              <a:latin typeface="Cambria Math" panose="02040503050406030204" pitchFamily="18" charset="0"/>
                            </a:rPr>
                          </m:ctrlPr>
                        </m:sSupPr>
                        <m:e>
                          <m:r>
                            <a:rPr lang="en-US" sz="3000" b="0" i="1" smtClean="0">
                              <a:solidFill>
                                <a:schemeClr val="bg1"/>
                              </a:solidFill>
                              <a:latin typeface="Cambria Math" panose="02040503050406030204" pitchFamily="18" charset="0"/>
                            </a:rPr>
                            <m:t>𝜔</m:t>
                          </m:r>
                        </m:e>
                        <m:sup>
                          <m:r>
                            <a:rPr lang="en-US" sz="3000" b="0" i="1" smtClean="0">
                              <a:solidFill>
                                <a:schemeClr val="bg1"/>
                              </a:solidFill>
                              <a:latin typeface="Cambria Math" panose="02040503050406030204" pitchFamily="18" charset="0"/>
                            </a:rPr>
                            <m:t>2</m:t>
                          </m:r>
                        </m:sup>
                      </m:sSup>
                      <m:r>
                        <a:rPr lang="en-US" sz="3000" b="0" i="1" smtClean="0">
                          <a:solidFill>
                            <a:schemeClr val="bg1"/>
                          </a:solidFill>
                          <a:latin typeface="Cambria Math" panose="02040503050406030204" pitchFamily="18" charset="0"/>
                        </a:rPr>
                        <m:t>= </m:t>
                      </m:r>
                      <m:sSup>
                        <m:sSupPr>
                          <m:ctrlPr>
                            <a:rPr lang="en-US" sz="3000" b="0" i="1" smtClean="0">
                              <a:solidFill>
                                <a:schemeClr val="bg1"/>
                              </a:solidFill>
                              <a:latin typeface="Cambria Math" panose="02040503050406030204" pitchFamily="18" charset="0"/>
                            </a:rPr>
                          </m:ctrlPr>
                        </m:sSupPr>
                        <m:e>
                          <m:r>
                            <a:rPr lang="en-US" sz="3000" b="0" i="1" smtClean="0">
                              <a:solidFill>
                                <a:schemeClr val="bg1"/>
                              </a:solidFill>
                              <a:latin typeface="Cambria Math" panose="02040503050406030204" pitchFamily="18" charset="0"/>
                            </a:rPr>
                            <m:t>𝑘</m:t>
                          </m:r>
                        </m:e>
                        <m:sup>
                          <m:r>
                            <a:rPr lang="en-US" sz="3000" b="0" i="1" smtClean="0">
                              <a:solidFill>
                                <a:schemeClr val="bg1"/>
                              </a:solidFill>
                              <a:latin typeface="Cambria Math" panose="02040503050406030204" pitchFamily="18" charset="0"/>
                            </a:rPr>
                            <m:t>2</m:t>
                          </m:r>
                        </m:sup>
                      </m:sSup>
                      <m:r>
                        <a:rPr lang="en-US" sz="3000" b="0" i="1" smtClean="0">
                          <a:solidFill>
                            <a:schemeClr val="bg1"/>
                          </a:solidFill>
                          <a:latin typeface="Cambria Math" panose="02040503050406030204" pitchFamily="18" charset="0"/>
                        </a:rPr>
                        <m:t>+</m:t>
                      </m:r>
                      <m:sSubSup>
                        <m:sSubSupPr>
                          <m:ctrlPr>
                            <a:rPr lang="en-US" sz="3000" b="0" i="1" smtClean="0">
                              <a:solidFill>
                                <a:schemeClr val="bg1"/>
                              </a:solidFill>
                              <a:latin typeface="Cambria Math" panose="02040503050406030204" pitchFamily="18" charset="0"/>
                            </a:rPr>
                          </m:ctrlPr>
                        </m:sSubSupPr>
                        <m:e>
                          <m:r>
                            <a:rPr lang="en-US" sz="3000" b="0" i="1" smtClean="0">
                              <a:solidFill>
                                <a:schemeClr val="bg1"/>
                              </a:solidFill>
                              <a:latin typeface="Cambria Math" panose="02040503050406030204" pitchFamily="18" charset="0"/>
                            </a:rPr>
                            <m:t>𝑚</m:t>
                          </m:r>
                        </m:e>
                        <m:sub>
                          <m:r>
                            <a:rPr lang="en-US" sz="3000" b="0" i="1" smtClean="0">
                              <a:solidFill>
                                <a:schemeClr val="bg1"/>
                              </a:solidFill>
                              <a:latin typeface="Cambria Math" panose="02040503050406030204" pitchFamily="18" charset="0"/>
                            </a:rPr>
                            <m:t>𝑔</m:t>
                          </m:r>
                        </m:sub>
                        <m:sup>
                          <m:r>
                            <a:rPr lang="en-US" sz="3000" b="0" i="1" smtClean="0">
                              <a:solidFill>
                                <a:schemeClr val="bg1"/>
                              </a:solidFill>
                              <a:latin typeface="Cambria Math" panose="02040503050406030204" pitchFamily="18" charset="0"/>
                            </a:rPr>
                            <m:t>2</m:t>
                          </m:r>
                        </m:sup>
                      </m:sSubSup>
                      <m:r>
                        <a:rPr lang="en-US" sz="3000" b="0" i="1" smtClean="0">
                          <a:solidFill>
                            <a:schemeClr val="bg1"/>
                          </a:solidFill>
                          <a:latin typeface="Cambria Math" panose="02040503050406030204" pitchFamily="18" charset="0"/>
                        </a:rPr>
                        <m:t> →</m:t>
                      </m:r>
                      <m:sSub>
                        <m:sSubPr>
                          <m:ctrlPr>
                            <a:rPr lang="en-US" sz="3000" b="0" i="1" smtClean="0">
                              <a:solidFill>
                                <a:schemeClr val="bg1"/>
                              </a:solidFill>
                              <a:latin typeface="Cambria Math" panose="02040503050406030204" pitchFamily="18" charset="0"/>
                            </a:rPr>
                          </m:ctrlPr>
                        </m:sSubPr>
                        <m:e>
                          <m:r>
                            <a:rPr lang="en-US" sz="3000" b="0" i="1" smtClean="0">
                              <a:solidFill>
                                <a:schemeClr val="bg1"/>
                              </a:solidFill>
                              <a:latin typeface="Cambria Math" panose="02040503050406030204" pitchFamily="18" charset="0"/>
                            </a:rPr>
                            <m:t>𝑣</m:t>
                          </m:r>
                        </m:e>
                        <m:sub>
                          <m:r>
                            <a:rPr lang="en-US" sz="3000" b="0" i="1" smtClean="0">
                              <a:solidFill>
                                <a:schemeClr val="bg1"/>
                              </a:solidFill>
                              <a:latin typeface="Cambria Math" panose="02040503050406030204" pitchFamily="18" charset="0"/>
                            </a:rPr>
                            <m:t>𝑔</m:t>
                          </m:r>
                        </m:sub>
                      </m:sSub>
                      <m:r>
                        <a:rPr lang="en-US" sz="3000" b="0" i="1" smtClean="0">
                          <a:solidFill>
                            <a:schemeClr val="bg1"/>
                          </a:solidFill>
                          <a:latin typeface="Cambria Math" panose="02040503050406030204" pitchFamily="18" charset="0"/>
                        </a:rPr>
                        <m:t>=</m:t>
                      </m:r>
                      <m:rad>
                        <m:radPr>
                          <m:degHide m:val="on"/>
                          <m:ctrlPr>
                            <a:rPr lang="en-US" sz="3000" b="0" i="1" smtClean="0">
                              <a:solidFill>
                                <a:schemeClr val="bg1"/>
                              </a:solidFill>
                              <a:latin typeface="Cambria Math" panose="02040503050406030204" pitchFamily="18" charset="0"/>
                            </a:rPr>
                          </m:ctrlPr>
                        </m:radPr>
                        <m:deg/>
                        <m:e>
                          <m:r>
                            <a:rPr lang="en-US" sz="3000" b="0" i="1" smtClean="0">
                              <a:solidFill>
                                <a:schemeClr val="bg1"/>
                              </a:solidFill>
                              <a:latin typeface="Cambria Math" panose="02040503050406030204" pitchFamily="18" charset="0"/>
                            </a:rPr>
                            <m:t>(1−</m:t>
                          </m:r>
                          <m:sSubSup>
                            <m:sSubSupPr>
                              <m:ctrlPr>
                                <a:rPr lang="en-US" sz="3000" b="0" i="1" smtClean="0">
                                  <a:solidFill>
                                    <a:schemeClr val="bg1"/>
                                  </a:solidFill>
                                  <a:latin typeface="Cambria Math" panose="02040503050406030204" pitchFamily="18" charset="0"/>
                                </a:rPr>
                              </m:ctrlPr>
                            </m:sSubSupPr>
                            <m:e>
                              <m:r>
                                <a:rPr lang="en-US" sz="3000" b="0" i="1" smtClean="0">
                                  <a:solidFill>
                                    <a:schemeClr val="bg1"/>
                                  </a:solidFill>
                                  <a:latin typeface="Cambria Math" panose="02040503050406030204" pitchFamily="18" charset="0"/>
                                </a:rPr>
                                <m:t>𝑚</m:t>
                              </m:r>
                            </m:e>
                            <m:sub>
                              <m:r>
                                <a:rPr lang="en-US" sz="3000" b="0" i="1" smtClean="0">
                                  <a:solidFill>
                                    <a:schemeClr val="bg1"/>
                                  </a:solidFill>
                                  <a:latin typeface="Cambria Math" panose="02040503050406030204" pitchFamily="18" charset="0"/>
                                </a:rPr>
                                <m:t>𝑔</m:t>
                              </m:r>
                            </m:sub>
                            <m:sup>
                              <m:r>
                                <a:rPr lang="en-US" sz="3000" b="0" i="1" smtClean="0">
                                  <a:solidFill>
                                    <a:schemeClr val="bg1"/>
                                  </a:solidFill>
                                  <a:latin typeface="Cambria Math" panose="02040503050406030204" pitchFamily="18" charset="0"/>
                                </a:rPr>
                                <m:t>2</m:t>
                              </m:r>
                            </m:sup>
                          </m:sSubSup>
                          <m:r>
                            <a:rPr lang="en-US" sz="3000" b="0" i="1" smtClean="0">
                              <a:solidFill>
                                <a:schemeClr val="bg1"/>
                              </a:solidFill>
                              <a:latin typeface="Cambria Math" panose="02040503050406030204" pitchFamily="18" charset="0"/>
                            </a:rPr>
                            <m:t>/</m:t>
                          </m:r>
                          <m:sSup>
                            <m:sSupPr>
                              <m:ctrlPr>
                                <a:rPr lang="en-US" sz="3000" b="0" i="1" smtClean="0">
                                  <a:solidFill>
                                    <a:schemeClr val="bg1"/>
                                  </a:solidFill>
                                  <a:latin typeface="Cambria Math" panose="02040503050406030204" pitchFamily="18" charset="0"/>
                                </a:rPr>
                              </m:ctrlPr>
                            </m:sSupPr>
                            <m:e>
                              <m:r>
                                <a:rPr lang="en-US" sz="3000" b="0" i="1" smtClean="0">
                                  <a:solidFill>
                                    <a:schemeClr val="bg1"/>
                                  </a:solidFill>
                                  <a:latin typeface="Cambria Math" panose="02040503050406030204" pitchFamily="18" charset="0"/>
                                </a:rPr>
                                <m:t>𝜔</m:t>
                              </m:r>
                            </m:e>
                            <m:sup>
                              <m:r>
                                <a:rPr lang="en-US" sz="3000" b="0" i="1" smtClean="0">
                                  <a:solidFill>
                                    <a:schemeClr val="bg1"/>
                                  </a:solidFill>
                                  <a:latin typeface="Cambria Math" panose="02040503050406030204" pitchFamily="18" charset="0"/>
                                </a:rPr>
                                <m:t>2</m:t>
                              </m:r>
                            </m:sup>
                          </m:sSup>
                          <m:r>
                            <a:rPr lang="en-US" sz="3000" b="0" i="1" smtClean="0">
                              <a:solidFill>
                                <a:schemeClr val="bg1"/>
                              </a:solidFill>
                              <a:latin typeface="Cambria Math" panose="02040503050406030204" pitchFamily="18" charset="0"/>
                            </a:rPr>
                            <m:t>)</m:t>
                          </m:r>
                        </m:e>
                      </m:rad>
                    </m:oMath>
                  </m:oMathPara>
                </a14:m>
                <a:endParaRPr/>
              </a:p>
            </p:txBody>
          </p:sp>
        </mc:Choice>
        <mc:Fallback xmlns="">
          <p:sp>
            <p:nvSpPr>
              <p:cNvPr id="13" name="TextBox 12">
                <a:extLst>
                  <a:ext uri="{FF2B5EF4-FFF2-40B4-BE49-F238E27FC236}">
                    <a16:creationId xmlns:a16="http://schemas.microsoft.com/office/drawing/2014/main" id="{4BFBB938-A1EC-2759-AE68-73813AC101A9}"/>
                  </a:ext>
                </a:extLst>
              </p:cNvPr>
              <p:cNvSpPr txBox="1">
                <a:spLocks noRot="1" noChangeAspect="1" noMove="1" noResize="1" noEditPoints="1" noAdjustHandles="1" noChangeArrowheads="1" noChangeShapeType="1" noTextEdit="1"/>
              </p:cNvSpPr>
              <p:nvPr/>
            </p:nvSpPr>
            <p:spPr>
              <a:xfrm>
                <a:off x="207817" y="2139783"/>
                <a:ext cx="6737465" cy="1031821"/>
              </a:xfrm>
              <a:prstGeom prst="rect">
                <a:avLst/>
              </a:prstGeom>
              <a:blipFill>
                <a:blip r:embed="rId2"/>
                <a:stretch>
                  <a:fillRect r="-942"/>
                </a:stretch>
              </a:blipFill>
            </p:spPr>
            <p:txBody>
              <a:bodyPr/>
              <a:lstStyle/>
              <a:p>
                <a:r>
                  <a:rPr lang="en-US">
                    <a:noFill/>
                  </a:rPr>
                  <a:t> </a:t>
                </a:r>
              </a:p>
            </p:txBody>
          </p:sp>
        </mc:Fallback>
      </mc:AlternateContent>
      <p:sp>
        <p:nvSpPr>
          <p:cNvPr id="15" name="TextBox 14">
            <a:extLst>
              <a:ext uri="{FF2B5EF4-FFF2-40B4-BE49-F238E27FC236}">
                <a16:creationId xmlns:a16="http://schemas.microsoft.com/office/drawing/2014/main" id="{D51DD23C-AECB-3241-C072-C9ACAE734F75}"/>
              </a:ext>
            </a:extLst>
          </p:cNvPr>
          <p:cNvSpPr txBox="1"/>
          <p:nvPr/>
        </p:nvSpPr>
        <p:spPr>
          <a:xfrm>
            <a:off x="8797636" y="2690892"/>
            <a:ext cx="2661456" cy="1272143"/>
          </a:xfrm>
          <a:prstGeom prst="rect">
            <a:avLst/>
          </a:prstGeom>
          <a:noFill/>
        </p:spPr>
        <p:txBody>
          <a:bodyPr wrap="square">
            <a:spAutoFit/>
          </a:bodyPr>
          <a:lstStyle/>
          <a:p>
            <a:pPr marL="342900" indent="-342900">
              <a:spcAft>
                <a:spcPts val="1000"/>
              </a:spcAft>
              <a:buFont typeface="Arial" panose="020B0604020202020204" pitchFamily="34" charset="0"/>
              <a:buChar char="•"/>
              <a:defRPr sz="2000">
                <a:solidFill>
                  <a:srgbClr val="232323"/>
                </a:solidFill>
                <a:latin typeface="Aptos"/>
              </a:defRPr>
            </a:pPr>
            <a:r>
              <a:rPr lang="en-US" sz="2000">
                <a:solidFill>
                  <a:schemeClr val="bg1"/>
                </a:solidFill>
              </a:rPr>
              <a:t>tensor: helicity ±2</a:t>
            </a:r>
          </a:p>
          <a:p>
            <a:pPr marL="342900" indent="-342900">
              <a:spcAft>
                <a:spcPts val="1000"/>
              </a:spcAft>
              <a:buFont typeface="Arial" panose="020B0604020202020204" pitchFamily="34" charset="0"/>
              <a:buChar char="•"/>
              <a:defRPr sz="2000">
                <a:solidFill>
                  <a:srgbClr val="232323"/>
                </a:solidFill>
                <a:latin typeface="Aptos"/>
              </a:defRPr>
            </a:pPr>
            <a:r>
              <a:rPr lang="en-US" sz="2000">
                <a:solidFill>
                  <a:schemeClr val="bg1"/>
                </a:solidFill>
              </a:rPr>
              <a:t>vector: helicity ±1</a:t>
            </a:r>
          </a:p>
          <a:p>
            <a:pPr marL="342900" indent="-342900">
              <a:spcAft>
                <a:spcPts val="1000"/>
              </a:spcAft>
              <a:buFont typeface="Arial" panose="020B0604020202020204" pitchFamily="34" charset="0"/>
              <a:buChar char="•"/>
              <a:defRPr sz="2000">
                <a:solidFill>
                  <a:srgbClr val="232323"/>
                </a:solidFill>
                <a:latin typeface="Aptos"/>
              </a:defRPr>
            </a:pPr>
            <a:r>
              <a:rPr lang="en-US" sz="2000">
                <a:solidFill>
                  <a:schemeClr val="bg1"/>
                </a:solidFill>
              </a:rPr>
              <a:t>scalar: helicity 0</a:t>
            </a:r>
            <a:endParaRPr lang="en-US">
              <a:solidFill>
                <a:schemeClr val="bg1"/>
              </a:solidFill>
            </a:endParaRPr>
          </a:p>
        </p:txBody>
      </p:sp>
      <p:sp>
        <p:nvSpPr>
          <p:cNvPr id="16" name="TextBox 15">
            <a:extLst>
              <a:ext uri="{FF2B5EF4-FFF2-40B4-BE49-F238E27FC236}">
                <a16:creationId xmlns:a16="http://schemas.microsoft.com/office/drawing/2014/main" id="{CBDDEFEF-10BF-003B-37C0-09999881BB2F}"/>
              </a:ext>
            </a:extLst>
          </p:cNvPr>
          <p:cNvSpPr txBox="1"/>
          <p:nvPr/>
        </p:nvSpPr>
        <p:spPr>
          <a:xfrm>
            <a:off x="7189121" y="2155220"/>
            <a:ext cx="4795060" cy="830997"/>
          </a:xfrm>
          <a:prstGeom prst="rect">
            <a:avLst/>
          </a:prstGeom>
          <a:noFill/>
        </p:spPr>
        <p:txBody>
          <a:bodyPr wrap="square">
            <a:spAutoFit/>
          </a:bodyPr>
          <a:lstStyle/>
          <a:p>
            <a:pPr algn="l"/>
            <a:r>
              <a:rPr sz="2400" b="1">
                <a:solidFill>
                  <a:schemeClr val="bg1"/>
                </a:solidFill>
                <a:latin typeface="Aptos"/>
              </a:rPr>
              <a:t>5 polarization degrees of freedom</a:t>
            </a:r>
          </a:p>
        </p:txBody>
      </p:sp>
      <p:sp>
        <p:nvSpPr>
          <p:cNvPr id="19" name="Right Arrow 18">
            <a:extLst>
              <a:ext uri="{FF2B5EF4-FFF2-40B4-BE49-F238E27FC236}">
                <a16:creationId xmlns:a16="http://schemas.microsoft.com/office/drawing/2014/main" id="{5D678F57-33AE-475B-EFB2-A4F85F0BA3ED}"/>
              </a:ext>
            </a:extLst>
          </p:cNvPr>
          <p:cNvSpPr/>
          <p:nvPr/>
        </p:nvSpPr>
        <p:spPr>
          <a:xfrm>
            <a:off x="484217" y="3505550"/>
            <a:ext cx="888074" cy="484632"/>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558D9750-6662-9569-8CE2-0B9687854A36}"/>
                  </a:ext>
                </a:extLst>
              </p:cNvPr>
              <p:cNvSpPr txBox="1"/>
              <p:nvPr/>
            </p:nvSpPr>
            <p:spPr>
              <a:xfrm>
                <a:off x="1741169" y="3312434"/>
                <a:ext cx="3744882" cy="861070"/>
              </a:xfrm>
              <a:prstGeom prst="rect">
                <a:avLst/>
              </a:prstGeom>
              <a:noFill/>
            </p:spPr>
            <p:txBody>
              <a:bodyPr wrap="square" rtlCol="0">
                <a:spAutoFit/>
              </a:bodyPr>
              <a:lstStyle/>
              <a:p>
                <a:r>
                  <a:rPr lang="en-US" sz="2400">
                    <a:solidFill>
                      <a:schemeClr val="bg1"/>
                    </a:solidFill>
                  </a:rPr>
                  <a:t>low frequency cut-off,   </a:t>
                </a:r>
              </a:p>
              <a:p>
                <a:r>
                  <a:rPr lang="en-US" sz="2400">
                    <a:solidFill>
                      <a:schemeClr val="bg1"/>
                    </a:solidFill>
                  </a:rPr>
                  <a:t>no signal below </a:t>
                </a:r>
                <a14:m>
                  <m:oMath xmlns:m="http://schemas.openxmlformats.org/officeDocument/2006/math">
                    <m:r>
                      <a:rPr lang="en-US" sz="2400" b="0" i="1" smtClean="0">
                        <a:solidFill>
                          <a:schemeClr val="bg1"/>
                        </a:solidFill>
                        <a:latin typeface="Cambria Math" panose="02040503050406030204" pitchFamily="18" charset="0"/>
                      </a:rPr>
                      <m:t>𝜔</m:t>
                    </m:r>
                    <m:r>
                      <a:rPr lang="en-US" sz="2400" b="0" i="1" smtClean="0">
                        <a:solidFill>
                          <a:schemeClr val="bg1"/>
                        </a:solidFill>
                        <a:latin typeface="Cambria Math" panose="02040503050406030204" pitchFamily="18" charset="0"/>
                      </a:rPr>
                      <m:t>=</m:t>
                    </m:r>
                    <m:sSub>
                      <m:sSubPr>
                        <m:ctrlPr>
                          <a:rPr lang="en-US" sz="2400" i="1" smtClean="0">
                            <a:solidFill>
                              <a:schemeClr val="bg1"/>
                            </a:solidFill>
                            <a:latin typeface="Cambria Math" panose="02040503050406030204" pitchFamily="18" charset="0"/>
                          </a:rPr>
                        </m:ctrlPr>
                      </m:sSubPr>
                      <m:e>
                        <m:r>
                          <a:rPr lang="en-US" sz="2400" i="1" smtClean="0">
                            <a:solidFill>
                              <a:schemeClr val="bg1"/>
                            </a:solidFill>
                            <a:latin typeface="Cambria Math" panose="02040503050406030204" pitchFamily="18" charset="0"/>
                          </a:rPr>
                          <m:t>𝑚</m:t>
                        </m:r>
                      </m:e>
                      <m:sub>
                        <m:r>
                          <a:rPr lang="en-US" sz="2400" i="1" smtClean="0">
                            <a:solidFill>
                              <a:schemeClr val="bg1"/>
                            </a:solidFill>
                            <a:latin typeface="Cambria Math" panose="02040503050406030204" pitchFamily="18" charset="0"/>
                          </a:rPr>
                          <m:t>𝑔</m:t>
                        </m:r>
                      </m:sub>
                    </m:sSub>
                    <m:r>
                      <a:rPr lang="en-US" sz="2400" i="1" smtClean="0">
                        <a:solidFill>
                          <a:schemeClr val="bg1"/>
                        </a:solidFill>
                        <a:latin typeface="Cambria Math" panose="02040503050406030204" pitchFamily="18" charset="0"/>
                      </a:rPr>
                      <m:t> </m:t>
                    </m:r>
                  </m:oMath>
                </a14:m>
                <a:endParaRPr lang="en-US" sz="2400">
                  <a:solidFill>
                    <a:schemeClr val="bg1"/>
                  </a:solidFill>
                </a:endParaRPr>
              </a:p>
            </p:txBody>
          </p:sp>
        </mc:Choice>
        <mc:Fallback xmlns="">
          <p:sp>
            <p:nvSpPr>
              <p:cNvPr id="20" name="TextBox 19">
                <a:extLst>
                  <a:ext uri="{FF2B5EF4-FFF2-40B4-BE49-F238E27FC236}">
                    <a16:creationId xmlns:a16="http://schemas.microsoft.com/office/drawing/2014/main" id="{558D9750-6662-9569-8CE2-0B9687854A36}"/>
                  </a:ext>
                </a:extLst>
              </p:cNvPr>
              <p:cNvSpPr txBox="1">
                <a:spLocks noRot="1" noChangeAspect="1" noMove="1" noResize="1" noEditPoints="1" noAdjustHandles="1" noChangeArrowheads="1" noChangeShapeType="1" noTextEdit="1"/>
              </p:cNvSpPr>
              <p:nvPr/>
            </p:nvSpPr>
            <p:spPr>
              <a:xfrm>
                <a:off x="1741169" y="3312434"/>
                <a:ext cx="3744882" cy="861070"/>
              </a:xfrm>
              <a:prstGeom prst="rect">
                <a:avLst/>
              </a:prstGeom>
              <a:blipFill>
                <a:blip r:embed="rId3"/>
                <a:stretch>
                  <a:fillRect l="-2703" t="-5797" b="-1159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5565D383-1AEE-A503-0A2A-124875AF1D46}"/>
                  </a:ext>
                </a:extLst>
              </p:cNvPr>
              <p:cNvSpPr txBox="1"/>
              <p:nvPr/>
            </p:nvSpPr>
            <p:spPr>
              <a:xfrm>
                <a:off x="8893924" y="4088973"/>
                <a:ext cx="2468880" cy="461665"/>
              </a:xfrm>
              <a:prstGeom prst="rect">
                <a:avLst/>
              </a:prstGeom>
              <a:noFill/>
            </p:spPr>
            <p:txBody>
              <a:bodyPr wrap="square" rtlCol="0">
                <a:spAutoFit/>
              </a:bodyPr>
              <a:lstStyle/>
              <a:p>
                <a14:m>
                  <m:oMath xmlns:m="http://schemas.openxmlformats.org/officeDocument/2006/math">
                    <m:sSub>
                      <m:sSubPr>
                        <m:ctrlPr>
                          <a:rPr lang="en-US" sz="2400" b="0" i="0" smtClean="0">
                            <a:solidFill>
                              <a:schemeClr val="bg1"/>
                            </a:solidFill>
                            <a:latin typeface="Cambria Math" panose="02040503050406030204" pitchFamily="18" charset="0"/>
                          </a:rPr>
                        </m:ctrlPr>
                      </m:sSubPr>
                      <m:e>
                        <m:r>
                          <m:rPr>
                            <m:sty m:val="p"/>
                          </m:rPr>
                          <a:rPr lang="en-US" sz="2400" b="0" i="0" smtClean="0">
                            <a:solidFill>
                              <a:schemeClr val="bg1"/>
                            </a:solidFill>
                            <a:latin typeface="Cambria Math" panose="02040503050406030204" pitchFamily="18" charset="0"/>
                          </a:rPr>
                          <m:t>Ω</m:t>
                        </m:r>
                      </m:e>
                      <m:sub>
                        <m:r>
                          <a:rPr lang="en-US" sz="2400" b="0" i="1" smtClean="0">
                            <a:solidFill>
                              <a:schemeClr val="bg1"/>
                            </a:solidFill>
                            <a:latin typeface="Cambria Math" panose="02040503050406030204" pitchFamily="18" charset="0"/>
                          </a:rPr>
                          <m:t>𝑆</m:t>
                        </m:r>
                      </m:sub>
                    </m:sSub>
                  </m:oMath>
                </a14:m>
                <a:r>
                  <a:rPr lang="en-US" sz="2400">
                    <a:solidFill>
                      <a:schemeClr val="bg1"/>
                    </a:solidFill>
                  </a:rPr>
                  <a:t> 	</a:t>
                </a:r>
                <a14:m>
                  <m:oMath xmlns:m="http://schemas.openxmlformats.org/officeDocument/2006/math">
                    <m:sSub>
                      <m:sSubPr>
                        <m:ctrlPr>
                          <a:rPr lang="en-US" sz="2400" i="0" smtClean="0">
                            <a:solidFill>
                              <a:schemeClr val="bg1"/>
                            </a:solidFill>
                            <a:latin typeface="Cambria Math" panose="02040503050406030204" pitchFamily="18" charset="0"/>
                          </a:rPr>
                        </m:ctrlPr>
                      </m:sSubPr>
                      <m:e>
                        <m:r>
                          <m:rPr>
                            <m:sty m:val="p"/>
                          </m:rPr>
                          <a:rPr lang="en-US" sz="2400" i="0" smtClean="0">
                            <a:solidFill>
                              <a:schemeClr val="bg1"/>
                            </a:solidFill>
                            <a:latin typeface="Cambria Math" panose="02040503050406030204" pitchFamily="18" charset="0"/>
                          </a:rPr>
                          <m:t>Ω</m:t>
                        </m:r>
                      </m:e>
                      <m:sub>
                        <m:r>
                          <a:rPr lang="en-US" sz="2400" b="0" i="1" smtClean="0">
                            <a:solidFill>
                              <a:schemeClr val="bg1"/>
                            </a:solidFill>
                            <a:latin typeface="Cambria Math" panose="02040503050406030204" pitchFamily="18" charset="0"/>
                          </a:rPr>
                          <m:t>𝑉</m:t>
                        </m:r>
                      </m:sub>
                    </m:sSub>
                    <m:r>
                      <a:rPr lang="en-US" sz="2400" b="0" i="1" smtClean="0">
                        <a:solidFill>
                          <a:schemeClr val="bg1"/>
                        </a:solidFill>
                        <a:latin typeface="Cambria Math" panose="02040503050406030204" pitchFamily="18" charset="0"/>
                      </a:rPr>
                      <m:t>       </m:t>
                    </m:r>
                    <m:sSub>
                      <m:sSubPr>
                        <m:ctrlPr>
                          <a:rPr lang="en-US" sz="2400" b="0" i="0" smtClean="0">
                            <a:solidFill>
                              <a:schemeClr val="bg1"/>
                            </a:solidFill>
                            <a:latin typeface="Cambria Math" panose="02040503050406030204" pitchFamily="18" charset="0"/>
                          </a:rPr>
                        </m:ctrlPr>
                      </m:sSubPr>
                      <m:e>
                        <m:r>
                          <m:rPr>
                            <m:sty m:val="p"/>
                          </m:rPr>
                          <a:rPr lang="en-US" sz="2400" b="0" i="0" smtClean="0">
                            <a:solidFill>
                              <a:schemeClr val="bg1"/>
                            </a:solidFill>
                            <a:latin typeface="Cambria Math" panose="02040503050406030204" pitchFamily="18" charset="0"/>
                          </a:rPr>
                          <m:t>Ω</m:t>
                        </m:r>
                      </m:e>
                      <m:sub>
                        <m:r>
                          <a:rPr lang="en-US" sz="2400" b="0" i="1" smtClean="0">
                            <a:solidFill>
                              <a:schemeClr val="bg1"/>
                            </a:solidFill>
                            <a:latin typeface="Cambria Math" panose="02040503050406030204" pitchFamily="18" charset="0"/>
                          </a:rPr>
                          <m:t>𝑇</m:t>
                        </m:r>
                      </m:sub>
                    </m:sSub>
                    <m:r>
                      <a:rPr lang="en-US" sz="2400" b="0" i="1" smtClean="0">
                        <a:solidFill>
                          <a:schemeClr val="bg1"/>
                        </a:solidFill>
                        <a:latin typeface="Cambria Math" panose="02040503050406030204" pitchFamily="18" charset="0"/>
                      </a:rPr>
                      <m:t> </m:t>
                    </m:r>
                    <m:r>
                      <a:rPr lang="en-US" sz="2400" i="1" smtClean="0">
                        <a:solidFill>
                          <a:schemeClr val="bg1"/>
                        </a:solidFill>
                        <a:latin typeface="Cambria Math" panose="02040503050406030204" pitchFamily="18" charset="0"/>
                      </a:rPr>
                      <m:t> </m:t>
                    </m:r>
                  </m:oMath>
                </a14:m>
                <a:endParaRPr lang="en-US" sz="2400">
                  <a:solidFill>
                    <a:schemeClr val="bg1"/>
                  </a:solidFill>
                </a:endParaRPr>
              </a:p>
            </p:txBody>
          </p:sp>
        </mc:Choice>
        <mc:Fallback xmlns="">
          <p:sp>
            <p:nvSpPr>
              <p:cNvPr id="21" name="TextBox 20">
                <a:extLst>
                  <a:ext uri="{FF2B5EF4-FFF2-40B4-BE49-F238E27FC236}">
                    <a16:creationId xmlns:a16="http://schemas.microsoft.com/office/drawing/2014/main" id="{5565D383-1AEE-A503-0A2A-124875AF1D46}"/>
                  </a:ext>
                </a:extLst>
              </p:cNvPr>
              <p:cNvSpPr txBox="1">
                <a:spLocks noRot="1" noChangeAspect="1" noMove="1" noResize="1" noEditPoints="1" noAdjustHandles="1" noChangeArrowheads="1" noChangeShapeType="1" noTextEdit="1"/>
              </p:cNvSpPr>
              <p:nvPr/>
            </p:nvSpPr>
            <p:spPr>
              <a:xfrm>
                <a:off x="8893924" y="4088973"/>
                <a:ext cx="2468880" cy="461665"/>
              </a:xfrm>
              <a:prstGeom prst="rect">
                <a:avLst/>
              </a:prstGeom>
              <a:blipFill>
                <a:blip r:embed="rId4"/>
                <a:stretch>
                  <a:fillRect l="-513" r="-1538" b="-21622"/>
                </a:stretch>
              </a:blipFill>
            </p:spPr>
            <p:txBody>
              <a:bodyPr/>
              <a:lstStyle/>
              <a:p>
                <a:r>
                  <a:rPr lang="en-US">
                    <a:noFill/>
                  </a:rPr>
                  <a:t> </a:t>
                </a:r>
              </a:p>
            </p:txBody>
          </p:sp>
        </mc:Fallback>
      </mc:AlternateContent>
      <p:sp>
        <p:nvSpPr>
          <p:cNvPr id="24" name="TextBox 23">
            <a:extLst>
              <a:ext uri="{FF2B5EF4-FFF2-40B4-BE49-F238E27FC236}">
                <a16:creationId xmlns:a16="http://schemas.microsoft.com/office/drawing/2014/main" id="{9AA8341B-4CF1-CD05-A415-632BF45C5AFA}"/>
              </a:ext>
            </a:extLst>
          </p:cNvPr>
          <p:cNvSpPr txBox="1"/>
          <p:nvPr/>
        </p:nvSpPr>
        <p:spPr>
          <a:xfrm>
            <a:off x="928254" y="5820133"/>
            <a:ext cx="10654146" cy="461665"/>
          </a:xfrm>
          <a:prstGeom prst="rect">
            <a:avLst/>
          </a:prstGeom>
          <a:noFill/>
        </p:spPr>
        <p:txBody>
          <a:bodyPr wrap="square" rtlCol="0">
            <a:spAutoFit/>
          </a:bodyPr>
          <a:lstStyle/>
          <a:p>
            <a:r>
              <a:rPr lang="en-US" sz="2400" b="1" dirty="0">
                <a:solidFill>
                  <a:schemeClr val="bg1"/>
                </a:solidFill>
              </a:rPr>
              <a:t>Results does not depend if the source is astrophysical or cosmological</a:t>
            </a:r>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3F26BFB5-1277-8716-3F88-B0440C89D353}"/>
                  </a:ext>
                </a:extLst>
              </p:cNvPr>
              <p:cNvSpPr txBox="1"/>
              <p:nvPr/>
            </p:nvSpPr>
            <p:spPr>
              <a:xfrm>
                <a:off x="4315453" y="4927627"/>
                <a:ext cx="2612959" cy="491353"/>
              </a:xfrm>
              <a:prstGeom prst="rect">
                <a:avLst/>
              </a:prstGeom>
              <a:noFill/>
            </p:spPr>
            <p:txBody>
              <a:bodyPr wrap="none" lIns="0" tIns="0" rIns="0" bIns="0" rtlCol="0">
                <a:spAutoFit/>
              </a:bodyPr>
              <a:lstStyle/>
              <a:p>
                <a:pPr/>
                <a14:m>
                  <m:oMathPara xmlns:m="http://schemas.openxmlformats.org/officeDocument/2006/math">
                    <m:oMath>
                      <m:sSub>
                        <m:sSubPr>
                          <m:ctrlPr>
                            <a:rPr lang="en-US" sz="2800" b="1" i="1" smtClean="0">
                              <a:solidFill>
                                <a:schemeClr val="bg1"/>
                              </a:solidFill>
                              <a:latin typeface="Cambria Math" panose="02040503050406030204" pitchFamily="18" charset="0"/>
                            </a:rPr>
                          </m:ctrlPr>
                        </m:sSubPr>
                        <m:e>
                          <m:r>
                            <a:rPr lang="en-US" sz="2800" b="1" i="1" smtClean="0">
                              <a:solidFill>
                                <a:schemeClr val="bg1"/>
                              </a:solidFill>
                              <a:latin typeface="Cambria Math" panose="02040503050406030204" pitchFamily="18" charset="0"/>
                            </a:rPr>
                            <m:t>𝒎</m:t>
                          </m:r>
                        </m:e>
                        <m:sub>
                          <m:r>
                            <a:rPr lang="en-US" sz="2800" b="1" i="1" smtClean="0">
                              <a:solidFill>
                                <a:schemeClr val="bg1"/>
                              </a:solidFill>
                              <a:latin typeface="Cambria Math" panose="02040503050406030204" pitchFamily="18" charset="0"/>
                            </a:rPr>
                            <m:t>𝒈</m:t>
                          </m:r>
                        </m:sub>
                      </m:sSub>
                      <m:r>
                        <a:rPr lang="en-US" sz="2800" b="1" i="1" smtClean="0">
                          <a:solidFill>
                            <a:schemeClr val="bg1"/>
                          </a:solidFill>
                          <a:latin typeface="Cambria Math" panose="02040503050406030204" pitchFamily="18" charset="0"/>
                        </a:rPr>
                        <m:t>  </m:t>
                      </m:r>
                      <m:r>
                        <a:rPr lang="en-US" sz="2800" b="1" i="1" smtClean="0">
                          <a:solidFill>
                            <a:schemeClr val="bg1"/>
                          </a:solidFill>
                          <a:latin typeface="Cambria Math" panose="02040503050406030204" pitchFamily="18" charset="0"/>
                          <a:ea typeface="Cambria Math" panose="02040503050406030204" pitchFamily="18" charset="0"/>
                        </a:rPr>
                        <m:t>≾</m:t>
                      </m:r>
                      <m:r>
                        <a:rPr lang="en-US" sz="2800" b="1" i="1" smtClean="0">
                          <a:solidFill>
                            <a:schemeClr val="bg1"/>
                          </a:solidFill>
                          <a:latin typeface="Cambria Math" panose="02040503050406030204" pitchFamily="18" charset="0"/>
                          <a:ea typeface="Cambria Math" panose="02040503050406030204" pitchFamily="18" charset="0"/>
                        </a:rPr>
                        <m:t>𝟏</m:t>
                      </m:r>
                      <m:sSup>
                        <m:sSupPr>
                          <m:ctrlPr>
                            <a:rPr lang="en-US" sz="2800" b="1" i="1" smtClean="0">
                              <a:solidFill>
                                <a:schemeClr val="bg1"/>
                              </a:solidFill>
                              <a:latin typeface="Cambria Math" panose="02040503050406030204" pitchFamily="18" charset="0"/>
                              <a:ea typeface="Cambria Math" panose="02040503050406030204" pitchFamily="18" charset="0"/>
                            </a:rPr>
                          </m:ctrlPr>
                        </m:sSupPr>
                        <m:e>
                          <m:r>
                            <a:rPr lang="en-US" sz="2800" b="1" i="1" smtClean="0">
                              <a:solidFill>
                                <a:schemeClr val="bg1"/>
                              </a:solidFill>
                              <a:latin typeface="Cambria Math" panose="02040503050406030204" pitchFamily="18" charset="0"/>
                              <a:ea typeface="Cambria Math" panose="02040503050406030204" pitchFamily="18" charset="0"/>
                            </a:rPr>
                            <m:t>𝟎</m:t>
                          </m:r>
                        </m:e>
                        <m:sup>
                          <m:r>
                            <a:rPr lang="en-US" sz="2800" b="1" i="1" smtClean="0">
                              <a:solidFill>
                                <a:schemeClr val="bg1"/>
                              </a:solidFill>
                              <a:latin typeface="Cambria Math" panose="02040503050406030204" pitchFamily="18" charset="0"/>
                              <a:ea typeface="Cambria Math" panose="02040503050406030204" pitchFamily="18" charset="0"/>
                            </a:rPr>
                            <m:t>−</m:t>
                          </m:r>
                          <m:r>
                            <a:rPr lang="en-US" sz="2800" b="1" i="1" smtClean="0">
                              <a:solidFill>
                                <a:schemeClr val="bg1"/>
                              </a:solidFill>
                              <a:latin typeface="Cambria Math" panose="02040503050406030204" pitchFamily="18" charset="0"/>
                              <a:ea typeface="Cambria Math" panose="02040503050406030204" pitchFamily="18" charset="0"/>
                            </a:rPr>
                            <m:t>𝟐𝟒</m:t>
                          </m:r>
                        </m:sup>
                      </m:sSup>
                      <m:r>
                        <a:rPr lang="en-US" sz="2800" b="1" i="1" smtClean="0">
                          <a:solidFill>
                            <a:schemeClr val="bg1"/>
                          </a:solidFill>
                          <a:latin typeface="Cambria Math" panose="02040503050406030204" pitchFamily="18" charset="0"/>
                        </a:rPr>
                        <m:t>𝒆𝑽</m:t>
                      </m:r>
                    </m:oMath>
                  </m:oMathPara>
                </a14:m>
                <a:endParaRPr lang="en-US" sz="2800" b="1"/>
              </a:p>
            </p:txBody>
          </p:sp>
        </mc:Choice>
        <mc:Fallback xmlns="">
          <p:sp>
            <p:nvSpPr>
              <p:cNvPr id="25" name="TextBox 24">
                <a:extLst>
                  <a:ext uri="{FF2B5EF4-FFF2-40B4-BE49-F238E27FC236}">
                    <a16:creationId xmlns:a16="http://schemas.microsoft.com/office/drawing/2014/main" id="{3F26BFB5-1277-8716-3F88-B0440C89D353}"/>
                  </a:ext>
                </a:extLst>
              </p:cNvPr>
              <p:cNvSpPr txBox="1">
                <a:spLocks noRot="1" noChangeAspect="1" noMove="1" noResize="1" noEditPoints="1" noAdjustHandles="1" noChangeArrowheads="1" noChangeShapeType="1" noTextEdit="1"/>
              </p:cNvSpPr>
              <p:nvPr/>
            </p:nvSpPr>
            <p:spPr>
              <a:xfrm>
                <a:off x="4315453" y="4927627"/>
                <a:ext cx="2612959" cy="491353"/>
              </a:xfrm>
              <a:prstGeom prst="rect">
                <a:avLst/>
              </a:prstGeom>
              <a:blipFill>
                <a:blip r:embed="rId5"/>
                <a:stretch>
                  <a:fillRect l="-1449" t="-2500" r="-2899" b="-25000"/>
                </a:stretch>
              </a:blipFill>
            </p:spPr>
            <p:txBody>
              <a:bodyPr/>
              <a:lstStyle/>
              <a:p>
                <a:r>
                  <a:rPr lang="en-US">
                    <a:noFill/>
                  </a:rPr>
                  <a:t> </a:t>
                </a:r>
              </a:p>
            </p:txBody>
          </p:sp>
        </mc:Fallback>
      </mc:AlternateContent>
      <p:sp>
        <p:nvSpPr>
          <p:cNvPr id="26" name="Bent Arrow 25">
            <a:extLst>
              <a:ext uri="{FF2B5EF4-FFF2-40B4-BE49-F238E27FC236}">
                <a16:creationId xmlns:a16="http://schemas.microsoft.com/office/drawing/2014/main" id="{7DEC128D-A944-D229-A9B3-F22D5958D1F4}"/>
              </a:ext>
            </a:extLst>
          </p:cNvPr>
          <p:cNvSpPr/>
          <p:nvPr/>
        </p:nvSpPr>
        <p:spPr>
          <a:xfrm rot="5400000">
            <a:off x="5270769" y="3633143"/>
            <a:ext cx="1040864" cy="963301"/>
          </a:xfrm>
          <a:prstGeom prst="bentArrow">
            <a:avLst>
              <a:gd name="adj1" fmla="val 25000"/>
              <a:gd name="adj2" fmla="val 19893"/>
              <a:gd name="adj3" fmla="val 25000"/>
              <a:gd name="adj4" fmla="val 43750"/>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tx1"/>
              </a:solidFill>
            </a:endParaRPr>
          </a:p>
        </p:txBody>
      </p:sp>
      <p:sp>
        <p:nvSpPr>
          <p:cNvPr id="28" name="Slide Number Placeholder 27">
            <a:extLst>
              <a:ext uri="{FF2B5EF4-FFF2-40B4-BE49-F238E27FC236}">
                <a16:creationId xmlns:a16="http://schemas.microsoft.com/office/drawing/2014/main" id="{E74A5A4D-EE89-73C4-DD71-D4949516316F}"/>
              </a:ext>
            </a:extLst>
          </p:cNvPr>
          <p:cNvSpPr>
            <a:spLocks noGrp="1"/>
          </p:cNvSpPr>
          <p:nvPr>
            <p:ph type="sldNum" sz="quarter" idx="12"/>
          </p:nvPr>
        </p:nvSpPr>
        <p:spPr/>
        <p:txBody>
          <a:bodyPr/>
          <a:lstStyle/>
          <a:p>
            <a:fld id="{C1FF6DA9-008F-8B48-92A6-B652298478BF}" type="slidenum">
              <a:rPr lang="en-US" smtClean="0">
                <a:solidFill>
                  <a:schemeClr val="bg1"/>
                </a:solidFill>
              </a:rPr>
              <a:t>14</a:t>
            </a:fld>
            <a:endParaRPr lang="en-US">
              <a:solidFill>
                <a:schemeClr val="bg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80D18"/>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D5FB319-9259-7A1F-26F1-56EAC5620833}"/>
              </a:ext>
            </a:extLst>
          </p:cNvPr>
          <p:cNvSpPr>
            <a:spLocks noGrp="1"/>
          </p:cNvSpPr>
          <p:nvPr>
            <p:ph type="title"/>
          </p:nvPr>
        </p:nvSpPr>
        <p:spPr>
          <a:xfrm>
            <a:off x="360680" y="259871"/>
            <a:ext cx="3682538" cy="570253"/>
          </a:xfrm>
        </p:spPr>
        <p:txBody>
          <a:bodyPr/>
          <a:lstStyle/>
          <a:p>
            <a:r>
              <a:rPr lang="en-US">
                <a:solidFill>
                  <a:schemeClr val="bg1"/>
                </a:solidFill>
              </a:rPr>
              <a:t>Modification of ORF</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DE18110F-0AE7-BC32-BE5A-DE9BF698E006}"/>
                  </a:ext>
                </a:extLst>
              </p:cNvPr>
              <p:cNvSpPr txBox="1"/>
              <p:nvPr/>
            </p:nvSpPr>
            <p:spPr>
              <a:xfrm>
                <a:off x="4814454" y="-27013"/>
                <a:ext cx="7038109" cy="958980"/>
              </a:xfrm>
              <a:prstGeom prst="rect">
                <a:avLst/>
              </a:prstGeom>
              <a:noFill/>
            </p:spPr>
            <p:txBody>
              <a:bodyPr wrap="square">
                <a:spAutoFit/>
              </a:bodyPr>
              <a:lstStyle/>
              <a:p>
                <a:r>
                  <a:rPr lang="en-US"/>
                  <a:t>PTA collaborations</a:t>
                </a:r>
              </a:p>
              <a:p>
                <a:r>
                  <a:rPr lang="en-US">
                    <a:solidFill>
                      <a:schemeClr val="bg1"/>
                    </a:solidFill>
                  </a:rPr>
                  <a:t>PTA directly measure the times of arrival of pulsar signals, which correspond to the integral of </a:t>
                </a:r>
                <a14:m>
                  <m:oMath xmlns:m="http://schemas.openxmlformats.org/officeDocument/2006/math">
                    <m:r>
                      <a:rPr lang="en-US" b="0" i="1" smtClean="0">
                        <a:solidFill>
                          <a:schemeClr val="bg1"/>
                        </a:solidFill>
                        <a:latin typeface="Cambria Math" panose="02040503050406030204" pitchFamily="18" charset="0"/>
                      </a:rPr>
                      <m:t>𝑧</m:t>
                    </m:r>
                    <m:d>
                      <m:dPr>
                        <m:ctrlPr>
                          <a:rPr lang="en-US" b="0" i="1" smtClean="0">
                            <a:solidFill>
                              <a:schemeClr val="bg1"/>
                            </a:solidFill>
                            <a:latin typeface="Cambria Math" panose="02040503050406030204" pitchFamily="18" charset="0"/>
                          </a:rPr>
                        </m:ctrlPr>
                      </m:dPr>
                      <m:e>
                        <m:r>
                          <a:rPr lang="en-US" b="0" i="1" smtClean="0">
                            <a:solidFill>
                              <a:schemeClr val="bg1"/>
                            </a:solidFill>
                            <a:latin typeface="Cambria Math" panose="02040503050406030204" pitchFamily="18" charset="0"/>
                          </a:rPr>
                          <m:t>𝑡</m:t>
                        </m:r>
                      </m:e>
                    </m:d>
                    <m:r>
                      <a:rPr lang="en-US" b="0" i="1" smtClean="0">
                        <a:solidFill>
                          <a:schemeClr val="bg1"/>
                        </a:solidFill>
                        <a:latin typeface="Cambria Math" panose="02040503050406030204" pitchFamily="18" charset="0"/>
                      </a:rPr>
                      <m:t>=</m:t>
                    </m:r>
                    <m:d>
                      <m:dPr>
                        <m:ctrlPr>
                          <a:rPr lang="en-US" b="0" i="1" smtClean="0">
                            <a:solidFill>
                              <a:schemeClr val="bg1"/>
                            </a:solidFill>
                            <a:latin typeface="Cambria Math" panose="02040503050406030204" pitchFamily="18" charset="0"/>
                          </a:rPr>
                        </m:ctrlPr>
                      </m:dPr>
                      <m:e>
                        <m:sSub>
                          <m:sSubPr>
                            <m:ctrlPr>
                              <a:rPr lang="en-US" b="0" i="1" smtClean="0">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𝜈</m:t>
                            </m:r>
                          </m:e>
                          <m:sub>
                            <m:r>
                              <a:rPr lang="en-US" b="0" i="1" smtClean="0">
                                <a:solidFill>
                                  <a:schemeClr val="bg1"/>
                                </a:solidFill>
                                <a:latin typeface="Cambria Math" panose="02040503050406030204" pitchFamily="18" charset="0"/>
                              </a:rPr>
                              <m:t>0</m:t>
                            </m:r>
                          </m:sub>
                        </m:sSub>
                        <m:r>
                          <a:rPr lang="en-US" b="0" i="1" smtClean="0">
                            <a:solidFill>
                              <a:schemeClr val="bg1"/>
                            </a:solidFill>
                            <a:latin typeface="Cambria Math" panose="02040503050406030204" pitchFamily="18" charset="0"/>
                          </a:rPr>
                          <m:t>−</m:t>
                        </m:r>
                        <m:r>
                          <a:rPr lang="en-US" b="0" i="1" smtClean="0">
                            <a:solidFill>
                              <a:schemeClr val="bg1"/>
                            </a:solidFill>
                            <a:latin typeface="Cambria Math" panose="02040503050406030204" pitchFamily="18" charset="0"/>
                          </a:rPr>
                          <m:t>𝜈</m:t>
                        </m:r>
                        <m:d>
                          <m:dPr>
                            <m:ctrlPr>
                              <a:rPr lang="en-US" b="0" i="1" smtClean="0">
                                <a:solidFill>
                                  <a:schemeClr val="bg1"/>
                                </a:solidFill>
                                <a:latin typeface="Cambria Math" panose="02040503050406030204" pitchFamily="18" charset="0"/>
                              </a:rPr>
                            </m:ctrlPr>
                          </m:dPr>
                          <m:e>
                            <m:r>
                              <a:rPr lang="en-US" b="0" i="1" smtClean="0">
                                <a:solidFill>
                                  <a:schemeClr val="bg1"/>
                                </a:solidFill>
                                <a:latin typeface="Cambria Math" panose="02040503050406030204" pitchFamily="18" charset="0"/>
                              </a:rPr>
                              <m:t>𝑡</m:t>
                            </m:r>
                          </m:e>
                        </m:d>
                      </m:e>
                    </m:d>
                    <m:sSub>
                      <m:sSubPr>
                        <m:ctrlPr>
                          <a:rPr lang="en-US" b="0" i="1" smtClean="0">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m:t>
                        </m:r>
                        <m:r>
                          <a:rPr lang="en-US" b="0" i="1" smtClean="0">
                            <a:solidFill>
                              <a:schemeClr val="bg1"/>
                            </a:solidFill>
                            <a:latin typeface="Cambria Math" panose="02040503050406030204" pitchFamily="18" charset="0"/>
                          </a:rPr>
                          <m:t>𝜈</m:t>
                        </m:r>
                      </m:e>
                      <m:sub>
                        <m:r>
                          <a:rPr lang="en-US" b="0" i="1" smtClean="0">
                            <a:solidFill>
                              <a:schemeClr val="bg1"/>
                            </a:solidFill>
                            <a:latin typeface="Cambria Math" panose="02040503050406030204" pitchFamily="18" charset="0"/>
                          </a:rPr>
                          <m:t>0</m:t>
                        </m:r>
                      </m:sub>
                    </m:sSub>
                  </m:oMath>
                </a14:m>
                <a:r>
                  <a:rPr lang="en-US">
                    <a:solidFill>
                      <a:schemeClr val="bg1"/>
                    </a:solidFill>
                  </a:rPr>
                  <a:t> - time residual</a:t>
                </a:r>
              </a:p>
            </p:txBody>
          </p:sp>
        </mc:Choice>
        <mc:Fallback xmlns="">
          <p:sp>
            <p:nvSpPr>
              <p:cNvPr id="11" name="TextBox 10">
                <a:extLst>
                  <a:ext uri="{FF2B5EF4-FFF2-40B4-BE49-F238E27FC236}">
                    <a16:creationId xmlns:a16="http://schemas.microsoft.com/office/drawing/2014/main" id="{DE18110F-0AE7-BC32-BE5A-DE9BF698E006}"/>
                  </a:ext>
                </a:extLst>
              </p:cNvPr>
              <p:cNvSpPr txBox="1">
                <a:spLocks noRot="1" noChangeAspect="1" noMove="1" noResize="1" noEditPoints="1" noAdjustHandles="1" noChangeArrowheads="1" noChangeShapeType="1" noTextEdit="1"/>
              </p:cNvSpPr>
              <p:nvPr/>
            </p:nvSpPr>
            <p:spPr>
              <a:xfrm>
                <a:off x="4814454" y="-27013"/>
                <a:ext cx="7038109" cy="958980"/>
              </a:xfrm>
              <a:prstGeom prst="rect">
                <a:avLst/>
              </a:prstGeom>
              <a:blipFill>
                <a:blip r:embed="rId3"/>
                <a:stretch>
                  <a:fillRect l="-901" t="-3947" r="-541" b="-6579"/>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981EE4CE-BB4A-6528-B5A2-F6252186C720}"/>
              </a:ext>
            </a:extLst>
          </p:cNvPr>
          <p:cNvSpPr txBox="1"/>
          <p:nvPr/>
        </p:nvSpPr>
        <p:spPr>
          <a:xfrm>
            <a:off x="9266351" y="983972"/>
            <a:ext cx="2299855" cy="338554"/>
          </a:xfrm>
          <a:prstGeom prst="rect">
            <a:avLst/>
          </a:prstGeom>
          <a:noFill/>
        </p:spPr>
        <p:txBody>
          <a:bodyPr wrap="square">
            <a:spAutoFit/>
          </a:bodyPr>
          <a:lstStyle/>
          <a:p>
            <a:r>
              <a:rPr lang="en-US" sz="1600" i="1">
                <a:solidFill>
                  <a:schemeClr val="bg1"/>
                </a:solidFill>
              </a:rPr>
              <a:t>Anholm, et al. 2008</a:t>
            </a:r>
          </a:p>
        </p:txBody>
      </p:sp>
      <p:pic>
        <p:nvPicPr>
          <p:cNvPr id="14" name="Picture 13">
            <a:extLst>
              <a:ext uri="{FF2B5EF4-FFF2-40B4-BE49-F238E27FC236}">
                <a16:creationId xmlns:a16="http://schemas.microsoft.com/office/drawing/2014/main" id="{3DCD213F-1BD6-22B2-ECC8-4452FE2B43A9}"/>
              </a:ext>
            </a:extLst>
          </p:cNvPr>
          <p:cNvPicPr>
            <a:picLocks noChangeAspect="1"/>
          </p:cNvPicPr>
          <p:nvPr/>
        </p:nvPicPr>
        <p:blipFill>
          <a:blip r:embed="rId4"/>
          <a:stretch>
            <a:fillRect/>
          </a:stretch>
        </p:blipFill>
        <p:spPr>
          <a:xfrm>
            <a:off x="4835236" y="969319"/>
            <a:ext cx="3708400" cy="952500"/>
          </a:xfrm>
          <a:prstGeom prst="rect">
            <a:avLst/>
          </a:prstGeom>
        </p:spPr>
      </p:pic>
      <p:pic>
        <p:nvPicPr>
          <p:cNvPr id="15" name="Picture 14">
            <a:extLst>
              <a:ext uri="{FF2B5EF4-FFF2-40B4-BE49-F238E27FC236}">
                <a16:creationId xmlns:a16="http://schemas.microsoft.com/office/drawing/2014/main" id="{806A4597-2F30-859E-131C-6864261B2F34}"/>
              </a:ext>
            </a:extLst>
          </p:cNvPr>
          <p:cNvPicPr>
            <a:picLocks noChangeAspect="1"/>
          </p:cNvPicPr>
          <p:nvPr/>
        </p:nvPicPr>
        <p:blipFill>
          <a:blip r:embed="rId5"/>
          <a:stretch>
            <a:fillRect/>
          </a:stretch>
        </p:blipFill>
        <p:spPr>
          <a:xfrm>
            <a:off x="8268746" y="1522361"/>
            <a:ext cx="3475388" cy="816083"/>
          </a:xfrm>
          <a:prstGeom prst="rect">
            <a:avLst/>
          </a:prstGeom>
        </p:spPr>
      </p:pic>
      <p:sp>
        <p:nvSpPr>
          <p:cNvPr id="17" name="TextBox 16">
            <a:extLst>
              <a:ext uri="{FF2B5EF4-FFF2-40B4-BE49-F238E27FC236}">
                <a16:creationId xmlns:a16="http://schemas.microsoft.com/office/drawing/2014/main" id="{E87F0838-A3C0-08E6-7198-B43E2EB16DA0}"/>
              </a:ext>
            </a:extLst>
          </p:cNvPr>
          <p:cNvSpPr txBox="1"/>
          <p:nvPr/>
        </p:nvSpPr>
        <p:spPr>
          <a:xfrm>
            <a:off x="4749828" y="2058226"/>
            <a:ext cx="2867889" cy="338554"/>
          </a:xfrm>
          <a:prstGeom prst="rect">
            <a:avLst/>
          </a:prstGeom>
          <a:noFill/>
        </p:spPr>
        <p:txBody>
          <a:bodyPr wrap="square">
            <a:spAutoFit/>
          </a:bodyPr>
          <a:lstStyle/>
          <a:p>
            <a:r>
              <a:rPr lang="en-US" sz="1600" i="1">
                <a:solidFill>
                  <a:schemeClr val="bg1"/>
                </a:solidFill>
              </a:rPr>
              <a:t>Liang &amp; Trodden, 2021</a:t>
            </a:r>
          </a:p>
        </p:txBody>
      </p:sp>
      <p:pic>
        <p:nvPicPr>
          <p:cNvPr id="18" name="Picture 17">
            <a:extLst>
              <a:ext uri="{FF2B5EF4-FFF2-40B4-BE49-F238E27FC236}">
                <a16:creationId xmlns:a16="http://schemas.microsoft.com/office/drawing/2014/main" id="{9B94CFD5-7C91-880A-6BFB-EE318E56F62D}"/>
              </a:ext>
            </a:extLst>
          </p:cNvPr>
          <p:cNvPicPr>
            <a:picLocks noChangeAspect="1"/>
          </p:cNvPicPr>
          <p:nvPr/>
        </p:nvPicPr>
        <p:blipFill>
          <a:blip r:embed="rId6"/>
          <a:stretch>
            <a:fillRect/>
          </a:stretch>
        </p:blipFill>
        <p:spPr>
          <a:xfrm>
            <a:off x="505099" y="884603"/>
            <a:ext cx="4044345" cy="736599"/>
          </a:xfrm>
          <a:prstGeom prst="rect">
            <a:avLst/>
          </a:prstGeom>
        </p:spPr>
      </p:pic>
      <p:pic>
        <p:nvPicPr>
          <p:cNvPr id="19" name="Picture 18">
            <a:extLst>
              <a:ext uri="{FF2B5EF4-FFF2-40B4-BE49-F238E27FC236}">
                <a16:creationId xmlns:a16="http://schemas.microsoft.com/office/drawing/2014/main" id="{26637B85-6D77-C2B7-ACD8-C62FF21A505D}"/>
              </a:ext>
            </a:extLst>
          </p:cNvPr>
          <p:cNvPicPr>
            <a:picLocks noChangeAspect="1"/>
          </p:cNvPicPr>
          <p:nvPr/>
        </p:nvPicPr>
        <p:blipFill>
          <a:blip r:embed="rId7"/>
          <a:stretch>
            <a:fillRect/>
          </a:stretch>
        </p:blipFill>
        <p:spPr>
          <a:xfrm>
            <a:off x="529940" y="1774642"/>
            <a:ext cx="4044345" cy="1298914"/>
          </a:xfrm>
          <a:prstGeom prst="rect">
            <a:avLst/>
          </a:prstGeom>
        </p:spPr>
      </p:pic>
      <p:pic>
        <p:nvPicPr>
          <p:cNvPr id="20" name="Picture 19">
            <a:extLst>
              <a:ext uri="{FF2B5EF4-FFF2-40B4-BE49-F238E27FC236}">
                <a16:creationId xmlns:a16="http://schemas.microsoft.com/office/drawing/2014/main" id="{3BEB7207-2C45-D657-73DC-D0A0C56AD8BE}"/>
              </a:ext>
            </a:extLst>
          </p:cNvPr>
          <p:cNvPicPr>
            <a:picLocks noChangeAspect="1"/>
          </p:cNvPicPr>
          <p:nvPr/>
        </p:nvPicPr>
        <p:blipFill>
          <a:blip r:embed="rId8"/>
          <a:stretch>
            <a:fillRect/>
          </a:stretch>
        </p:blipFill>
        <p:spPr>
          <a:xfrm>
            <a:off x="8777896" y="3325070"/>
            <a:ext cx="1717879" cy="599894"/>
          </a:xfrm>
          <a:prstGeom prst="rect">
            <a:avLst/>
          </a:prstGeom>
        </p:spPr>
      </p:pic>
      <p:pic>
        <p:nvPicPr>
          <p:cNvPr id="21" name="Picture 20">
            <a:extLst>
              <a:ext uri="{FF2B5EF4-FFF2-40B4-BE49-F238E27FC236}">
                <a16:creationId xmlns:a16="http://schemas.microsoft.com/office/drawing/2014/main" id="{937D378C-4FD4-4CC5-48E8-8D9C01697C3F}"/>
              </a:ext>
            </a:extLst>
          </p:cNvPr>
          <p:cNvPicPr>
            <a:picLocks noChangeAspect="1"/>
          </p:cNvPicPr>
          <p:nvPr/>
        </p:nvPicPr>
        <p:blipFill>
          <a:blip r:embed="rId9"/>
          <a:stretch>
            <a:fillRect/>
          </a:stretch>
        </p:blipFill>
        <p:spPr>
          <a:xfrm>
            <a:off x="4574285" y="2578839"/>
            <a:ext cx="4044345" cy="1262248"/>
          </a:xfrm>
          <a:prstGeom prst="rect">
            <a:avLst/>
          </a:prstGeom>
        </p:spPr>
      </p:pic>
      <p:pic>
        <p:nvPicPr>
          <p:cNvPr id="22" name="Picture 21">
            <a:extLst>
              <a:ext uri="{FF2B5EF4-FFF2-40B4-BE49-F238E27FC236}">
                <a16:creationId xmlns:a16="http://schemas.microsoft.com/office/drawing/2014/main" id="{713A7B20-C42E-3EDB-87F7-B9AEB8934F0E}"/>
              </a:ext>
            </a:extLst>
          </p:cNvPr>
          <p:cNvPicPr>
            <a:picLocks noChangeAspect="1"/>
          </p:cNvPicPr>
          <p:nvPr/>
        </p:nvPicPr>
        <p:blipFill>
          <a:blip r:embed="rId10"/>
          <a:stretch>
            <a:fillRect/>
          </a:stretch>
        </p:blipFill>
        <p:spPr>
          <a:xfrm>
            <a:off x="8745676" y="2518487"/>
            <a:ext cx="3030678" cy="614713"/>
          </a:xfrm>
          <a:prstGeom prst="rect">
            <a:avLst/>
          </a:prstGeom>
        </p:spPr>
      </p:pic>
      <p:pic>
        <p:nvPicPr>
          <p:cNvPr id="23" name="Picture 22">
            <a:extLst>
              <a:ext uri="{FF2B5EF4-FFF2-40B4-BE49-F238E27FC236}">
                <a16:creationId xmlns:a16="http://schemas.microsoft.com/office/drawing/2014/main" id="{0C1475C2-2FCD-CBCC-E8CF-92D338088AE2}"/>
              </a:ext>
            </a:extLst>
          </p:cNvPr>
          <p:cNvPicPr>
            <a:picLocks noChangeAspect="1"/>
          </p:cNvPicPr>
          <p:nvPr/>
        </p:nvPicPr>
        <p:blipFill>
          <a:blip r:embed="rId11"/>
          <a:stretch>
            <a:fillRect/>
          </a:stretch>
        </p:blipFill>
        <p:spPr>
          <a:xfrm>
            <a:off x="505099" y="3226996"/>
            <a:ext cx="3587654" cy="3467532"/>
          </a:xfrm>
          <a:prstGeom prst="rect">
            <a:avLst/>
          </a:prstGeom>
        </p:spPr>
      </p:pic>
      <p:sp>
        <p:nvSpPr>
          <p:cNvPr id="24" name="TextBox 23">
            <a:extLst>
              <a:ext uri="{FF2B5EF4-FFF2-40B4-BE49-F238E27FC236}">
                <a16:creationId xmlns:a16="http://schemas.microsoft.com/office/drawing/2014/main" id="{6D13A9D2-C7B8-D5AF-7158-43B49CD8C394}"/>
              </a:ext>
            </a:extLst>
          </p:cNvPr>
          <p:cNvSpPr txBox="1"/>
          <p:nvPr/>
        </p:nvSpPr>
        <p:spPr>
          <a:xfrm>
            <a:off x="6988453" y="4147125"/>
            <a:ext cx="3886199" cy="338554"/>
          </a:xfrm>
          <a:prstGeom prst="rect">
            <a:avLst/>
          </a:prstGeom>
          <a:noFill/>
        </p:spPr>
        <p:txBody>
          <a:bodyPr wrap="square">
            <a:spAutoFit/>
          </a:bodyPr>
          <a:lstStyle/>
          <a:p>
            <a:r>
              <a:rPr lang="en-US" sz="1600" i="1">
                <a:solidFill>
                  <a:schemeClr val="bg1"/>
                </a:solidFill>
              </a:rPr>
              <a:t>Choi, TK, Poczos 2026 (in preparation)</a:t>
            </a:r>
          </a:p>
        </p:txBody>
      </p:sp>
      <p:pic>
        <p:nvPicPr>
          <p:cNvPr id="25" name="Picture 24">
            <a:extLst>
              <a:ext uri="{FF2B5EF4-FFF2-40B4-BE49-F238E27FC236}">
                <a16:creationId xmlns:a16="http://schemas.microsoft.com/office/drawing/2014/main" id="{B010DC66-0D4E-CFC4-0990-508444E7CC93}"/>
              </a:ext>
            </a:extLst>
          </p:cNvPr>
          <p:cNvPicPr>
            <a:picLocks noChangeAspect="1"/>
          </p:cNvPicPr>
          <p:nvPr/>
        </p:nvPicPr>
        <p:blipFill>
          <a:blip r:embed="rId12"/>
          <a:stretch>
            <a:fillRect/>
          </a:stretch>
        </p:blipFill>
        <p:spPr>
          <a:xfrm>
            <a:off x="4260469" y="4081482"/>
            <a:ext cx="2634673" cy="2555315"/>
          </a:xfrm>
          <a:prstGeom prst="rect">
            <a:avLst/>
          </a:prstGeom>
        </p:spPr>
      </p:pic>
      <p:pic>
        <p:nvPicPr>
          <p:cNvPr id="26" name="Picture 25">
            <a:extLst>
              <a:ext uri="{FF2B5EF4-FFF2-40B4-BE49-F238E27FC236}">
                <a16:creationId xmlns:a16="http://schemas.microsoft.com/office/drawing/2014/main" id="{FEC59809-8A74-0855-19E3-0FC765E84A30}"/>
              </a:ext>
            </a:extLst>
          </p:cNvPr>
          <p:cNvPicPr>
            <a:picLocks noChangeAspect="1"/>
          </p:cNvPicPr>
          <p:nvPr/>
        </p:nvPicPr>
        <p:blipFill>
          <a:blip r:embed="rId13"/>
          <a:stretch>
            <a:fillRect/>
          </a:stretch>
        </p:blipFill>
        <p:spPr>
          <a:xfrm>
            <a:off x="10655041" y="3245311"/>
            <a:ext cx="1438470" cy="958980"/>
          </a:xfrm>
          <a:prstGeom prst="rect">
            <a:avLst/>
          </a:prstGeom>
        </p:spPr>
      </p:pic>
      <p:pic>
        <p:nvPicPr>
          <p:cNvPr id="27" name="Picture 26">
            <a:extLst>
              <a:ext uri="{FF2B5EF4-FFF2-40B4-BE49-F238E27FC236}">
                <a16:creationId xmlns:a16="http://schemas.microsoft.com/office/drawing/2014/main" id="{5310F274-66F0-7E49-4417-6DE7E40E8052}"/>
              </a:ext>
            </a:extLst>
          </p:cNvPr>
          <p:cNvPicPr>
            <a:picLocks noChangeAspect="1"/>
          </p:cNvPicPr>
          <p:nvPr/>
        </p:nvPicPr>
        <p:blipFill>
          <a:blip r:embed="rId14"/>
          <a:stretch>
            <a:fillRect/>
          </a:stretch>
        </p:blipFill>
        <p:spPr>
          <a:xfrm>
            <a:off x="7102004" y="4498107"/>
            <a:ext cx="3886200" cy="2155229"/>
          </a:xfrm>
          <a:prstGeom prst="rect">
            <a:avLst/>
          </a:prstGeom>
        </p:spPr>
      </p:pic>
      <p:sp>
        <p:nvSpPr>
          <p:cNvPr id="29" name="Slide Number Placeholder 28">
            <a:extLst>
              <a:ext uri="{FF2B5EF4-FFF2-40B4-BE49-F238E27FC236}">
                <a16:creationId xmlns:a16="http://schemas.microsoft.com/office/drawing/2014/main" id="{BAA38237-955E-6237-CA26-C58CFDE53CF8}"/>
              </a:ext>
            </a:extLst>
          </p:cNvPr>
          <p:cNvSpPr>
            <a:spLocks noGrp="1"/>
          </p:cNvSpPr>
          <p:nvPr>
            <p:ph type="sldNum" sz="quarter" idx="12"/>
          </p:nvPr>
        </p:nvSpPr>
        <p:spPr/>
        <p:txBody>
          <a:bodyPr/>
          <a:lstStyle/>
          <a:p>
            <a:fld id="{C1FF6DA9-008F-8B48-92A6-B652298478BF}" type="slidenum">
              <a:rPr lang="en-US" smtClean="0">
                <a:solidFill>
                  <a:schemeClr val="bg1"/>
                </a:solidFill>
              </a:rPr>
              <a:t>15</a:t>
            </a:fld>
            <a:endParaRPr lang="en-US">
              <a:solidFill>
                <a:schemeClr val="bg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27D57-EEEF-A99B-F6D0-DA28FF1840EF}"/>
            </a:ext>
          </a:extLst>
        </p:cNvPr>
        <p:cNvGrpSpPr/>
        <p:nvPr/>
      </p:nvGrpSpPr>
      <p:grpSpPr>
        <a:xfrm>
          <a:off x="0" y="0"/>
          <a:ext cx="0" cy="0"/>
          <a:chOff x="0" y="0"/>
          <a:chExt cx="0" cy="0"/>
        </a:xfrm>
      </p:grpSpPr>
      <p:sp>
        <p:nvSpPr>
          <p:cNvPr id="8" name="Title 8">
            <a:extLst>
              <a:ext uri="{FF2B5EF4-FFF2-40B4-BE49-F238E27FC236}">
                <a16:creationId xmlns:a16="http://schemas.microsoft.com/office/drawing/2014/main" id="{879C8AB6-3E47-EAA3-1E27-E709A3EDE47E}"/>
              </a:ext>
            </a:extLst>
          </p:cNvPr>
          <p:cNvSpPr txBox="1">
            <a:spLocks/>
          </p:cNvSpPr>
          <p:nvPr/>
        </p:nvSpPr>
        <p:spPr>
          <a:xfrm>
            <a:off x="360680" y="259871"/>
            <a:ext cx="3682538" cy="570253"/>
          </a:xfrm>
          <a:prstGeom prst="rect">
            <a:avLst/>
          </a:prstGeom>
        </p:spPr>
        <p:txBody>
          <a:bodyPr vert="horz" lIns="91440" tIns="45720" rIns="91440" bIns="45720" rtlCol="0" anchor="b">
            <a:normAutofit fontScale="40000" lnSpcReduction="20000"/>
          </a:bodyPr>
          <a:lstStyle>
            <a:lvl1pPr algn="ctr" defTabSz="914400" rtl="0" eaLnBrk="1" latinLnBrk="0" hangingPunct="1">
              <a:lnSpc>
                <a:spcPct val="85000"/>
              </a:lnSpc>
              <a:spcBef>
                <a:spcPct val="0"/>
              </a:spcBef>
              <a:buNone/>
              <a:defRPr sz="5400" b="0" kern="1200" spc="-100" baseline="0">
                <a:solidFill>
                  <a:schemeClr val="tx2"/>
                </a:solidFill>
                <a:latin typeface="+mj-lt"/>
                <a:ea typeface="+mj-ea"/>
                <a:cs typeface="+mj-cs"/>
              </a:defRPr>
            </a:lvl1pPr>
          </a:lstStyle>
          <a:p>
            <a:r>
              <a:rPr lang="en-US">
                <a:solidFill>
                  <a:schemeClr val="bg1"/>
                </a:solidFill>
              </a:rPr>
              <a:t>ModificationPreliminary </a:t>
            </a:r>
            <a:r>
              <a:rPr lang="en-US" sz="6000">
                <a:solidFill>
                  <a:schemeClr val="bg1"/>
                </a:solidFill>
              </a:rPr>
              <a:t>Results</a:t>
            </a:r>
            <a:endParaRPr lang="en-US" sz="6000">
              <a:solidFill>
                <a:schemeClr val="tx1"/>
              </a:solidFill>
            </a:endParaRPr>
          </a:p>
        </p:txBody>
      </p:sp>
      <p:sp>
        <p:nvSpPr>
          <p:cNvPr id="9" name="Title 8">
            <a:extLst>
              <a:ext uri="{FF2B5EF4-FFF2-40B4-BE49-F238E27FC236}">
                <a16:creationId xmlns:a16="http://schemas.microsoft.com/office/drawing/2014/main" id="{A66EB19B-6B6E-697A-5EBF-D360C3F8A9FA}"/>
              </a:ext>
            </a:extLst>
          </p:cNvPr>
          <p:cNvSpPr txBox="1">
            <a:spLocks/>
          </p:cNvSpPr>
          <p:nvPr/>
        </p:nvSpPr>
        <p:spPr>
          <a:xfrm>
            <a:off x="0" y="259870"/>
            <a:ext cx="6497321" cy="570253"/>
          </a:xfrm>
          <a:prstGeom prst="rect">
            <a:avLst/>
          </a:prstGeom>
        </p:spPr>
        <p:txBody>
          <a:bodyPr vert="horz" lIns="91440" tIns="45720" rIns="91440" bIns="45720" rtlCol="0" anchor="b">
            <a:normAutofit/>
          </a:bodyPr>
          <a:lstStyle>
            <a:lvl1pPr algn="ctr" defTabSz="914400" rtl="0" eaLnBrk="1" latinLnBrk="0" hangingPunct="1">
              <a:lnSpc>
                <a:spcPct val="85000"/>
              </a:lnSpc>
              <a:spcBef>
                <a:spcPct val="0"/>
              </a:spcBef>
              <a:buNone/>
              <a:defRPr sz="5400" b="0" kern="1200" spc="-100" baseline="0">
                <a:solidFill>
                  <a:schemeClr val="tx2"/>
                </a:solidFill>
                <a:latin typeface="+mj-lt"/>
                <a:ea typeface="+mj-ea"/>
                <a:cs typeface="+mj-cs"/>
              </a:defRPr>
            </a:lvl1pPr>
          </a:lstStyle>
          <a:p>
            <a:r>
              <a:rPr lang="en-US" sz="3600">
                <a:solidFill>
                  <a:schemeClr val="tx1"/>
                </a:solidFill>
              </a:rPr>
              <a:t>Preliminary Results: NanoGrav</a:t>
            </a:r>
          </a:p>
        </p:txBody>
      </p:sp>
      <p:sp>
        <p:nvSpPr>
          <p:cNvPr id="10" name="TextBox 9">
            <a:extLst>
              <a:ext uri="{FF2B5EF4-FFF2-40B4-BE49-F238E27FC236}">
                <a16:creationId xmlns:a16="http://schemas.microsoft.com/office/drawing/2014/main" id="{389D794F-1A69-D245-DFFE-F2DB44992918}"/>
              </a:ext>
            </a:extLst>
          </p:cNvPr>
          <p:cNvSpPr txBox="1"/>
          <p:nvPr/>
        </p:nvSpPr>
        <p:spPr>
          <a:xfrm>
            <a:off x="6497321" y="458920"/>
            <a:ext cx="5333999" cy="338554"/>
          </a:xfrm>
          <a:prstGeom prst="rect">
            <a:avLst/>
          </a:prstGeom>
          <a:noFill/>
        </p:spPr>
        <p:txBody>
          <a:bodyPr wrap="square">
            <a:spAutoFit/>
          </a:bodyPr>
          <a:lstStyle/>
          <a:p>
            <a:r>
              <a:rPr lang="en-US" sz="1600" i="1"/>
              <a:t>Choi, Bosca, TK, Poczos, et al. 2026 (in preparation)</a:t>
            </a:r>
          </a:p>
        </p:txBody>
      </p:sp>
      <p:sp>
        <p:nvSpPr>
          <p:cNvPr id="11" name="TextBox 10">
            <a:extLst>
              <a:ext uri="{FF2B5EF4-FFF2-40B4-BE49-F238E27FC236}">
                <a16:creationId xmlns:a16="http://schemas.microsoft.com/office/drawing/2014/main" id="{5E84CDCD-C764-53C3-B322-78AF782E4E9A}"/>
              </a:ext>
            </a:extLst>
          </p:cNvPr>
          <p:cNvSpPr txBox="1"/>
          <p:nvPr/>
        </p:nvSpPr>
        <p:spPr>
          <a:xfrm>
            <a:off x="4237181" y="6287241"/>
            <a:ext cx="3475388" cy="338554"/>
          </a:xfrm>
          <a:prstGeom prst="rect">
            <a:avLst/>
          </a:prstGeom>
          <a:noFill/>
        </p:spPr>
        <p:txBody>
          <a:bodyPr wrap="square">
            <a:spAutoFit/>
          </a:bodyPr>
          <a:lstStyle/>
          <a:p>
            <a:r>
              <a:rPr lang="en-US" sz="1600" i="1"/>
              <a:t>Credit: Chris Choi</a:t>
            </a:r>
          </a:p>
        </p:txBody>
      </p:sp>
      <p:pic>
        <p:nvPicPr>
          <p:cNvPr id="2" name="presentation_safe_1080p_2">
            <a:hlinkClick r:id="" action="ppaction://media"/>
            <a:extLst>
              <a:ext uri="{FF2B5EF4-FFF2-40B4-BE49-F238E27FC236}">
                <a16:creationId xmlns:a16="http://schemas.microsoft.com/office/drawing/2014/main" id="{E2225165-BDBC-BFAA-366A-B4EB1D5A616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938848" y="1314252"/>
            <a:ext cx="7970930" cy="4483649"/>
          </a:xfrm>
          <a:prstGeom prst="rect">
            <a:avLst/>
          </a:prstGeom>
        </p:spPr>
      </p:pic>
      <p:pic>
        <p:nvPicPr>
          <p:cNvPr id="3" name="Picture 2">
            <a:extLst>
              <a:ext uri="{FF2B5EF4-FFF2-40B4-BE49-F238E27FC236}">
                <a16:creationId xmlns:a16="http://schemas.microsoft.com/office/drawing/2014/main" id="{F429E9E7-67E6-D215-B198-3D806F2B3B90}"/>
              </a:ext>
            </a:extLst>
          </p:cNvPr>
          <p:cNvPicPr>
            <a:picLocks noChangeAspect="1"/>
          </p:cNvPicPr>
          <p:nvPr/>
        </p:nvPicPr>
        <p:blipFill>
          <a:blip r:embed="rId5"/>
          <a:stretch>
            <a:fillRect/>
          </a:stretch>
        </p:blipFill>
        <p:spPr>
          <a:xfrm>
            <a:off x="267841" y="1080653"/>
            <a:ext cx="3969340" cy="3935023"/>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81E9E90-56EC-7EC7-FED2-9DEC83593AEE}"/>
                  </a:ext>
                </a:extLst>
              </p:cNvPr>
              <p:cNvSpPr txBox="1"/>
              <p:nvPr/>
            </p:nvSpPr>
            <p:spPr>
              <a:xfrm>
                <a:off x="165127" y="5134417"/>
                <a:ext cx="4072054" cy="1097223"/>
              </a:xfrm>
              <a:prstGeom prst="rect">
                <a:avLst/>
              </a:prstGeom>
              <a:noFill/>
            </p:spPr>
            <p:txBody>
              <a:bodyPr wrap="square">
                <a:spAutoFit/>
              </a:bodyPr>
              <a:lstStyle/>
              <a:p>
                <a:pPr algn="just"/>
                <a:r>
                  <a:rPr lang="en-US" sz="1600"/>
                  <a:t>Unlike in Wu et al. 2023, the posteriors distributions of </a:t>
                </a:r>
                <a14:m>
                  <m:oMath xmlns:m="http://schemas.openxmlformats.org/officeDocument/2006/math">
                    <m:sSub>
                      <m:sSubPr>
                        <m:ctrlPr>
                          <a:rPr lang="en-US" sz="1600" i="1" smtClean="0">
                            <a:latin typeface="Cambria Math" panose="02040503050406030204" pitchFamily="18" charset="0"/>
                          </a:rPr>
                        </m:ctrlPr>
                      </m:sSubPr>
                      <m:e>
                        <m:r>
                          <a:rPr lang="en-US" sz="1600" i="1" smtClean="0">
                            <a:latin typeface="Cambria Math" panose="02040503050406030204" pitchFamily="18" charset="0"/>
                          </a:rPr>
                          <m:t>𝐴</m:t>
                        </m:r>
                      </m:e>
                      <m:sub>
                        <m:r>
                          <a:rPr lang="en-US" sz="1600" i="1" smtClean="0">
                            <a:latin typeface="Cambria Math" panose="02040503050406030204" pitchFamily="18" charset="0"/>
                          </a:rPr>
                          <m:t>𝑔𝑤</m:t>
                        </m:r>
                      </m:sub>
                    </m:sSub>
                    <m:r>
                      <a:rPr lang="en-US" sz="1600" i="1" smtClean="0">
                        <a:latin typeface="Cambria Math" panose="02040503050406030204" pitchFamily="18" charset="0"/>
                      </a:rPr>
                      <m:t> </m:t>
                    </m:r>
                  </m:oMath>
                </a14:m>
                <a:r>
                  <a:rPr lang="en-US" sz="1600"/>
                  <a:t>and </a:t>
                </a:r>
                <a14:m>
                  <m:oMath xmlns:m="http://schemas.openxmlformats.org/officeDocument/2006/math">
                    <m:sSub>
                      <m:sSubPr>
                        <m:ctrlPr>
                          <a:rPr lang="en-US" sz="1600" i="1" smtClean="0">
                            <a:latin typeface="Cambria Math" panose="02040503050406030204" pitchFamily="18" charset="0"/>
                          </a:rPr>
                        </m:ctrlPr>
                      </m:sSubPr>
                      <m:e>
                        <m:r>
                          <a:rPr lang="en-US" sz="1600" i="1" smtClean="0">
                            <a:latin typeface="Cambria Math" panose="02040503050406030204" pitchFamily="18" charset="0"/>
                          </a:rPr>
                          <m:t>𝛾</m:t>
                        </m:r>
                      </m:e>
                      <m:sub>
                        <m:r>
                          <a:rPr lang="en-US" sz="1600" i="1" smtClean="0">
                            <a:latin typeface="Cambria Math" panose="02040503050406030204" pitchFamily="18" charset="0"/>
                          </a:rPr>
                          <m:t>𝑔𝑤</m:t>
                        </m:r>
                      </m:sub>
                    </m:sSub>
                  </m:oMath>
                </a14:m>
                <a:r>
                  <a:rPr lang="en-US" sz="1600"/>
                  <a:t> inferred for massive gravity are not necessarily consistent with those of GR</a:t>
                </a:r>
                <a:endParaRPr lang="en-US"/>
              </a:p>
            </p:txBody>
          </p:sp>
        </mc:Choice>
        <mc:Fallback xmlns="">
          <p:sp>
            <p:nvSpPr>
              <p:cNvPr id="5" name="TextBox 4">
                <a:extLst>
                  <a:ext uri="{FF2B5EF4-FFF2-40B4-BE49-F238E27FC236}">
                    <a16:creationId xmlns:a16="http://schemas.microsoft.com/office/drawing/2014/main" id="{B81E9E90-56EC-7EC7-FED2-9DEC83593AEE}"/>
                  </a:ext>
                </a:extLst>
              </p:cNvPr>
              <p:cNvSpPr txBox="1">
                <a:spLocks noRot="1" noChangeAspect="1" noMove="1" noResize="1" noEditPoints="1" noAdjustHandles="1" noChangeArrowheads="1" noChangeShapeType="1" noTextEdit="1"/>
              </p:cNvSpPr>
              <p:nvPr/>
            </p:nvSpPr>
            <p:spPr>
              <a:xfrm>
                <a:off x="165127" y="5134417"/>
                <a:ext cx="4072054" cy="1097223"/>
              </a:xfrm>
              <a:prstGeom prst="rect">
                <a:avLst/>
              </a:prstGeom>
              <a:blipFill>
                <a:blip r:embed="rId6"/>
                <a:stretch>
                  <a:fillRect l="-621" t="-2299" r="-621" b="-689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B2DAF10-8580-89D6-92D6-459E3A01A2EC}"/>
                  </a:ext>
                </a:extLst>
              </p:cNvPr>
              <p:cNvSpPr txBox="1"/>
              <p:nvPr/>
            </p:nvSpPr>
            <p:spPr>
              <a:xfrm>
                <a:off x="4237181" y="870043"/>
                <a:ext cx="6823362" cy="371640"/>
              </a:xfrm>
              <a:prstGeom prst="rect">
                <a:avLst/>
              </a:prstGeom>
              <a:noFill/>
            </p:spPr>
            <p:txBody>
              <a:bodyPr wrap="square">
                <a:spAutoFit/>
              </a:bodyPr>
              <a:lstStyle/>
              <a:p>
                <a:pPr/>
                <a14:m>
                  <m:oMathPara xmlns:m="http://schemas.openxmlformats.org/officeDocument/2006/math">
                    <m:oMath>
                      <m:sSub>
                        <m:sSubPr>
                          <m:ctrlPr>
                            <a:rPr lang="en-US" sz="1600" i="1" smtClean="0">
                              <a:latin typeface="Cambria Math" panose="02040503050406030204" pitchFamily="18" charset="0"/>
                            </a:rPr>
                          </m:ctrlPr>
                        </m:sSubPr>
                        <m:e>
                          <m:r>
                            <a:rPr lang="en-US" sz="1600" i="1" smtClean="0">
                              <a:latin typeface="Cambria Math" panose="02040503050406030204" pitchFamily="18" charset="0"/>
                            </a:rPr>
                            <m:t>𝐴</m:t>
                          </m:r>
                        </m:e>
                        <m:sub>
                          <m:r>
                            <a:rPr lang="en-US" sz="1600" i="1" smtClean="0">
                              <a:latin typeface="Cambria Math" panose="02040503050406030204" pitchFamily="18" charset="0"/>
                            </a:rPr>
                            <m:t>𝑔𝑤</m:t>
                          </m:r>
                        </m:sub>
                      </m:sSub>
                      <m:r>
                        <a:rPr lang="en-US" sz="1600" i="1" smtClean="0">
                          <a:latin typeface="Cambria Math" panose="02040503050406030204" pitchFamily="18" charset="0"/>
                        </a:rPr>
                        <m:t>=</m:t>
                      </m:r>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m:t>
                          </m:r>
                          <m:r>
                            <a:rPr lang="en-US" sz="1600" i="1" smtClean="0">
                              <a:latin typeface="Cambria Math" panose="02040503050406030204" pitchFamily="18" charset="0"/>
                            </a:rPr>
                            <m:t>4.8</m:t>
                          </m:r>
                        </m:e>
                        <m:sub>
                          <m:r>
                            <a:rPr lang="en-US" sz="1600" i="1" smtClean="0">
                              <a:latin typeface="Cambria Math" panose="02040503050406030204" pitchFamily="18" charset="0"/>
                            </a:rPr>
                            <m:t>−4.3</m:t>
                          </m:r>
                        </m:sub>
                        <m:sup>
                          <m:r>
                            <a:rPr lang="en-US" sz="1600" i="1" smtClean="0">
                              <a:latin typeface="Cambria Math" panose="02040503050406030204" pitchFamily="18" charset="0"/>
                            </a:rPr>
                            <m:t>+5.2</m:t>
                          </m:r>
                        </m:sup>
                      </m:sSubSup>
                      <m:r>
                        <a:rPr lang="en-US" sz="1600" b="0" i="1" smtClean="0">
                          <a:latin typeface="Cambria Math" panose="02040503050406030204" pitchFamily="18" charset="0"/>
                        </a:rPr>
                        <m:t> )</m:t>
                      </m:r>
                      <m:r>
                        <a:rPr lang="en-US" sz="1600" i="1" smtClean="0">
                          <a:latin typeface="Cambria Math" panose="02040503050406030204" pitchFamily="18" charset="0"/>
                        </a:rPr>
                        <m:t>× </m:t>
                      </m:r>
                      <m:sSup>
                        <m:sSupPr>
                          <m:ctrlPr>
                            <a:rPr lang="en-US" sz="1600" i="1" smtClean="0">
                              <a:latin typeface="Cambria Math" panose="02040503050406030204" pitchFamily="18" charset="0"/>
                            </a:rPr>
                          </m:ctrlPr>
                        </m:sSupPr>
                        <m:e>
                          <m:r>
                            <a:rPr lang="en-US" sz="1600" i="1" smtClean="0">
                              <a:latin typeface="Cambria Math" panose="02040503050406030204" pitchFamily="18" charset="0"/>
                            </a:rPr>
                            <m:t>10</m:t>
                          </m:r>
                        </m:e>
                        <m:sup>
                          <m:r>
                            <a:rPr lang="en-US" sz="1600" i="1" smtClean="0">
                              <a:latin typeface="Cambria Math" panose="02040503050406030204" pitchFamily="18" charset="0"/>
                            </a:rPr>
                            <m:t>−15</m:t>
                          </m:r>
                        </m:sup>
                      </m:sSup>
                      <m:r>
                        <a:rPr lang="en-US" sz="1600" i="1" smtClean="0">
                          <a:latin typeface="Cambria Math" panose="02040503050406030204" pitchFamily="18" charset="0"/>
                        </a:rPr>
                        <m:t>, </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     </m:t>
                          </m:r>
                          <m:r>
                            <a:rPr lang="en-US" sz="1600" i="1" smtClean="0">
                              <a:latin typeface="Cambria Math" panose="02040503050406030204" pitchFamily="18" charset="0"/>
                            </a:rPr>
                            <m:t>𝛾</m:t>
                          </m:r>
                        </m:e>
                        <m:sub>
                          <m:r>
                            <a:rPr lang="en-US" sz="1600" i="1" smtClean="0">
                              <a:latin typeface="Cambria Math" panose="02040503050406030204" pitchFamily="18" charset="0"/>
                            </a:rPr>
                            <m:t>𝑔𝑤</m:t>
                          </m:r>
                        </m:sub>
                      </m:sSub>
                      <m:r>
                        <a:rPr lang="en-US" sz="1600" b="0" i="1" smtClean="0">
                          <a:latin typeface="Cambria Math" panose="02040503050406030204" pitchFamily="18" charset="0"/>
                        </a:rPr>
                        <m:t> </m:t>
                      </m:r>
                      <m:r>
                        <a:rPr lang="en-US" sz="1600" i="1" smtClean="0">
                          <a:latin typeface="Cambria Math" panose="02040503050406030204" pitchFamily="18" charset="0"/>
                        </a:rPr>
                        <m:t>= </m:t>
                      </m:r>
                      <m:sSubSup>
                        <m:sSubSupPr>
                          <m:ctrlPr>
                            <a:rPr lang="en-US" sz="1600" i="1" smtClean="0">
                              <a:latin typeface="Cambria Math" panose="02040503050406030204" pitchFamily="18" charset="0"/>
                            </a:rPr>
                          </m:ctrlPr>
                        </m:sSubSupPr>
                        <m:e>
                          <m:r>
                            <a:rPr lang="en-US" sz="1600" i="1" smtClean="0">
                              <a:latin typeface="Cambria Math" panose="02040503050406030204" pitchFamily="18" charset="0"/>
                            </a:rPr>
                            <m:t>3.01</m:t>
                          </m:r>
                        </m:e>
                        <m:sub>
                          <m:r>
                            <a:rPr lang="en-US" sz="1600" i="1" smtClean="0">
                              <a:latin typeface="Cambria Math" panose="02040503050406030204" pitchFamily="18" charset="0"/>
                            </a:rPr>
                            <m:t>−0.66</m:t>
                          </m:r>
                        </m:sub>
                        <m:sup>
                          <m:r>
                            <a:rPr lang="en-US" sz="1600" i="1" smtClean="0">
                              <a:latin typeface="Cambria Math" panose="02040503050406030204" pitchFamily="18" charset="0"/>
                            </a:rPr>
                            <m:t>+1.04</m:t>
                          </m:r>
                        </m:sup>
                      </m:sSubSup>
                    </m:oMath>
                  </m:oMathPara>
                </a14:m>
                <a:endParaRPr lang="en-US"/>
              </a:p>
            </p:txBody>
          </p:sp>
        </mc:Choice>
        <mc:Fallback xmlns="">
          <p:sp>
            <p:nvSpPr>
              <p:cNvPr id="7" name="TextBox 6">
                <a:extLst>
                  <a:ext uri="{FF2B5EF4-FFF2-40B4-BE49-F238E27FC236}">
                    <a16:creationId xmlns:a16="http://schemas.microsoft.com/office/drawing/2014/main" id="{9B2DAF10-8580-89D6-92D6-459E3A01A2EC}"/>
                  </a:ext>
                </a:extLst>
              </p:cNvPr>
              <p:cNvSpPr txBox="1">
                <a:spLocks noRot="1" noChangeAspect="1" noMove="1" noResize="1" noEditPoints="1" noAdjustHandles="1" noChangeArrowheads="1" noChangeShapeType="1" noTextEdit="1"/>
              </p:cNvSpPr>
              <p:nvPr/>
            </p:nvSpPr>
            <p:spPr>
              <a:xfrm>
                <a:off x="4237181" y="870043"/>
                <a:ext cx="6823362" cy="371640"/>
              </a:xfrm>
              <a:prstGeom prst="rect">
                <a:avLst/>
              </a:prstGeom>
              <a:blipFill>
                <a:blip r:embed="rId7"/>
                <a:stretch>
                  <a:fillRect b="-6667"/>
                </a:stretch>
              </a:blipFill>
            </p:spPr>
            <p:txBody>
              <a:bodyPr/>
              <a:lstStyle/>
              <a:p>
                <a:r>
                  <a:rPr lang="en-US">
                    <a:noFill/>
                  </a:rPr>
                  <a:t> </a:t>
                </a:r>
              </a:p>
            </p:txBody>
          </p:sp>
        </mc:Fallback>
      </mc:AlternateContent>
      <p:sp>
        <p:nvSpPr>
          <p:cNvPr id="15" name="Slide Number Placeholder 14">
            <a:extLst>
              <a:ext uri="{FF2B5EF4-FFF2-40B4-BE49-F238E27FC236}">
                <a16:creationId xmlns:a16="http://schemas.microsoft.com/office/drawing/2014/main" id="{92B87B77-0137-3F43-5E1E-C1071D587DDD}"/>
              </a:ext>
            </a:extLst>
          </p:cNvPr>
          <p:cNvSpPr>
            <a:spLocks noGrp="1"/>
          </p:cNvSpPr>
          <p:nvPr>
            <p:ph type="sldNum" sz="quarter" idx="12"/>
          </p:nvPr>
        </p:nvSpPr>
        <p:spPr/>
        <p:txBody>
          <a:bodyPr/>
          <a:lstStyle/>
          <a:p>
            <a:fld id="{C1FF6DA9-008F-8B48-92A6-B652298478BF}" type="slidenum">
              <a:rPr lang="en-US" smtClean="0"/>
              <a:t>16</a:t>
            </a:fld>
            <a:endParaRPr lang="en-US"/>
          </a:p>
        </p:txBody>
      </p:sp>
    </p:spTree>
    <p:extLst>
      <p:ext uri="{BB962C8B-B14F-4D97-AF65-F5344CB8AC3E}">
        <p14:creationId xmlns:p14="http://schemas.microsoft.com/office/powerpoint/2010/main" val="3331620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8">
            <a:extLst>
              <a:ext uri="{FF2B5EF4-FFF2-40B4-BE49-F238E27FC236}">
                <a16:creationId xmlns:a16="http://schemas.microsoft.com/office/drawing/2014/main" id="{953DD23A-33E1-D9D8-25C4-E8D914F3E16D}"/>
              </a:ext>
            </a:extLst>
          </p:cNvPr>
          <p:cNvSpPr txBox="1">
            <a:spLocks/>
          </p:cNvSpPr>
          <p:nvPr/>
        </p:nvSpPr>
        <p:spPr>
          <a:xfrm>
            <a:off x="1" y="246016"/>
            <a:ext cx="4825388" cy="570253"/>
          </a:xfrm>
          <a:prstGeom prst="rect">
            <a:avLst/>
          </a:prstGeom>
        </p:spPr>
        <p:txBody>
          <a:bodyPr vert="horz" lIns="91440" tIns="45720" rIns="91440" bIns="45720" rtlCol="0" anchor="b">
            <a:normAutofit/>
          </a:bodyPr>
          <a:lstStyle>
            <a:lvl1pPr algn="ctr" defTabSz="914400" rtl="0" eaLnBrk="1" latinLnBrk="0" hangingPunct="1">
              <a:lnSpc>
                <a:spcPct val="85000"/>
              </a:lnSpc>
              <a:spcBef>
                <a:spcPct val="0"/>
              </a:spcBef>
              <a:buNone/>
              <a:defRPr sz="5400" b="0" kern="1200" spc="-100" baseline="0">
                <a:solidFill>
                  <a:schemeClr val="tx2"/>
                </a:solidFill>
                <a:latin typeface="+mj-lt"/>
                <a:ea typeface="+mj-ea"/>
                <a:cs typeface="+mj-cs"/>
              </a:defRPr>
            </a:lvl1pPr>
          </a:lstStyle>
          <a:p>
            <a:r>
              <a:rPr lang="en-US" sz="2400">
                <a:solidFill>
                  <a:schemeClr val="tx1"/>
                </a:solidFill>
              </a:rPr>
              <a:t>Preliminary Results: NanoGrav</a:t>
            </a:r>
          </a:p>
        </p:txBody>
      </p:sp>
      <p:pic>
        <p:nvPicPr>
          <p:cNvPr id="6" name="Picture 5">
            <a:extLst>
              <a:ext uri="{FF2B5EF4-FFF2-40B4-BE49-F238E27FC236}">
                <a16:creationId xmlns:a16="http://schemas.microsoft.com/office/drawing/2014/main" id="{B4039AE4-E477-7E6F-563C-A746F3A6C74A}"/>
              </a:ext>
            </a:extLst>
          </p:cNvPr>
          <p:cNvPicPr>
            <a:picLocks noChangeAspect="1"/>
          </p:cNvPicPr>
          <p:nvPr/>
        </p:nvPicPr>
        <p:blipFill>
          <a:blip r:embed="rId2"/>
          <a:stretch>
            <a:fillRect/>
          </a:stretch>
        </p:blipFill>
        <p:spPr>
          <a:xfrm>
            <a:off x="312880" y="1081231"/>
            <a:ext cx="4633191" cy="4461101"/>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705AD56-6131-AB66-88B7-12525AFA3B0B}"/>
                  </a:ext>
                </a:extLst>
              </p:cNvPr>
              <p:cNvSpPr txBox="1"/>
              <p:nvPr/>
            </p:nvSpPr>
            <p:spPr>
              <a:xfrm>
                <a:off x="5381799" y="1146457"/>
                <a:ext cx="6497321" cy="5105308"/>
              </a:xfrm>
              <a:prstGeom prst="rect">
                <a:avLst/>
              </a:prstGeom>
              <a:noFill/>
            </p:spPr>
            <p:txBody>
              <a:bodyPr wrap="square">
                <a:spAutoFit/>
              </a:bodyPr>
              <a:lstStyle/>
              <a:p>
                <a:endParaRPr lang="en-US" sz="1600" b="0" i="1">
                  <a:latin typeface="Cambria Math" panose="02040503050406030204" pitchFamily="18" charset="0"/>
                </a:endParaRPr>
              </a:p>
              <a:p>
                <a:pPr algn="ctr"/>
                <a14:m>
                  <m:oMathPara xmlns:m="http://schemas.openxmlformats.org/officeDocument/2006/math">
                    <m:oMathParaPr>
                      <m:jc m:val="center"/>
                    </m:oMathParaPr>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𝑔</m:t>
                          </m:r>
                        </m:sub>
                      </m:sSub>
                      <m:r>
                        <a:rPr lang="en-US" i="1" smtClean="0">
                          <a:latin typeface="Cambria Math" panose="02040503050406030204" pitchFamily="18" charset="0"/>
                        </a:rPr>
                        <m:t>= </m:t>
                      </m:r>
                      <m:d>
                        <m:dPr>
                          <m:ctrlPr>
                            <a:rPr lang="en-US" i="1" smtClean="0">
                              <a:latin typeface="Cambria Math" panose="02040503050406030204" pitchFamily="18" charset="0"/>
                            </a:rPr>
                          </m:ctrlPr>
                        </m:dPr>
                        <m:e>
                          <m:sSubSup>
                            <m:sSubSupPr>
                              <m:ctrlPr>
                                <a:rPr lang="en-US" i="1" smtClean="0">
                                  <a:latin typeface="Cambria Math" panose="02040503050406030204" pitchFamily="18" charset="0"/>
                                </a:rPr>
                              </m:ctrlPr>
                            </m:sSubSupPr>
                            <m:e>
                              <m:r>
                                <a:rPr lang="en-US" i="1" smtClean="0">
                                  <a:latin typeface="Cambria Math" panose="02040503050406030204" pitchFamily="18" charset="0"/>
                                </a:rPr>
                                <m:t>2.6</m:t>
                              </m:r>
                            </m:e>
                            <m:sub>
                              <m:r>
                                <a:rPr lang="en-US" i="1" smtClean="0">
                                  <a:latin typeface="Cambria Math" panose="02040503050406030204" pitchFamily="18" charset="0"/>
                                </a:rPr>
                                <m:t>−2.5</m:t>
                              </m:r>
                            </m:sub>
                            <m:sup>
                              <m:r>
                                <a:rPr lang="en-US" i="1" smtClean="0">
                                  <a:latin typeface="Cambria Math" panose="02040503050406030204" pitchFamily="18" charset="0"/>
                                </a:rPr>
                                <m:t>+4.9</m:t>
                              </m:r>
                            </m:sup>
                          </m:sSubSup>
                        </m:e>
                      </m:d>
                      <m:r>
                        <a:rPr lang="en-US" i="1" smtClean="0">
                          <a:latin typeface="Cambria Math" panose="02040503050406030204" pitchFamily="18" charset="0"/>
                        </a:rPr>
                        <m:t>× </m:t>
                      </m:r>
                      <m:sSup>
                        <m:sSupPr>
                          <m:ctrlPr>
                            <a:rPr lang="en-US" i="1" smtClean="0">
                              <a:latin typeface="Cambria Math" panose="02040503050406030204" pitchFamily="18" charset="0"/>
                            </a:rPr>
                          </m:ctrlPr>
                        </m:sSupPr>
                        <m:e>
                          <m:r>
                            <a:rPr lang="en-US" i="1" smtClean="0">
                              <a:latin typeface="Cambria Math" panose="02040503050406030204" pitchFamily="18" charset="0"/>
                            </a:rPr>
                            <m:t>10</m:t>
                          </m:r>
                        </m:e>
                        <m:sup>
                          <m:r>
                            <a:rPr lang="en-US" i="1" smtClean="0">
                              <a:latin typeface="Cambria Math" panose="02040503050406030204" pitchFamily="18" charset="0"/>
                            </a:rPr>
                            <m:t>−24</m:t>
                          </m:r>
                        </m:sup>
                      </m:sSup>
                      <m:r>
                        <a:rPr lang="en-US" i="1" smtClean="0">
                          <a:latin typeface="Cambria Math" panose="02040503050406030204" pitchFamily="18" charset="0"/>
                        </a:rPr>
                        <m:t>𝑒𝑉</m:t>
                      </m:r>
                      <m:r>
                        <a:rPr lang="en-US" i="1" smtClean="0">
                          <a:latin typeface="Cambria Math" panose="02040503050406030204" pitchFamily="18" charset="0"/>
                        </a:rPr>
                        <m:t>, </m:t>
                      </m:r>
                    </m:oMath>
                  </m:oMathPara>
                </a14:m>
                <a:endParaRPr lang="en-US" i="1">
                  <a:latin typeface="Cambria Math" panose="02040503050406030204" pitchFamily="18" charset="0"/>
                </a:endParaRPr>
              </a:p>
              <a:p>
                <a:pPr algn="ct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rPr>
                          <m:t>𝑛</m:t>
                        </m:r>
                      </m:e>
                      <m:sub>
                        <m:r>
                          <a:rPr lang="en-US" i="1" smtClean="0">
                            <a:latin typeface="Cambria Math" panose="02040503050406030204" pitchFamily="18" charset="0"/>
                          </a:rPr>
                          <m:t>𝑉</m:t>
                        </m:r>
                      </m:sub>
                    </m:sSub>
                    <m:r>
                      <a:rPr lang="en-US" i="1" smtClean="0">
                        <a:latin typeface="Cambria Math" panose="02040503050406030204" pitchFamily="18" charset="0"/>
                      </a:rPr>
                      <m:t>= </m:t>
                    </m:r>
                    <m:sSubSup>
                      <m:sSubSupPr>
                        <m:ctrlPr>
                          <a:rPr lang="en-US" i="1" smtClean="0">
                            <a:latin typeface="Cambria Math" panose="02040503050406030204" pitchFamily="18" charset="0"/>
                          </a:rPr>
                        </m:ctrlPr>
                      </m:sSubSupPr>
                      <m:e>
                        <m:r>
                          <a:rPr lang="en-US" i="1" smtClean="0">
                            <a:latin typeface="Cambria Math" panose="02040503050406030204" pitchFamily="18" charset="0"/>
                          </a:rPr>
                          <m:t>2.0</m:t>
                        </m:r>
                      </m:e>
                      <m:sub>
                        <m:r>
                          <a:rPr lang="en-US" i="1" smtClean="0">
                            <a:latin typeface="Cambria Math" panose="02040503050406030204" pitchFamily="18" charset="0"/>
                          </a:rPr>
                          <m:t>−1.8</m:t>
                        </m:r>
                      </m:sub>
                      <m:sup>
                        <m:r>
                          <a:rPr lang="en-US" i="1" smtClean="0">
                            <a:latin typeface="Cambria Math" panose="02040503050406030204" pitchFamily="18" charset="0"/>
                          </a:rPr>
                          <m:t>+1.8</m:t>
                        </m:r>
                      </m:sup>
                    </m:sSubSup>
                    <m:r>
                      <a:rPr lang="en-US" b="0" i="1" smtClean="0">
                        <a:latin typeface="Cambria Math" panose="02040503050406030204" pitchFamily="18" charset="0"/>
                      </a:rPr>
                      <m:t>    &amp;.  </m:t>
                    </m:r>
                    <m:r>
                      <a:rPr lang="en-US" i="1" smtClean="0">
                        <a:latin typeface="Cambria Math" panose="02040503050406030204" pitchFamily="18" charset="0"/>
                      </a:rPr>
                      <m:t>𝑛</m:t>
                    </m:r>
                    <m:r>
                      <a:rPr lang="en-US" b="0" i="1" smtClean="0">
                        <a:latin typeface="Cambria Math" panose="02040503050406030204" pitchFamily="18" charset="0"/>
                      </a:rPr>
                      <m:t>_</m:t>
                    </m:r>
                    <m:r>
                      <a:rPr lang="en-US" i="1" smtClean="0">
                        <a:latin typeface="Cambria Math" panose="02040503050406030204" pitchFamily="18" charset="0"/>
                      </a:rPr>
                      <m:t>𝑆</m:t>
                    </m:r>
                    <m:r>
                      <a:rPr lang="en-US" i="1" smtClean="0">
                        <a:latin typeface="Cambria Math" panose="02040503050406030204" pitchFamily="18" charset="0"/>
                      </a:rPr>
                      <m:t> = </m:t>
                    </m:r>
                    <m:sSubSup>
                      <m:sSubSupPr>
                        <m:ctrlPr>
                          <a:rPr lang="en-US" i="1" smtClean="0">
                            <a:latin typeface="Cambria Math" panose="02040503050406030204" pitchFamily="18" charset="0"/>
                          </a:rPr>
                        </m:ctrlPr>
                      </m:sSubSupPr>
                      <m:e>
                        <m:r>
                          <a:rPr lang="en-US" i="1" smtClean="0">
                            <a:latin typeface="Cambria Math" panose="02040503050406030204" pitchFamily="18" charset="0"/>
                          </a:rPr>
                          <m:t>4.2</m:t>
                        </m:r>
                      </m:e>
                      <m:sub>
                        <m:r>
                          <a:rPr lang="en-US" i="1" smtClean="0">
                            <a:latin typeface="Cambria Math" panose="02040503050406030204" pitchFamily="18" charset="0"/>
                          </a:rPr>
                          <m:t>2.8</m:t>
                        </m:r>
                      </m:sub>
                      <m:sup>
                        <m:r>
                          <a:rPr lang="en-US" i="1" smtClean="0">
                            <a:latin typeface="Cambria Math" panose="02040503050406030204" pitchFamily="18" charset="0"/>
                          </a:rPr>
                          <m:t>+3.4</m:t>
                        </m:r>
                      </m:sup>
                    </m:sSubSup>
                    <m:r>
                      <a:rPr lang="en-US" i="1" smtClean="0">
                        <a:latin typeface="Cambria Math" panose="02040503050406030204" pitchFamily="18" charset="0"/>
                      </a:rPr>
                      <m:t>,</m:t>
                    </m:r>
                  </m:oMath>
                </a14:m>
                <a:r>
                  <a:rPr lang="en-US"/>
                  <a:t> </a:t>
                </a:r>
              </a:p>
              <a:p>
                <a:pPr algn="ctr"/>
                <a14:m>
                  <m:oMath xmlns:m="http://schemas.openxmlformats.org/officeDocument/2006/math">
                    <m:r>
                      <a:rPr lang="en-US" i="1" smtClean="0">
                        <a:latin typeface="Cambria Math" panose="02040503050406030204" pitchFamily="18" charset="0"/>
                      </a:rPr>
                      <m:t>𝐵𝐹</m:t>
                    </m:r>
                    <m:r>
                      <a:rPr lang="en-US" i="1" smtClean="0">
                        <a:latin typeface="Cambria Math" panose="02040503050406030204" pitchFamily="18" charset="0"/>
                      </a:rPr>
                      <m:t> =1.238±0.015</m:t>
                    </m:r>
                  </m:oMath>
                </a14:m>
                <a:r>
                  <a:rPr lang="en-US" sz="1600"/>
                  <a:t>. </a:t>
                </a:r>
              </a:p>
              <a:p>
                <a:endParaRPr lang="en-US" sz="1600"/>
              </a:p>
              <a:p>
                <a:r>
                  <a:rPr lang="en-US"/>
                  <a:t>The distrubtion of the parameters in massive gravity, while they do overlap substantially with the ones for GR, contain a richer structure. The distrubtion of </a:t>
                </a: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rPr>
                          <m:t>𝐴</m:t>
                        </m:r>
                      </m:e>
                      <m:sub>
                        <m:r>
                          <a:rPr lang="en-US" i="1" smtClean="0">
                            <a:latin typeface="Cambria Math" panose="02040503050406030204" pitchFamily="18" charset="0"/>
                          </a:rPr>
                          <m:t>𝑔𝑤</m:t>
                        </m:r>
                      </m:sub>
                    </m:sSub>
                  </m:oMath>
                </a14:m>
                <a:r>
                  <a:rPr lang="en-US"/>
                  <a:t> for massive gravity is broad,er with a lower median and a wider tail for smaller values of </a:t>
                </a: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rPr>
                          <m:t>𝐴</m:t>
                        </m:r>
                      </m:e>
                      <m:sub>
                        <m:r>
                          <a:rPr lang="en-US" i="1" smtClean="0">
                            <a:latin typeface="Cambria Math" panose="02040503050406030204" pitchFamily="18" charset="0"/>
                          </a:rPr>
                          <m:t>𝑔𝑤</m:t>
                        </m:r>
                      </m:sub>
                    </m:sSub>
                  </m:oMath>
                </a14:m>
                <a:r>
                  <a:rPr lang="en-US"/>
                  <a:t> compared to GR. The spectral index shows a similar pattern: the median is lower for massive gravity and the distribution is broader.</a:t>
                </a:r>
              </a:p>
              <a:p>
                <a:endParaRPr lang="en-US"/>
              </a:p>
              <a:p>
                <a:r>
                  <a:rPr lang="en-US"/>
                  <a:t>These differences can be attributed to the behavior observed in the effective ORF. Since both of the models are being tested against the same set of data, they should predict a similar signal in order to produce maximal agreement with observation.</a:t>
                </a:r>
              </a:p>
            </p:txBody>
          </p:sp>
        </mc:Choice>
        <mc:Fallback xmlns="">
          <p:sp>
            <p:nvSpPr>
              <p:cNvPr id="10" name="TextBox 9">
                <a:extLst>
                  <a:ext uri="{FF2B5EF4-FFF2-40B4-BE49-F238E27FC236}">
                    <a16:creationId xmlns:a16="http://schemas.microsoft.com/office/drawing/2014/main" id="{C705AD56-6131-AB66-88B7-12525AFA3B0B}"/>
                  </a:ext>
                </a:extLst>
              </p:cNvPr>
              <p:cNvSpPr txBox="1">
                <a:spLocks noRot="1" noChangeAspect="1" noMove="1" noResize="1" noEditPoints="1" noAdjustHandles="1" noChangeArrowheads="1" noChangeShapeType="1" noTextEdit="1"/>
              </p:cNvSpPr>
              <p:nvPr/>
            </p:nvSpPr>
            <p:spPr>
              <a:xfrm>
                <a:off x="5381799" y="1146457"/>
                <a:ext cx="6497321" cy="5105308"/>
              </a:xfrm>
              <a:prstGeom prst="rect">
                <a:avLst/>
              </a:prstGeom>
              <a:blipFill>
                <a:blip r:embed="rId3"/>
                <a:stretch>
                  <a:fillRect l="-780" r="-1559" b="-993"/>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ED68EE2A-5503-EB3C-AAB8-B349A0795CF6}"/>
              </a:ext>
            </a:extLst>
          </p:cNvPr>
          <p:cNvSpPr txBox="1"/>
          <p:nvPr/>
        </p:nvSpPr>
        <p:spPr>
          <a:xfrm>
            <a:off x="312880" y="5913211"/>
            <a:ext cx="5340801" cy="338554"/>
          </a:xfrm>
          <a:prstGeom prst="rect">
            <a:avLst/>
          </a:prstGeom>
          <a:noFill/>
        </p:spPr>
        <p:txBody>
          <a:bodyPr wrap="square">
            <a:spAutoFit/>
          </a:bodyPr>
          <a:lstStyle/>
          <a:p>
            <a:r>
              <a:rPr lang="en-US" sz="1600" i="1"/>
              <a:t>Choi, Bosca, TK, Poczos 2026 (in preparation)</a:t>
            </a:r>
          </a:p>
        </p:txBody>
      </p:sp>
      <p:sp>
        <p:nvSpPr>
          <p:cNvPr id="13" name="Slide Number Placeholder 12">
            <a:extLst>
              <a:ext uri="{FF2B5EF4-FFF2-40B4-BE49-F238E27FC236}">
                <a16:creationId xmlns:a16="http://schemas.microsoft.com/office/drawing/2014/main" id="{5A332315-9226-F3DC-E54E-EE8F20F56415}"/>
              </a:ext>
            </a:extLst>
          </p:cNvPr>
          <p:cNvSpPr>
            <a:spLocks noGrp="1"/>
          </p:cNvSpPr>
          <p:nvPr>
            <p:ph type="sldNum" sz="quarter" idx="12"/>
          </p:nvPr>
        </p:nvSpPr>
        <p:spPr/>
        <p:txBody>
          <a:bodyPr/>
          <a:lstStyle/>
          <a:p>
            <a:fld id="{C1FF6DA9-008F-8B48-92A6-B652298478BF}" type="slidenum">
              <a:rPr lang="en-US" smtClean="0"/>
              <a:t>17</a:t>
            </a:fld>
            <a:endParaRPr lang="en-US"/>
          </a:p>
        </p:txBody>
      </p:sp>
    </p:spTree>
    <p:extLst>
      <p:ext uri="{BB962C8B-B14F-4D97-AF65-F5344CB8AC3E}">
        <p14:creationId xmlns:p14="http://schemas.microsoft.com/office/powerpoint/2010/main" val="15257422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D23DE61-376B-6AF2-768D-44FE4087A34F}"/>
              </a:ext>
            </a:extLst>
          </p:cNvPr>
          <p:cNvPicPr>
            <a:picLocks noChangeAspect="1"/>
          </p:cNvPicPr>
          <p:nvPr/>
        </p:nvPicPr>
        <p:blipFill>
          <a:blip r:embed="rId4"/>
          <a:stretch>
            <a:fillRect/>
          </a:stretch>
        </p:blipFill>
        <p:spPr>
          <a:xfrm>
            <a:off x="360680" y="982125"/>
            <a:ext cx="4256169" cy="5287241"/>
          </a:xfrm>
          <a:prstGeom prst="rect">
            <a:avLst/>
          </a:prstGeom>
        </p:spPr>
      </p:pic>
      <p:sp>
        <p:nvSpPr>
          <p:cNvPr id="8" name="Title 8">
            <a:extLst>
              <a:ext uri="{FF2B5EF4-FFF2-40B4-BE49-F238E27FC236}">
                <a16:creationId xmlns:a16="http://schemas.microsoft.com/office/drawing/2014/main" id="{9FDD992A-973E-FDF7-02E1-124DDB420E60}"/>
              </a:ext>
            </a:extLst>
          </p:cNvPr>
          <p:cNvSpPr txBox="1">
            <a:spLocks/>
          </p:cNvSpPr>
          <p:nvPr/>
        </p:nvSpPr>
        <p:spPr>
          <a:xfrm>
            <a:off x="360680" y="259871"/>
            <a:ext cx="3682538" cy="570253"/>
          </a:xfrm>
          <a:prstGeom prst="rect">
            <a:avLst/>
          </a:prstGeom>
        </p:spPr>
        <p:txBody>
          <a:bodyPr vert="horz" lIns="91440" tIns="45720" rIns="91440" bIns="45720" rtlCol="0" anchor="b">
            <a:normAutofit fontScale="40000" lnSpcReduction="20000"/>
          </a:bodyPr>
          <a:lstStyle>
            <a:lvl1pPr algn="ctr" defTabSz="914400" rtl="0" eaLnBrk="1" latinLnBrk="0" hangingPunct="1">
              <a:lnSpc>
                <a:spcPct val="85000"/>
              </a:lnSpc>
              <a:spcBef>
                <a:spcPct val="0"/>
              </a:spcBef>
              <a:buNone/>
              <a:defRPr sz="5400" b="0" kern="1200" spc="-100" baseline="0">
                <a:solidFill>
                  <a:schemeClr val="tx2"/>
                </a:solidFill>
                <a:latin typeface="+mj-lt"/>
                <a:ea typeface="+mj-ea"/>
                <a:cs typeface="+mj-cs"/>
              </a:defRPr>
            </a:lvl1pPr>
          </a:lstStyle>
          <a:p>
            <a:r>
              <a:rPr lang="en-US">
                <a:solidFill>
                  <a:schemeClr val="bg1"/>
                </a:solidFill>
              </a:rPr>
              <a:t>ModificationPreliminary </a:t>
            </a:r>
            <a:r>
              <a:rPr lang="en-US" sz="6000">
                <a:solidFill>
                  <a:schemeClr val="bg1"/>
                </a:solidFill>
              </a:rPr>
              <a:t>Results</a:t>
            </a:r>
            <a:endParaRPr lang="en-US" sz="6000">
              <a:solidFill>
                <a:schemeClr val="tx1"/>
              </a:solidFill>
            </a:endParaRPr>
          </a:p>
        </p:txBody>
      </p:sp>
      <p:sp>
        <p:nvSpPr>
          <p:cNvPr id="9" name="Title 8">
            <a:extLst>
              <a:ext uri="{FF2B5EF4-FFF2-40B4-BE49-F238E27FC236}">
                <a16:creationId xmlns:a16="http://schemas.microsoft.com/office/drawing/2014/main" id="{1F954BA0-7700-31D8-0219-BC802977ABEA}"/>
              </a:ext>
            </a:extLst>
          </p:cNvPr>
          <p:cNvSpPr txBox="1">
            <a:spLocks/>
          </p:cNvSpPr>
          <p:nvPr/>
        </p:nvSpPr>
        <p:spPr>
          <a:xfrm>
            <a:off x="309129" y="182575"/>
            <a:ext cx="3785640" cy="570253"/>
          </a:xfrm>
          <a:prstGeom prst="rect">
            <a:avLst/>
          </a:prstGeom>
        </p:spPr>
        <p:txBody>
          <a:bodyPr vert="horz" lIns="91440" tIns="45720" rIns="91440" bIns="45720" rtlCol="0" anchor="b">
            <a:normAutofit fontScale="92500"/>
          </a:bodyPr>
          <a:lstStyle>
            <a:lvl1pPr algn="ctr" defTabSz="914400" rtl="0" eaLnBrk="1" latinLnBrk="0" hangingPunct="1">
              <a:lnSpc>
                <a:spcPct val="85000"/>
              </a:lnSpc>
              <a:spcBef>
                <a:spcPct val="0"/>
              </a:spcBef>
              <a:buNone/>
              <a:defRPr sz="5400" b="0" kern="1200" spc="-100" baseline="0">
                <a:solidFill>
                  <a:schemeClr val="tx2"/>
                </a:solidFill>
                <a:latin typeface="+mj-lt"/>
                <a:ea typeface="+mj-ea"/>
                <a:cs typeface="+mj-cs"/>
              </a:defRPr>
            </a:lvl1pPr>
          </a:lstStyle>
          <a:p>
            <a:r>
              <a:rPr lang="en-US" sz="2400">
                <a:solidFill>
                  <a:schemeClr val="tx1"/>
                </a:solidFill>
              </a:rPr>
              <a:t>Preliminary Results: NanoGrav</a:t>
            </a:r>
          </a:p>
        </p:txBody>
      </p:sp>
      <p:sp>
        <p:nvSpPr>
          <p:cNvPr id="11" name="TextBox 10">
            <a:extLst>
              <a:ext uri="{FF2B5EF4-FFF2-40B4-BE49-F238E27FC236}">
                <a16:creationId xmlns:a16="http://schemas.microsoft.com/office/drawing/2014/main" id="{0553A21E-DC0D-E602-7AF2-1841A404788C}"/>
              </a:ext>
            </a:extLst>
          </p:cNvPr>
          <p:cNvSpPr txBox="1"/>
          <p:nvPr/>
        </p:nvSpPr>
        <p:spPr>
          <a:xfrm>
            <a:off x="8635332" y="6100089"/>
            <a:ext cx="3475388" cy="338554"/>
          </a:xfrm>
          <a:prstGeom prst="rect">
            <a:avLst/>
          </a:prstGeom>
          <a:noFill/>
        </p:spPr>
        <p:txBody>
          <a:bodyPr wrap="square">
            <a:spAutoFit/>
          </a:bodyPr>
          <a:lstStyle/>
          <a:p>
            <a:r>
              <a:rPr lang="en-US" sz="1600" i="1"/>
              <a:t>Credit: Chris Choi</a:t>
            </a:r>
          </a:p>
        </p:txBody>
      </p:sp>
      <p:pic>
        <p:nvPicPr>
          <p:cNvPr id="12" name="presentation_safe_1080p">
            <a:hlinkClick r:id="" action="ppaction://media"/>
            <a:extLst>
              <a:ext uri="{FF2B5EF4-FFF2-40B4-BE49-F238E27FC236}">
                <a16:creationId xmlns:a16="http://schemas.microsoft.com/office/drawing/2014/main" id="{315B8F3D-1625-1696-5B6E-B386F938A5D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82066" y="1762219"/>
            <a:ext cx="7381506" cy="4152097"/>
          </a:xfrm>
          <a:prstGeom prst="rect">
            <a:avLst/>
          </a:prstGeom>
        </p:spPr>
      </p:pic>
      <p:sp>
        <p:nvSpPr>
          <p:cNvPr id="14" name="TextBox 13">
            <a:extLst>
              <a:ext uri="{FF2B5EF4-FFF2-40B4-BE49-F238E27FC236}">
                <a16:creationId xmlns:a16="http://schemas.microsoft.com/office/drawing/2014/main" id="{0A949F4B-22DD-4A43-3D3B-F4B79B9998FF}"/>
              </a:ext>
            </a:extLst>
          </p:cNvPr>
          <p:cNvSpPr txBox="1"/>
          <p:nvPr/>
        </p:nvSpPr>
        <p:spPr>
          <a:xfrm>
            <a:off x="4834918" y="259871"/>
            <a:ext cx="7275802" cy="1569660"/>
          </a:xfrm>
          <a:prstGeom prst="rect">
            <a:avLst/>
          </a:prstGeom>
          <a:noFill/>
        </p:spPr>
        <p:txBody>
          <a:bodyPr wrap="square">
            <a:spAutoFit/>
          </a:bodyPr>
          <a:lstStyle/>
          <a:p>
            <a:pPr algn="just"/>
            <a:r>
              <a:rPr lang="en-US" sz="1600"/>
              <a:t>The total spectrum of massive gravity energy density lies in the range preferred by the PTA common-process reconstruction. A concrete observable of massive gravity in an extended PTA campaign would be a low-frequency enhancement of the energy-density spectrum, driven by the increasing relative contribution of the scalar and vector modes.</a:t>
            </a:r>
          </a:p>
          <a:p>
            <a:endParaRPr lang="en-US" sz="1600"/>
          </a:p>
        </p:txBody>
      </p:sp>
      <p:sp>
        <p:nvSpPr>
          <p:cNvPr id="15" name="TextBox 14">
            <a:extLst>
              <a:ext uri="{FF2B5EF4-FFF2-40B4-BE49-F238E27FC236}">
                <a16:creationId xmlns:a16="http://schemas.microsoft.com/office/drawing/2014/main" id="{56D65913-C83A-D704-3EDE-0270DBEDB5E4}"/>
              </a:ext>
            </a:extLst>
          </p:cNvPr>
          <p:cNvSpPr txBox="1"/>
          <p:nvPr/>
        </p:nvSpPr>
        <p:spPr>
          <a:xfrm>
            <a:off x="731950" y="6183225"/>
            <a:ext cx="4754449" cy="338554"/>
          </a:xfrm>
          <a:prstGeom prst="rect">
            <a:avLst/>
          </a:prstGeom>
          <a:noFill/>
        </p:spPr>
        <p:txBody>
          <a:bodyPr wrap="square">
            <a:spAutoFit/>
          </a:bodyPr>
          <a:lstStyle/>
          <a:p>
            <a:r>
              <a:rPr lang="en-US" sz="1600" i="1">
                <a:solidFill>
                  <a:schemeClr val="bg1"/>
                </a:solidFill>
              </a:rPr>
              <a:t>Choi, Bosca, TK, Poczos 2026 (in preparation)</a:t>
            </a:r>
          </a:p>
        </p:txBody>
      </p:sp>
      <p:sp>
        <p:nvSpPr>
          <p:cNvPr id="16" name="TextBox 15">
            <a:extLst>
              <a:ext uri="{FF2B5EF4-FFF2-40B4-BE49-F238E27FC236}">
                <a16:creationId xmlns:a16="http://schemas.microsoft.com/office/drawing/2014/main" id="{D3B0A10F-5BB1-DEC3-A127-6B33A4106F6B}"/>
              </a:ext>
            </a:extLst>
          </p:cNvPr>
          <p:cNvSpPr txBox="1"/>
          <p:nvPr/>
        </p:nvSpPr>
        <p:spPr>
          <a:xfrm>
            <a:off x="360680" y="6412522"/>
            <a:ext cx="5340801" cy="338554"/>
          </a:xfrm>
          <a:prstGeom prst="rect">
            <a:avLst/>
          </a:prstGeom>
          <a:noFill/>
        </p:spPr>
        <p:txBody>
          <a:bodyPr wrap="square">
            <a:spAutoFit/>
          </a:bodyPr>
          <a:lstStyle/>
          <a:p>
            <a:r>
              <a:rPr lang="en-US" sz="1600" i="1"/>
              <a:t>Choi, Bosca, TK, Poczos 2026 (in preparation)</a:t>
            </a:r>
          </a:p>
        </p:txBody>
      </p:sp>
      <p:sp>
        <p:nvSpPr>
          <p:cNvPr id="18" name="Slide Number Placeholder 17">
            <a:extLst>
              <a:ext uri="{FF2B5EF4-FFF2-40B4-BE49-F238E27FC236}">
                <a16:creationId xmlns:a16="http://schemas.microsoft.com/office/drawing/2014/main" id="{287B26C7-C735-95A1-31F3-48F0F9951E51}"/>
              </a:ext>
            </a:extLst>
          </p:cNvPr>
          <p:cNvSpPr>
            <a:spLocks noGrp="1"/>
          </p:cNvSpPr>
          <p:nvPr>
            <p:ph type="sldNum" sz="quarter" idx="12"/>
          </p:nvPr>
        </p:nvSpPr>
        <p:spPr/>
        <p:txBody>
          <a:bodyPr/>
          <a:lstStyle/>
          <a:p>
            <a:fld id="{C1FF6DA9-008F-8B48-92A6-B652298478BF}" type="slidenum">
              <a:rPr lang="en-US" smtClean="0"/>
              <a:t>18</a:t>
            </a:fld>
            <a:endParaRPr lang="en-US"/>
          </a:p>
        </p:txBody>
      </p:sp>
    </p:spTree>
    <p:extLst>
      <p:ext uri="{BB962C8B-B14F-4D97-AF65-F5344CB8AC3E}">
        <p14:creationId xmlns:p14="http://schemas.microsoft.com/office/powerpoint/2010/main" val="385220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0"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306E560-3ACC-B302-A3E8-5C84AA612A1B}"/>
              </a:ext>
            </a:extLst>
          </p:cNvPr>
          <p:cNvPicPr>
            <a:picLocks noChangeAspect="1"/>
          </p:cNvPicPr>
          <p:nvPr/>
        </p:nvPicPr>
        <p:blipFill>
          <a:blip r:embed="rId2"/>
          <a:stretch>
            <a:fillRect/>
          </a:stretch>
        </p:blipFill>
        <p:spPr>
          <a:xfrm>
            <a:off x="452755" y="1086240"/>
            <a:ext cx="6776781" cy="4760378"/>
          </a:xfrm>
          <a:prstGeom prst="rect">
            <a:avLst/>
          </a:prstGeom>
        </p:spPr>
      </p:pic>
      <p:sp>
        <p:nvSpPr>
          <p:cNvPr id="5" name="Title 8">
            <a:extLst>
              <a:ext uri="{FF2B5EF4-FFF2-40B4-BE49-F238E27FC236}">
                <a16:creationId xmlns:a16="http://schemas.microsoft.com/office/drawing/2014/main" id="{DEE87161-5BB7-AECB-BC8C-C21CEBFCDA8B}"/>
              </a:ext>
            </a:extLst>
          </p:cNvPr>
          <p:cNvSpPr txBox="1">
            <a:spLocks/>
          </p:cNvSpPr>
          <p:nvPr/>
        </p:nvSpPr>
        <p:spPr>
          <a:xfrm>
            <a:off x="255615" y="258157"/>
            <a:ext cx="6497321" cy="570253"/>
          </a:xfrm>
          <a:prstGeom prst="rect">
            <a:avLst/>
          </a:prstGeom>
        </p:spPr>
        <p:txBody>
          <a:bodyPr vert="horz" lIns="91440" tIns="45720" rIns="91440" bIns="45720" rtlCol="0" anchor="b">
            <a:normAutofit/>
          </a:bodyPr>
          <a:lstStyle>
            <a:lvl1pPr algn="ctr" defTabSz="914400" rtl="0" eaLnBrk="1" latinLnBrk="0" hangingPunct="1">
              <a:lnSpc>
                <a:spcPct val="85000"/>
              </a:lnSpc>
              <a:spcBef>
                <a:spcPct val="0"/>
              </a:spcBef>
              <a:buNone/>
              <a:defRPr sz="5400" b="0" kern="1200" spc="-100" baseline="0">
                <a:solidFill>
                  <a:schemeClr val="tx2"/>
                </a:solidFill>
                <a:latin typeface="+mj-lt"/>
                <a:ea typeface="+mj-ea"/>
                <a:cs typeface="+mj-cs"/>
              </a:defRPr>
            </a:lvl1pPr>
          </a:lstStyle>
          <a:p>
            <a:r>
              <a:rPr lang="en-US" sz="2400">
                <a:solidFill>
                  <a:schemeClr val="bg1"/>
                </a:solidFill>
              </a:rPr>
              <a:t>Preliminary Results: NanoGrav</a:t>
            </a:r>
          </a:p>
        </p:txBody>
      </p:sp>
      <p:sp>
        <p:nvSpPr>
          <p:cNvPr id="6" name="TextBox 5">
            <a:extLst>
              <a:ext uri="{FF2B5EF4-FFF2-40B4-BE49-F238E27FC236}">
                <a16:creationId xmlns:a16="http://schemas.microsoft.com/office/drawing/2014/main" id="{C11B5B2F-8FAB-25DF-2BE9-16508F3F6A71}"/>
              </a:ext>
            </a:extLst>
          </p:cNvPr>
          <p:cNvSpPr txBox="1"/>
          <p:nvPr/>
        </p:nvSpPr>
        <p:spPr>
          <a:xfrm>
            <a:off x="731950" y="6183225"/>
            <a:ext cx="4754449" cy="338554"/>
          </a:xfrm>
          <a:prstGeom prst="rect">
            <a:avLst/>
          </a:prstGeom>
          <a:noFill/>
        </p:spPr>
        <p:txBody>
          <a:bodyPr wrap="square">
            <a:spAutoFit/>
          </a:bodyPr>
          <a:lstStyle/>
          <a:p>
            <a:r>
              <a:rPr lang="en-US" sz="1600" i="1">
                <a:solidFill>
                  <a:schemeClr val="bg1"/>
                </a:solidFill>
              </a:rPr>
              <a:t>Choi, Bosca, TK, Poczos 2026 (in preparation)</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562D38B-5A16-B7C4-238E-9073BB043DB1}"/>
                  </a:ext>
                </a:extLst>
              </p:cNvPr>
              <p:cNvSpPr txBox="1"/>
              <p:nvPr/>
            </p:nvSpPr>
            <p:spPr>
              <a:xfrm>
                <a:off x="7633856" y="443035"/>
                <a:ext cx="4105390" cy="4278094"/>
              </a:xfrm>
              <a:prstGeom prst="rect">
                <a:avLst/>
              </a:prstGeom>
              <a:noFill/>
            </p:spPr>
            <p:txBody>
              <a:bodyPr wrap="square">
                <a:spAutoFit/>
              </a:bodyPr>
              <a:lstStyle/>
              <a:p>
                <a:pPr algn="just"/>
                <a:r>
                  <a:rPr lang="en-US" sz="1600">
                    <a:solidFill>
                      <a:schemeClr val="bg1"/>
                    </a:solidFill>
                  </a:rPr>
                  <a:t>Effective ORFs from the massive gravity (MG) analysis, compared with the HD correlation. The blue violins show the NANOGrav frequency-independent spline reconstruction; the horizontal bars mark the 16</a:t>
                </a:r>
                <a:r>
                  <a:rPr lang="en-US" sz="1600" baseline="30000">
                    <a:solidFill>
                      <a:schemeClr val="bg1"/>
                    </a:solidFill>
                  </a:rPr>
                  <a:t>th</a:t>
                </a:r>
                <a:r>
                  <a:rPr lang="en-US" sz="1600">
                    <a:solidFill>
                      <a:schemeClr val="bg1"/>
                    </a:solidFill>
                  </a:rPr>
                  <a:t> , 50</a:t>
                </a:r>
                <a:r>
                  <a:rPr lang="en-US" sz="1600" baseline="30000">
                    <a:solidFill>
                      <a:schemeClr val="bg1"/>
                    </a:solidFill>
                  </a:rPr>
                  <a:t>th</a:t>
                </a:r>
                <a:r>
                  <a:rPr lang="en-US" sz="1600">
                    <a:solidFill>
                      <a:schemeClr val="bg1"/>
                    </a:solidFill>
                  </a:rPr>
                  <a:t> ,  and 84</a:t>
                </a:r>
                <a:r>
                  <a:rPr lang="en-US" sz="1600" baseline="30000">
                    <a:solidFill>
                      <a:schemeClr val="bg1"/>
                    </a:solidFill>
                  </a:rPr>
                  <a:t>th </a:t>
                </a:r>
                <a:r>
                  <a:rPr lang="en-US" sz="1600">
                    <a:solidFill>
                      <a:schemeClr val="bg1"/>
                    </a:solidFill>
                  </a:rPr>
                  <a:t>percentiles at each angular knot. Colored points show the effective ORF for every pulsar pair, at the 14 Fourier frequencies </a:t>
                </a:r>
                <a14:m>
                  <m:oMath xmlns:m="http://schemas.openxmlformats.org/officeDocument/2006/math">
                    <m:sSub>
                      <m:sSubPr>
                        <m:ctrlPr>
                          <a:rPr lang="en-US" sz="1600" i="1" smtClean="0">
                            <a:solidFill>
                              <a:schemeClr val="bg1"/>
                            </a:solidFill>
                            <a:latin typeface="Cambria Math" panose="02040503050406030204" pitchFamily="18" charset="0"/>
                          </a:rPr>
                        </m:ctrlPr>
                      </m:sSubPr>
                      <m:e>
                        <m:r>
                          <a:rPr lang="en-US" sz="1600" i="1" smtClean="0">
                            <a:solidFill>
                              <a:schemeClr val="bg1"/>
                            </a:solidFill>
                            <a:latin typeface="Cambria Math" panose="02040503050406030204" pitchFamily="18" charset="0"/>
                          </a:rPr>
                          <m:t>𝑓</m:t>
                        </m:r>
                      </m:e>
                      <m:sub>
                        <m:r>
                          <a:rPr lang="en-US" sz="1600" i="1" smtClean="0">
                            <a:solidFill>
                              <a:schemeClr val="bg1"/>
                            </a:solidFill>
                            <a:latin typeface="Cambria Math" panose="02040503050406030204" pitchFamily="18" charset="0"/>
                          </a:rPr>
                          <m:t>𝑖</m:t>
                        </m:r>
                      </m:sub>
                    </m:sSub>
                    <m:r>
                      <a:rPr lang="en-US" sz="1600" i="1" smtClean="0">
                        <a:solidFill>
                          <a:schemeClr val="bg1"/>
                        </a:solidFill>
                        <a:latin typeface="Cambria Math" panose="02040503050406030204" pitchFamily="18" charset="0"/>
                      </a:rPr>
                      <m:t> = </m:t>
                    </m:r>
                    <m:r>
                      <a:rPr lang="en-US" sz="1600" i="1" smtClean="0">
                        <a:solidFill>
                          <a:schemeClr val="bg1"/>
                        </a:solidFill>
                        <a:latin typeface="Cambria Math" panose="02040503050406030204" pitchFamily="18" charset="0"/>
                      </a:rPr>
                      <m:t>𝑖</m:t>
                    </m:r>
                    <m:r>
                      <a:rPr lang="en-US" sz="1600" i="1" smtClean="0">
                        <a:solidFill>
                          <a:schemeClr val="bg1"/>
                        </a:solidFill>
                        <a:latin typeface="Cambria Math" panose="02040503050406030204" pitchFamily="18" charset="0"/>
                      </a:rPr>
                      <m:t>/</m:t>
                    </m:r>
                    <m:sSub>
                      <m:sSubPr>
                        <m:ctrlPr>
                          <a:rPr lang="en-US" sz="1600" i="1" smtClean="0">
                            <a:solidFill>
                              <a:schemeClr val="bg1"/>
                            </a:solidFill>
                            <a:latin typeface="Cambria Math" panose="02040503050406030204" pitchFamily="18" charset="0"/>
                          </a:rPr>
                        </m:ctrlPr>
                      </m:sSubPr>
                      <m:e>
                        <m:r>
                          <a:rPr lang="en-US" sz="1600" i="1" smtClean="0">
                            <a:solidFill>
                              <a:schemeClr val="bg1"/>
                            </a:solidFill>
                            <a:latin typeface="Cambria Math" panose="02040503050406030204" pitchFamily="18" charset="0"/>
                          </a:rPr>
                          <m:t>𝑇</m:t>
                        </m:r>
                      </m:e>
                      <m:sub>
                        <m:r>
                          <a:rPr lang="en-US" sz="1600" i="1" smtClean="0">
                            <a:solidFill>
                              <a:schemeClr val="bg1"/>
                            </a:solidFill>
                            <a:latin typeface="Cambria Math" panose="02040503050406030204" pitchFamily="18" charset="0"/>
                          </a:rPr>
                          <m:t>𝑜𝑏𝑠</m:t>
                        </m:r>
                      </m:sub>
                    </m:sSub>
                    <m:r>
                      <a:rPr lang="en-US" sz="1600" i="1" smtClean="0">
                        <a:solidFill>
                          <a:schemeClr val="bg1"/>
                        </a:solidFill>
                        <a:latin typeface="Cambria Math" panose="02040503050406030204" pitchFamily="18" charset="0"/>
                      </a:rPr>
                      <m:t>; </m:t>
                    </m:r>
                  </m:oMath>
                </a14:m>
                <a:r>
                  <a:rPr lang="en-US" sz="1600">
                    <a:solidFill>
                      <a:schemeClr val="bg1"/>
                    </a:solidFill>
                  </a:rPr>
                  <a:t>the color bar gives the Fourier index </a:t>
                </a:r>
                <a14:m>
                  <m:oMath xmlns:m="http://schemas.openxmlformats.org/officeDocument/2006/math">
                    <m:r>
                      <a:rPr lang="en-US" sz="1600" i="1" smtClean="0">
                        <a:solidFill>
                          <a:schemeClr val="bg1"/>
                        </a:solidFill>
                        <a:latin typeface="Cambria Math" panose="02040503050406030204" pitchFamily="18" charset="0"/>
                      </a:rPr>
                      <m:t>𝑖</m:t>
                    </m:r>
                    <m:r>
                      <a:rPr lang="en-US" sz="1600" i="1">
                        <a:solidFill>
                          <a:schemeClr val="bg1"/>
                        </a:solidFill>
                        <a:latin typeface="Cambria Math" panose="02040503050406030204" pitchFamily="18" charset="0"/>
                      </a:rPr>
                      <m:t>.</m:t>
                    </m:r>
                  </m:oMath>
                </a14:m>
                <a:r>
                  <a:rPr lang="en-US" sz="1600">
                    <a:solidFill>
                      <a:schemeClr val="bg1"/>
                    </a:solidFill>
                  </a:rPr>
                  <a:t> The black dotted curve shows the HD correlation. The largest departures from HD occur in the lowest-frequency bins, where the MG prediction exhibits enhanced correlations at small angular separations. At higher frequencies, the MG predictions converge toward HD. </a:t>
                </a:r>
              </a:p>
            </p:txBody>
          </p:sp>
        </mc:Choice>
        <mc:Fallback xmlns="">
          <p:sp>
            <p:nvSpPr>
              <p:cNvPr id="8" name="TextBox 7">
                <a:extLst>
                  <a:ext uri="{FF2B5EF4-FFF2-40B4-BE49-F238E27FC236}">
                    <a16:creationId xmlns:a16="http://schemas.microsoft.com/office/drawing/2014/main" id="{1562D38B-5A16-B7C4-238E-9073BB043DB1}"/>
                  </a:ext>
                </a:extLst>
              </p:cNvPr>
              <p:cNvSpPr txBox="1">
                <a:spLocks noRot="1" noChangeAspect="1" noMove="1" noResize="1" noEditPoints="1" noAdjustHandles="1" noChangeArrowheads="1" noChangeShapeType="1" noTextEdit="1"/>
              </p:cNvSpPr>
              <p:nvPr/>
            </p:nvSpPr>
            <p:spPr>
              <a:xfrm>
                <a:off x="7633856" y="443035"/>
                <a:ext cx="4105390" cy="4278094"/>
              </a:xfrm>
              <a:prstGeom prst="rect">
                <a:avLst/>
              </a:prstGeom>
              <a:blipFill>
                <a:blip r:embed="rId3"/>
                <a:stretch>
                  <a:fillRect l="-615" t="-593" r="-615" b="-11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795EC6C-EA6E-9600-B0AE-35E9CA062F7C}"/>
                  </a:ext>
                </a:extLst>
              </p:cNvPr>
              <p:cNvSpPr txBox="1"/>
              <p:nvPr/>
            </p:nvSpPr>
            <p:spPr>
              <a:xfrm>
                <a:off x="7633856" y="5178334"/>
                <a:ext cx="4105390" cy="1343445"/>
              </a:xfrm>
              <a:prstGeom prst="rect">
                <a:avLst/>
              </a:prstGeom>
              <a:noFill/>
            </p:spPr>
            <p:txBody>
              <a:bodyPr wrap="square">
                <a:spAutoFit/>
              </a:bodyPr>
              <a:lstStyle/>
              <a:p>
                <a:pPr algn="just"/>
                <a:r>
                  <a:rPr lang="en-US" sz="1600">
                    <a:solidFill>
                      <a:schemeClr val="bg1"/>
                    </a:solidFill>
                  </a:rPr>
                  <a:t>In addition, the modified dispersion relation implies a propagation threshold: modes with </a:t>
                </a:r>
                <a14:m>
                  <m:oMath xmlns:m="http://schemas.openxmlformats.org/officeDocument/2006/math">
                    <m:r>
                      <a:rPr lang="en-US" sz="1600" i="1" smtClean="0">
                        <a:solidFill>
                          <a:schemeClr val="bg1"/>
                        </a:solidFill>
                        <a:latin typeface="Cambria Math" panose="02040503050406030204" pitchFamily="18" charset="0"/>
                      </a:rPr>
                      <m:t>𝑓</m:t>
                    </m:r>
                    <m:r>
                      <a:rPr lang="en-US" sz="1600" i="1" smtClean="0">
                        <a:solidFill>
                          <a:schemeClr val="bg1"/>
                        </a:solidFill>
                        <a:latin typeface="Cambria Math" panose="02040503050406030204" pitchFamily="18" charset="0"/>
                      </a:rPr>
                      <m:t> &lt; </m:t>
                    </m:r>
                    <m:sSub>
                      <m:sSubPr>
                        <m:ctrlPr>
                          <a:rPr lang="en-US" sz="1600" i="1" smtClean="0">
                            <a:solidFill>
                              <a:schemeClr val="bg1"/>
                            </a:solidFill>
                            <a:latin typeface="Cambria Math" panose="02040503050406030204" pitchFamily="18" charset="0"/>
                          </a:rPr>
                        </m:ctrlPr>
                      </m:sSubPr>
                      <m:e>
                        <m:r>
                          <a:rPr lang="en-US" sz="1600" i="1" smtClean="0">
                            <a:solidFill>
                              <a:schemeClr val="bg1"/>
                            </a:solidFill>
                            <a:latin typeface="Cambria Math" panose="02040503050406030204" pitchFamily="18" charset="0"/>
                          </a:rPr>
                          <m:t>𝑓</m:t>
                        </m:r>
                      </m:e>
                      <m:sub>
                        <m:r>
                          <a:rPr lang="en-US" sz="1600" i="1" smtClean="0">
                            <a:solidFill>
                              <a:schemeClr val="bg1"/>
                            </a:solidFill>
                            <a:latin typeface="Cambria Math" panose="02040503050406030204" pitchFamily="18" charset="0"/>
                          </a:rPr>
                          <m:t>𝑔</m:t>
                        </m:r>
                      </m:sub>
                    </m:sSub>
                    <m:r>
                      <a:rPr lang="en-US" sz="1600" i="1" smtClean="0">
                        <a:solidFill>
                          <a:schemeClr val="bg1"/>
                        </a:solidFill>
                        <a:latin typeface="Cambria Math" panose="02040503050406030204" pitchFamily="18" charset="0"/>
                      </a:rPr>
                      <m:t> </m:t>
                    </m:r>
                    <m:r>
                      <a:rPr lang="en-US" sz="1600" b="0" i="1" smtClean="0">
                        <a:solidFill>
                          <a:schemeClr val="bg1"/>
                        </a:solidFill>
                        <a:latin typeface="Cambria Math" panose="02040503050406030204" pitchFamily="18" charset="0"/>
                      </a:rPr>
                      <m:t> </m:t>
                    </m:r>
                    <m:r>
                      <a:rPr lang="en-US" sz="1600" i="1" smtClean="0">
                        <a:solidFill>
                          <a:schemeClr val="bg1"/>
                        </a:solidFill>
                        <a:latin typeface="Cambria Math" panose="02040503050406030204" pitchFamily="18" charset="0"/>
                      </a:rPr>
                      <m:t>= </m:t>
                    </m:r>
                    <m:sSub>
                      <m:sSubPr>
                        <m:ctrlPr>
                          <a:rPr lang="en-US" sz="1600" i="1" smtClean="0">
                            <a:solidFill>
                              <a:schemeClr val="bg1"/>
                            </a:solidFill>
                            <a:latin typeface="Cambria Math" panose="02040503050406030204" pitchFamily="18" charset="0"/>
                          </a:rPr>
                        </m:ctrlPr>
                      </m:sSubPr>
                      <m:e>
                        <m:r>
                          <a:rPr lang="en-US" sz="1600" i="1" smtClean="0">
                            <a:solidFill>
                              <a:schemeClr val="bg1"/>
                            </a:solidFill>
                            <a:latin typeface="Cambria Math" panose="02040503050406030204" pitchFamily="18" charset="0"/>
                          </a:rPr>
                          <m:t>𝑚</m:t>
                        </m:r>
                      </m:e>
                      <m:sub>
                        <m:r>
                          <a:rPr lang="en-US" sz="1600" i="1" smtClean="0">
                            <a:solidFill>
                              <a:schemeClr val="bg1"/>
                            </a:solidFill>
                            <a:latin typeface="Cambria Math" panose="02040503050406030204" pitchFamily="18" charset="0"/>
                          </a:rPr>
                          <m:t>𝑔</m:t>
                        </m:r>
                      </m:sub>
                    </m:sSub>
                    <m:r>
                      <a:rPr lang="en-US" sz="1600" i="1" smtClean="0">
                        <a:solidFill>
                          <a:schemeClr val="bg1"/>
                        </a:solidFill>
                        <a:latin typeface="Cambria Math" panose="02040503050406030204" pitchFamily="18" charset="0"/>
                      </a:rPr>
                      <m:t> /(2</m:t>
                    </m:r>
                    <m:r>
                      <a:rPr lang="en-US" sz="1600" i="1" smtClean="0">
                        <a:solidFill>
                          <a:schemeClr val="bg1"/>
                        </a:solidFill>
                        <a:latin typeface="Cambria Math" panose="02040503050406030204" pitchFamily="18" charset="0"/>
                      </a:rPr>
                      <m:t>𝜋</m:t>
                    </m:r>
                    <m:r>
                      <a:rPr lang="en-US" sz="1600" i="1" smtClean="0">
                        <a:solidFill>
                          <a:schemeClr val="bg1"/>
                        </a:solidFill>
                        <a:latin typeface="Cambria Math" panose="02040503050406030204" pitchFamily="18" charset="0"/>
                      </a:rPr>
                      <m:t>) </m:t>
                    </m:r>
                  </m:oMath>
                </a14:m>
                <a:r>
                  <a:rPr lang="en-US" sz="1600">
                    <a:solidFill>
                      <a:schemeClr val="bg1"/>
                    </a:solidFill>
                  </a:rPr>
                  <a:t>have imaginary </a:t>
                </a:r>
                <a14:m>
                  <m:oMath xmlns:m="http://schemas.openxmlformats.org/officeDocument/2006/math">
                    <m:r>
                      <a:rPr lang="en-US" sz="1600" i="1" smtClean="0">
                        <a:solidFill>
                          <a:schemeClr val="bg1"/>
                        </a:solidFill>
                        <a:latin typeface="Cambria Math" panose="02040503050406030204" pitchFamily="18" charset="0"/>
                      </a:rPr>
                      <m:t>𝑘</m:t>
                    </m:r>
                  </m:oMath>
                </a14:m>
                <a:r>
                  <a:rPr lang="en-US" sz="1600">
                    <a:solidFill>
                      <a:schemeClr val="bg1"/>
                    </a:solidFill>
                  </a:rPr>
                  <a:t> and are therefore non-propagating.</a:t>
                </a:r>
              </a:p>
            </p:txBody>
          </p:sp>
        </mc:Choice>
        <mc:Fallback xmlns="">
          <p:sp>
            <p:nvSpPr>
              <p:cNvPr id="10" name="TextBox 9">
                <a:extLst>
                  <a:ext uri="{FF2B5EF4-FFF2-40B4-BE49-F238E27FC236}">
                    <a16:creationId xmlns:a16="http://schemas.microsoft.com/office/drawing/2014/main" id="{5795EC6C-EA6E-9600-B0AE-35E9CA062F7C}"/>
                  </a:ext>
                </a:extLst>
              </p:cNvPr>
              <p:cNvSpPr txBox="1">
                <a:spLocks noRot="1" noChangeAspect="1" noMove="1" noResize="1" noEditPoints="1" noAdjustHandles="1" noChangeArrowheads="1" noChangeShapeType="1" noTextEdit="1"/>
              </p:cNvSpPr>
              <p:nvPr/>
            </p:nvSpPr>
            <p:spPr>
              <a:xfrm>
                <a:off x="7633856" y="5178334"/>
                <a:ext cx="4105390" cy="1343445"/>
              </a:xfrm>
              <a:prstGeom prst="rect">
                <a:avLst/>
              </a:prstGeom>
              <a:blipFill>
                <a:blip r:embed="rId4"/>
                <a:stretch>
                  <a:fillRect l="-615" t="-935" r="-615" b="-4673"/>
                </a:stretch>
              </a:blipFill>
            </p:spPr>
            <p:txBody>
              <a:bodyPr/>
              <a:lstStyle/>
              <a:p>
                <a:r>
                  <a:rPr lang="en-US">
                    <a:noFill/>
                  </a:rPr>
                  <a:t> </a:t>
                </a:r>
              </a:p>
            </p:txBody>
          </p:sp>
        </mc:Fallback>
      </mc:AlternateContent>
      <p:sp>
        <p:nvSpPr>
          <p:cNvPr id="12" name="Slide Number Placeholder 11">
            <a:extLst>
              <a:ext uri="{FF2B5EF4-FFF2-40B4-BE49-F238E27FC236}">
                <a16:creationId xmlns:a16="http://schemas.microsoft.com/office/drawing/2014/main" id="{B88FA402-CF80-EBD0-4160-84C1895704BC}"/>
              </a:ext>
            </a:extLst>
          </p:cNvPr>
          <p:cNvSpPr>
            <a:spLocks noGrp="1"/>
          </p:cNvSpPr>
          <p:nvPr>
            <p:ph type="sldNum" sz="quarter" idx="12"/>
          </p:nvPr>
        </p:nvSpPr>
        <p:spPr/>
        <p:txBody>
          <a:bodyPr/>
          <a:lstStyle/>
          <a:p>
            <a:fld id="{C1FF6DA9-008F-8B48-92A6-B652298478BF}" type="slidenum">
              <a:rPr lang="en-US" smtClean="0">
                <a:solidFill>
                  <a:schemeClr val="bg1"/>
                </a:solidFill>
              </a:rPr>
              <a:t>19</a:t>
            </a:fld>
            <a:endParaRPr lang="en-US">
              <a:solidFill>
                <a:schemeClr val="bg1"/>
              </a:solidFill>
            </a:endParaRPr>
          </a:p>
        </p:txBody>
      </p:sp>
    </p:spTree>
    <p:extLst>
      <p:ext uri="{BB962C8B-B14F-4D97-AF65-F5344CB8AC3E}">
        <p14:creationId xmlns:p14="http://schemas.microsoft.com/office/powerpoint/2010/main" val="3952332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59"/>
        <p:cNvGrpSpPr/>
        <p:nvPr/>
      </p:nvGrpSpPr>
      <p:grpSpPr>
        <a:xfrm>
          <a:off x="0" y="0"/>
          <a:ext cx="0" cy="0"/>
          <a:chOff x="0" y="0"/>
          <a:chExt cx="0" cy="0"/>
        </a:xfrm>
      </p:grpSpPr>
      <p:sp>
        <p:nvSpPr>
          <p:cNvPr id="5" name="Title 4">
            <a:extLst>
              <a:ext uri="{FF2B5EF4-FFF2-40B4-BE49-F238E27FC236}">
                <a16:creationId xmlns:a16="http://schemas.microsoft.com/office/drawing/2014/main" id="{B7E06FB8-8B32-8DD5-031B-E928436FC565}"/>
              </a:ext>
            </a:extLst>
          </p:cNvPr>
          <p:cNvSpPr>
            <a:spLocks noGrp="1"/>
          </p:cNvSpPr>
          <p:nvPr>
            <p:ph type="title"/>
          </p:nvPr>
        </p:nvSpPr>
        <p:spPr>
          <a:xfrm>
            <a:off x="360182" y="153584"/>
            <a:ext cx="4627455" cy="441222"/>
          </a:xfrm>
        </p:spPr>
        <p:txBody>
          <a:bodyPr>
            <a:noAutofit/>
          </a:bodyPr>
          <a:lstStyle/>
          <a:p>
            <a:r>
              <a:rPr lang="en-US" sz="2400">
                <a:solidFill>
                  <a:schemeClr val="bg1"/>
                </a:solidFill>
              </a:rPr>
              <a:t>Preliminary Results: EPTA</a:t>
            </a:r>
          </a:p>
        </p:txBody>
      </p:sp>
      <p:sp>
        <p:nvSpPr>
          <p:cNvPr id="6" name="TextBox 5">
            <a:extLst>
              <a:ext uri="{FF2B5EF4-FFF2-40B4-BE49-F238E27FC236}">
                <a16:creationId xmlns:a16="http://schemas.microsoft.com/office/drawing/2014/main" id="{D22365EC-9881-E604-1165-61A53DE8CC6A}"/>
              </a:ext>
            </a:extLst>
          </p:cNvPr>
          <p:cNvSpPr txBox="1"/>
          <p:nvPr/>
        </p:nvSpPr>
        <p:spPr>
          <a:xfrm>
            <a:off x="9419882" y="146686"/>
            <a:ext cx="3080580" cy="338554"/>
          </a:xfrm>
          <a:prstGeom prst="rect">
            <a:avLst/>
          </a:prstGeom>
          <a:noFill/>
        </p:spPr>
        <p:txBody>
          <a:bodyPr wrap="square" rtlCol="0">
            <a:spAutoFit/>
          </a:bodyPr>
          <a:lstStyle/>
          <a:p>
            <a:r>
              <a:rPr lang="en-US" sz="1600" i="1">
                <a:solidFill>
                  <a:schemeClr val="bg1"/>
                </a:solidFill>
              </a:rPr>
              <a:t>Credit Marcus Bosca </a:t>
            </a:r>
          </a:p>
        </p:txBody>
      </p:sp>
      <p:pic>
        <p:nvPicPr>
          <p:cNvPr id="7" name="Google Shape;69;p15">
            <a:extLst>
              <a:ext uri="{FF2B5EF4-FFF2-40B4-BE49-F238E27FC236}">
                <a16:creationId xmlns:a16="http://schemas.microsoft.com/office/drawing/2014/main" id="{B7198817-A775-41A0-146F-347F4E1AA695}"/>
              </a:ext>
            </a:extLst>
          </p:cNvPr>
          <p:cNvPicPr preferRelativeResize="0"/>
          <p:nvPr/>
        </p:nvPicPr>
        <p:blipFill rotWithShape="1">
          <a:blip r:embed="rId3">
            <a:alphaModFix/>
          </a:blip>
          <a:srcRect t="5616"/>
          <a:stretch/>
        </p:blipFill>
        <p:spPr>
          <a:xfrm>
            <a:off x="7071744" y="649784"/>
            <a:ext cx="4390700" cy="4154449"/>
          </a:xfrm>
          <a:prstGeom prst="rect">
            <a:avLst/>
          </a:prstGeom>
          <a:noFill/>
          <a:ln>
            <a:noFill/>
          </a:ln>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3DAB278-6435-ED8F-A98C-0DADF6BE82CB}"/>
                  </a:ext>
                </a:extLst>
              </p:cNvPr>
              <p:cNvSpPr txBox="1"/>
              <p:nvPr/>
            </p:nvSpPr>
            <p:spPr>
              <a:xfrm>
                <a:off x="4194811" y="4924096"/>
                <a:ext cx="7467600" cy="1589666"/>
              </a:xfrm>
              <a:prstGeom prst="rect">
                <a:avLst/>
              </a:prstGeom>
              <a:noFill/>
            </p:spPr>
            <p:txBody>
              <a:bodyPr wrap="square">
                <a:spAutoFit/>
              </a:bodyPr>
              <a:lstStyle/>
              <a:p>
                <a:pPr algn="just"/>
                <a:r>
                  <a:rPr lang="en-US" sz="1600">
                    <a:solidFill>
                      <a:schemeClr val="bg1"/>
                    </a:solidFill>
                  </a:rPr>
                  <a:t>Joint Posterior distributions for the graviton mass, </a:t>
                </a:r>
                <a14:m>
                  <m:oMath xmlns:m="http://schemas.openxmlformats.org/officeDocument/2006/math">
                    <m:sSub>
                      <m:sSubPr>
                        <m:ctrlPr>
                          <a:rPr lang="en-US" sz="1600" b="0" i="1" smtClean="0">
                            <a:solidFill>
                              <a:schemeClr val="bg1"/>
                            </a:solidFill>
                            <a:latin typeface="Cambria Math" panose="02040503050406030204" pitchFamily="18" charset="0"/>
                          </a:rPr>
                        </m:ctrlPr>
                      </m:sSubPr>
                      <m:e>
                        <m:r>
                          <a:rPr lang="en-US" sz="1600" b="0" i="1" smtClean="0">
                            <a:solidFill>
                              <a:schemeClr val="bg1"/>
                            </a:solidFill>
                            <a:latin typeface="Cambria Math" panose="02040503050406030204" pitchFamily="18" charset="0"/>
                          </a:rPr>
                          <m:t>𝑚</m:t>
                        </m:r>
                      </m:e>
                      <m:sub>
                        <m:r>
                          <a:rPr lang="en-US" sz="1600" b="0" i="1" smtClean="0">
                            <a:solidFill>
                              <a:schemeClr val="bg1"/>
                            </a:solidFill>
                            <a:latin typeface="Cambria Math" panose="02040503050406030204" pitchFamily="18" charset="0"/>
                          </a:rPr>
                          <m:t>𝑔</m:t>
                        </m:r>
                      </m:sub>
                    </m:sSub>
                  </m:oMath>
                </a14:m>
                <a:r>
                  <a:rPr lang="en-US" sz="1600">
                    <a:solidFill>
                      <a:schemeClr val="bg1"/>
                    </a:solidFill>
                  </a:rPr>
                  <a:t>, and the vector/scalar suppression indices, </a:t>
                </a:r>
                <a14:m>
                  <m:oMath xmlns:m="http://schemas.openxmlformats.org/officeDocument/2006/math">
                    <m:sSub>
                      <m:sSubPr>
                        <m:ctrlPr>
                          <a:rPr lang="en-US" sz="1600" b="0" i="1" smtClean="0">
                            <a:solidFill>
                              <a:schemeClr val="bg1"/>
                            </a:solidFill>
                            <a:latin typeface="Cambria Math" panose="02040503050406030204" pitchFamily="18" charset="0"/>
                          </a:rPr>
                        </m:ctrlPr>
                      </m:sSubPr>
                      <m:e>
                        <m:r>
                          <a:rPr lang="en-US" sz="1600" b="0" i="1" smtClean="0">
                            <a:solidFill>
                              <a:schemeClr val="bg1"/>
                            </a:solidFill>
                            <a:latin typeface="Cambria Math" panose="02040503050406030204" pitchFamily="18" charset="0"/>
                          </a:rPr>
                          <m:t>𝑛</m:t>
                        </m:r>
                      </m:e>
                      <m:sub>
                        <m:r>
                          <a:rPr lang="en-US" sz="1600" b="0" i="1" smtClean="0">
                            <a:solidFill>
                              <a:schemeClr val="bg1"/>
                            </a:solidFill>
                            <a:latin typeface="Cambria Math" panose="02040503050406030204" pitchFamily="18" charset="0"/>
                          </a:rPr>
                          <m:t>𝑉</m:t>
                        </m:r>
                      </m:sub>
                    </m:sSub>
                  </m:oMath>
                </a14:m>
                <a:r>
                  <a:rPr lang="en-US" sz="1600">
                    <a:solidFill>
                      <a:schemeClr val="bg1"/>
                    </a:solidFill>
                  </a:rPr>
                  <a:t> and </a:t>
                </a:r>
                <a14:m>
                  <m:oMath xmlns:m="http://schemas.openxmlformats.org/officeDocument/2006/math">
                    <m:sSub>
                      <m:sSubPr>
                        <m:ctrlPr>
                          <a:rPr lang="en-US" sz="1600" b="0" i="1" smtClean="0">
                            <a:solidFill>
                              <a:schemeClr val="bg1"/>
                            </a:solidFill>
                            <a:latin typeface="Cambria Math" panose="02040503050406030204" pitchFamily="18" charset="0"/>
                          </a:rPr>
                        </m:ctrlPr>
                      </m:sSubPr>
                      <m:e>
                        <m:r>
                          <a:rPr lang="en-US" sz="1600" b="0" i="1" smtClean="0">
                            <a:solidFill>
                              <a:schemeClr val="bg1"/>
                            </a:solidFill>
                            <a:latin typeface="Cambria Math" panose="02040503050406030204" pitchFamily="18" charset="0"/>
                          </a:rPr>
                          <m:t>𝑛</m:t>
                        </m:r>
                      </m:e>
                      <m:sub>
                        <m:r>
                          <a:rPr lang="en-US" sz="1600" b="0" i="1" smtClean="0">
                            <a:solidFill>
                              <a:schemeClr val="bg1"/>
                            </a:solidFill>
                            <a:latin typeface="Cambria Math" panose="02040503050406030204" pitchFamily="18" charset="0"/>
                          </a:rPr>
                          <m:t>𝑆</m:t>
                        </m:r>
                      </m:sub>
                    </m:sSub>
                  </m:oMath>
                </a14:m>
                <a:r>
                  <a:rPr lang="en-US" sz="1600">
                    <a:solidFill>
                      <a:schemeClr val="bg1"/>
                    </a:solidFill>
                  </a:rPr>
                  <a:t>. Distributions show that each of these parameters are poorly constrained due to the MCMC being prior-dependent. This fundamentally exemplifies that the EPTA dataset, like the NANOGrav dataset, also cannot probe SGWB frequencies low enough to differentiate the MG model from GR, and to constrain graviton mass and suppression.</a:t>
                </a:r>
              </a:p>
            </p:txBody>
          </p:sp>
        </mc:Choice>
        <mc:Fallback xmlns="">
          <p:sp>
            <p:nvSpPr>
              <p:cNvPr id="8" name="TextBox 7">
                <a:extLst>
                  <a:ext uri="{FF2B5EF4-FFF2-40B4-BE49-F238E27FC236}">
                    <a16:creationId xmlns:a16="http://schemas.microsoft.com/office/drawing/2014/main" id="{53DAB278-6435-ED8F-A98C-0DADF6BE82CB}"/>
                  </a:ext>
                </a:extLst>
              </p:cNvPr>
              <p:cNvSpPr txBox="1">
                <a:spLocks noRot="1" noChangeAspect="1" noMove="1" noResize="1" noEditPoints="1" noAdjustHandles="1" noChangeArrowheads="1" noChangeShapeType="1" noTextEdit="1"/>
              </p:cNvSpPr>
              <p:nvPr/>
            </p:nvSpPr>
            <p:spPr>
              <a:xfrm>
                <a:off x="4194811" y="4924096"/>
                <a:ext cx="7467600" cy="1589666"/>
              </a:xfrm>
              <a:prstGeom prst="rect">
                <a:avLst/>
              </a:prstGeom>
              <a:blipFill>
                <a:blip r:embed="rId4"/>
                <a:stretch>
                  <a:fillRect l="-509" t="-787" r="-340" b="-3150"/>
                </a:stretch>
              </a:blipFill>
            </p:spPr>
            <p:txBody>
              <a:bodyPr/>
              <a:lstStyle/>
              <a:p>
                <a:r>
                  <a:rPr lang="en-US">
                    <a:noFill/>
                  </a:rPr>
                  <a:t> </a:t>
                </a:r>
              </a:p>
            </p:txBody>
          </p:sp>
        </mc:Fallback>
      </mc:AlternateContent>
      <p:pic>
        <p:nvPicPr>
          <p:cNvPr id="9" name="Picture 8" descr="image">
            <a:extLst>
              <a:ext uri="{FF2B5EF4-FFF2-40B4-BE49-F238E27FC236}">
                <a16:creationId xmlns:a16="http://schemas.microsoft.com/office/drawing/2014/main" id="{E4BAFED7-E3F9-42DC-73D0-D978778598D4}"/>
              </a:ext>
            </a:extLst>
          </p:cNvPr>
          <p:cNvPicPr>
            <a:picLocks noChangeAspect="1"/>
          </p:cNvPicPr>
          <p:nvPr/>
        </p:nvPicPr>
        <p:blipFill>
          <a:blip r:embed="rId5"/>
          <a:stretch>
            <a:fillRect/>
          </a:stretch>
        </p:blipFill>
        <p:spPr>
          <a:xfrm>
            <a:off x="4112308" y="3429000"/>
            <a:ext cx="2769700" cy="1375233"/>
          </a:xfrm>
          <a:prstGeom prst="rect">
            <a:avLst/>
          </a:prstGeom>
        </p:spPr>
      </p:pic>
      <p:sp>
        <p:nvSpPr>
          <p:cNvPr id="11" name="TextBox 10">
            <a:extLst>
              <a:ext uri="{FF2B5EF4-FFF2-40B4-BE49-F238E27FC236}">
                <a16:creationId xmlns:a16="http://schemas.microsoft.com/office/drawing/2014/main" id="{5E8CD12E-7AD7-1E48-B6E9-983DCF1AFAE2}"/>
              </a:ext>
            </a:extLst>
          </p:cNvPr>
          <p:cNvSpPr txBox="1"/>
          <p:nvPr/>
        </p:nvSpPr>
        <p:spPr>
          <a:xfrm>
            <a:off x="360182" y="6341854"/>
            <a:ext cx="1870364" cy="338554"/>
          </a:xfrm>
          <a:prstGeom prst="rect">
            <a:avLst/>
          </a:prstGeom>
          <a:noFill/>
        </p:spPr>
        <p:txBody>
          <a:bodyPr wrap="square" rtlCol="0">
            <a:spAutoFit/>
          </a:bodyPr>
          <a:lstStyle/>
          <a:p>
            <a:r>
              <a:rPr lang="en-US" sz="1600">
                <a:solidFill>
                  <a:schemeClr val="bg1"/>
                </a:solidFill>
              </a:rPr>
              <a:t>Credit: EPTA</a:t>
            </a:r>
          </a:p>
        </p:txBody>
      </p:sp>
      <p:sp>
        <p:nvSpPr>
          <p:cNvPr id="13" name="TextBox 12">
            <a:extLst>
              <a:ext uri="{FF2B5EF4-FFF2-40B4-BE49-F238E27FC236}">
                <a16:creationId xmlns:a16="http://schemas.microsoft.com/office/drawing/2014/main" id="{DF391311-9E25-7874-F587-86B8F61CDCB0}"/>
              </a:ext>
            </a:extLst>
          </p:cNvPr>
          <p:cNvSpPr txBox="1"/>
          <p:nvPr/>
        </p:nvSpPr>
        <p:spPr>
          <a:xfrm>
            <a:off x="4245389" y="898789"/>
            <a:ext cx="2281565" cy="2308324"/>
          </a:xfrm>
          <a:prstGeom prst="rect">
            <a:avLst/>
          </a:prstGeom>
          <a:noFill/>
        </p:spPr>
        <p:txBody>
          <a:bodyPr wrap="square">
            <a:spAutoFit/>
          </a:bodyPr>
          <a:lstStyle/>
          <a:p>
            <a:pPr algn="just"/>
            <a:r>
              <a:rPr lang="en-US" sz="1600" b="0" i="0">
                <a:solidFill>
                  <a:schemeClr val="bg1"/>
                </a:solidFill>
                <a:effectLst/>
                <a:latin typeface="+mn-lt"/>
              </a:rPr>
              <a:t>Overview of the full EPTA DR2 dataset. Empty circles denote legacy data, while filled squares show new EPTA backends. Vertical lines bound the range of the ‘DR2new’ dataset. </a:t>
            </a:r>
            <a:endParaRPr lang="en-US"/>
          </a:p>
        </p:txBody>
      </p:sp>
      <p:pic>
        <p:nvPicPr>
          <p:cNvPr id="14" name="Picture 13" descr="image">
            <a:extLst>
              <a:ext uri="{FF2B5EF4-FFF2-40B4-BE49-F238E27FC236}">
                <a16:creationId xmlns:a16="http://schemas.microsoft.com/office/drawing/2014/main" id="{E2E17055-E9A5-293D-D841-9B49D05A9DDA}"/>
              </a:ext>
            </a:extLst>
          </p:cNvPr>
          <p:cNvPicPr>
            <a:picLocks noChangeAspect="1"/>
          </p:cNvPicPr>
          <p:nvPr/>
        </p:nvPicPr>
        <p:blipFill>
          <a:blip r:embed="rId6"/>
          <a:stretch>
            <a:fillRect/>
          </a:stretch>
        </p:blipFill>
        <p:spPr>
          <a:xfrm>
            <a:off x="170446" y="823467"/>
            <a:ext cx="3885207" cy="5504043"/>
          </a:xfrm>
          <a:prstGeom prst="rect">
            <a:avLst/>
          </a:prstGeom>
        </p:spPr>
      </p:pic>
      <p:sp>
        <p:nvSpPr>
          <p:cNvPr id="16" name="Slide Number Placeholder 15">
            <a:extLst>
              <a:ext uri="{FF2B5EF4-FFF2-40B4-BE49-F238E27FC236}">
                <a16:creationId xmlns:a16="http://schemas.microsoft.com/office/drawing/2014/main" id="{5BC84B6B-E604-A2F6-213D-F1FF729E7873}"/>
              </a:ext>
            </a:extLst>
          </p:cNvPr>
          <p:cNvSpPr>
            <a:spLocks noGrp="1"/>
          </p:cNvSpPr>
          <p:nvPr>
            <p:ph type="sldNum" idx="12"/>
          </p:nvPr>
        </p:nvSpPr>
        <p:spPr/>
        <p:txBody>
          <a:bodyPr/>
          <a:lstStyle/>
          <a:p>
            <a:fld id="{00000000-1234-1234-1234-123412341234}" type="slidenum">
              <a:rPr lang="en" smtClean="0">
                <a:solidFill>
                  <a:schemeClr val="bg1"/>
                </a:solidFill>
              </a:rPr>
              <a:pPr/>
              <a:t>20</a:t>
            </a:fld>
            <a:endParaRPr lang="en">
              <a:solidFill>
                <a:schemeClr val="bg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59">
          <a:extLst>
            <a:ext uri="{FF2B5EF4-FFF2-40B4-BE49-F238E27FC236}">
              <a16:creationId xmlns:a16="http://schemas.microsoft.com/office/drawing/2014/main" id="{C8DC6ECC-20EC-21AD-D9B6-E34F63A44188}"/>
            </a:ext>
          </a:extLst>
        </p:cNvPr>
        <p:cNvGrpSpPr/>
        <p:nvPr/>
      </p:nvGrpSpPr>
      <p:grpSpPr>
        <a:xfrm>
          <a:off x="0" y="0"/>
          <a:ext cx="0" cy="0"/>
          <a:chOff x="0" y="0"/>
          <a:chExt cx="0" cy="0"/>
        </a:xfrm>
      </p:grpSpPr>
      <p:pic>
        <p:nvPicPr>
          <p:cNvPr id="61" name="Google Shape;61;p14">
            <a:extLst>
              <a:ext uri="{FF2B5EF4-FFF2-40B4-BE49-F238E27FC236}">
                <a16:creationId xmlns:a16="http://schemas.microsoft.com/office/drawing/2014/main" id="{047536D0-8633-04DE-8BAA-C4394F1EBF09}"/>
              </a:ext>
            </a:extLst>
          </p:cNvPr>
          <p:cNvPicPr preferRelativeResize="0"/>
          <p:nvPr/>
        </p:nvPicPr>
        <p:blipFill>
          <a:blip r:embed="rId3">
            <a:alphaModFix/>
          </a:blip>
          <a:stretch>
            <a:fillRect/>
          </a:stretch>
        </p:blipFill>
        <p:spPr>
          <a:xfrm>
            <a:off x="459584" y="845127"/>
            <a:ext cx="4999107" cy="3696541"/>
          </a:xfrm>
          <a:prstGeom prst="rect">
            <a:avLst/>
          </a:prstGeom>
          <a:noFill/>
          <a:ln>
            <a:noFill/>
          </a:ln>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2CDD5279-FC02-CB77-AC63-E11F82B90DA9}"/>
                  </a:ext>
                </a:extLst>
              </p:cNvPr>
              <p:cNvSpPr txBox="1"/>
              <p:nvPr/>
            </p:nvSpPr>
            <p:spPr>
              <a:xfrm>
                <a:off x="258367" y="4703287"/>
                <a:ext cx="6461088" cy="2062103"/>
              </a:xfrm>
              <a:prstGeom prst="rect">
                <a:avLst/>
              </a:prstGeom>
              <a:noFill/>
            </p:spPr>
            <p:txBody>
              <a:bodyPr wrap="square">
                <a:spAutoFit/>
              </a:bodyPr>
              <a:lstStyle/>
              <a:p>
                <a:pPr algn="just"/>
                <a:r>
                  <a:rPr lang="en-US" sz="1600">
                    <a:solidFill>
                      <a:schemeClr val="bg1"/>
                    </a:solidFill>
                  </a:rPr>
                  <a:t>Joint Posterior distribution for the GW amplitude, </a:t>
                </a:r>
                <a14:m>
                  <m:oMath xmlns:m="http://schemas.openxmlformats.org/officeDocument/2006/math">
                    <m:sSub>
                      <m:sSubPr>
                        <m:ctrlPr>
                          <a:rPr lang="en-US" sz="1600" i="1" smtClean="0">
                            <a:solidFill>
                              <a:schemeClr val="bg1"/>
                            </a:solidFill>
                            <a:latin typeface="Cambria Math" panose="02040503050406030204" pitchFamily="18" charset="0"/>
                          </a:rPr>
                        </m:ctrlPr>
                      </m:sSubPr>
                      <m:e>
                        <m:r>
                          <a:rPr lang="en-US" sz="1600" i="1" smtClean="0">
                            <a:solidFill>
                              <a:schemeClr val="bg1"/>
                            </a:solidFill>
                            <a:latin typeface="Cambria Math" panose="02040503050406030204" pitchFamily="18" charset="0"/>
                          </a:rPr>
                          <m:t>𝐴</m:t>
                        </m:r>
                      </m:e>
                      <m:sub>
                        <m:r>
                          <a:rPr lang="en-US" sz="1600" b="0" i="1" smtClean="0">
                            <a:solidFill>
                              <a:schemeClr val="bg1"/>
                            </a:solidFill>
                            <a:latin typeface="Cambria Math" panose="02040503050406030204" pitchFamily="18" charset="0"/>
                          </a:rPr>
                          <m:t>𝐺𝑊</m:t>
                        </m:r>
                      </m:sub>
                    </m:sSub>
                  </m:oMath>
                </a14:m>
                <a:r>
                  <a:rPr lang="en-US" sz="1600">
                    <a:solidFill>
                      <a:schemeClr val="bg1"/>
                    </a:solidFill>
                  </a:rPr>
                  <a:t> and the spectral index,  </a:t>
                </a:r>
                <a14:m>
                  <m:oMath xmlns:m="http://schemas.openxmlformats.org/officeDocument/2006/math">
                    <m:sSub>
                      <m:sSubPr>
                        <m:ctrlPr>
                          <a:rPr lang="en-US" sz="1600" b="0" i="1" smtClean="0">
                            <a:solidFill>
                              <a:schemeClr val="bg1"/>
                            </a:solidFill>
                            <a:latin typeface="Cambria Math" panose="02040503050406030204" pitchFamily="18" charset="0"/>
                          </a:rPr>
                        </m:ctrlPr>
                      </m:sSubPr>
                      <m:e>
                        <m:r>
                          <a:rPr lang="en-US" sz="1600" b="0" i="1" smtClean="0">
                            <a:solidFill>
                              <a:schemeClr val="bg1"/>
                            </a:solidFill>
                            <a:latin typeface="Cambria Math" panose="02040503050406030204" pitchFamily="18" charset="0"/>
                          </a:rPr>
                          <m:t>𝛾</m:t>
                        </m:r>
                      </m:e>
                      <m:sub>
                        <m:r>
                          <a:rPr lang="en-US" sz="1600" b="0" i="1" smtClean="0">
                            <a:solidFill>
                              <a:schemeClr val="bg1"/>
                            </a:solidFill>
                            <a:latin typeface="Cambria Math" panose="02040503050406030204" pitchFamily="18" charset="0"/>
                          </a:rPr>
                          <m:t>𝐺𝑊</m:t>
                        </m:r>
                      </m:sub>
                    </m:sSub>
                  </m:oMath>
                </a14:m>
                <a:r>
                  <a:rPr lang="en-US" sz="1600">
                    <a:solidFill>
                      <a:schemeClr val="bg1"/>
                    </a:solidFill>
                  </a:rPr>
                  <a:t> for a GR model (blue) and a Massive Gravity model (orange) for the EPTA DR2new+dataset. The branches occupy a very similar area in the </a:t>
                </a:r>
                <a14:m>
                  <m:oMath xmlns:m="http://schemas.openxmlformats.org/officeDocument/2006/math">
                    <m:sSub>
                      <m:sSubPr>
                        <m:ctrlPr>
                          <a:rPr lang="en-US" sz="1600" i="1">
                            <a:solidFill>
                              <a:schemeClr val="bg1"/>
                            </a:solidFill>
                            <a:latin typeface="Cambria Math" panose="02040503050406030204" pitchFamily="18" charset="0"/>
                          </a:rPr>
                        </m:ctrlPr>
                      </m:sSubPr>
                      <m:e>
                        <m:r>
                          <a:rPr lang="en-US" sz="1600" i="1">
                            <a:solidFill>
                              <a:schemeClr val="bg1"/>
                            </a:solidFill>
                            <a:latin typeface="Cambria Math" panose="02040503050406030204" pitchFamily="18" charset="0"/>
                          </a:rPr>
                          <m:t>𝐴</m:t>
                        </m:r>
                      </m:e>
                      <m:sub>
                        <m:r>
                          <a:rPr lang="en-US" sz="1600" i="1">
                            <a:solidFill>
                              <a:schemeClr val="bg1"/>
                            </a:solidFill>
                            <a:latin typeface="Cambria Math" panose="02040503050406030204" pitchFamily="18" charset="0"/>
                          </a:rPr>
                          <m:t>𝐺𝑊</m:t>
                        </m:r>
                      </m:sub>
                    </m:sSub>
                    <m:r>
                      <a:rPr lang="en-US" sz="1600" i="1">
                        <a:solidFill>
                          <a:schemeClr val="bg1"/>
                        </a:solidFill>
                        <a:latin typeface="Cambria Math" panose="02040503050406030204" pitchFamily="18" charset="0"/>
                      </a:rPr>
                      <m:t> </m:t>
                    </m:r>
                    <m:r>
                      <a:rPr lang="en-US" sz="1600" b="0" i="1" smtClean="0">
                        <a:solidFill>
                          <a:schemeClr val="bg1"/>
                        </a:solidFill>
                        <a:latin typeface="Cambria Math" panose="02040503050406030204" pitchFamily="18" charset="0"/>
                      </a:rPr>
                      <m:t>−</m:t>
                    </m:r>
                    <m:sSub>
                      <m:sSubPr>
                        <m:ctrlPr>
                          <a:rPr lang="en-US" sz="1600" b="0" i="1" smtClean="0">
                            <a:solidFill>
                              <a:schemeClr val="bg1"/>
                            </a:solidFill>
                            <a:latin typeface="Cambria Math" panose="02040503050406030204" pitchFamily="18" charset="0"/>
                          </a:rPr>
                        </m:ctrlPr>
                      </m:sSubPr>
                      <m:e>
                        <m:r>
                          <a:rPr lang="en-US" sz="1600" b="0" i="1" smtClean="0">
                            <a:solidFill>
                              <a:schemeClr val="bg1"/>
                            </a:solidFill>
                            <a:latin typeface="Cambria Math" panose="02040503050406030204" pitchFamily="18" charset="0"/>
                          </a:rPr>
                          <m:t>𝛾</m:t>
                        </m:r>
                      </m:e>
                      <m:sub>
                        <m:r>
                          <a:rPr lang="en-US" sz="1600" b="0" i="1" smtClean="0">
                            <a:solidFill>
                              <a:schemeClr val="bg1"/>
                            </a:solidFill>
                            <a:latin typeface="Cambria Math" panose="02040503050406030204" pitchFamily="18" charset="0"/>
                          </a:rPr>
                          <m:t>𝐺𝑊</m:t>
                        </m:r>
                      </m:sub>
                    </m:sSub>
                  </m:oMath>
                </a14:m>
                <a:r>
                  <a:rPr lang="en-US" sz="1600">
                    <a:solidFill>
                      <a:schemeClr val="bg1"/>
                    </a:solidFill>
                  </a:rPr>
                  <a:t>$ parameter space. The strongest deviations of the MG branch from the GR branch occur at large masses, as expected. The use of modified ORF still provides more complex structure for the MG branch, like for the NANOGrav posteriors.</a:t>
                </a:r>
              </a:p>
            </p:txBody>
          </p:sp>
        </mc:Choice>
        <mc:Fallback xmlns="">
          <p:sp>
            <p:nvSpPr>
              <p:cNvPr id="3" name="TextBox 2">
                <a:extLst>
                  <a:ext uri="{FF2B5EF4-FFF2-40B4-BE49-F238E27FC236}">
                    <a16:creationId xmlns:a16="http://schemas.microsoft.com/office/drawing/2014/main" id="{2CDD5279-FC02-CB77-AC63-E11F82B90DA9}"/>
                  </a:ext>
                </a:extLst>
              </p:cNvPr>
              <p:cNvSpPr txBox="1">
                <a:spLocks noRot="1" noChangeAspect="1" noMove="1" noResize="1" noEditPoints="1" noAdjustHandles="1" noChangeArrowheads="1" noChangeShapeType="1" noTextEdit="1"/>
              </p:cNvSpPr>
              <p:nvPr/>
            </p:nvSpPr>
            <p:spPr>
              <a:xfrm>
                <a:off x="258367" y="4703287"/>
                <a:ext cx="6461088" cy="2062103"/>
              </a:xfrm>
              <a:prstGeom prst="rect">
                <a:avLst/>
              </a:prstGeom>
              <a:blipFill>
                <a:blip r:embed="rId4"/>
                <a:stretch>
                  <a:fillRect l="-589" t="-613" r="-589" b="-3067"/>
                </a:stretch>
              </a:blipFill>
            </p:spPr>
            <p:txBody>
              <a:bodyPr/>
              <a:lstStyle/>
              <a:p>
                <a:r>
                  <a:rPr lang="en-US">
                    <a:noFill/>
                  </a:rPr>
                  <a:t> </a:t>
                </a:r>
              </a:p>
            </p:txBody>
          </p:sp>
        </mc:Fallback>
      </mc:AlternateContent>
      <p:sp>
        <p:nvSpPr>
          <p:cNvPr id="5" name="Title 4">
            <a:extLst>
              <a:ext uri="{FF2B5EF4-FFF2-40B4-BE49-F238E27FC236}">
                <a16:creationId xmlns:a16="http://schemas.microsoft.com/office/drawing/2014/main" id="{4B4656AA-7C9B-F109-5B16-E98F3CE2DF50}"/>
              </a:ext>
            </a:extLst>
          </p:cNvPr>
          <p:cNvSpPr>
            <a:spLocks noGrp="1"/>
          </p:cNvSpPr>
          <p:nvPr>
            <p:ph type="title"/>
          </p:nvPr>
        </p:nvSpPr>
        <p:spPr>
          <a:xfrm>
            <a:off x="459584" y="92610"/>
            <a:ext cx="4627455" cy="590898"/>
          </a:xfrm>
        </p:spPr>
        <p:txBody>
          <a:bodyPr>
            <a:normAutofit/>
          </a:bodyPr>
          <a:lstStyle/>
          <a:p>
            <a:r>
              <a:rPr lang="en-US" sz="2400">
                <a:solidFill>
                  <a:schemeClr val="bg1"/>
                </a:solidFill>
              </a:rPr>
              <a:t>Preliminary Results: EPTA</a:t>
            </a:r>
          </a:p>
        </p:txBody>
      </p:sp>
      <p:sp>
        <p:nvSpPr>
          <p:cNvPr id="6" name="TextBox 5">
            <a:extLst>
              <a:ext uri="{FF2B5EF4-FFF2-40B4-BE49-F238E27FC236}">
                <a16:creationId xmlns:a16="http://schemas.microsoft.com/office/drawing/2014/main" id="{8C932809-911F-4563-069A-DD6A26E271D6}"/>
              </a:ext>
            </a:extLst>
          </p:cNvPr>
          <p:cNvSpPr txBox="1"/>
          <p:nvPr/>
        </p:nvSpPr>
        <p:spPr>
          <a:xfrm>
            <a:off x="7183257" y="5407509"/>
            <a:ext cx="3080580" cy="338554"/>
          </a:xfrm>
          <a:prstGeom prst="rect">
            <a:avLst/>
          </a:prstGeom>
          <a:solidFill>
            <a:schemeClr val="tx1"/>
          </a:solidFill>
        </p:spPr>
        <p:txBody>
          <a:bodyPr wrap="square" rtlCol="0">
            <a:spAutoFit/>
          </a:bodyPr>
          <a:lstStyle/>
          <a:p>
            <a:r>
              <a:rPr lang="en-US" sz="1600" i="1">
                <a:solidFill>
                  <a:schemeClr val="bg1"/>
                </a:solidFill>
              </a:rPr>
              <a:t>Credit Marcus Bosca </a:t>
            </a:r>
          </a:p>
        </p:txBody>
      </p:sp>
      <p:pic>
        <p:nvPicPr>
          <p:cNvPr id="4" name="Google Shape;75;p16" title="mass_binned_gamma_log10A_paper_style_10bins_long-ezgif.com-video-to-gif-converter.gif">
            <a:extLst>
              <a:ext uri="{FF2B5EF4-FFF2-40B4-BE49-F238E27FC236}">
                <a16:creationId xmlns:a16="http://schemas.microsoft.com/office/drawing/2014/main" id="{BAB2D2E4-4551-94E8-18C9-BB16D7EFB215}"/>
              </a:ext>
            </a:extLst>
          </p:cNvPr>
          <p:cNvPicPr preferRelativeResize="0"/>
          <p:nvPr/>
        </p:nvPicPr>
        <p:blipFill>
          <a:blip r:embed="rId5">
            <a:alphaModFix/>
          </a:blip>
          <a:stretch>
            <a:fillRect/>
          </a:stretch>
        </p:blipFill>
        <p:spPr>
          <a:xfrm>
            <a:off x="7030857" y="182472"/>
            <a:ext cx="4549159" cy="3434868"/>
          </a:xfrm>
          <a:prstGeom prst="rect">
            <a:avLst/>
          </a:prstGeom>
          <a:noFill/>
          <a:ln>
            <a:noFill/>
          </a:ln>
        </p:spPr>
      </p:pic>
      <p:sp>
        <p:nvSpPr>
          <p:cNvPr id="11" name="TextBox 10">
            <a:extLst>
              <a:ext uri="{FF2B5EF4-FFF2-40B4-BE49-F238E27FC236}">
                <a16:creationId xmlns:a16="http://schemas.microsoft.com/office/drawing/2014/main" id="{95487F3B-B778-E5A8-02A2-6643EBBCD394}"/>
              </a:ext>
            </a:extLst>
          </p:cNvPr>
          <p:cNvSpPr txBox="1"/>
          <p:nvPr/>
        </p:nvSpPr>
        <p:spPr>
          <a:xfrm>
            <a:off x="7183257" y="3879948"/>
            <a:ext cx="4549159" cy="1323439"/>
          </a:xfrm>
          <a:prstGeom prst="rect">
            <a:avLst/>
          </a:prstGeom>
          <a:noFill/>
        </p:spPr>
        <p:txBody>
          <a:bodyPr wrap="square">
            <a:spAutoFit/>
          </a:bodyPr>
          <a:lstStyle/>
          <a:p>
            <a:pPr algn="just"/>
            <a:r>
              <a:rPr lang="en-US" sz="1600">
                <a:solidFill>
                  <a:schemeClr val="bg1"/>
                </a:solidFill>
              </a:rPr>
              <a:t>Joint Posterior distribution organized and evolving by mass bins from highest mass to lowest mass. The lowest mass bin approaches the GR case, which exemplifies the effective behavior in the limit of masslessness.</a:t>
            </a:r>
          </a:p>
        </p:txBody>
      </p:sp>
      <p:sp>
        <p:nvSpPr>
          <p:cNvPr id="12" name="Slide Number Placeholder 11">
            <a:extLst>
              <a:ext uri="{FF2B5EF4-FFF2-40B4-BE49-F238E27FC236}">
                <a16:creationId xmlns:a16="http://schemas.microsoft.com/office/drawing/2014/main" id="{A8C8D386-F92F-394D-F57D-C06909C80531}"/>
              </a:ext>
            </a:extLst>
          </p:cNvPr>
          <p:cNvSpPr>
            <a:spLocks noGrp="1"/>
          </p:cNvSpPr>
          <p:nvPr>
            <p:ph type="sldNum" idx="12"/>
          </p:nvPr>
        </p:nvSpPr>
        <p:spPr>
          <a:xfrm>
            <a:off x="11296611" y="6217623"/>
            <a:ext cx="637022" cy="524800"/>
          </a:xfrm>
        </p:spPr>
        <p:txBody>
          <a:bodyPr/>
          <a:lstStyle/>
          <a:p>
            <a:fld id="{00000000-1234-1234-1234-123412341234}" type="slidenum">
              <a:rPr lang="en" smtClean="0">
                <a:solidFill>
                  <a:schemeClr val="bg1"/>
                </a:solidFill>
              </a:rPr>
              <a:pPr/>
              <a:t>21</a:t>
            </a:fld>
            <a:endParaRPr lang="en">
              <a:solidFill>
                <a:schemeClr val="bg1"/>
              </a:solidFill>
            </a:endParaRPr>
          </a:p>
        </p:txBody>
      </p:sp>
    </p:spTree>
    <p:extLst>
      <p:ext uri="{BB962C8B-B14F-4D97-AF65-F5344CB8AC3E}">
        <p14:creationId xmlns:p14="http://schemas.microsoft.com/office/powerpoint/2010/main" val="4833451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322741" y="2216851"/>
            <a:ext cx="5084618" cy="1967592"/>
          </a:xfrm>
          <a:prstGeom prst="rect">
            <a:avLst/>
          </a:prstGeom>
        </p:spPr>
      </p:pic>
      <p:pic>
        <p:nvPicPr>
          <p:cNvPr id="3" name="Picture 2">
            <a:extLst>
              <a:ext uri="{FF2B5EF4-FFF2-40B4-BE49-F238E27FC236}">
                <a16:creationId xmlns:a16="http://schemas.microsoft.com/office/drawing/2014/main" id="{FFC55B1B-25DC-5F91-7792-3C6E9096835C}"/>
              </a:ext>
            </a:extLst>
          </p:cNvPr>
          <p:cNvPicPr>
            <a:picLocks noChangeAspect="1"/>
          </p:cNvPicPr>
          <p:nvPr/>
        </p:nvPicPr>
        <p:blipFill>
          <a:blip r:embed="rId3"/>
          <a:stretch>
            <a:fillRect/>
          </a:stretch>
        </p:blipFill>
        <p:spPr>
          <a:xfrm>
            <a:off x="5606206" y="249381"/>
            <a:ext cx="6292399" cy="4239491"/>
          </a:xfrm>
          <a:prstGeom prst="rect">
            <a:avLst/>
          </a:prstGeom>
        </p:spPr>
      </p:pic>
      <p:sp>
        <p:nvSpPr>
          <p:cNvPr id="9" name="TextBox 8">
            <a:extLst>
              <a:ext uri="{FF2B5EF4-FFF2-40B4-BE49-F238E27FC236}">
                <a16:creationId xmlns:a16="http://schemas.microsoft.com/office/drawing/2014/main" id="{42C735EB-8B31-8CF6-E560-14C651003408}"/>
              </a:ext>
            </a:extLst>
          </p:cNvPr>
          <p:cNvSpPr txBox="1"/>
          <p:nvPr/>
        </p:nvSpPr>
        <p:spPr>
          <a:xfrm>
            <a:off x="312959" y="386569"/>
            <a:ext cx="4895552" cy="1754326"/>
          </a:xfrm>
          <a:prstGeom prst="rect">
            <a:avLst/>
          </a:prstGeom>
          <a:noFill/>
        </p:spPr>
        <p:txBody>
          <a:bodyPr wrap="square">
            <a:spAutoFit/>
          </a:bodyPr>
          <a:lstStyle/>
          <a:p>
            <a:pPr algn="just"/>
            <a:r>
              <a:rPr lang="en-US">
                <a:solidFill>
                  <a:schemeClr val="bg1"/>
                </a:solidFill>
              </a:rPr>
              <a:t>The Hellings–Downs correlation tells us that the signal is gravitational-wave-like, but it does not tell us whether the background is astrophysical or primordial. For that, we need spectral, statistical, anisotropy, and polarization information.</a:t>
            </a:r>
          </a:p>
        </p:txBody>
      </p:sp>
      <p:sp>
        <p:nvSpPr>
          <p:cNvPr id="11" name="TextBox 10">
            <a:extLst>
              <a:ext uri="{FF2B5EF4-FFF2-40B4-BE49-F238E27FC236}">
                <a16:creationId xmlns:a16="http://schemas.microsoft.com/office/drawing/2014/main" id="{E924223A-5E66-831E-4D9D-F58D8E967A86}"/>
              </a:ext>
            </a:extLst>
          </p:cNvPr>
          <p:cNvSpPr txBox="1"/>
          <p:nvPr/>
        </p:nvSpPr>
        <p:spPr>
          <a:xfrm>
            <a:off x="293395" y="4488872"/>
            <a:ext cx="6096000" cy="2308324"/>
          </a:xfrm>
          <a:prstGeom prst="rect">
            <a:avLst/>
          </a:prstGeom>
          <a:noFill/>
        </p:spPr>
        <p:txBody>
          <a:bodyPr wrap="square">
            <a:spAutoFit/>
          </a:bodyPr>
          <a:lstStyle/>
          <a:p>
            <a:pPr algn="just"/>
            <a:r>
              <a:rPr lang="en-US">
                <a:solidFill>
                  <a:schemeClr val="bg1"/>
                </a:solidFill>
              </a:rPr>
              <a:t>For a PTA, separating an astrophysical stochastic gravitational-wave background—mainly supermassive black-hole binaries (SMBHBs)—from a cosmological primordial background is difficult because PTA measures the </a:t>
            </a:r>
            <a:r>
              <a:rPr lang="en-US" i="1">
                <a:solidFill>
                  <a:schemeClr val="bg1"/>
                </a:solidFill>
              </a:rPr>
              <a:t>combined</a:t>
            </a:r>
            <a:r>
              <a:rPr lang="en-US">
                <a:solidFill>
                  <a:schemeClr val="bg1"/>
                </a:solidFill>
              </a:rPr>
              <a:t> stochastic signal. The discrimination comes from looking for differences in spectral shape, angular correlations, statistics, and polarization.</a:t>
            </a:r>
          </a:p>
        </p:txBody>
      </p:sp>
      <p:pic>
        <p:nvPicPr>
          <p:cNvPr id="12" name="Picture 11">
            <a:extLst>
              <a:ext uri="{FF2B5EF4-FFF2-40B4-BE49-F238E27FC236}">
                <a16:creationId xmlns:a16="http://schemas.microsoft.com/office/drawing/2014/main" id="{8FD7FE8F-10D0-CBC0-D606-DF5F27C541A2}"/>
              </a:ext>
            </a:extLst>
          </p:cNvPr>
          <p:cNvPicPr>
            <a:picLocks noChangeAspect="1"/>
          </p:cNvPicPr>
          <p:nvPr/>
        </p:nvPicPr>
        <p:blipFill>
          <a:blip r:embed="rId4"/>
          <a:stretch>
            <a:fillRect/>
          </a:stretch>
        </p:blipFill>
        <p:spPr>
          <a:xfrm>
            <a:off x="6651458" y="4622734"/>
            <a:ext cx="5052636" cy="1630532"/>
          </a:xfrm>
          <a:prstGeom prst="rect">
            <a:avLst/>
          </a:prstGeom>
        </p:spPr>
      </p:pic>
      <p:sp>
        <p:nvSpPr>
          <p:cNvPr id="14" name="Slide Number Placeholder 13">
            <a:extLst>
              <a:ext uri="{FF2B5EF4-FFF2-40B4-BE49-F238E27FC236}">
                <a16:creationId xmlns:a16="http://schemas.microsoft.com/office/drawing/2014/main" id="{C453001A-EEE0-0383-A1FF-4FB8D32DCFC6}"/>
              </a:ext>
            </a:extLst>
          </p:cNvPr>
          <p:cNvSpPr>
            <a:spLocks noGrp="1"/>
          </p:cNvSpPr>
          <p:nvPr>
            <p:ph type="sldNum" sz="quarter" idx="12"/>
          </p:nvPr>
        </p:nvSpPr>
        <p:spPr>
          <a:xfrm>
            <a:off x="11509584" y="6387128"/>
            <a:ext cx="389021" cy="314170"/>
          </a:xfrm>
        </p:spPr>
        <p:txBody>
          <a:bodyPr/>
          <a:lstStyle/>
          <a:p>
            <a:fld id="{C1FF6DA9-008F-8B48-92A6-B652298478BF}" type="slidenum">
              <a:rPr lang="en-US" smtClean="0">
                <a:solidFill>
                  <a:schemeClr val="bg1"/>
                </a:solidFill>
              </a:rPr>
              <a:t>22</a:t>
            </a:fld>
            <a:endParaRPr lang="en-US">
              <a:solidFill>
                <a:schemeClr val="bg1"/>
              </a:solidFill>
            </a:endParaRPr>
          </a:p>
        </p:txBody>
      </p:sp>
    </p:spTree>
    <p:extLst>
      <p:ext uri="{BB962C8B-B14F-4D97-AF65-F5344CB8AC3E}">
        <p14:creationId xmlns:p14="http://schemas.microsoft.com/office/powerpoint/2010/main" val="10920682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80D18"/>
        </a:solidFill>
        <a:effectLst/>
      </p:bgPr>
    </p:bg>
    <p:spTree>
      <p:nvGrpSpPr>
        <p:cNvPr id="1" name=""/>
        <p:cNvGrpSpPr/>
        <p:nvPr/>
      </p:nvGrpSpPr>
      <p:grpSpPr>
        <a:xfrm>
          <a:off x="0" y="0"/>
          <a:ext cx="0" cy="0"/>
          <a:chOff x="0" y="0"/>
          <a:chExt cx="0" cy="0"/>
        </a:xfrm>
      </p:grpSpPr>
      <p:sp>
        <p:nvSpPr>
          <p:cNvPr id="7" name="Google Shape;87;g3f9b1260233_0_0">
            <a:extLst>
              <a:ext uri="{FF2B5EF4-FFF2-40B4-BE49-F238E27FC236}">
                <a16:creationId xmlns:a16="http://schemas.microsoft.com/office/drawing/2014/main" id="{24433541-18DE-C14E-0DE9-F42840107A43}"/>
              </a:ext>
            </a:extLst>
          </p:cNvPr>
          <p:cNvSpPr txBox="1"/>
          <p:nvPr/>
        </p:nvSpPr>
        <p:spPr>
          <a:xfrm>
            <a:off x="129931" y="2712069"/>
            <a:ext cx="5336891" cy="2481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b="1">
                <a:solidFill>
                  <a:schemeClr val="lt1"/>
                </a:solidFill>
              </a:rPr>
              <a:t>Status and outlook:</a:t>
            </a:r>
            <a:endParaRPr>
              <a:solidFill>
                <a:schemeClr val="lt1"/>
              </a:solidFill>
            </a:endParaRPr>
          </a:p>
          <a:p>
            <a:pPr marL="457200" marR="0" lvl="0" indent="0" algn="l" rtl="0">
              <a:lnSpc>
                <a:spcPct val="100000"/>
              </a:lnSpc>
              <a:spcBef>
                <a:spcPts val="0"/>
              </a:spcBef>
              <a:spcAft>
                <a:spcPts val="0"/>
              </a:spcAft>
              <a:buNone/>
            </a:pPr>
            <a:r>
              <a:rPr lang="en-US">
                <a:solidFill>
                  <a:schemeClr val="lt1"/>
                </a:solidFill>
              </a:rPr>
              <a:t>Current PTA and SKAO data sensitivity is not enough to constrain dipole in any significant capacity [Cruz et al. </a:t>
            </a:r>
            <a:r>
              <a:rPr lang="en-US">
                <a:solidFill>
                  <a:schemeClr val="lt1"/>
                </a:solidFill>
                <a:uFill>
                  <a:noFill/>
                </a:uFill>
                <a:hlinkClick r:id="rId2">
                  <a:extLst>
                    <a:ext uri="{A12FA001-AC4F-418D-AE19-62706E023703}">
                      <ahyp:hlinkClr xmlns:ahyp="http://schemas.microsoft.com/office/drawing/2018/hyperlinkcolor" val="tx"/>
                    </a:ext>
                  </a:extLst>
                </a:hlinkClick>
              </a:rPr>
              <a:t>2606.25845</a:t>
            </a:r>
            <a:r>
              <a:rPr lang="en-US">
                <a:solidFill>
                  <a:schemeClr val="lt1"/>
                </a:solidFill>
              </a:rPr>
              <a:t>]</a:t>
            </a:r>
            <a:endParaRPr>
              <a:solidFill>
                <a:schemeClr val="lt1"/>
              </a:solidFill>
            </a:endParaRPr>
          </a:p>
          <a:p>
            <a:pPr marL="457200" marR="0" lvl="0" indent="0" algn="l" rtl="0">
              <a:lnSpc>
                <a:spcPct val="100000"/>
              </a:lnSpc>
              <a:spcBef>
                <a:spcPts val="0"/>
              </a:spcBef>
              <a:spcAft>
                <a:spcPts val="0"/>
              </a:spcAft>
              <a:buNone/>
            </a:pPr>
            <a:endParaRPr>
              <a:solidFill>
                <a:schemeClr val="lt1"/>
              </a:solidFill>
            </a:endParaRPr>
          </a:p>
          <a:p>
            <a:pPr marL="457200" marR="0" lvl="0" indent="0" algn="l" rtl="0">
              <a:lnSpc>
                <a:spcPct val="100000"/>
              </a:lnSpc>
              <a:spcBef>
                <a:spcPts val="0"/>
              </a:spcBef>
              <a:spcAft>
                <a:spcPts val="0"/>
              </a:spcAft>
              <a:buNone/>
            </a:pPr>
            <a:r>
              <a:rPr lang="en-US">
                <a:solidFill>
                  <a:schemeClr val="lt1"/>
                </a:solidFill>
              </a:rPr>
              <a:t>Extensions: astrometric observables alongside PTAs, and spectra departing from a pure power law can be pass forward to detect kinematic dipole.</a:t>
            </a:r>
            <a:endParaRPr sz="3200">
              <a:solidFill>
                <a:schemeClr val="dk1"/>
              </a:solidFill>
              <a:latin typeface="Calibri"/>
              <a:ea typeface="Calibri"/>
              <a:cs typeface="Calibri"/>
              <a:sym typeface="Calibri"/>
            </a:endParaRPr>
          </a:p>
          <a:p>
            <a:pPr marL="0" lvl="0" indent="0" algn="l" rtl="0">
              <a:spcBef>
                <a:spcPts val="0"/>
              </a:spcBef>
              <a:spcAft>
                <a:spcPts val="0"/>
              </a:spcAft>
              <a:buNone/>
            </a:pPr>
            <a:endParaRPr sz="3200">
              <a:solidFill>
                <a:schemeClr val="dk1"/>
              </a:solidFill>
              <a:latin typeface="Calibri"/>
              <a:ea typeface="Calibri"/>
              <a:cs typeface="Calibri"/>
              <a:sym typeface="Calibri"/>
            </a:endParaRPr>
          </a:p>
        </p:txBody>
      </p:sp>
      <p:sp>
        <p:nvSpPr>
          <p:cNvPr id="8" name="Google Shape;84;g3f9b1260233_0_0">
            <a:extLst>
              <a:ext uri="{FF2B5EF4-FFF2-40B4-BE49-F238E27FC236}">
                <a16:creationId xmlns:a16="http://schemas.microsoft.com/office/drawing/2014/main" id="{EB96146C-ED12-449F-AA5B-DC3333755DA4}"/>
              </a:ext>
            </a:extLst>
          </p:cNvPr>
          <p:cNvSpPr txBox="1">
            <a:spLocks/>
          </p:cNvSpPr>
          <p:nvPr/>
        </p:nvSpPr>
        <p:spPr>
          <a:xfrm>
            <a:off x="274200" y="130697"/>
            <a:ext cx="10781649" cy="905400"/>
          </a:xfrm>
          <a:prstGeom prst="rect">
            <a:avLst/>
          </a:prstGeom>
          <a:noFill/>
          <a:ln>
            <a:noFill/>
          </a:ln>
        </p:spPr>
        <p:txBody>
          <a:bodyPr spcFirstLastPara="1" wrap="square" lIns="91425" tIns="45700" rIns="91425" bIns="45700" anchor="ctr" anchorCtr="0">
            <a:normAutofit/>
          </a:bodyPr>
          <a:lstStyle>
            <a:lvl1pPr algn="l" defTabSz="914400" rtl="0" eaLnBrk="1" latinLnBrk="0" hangingPunct="1">
              <a:lnSpc>
                <a:spcPct val="85000"/>
              </a:lnSpc>
              <a:spcBef>
                <a:spcPct val="0"/>
              </a:spcBef>
              <a:buNone/>
              <a:defRPr sz="3000" b="0" kern="1200" spc="-100" baseline="0">
                <a:solidFill>
                  <a:schemeClr val="tx1"/>
                </a:solidFill>
                <a:latin typeface="+mj-lt"/>
                <a:ea typeface="+mj-ea"/>
                <a:cs typeface="+mj-cs"/>
              </a:defRPr>
            </a:lvl1pPr>
          </a:lstStyle>
          <a:p>
            <a:pPr>
              <a:spcBef>
                <a:spcPts val="0"/>
              </a:spcBef>
              <a:buClr>
                <a:schemeClr val="lt1"/>
              </a:buClr>
              <a:buSzPts val="3200"/>
              <a:buFont typeface="Calibri"/>
              <a:buNone/>
            </a:pPr>
            <a:r>
              <a:rPr lang="en-US" sz="3200">
                <a:solidFill>
                  <a:schemeClr val="lt1"/>
                </a:solidFill>
              </a:rPr>
              <a:t>Kinematic anisotropy </a:t>
            </a:r>
          </a:p>
        </p:txBody>
      </p:sp>
      <p:pic>
        <p:nvPicPr>
          <p:cNvPr id="10" name="Google Shape;88;g3f9b1260233_0_0" descr="Formula showing $\Delta \beta$ is proportional to the inverse square root of $T_{\text{obs}} N_{\text{psr}}$.">
            <a:extLst>
              <a:ext uri="{FF2B5EF4-FFF2-40B4-BE49-F238E27FC236}">
                <a16:creationId xmlns:a16="http://schemas.microsoft.com/office/drawing/2014/main" id="{9AF8BE64-480B-649D-313A-E0723D113632}"/>
              </a:ext>
            </a:extLst>
          </p:cNvPr>
          <p:cNvPicPr preferRelativeResize="0"/>
          <p:nvPr/>
        </p:nvPicPr>
        <p:blipFill rotWithShape="1">
          <a:blip r:embed="rId3">
            <a:alphaModFix/>
          </a:blip>
          <a:srcRect/>
          <a:stretch/>
        </p:blipFill>
        <p:spPr>
          <a:xfrm>
            <a:off x="6281515" y="1938103"/>
            <a:ext cx="2182625" cy="1095600"/>
          </a:xfrm>
          <a:prstGeom prst="rect">
            <a:avLst/>
          </a:prstGeom>
          <a:noFill/>
          <a:ln>
            <a:noFill/>
          </a:ln>
        </p:spPr>
      </p:pic>
      <p:sp>
        <p:nvSpPr>
          <p:cNvPr id="12" name="TextBox 11">
            <a:extLst>
              <a:ext uri="{FF2B5EF4-FFF2-40B4-BE49-F238E27FC236}">
                <a16:creationId xmlns:a16="http://schemas.microsoft.com/office/drawing/2014/main" id="{4D603FCF-CB5E-C458-D3FA-CD5A523A815E}"/>
              </a:ext>
            </a:extLst>
          </p:cNvPr>
          <p:cNvSpPr txBox="1"/>
          <p:nvPr/>
        </p:nvSpPr>
        <p:spPr>
          <a:xfrm>
            <a:off x="6093767" y="6304502"/>
            <a:ext cx="3679722" cy="338554"/>
          </a:xfrm>
          <a:prstGeom prst="rect">
            <a:avLst/>
          </a:prstGeom>
          <a:noFill/>
        </p:spPr>
        <p:txBody>
          <a:bodyPr wrap="square">
            <a:spAutoFit/>
          </a:bodyPr>
          <a:lstStyle/>
          <a:p>
            <a:r>
              <a:rPr lang="en-US" sz="1600" i="1">
                <a:solidFill>
                  <a:schemeClr val="lt1"/>
                </a:solidFill>
              </a:rPr>
              <a:t>Cruz et al. </a:t>
            </a:r>
            <a:r>
              <a:rPr lang="en-US" sz="1600" i="1">
                <a:solidFill>
                  <a:schemeClr val="lt1"/>
                </a:solidFill>
                <a:uFill>
                  <a:noFill/>
                </a:uFill>
                <a:hlinkClick r:id="rId2">
                  <a:extLst>
                    <a:ext uri="{A12FA001-AC4F-418D-AE19-62706E023703}">
                      <ahyp:hlinkClr xmlns:ahyp="http://schemas.microsoft.com/office/drawing/2018/hyperlinkcolor" val="tx"/>
                    </a:ext>
                  </a:extLst>
                </a:hlinkClick>
              </a:rPr>
              <a:t>2606.25845</a:t>
            </a:r>
            <a:endParaRPr lang="en-US" sz="1600" i="1"/>
          </a:p>
        </p:txBody>
      </p:sp>
      <p:pic>
        <p:nvPicPr>
          <p:cNvPr id="17" name="Picture 16">
            <a:extLst>
              <a:ext uri="{FF2B5EF4-FFF2-40B4-BE49-F238E27FC236}">
                <a16:creationId xmlns:a16="http://schemas.microsoft.com/office/drawing/2014/main" id="{45E3E777-97E0-1E31-0EBF-52CF314CB272}"/>
              </a:ext>
            </a:extLst>
          </p:cNvPr>
          <p:cNvPicPr>
            <a:picLocks noChangeAspect="1"/>
          </p:cNvPicPr>
          <p:nvPr/>
        </p:nvPicPr>
        <p:blipFill>
          <a:blip r:embed="rId4"/>
          <a:stretch>
            <a:fillRect/>
          </a:stretch>
        </p:blipFill>
        <p:spPr>
          <a:xfrm>
            <a:off x="3801466" y="1092531"/>
            <a:ext cx="2294534" cy="1632648"/>
          </a:xfrm>
          <a:prstGeom prst="rect">
            <a:avLst/>
          </a:prstGeom>
        </p:spPr>
      </p:pic>
      <p:pic>
        <p:nvPicPr>
          <p:cNvPr id="18" name="Picture 17">
            <a:extLst>
              <a:ext uri="{FF2B5EF4-FFF2-40B4-BE49-F238E27FC236}">
                <a16:creationId xmlns:a16="http://schemas.microsoft.com/office/drawing/2014/main" id="{13D20806-BBE9-5BCF-FBE9-C912024BEB15}"/>
              </a:ext>
            </a:extLst>
          </p:cNvPr>
          <p:cNvPicPr>
            <a:picLocks noChangeAspect="1"/>
          </p:cNvPicPr>
          <p:nvPr/>
        </p:nvPicPr>
        <p:blipFill>
          <a:blip r:embed="rId5"/>
          <a:stretch>
            <a:fillRect/>
          </a:stretch>
        </p:blipFill>
        <p:spPr>
          <a:xfrm>
            <a:off x="6510217" y="272266"/>
            <a:ext cx="2452064" cy="1632648"/>
          </a:xfrm>
          <a:prstGeom prst="rect">
            <a:avLst/>
          </a:prstGeom>
        </p:spPr>
      </p:pic>
      <p:pic>
        <p:nvPicPr>
          <p:cNvPr id="20" name="Picture 19">
            <a:extLst>
              <a:ext uri="{FF2B5EF4-FFF2-40B4-BE49-F238E27FC236}">
                <a16:creationId xmlns:a16="http://schemas.microsoft.com/office/drawing/2014/main" id="{4DE10513-BF6F-6690-BE05-728014793E92}"/>
              </a:ext>
            </a:extLst>
          </p:cNvPr>
          <p:cNvPicPr>
            <a:picLocks noChangeAspect="1"/>
          </p:cNvPicPr>
          <p:nvPr/>
        </p:nvPicPr>
        <p:blipFill>
          <a:blip r:embed="rId6"/>
          <a:stretch>
            <a:fillRect/>
          </a:stretch>
        </p:blipFill>
        <p:spPr>
          <a:xfrm>
            <a:off x="5659125" y="3085508"/>
            <a:ext cx="3164611" cy="3059823"/>
          </a:xfrm>
          <a:prstGeom prst="rect">
            <a:avLst/>
          </a:prstGeom>
        </p:spPr>
      </p:pic>
      <p:pic>
        <p:nvPicPr>
          <p:cNvPr id="21" name="Picture 20">
            <a:extLst>
              <a:ext uri="{FF2B5EF4-FFF2-40B4-BE49-F238E27FC236}">
                <a16:creationId xmlns:a16="http://schemas.microsoft.com/office/drawing/2014/main" id="{598FD7CA-B4D2-C034-D34B-13AE9A9ED228}"/>
              </a:ext>
            </a:extLst>
          </p:cNvPr>
          <p:cNvPicPr>
            <a:picLocks noChangeAspect="1"/>
          </p:cNvPicPr>
          <p:nvPr/>
        </p:nvPicPr>
        <p:blipFill>
          <a:blip r:embed="rId7"/>
          <a:stretch>
            <a:fillRect/>
          </a:stretch>
        </p:blipFill>
        <p:spPr>
          <a:xfrm>
            <a:off x="401782" y="1036097"/>
            <a:ext cx="3099713" cy="1490500"/>
          </a:xfrm>
          <a:prstGeom prst="rect">
            <a:avLst/>
          </a:prstGeom>
        </p:spPr>
      </p:pic>
      <p:pic>
        <p:nvPicPr>
          <p:cNvPr id="22" name="Picture 21">
            <a:extLst>
              <a:ext uri="{FF2B5EF4-FFF2-40B4-BE49-F238E27FC236}">
                <a16:creationId xmlns:a16="http://schemas.microsoft.com/office/drawing/2014/main" id="{B89F6E59-BDFF-7BDE-BE47-CA3D36B6560F}"/>
              </a:ext>
            </a:extLst>
          </p:cNvPr>
          <p:cNvPicPr>
            <a:picLocks noChangeAspect="1"/>
          </p:cNvPicPr>
          <p:nvPr/>
        </p:nvPicPr>
        <p:blipFill>
          <a:blip r:embed="rId8"/>
          <a:stretch>
            <a:fillRect/>
          </a:stretch>
        </p:blipFill>
        <p:spPr>
          <a:xfrm>
            <a:off x="9588004" y="285376"/>
            <a:ext cx="2329796" cy="2439803"/>
          </a:xfrm>
          <a:prstGeom prst="rect">
            <a:avLst/>
          </a:prstGeom>
        </p:spPr>
      </p:pic>
      <p:pic>
        <p:nvPicPr>
          <p:cNvPr id="23" name="Picture 22">
            <a:extLst>
              <a:ext uri="{FF2B5EF4-FFF2-40B4-BE49-F238E27FC236}">
                <a16:creationId xmlns:a16="http://schemas.microsoft.com/office/drawing/2014/main" id="{D0824DA6-FA6E-AE48-FC38-09513D4F8E33}"/>
              </a:ext>
            </a:extLst>
          </p:cNvPr>
          <p:cNvPicPr>
            <a:picLocks noChangeAspect="1"/>
          </p:cNvPicPr>
          <p:nvPr/>
        </p:nvPicPr>
        <p:blipFill>
          <a:blip r:embed="rId9"/>
          <a:stretch>
            <a:fillRect/>
          </a:stretch>
        </p:blipFill>
        <p:spPr>
          <a:xfrm>
            <a:off x="9160483" y="2940392"/>
            <a:ext cx="2775826" cy="2919491"/>
          </a:xfrm>
          <a:prstGeom prst="rect">
            <a:avLst/>
          </a:prstGeom>
        </p:spPr>
      </p:pic>
      <p:sp>
        <p:nvSpPr>
          <p:cNvPr id="24" name="Slide Number Placeholder 23">
            <a:extLst>
              <a:ext uri="{FF2B5EF4-FFF2-40B4-BE49-F238E27FC236}">
                <a16:creationId xmlns:a16="http://schemas.microsoft.com/office/drawing/2014/main" id="{8A8015AE-9B44-6122-023D-56A2ED99DABB}"/>
              </a:ext>
            </a:extLst>
          </p:cNvPr>
          <p:cNvSpPr>
            <a:spLocks noGrp="1"/>
          </p:cNvSpPr>
          <p:nvPr>
            <p:ph type="sldNum" sz="quarter" idx="12"/>
          </p:nvPr>
        </p:nvSpPr>
        <p:spPr/>
        <p:txBody>
          <a:bodyPr/>
          <a:lstStyle/>
          <a:p>
            <a:fld id="{C1FF6DA9-008F-8B48-92A6-B652298478BF}" type="slidenum">
              <a:rPr lang="en-US" smtClean="0">
                <a:solidFill>
                  <a:schemeClr val="bg1"/>
                </a:solidFill>
              </a:rPr>
              <a:t>23</a:t>
            </a:fld>
            <a:endParaRPr lang="en-US">
              <a:solidFill>
                <a:schemeClr val="bg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ight Arrow 6">
            <a:extLst>
              <a:ext uri="{FF2B5EF4-FFF2-40B4-BE49-F238E27FC236}">
                <a16:creationId xmlns:a16="http://schemas.microsoft.com/office/drawing/2014/main" id="{EE6D4AA5-909D-EC09-9980-C030D236F113}"/>
              </a:ext>
            </a:extLst>
          </p:cNvPr>
          <p:cNvSpPr/>
          <p:nvPr/>
        </p:nvSpPr>
        <p:spPr>
          <a:xfrm rot="5400000">
            <a:off x="9320578" y="1624418"/>
            <a:ext cx="678998" cy="484632"/>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87248C07-2875-DF81-F5F5-5FADC118DCB7}"/>
              </a:ext>
            </a:extLst>
          </p:cNvPr>
          <p:cNvPicPr>
            <a:picLocks noChangeAspect="1"/>
          </p:cNvPicPr>
          <p:nvPr/>
        </p:nvPicPr>
        <p:blipFill>
          <a:blip r:embed="rId2"/>
          <a:stretch>
            <a:fillRect/>
          </a:stretch>
        </p:blipFill>
        <p:spPr>
          <a:xfrm>
            <a:off x="6250710" y="2426175"/>
            <a:ext cx="5499100" cy="889000"/>
          </a:xfrm>
          <a:prstGeom prst="rect">
            <a:avLst/>
          </a:prstGeom>
        </p:spPr>
      </p:pic>
      <p:pic>
        <p:nvPicPr>
          <p:cNvPr id="9" name="Picture 8">
            <a:extLst>
              <a:ext uri="{FF2B5EF4-FFF2-40B4-BE49-F238E27FC236}">
                <a16:creationId xmlns:a16="http://schemas.microsoft.com/office/drawing/2014/main" id="{74FA478D-8D2E-B016-2AD7-9759BD0F365F}"/>
              </a:ext>
            </a:extLst>
          </p:cNvPr>
          <p:cNvPicPr>
            <a:picLocks noChangeAspect="1"/>
          </p:cNvPicPr>
          <p:nvPr/>
        </p:nvPicPr>
        <p:blipFill>
          <a:blip r:embed="rId3"/>
          <a:stretch>
            <a:fillRect/>
          </a:stretch>
        </p:blipFill>
        <p:spPr>
          <a:xfrm>
            <a:off x="7807036" y="393311"/>
            <a:ext cx="3822700" cy="889000"/>
          </a:xfrm>
          <a:prstGeom prst="rect">
            <a:avLst/>
          </a:prstGeom>
        </p:spPr>
      </p:pic>
      <p:sp>
        <p:nvSpPr>
          <p:cNvPr id="12" name="Google Shape;84;g3f9b1260233_0_0">
            <a:extLst>
              <a:ext uri="{FF2B5EF4-FFF2-40B4-BE49-F238E27FC236}">
                <a16:creationId xmlns:a16="http://schemas.microsoft.com/office/drawing/2014/main" id="{B7ED6C91-7B98-8930-D09E-006F12A95748}"/>
              </a:ext>
            </a:extLst>
          </p:cNvPr>
          <p:cNvSpPr txBox="1">
            <a:spLocks/>
          </p:cNvSpPr>
          <p:nvPr/>
        </p:nvSpPr>
        <p:spPr>
          <a:xfrm>
            <a:off x="274200" y="11727"/>
            <a:ext cx="10781649" cy="905400"/>
          </a:xfrm>
          <a:prstGeom prst="rect">
            <a:avLst/>
          </a:prstGeom>
          <a:noFill/>
          <a:ln>
            <a:noFill/>
          </a:ln>
        </p:spPr>
        <p:txBody>
          <a:bodyPr spcFirstLastPara="1" wrap="square" lIns="91425" tIns="45700" rIns="91425" bIns="45700" anchor="ctr" anchorCtr="0">
            <a:normAutofit/>
          </a:bodyPr>
          <a:lstStyle>
            <a:lvl1pPr algn="l" defTabSz="914400" rtl="0" eaLnBrk="1" latinLnBrk="0" hangingPunct="1">
              <a:lnSpc>
                <a:spcPct val="85000"/>
              </a:lnSpc>
              <a:spcBef>
                <a:spcPct val="0"/>
              </a:spcBef>
              <a:buNone/>
              <a:defRPr sz="3000" b="0" kern="1200" spc="-100" baseline="0">
                <a:solidFill>
                  <a:schemeClr val="tx1"/>
                </a:solidFill>
                <a:latin typeface="+mj-lt"/>
                <a:ea typeface="+mj-ea"/>
                <a:cs typeface="+mj-cs"/>
              </a:defRPr>
            </a:lvl1pPr>
          </a:lstStyle>
          <a:p>
            <a:pPr>
              <a:spcBef>
                <a:spcPts val="0"/>
              </a:spcBef>
              <a:buClr>
                <a:schemeClr val="lt1"/>
              </a:buClr>
              <a:buSzPts val="3200"/>
              <a:buFont typeface="Calibri"/>
              <a:buNone/>
            </a:pPr>
            <a:r>
              <a:rPr lang="en-US" sz="3200">
                <a:solidFill>
                  <a:schemeClr val="lt1"/>
                </a:solidFill>
              </a:rPr>
              <a:t>To Do:  </a:t>
            </a:r>
          </a:p>
        </p:txBody>
      </p:sp>
      <p:sp>
        <p:nvSpPr>
          <p:cNvPr id="13" name="TextBox 12">
            <a:extLst>
              <a:ext uri="{FF2B5EF4-FFF2-40B4-BE49-F238E27FC236}">
                <a16:creationId xmlns:a16="http://schemas.microsoft.com/office/drawing/2014/main" id="{E9A36DE2-88FC-CA02-F48D-10FEB2823D7D}"/>
              </a:ext>
            </a:extLst>
          </p:cNvPr>
          <p:cNvSpPr txBox="1"/>
          <p:nvPr/>
        </p:nvSpPr>
        <p:spPr>
          <a:xfrm>
            <a:off x="442190" y="3755059"/>
            <a:ext cx="11187546" cy="2031325"/>
          </a:xfrm>
          <a:prstGeom prst="rect">
            <a:avLst/>
          </a:prstGeom>
          <a:noFill/>
        </p:spPr>
        <p:txBody>
          <a:bodyPr wrap="square">
            <a:spAutoFit/>
          </a:bodyPr>
          <a:lstStyle/>
          <a:p>
            <a:r>
              <a:rPr lang="en-US">
                <a:solidFill>
                  <a:schemeClr val="bg1"/>
                </a:solidFill>
              </a:rPr>
              <a:t>Main difference in derivation</a:t>
            </a:r>
          </a:p>
          <a:p>
            <a:endParaRPr lang="en-US">
              <a:solidFill>
                <a:schemeClr val="bg1"/>
              </a:solidFill>
            </a:endParaRPr>
          </a:p>
          <a:p>
            <a:endParaRPr lang="en-US">
              <a:solidFill>
                <a:schemeClr val="bg1"/>
              </a:solidFill>
            </a:endParaRPr>
          </a:p>
          <a:p>
            <a:pPr marL="285750" indent="-285750">
              <a:buFont typeface="Arial" panose="020B0604020202020204" pitchFamily="34" charset="0"/>
              <a:buChar char="•"/>
            </a:pPr>
            <a:r>
              <a:rPr lang="en-US">
                <a:solidFill>
                  <a:schemeClr val="bg1"/>
                </a:solidFill>
              </a:rPr>
              <a:t>v2 follows the perturbed photon trajectory but does not consistently include the perturbed four-velocities of the emitter and receiver.  </a:t>
            </a:r>
          </a:p>
          <a:p>
            <a:pPr marL="285750" indent="-285750">
              <a:buFont typeface="Arial" panose="020B0604020202020204" pitchFamily="34" charset="0"/>
              <a:buChar char="•"/>
            </a:pPr>
            <a:r>
              <a:rPr lang="en-US">
                <a:solidFill>
                  <a:schemeClr val="bg1"/>
                </a:solidFill>
              </a:rPr>
              <a:t>The perturbation of the emitter’s and receiver’s four-velocities.</a:t>
            </a:r>
          </a:p>
          <a:p>
            <a:pPr marL="285750" indent="-285750">
              <a:buFont typeface="Arial" panose="020B0604020202020204" pitchFamily="34" charset="0"/>
              <a:buChar char="•"/>
            </a:pPr>
            <a:r>
              <a:rPr lang="en-US">
                <a:solidFill>
                  <a:schemeClr val="bg1"/>
                </a:solidFill>
              </a:rPr>
              <a:t>v3 adds the timelike geodesics of the pulsar and Earth observers.</a:t>
            </a:r>
          </a:p>
        </p:txBody>
      </p:sp>
      <p:pic>
        <p:nvPicPr>
          <p:cNvPr id="14" name="Picture 13">
            <a:extLst>
              <a:ext uri="{FF2B5EF4-FFF2-40B4-BE49-F238E27FC236}">
                <a16:creationId xmlns:a16="http://schemas.microsoft.com/office/drawing/2014/main" id="{F8BC587F-D38B-62C4-6DD5-295DEEF44995}"/>
              </a:ext>
            </a:extLst>
          </p:cNvPr>
          <p:cNvPicPr>
            <a:picLocks noChangeAspect="1"/>
          </p:cNvPicPr>
          <p:nvPr/>
        </p:nvPicPr>
        <p:blipFill>
          <a:blip r:embed="rId4"/>
          <a:stretch>
            <a:fillRect/>
          </a:stretch>
        </p:blipFill>
        <p:spPr>
          <a:xfrm>
            <a:off x="442190" y="1797525"/>
            <a:ext cx="3581400" cy="1257300"/>
          </a:xfrm>
          <a:prstGeom prst="rect">
            <a:avLst/>
          </a:prstGeom>
        </p:spPr>
      </p:pic>
      <p:sp>
        <p:nvSpPr>
          <p:cNvPr id="15" name="TextBox 14">
            <a:extLst>
              <a:ext uri="{FF2B5EF4-FFF2-40B4-BE49-F238E27FC236}">
                <a16:creationId xmlns:a16="http://schemas.microsoft.com/office/drawing/2014/main" id="{F97B1A1B-0C97-83B9-1CF3-7EA3770C0A81}"/>
              </a:ext>
            </a:extLst>
          </p:cNvPr>
          <p:cNvSpPr txBox="1"/>
          <p:nvPr/>
        </p:nvSpPr>
        <p:spPr>
          <a:xfrm>
            <a:off x="274199" y="995149"/>
            <a:ext cx="7373509" cy="646331"/>
          </a:xfrm>
          <a:prstGeom prst="rect">
            <a:avLst/>
          </a:prstGeom>
          <a:noFill/>
        </p:spPr>
        <p:txBody>
          <a:bodyPr wrap="square" rtlCol="0">
            <a:spAutoFit/>
          </a:bodyPr>
          <a:lstStyle/>
          <a:p>
            <a:r>
              <a:rPr lang="en-US">
                <a:solidFill>
                  <a:schemeClr val="bg1"/>
                </a:solidFill>
              </a:rPr>
              <a:t>Redifine receiving functions based on Liang &amp; Troddden formalism and re-do complete analysis </a:t>
            </a:r>
          </a:p>
        </p:txBody>
      </p:sp>
      <p:sp>
        <p:nvSpPr>
          <p:cNvPr id="17" name="Slide Number Placeholder 16">
            <a:extLst>
              <a:ext uri="{FF2B5EF4-FFF2-40B4-BE49-F238E27FC236}">
                <a16:creationId xmlns:a16="http://schemas.microsoft.com/office/drawing/2014/main" id="{4B2EDDD4-FCCB-581F-22DD-76BAF00D0857}"/>
              </a:ext>
            </a:extLst>
          </p:cNvPr>
          <p:cNvSpPr>
            <a:spLocks noGrp="1"/>
          </p:cNvSpPr>
          <p:nvPr>
            <p:ph type="sldNum" sz="quarter" idx="12"/>
          </p:nvPr>
        </p:nvSpPr>
        <p:spPr>
          <a:xfrm>
            <a:off x="11509584" y="6486618"/>
            <a:ext cx="457200" cy="238838"/>
          </a:xfrm>
        </p:spPr>
        <p:txBody>
          <a:bodyPr/>
          <a:lstStyle/>
          <a:p>
            <a:fld id="{C1FF6DA9-008F-8B48-92A6-B652298478BF}" type="slidenum">
              <a:rPr lang="en-US" smtClean="0">
                <a:solidFill>
                  <a:schemeClr val="bg1"/>
                </a:solidFill>
              </a:rPr>
              <a:t>24</a:t>
            </a:fld>
            <a:endParaRPr lang="en-US">
              <a:solidFill>
                <a:schemeClr val="bg1"/>
              </a:solidFill>
            </a:endParaRPr>
          </a:p>
        </p:txBody>
      </p:sp>
    </p:spTree>
    <p:extLst>
      <p:ext uri="{BB962C8B-B14F-4D97-AF65-F5344CB8AC3E}">
        <p14:creationId xmlns:p14="http://schemas.microsoft.com/office/powerpoint/2010/main" val="14176280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502920" y="320040"/>
            <a:ext cx="11155680" cy="594360"/>
          </a:xfrm>
          <a:prstGeom prst="rect">
            <a:avLst/>
          </a:prstGeom>
          <a:noFill/>
        </p:spPr>
        <p:txBody>
          <a:bodyPr wrap="none">
            <a:spAutoFit/>
          </a:bodyPr>
          <a:lstStyle/>
          <a:p>
            <a:r>
              <a:rPr sz="3000" b="1">
                <a:solidFill>
                  <a:srgbClr val="FFFFFF"/>
                </a:solidFill>
                <a:latin typeface="Arial"/>
              </a:rPr>
              <a:t>Take-home message</a:t>
            </a:r>
          </a:p>
        </p:txBody>
      </p:sp>
      <p:sp>
        <p:nvSpPr>
          <p:cNvPr id="3" name="TextBox 2"/>
          <p:cNvSpPr txBox="1"/>
          <p:nvPr/>
        </p:nvSpPr>
        <p:spPr>
          <a:xfrm>
            <a:off x="685800" y="1143000"/>
            <a:ext cx="10835640" cy="3724096"/>
          </a:xfrm>
          <a:prstGeom prst="rect">
            <a:avLst/>
          </a:prstGeom>
          <a:noFill/>
        </p:spPr>
        <p:txBody>
          <a:bodyPr wrap="square" lIns="0" tIns="0" rIns="0" bIns="0">
            <a:spAutoFit/>
          </a:bodyPr>
          <a:lstStyle/>
          <a:p>
            <a:pPr>
              <a:spcAft>
                <a:spcPts val="1200"/>
              </a:spcAft>
              <a:defRPr sz="2200" b="1">
                <a:solidFill>
                  <a:srgbClr val="FFFFFF"/>
                </a:solidFill>
                <a:latin typeface="Arial"/>
              </a:defRPr>
            </a:pPr>
            <a:r>
              <a:t>PTAs probe gravity on the largest accessible scales</a:t>
            </a:r>
          </a:p>
          <a:p>
            <a:pPr>
              <a:spcAft>
                <a:spcPts val="900"/>
              </a:spcAft>
              <a:defRPr sz="1800" b="0">
                <a:solidFill>
                  <a:srgbClr val="FFFFFF"/>
                </a:solidFill>
                <a:latin typeface="Arial"/>
              </a:defRPr>
            </a:pPr>
            <a:r>
              <a:t>•  Massive gravity leaves characteristic frequency- and angle-dependent signatures in pulsar timing correlations.</a:t>
            </a:r>
          </a:p>
          <a:p>
            <a:pPr>
              <a:spcAft>
                <a:spcPts val="900"/>
              </a:spcAft>
              <a:defRPr sz="1800" b="0">
                <a:solidFill>
                  <a:srgbClr val="FFFFFF"/>
                </a:solidFill>
                <a:latin typeface="Arial"/>
              </a:defRPr>
            </a:pPr>
            <a:r>
              <a:t>•  The strongest departures from GR occur at the lowest frequencies, where the graviton-mass cutoff and additional polarizations become important.</a:t>
            </a:r>
          </a:p>
          <a:p>
            <a:pPr>
              <a:spcAft>
                <a:spcPts val="900"/>
              </a:spcAft>
              <a:defRPr sz="1800" b="0">
                <a:solidFill>
                  <a:srgbClr val="FFFFFF"/>
                </a:solidFill>
                <a:latin typeface="Arial"/>
              </a:defRPr>
            </a:pPr>
            <a:r>
              <a:t>•  Current PTA data do not yet significantly favor massive gravity over GR and provide only weak constraints on the graviton mass and extra-mode suppression.</a:t>
            </a:r>
          </a:p>
          <a:p>
            <a:pPr>
              <a:spcAft>
                <a:spcPts val="900"/>
              </a:spcAft>
              <a:defRPr sz="1800" b="0">
                <a:solidFill>
                  <a:srgbClr val="FFFFFF"/>
                </a:solidFill>
                <a:latin typeface="Arial"/>
              </a:defRPr>
            </a:pPr>
            <a:r>
              <a:t>•  Kinematic anisotropy provides a complementary observable for testing the nature and propagation of the gravitational-wave </a:t>
            </a:r>
            <a:r>
              <a:rPr lang="en-US"/>
              <a:t>background; however, PTA and SKA are not sensitible enough to provide detection of our proper motion. </a:t>
            </a:r>
            <a:endParaRPr/>
          </a:p>
          <a:p>
            <a:pPr>
              <a:spcAft>
                <a:spcPts val="900"/>
              </a:spcAft>
              <a:defRPr sz="1800" b="0">
                <a:solidFill>
                  <a:srgbClr val="FFFFFF"/>
                </a:solidFill>
                <a:latin typeface="Arial"/>
              </a:defRPr>
            </a:pPr>
            <a:endParaRPr/>
          </a:p>
        </p:txBody>
      </p:sp>
      <p:sp>
        <p:nvSpPr>
          <p:cNvPr id="4" name="Rounded Rectangle 3"/>
          <p:cNvSpPr/>
          <p:nvPr/>
        </p:nvSpPr>
        <p:spPr>
          <a:xfrm>
            <a:off x="914400" y="5623560"/>
            <a:ext cx="10332720" cy="777240"/>
          </a:xfrm>
          <a:prstGeom prst="roundRect">
            <a:avLst/>
          </a:prstGeom>
          <a:solidFill>
            <a:srgbClr val="7E66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FFFFFF"/>
                </a:solidFill>
                <a:latin typeface="Arial"/>
              </a:rPr>
              <a:t>PTAs are not only gravitational-wave detectors — they are precision tests of gravity.</a:t>
            </a:r>
          </a:p>
        </p:txBody>
      </p:sp>
      <p:sp>
        <p:nvSpPr>
          <p:cNvPr id="6" name="Slide Number Placeholder 5">
            <a:extLst>
              <a:ext uri="{FF2B5EF4-FFF2-40B4-BE49-F238E27FC236}">
                <a16:creationId xmlns:a16="http://schemas.microsoft.com/office/drawing/2014/main" id="{300CE81A-95AB-0A3B-6C5E-B847798B73DD}"/>
              </a:ext>
            </a:extLst>
          </p:cNvPr>
          <p:cNvSpPr>
            <a:spLocks noGrp="1"/>
          </p:cNvSpPr>
          <p:nvPr>
            <p:ph type="sldNum" sz="quarter" idx="12"/>
          </p:nvPr>
        </p:nvSpPr>
        <p:spPr/>
        <p:txBody>
          <a:bodyPr/>
          <a:lstStyle/>
          <a:p>
            <a:fld id="{C1FF6DA9-008F-8B48-92A6-B652298478BF}" type="slidenum">
              <a:rPr lang="en-US" smtClean="0">
                <a:solidFill>
                  <a:schemeClr val="bg1"/>
                </a:solidFill>
              </a:rPr>
              <a:t>25</a:t>
            </a:fld>
            <a:endParaRPr lang="en-US">
              <a:solidFill>
                <a:schemeClr val="bg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80D18"/>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5909A61-B80A-67AE-061D-45A407DDD024}"/>
              </a:ext>
            </a:extLst>
          </p:cNvPr>
          <p:cNvSpPr txBox="1"/>
          <p:nvPr/>
        </p:nvSpPr>
        <p:spPr>
          <a:xfrm>
            <a:off x="754379" y="1696253"/>
            <a:ext cx="9145385" cy="3847207"/>
          </a:xfrm>
          <a:prstGeom prst="rect">
            <a:avLst/>
          </a:prstGeom>
          <a:noFill/>
        </p:spPr>
        <p:txBody>
          <a:bodyPr wrap="square">
            <a:spAutoFit/>
          </a:bodyPr>
          <a:lstStyle/>
          <a:p>
            <a:r>
              <a:rPr lang="en-US" sz="2000" b="1">
                <a:solidFill>
                  <a:schemeClr val="bg1"/>
                </a:solidFill>
              </a:rPr>
              <a:t>PPC2026 Organizers</a:t>
            </a:r>
          </a:p>
          <a:p>
            <a:r>
              <a:rPr lang="en-US" sz="2000" b="1">
                <a:solidFill>
                  <a:schemeClr val="bg1"/>
                </a:solidFill>
              </a:rPr>
              <a:t> </a:t>
            </a:r>
            <a:endParaRPr lang="en-US" sz="2000">
              <a:solidFill>
                <a:schemeClr val="bg1"/>
              </a:solidFill>
            </a:endParaRPr>
          </a:p>
          <a:p>
            <a:r>
              <a:rPr lang="en-US" sz="2000" b="1">
                <a:solidFill>
                  <a:schemeClr val="bg1"/>
                </a:solidFill>
              </a:rPr>
              <a:t>Collaborators: </a:t>
            </a:r>
            <a:r>
              <a:rPr lang="en-US" sz="2000">
                <a:solidFill>
                  <a:schemeClr val="bg1"/>
                </a:solidFill>
              </a:rPr>
              <a:t>Barnabas Poczos (and on future project Alberto Roper Pol and </a:t>
            </a:r>
            <a:r>
              <a:rPr lang="en-US">
                <a:solidFill>
                  <a:schemeClr val="bg1"/>
                </a:solidFill>
              </a:rPr>
              <a:t>Hippolyte Jean Hugo Quelquejay-Leclere</a:t>
            </a:r>
            <a:r>
              <a:rPr lang="en-US" sz="2000">
                <a:solidFill>
                  <a:schemeClr val="bg1"/>
                </a:solidFill>
              </a:rPr>
              <a:t>)</a:t>
            </a:r>
          </a:p>
          <a:p>
            <a:endParaRPr lang="en-US" sz="2000">
              <a:solidFill>
                <a:schemeClr val="bg1"/>
              </a:solidFill>
            </a:endParaRPr>
          </a:p>
          <a:p>
            <a:r>
              <a:rPr lang="en-US" sz="2000" b="1">
                <a:solidFill>
                  <a:schemeClr val="bg1"/>
                </a:solidFill>
              </a:rPr>
              <a:t>Students: </a:t>
            </a:r>
            <a:r>
              <a:rPr lang="en-US" sz="2000">
                <a:solidFill>
                  <a:schemeClr val="bg1"/>
                </a:solidFill>
              </a:rPr>
              <a:t>Marcus  Bosca</a:t>
            </a:r>
            <a:r>
              <a:rPr lang="en-US" sz="2000" b="1">
                <a:solidFill>
                  <a:schemeClr val="bg1"/>
                </a:solidFill>
              </a:rPr>
              <a:t>, </a:t>
            </a:r>
            <a:r>
              <a:rPr lang="en-US" sz="2000">
                <a:solidFill>
                  <a:schemeClr val="bg1"/>
                </a:solidFill>
              </a:rPr>
              <a:t>Chris Choi, Murman Gurgenidze</a:t>
            </a:r>
          </a:p>
          <a:p>
            <a:endParaRPr lang="en-US" sz="2000">
              <a:solidFill>
                <a:schemeClr val="bg1"/>
              </a:solidFill>
            </a:endParaRPr>
          </a:p>
          <a:p>
            <a:pPr>
              <a:lnSpc>
                <a:spcPct val="120000"/>
              </a:lnSpc>
            </a:pPr>
            <a:r>
              <a:rPr lang="en-US" sz="2000" b="1">
                <a:solidFill>
                  <a:schemeClr val="bg1"/>
                </a:solidFill>
              </a:rPr>
              <a:t>Partial support from: </a:t>
            </a:r>
          </a:p>
          <a:p>
            <a:pPr marL="342900" indent="-342900">
              <a:buFont typeface="Arial" panose="020B0604020202020204" pitchFamily="34" charset="0"/>
              <a:buChar char="•"/>
            </a:pPr>
            <a:r>
              <a:rPr lang="en-US" sz="2000">
                <a:solidFill>
                  <a:schemeClr val="bg1"/>
                </a:solidFill>
              </a:rPr>
              <a:t>Shota Rustaveli National Science Foundation of Georgia FR24-901</a:t>
            </a:r>
          </a:p>
          <a:p>
            <a:pPr marL="342900" indent="-342900">
              <a:buFont typeface="Arial" panose="020B0604020202020204" pitchFamily="34" charset="0"/>
              <a:buChar char="•"/>
            </a:pPr>
            <a:r>
              <a:rPr lang="en-US" sz="2000">
                <a:solidFill>
                  <a:schemeClr val="bg1"/>
                </a:solidFill>
              </a:rPr>
              <a:t>NASA Astrophysics Theory Program: ATP80NSSC22K0825</a:t>
            </a:r>
          </a:p>
          <a:p>
            <a:pPr marL="342900" indent="-342900">
              <a:buFont typeface="Arial" panose="020B0604020202020204" pitchFamily="34" charset="0"/>
              <a:buChar char="•"/>
            </a:pPr>
            <a:r>
              <a:rPr lang="en-US" sz="2000">
                <a:solidFill>
                  <a:schemeClr val="bg1"/>
                </a:solidFill>
              </a:rPr>
              <a:t>NSF Astrophysics and Astronomy Research Grant Program: AST2307698 &amp; AST2408411</a:t>
            </a:r>
          </a:p>
        </p:txBody>
      </p:sp>
      <p:sp>
        <p:nvSpPr>
          <p:cNvPr id="11" name="Title 2">
            <a:extLst>
              <a:ext uri="{FF2B5EF4-FFF2-40B4-BE49-F238E27FC236}">
                <a16:creationId xmlns:a16="http://schemas.microsoft.com/office/drawing/2014/main" id="{CE4B4B57-740D-6128-04A6-C9B5E68FF44D}"/>
              </a:ext>
            </a:extLst>
          </p:cNvPr>
          <p:cNvSpPr txBox="1">
            <a:spLocks/>
          </p:cNvSpPr>
          <p:nvPr/>
        </p:nvSpPr>
        <p:spPr>
          <a:xfrm>
            <a:off x="602672" y="562031"/>
            <a:ext cx="9448800" cy="1031235"/>
          </a:xfrm>
          <a:prstGeom prst="rect">
            <a:avLst/>
          </a:prstGeom>
        </p:spPr>
        <p:txBody>
          <a:bodyPr>
            <a:normAutofit/>
          </a:bodyPr>
          <a:lstStyle>
            <a:lvl1pPr algn="l" defTabSz="914400" rtl="0" eaLnBrk="1" latinLnBrk="0" hangingPunct="1">
              <a:lnSpc>
                <a:spcPct val="80000"/>
              </a:lnSpc>
              <a:spcBef>
                <a:spcPct val="0"/>
              </a:spcBef>
              <a:buNone/>
              <a:defRPr sz="3600" b="0" kern="1200" spc="0" baseline="0">
                <a:solidFill>
                  <a:schemeClr val="tx2"/>
                </a:solidFill>
                <a:latin typeface="+mj-lt"/>
                <a:ea typeface="+mj-ea"/>
                <a:cs typeface="Arial" panose="020B0604020202020204" pitchFamily="34" charset="0"/>
              </a:defRPr>
            </a:lvl1pPr>
          </a:lstStyle>
          <a:p>
            <a:r>
              <a:rPr lang="en-US" b="1">
                <a:solidFill>
                  <a:schemeClr val="bg1"/>
                </a:solidFill>
              </a:rPr>
              <a:t>Acknowledgements</a:t>
            </a:r>
            <a:endParaRPr lang="en-US" b="1" dirty="0">
              <a:solidFill>
                <a:schemeClr val="bg1"/>
              </a:solidFill>
            </a:endParaRPr>
          </a:p>
        </p:txBody>
      </p:sp>
      <p:pic>
        <p:nvPicPr>
          <p:cNvPr id="12" name="Picture 11" descr="☑️SRNSF - Shota Rustaveli National Science Foundation — NGO from Georgia, experience with EC, FP7, Horizon 2020, Horizon Europe — Education, Training &amp; Capacity Building, Research &amp; Innovation, Social Development sectors — DevelopmentAid">
            <a:extLst>
              <a:ext uri="{FF2B5EF4-FFF2-40B4-BE49-F238E27FC236}">
                <a16:creationId xmlns:a16="http://schemas.microsoft.com/office/drawing/2014/main" id="{868D72A8-945E-9BB3-1D53-F3967C79EC21}"/>
              </a:ext>
            </a:extLst>
          </p:cNvPr>
          <p:cNvPicPr>
            <a:picLocks noChangeAspect="1"/>
          </p:cNvPicPr>
          <p:nvPr/>
        </p:nvPicPr>
        <p:blipFill>
          <a:blip r:embed="rId2"/>
          <a:stretch>
            <a:fillRect/>
          </a:stretch>
        </p:blipFill>
        <p:spPr>
          <a:xfrm>
            <a:off x="6096000" y="356057"/>
            <a:ext cx="1443182" cy="1443182"/>
          </a:xfrm>
          <a:prstGeom prst="rect">
            <a:avLst/>
          </a:prstGeom>
        </p:spPr>
      </p:pic>
      <p:pic>
        <p:nvPicPr>
          <p:cNvPr id="13" name="Picture 12" descr="Stream NASA | Listen to podcast episodes online for free on SoundCloud">
            <a:extLst>
              <a:ext uri="{FF2B5EF4-FFF2-40B4-BE49-F238E27FC236}">
                <a16:creationId xmlns:a16="http://schemas.microsoft.com/office/drawing/2014/main" id="{9390C64E-7C37-B4DF-73F3-D7F6A1931D84}"/>
              </a:ext>
            </a:extLst>
          </p:cNvPr>
          <p:cNvPicPr>
            <a:picLocks noChangeAspect="1"/>
          </p:cNvPicPr>
          <p:nvPr/>
        </p:nvPicPr>
        <p:blipFill>
          <a:blip r:embed="rId3"/>
          <a:stretch>
            <a:fillRect/>
          </a:stretch>
        </p:blipFill>
        <p:spPr>
          <a:xfrm>
            <a:off x="8008272" y="356057"/>
            <a:ext cx="1453929" cy="1453929"/>
          </a:xfrm>
          <a:prstGeom prst="rect">
            <a:avLst/>
          </a:prstGeom>
        </p:spPr>
      </p:pic>
      <p:pic>
        <p:nvPicPr>
          <p:cNvPr id="15" name="Picture 14" descr="File:NSF logo.png - Wikimedia Commons">
            <a:extLst>
              <a:ext uri="{FF2B5EF4-FFF2-40B4-BE49-F238E27FC236}">
                <a16:creationId xmlns:a16="http://schemas.microsoft.com/office/drawing/2014/main" id="{9332B7FD-C180-3E7B-B30F-3012FE607429}"/>
              </a:ext>
            </a:extLst>
          </p:cNvPr>
          <p:cNvPicPr>
            <a:picLocks noChangeAspect="1"/>
          </p:cNvPicPr>
          <p:nvPr/>
        </p:nvPicPr>
        <p:blipFill>
          <a:blip r:embed="rId4"/>
          <a:stretch>
            <a:fillRect/>
          </a:stretch>
        </p:blipFill>
        <p:spPr>
          <a:xfrm>
            <a:off x="9899763" y="292486"/>
            <a:ext cx="1537857" cy="1544754"/>
          </a:xfrm>
          <a:prstGeom prst="rect">
            <a:avLst/>
          </a:prstGeom>
        </p:spPr>
      </p:pic>
      <p:sp>
        <p:nvSpPr>
          <p:cNvPr id="17" name="Slide Number Placeholder 16">
            <a:extLst>
              <a:ext uri="{FF2B5EF4-FFF2-40B4-BE49-F238E27FC236}">
                <a16:creationId xmlns:a16="http://schemas.microsoft.com/office/drawing/2014/main" id="{CD2159F3-880E-7C00-38CD-36DD7473236F}"/>
              </a:ext>
            </a:extLst>
          </p:cNvPr>
          <p:cNvSpPr>
            <a:spLocks noGrp="1"/>
          </p:cNvSpPr>
          <p:nvPr>
            <p:ph type="sldNum" sz="quarter" idx="12"/>
          </p:nvPr>
        </p:nvSpPr>
        <p:spPr>
          <a:noFill/>
        </p:spPr>
        <p:txBody>
          <a:bodyPr/>
          <a:lstStyle/>
          <a:p>
            <a:fld id="{C1FF6DA9-008F-8B48-92A6-B652298478BF}" type="slidenum">
              <a:rPr lang="en-US" smtClean="0">
                <a:solidFill>
                  <a:schemeClr val="bg1"/>
                </a:solidFill>
              </a:rPr>
              <a:t>26</a:t>
            </a:fld>
            <a:endParaRPr lang="en-US">
              <a:solidFill>
                <a:schemeClr val="bg1"/>
              </a:solidFill>
            </a:endParaRPr>
          </a:p>
        </p:txBody>
      </p:sp>
    </p:spTree>
  </p:cSld>
  <p:clrMapOvr>
    <a:masterClrMapping/>
  </p:clrMapOvr>
</p:sld>
</file>

<file path=ppt/theme/theme1.xml><?xml version="1.0" encoding="utf-8"?>
<a:theme xmlns:a="http://schemas.openxmlformats.org/drawingml/2006/main" name="Dune">
  <a:themeElements>
    <a:clrScheme name="Dune">
      <a:dk1>
        <a:srgbClr val="131313"/>
      </a:dk1>
      <a:lt1>
        <a:sysClr val="window" lastClr="FFFFFF"/>
      </a:lt1>
      <a:dk2>
        <a:srgbClr val="272D2B"/>
      </a:dk2>
      <a:lt2>
        <a:srgbClr val="F0EDE6"/>
      </a:lt2>
      <a:accent1>
        <a:srgbClr val="647E6B"/>
      </a:accent1>
      <a:accent2>
        <a:srgbClr val="476262"/>
      </a:accent2>
      <a:accent3>
        <a:srgbClr val="9B8C69"/>
      </a:accent3>
      <a:accent4>
        <a:srgbClr val="BA988C"/>
      </a:accent4>
      <a:accent5>
        <a:srgbClr val="A27C7C"/>
      </a:accent5>
      <a:accent6>
        <a:srgbClr val="79958B"/>
      </a:accent6>
      <a:hlink>
        <a:srgbClr val="476262"/>
      </a:hlink>
      <a:folHlink>
        <a:srgbClr val="A27C7C"/>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une" id="{7A434096-21D7-44B8-8536-5670F4990977}" vid="{9E2B180D-3A1B-4983-B64A-9C133C18DC9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1551</TotalTime>
  <Words>2154</Words>
  <Application>Microsoft Macintosh PowerPoint</Application>
  <PresentationFormat>Widescreen</PresentationFormat>
  <Paragraphs>182</Paragraphs>
  <Slides>26</Slides>
  <Notes>3</Notes>
  <HiddenSlides>0</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Founders Grotesk R</vt:lpstr>
      <vt:lpstr>Aptos</vt:lpstr>
      <vt:lpstr>Aptos Display</vt:lpstr>
      <vt:lpstr>Arial</vt:lpstr>
      <vt:lpstr>Calibri</vt:lpstr>
      <vt:lpstr>Cambria Math</vt:lpstr>
      <vt:lpstr>Neue Haas Grotesk Text Pro</vt:lpstr>
      <vt:lpstr>Roboto</vt:lpstr>
      <vt:lpstr>Dune</vt:lpstr>
      <vt:lpstr>PowerPoint Presentation</vt:lpstr>
      <vt:lpstr>PowerPoint Presentation</vt:lpstr>
      <vt:lpstr>PowerPoint Presentation</vt:lpstr>
      <vt:lpstr>What is next?</vt:lpstr>
      <vt:lpstr>Why NEW Physics</vt:lpstr>
      <vt:lpstr>Modifications of General Relativity</vt:lpstr>
      <vt:lpstr>Pulsar Timing Arrays</vt:lpstr>
      <vt:lpstr>Stochastic Gravitational Waves Detection</vt:lpstr>
      <vt:lpstr>Combined PTA Results</vt:lpstr>
      <vt:lpstr>Stochastic Gravitational Waves Detection</vt:lpstr>
      <vt:lpstr>Massive Gravity</vt:lpstr>
      <vt:lpstr>PowerPoint Presentation</vt:lpstr>
      <vt:lpstr>PowerPoint Presentation</vt:lpstr>
      <vt:lpstr>PowerPoint Presentation</vt:lpstr>
      <vt:lpstr>Modification of ORF</vt:lpstr>
      <vt:lpstr>PowerPoint Presentation</vt:lpstr>
      <vt:lpstr>PowerPoint Presentation</vt:lpstr>
      <vt:lpstr>PowerPoint Presentation</vt:lpstr>
      <vt:lpstr>PowerPoint Presentation</vt:lpstr>
      <vt:lpstr>Preliminary Results: EPTA</vt:lpstr>
      <vt:lpstr>Preliminary Results: EPTA</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Yvonne Wong</cp:lastModifiedBy>
  <cp:revision>12</cp:revision>
  <dcterms:created xsi:type="dcterms:W3CDTF">2013-01-27T09:14:16Z</dcterms:created>
  <dcterms:modified xsi:type="dcterms:W3CDTF">2026-09-01T02:29:04Z</dcterms:modified>
  <cp:category/>
</cp:coreProperties>
</file>