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iTzxht26nwbYzdjl8WnozUG0/R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1" name="Google Shape;4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36ea0c32694_0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7" name="Google Shape;567;g36ea0c3269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6" name="Google Shape;57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1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5" name="Google Shape;58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6" name="Google Shape;586;p1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4" name="Google Shape;59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●We’re now moving into how we actually generate the high-energy particle beams used in radiotherapy.</a:t>
            </a:r>
            <a:endParaRPr/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●The goal is to speed up charged particles—like protons—so they have enough energy to penetrate the body and deliver their radiation dose precisely at the tumour site.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0" name="Google Shape;60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●Below about 511 keV, particles behave as we’d expect: they gain speed with added energy.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●But once we go above that threshold, </a:t>
            </a:r>
            <a:r>
              <a:rPr b="1" lang="en-GB">
                <a:solidFill>
                  <a:schemeClr val="dk1"/>
                </a:solidFill>
              </a:rPr>
              <a:t>relativistic effects</a:t>
            </a:r>
            <a:r>
              <a:rPr lang="en-GB">
                <a:solidFill>
                  <a:schemeClr val="dk1"/>
                </a:solidFill>
              </a:rPr>
              <a:t> kick in. Particles like electrons approach the speed of light, and any extra energy goes into the apparent increase of their </a:t>
            </a:r>
            <a:r>
              <a:rPr i="1" lang="en-GB">
                <a:solidFill>
                  <a:schemeClr val="dk1"/>
                </a:solidFill>
              </a:rPr>
              <a:t>mass</a:t>
            </a:r>
            <a:r>
              <a:rPr lang="en-GB">
                <a:solidFill>
                  <a:schemeClr val="dk1"/>
                </a:solidFill>
              </a:rPr>
              <a:t>, not speed.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●This means we need much more powerful and precise acceleration techniques, especially for heavier particles like protons or carbon ions, which are used in radiotherapy treatment.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●So, how do we do that? Let’s look at different ways we can accelerate these particles.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●There are two main methods for accelerating particles: </a:t>
            </a:r>
            <a:r>
              <a:rPr b="1" lang="en-GB">
                <a:solidFill>
                  <a:schemeClr val="dk1"/>
                </a:solidFill>
              </a:rPr>
              <a:t>linear</a:t>
            </a:r>
            <a:r>
              <a:rPr lang="en-GB">
                <a:solidFill>
                  <a:schemeClr val="dk1"/>
                </a:solidFill>
              </a:rPr>
              <a:t> and </a:t>
            </a:r>
            <a:r>
              <a:rPr b="1" lang="en-GB">
                <a:solidFill>
                  <a:schemeClr val="dk1"/>
                </a:solidFill>
              </a:rPr>
              <a:t>circular</a:t>
            </a:r>
            <a:r>
              <a:rPr lang="en-GB">
                <a:solidFill>
                  <a:schemeClr val="dk1"/>
                </a:solidFill>
              </a:rPr>
              <a:t> acceleration.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●In </a:t>
            </a:r>
            <a:r>
              <a:rPr b="1" lang="en-GB">
                <a:solidFill>
                  <a:schemeClr val="dk1"/>
                </a:solidFill>
              </a:rPr>
              <a:t>linear accelerators (linacs)</a:t>
            </a:r>
            <a:r>
              <a:rPr lang="en-GB">
                <a:solidFill>
                  <a:schemeClr val="dk1"/>
                </a:solidFill>
              </a:rPr>
              <a:t>, particles pass through a series of structures that boost their energy in a straight line—like giving a child a push on a swing every time they pass by.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●In </a:t>
            </a:r>
            <a:r>
              <a:rPr b="1" lang="en-GB">
                <a:solidFill>
                  <a:schemeClr val="dk1"/>
                </a:solidFill>
              </a:rPr>
              <a:t>circular accelerators</a:t>
            </a:r>
            <a:r>
              <a:rPr lang="en-GB">
                <a:solidFill>
                  <a:schemeClr val="dk1"/>
                </a:solidFill>
              </a:rPr>
              <a:t>, the particles go around in loops and get boosts each time they pass the same accelerating section. This saves space compared to linacs.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●But there’s a trade-off: as charged particles bend around corners, they radiate energy—especially light particles like electrons. That energy loss needs to be compensated.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●Fortunately, for protons and heavier ions, the radiation loss is much less, which makes circular accelerators very useful for medical applications.</a:t>
            </a:r>
            <a:endParaRPr/>
          </a:p>
        </p:txBody>
      </p:sp>
      <p:sp>
        <p:nvSpPr>
          <p:cNvPr id="601" name="Google Shape;601;p3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●These are the different types of accelerators with their respective pros and cons but… what types of accelerators are actually used in medicine?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●There are </a:t>
            </a:r>
            <a:r>
              <a:rPr b="1" lang="en-GB">
                <a:solidFill>
                  <a:schemeClr val="dk1"/>
                </a:solidFill>
              </a:rPr>
              <a:t>three main types</a:t>
            </a:r>
            <a:r>
              <a:rPr lang="en-GB">
                <a:solidFill>
                  <a:schemeClr val="dk1"/>
                </a:solidFill>
              </a:rPr>
              <a:t>:</a:t>
            </a:r>
            <a:endParaRPr>
              <a:solidFill>
                <a:schemeClr val="dk1"/>
              </a:solidFill>
            </a:endParaRPr>
          </a:p>
          <a:p>
            <a:pPr indent="0" lvl="0" marL="469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○</a:t>
            </a:r>
            <a:r>
              <a:rPr b="1" lang="en-GB">
                <a:solidFill>
                  <a:schemeClr val="dk1"/>
                </a:solidFill>
              </a:rPr>
              <a:t>Cyclotrons</a:t>
            </a:r>
            <a:r>
              <a:rPr lang="en-GB">
                <a:solidFill>
                  <a:schemeClr val="dk1"/>
                </a:solidFill>
              </a:rPr>
              <a:t> – reliable and commonly used in hospitals.</a:t>
            </a:r>
            <a:endParaRPr>
              <a:solidFill>
                <a:schemeClr val="dk1"/>
              </a:solidFill>
            </a:endParaRPr>
          </a:p>
          <a:p>
            <a:pPr indent="0" lvl="0" marL="469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○</a:t>
            </a:r>
            <a:r>
              <a:rPr b="1" lang="en-GB">
                <a:solidFill>
                  <a:schemeClr val="dk1"/>
                </a:solidFill>
              </a:rPr>
              <a:t>Synchrotrons</a:t>
            </a:r>
            <a:r>
              <a:rPr lang="en-GB">
                <a:solidFill>
                  <a:schemeClr val="dk1"/>
                </a:solidFill>
              </a:rPr>
              <a:t> – more advanced and flexible in how they can operate</a:t>
            </a:r>
            <a:endParaRPr>
              <a:solidFill>
                <a:schemeClr val="dk1"/>
              </a:solidFill>
            </a:endParaRPr>
          </a:p>
          <a:p>
            <a:pPr indent="0" lvl="0" marL="469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○</a:t>
            </a:r>
            <a:r>
              <a:rPr b="1" lang="en-GB">
                <a:solidFill>
                  <a:schemeClr val="dk1"/>
                </a:solidFill>
              </a:rPr>
              <a:t>Laser-driven accelerators</a:t>
            </a:r>
            <a:r>
              <a:rPr lang="en-GB">
                <a:solidFill>
                  <a:schemeClr val="dk1"/>
                </a:solidFill>
              </a:rPr>
              <a:t> – a newer, experimental technology with exciting possibilities.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●These are all capable of accelerating </a:t>
            </a:r>
            <a:r>
              <a:rPr b="1" lang="en-GB">
                <a:solidFill>
                  <a:schemeClr val="dk1"/>
                </a:solidFill>
              </a:rPr>
              <a:t>protons</a:t>
            </a:r>
            <a:r>
              <a:rPr lang="en-GB">
                <a:solidFill>
                  <a:schemeClr val="dk1"/>
                </a:solidFill>
              </a:rPr>
              <a:t>, and some can even accelerate </a:t>
            </a:r>
            <a:r>
              <a:rPr b="1" lang="en-GB">
                <a:solidFill>
                  <a:schemeClr val="dk1"/>
                </a:solidFill>
              </a:rPr>
              <a:t>carbon ions</a:t>
            </a:r>
            <a:r>
              <a:rPr lang="en-GB">
                <a:solidFill>
                  <a:schemeClr val="dk1"/>
                </a:solidFill>
              </a:rPr>
              <a:t>, which are especially effective in damaging cancer cells.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●Each system has its own strengths depending on what kind of treatment is needed.</a:t>
            </a:r>
            <a:endParaRPr/>
          </a:p>
        </p:txBody>
      </p:sp>
      <p:sp>
        <p:nvSpPr>
          <p:cNvPr id="609" name="Google Shape;609;p3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 </a:t>
            </a:r>
            <a:r>
              <a:rPr b="1" lang="en-GB">
                <a:solidFill>
                  <a:schemeClr val="dk1"/>
                </a:solidFill>
              </a:rPr>
              <a:t>cyclotron</a:t>
            </a:r>
            <a:r>
              <a:rPr lang="en-GB">
                <a:solidFill>
                  <a:schemeClr val="dk1"/>
                </a:solidFill>
              </a:rPr>
              <a:t> is one of the earliest and still most common types of particle accelerator.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●It uses two D-shaped electrodes, called ‘Dees’, inside a strong magnetic field.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●Charged particles spiral outwards from the centre, gaining energy each time they cross the gap between the Dees, which has a high-voltage electric field.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●This method gives a </a:t>
            </a:r>
            <a:r>
              <a:rPr b="1" lang="en-GB">
                <a:solidFill>
                  <a:schemeClr val="dk1"/>
                </a:solidFill>
              </a:rPr>
              <a:t>continuous beam</a:t>
            </a:r>
            <a:r>
              <a:rPr lang="en-GB">
                <a:solidFill>
                  <a:schemeClr val="dk1"/>
                </a:solidFill>
              </a:rPr>
              <a:t>, which is useful for treatments.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●However, the energy is </a:t>
            </a:r>
            <a:r>
              <a:rPr b="1" lang="en-GB">
                <a:solidFill>
                  <a:schemeClr val="dk1"/>
                </a:solidFill>
              </a:rPr>
              <a:t>fixed</a:t>
            </a:r>
            <a:r>
              <a:rPr lang="en-GB">
                <a:solidFill>
                  <a:schemeClr val="dk1"/>
                </a:solidFill>
              </a:rPr>
              <a:t> once the machine is built. To adjust the penetration depth of the beam, we use </a:t>
            </a:r>
            <a:r>
              <a:rPr b="1" lang="en-GB">
                <a:solidFill>
                  <a:schemeClr val="dk1"/>
                </a:solidFill>
              </a:rPr>
              <a:t>external degraders</a:t>
            </a:r>
            <a:r>
              <a:rPr lang="en-GB">
                <a:solidFill>
                  <a:schemeClr val="dk1"/>
                </a:solidFill>
              </a:rPr>
              <a:t>, which can reduce precision and efficiency.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●Degraders are </a:t>
            </a:r>
            <a:r>
              <a:rPr b="1" lang="en-GB">
                <a:solidFill>
                  <a:schemeClr val="dk1"/>
                </a:solidFill>
              </a:rPr>
              <a:t>wedges or slabs of material</a:t>
            </a:r>
            <a:r>
              <a:rPr lang="en-GB">
                <a:solidFill>
                  <a:schemeClr val="dk1"/>
                </a:solidFill>
              </a:rPr>
              <a:t> placed in the path of a charged particle beam to </a:t>
            </a:r>
            <a:r>
              <a:rPr b="1" lang="en-GB">
                <a:solidFill>
                  <a:schemeClr val="dk1"/>
                </a:solidFill>
              </a:rPr>
              <a:t>reduce its energy</a:t>
            </a:r>
            <a:r>
              <a:rPr lang="en-GB">
                <a:solidFill>
                  <a:schemeClr val="dk1"/>
                </a:solidFill>
              </a:rPr>
              <a:t> before it reaches the patient. This essentially </a:t>
            </a:r>
            <a:r>
              <a:rPr b="1" lang="en-GB">
                <a:solidFill>
                  <a:schemeClr val="dk1"/>
                </a:solidFill>
              </a:rPr>
              <a:t>slows the particles down</a:t>
            </a:r>
            <a:r>
              <a:rPr lang="en-GB">
                <a:solidFill>
                  <a:schemeClr val="dk1"/>
                </a:solidFill>
              </a:rPr>
              <a:t>, decreasing their penetration depth in tissue.</a:t>
            </a:r>
            <a:endParaRPr/>
          </a:p>
        </p:txBody>
      </p:sp>
      <p:sp>
        <p:nvSpPr>
          <p:cNvPr id="616" name="Google Shape;616;p3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●In a </a:t>
            </a:r>
            <a:r>
              <a:rPr b="1" lang="en-GB">
                <a:solidFill>
                  <a:schemeClr val="dk1"/>
                </a:solidFill>
              </a:rPr>
              <a:t>synchrotron</a:t>
            </a:r>
            <a:r>
              <a:rPr lang="en-GB">
                <a:solidFill>
                  <a:schemeClr val="dk1"/>
                </a:solidFill>
              </a:rPr>
              <a:t>, the particles travel in a circular path—but unlike the cyclotron, the </a:t>
            </a:r>
            <a:r>
              <a:rPr b="1" lang="en-GB">
                <a:solidFill>
                  <a:schemeClr val="dk1"/>
                </a:solidFill>
              </a:rPr>
              <a:t>radius of the particle's trajectory stays the same</a:t>
            </a:r>
            <a:r>
              <a:rPr lang="en-GB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●Instead, we </a:t>
            </a:r>
            <a:r>
              <a:rPr b="1" lang="en-GB">
                <a:solidFill>
                  <a:schemeClr val="dk1"/>
                </a:solidFill>
              </a:rPr>
              <a:t>synchronise</a:t>
            </a:r>
            <a:r>
              <a:rPr lang="en-GB">
                <a:solidFill>
                  <a:schemeClr val="dk1"/>
                </a:solidFill>
              </a:rPr>
              <a:t> the frequency of the accelerating electric field and the strength of the magnetic field with the particle’s speed.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●This allows the particle to keep gaining energy without spiralling outwards.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●Synchrotrons can deliver </a:t>
            </a:r>
            <a:r>
              <a:rPr b="1" lang="en-GB">
                <a:solidFill>
                  <a:schemeClr val="dk1"/>
                </a:solidFill>
              </a:rPr>
              <a:t>variable beam energies</a:t>
            </a:r>
            <a:r>
              <a:rPr lang="en-GB">
                <a:solidFill>
                  <a:schemeClr val="dk1"/>
                </a:solidFill>
              </a:rPr>
              <a:t>, which means we can target tumours at different depths without needing degraders.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●They are also capable of accelerating </a:t>
            </a:r>
            <a:r>
              <a:rPr b="1" lang="en-GB">
                <a:solidFill>
                  <a:schemeClr val="dk1"/>
                </a:solidFill>
              </a:rPr>
              <a:t>heavier ions</a:t>
            </a:r>
            <a:r>
              <a:rPr lang="en-GB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●The downside is that they produce particles in </a:t>
            </a:r>
            <a:r>
              <a:rPr b="1" lang="en-GB">
                <a:solidFill>
                  <a:schemeClr val="dk1"/>
                </a:solidFill>
              </a:rPr>
              <a:t>pulses</a:t>
            </a:r>
            <a:r>
              <a:rPr lang="en-GB">
                <a:solidFill>
                  <a:schemeClr val="dk1"/>
                </a:solidFill>
              </a:rPr>
              <a:t> (not a continuous stream) and require a complex control system—but the precision is worth it.</a:t>
            </a:r>
            <a:endParaRPr/>
          </a:p>
        </p:txBody>
      </p:sp>
      <p:sp>
        <p:nvSpPr>
          <p:cNvPr id="624" name="Google Shape;624;p3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●Now let’s look at a </a:t>
            </a:r>
            <a:r>
              <a:rPr b="1" lang="en-GB">
                <a:solidFill>
                  <a:schemeClr val="dk1"/>
                </a:solidFill>
              </a:rPr>
              <a:t>new and developing</a:t>
            </a:r>
            <a:r>
              <a:rPr lang="en-GB">
                <a:solidFill>
                  <a:schemeClr val="dk1"/>
                </a:solidFill>
              </a:rPr>
              <a:t> technology: </a:t>
            </a:r>
            <a:r>
              <a:rPr b="1" lang="en-GB">
                <a:solidFill>
                  <a:schemeClr val="dk1"/>
                </a:solidFill>
              </a:rPr>
              <a:t>laser-driven acceleration</a:t>
            </a:r>
            <a:r>
              <a:rPr lang="en-GB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●These use incredibly intense laser pulses focused onto a target material. The laser energy ionises the target and blasts out particles like protons or ions at very high speeds.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●This happens over a distance of just </a:t>
            </a:r>
            <a:r>
              <a:rPr b="1" lang="en-GB">
                <a:solidFill>
                  <a:schemeClr val="dk1"/>
                </a:solidFill>
              </a:rPr>
              <a:t>a few millimetres</a:t>
            </a:r>
            <a:r>
              <a:rPr lang="en-GB">
                <a:solidFill>
                  <a:schemeClr val="dk1"/>
                </a:solidFill>
              </a:rPr>
              <a:t>, which makes it potentially </a:t>
            </a:r>
            <a:r>
              <a:rPr b="1" lang="en-GB">
                <a:solidFill>
                  <a:schemeClr val="dk1"/>
                </a:solidFill>
              </a:rPr>
              <a:t>much more compact</a:t>
            </a:r>
            <a:r>
              <a:rPr lang="en-GB">
                <a:solidFill>
                  <a:schemeClr val="dk1"/>
                </a:solidFill>
              </a:rPr>
              <a:t> than traditional accelerators.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●What’s exciting is the </a:t>
            </a:r>
            <a:r>
              <a:rPr b="1" lang="en-GB">
                <a:solidFill>
                  <a:schemeClr val="dk1"/>
                </a:solidFill>
              </a:rPr>
              <a:t>flexibility</a:t>
            </a:r>
            <a:r>
              <a:rPr lang="en-GB">
                <a:solidFill>
                  <a:schemeClr val="dk1"/>
                </a:solidFill>
              </a:rPr>
              <a:t>: by changing the target material, you can control the type and energy of particles produced.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●This could one day allow for </a:t>
            </a:r>
            <a:r>
              <a:rPr b="1" lang="en-GB">
                <a:solidFill>
                  <a:schemeClr val="dk1"/>
                </a:solidFill>
              </a:rPr>
              <a:t>customised treatments</a:t>
            </a:r>
            <a:r>
              <a:rPr lang="en-GB">
                <a:solidFill>
                  <a:schemeClr val="dk1"/>
                </a:solidFill>
              </a:rPr>
              <a:t> using different ion types—a feature not available with today’s RF accelerators.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●It’s still mostly in research labs for now, but the potential is huge for future radiotherapy options.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●Laser-driven acceleration is one of the core principles behind the project we work on.</a:t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2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●So, in summary, </a:t>
            </a:r>
            <a:r>
              <a:rPr b="1" lang="en-GB">
                <a:solidFill>
                  <a:schemeClr val="dk1"/>
                </a:solidFill>
              </a:rPr>
              <a:t>accelerators</a:t>
            </a:r>
            <a:r>
              <a:rPr lang="en-GB">
                <a:solidFill>
                  <a:schemeClr val="dk1"/>
                </a:solidFill>
              </a:rPr>
              <a:t> are the engines behind particle beam therapy. Whether it’s a tried-and-tested cyclotron, a precise synchrotron, or a futuristic laser-driven setup, they all aim to give particles the energy they need to destroy tumours while sparing as much healthy tissue as possible.</a:t>
            </a:r>
            <a:endParaRPr/>
          </a:p>
        </p:txBody>
      </p:sp>
      <p:sp>
        <p:nvSpPr>
          <p:cNvPr id="632" name="Google Shape;632;p3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2" name="Google Shape;5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9" name="Google Shape;509;p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8" name="Google Shape;518;p1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6ea0c3269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g36ea0c326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36ea0c32694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g36ea0c3269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50" name="Google Shape;550;p1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36ea0c32694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36ea0c3269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59" name="Google Shape;559;g36ea0c32694_0_2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56"/>
          <p:cNvSpPr txBox="1"/>
          <p:nvPr>
            <p:ph type="ctrTitle"/>
          </p:nvPr>
        </p:nvSpPr>
        <p:spPr>
          <a:xfrm>
            <a:off x="722375" y="1974500"/>
            <a:ext cx="46212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56"/>
          <p:cNvSpPr txBox="1"/>
          <p:nvPr>
            <p:ph idx="1" type="subTitle"/>
          </p:nvPr>
        </p:nvSpPr>
        <p:spPr>
          <a:xfrm>
            <a:off x="722375" y="3603450"/>
            <a:ext cx="32406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1" name="Google Shape;11;p56"/>
          <p:cNvGrpSpPr/>
          <p:nvPr/>
        </p:nvGrpSpPr>
        <p:grpSpPr>
          <a:xfrm>
            <a:off x="26" y="8"/>
            <a:ext cx="9143984" cy="5143520"/>
            <a:chOff x="26" y="8"/>
            <a:chExt cx="9143984" cy="5143520"/>
          </a:xfrm>
        </p:grpSpPr>
        <p:grpSp>
          <p:nvGrpSpPr>
            <p:cNvPr id="12" name="Google Shape;12;p56"/>
            <p:cNvGrpSpPr/>
            <p:nvPr/>
          </p:nvGrpSpPr>
          <p:grpSpPr>
            <a:xfrm>
              <a:off x="26" y="8"/>
              <a:ext cx="9143984" cy="5143520"/>
              <a:chOff x="26" y="8"/>
              <a:chExt cx="9143984" cy="5143520"/>
            </a:xfrm>
          </p:grpSpPr>
          <p:sp>
            <p:nvSpPr>
              <p:cNvPr id="13" name="Google Shape;13;p56"/>
              <p:cNvSpPr/>
              <p:nvPr/>
            </p:nvSpPr>
            <p:spPr>
              <a:xfrm>
                <a:off x="7773661" y="3460451"/>
                <a:ext cx="1370349" cy="1683077"/>
              </a:xfrm>
              <a:custGeom>
                <a:rect b="b" l="l" r="r" t="t"/>
                <a:pathLst>
                  <a:path extrusionOk="0" h="38217" w="31116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56"/>
              <p:cNvSpPr/>
              <p:nvPr/>
            </p:nvSpPr>
            <p:spPr>
              <a:xfrm>
                <a:off x="6754575" y="2209363"/>
                <a:ext cx="2389434" cy="2934165"/>
              </a:xfrm>
              <a:custGeom>
                <a:rect b="b" l="l" r="r" t="t"/>
                <a:pathLst>
                  <a:path extrusionOk="0" h="66625" w="54256">
                    <a:moveTo>
                      <a:pt x="54255" y="1"/>
                    </a:moveTo>
                    <a:lnTo>
                      <a:pt x="0" y="66625"/>
                    </a:lnTo>
                    <a:lnTo>
                      <a:pt x="10917" y="66625"/>
                    </a:lnTo>
                    <a:lnTo>
                      <a:pt x="54255" y="13387"/>
                    </a:lnTo>
                    <a:lnTo>
                      <a:pt x="5425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15;p56"/>
              <p:cNvSpPr/>
              <p:nvPr/>
            </p:nvSpPr>
            <p:spPr>
              <a:xfrm>
                <a:off x="5735490" y="957482"/>
                <a:ext cx="3408520" cy="4186046"/>
              </a:xfrm>
              <a:custGeom>
                <a:rect b="b" l="l" r="r" t="t"/>
                <a:pathLst>
                  <a:path extrusionOk="0" h="95051" w="77396">
                    <a:moveTo>
                      <a:pt x="77395" y="1"/>
                    </a:moveTo>
                    <a:lnTo>
                      <a:pt x="0" y="95051"/>
                    </a:lnTo>
                    <a:lnTo>
                      <a:pt x="10916" y="95051"/>
                    </a:lnTo>
                    <a:lnTo>
                      <a:pt x="77395" y="13406"/>
                    </a:lnTo>
                    <a:lnTo>
                      <a:pt x="7739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16;p56"/>
              <p:cNvSpPr/>
              <p:nvPr/>
            </p:nvSpPr>
            <p:spPr>
              <a:xfrm>
                <a:off x="4717153" y="8"/>
                <a:ext cx="4426857" cy="5143520"/>
              </a:xfrm>
              <a:custGeom>
                <a:rect b="b" l="l" r="r" t="t"/>
                <a:pathLst>
                  <a:path extrusionOk="0" h="116792" w="100519">
                    <a:moveTo>
                      <a:pt x="95087" y="0"/>
                    </a:moveTo>
                    <a:lnTo>
                      <a:pt x="1" y="116792"/>
                    </a:lnTo>
                    <a:lnTo>
                      <a:pt x="10899" y="116792"/>
                    </a:lnTo>
                    <a:lnTo>
                      <a:pt x="100518" y="6721"/>
                    </a:lnTo>
                    <a:lnTo>
                      <a:pt x="10051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56"/>
              <p:cNvSpPr/>
              <p:nvPr/>
            </p:nvSpPr>
            <p:spPr>
              <a:xfrm>
                <a:off x="26" y="8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56"/>
              <p:cNvSpPr/>
              <p:nvPr/>
            </p:nvSpPr>
            <p:spPr>
              <a:xfrm>
                <a:off x="3747005" y="8"/>
                <a:ext cx="4668416" cy="5143520"/>
              </a:xfrm>
              <a:custGeom>
                <a:rect b="b" l="l" r="r" t="t"/>
                <a:pathLst>
                  <a:path extrusionOk="0" h="116792" w="106004">
                    <a:moveTo>
                      <a:pt x="95087" y="0"/>
                    </a:moveTo>
                    <a:lnTo>
                      <a:pt x="0" y="116792"/>
                    </a:lnTo>
                    <a:lnTo>
                      <a:pt x="10898" y="116792"/>
                    </a:lnTo>
                    <a:lnTo>
                      <a:pt x="1060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" name="Google Shape;19;p56"/>
            <p:cNvSpPr/>
            <p:nvPr/>
          </p:nvSpPr>
          <p:spPr>
            <a:xfrm>
              <a:off x="4989251" y="8"/>
              <a:ext cx="2422993" cy="2974946"/>
            </a:xfrm>
            <a:custGeom>
              <a:rect b="b" l="l" r="r" t="t"/>
              <a:pathLst>
                <a:path extrusionOk="0" h="67551" w="55018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5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oogle Shape;362;p65"/>
          <p:cNvGrpSpPr/>
          <p:nvPr/>
        </p:nvGrpSpPr>
        <p:grpSpPr>
          <a:xfrm>
            <a:off x="1777843" y="-294805"/>
            <a:ext cx="7366167" cy="6027912"/>
            <a:chOff x="1777843" y="-294805"/>
            <a:chExt cx="7366167" cy="6027912"/>
          </a:xfrm>
        </p:grpSpPr>
        <p:sp>
          <p:nvSpPr>
            <p:cNvPr id="363" name="Google Shape;363;p65"/>
            <p:cNvSpPr/>
            <p:nvPr/>
          </p:nvSpPr>
          <p:spPr>
            <a:xfrm>
              <a:off x="4709662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64" name="Google Shape;364;p65"/>
            <p:cNvGrpSpPr/>
            <p:nvPr/>
          </p:nvGrpSpPr>
          <p:grpSpPr>
            <a:xfrm>
              <a:off x="1777843" y="4009249"/>
              <a:ext cx="3366776" cy="1723858"/>
              <a:chOff x="1785333" y="4009249"/>
              <a:chExt cx="3366776" cy="1723858"/>
            </a:xfrm>
          </p:grpSpPr>
          <p:sp>
            <p:nvSpPr>
              <p:cNvPr id="365" name="Google Shape;365;p65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65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65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8" name="Google Shape;368;p65"/>
            <p:cNvSpPr/>
            <p:nvPr/>
          </p:nvSpPr>
          <p:spPr>
            <a:xfrm>
              <a:off x="7011514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65"/>
            <p:cNvSpPr/>
            <p:nvPr/>
          </p:nvSpPr>
          <p:spPr>
            <a:xfrm>
              <a:off x="7773661" y="-294805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65"/>
            <p:cNvSpPr/>
            <p:nvPr/>
          </p:nvSpPr>
          <p:spPr>
            <a:xfrm>
              <a:off x="7773661" y="3460451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65"/>
            <p:cNvSpPr/>
            <p:nvPr/>
          </p:nvSpPr>
          <p:spPr>
            <a:xfrm>
              <a:off x="6754575" y="2209363"/>
              <a:ext cx="2389434" cy="2934165"/>
            </a:xfrm>
            <a:custGeom>
              <a:rect b="b" l="l" r="r" t="t"/>
              <a:pathLst>
                <a:path extrusionOk="0" h="66625" w="54256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65"/>
            <p:cNvSpPr/>
            <p:nvPr/>
          </p:nvSpPr>
          <p:spPr>
            <a:xfrm>
              <a:off x="7773661" y="957482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65"/>
            <p:cNvSpPr/>
            <p:nvPr/>
          </p:nvSpPr>
          <p:spPr>
            <a:xfrm>
              <a:off x="5735490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4" name="Google Shape;374;p65"/>
          <p:cNvGrpSpPr/>
          <p:nvPr/>
        </p:nvGrpSpPr>
        <p:grpSpPr>
          <a:xfrm>
            <a:off x="-569660" y="-834355"/>
            <a:ext cx="2678535" cy="6812210"/>
            <a:chOff x="-569660" y="-834355"/>
            <a:chExt cx="2678535" cy="6812210"/>
          </a:xfrm>
        </p:grpSpPr>
        <p:grpSp>
          <p:nvGrpSpPr>
            <p:cNvPr id="375" name="Google Shape;375;p65"/>
            <p:cNvGrpSpPr/>
            <p:nvPr/>
          </p:nvGrpSpPr>
          <p:grpSpPr>
            <a:xfrm flipH="1" rot="-2700000">
              <a:off x="403483" y="3110702"/>
              <a:ext cx="732250" cy="3055771"/>
              <a:chOff x="3615675" y="367825"/>
              <a:chExt cx="808650" cy="3374600"/>
            </a:xfrm>
          </p:grpSpPr>
          <p:sp>
            <p:nvSpPr>
              <p:cNvPr id="376" name="Google Shape;376;p65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65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65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p65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65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65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65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65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65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p65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p65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65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p65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65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65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65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65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65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65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65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65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p65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65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65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65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65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65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65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65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65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65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07" name="Google Shape;407;p65"/>
            <p:cNvGrpSpPr/>
            <p:nvPr/>
          </p:nvGrpSpPr>
          <p:grpSpPr>
            <a:xfrm rot="2700000">
              <a:off x="403483" y="-1022973"/>
              <a:ext cx="732250" cy="3055771"/>
              <a:chOff x="3615675" y="367825"/>
              <a:chExt cx="808650" cy="3374600"/>
            </a:xfrm>
          </p:grpSpPr>
          <p:sp>
            <p:nvSpPr>
              <p:cNvPr id="408" name="Google Shape;408;p65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65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65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65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65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65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65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65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65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65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65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65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65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65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65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65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65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65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65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65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65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65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65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65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65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65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65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65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65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65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65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26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7"/>
          <p:cNvSpPr txBox="1"/>
          <p:nvPr>
            <p:ph type="title"/>
          </p:nvPr>
        </p:nvSpPr>
        <p:spPr>
          <a:xfrm>
            <a:off x="722239" y="1590236"/>
            <a:ext cx="11634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Google Shape;22;p57"/>
          <p:cNvSpPr txBox="1"/>
          <p:nvPr>
            <p:ph idx="1" type="subTitle"/>
          </p:nvPr>
        </p:nvSpPr>
        <p:spPr>
          <a:xfrm>
            <a:off x="1876266" y="1572070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57"/>
          <p:cNvSpPr txBox="1"/>
          <p:nvPr>
            <p:ph idx="2" type="subTitle"/>
          </p:nvPr>
        </p:nvSpPr>
        <p:spPr>
          <a:xfrm>
            <a:off x="1876266" y="1910488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24" name="Google Shape;24;p57"/>
          <p:cNvSpPr txBox="1"/>
          <p:nvPr>
            <p:ph idx="3" type="title"/>
          </p:nvPr>
        </p:nvSpPr>
        <p:spPr>
          <a:xfrm>
            <a:off x="722239" y="3117061"/>
            <a:ext cx="11634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" name="Google Shape;25;p57"/>
          <p:cNvSpPr txBox="1"/>
          <p:nvPr>
            <p:ph idx="4" type="subTitle"/>
          </p:nvPr>
        </p:nvSpPr>
        <p:spPr>
          <a:xfrm>
            <a:off x="1876266" y="3098892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7"/>
          <p:cNvSpPr txBox="1"/>
          <p:nvPr>
            <p:ph idx="5" type="subTitle"/>
          </p:nvPr>
        </p:nvSpPr>
        <p:spPr>
          <a:xfrm>
            <a:off x="1876266" y="3437310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27" name="Google Shape;27;p57"/>
          <p:cNvSpPr txBox="1"/>
          <p:nvPr>
            <p:ph idx="6" type="title"/>
          </p:nvPr>
        </p:nvSpPr>
        <p:spPr>
          <a:xfrm>
            <a:off x="4626276" y="1590236"/>
            <a:ext cx="11634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57"/>
          <p:cNvSpPr txBox="1"/>
          <p:nvPr>
            <p:ph idx="7" type="subTitle"/>
          </p:nvPr>
        </p:nvSpPr>
        <p:spPr>
          <a:xfrm>
            <a:off x="5780261" y="1572075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7"/>
          <p:cNvSpPr txBox="1"/>
          <p:nvPr>
            <p:ph idx="8" type="subTitle"/>
          </p:nvPr>
        </p:nvSpPr>
        <p:spPr>
          <a:xfrm>
            <a:off x="5780261" y="1910488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30" name="Google Shape;30;p57"/>
          <p:cNvSpPr txBox="1"/>
          <p:nvPr>
            <p:ph idx="9" type="title"/>
          </p:nvPr>
        </p:nvSpPr>
        <p:spPr>
          <a:xfrm>
            <a:off x="4626277" y="3117089"/>
            <a:ext cx="11634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0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" name="Google Shape;31;p57"/>
          <p:cNvSpPr txBox="1"/>
          <p:nvPr>
            <p:ph idx="13" type="subTitle"/>
          </p:nvPr>
        </p:nvSpPr>
        <p:spPr>
          <a:xfrm>
            <a:off x="5780261" y="3098892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57"/>
          <p:cNvSpPr txBox="1"/>
          <p:nvPr>
            <p:ph idx="14" type="subTitle"/>
          </p:nvPr>
        </p:nvSpPr>
        <p:spPr>
          <a:xfrm>
            <a:off x="5780261" y="3437323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33" name="Google Shape;33;p57"/>
          <p:cNvSpPr txBox="1"/>
          <p:nvPr>
            <p:ph idx="15"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4" name="Google Shape;34;p57"/>
          <p:cNvGrpSpPr/>
          <p:nvPr/>
        </p:nvGrpSpPr>
        <p:grpSpPr>
          <a:xfrm>
            <a:off x="-681552" y="-905197"/>
            <a:ext cx="10429038" cy="7134069"/>
            <a:chOff x="-681552" y="-905197"/>
            <a:chExt cx="10429038" cy="7134069"/>
          </a:xfrm>
        </p:grpSpPr>
        <p:grpSp>
          <p:nvGrpSpPr>
            <p:cNvPr id="35" name="Google Shape;35;p57"/>
            <p:cNvGrpSpPr/>
            <p:nvPr/>
          </p:nvGrpSpPr>
          <p:grpSpPr>
            <a:xfrm rot="-1800138">
              <a:off x="8300273" y="-926851"/>
              <a:ext cx="732263" cy="3055826"/>
              <a:chOff x="3615675" y="367825"/>
              <a:chExt cx="808650" cy="3374600"/>
            </a:xfrm>
          </p:grpSpPr>
          <p:sp>
            <p:nvSpPr>
              <p:cNvPr id="36" name="Google Shape;36;p57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57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57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57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57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57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57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43;p57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57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45;p57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57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7;p57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48;p57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49;p57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" name="Google Shape;50;p57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51;p57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oogle Shape;52;p57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Google Shape;53;p57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54;p57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55;p57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56;p57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57;p57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57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57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57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57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57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57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57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57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57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" name="Google Shape;67;p57"/>
            <p:cNvGrpSpPr/>
            <p:nvPr/>
          </p:nvGrpSpPr>
          <p:grpSpPr>
            <a:xfrm rot="-1800138">
              <a:off x="33398" y="3194699"/>
              <a:ext cx="732263" cy="3055826"/>
              <a:chOff x="3615675" y="367825"/>
              <a:chExt cx="808650" cy="3374600"/>
            </a:xfrm>
          </p:grpSpPr>
          <p:sp>
            <p:nvSpPr>
              <p:cNvPr id="68" name="Google Shape;68;p57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57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57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57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57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57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57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57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57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57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57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57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57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57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57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57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57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57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57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57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57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57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57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57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57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57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57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57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57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57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57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9" name="Google Shape;99;p57"/>
          <p:cNvGrpSpPr/>
          <p:nvPr/>
        </p:nvGrpSpPr>
        <p:grpSpPr>
          <a:xfrm>
            <a:off x="783924" y="-294805"/>
            <a:ext cx="8352595" cy="6027912"/>
            <a:chOff x="791415" y="-294805"/>
            <a:chExt cx="8352595" cy="6027912"/>
          </a:xfrm>
        </p:grpSpPr>
        <p:grpSp>
          <p:nvGrpSpPr>
            <p:cNvPr id="100" name="Google Shape;100;p57"/>
            <p:cNvGrpSpPr/>
            <p:nvPr/>
          </p:nvGrpSpPr>
          <p:grpSpPr>
            <a:xfrm>
              <a:off x="7011514" y="-294805"/>
              <a:ext cx="2132496" cy="5438333"/>
              <a:chOff x="7011514" y="-294805"/>
              <a:chExt cx="2132496" cy="5438333"/>
            </a:xfrm>
          </p:grpSpPr>
          <p:sp>
            <p:nvSpPr>
              <p:cNvPr id="101" name="Google Shape;101;p57"/>
              <p:cNvSpPr/>
              <p:nvPr/>
            </p:nvSpPr>
            <p:spPr>
              <a:xfrm>
                <a:off x="7773661" y="3460451"/>
                <a:ext cx="1370349" cy="1683077"/>
              </a:xfrm>
              <a:custGeom>
                <a:rect b="b" l="l" r="r" t="t"/>
                <a:pathLst>
                  <a:path extrusionOk="0" h="38217" w="31116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039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57"/>
              <p:cNvSpPr/>
              <p:nvPr/>
            </p:nvSpPr>
            <p:spPr>
              <a:xfrm>
                <a:off x="7011514" y="8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58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57"/>
              <p:cNvSpPr/>
              <p:nvPr/>
            </p:nvSpPr>
            <p:spPr>
              <a:xfrm>
                <a:off x="7773661" y="-294805"/>
                <a:ext cx="1370349" cy="1683077"/>
              </a:xfrm>
              <a:custGeom>
                <a:rect b="b" l="l" r="r" t="t"/>
                <a:pathLst>
                  <a:path extrusionOk="0" h="38217" w="31116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2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4" name="Google Shape;104;p57"/>
            <p:cNvSpPr/>
            <p:nvPr/>
          </p:nvSpPr>
          <p:spPr>
            <a:xfrm>
              <a:off x="6754575" y="2209363"/>
              <a:ext cx="2389434" cy="2934165"/>
            </a:xfrm>
            <a:custGeom>
              <a:rect b="b" l="l" r="r" t="t"/>
              <a:pathLst>
                <a:path extrusionOk="0" h="66625" w="54256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57"/>
            <p:cNvSpPr/>
            <p:nvPr/>
          </p:nvSpPr>
          <p:spPr>
            <a:xfrm>
              <a:off x="5735490" y="957482"/>
              <a:ext cx="3408520" cy="4186046"/>
            </a:xfrm>
            <a:custGeom>
              <a:rect b="b" l="l" r="r" t="t"/>
              <a:pathLst>
                <a:path extrusionOk="0" h="95051" w="77396">
                  <a:moveTo>
                    <a:pt x="77395" y="1"/>
                  </a:moveTo>
                  <a:lnTo>
                    <a:pt x="0" y="95051"/>
                  </a:lnTo>
                  <a:lnTo>
                    <a:pt x="10916" y="95051"/>
                  </a:lnTo>
                  <a:lnTo>
                    <a:pt x="77395" y="13406"/>
                  </a:lnTo>
                  <a:lnTo>
                    <a:pt x="7739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57"/>
            <p:cNvSpPr/>
            <p:nvPr/>
          </p:nvSpPr>
          <p:spPr>
            <a:xfrm>
              <a:off x="4717153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7" name="Google Shape;107;p57"/>
            <p:cNvGrpSpPr/>
            <p:nvPr/>
          </p:nvGrpSpPr>
          <p:grpSpPr>
            <a:xfrm>
              <a:off x="791415" y="4009249"/>
              <a:ext cx="4360694" cy="1723858"/>
              <a:chOff x="791415" y="4009249"/>
              <a:chExt cx="4360694" cy="1723858"/>
            </a:xfrm>
          </p:grpSpPr>
          <p:sp>
            <p:nvSpPr>
              <p:cNvPr id="108" name="Google Shape;108;p57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57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57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57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8"/>
          <p:cNvSpPr txBox="1"/>
          <p:nvPr>
            <p:ph type="title"/>
          </p:nvPr>
        </p:nvSpPr>
        <p:spPr>
          <a:xfrm>
            <a:off x="1882950" y="2280182"/>
            <a:ext cx="5378100" cy="10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114" name="Google Shape;114;p58"/>
          <p:cNvSpPr txBox="1"/>
          <p:nvPr>
            <p:ph idx="2" type="title"/>
          </p:nvPr>
        </p:nvSpPr>
        <p:spPr>
          <a:xfrm>
            <a:off x="3505800" y="1092876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85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115" name="Google Shape;115;p58"/>
          <p:cNvSpPr txBox="1"/>
          <p:nvPr>
            <p:ph idx="1" type="subTitle"/>
          </p:nvPr>
        </p:nvSpPr>
        <p:spPr>
          <a:xfrm>
            <a:off x="2742300" y="3398932"/>
            <a:ext cx="3659400" cy="6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9pPr>
          </a:lstStyle>
          <a:p/>
        </p:txBody>
      </p:sp>
      <p:grpSp>
        <p:nvGrpSpPr>
          <p:cNvPr id="116" name="Google Shape;116;p58"/>
          <p:cNvGrpSpPr/>
          <p:nvPr/>
        </p:nvGrpSpPr>
        <p:grpSpPr>
          <a:xfrm>
            <a:off x="26" y="-294805"/>
            <a:ext cx="9143984" cy="6027912"/>
            <a:chOff x="26" y="-294805"/>
            <a:chExt cx="9143984" cy="6027912"/>
          </a:xfrm>
        </p:grpSpPr>
        <p:sp>
          <p:nvSpPr>
            <p:cNvPr id="117" name="Google Shape;117;p58"/>
            <p:cNvSpPr/>
            <p:nvPr/>
          </p:nvSpPr>
          <p:spPr>
            <a:xfrm>
              <a:off x="4709662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8" name="Google Shape;118;p58"/>
            <p:cNvGrpSpPr/>
            <p:nvPr/>
          </p:nvGrpSpPr>
          <p:grpSpPr>
            <a:xfrm>
              <a:off x="783924" y="4009249"/>
              <a:ext cx="4360694" cy="1723858"/>
              <a:chOff x="791415" y="4009249"/>
              <a:chExt cx="4360694" cy="1723858"/>
            </a:xfrm>
          </p:grpSpPr>
          <p:sp>
            <p:nvSpPr>
              <p:cNvPr id="119" name="Google Shape;119;p58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58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58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58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3" name="Google Shape;123;p58"/>
            <p:cNvSpPr/>
            <p:nvPr/>
          </p:nvSpPr>
          <p:spPr>
            <a:xfrm>
              <a:off x="26" y="8"/>
              <a:ext cx="3441330" cy="4226827"/>
            </a:xfrm>
            <a:custGeom>
              <a:rect b="b" l="l" r="r" t="t"/>
              <a:pathLst>
                <a:path extrusionOk="0" h="95977" w="78141">
                  <a:moveTo>
                    <a:pt x="67242" y="0"/>
                  </a:moveTo>
                  <a:lnTo>
                    <a:pt x="0" y="82572"/>
                  </a:lnTo>
                  <a:lnTo>
                    <a:pt x="0" y="95976"/>
                  </a:lnTo>
                  <a:lnTo>
                    <a:pt x="78140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8"/>
            <p:cNvSpPr/>
            <p:nvPr/>
          </p:nvSpPr>
          <p:spPr>
            <a:xfrm>
              <a:off x="26" y="3754386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8"/>
            <p:cNvSpPr/>
            <p:nvPr/>
          </p:nvSpPr>
          <p:spPr>
            <a:xfrm>
              <a:off x="7011514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8"/>
            <p:cNvSpPr/>
            <p:nvPr/>
          </p:nvSpPr>
          <p:spPr>
            <a:xfrm>
              <a:off x="7773661" y="-294805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8"/>
            <p:cNvSpPr/>
            <p:nvPr/>
          </p:nvSpPr>
          <p:spPr>
            <a:xfrm>
              <a:off x="3056534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8"/>
            <p:cNvSpPr/>
            <p:nvPr/>
          </p:nvSpPr>
          <p:spPr>
            <a:xfrm>
              <a:off x="4055689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8"/>
            <p:cNvSpPr/>
            <p:nvPr/>
          </p:nvSpPr>
          <p:spPr>
            <a:xfrm>
              <a:off x="5050288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8"/>
            <p:cNvSpPr/>
            <p:nvPr/>
          </p:nvSpPr>
          <p:spPr>
            <a:xfrm>
              <a:off x="6008337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8"/>
            <p:cNvSpPr/>
            <p:nvPr/>
          </p:nvSpPr>
          <p:spPr>
            <a:xfrm>
              <a:off x="5735490" y="957482"/>
              <a:ext cx="3408520" cy="4186046"/>
            </a:xfrm>
            <a:custGeom>
              <a:rect b="b" l="l" r="r" t="t"/>
              <a:pathLst>
                <a:path extrusionOk="0" h="95051" w="77396">
                  <a:moveTo>
                    <a:pt x="77395" y="1"/>
                  </a:moveTo>
                  <a:lnTo>
                    <a:pt x="0" y="95051"/>
                  </a:lnTo>
                  <a:lnTo>
                    <a:pt x="10916" y="95051"/>
                  </a:lnTo>
                  <a:lnTo>
                    <a:pt x="77395" y="13406"/>
                  </a:lnTo>
                  <a:lnTo>
                    <a:pt x="7739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" name="Google Shape;132;p58"/>
          <p:cNvGrpSpPr/>
          <p:nvPr/>
        </p:nvGrpSpPr>
        <p:grpSpPr>
          <a:xfrm>
            <a:off x="-717937" y="-714468"/>
            <a:ext cx="10579873" cy="6572436"/>
            <a:chOff x="-717937" y="-714468"/>
            <a:chExt cx="10579873" cy="6572436"/>
          </a:xfrm>
        </p:grpSpPr>
        <p:grpSp>
          <p:nvGrpSpPr>
            <p:cNvPr id="133" name="Google Shape;133;p58"/>
            <p:cNvGrpSpPr/>
            <p:nvPr/>
          </p:nvGrpSpPr>
          <p:grpSpPr>
            <a:xfrm flipH="1" rot="2217870">
              <a:off x="310831" y="-820288"/>
              <a:ext cx="891328" cy="3719624"/>
              <a:chOff x="3615675" y="367825"/>
              <a:chExt cx="808650" cy="3374600"/>
            </a:xfrm>
          </p:grpSpPr>
          <p:sp>
            <p:nvSpPr>
              <p:cNvPr id="134" name="Google Shape;134;p58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58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58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58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58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58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58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58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58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58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58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58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58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58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58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58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58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58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58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58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58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58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58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58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58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58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58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58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58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58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58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5" name="Google Shape;165;p58"/>
            <p:cNvGrpSpPr/>
            <p:nvPr/>
          </p:nvGrpSpPr>
          <p:grpSpPr>
            <a:xfrm flipH="1" rot="2217870">
              <a:off x="7941841" y="2244164"/>
              <a:ext cx="891328" cy="3719624"/>
              <a:chOff x="3615675" y="367825"/>
              <a:chExt cx="808650" cy="3374600"/>
            </a:xfrm>
          </p:grpSpPr>
          <p:sp>
            <p:nvSpPr>
              <p:cNvPr id="166" name="Google Shape;166;p58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58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58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58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58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58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58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58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58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" name="Google Shape;175;p58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58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58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58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58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58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58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58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58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58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58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58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58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58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58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58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58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58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58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58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58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58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9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9" name="Google Shape;199;p59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00" name="Google Shape;200;p59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01" name="Google Shape;201;p5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2" name="Google Shape;202;p59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3" name="Google Shape;203;p59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0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6" name="Google Shape;206;p60"/>
          <p:cNvSpPr txBox="1"/>
          <p:nvPr>
            <p:ph idx="1" type="body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07" name="Google Shape;207;p60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8" name="Google Shape;208;p60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9" name="Google Shape;209;p60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1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2" name="Google Shape;212;p61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9pPr>
          </a:lstStyle>
          <a:p/>
        </p:txBody>
      </p:sp>
      <p:sp>
        <p:nvSpPr>
          <p:cNvPr id="213" name="Google Shape;213;p61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14" name="Google Shape;214;p61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200"/>
            </a:lvl9pPr>
          </a:lstStyle>
          <a:p/>
        </p:txBody>
      </p:sp>
      <p:sp>
        <p:nvSpPr>
          <p:cNvPr id="215" name="Google Shape;215;p61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16" name="Google Shape;216;p61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61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61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4_1_1_1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62"/>
          <p:cNvSpPr txBox="1"/>
          <p:nvPr>
            <p:ph idx="1" type="subTitle"/>
          </p:nvPr>
        </p:nvSpPr>
        <p:spPr>
          <a:xfrm>
            <a:off x="5688718" y="2457919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1" name="Google Shape;221;p62"/>
          <p:cNvSpPr txBox="1"/>
          <p:nvPr>
            <p:ph idx="2" type="subTitle"/>
          </p:nvPr>
        </p:nvSpPr>
        <p:spPr>
          <a:xfrm>
            <a:off x="5688718" y="2795712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222" name="Google Shape;222;p62"/>
          <p:cNvSpPr txBox="1"/>
          <p:nvPr>
            <p:ph idx="3" type="subTitle"/>
          </p:nvPr>
        </p:nvSpPr>
        <p:spPr>
          <a:xfrm>
            <a:off x="5688718" y="1334107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3" name="Google Shape;223;p62"/>
          <p:cNvSpPr txBox="1"/>
          <p:nvPr>
            <p:ph idx="4" type="subTitle"/>
          </p:nvPr>
        </p:nvSpPr>
        <p:spPr>
          <a:xfrm>
            <a:off x="5688718" y="1671901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224" name="Google Shape;224;p62"/>
          <p:cNvSpPr txBox="1"/>
          <p:nvPr>
            <p:ph idx="5" type="subTitle"/>
          </p:nvPr>
        </p:nvSpPr>
        <p:spPr>
          <a:xfrm>
            <a:off x="5688718" y="3581731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" name="Google Shape;225;p62"/>
          <p:cNvSpPr txBox="1"/>
          <p:nvPr>
            <p:ph idx="6" type="subTitle"/>
          </p:nvPr>
        </p:nvSpPr>
        <p:spPr>
          <a:xfrm>
            <a:off x="5688718" y="3919524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226" name="Google Shape;226;p62"/>
          <p:cNvSpPr txBox="1"/>
          <p:nvPr>
            <p:ph idx="7" type="subTitle"/>
          </p:nvPr>
        </p:nvSpPr>
        <p:spPr>
          <a:xfrm>
            <a:off x="1752668" y="1334100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62"/>
          <p:cNvSpPr txBox="1"/>
          <p:nvPr>
            <p:ph idx="8" type="subTitle"/>
          </p:nvPr>
        </p:nvSpPr>
        <p:spPr>
          <a:xfrm>
            <a:off x="1752668" y="1671894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228" name="Google Shape;228;p62"/>
          <p:cNvSpPr txBox="1"/>
          <p:nvPr>
            <p:ph idx="9" type="subTitle"/>
          </p:nvPr>
        </p:nvSpPr>
        <p:spPr>
          <a:xfrm>
            <a:off x="1752668" y="2457915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62"/>
          <p:cNvSpPr txBox="1"/>
          <p:nvPr>
            <p:ph idx="13" type="subTitle"/>
          </p:nvPr>
        </p:nvSpPr>
        <p:spPr>
          <a:xfrm>
            <a:off x="1752668" y="2795710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230" name="Google Shape;230;p62"/>
          <p:cNvSpPr txBox="1"/>
          <p:nvPr>
            <p:ph idx="14" type="subTitle"/>
          </p:nvPr>
        </p:nvSpPr>
        <p:spPr>
          <a:xfrm>
            <a:off x="1752668" y="3581730"/>
            <a:ext cx="264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1" name="Google Shape;231;p62"/>
          <p:cNvSpPr txBox="1"/>
          <p:nvPr>
            <p:ph idx="15" type="subTitle"/>
          </p:nvPr>
        </p:nvSpPr>
        <p:spPr>
          <a:xfrm>
            <a:off x="1752668" y="3919525"/>
            <a:ext cx="26415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grpSp>
        <p:nvGrpSpPr>
          <p:cNvPr id="232" name="Google Shape;232;p62"/>
          <p:cNvGrpSpPr/>
          <p:nvPr/>
        </p:nvGrpSpPr>
        <p:grpSpPr>
          <a:xfrm>
            <a:off x="26" y="-294805"/>
            <a:ext cx="9136493" cy="5773049"/>
            <a:chOff x="26" y="-294805"/>
            <a:chExt cx="9136493" cy="5773049"/>
          </a:xfrm>
        </p:grpSpPr>
        <p:sp>
          <p:nvSpPr>
            <p:cNvPr id="233" name="Google Shape;233;p62"/>
            <p:cNvSpPr/>
            <p:nvPr/>
          </p:nvSpPr>
          <p:spPr>
            <a:xfrm>
              <a:off x="7766170" y="3460451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2"/>
            <p:cNvSpPr/>
            <p:nvPr/>
          </p:nvSpPr>
          <p:spPr>
            <a:xfrm>
              <a:off x="7004023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2"/>
            <p:cNvSpPr/>
            <p:nvPr/>
          </p:nvSpPr>
          <p:spPr>
            <a:xfrm>
              <a:off x="7766170" y="-294805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62"/>
            <p:cNvSpPr/>
            <p:nvPr/>
          </p:nvSpPr>
          <p:spPr>
            <a:xfrm>
              <a:off x="26" y="3754386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2"/>
            <p:cNvSpPr/>
            <p:nvPr/>
          </p:nvSpPr>
          <p:spPr>
            <a:xfrm>
              <a:off x="26" y="2502977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70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2"/>
            <p:cNvSpPr/>
            <p:nvPr/>
          </p:nvSpPr>
          <p:spPr>
            <a:xfrm>
              <a:off x="7766170" y="957482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2"/>
            <p:cNvSpPr/>
            <p:nvPr/>
          </p:nvSpPr>
          <p:spPr>
            <a:xfrm>
              <a:off x="7766170" y="2209363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0" name="Google Shape;240;p62"/>
          <p:cNvGrpSpPr/>
          <p:nvPr/>
        </p:nvGrpSpPr>
        <p:grpSpPr>
          <a:xfrm flipH="1" rot="-2700000">
            <a:off x="8113716" y="-819910"/>
            <a:ext cx="732250" cy="3055771"/>
            <a:chOff x="3615675" y="367825"/>
            <a:chExt cx="808650" cy="3374600"/>
          </a:xfrm>
        </p:grpSpPr>
        <p:sp>
          <p:nvSpPr>
            <p:cNvPr id="241" name="Google Shape;241;p62"/>
            <p:cNvSpPr/>
            <p:nvPr/>
          </p:nvSpPr>
          <p:spPr>
            <a:xfrm>
              <a:off x="3663733" y="2002850"/>
              <a:ext cx="714802" cy="29150"/>
            </a:xfrm>
            <a:custGeom>
              <a:rect b="b" l="l" r="r" t="t"/>
              <a:pathLst>
                <a:path extrusionOk="0" h="1166" w="29577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62"/>
            <p:cNvSpPr/>
            <p:nvPr/>
          </p:nvSpPr>
          <p:spPr>
            <a:xfrm>
              <a:off x="3649500" y="367825"/>
              <a:ext cx="774825" cy="3374600"/>
            </a:xfrm>
            <a:custGeom>
              <a:rect b="b" l="l" r="r" t="t"/>
              <a:pathLst>
                <a:path extrusionOk="0" h="134984" w="30993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2"/>
            <p:cNvSpPr/>
            <p:nvPr/>
          </p:nvSpPr>
          <p:spPr>
            <a:xfrm>
              <a:off x="3764350" y="3113125"/>
              <a:ext cx="515250" cy="29925"/>
            </a:xfrm>
            <a:custGeom>
              <a:rect b="b" l="l" r="r" t="t"/>
              <a:pathLst>
                <a:path extrusionOk="0" h="1197" w="2061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62"/>
            <p:cNvSpPr/>
            <p:nvPr/>
          </p:nvSpPr>
          <p:spPr>
            <a:xfrm>
              <a:off x="3764350" y="3463175"/>
              <a:ext cx="515250" cy="29900"/>
            </a:xfrm>
            <a:custGeom>
              <a:rect b="b" l="l" r="r" t="t"/>
              <a:pathLst>
                <a:path extrusionOk="0" h="1196" w="2061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2"/>
            <p:cNvSpPr/>
            <p:nvPr/>
          </p:nvSpPr>
          <p:spPr>
            <a:xfrm>
              <a:off x="3668400" y="2975475"/>
              <a:ext cx="705600" cy="29125"/>
            </a:xfrm>
            <a:custGeom>
              <a:rect b="b" l="l" r="r" t="t"/>
              <a:pathLst>
                <a:path extrusionOk="0" h="1165" w="28224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62"/>
            <p:cNvSpPr/>
            <p:nvPr/>
          </p:nvSpPr>
          <p:spPr>
            <a:xfrm>
              <a:off x="3651075" y="2837025"/>
              <a:ext cx="739425" cy="29925"/>
            </a:xfrm>
            <a:custGeom>
              <a:rect b="b" l="l" r="r" t="t"/>
              <a:pathLst>
                <a:path extrusionOk="0" h="1197" w="29577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2"/>
            <p:cNvSpPr/>
            <p:nvPr/>
          </p:nvSpPr>
          <p:spPr>
            <a:xfrm>
              <a:off x="3714000" y="2699375"/>
              <a:ext cx="614375" cy="29125"/>
            </a:xfrm>
            <a:custGeom>
              <a:rect b="b" l="l" r="r" t="t"/>
              <a:pathLst>
                <a:path extrusionOk="0" h="1165" w="24575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62"/>
            <p:cNvSpPr/>
            <p:nvPr/>
          </p:nvSpPr>
          <p:spPr>
            <a:xfrm>
              <a:off x="3764350" y="1431375"/>
              <a:ext cx="515250" cy="29125"/>
            </a:xfrm>
            <a:custGeom>
              <a:rect b="b" l="l" r="r" t="t"/>
              <a:pathLst>
                <a:path extrusionOk="0" h="1165" w="2061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62"/>
            <p:cNvSpPr/>
            <p:nvPr/>
          </p:nvSpPr>
          <p:spPr>
            <a:xfrm>
              <a:off x="3764350" y="633775"/>
              <a:ext cx="515250" cy="29925"/>
            </a:xfrm>
            <a:custGeom>
              <a:rect b="b" l="l" r="r" t="t"/>
              <a:pathLst>
                <a:path extrusionOk="0" h="1197" w="2061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62"/>
            <p:cNvSpPr/>
            <p:nvPr/>
          </p:nvSpPr>
          <p:spPr>
            <a:xfrm>
              <a:off x="3668400" y="1292950"/>
              <a:ext cx="705600" cy="29900"/>
            </a:xfrm>
            <a:custGeom>
              <a:rect b="b" l="l" r="r" t="t"/>
              <a:pathLst>
                <a:path extrusionOk="0" h="1196" w="28224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62"/>
            <p:cNvSpPr/>
            <p:nvPr/>
          </p:nvSpPr>
          <p:spPr>
            <a:xfrm>
              <a:off x="3668400" y="497700"/>
              <a:ext cx="705600" cy="29125"/>
            </a:xfrm>
            <a:custGeom>
              <a:rect b="b" l="l" r="r" t="t"/>
              <a:pathLst>
                <a:path extrusionOk="0" h="1165" w="28224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62"/>
            <p:cNvSpPr/>
            <p:nvPr/>
          </p:nvSpPr>
          <p:spPr>
            <a:xfrm>
              <a:off x="3651075" y="1155275"/>
              <a:ext cx="739425" cy="29150"/>
            </a:xfrm>
            <a:custGeom>
              <a:rect b="b" l="l" r="r" t="t"/>
              <a:pathLst>
                <a:path extrusionOk="0" h="1166" w="29577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62"/>
            <p:cNvSpPr/>
            <p:nvPr/>
          </p:nvSpPr>
          <p:spPr>
            <a:xfrm>
              <a:off x="3714000" y="1016850"/>
              <a:ext cx="597075" cy="29900"/>
            </a:xfrm>
            <a:custGeom>
              <a:rect b="b" l="l" r="r" t="t"/>
              <a:pathLst>
                <a:path extrusionOk="0" h="1196" w="23883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62"/>
            <p:cNvSpPr/>
            <p:nvPr/>
          </p:nvSpPr>
          <p:spPr>
            <a:xfrm>
              <a:off x="3764350" y="2302925"/>
              <a:ext cx="515250" cy="29925"/>
            </a:xfrm>
            <a:custGeom>
              <a:rect b="b" l="l" r="r" t="t"/>
              <a:pathLst>
                <a:path extrusionOk="0" h="1197" w="2061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62"/>
            <p:cNvSpPr/>
            <p:nvPr/>
          </p:nvSpPr>
          <p:spPr>
            <a:xfrm>
              <a:off x="3668400" y="2165275"/>
              <a:ext cx="705600" cy="29925"/>
            </a:xfrm>
            <a:custGeom>
              <a:rect b="b" l="l" r="r" t="t"/>
              <a:pathLst>
                <a:path extrusionOk="0" h="1197" w="28224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62"/>
            <p:cNvSpPr/>
            <p:nvPr/>
          </p:nvSpPr>
          <p:spPr>
            <a:xfrm>
              <a:off x="3714000" y="1840425"/>
              <a:ext cx="614375" cy="29125"/>
            </a:xfrm>
            <a:custGeom>
              <a:rect b="b" l="l" r="r" t="t"/>
              <a:pathLst>
                <a:path extrusionOk="0" h="1165" w="24575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62"/>
            <p:cNvSpPr/>
            <p:nvPr/>
          </p:nvSpPr>
          <p:spPr>
            <a:xfrm>
              <a:off x="3618050" y="367900"/>
              <a:ext cx="774025" cy="3374525"/>
            </a:xfrm>
            <a:custGeom>
              <a:rect b="b" l="l" r="r" t="t"/>
              <a:pathLst>
                <a:path extrusionOk="0" h="134981" w="30961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62"/>
            <p:cNvSpPr/>
            <p:nvPr/>
          </p:nvSpPr>
          <p:spPr>
            <a:xfrm>
              <a:off x="3698275" y="988525"/>
              <a:ext cx="85775" cy="85775"/>
            </a:xfrm>
            <a:custGeom>
              <a:rect b="b" l="l" r="r" t="t"/>
              <a:pathLst>
                <a:path extrusionOk="0" h="3431" w="3431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62"/>
            <p:cNvSpPr/>
            <p:nvPr/>
          </p:nvSpPr>
          <p:spPr>
            <a:xfrm>
              <a:off x="3615675" y="1130125"/>
              <a:ext cx="85775" cy="85750"/>
            </a:xfrm>
            <a:custGeom>
              <a:rect b="b" l="l" r="r" t="t"/>
              <a:pathLst>
                <a:path extrusionOk="0" h="3430" w="3431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62"/>
            <p:cNvSpPr/>
            <p:nvPr/>
          </p:nvSpPr>
          <p:spPr>
            <a:xfrm>
              <a:off x="4318900" y="453650"/>
              <a:ext cx="85775" cy="84975"/>
            </a:xfrm>
            <a:custGeom>
              <a:rect b="b" l="l" r="r" t="t"/>
              <a:pathLst>
                <a:path extrusionOk="0" h="3399" w="3431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62"/>
            <p:cNvSpPr/>
            <p:nvPr/>
          </p:nvSpPr>
          <p:spPr>
            <a:xfrm>
              <a:off x="3732100" y="1397550"/>
              <a:ext cx="85775" cy="84975"/>
            </a:xfrm>
            <a:custGeom>
              <a:rect b="b" l="l" r="r" t="t"/>
              <a:pathLst>
                <a:path extrusionOk="0" h="3399" w="3431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62"/>
            <p:cNvSpPr/>
            <p:nvPr/>
          </p:nvSpPr>
          <p:spPr>
            <a:xfrm>
              <a:off x="4225300" y="2278550"/>
              <a:ext cx="85775" cy="85775"/>
            </a:xfrm>
            <a:custGeom>
              <a:rect b="b" l="l" r="r" t="t"/>
              <a:pathLst>
                <a:path extrusionOk="0" h="3431" w="3431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62"/>
            <p:cNvSpPr/>
            <p:nvPr/>
          </p:nvSpPr>
          <p:spPr>
            <a:xfrm>
              <a:off x="3633775" y="2950300"/>
              <a:ext cx="84975" cy="85775"/>
            </a:xfrm>
            <a:custGeom>
              <a:rect b="b" l="l" r="r" t="t"/>
              <a:pathLst>
                <a:path extrusionOk="0" h="3431" w="3399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62"/>
            <p:cNvSpPr/>
            <p:nvPr/>
          </p:nvSpPr>
          <p:spPr>
            <a:xfrm>
              <a:off x="4227650" y="604675"/>
              <a:ext cx="84975" cy="85750"/>
            </a:xfrm>
            <a:custGeom>
              <a:rect b="b" l="l" r="r" t="t"/>
              <a:pathLst>
                <a:path extrusionOk="0" h="3430" w="3399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62"/>
            <p:cNvSpPr/>
            <p:nvPr/>
          </p:nvSpPr>
          <p:spPr>
            <a:xfrm>
              <a:off x="3659725" y="1268550"/>
              <a:ext cx="85775" cy="84975"/>
            </a:xfrm>
            <a:custGeom>
              <a:rect b="b" l="l" r="r" t="t"/>
              <a:pathLst>
                <a:path extrusionOk="0" h="3399" w="3431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62"/>
            <p:cNvSpPr/>
            <p:nvPr/>
          </p:nvSpPr>
          <p:spPr>
            <a:xfrm>
              <a:off x="4259125" y="1796375"/>
              <a:ext cx="85750" cy="84975"/>
            </a:xfrm>
            <a:custGeom>
              <a:rect b="b" l="l" r="r" t="t"/>
              <a:pathLst>
                <a:path extrusionOk="0" h="3399" w="343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62"/>
            <p:cNvSpPr/>
            <p:nvPr/>
          </p:nvSpPr>
          <p:spPr>
            <a:xfrm>
              <a:off x="4322050" y="2129100"/>
              <a:ext cx="85775" cy="85750"/>
            </a:xfrm>
            <a:custGeom>
              <a:rect b="b" l="l" r="r" t="t"/>
              <a:pathLst>
                <a:path extrusionOk="0" h="3430" w="3431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62"/>
            <p:cNvSpPr/>
            <p:nvPr/>
          </p:nvSpPr>
          <p:spPr>
            <a:xfrm>
              <a:off x="3703000" y="2674200"/>
              <a:ext cx="85750" cy="85775"/>
            </a:xfrm>
            <a:custGeom>
              <a:rect b="b" l="l" r="r" t="t"/>
              <a:pathLst>
                <a:path extrusionOk="0" h="3431" w="343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62"/>
            <p:cNvSpPr/>
            <p:nvPr/>
          </p:nvSpPr>
          <p:spPr>
            <a:xfrm>
              <a:off x="4225300" y="3419900"/>
              <a:ext cx="85775" cy="84975"/>
            </a:xfrm>
            <a:custGeom>
              <a:rect b="b" l="l" r="r" t="t"/>
              <a:pathLst>
                <a:path extrusionOk="0" h="3399" w="3431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62"/>
            <p:cNvSpPr/>
            <p:nvPr/>
          </p:nvSpPr>
          <p:spPr>
            <a:xfrm>
              <a:off x="3627475" y="2813450"/>
              <a:ext cx="85775" cy="85750"/>
            </a:xfrm>
            <a:custGeom>
              <a:rect b="b" l="l" r="r" t="t"/>
              <a:pathLst>
                <a:path extrusionOk="0" h="3430" w="3431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62"/>
            <p:cNvSpPr/>
            <p:nvPr/>
          </p:nvSpPr>
          <p:spPr>
            <a:xfrm>
              <a:off x="3734450" y="3084025"/>
              <a:ext cx="85775" cy="85775"/>
            </a:xfrm>
            <a:custGeom>
              <a:rect b="b" l="l" r="r" t="t"/>
              <a:pathLst>
                <a:path extrusionOk="0" h="3431" w="3431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2" name="Google Shape;272;p62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4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64"/>
          <p:cNvGrpSpPr/>
          <p:nvPr/>
        </p:nvGrpSpPr>
        <p:grpSpPr>
          <a:xfrm>
            <a:off x="26" y="-294805"/>
            <a:ext cx="9143984" cy="6027912"/>
            <a:chOff x="26" y="-294805"/>
            <a:chExt cx="9143984" cy="6027912"/>
          </a:xfrm>
        </p:grpSpPr>
        <p:sp>
          <p:nvSpPr>
            <p:cNvPr id="276" name="Google Shape;276;p64"/>
            <p:cNvSpPr/>
            <p:nvPr/>
          </p:nvSpPr>
          <p:spPr>
            <a:xfrm>
              <a:off x="4709662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7" name="Google Shape;277;p64"/>
            <p:cNvGrpSpPr/>
            <p:nvPr/>
          </p:nvGrpSpPr>
          <p:grpSpPr>
            <a:xfrm>
              <a:off x="783924" y="4009249"/>
              <a:ext cx="4360694" cy="1723858"/>
              <a:chOff x="791415" y="4009249"/>
              <a:chExt cx="4360694" cy="1723858"/>
            </a:xfrm>
          </p:grpSpPr>
          <p:sp>
            <p:nvSpPr>
              <p:cNvPr id="278" name="Google Shape;278;p64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64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64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64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rect b="b" l="l" r="r" t="t"/>
                <a:pathLst>
                  <a:path extrusionOk="0" h="39143" w="31878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039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2" name="Google Shape;282;p64"/>
            <p:cNvSpPr/>
            <p:nvPr/>
          </p:nvSpPr>
          <p:spPr>
            <a:xfrm>
              <a:off x="26" y="8"/>
              <a:ext cx="2422993" cy="2974946"/>
            </a:xfrm>
            <a:custGeom>
              <a:rect b="b" l="l" r="r" t="t"/>
              <a:pathLst>
                <a:path extrusionOk="0" h="67551" w="55018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039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64"/>
            <p:cNvSpPr/>
            <p:nvPr/>
          </p:nvSpPr>
          <p:spPr>
            <a:xfrm>
              <a:off x="26" y="3754386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64"/>
            <p:cNvSpPr/>
            <p:nvPr/>
          </p:nvSpPr>
          <p:spPr>
            <a:xfrm>
              <a:off x="7011514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64"/>
            <p:cNvSpPr/>
            <p:nvPr/>
          </p:nvSpPr>
          <p:spPr>
            <a:xfrm>
              <a:off x="7773661" y="-294805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64"/>
            <p:cNvSpPr/>
            <p:nvPr/>
          </p:nvSpPr>
          <p:spPr>
            <a:xfrm>
              <a:off x="3056534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64"/>
            <p:cNvSpPr/>
            <p:nvPr/>
          </p:nvSpPr>
          <p:spPr>
            <a:xfrm>
              <a:off x="4055689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64"/>
            <p:cNvSpPr/>
            <p:nvPr/>
          </p:nvSpPr>
          <p:spPr>
            <a:xfrm>
              <a:off x="5050288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64"/>
            <p:cNvSpPr/>
            <p:nvPr/>
          </p:nvSpPr>
          <p:spPr>
            <a:xfrm>
              <a:off x="6008337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64"/>
            <p:cNvSpPr/>
            <p:nvPr/>
          </p:nvSpPr>
          <p:spPr>
            <a:xfrm>
              <a:off x="7773661" y="957482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64"/>
            <p:cNvSpPr/>
            <p:nvPr/>
          </p:nvSpPr>
          <p:spPr>
            <a:xfrm>
              <a:off x="7773661" y="2209363"/>
              <a:ext cx="1370349" cy="1683077"/>
            </a:xfrm>
            <a:custGeom>
              <a:rect b="b" l="l" r="r" t="t"/>
              <a:pathLst>
                <a:path extrusionOk="0" h="38217" w="31116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64"/>
            <p:cNvSpPr/>
            <p:nvPr/>
          </p:nvSpPr>
          <p:spPr>
            <a:xfrm>
              <a:off x="5735490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64"/>
            <p:cNvSpPr/>
            <p:nvPr/>
          </p:nvSpPr>
          <p:spPr>
            <a:xfrm>
              <a:off x="6754575" y="4009249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64"/>
            <p:cNvSpPr/>
            <p:nvPr/>
          </p:nvSpPr>
          <p:spPr>
            <a:xfrm>
              <a:off x="26" y="2502977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64"/>
            <p:cNvSpPr/>
            <p:nvPr/>
          </p:nvSpPr>
          <p:spPr>
            <a:xfrm>
              <a:off x="2037448" y="8"/>
              <a:ext cx="1403907" cy="1723858"/>
            </a:xfrm>
            <a:custGeom>
              <a:rect b="b" l="l" r="r" t="t"/>
              <a:pathLst>
                <a:path extrusionOk="0" h="39143" w="31878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039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6" name="Google Shape;296;p64"/>
          <p:cNvGrpSpPr/>
          <p:nvPr/>
        </p:nvGrpSpPr>
        <p:grpSpPr>
          <a:xfrm>
            <a:off x="-820154" y="-562693"/>
            <a:ext cx="10784310" cy="6268886"/>
            <a:chOff x="-583065" y="-489218"/>
            <a:chExt cx="10784310" cy="6268886"/>
          </a:xfrm>
        </p:grpSpPr>
        <p:grpSp>
          <p:nvGrpSpPr>
            <p:cNvPr id="297" name="Google Shape;297;p64"/>
            <p:cNvGrpSpPr/>
            <p:nvPr/>
          </p:nvGrpSpPr>
          <p:grpSpPr>
            <a:xfrm rot="2358486">
              <a:off x="301940" y="-602957"/>
              <a:ext cx="732200" cy="3055564"/>
              <a:chOff x="3615675" y="367825"/>
              <a:chExt cx="808650" cy="3374600"/>
            </a:xfrm>
          </p:grpSpPr>
          <p:sp>
            <p:nvSpPr>
              <p:cNvPr id="298" name="Google Shape;298;p64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64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p64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" name="Google Shape;301;p64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" name="Google Shape;302;p64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p64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" name="Google Shape;304;p64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" name="Google Shape;305;p64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p64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" name="Google Shape;307;p64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64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64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64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64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64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64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64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64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64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64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64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64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64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64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64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64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64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64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64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64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64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9" name="Google Shape;329;p64"/>
            <p:cNvGrpSpPr/>
            <p:nvPr/>
          </p:nvGrpSpPr>
          <p:grpSpPr>
            <a:xfrm rot="2358486">
              <a:off x="8584040" y="2837843"/>
              <a:ext cx="732200" cy="3055564"/>
              <a:chOff x="3615675" y="367825"/>
              <a:chExt cx="808650" cy="3374600"/>
            </a:xfrm>
          </p:grpSpPr>
          <p:sp>
            <p:nvSpPr>
              <p:cNvPr id="330" name="Google Shape;330;p64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64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64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64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64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64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64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64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64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64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64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64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64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64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64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64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64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64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64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64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64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64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64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64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64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64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64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64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64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64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64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5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5"/>
          <p:cNvSpPr txBox="1"/>
          <p:nvPr>
            <p:ph idx="1" type="body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■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238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■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238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38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238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■"/>
              <a:def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"/>
          <p:cNvSpPr txBox="1"/>
          <p:nvPr>
            <p:ph type="ctrTitle"/>
          </p:nvPr>
        </p:nvSpPr>
        <p:spPr>
          <a:xfrm>
            <a:off x="370428" y="1711861"/>
            <a:ext cx="60039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en-GB"/>
              <a:t>in Medicine</a:t>
            </a:r>
            <a:endParaRPr/>
          </a:p>
        </p:txBody>
      </p:sp>
      <p:sp>
        <p:nvSpPr>
          <p:cNvPr id="444" name="Google Shape;444;p1"/>
          <p:cNvSpPr txBox="1"/>
          <p:nvPr>
            <p:ph idx="1" type="subTitle"/>
          </p:nvPr>
        </p:nvSpPr>
        <p:spPr>
          <a:xfrm>
            <a:off x="722375" y="3603450"/>
            <a:ext cx="4321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/>
              <a:t>Rehanah Razak</a:t>
            </a:r>
            <a:r>
              <a:rPr lang="en-GB"/>
              <a:t> &amp; Josie McGarrigle</a:t>
            </a:r>
            <a:endParaRPr/>
          </a:p>
        </p:txBody>
      </p:sp>
      <p:sp>
        <p:nvSpPr>
          <p:cNvPr id="445" name="Google Shape;445;p1"/>
          <p:cNvSpPr txBox="1"/>
          <p:nvPr>
            <p:ph type="ctrTitle"/>
          </p:nvPr>
        </p:nvSpPr>
        <p:spPr>
          <a:xfrm>
            <a:off x="308106" y="1038544"/>
            <a:ext cx="8527800" cy="14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GB" sz="5400">
                <a:solidFill>
                  <a:schemeClr val="lt2"/>
                </a:solidFill>
              </a:rPr>
              <a:t>P</a:t>
            </a:r>
            <a:r>
              <a:rPr lang="en-GB" sz="5400">
                <a:solidFill>
                  <a:srgbClr val="D39C2C"/>
                </a:solidFill>
              </a:rPr>
              <a:t>A</a:t>
            </a:r>
            <a:r>
              <a:rPr lang="en-GB" sz="5400">
                <a:solidFill>
                  <a:srgbClr val="C65490"/>
                </a:solidFill>
              </a:rPr>
              <a:t>R</a:t>
            </a:r>
            <a:r>
              <a:rPr lang="en-GB" sz="5400">
                <a:solidFill>
                  <a:schemeClr val="lt2"/>
                </a:solidFill>
              </a:rPr>
              <a:t>T</a:t>
            </a:r>
            <a:r>
              <a:rPr lang="en-GB" sz="5400">
                <a:solidFill>
                  <a:srgbClr val="D39C2C"/>
                </a:solidFill>
              </a:rPr>
              <a:t>I</a:t>
            </a:r>
            <a:r>
              <a:rPr lang="en-GB" sz="5400">
                <a:solidFill>
                  <a:srgbClr val="C65490"/>
                </a:solidFill>
              </a:rPr>
              <a:t>C</a:t>
            </a:r>
            <a:r>
              <a:rPr lang="en-GB" sz="5400">
                <a:solidFill>
                  <a:schemeClr val="lt2"/>
                </a:solidFill>
              </a:rPr>
              <a:t>L</a:t>
            </a:r>
            <a:r>
              <a:rPr lang="en-GB" sz="5400">
                <a:solidFill>
                  <a:srgbClr val="D39C2C"/>
                </a:solidFill>
              </a:rPr>
              <a:t>E </a:t>
            </a:r>
            <a:r>
              <a:rPr lang="en-GB" sz="5400">
                <a:solidFill>
                  <a:srgbClr val="C65490"/>
                </a:solidFill>
              </a:rPr>
              <a:t>B</a:t>
            </a:r>
            <a:r>
              <a:rPr lang="en-GB" sz="5400">
                <a:solidFill>
                  <a:schemeClr val="lt2"/>
                </a:solidFill>
              </a:rPr>
              <a:t>E</a:t>
            </a:r>
            <a:r>
              <a:rPr lang="en-GB" sz="5400">
                <a:solidFill>
                  <a:srgbClr val="D39C2C"/>
                </a:solidFill>
              </a:rPr>
              <a:t>A</a:t>
            </a:r>
            <a:r>
              <a:rPr lang="en-GB" sz="5400">
                <a:solidFill>
                  <a:schemeClr val="lt2"/>
                </a:solidFill>
              </a:rPr>
              <a:t>M</a:t>
            </a:r>
            <a:r>
              <a:rPr lang="en-GB" sz="5400">
                <a:solidFill>
                  <a:schemeClr val="accent6"/>
                </a:solidFill>
              </a:rPr>
              <a:t>S</a:t>
            </a:r>
            <a:endParaRPr sz="2000">
              <a:solidFill>
                <a:schemeClr val="lt1"/>
              </a:solidFill>
            </a:endParaRPr>
          </a:p>
        </p:txBody>
      </p:sp>
      <p:grpSp>
        <p:nvGrpSpPr>
          <p:cNvPr id="446" name="Google Shape;446;p1"/>
          <p:cNvGrpSpPr/>
          <p:nvPr/>
        </p:nvGrpSpPr>
        <p:grpSpPr>
          <a:xfrm>
            <a:off x="5223450" y="624488"/>
            <a:ext cx="4958469" cy="5050238"/>
            <a:chOff x="4660294" y="670580"/>
            <a:chExt cx="4958469" cy="5050238"/>
          </a:xfrm>
        </p:grpSpPr>
        <p:grpSp>
          <p:nvGrpSpPr>
            <p:cNvPr id="447" name="Google Shape;447;p1"/>
            <p:cNvGrpSpPr/>
            <p:nvPr/>
          </p:nvGrpSpPr>
          <p:grpSpPr>
            <a:xfrm flipH="1">
              <a:off x="6130341" y="670580"/>
              <a:ext cx="820456" cy="3423869"/>
              <a:chOff x="3615675" y="367825"/>
              <a:chExt cx="808650" cy="3374600"/>
            </a:xfrm>
          </p:grpSpPr>
          <p:sp>
            <p:nvSpPr>
              <p:cNvPr id="448" name="Google Shape;448;p1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1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rect b="b" l="l" r="r" t="t"/>
                <a:pathLst>
                  <a:path extrusionOk="0" h="134984" w="30993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1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1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rect b="b" l="l" r="r" t="t"/>
                <a:pathLst>
                  <a:path extrusionOk="0" h="1196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1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1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rect b="b" l="l" r="r" t="t"/>
                <a:pathLst>
                  <a:path extrusionOk="0" h="1197" w="29577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1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1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rect b="b" l="l" r="r" t="t"/>
                <a:pathLst>
                  <a:path extrusionOk="0" h="1165" w="2061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1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p1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rect b="b" l="l" r="r" t="t"/>
                <a:pathLst>
                  <a:path extrusionOk="0" h="1196" w="28224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8" name="Google Shape;458;p1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rect b="b" l="l" r="r" t="t"/>
                <a:pathLst>
                  <a:path extrusionOk="0" h="1165" w="28224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1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rect b="b" l="l" r="r" t="t"/>
                <a:pathLst>
                  <a:path extrusionOk="0" h="1166" w="29577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1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rect b="b" l="l" r="r" t="t"/>
                <a:pathLst>
                  <a:path extrusionOk="0" h="1196" w="23883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Google Shape;461;p1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rect b="b" l="l" r="r" t="t"/>
                <a:pathLst>
                  <a:path extrusionOk="0" h="1197" w="2061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p1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rect b="b" l="l" r="r" t="t"/>
                <a:pathLst>
                  <a:path extrusionOk="0" h="1197" w="28224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1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rect b="b" l="l" r="r" t="t"/>
                <a:pathLst>
                  <a:path extrusionOk="0" h="1165" w="24575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4" name="Google Shape;464;p1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rect b="b" l="l" r="r" t="t"/>
                <a:pathLst>
                  <a:path extrusionOk="0" h="134981" w="30961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5" name="Google Shape;465;p1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6" name="Google Shape;466;p1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7" name="Google Shape;467;p1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8" name="Google Shape;468;p1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9" name="Google Shape;469;p1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1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rect b="b" l="l" r="r" t="t"/>
                <a:pathLst>
                  <a:path extrusionOk="0" h="3431" w="3399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1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rect b="b" l="l" r="r" t="t"/>
                <a:pathLst>
                  <a:path extrusionOk="0" h="3430" w="3399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1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1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rect b="b" l="l" r="r" t="t"/>
                <a:pathLst>
                  <a:path extrusionOk="0" h="3399" w="343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1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1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rect b="b" l="l" r="r" t="t"/>
                <a:pathLst>
                  <a:path extrusionOk="0" h="3431" w="343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1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rect b="b" l="l" r="r" t="t"/>
                <a:pathLst>
                  <a:path extrusionOk="0" h="3399" w="3431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1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rect b="b" l="l" r="r" t="t"/>
                <a:pathLst>
                  <a:path extrusionOk="0" h="3430" w="3431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rect b="b" l="l" r="r" t="t"/>
                <a:pathLst>
                  <a:path extrusionOk="0" h="3431" w="3431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9" name="Google Shape;479;p1"/>
            <p:cNvGrpSpPr/>
            <p:nvPr/>
          </p:nvGrpSpPr>
          <p:grpSpPr>
            <a:xfrm>
              <a:off x="4660294" y="3441205"/>
              <a:ext cx="3308779" cy="2279613"/>
              <a:chOff x="4443974" y="3305141"/>
              <a:chExt cx="3651267" cy="2515574"/>
            </a:xfrm>
          </p:grpSpPr>
          <p:sp>
            <p:nvSpPr>
              <p:cNvPr id="480" name="Google Shape;480;p1"/>
              <p:cNvSpPr/>
              <p:nvPr/>
            </p:nvSpPr>
            <p:spPr>
              <a:xfrm flipH="1">
                <a:off x="5449569" y="4538159"/>
                <a:ext cx="591410" cy="556305"/>
              </a:xfrm>
              <a:custGeom>
                <a:rect b="b" l="l" r="r" t="t"/>
                <a:pathLst>
                  <a:path extrusionOk="0" h="21932" w="23316">
                    <a:moveTo>
                      <a:pt x="22718" y="1"/>
                    </a:moveTo>
                    <a:lnTo>
                      <a:pt x="11202" y="662"/>
                    </a:lnTo>
                    <a:lnTo>
                      <a:pt x="1" y="15418"/>
                    </a:lnTo>
                    <a:lnTo>
                      <a:pt x="1731" y="21931"/>
                    </a:lnTo>
                    <a:cubicBezTo>
                      <a:pt x="1889" y="20515"/>
                      <a:pt x="20012" y="4689"/>
                      <a:pt x="21648" y="3368"/>
                    </a:cubicBezTo>
                    <a:cubicBezTo>
                      <a:pt x="23316" y="2078"/>
                      <a:pt x="22718" y="1"/>
                      <a:pt x="2271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"/>
              <p:cNvSpPr/>
              <p:nvPr/>
            </p:nvSpPr>
            <p:spPr>
              <a:xfrm flipH="1">
                <a:off x="4443974" y="4420846"/>
                <a:ext cx="1612174" cy="1399869"/>
              </a:xfrm>
              <a:custGeom>
                <a:rect b="b" l="l" r="r" t="t"/>
                <a:pathLst>
                  <a:path extrusionOk="0" h="55189" w="63559">
                    <a:moveTo>
                      <a:pt x="14663" y="1"/>
                    </a:moveTo>
                    <a:cubicBezTo>
                      <a:pt x="9409" y="6168"/>
                      <a:pt x="4721" y="12838"/>
                      <a:pt x="1" y="19414"/>
                    </a:cubicBezTo>
                    <a:cubicBezTo>
                      <a:pt x="6262" y="29388"/>
                      <a:pt x="22372" y="55189"/>
                      <a:pt x="22372" y="55189"/>
                    </a:cubicBezTo>
                    <a:lnTo>
                      <a:pt x="63558" y="45938"/>
                    </a:lnTo>
                    <a:cubicBezTo>
                      <a:pt x="63558" y="45938"/>
                      <a:pt x="32912" y="15575"/>
                      <a:pt x="14663" y="1"/>
                    </a:cubicBezTo>
                    <a:close/>
                  </a:path>
                </a:pathLst>
              </a:custGeom>
              <a:solidFill>
                <a:srgbClr val="906A4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"/>
              <p:cNvSpPr/>
              <p:nvPr/>
            </p:nvSpPr>
            <p:spPr>
              <a:xfrm flipH="1">
                <a:off x="5464738" y="3305141"/>
                <a:ext cx="2630503" cy="1789323"/>
              </a:xfrm>
              <a:custGeom>
                <a:rect b="b" l="l" r="r" t="t"/>
                <a:pathLst>
                  <a:path extrusionOk="0" h="70543" w="103706">
                    <a:moveTo>
                      <a:pt x="28570" y="0"/>
                    </a:moveTo>
                    <a:lnTo>
                      <a:pt x="20798" y="23032"/>
                    </a:lnTo>
                    <a:cubicBezTo>
                      <a:pt x="20798" y="23032"/>
                      <a:pt x="20641" y="2863"/>
                      <a:pt x="14663" y="2108"/>
                    </a:cubicBezTo>
                    <a:lnTo>
                      <a:pt x="13153" y="30520"/>
                    </a:lnTo>
                    <a:cubicBezTo>
                      <a:pt x="13153" y="30520"/>
                      <a:pt x="7177" y="20246"/>
                      <a:pt x="1588" y="20246"/>
                    </a:cubicBezTo>
                    <a:cubicBezTo>
                      <a:pt x="1054" y="20246"/>
                      <a:pt x="523" y="20340"/>
                      <a:pt x="1" y="20546"/>
                    </a:cubicBezTo>
                    <a:lnTo>
                      <a:pt x="13153" y="44962"/>
                    </a:lnTo>
                    <a:cubicBezTo>
                      <a:pt x="13153" y="44962"/>
                      <a:pt x="36027" y="58649"/>
                      <a:pt x="37537" y="58649"/>
                    </a:cubicBezTo>
                    <a:cubicBezTo>
                      <a:pt x="39047" y="58649"/>
                      <a:pt x="77465" y="58932"/>
                      <a:pt x="77937" y="59530"/>
                    </a:cubicBezTo>
                    <a:cubicBezTo>
                      <a:pt x="78063" y="59719"/>
                      <a:pt x="80391" y="64596"/>
                      <a:pt x="82719" y="70542"/>
                    </a:cubicBezTo>
                    <a:cubicBezTo>
                      <a:pt x="82940" y="69756"/>
                      <a:pt x="83758" y="66421"/>
                      <a:pt x="84041" y="65634"/>
                    </a:cubicBezTo>
                    <a:cubicBezTo>
                      <a:pt x="85708" y="61260"/>
                      <a:pt x="89044" y="57736"/>
                      <a:pt x="93323" y="55849"/>
                    </a:cubicBezTo>
                    <a:cubicBezTo>
                      <a:pt x="96091" y="54590"/>
                      <a:pt x="102195" y="51538"/>
                      <a:pt x="103706" y="48612"/>
                    </a:cubicBezTo>
                    <a:cubicBezTo>
                      <a:pt x="94770" y="40620"/>
                      <a:pt x="85048" y="35491"/>
                      <a:pt x="82593" y="35051"/>
                    </a:cubicBezTo>
                    <a:cubicBezTo>
                      <a:pt x="80129" y="34579"/>
                      <a:pt x="74895" y="34422"/>
                      <a:pt x="69013" y="34422"/>
                    </a:cubicBezTo>
                    <a:cubicBezTo>
                      <a:pt x="57248" y="34422"/>
                      <a:pt x="42886" y="35051"/>
                      <a:pt x="42886" y="35051"/>
                    </a:cubicBezTo>
                    <a:lnTo>
                      <a:pt x="38072" y="25675"/>
                    </a:lnTo>
                    <a:cubicBezTo>
                      <a:pt x="38072" y="25675"/>
                      <a:pt x="44868" y="7331"/>
                      <a:pt x="38072" y="6450"/>
                    </a:cubicBezTo>
                    <a:lnTo>
                      <a:pt x="29608" y="27814"/>
                    </a:lnTo>
                    <a:lnTo>
                      <a:pt x="29608" y="14662"/>
                    </a:lnTo>
                    <a:cubicBezTo>
                      <a:pt x="29608" y="14662"/>
                      <a:pt x="34108" y="598"/>
                      <a:pt x="285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"/>
              <p:cNvSpPr/>
              <p:nvPr/>
            </p:nvSpPr>
            <p:spPr>
              <a:xfrm flipH="1">
                <a:off x="7078459" y="4010643"/>
                <a:ext cx="265774" cy="425396"/>
              </a:xfrm>
              <a:custGeom>
                <a:rect b="b" l="l" r="r" t="t"/>
                <a:pathLst>
                  <a:path extrusionOk="0" fill="none" h="16771" w="10478">
                    <a:moveTo>
                      <a:pt x="0" y="0"/>
                    </a:moveTo>
                    <a:lnTo>
                      <a:pt x="10478" y="16771"/>
                    </a:lnTo>
                  </a:path>
                </a:pathLst>
              </a:custGeom>
              <a:noFill/>
              <a:ln cap="rnd" cmpd="sng" w="9525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"/>
              <p:cNvSpPr/>
              <p:nvPr/>
            </p:nvSpPr>
            <p:spPr>
              <a:xfrm flipH="1">
                <a:off x="7241251" y="3889322"/>
                <a:ext cx="364749" cy="644880"/>
              </a:xfrm>
              <a:custGeom>
                <a:rect b="b" l="l" r="r" t="t"/>
                <a:pathLst>
                  <a:path extrusionOk="0" fill="none" h="25424" w="14380">
                    <a:moveTo>
                      <a:pt x="1510" y="1"/>
                    </a:moveTo>
                    <a:cubicBezTo>
                      <a:pt x="1510" y="1"/>
                      <a:pt x="0" y="8244"/>
                      <a:pt x="157" y="9440"/>
                    </a:cubicBezTo>
                    <a:cubicBezTo>
                      <a:pt x="315" y="10636"/>
                      <a:pt x="14379" y="25424"/>
                      <a:pt x="14379" y="25424"/>
                    </a:cubicBezTo>
                  </a:path>
                </a:pathLst>
              </a:custGeom>
              <a:noFill/>
              <a:ln cap="rnd" cmpd="sng" w="9525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"/>
              <p:cNvSpPr/>
              <p:nvPr/>
            </p:nvSpPr>
            <p:spPr>
              <a:xfrm flipH="1">
                <a:off x="7369751" y="4079281"/>
                <a:ext cx="391889" cy="534720"/>
              </a:xfrm>
              <a:custGeom>
                <a:rect b="b" l="l" r="r" t="t"/>
                <a:pathLst>
                  <a:path extrusionOk="0" fill="none" h="21081" w="15450">
                    <a:moveTo>
                      <a:pt x="1" y="0"/>
                    </a:moveTo>
                    <a:lnTo>
                      <a:pt x="1" y="5695"/>
                    </a:lnTo>
                    <a:lnTo>
                      <a:pt x="15449" y="21081"/>
                    </a:lnTo>
                  </a:path>
                </a:pathLst>
              </a:custGeom>
              <a:noFill/>
              <a:ln cap="rnd" cmpd="sng" w="9525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"/>
              <p:cNvSpPr/>
              <p:nvPr/>
            </p:nvSpPr>
            <p:spPr>
              <a:xfrm flipH="1">
                <a:off x="6754421" y="4194184"/>
                <a:ext cx="252230" cy="114954"/>
              </a:xfrm>
              <a:custGeom>
                <a:rect b="b" l="l" r="r" t="t"/>
                <a:pathLst>
                  <a:path extrusionOk="0" fill="none" h="4532" w="9944">
                    <a:moveTo>
                      <a:pt x="0" y="1"/>
                    </a:moveTo>
                    <a:lnTo>
                      <a:pt x="1574" y="2927"/>
                    </a:lnTo>
                    <a:lnTo>
                      <a:pt x="9943" y="4532"/>
                    </a:lnTo>
                  </a:path>
                </a:pathLst>
              </a:custGeom>
              <a:noFill/>
              <a:ln cap="rnd" cmpd="sng" w="9525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7" name="Google Shape;487;p1"/>
            <p:cNvSpPr/>
            <p:nvPr/>
          </p:nvSpPr>
          <p:spPr>
            <a:xfrm flipH="1">
              <a:off x="7459137" y="1264425"/>
              <a:ext cx="287335" cy="694367"/>
            </a:xfrm>
            <a:custGeom>
              <a:rect b="b" l="l" r="r" t="t"/>
              <a:pathLst>
                <a:path extrusionOk="0" h="27375" w="11328">
                  <a:moveTo>
                    <a:pt x="11327" y="1"/>
                  </a:moveTo>
                  <a:lnTo>
                    <a:pt x="4720" y="1574"/>
                  </a:lnTo>
                  <a:lnTo>
                    <a:pt x="0" y="13971"/>
                  </a:lnTo>
                  <a:lnTo>
                    <a:pt x="3524" y="27374"/>
                  </a:lnTo>
                  <a:cubicBezTo>
                    <a:pt x="3524" y="27374"/>
                    <a:pt x="10258" y="16016"/>
                    <a:pt x="10446" y="15324"/>
                  </a:cubicBezTo>
                  <a:cubicBezTo>
                    <a:pt x="10667" y="14600"/>
                    <a:pt x="11327" y="1"/>
                    <a:pt x="11327" y="1"/>
                  </a:cubicBezTo>
                  <a:close/>
                </a:path>
              </a:pathLst>
            </a:custGeom>
            <a:solidFill>
              <a:srgbClr val="D4AB7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1"/>
            <p:cNvSpPr/>
            <p:nvPr/>
          </p:nvSpPr>
          <p:spPr>
            <a:xfrm flipH="1">
              <a:off x="6847815" y="1032183"/>
              <a:ext cx="845187" cy="312091"/>
            </a:xfrm>
            <a:custGeom>
              <a:rect b="b" l="l" r="r" t="t"/>
              <a:pathLst>
                <a:path extrusionOk="0" h="12304" w="33321">
                  <a:moveTo>
                    <a:pt x="32282" y="1"/>
                  </a:moveTo>
                  <a:lnTo>
                    <a:pt x="10918" y="6419"/>
                  </a:lnTo>
                  <a:lnTo>
                    <a:pt x="0" y="8244"/>
                  </a:lnTo>
                  <a:lnTo>
                    <a:pt x="2014" y="12303"/>
                  </a:lnTo>
                  <a:lnTo>
                    <a:pt x="10478" y="9157"/>
                  </a:lnTo>
                  <a:lnTo>
                    <a:pt x="33321" y="4248"/>
                  </a:lnTo>
                  <a:cubicBezTo>
                    <a:pt x="33200" y="3905"/>
                    <a:pt x="32583" y="3789"/>
                    <a:pt x="31802" y="3789"/>
                  </a:cubicBezTo>
                  <a:cubicBezTo>
                    <a:pt x="30147" y="3789"/>
                    <a:pt x="27752" y="4311"/>
                    <a:pt x="27752" y="4311"/>
                  </a:cubicBezTo>
                  <a:lnTo>
                    <a:pt x="11359" y="7741"/>
                  </a:lnTo>
                  <a:lnTo>
                    <a:pt x="28507" y="2423"/>
                  </a:lnTo>
                  <a:cubicBezTo>
                    <a:pt x="32503" y="1102"/>
                    <a:pt x="32282" y="1"/>
                    <a:pt x="322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"/>
            <p:cNvSpPr/>
            <p:nvPr/>
          </p:nvSpPr>
          <p:spPr>
            <a:xfrm flipH="1">
              <a:off x="6846217" y="1051334"/>
              <a:ext cx="87002" cy="87027"/>
            </a:xfrm>
            <a:custGeom>
              <a:rect b="b" l="l" r="r" t="t"/>
              <a:pathLst>
                <a:path extrusionOk="0" h="3431" w="3430">
                  <a:moveTo>
                    <a:pt x="1699" y="1"/>
                  </a:moveTo>
                  <a:cubicBezTo>
                    <a:pt x="755" y="1"/>
                    <a:pt x="0" y="756"/>
                    <a:pt x="0" y="1700"/>
                  </a:cubicBezTo>
                  <a:cubicBezTo>
                    <a:pt x="0" y="2644"/>
                    <a:pt x="755" y="3430"/>
                    <a:pt x="1699" y="3430"/>
                  </a:cubicBezTo>
                  <a:cubicBezTo>
                    <a:pt x="2643" y="3430"/>
                    <a:pt x="3430" y="2644"/>
                    <a:pt x="3430" y="1700"/>
                  </a:cubicBezTo>
                  <a:cubicBezTo>
                    <a:pt x="3430" y="756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1"/>
            <p:cNvSpPr/>
            <p:nvPr/>
          </p:nvSpPr>
          <p:spPr>
            <a:xfrm flipH="1">
              <a:off x="7436790" y="1064118"/>
              <a:ext cx="2181973" cy="3339987"/>
            </a:xfrm>
            <a:custGeom>
              <a:rect b="b" l="l" r="r" t="t"/>
              <a:pathLst>
                <a:path extrusionOk="0" h="131677" w="86023">
                  <a:moveTo>
                    <a:pt x="64840" y="0"/>
                  </a:moveTo>
                  <a:cubicBezTo>
                    <a:pt x="64832" y="0"/>
                    <a:pt x="64824" y="0"/>
                    <a:pt x="64816" y="0"/>
                  </a:cubicBezTo>
                  <a:cubicBezTo>
                    <a:pt x="62739" y="32"/>
                    <a:pt x="43578" y="14883"/>
                    <a:pt x="43011" y="16393"/>
                  </a:cubicBezTo>
                  <a:cubicBezTo>
                    <a:pt x="42445" y="17903"/>
                    <a:pt x="49052" y="44113"/>
                    <a:pt x="48863" y="46567"/>
                  </a:cubicBezTo>
                  <a:cubicBezTo>
                    <a:pt x="48675" y="49021"/>
                    <a:pt x="0" y="78283"/>
                    <a:pt x="0" y="78283"/>
                  </a:cubicBezTo>
                  <a:lnTo>
                    <a:pt x="14348" y="131677"/>
                  </a:lnTo>
                  <a:cubicBezTo>
                    <a:pt x="14348" y="131677"/>
                    <a:pt x="65099" y="54527"/>
                    <a:pt x="66043" y="53206"/>
                  </a:cubicBezTo>
                  <a:cubicBezTo>
                    <a:pt x="66987" y="51853"/>
                    <a:pt x="77905" y="34327"/>
                    <a:pt x="77905" y="34327"/>
                  </a:cubicBezTo>
                  <a:cubicBezTo>
                    <a:pt x="77747" y="30552"/>
                    <a:pt x="77181" y="23378"/>
                    <a:pt x="77181" y="23378"/>
                  </a:cubicBezTo>
                  <a:cubicBezTo>
                    <a:pt x="76992" y="22623"/>
                    <a:pt x="73594" y="16204"/>
                    <a:pt x="71518" y="15260"/>
                  </a:cubicBezTo>
                  <a:cubicBezTo>
                    <a:pt x="71293" y="15160"/>
                    <a:pt x="70991" y="15115"/>
                    <a:pt x="70629" y="15115"/>
                  </a:cubicBezTo>
                  <a:cubicBezTo>
                    <a:pt x="67590" y="15115"/>
                    <a:pt x="60379" y="18281"/>
                    <a:pt x="60379" y="18281"/>
                  </a:cubicBezTo>
                  <a:lnTo>
                    <a:pt x="67364" y="12051"/>
                  </a:lnTo>
                  <a:cubicBezTo>
                    <a:pt x="70209" y="12437"/>
                    <a:pt x="72599" y="12600"/>
                    <a:pt x="74607" y="12600"/>
                  </a:cubicBezTo>
                  <a:cubicBezTo>
                    <a:pt x="85365" y="12600"/>
                    <a:pt x="85141" y="7929"/>
                    <a:pt x="85141" y="7929"/>
                  </a:cubicBezTo>
                  <a:lnTo>
                    <a:pt x="79981" y="7520"/>
                  </a:lnTo>
                  <a:cubicBezTo>
                    <a:pt x="86022" y="7143"/>
                    <a:pt x="85078" y="4122"/>
                    <a:pt x="85078" y="4122"/>
                  </a:cubicBezTo>
                  <a:cubicBezTo>
                    <a:pt x="85078" y="4122"/>
                    <a:pt x="67029" y="0"/>
                    <a:pt x="64840" y="0"/>
                  </a:cubicBezTo>
                  <a:close/>
                </a:path>
              </a:pathLst>
            </a:custGeom>
            <a:solidFill>
              <a:srgbClr val="FBD0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1"/>
            <p:cNvSpPr/>
            <p:nvPr/>
          </p:nvSpPr>
          <p:spPr>
            <a:xfrm flipH="1">
              <a:off x="7436790" y="1073680"/>
              <a:ext cx="529165" cy="376721"/>
            </a:xfrm>
            <a:custGeom>
              <a:rect b="b" l="l" r="r" t="t"/>
              <a:pathLst>
                <a:path extrusionOk="0" fill="none" h="14852" w="20862">
                  <a:moveTo>
                    <a:pt x="2235" y="1"/>
                  </a:moveTo>
                  <a:cubicBezTo>
                    <a:pt x="7835" y="1008"/>
                    <a:pt x="19917" y="3745"/>
                    <a:pt x="19917" y="3745"/>
                  </a:cubicBezTo>
                  <a:cubicBezTo>
                    <a:pt x="19917" y="3745"/>
                    <a:pt x="20861" y="6766"/>
                    <a:pt x="14820" y="7143"/>
                  </a:cubicBezTo>
                  <a:lnTo>
                    <a:pt x="19980" y="7552"/>
                  </a:lnTo>
                  <a:cubicBezTo>
                    <a:pt x="19980" y="7552"/>
                    <a:pt x="19634" y="14852"/>
                    <a:pt x="1" y="11265"/>
                  </a:cubicBezTo>
                </a:path>
              </a:pathLst>
            </a:custGeom>
            <a:noFill/>
            <a:ln cap="rnd" cmpd="sng" w="9525">
              <a:solidFill>
                <a:srgbClr val="D4AB7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"/>
            <p:cNvSpPr/>
            <p:nvPr/>
          </p:nvSpPr>
          <p:spPr>
            <a:xfrm flipH="1">
              <a:off x="7771989" y="1793564"/>
              <a:ext cx="202742" cy="212305"/>
            </a:xfrm>
            <a:custGeom>
              <a:rect b="b" l="l" r="r" t="t"/>
              <a:pathLst>
                <a:path extrusionOk="0" h="8370" w="7993">
                  <a:moveTo>
                    <a:pt x="6954" y="0"/>
                  </a:moveTo>
                  <a:lnTo>
                    <a:pt x="1" y="2423"/>
                  </a:lnTo>
                  <a:lnTo>
                    <a:pt x="1951" y="8370"/>
                  </a:lnTo>
                  <a:lnTo>
                    <a:pt x="7993" y="3839"/>
                  </a:lnTo>
                  <a:cubicBezTo>
                    <a:pt x="7489" y="2612"/>
                    <a:pt x="7143" y="1322"/>
                    <a:pt x="6954" y="0"/>
                  </a:cubicBezTo>
                  <a:close/>
                </a:path>
              </a:pathLst>
            </a:custGeom>
            <a:solidFill>
              <a:srgbClr val="FBD0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"/>
            <p:cNvSpPr/>
            <p:nvPr/>
          </p:nvSpPr>
          <p:spPr>
            <a:xfrm flipH="1">
              <a:off x="7641892" y="1793565"/>
              <a:ext cx="371952" cy="205938"/>
            </a:xfrm>
            <a:custGeom>
              <a:rect b="b" l="l" r="r" t="t"/>
              <a:pathLst>
                <a:path extrusionOk="0" fill="none" h="8119" w="14664">
                  <a:moveTo>
                    <a:pt x="14663" y="5569"/>
                  </a:moveTo>
                  <a:cubicBezTo>
                    <a:pt x="14663" y="5569"/>
                    <a:pt x="9346" y="8118"/>
                    <a:pt x="8528" y="0"/>
                  </a:cubicBezTo>
                  <a:lnTo>
                    <a:pt x="1" y="2958"/>
                  </a:lnTo>
                </a:path>
              </a:pathLst>
            </a:custGeom>
            <a:noFill/>
            <a:ln cap="rnd" cmpd="sng" w="9525">
              <a:solidFill>
                <a:srgbClr val="D4AB7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"/>
            <p:cNvSpPr/>
            <p:nvPr/>
          </p:nvSpPr>
          <p:spPr>
            <a:xfrm flipH="1">
              <a:off x="7704163" y="1550137"/>
              <a:ext cx="339992" cy="102982"/>
            </a:xfrm>
            <a:custGeom>
              <a:rect b="b" l="l" r="r" t="t"/>
              <a:pathLst>
                <a:path extrusionOk="0" fill="none" h="4060" w="13404">
                  <a:moveTo>
                    <a:pt x="13404" y="913"/>
                  </a:moveTo>
                  <a:cubicBezTo>
                    <a:pt x="13404" y="913"/>
                    <a:pt x="11988" y="1"/>
                    <a:pt x="11736" y="64"/>
                  </a:cubicBezTo>
                  <a:cubicBezTo>
                    <a:pt x="11516" y="127"/>
                    <a:pt x="0" y="4060"/>
                    <a:pt x="0" y="4060"/>
                  </a:cubicBezTo>
                </a:path>
              </a:pathLst>
            </a:custGeom>
            <a:noFill/>
            <a:ln cap="rnd" cmpd="sng" w="9525">
              <a:solidFill>
                <a:srgbClr val="D4AB7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"/>
            <p:cNvSpPr/>
            <p:nvPr/>
          </p:nvSpPr>
          <p:spPr>
            <a:xfrm flipH="1">
              <a:off x="7589234" y="1203778"/>
              <a:ext cx="607365" cy="190770"/>
            </a:xfrm>
            <a:custGeom>
              <a:rect b="b" l="l" r="r" t="t"/>
              <a:pathLst>
                <a:path extrusionOk="0" fill="none" h="7521" w="23945">
                  <a:moveTo>
                    <a:pt x="23945" y="2014"/>
                  </a:moveTo>
                  <a:cubicBezTo>
                    <a:pt x="23945" y="2014"/>
                    <a:pt x="9377" y="0"/>
                    <a:pt x="8748" y="630"/>
                  </a:cubicBezTo>
                  <a:cubicBezTo>
                    <a:pt x="8087" y="1291"/>
                    <a:pt x="1" y="7520"/>
                    <a:pt x="1" y="7520"/>
                  </a:cubicBezTo>
                </a:path>
              </a:pathLst>
            </a:custGeom>
            <a:noFill/>
            <a:ln cap="rnd" cmpd="sng" w="9525">
              <a:solidFill>
                <a:srgbClr val="D4AB7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"/>
            <p:cNvSpPr/>
            <p:nvPr/>
          </p:nvSpPr>
          <p:spPr>
            <a:xfrm flipH="1">
              <a:off x="8044130" y="2286787"/>
              <a:ext cx="1110962" cy="2117318"/>
            </a:xfrm>
            <a:custGeom>
              <a:rect b="b" l="l" r="r" t="t"/>
              <a:pathLst>
                <a:path extrusionOk="0" h="83474" w="43799">
                  <a:moveTo>
                    <a:pt x="26430" y="0"/>
                  </a:moveTo>
                  <a:lnTo>
                    <a:pt x="1" y="16078"/>
                  </a:lnTo>
                  <a:lnTo>
                    <a:pt x="1" y="83474"/>
                  </a:lnTo>
                  <a:lnTo>
                    <a:pt x="43798" y="14285"/>
                  </a:lnTo>
                  <a:lnTo>
                    <a:pt x="35209" y="8086"/>
                  </a:lnTo>
                  <a:lnTo>
                    <a:pt x="27217" y="14285"/>
                  </a:lnTo>
                  <a:lnTo>
                    <a:pt x="32471" y="5821"/>
                  </a:lnTo>
                  <a:lnTo>
                    <a:pt x="264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"/>
            <p:cNvSpPr/>
            <p:nvPr/>
          </p:nvSpPr>
          <p:spPr>
            <a:xfrm flipH="1">
              <a:off x="8357768" y="2306724"/>
              <a:ext cx="160459" cy="169235"/>
            </a:xfrm>
            <a:custGeom>
              <a:rect b="b" l="l" r="r" t="t"/>
              <a:pathLst>
                <a:path extrusionOk="0" fill="none" h="6672" w="6326">
                  <a:moveTo>
                    <a:pt x="1" y="1"/>
                  </a:moveTo>
                  <a:lnTo>
                    <a:pt x="6325" y="6671"/>
                  </a:lnTo>
                </a:path>
              </a:pathLst>
            </a:custGeom>
            <a:noFill/>
            <a:ln cap="rnd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"/>
            <p:cNvSpPr/>
            <p:nvPr/>
          </p:nvSpPr>
          <p:spPr>
            <a:xfrm flipH="1">
              <a:off x="8070459" y="2522199"/>
              <a:ext cx="231481" cy="183592"/>
            </a:xfrm>
            <a:custGeom>
              <a:rect b="b" l="l" r="r" t="t"/>
              <a:pathLst>
                <a:path extrusionOk="0" fill="none" h="7238" w="9126">
                  <a:moveTo>
                    <a:pt x="9125" y="7238"/>
                  </a:moveTo>
                  <a:lnTo>
                    <a:pt x="0" y="1"/>
                  </a:lnTo>
                </a:path>
              </a:pathLst>
            </a:custGeom>
            <a:noFill/>
            <a:ln cap="rnd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"/>
            <p:cNvSpPr/>
            <p:nvPr/>
          </p:nvSpPr>
          <p:spPr>
            <a:xfrm flipH="1">
              <a:off x="8464732" y="2649101"/>
              <a:ext cx="755015" cy="822054"/>
            </a:xfrm>
            <a:custGeom>
              <a:rect b="b" l="l" r="r" t="t"/>
              <a:pathLst>
                <a:path extrusionOk="0" fill="none" h="32409" w="29766">
                  <a:moveTo>
                    <a:pt x="29766" y="1"/>
                  </a:moveTo>
                  <a:lnTo>
                    <a:pt x="1" y="32409"/>
                  </a:lnTo>
                </a:path>
              </a:pathLst>
            </a:custGeom>
            <a:noFill/>
            <a:ln cap="rnd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6ea0c32694_0_45"/>
          <p:cNvSpPr txBox="1"/>
          <p:nvPr>
            <p:ph idx="2" type="title"/>
          </p:nvPr>
        </p:nvSpPr>
        <p:spPr>
          <a:xfrm>
            <a:off x="1524600" y="1273850"/>
            <a:ext cx="27057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Indirectly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(non 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70" name="Google Shape;570;g36ea0c32694_0_45"/>
          <p:cNvSpPr txBox="1"/>
          <p:nvPr>
            <p:ph idx="2" type="title"/>
          </p:nvPr>
        </p:nvSpPr>
        <p:spPr>
          <a:xfrm>
            <a:off x="4572600" y="12738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71" name="Google Shape;571;g36ea0c32694_0_45"/>
          <p:cNvSpPr txBox="1"/>
          <p:nvPr>
            <p:ph idx="4294967295" type="body"/>
          </p:nvPr>
        </p:nvSpPr>
        <p:spPr>
          <a:xfrm>
            <a:off x="1406375" y="2773849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Photons (x-ray/gamma) 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Neutrons</a:t>
            </a:r>
            <a:endParaRPr sz="2400"/>
          </a:p>
        </p:txBody>
      </p:sp>
      <p:sp>
        <p:nvSpPr>
          <p:cNvPr id="572" name="Google Shape;572;g36ea0c32694_0_45"/>
          <p:cNvSpPr txBox="1"/>
          <p:nvPr>
            <p:ph idx="4294967295" type="body"/>
          </p:nvPr>
        </p:nvSpPr>
        <p:spPr>
          <a:xfrm>
            <a:off x="4572600" y="2817825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Light- electrons &amp; positrons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Heavy- protons &amp; ions</a:t>
            </a:r>
            <a:endParaRPr sz="2400"/>
          </a:p>
        </p:txBody>
      </p:sp>
      <p:sp>
        <p:nvSpPr>
          <p:cNvPr id="573" name="Google Shape;573;g36ea0c32694_0_45"/>
          <p:cNvSpPr/>
          <p:nvPr/>
        </p:nvSpPr>
        <p:spPr>
          <a:xfrm>
            <a:off x="4521300" y="842225"/>
            <a:ext cx="2964900" cy="36159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4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</a:t>
            </a:r>
            <a:r>
              <a:rPr lang="en-GB"/>
              <a:t> Heavy charged particles (</a:t>
            </a:r>
            <a:r>
              <a:rPr lang="en-GB"/>
              <a:t>p</a:t>
            </a:r>
            <a:r>
              <a:rPr lang="en-GB"/>
              <a:t>rotons and ions) </a:t>
            </a:r>
            <a:endParaRPr/>
          </a:p>
        </p:txBody>
      </p:sp>
      <p:sp>
        <p:nvSpPr>
          <p:cNvPr id="580" name="Google Shape;580;p14"/>
          <p:cNvSpPr txBox="1"/>
          <p:nvPr>
            <p:ph idx="2" type="body"/>
          </p:nvPr>
        </p:nvSpPr>
        <p:spPr>
          <a:xfrm>
            <a:off x="4572000" y="1276031"/>
            <a:ext cx="4514850" cy="3615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-340659" lvl="0" marL="457200" rtl="0" algn="l"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Ions are less attenuated by the material layer, having a more direct route to the tumour leading to little energy deposited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157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2"/>
              <a:buChar char="●"/>
            </a:pPr>
            <a:r>
              <a:rPr lang="en-GB"/>
              <a:t>The absorbed dose of radiation as ions move through the body gradually increases with depth and lower speed until having a sudden spike upon collision with the tumour and stopping - the Bragg peak.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2"/>
              <a:buNone/>
            </a:pPr>
            <a:r>
              <a:t/>
            </a:r>
            <a:endParaRPr/>
          </a:p>
          <a:p>
            <a:pPr indent="-33157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2"/>
              <a:buChar char="●"/>
            </a:pPr>
            <a:r>
              <a:rPr lang="en-GB"/>
              <a:t>Optimal energy distribution is carried out by ‘overlapping’ the Bragg peak with the tumour by ‘spreading’ the Bragg peak to create constant dose profile over the tumour region. </a:t>
            </a:r>
            <a:endParaRPr/>
          </a:p>
        </p:txBody>
      </p:sp>
      <p:pic>
        <p:nvPicPr>
          <p:cNvPr descr="page11image21056" id="581" name="Google Shape;581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999" y="1251117"/>
            <a:ext cx="3319985" cy="287306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582" name="Google Shape;582;p14"/>
          <p:cNvSpPr txBox="1"/>
          <p:nvPr/>
        </p:nvSpPr>
        <p:spPr>
          <a:xfrm>
            <a:off x="300353" y="4124181"/>
            <a:ext cx="4574912" cy="76722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2.</a:t>
            </a:r>
            <a:r>
              <a:rPr lang="en-GB" sz="800">
                <a:solidFill>
                  <a:schemeClr val="lt1"/>
                </a:solidFill>
              </a:rPr>
              <a:t>2.</a:t>
            </a: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Graph to show the Bragg peak of protons (orange) as they move through a patient’s body compared to x-ray-based radiotherapy (grey). The dashed grey line proposes a suitable depth at which the beam would have optimal tumour radiation efficiency based on the Bragg peak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5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Dose deposition profiles</a:t>
            </a:r>
            <a:r>
              <a:rPr lang="en-GB"/>
              <a:t> </a:t>
            </a:r>
            <a:endParaRPr/>
          </a:p>
        </p:txBody>
      </p:sp>
      <p:sp>
        <p:nvSpPr>
          <p:cNvPr id="589" name="Google Shape;589;p15"/>
          <p:cNvSpPr txBox="1"/>
          <p:nvPr>
            <p:ph idx="2" type="body"/>
          </p:nvPr>
        </p:nvSpPr>
        <p:spPr>
          <a:xfrm>
            <a:off x="4134394" y="870923"/>
            <a:ext cx="4963766" cy="42725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100"/>
              <a:t>Green line- proton/ion ‘Spread-Out Bragg Peak’ (SOBP) across the tumour profile</a:t>
            </a:r>
            <a:endParaRPr sz="1100"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1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100"/>
              <a:t>Yellow- photon (x-ray/gamma) dose deposition, exponential attenuation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1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100"/>
              <a:t>Blue- electrons dose deposition, quick fall off due to scattering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1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100"/>
              <a:t>Pink- single energy proton track with a Bragg peak at the end of its range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1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100"/>
              <a:t>Ions- instead depositing all of its energy in the Bragg peak region, it remains at a low level afterwards, only gradually decreases, leaving a residue (fragmentation tail).</a:t>
            </a:r>
            <a:endParaRPr sz="1100"/>
          </a:p>
        </p:txBody>
      </p:sp>
      <p:pic>
        <p:nvPicPr>
          <p:cNvPr descr="page12image384" id="590" name="Google Shape;590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3018" y="1305534"/>
            <a:ext cx="3681300" cy="26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15"/>
          <p:cNvSpPr txBox="1"/>
          <p:nvPr/>
        </p:nvSpPr>
        <p:spPr>
          <a:xfrm>
            <a:off x="199356" y="4032469"/>
            <a:ext cx="4056760" cy="7722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2.</a:t>
            </a:r>
            <a:r>
              <a:rPr lang="en-GB" sz="800">
                <a:solidFill>
                  <a:schemeClr val="lt1"/>
                </a:solidFill>
              </a:rPr>
              <a:t>3</a:t>
            </a: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graph showing the relationship between different kinds of therapeutically relevant particles (with their energies shown) and their ability to penetrate inside the human body. </a:t>
            </a:r>
            <a:endParaRPr/>
          </a:p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2"/>
          <p:cNvSpPr txBox="1"/>
          <p:nvPr>
            <p:ph type="title"/>
          </p:nvPr>
        </p:nvSpPr>
        <p:spPr>
          <a:xfrm>
            <a:off x="1670137" y="2571750"/>
            <a:ext cx="5803725" cy="10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-GB">
                <a:solidFill>
                  <a:schemeClr val="accent3"/>
                </a:solidFill>
              </a:rPr>
              <a:t>•</a:t>
            </a:r>
            <a:r>
              <a:rPr lang="en-GB"/>
              <a:t> Acceleration </a:t>
            </a:r>
            <a:r>
              <a:rPr lang="en-GB">
                <a:solidFill>
                  <a:schemeClr val="accent5"/>
                </a:solidFill>
              </a:rPr>
              <a:t>•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97" name="Google Shape;597;p32"/>
          <p:cNvSpPr txBox="1"/>
          <p:nvPr>
            <p:ph idx="2" type="title"/>
          </p:nvPr>
        </p:nvSpPr>
        <p:spPr>
          <a:xfrm>
            <a:off x="3505800" y="13500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03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33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Particle acceleration</a:t>
            </a:r>
            <a:endParaRPr/>
          </a:p>
        </p:txBody>
      </p:sp>
      <p:sp>
        <p:nvSpPr>
          <p:cNvPr id="604" name="Google Shape;604;p33"/>
          <p:cNvSpPr txBox="1"/>
          <p:nvPr>
            <p:ph idx="1" type="body"/>
          </p:nvPr>
        </p:nvSpPr>
        <p:spPr>
          <a:xfrm>
            <a:off x="4000500" y="1259153"/>
            <a:ext cx="5060373" cy="365998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/>
              <a:t>  Relativistic effects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Above 511 keV, all electrons travel very close to the speed of light, energy increase is ‘seen’ as an apparent increase in mass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Heavier particles require higher energies to achieve the speed of light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1333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/>
              <a:t>Linear acceleration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Multiple sections each add energy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/>
              <a:t>  Circular acceleration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Particles/charges travel in a circular orbit, gaining energy in each orbit as they travel past an accelerating section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All accelerated charges radiate electromagnetic energy</a:t>
            </a:r>
            <a:endParaRPr/>
          </a:p>
        </p:txBody>
      </p:sp>
      <p:pic>
        <p:nvPicPr>
          <p:cNvPr id="605" name="Google Shape;60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855" y="1685925"/>
            <a:ext cx="3449782" cy="1940502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33"/>
          <p:cNvSpPr txBox="1"/>
          <p:nvPr/>
        </p:nvSpPr>
        <p:spPr>
          <a:xfrm>
            <a:off x="0" y="3310286"/>
            <a:ext cx="5052767" cy="997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</a:t>
            </a:r>
            <a:r>
              <a:rPr lang="en-GB" sz="1050">
                <a:solidFill>
                  <a:schemeClr val="lt1"/>
                </a:solidFill>
              </a:rPr>
              <a:t>3</a:t>
            </a: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.1. Depiction of linear and circular acceleration.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34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Comparing types of accelerators</a:t>
            </a:r>
            <a:endParaRPr/>
          </a:p>
        </p:txBody>
      </p:sp>
      <p:pic>
        <p:nvPicPr>
          <p:cNvPr id="612" name="Google Shape;612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4862" y="1192573"/>
            <a:ext cx="6794276" cy="3263504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34"/>
          <p:cNvSpPr txBox="1"/>
          <p:nvPr/>
        </p:nvSpPr>
        <p:spPr>
          <a:xfrm>
            <a:off x="632342" y="4280509"/>
            <a:ext cx="8875724" cy="7281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257175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oto Sans Symbols"/>
              <a:buChar char="∙"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Can therefore see that protons can be accelerated using cyclotron, synchrotron or laser-driven sources.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5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Cyclotron</a:t>
            </a:r>
            <a:endParaRPr/>
          </a:p>
        </p:txBody>
      </p:sp>
      <p:pic>
        <p:nvPicPr>
          <p:cNvPr id="619" name="Google Shape;619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6556" y="1393410"/>
            <a:ext cx="4716510" cy="269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1974" y="1393410"/>
            <a:ext cx="3619500" cy="26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35"/>
          <p:cNvSpPr txBox="1"/>
          <p:nvPr/>
        </p:nvSpPr>
        <p:spPr>
          <a:xfrm>
            <a:off x="0" y="3829119"/>
            <a:ext cx="5052767" cy="997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</a:t>
            </a:r>
            <a:r>
              <a:rPr lang="en-GB" sz="1050">
                <a:solidFill>
                  <a:schemeClr val="lt1"/>
                </a:solidFill>
              </a:rPr>
              <a:t>3</a:t>
            </a: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.2. Diagram showing the schematic of cyclotrons.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36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Synchrotron </a:t>
            </a:r>
            <a:endParaRPr/>
          </a:p>
        </p:txBody>
      </p:sp>
      <p:sp>
        <p:nvSpPr>
          <p:cNvPr id="627" name="Google Shape;627;p36"/>
          <p:cNvSpPr txBox="1"/>
          <p:nvPr>
            <p:ph idx="1" type="body"/>
          </p:nvPr>
        </p:nvSpPr>
        <p:spPr>
          <a:xfrm>
            <a:off x="4133850" y="1004074"/>
            <a:ext cx="4847359" cy="402769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Particles are not allowed to spiral outward with increasing energy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Fixed radius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Most of the iron in the centre can now be removed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‘Dees’ – reduced to small accelerating units on circumference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Frequency of the alternating accelerating voltage and magnetic field strength need to rise in synchronism with particle velocity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Complex control system to fine tune accelerating voltage and current in magnets</a:t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/>
              <a:t>Bunched production process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/>
              <a:t>	</a:t>
            </a:r>
            <a:endParaRPr/>
          </a:p>
        </p:txBody>
      </p:sp>
      <p:pic>
        <p:nvPicPr>
          <p:cNvPr id="628" name="Google Shape;62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000" y="1117198"/>
            <a:ext cx="3224645" cy="3361283"/>
          </a:xfrm>
          <a:prstGeom prst="rect">
            <a:avLst/>
          </a:prstGeom>
          <a:noFill/>
          <a:ln>
            <a:noFill/>
          </a:ln>
        </p:spPr>
      </p:pic>
      <p:sp>
        <p:nvSpPr>
          <p:cNvPr id="629" name="Google Shape;629;p36"/>
          <p:cNvSpPr txBox="1"/>
          <p:nvPr/>
        </p:nvSpPr>
        <p:spPr>
          <a:xfrm>
            <a:off x="-47135" y="4166130"/>
            <a:ext cx="5052767" cy="997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</a:t>
            </a:r>
            <a:r>
              <a:rPr lang="en-GB" sz="1050">
                <a:solidFill>
                  <a:schemeClr val="lt1"/>
                </a:solidFill>
              </a:rPr>
              <a:t>3</a:t>
            </a: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.3. Diagram showing the schematic of Synchrotrons.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7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Laser-driven acceleration</a:t>
            </a:r>
            <a:endParaRPr/>
          </a:p>
        </p:txBody>
      </p:sp>
      <p:sp>
        <p:nvSpPr>
          <p:cNvPr id="635" name="Google Shape;635;p37"/>
          <p:cNvSpPr txBox="1"/>
          <p:nvPr>
            <p:ph idx="2" type="body"/>
          </p:nvPr>
        </p:nvSpPr>
        <p:spPr>
          <a:xfrm>
            <a:off x="4916024" y="1360098"/>
            <a:ext cx="408997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10000"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GB"/>
              <a:t>Ultra-high field acceleration gradient, high brightness, high laminarity, ultra-low emittance and scalable energy cut-off, ultra-short pulse duration, energy-dependent collimation which increases with proton energy.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GB"/>
              <a:t>Potentially allows controlling the accelerated ion species by changing the target material, as well as producing multispecies ion beams, a capability that could be valuable for mixed field irradiations, currently not possible even with the more advanced RF accelerators.</a:t>
            </a:r>
            <a:endParaRPr/>
          </a:p>
        </p:txBody>
      </p:sp>
      <p:pic>
        <p:nvPicPr>
          <p:cNvPr id="636" name="Google Shape;636;p3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289" y="1619057"/>
            <a:ext cx="4421333" cy="2316036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37"/>
          <p:cNvSpPr txBox="1"/>
          <p:nvPr/>
        </p:nvSpPr>
        <p:spPr>
          <a:xfrm>
            <a:off x="-113121" y="3613949"/>
            <a:ext cx="5788058" cy="997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</a:t>
            </a:r>
            <a:r>
              <a:rPr lang="en-GB" sz="1050">
                <a:solidFill>
                  <a:schemeClr val="lt1"/>
                </a:solidFill>
              </a:rPr>
              <a:t>3</a:t>
            </a:r>
            <a:r>
              <a:rPr b="0" i="0" lang="en-GB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.4. Diagram showing the schematic of laser-driven acceleration.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3"/>
          <p:cNvSpPr txBox="1"/>
          <p:nvPr>
            <p:ph type="title"/>
          </p:nvPr>
        </p:nvSpPr>
        <p:spPr>
          <a:xfrm>
            <a:off x="1882950" y="2531459"/>
            <a:ext cx="5378100" cy="10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-GB">
                <a:solidFill>
                  <a:schemeClr val="accent3"/>
                </a:solidFill>
              </a:rPr>
              <a:t>•</a:t>
            </a:r>
            <a:r>
              <a:rPr lang="en-GB"/>
              <a:t> Cancer </a:t>
            </a:r>
            <a:r>
              <a:rPr lang="en-GB">
                <a:solidFill>
                  <a:schemeClr val="accent5"/>
                </a:solidFill>
              </a:rPr>
              <a:t>•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05" name="Google Shape;505;p3"/>
          <p:cNvSpPr txBox="1"/>
          <p:nvPr>
            <p:ph idx="2" type="title"/>
          </p:nvPr>
        </p:nvSpPr>
        <p:spPr>
          <a:xfrm>
            <a:off x="3505800" y="13500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4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Cancer</a:t>
            </a:r>
            <a:endParaRPr/>
          </a:p>
        </p:txBody>
      </p:sp>
      <p:sp>
        <p:nvSpPr>
          <p:cNvPr id="512" name="Google Shape;512;p4"/>
          <p:cNvSpPr txBox="1"/>
          <p:nvPr>
            <p:ph idx="2" type="body"/>
          </p:nvPr>
        </p:nvSpPr>
        <p:spPr>
          <a:xfrm>
            <a:off x="4809710" y="1636849"/>
            <a:ext cx="3977451" cy="309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10000"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GB"/>
              <a:t>Disease in which cells grow and proliferate excessively and spread to other parts of the body. 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GB"/>
              <a:t>Normal cells grow and multiply to form new cells as the body needs them. When they grow old or become damaged, they die, and new cells take their place.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GB"/>
              <a:t>Cancerous tumours corrupt nearby tissues and can travel through the body to form new tumours in a process called metastasis.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</p:txBody>
      </p:sp>
      <p:pic>
        <p:nvPicPr>
          <p:cNvPr id="513" name="Google Shape;513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15000"/>
          <a:stretch/>
        </p:blipFill>
        <p:spPr>
          <a:xfrm>
            <a:off x="459242" y="1547529"/>
            <a:ext cx="4213119" cy="2685864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4"/>
          <p:cNvSpPr txBox="1"/>
          <p:nvPr/>
        </p:nvSpPr>
        <p:spPr>
          <a:xfrm>
            <a:off x="234798" y="4233393"/>
            <a:ext cx="4574912" cy="322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77500" lnSpcReduction="20000"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61290"/>
              <a:buFont typeface="Arial"/>
              <a:buNone/>
            </a:pPr>
            <a:r>
              <a:rPr b="0" i="0" lang="en-GB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1.1. Diagram of a cancerous tumour and the surrounding cells.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1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Radiotherapy</a:t>
            </a:r>
            <a:endParaRPr/>
          </a:p>
        </p:txBody>
      </p:sp>
      <p:sp>
        <p:nvSpPr>
          <p:cNvPr id="521" name="Google Shape;521;p11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/>
              <a:t>Radiotherapy is a method of cancer treatment that exploits the interaction between human tissue and radiation.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6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/>
              <a:t>When tissue absorbs radiation, the DNA can start to break up which stops the tissue from being able to reproduce. </a:t>
            </a:r>
            <a:endParaRPr sz="1600"/>
          </a:p>
        </p:txBody>
      </p:sp>
      <p:pic>
        <p:nvPicPr>
          <p:cNvPr descr="page10image38664" id="522" name="Google Shape;522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336" y="1432235"/>
            <a:ext cx="4281814" cy="227903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11"/>
          <p:cNvSpPr txBox="1"/>
          <p:nvPr/>
        </p:nvSpPr>
        <p:spPr>
          <a:xfrm>
            <a:off x="91711" y="3632501"/>
            <a:ext cx="4793065" cy="88781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1.2. Diagram to show cell development from imperfect DNA replication to a full tumour, to small sections of cancerous tissue being broken off in metastasis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"/>
          <p:cNvSpPr txBox="1"/>
          <p:nvPr>
            <p:ph type="title"/>
          </p:nvPr>
        </p:nvSpPr>
        <p:spPr>
          <a:xfrm>
            <a:off x="1273350" y="2537375"/>
            <a:ext cx="6728400" cy="10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-GB">
                <a:solidFill>
                  <a:schemeClr val="accent3"/>
                </a:solidFill>
              </a:rPr>
              <a:t>•</a:t>
            </a:r>
            <a:r>
              <a:rPr lang="en-GB"/>
              <a:t> Radiation Therapy </a:t>
            </a:r>
            <a:r>
              <a:rPr lang="en-GB">
                <a:solidFill>
                  <a:schemeClr val="accent5"/>
                </a:solidFill>
              </a:rPr>
              <a:t>•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29" name="Google Shape;529;p10"/>
          <p:cNvSpPr txBox="1"/>
          <p:nvPr>
            <p:ph idx="2" type="title"/>
          </p:nvPr>
        </p:nvSpPr>
        <p:spPr>
          <a:xfrm>
            <a:off x="3505800" y="13500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>
                <a:solidFill>
                  <a:srgbClr val="D39C2C"/>
                </a:solidFill>
              </a:rPr>
              <a:t>02</a:t>
            </a:r>
            <a:endParaRPr>
              <a:solidFill>
                <a:srgbClr val="D39C2C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36ea0c32694_0_0"/>
          <p:cNvSpPr txBox="1"/>
          <p:nvPr>
            <p:ph idx="2" type="title"/>
          </p:nvPr>
        </p:nvSpPr>
        <p:spPr>
          <a:xfrm>
            <a:off x="1524600" y="1273850"/>
            <a:ext cx="27057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Indirectly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(non 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35" name="Google Shape;535;g36ea0c32694_0_0"/>
          <p:cNvSpPr txBox="1"/>
          <p:nvPr>
            <p:ph idx="4294967295" type="body"/>
          </p:nvPr>
        </p:nvSpPr>
        <p:spPr>
          <a:xfrm>
            <a:off x="1406375" y="2773849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Photons (x</a:t>
            </a:r>
            <a:r>
              <a:rPr lang="en-GB" sz="2400"/>
              <a:t>-ray/gamma) 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Neutrons</a:t>
            </a:r>
            <a:endParaRPr sz="2400"/>
          </a:p>
        </p:txBody>
      </p:sp>
      <p:sp>
        <p:nvSpPr>
          <p:cNvPr id="536" name="Google Shape;536;g36ea0c32694_0_0"/>
          <p:cNvSpPr txBox="1"/>
          <p:nvPr>
            <p:ph idx="2" type="title"/>
          </p:nvPr>
        </p:nvSpPr>
        <p:spPr>
          <a:xfrm>
            <a:off x="4572600" y="12738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37" name="Google Shape;537;g36ea0c32694_0_0"/>
          <p:cNvSpPr txBox="1"/>
          <p:nvPr>
            <p:ph idx="4294967295" type="body"/>
          </p:nvPr>
        </p:nvSpPr>
        <p:spPr>
          <a:xfrm>
            <a:off x="4572600" y="2817825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Light- electrons &amp; positrons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Heavy- protons &amp; ions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36ea0c32694_0_36"/>
          <p:cNvSpPr txBox="1"/>
          <p:nvPr>
            <p:ph idx="2" type="title"/>
          </p:nvPr>
        </p:nvSpPr>
        <p:spPr>
          <a:xfrm>
            <a:off x="1524600" y="1273850"/>
            <a:ext cx="27057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Indirectly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(non 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43" name="Google Shape;543;g36ea0c32694_0_36"/>
          <p:cNvSpPr txBox="1"/>
          <p:nvPr>
            <p:ph idx="4294967295" type="body"/>
          </p:nvPr>
        </p:nvSpPr>
        <p:spPr>
          <a:xfrm>
            <a:off x="1406375" y="2773849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Photons (x-ray/gamma) 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Neutrons</a:t>
            </a:r>
            <a:endParaRPr sz="2400"/>
          </a:p>
        </p:txBody>
      </p:sp>
      <p:sp>
        <p:nvSpPr>
          <p:cNvPr id="544" name="Google Shape;544;g36ea0c32694_0_36"/>
          <p:cNvSpPr/>
          <p:nvPr/>
        </p:nvSpPr>
        <p:spPr>
          <a:xfrm>
            <a:off x="1332075" y="829325"/>
            <a:ext cx="2964900" cy="36159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g36ea0c32694_0_36"/>
          <p:cNvSpPr txBox="1"/>
          <p:nvPr>
            <p:ph idx="2" type="title"/>
          </p:nvPr>
        </p:nvSpPr>
        <p:spPr>
          <a:xfrm>
            <a:off x="4572600" y="1273859"/>
            <a:ext cx="2132400" cy="11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rgbClr val="D39C2C"/>
                </a:solidFill>
              </a:rPr>
              <a:t>Directly ionising</a:t>
            </a:r>
            <a:endParaRPr sz="3000">
              <a:solidFill>
                <a:srgbClr val="D39C2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>
                <a:solidFill>
                  <a:schemeClr val="lt1"/>
                </a:solidFill>
              </a:rPr>
              <a:t>(charged particles)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546" name="Google Shape;546;g36ea0c32694_0_36"/>
          <p:cNvSpPr txBox="1"/>
          <p:nvPr>
            <p:ph idx="4294967295" type="body"/>
          </p:nvPr>
        </p:nvSpPr>
        <p:spPr>
          <a:xfrm>
            <a:off x="4572600" y="2817825"/>
            <a:ext cx="2862300" cy="14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Light- electrons &amp; positrons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Heavy- protons &amp; ions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Google Shape;552;p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000" y="1532030"/>
            <a:ext cx="3409950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12"/>
          <p:cNvSpPr txBox="1"/>
          <p:nvPr>
            <p:ph idx="2" type="body"/>
          </p:nvPr>
        </p:nvSpPr>
        <p:spPr>
          <a:xfrm>
            <a:off x="4572000" y="1231188"/>
            <a:ext cx="4317423" cy="3500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Traditional form of radiotherapy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Creation of secondary particles.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None/>
            </a:pPr>
            <a:r>
              <a:t/>
            </a:r>
            <a:endParaRPr/>
          </a:p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Secondary particles create double helix break</a:t>
            </a:r>
            <a:endParaRPr/>
          </a:p>
        </p:txBody>
      </p:sp>
      <p:sp>
        <p:nvSpPr>
          <p:cNvPr id="554" name="Google Shape;554;p12"/>
          <p:cNvSpPr txBox="1"/>
          <p:nvPr/>
        </p:nvSpPr>
        <p:spPr>
          <a:xfrm>
            <a:off x="470708" y="4179980"/>
            <a:ext cx="4574912" cy="322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2.</a:t>
            </a:r>
            <a:r>
              <a:rPr lang="en-GB" sz="900">
                <a:solidFill>
                  <a:schemeClr val="lt1"/>
                </a:solidFill>
              </a:rPr>
              <a:t>1</a:t>
            </a:r>
            <a:r>
              <a:rPr b="0" i="0" lang="en-GB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 Schematic of the set up of x-ray beam therapy.</a:t>
            </a:r>
            <a:endParaRPr/>
          </a:p>
        </p:txBody>
      </p:sp>
      <p:sp>
        <p:nvSpPr>
          <p:cNvPr id="555" name="Google Shape;555;p12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X-rays (also known as conventional-RT)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36ea0c32694_0_23"/>
          <p:cNvSpPr txBox="1"/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accent3"/>
                </a:solidFill>
              </a:rPr>
              <a:t>• </a:t>
            </a:r>
            <a:r>
              <a:rPr lang="en-GB"/>
              <a:t>X-rays (also known as conventional-RT)</a:t>
            </a:r>
            <a:endParaRPr/>
          </a:p>
        </p:txBody>
      </p:sp>
      <p:sp>
        <p:nvSpPr>
          <p:cNvPr id="562" name="Google Shape;562;g36ea0c32694_0_23"/>
          <p:cNvSpPr txBox="1"/>
          <p:nvPr>
            <p:ph idx="2" type="body"/>
          </p:nvPr>
        </p:nvSpPr>
        <p:spPr>
          <a:xfrm>
            <a:off x="4572000" y="1231188"/>
            <a:ext cx="4317300" cy="350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Coulomb interactions from secondary particles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None/>
            </a:pPr>
            <a:r>
              <a:t/>
            </a:r>
            <a:endParaRPr/>
          </a:p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Attenuated</a:t>
            </a:r>
            <a:r>
              <a:rPr lang="en-GB"/>
              <a:t> steadily through material layer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None/>
            </a:pPr>
            <a:r>
              <a:t/>
            </a:r>
            <a:endParaRPr/>
          </a:p>
          <a:p>
            <a:pPr indent="-34065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5"/>
              <a:buChar char="●"/>
            </a:pPr>
            <a:r>
              <a:rPr lang="en-GB"/>
              <a:t>Entrance and exit dose</a:t>
            </a:r>
            <a:endParaRPr/>
          </a:p>
        </p:txBody>
      </p:sp>
      <p:pic>
        <p:nvPicPr>
          <p:cNvPr descr="page11image21056" id="563" name="Google Shape;563;g36ea0c32694_0_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999" y="1251117"/>
            <a:ext cx="3320100" cy="28731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564" name="Google Shape;564;g36ea0c32694_0_23"/>
          <p:cNvSpPr txBox="1"/>
          <p:nvPr/>
        </p:nvSpPr>
        <p:spPr>
          <a:xfrm>
            <a:off x="300353" y="4124181"/>
            <a:ext cx="4575000" cy="76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133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Figure 2.</a:t>
            </a:r>
            <a:r>
              <a:rPr lang="en-GB" sz="800">
                <a:solidFill>
                  <a:schemeClr val="lt1"/>
                </a:solidFill>
              </a:rPr>
              <a:t>2</a:t>
            </a:r>
            <a:r>
              <a:rPr lang="en-GB" sz="800">
                <a:solidFill>
                  <a:schemeClr val="lt1"/>
                </a:solidFill>
              </a:rPr>
              <a:t>.</a:t>
            </a:r>
            <a:r>
              <a:rPr b="0" i="0" lang="en-GB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Graph to show the Bragg peak of protons (orange) as they move through a patient’s body compared to x-ray-based radiotherapy (grey). The dashed grey line proposes a suitable depth at which the beam would have optimal tumour radiation efficiency based on the Bragg peak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NA: The Human Body Recipe by Slidesgo">
  <a:themeElements>
    <a:clrScheme name="Simple Light">
      <a:dk1>
        <a:srgbClr val="334860"/>
      </a:dk1>
      <a:lt1>
        <a:srgbClr val="F9F9F9"/>
      </a:lt1>
      <a:dk2>
        <a:srgbClr val="261E23"/>
      </a:dk2>
      <a:lt2>
        <a:srgbClr val="F75F4F"/>
      </a:lt2>
      <a:accent1>
        <a:srgbClr val="ED8962"/>
      </a:accent1>
      <a:accent2>
        <a:srgbClr val="EFB94B"/>
      </a:accent2>
      <a:accent3>
        <a:srgbClr val="D39C2C"/>
      </a:accent3>
      <a:accent4>
        <a:srgbClr val="C2D7D0"/>
      </a:accent4>
      <a:accent5>
        <a:srgbClr val="AA437E"/>
      </a:accent5>
      <a:accent6>
        <a:srgbClr val="C65490"/>
      </a:accent6>
      <a:hlink>
        <a:srgbClr val="F9F9F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