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notesMasterIdLst>
    <p:notesMasterId r:id="rId26"/>
  </p:notesMasterIdLst>
  <p:sldIdLst>
    <p:sldId id="258" r:id="rId2"/>
    <p:sldId id="257" r:id="rId3"/>
    <p:sldId id="261" r:id="rId4"/>
    <p:sldId id="263" r:id="rId5"/>
    <p:sldId id="262" r:id="rId6"/>
    <p:sldId id="264" r:id="rId7"/>
    <p:sldId id="280" r:id="rId8"/>
    <p:sldId id="273" r:id="rId9"/>
    <p:sldId id="281" r:id="rId10"/>
    <p:sldId id="266" r:id="rId11"/>
    <p:sldId id="267" r:id="rId12"/>
    <p:sldId id="283" r:id="rId13"/>
    <p:sldId id="276" r:id="rId14"/>
    <p:sldId id="282" r:id="rId15"/>
    <p:sldId id="269" r:id="rId16"/>
    <p:sldId id="272" r:id="rId17"/>
    <p:sldId id="271" r:id="rId18"/>
    <p:sldId id="285" r:id="rId19"/>
    <p:sldId id="284" r:id="rId20"/>
    <p:sldId id="274" r:id="rId21"/>
    <p:sldId id="275" r:id="rId22"/>
    <p:sldId id="278" r:id="rId23"/>
    <p:sldId id="279" r:id="rId24"/>
    <p:sldId id="286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400C"/>
    <a:srgbClr val="E2F536"/>
    <a:srgbClr val="FF5A36"/>
    <a:srgbClr val="E76F51"/>
    <a:srgbClr val="2A9D8F"/>
    <a:srgbClr val="F4A261"/>
    <a:srgbClr val="E9C46A"/>
    <a:srgbClr val="156061"/>
    <a:srgbClr val="4322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B88647-A12C-FAA2-8F26-F6A0BC84EE44}" v="169" dt="2023-07-17T14:46:48.978"/>
    <p1510:client id="{3EF51836-801D-AAED-9CB8-EFA98ED07830}" v="1023" dt="2023-07-13T21:58:33.947"/>
    <p1510:client id="{4479AC93-8021-4BB0-AD83-245616D29FA8}" v="81" dt="2023-07-13T21:30:55.440"/>
    <p1510:client id="{76E84B2B-27DE-245E-C2F5-DD7CFF6F04DF}" v="1820" dt="2023-07-11T16:33:54.801"/>
    <p1510:client id="{78662D1B-4A5E-FE35-CDB0-2972AAED2E47}" v="4" dt="2023-07-13T15:19:25.596"/>
    <p1510:client id="{A6F7FC1D-B490-44B3-9846-9AB0920FE670}" v="627" dt="2023-07-11T12:36:40.4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6714CB-3A77-4914-9F9B-E2108F4A3DE8}" type="doc">
      <dgm:prSet loTypeId="urn:microsoft.com/office/officeart/2005/8/layout/process4" loCatId="process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71026593-196D-445A-9F92-5889520E0C8B}">
      <dgm:prSet/>
      <dgm:spPr/>
      <dgm:t>
        <a:bodyPr/>
        <a:lstStyle/>
        <a:p>
          <a:r>
            <a:rPr lang="en-US"/>
            <a:t>Predicted the existence of:</a:t>
          </a:r>
        </a:p>
      </dgm:t>
    </dgm:pt>
    <dgm:pt modelId="{F94E1681-18A9-4B25-ABD2-F29B0274A990}" type="parTrans" cxnId="{BA7E98D4-392A-4DC0-B147-5A29294D0DEB}">
      <dgm:prSet/>
      <dgm:spPr/>
      <dgm:t>
        <a:bodyPr/>
        <a:lstStyle/>
        <a:p>
          <a:endParaRPr lang="en-US"/>
        </a:p>
      </dgm:t>
    </dgm:pt>
    <dgm:pt modelId="{F89FB4F4-FFB8-4F72-9622-5FE30EC74093}" type="sibTrans" cxnId="{BA7E98D4-392A-4DC0-B147-5A29294D0DEB}">
      <dgm:prSet/>
      <dgm:spPr/>
      <dgm:t>
        <a:bodyPr/>
        <a:lstStyle/>
        <a:p>
          <a:endParaRPr lang="en-US"/>
        </a:p>
      </dgm:t>
    </dgm:pt>
    <dgm:pt modelId="{27FCCF39-FFFA-4DEA-BF2E-72B4D3D16C28}">
      <dgm:prSet/>
      <dgm:spPr/>
      <dgm:t>
        <a:bodyPr/>
        <a:lstStyle/>
        <a:p>
          <a:r>
            <a:rPr lang="en-US"/>
            <a:t>W</a:t>
          </a:r>
          <a:r>
            <a:rPr lang="en-US" baseline="30000"/>
            <a:t>±</a:t>
          </a:r>
          <a:r>
            <a:rPr lang="en-US"/>
            <a:t>, Z bosons</a:t>
          </a:r>
        </a:p>
      </dgm:t>
    </dgm:pt>
    <dgm:pt modelId="{D48CB76E-8705-44AF-85EF-B1BECB4BA4DE}" type="parTrans" cxnId="{FE3DFBD9-065A-4B23-8DCD-754370CC07C1}">
      <dgm:prSet/>
      <dgm:spPr/>
      <dgm:t>
        <a:bodyPr/>
        <a:lstStyle/>
        <a:p>
          <a:endParaRPr lang="en-US"/>
        </a:p>
      </dgm:t>
    </dgm:pt>
    <dgm:pt modelId="{5CA64E4C-6F17-49CC-B34D-5A9342F716A4}" type="sibTrans" cxnId="{FE3DFBD9-065A-4B23-8DCD-754370CC07C1}">
      <dgm:prSet/>
      <dgm:spPr/>
      <dgm:t>
        <a:bodyPr/>
        <a:lstStyle/>
        <a:p>
          <a:endParaRPr lang="en-US"/>
        </a:p>
      </dgm:t>
    </dgm:pt>
    <dgm:pt modelId="{CBE07B45-6592-43C7-BFCD-FCD8F770B849}">
      <dgm:prSet/>
      <dgm:spPr/>
      <dgm:t>
        <a:bodyPr/>
        <a:lstStyle/>
        <a:p>
          <a:r>
            <a:rPr lang="en-US"/>
            <a:t>Gluon</a:t>
          </a:r>
        </a:p>
      </dgm:t>
    </dgm:pt>
    <dgm:pt modelId="{71ED5D61-A394-4355-A995-39F72D16DD57}" type="parTrans" cxnId="{40FFF902-2D58-4B62-ADAA-DA7D6A02546D}">
      <dgm:prSet/>
      <dgm:spPr/>
      <dgm:t>
        <a:bodyPr/>
        <a:lstStyle/>
        <a:p>
          <a:endParaRPr lang="en-US"/>
        </a:p>
      </dgm:t>
    </dgm:pt>
    <dgm:pt modelId="{702596AE-7AF3-477C-9382-5403D138E5F5}" type="sibTrans" cxnId="{40FFF902-2D58-4B62-ADAA-DA7D6A02546D}">
      <dgm:prSet/>
      <dgm:spPr/>
      <dgm:t>
        <a:bodyPr/>
        <a:lstStyle/>
        <a:p>
          <a:endParaRPr lang="en-US"/>
        </a:p>
      </dgm:t>
    </dgm:pt>
    <dgm:pt modelId="{612E2D71-85A5-4036-91B2-A9856B482895}">
      <dgm:prSet/>
      <dgm:spPr/>
      <dgm:t>
        <a:bodyPr/>
        <a:lstStyle/>
        <a:p>
          <a:r>
            <a:rPr lang="en-US"/>
            <a:t>Top quark</a:t>
          </a:r>
        </a:p>
      </dgm:t>
    </dgm:pt>
    <dgm:pt modelId="{FE652061-D78B-4E18-A54B-55380AB4C956}" type="parTrans" cxnId="{FE2249E1-F239-43AF-9808-D1882E93EE85}">
      <dgm:prSet/>
      <dgm:spPr/>
      <dgm:t>
        <a:bodyPr/>
        <a:lstStyle/>
        <a:p>
          <a:endParaRPr lang="en-US"/>
        </a:p>
      </dgm:t>
    </dgm:pt>
    <dgm:pt modelId="{C7566AF0-4B67-408A-9682-D23C9EE68879}" type="sibTrans" cxnId="{FE2249E1-F239-43AF-9808-D1882E93EE85}">
      <dgm:prSet/>
      <dgm:spPr/>
      <dgm:t>
        <a:bodyPr/>
        <a:lstStyle/>
        <a:p>
          <a:endParaRPr lang="en-US"/>
        </a:p>
      </dgm:t>
    </dgm:pt>
    <dgm:pt modelId="{8A5266AF-1374-45BD-8BEB-7DA504AD0C7B}">
      <dgm:prSet/>
      <dgm:spPr/>
      <dgm:t>
        <a:bodyPr/>
        <a:lstStyle/>
        <a:p>
          <a:r>
            <a:rPr lang="en-US"/>
            <a:t>Charm quark</a:t>
          </a:r>
        </a:p>
      </dgm:t>
    </dgm:pt>
    <dgm:pt modelId="{54FAEA42-D84C-4C8E-9052-D498DF64CBF8}" type="parTrans" cxnId="{5704BDE7-1F3D-4824-8367-D87E3B9763EB}">
      <dgm:prSet/>
      <dgm:spPr/>
      <dgm:t>
        <a:bodyPr/>
        <a:lstStyle/>
        <a:p>
          <a:endParaRPr lang="en-US"/>
        </a:p>
      </dgm:t>
    </dgm:pt>
    <dgm:pt modelId="{57BF96E3-ED97-4BFE-81A8-F600710EBE5E}" type="sibTrans" cxnId="{5704BDE7-1F3D-4824-8367-D87E3B9763EB}">
      <dgm:prSet/>
      <dgm:spPr/>
      <dgm:t>
        <a:bodyPr/>
        <a:lstStyle/>
        <a:p>
          <a:endParaRPr lang="en-US"/>
        </a:p>
      </dgm:t>
    </dgm:pt>
    <dgm:pt modelId="{DC35297D-FAE4-4ADD-834F-5642637D17DE}">
      <dgm:prSet/>
      <dgm:spPr/>
      <dgm:t>
        <a:bodyPr/>
        <a:lstStyle/>
        <a:p>
          <a:r>
            <a:rPr lang="en-US"/>
            <a:t>Higgs boson</a:t>
          </a:r>
        </a:p>
      </dgm:t>
    </dgm:pt>
    <dgm:pt modelId="{EFC7F0BE-8953-4DB0-AA57-1D58C3715DB4}" type="parTrans" cxnId="{E5B45281-A3C9-4D58-8DF1-BB301AD47565}">
      <dgm:prSet/>
      <dgm:spPr/>
      <dgm:t>
        <a:bodyPr/>
        <a:lstStyle/>
        <a:p>
          <a:endParaRPr lang="en-US"/>
        </a:p>
      </dgm:t>
    </dgm:pt>
    <dgm:pt modelId="{332AA5B5-B544-4F5A-A3F7-B86DFDA4651A}" type="sibTrans" cxnId="{E5B45281-A3C9-4D58-8DF1-BB301AD47565}">
      <dgm:prSet/>
      <dgm:spPr/>
      <dgm:t>
        <a:bodyPr/>
        <a:lstStyle/>
        <a:p>
          <a:endParaRPr lang="en-US"/>
        </a:p>
      </dgm:t>
    </dgm:pt>
    <dgm:pt modelId="{B5E44B81-80BE-44BB-899A-98AEC5C12867}">
      <dgm:prSet/>
      <dgm:spPr/>
      <dgm:t>
        <a:bodyPr/>
        <a:lstStyle/>
        <a:p>
          <a:r>
            <a:rPr lang="en-US"/>
            <a:t>All predictions were experimentally confirmed with good precision!</a:t>
          </a:r>
        </a:p>
      </dgm:t>
    </dgm:pt>
    <dgm:pt modelId="{5288D7EC-007F-4A19-A6F5-D29AE6926CF3}" type="parTrans" cxnId="{EA9B0D3D-B582-42AE-9C42-DEBCBAEC891F}">
      <dgm:prSet/>
      <dgm:spPr/>
      <dgm:t>
        <a:bodyPr/>
        <a:lstStyle/>
        <a:p>
          <a:endParaRPr lang="en-US"/>
        </a:p>
      </dgm:t>
    </dgm:pt>
    <dgm:pt modelId="{501453FA-D1DF-4090-9DF9-C718D9A18FA4}" type="sibTrans" cxnId="{EA9B0D3D-B582-42AE-9C42-DEBCBAEC891F}">
      <dgm:prSet/>
      <dgm:spPr/>
      <dgm:t>
        <a:bodyPr/>
        <a:lstStyle/>
        <a:p>
          <a:endParaRPr lang="en-US"/>
        </a:p>
      </dgm:t>
    </dgm:pt>
    <dgm:pt modelId="{B0507DCF-203A-4CDB-8C7B-2ACFFAB63322}" type="pres">
      <dgm:prSet presAssocID="{DC6714CB-3A77-4914-9F9B-E2108F4A3DE8}" presName="Name0" presStyleCnt="0">
        <dgm:presLayoutVars>
          <dgm:dir/>
          <dgm:animLvl val="lvl"/>
          <dgm:resizeHandles val="exact"/>
        </dgm:presLayoutVars>
      </dgm:prSet>
      <dgm:spPr/>
    </dgm:pt>
    <dgm:pt modelId="{1187B477-F3AB-4293-86A5-870E29A06A29}" type="pres">
      <dgm:prSet presAssocID="{B5E44B81-80BE-44BB-899A-98AEC5C12867}" presName="boxAndChildren" presStyleCnt="0"/>
      <dgm:spPr/>
    </dgm:pt>
    <dgm:pt modelId="{BF85349E-6CCA-4E94-AE71-C5A058824947}" type="pres">
      <dgm:prSet presAssocID="{B5E44B81-80BE-44BB-899A-98AEC5C12867}" presName="parentTextBox" presStyleLbl="node1" presStyleIdx="0" presStyleCnt="2"/>
      <dgm:spPr/>
    </dgm:pt>
    <dgm:pt modelId="{A64E6856-1EBF-4FC5-8923-C1C94DB755A6}" type="pres">
      <dgm:prSet presAssocID="{F89FB4F4-FFB8-4F72-9622-5FE30EC74093}" presName="sp" presStyleCnt="0"/>
      <dgm:spPr/>
    </dgm:pt>
    <dgm:pt modelId="{855737A9-3259-4598-8507-E88D84738E22}" type="pres">
      <dgm:prSet presAssocID="{71026593-196D-445A-9F92-5889520E0C8B}" presName="arrowAndChildren" presStyleCnt="0"/>
      <dgm:spPr/>
    </dgm:pt>
    <dgm:pt modelId="{C886AA7D-E5B1-4E98-BEBF-444B3EBB1082}" type="pres">
      <dgm:prSet presAssocID="{71026593-196D-445A-9F92-5889520E0C8B}" presName="parentTextArrow" presStyleLbl="node1" presStyleIdx="0" presStyleCnt="2"/>
      <dgm:spPr/>
    </dgm:pt>
    <dgm:pt modelId="{55CA8170-B258-4738-8D65-FFB2E465A167}" type="pres">
      <dgm:prSet presAssocID="{71026593-196D-445A-9F92-5889520E0C8B}" presName="arrow" presStyleLbl="node1" presStyleIdx="1" presStyleCnt="2"/>
      <dgm:spPr/>
    </dgm:pt>
    <dgm:pt modelId="{EFAA0737-0413-4ABE-9ED8-9E4D0DD9F92F}" type="pres">
      <dgm:prSet presAssocID="{71026593-196D-445A-9F92-5889520E0C8B}" presName="descendantArrow" presStyleCnt="0"/>
      <dgm:spPr/>
    </dgm:pt>
    <dgm:pt modelId="{2835F428-A717-4B94-88EB-F830DDD14A2A}" type="pres">
      <dgm:prSet presAssocID="{27FCCF39-FFFA-4DEA-BF2E-72B4D3D16C28}" presName="childTextArrow" presStyleLbl="fgAccFollowNode1" presStyleIdx="0" presStyleCnt="5">
        <dgm:presLayoutVars>
          <dgm:bulletEnabled val="1"/>
        </dgm:presLayoutVars>
      </dgm:prSet>
      <dgm:spPr/>
    </dgm:pt>
    <dgm:pt modelId="{4378580B-0F09-4A12-92FC-54CFF6D42AEA}" type="pres">
      <dgm:prSet presAssocID="{CBE07B45-6592-43C7-BFCD-FCD8F770B849}" presName="childTextArrow" presStyleLbl="fgAccFollowNode1" presStyleIdx="1" presStyleCnt="5">
        <dgm:presLayoutVars>
          <dgm:bulletEnabled val="1"/>
        </dgm:presLayoutVars>
      </dgm:prSet>
      <dgm:spPr/>
    </dgm:pt>
    <dgm:pt modelId="{D5D4CD28-93DF-44A2-B43C-B2CC755A398A}" type="pres">
      <dgm:prSet presAssocID="{612E2D71-85A5-4036-91B2-A9856B482895}" presName="childTextArrow" presStyleLbl="fgAccFollowNode1" presStyleIdx="2" presStyleCnt="5">
        <dgm:presLayoutVars>
          <dgm:bulletEnabled val="1"/>
        </dgm:presLayoutVars>
      </dgm:prSet>
      <dgm:spPr/>
    </dgm:pt>
    <dgm:pt modelId="{C2B0DEC6-4E8F-49CF-9133-870E75C56192}" type="pres">
      <dgm:prSet presAssocID="{8A5266AF-1374-45BD-8BEB-7DA504AD0C7B}" presName="childTextArrow" presStyleLbl="fgAccFollowNode1" presStyleIdx="3" presStyleCnt="5">
        <dgm:presLayoutVars>
          <dgm:bulletEnabled val="1"/>
        </dgm:presLayoutVars>
      </dgm:prSet>
      <dgm:spPr/>
    </dgm:pt>
    <dgm:pt modelId="{5B472596-77C8-487E-BDB9-3ADA7EDFBCD0}" type="pres">
      <dgm:prSet presAssocID="{DC35297D-FAE4-4ADD-834F-5642637D17DE}" presName="childTextArrow" presStyleLbl="fgAccFollowNode1" presStyleIdx="4" presStyleCnt="5">
        <dgm:presLayoutVars>
          <dgm:bulletEnabled val="1"/>
        </dgm:presLayoutVars>
      </dgm:prSet>
      <dgm:spPr/>
    </dgm:pt>
  </dgm:ptLst>
  <dgm:cxnLst>
    <dgm:cxn modelId="{40FFF902-2D58-4B62-ADAA-DA7D6A02546D}" srcId="{71026593-196D-445A-9F92-5889520E0C8B}" destId="{CBE07B45-6592-43C7-BFCD-FCD8F770B849}" srcOrd="1" destOrd="0" parTransId="{71ED5D61-A394-4355-A995-39F72D16DD57}" sibTransId="{702596AE-7AF3-477C-9382-5403D138E5F5}"/>
    <dgm:cxn modelId="{064B7604-39E0-4D20-81C5-CC80A3E6E56F}" type="presOf" srcId="{DC6714CB-3A77-4914-9F9B-E2108F4A3DE8}" destId="{B0507DCF-203A-4CDB-8C7B-2ACFFAB63322}" srcOrd="0" destOrd="0" presId="urn:microsoft.com/office/officeart/2005/8/layout/process4"/>
    <dgm:cxn modelId="{EA9B0D3D-B582-42AE-9C42-DEBCBAEC891F}" srcId="{DC6714CB-3A77-4914-9F9B-E2108F4A3DE8}" destId="{B5E44B81-80BE-44BB-899A-98AEC5C12867}" srcOrd="1" destOrd="0" parTransId="{5288D7EC-007F-4A19-A6F5-D29AE6926CF3}" sibTransId="{501453FA-D1DF-4090-9DF9-C718D9A18FA4}"/>
    <dgm:cxn modelId="{C5444161-B8D4-4C76-9019-C029803D1112}" type="presOf" srcId="{B5E44B81-80BE-44BB-899A-98AEC5C12867}" destId="{BF85349E-6CCA-4E94-AE71-C5A058824947}" srcOrd="0" destOrd="0" presId="urn:microsoft.com/office/officeart/2005/8/layout/process4"/>
    <dgm:cxn modelId="{0C1C966A-F57C-481F-85B5-A12270830FBB}" type="presOf" srcId="{CBE07B45-6592-43C7-BFCD-FCD8F770B849}" destId="{4378580B-0F09-4A12-92FC-54CFF6D42AEA}" srcOrd="0" destOrd="0" presId="urn:microsoft.com/office/officeart/2005/8/layout/process4"/>
    <dgm:cxn modelId="{1C2BD64A-38B7-430C-9F01-270A5DE844A2}" type="presOf" srcId="{612E2D71-85A5-4036-91B2-A9856B482895}" destId="{D5D4CD28-93DF-44A2-B43C-B2CC755A398A}" srcOrd="0" destOrd="0" presId="urn:microsoft.com/office/officeart/2005/8/layout/process4"/>
    <dgm:cxn modelId="{E5B45281-A3C9-4D58-8DF1-BB301AD47565}" srcId="{71026593-196D-445A-9F92-5889520E0C8B}" destId="{DC35297D-FAE4-4ADD-834F-5642637D17DE}" srcOrd="4" destOrd="0" parTransId="{EFC7F0BE-8953-4DB0-AA57-1D58C3715DB4}" sibTransId="{332AA5B5-B544-4F5A-A3F7-B86DFDA4651A}"/>
    <dgm:cxn modelId="{105B2C9E-DD0F-4034-9620-D002DA01C013}" type="presOf" srcId="{27FCCF39-FFFA-4DEA-BF2E-72B4D3D16C28}" destId="{2835F428-A717-4B94-88EB-F830DDD14A2A}" srcOrd="0" destOrd="0" presId="urn:microsoft.com/office/officeart/2005/8/layout/process4"/>
    <dgm:cxn modelId="{BF0A00AD-90DE-442A-8B1E-5B813208BA5E}" type="presOf" srcId="{8A5266AF-1374-45BD-8BEB-7DA504AD0C7B}" destId="{C2B0DEC6-4E8F-49CF-9133-870E75C56192}" srcOrd="0" destOrd="0" presId="urn:microsoft.com/office/officeart/2005/8/layout/process4"/>
    <dgm:cxn modelId="{A7E8A0BD-A49C-489D-BECC-BB5936A60A7C}" type="presOf" srcId="{71026593-196D-445A-9F92-5889520E0C8B}" destId="{C886AA7D-E5B1-4E98-BEBF-444B3EBB1082}" srcOrd="0" destOrd="0" presId="urn:microsoft.com/office/officeart/2005/8/layout/process4"/>
    <dgm:cxn modelId="{A3DE77BE-2F1F-4CCF-A002-31386B50009A}" type="presOf" srcId="{71026593-196D-445A-9F92-5889520E0C8B}" destId="{55CA8170-B258-4738-8D65-FFB2E465A167}" srcOrd="1" destOrd="0" presId="urn:microsoft.com/office/officeart/2005/8/layout/process4"/>
    <dgm:cxn modelId="{BA7E98D4-392A-4DC0-B147-5A29294D0DEB}" srcId="{DC6714CB-3A77-4914-9F9B-E2108F4A3DE8}" destId="{71026593-196D-445A-9F92-5889520E0C8B}" srcOrd="0" destOrd="0" parTransId="{F94E1681-18A9-4B25-ABD2-F29B0274A990}" sibTransId="{F89FB4F4-FFB8-4F72-9622-5FE30EC74093}"/>
    <dgm:cxn modelId="{FE3DFBD9-065A-4B23-8DCD-754370CC07C1}" srcId="{71026593-196D-445A-9F92-5889520E0C8B}" destId="{27FCCF39-FFFA-4DEA-BF2E-72B4D3D16C28}" srcOrd="0" destOrd="0" parTransId="{D48CB76E-8705-44AF-85EF-B1BECB4BA4DE}" sibTransId="{5CA64E4C-6F17-49CC-B34D-5A9342F716A4}"/>
    <dgm:cxn modelId="{FE2249E1-F239-43AF-9808-D1882E93EE85}" srcId="{71026593-196D-445A-9F92-5889520E0C8B}" destId="{612E2D71-85A5-4036-91B2-A9856B482895}" srcOrd="2" destOrd="0" parTransId="{FE652061-D78B-4E18-A54B-55380AB4C956}" sibTransId="{C7566AF0-4B67-408A-9682-D23C9EE68879}"/>
    <dgm:cxn modelId="{5704BDE7-1F3D-4824-8367-D87E3B9763EB}" srcId="{71026593-196D-445A-9F92-5889520E0C8B}" destId="{8A5266AF-1374-45BD-8BEB-7DA504AD0C7B}" srcOrd="3" destOrd="0" parTransId="{54FAEA42-D84C-4C8E-9052-D498DF64CBF8}" sibTransId="{57BF96E3-ED97-4BFE-81A8-F600710EBE5E}"/>
    <dgm:cxn modelId="{0FA639EC-290C-4FEB-8EB5-16EBE7024A0F}" type="presOf" srcId="{DC35297D-FAE4-4ADD-834F-5642637D17DE}" destId="{5B472596-77C8-487E-BDB9-3ADA7EDFBCD0}" srcOrd="0" destOrd="0" presId="urn:microsoft.com/office/officeart/2005/8/layout/process4"/>
    <dgm:cxn modelId="{7FBCF84F-4FE3-4EA9-839E-0DC305920951}" type="presParOf" srcId="{B0507DCF-203A-4CDB-8C7B-2ACFFAB63322}" destId="{1187B477-F3AB-4293-86A5-870E29A06A29}" srcOrd="0" destOrd="0" presId="urn:microsoft.com/office/officeart/2005/8/layout/process4"/>
    <dgm:cxn modelId="{BFCD11D2-1F55-4A2F-B4EB-B36DB22B2CF6}" type="presParOf" srcId="{1187B477-F3AB-4293-86A5-870E29A06A29}" destId="{BF85349E-6CCA-4E94-AE71-C5A058824947}" srcOrd="0" destOrd="0" presId="urn:microsoft.com/office/officeart/2005/8/layout/process4"/>
    <dgm:cxn modelId="{2C448CF4-B54D-4C91-85C1-C4D5C4D2FC54}" type="presParOf" srcId="{B0507DCF-203A-4CDB-8C7B-2ACFFAB63322}" destId="{A64E6856-1EBF-4FC5-8923-C1C94DB755A6}" srcOrd="1" destOrd="0" presId="urn:microsoft.com/office/officeart/2005/8/layout/process4"/>
    <dgm:cxn modelId="{85AF3E9F-8EC4-4A48-B8FB-88C28ACE77B9}" type="presParOf" srcId="{B0507DCF-203A-4CDB-8C7B-2ACFFAB63322}" destId="{855737A9-3259-4598-8507-E88D84738E22}" srcOrd="2" destOrd="0" presId="urn:microsoft.com/office/officeart/2005/8/layout/process4"/>
    <dgm:cxn modelId="{305E6E6A-E9B9-4C08-A32D-4F0804B2EB2F}" type="presParOf" srcId="{855737A9-3259-4598-8507-E88D84738E22}" destId="{C886AA7D-E5B1-4E98-BEBF-444B3EBB1082}" srcOrd="0" destOrd="0" presId="urn:microsoft.com/office/officeart/2005/8/layout/process4"/>
    <dgm:cxn modelId="{654777FE-5D36-49B0-9238-2A251F12C77D}" type="presParOf" srcId="{855737A9-3259-4598-8507-E88D84738E22}" destId="{55CA8170-B258-4738-8D65-FFB2E465A167}" srcOrd="1" destOrd="0" presId="urn:microsoft.com/office/officeart/2005/8/layout/process4"/>
    <dgm:cxn modelId="{30803759-49AA-49A7-8672-703E13A15E93}" type="presParOf" srcId="{855737A9-3259-4598-8507-E88D84738E22}" destId="{EFAA0737-0413-4ABE-9ED8-9E4D0DD9F92F}" srcOrd="2" destOrd="0" presId="urn:microsoft.com/office/officeart/2005/8/layout/process4"/>
    <dgm:cxn modelId="{DD6D8D3B-F50C-420C-86D6-EC27F6DE3487}" type="presParOf" srcId="{EFAA0737-0413-4ABE-9ED8-9E4D0DD9F92F}" destId="{2835F428-A717-4B94-88EB-F830DDD14A2A}" srcOrd="0" destOrd="0" presId="urn:microsoft.com/office/officeart/2005/8/layout/process4"/>
    <dgm:cxn modelId="{64002C5D-E665-488B-90FC-AF652CCB29B3}" type="presParOf" srcId="{EFAA0737-0413-4ABE-9ED8-9E4D0DD9F92F}" destId="{4378580B-0F09-4A12-92FC-54CFF6D42AEA}" srcOrd="1" destOrd="0" presId="urn:microsoft.com/office/officeart/2005/8/layout/process4"/>
    <dgm:cxn modelId="{DF76DD3A-0239-4DBC-BBC5-5F8D672480D8}" type="presParOf" srcId="{EFAA0737-0413-4ABE-9ED8-9E4D0DD9F92F}" destId="{D5D4CD28-93DF-44A2-B43C-B2CC755A398A}" srcOrd="2" destOrd="0" presId="urn:microsoft.com/office/officeart/2005/8/layout/process4"/>
    <dgm:cxn modelId="{ED1C6165-F584-4720-9FE9-884368C008FC}" type="presParOf" srcId="{EFAA0737-0413-4ABE-9ED8-9E4D0DD9F92F}" destId="{C2B0DEC6-4E8F-49CF-9133-870E75C56192}" srcOrd="3" destOrd="0" presId="urn:microsoft.com/office/officeart/2005/8/layout/process4"/>
    <dgm:cxn modelId="{9848FC7E-8C34-4C02-9D01-4D40607742B9}" type="presParOf" srcId="{EFAA0737-0413-4ABE-9ED8-9E4D0DD9F92F}" destId="{5B472596-77C8-487E-BDB9-3ADA7EDFBCD0}" srcOrd="4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85349E-6CCA-4E94-AE71-C5A058824947}">
      <dsp:nvSpPr>
        <dsp:cNvPr id="0" name=""/>
        <dsp:cNvSpPr/>
      </dsp:nvSpPr>
      <dsp:spPr>
        <a:xfrm>
          <a:off x="0" y="2626263"/>
          <a:ext cx="10515600" cy="172311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All predictions were experimentally confirmed with good precision!</a:t>
          </a:r>
        </a:p>
      </dsp:txBody>
      <dsp:txXfrm>
        <a:off x="0" y="2626263"/>
        <a:ext cx="10515600" cy="1723112"/>
      </dsp:txXfrm>
    </dsp:sp>
    <dsp:sp modelId="{55CA8170-B258-4738-8D65-FFB2E465A167}">
      <dsp:nvSpPr>
        <dsp:cNvPr id="0" name=""/>
        <dsp:cNvSpPr/>
      </dsp:nvSpPr>
      <dsp:spPr>
        <a:xfrm rot="10800000">
          <a:off x="0" y="1962"/>
          <a:ext cx="10515600" cy="2650147"/>
        </a:xfrm>
        <a:prstGeom prst="upArrowCallou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Predicted the existence of:</a:t>
          </a:r>
        </a:p>
      </dsp:txBody>
      <dsp:txXfrm rot="-10800000">
        <a:off x="0" y="1962"/>
        <a:ext cx="10515600" cy="930201"/>
      </dsp:txXfrm>
    </dsp:sp>
    <dsp:sp modelId="{2835F428-A717-4B94-88EB-F830DDD14A2A}">
      <dsp:nvSpPr>
        <dsp:cNvPr id="0" name=""/>
        <dsp:cNvSpPr/>
      </dsp:nvSpPr>
      <dsp:spPr>
        <a:xfrm>
          <a:off x="1283" y="932163"/>
          <a:ext cx="2102606" cy="792394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33020" rIns="184912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W</a:t>
          </a:r>
          <a:r>
            <a:rPr lang="en-US" sz="2600" kern="1200" baseline="30000"/>
            <a:t>±</a:t>
          </a:r>
          <a:r>
            <a:rPr lang="en-US" sz="2600" kern="1200"/>
            <a:t>, Z bosons</a:t>
          </a:r>
        </a:p>
      </dsp:txBody>
      <dsp:txXfrm>
        <a:off x="1283" y="932163"/>
        <a:ext cx="2102606" cy="792394"/>
      </dsp:txXfrm>
    </dsp:sp>
    <dsp:sp modelId="{4378580B-0F09-4A12-92FC-54CFF6D42AEA}">
      <dsp:nvSpPr>
        <dsp:cNvPr id="0" name=""/>
        <dsp:cNvSpPr/>
      </dsp:nvSpPr>
      <dsp:spPr>
        <a:xfrm>
          <a:off x="2103890" y="932163"/>
          <a:ext cx="2102606" cy="792394"/>
        </a:xfrm>
        <a:prstGeom prst="rect">
          <a:avLst/>
        </a:prstGeom>
        <a:solidFill>
          <a:schemeClr val="accent5">
            <a:tint val="40000"/>
            <a:alpha val="90000"/>
            <a:hueOff val="-1684941"/>
            <a:satOff val="-5708"/>
            <a:lumOff val="-732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33020" rIns="184912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Gluon</a:t>
          </a:r>
        </a:p>
      </dsp:txBody>
      <dsp:txXfrm>
        <a:off x="2103890" y="932163"/>
        <a:ext cx="2102606" cy="792394"/>
      </dsp:txXfrm>
    </dsp:sp>
    <dsp:sp modelId="{D5D4CD28-93DF-44A2-B43C-B2CC755A398A}">
      <dsp:nvSpPr>
        <dsp:cNvPr id="0" name=""/>
        <dsp:cNvSpPr/>
      </dsp:nvSpPr>
      <dsp:spPr>
        <a:xfrm>
          <a:off x="4206496" y="932163"/>
          <a:ext cx="2102606" cy="792394"/>
        </a:xfrm>
        <a:prstGeom prst="rect">
          <a:avLst/>
        </a:prstGeom>
        <a:solidFill>
          <a:schemeClr val="accent5">
            <a:tint val="40000"/>
            <a:alpha val="90000"/>
            <a:hueOff val="-3369881"/>
            <a:satOff val="-11416"/>
            <a:lumOff val="-1464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33020" rIns="184912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Top quark</a:t>
          </a:r>
        </a:p>
      </dsp:txBody>
      <dsp:txXfrm>
        <a:off x="4206496" y="932163"/>
        <a:ext cx="2102606" cy="792394"/>
      </dsp:txXfrm>
    </dsp:sp>
    <dsp:sp modelId="{C2B0DEC6-4E8F-49CF-9133-870E75C56192}">
      <dsp:nvSpPr>
        <dsp:cNvPr id="0" name=""/>
        <dsp:cNvSpPr/>
      </dsp:nvSpPr>
      <dsp:spPr>
        <a:xfrm>
          <a:off x="6309103" y="932163"/>
          <a:ext cx="2102606" cy="792394"/>
        </a:xfrm>
        <a:prstGeom prst="rect">
          <a:avLst/>
        </a:prstGeom>
        <a:solidFill>
          <a:schemeClr val="accent5">
            <a:tint val="40000"/>
            <a:alpha val="90000"/>
            <a:hueOff val="-5054821"/>
            <a:satOff val="-17124"/>
            <a:lumOff val="-2196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33020" rIns="184912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Charm quark</a:t>
          </a:r>
        </a:p>
      </dsp:txBody>
      <dsp:txXfrm>
        <a:off x="6309103" y="932163"/>
        <a:ext cx="2102606" cy="792394"/>
      </dsp:txXfrm>
    </dsp:sp>
    <dsp:sp modelId="{5B472596-77C8-487E-BDB9-3ADA7EDFBCD0}">
      <dsp:nvSpPr>
        <dsp:cNvPr id="0" name=""/>
        <dsp:cNvSpPr/>
      </dsp:nvSpPr>
      <dsp:spPr>
        <a:xfrm>
          <a:off x="8411709" y="932163"/>
          <a:ext cx="2102606" cy="792394"/>
        </a:xfrm>
        <a:prstGeom prst="rect">
          <a:avLst/>
        </a:prstGeom>
        <a:solidFill>
          <a:schemeClr val="accent5">
            <a:tint val="40000"/>
            <a:alpha val="90000"/>
            <a:hueOff val="-6739762"/>
            <a:satOff val="-22832"/>
            <a:lumOff val="-2928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33020" rIns="184912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Higgs boson</a:t>
          </a:r>
        </a:p>
      </dsp:txBody>
      <dsp:txXfrm>
        <a:off x="8411709" y="932163"/>
        <a:ext cx="2102606" cy="7923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4CF977-DB5A-44A7-813A-98F36207CA4A}" type="datetimeFigureOut">
              <a:t>7/17/2023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9A6826-57B9-4993-8E5B-06DD9930F5D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243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If time: talk about the interaction – hadrons: mesons and baryons, what interaction length each has – strong – nuclei, electrically charged: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9A6826-57B9-4993-8E5B-06DD9930F5DF}" type="slidenum"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152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Maybe mention antimatter?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9A6826-57B9-4993-8E5B-06DD9930F5DF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8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If time: talk about the interaction – hadrons: mesons and baryons, what interaction length each has – strong – nuclei, electrically charged: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9A6826-57B9-4993-8E5B-06DD9930F5DF}" type="slidenum"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4157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Mention electroweak unification – Abdus Salam!!! - Nobel two floors up! (level 3)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9A6826-57B9-4993-8E5B-06DD9930F5DF}" type="slidenum"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9146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Mention electroweak unification – Abdus Salam!!! - Nobel two floors up! (level 3)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9A6826-57B9-4993-8E5B-06DD9930F5DF}" type="slidenum"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0246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Mention electroweak unification – Abdus Salam!!! - Nobel two floors up! (level 3)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9A6826-57B9-4993-8E5B-06DD9930F5DF}" type="slidenum"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4411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Add pictures of other people, Weinberg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9A6826-57B9-4993-8E5B-06DD9930F5DF}" type="slidenum"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5156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Mention electroweak unification – Abdus Salam!!! - Nobel two floors up! (level 3)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9A6826-57B9-4993-8E5B-06DD9930F5DF}" type="slidenum"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6622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Check with Jon on his slide what he says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9A6826-57B9-4993-8E5B-06DD9930F5DF}" type="slidenum"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64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560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480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847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770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773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310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589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46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615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298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070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7/17/2023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49876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2775764" TargetMode="External"/><Relationship Id="rId13" Type="http://schemas.openxmlformats.org/officeDocument/2006/relationships/hyperlink" Target="https://www.symmetrymagazine.org/article/six-weighty-facts-about-gravity" TargetMode="External"/><Relationship Id="rId3" Type="http://schemas.openxmlformats.org/officeDocument/2006/relationships/hyperlink" Target="https://www.newscientist.com/article/2371382-why-darkness-between-stars-reveals-more-about-the-universe-than-light/" TargetMode="External"/><Relationship Id="rId7" Type="http://schemas.openxmlformats.org/officeDocument/2006/relationships/hyperlink" Target="https://www.redbubble.com/i/poster/The-Standard-Model-by-Sus-Snail-Co/65945899.LVTDI" TargetMode="External"/><Relationship Id="rId12" Type="http://schemas.openxmlformats.org/officeDocument/2006/relationships/hyperlink" Target="https://en.wikipedia.org/wiki/Abdus_Salam" TargetMode="External"/><Relationship Id="rId2" Type="http://schemas.openxmlformats.org/officeDocument/2006/relationships/hyperlink" Target="https://www.amazon.co.uk/Mysteries-Universe-Discover-best-kept-secrets/dp/024141247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s.cern.ch/record/1633370" TargetMode="External"/><Relationship Id="rId11" Type="http://schemas.openxmlformats.org/officeDocument/2006/relationships/hyperlink" Target="https://www.nobelprize.org/prizes/physics/2013/summary/" TargetMode="External"/><Relationship Id="rId5" Type="http://schemas.openxmlformats.org/officeDocument/2006/relationships/hyperlink" Target="https://wallpapercave.com/w/wp4667431" TargetMode="External"/><Relationship Id="rId10" Type="http://schemas.openxmlformats.org/officeDocument/2006/relationships/hyperlink" Target="https://images.app.goo.gl/XcviXnBFsh6FdY3F6" TargetMode="External"/><Relationship Id="rId4" Type="http://schemas.openxmlformats.org/officeDocument/2006/relationships/hyperlink" Target="https://earthobservatory.nasa.gov/images/885/earth-from-space" TargetMode="External"/><Relationship Id="rId9" Type="http://schemas.openxmlformats.org/officeDocument/2006/relationships/hyperlink" Target="https://www.nature.com/articles/s42254-022-00489-5" TargetMode="External"/><Relationship Id="rId14" Type="http://schemas.openxmlformats.org/officeDocument/2006/relationships/hyperlink" Target="https://www.symmetrymagazine.org/article/five-mysteries-the-standard-model-cant-explain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1278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39BF5B1B-4F2C-854E-3C99-A51FC630D504}"/>
              </a:ext>
            </a:extLst>
          </p:cNvPr>
          <p:cNvSpPr txBox="1"/>
          <p:nvPr/>
        </p:nvSpPr>
        <p:spPr>
          <a:xfrm>
            <a:off x="1084383" y="1572845"/>
            <a:ext cx="2119923" cy="4524315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  <a:prstDash val="dash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cs typeface="Calibri"/>
              </a:rPr>
              <a:t>The Strong Force</a:t>
            </a: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marL="285750" indent="-285750" algn="ctr">
              <a:buFont typeface="Arial"/>
              <a:buChar char="•"/>
            </a:pPr>
            <a:r>
              <a:rPr lang="en-US">
                <a:cs typeface="Calibri"/>
              </a:rPr>
              <a:t>Binds quarks together to form protons and neutrons.</a:t>
            </a:r>
          </a:p>
          <a:p>
            <a:pPr marL="285750" indent="-285750" algn="ctr">
              <a:buFont typeface="Arial"/>
              <a:buChar char="•"/>
            </a:pPr>
            <a:r>
              <a:rPr lang="en-US">
                <a:cs typeface="Calibri"/>
              </a:rPr>
              <a:t>Strong enough to hold protons and neutrons together inside a nucleus.</a:t>
            </a:r>
          </a:p>
          <a:p>
            <a:pPr marL="285750" indent="-285750" algn="ctr">
              <a:buFont typeface="Arial"/>
              <a:buChar char="•"/>
            </a:pPr>
            <a:endParaRPr lang="en-US">
              <a:cs typeface="Calibri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E1F7FA0-FAF5-246C-DFAB-F16B23D2C6E6}"/>
              </a:ext>
            </a:extLst>
          </p:cNvPr>
          <p:cNvSpPr txBox="1"/>
          <p:nvPr/>
        </p:nvSpPr>
        <p:spPr>
          <a:xfrm>
            <a:off x="3565769" y="1572845"/>
            <a:ext cx="2119924" cy="3970318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  <a:prstDash val="dash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cs typeface="Calibri"/>
              </a:rPr>
              <a:t>The Electromagnetic Force</a:t>
            </a: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marL="285750" indent="-285750" algn="ctr">
              <a:buFont typeface="Arial"/>
              <a:buChar char="•"/>
            </a:pPr>
            <a:endParaRPr lang="en-US">
              <a:cs typeface="Calibri"/>
            </a:endParaRPr>
          </a:p>
          <a:p>
            <a:pPr marL="285750" indent="-285750" algn="ctr">
              <a:buFont typeface="Arial"/>
              <a:buChar char="•"/>
            </a:pPr>
            <a:r>
              <a:rPr lang="en-US">
                <a:cs typeface="Calibri"/>
              </a:rPr>
              <a:t>Causes electric and magnetic fields.</a:t>
            </a:r>
            <a:endParaRPr lang="en-US"/>
          </a:p>
          <a:p>
            <a:pPr marL="285750" indent="-285750" algn="ctr">
              <a:buFont typeface="Arial"/>
              <a:buChar char="•"/>
            </a:pPr>
            <a:r>
              <a:rPr lang="en-US">
                <a:cs typeface="Calibri"/>
              </a:rPr>
              <a:t>Responsible for the attraction and repulsion of electrically charged particles.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A8EB48A-9B44-24B5-F9D6-2BD0389EC272}"/>
              </a:ext>
            </a:extLst>
          </p:cNvPr>
          <p:cNvSpPr txBox="1"/>
          <p:nvPr/>
        </p:nvSpPr>
        <p:spPr>
          <a:xfrm>
            <a:off x="5988536" y="1572845"/>
            <a:ext cx="4611076" cy="2862322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  <a:prstDash val="dash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cs typeface="Calibri"/>
              </a:rPr>
              <a:t>The Weak Force</a:t>
            </a: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marL="285750" indent="-285750" algn="ctr">
              <a:buFont typeface="Arial"/>
              <a:buChar char="•"/>
            </a:pPr>
            <a:r>
              <a:rPr lang="en-US">
                <a:cs typeface="Calibri"/>
              </a:rPr>
              <a:t>Responsible for the radioactive decay and creation of elements heavier than hydrogen.</a:t>
            </a:r>
          </a:p>
          <a:p>
            <a:pPr marL="285750" indent="-285750" algn="ctr">
              <a:buFont typeface="Arial"/>
              <a:buChar char="•"/>
            </a:pPr>
            <a:r>
              <a:rPr lang="en-US">
                <a:cs typeface="Calibri"/>
              </a:rPr>
              <a:t>Causes the transformation of protons to neutrons and vice-versa.</a:t>
            </a:r>
          </a:p>
        </p:txBody>
      </p:sp>
      <p:sp>
        <p:nvSpPr>
          <p:cNvPr id="40" name="Title 1">
            <a:extLst>
              <a:ext uri="{FF2B5EF4-FFF2-40B4-BE49-F238E27FC236}">
                <a16:creationId xmlns:a16="http://schemas.microsoft.com/office/drawing/2014/main" id="{F2271E3F-FCE1-CC51-6E98-A4F1641C2D8D}"/>
              </a:ext>
            </a:extLst>
          </p:cNvPr>
          <p:cNvSpPr txBox="1">
            <a:spLocks/>
          </p:cNvSpPr>
          <p:nvPr/>
        </p:nvSpPr>
        <p:spPr>
          <a:xfrm>
            <a:off x="726830" y="3612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>
                <a:cs typeface="Calibri Light"/>
              </a:rPr>
              <a:t>Forces</a:t>
            </a:r>
            <a:endParaRPr lang="en-US"/>
          </a:p>
        </p:txBody>
      </p:sp>
      <p:sp>
        <p:nvSpPr>
          <p:cNvPr id="44" name="Double Wave 43">
            <a:extLst>
              <a:ext uri="{FF2B5EF4-FFF2-40B4-BE49-F238E27FC236}">
                <a16:creationId xmlns:a16="http://schemas.microsoft.com/office/drawing/2014/main" id="{B7FEBF8A-4914-F011-DF57-EB2F7344BF37}"/>
              </a:ext>
            </a:extLst>
          </p:cNvPr>
          <p:cNvSpPr/>
          <p:nvPr/>
        </p:nvSpPr>
        <p:spPr>
          <a:xfrm>
            <a:off x="1310268" y="2295292"/>
            <a:ext cx="1709853" cy="827048"/>
          </a:xfrm>
          <a:prstGeom prst="doubleWave">
            <a:avLst/>
          </a:prstGeom>
          <a:solidFill>
            <a:srgbClr val="E9C46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Lucida Calligraphy"/>
                <a:cs typeface="Calibri"/>
              </a:rPr>
              <a:t>g</a:t>
            </a:r>
            <a:endParaRPr lang="en-US" sz="4000">
              <a:solidFill>
                <a:schemeClr val="bg1"/>
              </a:solidFill>
              <a:latin typeface="Lucida Calligraphy"/>
            </a:endParaRPr>
          </a:p>
        </p:txBody>
      </p:sp>
      <p:sp>
        <p:nvSpPr>
          <p:cNvPr id="46" name="Double Wave 45">
            <a:extLst>
              <a:ext uri="{FF2B5EF4-FFF2-40B4-BE49-F238E27FC236}">
                <a16:creationId xmlns:a16="http://schemas.microsoft.com/office/drawing/2014/main" id="{95FD2432-1982-C7D6-6441-56A89889900A}"/>
              </a:ext>
            </a:extLst>
          </p:cNvPr>
          <p:cNvSpPr/>
          <p:nvPr/>
        </p:nvSpPr>
        <p:spPr>
          <a:xfrm>
            <a:off x="3772829" y="2295292"/>
            <a:ext cx="1709853" cy="827048"/>
          </a:xfrm>
          <a:prstGeom prst="doubleWave">
            <a:avLst/>
          </a:prstGeom>
          <a:solidFill>
            <a:srgbClr val="E9C46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Lucida Calligraphy"/>
                <a:ea typeface="+mn-lt"/>
                <a:cs typeface="+mn-lt"/>
              </a:rPr>
              <a:t>γ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48" name="Double Wave 47">
            <a:extLst>
              <a:ext uri="{FF2B5EF4-FFF2-40B4-BE49-F238E27FC236}">
                <a16:creationId xmlns:a16="http://schemas.microsoft.com/office/drawing/2014/main" id="{334F2783-87F4-D651-0BAE-DAE8E441FD86}"/>
              </a:ext>
            </a:extLst>
          </p:cNvPr>
          <p:cNvSpPr/>
          <p:nvPr/>
        </p:nvSpPr>
        <p:spPr>
          <a:xfrm>
            <a:off x="6235390" y="2323170"/>
            <a:ext cx="1709853" cy="827048"/>
          </a:xfrm>
          <a:prstGeom prst="doubleWave">
            <a:avLst/>
          </a:prstGeom>
          <a:solidFill>
            <a:srgbClr val="E9C46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Lucida Calligraphy"/>
                <a:cs typeface="Calibri"/>
              </a:rPr>
              <a:t>Z</a:t>
            </a:r>
            <a:r>
              <a:rPr lang="en-US" sz="4000" baseline="30000">
                <a:solidFill>
                  <a:schemeClr val="bg1"/>
                </a:solidFill>
                <a:latin typeface="Lucida Calligraphy"/>
                <a:cs typeface="Calibri"/>
              </a:rPr>
              <a:t>0</a:t>
            </a:r>
          </a:p>
        </p:txBody>
      </p:sp>
      <p:sp>
        <p:nvSpPr>
          <p:cNvPr id="50" name="Double Wave 49">
            <a:extLst>
              <a:ext uri="{FF2B5EF4-FFF2-40B4-BE49-F238E27FC236}">
                <a16:creationId xmlns:a16="http://schemas.microsoft.com/office/drawing/2014/main" id="{DDA05706-FCF7-5597-90CA-4C5352AFA3DB}"/>
              </a:ext>
            </a:extLst>
          </p:cNvPr>
          <p:cNvSpPr/>
          <p:nvPr/>
        </p:nvSpPr>
        <p:spPr>
          <a:xfrm>
            <a:off x="8697951" y="2295291"/>
            <a:ext cx="1709853" cy="827048"/>
          </a:xfrm>
          <a:prstGeom prst="doubleWave">
            <a:avLst/>
          </a:prstGeom>
          <a:solidFill>
            <a:srgbClr val="E9C46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Lucida Calligraphy"/>
                <a:cs typeface="Calibri"/>
              </a:rPr>
              <a:t>W</a:t>
            </a:r>
            <a:r>
              <a:rPr lang="en-US" sz="4000" baseline="30000">
                <a:solidFill>
                  <a:schemeClr val="bg1"/>
                </a:solidFill>
                <a:latin typeface="Lucida Calligraphy"/>
                <a:cs typeface="Calibri"/>
              </a:rPr>
              <a:t>±</a:t>
            </a:r>
            <a:endParaRPr lang="en-US" sz="4000" baseline="30000">
              <a:solidFill>
                <a:schemeClr val="bg1"/>
              </a:solidFill>
              <a:latin typeface="Calibri" panose="020F0502020204030204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98429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40" grpId="0"/>
      <p:bldP spid="44" grpId="0" animBg="1"/>
      <p:bldP spid="46" grpId="0" animBg="1"/>
      <p:bldP spid="48" grpId="0" animBg="1"/>
      <p:bldP spid="5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ACCD0-805F-A508-D9FE-583D649C4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7"/>
            <a:ext cx="9392421" cy="1330841"/>
          </a:xfrm>
        </p:spPr>
        <p:txBody>
          <a:bodyPr>
            <a:normAutofit/>
          </a:bodyPr>
          <a:lstStyle/>
          <a:p>
            <a:r>
              <a:rPr lang="en-US">
                <a:cs typeface="Calibri Light"/>
              </a:rPr>
              <a:t>Interactions</a:t>
            </a:r>
            <a:endParaRPr lang="en-US"/>
          </a:p>
        </p:txBody>
      </p:sp>
      <p:sp>
        <p:nvSpPr>
          <p:cNvPr id="23" name="Flowchart: Connector 22">
            <a:extLst>
              <a:ext uri="{FF2B5EF4-FFF2-40B4-BE49-F238E27FC236}">
                <a16:creationId xmlns:a16="http://schemas.microsoft.com/office/drawing/2014/main" id="{3BA10A65-CE3D-7551-26DE-2854406D30C2}"/>
              </a:ext>
            </a:extLst>
          </p:cNvPr>
          <p:cNvSpPr/>
          <p:nvPr/>
        </p:nvSpPr>
        <p:spPr>
          <a:xfrm>
            <a:off x="1215104" y="4174201"/>
            <a:ext cx="1005841" cy="1007068"/>
          </a:xfrm>
          <a:prstGeom prst="flowChartConnector">
            <a:avLst/>
          </a:prstGeom>
          <a:solidFill>
            <a:srgbClr val="2A9D8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u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24" name="Flowchart: Connector 23">
            <a:extLst>
              <a:ext uri="{FF2B5EF4-FFF2-40B4-BE49-F238E27FC236}">
                <a16:creationId xmlns:a16="http://schemas.microsoft.com/office/drawing/2014/main" id="{24F4124E-B032-02AA-840F-A596D92CD917}"/>
              </a:ext>
            </a:extLst>
          </p:cNvPr>
          <p:cNvSpPr/>
          <p:nvPr/>
        </p:nvSpPr>
        <p:spPr>
          <a:xfrm>
            <a:off x="1214080" y="1771785"/>
            <a:ext cx="1007665" cy="1007068"/>
          </a:xfrm>
          <a:prstGeom prst="flowChartConnector">
            <a:avLst/>
          </a:prstGeom>
          <a:solidFill>
            <a:srgbClr val="E76F5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e</a:t>
            </a:r>
            <a:endParaRPr lang="en-US" sz="3200" i="1">
              <a:latin typeface="Lucida Calligraphy"/>
            </a:endParaRPr>
          </a:p>
        </p:txBody>
      </p:sp>
      <p:sp>
        <p:nvSpPr>
          <p:cNvPr id="25" name="Flowchart: Connector 24">
            <a:extLst>
              <a:ext uri="{FF2B5EF4-FFF2-40B4-BE49-F238E27FC236}">
                <a16:creationId xmlns:a16="http://schemas.microsoft.com/office/drawing/2014/main" id="{2EC0A7B7-7A95-864C-E117-99C0B52A3010}"/>
              </a:ext>
            </a:extLst>
          </p:cNvPr>
          <p:cNvSpPr/>
          <p:nvPr/>
        </p:nvSpPr>
        <p:spPr>
          <a:xfrm>
            <a:off x="5490770" y="4181796"/>
            <a:ext cx="1005841" cy="1007068"/>
          </a:xfrm>
          <a:prstGeom prst="flowChartConnector">
            <a:avLst/>
          </a:prstGeom>
          <a:solidFill>
            <a:srgbClr val="2A9D8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c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26" name="Flowchart: Connector 25">
            <a:extLst>
              <a:ext uri="{FF2B5EF4-FFF2-40B4-BE49-F238E27FC236}">
                <a16:creationId xmlns:a16="http://schemas.microsoft.com/office/drawing/2014/main" id="{3E130F32-8E0A-0A32-F8C5-D60ACD6FD20D}"/>
              </a:ext>
            </a:extLst>
          </p:cNvPr>
          <p:cNvSpPr/>
          <p:nvPr/>
        </p:nvSpPr>
        <p:spPr>
          <a:xfrm>
            <a:off x="9755855" y="4178808"/>
            <a:ext cx="1007665" cy="1007068"/>
          </a:xfrm>
          <a:prstGeom prst="flowChartConnector">
            <a:avLst/>
          </a:prstGeom>
          <a:solidFill>
            <a:srgbClr val="2A9D8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t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28" name="Flowchart: Connector 27">
            <a:extLst>
              <a:ext uri="{FF2B5EF4-FFF2-40B4-BE49-F238E27FC236}">
                <a16:creationId xmlns:a16="http://schemas.microsoft.com/office/drawing/2014/main" id="{7F7B58A0-939F-5F26-BD81-D9F2D2B7383E}"/>
              </a:ext>
            </a:extLst>
          </p:cNvPr>
          <p:cNvSpPr/>
          <p:nvPr/>
        </p:nvSpPr>
        <p:spPr>
          <a:xfrm>
            <a:off x="5489746" y="1768797"/>
            <a:ext cx="1007665" cy="1008894"/>
          </a:xfrm>
          <a:prstGeom prst="flowChartConnector">
            <a:avLst/>
          </a:prstGeom>
          <a:solidFill>
            <a:srgbClr val="E76F5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µ</a:t>
            </a:r>
            <a:endParaRPr lang="en-US" sz="3200" i="1" baseline="-25000">
              <a:latin typeface="Calibri"/>
              <a:ea typeface="Calibri"/>
              <a:cs typeface="Calibri"/>
            </a:endParaRPr>
          </a:p>
        </p:txBody>
      </p:sp>
      <p:sp>
        <p:nvSpPr>
          <p:cNvPr id="3" name="Flowchart: Connector 2">
            <a:extLst>
              <a:ext uri="{FF2B5EF4-FFF2-40B4-BE49-F238E27FC236}">
                <a16:creationId xmlns:a16="http://schemas.microsoft.com/office/drawing/2014/main" id="{8D329A2A-5E2F-3550-23D1-3A303FB9DE5B}"/>
              </a:ext>
            </a:extLst>
          </p:cNvPr>
          <p:cNvSpPr/>
          <p:nvPr/>
        </p:nvSpPr>
        <p:spPr>
          <a:xfrm>
            <a:off x="1216034" y="5403959"/>
            <a:ext cx="1005841" cy="1008893"/>
          </a:xfrm>
          <a:prstGeom prst="flowChartConnector">
            <a:avLst/>
          </a:prstGeom>
          <a:solidFill>
            <a:srgbClr val="2A9D8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d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F23A7279-7858-B356-8CBA-559E1E516E2B}"/>
              </a:ext>
            </a:extLst>
          </p:cNvPr>
          <p:cNvSpPr/>
          <p:nvPr/>
        </p:nvSpPr>
        <p:spPr>
          <a:xfrm>
            <a:off x="5491700" y="5400971"/>
            <a:ext cx="1005841" cy="1007068"/>
          </a:xfrm>
          <a:prstGeom prst="flowChartConnector">
            <a:avLst/>
          </a:prstGeom>
          <a:solidFill>
            <a:srgbClr val="2A9D8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s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BBE54DAE-0D7B-2CD6-9EEA-FE934946A803}"/>
              </a:ext>
            </a:extLst>
          </p:cNvPr>
          <p:cNvSpPr/>
          <p:nvPr/>
        </p:nvSpPr>
        <p:spPr>
          <a:xfrm>
            <a:off x="9767368" y="5397982"/>
            <a:ext cx="1007665" cy="1007068"/>
          </a:xfrm>
          <a:prstGeom prst="flowChartConnector">
            <a:avLst/>
          </a:prstGeom>
          <a:solidFill>
            <a:srgbClr val="2A9D8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b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CE4FA392-4651-E4EB-EC09-684F296EDF75}"/>
              </a:ext>
            </a:extLst>
          </p:cNvPr>
          <p:cNvSpPr/>
          <p:nvPr/>
        </p:nvSpPr>
        <p:spPr>
          <a:xfrm>
            <a:off x="9765411" y="1765807"/>
            <a:ext cx="1007665" cy="1008894"/>
          </a:xfrm>
          <a:prstGeom prst="flowChartConnector">
            <a:avLst/>
          </a:prstGeom>
          <a:solidFill>
            <a:srgbClr val="E76F5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τ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C551C304-0565-DFF5-EB5F-A54C7E646E42}"/>
              </a:ext>
            </a:extLst>
          </p:cNvPr>
          <p:cNvSpPr/>
          <p:nvPr/>
        </p:nvSpPr>
        <p:spPr>
          <a:xfrm>
            <a:off x="5493094" y="2977387"/>
            <a:ext cx="1005841" cy="1007068"/>
          </a:xfrm>
          <a:prstGeom prst="flowChartConnector">
            <a:avLst/>
          </a:prstGeom>
          <a:solidFill>
            <a:srgbClr val="E76F5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Calibri"/>
                <a:ea typeface="+mn-ea"/>
                <a:cs typeface="Calibri"/>
              </a:rPr>
              <a:t>ν</a:t>
            </a:r>
            <a:r>
              <a:rPr lang="en-US" sz="3200" i="1" kern="1200" baseline="-25000">
                <a:solidFill>
                  <a:schemeClr val="lt1"/>
                </a:solidFill>
                <a:latin typeface="+mn-lt"/>
                <a:ea typeface="+mn-lt"/>
                <a:cs typeface="+mn-lt"/>
              </a:rPr>
              <a:t>µ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6C858B53-1651-7B4D-BFF2-1EB09E7B06B2}"/>
              </a:ext>
            </a:extLst>
          </p:cNvPr>
          <p:cNvSpPr/>
          <p:nvPr/>
        </p:nvSpPr>
        <p:spPr>
          <a:xfrm>
            <a:off x="1213148" y="2978283"/>
            <a:ext cx="1007665" cy="1007068"/>
          </a:xfrm>
          <a:prstGeom prst="flowChartConnector">
            <a:avLst/>
          </a:prstGeom>
          <a:solidFill>
            <a:srgbClr val="E76F5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 err="1">
                <a:solidFill>
                  <a:schemeClr val="lt1"/>
                </a:solidFill>
                <a:latin typeface="Calibri"/>
                <a:ea typeface="+mn-ea"/>
                <a:cs typeface="Calibri"/>
              </a:rPr>
              <a:t>ν</a:t>
            </a:r>
            <a:r>
              <a:rPr lang="en-US" sz="3200" i="1" kern="1200" baseline="-25000" err="1">
                <a:solidFill>
                  <a:schemeClr val="lt1"/>
                </a:solidFill>
                <a:latin typeface="Calibri"/>
                <a:ea typeface="+mn-ea"/>
                <a:cs typeface="Calibri"/>
              </a:rPr>
              <a:t>e</a:t>
            </a:r>
            <a:endParaRPr lang="en-US" sz="3200" i="1" baseline="-25000" err="1">
              <a:latin typeface="Calibri"/>
              <a:ea typeface="Calibri"/>
              <a:cs typeface="Calibri"/>
            </a:endParaRPr>
          </a:p>
        </p:txBody>
      </p: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F6BBEABF-B6D8-489E-A425-593C8B06CB4D}"/>
              </a:ext>
            </a:extLst>
          </p:cNvPr>
          <p:cNvSpPr/>
          <p:nvPr/>
        </p:nvSpPr>
        <p:spPr>
          <a:xfrm>
            <a:off x="9768761" y="2974399"/>
            <a:ext cx="1005841" cy="1008893"/>
          </a:xfrm>
          <a:prstGeom prst="flowChartConnector">
            <a:avLst/>
          </a:prstGeom>
          <a:solidFill>
            <a:srgbClr val="E76F5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 err="1">
                <a:solidFill>
                  <a:schemeClr val="lt1"/>
                </a:solidFill>
                <a:latin typeface="Calibri"/>
                <a:ea typeface="+mn-ea"/>
                <a:cs typeface="Calibri"/>
              </a:rPr>
              <a:t>ν</a:t>
            </a:r>
            <a:r>
              <a:rPr lang="en-US" sz="3200" i="1" kern="1200" baseline="-25000" err="1">
                <a:solidFill>
                  <a:schemeClr val="lt1"/>
                </a:solidFill>
                <a:latin typeface="+mn-lt"/>
                <a:ea typeface="+mn-lt"/>
                <a:cs typeface="+mn-lt"/>
              </a:rPr>
              <a:t>τ</a:t>
            </a:r>
            <a:endParaRPr lang="en-US" sz="3200" i="1" baseline="-25000" err="1">
              <a:latin typeface="Lucida Calligraphy"/>
              <a:cs typeface="Calibri"/>
            </a:endParaRPr>
          </a:p>
        </p:txBody>
      </p:sp>
      <p:sp>
        <p:nvSpPr>
          <p:cNvPr id="9" name="Double Wave 8">
            <a:extLst>
              <a:ext uri="{FF2B5EF4-FFF2-40B4-BE49-F238E27FC236}">
                <a16:creationId xmlns:a16="http://schemas.microsoft.com/office/drawing/2014/main" id="{318B4900-535F-875D-0DCB-8D86F1B47F16}"/>
              </a:ext>
            </a:extLst>
          </p:cNvPr>
          <p:cNvSpPr/>
          <p:nvPr/>
        </p:nvSpPr>
        <p:spPr>
          <a:xfrm>
            <a:off x="4980878" y="250902"/>
            <a:ext cx="1709853" cy="827048"/>
          </a:xfrm>
          <a:prstGeom prst="doubleWave">
            <a:avLst/>
          </a:prstGeom>
          <a:solidFill>
            <a:srgbClr val="E9C46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Lucida Calligraphy"/>
                <a:ea typeface="Calibri"/>
                <a:cs typeface="Calibri"/>
              </a:rPr>
              <a:t>γ</a:t>
            </a:r>
            <a:endParaRPr lang="en-US" sz="4000" err="1">
              <a:solidFill>
                <a:schemeClr val="bg1"/>
              </a:solidFill>
              <a:latin typeface="Lucida Calligraphy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007621-4AE4-EBF0-B3CC-5DE23404FA65}"/>
              </a:ext>
            </a:extLst>
          </p:cNvPr>
          <p:cNvSpPr txBox="1"/>
          <p:nvPr/>
        </p:nvSpPr>
        <p:spPr>
          <a:xfrm>
            <a:off x="910682" y="1524000"/>
            <a:ext cx="10352049" cy="1421780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F15DA68-8D35-8FE4-BB42-EB985163D4C4}"/>
              </a:ext>
            </a:extLst>
          </p:cNvPr>
          <p:cNvSpPr txBox="1"/>
          <p:nvPr/>
        </p:nvSpPr>
        <p:spPr>
          <a:xfrm>
            <a:off x="910683" y="4135243"/>
            <a:ext cx="10352048" cy="2471853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218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39BF5B1B-4F2C-854E-3C99-A51FC630D504}"/>
              </a:ext>
            </a:extLst>
          </p:cNvPr>
          <p:cNvSpPr txBox="1"/>
          <p:nvPr/>
        </p:nvSpPr>
        <p:spPr>
          <a:xfrm>
            <a:off x="1084383" y="1572845"/>
            <a:ext cx="2119923" cy="4524315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  <a:prstDash val="dash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cs typeface="Calibri"/>
              </a:rPr>
              <a:t>The Strong Force</a:t>
            </a: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marL="285750" indent="-285750" algn="ctr">
              <a:buFont typeface="Arial"/>
              <a:buChar char="•"/>
            </a:pPr>
            <a:r>
              <a:rPr lang="en-US">
                <a:cs typeface="Calibri"/>
              </a:rPr>
              <a:t>Binds quarks together to form protons and neutrons.</a:t>
            </a:r>
          </a:p>
          <a:p>
            <a:pPr marL="285750" indent="-285750" algn="ctr">
              <a:buFont typeface="Arial"/>
              <a:buChar char="•"/>
            </a:pPr>
            <a:r>
              <a:rPr lang="en-US">
                <a:cs typeface="Calibri"/>
              </a:rPr>
              <a:t>Strong enough to hold protons and neutrons together inside a nucleus.</a:t>
            </a:r>
          </a:p>
          <a:p>
            <a:pPr marL="285750" indent="-285750" algn="ctr">
              <a:buFont typeface="Arial"/>
              <a:buChar char="•"/>
            </a:pPr>
            <a:endParaRPr lang="en-US">
              <a:cs typeface="Calibri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E1F7FA0-FAF5-246C-DFAB-F16B23D2C6E6}"/>
              </a:ext>
            </a:extLst>
          </p:cNvPr>
          <p:cNvSpPr txBox="1"/>
          <p:nvPr/>
        </p:nvSpPr>
        <p:spPr>
          <a:xfrm>
            <a:off x="3565769" y="1572845"/>
            <a:ext cx="2119924" cy="3970318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  <a:prstDash val="dash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cs typeface="Calibri"/>
              </a:rPr>
              <a:t>The Electromagnetic Force</a:t>
            </a: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marL="285750" indent="-285750" algn="ctr">
              <a:buFont typeface="Arial"/>
              <a:buChar char="•"/>
            </a:pPr>
            <a:endParaRPr lang="en-US">
              <a:cs typeface="Calibri"/>
            </a:endParaRPr>
          </a:p>
          <a:p>
            <a:pPr marL="285750" indent="-285750" algn="ctr">
              <a:buFont typeface="Arial"/>
              <a:buChar char="•"/>
            </a:pPr>
            <a:r>
              <a:rPr lang="en-US">
                <a:cs typeface="Calibri"/>
              </a:rPr>
              <a:t>Causes electric and magnetic fields.</a:t>
            </a:r>
            <a:endParaRPr lang="en-US"/>
          </a:p>
          <a:p>
            <a:pPr marL="285750" indent="-285750" algn="ctr">
              <a:buFont typeface="Arial"/>
              <a:buChar char="•"/>
            </a:pPr>
            <a:r>
              <a:rPr lang="en-US">
                <a:cs typeface="Calibri"/>
              </a:rPr>
              <a:t>Responsible for the attraction and repulsion of electrically charged particles.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A8EB48A-9B44-24B5-F9D6-2BD0389EC272}"/>
              </a:ext>
            </a:extLst>
          </p:cNvPr>
          <p:cNvSpPr txBox="1"/>
          <p:nvPr/>
        </p:nvSpPr>
        <p:spPr>
          <a:xfrm>
            <a:off x="5988536" y="1572845"/>
            <a:ext cx="4611076" cy="2862322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  <a:prstDash val="dash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cs typeface="Calibri"/>
              </a:rPr>
              <a:t>The Weak Force</a:t>
            </a: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marL="285750" indent="-285750" algn="ctr">
              <a:buFont typeface="Arial"/>
              <a:buChar char="•"/>
            </a:pPr>
            <a:r>
              <a:rPr lang="en-US">
                <a:cs typeface="Calibri"/>
              </a:rPr>
              <a:t>Responsible for the radioactive decay and creation of elements heavier than hydrogen.</a:t>
            </a:r>
          </a:p>
          <a:p>
            <a:pPr marL="285750" indent="-285750" algn="ctr">
              <a:buFont typeface="Arial"/>
              <a:buChar char="•"/>
            </a:pPr>
            <a:r>
              <a:rPr lang="en-US">
                <a:cs typeface="Calibri"/>
              </a:rPr>
              <a:t>Causes the transformation of protons to neutrons and vice-versa.</a:t>
            </a:r>
          </a:p>
        </p:txBody>
      </p:sp>
      <p:sp>
        <p:nvSpPr>
          <p:cNvPr id="40" name="Title 1">
            <a:extLst>
              <a:ext uri="{FF2B5EF4-FFF2-40B4-BE49-F238E27FC236}">
                <a16:creationId xmlns:a16="http://schemas.microsoft.com/office/drawing/2014/main" id="{F2271E3F-FCE1-CC51-6E98-A4F1641C2D8D}"/>
              </a:ext>
            </a:extLst>
          </p:cNvPr>
          <p:cNvSpPr txBox="1">
            <a:spLocks/>
          </p:cNvSpPr>
          <p:nvPr/>
        </p:nvSpPr>
        <p:spPr>
          <a:xfrm>
            <a:off x="726830" y="3612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>
                <a:cs typeface="Calibri Light"/>
              </a:rPr>
              <a:t>Forces</a:t>
            </a:r>
            <a:endParaRPr lang="en-US"/>
          </a:p>
        </p:txBody>
      </p:sp>
      <p:sp>
        <p:nvSpPr>
          <p:cNvPr id="44" name="Double Wave 43">
            <a:extLst>
              <a:ext uri="{FF2B5EF4-FFF2-40B4-BE49-F238E27FC236}">
                <a16:creationId xmlns:a16="http://schemas.microsoft.com/office/drawing/2014/main" id="{B7FEBF8A-4914-F011-DF57-EB2F7344BF37}"/>
              </a:ext>
            </a:extLst>
          </p:cNvPr>
          <p:cNvSpPr/>
          <p:nvPr/>
        </p:nvSpPr>
        <p:spPr>
          <a:xfrm>
            <a:off x="1310268" y="2295292"/>
            <a:ext cx="1709853" cy="827048"/>
          </a:xfrm>
          <a:prstGeom prst="doubleWave">
            <a:avLst/>
          </a:prstGeom>
          <a:solidFill>
            <a:srgbClr val="E9C46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Lucida Calligraphy"/>
                <a:cs typeface="Calibri"/>
              </a:rPr>
              <a:t>g</a:t>
            </a:r>
            <a:endParaRPr lang="en-US" sz="4000">
              <a:solidFill>
                <a:schemeClr val="bg1"/>
              </a:solidFill>
              <a:latin typeface="Lucida Calligraphy"/>
            </a:endParaRPr>
          </a:p>
        </p:txBody>
      </p:sp>
      <p:sp>
        <p:nvSpPr>
          <p:cNvPr id="46" name="Double Wave 45">
            <a:extLst>
              <a:ext uri="{FF2B5EF4-FFF2-40B4-BE49-F238E27FC236}">
                <a16:creationId xmlns:a16="http://schemas.microsoft.com/office/drawing/2014/main" id="{95FD2432-1982-C7D6-6441-56A89889900A}"/>
              </a:ext>
            </a:extLst>
          </p:cNvPr>
          <p:cNvSpPr/>
          <p:nvPr/>
        </p:nvSpPr>
        <p:spPr>
          <a:xfrm>
            <a:off x="3772829" y="2295292"/>
            <a:ext cx="1709853" cy="827048"/>
          </a:xfrm>
          <a:prstGeom prst="doubleWave">
            <a:avLst/>
          </a:prstGeom>
          <a:solidFill>
            <a:srgbClr val="E9C46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Lucida Calligraphy"/>
                <a:ea typeface="+mn-lt"/>
                <a:cs typeface="+mn-lt"/>
              </a:rPr>
              <a:t>γ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48" name="Double Wave 47">
            <a:extLst>
              <a:ext uri="{FF2B5EF4-FFF2-40B4-BE49-F238E27FC236}">
                <a16:creationId xmlns:a16="http://schemas.microsoft.com/office/drawing/2014/main" id="{334F2783-87F4-D651-0BAE-DAE8E441FD86}"/>
              </a:ext>
            </a:extLst>
          </p:cNvPr>
          <p:cNvSpPr/>
          <p:nvPr/>
        </p:nvSpPr>
        <p:spPr>
          <a:xfrm>
            <a:off x="6235390" y="2323170"/>
            <a:ext cx="1709853" cy="827048"/>
          </a:xfrm>
          <a:prstGeom prst="doubleWave">
            <a:avLst/>
          </a:prstGeom>
          <a:solidFill>
            <a:srgbClr val="E9C46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Lucida Calligraphy"/>
                <a:cs typeface="Calibri"/>
              </a:rPr>
              <a:t>Z</a:t>
            </a:r>
            <a:r>
              <a:rPr lang="en-US" sz="4000" baseline="30000">
                <a:solidFill>
                  <a:schemeClr val="bg1"/>
                </a:solidFill>
                <a:latin typeface="Lucida Calligraphy"/>
                <a:cs typeface="Calibri"/>
              </a:rPr>
              <a:t>0</a:t>
            </a:r>
          </a:p>
        </p:txBody>
      </p:sp>
      <p:sp>
        <p:nvSpPr>
          <p:cNvPr id="50" name="Double Wave 49">
            <a:extLst>
              <a:ext uri="{FF2B5EF4-FFF2-40B4-BE49-F238E27FC236}">
                <a16:creationId xmlns:a16="http://schemas.microsoft.com/office/drawing/2014/main" id="{DDA05706-FCF7-5597-90CA-4C5352AFA3DB}"/>
              </a:ext>
            </a:extLst>
          </p:cNvPr>
          <p:cNvSpPr/>
          <p:nvPr/>
        </p:nvSpPr>
        <p:spPr>
          <a:xfrm>
            <a:off x="8697951" y="2295291"/>
            <a:ext cx="1709853" cy="827048"/>
          </a:xfrm>
          <a:prstGeom prst="doubleWave">
            <a:avLst/>
          </a:prstGeom>
          <a:solidFill>
            <a:srgbClr val="E9C46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Lucida Calligraphy"/>
                <a:cs typeface="Calibri"/>
              </a:rPr>
              <a:t>W</a:t>
            </a:r>
            <a:r>
              <a:rPr lang="en-US" sz="4000" baseline="30000">
                <a:solidFill>
                  <a:schemeClr val="bg1"/>
                </a:solidFill>
                <a:latin typeface="Lucida Calligraphy"/>
                <a:cs typeface="Calibri"/>
              </a:rPr>
              <a:t>±</a:t>
            </a:r>
            <a:endParaRPr lang="en-US" sz="4000" baseline="30000">
              <a:solidFill>
                <a:schemeClr val="bg1"/>
              </a:solidFill>
              <a:latin typeface="Calibri" panose="020F0502020204030204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544743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40" grpId="0"/>
      <p:bldP spid="44" grpId="0" animBg="1"/>
      <p:bldP spid="46" grpId="0" animBg="1"/>
      <p:bldP spid="48" grpId="0" animBg="1"/>
      <p:bldP spid="5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ACCD0-805F-A508-D9FE-583D649C4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7"/>
            <a:ext cx="9392421" cy="1330841"/>
          </a:xfrm>
        </p:spPr>
        <p:txBody>
          <a:bodyPr>
            <a:normAutofit/>
          </a:bodyPr>
          <a:lstStyle/>
          <a:p>
            <a:r>
              <a:rPr lang="en-US">
                <a:cs typeface="Calibri Light"/>
              </a:rPr>
              <a:t>Interactions</a:t>
            </a:r>
            <a:endParaRPr lang="en-US"/>
          </a:p>
        </p:txBody>
      </p:sp>
      <p:sp>
        <p:nvSpPr>
          <p:cNvPr id="23" name="Flowchart: Connector 22">
            <a:extLst>
              <a:ext uri="{FF2B5EF4-FFF2-40B4-BE49-F238E27FC236}">
                <a16:creationId xmlns:a16="http://schemas.microsoft.com/office/drawing/2014/main" id="{3BA10A65-CE3D-7551-26DE-2854406D30C2}"/>
              </a:ext>
            </a:extLst>
          </p:cNvPr>
          <p:cNvSpPr/>
          <p:nvPr/>
        </p:nvSpPr>
        <p:spPr>
          <a:xfrm>
            <a:off x="1215104" y="4174201"/>
            <a:ext cx="1005841" cy="1007068"/>
          </a:xfrm>
          <a:prstGeom prst="flowChartConnector">
            <a:avLst/>
          </a:prstGeom>
          <a:solidFill>
            <a:srgbClr val="2A9D8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u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24" name="Flowchart: Connector 23">
            <a:extLst>
              <a:ext uri="{FF2B5EF4-FFF2-40B4-BE49-F238E27FC236}">
                <a16:creationId xmlns:a16="http://schemas.microsoft.com/office/drawing/2014/main" id="{24F4124E-B032-02AA-840F-A596D92CD917}"/>
              </a:ext>
            </a:extLst>
          </p:cNvPr>
          <p:cNvSpPr/>
          <p:nvPr/>
        </p:nvSpPr>
        <p:spPr>
          <a:xfrm>
            <a:off x="1214080" y="1771785"/>
            <a:ext cx="1007665" cy="1007068"/>
          </a:xfrm>
          <a:prstGeom prst="flowChartConnector">
            <a:avLst/>
          </a:prstGeom>
          <a:solidFill>
            <a:srgbClr val="E76F5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e</a:t>
            </a:r>
            <a:endParaRPr lang="en-US" sz="3200" i="1">
              <a:latin typeface="Lucida Calligraphy"/>
            </a:endParaRPr>
          </a:p>
        </p:txBody>
      </p:sp>
      <p:sp>
        <p:nvSpPr>
          <p:cNvPr id="25" name="Flowchart: Connector 24">
            <a:extLst>
              <a:ext uri="{FF2B5EF4-FFF2-40B4-BE49-F238E27FC236}">
                <a16:creationId xmlns:a16="http://schemas.microsoft.com/office/drawing/2014/main" id="{2EC0A7B7-7A95-864C-E117-99C0B52A3010}"/>
              </a:ext>
            </a:extLst>
          </p:cNvPr>
          <p:cNvSpPr/>
          <p:nvPr/>
        </p:nvSpPr>
        <p:spPr>
          <a:xfrm>
            <a:off x="5490770" y="4181796"/>
            <a:ext cx="1005841" cy="1007068"/>
          </a:xfrm>
          <a:prstGeom prst="flowChartConnector">
            <a:avLst/>
          </a:prstGeom>
          <a:solidFill>
            <a:srgbClr val="2A9D8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c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26" name="Flowchart: Connector 25">
            <a:extLst>
              <a:ext uri="{FF2B5EF4-FFF2-40B4-BE49-F238E27FC236}">
                <a16:creationId xmlns:a16="http://schemas.microsoft.com/office/drawing/2014/main" id="{3E130F32-8E0A-0A32-F8C5-D60ACD6FD20D}"/>
              </a:ext>
            </a:extLst>
          </p:cNvPr>
          <p:cNvSpPr/>
          <p:nvPr/>
        </p:nvSpPr>
        <p:spPr>
          <a:xfrm>
            <a:off x="9755855" y="4178808"/>
            <a:ext cx="1007665" cy="1007068"/>
          </a:xfrm>
          <a:prstGeom prst="flowChartConnector">
            <a:avLst/>
          </a:prstGeom>
          <a:solidFill>
            <a:srgbClr val="2A9D8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t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28" name="Flowchart: Connector 27">
            <a:extLst>
              <a:ext uri="{FF2B5EF4-FFF2-40B4-BE49-F238E27FC236}">
                <a16:creationId xmlns:a16="http://schemas.microsoft.com/office/drawing/2014/main" id="{7F7B58A0-939F-5F26-BD81-D9F2D2B7383E}"/>
              </a:ext>
            </a:extLst>
          </p:cNvPr>
          <p:cNvSpPr/>
          <p:nvPr/>
        </p:nvSpPr>
        <p:spPr>
          <a:xfrm>
            <a:off x="5489746" y="1768797"/>
            <a:ext cx="1007665" cy="1008894"/>
          </a:xfrm>
          <a:prstGeom prst="flowChartConnector">
            <a:avLst/>
          </a:prstGeom>
          <a:solidFill>
            <a:srgbClr val="E76F5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µ</a:t>
            </a:r>
            <a:endParaRPr lang="en-US" sz="3200" i="1" baseline="-25000">
              <a:latin typeface="Calibri"/>
              <a:ea typeface="Calibri"/>
              <a:cs typeface="Calibri"/>
            </a:endParaRPr>
          </a:p>
        </p:txBody>
      </p:sp>
      <p:sp>
        <p:nvSpPr>
          <p:cNvPr id="3" name="Flowchart: Connector 2">
            <a:extLst>
              <a:ext uri="{FF2B5EF4-FFF2-40B4-BE49-F238E27FC236}">
                <a16:creationId xmlns:a16="http://schemas.microsoft.com/office/drawing/2014/main" id="{8D329A2A-5E2F-3550-23D1-3A303FB9DE5B}"/>
              </a:ext>
            </a:extLst>
          </p:cNvPr>
          <p:cNvSpPr/>
          <p:nvPr/>
        </p:nvSpPr>
        <p:spPr>
          <a:xfrm>
            <a:off x="1216034" y="5403959"/>
            <a:ext cx="1005841" cy="1008893"/>
          </a:xfrm>
          <a:prstGeom prst="flowChartConnector">
            <a:avLst/>
          </a:prstGeom>
          <a:solidFill>
            <a:srgbClr val="2A9D8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d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F23A7279-7858-B356-8CBA-559E1E516E2B}"/>
              </a:ext>
            </a:extLst>
          </p:cNvPr>
          <p:cNvSpPr/>
          <p:nvPr/>
        </p:nvSpPr>
        <p:spPr>
          <a:xfrm>
            <a:off x="5491700" y="5400971"/>
            <a:ext cx="1005841" cy="1007068"/>
          </a:xfrm>
          <a:prstGeom prst="flowChartConnector">
            <a:avLst/>
          </a:prstGeom>
          <a:solidFill>
            <a:srgbClr val="2A9D8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s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BBE54DAE-0D7B-2CD6-9EEA-FE934946A803}"/>
              </a:ext>
            </a:extLst>
          </p:cNvPr>
          <p:cNvSpPr/>
          <p:nvPr/>
        </p:nvSpPr>
        <p:spPr>
          <a:xfrm>
            <a:off x="9767368" y="5397982"/>
            <a:ext cx="1007665" cy="1007068"/>
          </a:xfrm>
          <a:prstGeom prst="flowChartConnector">
            <a:avLst/>
          </a:prstGeom>
          <a:solidFill>
            <a:srgbClr val="2A9D8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b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CE4FA392-4651-E4EB-EC09-684F296EDF75}"/>
              </a:ext>
            </a:extLst>
          </p:cNvPr>
          <p:cNvSpPr/>
          <p:nvPr/>
        </p:nvSpPr>
        <p:spPr>
          <a:xfrm>
            <a:off x="9765411" y="1765807"/>
            <a:ext cx="1007665" cy="1008894"/>
          </a:xfrm>
          <a:prstGeom prst="flowChartConnector">
            <a:avLst/>
          </a:prstGeom>
          <a:solidFill>
            <a:srgbClr val="E76F5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τ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C551C304-0565-DFF5-EB5F-A54C7E646E42}"/>
              </a:ext>
            </a:extLst>
          </p:cNvPr>
          <p:cNvSpPr/>
          <p:nvPr/>
        </p:nvSpPr>
        <p:spPr>
          <a:xfrm>
            <a:off x="5493094" y="2977387"/>
            <a:ext cx="1005841" cy="1007068"/>
          </a:xfrm>
          <a:prstGeom prst="flowChartConnector">
            <a:avLst/>
          </a:prstGeom>
          <a:solidFill>
            <a:srgbClr val="E76F5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Calibri"/>
                <a:ea typeface="+mn-ea"/>
                <a:cs typeface="Calibri"/>
              </a:rPr>
              <a:t>ν</a:t>
            </a:r>
            <a:r>
              <a:rPr lang="en-US" sz="3200" i="1" kern="1200" baseline="-25000">
                <a:solidFill>
                  <a:schemeClr val="lt1"/>
                </a:solidFill>
                <a:latin typeface="+mn-lt"/>
                <a:ea typeface="+mn-lt"/>
                <a:cs typeface="+mn-lt"/>
              </a:rPr>
              <a:t>µ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6C858B53-1651-7B4D-BFF2-1EB09E7B06B2}"/>
              </a:ext>
            </a:extLst>
          </p:cNvPr>
          <p:cNvSpPr/>
          <p:nvPr/>
        </p:nvSpPr>
        <p:spPr>
          <a:xfrm>
            <a:off x="1213148" y="2978283"/>
            <a:ext cx="1007665" cy="1007068"/>
          </a:xfrm>
          <a:prstGeom prst="flowChartConnector">
            <a:avLst/>
          </a:prstGeom>
          <a:solidFill>
            <a:srgbClr val="E76F5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 err="1">
                <a:solidFill>
                  <a:schemeClr val="lt1"/>
                </a:solidFill>
                <a:latin typeface="Calibri"/>
                <a:ea typeface="+mn-ea"/>
                <a:cs typeface="Calibri"/>
              </a:rPr>
              <a:t>ν</a:t>
            </a:r>
            <a:r>
              <a:rPr lang="en-US" sz="3200" i="1" kern="1200" baseline="-25000" err="1">
                <a:solidFill>
                  <a:schemeClr val="lt1"/>
                </a:solidFill>
                <a:latin typeface="Calibri"/>
                <a:ea typeface="+mn-ea"/>
                <a:cs typeface="Calibri"/>
              </a:rPr>
              <a:t>e</a:t>
            </a:r>
            <a:endParaRPr lang="en-US" sz="3200" i="1" baseline="-25000" err="1">
              <a:latin typeface="Calibri"/>
              <a:ea typeface="Calibri"/>
              <a:cs typeface="Calibri"/>
            </a:endParaRPr>
          </a:p>
        </p:txBody>
      </p: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F6BBEABF-B6D8-489E-A425-593C8B06CB4D}"/>
              </a:ext>
            </a:extLst>
          </p:cNvPr>
          <p:cNvSpPr/>
          <p:nvPr/>
        </p:nvSpPr>
        <p:spPr>
          <a:xfrm>
            <a:off x="9768761" y="2974399"/>
            <a:ext cx="1005841" cy="1008893"/>
          </a:xfrm>
          <a:prstGeom prst="flowChartConnector">
            <a:avLst/>
          </a:prstGeom>
          <a:solidFill>
            <a:srgbClr val="E76F5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 err="1">
                <a:solidFill>
                  <a:schemeClr val="lt1"/>
                </a:solidFill>
                <a:latin typeface="Calibri"/>
                <a:ea typeface="+mn-ea"/>
                <a:cs typeface="Calibri"/>
              </a:rPr>
              <a:t>ν</a:t>
            </a:r>
            <a:r>
              <a:rPr lang="en-US" sz="3200" i="1" kern="1200" baseline="-25000" err="1">
                <a:solidFill>
                  <a:schemeClr val="lt1"/>
                </a:solidFill>
                <a:latin typeface="+mn-lt"/>
                <a:ea typeface="+mn-lt"/>
                <a:cs typeface="+mn-lt"/>
              </a:rPr>
              <a:t>τ</a:t>
            </a:r>
            <a:endParaRPr lang="en-US" sz="3200" i="1" baseline="-25000" err="1">
              <a:latin typeface="Lucida Calligraphy"/>
              <a:cs typeface="Calibri"/>
            </a:endParaRPr>
          </a:p>
        </p:txBody>
      </p:sp>
      <p:sp>
        <p:nvSpPr>
          <p:cNvPr id="9" name="Double Wave 8">
            <a:extLst>
              <a:ext uri="{FF2B5EF4-FFF2-40B4-BE49-F238E27FC236}">
                <a16:creationId xmlns:a16="http://schemas.microsoft.com/office/drawing/2014/main" id="{318B4900-535F-875D-0DCB-8D86F1B47F16}"/>
              </a:ext>
            </a:extLst>
          </p:cNvPr>
          <p:cNvSpPr/>
          <p:nvPr/>
        </p:nvSpPr>
        <p:spPr>
          <a:xfrm>
            <a:off x="4980878" y="250902"/>
            <a:ext cx="1709853" cy="827048"/>
          </a:xfrm>
          <a:prstGeom prst="doubleWave">
            <a:avLst/>
          </a:prstGeom>
          <a:solidFill>
            <a:srgbClr val="E9C46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Lucida Calligraphy"/>
                <a:cs typeface="Calibri"/>
              </a:rPr>
              <a:t>g</a:t>
            </a:r>
            <a:endParaRPr lang="en-US" sz="4000">
              <a:solidFill>
                <a:schemeClr val="bg1"/>
              </a:solidFill>
              <a:latin typeface="Lucida Calligraphy"/>
            </a:endParaRPr>
          </a:p>
        </p:txBody>
      </p:sp>
      <p:sp>
        <p:nvSpPr>
          <p:cNvPr id="12" name="TextBox 1">
            <a:extLst>
              <a:ext uri="{FF2B5EF4-FFF2-40B4-BE49-F238E27FC236}">
                <a16:creationId xmlns:a16="http://schemas.microsoft.com/office/drawing/2014/main" id="{93855174-705D-50EB-4F82-FD72E77B900B}"/>
              </a:ext>
            </a:extLst>
          </p:cNvPr>
          <p:cNvSpPr txBox="1"/>
          <p:nvPr/>
        </p:nvSpPr>
        <p:spPr>
          <a:xfrm>
            <a:off x="910683" y="4135243"/>
            <a:ext cx="10352048" cy="2471853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338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39BF5B1B-4F2C-854E-3C99-A51FC630D504}"/>
              </a:ext>
            </a:extLst>
          </p:cNvPr>
          <p:cNvSpPr txBox="1"/>
          <p:nvPr/>
        </p:nvSpPr>
        <p:spPr>
          <a:xfrm>
            <a:off x="1084383" y="1572845"/>
            <a:ext cx="2119923" cy="4524315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  <a:prstDash val="dash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cs typeface="Calibri"/>
              </a:rPr>
              <a:t>The Strong Force</a:t>
            </a: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marL="285750" indent="-285750" algn="ctr">
              <a:buFont typeface="Arial"/>
              <a:buChar char="•"/>
            </a:pPr>
            <a:r>
              <a:rPr lang="en-US">
                <a:cs typeface="Calibri"/>
              </a:rPr>
              <a:t>Binds quarks together to form protons and neutrons.</a:t>
            </a:r>
          </a:p>
          <a:p>
            <a:pPr marL="285750" indent="-285750" algn="ctr">
              <a:buFont typeface="Arial"/>
              <a:buChar char="•"/>
            </a:pPr>
            <a:r>
              <a:rPr lang="en-US">
                <a:cs typeface="Calibri"/>
              </a:rPr>
              <a:t>Strong enough to hold protons and neutrons together inside a nucleus.</a:t>
            </a:r>
          </a:p>
          <a:p>
            <a:pPr marL="285750" indent="-285750" algn="ctr">
              <a:buFont typeface="Arial"/>
              <a:buChar char="•"/>
            </a:pPr>
            <a:endParaRPr lang="en-US">
              <a:cs typeface="Calibri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E1F7FA0-FAF5-246C-DFAB-F16B23D2C6E6}"/>
              </a:ext>
            </a:extLst>
          </p:cNvPr>
          <p:cNvSpPr txBox="1"/>
          <p:nvPr/>
        </p:nvSpPr>
        <p:spPr>
          <a:xfrm>
            <a:off x="3565769" y="1572845"/>
            <a:ext cx="2119924" cy="3970318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  <a:prstDash val="dash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cs typeface="Calibri"/>
              </a:rPr>
              <a:t>The Electromagnetic Force</a:t>
            </a: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marL="285750" indent="-285750" algn="ctr">
              <a:buFont typeface="Arial"/>
              <a:buChar char="•"/>
            </a:pPr>
            <a:endParaRPr lang="en-US">
              <a:cs typeface="Calibri"/>
            </a:endParaRPr>
          </a:p>
          <a:p>
            <a:pPr marL="285750" indent="-285750" algn="ctr">
              <a:buFont typeface="Arial"/>
              <a:buChar char="•"/>
            </a:pPr>
            <a:r>
              <a:rPr lang="en-US">
                <a:cs typeface="Calibri"/>
              </a:rPr>
              <a:t>Causes electric and magnetic fields.</a:t>
            </a:r>
            <a:endParaRPr lang="en-US"/>
          </a:p>
          <a:p>
            <a:pPr marL="285750" indent="-285750" algn="ctr">
              <a:buFont typeface="Arial"/>
              <a:buChar char="•"/>
            </a:pPr>
            <a:r>
              <a:rPr lang="en-US">
                <a:cs typeface="Calibri"/>
              </a:rPr>
              <a:t>Responsible for the attraction and repulsion of electrically charged particles.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A8EB48A-9B44-24B5-F9D6-2BD0389EC272}"/>
              </a:ext>
            </a:extLst>
          </p:cNvPr>
          <p:cNvSpPr txBox="1"/>
          <p:nvPr/>
        </p:nvSpPr>
        <p:spPr>
          <a:xfrm>
            <a:off x="5988536" y="1572845"/>
            <a:ext cx="4611076" cy="2862322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  <a:prstDash val="dash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cs typeface="Calibri"/>
              </a:rPr>
              <a:t>The Weak Force</a:t>
            </a: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marL="285750" indent="-285750" algn="ctr">
              <a:buFont typeface="Arial"/>
              <a:buChar char="•"/>
            </a:pPr>
            <a:r>
              <a:rPr lang="en-US">
                <a:cs typeface="Calibri"/>
              </a:rPr>
              <a:t>Responsible for the radioactive decay and creation of elements heavier than hydrogen.</a:t>
            </a:r>
          </a:p>
          <a:p>
            <a:pPr marL="285750" indent="-285750" algn="ctr">
              <a:buFont typeface="Arial"/>
              <a:buChar char="•"/>
            </a:pPr>
            <a:r>
              <a:rPr lang="en-US">
                <a:cs typeface="Calibri"/>
              </a:rPr>
              <a:t>Causes the transformation of protons to neutrons and vice-versa.</a:t>
            </a:r>
          </a:p>
        </p:txBody>
      </p:sp>
      <p:sp>
        <p:nvSpPr>
          <p:cNvPr id="40" name="Title 1">
            <a:extLst>
              <a:ext uri="{FF2B5EF4-FFF2-40B4-BE49-F238E27FC236}">
                <a16:creationId xmlns:a16="http://schemas.microsoft.com/office/drawing/2014/main" id="{F2271E3F-FCE1-CC51-6E98-A4F1641C2D8D}"/>
              </a:ext>
            </a:extLst>
          </p:cNvPr>
          <p:cNvSpPr txBox="1">
            <a:spLocks/>
          </p:cNvSpPr>
          <p:nvPr/>
        </p:nvSpPr>
        <p:spPr>
          <a:xfrm>
            <a:off x="726830" y="3612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>
                <a:cs typeface="Calibri Light"/>
              </a:rPr>
              <a:t>Forces</a:t>
            </a:r>
            <a:endParaRPr lang="en-US"/>
          </a:p>
        </p:txBody>
      </p:sp>
      <p:sp>
        <p:nvSpPr>
          <p:cNvPr id="44" name="Double Wave 43">
            <a:extLst>
              <a:ext uri="{FF2B5EF4-FFF2-40B4-BE49-F238E27FC236}">
                <a16:creationId xmlns:a16="http://schemas.microsoft.com/office/drawing/2014/main" id="{B7FEBF8A-4914-F011-DF57-EB2F7344BF37}"/>
              </a:ext>
            </a:extLst>
          </p:cNvPr>
          <p:cNvSpPr/>
          <p:nvPr/>
        </p:nvSpPr>
        <p:spPr>
          <a:xfrm>
            <a:off x="1310268" y="2295292"/>
            <a:ext cx="1709853" cy="827048"/>
          </a:xfrm>
          <a:prstGeom prst="doubleWave">
            <a:avLst/>
          </a:prstGeom>
          <a:solidFill>
            <a:srgbClr val="E9C46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Lucida Calligraphy"/>
                <a:cs typeface="Calibri"/>
              </a:rPr>
              <a:t>g</a:t>
            </a:r>
            <a:endParaRPr lang="en-US" sz="4000">
              <a:solidFill>
                <a:schemeClr val="bg1"/>
              </a:solidFill>
              <a:latin typeface="Lucida Calligraphy"/>
            </a:endParaRPr>
          </a:p>
        </p:txBody>
      </p:sp>
      <p:sp>
        <p:nvSpPr>
          <p:cNvPr id="46" name="Double Wave 45">
            <a:extLst>
              <a:ext uri="{FF2B5EF4-FFF2-40B4-BE49-F238E27FC236}">
                <a16:creationId xmlns:a16="http://schemas.microsoft.com/office/drawing/2014/main" id="{95FD2432-1982-C7D6-6441-56A89889900A}"/>
              </a:ext>
            </a:extLst>
          </p:cNvPr>
          <p:cNvSpPr/>
          <p:nvPr/>
        </p:nvSpPr>
        <p:spPr>
          <a:xfrm>
            <a:off x="3772829" y="2295292"/>
            <a:ext cx="1709853" cy="827048"/>
          </a:xfrm>
          <a:prstGeom prst="doubleWave">
            <a:avLst/>
          </a:prstGeom>
          <a:solidFill>
            <a:srgbClr val="E9C46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Lucida Calligraphy"/>
                <a:ea typeface="+mn-lt"/>
                <a:cs typeface="+mn-lt"/>
              </a:rPr>
              <a:t>γ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48" name="Double Wave 47">
            <a:extLst>
              <a:ext uri="{FF2B5EF4-FFF2-40B4-BE49-F238E27FC236}">
                <a16:creationId xmlns:a16="http://schemas.microsoft.com/office/drawing/2014/main" id="{334F2783-87F4-D651-0BAE-DAE8E441FD86}"/>
              </a:ext>
            </a:extLst>
          </p:cNvPr>
          <p:cNvSpPr/>
          <p:nvPr/>
        </p:nvSpPr>
        <p:spPr>
          <a:xfrm>
            <a:off x="6235390" y="2323170"/>
            <a:ext cx="1709853" cy="827048"/>
          </a:xfrm>
          <a:prstGeom prst="doubleWave">
            <a:avLst/>
          </a:prstGeom>
          <a:solidFill>
            <a:srgbClr val="E9C46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Lucida Calligraphy"/>
                <a:cs typeface="Calibri"/>
              </a:rPr>
              <a:t>Z</a:t>
            </a:r>
            <a:r>
              <a:rPr lang="en-US" sz="4000" baseline="30000">
                <a:solidFill>
                  <a:schemeClr val="bg1"/>
                </a:solidFill>
                <a:latin typeface="Lucida Calligraphy"/>
                <a:cs typeface="Calibri"/>
              </a:rPr>
              <a:t>0</a:t>
            </a:r>
          </a:p>
        </p:txBody>
      </p:sp>
      <p:sp>
        <p:nvSpPr>
          <p:cNvPr id="50" name="Double Wave 49">
            <a:extLst>
              <a:ext uri="{FF2B5EF4-FFF2-40B4-BE49-F238E27FC236}">
                <a16:creationId xmlns:a16="http://schemas.microsoft.com/office/drawing/2014/main" id="{DDA05706-FCF7-5597-90CA-4C5352AFA3DB}"/>
              </a:ext>
            </a:extLst>
          </p:cNvPr>
          <p:cNvSpPr/>
          <p:nvPr/>
        </p:nvSpPr>
        <p:spPr>
          <a:xfrm>
            <a:off x="8697951" y="2295291"/>
            <a:ext cx="1709853" cy="827048"/>
          </a:xfrm>
          <a:prstGeom prst="doubleWave">
            <a:avLst/>
          </a:prstGeom>
          <a:solidFill>
            <a:srgbClr val="E9C46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Lucida Calligraphy"/>
                <a:cs typeface="Calibri"/>
              </a:rPr>
              <a:t>W</a:t>
            </a:r>
            <a:r>
              <a:rPr lang="en-US" sz="4000" baseline="30000">
                <a:solidFill>
                  <a:schemeClr val="bg1"/>
                </a:solidFill>
                <a:latin typeface="Lucida Calligraphy"/>
                <a:cs typeface="Calibri"/>
              </a:rPr>
              <a:t>±</a:t>
            </a:r>
            <a:endParaRPr lang="en-US" sz="4000" baseline="30000">
              <a:solidFill>
                <a:schemeClr val="bg1"/>
              </a:solidFill>
              <a:latin typeface="Calibri" panose="020F0502020204030204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537963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40" grpId="0"/>
      <p:bldP spid="44" grpId="0" animBg="1"/>
      <p:bldP spid="46" grpId="0" animBg="1"/>
      <p:bldP spid="48" grpId="0" animBg="1"/>
      <p:bldP spid="5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ACCD0-805F-A508-D9FE-583D649C4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7"/>
            <a:ext cx="9392421" cy="1330841"/>
          </a:xfrm>
        </p:spPr>
        <p:txBody>
          <a:bodyPr>
            <a:normAutofit/>
          </a:bodyPr>
          <a:lstStyle/>
          <a:p>
            <a:r>
              <a:rPr lang="en-US">
                <a:cs typeface="Calibri Light"/>
              </a:rPr>
              <a:t>Interactions</a:t>
            </a:r>
            <a:endParaRPr lang="en-US"/>
          </a:p>
        </p:txBody>
      </p:sp>
      <p:sp>
        <p:nvSpPr>
          <p:cNvPr id="23" name="Flowchart: Connector 22">
            <a:extLst>
              <a:ext uri="{FF2B5EF4-FFF2-40B4-BE49-F238E27FC236}">
                <a16:creationId xmlns:a16="http://schemas.microsoft.com/office/drawing/2014/main" id="{3BA10A65-CE3D-7551-26DE-2854406D30C2}"/>
              </a:ext>
            </a:extLst>
          </p:cNvPr>
          <p:cNvSpPr/>
          <p:nvPr/>
        </p:nvSpPr>
        <p:spPr>
          <a:xfrm>
            <a:off x="1215104" y="4174201"/>
            <a:ext cx="1005841" cy="1007068"/>
          </a:xfrm>
          <a:prstGeom prst="flowChartConnector">
            <a:avLst/>
          </a:prstGeom>
          <a:solidFill>
            <a:srgbClr val="2A9D8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u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24" name="Flowchart: Connector 23">
            <a:extLst>
              <a:ext uri="{FF2B5EF4-FFF2-40B4-BE49-F238E27FC236}">
                <a16:creationId xmlns:a16="http://schemas.microsoft.com/office/drawing/2014/main" id="{24F4124E-B032-02AA-840F-A596D92CD917}"/>
              </a:ext>
            </a:extLst>
          </p:cNvPr>
          <p:cNvSpPr/>
          <p:nvPr/>
        </p:nvSpPr>
        <p:spPr>
          <a:xfrm>
            <a:off x="1214080" y="1771785"/>
            <a:ext cx="1007665" cy="1007068"/>
          </a:xfrm>
          <a:prstGeom prst="flowChartConnector">
            <a:avLst/>
          </a:prstGeom>
          <a:solidFill>
            <a:srgbClr val="E76F5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e</a:t>
            </a:r>
            <a:endParaRPr lang="en-US" sz="3200" i="1">
              <a:latin typeface="Lucida Calligraphy"/>
            </a:endParaRPr>
          </a:p>
        </p:txBody>
      </p:sp>
      <p:sp>
        <p:nvSpPr>
          <p:cNvPr id="25" name="Flowchart: Connector 24">
            <a:extLst>
              <a:ext uri="{FF2B5EF4-FFF2-40B4-BE49-F238E27FC236}">
                <a16:creationId xmlns:a16="http://schemas.microsoft.com/office/drawing/2014/main" id="{2EC0A7B7-7A95-864C-E117-99C0B52A3010}"/>
              </a:ext>
            </a:extLst>
          </p:cNvPr>
          <p:cNvSpPr/>
          <p:nvPr/>
        </p:nvSpPr>
        <p:spPr>
          <a:xfrm>
            <a:off x="5490770" y="4181796"/>
            <a:ext cx="1005841" cy="1007068"/>
          </a:xfrm>
          <a:prstGeom prst="flowChartConnector">
            <a:avLst/>
          </a:prstGeom>
          <a:solidFill>
            <a:srgbClr val="2A9D8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c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26" name="Flowchart: Connector 25">
            <a:extLst>
              <a:ext uri="{FF2B5EF4-FFF2-40B4-BE49-F238E27FC236}">
                <a16:creationId xmlns:a16="http://schemas.microsoft.com/office/drawing/2014/main" id="{3E130F32-8E0A-0A32-F8C5-D60ACD6FD20D}"/>
              </a:ext>
            </a:extLst>
          </p:cNvPr>
          <p:cNvSpPr/>
          <p:nvPr/>
        </p:nvSpPr>
        <p:spPr>
          <a:xfrm>
            <a:off x="9755855" y="4178808"/>
            <a:ext cx="1007665" cy="1007068"/>
          </a:xfrm>
          <a:prstGeom prst="flowChartConnector">
            <a:avLst/>
          </a:prstGeom>
          <a:solidFill>
            <a:srgbClr val="2A9D8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t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28" name="Flowchart: Connector 27">
            <a:extLst>
              <a:ext uri="{FF2B5EF4-FFF2-40B4-BE49-F238E27FC236}">
                <a16:creationId xmlns:a16="http://schemas.microsoft.com/office/drawing/2014/main" id="{7F7B58A0-939F-5F26-BD81-D9F2D2B7383E}"/>
              </a:ext>
            </a:extLst>
          </p:cNvPr>
          <p:cNvSpPr/>
          <p:nvPr/>
        </p:nvSpPr>
        <p:spPr>
          <a:xfrm>
            <a:off x="5489746" y="1768797"/>
            <a:ext cx="1007665" cy="1008894"/>
          </a:xfrm>
          <a:prstGeom prst="flowChartConnector">
            <a:avLst/>
          </a:prstGeom>
          <a:solidFill>
            <a:srgbClr val="E76F5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µ</a:t>
            </a:r>
            <a:endParaRPr lang="en-US" sz="3200" i="1" baseline="-25000">
              <a:latin typeface="Calibri"/>
              <a:ea typeface="Calibri"/>
              <a:cs typeface="Calibri"/>
            </a:endParaRPr>
          </a:p>
        </p:txBody>
      </p:sp>
      <p:sp>
        <p:nvSpPr>
          <p:cNvPr id="3" name="Flowchart: Connector 2">
            <a:extLst>
              <a:ext uri="{FF2B5EF4-FFF2-40B4-BE49-F238E27FC236}">
                <a16:creationId xmlns:a16="http://schemas.microsoft.com/office/drawing/2014/main" id="{8D329A2A-5E2F-3550-23D1-3A303FB9DE5B}"/>
              </a:ext>
            </a:extLst>
          </p:cNvPr>
          <p:cNvSpPr/>
          <p:nvPr/>
        </p:nvSpPr>
        <p:spPr>
          <a:xfrm>
            <a:off x="1216034" y="5403959"/>
            <a:ext cx="1005841" cy="1008893"/>
          </a:xfrm>
          <a:prstGeom prst="flowChartConnector">
            <a:avLst/>
          </a:prstGeom>
          <a:solidFill>
            <a:srgbClr val="2A9D8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d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F23A7279-7858-B356-8CBA-559E1E516E2B}"/>
              </a:ext>
            </a:extLst>
          </p:cNvPr>
          <p:cNvSpPr/>
          <p:nvPr/>
        </p:nvSpPr>
        <p:spPr>
          <a:xfrm>
            <a:off x="5491700" y="5400971"/>
            <a:ext cx="1005841" cy="1007068"/>
          </a:xfrm>
          <a:prstGeom prst="flowChartConnector">
            <a:avLst/>
          </a:prstGeom>
          <a:solidFill>
            <a:srgbClr val="2A9D8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s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BBE54DAE-0D7B-2CD6-9EEA-FE934946A803}"/>
              </a:ext>
            </a:extLst>
          </p:cNvPr>
          <p:cNvSpPr/>
          <p:nvPr/>
        </p:nvSpPr>
        <p:spPr>
          <a:xfrm>
            <a:off x="9767368" y="5397982"/>
            <a:ext cx="1007665" cy="1007068"/>
          </a:xfrm>
          <a:prstGeom prst="flowChartConnector">
            <a:avLst/>
          </a:prstGeom>
          <a:solidFill>
            <a:srgbClr val="2A9D8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b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CE4FA392-4651-E4EB-EC09-684F296EDF75}"/>
              </a:ext>
            </a:extLst>
          </p:cNvPr>
          <p:cNvSpPr/>
          <p:nvPr/>
        </p:nvSpPr>
        <p:spPr>
          <a:xfrm>
            <a:off x="9765411" y="1765807"/>
            <a:ext cx="1007665" cy="1008894"/>
          </a:xfrm>
          <a:prstGeom prst="flowChartConnector">
            <a:avLst/>
          </a:prstGeom>
          <a:solidFill>
            <a:srgbClr val="E76F5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τ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C551C304-0565-DFF5-EB5F-A54C7E646E42}"/>
              </a:ext>
            </a:extLst>
          </p:cNvPr>
          <p:cNvSpPr/>
          <p:nvPr/>
        </p:nvSpPr>
        <p:spPr>
          <a:xfrm>
            <a:off x="5493094" y="2977387"/>
            <a:ext cx="1005841" cy="1007068"/>
          </a:xfrm>
          <a:prstGeom prst="flowChartConnector">
            <a:avLst/>
          </a:prstGeom>
          <a:solidFill>
            <a:srgbClr val="E76F5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Calibri"/>
                <a:ea typeface="+mn-ea"/>
                <a:cs typeface="Calibri"/>
              </a:rPr>
              <a:t>ν</a:t>
            </a:r>
            <a:r>
              <a:rPr lang="en-US" sz="3200" i="1" kern="1200" baseline="-25000">
                <a:solidFill>
                  <a:schemeClr val="lt1"/>
                </a:solidFill>
                <a:latin typeface="+mn-lt"/>
                <a:ea typeface="+mn-lt"/>
                <a:cs typeface="+mn-lt"/>
              </a:rPr>
              <a:t>µ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6C858B53-1651-7B4D-BFF2-1EB09E7B06B2}"/>
              </a:ext>
            </a:extLst>
          </p:cNvPr>
          <p:cNvSpPr/>
          <p:nvPr/>
        </p:nvSpPr>
        <p:spPr>
          <a:xfrm>
            <a:off x="1213148" y="2978283"/>
            <a:ext cx="1007665" cy="1007068"/>
          </a:xfrm>
          <a:prstGeom prst="flowChartConnector">
            <a:avLst/>
          </a:prstGeom>
          <a:solidFill>
            <a:srgbClr val="E76F5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 err="1">
                <a:solidFill>
                  <a:schemeClr val="lt1"/>
                </a:solidFill>
                <a:latin typeface="Calibri"/>
                <a:ea typeface="+mn-ea"/>
                <a:cs typeface="Calibri"/>
              </a:rPr>
              <a:t>ν</a:t>
            </a:r>
            <a:r>
              <a:rPr lang="en-US" sz="3200" i="1" kern="1200" baseline="-25000" err="1">
                <a:solidFill>
                  <a:schemeClr val="lt1"/>
                </a:solidFill>
                <a:latin typeface="Calibri"/>
                <a:ea typeface="+mn-ea"/>
                <a:cs typeface="Calibri"/>
              </a:rPr>
              <a:t>e</a:t>
            </a:r>
            <a:endParaRPr lang="en-US" sz="3200" i="1" baseline="-25000" err="1">
              <a:latin typeface="Calibri"/>
              <a:ea typeface="Calibri"/>
              <a:cs typeface="Calibri"/>
            </a:endParaRPr>
          </a:p>
        </p:txBody>
      </p: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F6BBEABF-B6D8-489E-A425-593C8B06CB4D}"/>
              </a:ext>
            </a:extLst>
          </p:cNvPr>
          <p:cNvSpPr/>
          <p:nvPr/>
        </p:nvSpPr>
        <p:spPr>
          <a:xfrm>
            <a:off x="9768761" y="2974399"/>
            <a:ext cx="1005841" cy="1008893"/>
          </a:xfrm>
          <a:prstGeom prst="flowChartConnector">
            <a:avLst/>
          </a:prstGeom>
          <a:solidFill>
            <a:srgbClr val="E76F5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 err="1">
                <a:solidFill>
                  <a:schemeClr val="lt1"/>
                </a:solidFill>
                <a:latin typeface="Calibri"/>
                <a:ea typeface="+mn-ea"/>
                <a:cs typeface="Calibri"/>
              </a:rPr>
              <a:t>ν</a:t>
            </a:r>
            <a:r>
              <a:rPr lang="en-US" sz="3200" i="1" kern="1200" baseline="-25000" err="1">
                <a:solidFill>
                  <a:schemeClr val="lt1"/>
                </a:solidFill>
                <a:latin typeface="+mn-lt"/>
                <a:ea typeface="+mn-lt"/>
                <a:cs typeface="+mn-lt"/>
              </a:rPr>
              <a:t>τ</a:t>
            </a:r>
            <a:endParaRPr lang="en-US" sz="3200" i="1" baseline="-25000" err="1">
              <a:latin typeface="Lucida Calligraphy"/>
              <a:cs typeface="Calibri"/>
            </a:endParaRPr>
          </a:p>
        </p:txBody>
      </p:sp>
      <p:sp>
        <p:nvSpPr>
          <p:cNvPr id="13" name="Double Wave 12">
            <a:extLst>
              <a:ext uri="{FF2B5EF4-FFF2-40B4-BE49-F238E27FC236}">
                <a16:creationId xmlns:a16="http://schemas.microsoft.com/office/drawing/2014/main" id="{CF9C6D2A-B4B5-7288-C6E4-E65D7007F58E}"/>
              </a:ext>
            </a:extLst>
          </p:cNvPr>
          <p:cNvSpPr/>
          <p:nvPr/>
        </p:nvSpPr>
        <p:spPr>
          <a:xfrm>
            <a:off x="4228170" y="278780"/>
            <a:ext cx="1709853" cy="827048"/>
          </a:xfrm>
          <a:prstGeom prst="doubleWave">
            <a:avLst/>
          </a:prstGeom>
          <a:solidFill>
            <a:srgbClr val="E9C46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Lucida Calligraphy"/>
                <a:cs typeface="Calibri"/>
              </a:rPr>
              <a:t>Z</a:t>
            </a:r>
            <a:r>
              <a:rPr lang="en-US" sz="4000" baseline="30000">
                <a:solidFill>
                  <a:schemeClr val="bg1"/>
                </a:solidFill>
                <a:latin typeface="Lucida Calligraphy"/>
                <a:cs typeface="Calibri"/>
              </a:rPr>
              <a:t>0</a:t>
            </a:r>
          </a:p>
        </p:txBody>
      </p:sp>
      <p:sp>
        <p:nvSpPr>
          <p:cNvPr id="15" name="Double Wave 14">
            <a:extLst>
              <a:ext uri="{FF2B5EF4-FFF2-40B4-BE49-F238E27FC236}">
                <a16:creationId xmlns:a16="http://schemas.microsoft.com/office/drawing/2014/main" id="{B47FBD2F-0747-0C2D-35C5-E0E9A0265E67}"/>
              </a:ext>
            </a:extLst>
          </p:cNvPr>
          <p:cNvSpPr/>
          <p:nvPr/>
        </p:nvSpPr>
        <p:spPr>
          <a:xfrm>
            <a:off x="6690732" y="250901"/>
            <a:ext cx="1709853" cy="827048"/>
          </a:xfrm>
          <a:prstGeom prst="doubleWave">
            <a:avLst/>
          </a:prstGeom>
          <a:solidFill>
            <a:srgbClr val="E9C46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Lucida Calligraphy"/>
                <a:cs typeface="Calibri"/>
              </a:rPr>
              <a:t>W</a:t>
            </a:r>
            <a:r>
              <a:rPr lang="en-US" sz="4000" baseline="30000">
                <a:solidFill>
                  <a:schemeClr val="bg1"/>
                </a:solidFill>
                <a:latin typeface="Lucida Calligraphy"/>
                <a:cs typeface="Calibri"/>
              </a:rPr>
              <a:t>±</a:t>
            </a:r>
            <a:endParaRPr lang="en-US" sz="4000" baseline="30000">
              <a:solidFill>
                <a:schemeClr val="bg1"/>
              </a:solidFill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09F141F0-6731-E57F-C9BE-DC056F9FCA39}"/>
              </a:ext>
            </a:extLst>
          </p:cNvPr>
          <p:cNvSpPr txBox="1"/>
          <p:nvPr/>
        </p:nvSpPr>
        <p:spPr>
          <a:xfrm>
            <a:off x="910681" y="1654096"/>
            <a:ext cx="10370635" cy="4953000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041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ACCD0-805F-A508-D9FE-583D649C4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>
                <a:cs typeface="Calibri Light"/>
              </a:rPr>
              <a:t>Bosons</a:t>
            </a:r>
            <a:endParaRPr lang="en-US"/>
          </a:p>
        </p:txBody>
      </p:sp>
      <p:sp>
        <p:nvSpPr>
          <p:cNvPr id="3" name="Double Wave 2">
            <a:extLst>
              <a:ext uri="{FF2B5EF4-FFF2-40B4-BE49-F238E27FC236}">
                <a16:creationId xmlns:a16="http://schemas.microsoft.com/office/drawing/2014/main" id="{5832B676-9909-184A-1F63-AD2EFF399B4B}"/>
              </a:ext>
            </a:extLst>
          </p:cNvPr>
          <p:cNvSpPr/>
          <p:nvPr/>
        </p:nvSpPr>
        <p:spPr>
          <a:xfrm>
            <a:off x="1310268" y="2295292"/>
            <a:ext cx="1709853" cy="827048"/>
          </a:xfrm>
          <a:prstGeom prst="doubleWave">
            <a:avLst/>
          </a:prstGeom>
          <a:solidFill>
            <a:srgbClr val="E9C46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Lucida Calligraphy"/>
                <a:cs typeface="Calibri"/>
              </a:rPr>
              <a:t>g</a:t>
            </a:r>
            <a:endParaRPr lang="en-US" sz="4000">
              <a:solidFill>
                <a:schemeClr val="bg1"/>
              </a:solidFill>
              <a:latin typeface="Lucida Calligraphy"/>
            </a:endParaRPr>
          </a:p>
        </p:txBody>
      </p:sp>
      <p:sp>
        <p:nvSpPr>
          <p:cNvPr id="29" name="Double Wave 28">
            <a:extLst>
              <a:ext uri="{FF2B5EF4-FFF2-40B4-BE49-F238E27FC236}">
                <a16:creationId xmlns:a16="http://schemas.microsoft.com/office/drawing/2014/main" id="{FA4C9B8C-22AA-F83C-BBFD-916C099732F8}"/>
              </a:ext>
            </a:extLst>
          </p:cNvPr>
          <p:cNvSpPr/>
          <p:nvPr/>
        </p:nvSpPr>
        <p:spPr>
          <a:xfrm>
            <a:off x="3772829" y="2295292"/>
            <a:ext cx="1709853" cy="827048"/>
          </a:xfrm>
          <a:prstGeom prst="doubleWave">
            <a:avLst/>
          </a:prstGeom>
          <a:solidFill>
            <a:srgbClr val="E9C46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Lucida Calligraphy"/>
                <a:ea typeface="+mn-lt"/>
                <a:cs typeface="+mn-lt"/>
              </a:rPr>
              <a:t>γ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30" name="Double Wave 29">
            <a:extLst>
              <a:ext uri="{FF2B5EF4-FFF2-40B4-BE49-F238E27FC236}">
                <a16:creationId xmlns:a16="http://schemas.microsoft.com/office/drawing/2014/main" id="{E77FD5E5-1939-CD17-2C2E-F21A74088415}"/>
              </a:ext>
            </a:extLst>
          </p:cNvPr>
          <p:cNvSpPr/>
          <p:nvPr/>
        </p:nvSpPr>
        <p:spPr>
          <a:xfrm>
            <a:off x="6235390" y="2323170"/>
            <a:ext cx="1709853" cy="827048"/>
          </a:xfrm>
          <a:prstGeom prst="doubleWave">
            <a:avLst/>
          </a:prstGeom>
          <a:solidFill>
            <a:srgbClr val="E9C46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Lucida Calligraphy"/>
                <a:cs typeface="Calibri"/>
              </a:rPr>
              <a:t>Z</a:t>
            </a:r>
            <a:r>
              <a:rPr lang="en-US" sz="4000" baseline="30000">
                <a:solidFill>
                  <a:schemeClr val="bg1"/>
                </a:solidFill>
                <a:latin typeface="Lucida Calligraphy"/>
                <a:cs typeface="Calibri"/>
              </a:rPr>
              <a:t>0</a:t>
            </a:r>
          </a:p>
        </p:txBody>
      </p:sp>
      <p:sp>
        <p:nvSpPr>
          <p:cNvPr id="31" name="Double Wave 30">
            <a:extLst>
              <a:ext uri="{FF2B5EF4-FFF2-40B4-BE49-F238E27FC236}">
                <a16:creationId xmlns:a16="http://schemas.microsoft.com/office/drawing/2014/main" id="{DCF72AD4-F849-F3EF-B7A9-8C9911CCE499}"/>
              </a:ext>
            </a:extLst>
          </p:cNvPr>
          <p:cNvSpPr/>
          <p:nvPr/>
        </p:nvSpPr>
        <p:spPr>
          <a:xfrm>
            <a:off x="8697951" y="2295291"/>
            <a:ext cx="1709853" cy="827048"/>
          </a:xfrm>
          <a:prstGeom prst="doubleWave">
            <a:avLst/>
          </a:prstGeom>
          <a:solidFill>
            <a:srgbClr val="E9C46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Lucida Calligraphy"/>
                <a:cs typeface="Calibri"/>
              </a:rPr>
              <a:t>W</a:t>
            </a:r>
            <a:r>
              <a:rPr lang="en-US" sz="4000" baseline="30000">
                <a:solidFill>
                  <a:schemeClr val="bg1"/>
                </a:solidFill>
                <a:latin typeface="Lucida Calligraphy"/>
                <a:cs typeface="Calibri"/>
              </a:rPr>
              <a:t>±</a:t>
            </a:r>
            <a:endParaRPr lang="en-US" sz="4000" baseline="30000">
              <a:solidFill>
                <a:schemeClr val="bg1"/>
              </a:solidFill>
              <a:latin typeface="Calibri" panose="020F0502020204030204"/>
              <a:cs typeface="Calibri" panose="020F0502020204030204"/>
            </a:endParaRPr>
          </a:p>
        </p:txBody>
      </p:sp>
      <p:pic>
        <p:nvPicPr>
          <p:cNvPr id="4" name="Picture 4" descr="A group of people in a lecture hall&#10;&#10;Description automatically generated">
            <a:extLst>
              <a:ext uri="{FF2B5EF4-FFF2-40B4-BE49-F238E27FC236}">
                <a16:creationId xmlns:a16="http://schemas.microsoft.com/office/drawing/2014/main" id="{6D1BCB51-E8A7-0D07-3A4D-F922387BEF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9169" y="3397686"/>
            <a:ext cx="2743200" cy="1957857"/>
          </a:xfrm>
          <a:prstGeom prst="rect">
            <a:avLst/>
          </a:prstGeom>
        </p:spPr>
      </p:pic>
      <p:pic>
        <p:nvPicPr>
          <p:cNvPr id="5" name="Picture 5" descr="A person and person hugging&#10;&#10;Description automatically generated">
            <a:extLst>
              <a:ext uri="{FF2B5EF4-FFF2-40B4-BE49-F238E27FC236}">
                <a16:creationId xmlns:a16="http://schemas.microsoft.com/office/drawing/2014/main" id="{04440C82-98F7-FF3F-3CB3-45945BA4F2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908" y="5015523"/>
            <a:ext cx="2743200" cy="1828800"/>
          </a:xfrm>
          <a:prstGeom prst="rect">
            <a:avLst/>
          </a:prstGeom>
        </p:spPr>
      </p:pic>
      <p:sp>
        <p:nvSpPr>
          <p:cNvPr id="7" name="Star: 5 Points 6">
            <a:extLst>
              <a:ext uri="{FF2B5EF4-FFF2-40B4-BE49-F238E27FC236}">
                <a16:creationId xmlns:a16="http://schemas.microsoft.com/office/drawing/2014/main" id="{9552C17C-410C-D217-D3AF-27D91A313357}"/>
              </a:ext>
            </a:extLst>
          </p:cNvPr>
          <p:cNvSpPr/>
          <p:nvPr/>
        </p:nvSpPr>
        <p:spPr>
          <a:xfrm>
            <a:off x="4571999" y="3827316"/>
            <a:ext cx="3048000" cy="2571749"/>
          </a:xfrm>
          <a:prstGeom prst="star5">
            <a:avLst/>
          </a:prstGeom>
          <a:solidFill>
            <a:srgbClr val="F4A26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>
                <a:solidFill>
                  <a:schemeClr val="bg1"/>
                </a:solidFill>
                <a:latin typeface="Lucida Calligraphy"/>
                <a:ea typeface="+mn-lt"/>
                <a:cs typeface="+mn-lt"/>
              </a:rPr>
              <a:t>H</a:t>
            </a:r>
            <a:endParaRPr lang="en-US">
              <a:solidFill>
                <a:schemeClr val="bg1"/>
              </a:solidFill>
              <a:latin typeface="Lucida Calligraphy"/>
            </a:endParaRPr>
          </a:p>
        </p:txBody>
      </p:sp>
      <p:pic>
        <p:nvPicPr>
          <p:cNvPr id="8" name="Picture 8" descr="A person with a beard and glasses&#10;&#10;Description automatically generated">
            <a:extLst>
              <a:ext uri="{FF2B5EF4-FFF2-40B4-BE49-F238E27FC236}">
                <a16:creationId xmlns:a16="http://schemas.microsoft.com/office/drawing/2014/main" id="{600E54B0-A75E-C46C-49D3-02B3634F3C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8618" y="3866367"/>
            <a:ext cx="2012516" cy="2997896"/>
          </a:xfrm>
          <a:prstGeom prst="rect">
            <a:avLst/>
          </a:prstGeom>
        </p:spPr>
      </p:pic>
      <p:pic>
        <p:nvPicPr>
          <p:cNvPr id="9" name="Picture 9" descr="A person in a suit and tie&#10;&#10;Description automatically generated">
            <a:extLst>
              <a:ext uri="{FF2B5EF4-FFF2-40B4-BE49-F238E27FC236}">
                <a16:creationId xmlns:a16="http://schemas.microsoft.com/office/drawing/2014/main" id="{35912968-C9FA-0C82-C300-A141F5FCFA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62783" y="3897681"/>
            <a:ext cx="1970762" cy="2956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080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ACCD0-805F-A508-D9FE-583D649C4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7"/>
            <a:ext cx="9392421" cy="1330841"/>
          </a:xfrm>
        </p:spPr>
        <p:txBody>
          <a:bodyPr>
            <a:normAutofit/>
          </a:bodyPr>
          <a:lstStyle/>
          <a:p>
            <a:r>
              <a:rPr lang="en-US">
                <a:cs typeface="Calibri Light"/>
              </a:rPr>
              <a:t>Interactions</a:t>
            </a:r>
            <a:endParaRPr lang="en-US"/>
          </a:p>
        </p:txBody>
      </p:sp>
      <p:sp>
        <p:nvSpPr>
          <p:cNvPr id="23" name="Flowchart: Connector 22">
            <a:extLst>
              <a:ext uri="{FF2B5EF4-FFF2-40B4-BE49-F238E27FC236}">
                <a16:creationId xmlns:a16="http://schemas.microsoft.com/office/drawing/2014/main" id="{3BA10A65-CE3D-7551-26DE-2854406D30C2}"/>
              </a:ext>
            </a:extLst>
          </p:cNvPr>
          <p:cNvSpPr/>
          <p:nvPr/>
        </p:nvSpPr>
        <p:spPr>
          <a:xfrm>
            <a:off x="1215104" y="4174201"/>
            <a:ext cx="1005841" cy="1007068"/>
          </a:xfrm>
          <a:prstGeom prst="flowChartConnector">
            <a:avLst/>
          </a:prstGeom>
          <a:solidFill>
            <a:srgbClr val="2A9D8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u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24" name="Flowchart: Connector 23">
            <a:extLst>
              <a:ext uri="{FF2B5EF4-FFF2-40B4-BE49-F238E27FC236}">
                <a16:creationId xmlns:a16="http://schemas.microsoft.com/office/drawing/2014/main" id="{24F4124E-B032-02AA-840F-A596D92CD917}"/>
              </a:ext>
            </a:extLst>
          </p:cNvPr>
          <p:cNvSpPr/>
          <p:nvPr/>
        </p:nvSpPr>
        <p:spPr>
          <a:xfrm>
            <a:off x="1214080" y="1771785"/>
            <a:ext cx="1007665" cy="1007068"/>
          </a:xfrm>
          <a:prstGeom prst="flowChartConnector">
            <a:avLst/>
          </a:prstGeom>
          <a:solidFill>
            <a:srgbClr val="E76F5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e</a:t>
            </a:r>
            <a:endParaRPr lang="en-US" sz="3200" i="1">
              <a:latin typeface="Lucida Calligraphy"/>
            </a:endParaRPr>
          </a:p>
        </p:txBody>
      </p:sp>
      <p:sp>
        <p:nvSpPr>
          <p:cNvPr id="25" name="Flowchart: Connector 24">
            <a:extLst>
              <a:ext uri="{FF2B5EF4-FFF2-40B4-BE49-F238E27FC236}">
                <a16:creationId xmlns:a16="http://schemas.microsoft.com/office/drawing/2014/main" id="{2EC0A7B7-7A95-864C-E117-99C0B52A3010}"/>
              </a:ext>
            </a:extLst>
          </p:cNvPr>
          <p:cNvSpPr/>
          <p:nvPr/>
        </p:nvSpPr>
        <p:spPr>
          <a:xfrm>
            <a:off x="5490770" y="4181796"/>
            <a:ext cx="1005841" cy="1007068"/>
          </a:xfrm>
          <a:prstGeom prst="flowChartConnector">
            <a:avLst/>
          </a:prstGeom>
          <a:solidFill>
            <a:srgbClr val="2A9D8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c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26" name="Flowchart: Connector 25">
            <a:extLst>
              <a:ext uri="{FF2B5EF4-FFF2-40B4-BE49-F238E27FC236}">
                <a16:creationId xmlns:a16="http://schemas.microsoft.com/office/drawing/2014/main" id="{3E130F32-8E0A-0A32-F8C5-D60ACD6FD20D}"/>
              </a:ext>
            </a:extLst>
          </p:cNvPr>
          <p:cNvSpPr/>
          <p:nvPr/>
        </p:nvSpPr>
        <p:spPr>
          <a:xfrm>
            <a:off x="9755855" y="4178808"/>
            <a:ext cx="1007665" cy="1007068"/>
          </a:xfrm>
          <a:prstGeom prst="flowChartConnector">
            <a:avLst/>
          </a:prstGeom>
          <a:solidFill>
            <a:srgbClr val="2A9D8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t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28" name="Flowchart: Connector 27">
            <a:extLst>
              <a:ext uri="{FF2B5EF4-FFF2-40B4-BE49-F238E27FC236}">
                <a16:creationId xmlns:a16="http://schemas.microsoft.com/office/drawing/2014/main" id="{7F7B58A0-939F-5F26-BD81-D9F2D2B7383E}"/>
              </a:ext>
            </a:extLst>
          </p:cNvPr>
          <p:cNvSpPr/>
          <p:nvPr/>
        </p:nvSpPr>
        <p:spPr>
          <a:xfrm>
            <a:off x="5489746" y="1768797"/>
            <a:ext cx="1007665" cy="1008894"/>
          </a:xfrm>
          <a:prstGeom prst="flowChartConnector">
            <a:avLst/>
          </a:prstGeom>
          <a:solidFill>
            <a:srgbClr val="E76F5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µ</a:t>
            </a:r>
            <a:endParaRPr lang="en-US" sz="3200" i="1" baseline="-25000">
              <a:latin typeface="Calibri"/>
              <a:ea typeface="Calibri"/>
              <a:cs typeface="Calibri"/>
            </a:endParaRPr>
          </a:p>
        </p:txBody>
      </p:sp>
      <p:sp>
        <p:nvSpPr>
          <p:cNvPr id="3" name="Flowchart: Connector 2">
            <a:extLst>
              <a:ext uri="{FF2B5EF4-FFF2-40B4-BE49-F238E27FC236}">
                <a16:creationId xmlns:a16="http://schemas.microsoft.com/office/drawing/2014/main" id="{8D329A2A-5E2F-3550-23D1-3A303FB9DE5B}"/>
              </a:ext>
            </a:extLst>
          </p:cNvPr>
          <p:cNvSpPr/>
          <p:nvPr/>
        </p:nvSpPr>
        <p:spPr>
          <a:xfrm>
            <a:off x="1216034" y="5403959"/>
            <a:ext cx="1005841" cy="1008893"/>
          </a:xfrm>
          <a:prstGeom prst="flowChartConnector">
            <a:avLst/>
          </a:prstGeom>
          <a:solidFill>
            <a:srgbClr val="2A9D8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d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4" name="Flowchart: Connector 3">
            <a:extLst>
              <a:ext uri="{FF2B5EF4-FFF2-40B4-BE49-F238E27FC236}">
                <a16:creationId xmlns:a16="http://schemas.microsoft.com/office/drawing/2014/main" id="{F23A7279-7858-B356-8CBA-559E1E516E2B}"/>
              </a:ext>
            </a:extLst>
          </p:cNvPr>
          <p:cNvSpPr/>
          <p:nvPr/>
        </p:nvSpPr>
        <p:spPr>
          <a:xfrm>
            <a:off x="5491700" y="5400971"/>
            <a:ext cx="1005841" cy="1007068"/>
          </a:xfrm>
          <a:prstGeom prst="flowChartConnector">
            <a:avLst/>
          </a:prstGeom>
          <a:solidFill>
            <a:srgbClr val="2A9D8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s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BBE54DAE-0D7B-2CD6-9EEA-FE934946A803}"/>
              </a:ext>
            </a:extLst>
          </p:cNvPr>
          <p:cNvSpPr/>
          <p:nvPr/>
        </p:nvSpPr>
        <p:spPr>
          <a:xfrm>
            <a:off x="9767368" y="5397982"/>
            <a:ext cx="1007665" cy="1007068"/>
          </a:xfrm>
          <a:prstGeom prst="flowChartConnector">
            <a:avLst/>
          </a:prstGeom>
          <a:solidFill>
            <a:srgbClr val="2A9D8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b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CE4FA392-4651-E4EB-EC09-684F296EDF75}"/>
              </a:ext>
            </a:extLst>
          </p:cNvPr>
          <p:cNvSpPr/>
          <p:nvPr/>
        </p:nvSpPr>
        <p:spPr>
          <a:xfrm>
            <a:off x="9765411" y="1765807"/>
            <a:ext cx="1007665" cy="1008894"/>
          </a:xfrm>
          <a:prstGeom prst="flowChartConnector">
            <a:avLst/>
          </a:prstGeom>
          <a:solidFill>
            <a:srgbClr val="E76F5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τ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C551C304-0565-DFF5-EB5F-A54C7E646E42}"/>
              </a:ext>
            </a:extLst>
          </p:cNvPr>
          <p:cNvSpPr/>
          <p:nvPr/>
        </p:nvSpPr>
        <p:spPr>
          <a:xfrm>
            <a:off x="5493094" y="2977387"/>
            <a:ext cx="1005841" cy="1007068"/>
          </a:xfrm>
          <a:prstGeom prst="flowChartConnector">
            <a:avLst/>
          </a:prstGeom>
          <a:solidFill>
            <a:srgbClr val="E76F5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Calibri"/>
                <a:ea typeface="+mn-ea"/>
                <a:cs typeface="Calibri"/>
              </a:rPr>
              <a:t>ν</a:t>
            </a:r>
            <a:r>
              <a:rPr lang="en-US" sz="3200" i="1" kern="1200" baseline="-25000">
                <a:solidFill>
                  <a:schemeClr val="lt1"/>
                </a:solidFill>
                <a:latin typeface="+mn-lt"/>
                <a:ea typeface="+mn-lt"/>
                <a:cs typeface="+mn-lt"/>
              </a:rPr>
              <a:t>µ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6C858B53-1651-7B4D-BFF2-1EB09E7B06B2}"/>
              </a:ext>
            </a:extLst>
          </p:cNvPr>
          <p:cNvSpPr/>
          <p:nvPr/>
        </p:nvSpPr>
        <p:spPr>
          <a:xfrm>
            <a:off x="1213148" y="2978283"/>
            <a:ext cx="1007665" cy="1007068"/>
          </a:xfrm>
          <a:prstGeom prst="flowChartConnector">
            <a:avLst/>
          </a:prstGeom>
          <a:solidFill>
            <a:srgbClr val="E76F5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 err="1">
                <a:solidFill>
                  <a:schemeClr val="lt1"/>
                </a:solidFill>
                <a:latin typeface="Calibri"/>
                <a:ea typeface="+mn-ea"/>
                <a:cs typeface="Calibri"/>
              </a:rPr>
              <a:t>ν</a:t>
            </a:r>
            <a:r>
              <a:rPr lang="en-US" sz="3200" i="1" kern="1200" baseline="-25000" err="1">
                <a:solidFill>
                  <a:schemeClr val="lt1"/>
                </a:solidFill>
                <a:latin typeface="Calibri"/>
                <a:ea typeface="+mn-ea"/>
                <a:cs typeface="Calibri"/>
              </a:rPr>
              <a:t>e</a:t>
            </a:r>
            <a:endParaRPr lang="en-US" sz="3200" i="1" baseline="-25000" err="1">
              <a:latin typeface="Calibri"/>
              <a:ea typeface="Calibri"/>
              <a:cs typeface="Calibri"/>
            </a:endParaRPr>
          </a:p>
        </p:txBody>
      </p: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F6BBEABF-B6D8-489E-A425-593C8B06CB4D}"/>
              </a:ext>
            </a:extLst>
          </p:cNvPr>
          <p:cNvSpPr/>
          <p:nvPr/>
        </p:nvSpPr>
        <p:spPr>
          <a:xfrm>
            <a:off x="9768761" y="2974399"/>
            <a:ext cx="1005841" cy="1008893"/>
          </a:xfrm>
          <a:prstGeom prst="flowChartConnector">
            <a:avLst/>
          </a:prstGeom>
          <a:solidFill>
            <a:srgbClr val="E76F5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 err="1">
                <a:solidFill>
                  <a:schemeClr val="lt1"/>
                </a:solidFill>
                <a:latin typeface="Calibri"/>
                <a:ea typeface="+mn-ea"/>
                <a:cs typeface="Calibri"/>
              </a:rPr>
              <a:t>ν</a:t>
            </a:r>
            <a:r>
              <a:rPr lang="en-US" sz="3200" i="1" kern="1200" baseline="-25000" err="1">
                <a:solidFill>
                  <a:schemeClr val="lt1"/>
                </a:solidFill>
                <a:latin typeface="+mn-lt"/>
                <a:ea typeface="+mn-lt"/>
                <a:cs typeface="+mn-lt"/>
              </a:rPr>
              <a:t>τ</a:t>
            </a:r>
            <a:endParaRPr lang="en-US" sz="3200" i="1" baseline="-25000" err="1">
              <a:latin typeface="Lucida Calligraphy"/>
              <a:cs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900797B-78CB-524A-75A3-F455F176CB8C}"/>
              </a:ext>
            </a:extLst>
          </p:cNvPr>
          <p:cNvSpPr txBox="1"/>
          <p:nvPr/>
        </p:nvSpPr>
        <p:spPr>
          <a:xfrm>
            <a:off x="910682" y="1524000"/>
            <a:ext cx="10352049" cy="1421780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/>
          </a:p>
        </p:txBody>
      </p:sp>
      <p:sp>
        <p:nvSpPr>
          <p:cNvPr id="14" name="Star: 5 Points 13">
            <a:extLst>
              <a:ext uri="{FF2B5EF4-FFF2-40B4-BE49-F238E27FC236}">
                <a16:creationId xmlns:a16="http://schemas.microsoft.com/office/drawing/2014/main" id="{B90B4F47-90D4-4910-2C88-2288268E9C3A}"/>
              </a:ext>
            </a:extLst>
          </p:cNvPr>
          <p:cNvSpPr/>
          <p:nvPr/>
        </p:nvSpPr>
        <p:spPr>
          <a:xfrm>
            <a:off x="4901044" y="-3"/>
            <a:ext cx="2156115" cy="1904999"/>
          </a:xfrm>
          <a:prstGeom prst="star5">
            <a:avLst/>
          </a:prstGeom>
          <a:solidFill>
            <a:srgbClr val="F4A26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Lucida Calligraphy"/>
                <a:ea typeface="+mn-lt"/>
                <a:cs typeface="+mn-lt"/>
              </a:rPr>
              <a:t>H</a:t>
            </a:r>
            <a:endParaRPr lang="en-US" sz="4000">
              <a:solidFill>
                <a:schemeClr val="bg1"/>
              </a:solidFill>
              <a:latin typeface="Lucida Calligraphy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559D6BC-D282-E43C-651E-F8E91BB1ABF5}"/>
              </a:ext>
            </a:extLst>
          </p:cNvPr>
          <p:cNvSpPr txBox="1"/>
          <p:nvPr/>
        </p:nvSpPr>
        <p:spPr>
          <a:xfrm>
            <a:off x="910683" y="4135243"/>
            <a:ext cx="10352048" cy="2471853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77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 animBg="1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>
            <a:extLst>
              <a:ext uri="{FF2B5EF4-FFF2-40B4-BE49-F238E27FC236}">
                <a16:creationId xmlns:a16="http://schemas.microsoft.com/office/drawing/2014/main" id="{39BF5B1B-4F2C-854E-3C99-A51FC630D504}"/>
              </a:ext>
            </a:extLst>
          </p:cNvPr>
          <p:cNvSpPr txBox="1"/>
          <p:nvPr/>
        </p:nvSpPr>
        <p:spPr>
          <a:xfrm>
            <a:off x="1084383" y="1572845"/>
            <a:ext cx="2119923" cy="4524315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  <a:prstDash val="dash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cs typeface="Calibri"/>
              </a:rPr>
              <a:t>The Strong Force</a:t>
            </a: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marL="285750" indent="-285750" algn="ctr">
              <a:buFont typeface="Arial"/>
              <a:buChar char="•"/>
            </a:pPr>
            <a:r>
              <a:rPr lang="en-US">
                <a:cs typeface="Calibri"/>
              </a:rPr>
              <a:t>Binds quarks together to form protons and neutrons.</a:t>
            </a:r>
          </a:p>
          <a:p>
            <a:pPr marL="285750" indent="-285750" algn="ctr">
              <a:buFont typeface="Arial"/>
              <a:buChar char="•"/>
            </a:pPr>
            <a:r>
              <a:rPr lang="en-US">
                <a:cs typeface="Calibri"/>
              </a:rPr>
              <a:t>Strong enough to hold protons and neutrons together inside a nucleus.</a:t>
            </a:r>
          </a:p>
          <a:p>
            <a:pPr marL="285750" indent="-285750" algn="ctr">
              <a:buFont typeface="Arial"/>
              <a:buChar char="•"/>
            </a:pPr>
            <a:endParaRPr lang="en-US">
              <a:cs typeface="Calibri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E1F7FA0-FAF5-246C-DFAB-F16B23D2C6E6}"/>
              </a:ext>
            </a:extLst>
          </p:cNvPr>
          <p:cNvSpPr txBox="1"/>
          <p:nvPr/>
        </p:nvSpPr>
        <p:spPr>
          <a:xfrm>
            <a:off x="3565769" y="1572845"/>
            <a:ext cx="2119924" cy="3970318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  <a:prstDash val="dash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cs typeface="Calibri"/>
              </a:rPr>
              <a:t>The Electromagnetic Force</a:t>
            </a: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marL="285750" indent="-285750" algn="ctr">
              <a:buFont typeface="Arial"/>
              <a:buChar char="•"/>
            </a:pPr>
            <a:endParaRPr lang="en-US">
              <a:cs typeface="Calibri"/>
            </a:endParaRPr>
          </a:p>
          <a:p>
            <a:pPr marL="285750" indent="-285750" algn="ctr">
              <a:buFont typeface="Arial"/>
              <a:buChar char="•"/>
            </a:pPr>
            <a:r>
              <a:rPr lang="en-US">
                <a:cs typeface="Calibri"/>
              </a:rPr>
              <a:t>Causes electric and magnetic fields.</a:t>
            </a:r>
            <a:endParaRPr lang="en-US"/>
          </a:p>
          <a:p>
            <a:pPr marL="285750" indent="-285750" algn="ctr">
              <a:buFont typeface="Arial"/>
              <a:buChar char="•"/>
            </a:pPr>
            <a:r>
              <a:rPr lang="en-US">
                <a:cs typeface="Calibri"/>
              </a:rPr>
              <a:t>Responsible for the attraction and repulsion of electrically charged particles.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A8EB48A-9B44-24B5-F9D6-2BD0389EC272}"/>
              </a:ext>
            </a:extLst>
          </p:cNvPr>
          <p:cNvSpPr txBox="1"/>
          <p:nvPr/>
        </p:nvSpPr>
        <p:spPr>
          <a:xfrm>
            <a:off x="5988536" y="1572845"/>
            <a:ext cx="4611076" cy="2862322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  <a:prstDash val="dash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cs typeface="Calibri"/>
              </a:rPr>
              <a:t>The Weak Force</a:t>
            </a: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marL="285750" indent="-285750" algn="ctr">
              <a:buFont typeface="Arial"/>
              <a:buChar char="•"/>
            </a:pPr>
            <a:r>
              <a:rPr lang="en-US">
                <a:cs typeface="Calibri"/>
              </a:rPr>
              <a:t>Responsible for the radioactive decay and creation of elements heavier than hydrogen.</a:t>
            </a:r>
          </a:p>
          <a:p>
            <a:pPr marL="285750" indent="-285750" algn="ctr">
              <a:buFont typeface="Arial"/>
              <a:buChar char="•"/>
            </a:pPr>
            <a:r>
              <a:rPr lang="en-US">
                <a:cs typeface="Calibri"/>
              </a:rPr>
              <a:t>Causes the transformation of protons to neutrons and vice-versa.</a:t>
            </a:r>
          </a:p>
        </p:txBody>
      </p:sp>
      <p:sp>
        <p:nvSpPr>
          <p:cNvPr id="40" name="Title 1">
            <a:extLst>
              <a:ext uri="{FF2B5EF4-FFF2-40B4-BE49-F238E27FC236}">
                <a16:creationId xmlns:a16="http://schemas.microsoft.com/office/drawing/2014/main" id="{F2271E3F-FCE1-CC51-6E98-A4F1641C2D8D}"/>
              </a:ext>
            </a:extLst>
          </p:cNvPr>
          <p:cNvSpPr txBox="1">
            <a:spLocks/>
          </p:cNvSpPr>
          <p:nvPr/>
        </p:nvSpPr>
        <p:spPr>
          <a:xfrm>
            <a:off x="726830" y="3612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>
                <a:cs typeface="Calibri Light"/>
              </a:rPr>
              <a:t>Forces</a:t>
            </a:r>
            <a:endParaRPr lang="en-US"/>
          </a:p>
        </p:txBody>
      </p:sp>
      <p:sp>
        <p:nvSpPr>
          <p:cNvPr id="44" name="Double Wave 43">
            <a:extLst>
              <a:ext uri="{FF2B5EF4-FFF2-40B4-BE49-F238E27FC236}">
                <a16:creationId xmlns:a16="http://schemas.microsoft.com/office/drawing/2014/main" id="{B7FEBF8A-4914-F011-DF57-EB2F7344BF37}"/>
              </a:ext>
            </a:extLst>
          </p:cNvPr>
          <p:cNvSpPr/>
          <p:nvPr/>
        </p:nvSpPr>
        <p:spPr>
          <a:xfrm>
            <a:off x="1310268" y="2295292"/>
            <a:ext cx="1709853" cy="827048"/>
          </a:xfrm>
          <a:prstGeom prst="doubleWave">
            <a:avLst/>
          </a:prstGeom>
          <a:solidFill>
            <a:srgbClr val="E9C46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Lucida Calligraphy"/>
                <a:cs typeface="Calibri"/>
              </a:rPr>
              <a:t>g</a:t>
            </a:r>
            <a:endParaRPr lang="en-US" sz="4000">
              <a:solidFill>
                <a:schemeClr val="bg1"/>
              </a:solidFill>
              <a:latin typeface="Lucida Calligraphy"/>
            </a:endParaRPr>
          </a:p>
        </p:txBody>
      </p:sp>
      <p:sp>
        <p:nvSpPr>
          <p:cNvPr id="46" name="Double Wave 45">
            <a:extLst>
              <a:ext uri="{FF2B5EF4-FFF2-40B4-BE49-F238E27FC236}">
                <a16:creationId xmlns:a16="http://schemas.microsoft.com/office/drawing/2014/main" id="{95FD2432-1982-C7D6-6441-56A89889900A}"/>
              </a:ext>
            </a:extLst>
          </p:cNvPr>
          <p:cNvSpPr/>
          <p:nvPr/>
        </p:nvSpPr>
        <p:spPr>
          <a:xfrm>
            <a:off x="3772829" y="2295292"/>
            <a:ext cx="1709853" cy="827048"/>
          </a:xfrm>
          <a:prstGeom prst="doubleWave">
            <a:avLst/>
          </a:prstGeom>
          <a:solidFill>
            <a:srgbClr val="E9C46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Lucida Calligraphy"/>
                <a:ea typeface="+mn-lt"/>
                <a:cs typeface="+mn-lt"/>
              </a:rPr>
              <a:t>γ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48" name="Double Wave 47">
            <a:extLst>
              <a:ext uri="{FF2B5EF4-FFF2-40B4-BE49-F238E27FC236}">
                <a16:creationId xmlns:a16="http://schemas.microsoft.com/office/drawing/2014/main" id="{334F2783-87F4-D651-0BAE-DAE8E441FD86}"/>
              </a:ext>
            </a:extLst>
          </p:cNvPr>
          <p:cNvSpPr/>
          <p:nvPr/>
        </p:nvSpPr>
        <p:spPr>
          <a:xfrm>
            <a:off x="6235390" y="2323170"/>
            <a:ext cx="1709853" cy="827048"/>
          </a:xfrm>
          <a:prstGeom prst="doubleWave">
            <a:avLst/>
          </a:prstGeom>
          <a:solidFill>
            <a:srgbClr val="E9C46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Lucida Calligraphy"/>
                <a:cs typeface="Calibri"/>
              </a:rPr>
              <a:t>Z</a:t>
            </a:r>
            <a:r>
              <a:rPr lang="en-US" sz="4000" baseline="30000">
                <a:solidFill>
                  <a:schemeClr val="bg1"/>
                </a:solidFill>
                <a:latin typeface="Lucida Calligraphy"/>
                <a:cs typeface="Calibri"/>
              </a:rPr>
              <a:t>0</a:t>
            </a:r>
          </a:p>
        </p:txBody>
      </p:sp>
      <p:sp>
        <p:nvSpPr>
          <p:cNvPr id="50" name="Double Wave 49">
            <a:extLst>
              <a:ext uri="{FF2B5EF4-FFF2-40B4-BE49-F238E27FC236}">
                <a16:creationId xmlns:a16="http://schemas.microsoft.com/office/drawing/2014/main" id="{DDA05706-FCF7-5597-90CA-4C5352AFA3DB}"/>
              </a:ext>
            </a:extLst>
          </p:cNvPr>
          <p:cNvSpPr/>
          <p:nvPr/>
        </p:nvSpPr>
        <p:spPr>
          <a:xfrm>
            <a:off x="8697951" y="2295291"/>
            <a:ext cx="1709853" cy="827048"/>
          </a:xfrm>
          <a:prstGeom prst="doubleWave">
            <a:avLst/>
          </a:prstGeom>
          <a:solidFill>
            <a:srgbClr val="E9C46A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4000">
                <a:solidFill>
                  <a:schemeClr val="bg1"/>
                </a:solidFill>
                <a:latin typeface="Lucida Calligraphy"/>
                <a:cs typeface="Calibri"/>
              </a:rPr>
              <a:t>W</a:t>
            </a:r>
            <a:r>
              <a:rPr lang="en-US" sz="4000" baseline="30000">
                <a:solidFill>
                  <a:schemeClr val="bg1"/>
                </a:solidFill>
                <a:latin typeface="Lucida Calligraphy"/>
                <a:cs typeface="Calibri"/>
              </a:rPr>
              <a:t>±</a:t>
            </a:r>
            <a:endParaRPr lang="en-US" sz="4000" baseline="30000">
              <a:solidFill>
                <a:schemeClr val="bg1"/>
              </a:solidFill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9E0164-42F9-3C6B-8F71-62726BB115E8}"/>
              </a:ext>
            </a:extLst>
          </p:cNvPr>
          <p:cNvSpPr txBox="1"/>
          <p:nvPr/>
        </p:nvSpPr>
        <p:spPr>
          <a:xfrm>
            <a:off x="3415457" y="1464286"/>
            <a:ext cx="7746197" cy="4893647"/>
          </a:xfrm>
          <a:prstGeom prst="rect">
            <a:avLst/>
          </a:prstGeom>
          <a:noFill/>
          <a:ln w="57150">
            <a:solidFill>
              <a:srgbClr val="FF0000"/>
            </a:solidFill>
            <a:prstDash val="dash"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ctr"/>
            <a:endParaRPr lang="en-US">
              <a:cs typeface="Calibri"/>
            </a:endParaRPr>
          </a:p>
          <a:p>
            <a:pPr algn="r"/>
            <a:r>
              <a:rPr lang="en-US" sz="2400" b="1">
                <a:solidFill>
                  <a:srgbClr val="CF400C"/>
                </a:solidFill>
                <a:cs typeface="Calibri"/>
              </a:rPr>
              <a:t>Electroweak Unification</a:t>
            </a:r>
            <a:endParaRPr lang="en-US" b="1">
              <a:solidFill>
                <a:srgbClr val="CF400C"/>
              </a:solidFill>
              <a:cs typeface="Calibri"/>
            </a:endParaRPr>
          </a:p>
        </p:txBody>
      </p:sp>
      <p:pic>
        <p:nvPicPr>
          <p:cNvPr id="3" name="Picture 2" descr="A person in a suit and tie&#10;&#10;Description automatically generated">
            <a:extLst>
              <a:ext uri="{FF2B5EF4-FFF2-40B4-BE49-F238E27FC236}">
                <a16:creationId xmlns:a16="http://schemas.microsoft.com/office/drawing/2014/main" id="{E89CD050-FF14-D157-3FAC-0D7310F383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1907" y="4728039"/>
            <a:ext cx="1584544" cy="199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950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40" grpId="0"/>
      <p:bldP spid="44" grpId="0" animBg="1"/>
      <p:bldP spid="46" grpId="0" animBg="1"/>
      <p:bldP spid="48" grpId="0" animBg="1"/>
      <p:bldP spid="50" grpId="0" animBg="1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ACCD0-805F-A508-D9FE-583D649C4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9347"/>
            <a:ext cx="10515600" cy="1325563"/>
          </a:xfrm>
        </p:spPr>
        <p:txBody>
          <a:bodyPr/>
          <a:lstStyle/>
          <a:p>
            <a:pPr algn="ctr"/>
            <a:r>
              <a:rPr lang="en-US">
                <a:cs typeface="Calibri Light"/>
              </a:rPr>
              <a:t>The Standard Model</a:t>
            </a:r>
            <a:endParaRPr lang="en-US"/>
          </a:p>
        </p:txBody>
      </p:sp>
      <p:pic>
        <p:nvPicPr>
          <p:cNvPr id="6" name="Picture 6" descr="A colorful circle with letters and numbers&#10;&#10;Description automatically generated">
            <a:extLst>
              <a:ext uri="{FF2B5EF4-FFF2-40B4-BE49-F238E27FC236}">
                <a16:creationId xmlns:a16="http://schemas.microsoft.com/office/drawing/2014/main" id="{EE61A5FD-9855-559A-FA4F-CC0CDB710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778" y="979098"/>
            <a:ext cx="5791199" cy="5834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1862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8310" y="4960758"/>
            <a:ext cx="6796345" cy="1236086"/>
          </a:xfrm>
          <a:noFill/>
        </p:spPr>
        <p:txBody>
          <a:bodyPr anchor="ctr">
            <a:normAutofit/>
          </a:bodyPr>
          <a:lstStyle/>
          <a:p>
            <a:pPr algn="r"/>
            <a:r>
              <a:rPr lang="en-US" sz="4700" b="1">
                <a:cs typeface="Calibri Light"/>
              </a:rPr>
              <a:t>A Grand Unified Theory*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19869" y="4960758"/>
            <a:ext cx="3626665" cy="1236086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/>
              <a:t>*and our best theory so far: The Standard Model</a:t>
            </a:r>
          </a:p>
        </p:txBody>
      </p:sp>
      <p:pic>
        <p:nvPicPr>
          <p:cNvPr id="4" name="Picture 4" descr="A planet with rings in space&#10;&#10;Description automatically generated">
            <a:extLst>
              <a:ext uri="{FF2B5EF4-FFF2-40B4-BE49-F238E27FC236}">
                <a16:creationId xmlns:a16="http://schemas.microsoft.com/office/drawing/2014/main" id="{21A18929-73F0-F352-6F0D-25ABAFE397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9618"/>
          <a:stretch/>
        </p:blipFill>
        <p:spPr>
          <a:xfrm>
            <a:off x="320040" y="320040"/>
            <a:ext cx="11548872" cy="4462272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C729D022-6D82-9D21-A9C0-43781D001D9B}"/>
              </a:ext>
            </a:extLst>
          </p:cNvPr>
          <p:cNvSpPr txBox="1">
            <a:spLocks/>
          </p:cNvSpPr>
          <p:nvPr/>
        </p:nvSpPr>
        <p:spPr>
          <a:xfrm>
            <a:off x="9686100" y="5939423"/>
            <a:ext cx="2543340" cy="123608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err="1"/>
              <a:t>Ms</a:t>
            </a:r>
            <a:r>
              <a:rPr lang="en-US"/>
              <a:t> Irene Andreou</a:t>
            </a:r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21055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ACCD0-805F-A508-D9FE-583D649C4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The successes</a:t>
            </a:r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8DDB008-6EFF-AB32-9B57-314B3BE406B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911639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839689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ACCD0-805F-A508-D9FE-583D649C4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The limitations</a:t>
            </a: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5CF43B-E46D-680E-9EBA-9A157EFEBF23}"/>
              </a:ext>
            </a:extLst>
          </p:cNvPr>
          <p:cNvSpPr txBox="1"/>
          <p:nvPr/>
        </p:nvSpPr>
        <p:spPr>
          <a:xfrm>
            <a:off x="576384" y="1397000"/>
            <a:ext cx="2051539" cy="5355312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cs typeface="Calibri" panose="020F0502020204030204"/>
              </a:rPr>
              <a:t>Gravity</a:t>
            </a:r>
          </a:p>
          <a:p>
            <a:pPr algn="ctr"/>
            <a:endParaRPr lang="en-US">
              <a:cs typeface="Calibri" panose="020F0502020204030204"/>
            </a:endParaRPr>
          </a:p>
          <a:p>
            <a:pPr algn="ctr"/>
            <a:endParaRPr lang="en-US">
              <a:cs typeface="Calibri" panose="020F0502020204030204"/>
            </a:endParaRPr>
          </a:p>
          <a:p>
            <a:pPr algn="ctr"/>
            <a:endParaRPr lang="en-US">
              <a:cs typeface="Calibri" panose="020F0502020204030204"/>
            </a:endParaRPr>
          </a:p>
          <a:p>
            <a:pPr algn="ctr"/>
            <a:endParaRPr lang="en-US">
              <a:cs typeface="Calibri" panose="020F0502020204030204"/>
            </a:endParaRPr>
          </a:p>
          <a:p>
            <a:pPr algn="ctr"/>
            <a:endParaRPr lang="en-US">
              <a:cs typeface="Calibri" panose="020F0502020204030204"/>
            </a:endParaRPr>
          </a:p>
          <a:p>
            <a:pPr algn="ctr"/>
            <a:endParaRPr lang="en-US">
              <a:cs typeface="Calibri" panose="020F0502020204030204"/>
            </a:endParaRPr>
          </a:p>
          <a:p>
            <a:pPr algn="ctr"/>
            <a:endParaRPr lang="en-US">
              <a:cs typeface="Calibri" panose="020F0502020204030204"/>
            </a:endParaRPr>
          </a:p>
          <a:p>
            <a:pPr algn="ctr"/>
            <a:endParaRPr lang="en-US">
              <a:cs typeface="Calibri" panose="020F0502020204030204"/>
            </a:endParaRPr>
          </a:p>
          <a:p>
            <a:pPr algn="ctr"/>
            <a:endParaRPr lang="en-US">
              <a:cs typeface="Calibri" panose="020F0502020204030204"/>
            </a:endParaRPr>
          </a:p>
          <a:p>
            <a:pPr algn="ctr"/>
            <a:endParaRPr lang="en-US">
              <a:cs typeface="Calibri" panose="020F0502020204030204"/>
            </a:endParaRPr>
          </a:p>
          <a:p>
            <a:pPr algn="ctr"/>
            <a:endParaRPr lang="en-US">
              <a:cs typeface="Calibri" panose="020F0502020204030204"/>
            </a:endParaRPr>
          </a:p>
          <a:p>
            <a:pPr algn="ctr"/>
            <a:endParaRPr lang="en-US">
              <a:cs typeface="Calibri" panose="020F0502020204030204"/>
            </a:endParaRPr>
          </a:p>
          <a:p>
            <a:pPr algn="ctr"/>
            <a:endParaRPr lang="en-US">
              <a:cs typeface="Calibri" panose="020F0502020204030204"/>
            </a:endParaRPr>
          </a:p>
          <a:p>
            <a:pPr algn="ctr"/>
            <a:endParaRPr lang="en-US">
              <a:cs typeface="Calibri" panose="020F0502020204030204"/>
            </a:endParaRPr>
          </a:p>
          <a:p>
            <a:pPr algn="ctr"/>
            <a:endParaRPr lang="en-US">
              <a:cs typeface="Calibri" panose="020F0502020204030204"/>
            </a:endParaRPr>
          </a:p>
          <a:p>
            <a:pPr algn="ctr"/>
            <a:endParaRPr lang="en-US">
              <a:cs typeface="Calibri" panose="020F0502020204030204"/>
            </a:endParaRPr>
          </a:p>
          <a:p>
            <a:pPr algn="ctr"/>
            <a:endParaRPr lang="en-US">
              <a:cs typeface="Calibri" panose="020F0502020204030204"/>
            </a:endParaRPr>
          </a:p>
          <a:p>
            <a:pPr algn="ctr"/>
            <a:endParaRPr lang="en-US">
              <a:cs typeface="Calibri" panose="020F0502020204030204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10192E2-36E9-35B9-0018-5351C8DC70FA}"/>
              </a:ext>
            </a:extLst>
          </p:cNvPr>
          <p:cNvSpPr txBox="1"/>
          <p:nvPr/>
        </p:nvSpPr>
        <p:spPr>
          <a:xfrm>
            <a:off x="2774460" y="1397000"/>
            <a:ext cx="2059912" cy="3693319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cs typeface="Calibri"/>
              </a:rPr>
              <a:t>Accelerating expansion of the Universe</a:t>
            </a: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  <a:p>
            <a:endParaRPr lang="en-US">
              <a:ea typeface="Calibri" panose="020F0502020204030204"/>
              <a:cs typeface="Calibri"/>
            </a:endParaRP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  <a:p>
            <a:endParaRPr lang="en-US">
              <a:ea typeface="Calibri" panose="020F0502020204030204"/>
              <a:cs typeface="Calibri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ED6D8B9-AEE2-E45E-36C4-FDA742BD582B}"/>
              </a:ext>
            </a:extLst>
          </p:cNvPr>
          <p:cNvSpPr txBox="1"/>
          <p:nvPr/>
        </p:nvSpPr>
        <p:spPr>
          <a:xfrm>
            <a:off x="4972538" y="1396999"/>
            <a:ext cx="2051539" cy="5355312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cs typeface="Calibri"/>
              </a:rPr>
              <a:t>Matter dominance</a:t>
            </a:r>
          </a:p>
          <a:p>
            <a:endParaRPr lang="en-US">
              <a:ea typeface="Calibri" panose="020F0502020204030204"/>
              <a:cs typeface="Calibri"/>
            </a:endParaRPr>
          </a:p>
          <a:p>
            <a:endParaRPr lang="en-US">
              <a:ea typeface="Calibri" panose="020F0502020204030204"/>
              <a:cs typeface="Calibri"/>
            </a:endParaRPr>
          </a:p>
          <a:p>
            <a:endParaRPr lang="en-US">
              <a:ea typeface="Calibri" panose="020F0502020204030204"/>
              <a:cs typeface="Calibri"/>
            </a:endParaRPr>
          </a:p>
          <a:p>
            <a:endParaRPr lang="en-US">
              <a:ea typeface="Calibri" panose="020F0502020204030204"/>
              <a:cs typeface="Calibri"/>
            </a:endParaRPr>
          </a:p>
          <a:p>
            <a:endParaRPr lang="en-US">
              <a:ea typeface="Calibri" panose="020F0502020204030204"/>
              <a:cs typeface="Calibri"/>
            </a:endParaRPr>
          </a:p>
          <a:p>
            <a:endParaRPr lang="en-US">
              <a:ea typeface="Calibri" panose="020F0502020204030204"/>
              <a:cs typeface="Calibri"/>
            </a:endParaRPr>
          </a:p>
          <a:p>
            <a:endParaRPr lang="en-US">
              <a:ea typeface="Calibri" panose="020F0502020204030204"/>
              <a:cs typeface="Calibri"/>
            </a:endParaRPr>
          </a:p>
          <a:p>
            <a:endParaRPr lang="en-US">
              <a:ea typeface="Calibri" panose="020F0502020204030204"/>
              <a:cs typeface="Calibri"/>
            </a:endParaRPr>
          </a:p>
          <a:p>
            <a:endParaRPr lang="en-US">
              <a:ea typeface="Calibri" panose="020F0502020204030204"/>
              <a:cs typeface="Calibri"/>
            </a:endParaRPr>
          </a:p>
          <a:p>
            <a:endParaRPr lang="en-US">
              <a:ea typeface="Calibri" panose="020F0502020204030204"/>
              <a:cs typeface="Calibri"/>
            </a:endParaRPr>
          </a:p>
          <a:p>
            <a:endParaRPr lang="en-US">
              <a:ea typeface="Calibri" panose="020F0502020204030204"/>
              <a:cs typeface="Calibri"/>
            </a:endParaRPr>
          </a:p>
          <a:p>
            <a:endParaRPr lang="en-US">
              <a:ea typeface="Calibri" panose="020F0502020204030204"/>
              <a:cs typeface="Calibri"/>
            </a:endParaRPr>
          </a:p>
          <a:p>
            <a:endParaRPr lang="en-US">
              <a:ea typeface="Calibri" panose="020F0502020204030204"/>
              <a:cs typeface="Calibri"/>
            </a:endParaRPr>
          </a:p>
          <a:p>
            <a:endParaRPr lang="en-US">
              <a:ea typeface="Calibri" panose="020F0502020204030204"/>
              <a:cs typeface="Calibri"/>
            </a:endParaRPr>
          </a:p>
          <a:p>
            <a:endParaRPr lang="en-US">
              <a:ea typeface="Calibri" panose="020F0502020204030204"/>
              <a:cs typeface="Calibri"/>
            </a:endParaRPr>
          </a:p>
          <a:p>
            <a:endParaRPr lang="en-US">
              <a:ea typeface="Calibri" panose="020F0502020204030204"/>
              <a:cs typeface="Calibri"/>
            </a:endParaRPr>
          </a:p>
          <a:p>
            <a:endParaRPr lang="en-US">
              <a:ea typeface="Calibri" panose="020F0502020204030204"/>
              <a:cs typeface="Calibri"/>
            </a:endParaRPr>
          </a:p>
          <a:p>
            <a:endParaRPr lang="en-US">
              <a:ea typeface="Calibri" panose="020F0502020204030204"/>
              <a:cs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6E44FB7-06DF-442D-93DF-C5A98B0D991C}"/>
              </a:ext>
            </a:extLst>
          </p:cNvPr>
          <p:cNvSpPr txBox="1"/>
          <p:nvPr/>
        </p:nvSpPr>
        <p:spPr>
          <a:xfrm>
            <a:off x="7170614" y="1396999"/>
            <a:ext cx="2051539" cy="3693319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cs typeface="Calibri"/>
              </a:rPr>
              <a:t>Dark matter</a:t>
            </a: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55C3C2F-F8A5-0B3B-E1DE-77C62C9985D8}"/>
              </a:ext>
            </a:extLst>
          </p:cNvPr>
          <p:cNvSpPr txBox="1"/>
          <p:nvPr/>
        </p:nvSpPr>
        <p:spPr>
          <a:xfrm>
            <a:off x="9351595" y="1396998"/>
            <a:ext cx="2058865" cy="5318679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cs typeface="Calibri"/>
              </a:rPr>
              <a:t>Massive neutrinos</a:t>
            </a: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</p:txBody>
      </p:sp>
      <p:pic>
        <p:nvPicPr>
          <p:cNvPr id="19" name="Picture 19" descr="A book with text on it&#10;&#10;Description automatically generated">
            <a:extLst>
              <a:ext uri="{FF2B5EF4-FFF2-40B4-BE49-F238E27FC236}">
                <a16:creationId xmlns:a16="http://schemas.microsoft.com/office/drawing/2014/main" id="{07740EFA-F99A-4CD3-2BEF-05D4EE3847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938" y="4864134"/>
            <a:ext cx="2098432" cy="1887346"/>
          </a:xfrm>
          <a:prstGeom prst="rect">
            <a:avLst/>
          </a:prstGeom>
        </p:spPr>
      </p:pic>
      <p:pic>
        <p:nvPicPr>
          <p:cNvPr id="20" name="Picture 20" descr="A map of the state of arkansas&#10;&#10;Description automatically generated">
            <a:extLst>
              <a:ext uri="{FF2B5EF4-FFF2-40B4-BE49-F238E27FC236}">
                <a16:creationId xmlns:a16="http://schemas.microsoft.com/office/drawing/2014/main" id="{F504CBE3-BBB0-0401-AABF-A1A70AB1AB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1944" y="3198538"/>
            <a:ext cx="2126694" cy="1882696"/>
          </a:xfrm>
          <a:prstGeom prst="rect">
            <a:avLst/>
          </a:prstGeom>
        </p:spPr>
      </p:pic>
      <p:pic>
        <p:nvPicPr>
          <p:cNvPr id="3" name="Picture 4" descr="A colorful text on a white background&#10;&#10;Description automatically generated">
            <a:extLst>
              <a:ext uri="{FF2B5EF4-FFF2-40B4-BE49-F238E27FC236}">
                <a16:creationId xmlns:a16="http://schemas.microsoft.com/office/drawing/2014/main" id="{D5644B29-59C3-F376-D82F-292E9768F9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7927" y="4705081"/>
            <a:ext cx="2126692" cy="2036659"/>
          </a:xfrm>
          <a:prstGeom prst="rect">
            <a:avLst/>
          </a:prstGeom>
        </p:spPr>
      </p:pic>
      <p:pic>
        <p:nvPicPr>
          <p:cNvPr id="5" name="Picture 5" descr="A circular image of a person&amp;#39;s face&#10;&#10;Description automatically generated">
            <a:extLst>
              <a:ext uri="{FF2B5EF4-FFF2-40B4-BE49-F238E27FC236}">
                <a16:creationId xmlns:a16="http://schemas.microsoft.com/office/drawing/2014/main" id="{FD531F75-953A-78B2-33C2-22FE34BF07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4751" y="3059103"/>
            <a:ext cx="2126058" cy="2023333"/>
          </a:xfrm>
          <a:prstGeom prst="rect">
            <a:avLst/>
          </a:prstGeom>
        </p:spPr>
      </p:pic>
      <p:pic>
        <p:nvPicPr>
          <p:cNvPr id="6" name="Picture 6" descr="A logo with a green circle and red lines&#10;&#10;Description automatically generated">
            <a:extLst>
              <a:ext uri="{FF2B5EF4-FFF2-40B4-BE49-F238E27FC236}">
                <a16:creationId xmlns:a16="http://schemas.microsoft.com/office/drawing/2014/main" id="{34D2CB9B-C8D6-0978-EAF8-1173ED82BA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25015" y="4658466"/>
            <a:ext cx="2120058" cy="2050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03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  <p:bldP spid="16" grpId="0" animBg="1"/>
      <p:bldP spid="17" grpId="0" animBg="1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FD48BC7-DC40-47DE-87EE-9F4B6ECB9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E502BBC7-2C76-46F3-BC24-5985BC13D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4425" y="0"/>
            <a:ext cx="9963150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139700" sx="102000" sy="102000" algn="ctr" rotWithShape="0">
              <a:schemeClr val="bg1">
                <a:lumMod val="85000"/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C7F28D52-2A5F-4D23-81AE-7CB8B591C7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1664" y="0"/>
            <a:ext cx="9948672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D2ED319-D596-C490-CC28-27A457DCFF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3" y="1999615"/>
            <a:ext cx="9144000" cy="2764028"/>
          </a:xfrm>
        </p:spPr>
        <p:txBody>
          <a:bodyPr anchor="ctr">
            <a:normAutofit/>
          </a:bodyPr>
          <a:lstStyle/>
          <a:p>
            <a:r>
              <a:rPr lang="en-US" sz="6100">
                <a:ea typeface="Calibri Light"/>
                <a:cs typeface="Calibri Light"/>
              </a:rPr>
              <a:t>A lot of unsolved mysteries of the Standard Model</a:t>
            </a:r>
            <a:endParaRPr lang="en-US" sz="610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B0A1C8-7269-1860-C7C9-7967212C17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6912" y="5645150"/>
            <a:ext cx="8258176" cy="63182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800">
                <a:ea typeface="Calibri"/>
                <a:cs typeface="Calibri"/>
              </a:rPr>
              <a:t>Exciting future for the Particle Physics community</a:t>
            </a:r>
            <a:endParaRPr lang="en-US" sz="28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29484E-3792-4B3D-89AD-7C8A1ED0E0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0" y="5524786"/>
            <a:ext cx="4754880" cy="27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group of stars in space&#10;&#10;Description automatically generated">
            <a:extLst>
              <a:ext uri="{FF2B5EF4-FFF2-40B4-BE49-F238E27FC236}">
                <a16:creationId xmlns:a16="http://schemas.microsoft.com/office/drawing/2014/main" id="{80EC72EB-2775-FC8C-9071-9C171BF5C0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345" t="67887" r="1034" b="27042"/>
          <a:stretch/>
        </p:blipFill>
        <p:spPr>
          <a:xfrm>
            <a:off x="3213368" y="5425599"/>
            <a:ext cx="5774173" cy="180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832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FD48BC7-DC40-47DE-87EE-9F4B6ECB9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E502BBC7-2C76-46F3-BC24-5985BC13D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4425" y="0"/>
            <a:ext cx="9963150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139700" sx="102000" sy="102000" algn="ctr" rotWithShape="0">
              <a:schemeClr val="bg1">
                <a:lumMod val="85000"/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C7F28D52-2A5F-4D23-81AE-7CB8B591C7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1664" y="0"/>
            <a:ext cx="9948672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D2ED319-D596-C490-CC28-27A457DCFF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3" y="-968172"/>
            <a:ext cx="9144000" cy="7225736"/>
          </a:xfrm>
        </p:spPr>
        <p:txBody>
          <a:bodyPr anchor="ctr">
            <a:normAutofit fontScale="90000"/>
          </a:bodyPr>
          <a:lstStyle/>
          <a:p>
            <a:br>
              <a:rPr lang="en-US" sz="6100">
                <a:ea typeface="Calibri Light"/>
                <a:cs typeface="Calibri Light"/>
              </a:rPr>
            </a:br>
            <a:br>
              <a:rPr lang="en-US" sz="6100">
                <a:ea typeface="Calibri Light"/>
                <a:cs typeface="Calibri Light"/>
              </a:rPr>
            </a:br>
            <a:br>
              <a:rPr lang="en-US" sz="6100">
                <a:ea typeface="Calibri Light"/>
                <a:cs typeface="Calibri Light"/>
              </a:rPr>
            </a:br>
            <a:br>
              <a:rPr lang="en-US" sz="6100">
                <a:ea typeface="Calibri Light"/>
                <a:cs typeface="Calibri Light"/>
              </a:rPr>
            </a:br>
            <a:br>
              <a:rPr lang="en-US" sz="6100">
                <a:ea typeface="Calibri Light"/>
                <a:cs typeface="Calibri Light"/>
              </a:rPr>
            </a:br>
            <a:br>
              <a:rPr lang="en-US" sz="6100">
                <a:ea typeface="Calibri Light"/>
                <a:cs typeface="Calibri Light"/>
              </a:rPr>
            </a:br>
            <a:r>
              <a:rPr lang="en-US" sz="6100">
                <a:ea typeface="Calibri Light"/>
                <a:cs typeface="Calibri Light"/>
              </a:rPr>
              <a:t>Thank you!</a:t>
            </a:r>
            <a:br>
              <a:rPr lang="en-US" sz="6100">
                <a:ea typeface="Calibri Light"/>
                <a:cs typeface="Calibri Light"/>
              </a:rPr>
            </a:br>
            <a:br>
              <a:rPr lang="en-US" sz="6100">
                <a:ea typeface="Calibri Light"/>
                <a:cs typeface="Calibri Light"/>
              </a:rPr>
            </a:br>
            <a:br>
              <a:rPr lang="en-US" sz="6100">
                <a:ea typeface="Calibri Light"/>
                <a:cs typeface="Calibri Light"/>
              </a:rPr>
            </a:br>
            <a:r>
              <a:rPr lang="en-US" sz="6100">
                <a:ea typeface="Calibri Light"/>
                <a:cs typeface="Calibri Light"/>
              </a:rPr>
              <a:t>Questions?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29484E-3792-4B3D-89AD-7C8A1ED0E0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0" y="5524786"/>
            <a:ext cx="4754880" cy="27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group of stars in space&#10;&#10;Description automatically generated">
            <a:extLst>
              <a:ext uri="{FF2B5EF4-FFF2-40B4-BE49-F238E27FC236}">
                <a16:creationId xmlns:a16="http://schemas.microsoft.com/office/drawing/2014/main" id="{80EC72EB-2775-FC8C-9071-9C171BF5C0D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345" t="67887" r="1034" b="27042"/>
          <a:stretch/>
        </p:blipFill>
        <p:spPr>
          <a:xfrm>
            <a:off x="3213368" y="5425599"/>
            <a:ext cx="5774173" cy="180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03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7EAC1-C3A7-99E8-F9D1-FC63F50B8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alibri Light"/>
                <a:cs typeface="Calibri Light"/>
              </a:rPr>
              <a:t>References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7B5CEA-6618-857E-A3DA-99B1F67D8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62500" lnSpcReduction="20000"/>
          </a:bodyPr>
          <a:lstStyle/>
          <a:p>
            <a:r>
              <a:rPr lang="en-US" dirty="0">
                <a:ea typeface="Calibri"/>
                <a:cs typeface="Calibri"/>
              </a:rPr>
              <a:t>Intro Slide: </a:t>
            </a:r>
            <a:r>
              <a:rPr lang="en-US" dirty="0">
                <a:solidFill>
                  <a:srgbClr val="FFFFFF"/>
                </a:solidFill>
              </a:rPr>
              <a:t>The Mysteries of the Universe: Discover the best-kept secrets of space (DK Children's Anthologies) </a:t>
            </a:r>
            <a:r>
              <a:rPr lang="en-US" dirty="0">
                <a:ea typeface="+mn-lt"/>
                <a:cs typeface="+mn-lt"/>
                <a:hlinkClick r:id="rId2"/>
              </a:rPr>
              <a:t>https://www.amazon.co.uk/Mysteries-Universe-Discover-best-kept-secrets/dp/0241412471</a:t>
            </a:r>
            <a:endParaRPr lang="en-US">
              <a:solidFill>
                <a:srgbClr val="FFFFFF"/>
              </a:solidFill>
              <a:ea typeface="Calibri"/>
              <a:cs typeface="Calibri"/>
            </a:endParaRPr>
          </a:p>
          <a:p>
            <a:r>
              <a:rPr lang="en-US" dirty="0">
                <a:ea typeface="Calibri"/>
                <a:cs typeface="Calibri"/>
              </a:rPr>
              <a:t>Slide 3: Universe: </a:t>
            </a:r>
            <a:r>
              <a:rPr lang="en-US" dirty="0">
                <a:ea typeface="+mn-lt"/>
                <a:cs typeface="+mn-lt"/>
                <a:hlinkClick r:id="rId3"/>
              </a:rPr>
              <a:t>https://www.newscientist.com/article/2371382-why-darkness-between-stars-reveals-more-about-the-universe-than-light/</a:t>
            </a:r>
          </a:p>
          <a:p>
            <a:pPr marL="0" indent="0">
              <a:buNone/>
            </a:pPr>
            <a:r>
              <a:rPr lang="en-US" dirty="0">
                <a:ea typeface="Calibri"/>
                <a:cs typeface="Calibri"/>
              </a:rPr>
              <a:t>Earth: </a:t>
            </a:r>
            <a:r>
              <a:rPr lang="en-US" dirty="0">
                <a:ea typeface="+mn-lt"/>
                <a:cs typeface="+mn-lt"/>
                <a:hlinkClick r:id="rId4"/>
              </a:rPr>
              <a:t>https://earthobservatory.nasa.gov/images/885/earth-from-space</a:t>
            </a:r>
          </a:p>
          <a:p>
            <a:pPr marL="0" indent="0">
              <a:buNone/>
            </a:pPr>
            <a:r>
              <a:rPr lang="en-US" dirty="0">
                <a:ea typeface="Calibri"/>
                <a:cs typeface="Calibri"/>
              </a:rPr>
              <a:t>Atom: </a:t>
            </a:r>
            <a:r>
              <a:rPr lang="en-US" dirty="0">
                <a:ea typeface="+mn-lt"/>
                <a:cs typeface="+mn-lt"/>
                <a:hlinkClick r:id="rId5"/>
              </a:rPr>
              <a:t>https://wallpapercave.com/w/wp4667431</a:t>
            </a:r>
            <a:endParaRPr lang="en-US"/>
          </a:p>
          <a:p>
            <a:pPr marL="0" indent="0">
              <a:buNone/>
            </a:pPr>
            <a:r>
              <a:rPr lang="en-US" dirty="0">
                <a:ea typeface="Calibri"/>
                <a:cs typeface="Calibri"/>
              </a:rPr>
              <a:t>CMS Display: </a:t>
            </a:r>
            <a:r>
              <a:rPr lang="en-US" dirty="0">
                <a:ea typeface="+mn-lt"/>
                <a:cs typeface="+mn-lt"/>
                <a:hlinkClick r:id="rId6"/>
              </a:rPr>
              <a:t>https://cds.cern.ch/record/1633370</a:t>
            </a:r>
            <a:endParaRPr lang="en-US" dirty="0">
              <a:ea typeface="+mn-lt"/>
              <a:cs typeface="+mn-lt"/>
            </a:endParaRPr>
          </a:p>
          <a:p>
            <a:pPr marL="457200" indent="-457200"/>
            <a:r>
              <a:rPr lang="en-US" dirty="0">
                <a:ea typeface="Calibri"/>
                <a:cs typeface="Calibri"/>
              </a:rPr>
              <a:t>Slide 4: </a:t>
            </a:r>
            <a:r>
              <a:rPr lang="en-US" dirty="0">
                <a:ea typeface="+mn-lt"/>
                <a:cs typeface="+mn-lt"/>
                <a:hlinkClick r:id="rId7"/>
              </a:rPr>
              <a:t>https://www.redbubble.com/i/poster/The-Standard-Model-by-Sus-Snail-Co/65945899.LVTDI</a:t>
            </a:r>
          </a:p>
          <a:p>
            <a:pPr marL="457200" indent="-457200"/>
            <a:r>
              <a:rPr lang="en-US" dirty="0">
                <a:ea typeface="Calibri"/>
                <a:cs typeface="Calibri"/>
              </a:rPr>
              <a:t>Slide 9: </a:t>
            </a:r>
            <a:r>
              <a:rPr lang="en-US" dirty="0">
                <a:ea typeface="+mn-lt"/>
                <a:cs typeface="+mn-lt"/>
                <a:hlinkClick r:id="rId8"/>
              </a:rPr>
              <a:t>https://cds.cern.ch/record/2775764</a:t>
            </a:r>
          </a:p>
          <a:p>
            <a:pPr marL="457200" indent="-457200"/>
            <a:r>
              <a:rPr lang="en-US" dirty="0">
                <a:ea typeface="Calibri"/>
                <a:cs typeface="Calibri"/>
              </a:rPr>
              <a:t>Slide 16: </a:t>
            </a:r>
            <a:r>
              <a:rPr lang="en-US" dirty="0">
                <a:ea typeface="+mn-lt"/>
                <a:cs typeface="+mn-lt"/>
                <a:hlinkClick r:id="rId9"/>
              </a:rPr>
              <a:t>https://www.nature.com/articles/s42254-022-00489-5</a:t>
            </a:r>
            <a:r>
              <a:rPr lang="en-US" dirty="0">
                <a:ea typeface="+mn-lt"/>
                <a:cs typeface="+mn-lt"/>
              </a:rPr>
              <a:t>, </a:t>
            </a:r>
            <a:r>
              <a:rPr lang="en-US" dirty="0">
                <a:ea typeface="+mn-lt"/>
                <a:cs typeface="+mn-lt"/>
                <a:hlinkClick r:id="rId10"/>
              </a:rPr>
              <a:t>https://images.app.goo.gl/XcviXnBFsh6FdY3F6</a:t>
            </a:r>
            <a:r>
              <a:rPr lang="en-US" dirty="0">
                <a:ea typeface="Calibri"/>
                <a:cs typeface="Calibri"/>
              </a:rPr>
              <a:t>, </a:t>
            </a:r>
            <a:r>
              <a:rPr lang="en-US" dirty="0">
                <a:ea typeface="+mn-lt"/>
                <a:cs typeface="+mn-lt"/>
                <a:hlinkClick r:id="rId11"/>
              </a:rPr>
              <a:t>https://www.nobelprize.org/prizes/physics/2013/summary/</a:t>
            </a:r>
          </a:p>
          <a:p>
            <a:pPr marL="457200" indent="-457200"/>
            <a:r>
              <a:rPr lang="en-US" dirty="0">
                <a:ea typeface="Calibri"/>
                <a:cs typeface="Calibri"/>
              </a:rPr>
              <a:t>Slide 18:</a:t>
            </a:r>
            <a:r>
              <a:rPr lang="en-US" dirty="0">
                <a:ea typeface="+mn-lt"/>
                <a:cs typeface="+mn-lt"/>
              </a:rPr>
              <a:t> </a:t>
            </a:r>
            <a:r>
              <a:rPr lang="en-US" dirty="0">
                <a:ea typeface="+mn-lt"/>
                <a:cs typeface="+mn-lt"/>
                <a:hlinkClick r:id="rId12"/>
              </a:rPr>
              <a:t>https://en.wikipedia.org/wiki/Abdus_Salam</a:t>
            </a:r>
          </a:p>
          <a:p>
            <a:pPr marL="457200" indent="-457200"/>
            <a:r>
              <a:rPr lang="en-US" dirty="0">
                <a:ea typeface="Calibri"/>
                <a:cs typeface="Calibri"/>
              </a:rPr>
              <a:t>Slide 21:</a:t>
            </a:r>
            <a:r>
              <a:rPr lang="en-US" dirty="0">
                <a:ea typeface="+mn-lt"/>
                <a:cs typeface="+mn-lt"/>
              </a:rPr>
              <a:t> </a:t>
            </a:r>
            <a:r>
              <a:rPr lang="en-US" dirty="0">
                <a:ea typeface="+mn-lt"/>
                <a:cs typeface="+mn-lt"/>
                <a:hlinkClick r:id="rId13"/>
              </a:rPr>
              <a:t>https://www.symmetrymagazine.org/article/six-weighty-facts-about-gravity</a:t>
            </a:r>
            <a:r>
              <a:rPr lang="en-US" dirty="0">
                <a:ea typeface="Calibri"/>
                <a:cs typeface="Calibri"/>
              </a:rPr>
              <a:t>,  </a:t>
            </a:r>
            <a:r>
              <a:rPr lang="en-US" dirty="0">
                <a:ea typeface="+mn-lt"/>
                <a:cs typeface="+mn-lt"/>
                <a:hlinkClick r:id="rId14"/>
              </a:rPr>
              <a:t>https://www.symmetrymagazine.org/article/five-mysteries-the-standard-model-cant-explain</a:t>
            </a:r>
            <a:endParaRPr lang="en-US">
              <a:ea typeface="Calibri"/>
              <a:cs typeface="Calibri"/>
            </a:endParaRPr>
          </a:p>
          <a:p>
            <a:pPr marL="457200" indent="-457200"/>
            <a:endParaRPr lang="en-US" dirty="0">
              <a:ea typeface="+mn-lt"/>
              <a:cs typeface="+mn-lt"/>
            </a:endParaRPr>
          </a:p>
          <a:p>
            <a:pPr marL="0" indent="0">
              <a:buNone/>
            </a:pPr>
            <a:endParaRPr lang="en-US" dirty="0">
              <a:ea typeface="Calibri"/>
              <a:cs typeface="Calibri"/>
            </a:endParaRPr>
          </a:p>
          <a:p>
            <a:pPr marL="457200" indent="-457200"/>
            <a:endParaRPr lang="en-US" dirty="0">
              <a:ea typeface="Calibri"/>
              <a:cs typeface="Calibri"/>
            </a:endParaRPr>
          </a:p>
          <a:p>
            <a:endParaRPr lang="en-US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1586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8" descr="A blue atom with circles and rings&#10;&#10;Description automatically generated">
            <a:extLst>
              <a:ext uri="{FF2B5EF4-FFF2-40B4-BE49-F238E27FC236}">
                <a16:creationId xmlns:a16="http://schemas.microsoft.com/office/drawing/2014/main" id="{7552A0FA-C4CC-D643-77A2-FF664C8E87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72" r="1" b="1"/>
          <a:stretch/>
        </p:blipFill>
        <p:spPr>
          <a:xfrm>
            <a:off x="752872" y="3631096"/>
            <a:ext cx="4835421" cy="2760560"/>
          </a:xfrm>
          <a:prstGeom prst="rect">
            <a:avLst/>
          </a:prstGeom>
        </p:spPr>
      </p:pic>
      <p:pic>
        <p:nvPicPr>
          <p:cNvPr id="21" name="Picture 4" descr="A group of stars in space&#10;&#10;Description automatically generated">
            <a:extLst>
              <a:ext uri="{FF2B5EF4-FFF2-40B4-BE49-F238E27FC236}">
                <a16:creationId xmlns:a16="http://schemas.microsoft.com/office/drawing/2014/main" id="{0BEFCC56-3D27-0AB2-5B6D-4600EE5835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1516" r="-3" b="16831"/>
          <a:stretch/>
        </p:blipFill>
        <p:spPr>
          <a:xfrm>
            <a:off x="616553" y="723257"/>
            <a:ext cx="5112595" cy="2103942"/>
          </a:xfrm>
          <a:prstGeom prst="rect">
            <a:avLst/>
          </a:prstGeom>
        </p:spPr>
      </p:pic>
      <p:pic>
        <p:nvPicPr>
          <p:cNvPr id="3" name="Picture 3" descr="A planet earth and the moon&#10;&#10;Description automatically generated">
            <a:extLst>
              <a:ext uri="{FF2B5EF4-FFF2-40B4-BE49-F238E27FC236}">
                <a16:creationId xmlns:a16="http://schemas.microsoft.com/office/drawing/2014/main" id="{E3040D04-262E-2CAC-5953-CE2810B8FB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8919" y="269993"/>
            <a:ext cx="3034829" cy="3025422"/>
          </a:xfrm>
          <a:prstGeom prst="rect">
            <a:avLst/>
          </a:prstGeom>
        </p:spPr>
      </p:pic>
      <p:pic>
        <p:nvPicPr>
          <p:cNvPr id="5" name="Picture 5" descr="A computer generated image of a blue and yellow object&#10;&#10;Description automatically generated">
            <a:extLst>
              <a:ext uri="{FF2B5EF4-FFF2-40B4-BE49-F238E27FC236}">
                <a16:creationId xmlns:a16="http://schemas.microsoft.com/office/drawing/2014/main" id="{51C10DF3-A793-797B-E26C-0BA505E8FA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3764" y="3428134"/>
            <a:ext cx="5834495" cy="3274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3430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ACCD0-805F-A508-D9FE-583D649C4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9347"/>
            <a:ext cx="10515600" cy="1325563"/>
          </a:xfrm>
        </p:spPr>
        <p:txBody>
          <a:bodyPr/>
          <a:lstStyle/>
          <a:p>
            <a:pPr algn="ctr"/>
            <a:r>
              <a:rPr lang="en-US">
                <a:cs typeface="Calibri Light"/>
              </a:rPr>
              <a:t>The Standard Model</a:t>
            </a:r>
            <a:endParaRPr lang="en-US"/>
          </a:p>
        </p:txBody>
      </p:sp>
      <p:pic>
        <p:nvPicPr>
          <p:cNvPr id="6" name="Picture 6" descr="A colorful circle with letters and numbers&#10;&#10;Description automatically generated">
            <a:extLst>
              <a:ext uri="{FF2B5EF4-FFF2-40B4-BE49-F238E27FC236}">
                <a16:creationId xmlns:a16="http://schemas.microsoft.com/office/drawing/2014/main" id="{EE61A5FD-9855-559A-FA4F-CC0CDB710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778" y="979098"/>
            <a:ext cx="5791199" cy="5834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1296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3" descr="abstract, particles, dots, background, colorful, effects, glow, texture ...">
            <a:extLst>
              <a:ext uri="{FF2B5EF4-FFF2-40B4-BE49-F238E27FC236}">
                <a16:creationId xmlns:a16="http://schemas.microsoft.com/office/drawing/2014/main" id="{5CEEFFEF-0FC8-A29A-484E-1FF06AE02E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5" name="Rectangle 14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EACCD0-805F-A508-D9FE-583D649C4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</a:rPr>
              <a:t>Quantum Field Theory</a:t>
            </a:r>
          </a:p>
        </p:txBody>
      </p:sp>
      <p:cxnSp>
        <p:nvCxnSpPr>
          <p:cNvPr id="37" name="Straight Connector 16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18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9275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3" descr="A blue and green dotted wave&#10;&#10;Description automatically generated">
            <a:extLst>
              <a:ext uri="{FF2B5EF4-FFF2-40B4-BE49-F238E27FC236}">
                <a16:creationId xmlns:a16="http://schemas.microsoft.com/office/drawing/2014/main" id="{CBE1CE9A-39C5-BDB8-4B9B-ADFE99B73A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914" b="929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EACCD0-805F-A508-D9FE-583D649C4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</a:rPr>
              <a:t>Quantum Field Theory</a:t>
            </a:r>
          </a:p>
        </p:txBody>
      </p:sp>
      <p:cxnSp>
        <p:nvCxnSpPr>
          <p:cNvPr id="26" name="Straight Connector 29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8042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ACCD0-805F-A508-D9FE-583D649C4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9347"/>
            <a:ext cx="10515600" cy="1325563"/>
          </a:xfrm>
        </p:spPr>
        <p:txBody>
          <a:bodyPr/>
          <a:lstStyle/>
          <a:p>
            <a:pPr algn="ctr"/>
            <a:r>
              <a:rPr lang="en-US">
                <a:cs typeface="Calibri Light"/>
              </a:rPr>
              <a:t>The Standard Model</a:t>
            </a:r>
            <a:endParaRPr lang="en-US"/>
          </a:p>
        </p:txBody>
      </p:sp>
      <p:pic>
        <p:nvPicPr>
          <p:cNvPr id="6" name="Picture 6" descr="A colorful circle with letters and numbers&#10;&#10;Description automatically generated">
            <a:extLst>
              <a:ext uri="{FF2B5EF4-FFF2-40B4-BE49-F238E27FC236}">
                <a16:creationId xmlns:a16="http://schemas.microsoft.com/office/drawing/2014/main" id="{EE61A5FD-9855-559A-FA4F-CC0CDB710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1687" y="979098"/>
            <a:ext cx="5791199" cy="5834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1737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9EC865AE-B9DA-BC05-3644-DDE680AF5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609597"/>
            <a:ext cx="9392421" cy="1330841"/>
          </a:xfrm>
        </p:spPr>
        <p:txBody>
          <a:bodyPr>
            <a:normAutofit/>
          </a:bodyPr>
          <a:lstStyle/>
          <a:p>
            <a:r>
              <a:rPr lang="en-US">
                <a:cs typeface="Calibri Light"/>
              </a:rPr>
              <a:t>Fermions</a:t>
            </a:r>
            <a:endParaRPr lang="en-US"/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634BB2E4-62E5-40C6-B345-B7FD089D8470}"/>
              </a:ext>
            </a:extLst>
          </p:cNvPr>
          <p:cNvSpPr/>
          <p:nvPr/>
        </p:nvSpPr>
        <p:spPr>
          <a:xfrm>
            <a:off x="1215104" y="4174201"/>
            <a:ext cx="1005841" cy="1007068"/>
          </a:xfrm>
          <a:prstGeom prst="flowChartConnector">
            <a:avLst/>
          </a:prstGeom>
          <a:solidFill>
            <a:srgbClr val="2A9D8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u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85DF8F83-D513-0EBE-3E97-8EA25930DC63}"/>
              </a:ext>
            </a:extLst>
          </p:cNvPr>
          <p:cNvSpPr/>
          <p:nvPr/>
        </p:nvSpPr>
        <p:spPr>
          <a:xfrm>
            <a:off x="1214080" y="1771785"/>
            <a:ext cx="1007665" cy="1007068"/>
          </a:xfrm>
          <a:prstGeom prst="flowChartConnector">
            <a:avLst/>
          </a:prstGeom>
          <a:solidFill>
            <a:srgbClr val="E76F5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e</a:t>
            </a:r>
            <a:endParaRPr lang="en-US" sz="3200" i="1">
              <a:latin typeface="Lucida Calligraphy"/>
            </a:endParaRPr>
          </a:p>
        </p:txBody>
      </p: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0063CC8D-B6CD-372D-FB0E-4966E8CF21EE}"/>
              </a:ext>
            </a:extLst>
          </p:cNvPr>
          <p:cNvSpPr/>
          <p:nvPr/>
        </p:nvSpPr>
        <p:spPr>
          <a:xfrm>
            <a:off x="5490770" y="4181796"/>
            <a:ext cx="1005841" cy="1007068"/>
          </a:xfrm>
          <a:prstGeom prst="flowChartConnector">
            <a:avLst/>
          </a:prstGeom>
          <a:solidFill>
            <a:srgbClr val="2A9D8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c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13" name="Flowchart: Connector 12">
            <a:extLst>
              <a:ext uri="{FF2B5EF4-FFF2-40B4-BE49-F238E27FC236}">
                <a16:creationId xmlns:a16="http://schemas.microsoft.com/office/drawing/2014/main" id="{8EE91550-483D-4679-D45F-36B30BDBCFEC}"/>
              </a:ext>
            </a:extLst>
          </p:cNvPr>
          <p:cNvSpPr/>
          <p:nvPr/>
        </p:nvSpPr>
        <p:spPr>
          <a:xfrm>
            <a:off x="9755855" y="4178808"/>
            <a:ext cx="1007665" cy="1007068"/>
          </a:xfrm>
          <a:prstGeom prst="flowChartConnector">
            <a:avLst/>
          </a:prstGeom>
          <a:solidFill>
            <a:srgbClr val="2A9D8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t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15" name="Flowchart: Connector 14">
            <a:extLst>
              <a:ext uri="{FF2B5EF4-FFF2-40B4-BE49-F238E27FC236}">
                <a16:creationId xmlns:a16="http://schemas.microsoft.com/office/drawing/2014/main" id="{AF10F497-FB6E-B67E-B299-6EB86105CBAD}"/>
              </a:ext>
            </a:extLst>
          </p:cNvPr>
          <p:cNvSpPr/>
          <p:nvPr/>
        </p:nvSpPr>
        <p:spPr>
          <a:xfrm>
            <a:off x="5489746" y="1768797"/>
            <a:ext cx="1007665" cy="1008894"/>
          </a:xfrm>
          <a:prstGeom prst="flowChartConnector">
            <a:avLst/>
          </a:prstGeom>
          <a:solidFill>
            <a:srgbClr val="E76F5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µ</a:t>
            </a:r>
            <a:endParaRPr lang="en-US" sz="3200" i="1" baseline="-25000">
              <a:latin typeface="Calibri"/>
              <a:ea typeface="Calibri"/>
              <a:cs typeface="Calibri"/>
            </a:endParaRPr>
          </a:p>
        </p:txBody>
      </p:sp>
      <p:sp>
        <p:nvSpPr>
          <p:cNvPr id="17" name="Flowchart: Connector 16">
            <a:extLst>
              <a:ext uri="{FF2B5EF4-FFF2-40B4-BE49-F238E27FC236}">
                <a16:creationId xmlns:a16="http://schemas.microsoft.com/office/drawing/2014/main" id="{01EC0B2E-EED3-F04E-004E-38ECE14A50FD}"/>
              </a:ext>
            </a:extLst>
          </p:cNvPr>
          <p:cNvSpPr/>
          <p:nvPr/>
        </p:nvSpPr>
        <p:spPr>
          <a:xfrm>
            <a:off x="1216034" y="5403959"/>
            <a:ext cx="1005841" cy="1008893"/>
          </a:xfrm>
          <a:prstGeom prst="flowChartConnector">
            <a:avLst/>
          </a:prstGeom>
          <a:solidFill>
            <a:srgbClr val="2A9D8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latin typeface="Lucida Calligraphy"/>
                <a:ea typeface="+mn-ea"/>
                <a:cs typeface="Calibri"/>
              </a:rPr>
              <a:t>d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19" name="Flowchart: Connector 18">
            <a:extLst>
              <a:ext uri="{FF2B5EF4-FFF2-40B4-BE49-F238E27FC236}">
                <a16:creationId xmlns:a16="http://schemas.microsoft.com/office/drawing/2014/main" id="{9730BE30-8C64-696A-EF98-E0645A7DC5F8}"/>
              </a:ext>
            </a:extLst>
          </p:cNvPr>
          <p:cNvSpPr/>
          <p:nvPr/>
        </p:nvSpPr>
        <p:spPr>
          <a:xfrm>
            <a:off x="5491700" y="5400971"/>
            <a:ext cx="1005841" cy="1007068"/>
          </a:xfrm>
          <a:prstGeom prst="flowChartConnector">
            <a:avLst/>
          </a:prstGeom>
          <a:solidFill>
            <a:srgbClr val="2A9D8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s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21" name="Flowchart: Connector 20">
            <a:extLst>
              <a:ext uri="{FF2B5EF4-FFF2-40B4-BE49-F238E27FC236}">
                <a16:creationId xmlns:a16="http://schemas.microsoft.com/office/drawing/2014/main" id="{118AB667-6773-3B38-BB1E-8577E8922AF4}"/>
              </a:ext>
            </a:extLst>
          </p:cNvPr>
          <p:cNvSpPr/>
          <p:nvPr/>
        </p:nvSpPr>
        <p:spPr>
          <a:xfrm>
            <a:off x="9767368" y="5397982"/>
            <a:ext cx="1007665" cy="1007068"/>
          </a:xfrm>
          <a:prstGeom prst="flowChartConnector">
            <a:avLst/>
          </a:prstGeom>
          <a:solidFill>
            <a:srgbClr val="2A9D8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b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23" name="Flowchart: Connector 22">
            <a:extLst>
              <a:ext uri="{FF2B5EF4-FFF2-40B4-BE49-F238E27FC236}">
                <a16:creationId xmlns:a16="http://schemas.microsoft.com/office/drawing/2014/main" id="{FB44D365-45DE-0458-CB83-D1DEC1B5930A}"/>
              </a:ext>
            </a:extLst>
          </p:cNvPr>
          <p:cNvSpPr/>
          <p:nvPr/>
        </p:nvSpPr>
        <p:spPr>
          <a:xfrm>
            <a:off x="9765411" y="1765807"/>
            <a:ext cx="1007665" cy="1008894"/>
          </a:xfrm>
          <a:prstGeom prst="flowChartConnector">
            <a:avLst/>
          </a:prstGeom>
          <a:solidFill>
            <a:srgbClr val="E76F5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Lucida Calligraphy"/>
                <a:ea typeface="+mn-ea"/>
                <a:cs typeface="Calibri"/>
              </a:rPr>
              <a:t>τ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25" name="Flowchart: Connector 24">
            <a:extLst>
              <a:ext uri="{FF2B5EF4-FFF2-40B4-BE49-F238E27FC236}">
                <a16:creationId xmlns:a16="http://schemas.microsoft.com/office/drawing/2014/main" id="{95A854F9-045D-AFC0-6FCC-53A03C035832}"/>
              </a:ext>
            </a:extLst>
          </p:cNvPr>
          <p:cNvSpPr/>
          <p:nvPr/>
        </p:nvSpPr>
        <p:spPr>
          <a:xfrm>
            <a:off x="5493094" y="2977387"/>
            <a:ext cx="1005841" cy="1007068"/>
          </a:xfrm>
          <a:prstGeom prst="flowChartConnector">
            <a:avLst/>
          </a:prstGeom>
          <a:solidFill>
            <a:srgbClr val="E76F5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chemeClr val="lt1"/>
                </a:solidFill>
                <a:latin typeface="Calibri"/>
                <a:ea typeface="+mn-ea"/>
                <a:cs typeface="Calibri"/>
              </a:rPr>
              <a:t>ν</a:t>
            </a:r>
            <a:r>
              <a:rPr lang="en-US" sz="3200" i="1" kern="1200" baseline="-25000">
                <a:solidFill>
                  <a:schemeClr val="lt1"/>
                </a:solidFill>
                <a:latin typeface="+mn-lt"/>
                <a:ea typeface="+mn-lt"/>
                <a:cs typeface="+mn-lt"/>
              </a:rPr>
              <a:t>µ</a:t>
            </a:r>
            <a:endParaRPr lang="en-US" sz="3200" i="1">
              <a:latin typeface="Lucida Calligraphy"/>
              <a:cs typeface="Calibri"/>
            </a:endParaRPr>
          </a:p>
        </p:txBody>
      </p:sp>
      <p:sp>
        <p:nvSpPr>
          <p:cNvPr id="27" name="Flowchart: Connector 26">
            <a:extLst>
              <a:ext uri="{FF2B5EF4-FFF2-40B4-BE49-F238E27FC236}">
                <a16:creationId xmlns:a16="http://schemas.microsoft.com/office/drawing/2014/main" id="{2BEA2788-3002-A407-D022-7CE6870081B3}"/>
              </a:ext>
            </a:extLst>
          </p:cNvPr>
          <p:cNvSpPr/>
          <p:nvPr/>
        </p:nvSpPr>
        <p:spPr>
          <a:xfrm>
            <a:off x="1213148" y="2978283"/>
            <a:ext cx="1007665" cy="1007068"/>
          </a:xfrm>
          <a:prstGeom prst="flowChartConnector">
            <a:avLst/>
          </a:prstGeom>
          <a:solidFill>
            <a:srgbClr val="E76F5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 err="1">
                <a:solidFill>
                  <a:schemeClr val="lt1"/>
                </a:solidFill>
                <a:latin typeface="Calibri"/>
                <a:ea typeface="+mn-ea"/>
                <a:cs typeface="Calibri"/>
              </a:rPr>
              <a:t>ν</a:t>
            </a:r>
            <a:r>
              <a:rPr lang="en-US" sz="3200" i="1" kern="1200" baseline="-25000" err="1">
                <a:solidFill>
                  <a:schemeClr val="lt1"/>
                </a:solidFill>
                <a:latin typeface="Calibri"/>
                <a:ea typeface="+mn-ea"/>
                <a:cs typeface="Calibri"/>
              </a:rPr>
              <a:t>e</a:t>
            </a:r>
            <a:endParaRPr lang="en-US" sz="3200" i="1" baseline="-25000" err="1">
              <a:latin typeface="Calibri"/>
              <a:ea typeface="Calibri"/>
              <a:cs typeface="Calibri"/>
            </a:endParaRPr>
          </a:p>
        </p:txBody>
      </p:sp>
      <p:sp>
        <p:nvSpPr>
          <p:cNvPr id="29" name="Flowchart: Connector 28">
            <a:extLst>
              <a:ext uri="{FF2B5EF4-FFF2-40B4-BE49-F238E27FC236}">
                <a16:creationId xmlns:a16="http://schemas.microsoft.com/office/drawing/2014/main" id="{9694E6FF-64A8-546E-F769-6D82617DC52B}"/>
              </a:ext>
            </a:extLst>
          </p:cNvPr>
          <p:cNvSpPr/>
          <p:nvPr/>
        </p:nvSpPr>
        <p:spPr>
          <a:xfrm>
            <a:off x="9768761" y="2974399"/>
            <a:ext cx="1005841" cy="1008893"/>
          </a:xfrm>
          <a:prstGeom prst="flowChartConnector">
            <a:avLst/>
          </a:prstGeom>
          <a:solidFill>
            <a:srgbClr val="E76F5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 err="1">
                <a:solidFill>
                  <a:schemeClr val="lt1"/>
                </a:solidFill>
                <a:latin typeface="Calibri"/>
                <a:ea typeface="+mn-ea"/>
                <a:cs typeface="Calibri"/>
              </a:rPr>
              <a:t>ν</a:t>
            </a:r>
            <a:r>
              <a:rPr lang="en-US" sz="3200" i="1" kern="1200" baseline="-25000" err="1">
                <a:solidFill>
                  <a:schemeClr val="lt1"/>
                </a:solidFill>
                <a:latin typeface="+mn-lt"/>
                <a:ea typeface="+mn-lt"/>
                <a:cs typeface="+mn-lt"/>
              </a:rPr>
              <a:t>τ</a:t>
            </a:r>
            <a:endParaRPr lang="en-US" sz="3200" i="1" baseline="-25000" err="1">
              <a:latin typeface="Lucida Calligraphy"/>
              <a:cs typeface="Calibri"/>
            </a:endParaRPr>
          </a:p>
        </p:txBody>
      </p:sp>
      <p:sp>
        <p:nvSpPr>
          <p:cNvPr id="3" name="Flowchart: Connector 2">
            <a:extLst>
              <a:ext uri="{FF2B5EF4-FFF2-40B4-BE49-F238E27FC236}">
                <a16:creationId xmlns:a16="http://schemas.microsoft.com/office/drawing/2014/main" id="{D8F95E9E-65F4-851A-7D1A-F56726A0F094}"/>
              </a:ext>
            </a:extLst>
          </p:cNvPr>
          <p:cNvSpPr/>
          <p:nvPr/>
        </p:nvSpPr>
        <p:spPr>
          <a:xfrm>
            <a:off x="2901942" y="4170026"/>
            <a:ext cx="1005841" cy="1007068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rgbClr val="2A9D8F"/>
                </a:solidFill>
                <a:latin typeface="Lucida Calligraphy"/>
                <a:ea typeface="+mn-ea"/>
                <a:cs typeface="Calibri"/>
              </a:rPr>
              <a:t>u</a:t>
            </a:r>
            <a:endParaRPr lang="en-US" sz="3200" i="1">
              <a:solidFill>
                <a:srgbClr val="2A9D8F"/>
              </a:solidFill>
              <a:latin typeface="Lucida Calligraphy"/>
              <a:cs typeface="Calibri"/>
            </a:endParaRPr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72E32FB7-D5CE-4722-5077-5B34CCE0D2A0}"/>
              </a:ext>
            </a:extLst>
          </p:cNvPr>
          <p:cNvSpPr/>
          <p:nvPr/>
        </p:nvSpPr>
        <p:spPr>
          <a:xfrm>
            <a:off x="2900918" y="1767610"/>
            <a:ext cx="986789" cy="1007068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rgbClr val="E76F51"/>
                </a:solidFill>
                <a:latin typeface="Lucida Calligraphy"/>
                <a:ea typeface="+mn-ea"/>
                <a:cs typeface="Calibri"/>
              </a:rPr>
              <a:t>e</a:t>
            </a:r>
            <a:endParaRPr lang="en-US" sz="3200" i="1">
              <a:solidFill>
                <a:srgbClr val="E76F51"/>
              </a:solidFill>
              <a:latin typeface="Lucida Calligraphy"/>
            </a:endParaRPr>
          </a:p>
        </p:txBody>
      </p: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4FDC761E-F649-17EE-67FF-39520BF2283F}"/>
              </a:ext>
            </a:extLst>
          </p:cNvPr>
          <p:cNvSpPr/>
          <p:nvPr/>
        </p:nvSpPr>
        <p:spPr>
          <a:xfrm>
            <a:off x="2902872" y="5399784"/>
            <a:ext cx="1005841" cy="1008893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rgbClr val="2A9D8F"/>
                </a:solidFill>
                <a:latin typeface="Lucida Calligraphy"/>
                <a:ea typeface="+mn-ea"/>
                <a:cs typeface="Calibri"/>
              </a:rPr>
              <a:t>d</a:t>
            </a:r>
            <a:endParaRPr lang="en-US" sz="3200" i="1">
              <a:solidFill>
                <a:srgbClr val="2A9D8F"/>
              </a:solidFill>
              <a:latin typeface="Lucida Calligraphy"/>
              <a:cs typeface="Calibri"/>
            </a:endParaRPr>
          </a:p>
        </p:txBody>
      </p:sp>
      <p:sp>
        <p:nvSpPr>
          <p:cNvPr id="14" name="Flowchart: Connector 13">
            <a:extLst>
              <a:ext uri="{FF2B5EF4-FFF2-40B4-BE49-F238E27FC236}">
                <a16:creationId xmlns:a16="http://schemas.microsoft.com/office/drawing/2014/main" id="{10841D7E-EFD0-B709-7F1E-2913CC8E4A00}"/>
              </a:ext>
            </a:extLst>
          </p:cNvPr>
          <p:cNvSpPr/>
          <p:nvPr/>
        </p:nvSpPr>
        <p:spPr>
          <a:xfrm>
            <a:off x="2899986" y="2974108"/>
            <a:ext cx="986789" cy="1007068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 err="1">
                <a:solidFill>
                  <a:srgbClr val="E76F51"/>
                </a:solidFill>
                <a:latin typeface="Calibri"/>
                <a:ea typeface="+mn-ea"/>
                <a:cs typeface="Calibri"/>
              </a:rPr>
              <a:t>ν</a:t>
            </a:r>
            <a:r>
              <a:rPr lang="en-US" sz="3200" i="1" kern="1200" baseline="-25000" err="1">
                <a:solidFill>
                  <a:srgbClr val="E76F51"/>
                </a:solidFill>
                <a:latin typeface="Calibri"/>
                <a:ea typeface="+mn-ea"/>
                <a:cs typeface="Calibri"/>
              </a:rPr>
              <a:t>e</a:t>
            </a:r>
            <a:endParaRPr lang="en-US" sz="3200" i="1" baseline="-25000" err="1">
              <a:solidFill>
                <a:srgbClr val="E76F5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18" name="Flowchart: Connector 17">
            <a:extLst>
              <a:ext uri="{FF2B5EF4-FFF2-40B4-BE49-F238E27FC236}">
                <a16:creationId xmlns:a16="http://schemas.microsoft.com/office/drawing/2014/main" id="{0D004568-AC44-53C0-7E01-9B87A75FE50F}"/>
              </a:ext>
            </a:extLst>
          </p:cNvPr>
          <p:cNvSpPr/>
          <p:nvPr/>
        </p:nvSpPr>
        <p:spPr>
          <a:xfrm>
            <a:off x="7010594" y="4188059"/>
            <a:ext cx="1005841" cy="1007068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rgbClr val="2A9D8F"/>
                </a:solidFill>
                <a:latin typeface="Lucida Calligraphy"/>
                <a:ea typeface="+mn-ea"/>
                <a:cs typeface="Calibri"/>
              </a:rPr>
              <a:t>c</a:t>
            </a:r>
            <a:endParaRPr lang="en-US" sz="3200" i="1">
              <a:solidFill>
                <a:srgbClr val="2A9D8F"/>
              </a:solidFill>
              <a:latin typeface="Lucida Calligraphy"/>
              <a:cs typeface="Calibri"/>
            </a:endParaRPr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1E0D9BEF-C83C-2839-1940-0352EEE37FC5}"/>
              </a:ext>
            </a:extLst>
          </p:cNvPr>
          <p:cNvSpPr/>
          <p:nvPr/>
        </p:nvSpPr>
        <p:spPr>
          <a:xfrm>
            <a:off x="7009570" y="1775060"/>
            <a:ext cx="1007665" cy="1008894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rgbClr val="E76F51"/>
                </a:solidFill>
                <a:latin typeface="Lucida Calligraphy"/>
                <a:ea typeface="+mn-ea"/>
                <a:cs typeface="Calibri"/>
              </a:rPr>
              <a:t>µ</a:t>
            </a:r>
            <a:endParaRPr lang="en-US" sz="3200" i="1" baseline="-25000">
              <a:solidFill>
                <a:srgbClr val="E76F5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26" name="Flowchart: Connector 25">
            <a:extLst>
              <a:ext uri="{FF2B5EF4-FFF2-40B4-BE49-F238E27FC236}">
                <a16:creationId xmlns:a16="http://schemas.microsoft.com/office/drawing/2014/main" id="{64530141-6C8C-6870-849D-99E28BFAE7DE}"/>
              </a:ext>
            </a:extLst>
          </p:cNvPr>
          <p:cNvSpPr/>
          <p:nvPr/>
        </p:nvSpPr>
        <p:spPr>
          <a:xfrm>
            <a:off x="7011524" y="5407234"/>
            <a:ext cx="1005841" cy="1007068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rgbClr val="2A9D8F"/>
                </a:solidFill>
                <a:latin typeface="Lucida Calligraphy"/>
                <a:ea typeface="+mn-ea"/>
                <a:cs typeface="Calibri"/>
              </a:rPr>
              <a:t>s</a:t>
            </a:r>
            <a:endParaRPr lang="en-US" sz="3200" i="1">
              <a:solidFill>
                <a:srgbClr val="2A9D8F"/>
              </a:solidFill>
              <a:latin typeface="Lucida Calligraphy"/>
              <a:cs typeface="Calibri"/>
            </a:endParaRPr>
          </a:p>
        </p:txBody>
      </p:sp>
      <p:sp>
        <p:nvSpPr>
          <p:cNvPr id="30" name="Flowchart: Connector 29">
            <a:extLst>
              <a:ext uri="{FF2B5EF4-FFF2-40B4-BE49-F238E27FC236}">
                <a16:creationId xmlns:a16="http://schemas.microsoft.com/office/drawing/2014/main" id="{8A8F0C93-3576-DBE3-B5E6-6510B5BF5B99}"/>
              </a:ext>
            </a:extLst>
          </p:cNvPr>
          <p:cNvSpPr/>
          <p:nvPr/>
        </p:nvSpPr>
        <p:spPr>
          <a:xfrm>
            <a:off x="7012918" y="2983650"/>
            <a:ext cx="1005841" cy="1007068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rgbClr val="E76F51"/>
                </a:solidFill>
                <a:latin typeface="Calibri"/>
                <a:ea typeface="+mn-ea"/>
                <a:cs typeface="Calibri"/>
              </a:rPr>
              <a:t>ν</a:t>
            </a:r>
            <a:r>
              <a:rPr lang="en-US" sz="3200" i="1" kern="1200" baseline="-25000">
                <a:solidFill>
                  <a:srgbClr val="E76F51"/>
                </a:solidFill>
                <a:latin typeface="+mn-lt"/>
                <a:ea typeface="+mn-lt"/>
                <a:cs typeface="+mn-lt"/>
              </a:rPr>
              <a:t>µ</a:t>
            </a:r>
            <a:endParaRPr lang="en-US" sz="3200" i="1">
              <a:solidFill>
                <a:srgbClr val="E76F51"/>
              </a:solidFill>
              <a:latin typeface="Lucida Calligraphy"/>
              <a:cs typeface="Calibri"/>
            </a:endParaRPr>
          </a:p>
        </p:txBody>
      </p:sp>
      <p:sp>
        <p:nvSpPr>
          <p:cNvPr id="32" name="Flowchart: Connector 31">
            <a:extLst>
              <a:ext uri="{FF2B5EF4-FFF2-40B4-BE49-F238E27FC236}">
                <a16:creationId xmlns:a16="http://schemas.microsoft.com/office/drawing/2014/main" id="{909EFDAF-E100-2C57-32AC-2384DDAD6AFC}"/>
              </a:ext>
            </a:extLst>
          </p:cNvPr>
          <p:cNvSpPr/>
          <p:nvPr/>
        </p:nvSpPr>
        <p:spPr>
          <a:xfrm>
            <a:off x="11004282" y="4195509"/>
            <a:ext cx="1007665" cy="1007068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rgbClr val="2A9D8F"/>
                </a:solidFill>
                <a:latin typeface="Lucida Calligraphy"/>
                <a:ea typeface="+mn-ea"/>
                <a:cs typeface="Calibri"/>
              </a:rPr>
              <a:t>t</a:t>
            </a:r>
            <a:endParaRPr lang="en-US" sz="3200" i="1">
              <a:solidFill>
                <a:srgbClr val="2A9D8F"/>
              </a:solidFill>
              <a:latin typeface="Lucida Calligraphy"/>
              <a:cs typeface="Calibri"/>
            </a:endParaRPr>
          </a:p>
        </p:txBody>
      </p:sp>
      <p:sp>
        <p:nvSpPr>
          <p:cNvPr id="34" name="Flowchart: Connector 33">
            <a:extLst>
              <a:ext uri="{FF2B5EF4-FFF2-40B4-BE49-F238E27FC236}">
                <a16:creationId xmlns:a16="http://schemas.microsoft.com/office/drawing/2014/main" id="{F160D20C-DC9D-FC10-E80E-A73ADF4DC4D5}"/>
              </a:ext>
            </a:extLst>
          </p:cNvPr>
          <p:cNvSpPr/>
          <p:nvPr/>
        </p:nvSpPr>
        <p:spPr>
          <a:xfrm>
            <a:off x="11015795" y="5414683"/>
            <a:ext cx="1007665" cy="1007068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rgbClr val="2A9D8F"/>
                </a:solidFill>
                <a:latin typeface="Lucida Calligraphy"/>
                <a:ea typeface="+mn-ea"/>
                <a:cs typeface="Calibri"/>
              </a:rPr>
              <a:t>b</a:t>
            </a:r>
            <a:endParaRPr lang="en-US" sz="3200" i="1">
              <a:solidFill>
                <a:srgbClr val="2A9D8F"/>
              </a:solidFill>
              <a:latin typeface="Lucida Calligraphy"/>
              <a:cs typeface="Calibri"/>
            </a:endParaRPr>
          </a:p>
        </p:txBody>
      </p:sp>
      <p:sp>
        <p:nvSpPr>
          <p:cNvPr id="36" name="Flowchart: Connector 35">
            <a:extLst>
              <a:ext uri="{FF2B5EF4-FFF2-40B4-BE49-F238E27FC236}">
                <a16:creationId xmlns:a16="http://schemas.microsoft.com/office/drawing/2014/main" id="{D8616676-73F6-D672-5618-970495D710E9}"/>
              </a:ext>
            </a:extLst>
          </p:cNvPr>
          <p:cNvSpPr/>
          <p:nvPr/>
        </p:nvSpPr>
        <p:spPr>
          <a:xfrm>
            <a:off x="11013838" y="1782508"/>
            <a:ext cx="1007665" cy="1008894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>
                <a:solidFill>
                  <a:srgbClr val="E76F51"/>
                </a:solidFill>
                <a:latin typeface="Lucida Calligraphy"/>
                <a:ea typeface="+mn-ea"/>
                <a:cs typeface="Calibri"/>
              </a:rPr>
              <a:t>τ</a:t>
            </a:r>
            <a:endParaRPr lang="en-US" sz="3200" i="1">
              <a:solidFill>
                <a:srgbClr val="E76F51"/>
              </a:solidFill>
              <a:latin typeface="Lucida Calligraphy"/>
              <a:cs typeface="Calibri"/>
            </a:endParaRPr>
          </a:p>
        </p:txBody>
      </p:sp>
      <p:sp>
        <p:nvSpPr>
          <p:cNvPr id="38" name="Flowchart: Connector 37">
            <a:extLst>
              <a:ext uri="{FF2B5EF4-FFF2-40B4-BE49-F238E27FC236}">
                <a16:creationId xmlns:a16="http://schemas.microsoft.com/office/drawing/2014/main" id="{2B376E5F-05A1-3BBA-1E4D-A29D1A40C4B5}"/>
              </a:ext>
            </a:extLst>
          </p:cNvPr>
          <p:cNvSpPr/>
          <p:nvPr/>
        </p:nvSpPr>
        <p:spPr>
          <a:xfrm>
            <a:off x="11017188" y="2991100"/>
            <a:ext cx="1005841" cy="1008893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722376">
              <a:spcAft>
                <a:spcPts val="600"/>
              </a:spcAft>
            </a:pPr>
            <a:r>
              <a:rPr lang="en-US" sz="3200" i="1" kern="1200" err="1">
                <a:solidFill>
                  <a:srgbClr val="E76F51"/>
                </a:solidFill>
                <a:latin typeface="Calibri"/>
                <a:ea typeface="+mn-ea"/>
                <a:cs typeface="Calibri"/>
              </a:rPr>
              <a:t>ν</a:t>
            </a:r>
            <a:r>
              <a:rPr lang="en-US" sz="3200" i="1" kern="1200" baseline="-25000" err="1">
                <a:solidFill>
                  <a:srgbClr val="E76F51"/>
                </a:solidFill>
                <a:latin typeface="+mn-lt"/>
                <a:ea typeface="+mn-lt"/>
                <a:cs typeface="+mn-lt"/>
              </a:rPr>
              <a:t>τ</a:t>
            </a:r>
            <a:endParaRPr lang="en-US" sz="3200" i="1" baseline="-25000">
              <a:solidFill>
                <a:srgbClr val="E76F51"/>
              </a:solidFill>
              <a:latin typeface="Lucida Calligraphy"/>
              <a:cs typeface="Calibri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BCBC50E-8A2E-D0AF-524D-DE116527AC44}"/>
              </a:ext>
            </a:extLst>
          </p:cNvPr>
          <p:cNvSpPr txBox="1"/>
          <p:nvPr/>
        </p:nvSpPr>
        <p:spPr>
          <a:xfrm>
            <a:off x="10437" y="2056356"/>
            <a:ext cx="151356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cs typeface="Calibri"/>
              </a:rPr>
              <a:t>0.511 MeV/c</a:t>
            </a:r>
            <a:r>
              <a:rPr lang="en-US" sz="1600" baseline="30000">
                <a:cs typeface="Calibri"/>
              </a:rPr>
              <a:t>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484FB92-7787-84B3-DF6F-3EC9BC601BCF}"/>
              </a:ext>
            </a:extLst>
          </p:cNvPr>
          <p:cNvSpPr txBox="1"/>
          <p:nvPr/>
        </p:nvSpPr>
        <p:spPr>
          <a:xfrm>
            <a:off x="10436" y="4519807"/>
            <a:ext cx="151356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cs typeface="Calibri"/>
              </a:rPr>
              <a:t>   2.2 MeV/c</a:t>
            </a:r>
            <a:r>
              <a:rPr lang="en-US" sz="1600" baseline="30000">
                <a:cs typeface="Calibri"/>
              </a:rPr>
              <a:t>2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9DAFD8B-BA01-3A43-965B-4D529A8DF506}"/>
              </a:ext>
            </a:extLst>
          </p:cNvPr>
          <p:cNvSpPr txBox="1"/>
          <p:nvPr/>
        </p:nvSpPr>
        <p:spPr>
          <a:xfrm>
            <a:off x="10436" y="5835040"/>
            <a:ext cx="151356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cs typeface="Calibri"/>
              </a:rPr>
              <a:t>  4.7 MeV/c</a:t>
            </a:r>
            <a:r>
              <a:rPr lang="en-US" sz="1600" baseline="30000">
                <a:cs typeface="Calibri"/>
              </a:rPr>
              <a:t>2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2DBED34-C544-57F0-0943-97E5C85D5DF2}"/>
              </a:ext>
            </a:extLst>
          </p:cNvPr>
          <p:cNvSpPr txBox="1"/>
          <p:nvPr/>
        </p:nvSpPr>
        <p:spPr>
          <a:xfrm>
            <a:off x="4185778" y="2066793"/>
            <a:ext cx="151356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cs typeface="Calibri"/>
              </a:rPr>
              <a:t>105.66 MeV/c</a:t>
            </a:r>
            <a:r>
              <a:rPr lang="en-US" sz="1600" baseline="30000">
                <a:cs typeface="Calibri"/>
              </a:rPr>
              <a:t>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7492965-6061-A250-3EFB-930C75E0B160}"/>
              </a:ext>
            </a:extLst>
          </p:cNvPr>
          <p:cNvSpPr txBox="1"/>
          <p:nvPr/>
        </p:nvSpPr>
        <p:spPr>
          <a:xfrm>
            <a:off x="4185777" y="4530244"/>
            <a:ext cx="151356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cs typeface="Calibri"/>
              </a:rPr>
              <a:t>   1.28 GeV/c</a:t>
            </a:r>
            <a:r>
              <a:rPr lang="en-US" sz="1600" baseline="30000">
                <a:cs typeface="Calibri"/>
              </a:rPr>
              <a:t>2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B37416F-968E-A516-C5E5-EC07C4392AA6}"/>
              </a:ext>
            </a:extLst>
          </p:cNvPr>
          <p:cNvSpPr txBox="1"/>
          <p:nvPr/>
        </p:nvSpPr>
        <p:spPr>
          <a:xfrm>
            <a:off x="4185777" y="5845478"/>
            <a:ext cx="151356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cs typeface="Calibri"/>
              </a:rPr>
              <a:t>    96 MeV/c</a:t>
            </a:r>
            <a:r>
              <a:rPr lang="en-US" sz="1600" baseline="30000">
                <a:cs typeface="Calibri"/>
              </a:rPr>
              <a:t>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8172C4C-B5A5-36CC-5977-EE266905490B}"/>
              </a:ext>
            </a:extLst>
          </p:cNvPr>
          <p:cNvSpPr txBox="1"/>
          <p:nvPr/>
        </p:nvSpPr>
        <p:spPr>
          <a:xfrm>
            <a:off x="8319366" y="2056354"/>
            <a:ext cx="151356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cs typeface="Calibri"/>
              </a:rPr>
              <a:t>   1.78 GeV/c</a:t>
            </a:r>
            <a:r>
              <a:rPr lang="en-US" sz="1600" baseline="30000">
                <a:cs typeface="Calibri"/>
              </a:rPr>
              <a:t>2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57B5FCE-7B7D-2F7F-063A-5D1505322152}"/>
              </a:ext>
            </a:extLst>
          </p:cNvPr>
          <p:cNvSpPr txBox="1"/>
          <p:nvPr/>
        </p:nvSpPr>
        <p:spPr>
          <a:xfrm>
            <a:off x="8319365" y="4519805"/>
            <a:ext cx="151356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cs typeface="Calibri"/>
              </a:rPr>
              <a:t>   173.1 GeV/c</a:t>
            </a:r>
            <a:r>
              <a:rPr lang="en-US" sz="1600" baseline="30000">
                <a:cs typeface="Calibri"/>
              </a:rPr>
              <a:t>2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FEB7AD8-63D2-B5E7-1733-06E2D0AEB8A3}"/>
              </a:ext>
            </a:extLst>
          </p:cNvPr>
          <p:cNvSpPr txBox="1"/>
          <p:nvPr/>
        </p:nvSpPr>
        <p:spPr>
          <a:xfrm>
            <a:off x="8319365" y="5835039"/>
            <a:ext cx="151356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>
                <a:cs typeface="Calibri"/>
              </a:rPr>
              <a:t>     4.18 GeV/c</a:t>
            </a:r>
            <a:r>
              <a:rPr lang="en-US" sz="1600" baseline="30000">
                <a:cs typeface="Calibri"/>
              </a:rPr>
              <a:t>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220F4D-FF7C-5939-5FD3-816EBFDA5C8C}"/>
              </a:ext>
            </a:extLst>
          </p:cNvPr>
          <p:cNvSpPr txBox="1"/>
          <p:nvPr/>
        </p:nvSpPr>
        <p:spPr>
          <a:xfrm>
            <a:off x="1029221" y="2741112"/>
            <a:ext cx="151356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dirty="0">
                <a:cs typeface="Calibri"/>
              </a:rPr>
              <a:t>electron</a:t>
            </a:r>
            <a:endParaRPr lang="en-US" dirty="0">
              <a:cs typeface="Calibri" panose="020F0502020204030204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B10189-1DC1-6983-8C0C-32D4A27BE828}"/>
              </a:ext>
            </a:extLst>
          </p:cNvPr>
          <p:cNvSpPr txBox="1"/>
          <p:nvPr/>
        </p:nvSpPr>
        <p:spPr>
          <a:xfrm>
            <a:off x="920662" y="5137759"/>
            <a:ext cx="151356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cs typeface="Calibri"/>
              </a:rPr>
              <a:t>up quark</a:t>
            </a:r>
            <a:endParaRPr lang="en-US">
              <a:cs typeface="Calibri" panose="020F050202020403020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8378D7-4A2F-643E-FD9A-D41AEB686B8B}"/>
              </a:ext>
            </a:extLst>
          </p:cNvPr>
          <p:cNvSpPr txBox="1"/>
          <p:nvPr/>
        </p:nvSpPr>
        <p:spPr>
          <a:xfrm>
            <a:off x="780788" y="3943611"/>
            <a:ext cx="188934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cs typeface="Calibri"/>
              </a:rPr>
              <a:t>electron neutrino</a:t>
            </a:r>
            <a:endParaRPr lang="en-US">
              <a:cs typeface="Calibri" panose="020F0502020204030204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A81D3AF-EF2F-525E-02AF-F76FC37765D6}"/>
              </a:ext>
            </a:extLst>
          </p:cNvPr>
          <p:cNvSpPr txBox="1"/>
          <p:nvPr/>
        </p:nvSpPr>
        <p:spPr>
          <a:xfrm>
            <a:off x="922750" y="6402887"/>
            <a:ext cx="151356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cs typeface="Calibri"/>
              </a:rPr>
              <a:t>down quark</a:t>
            </a:r>
            <a:endParaRPr lang="en-US">
              <a:cs typeface="Calibri" panose="020F0502020204030204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D5CED25-BB38-EDE8-78C8-84D196775EF9}"/>
              </a:ext>
            </a:extLst>
          </p:cNvPr>
          <p:cNvSpPr txBox="1"/>
          <p:nvPr/>
        </p:nvSpPr>
        <p:spPr>
          <a:xfrm>
            <a:off x="5252580" y="2726498"/>
            <a:ext cx="151356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cs typeface="Calibri"/>
              </a:rPr>
              <a:t>muon</a:t>
            </a:r>
            <a:endParaRPr lang="en-US">
              <a:cs typeface="Calibri" panose="020F0502020204030204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1755551-1C66-E074-0BD7-F067EFB1E6EC}"/>
              </a:ext>
            </a:extLst>
          </p:cNvPr>
          <p:cNvSpPr txBox="1"/>
          <p:nvPr/>
        </p:nvSpPr>
        <p:spPr>
          <a:xfrm>
            <a:off x="5144021" y="5123145"/>
            <a:ext cx="151356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cs typeface="Calibri"/>
              </a:rPr>
              <a:t>charm quark</a:t>
            </a:r>
            <a:endParaRPr lang="en-US">
              <a:cs typeface="Calibri" panose="020F0502020204030204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82BAD94-FCDD-4748-0856-33466F6CF4D9}"/>
              </a:ext>
            </a:extLst>
          </p:cNvPr>
          <p:cNvSpPr txBox="1"/>
          <p:nvPr/>
        </p:nvSpPr>
        <p:spPr>
          <a:xfrm>
            <a:off x="5004147" y="3928997"/>
            <a:ext cx="188934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cs typeface="Calibri"/>
              </a:rPr>
              <a:t>muon neutrino</a:t>
            </a:r>
            <a:endParaRPr lang="en-US" err="1">
              <a:cs typeface="Calibri" panose="020F0502020204030204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2802699-CBD2-C252-FF6A-6B50FE7E5C0D}"/>
              </a:ext>
            </a:extLst>
          </p:cNvPr>
          <p:cNvSpPr txBox="1"/>
          <p:nvPr/>
        </p:nvSpPr>
        <p:spPr>
          <a:xfrm>
            <a:off x="5146109" y="6388273"/>
            <a:ext cx="151356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cs typeface="Calibri"/>
              </a:rPr>
              <a:t>strange quark</a:t>
            </a:r>
            <a:endParaRPr lang="en-US">
              <a:cs typeface="Calibri" panose="020F0502020204030204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75DB781-86CF-53C7-5A1D-1E9C94EE2572}"/>
              </a:ext>
            </a:extLst>
          </p:cNvPr>
          <p:cNvSpPr txBox="1"/>
          <p:nvPr/>
        </p:nvSpPr>
        <p:spPr>
          <a:xfrm>
            <a:off x="9549007" y="2732761"/>
            <a:ext cx="151356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cs typeface="Calibri"/>
              </a:rPr>
              <a:t>tau</a:t>
            </a:r>
            <a:endParaRPr lang="en-US">
              <a:cs typeface="Calibri" panose="020F0502020204030204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125A75D-4806-BEEF-F5DF-EE17F7FCB590}"/>
              </a:ext>
            </a:extLst>
          </p:cNvPr>
          <p:cNvSpPr txBox="1"/>
          <p:nvPr/>
        </p:nvSpPr>
        <p:spPr>
          <a:xfrm>
            <a:off x="9440448" y="5129408"/>
            <a:ext cx="151356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cs typeface="Calibri"/>
              </a:rPr>
              <a:t>top quark</a:t>
            </a:r>
            <a:endParaRPr lang="en-US">
              <a:cs typeface="Calibri" panose="020F0502020204030204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1DCA3F9-5A04-A568-E103-C07F089D559E}"/>
              </a:ext>
            </a:extLst>
          </p:cNvPr>
          <p:cNvSpPr txBox="1"/>
          <p:nvPr/>
        </p:nvSpPr>
        <p:spPr>
          <a:xfrm>
            <a:off x="9300574" y="3935260"/>
            <a:ext cx="188934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cs typeface="Calibri"/>
              </a:rPr>
              <a:t>tau neutrino</a:t>
            </a:r>
            <a:endParaRPr lang="en-US" err="1">
              <a:cs typeface="Calibri" panose="020F0502020204030204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C3F0271-905B-6D8D-9CD6-D3DFAC5A7616}"/>
              </a:ext>
            </a:extLst>
          </p:cNvPr>
          <p:cNvSpPr txBox="1"/>
          <p:nvPr/>
        </p:nvSpPr>
        <p:spPr>
          <a:xfrm>
            <a:off x="9442536" y="6394536"/>
            <a:ext cx="151356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cs typeface="Calibri"/>
              </a:rPr>
              <a:t>bottom quark</a:t>
            </a:r>
            <a:endParaRPr lang="en-US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889828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 animBg="1"/>
      <p:bldP spid="15" grpId="0" animBg="1"/>
      <p:bldP spid="17" grpId="0" animBg="1"/>
      <p:bldP spid="19" grpId="0" animBg="1"/>
      <p:bldP spid="21" grpId="0" animBg="1"/>
      <p:bldP spid="23" grpId="0" animBg="1"/>
      <p:bldP spid="25" grpId="0" animBg="1"/>
      <p:bldP spid="27" grpId="0" animBg="1"/>
      <p:bldP spid="29" grpId="0" animBg="1"/>
      <p:bldP spid="3" grpId="0" animBg="1"/>
      <p:bldP spid="6" grpId="0" animBg="1"/>
      <p:bldP spid="10" grpId="0" animBg="1"/>
      <p:bldP spid="14" grpId="0" animBg="1"/>
      <p:bldP spid="18" grpId="0" animBg="1"/>
      <p:bldP spid="22" grpId="0" animBg="1"/>
      <p:bldP spid="26" grpId="0" animBg="1"/>
      <p:bldP spid="30" grpId="0" animBg="1"/>
      <p:bldP spid="32" grpId="0" animBg="1"/>
      <p:bldP spid="34" grpId="0" animBg="1"/>
      <p:bldP spid="36" grpId="0" animBg="1"/>
      <p:bldP spid="38" grpId="0" animBg="1"/>
      <p:bldP spid="39" grpId="0"/>
      <p:bldP spid="48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4" grpId="0"/>
      <p:bldP spid="12" grpId="0"/>
      <p:bldP spid="20" grpId="0"/>
      <p:bldP spid="28" grpId="0"/>
      <p:bldP spid="33" grpId="0"/>
      <p:bldP spid="37" grpId="0"/>
      <p:bldP spid="41" grpId="0"/>
      <p:bldP spid="43" grpId="0"/>
      <p:bldP spid="45" grpId="0"/>
      <p:bldP spid="47" grpId="0"/>
      <p:bldP spid="57" grpId="0"/>
      <p:bldP spid="5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computer generated image of a space ship&#10;&#10;Description automatically generated">
            <a:extLst>
              <a:ext uri="{FF2B5EF4-FFF2-40B4-BE49-F238E27FC236}">
                <a16:creationId xmlns:a16="http://schemas.microsoft.com/office/drawing/2014/main" id="{44549FE5-C919-87C5-EF4F-359377BD29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524" y="720299"/>
            <a:ext cx="11908076" cy="540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152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24</Slides>
  <Notes>9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PowerPoint Presentation</vt:lpstr>
      <vt:lpstr>A Grand Unified Theory*</vt:lpstr>
      <vt:lpstr>PowerPoint Presentation</vt:lpstr>
      <vt:lpstr>The Standard Model</vt:lpstr>
      <vt:lpstr>Quantum Field Theory</vt:lpstr>
      <vt:lpstr>Quantum Field Theory</vt:lpstr>
      <vt:lpstr>The Standard Model</vt:lpstr>
      <vt:lpstr>Fermions</vt:lpstr>
      <vt:lpstr>PowerPoint Presentation</vt:lpstr>
      <vt:lpstr>PowerPoint Presentation</vt:lpstr>
      <vt:lpstr>Interactions</vt:lpstr>
      <vt:lpstr>PowerPoint Presentation</vt:lpstr>
      <vt:lpstr>Interactions</vt:lpstr>
      <vt:lpstr>PowerPoint Presentation</vt:lpstr>
      <vt:lpstr>Interactions</vt:lpstr>
      <vt:lpstr>Bosons</vt:lpstr>
      <vt:lpstr>Interactions</vt:lpstr>
      <vt:lpstr>PowerPoint Presentation</vt:lpstr>
      <vt:lpstr>The Standard Model</vt:lpstr>
      <vt:lpstr>The successes</vt:lpstr>
      <vt:lpstr>The limitations</vt:lpstr>
      <vt:lpstr>A lot of unsolved mysteries of the Standard Model</vt:lpstr>
      <vt:lpstr>      Thank you!   Questions?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59</cp:revision>
  <dcterms:created xsi:type="dcterms:W3CDTF">2023-07-11T08:42:48Z</dcterms:created>
  <dcterms:modified xsi:type="dcterms:W3CDTF">2023-07-17T14:47:06Z</dcterms:modified>
</cp:coreProperties>
</file>