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7"/>
  </p:notesMasterIdLst>
  <p:sldIdLst>
    <p:sldId id="283" r:id="rId2"/>
    <p:sldId id="384" r:id="rId3"/>
    <p:sldId id="1757" r:id="rId4"/>
    <p:sldId id="1758" r:id="rId5"/>
    <p:sldId id="1748" r:id="rId6"/>
    <p:sldId id="1744" r:id="rId7"/>
    <p:sldId id="1747" r:id="rId8"/>
    <p:sldId id="1754" r:id="rId9"/>
    <p:sldId id="1743" r:id="rId10"/>
    <p:sldId id="1760" r:id="rId11"/>
    <p:sldId id="1765" r:id="rId12"/>
    <p:sldId id="1761" r:id="rId13"/>
    <p:sldId id="293" r:id="rId14"/>
    <p:sldId id="1769" r:id="rId15"/>
    <p:sldId id="1766" r:id="rId16"/>
    <p:sldId id="305" r:id="rId17"/>
    <p:sldId id="300" r:id="rId18"/>
    <p:sldId id="301" r:id="rId19"/>
    <p:sldId id="345" r:id="rId20"/>
    <p:sldId id="349" r:id="rId21"/>
    <p:sldId id="1736" r:id="rId22"/>
    <p:sldId id="285" r:id="rId23"/>
    <p:sldId id="334" r:id="rId24"/>
    <p:sldId id="312" r:id="rId25"/>
    <p:sldId id="313" r:id="rId26"/>
    <p:sldId id="315" r:id="rId27"/>
    <p:sldId id="314" r:id="rId28"/>
    <p:sldId id="292" r:id="rId29"/>
    <p:sldId id="319" r:id="rId30"/>
    <p:sldId id="321" r:id="rId31"/>
    <p:sldId id="322" r:id="rId32"/>
    <p:sldId id="323" r:id="rId33"/>
    <p:sldId id="327" r:id="rId34"/>
    <p:sldId id="328" r:id="rId35"/>
    <p:sldId id="325" r:id="rId36"/>
    <p:sldId id="329" r:id="rId37"/>
    <p:sldId id="339" r:id="rId38"/>
    <p:sldId id="333" r:id="rId39"/>
    <p:sldId id="338" r:id="rId40"/>
    <p:sldId id="324" r:id="rId41"/>
    <p:sldId id="291" r:id="rId42"/>
    <p:sldId id="1740" r:id="rId43"/>
    <p:sldId id="290" r:id="rId44"/>
    <p:sldId id="1772" r:id="rId45"/>
    <p:sldId id="1770" r:id="rId4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5260"/>
    <a:srgbClr val="D8E5F4"/>
    <a:srgbClr val="FFC000"/>
    <a:srgbClr val="5A99D4"/>
    <a:srgbClr val="223C6B"/>
    <a:srgbClr val="335B9C"/>
    <a:srgbClr val="4C83C0"/>
    <a:srgbClr val="003D58"/>
    <a:srgbClr val="FDC830"/>
    <a:srgbClr val="17375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00"/>
    <p:restoredTop sz="96327"/>
  </p:normalViewPr>
  <p:slideViewPr>
    <p:cSldViewPr snapToGrid="0">
      <p:cViewPr varScale="1">
        <p:scale>
          <a:sx n="106" d="100"/>
          <a:sy n="106" d="100"/>
        </p:scale>
        <p:origin x="636" y="12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3D996A-CF11-854E-ACEF-5602CEBA4EA3}" type="datetimeFigureOut">
              <a:rPr lang="fr-FR"/>
              <a:t>09/07/2025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CA41C8-293B-EF4D-B6A0-B59951CEC87B}" type="slidenum">
              <a:rPr/>
              <a:t>‹#›</a:t>
            </a:fld>
            <a:endParaRPr lang="fr-FR"/>
          </a:p>
        </p:txBody>
      </p:sp>
    </p:spTree>
    <p:extLst>
      <p:ext uri="{BB962C8B-B14F-4D97-AF65-F5344CB8AC3E}">
        <p14:creationId xmlns:p14="http://schemas.microsoft.com/office/powerpoint/2010/main" val="115966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CA41C8-293B-EF4D-B6A0-B59951CEC87B}" type="slidenum">
              <a:rPr lang="en-US" smtClean="0"/>
              <a:t>1</a:t>
            </a:fld>
            <a:endParaRPr lang="en-US"/>
          </a:p>
        </p:txBody>
      </p:sp>
    </p:spTree>
    <p:extLst>
      <p:ext uri="{BB962C8B-B14F-4D97-AF65-F5344CB8AC3E}">
        <p14:creationId xmlns:p14="http://schemas.microsoft.com/office/powerpoint/2010/main" val="2340670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FCCA41C8-293B-EF4D-B6A0-B59951CEC87B}" type="slidenum">
              <a:rPr lang="fr-FR"/>
              <a:t>31</a:t>
            </a:fld>
            <a:endParaRPr lang="fr-FR"/>
          </a:p>
        </p:txBody>
      </p:sp>
    </p:spTree>
    <p:extLst>
      <p:ext uri="{BB962C8B-B14F-4D97-AF65-F5344CB8AC3E}">
        <p14:creationId xmlns:p14="http://schemas.microsoft.com/office/powerpoint/2010/main" val="31936396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FCCA41C8-293B-EF4D-B6A0-B59951CEC87B}" type="slidenum">
              <a:rPr lang="fr-FR"/>
              <a:t>32</a:t>
            </a:fld>
            <a:endParaRPr lang="fr-FR"/>
          </a:p>
        </p:txBody>
      </p:sp>
    </p:spTree>
    <p:extLst>
      <p:ext uri="{BB962C8B-B14F-4D97-AF65-F5344CB8AC3E}">
        <p14:creationId xmlns:p14="http://schemas.microsoft.com/office/powerpoint/2010/main" val="7950264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FCCA41C8-293B-EF4D-B6A0-B59951CEC87B}" type="slidenum">
              <a:rPr lang="fr-FR"/>
              <a:t>35</a:t>
            </a:fld>
            <a:endParaRPr lang="fr-FR"/>
          </a:p>
        </p:txBody>
      </p:sp>
    </p:spTree>
    <p:extLst>
      <p:ext uri="{BB962C8B-B14F-4D97-AF65-F5344CB8AC3E}">
        <p14:creationId xmlns:p14="http://schemas.microsoft.com/office/powerpoint/2010/main" val="22967815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CCA41C8-293B-EF4D-B6A0-B59951CEC87B}" type="slidenum">
              <a:rPr lang="en-GB" smtClean="0"/>
              <a:t>37</a:t>
            </a:fld>
            <a:endParaRPr lang="en-GB"/>
          </a:p>
        </p:txBody>
      </p:sp>
    </p:spTree>
    <p:extLst>
      <p:ext uri="{BB962C8B-B14F-4D97-AF65-F5344CB8AC3E}">
        <p14:creationId xmlns:p14="http://schemas.microsoft.com/office/powerpoint/2010/main" val="12799554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FCCA41C8-293B-EF4D-B6A0-B59951CEC87B}" type="slidenum">
              <a:rPr lang="fr-FR"/>
              <a:t>40</a:t>
            </a:fld>
            <a:endParaRPr lang="fr-FR"/>
          </a:p>
        </p:txBody>
      </p:sp>
    </p:spTree>
    <p:extLst>
      <p:ext uri="{BB962C8B-B14F-4D97-AF65-F5344CB8AC3E}">
        <p14:creationId xmlns:p14="http://schemas.microsoft.com/office/powerpoint/2010/main" val="9390292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72917F-E78F-1FD6-CF5B-D9E8A3E2A89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2675852-847F-B453-1D84-E96FD481B97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8F9D53B-EECF-37E3-F446-20AA91F5AA31}"/>
              </a:ext>
            </a:extLst>
          </p:cNvPr>
          <p:cNvSpPr>
            <a:spLocks noGrp="1"/>
          </p:cNvSpPr>
          <p:nvPr>
            <p:ph type="body" idx="1"/>
          </p:nvPr>
        </p:nvSpPr>
        <p:spPr/>
        <p:txBody>
          <a:bodyPr/>
          <a:lstStyle/>
          <a:p>
            <a:endParaRPr lang="en-GB" dirty="0"/>
          </a:p>
        </p:txBody>
      </p:sp>
      <p:sp>
        <p:nvSpPr>
          <p:cNvPr id="4" name="Espace réservé du numéro de diapositive 3">
            <a:extLst>
              <a:ext uri="{FF2B5EF4-FFF2-40B4-BE49-F238E27FC236}">
                <a16:creationId xmlns:a16="http://schemas.microsoft.com/office/drawing/2014/main" id="{44C7C16D-B0F1-A8E3-86DF-44C527BE952E}"/>
              </a:ext>
            </a:extLst>
          </p:cNvPr>
          <p:cNvSpPr>
            <a:spLocks noGrp="1"/>
          </p:cNvSpPr>
          <p:nvPr>
            <p:ph type="sldNum" sz="quarter" idx="5"/>
          </p:nvPr>
        </p:nvSpPr>
        <p:spPr/>
        <p:txBody>
          <a:bodyPr/>
          <a:lstStyle/>
          <a:p>
            <a:fld id="{FCCA41C8-293B-EF4D-B6A0-B59951CEC87B}" type="slidenum">
              <a:rPr lang="fr-FR"/>
              <a:t>5</a:t>
            </a:fld>
            <a:endParaRPr lang="fr-FR"/>
          </a:p>
        </p:txBody>
      </p:sp>
    </p:spTree>
    <p:extLst>
      <p:ext uri="{BB962C8B-B14F-4D97-AF65-F5344CB8AC3E}">
        <p14:creationId xmlns:p14="http://schemas.microsoft.com/office/powerpoint/2010/main" val="40266012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967F96-262C-9C6D-D15D-52379F0620B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73B0E27-A135-3AE0-AB17-824E82AD896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7A53447-42D1-FA69-727D-2D10023D4189}"/>
              </a:ext>
            </a:extLst>
          </p:cNvPr>
          <p:cNvSpPr>
            <a:spLocks noGrp="1"/>
          </p:cNvSpPr>
          <p:nvPr>
            <p:ph type="body" idx="1"/>
          </p:nvPr>
        </p:nvSpPr>
        <p:spPr/>
        <p:txBody>
          <a:bodyPr/>
          <a:lstStyle/>
          <a:p>
            <a:endParaRPr lang="en-GB" dirty="0"/>
          </a:p>
        </p:txBody>
      </p:sp>
      <p:sp>
        <p:nvSpPr>
          <p:cNvPr id="4" name="Espace réservé du numéro de diapositive 3">
            <a:extLst>
              <a:ext uri="{FF2B5EF4-FFF2-40B4-BE49-F238E27FC236}">
                <a16:creationId xmlns:a16="http://schemas.microsoft.com/office/drawing/2014/main" id="{1E5BC4F7-A52D-0C51-39EC-F8450384F416}"/>
              </a:ext>
            </a:extLst>
          </p:cNvPr>
          <p:cNvSpPr>
            <a:spLocks noGrp="1"/>
          </p:cNvSpPr>
          <p:nvPr>
            <p:ph type="sldNum" sz="quarter" idx="5"/>
          </p:nvPr>
        </p:nvSpPr>
        <p:spPr/>
        <p:txBody>
          <a:bodyPr/>
          <a:lstStyle/>
          <a:p>
            <a:fld id="{FCCA41C8-293B-EF4D-B6A0-B59951CEC87B}" type="slidenum">
              <a:rPr lang="fr-FR"/>
              <a:t>7</a:t>
            </a:fld>
            <a:endParaRPr lang="fr-FR"/>
          </a:p>
        </p:txBody>
      </p:sp>
    </p:spTree>
    <p:extLst>
      <p:ext uri="{BB962C8B-B14F-4D97-AF65-F5344CB8AC3E}">
        <p14:creationId xmlns:p14="http://schemas.microsoft.com/office/powerpoint/2010/main" val="26247715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FCCA41C8-293B-EF4D-B6A0-B59951CEC87B}" type="slidenum">
              <a:rPr lang="fr-FR"/>
              <a:t>13</a:t>
            </a:fld>
            <a:endParaRPr lang="fr-FR"/>
          </a:p>
        </p:txBody>
      </p:sp>
    </p:spTree>
    <p:extLst>
      <p:ext uri="{BB962C8B-B14F-4D97-AF65-F5344CB8AC3E}">
        <p14:creationId xmlns:p14="http://schemas.microsoft.com/office/powerpoint/2010/main" val="30239346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FCCA41C8-293B-EF4D-B6A0-B59951CEC87B}" type="slidenum">
              <a:rPr lang="fr-FR"/>
              <a:t>16</a:t>
            </a:fld>
            <a:endParaRPr lang="fr-FR"/>
          </a:p>
        </p:txBody>
      </p:sp>
    </p:spTree>
    <p:extLst>
      <p:ext uri="{BB962C8B-B14F-4D97-AF65-F5344CB8AC3E}">
        <p14:creationId xmlns:p14="http://schemas.microsoft.com/office/powerpoint/2010/main" val="3650221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a:defRPr sz="2400">
                <a:solidFill>
                  <a:schemeClr val="tx1"/>
                </a:solidFill>
                <a:latin typeface="Century Gothic" panose="020B0502020202020204" pitchFamily="34" charset="0"/>
                <a:ea typeface="ＭＳ Ｐゴシック" panose="020B0600070205080204" pitchFamily="34" charset="-128"/>
              </a:defRPr>
            </a:lvl1pPr>
            <a:lvl2pPr marL="742950" indent="-285750" defTabSz="917575">
              <a:defRPr sz="2400">
                <a:solidFill>
                  <a:schemeClr val="tx1"/>
                </a:solidFill>
                <a:latin typeface="Century Gothic" panose="020B0502020202020204" pitchFamily="34" charset="0"/>
                <a:ea typeface="ＭＳ Ｐゴシック" panose="020B0600070205080204" pitchFamily="34" charset="-128"/>
              </a:defRPr>
            </a:lvl2pPr>
            <a:lvl3pPr marL="1143000" indent="-228600" defTabSz="917575">
              <a:defRPr sz="2400">
                <a:solidFill>
                  <a:schemeClr val="tx1"/>
                </a:solidFill>
                <a:latin typeface="Century Gothic" panose="020B0502020202020204" pitchFamily="34" charset="0"/>
                <a:ea typeface="ＭＳ Ｐゴシック" panose="020B0600070205080204" pitchFamily="34" charset="-128"/>
              </a:defRPr>
            </a:lvl3pPr>
            <a:lvl4pPr marL="1600200" indent="-228600" defTabSz="917575">
              <a:defRPr sz="2400">
                <a:solidFill>
                  <a:schemeClr val="tx1"/>
                </a:solidFill>
                <a:latin typeface="Century Gothic" panose="020B0502020202020204" pitchFamily="34" charset="0"/>
                <a:ea typeface="ＭＳ Ｐゴシック" panose="020B0600070205080204" pitchFamily="34" charset="-128"/>
              </a:defRPr>
            </a:lvl4pPr>
            <a:lvl5pPr marL="2057400" indent="-228600" defTabSz="917575">
              <a:defRPr sz="2400">
                <a:solidFill>
                  <a:schemeClr val="tx1"/>
                </a:solidFill>
                <a:latin typeface="Century Gothic" panose="020B0502020202020204" pitchFamily="34" charset="0"/>
                <a:ea typeface="ＭＳ Ｐゴシック" panose="020B0600070205080204" pitchFamily="34" charset="-128"/>
              </a:defRPr>
            </a:lvl5pPr>
            <a:lvl6pPr marL="2514600" indent="-228600" defTabSz="917575" eaLnBrk="0" fontAlgn="base" hangingPunct="0">
              <a:spcBef>
                <a:spcPct val="0"/>
              </a:spcBef>
              <a:spcAft>
                <a:spcPct val="0"/>
              </a:spcAft>
              <a:defRPr sz="2400">
                <a:solidFill>
                  <a:schemeClr val="tx1"/>
                </a:solidFill>
                <a:latin typeface="Century Gothic" panose="020B0502020202020204" pitchFamily="34" charset="0"/>
                <a:ea typeface="ＭＳ Ｐゴシック" panose="020B0600070205080204" pitchFamily="34" charset="-128"/>
              </a:defRPr>
            </a:lvl6pPr>
            <a:lvl7pPr marL="2971800" indent="-228600" defTabSz="917575" eaLnBrk="0" fontAlgn="base" hangingPunct="0">
              <a:spcBef>
                <a:spcPct val="0"/>
              </a:spcBef>
              <a:spcAft>
                <a:spcPct val="0"/>
              </a:spcAft>
              <a:defRPr sz="2400">
                <a:solidFill>
                  <a:schemeClr val="tx1"/>
                </a:solidFill>
                <a:latin typeface="Century Gothic" panose="020B0502020202020204" pitchFamily="34" charset="0"/>
                <a:ea typeface="ＭＳ Ｐゴシック" panose="020B0600070205080204" pitchFamily="34" charset="-128"/>
              </a:defRPr>
            </a:lvl7pPr>
            <a:lvl8pPr marL="3429000" indent="-228600" defTabSz="917575" eaLnBrk="0" fontAlgn="base" hangingPunct="0">
              <a:spcBef>
                <a:spcPct val="0"/>
              </a:spcBef>
              <a:spcAft>
                <a:spcPct val="0"/>
              </a:spcAft>
              <a:defRPr sz="2400">
                <a:solidFill>
                  <a:schemeClr val="tx1"/>
                </a:solidFill>
                <a:latin typeface="Century Gothic" panose="020B0502020202020204" pitchFamily="34" charset="0"/>
                <a:ea typeface="ＭＳ Ｐゴシック" panose="020B0600070205080204" pitchFamily="34" charset="-128"/>
              </a:defRPr>
            </a:lvl8pPr>
            <a:lvl9pPr marL="3886200" indent="-228600" defTabSz="917575" eaLnBrk="0" fontAlgn="base" hangingPunct="0">
              <a:spcBef>
                <a:spcPct val="0"/>
              </a:spcBef>
              <a:spcAft>
                <a:spcPct val="0"/>
              </a:spcAft>
              <a:defRPr sz="2400">
                <a:solidFill>
                  <a:schemeClr val="tx1"/>
                </a:solidFill>
                <a:latin typeface="Century Gothic" panose="020B0502020202020204" pitchFamily="34" charset="0"/>
                <a:ea typeface="ＭＳ Ｐゴシック" panose="020B0600070205080204" pitchFamily="34" charset="-128"/>
              </a:defRPr>
            </a:lvl9pPr>
          </a:lstStyle>
          <a:p>
            <a:fld id="{ECBA7A67-7FA0-4CDE-9DCD-20981A059649}" type="slidenum">
              <a:rPr lang="en-GB" altLang="en-US" sz="1200" smtClean="0">
                <a:latin typeface="Arial" panose="020B0604020202020204" pitchFamily="34" charset="0"/>
              </a:rPr>
              <a:pPr/>
              <a:t>21</a:t>
            </a:fld>
            <a:endParaRPr lang="en-GB" altLang="en-US" sz="1200">
              <a:latin typeface="Arial" panose="020B0604020202020204" pitchFamily="34" charset="0"/>
            </a:endParaRPr>
          </a:p>
        </p:txBody>
      </p:sp>
    </p:spTree>
    <p:extLst>
      <p:ext uri="{BB962C8B-B14F-4D97-AF65-F5344CB8AC3E}">
        <p14:creationId xmlns:p14="http://schemas.microsoft.com/office/powerpoint/2010/main" val="2206481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FCCA41C8-293B-EF4D-B6A0-B59951CEC87B}" type="slidenum">
              <a:rPr lang="fr-FR"/>
              <a:t>24</a:t>
            </a:fld>
            <a:endParaRPr lang="fr-FR"/>
          </a:p>
        </p:txBody>
      </p:sp>
    </p:spTree>
    <p:extLst>
      <p:ext uri="{BB962C8B-B14F-4D97-AF65-F5344CB8AC3E}">
        <p14:creationId xmlns:p14="http://schemas.microsoft.com/office/powerpoint/2010/main" val="33566890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FCCA41C8-293B-EF4D-B6A0-B59951CEC87B}" type="slidenum">
              <a:rPr lang="fr-FR"/>
              <a:t>26</a:t>
            </a:fld>
            <a:endParaRPr lang="fr-FR"/>
          </a:p>
        </p:txBody>
      </p:sp>
    </p:spTree>
    <p:extLst>
      <p:ext uri="{BB962C8B-B14F-4D97-AF65-F5344CB8AC3E}">
        <p14:creationId xmlns:p14="http://schemas.microsoft.com/office/powerpoint/2010/main" val="40144471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FCCA41C8-293B-EF4D-B6A0-B59951CEC87B}" type="slidenum">
              <a:rPr lang="fr-FR"/>
              <a:t>30</a:t>
            </a:fld>
            <a:endParaRPr lang="fr-FR"/>
          </a:p>
        </p:txBody>
      </p:sp>
    </p:spTree>
    <p:extLst>
      <p:ext uri="{BB962C8B-B14F-4D97-AF65-F5344CB8AC3E}">
        <p14:creationId xmlns:p14="http://schemas.microsoft.com/office/powerpoint/2010/main" val="22730665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tRichSlides">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511143E7-9EC8-11F4-EE6D-2A04807E9021}"/>
              </a:ext>
            </a:extLst>
          </p:cNvPr>
          <p:cNvSpPr txBox="1"/>
          <p:nvPr userDrawn="1"/>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chemeClr val="bg1">
                    <a:lumMod val="65000"/>
                  </a:schemeClr>
                </a:solidFill>
                <a:latin typeface="Open Sans" pitchFamily="2" charset="0"/>
                <a:ea typeface="Open Sans" pitchFamily="2" charset="0"/>
                <a:cs typeface="Open Sans" pitchFamily="2" charset="0"/>
              </a:rPr>
              <a:t>‹#›</a:t>
            </a:fld>
            <a:endParaRPr lang="fr-FR" sz="1000">
              <a:solidFill>
                <a:schemeClr val="bg1">
                  <a:lumMod val="65000"/>
                </a:schemeClr>
              </a:solidFill>
              <a:latin typeface="Open Sans" pitchFamily="2" charset="0"/>
              <a:ea typeface="Open Sans" pitchFamily="2" charset="0"/>
              <a:cs typeface="Open Sans" pitchFamily="2" charset="0"/>
            </a:endParaRPr>
          </a:p>
        </p:txBody>
      </p:sp>
      <p:cxnSp>
        <p:nvCxnSpPr>
          <p:cNvPr id="10" name="Connecteur droit 9">
            <a:extLst>
              <a:ext uri="{FF2B5EF4-FFF2-40B4-BE49-F238E27FC236}">
                <a16:creationId xmlns:a16="http://schemas.microsoft.com/office/drawing/2014/main" id="{4FBC44AE-DB0E-BBD8-F18F-F54E40BAEA68}"/>
              </a:ext>
            </a:extLst>
          </p:cNvPr>
          <p:cNvCxnSpPr>
            <a:cxnSpLocks/>
          </p:cNvCxnSpPr>
          <p:nvPr userDrawn="1"/>
        </p:nvCxnSpPr>
        <p:spPr>
          <a:xfrm>
            <a:off x="10291015" y="6248982"/>
            <a:ext cx="0" cy="27039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ZoneTexte 16">
            <a:extLst>
              <a:ext uri="{FF2B5EF4-FFF2-40B4-BE49-F238E27FC236}">
                <a16:creationId xmlns:a16="http://schemas.microsoft.com/office/drawing/2014/main" id="{1EE29EDE-FCC0-39DE-2FD1-6D37651A67D3}"/>
              </a:ext>
            </a:extLst>
          </p:cNvPr>
          <p:cNvSpPr txBox="1"/>
          <p:nvPr userDrawn="1"/>
        </p:nvSpPr>
        <p:spPr>
          <a:xfrm>
            <a:off x="7348273" y="6206320"/>
            <a:ext cx="2899317" cy="369332"/>
          </a:xfrm>
          <a:prstGeom prst="rect">
            <a:avLst/>
          </a:prstGeom>
          <a:noFill/>
        </p:spPr>
        <p:txBody>
          <a:bodyPr wrap="square" rtlCol="0">
            <a:spAutoFit/>
          </a:bodyPr>
          <a:lstStyle/>
          <a:p>
            <a:pPr algn="r"/>
            <a:r>
              <a:rPr lang="fr-FR" sz="900" dirty="0">
                <a:solidFill>
                  <a:schemeClr val="bg1">
                    <a:lumMod val="65000"/>
                  </a:schemeClr>
                </a:solidFill>
                <a:latin typeface="Arial" panose="020B0604020202020204" pitchFamily="34" charset="0"/>
                <a:ea typeface="Open Sans" pitchFamily="2" charset="0"/>
                <a:cs typeface="Arial" panose="020B0604020202020204" pitchFamily="34" charset="0"/>
              </a:rPr>
              <a:t>The ITER Project: </a:t>
            </a:r>
            <a:r>
              <a:rPr lang="fr-FR" sz="900" dirty="0" err="1">
                <a:solidFill>
                  <a:schemeClr val="bg1">
                    <a:lumMod val="65000"/>
                  </a:schemeClr>
                </a:solidFill>
                <a:latin typeface="Arial" panose="020B0604020202020204" pitchFamily="34" charset="0"/>
                <a:ea typeface="Open Sans" pitchFamily="2" charset="0"/>
                <a:cs typeface="Arial" panose="020B0604020202020204" pitchFamily="34" charset="0"/>
              </a:rPr>
              <a:t>progress</a:t>
            </a:r>
            <a:r>
              <a:rPr lang="fr-FR" sz="900" dirty="0">
                <a:solidFill>
                  <a:schemeClr val="bg1">
                    <a:lumMod val="65000"/>
                  </a:schemeClr>
                </a:solidFill>
                <a:latin typeface="Arial" panose="020B0604020202020204" pitchFamily="34" charset="0"/>
                <a:ea typeface="Open Sans" pitchFamily="2" charset="0"/>
                <a:cs typeface="Arial" panose="020B0604020202020204" pitchFamily="34" charset="0"/>
              </a:rPr>
              <a:t> </a:t>
            </a:r>
            <a:r>
              <a:rPr lang="fr-FR" sz="900" dirty="0" err="1">
                <a:solidFill>
                  <a:schemeClr val="bg1">
                    <a:lumMod val="65000"/>
                  </a:schemeClr>
                </a:solidFill>
                <a:latin typeface="Arial" panose="020B0604020202020204" pitchFamily="34" charset="0"/>
                <a:ea typeface="Open Sans" pitchFamily="2" charset="0"/>
                <a:cs typeface="Arial" panose="020B0604020202020204" pitchFamily="34" charset="0"/>
              </a:rPr>
              <a:t>amid</a:t>
            </a:r>
            <a:r>
              <a:rPr lang="fr-FR" sz="900" dirty="0">
                <a:solidFill>
                  <a:schemeClr val="bg1">
                    <a:lumMod val="65000"/>
                  </a:schemeClr>
                </a:solidFill>
                <a:latin typeface="Arial" panose="020B0604020202020204" pitchFamily="34" charset="0"/>
                <a:ea typeface="Open Sans" pitchFamily="2" charset="0"/>
                <a:cs typeface="Arial" panose="020B0604020202020204" pitchFamily="34" charset="0"/>
              </a:rPr>
              <a:t> challenges</a:t>
            </a:r>
          </a:p>
          <a:p>
            <a:pPr algn="r"/>
            <a:r>
              <a:rPr lang="fr-FR" sz="900" dirty="0">
                <a:solidFill>
                  <a:schemeClr val="bg1">
                    <a:lumMod val="65000"/>
                  </a:schemeClr>
                </a:solidFill>
                <a:latin typeface="Arial" panose="020B0604020202020204" pitchFamily="34" charset="0"/>
                <a:ea typeface="Open Sans" pitchFamily="2" charset="0"/>
                <a:cs typeface="Arial" panose="020B0604020202020204" pitchFamily="34" charset="0"/>
              </a:rPr>
              <a:t>Name, date</a:t>
            </a:r>
          </a:p>
        </p:txBody>
      </p:sp>
      <p:sp>
        <p:nvSpPr>
          <p:cNvPr id="22" name="Espace réservé du texte 21">
            <a:extLst>
              <a:ext uri="{FF2B5EF4-FFF2-40B4-BE49-F238E27FC236}">
                <a16:creationId xmlns:a16="http://schemas.microsoft.com/office/drawing/2014/main" id="{C06C4116-E05B-CFE8-996B-0AC7B5EF61AF}"/>
              </a:ext>
            </a:extLst>
          </p:cNvPr>
          <p:cNvSpPr>
            <a:spLocks noGrp="1"/>
          </p:cNvSpPr>
          <p:nvPr>
            <p:ph type="body" sz="quarter" idx="11" hasCustomPrompt="1"/>
          </p:nvPr>
        </p:nvSpPr>
        <p:spPr>
          <a:xfrm>
            <a:off x="432000" y="6274467"/>
            <a:ext cx="4610100" cy="258304"/>
          </a:xfrm>
          <a:prstGeom prst="rect">
            <a:avLst/>
          </a:prstGeom>
        </p:spPr>
        <p:txBody>
          <a:bodyPr/>
          <a:lstStyle>
            <a:lvl1pPr marL="0" indent="0">
              <a:buNone/>
              <a:defRPr sz="1200" b="0" i="0" baseline="0">
                <a:solidFill>
                  <a:srgbClr val="003D58"/>
                </a:solidFill>
                <a:latin typeface="Arial" panose="020B0604020202020204" pitchFamily="34" charset="0"/>
                <a:cs typeface="Arial" panose="020B0604020202020204" pitchFamily="34" charset="0"/>
              </a:defRPr>
            </a:lvl1pPr>
            <a:lvl2pPr>
              <a:defRPr sz="1400" b="0" i="0">
                <a:latin typeface="Arial" panose="020B0604020202020204" pitchFamily="34" charset="0"/>
                <a:cs typeface="Arial" panose="020B0604020202020204" pitchFamily="34" charset="0"/>
              </a:defRPr>
            </a:lvl2pPr>
            <a:lvl3pPr>
              <a:defRPr sz="1400" b="0" i="0">
                <a:latin typeface="Arial" panose="020B0604020202020204" pitchFamily="34" charset="0"/>
                <a:cs typeface="Arial" panose="020B0604020202020204" pitchFamily="34" charset="0"/>
              </a:defRPr>
            </a:lvl3pPr>
            <a:lvl4pPr>
              <a:defRPr sz="1400" b="0" i="0">
                <a:latin typeface="Arial" panose="020B0604020202020204" pitchFamily="34" charset="0"/>
                <a:cs typeface="Arial" panose="020B0604020202020204" pitchFamily="34" charset="0"/>
              </a:defRPr>
            </a:lvl4pPr>
            <a:lvl5pPr>
              <a:defRPr sz="1400" b="0" i="0">
                <a:latin typeface="Arial" panose="020B0604020202020204" pitchFamily="34" charset="0"/>
                <a:cs typeface="Arial" panose="020B0604020202020204" pitchFamily="34" charset="0"/>
              </a:defRPr>
            </a:lvl5pPr>
          </a:lstStyle>
          <a:p>
            <a:pPr lvl="0"/>
            <a:r>
              <a:rPr lang="fr-FR" dirty="0"/>
              <a:t>Click to </a:t>
            </a:r>
            <a:r>
              <a:rPr lang="fr-FR" dirty="0" err="1"/>
              <a:t>edit</a:t>
            </a:r>
            <a:r>
              <a:rPr lang="fr-FR" dirty="0"/>
              <a:t> </a:t>
            </a:r>
            <a:r>
              <a:rPr lang="fr-FR" dirty="0" err="1"/>
              <a:t>text</a:t>
            </a:r>
            <a:endParaRPr lang="fr-FR" dirty="0"/>
          </a:p>
        </p:txBody>
      </p:sp>
      <p:pic>
        <p:nvPicPr>
          <p:cNvPr id="8" name="Image 7">
            <a:extLst>
              <a:ext uri="{FF2B5EF4-FFF2-40B4-BE49-F238E27FC236}">
                <a16:creationId xmlns:a16="http://schemas.microsoft.com/office/drawing/2014/main" id="{C26BC208-B99B-C6A1-9437-7AC7BD6B8FC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1911" y="5955968"/>
            <a:ext cx="11808178" cy="258304"/>
          </a:xfrm>
          <a:prstGeom prst="rect">
            <a:avLst/>
          </a:prstGeom>
        </p:spPr>
      </p:pic>
      <p:pic>
        <p:nvPicPr>
          <p:cNvPr id="13" name="Graphique 12">
            <a:extLst>
              <a:ext uri="{FF2B5EF4-FFF2-40B4-BE49-F238E27FC236}">
                <a16:creationId xmlns:a16="http://schemas.microsoft.com/office/drawing/2014/main" id="{B293B4AA-4BAA-70CD-79BB-3EE093EB605F}"/>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2679" y="6104226"/>
            <a:ext cx="866227" cy="432000"/>
          </a:xfrm>
          <a:prstGeom prst="rect">
            <a:avLst/>
          </a:prstGeom>
        </p:spPr>
      </p:pic>
      <p:sp>
        <p:nvSpPr>
          <p:cNvPr id="14" name="Espace réservé pour une image  3">
            <a:extLst>
              <a:ext uri="{FF2B5EF4-FFF2-40B4-BE49-F238E27FC236}">
                <a16:creationId xmlns:a16="http://schemas.microsoft.com/office/drawing/2014/main" id="{68D1566A-1AED-031F-B9D4-ABC61F9E3221}"/>
              </a:ext>
            </a:extLst>
          </p:cNvPr>
          <p:cNvSpPr>
            <a:spLocks noGrp="1"/>
          </p:cNvSpPr>
          <p:nvPr>
            <p:ph type="pic" sz="quarter" idx="10"/>
          </p:nvPr>
        </p:nvSpPr>
        <p:spPr>
          <a:xfrm>
            <a:off x="6304902" y="1230515"/>
            <a:ext cx="2609865" cy="1468049"/>
          </a:xfrm>
          <a:prstGeom prst="rect">
            <a:avLst/>
          </a:prstGeom>
          <a:solidFill>
            <a:schemeClr val="bg2"/>
          </a:solidFill>
        </p:spPr>
        <p:txBody>
          <a:bodyPr/>
          <a:lstStyle>
            <a:lvl1pPr marL="0" indent="0">
              <a:buNone/>
              <a:defRPr sz="1600">
                <a:noFill/>
                <a:latin typeface="Arial" panose="020B0604020202020204" pitchFamily="34" charset="0"/>
                <a:cs typeface="Arial" panose="020B0604020202020204" pitchFamily="34" charset="0"/>
              </a:defRPr>
            </a:lvl1pPr>
          </a:lstStyle>
          <a:p>
            <a:endParaRPr lang="en-GB"/>
          </a:p>
        </p:txBody>
      </p:sp>
      <p:sp>
        <p:nvSpPr>
          <p:cNvPr id="15" name="Espace réservé pour une image  3">
            <a:extLst>
              <a:ext uri="{FF2B5EF4-FFF2-40B4-BE49-F238E27FC236}">
                <a16:creationId xmlns:a16="http://schemas.microsoft.com/office/drawing/2014/main" id="{F36F08B9-9289-486A-086A-82BE8E982607}"/>
              </a:ext>
            </a:extLst>
          </p:cNvPr>
          <p:cNvSpPr>
            <a:spLocks noGrp="1"/>
          </p:cNvSpPr>
          <p:nvPr>
            <p:ph type="pic" sz="quarter" idx="12"/>
          </p:nvPr>
        </p:nvSpPr>
        <p:spPr>
          <a:xfrm>
            <a:off x="9029208" y="1230515"/>
            <a:ext cx="2609865" cy="1468049"/>
          </a:xfrm>
          <a:prstGeom prst="rect">
            <a:avLst/>
          </a:prstGeom>
          <a:solidFill>
            <a:schemeClr val="bg2"/>
          </a:solidFill>
        </p:spPr>
        <p:txBody>
          <a:bodyPr/>
          <a:lstStyle>
            <a:lvl1pPr marL="0" indent="0">
              <a:buNone/>
              <a:defRPr sz="1600">
                <a:noFill/>
                <a:latin typeface="Arial" panose="020B0604020202020204" pitchFamily="34" charset="0"/>
                <a:cs typeface="Arial" panose="020B0604020202020204" pitchFamily="34" charset="0"/>
              </a:defRPr>
            </a:lvl1pPr>
          </a:lstStyle>
          <a:p>
            <a:endParaRPr lang="en-GB"/>
          </a:p>
        </p:txBody>
      </p:sp>
      <p:sp>
        <p:nvSpPr>
          <p:cNvPr id="16" name="Espace réservé pour une image  3">
            <a:extLst>
              <a:ext uri="{FF2B5EF4-FFF2-40B4-BE49-F238E27FC236}">
                <a16:creationId xmlns:a16="http://schemas.microsoft.com/office/drawing/2014/main" id="{01F4F76B-136B-6EC8-3982-6D9D215F4D7B}"/>
              </a:ext>
            </a:extLst>
          </p:cNvPr>
          <p:cNvSpPr>
            <a:spLocks noGrp="1"/>
          </p:cNvSpPr>
          <p:nvPr>
            <p:ph type="pic" sz="quarter" idx="13"/>
          </p:nvPr>
        </p:nvSpPr>
        <p:spPr>
          <a:xfrm>
            <a:off x="6303205" y="2794899"/>
            <a:ext cx="2609865" cy="1468049"/>
          </a:xfrm>
          <a:prstGeom prst="rect">
            <a:avLst/>
          </a:prstGeom>
          <a:solidFill>
            <a:schemeClr val="bg2"/>
          </a:solidFill>
        </p:spPr>
        <p:txBody>
          <a:bodyPr/>
          <a:lstStyle>
            <a:lvl1pPr marL="0" indent="0">
              <a:buNone/>
              <a:defRPr sz="1600">
                <a:noFill/>
                <a:latin typeface="Arial" panose="020B0604020202020204" pitchFamily="34" charset="0"/>
                <a:cs typeface="Arial" panose="020B0604020202020204" pitchFamily="34" charset="0"/>
              </a:defRPr>
            </a:lvl1pPr>
          </a:lstStyle>
          <a:p>
            <a:endParaRPr lang="en-GB"/>
          </a:p>
        </p:txBody>
      </p:sp>
      <p:sp>
        <p:nvSpPr>
          <p:cNvPr id="17" name="Espace réservé pour une image  3">
            <a:extLst>
              <a:ext uri="{FF2B5EF4-FFF2-40B4-BE49-F238E27FC236}">
                <a16:creationId xmlns:a16="http://schemas.microsoft.com/office/drawing/2014/main" id="{6E8341BD-19A4-573D-B628-C94418B67F3B}"/>
              </a:ext>
            </a:extLst>
          </p:cNvPr>
          <p:cNvSpPr>
            <a:spLocks noGrp="1"/>
          </p:cNvSpPr>
          <p:nvPr>
            <p:ph type="pic" sz="quarter" idx="14"/>
          </p:nvPr>
        </p:nvSpPr>
        <p:spPr>
          <a:xfrm>
            <a:off x="9027511" y="2794899"/>
            <a:ext cx="2609865" cy="1468049"/>
          </a:xfrm>
          <a:prstGeom prst="rect">
            <a:avLst/>
          </a:prstGeom>
          <a:solidFill>
            <a:schemeClr val="bg2"/>
          </a:solidFill>
        </p:spPr>
        <p:txBody>
          <a:bodyPr/>
          <a:lstStyle>
            <a:lvl1pPr marL="0" indent="0">
              <a:buNone/>
              <a:defRPr sz="1600">
                <a:noFill/>
                <a:latin typeface="Arial" panose="020B0604020202020204" pitchFamily="34" charset="0"/>
                <a:cs typeface="Arial" panose="020B0604020202020204" pitchFamily="34" charset="0"/>
              </a:defRPr>
            </a:lvl1pPr>
          </a:lstStyle>
          <a:p>
            <a:endParaRPr lang="en-GB"/>
          </a:p>
        </p:txBody>
      </p:sp>
    </p:spTree>
    <p:extLst>
      <p:ext uri="{BB962C8B-B14F-4D97-AF65-F5344CB8AC3E}">
        <p14:creationId xmlns:p14="http://schemas.microsoft.com/office/powerpoint/2010/main" val="42160738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mageFullSlide">
    <p:spTree>
      <p:nvGrpSpPr>
        <p:cNvPr id="1" name=""/>
        <p:cNvGrpSpPr/>
        <p:nvPr/>
      </p:nvGrpSpPr>
      <p:grpSpPr>
        <a:xfrm>
          <a:off x="0" y="0"/>
          <a:ext cx="0" cy="0"/>
          <a:chOff x="0" y="0"/>
          <a:chExt cx="0" cy="0"/>
        </a:xfrm>
      </p:grpSpPr>
      <p:sp>
        <p:nvSpPr>
          <p:cNvPr id="4" name="Espace réservé pour une image  3">
            <a:extLst>
              <a:ext uri="{FF2B5EF4-FFF2-40B4-BE49-F238E27FC236}">
                <a16:creationId xmlns:a16="http://schemas.microsoft.com/office/drawing/2014/main" id="{BF307E7C-4B7E-A13A-0E0F-E18E752A1AD1}"/>
              </a:ext>
            </a:extLst>
          </p:cNvPr>
          <p:cNvSpPr>
            <a:spLocks noGrp="1"/>
          </p:cNvSpPr>
          <p:nvPr>
            <p:ph type="pic" sz="quarter" idx="10"/>
          </p:nvPr>
        </p:nvSpPr>
        <p:spPr>
          <a:xfrm>
            <a:off x="0" y="0"/>
            <a:ext cx="12192000" cy="6858000"/>
          </a:xfrm>
          <a:prstGeom prst="rect">
            <a:avLst/>
          </a:prstGeom>
          <a:solidFill>
            <a:schemeClr val="bg2"/>
          </a:solidFill>
        </p:spPr>
        <p:txBody>
          <a:bodyPr/>
          <a:lstStyle>
            <a:lvl1pPr marL="0" indent="0">
              <a:buNone/>
              <a:defRPr sz="1600">
                <a:noFill/>
                <a:latin typeface="Arial" panose="020B0604020202020204" pitchFamily="34" charset="0"/>
                <a:cs typeface="Arial" panose="020B0604020202020204" pitchFamily="34" charset="0"/>
              </a:defRPr>
            </a:lvl1pPr>
          </a:lstStyle>
          <a:p>
            <a:endParaRPr lang="en-GB"/>
          </a:p>
        </p:txBody>
      </p:sp>
    </p:spTree>
    <p:extLst>
      <p:ext uri="{BB962C8B-B14F-4D97-AF65-F5344CB8AC3E}">
        <p14:creationId xmlns:p14="http://schemas.microsoft.com/office/powerpoint/2010/main" val="4128827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2860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287576406"/>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ZoneTexte 8">
            <a:extLst>
              <a:ext uri="{FF2B5EF4-FFF2-40B4-BE49-F238E27FC236}">
                <a16:creationId xmlns:a16="http://schemas.microsoft.com/office/drawing/2014/main" id="{7BE35B07-CE4F-16E3-26F6-3B73A7106A46}"/>
              </a:ext>
            </a:extLst>
          </p:cNvPr>
          <p:cNvSpPr txBox="1"/>
          <p:nvPr userDrawn="1"/>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chemeClr val="bg1">
                    <a:lumMod val="65000"/>
                  </a:schemeClr>
                </a:solidFill>
                <a:latin typeface="+mn-lt"/>
                <a:ea typeface="Open Sans" pitchFamily="2" charset="0"/>
                <a:cs typeface="Open Sans" pitchFamily="2" charset="0"/>
              </a:rPr>
              <a:t>‹#›</a:t>
            </a:fld>
            <a:endParaRPr lang="fr-FR" sz="1000" dirty="0">
              <a:solidFill>
                <a:schemeClr val="bg1">
                  <a:lumMod val="65000"/>
                </a:schemeClr>
              </a:solidFill>
              <a:latin typeface="+mn-lt"/>
              <a:ea typeface="Open Sans" pitchFamily="2" charset="0"/>
              <a:cs typeface="Open Sans" pitchFamily="2" charset="0"/>
            </a:endParaRPr>
          </a:p>
        </p:txBody>
      </p:sp>
      <p:cxnSp>
        <p:nvCxnSpPr>
          <p:cNvPr id="6" name="Connecteur droit 9">
            <a:extLst>
              <a:ext uri="{FF2B5EF4-FFF2-40B4-BE49-F238E27FC236}">
                <a16:creationId xmlns:a16="http://schemas.microsoft.com/office/drawing/2014/main" id="{E2D6DE9E-3E65-1C2D-B7A5-97B66569EB1A}"/>
              </a:ext>
            </a:extLst>
          </p:cNvPr>
          <p:cNvCxnSpPr>
            <a:cxnSpLocks/>
          </p:cNvCxnSpPr>
          <p:nvPr userDrawn="1"/>
        </p:nvCxnSpPr>
        <p:spPr>
          <a:xfrm>
            <a:off x="10291015" y="6248982"/>
            <a:ext cx="0" cy="27039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Espace réservé du texte 21">
            <a:extLst>
              <a:ext uri="{FF2B5EF4-FFF2-40B4-BE49-F238E27FC236}">
                <a16:creationId xmlns:a16="http://schemas.microsoft.com/office/drawing/2014/main" id="{AE7FE8A8-F8C0-4A89-3C3F-A1922064309D}"/>
              </a:ext>
            </a:extLst>
          </p:cNvPr>
          <p:cNvSpPr>
            <a:spLocks noGrp="1"/>
          </p:cNvSpPr>
          <p:nvPr>
            <p:ph type="body" sz="quarter" idx="11" hasCustomPrompt="1"/>
          </p:nvPr>
        </p:nvSpPr>
        <p:spPr>
          <a:xfrm>
            <a:off x="1798568" y="6028459"/>
            <a:ext cx="5652340" cy="583533"/>
          </a:xfrm>
          <a:prstGeom prst="rect">
            <a:avLst/>
          </a:prstGeom>
        </p:spPr>
        <p:txBody>
          <a:bodyPr lIns="0" anchor="ctr">
            <a:noAutofit/>
          </a:bodyPr>
          <a:lstStyle>
            <a:lvl1pPr marL="0" indent="0" algn="l">
              <a:buNone/>
              <a:defRPr sz="1000" b="0" i="0">
                <a:solidFill>
                  <a:srgbClr val="003D58"/>
                </a:solidFill>
                <a:latin typeface="Arial" panose="020B0604020202020204" pitchFamily="34" charset="0"/>
                <a:cs typeface="Arial" panose="020B0604020202020204" pitchFamily="34" charset="0"/>
              </a:defRPr>
            </a:lvl1pPr>
            <a:lvl2pPr>
              <a:defRPr sz="1400" b="0" i="0">
                <a:latin typeface="Arial" panose="020B0604020202020204" pitchFamily="34" charset="0"/>
                <a:cs typeface="Arial" panose="020B0604020202020204" pitchFamily="34" charset="0"/>
              </a:defRPr>
            </a:lvl2pPr>
            <a:lvl3pPr>
              <a:defRPr sz="1400" b="0" i="0">
                <a:latin typeface="Arial" panose="020B0604020202020204" pitchFamily="34" charset="0"/>
                <a:cs typeface="Arial" panose="020B0604020202020204" pitchFamily="34" charset="0"/>
              </a:defRPr>
            </a:lvl3pPr>
            <a:lvl4pPr>
              <a:defRPr sz="1400" b="0" i="0">
                <a:latin typeface="Arial" panose="020B0604020202020204" pitchFamily="34" charset="0"/>
                <a:cs typeface="Arial" panose="020B0604020202020204" pitchFamily="34" charset="0"/>
              </a:defRPr>
            </a:lvl4pPr>
            <a:lvl5pPr>
              <a:defRPr sz="1400" b="0" i="0">
                <a:latin typeface="Arial" panose="020B0604020202020204" pitchFamily="34" charset="0"/>
                <a:cs typeface="Arial" panose="020B0604020202020204" pitchFamily="34" charset="0"/>
              </a:defRPr>
            </a:lvl5pPr>
          </a:lstStyle>
          <a:p>
            <a:pPr algn="r"/>
            <a:r>
              <a:rPr lang="fr-FR" sz="1200" dirty="0">
                <a:solidFill>
                  <a:schemeClr val="bg1">
                    <a:lumMod val="65000"/>
                  </a:schemeClr>
                </a:solidFill>
                <a:latin typeface="Arial" panose="020B0604020202020204" pitchFamily="34" charset="0"/>
                <a:ea typeface="Open Sans" pitchFamily="2" charset="0"/>
                <a:cs typeface="Arial" panose="020B0604020202020204" pitchFamily="34" charset="0"/>
              </a:rPr>
              <a:t>E. Dimovasili &amp; C. Seropian, 23 </a:t>
            </a:r>
            <a:r>
              <a:rPr lang="fr-FR" sz="1200" dirty="0" err="1">
                <a:solidFill>
                  <a:schemeClr val="bg1">
                    <a:lumMod val="65000"/>
                  </a:schemeClr>
                </a:solidFill>
                <a:latin typeface="Arial" panose="020B0604020202020204" pitchFamily="34" charset="0"/>
                <a:ea typeface="Open Sans" pitchFamily="2" charset="0"/>
                <a:cs typeface="Arial" panose="020B0604020202020204" pitchFamily="34" charset="0"/>
              </a:rPr>
              <a:t>January</a:t>
            </a:r>
            <a:r>
              <a:rPr lang="fr-FR" sz="1200" dirty="0">
                <a:solidFill>
                  <a:schemeClr val="bg1">
                    <a:lumMod val="65000"/>
                  </a:schemeClr>
                </a:solidFill>
                <a:latin typeface="Arial" panose="020B0604020202020204" pitchFamily="34" charset="0"/>
                <a:ea typeface="Open Sans" pitchFamily="2" charset="0"/>
                <a:cs typeface="Arial" panose="020B0604020202020204" pitchFamily="34" charset="0"/>
              </a:rPr>
              <a:t> 2025</a:t>
            </a:r>
          </a:p>
        </p:txBody>
      </p:sp>
      <p:pic>
        <p:nvPicPr>
          <p:cNvPr id="9" name="Image 7">
            <a:extLst>
              <a:ext uri="{FF2B5EF4-FFF2-40B4-BE49-F238E27FC236}">
                <a16:creationId xmlns:a16="http://schemas.microsoft.com/office/drawing/2014/main" id="{1A1A28A8-13EC-1B12-3CD0-3D0C7AB72086}"/>
              </a:ext>
            </a:extLst>
          </p:cNvPr>
          <p:cNvPicPr>
            <a:picLocks noChangeAspect="1"/>
          </p:cNvPicPr>
          <p:nvPr userDrawn="1"/>
        </p:nvPicPr>
        <p:blipFill>
          <a:blip r:embed="rId2"/>
          <a:stretch>
            <a:fillRect/>
          </a:stretch>
        </p:blipFill>
        <p:spPr>
          <a:xfrm>
            <a:off x="191911" y="5955968"/>
            <a:ext cx="11808178" cy="258304"/>
          </a:xfrm>
          <a:prstGeom prst="rect">
            <a:avLst/>
          </a:prstGeom>
        </p:spPr>
      </p:pic>
      <p:pic>
        <p:nvPicPr>
          <p:cNvPr id="10" name="Graphique 12">
            <a:extLst>
              <a:ext uri="{FF2B5EF4-FFF2-40B4-BE49-F238E27FC236}">
                <a16:creationId xmlns:a16="http://schemas.microsoft.com/office/drawing/2014/main" id="{5F8C2CB8-70A2-BAD7-00D2-EFD83D488DCD}"/>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002679" y="6104226"/>
            <a:ext cx="866227" cy="432000"/>
          </a:xfrm>
          <a:prstGeom prst="rect">
            <a:avLst/>
          </a:prstGeom>
        </p:spPr>
      </p:pic>
    </p:spTree>
    <p:extLst>
      <p:ext uri="{BB962C8B-B14F-4D97-AF65-F5344CB8AC3E}">
        <p14:creationId xmlns:p14="http://schemas.microsoft.com/office/powerpoint/2010/main" val="272910029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810514"/>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50" r:id="rId3"/>
    <p:sldLayoutId id="2147483654" r:id="rId4"/>
    <p:sldLayoutId id="2147483655" r:id="rId5"/>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sv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 Id="rId5" Type="http://schemas.openxmlformats.org/officeDocument/2006/relationships/image" Target="../media/image24.jpeg"/><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0.png"/><Relationship Id="rId2" Type="http://schemas.openxmlformats.org/officeDocument/2006/relationships/image" Target="../media/image26.jpe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29.png"/><Relationship Id="rId4" Type="http://schemas.openxmlformats.org/officeDocument/2006/relationships/image" Target="../media/image28.sv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28.svg"/></Relationships>
</file>

<file path=ppt/slides/_rels/slide1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0.png"/><Relationship Id="rId2" Type="http://schemas.openxmlformats.org/officeDocument/2006/relationships/image" Target="../media/image37.png"/><Relationship Id="rId1" Type="http://schemas.openxmlformats.org/officeDocument/2006/relationships/slideLayout" Target="../slideLayouts/slideLayout3.xml"/><Relationship Id="rId6" Type="http://schemas.openxmlformats.org/officeDocument/2006/relationships/image" Target="../media/image260.png"/><Relationship Id="rId5" Type="http://schemas.openxmlformats.org/officeDocument/2006/relationships/image" Target="../media/image250.png"/><Relationship Id="rId4" Type="http://schemas.openxmlformats.org/officeDocument/2006/relationships/image" Target="../media/image24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00.png"/><Relationship Id="rId1" Type="http://schemas.openxmlformats.org/officeDocument/2006/relationships/slideLayout" Target="../slideLayouts/slideLayout3.xml"/><Relationship Id="rId4" Type="http://schemas.openxmlformats.org/officeDocument/2006/relationships/image" Target="../media/image33.wmf"/></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1.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28.sv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7.jpeg"/><Relationship Id="rId1" Type="http://schemas.openxmlformats.org/officeDocument/2006/relationships/slideLayout" Target="../slideLayouts/slideLayout2.xml"/><Relationship Id="rId4" Type="http://schemas.openxmlformats.org/officeDocument/2006/relationships/image" Target="../media/image28.svg"/></Relationships>
</file>

<file path=ppt/slides/_rels/slide2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9.jpeg"/><Relationship Id="rId1" Type="http://schemas.openxmlformats.org/officeDocument/2006/relationships/slideLayout" Target="../slideLayouts/slideLayout2.xml"/><Relationship Id="rId4" Type="http://schemas.openxmlformats.org/officeDocument/2006/relationships/image" Target="../media/image28.svg"/></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28.svg"/></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1.jpeg"/><Relationship Id="rId1" Type="http://schemas.openxmlformats.org/officeDocument/2006/relationships/slideLayout" Target="../slideLayouts/slideLayout2.xml"/><Relationship Id="rId4" Type="http://schemas.openxmlformats.org/officeDocument/2006/relationships/image" Target="../media/image28.svg"/></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5.jpeg"/><Relationship Id="rId1" Type="http://schemas.openxmlformats.org/officeDocument/2006/relationships/slideLayout" Target="../slideLayouts/slideLayout2.xml"/><Relationship Id="rId4" Type="http://schemas.openxmlformats.org/officeDocument/2006/relationships/image" Target="../media/image28.svg"/></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28.svg"/></Relationships>
</file>

<file path=ppt/slides/_rels/slide35.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8.jpeg"/><Relationship Id="rId1" Type="http://schemas.openxmlformats.org/officeDocument/2006/relationships/slideLayout" Target="../slideLayouts/slideLayout2.xml"/><Relationship Id="rId4" Type="http://schemas.openxmlformats.org/officeDocument/2006/relationships/image" Target="../media/image28.svg"/></Relationships>
</file>

<file path=ppt/slides/_rels/slide3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0.jpeg"/><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51.jpeg"/><Relationship Id="rId1" Type="http://schemas.openxmlformats.org/officeDocument/2006/relationships/slideLayout" Target="../slideLayouts/slideLayout2.xml"/><Relationship Id="rId4" Type="http://schemas.openxmlformats.org/officeDocument/2006/relationships/image" Target="../media/image28.svg"/></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4.jpeg"/><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4.jpeg"/><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3.sv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Grp="1" noChangeAspect="1" noChangeArrowheads="1"/>
          </p:cNvPicPr>
          <p:nvPr>
            <p:ph type="pic" sz="quarter" idx="10"/>
          </p:nvPr>
        </p:nvPicPr>
        <p:blipFill rotWithShape="1">
          <a:blip r:embed="rId3" cstate="email">
            <a:extLst>
              <a:ext uri="{28A0092B-C50C-407E-A947-70E740481C1C}">
                <a14:useLocalDpi xmlns:a14="http://schemas.microsoft.com/office/drawing/2010/main"/>
              </a:ext>
            </a:extLst>
          </a:blip>
          <a:srcRect/>
          <a:stretch/>
        </p:blipFill>
        <p:spPr bwMode="auto">
          <a:xfrm>
            <a:off x="263769" y="266700"/>
            <a:ext cx="11664461" cy="6305724"/>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32">
            <a:extLst>
              <a:ext uri="{FF2B5EF4-FFF2-40B4-BE49-F238E27FC236}">
                <a16:creationId xmlns:a16="http://schemas.microsoft.com/office/drawing/2014/main" id="{5DA64322-1F30-10CE-0262-B7AEF92DCFFE}"/>
              </a:ext>
            </a:extLst>
          </p:cNvPr>
          <p:cNvSpPr/>
          <p:nvPr/>
        </p:nvSpPr>
        <p:spPr>
          <a:xfrm>
            <a:off x="263769" y="4648200"/>
            <a:ext cx="11858821" cy="2209800"/>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192001"/>
              <a:gd name="connsiteY0" fmla="*/ 12991 h 2285888"/>
              <a:gd name="connsiteX1" fmla="*/ 12180278 w 12192001"/>
              <a:gd name="connsiteY1" fmla="*/ 465499 h 2285888"/>
              <a:gd name="connsiteX2" fmla="*/ 12192001 w 12192001"/>
              <a:gd name="connsiteY2" fmla="*/ 2285888 h 2285888"/>
              <a:gd name="connsiteX3" fmla="*/ 0 w 12192001"/>
              <a:gd name="connsiteY3" fmla="*/ 2285888 h 2285888"/>
              <a:gd name="connsiteX4" fmla="*/ 0 w 12192001"/>
              <a:gd name="connsiteY4" fmla="*/ 12991 h 2285888"/>
              <a:gd name="connsiteX0" fmla="*/ 0 w 12192001"/>
              <a:gd name="connsiteY0" fmla="*/ 14880 h 2287777"/>
              <a:gd name="connsiteX1" fmla="*/ 12180278 w 12192001"/>
              <a:gd name="connsiteY1" fmla="*/ 467388 h 2287777"/>
              <a:gd name="connsiteX2" fmla="*/ 12192001 w 12192001"/>
              <a:gd name="connsiteY2" fmla="*/ 2287777 h 2287777"/>
              <a:gd name="connsiteX3" fmla="*/ 0 w 12192001"/>
              <a:gd name="connsiteY3" fmla="*/ 2287777 h 2287777"/>
              <a:gd name="connsiteX4" fmla="*/ 0 w 12192001"/>
              <a:gd name="connsiteY4" fmla="*/ 14880 h 2287777"/>
              <a:gd name="connsiteX0" fmla="*/ 0 w 12192001"/>
              <a:gd name="connsiteY0" fmla="*/ 10434 h 2283331"/>
              <a:gd name="connsiteX1" fmla="*/ 12180278 w 12192001"/>
              <a:gd name="connsiteY1" fmla="*/ 462942 h 2283331"/>
              <a:gd name="connsiteX2" fmla="*/ 12192001 w 12192001"/>
              <a:gd name="connsiteY2" fmla="*/ 2283331 h 2283331"/>
              <a:gd name="connsiteX3" fmla="*/ 0 w 12192001"/>
              <a:gd name="connsiteY3" fmla="*/ 2283331 h 2283331"/>
              <a:gd name="connsiteX4" fmla="*/ 0 w 12192001"/>
              <a:gd name="connsiteY4" fmla="*/ 10434 h 2283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2283331">
                <a:moveTo>
                  <a:pt x="0" y="10434"/>
                </a:moveTo>
                <a:cubicBezTo>
                  <a:pt x="26487" y="12974"/>
                  <a:pt x="5218072" y="-115331"/>
                  <a:pt x="12180278" y="462942"/>
                </a:cubicBezTo>
                <a:cubicBezTo>
                  <a:pt x="12184186" y="1069738"/>
                  <a:pt x="12188093" y="1676535"/>
                  <a:pt x="12192001" y="2283331"/>
                </a:cubicBezTo>
                <a:lnTo>
                  <a:pt x="0" y="2283331"/>
                </a:lnTo>
                <a:lnTo>
                  <a:pt x="0" y="10434"/>
                </a:lnTo>
                <a:close/>
              </a:path>
            </a:pathLst>
          </a:custGeom>
          <a:solidFill>
            <a:schemeClr val="bg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9F4EF857-EA7A-474F-C32F-BC729B027792}"/>
              </a:ext>
            </a:extLst>
          </p:cNvPr>
          <p:cNvSpPr txBox="1"/>
          <p:nvPr/>
        </p:nvSpPr>
        <p:spPr>
          <a:xfrm>
            <a:off x="481052" y="5837053"/>
            <a:ext cx="5226817" cy="646331"/>
          </a:xfrm>
          <a:prstGeom prst="rect">
            <a:avLst/>
          </a:prstGeom>
          <a:noFill/>
        </p:spPr>
        <p:txBody>
          <a:bodyPr wrap="square" rtlCol="0">
            <a:spAutoFit/>
          </a:bodyPr>
          <a:lstStyle/>
          <a:p>
            <a:r>
              <a:rPr lang="en-US" b="1" dirty="0">
                <a:solidFill>
                  <a:schemeClr val="tx2"/>
                </a:solidFill>
                <a:latin typeface="Arial" panose="020B0604020202020204" pitchFamily="34" charset="0"/>
                <a:ea typeface="Open Sans" pitchFamily="2" charset="0"/>
                <a:cs typeface="Arial" panose="020B0604020202020204" pitchFamily="34" charset="0"/>
              </a:rPr>
              <a:t>Dr Evangelia Dimovasili</a:t>
            </a:r>
            <a:endParaRPr lang="el-GR" b="1" dirty="0">
              <a:solidFill>
                <a:schemeClr val="tx2"/>
              </a:solidFill>
              <a:latin typeface="Arial" panose="020B0604020202020204" pitchFamily="34" charset="0"/>
              <a:ea typeface="Open Sans" pitchFamily="2" charset="0"/>
              <a:cs typeface="Arial" panose="020B0604020202020204" pitchFamily="34" charset="0"/>
            </a:endParaRPr>
          </a:p>
          <a:p>
            <a:r>
              <a:rPr lang="en-US" i="1" dirty="0">
                <a:solidFill>
                  <a:schemeClr val="tx2"/>
                </a:solidFill>
                <a:latin typeface="Arial" panose="020B0604020202020204" pitchFamily="34" charset="0"/>
                <a:ea typeface="Open Sans Light" pitchFamily="2" charset="0"/>
                <a:cs typeface="Arial" panose="020B0604020202020204" pitchFamily="34" charset="0"/>
              </a:rPr>
              <a:t>Radiological Monitoring Officer</a:t>
            </a:r>
          </a:p>
        </p:txBody>
      </p:sp>
      <p:pic>
        <p:nvPicPr>
          <p:cNvPr id="11" name="Graphique 10">
            <a:extLst>
              <a:ext uri="{FF2B5EF4-FFF2-40B4-BE49-F238E27FC236}">
                <a16:creationId xmlns:a16="http://schemas.microsoft.com/office/drawing/2014/main" id="{949C68AE-032A-46A1-1ACD-E07091A60646}"/>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8928099" y="5061763"/>
            <a:ext cx="2867937" cy="1483416"/>
          </a:xfrm>
          <a:prstGeom prst="rect">
            <a:avLst/>
          </a:prstGeom>
        </p:spPr>
      </p:pic>
      <p:sp>
        <p:nvSpPr>
          <p:cNvPr id="4" name="ZoneTexte 3">
            <a:extLst>
              <a:ext uri="{FF2B5EF4-FFF2-40B4-BE49-F238E27FC236}">
                <a16:creationId xmlns:a16="http://schemas.microsoft.com/office/drawing/2014/main" id="{C438B5B8-CA14-BEB6-EAA3-3456B1FDD9EB}"/>
              </a:ext>
            </a:extLst>
          </p:cNvPr>
          <p:cNvSpPr txBox="1"/>
          <p:nvPr/>
        </p:nvSpPr>
        <p:spPr>
          <a:xfrm>
            <a:off x="263769" y="4955631"/>
            <a:ext cx="12013949" cy="476028"/>
          </a:xfrm>
          <a:prstGeom prst="rect">
            <a:avLst/>
          </a:prstGeom>
          <a:noFill/>
        </p:spPr>
        <p:txBody>
          <a:bodyPr wrap="square" rtlCol="0">
            <a:spAutoFit/>
          </a:bodyPr>
          <a:lstStyle/>
          <a:p>
            <a:pPr>
              <a:lnSpc>
                <a:spcPts val="3200"/>
              </a:lnSpc>
            </a:pPr>
            <a:r>
              <a:rPr lang="en-US" sz="2600" b="1" spc="-150" dirty="0">
                <a:solidFill>
                  <a:schemeClr val="accent1"/>
                </a:solidFill>
                <a:latin typeface="Arial" panose="020B0604020202020204" pitchFamily="34" charset="0"/>
                <a:ea typeface="Open Sans" pitchFamily="2" charset="0"/>
                <a:cs typeface="Arial" panose="020B0604020202020204" pitchFamily="34" charset="0"/>
              </a:rPr>
              <a:t>Introduction to Fusion Physics &amp; the ITER Project: progress and challenges</a:t>
            </a:r>
            <a:endParaRPr lang="en-US" sz="2600" i="1" dirty="0">
              <a:solidFill>
                <a:schemeClr val="accent1"/>
              </a:solidFill>
              <a:latin typeface="Arial" panose="020B0604020202020204" pitchFamily="34" charset="0"/>
              <a:ea typeface="Open Sans Light" pitchFamily="2" charset="0"/>
              <a:cs typeface="Arial" panose="020B0604020202020204" pitchFamily="34" charset="0"/>
            </a:endParaRPr>
          </a:p>
        </p:txBody>
      </p:sp>
    </p:spTree>
    <p:extLst>
      <p:ext uri="{BB962C8B-B14F-4D97-AF65-F5344CB8AC3E}">
        <p14:creationId xmlns:p14="http://schemas.microsoft.com/office/powerpoint/2010/main" val="2481519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E0086A-A916-5077-EB7A-AD7C0A65F834}"/>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3869CB09-5F24-816D-4141-8513CAB4FAC8}"/>
              </a:ext>
            </a:extLst>
          </p:cNvPr>
          <p:cNvSpPr txBox="1"/>
          <p:nvPr/>
        </p:nvSpPr>
        <p:spPr>
          <a:xfrm>
            <a:off x="1318788" y="44717"/>
            <a:ext cx="8776196" cy="646331"/>
          </a:xfrm>
          <a:prstGeom prst="rect">
            <a:avLst/>
          </a:prstGeom>
          <a:solidFill>
            <a:srgbClr val="FFC000"/>
          </a:solidFill>
        </p:spPr>
        <p:txBody>
          <a:bodyPr wrap="square" rtlCol="0">
            <a:spAutoFit/>
          </a:bodyPr>
          <a:lstStyle/>
          <a:p>
            <a:pPr algn="ctr"/>
            <a:r>
              <a:rPr lang="en-GB" sz="3600" b="1" i="0" dirty="0">
                <a:solidFill>
                  <a:schemeClr val="bg1"/>
                </a:solidFill>
                <a:effectLst/>
                <a:latin typeface="epilogue"/>
              </a:rPr>
              <a:t>FUSION ON EARTH</a:t>
            </a:r>
            <a:endParaRPr lang="en-GB" sz="3600" b="1" dirty="0">
              <a:solidFill>
                <a:schemeClr val="bg1"/>
              </a:solidFill>
              <a:latin typeface="epilogue"/>
            </a:endParaRPr>
          </a:p>
        </p:txBody>
      </p:sp>
      <p:pic>
        <p:nvPicPr>
          <p:cNvPr id="6" name="Picture 5">
            <a:extLst>
              <a:ext uri="{FF2B5EF4-FFF2-40B4-BE49-F238E27FC236}">
                <a16:creationId xmlns:a16="http://schemas.microsoft.com/office/drawing/2014/main" id="{03A81833-742F-3FDA-E7E5-11C41D74E010}"/>
              </a:ext>
            </a:extLst>
          </p:cNvPr>
          <p:cNvPicPr>
            <a:picLocks noChangeAspect="1"/>
          </p:cNvPicPr>
          <p:nvPr/>
        </p:nvPicPr>
        <p:blipFill>
          <a:blip r:embed="rId2"/>
          <a:stretch>
            <a:fillRect/>
          </a:stretch>
        </p:blipFill>
        <p:spPr>
          <a:xfrm>
            <a:off x="5530046" y="924439"/>
            <a:ext cx="5658640" cy="3934374"/>
          </a:xfrm>
          <a:prstGeom prst="rect">
            <a:avLst/>
          </a:prstGeom>
        </p:spPr>
      </p:pic>
      <p:sp>
        <p:nvSpPr>
          <p:cNvPr id="8" name="TextBox 7">
            <a:extLst>
              <a:ext uri="{FF2B5EF4-FFF2-40B4-BE49-F238E27FC236}">
                <a16:creationId xmlns:a16="http://schemas.microsoft.com/office/drawing/2014/main" id="{FB241E44-F258-A0BD-207C-23B7ED41CB52}"/>
              </a:ext>
            </a:extLst>
          </p:cNvPr>
          <p:cNvSpPr txBox="1"/>
          <p:nvPr/>
        </p:nvSpPr>
        <p:spPr>
          <a:xfrm>
            <a:off x="6219730" y="4929242"/>
            <a:ext cx="5323437" cy="923330"/>
          </a:xfrm>
          <a:prstGeom prst="rect">
            <a:avLst/>
          </a:prstGeom>
          <a:noFill/>
        </p:spPr>
        <p:txBody>
          <a:bodyPr wrap="square">
            <a:spAutoFit/>
          </a:bodyPr>
          <a:lstStyle/>
          <a:p>
            <a:pPr algn="l"/>
            <a:r>
              <a:rPr lang="en-GB" sz="1800" b="0" i="0" u="none" strike="noStrike" baseline="0" dirty="0">
                <a:latin typeface="Times-Roman"/>
              </a:rPr>
              <a:t>The figure shows why the DT reaction is the most </a:t>
            </a:r>
            <a:r>
              <a:rPr lang="en-GB" sz="1800" b="0" i="0" u="none" strike="noStrike" baseline="0" dirty="0" err="1">
                <a:latin typeface="Times-Roman"/>
              </a:rPr>
              <a:t>favorable</a:t>
            </a:r>
            <a:r>
              <a:rPr lang="en-GB" sz="1800" b="0" i="0" u="none" strike="noStrike" baseline="0" dirty="0">
                <a:latin typeface="Times-Roman"/>
              </a:rPr>
              <a:t>—it offers the highest probability of fusion (the largest cross-section) at the lowest energy.</a:t>
            </a:r>
            <a:endParaRPr lang="en-GB" dirty="0"/>
          </a:p>
        </p:txBody>
      </p:sp>
      <mc:AlternateContent xmlns:mc="http://schemas.openxmlformats.org/markup-compatibility/2006" xmlns:a14="http://schemas.microsoft.com/office/drawing/2010/main">
        <mc:Choice Requires="a14">
          <p:sp>
            <p:nvSpPr>
              <p:cNvPr id="14" name="ZoneTexte 53">
                <a:extLst>
                  <a:ext uri="{FF2B5EF4-FFF2-40B4-BE49-F238E27FC236}">
                    <a16:creationId xmlns:a16="http://schemas.microsoft.com/office/drawing/2014/main" id="{4FB6330B-8C9B-2107-9D15-643A9E81FC6D}"/>
                  </a:ext>
                </a:extLst>
              </p:cNvPr>
              <p:cNvSpPr txBox="1"/>
              <p:nvPr/>
            </p:nvSpPr>
            <p:spPr>
              <a:xfrm>
                <a:off x="567559" y="1109345"/>
                <a:ext cx="5072750" cy="2857192"/>
              </a:xfrm>
              <a:prstGeom prst="rect">
                <a:avLst/>
              </a:prstGeom>
              <a:noFill/>
            </p:spPr>
            <p:txBody>
              <a:bodyPr wrap="square" rtlCol="0">
                <a:spAutoFit/>
              </a:bodyPr>
              <a:lstStyle/>
              <a:p>
                <a:pPr>
                  <a:lnSpc>
                    <a:spcPts val="2400"/>
                  </a:lnSpc>
                  <a:spcAft>
                    <a:spcPts val="18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FUSION ON EARTH</a:t>
                </a: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Magnetic confinement fusion</a:t>
                </a:r>
              </a:p>
              <a:p>
                <a:pPr marL="285750" indent="-285750">
                  <a:lnSpc>
                    <a:spcPct val="90000"/>
                  </a:lnSpc>
                  <a:spcBef>
                    <a:spcPts val="500"/>
                  </a:spcBef>
                  <a:spcAft>
                    <a:spcPts val="1200"/>
                  </a:spcAft>
                  <a:buFont typeface="Courier New" panose="02070309020205020404" pitchFamily="49" charset="0"/>
                  <a:buChar char="o"/>
                </a:pPr>
                <a:r>
                  <a:rPr lang="en-US" sz="1400" dirty="0">
                    <a:solidFill>
                      <a:schemeClr val="tx1">
                        <a:lumMod val="75000"/>
                        <a:lumOff val="25000"/>
                      </a:schemeClr>
                    </a:solidFill>
                    <a:latin typeface="Arial" panose="020B0604020202020204" pitchFamily="34" charset="0"/>
                    <a:cs typeface="Arial" panose="020B0604020202020204" pitchFamily="34" charset="0"/>
                  </a:rPr>
                  <a:t>Deuterium + Tritium produces Helium + a neutron</a:t>
                </a:r>
              </a:p>
              <a:p>
                <a:pPr>
                  <a:lnSpc>
                    <a:spcPct val="90000"/>
                  </a:lnSpc>
                  <a:spcBef>
                    <a:spcPts val="500"/>
                  </a:spcBef>
                  <a:spcAft>
                    <a:spcPts val="1200"/>
                  </a:spcAft>
                </a:pPr>
                <a14:m>
                  <m:oMathPara xmlns:m="http://schemas.openxmlformats.org/officeDocument/2006/math">
                    <m:oMathParaPr>
                      <m:jc m:val="centerGroup"/>
                    </m:oMathParaPr>
                    <m:oMath xmlns:m="http://schemas.openxmlformats.org/officeDocument/2006/math">
                      <m:sPre>
                        <m:sPrePr>
                          <m:ctrlPr>
                            <a:rPr lang="en-US" sz="1100"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ctrlPr>
                        </m:sPrePr>
                        <m:sub>
                          <m:r>
                            <a:rPr lang="en-US" sz="1100"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1</m:t>
                          </m:r>
                        </m:sub>
                        <m:sup>
                          <m:r>
                            <a:rPr lang="en-US" sz="1400" i="1">
                              <a:latin typeface="Cambria Math" panose="02040503050406030204" pitchFamily="18" charset="0"/>
                            </a:rPr>
                            <m:t>2</m:t>
                          </m:r>
                        </m:sup>
                        <m:e>
                          <m:r>
                            <a:rPr lang="en-US" sz="1400" i="1">
                              <a:latin typeface="Cambria Math" panose="02040503050406030204" pitchFamily="18" charset="0"/>
                            </a:rPr>
                            <m:t>𝐷</m:t>
                          </m:r>
                        </m:e>
                      </m:sPre>
                      <m:r>
                        <a:rPr lang="en-US" sz="1400" i="1">
                          <a:latin typeface="Cambria Math" panose="02040503050406030204" pitchFamily="18" charset="0"/>
                        </a:rPr>
                        <m:t>+</m:t>
                      </m:r>
                      <m:sPre>
                        <m:sPrePr>
                          <m:ctrlPr>
                            <a:rPr lang="en-US" sz="1400" i="1">
                              <a:latin typeface="Cambria Math" panose="02040503050406030204" pitchFamily="18" charset="0"/>
                            </a:rPr>
                          </m:ctrlPr>
                        </m:sPrePr>
                        <m:sub>
                          <m:r>
                            <a:rPr lang="en-US" sz="1400" i="1">
                              <a:latin typeface="Cambria Math" panose="02040503050406030204" pitchFamily="18" charset="0"/>
                            </a:rPr>
                            <m:t>1</m:t>
                          </m:r>
                        </m:sub>
                        <m:sup>
                          <m:r>
                            <a:rPr lang="en-US" sz="1400" i="1">
                              <a:latin typeface="Cambria Math" panose="02040503050406030204" pitchFamily="18" charset="0"/>
                            </a:rPr>
                            <m:t>3</m:t>
                          </m:r>
                        </m:sup>
                        <m:e>
                          <m:r>
                            <a:rPr lang="en-US" sz="1400" i="1">
                              <a:latin typeface="Cambria Math" panose="02040503050406030204" pitchFamily="18" charset="0"/>
                            </a:rPr>
                            <m:t>𝑇</m:t>
                          </m:r>
                        </m:e>
                      </m:sPre>
                      <m:r>
                        <a:rPr lang="en-US" sz="1400" i="1">
                          <a:latin typeface="Cambria Math" panose="02040503050406030204" pitchFamily="18" charset="0"/>
                        </a:rPr>
                        <m:t>→</m:t>
                      </m:r>
                      <m:sPre>
                        <m:sPrePr>
                          <m:ctrlPr>
                            <a:rPr lang="en-US" sz="1400" i="1">
                              <a:latin typeface="Cambria Math" panose="02040503050406030204" pitchFamily="18" charset="0"/>
                            </a:rPr>
                          </m:ctrlPr>
                        </m:sPrePr>
                        <m:sub>
                          <m:r>
                            <a:rPr lang="en-US" sz="1400" i="1">
                              <a:latin typeface="Cambria Math" panose="02040503050406030204" pitchFamily="18" charset="0"/>
                            </a:rPr>
                            <m:t>2</m:t>
                          </m:r>
                        </m:sub>
                        <m:sup>
                          <m:r>
                            <a:rPr lang="en-US" sz="1400" i="1">
                              <a:latin typeface="Cambria Math" panose="02040503050406030204" pitchFamily="18" charset="0"/>
                            </a:rPr>
                            <m:t>4</m:t>
                          </m:r>
                        </m:sup>
                        <m:e>
                          <m:r>
                            <a:rPr lang="en-US" sz="1400" i="1">
                              <a:latin typeface="Cambria Math" panose="02040503050406030204" pitchFamily="18" charset="0"/>
                            </a:rPr>
                            <m:t>𝐻𝑒</m:t>
                          </m:r>
                        </m:e>
                      </m:sPre>
                      <m:r>
                        <a:rPr lang="en-US" sz="1400" i="1">
                          <a:latin typeface="Cambria Math" panose="02040503050406030204" pitchFamily="18" charset="0"/>
                        </a:rPr>
                        <m:t>+</m:t>
                      </m:r>
                      <m:sPre>
                        <m:sPrePr>
                          <m:ctrlPr>
                            <a:rPr lang="en-US" sz="1400" i="1">
                              <a:latin typeface="Cambria Math" panose="02040503050406030204" pitchFamily="18" charset="0"/>
                            </a:rPr>
                          </m:ctrlPr>
                        </m:sPrePr>
                        <m:sub>
                          <m:r>
                            <a:rPr lang="en-US" sz="1400" i="1">
                              <a:latin typeface="Cambria Math" panose="02040503050406030204" pitchFamily="18" charset="0"/>
                            </a:rPr>
                            <m:t>0</m:t>
                          </m:r>
                        </m:sub>
                        <m:sup>
                          <m:r>
                            <a:rPr lang="en-US" sz="1400" i="1">
                              <a:latin typeface="Cambria Math" panose="02040503050406030204" pitchFamily="18" charset="0"/>
                            </a:rPr>
                            <m:t>1</m:t>
                          </m:r>
                        </m:sup>
                        <m:e>
                          <m:r>
                            <a:rPr lang="en-US" sz="1400" i="1">
                              <a:latin typeface="Cambria Math" panose="02040503050406030204" pitchFamily="18" charset="0"/>
                            </a:rPr>
                            <m:t>𝑛</m:t>
                          </m:r>
                        </m:e>
                      </m:sPre>
                    </m:oMath>
                  </m:oMathPara>
                </a14:m>
                <a:endParaRPr lang="en-US" sz="1400" dirty="0">
                  <a:solidFill>
                    <a:schemeClr val="tx1">
                      <a:lumMod val="75000"/>
                      <a:lumOff val="25000"/>
                    </a:schemeClr>
                  </a:solidFill>
                  <a:latin typeface="Arial" panose="020B0604020202020204" pitchFamily="34" charset="0"/>
                  <a:cs typeface="Arial" panose="020B0604020202020204" pitchFamily="34" charset="0"/>
                </a:endParaRPr>
              </a:p>
              <a:p>
                <a:pPr marL="285750" indent="-285750">
                  <a:lnSpc>
                    <a:spcPct val="90000"/>
                  </a:lnSpc>
                  <a:spcBef>
                    <a:spcPts val="500"/>
                  </a:spcBef>
                  <a:spcAft>
                    <a:spcPts val="1200"/>
                  </a:spcAft>
                  <a:buFont typeface="Courier New" panose="02070309020205020404" pitchFamily="49" charset="0"/>
                  <a:buChar char="o"/>
                </a:pPr>
                <a:r>
                  <a:rPr lang="en-US" sz="1400" dirty="0">
                    <a:solidFill>
                      <a:schemeClr val="tx1">
                        <a:lumMod val="75000"/>
                        <a:lumOff val="25000"/>
                      </a:schemeClr>
                    </a:solidFill>
                    <a:latin typeface="Arial" panose="020B0604020202020204" pitchFamily="34" charset="0"/>
                    <a:cs typeface="Arial" panose="020B0604020202020204" pitchFamily="34" charset="0"/>
                  </a:rPr>
                  <a:t>Requires a precisely shaped and controlled magnetic field.</a:t>
                </a:r>
              </a:p>
              <a:p>
                <a:pPr marL="285750" indent="-285750">
                  <a:lnSpc>
                    <a:spcPct val="90000"/>
                  </a:lnSpc>
                  <a:spcBef>
                    <a:spcPts val="500"/>
                  </a:spcBef>
                  <a:spcAft>
                    <a:spcPts val="1200"/>
                  </a:spcAft>
                  <a:buFont typeface="Courier New" panose="02070309020205020404" pitchFamily="49" charset="0"/>
                  <a:buChar char="o"/>
                </a:pPr>
                <a:r>
                  <a:rPr lang="en-US" sz="14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Temperature: </a:t>
                </a:r>
                <a14:m>
                  <m:oMath xmlns:m="http://schemas.openxmlformats.org/officeDocument/2006/math">
                    <m:r>
                      <a:rPr lang="en-US" sz="1400" i="1" dirty="0" smtClean="0">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~150</m:t>
                    </m:r>
                    <m:r>
                      <a:rPr lang="en-US" sz="1400" b="0" i="1" dirty="0" smtClean="0">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m:t>
                    </m:r>
                    <m:sSup>
                      <m:sSupPr>
                        <m:ctrlPr>
                          <a:rPr lang="en-US" sz="1400" b="0" i="1" dirty="0" smtClean="0">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ctrlPr>
                      </m:sSupPr>
                      <m:e>
                        <m:r>
                          <a:rPr lang="en-US" sz="1400" b="0" i="1" dirty="0" smtClean="0">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10</m:t>
                        </m:r>
                      </m:e>
                      <m:sup>
                        <m:r>
                          <a:rPr lang="en-US" sz="1400" b="0" i="1" dirty="0" smtClean="0">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6</m:t>
                        </m:r>
                      </m:sup>
                    </m:sSup>
                    <m:r>
                      <a:rPr lang="en-US" sz="1400" i="1" dirty="0" smtClean="0">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 </m:t>
                    </m:r>
                    <m:r>
                      <a:rPr lang="en-US" sz="1400" b="0" i="1" dirty="0" smtClean="0">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m:t>
                    </m:r>
                    <m:r>
                      <a:rPr lang="en-US" sz="1400" i="1" dirty="0" smtClean="0">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𝐶</m:t>
                    </m:r>
                  </m:oMath>
                </a14:m>
                <a:endParaRPr lang="en-US" sz="14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marL="285750" indent="-285750">
                  <a:lnSpc>
                    <a:spcPct val="90000"/>
                  </a:lnSpc>
                  <a:spcBef>
                    <a:spcPts val="500"/>
                  </a:spcBef>
                  <a:spcAft>
                    <a:spcPts val="1200"/>
                  </a:spcAft>
                  <a:buFont typeface="Courier New" panose="02070309020205020404" pitchFamily="49" charset="0"/>
                  <a:buChar char="o"/>
                </a:pPr>
                <a:r>
                  <a:rPr lang="en-US" sz="14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Desired outcome: a ”burning” (largely self-heating) plasma</a:t>
                </a:r>
                <a:endParaRPr lang="el-GR" sz="14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p:txBody>
          </p:sp>
        </mc:Choice>
        <mc:Fallback xmlns="">
          <p:sp>
            <p:nvSpPr>
              <p:cNvPr id="14" name="ZoneTexte 53">
                <a:extLst>
                  <a:ext uri="{FF2B5EF4-FFF2-40B4-BE49-F238E27FC236}">
                    <a16:creationId xmlns:a16="http://schemas.microsoft.com/office/drawing/2014/main" id="{4FB6330B-8C9B-2107-9D15-643A9E81FC6D}"/>
                  </a:ext>
                </a:extLst>
              </p:cNvPr>
              <p:cNvSpPr txBox="1">
                <a:spLocks noRot="1" noChangeAspect="1" noMove="1" noResize="1" noEditPoints="1" noAdjustHandles="1" noChangeArrowheads="1" noChangeShapeType="1" noTextEdit="1"/>
              </p:cNvSpPr>
              <p:nvPr/>
            </p:nvSpPr>
            <p:spPr>
              <a:xfrm>
                <a:off x="567559" y="1109345"/>
                <a:ext cx="5072750" cy="2857192"/>
              </a:xfrm>
              <a:prstGeom prst="rect">
                <a:avLst/>
              </a:prstGeom>
              <a:blipFill>
                <a:blip r:embed="rId3"/>
                <a:stretch>
                  <a:fillRect l="-1202" t="-1066" r="-240" b="-1493"/>
                </a:stretch>
              </a:blipFill>
            </p:spPr>
            <p:txBody>
              <a:bodyPr/>
              <a:lstStyle/>
              <a:p>
                <a:r>
                  <a:rPr lang="en-GB">
                    <a:noFill/>
                  </a:rPr>
                  <a:t> </a:t>
                </a:r>
              </a:p>
            </p:txBody>
          </p:sp>
        </mc:Fallback>
      </mc:AlternateContent>
    </p:spTree>
    <p:extLst>
      <p:ext uri="{BB962C8B-B14F-4D97-AF65-F5344CB8AC3E}">
        <p14:creationId xmlns:p14="http://schemas.microsoft.com/office/powerpoint/2010/main" val="4221947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E281C4-586D-20F5-E41B-EFE056B93C45}"/>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64A1E1EC-9CF1-EC15-AB03-EF8CB4ABD068}"/>
              </a:ext>
            </a:extLst>
          </p:cNvPr>
          <p:cNvPicPr>
            <a:picLocks noChangeAspect="1"/>
          </p:cNvPicPr>
          <p:nvPr/>
        </p:nvPicPr>
        <p:blipFill>
          <a:blip r:embed="rId2"/>
          <a:stretch>
            <a:fillRect/>
          </a:stretch>
        </p:blipFill>
        <p:spPr>
          <a:xfrm>
            <a:off x="152400" y="2669330"/>
            <a:ext cx="5658640" cy="4143953"/>
          </a:xfrm>
          <a:prstGeom prst="rect">
            <a:avLst/>
          </a:prstGeom>
        </p:spPr>
      </p:pic>
      <p:sp>
        <p:nvSpPr>
          <p:cNvPr id="2" name="TextBox 1">
            <a:extLst>
              <a:ext uri="{FF2B5EF4-FFF2-40B4-BE49-F238E27FC236}">
                <a16:creationId xmlns:a16="http://schemas.microsoft.com/office/drawing/2014/main" id="{BF0480BE-06AF-0C4F-1A70-11CC7E556F7D}"/>
              </a:ext>
            </a:extLst>
          </p:cNvPr>
          <p:cNvSpPr txBox="1"/>
          <p:nvPr/>
        </p:nvSpPr>
        <p:spPr>
          <a:xfrm>
            <a:off x="152400" y="691048"/>
            <a:ext cx="11887200" cy="1754326"/>
          </a:xfrm>
          <a:prstGeom prst="rect">
            <a:avLst/>
          </a:prstGeom>
          <a:noFill/>
        </p:spPr>
        <p:txBody>
          <a:bodyPr wrap="square" rtlCol="0">
            <a:spAutoFit/>
          </a:bodyPr>
          <a:lstStyle/>
          <a:p>
            <a:pPr algn="l">
              <a:buNone/>
            </a:pPr>
            <a:r>
              <a:rPr lang="en-GB" b="0" i="0" dirty="0">
                <a:solidFill>
                  <a:srgbClr val="0F1632"/>
                </a:solidFill>
                <a:effectLst/>
                <a:latin typeface="inter"/>
              </a:rPr>
              <a:t>Following the first fusion experiments in the 1930s, fusion physics laboratories were established in nearly every industrialized nation. By the mid-1950s "fusion machines" were operating in the Soviet Union, the United Kingdom, the United States, France, Germany and Japan. Through experiments on these machines, scientists' understanding of the fusion process was gradually refined.</a:t>
            </a:r>
          </a:p>
          <a:p>
            <a:pPr algn="l"/>
            <a:r>
              <a:rPr lang="en-GB" b="0" i="0" dirty="0">
                <a:solidFill>
                  <a:srgbClr val="0F1632"/>
                </a:solidFill>
                <a:effectLst/>
                <a:latin typeface="inter"/>
              </a:rPr>
              <a:t>The first small-size devices (1950s-1970s) were basic devices without sophisticated control systems and technology, but they demonstrated that high temperature plasmas could be generated and that energy could be confined. </a:t>
            </a:r>
          </a:p>
        </p:txBody>
      </p:sp>
      <p:sp>
        <p:nvSpPr>
          <p:cNvPr id="5" name="Footer Placeholder 5">
            <a:extLst>
              <a:ext uri="{FF2B5EF4-FFF2-40B4-BE49-F238E27FC236}">
                <a16:creationId xmlns:a16="http://schemas.microsoft.com/office/drawing/2014/main" id="{B2417F0B-02E0-3EF6-61D5-0DC6B8796A3D}"/>
              </a:ext>
            </a:extLst>
          </p:cNvPr>
          <p:cNvSpPr txBox="1">
            <a:spLocks/>
          </p:cNvSpPr>
          <p:nvPr/>
        </p:nvSpPr>
        <p:spPr>
          <a:xfrm>
            <a:off x="152400" y="6492875"/>
            <a:ext cx="6305550" cy="365125"/>
          </a:xfrm>
          <a:prstGeom prst="rect">
            <a:avLst/>
          </a:prstGeom>
        </p:spPr>
        <p:txBody>
          <a:bodyPr vert="horz" lIns="0" tIns="45720" rIns="9144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000" b="0" i="0" kern="1200">
                <a:solidFill>
                  <a:srgbClr val="003D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chemeClr val="tx1"/>
                </a:solidFill>
              </a:rPr>
              <a:t>Debriefing to CPH &amp; CPO,  E. Dimovasili &amp; C. Seropian on behalf of Advisory Board, 27 June 2025</a:t>
            </a:r>
            <a:endParaRPr lang="en-US" dirty="0">
              <a:solidFill>
                <a:schemeClr val="tx1"/>
              </a:solidFill>
            </a:endParaRPr>
          </a:p>
        </p:txBody>
      </p:sp>
      <p:sp>
        <p:nvSpPr>
          <p:cNvPr id="3" name="TextBox 2">
            <a:extLst>
              <a:ext uri="{FF2B5EF4-FFF2-40B4-BE49-F238E27FC236}">
                <a16:creationId xmlns:a16="http://schemas.microsoft.com/office/drawing/2014/main" id="{9E2C8231-5016-F548-3B01-2AF7E97DE3FB}"/>
              </a:ext>
            </a:extLst>
          </p:cNvPr>
          <p:cNvSpPr txBox="1"/>
          <p:nvPr/>
        </p:nvSpPr>
        <p:spPr>
          <a:xfrm>
            <a:off x="1318788" y="44717"/>
            <a:ext cx="8776196" cy="646331"/>
          </a:xfrm>
          <a:prstGeom prst="rect">
            <a:avLst/>
          </a:prstGeom>
          <a:solidFill>
            <a:srgbClr val="FFC000"/>
          </a:solidFill>
        </p:spPr>
        <p:txBody>
          <a:bodyPr wrap="square" rtlCol="0">
            <a:spAutoFit/>
          </a:bodyPr>
          <a:lstStyle/>
          <a:p>
            <a:pPr algn="ctr"/>
            <a:r>
              <a:rPr lang="en-GB" sz="3600" b="1" i="0" dirty="0">
                <a:solidFill>
                  <a:schemeClr val="bg1"/>
                </a:solidFill>
                <a:effectLst/>
                <a:latin typeface="epilogue"/>
              </a:rPr>
              <a:t>FUSION ON EARTH</a:t>
            </a:r>
            <a:endParaRPr lang="en-GB" sz="3600" b="1" dirty="0">
              <a:solidFill>
                <a:schemeClr val="bg1"/>
              </a:solidFill>
              <a:latin typeface="epilogue"/>
            </a:endParaRPr>
          </a:p>
        </p:txBody>
      </p:sp>
      <p:sp>
        <p:nvSpPr>
          <p:cNvPr id="8" name="TextBox 7">
            <a:extLst>
              <a:ext uri="{FF2B5EF4-FFF2-40B4-BE49-F238E27FC236}">
                <a16:creationId xmlns:a16="http://schemas.microsoft.com/office/drawing/2014/main" id="{1D258EC3-D452-65D2-E792-AF456256BFE4}"/>
              </a:ext>
            </a:extLst>
          </p:cNvPr>
          <p:cNvSpPr txBox="1"/>
          <p:nvPr/>
        </p:nvSpPr>
        <p:spPr>
          <a:xfrm>
            <a:off x="5811040" y="3538220"/>
            <a:ext cx="6097508" cy="923330"/>
          </a:xfrm>
          <a:prstGeom prst="rect">
            <a:avLst/>
          </a:prstGeom>
          <a:noFill/>
        </p:spPr>
        <p:txBody>
          <a:bodyPr wrap="square">
            <a:spAutoFit/>
          </a:bodyPr>
          <a:lstStyle/>
          <a:p>
            <a:r>
              <a:rPr lang="en-GB" b="0" i="1" dirty="0">
                <a:effectLst/>
                <a:latin typeface="epilogue"/>
              </a:rPr>
              <a:t>The world's first tokamak device: the Russian T1 tokamak at the Kurchatov Institute in Moscow. Plasmas with a volume of 0.4 cubic metres were produced in its copper vacuum vessel.</a:t>
            </a:r>
            <a:endParaRPr lang="en-GB" dirty="0"/>
          </a:p>
        </p:txBody>
      </p:sp>
      <p:sp>
        <p:nvSpPr>
          <p:cNvPr id="10" name="TextBox 9">
            <a:extLst>
              <a:ext uri="{FF2B5EF4-FFF2-40B4-BE49-F238E27FC236}">
                <a16:creationId xmlns:a16="http://schemas.microsoft.com/office/drawing/2014/main" id="{745BCDA6-2633-001C-637E-5D63D30CD040}"/>
              </a:ext>
            </a:extLst>
          </p:cNvPr>
          <p:cNvSpPr txBox="1"/>
          <p:nvPr/>
        </p:nvSpPr>
        <p:spPr>
          <a:xfrm>
            <a:off x="5811040" y="4685506"/>
            <a:ext cx="6097508" cy="923330"/>
          </a:xfrm>
          <a:prstGeom prst="rect">
            <a:avLst/>
          </a:prstGeom>
          <a:noFill/>
        </p:spPr>
        <p:txBody>
          <a:bodyPr wrap="square">
            <a:spAutoFit/>
          </a:bodyPr>
          <a:lstStyle/>
          <a:p>
            <a:pPr algn="l"/>
            <a:r>
              <a:rPr lang="en-GB" sz="1800" b="0" i="1" u="none" strike="noStrike" baseline="0" dirty="0">
                <a:latin typeface="Times-Italic"/>
              </a:rPr>
              <a:t>‘ </a:t>
            </a:r>
            <a:r>
              <a:rPr lang="en-GB" sz="1800" b="1" i="1" u="none" strike="noStrike" baseline="0" dirty="0" err="1">
                <a:latin typeface="Times-Italic"/>
              </a:rPr>
              <a:t>TO</a:t>
            </a:r>
            <a:r>
              <a:rPr lang="en-GB" sz="1800" b="0" i="1" u="none" strike="noStrike" baseline="0" dirty="0" err="1">
                <a:latin typeface="Times-Italic"/>
              </a:rPr>
              <a:t>roidalnaya</a:t>
            </a:r>
            <a:r>
              <a:rPr lang="en-GB" sz="1800" b="0" i="1" u="none" strike="noStrike" baseline="0" dirty="0">
                <a:latin typeface="Times-Italic"/>
              </a:rPr>
              <a:t> </a:t>
            </a:r>
            <a:r>
              <a:rPr lang="en-GB" sz="1800" b="1" i="1" u="none" strike="noStrike" baseline="0" dirty="0">
                <a:latin typeface="Times-Italic"/>
              </a:rPr>
              <a:t>Ka</a:t>
            </a:r>
            <a:r>
              <a:rPr lang="en-GB" sz="1800" b="0" i="1" u="none" strike="noStrike" baseline="0" dirty="0">
                <a:latin typeface="Times-Italic"/>
              </a:rPr>
              <a:t>mera</a:t>
            </a:r>
            <a:r>
              <a:rPr lang="en-GB" sz="1800" b="0" i="1" u="none" strike="noStrike" baseline="0" dirty="0">
                <a:latin typeface="Times-Roman"/>
              </a:rPr>
              <a:t>’ </a:t>
            </a:r>
            <a:r>
              <a:rPr lang="en-GB" dirty="0">
                <a:latin typeface="Times-Roman"/>
              </a:rPr>
              <a:t>   </a:t>
            </a:r>
            <a:r>
              <a:rPr lang="en-GB" sz="1800" b="0" i="0" u="none" strike="noStrike" baseline="0" dirty="0">
                <a:latin typeface="Times-Roman"/>
              </a:rPr>
              <a:t>for “toroidal chamber,” </a:t>
            </a:r>
          </a:p>
          <a:p>
            <a:pPr algn="l"/>
            <a:r>
              <a:rPr lang="en-GB" dirty="0">
                <a:latin typeface="Times-Roman"/>
              </a:rPr>
              <a:t> </a:t>
            </a:r>
            <a:r>
              <a:rPr lang="en-GB" sz="1800" b="0" i="0" u="none" strike="noStrike" baseline="0" dirty="0">
                <a:latin typeface="Times-Roman"/>
              </a:rPr>
              <a:t>and </a:t>
            </a:r>
          </a:p>
          <a:p>
            <a:pPr algn="l"/>
            <a:r>
              <a:rPr lang="en-GB" sz="1800" b="1" i="1" u="none" strike="noStrike" baseline="0" dirty="0" err="1">
                <a:latin typeface="Times-Italic"/>
              </a:rPr>
              <a:t>MA</a:t>
            </a:r>
            <a:r>
              <a:rPr lang="en-GB" sz="1800" b="0" i="1" u="none" strike="noStrike" baseline="0" dirty="0" err="1">
                <a:latin typeface="Times-Italic"/>
              </a:rPr>
              <a:t>gnitnaya</a:t>
            </a:r>
            <a:r>
              <a:rPr lang="en-GB" sz="1800" b="0" i="1" u="none" strike="noStrike" baseline="0" dirty="0">
                <a:latin typeface="Times-Italic"/>
              </a:rPr>
              <a:t> </a:t>
            </a:r>
            <a:r>
              <a:rPr lang="en-GB" sz="1800" b="1" i="1" u="none" strike="noStrike" baseline="0" dirty="0" err="1">
                <a:latin typeface="Times-Italic"/>
              </a:rPr>
              <a:t>K</a:t>
            </a:r>
            <a:r>
              <a:rPr lang="en-GB" sz="1800" b="0" i="1" u="none" strike="noStrike" baseline="0" dirty="0" err="1">
                <a:latin typeface="Times-Italic"/>
              </a:rPr>
              <a:t>atushka</a:t>
            </a:r>
            <a:r>
              <a:rPr lang="en-GB" sz="1800" b="0" i="1" u="none" strike="noStrike" baseline="0" dirty="0">
                <a:latin typeface="Times-Italic"/>
              </a:rPr>
              <a:t>’ </a:t>
            </a:r>
            <a:r>
              <a:rPr lang="en-GB" dirty="0">
                <a:latin typeface="Times-Roman"/>
              </a:rPr>
              <a:t>      </a:t>
            </a:r>
            <a:r>
              <a:rPr lang="en-GB" sz="1800" b="0" i="0" u="none" strike="noStrike" baseline="0" dirty="0">
                <a:latin typeface="Times-Roman"/>
              </a:rPr>
              <a:t>for “magnetic coil’ </a:t>
            </a:r>
            <a:endParaRPr lang="en-GB" dirty="0"/>
          </a:p>
        </p:txBody>
      </p:sp>
    </p:spTree>
    <p:extLst>
      <p:ext uri="{BB962C8B-B14F-4D97-AF65-F5344CB8AC3E}">
        <p14:creationId xmlns:p14="http://schemas.microsoft.com/office/powerpoint/2010/main" val="319926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735474-DA53-871C-2036-650D975B9017}"/>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B7956941-342A-7445-F0DE-3B793F8BBA40}"/>
              </a:ext>
            </a:extLst>
          </p:cNvPr>
          <p:cNvSpPr txBox="1"/>
          <p:nvPr/>
        </p:nvSpPr>
        <p:spPr>
          <a:xfrm>
            <a:off x="1318788" y="44717"/>
            <a:ext cx="8776196" cy="646331"/>
          </a:xfrm>
          <a:prstGeom prst="rect">
            <a:avLst/>
          </a:prstGeom>
          <a:solidFill>
            <a:srgbClr val="FFC000"/>
          </a:solidFill>
        </p:spPr>
        <p:txBody>
          <a:bodyPr wrap="square" rtlCol="0">
            <a:spAutoFit/>
          </a:bodyPr>
          <a:lstStyle/>
          <a:p>
            <a:pPr algn="ctr"/>
            <a:r>
              <a:rPr lang="en-GB" sz="3600" b="1" i="0" dirty="0">
                <a:solidFill>
                  <a:schemeClr val="bg1"/>
                </a:solidFill>
                <a:effectLst/>
                <a:latin typeface="epilogue"/>
              </a:rPr>
              <a:t>FUSION ON EARTH</a:t>
            </a:r>
            <a:endParaRPr lang="en-GB" sz="3600" b="1" dirty="0">
              <a:solidFill>
                <a:schemeClr val="bg1"/>
              </a:solidFill>
              <a:latin typeface="epilogue"/>
            </a:endParaRPr>
          </a:p>
        </p:txBody>
      </p:sp>
      <p:sp>
        <p:nvSpPr>
          <p:cNvPr id="12" name="TextBox 11">
            <a:extLst>
              <a:ext uri="{FF2B5EF4-FFF2-40B4-BE49-F238E27FC236}">
                <a16:creationId xmlns:a16="http://schemas.microsoft.com/office/drawing/2014/main" id="{BF0ED54E-5C04-4EE1-0B70-EA5243EAD313}"/>
              </a:ext>
            </a:extLst>
          </p:cNvPr>
          <p:cNvSpPr txBox="1"/>
          <p:nvPr/>
        </p:nvSpPr>
        <p:spPr>
          <a:xfrm>
            <a:off x="152400" y="1003446"/>
            <a:ext cx="11535623" cy="1477328"/>
          </a:xfrm>
          <a:prstGeom prst="rect">
            <a:avLst/>
          </a:prstGeom>
          <a:noFill/>
        </p:spPr>
        <p:txBody>
          <a:bodyPr wrap="square">
            <a:spAutoFit/>
          </a:bodyPr>
          <a:lstStyle/>
          <a:p>
            <a:pPr algn="l"/>
            <a:r>
              <a:rPr lang="en-GB" sz="1800" b="0" i="0" u="none" strike="noStrike" baseline="0" dirty="0">
                <a:latin typeface="Times-Roman"/>
              </a:rPr>
              <a:t>The Joint European Torus (JET), at Culham in the United Kingdom, and the Tokamak Fusion Test Reactor (TFTR), at Princeton in the United States, </a:t>
            </a:r>
            <a:r>
              <a:rPr lang="en-GB" sz="1800" b="1" i="0" u="none" strike="noStrike" baseline="0" dirty="0">
                <a:latin typeface="Times-Roman"/>
              </a:rPr>
              <a:t>have produced more than 10 MW (albeit for only a few seconds), </a:t>
            </a:r>
            <a:r>
              <a:rPr lang="en-GB" sz="1800" b="0" i="0" u="none" strike="noStrike" baseline="0" dirty="0">
                <a:latin typeface="Times-Roman"/>
              </a:rPr>
              <a:t>showing</a:t>
            </a:r>
          </a:p>
          <a:p>
            <a:pPr algn="l"/>
            <a:r>
              <a:rPr lang="en-GB" sz="1800" b="0" i="0" u="none" strike="noStrike" baseline="0" dirty="0">
                <a:latin typeface="Times-Roman"/>
              </a:rPr>
              <a:t>that fusion can work in practice. </a:t>
            </a:r>
          </a:p>
          <a:p>
            <a:pPr algn="l"/>
            <a:r>
              <a:rPr lang="en-GB" sz="1800" b="0" i="0" u="none" strike="noStrike" baseline="0" dirty="0">
                <a:latin typeface="Times-Roman"/>
              </a:rPr>
              <a:t>The next step is the International Thermonuclear Experimental Reactor (ITER), which will produce 500 MW for up to 10 minutes, thereby confirming that it is possible to build a full-size fusion power plant. </a:t>
            </a:r>
            <a:endParaRPr lang="en-GB" dirty="0"/>
          </a:p>
        </p:txBody>
      </p:sp>
      <p:pic>
        <p:nvPicPr>
          <p:cNvPr id="14" name="Picture 13">
            <a:extLst>
              <a:ext uri="{FF2B5EF4-FFF2-40B4-BE49-F238E27FC236}">
                <a16:creationId xmlns:a16="http://schemas.microsoft.com/office/drawing/2014/main" id="{311F42CF-7BC6-11CD-48F4-FE3BA1D60905}"/>
              </a:ext>
            </a:extLst>
          </p:cNvPr>
          <p:cNvPicPr>
            <a:picLocks noChangeAspect="1"/>
          </p:cNvPicPr>
          <p:nvPr/>
        </p:nvPicPr>
        <p:blipFill>
          <a:blip r:embed="rId2"/>
          <a:stretch>
            <a:fillRect/>
          </a:stretch>
        </p:blipFill>
        <p:spPr>
          <a:xfrm>
            <a:off x="3490338" y="2870174"/>
            <a:ext cx="4859746" cy="3014105"/>
          </a:xfrm>
          <a:prstGeom prst="rect">
            <a:avLst/>
          </a:prstGeom>
        </p:spPr>
      </p:pic>
    </p:spTree>
    <p:extLst>
      <p:ext uri="{BB962C8B-B14F-4D97-AF65-F5344CB8AC3E}">
        <p14:creationId xmlns:p14="http://schemas.microsoft.com/office/powerpoint/2010/main" val="40834660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0"/>
          </p:nvPr>
        </p:nvPicPr>
        <p:blipFill rotWithShape="1">
          <a:blip r:embed="rId3" cstate="email">
            <a:extLst>
              <a:ext uri="{28A0092B-C50C-407E-A947-70E740481C1C}">
                <a14:useLocalDpi xmlns:a14="http://schemas.microsoft.com/office/drawing/2010/main"/>
              </a:ext>
            </a:extLst>
          </a:blip>
          <a:srcRect/>
          <a:stretch/>
        </p:blipFill>
        <p:spPr>
          <a:xfrm>
            <a:off x="1" y="0"/>
            <a:ext cx="10356112" cy="6751674"/>
          </a:xfrm>
          <a:solidFill>
            <a:schemeClr val="accent3"/>
          </a:solidFill>
        </p:spPr>
      </p:pic>
      <p:sp>
        <p:nvSpPr>
          <p:cNvPr id="46" name="Rectangle 32">
            <a:extLst>
              <a:ext uri="{FF2B5EF4-FFF2-40B4-BE49-F238E27FC236}">
                <a16:creationId xmlns:a16="http://schemas.microsoft.com/office/drawing/2014/main" id="{E97E95CA-7283-5B46-9EFB-EE7D6DEDBBB2}"/>
              </a:ext>
            </a:extLst>
          </p:cNvPr>
          <p:cNvSpPr/>
          <p:nvPr/>
        </p:nvSpPr>
        <p:spPr>
          <a:xfrm rot="16200000">
            <a:off x="7094602" y="1772950"/>
            <a:ext cx="6870360" cy="3324450"/>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213973"/>
              <a:gd name="connsiteY0" fmla="*/ 15781 h 2288678"/>
              <a:gd name="connsiteX1" fmla="*/ 12213973 w 12213973"/>
              <a:gd name="connsiteY1" fmla="*/ 455559 h 2288678"/>
              <a:gd name="connsiteX2" fmla="*/ 12192001 w 12213973"/>
              <a:gd name="connsiteY2" fmla="*/ 2288678 h 2288678"/>
              <a:gd name="connsiteX3" fmla="*/ 0 w 12213973"/>
              <a:gd name="connsiteY3" fmla="*/ 2288678 h 2288678"/>
              <a:gd name="connsiteX4" fmla="*/ 0 w 12213973"/>
              <a:gd name="connsiteY4" fmla="*/ 15781 h 2288678"/>
              <a:gd name="connsiteX0" fmla="*/ 0 w 12213973"/>
              <a:gd name="connsiteY0" fmla="*/ 754 h 2273651"/>
              <a:gd name="connsiteX1" fmla="*/ 12213973 w 12213973"/>
              <a:gd name="connsiteY1" fmla="*/ 440532 h 2273651"/>
              <a:gd name="connsiteX2" fmla="*/ 12192001 w 12213973"/>
              <a:gd name="connsiteY2" fmla="*/ 2273651 h 2273651"/>
              <a:gd name="connsiteX3" fmla="*/ 0 w 12213973"/>
              <a:gd name="connsiteY3" fmla="*/ 2273651 h 2273651"/>
              <a:gd name="connsiteX4" fmla="*/ 0 w 12213973"/>
              <a:gd name="connsiteY4" fmla="*/ 754 h 2273651"/>
              <a:gd name="connsiteX0" fmla="*/ 0 w 12213973"/>
              <a:gd name="connsiteY0" fmla="*/ 286 h 2273183"/>
              <a:gd name="connsiteX1" fmla="*/ 12213973 w 12213973"/>
              <a:gd name="connsiteY1" fmla="*/ 440064 h 2273183"/>
              <a:gd name="connsiteX2" fmla="*/ 12192001 w 12213973"/>
              <a:gd name="connsiteY2" fmla="*/ 2273183 h 2273183"/>
              <a:gd name="connsiteX3" fmla="*/ 0 w 12213973"/>
              <a:gd name="connsiteY3" fmla="*/ 2273183 h 2273183"/>
              <a:gd name="connsiteX4" fmla="*/ 0 w 12213973"/>
              <a:gd name="connsiteY4" fmla="*/ 286 h 2273183"/>
              <a:gd name="connsiteX0" fmla="*/ 0 w 12235941"/>
              <a:gd name="connsiteY0" fmla="*/ 780 h 2273677"/>
              <a:gd name="connsiteX1" fmla="*/ 12235941 w 12235941"/>
              <a:gd name="connsiteY1" fmla="*/ 341354 h 2273677"/>
              <a:gd name="connsiteX2" fmla="*/ 12192001 w 12235941"/>
              <a:gd name="connsiteY2" fmla="*/ 2273677 h 2273677"/>
              <a:gd name="connsiteX3" fmla="*/ 0 w 12235941"/>
              <a:gd name="connsiteY3" fmla="*/ 2273677 h 2273677"/>
              <a:gd name="connsiteX4" fmla="*/ 0 w 12235941"/>
              <a:gd name="connsiteY4" fmla="*/ 780 h 2273677"/>
              <a:gd name="connsiteX0" fmla="*/ 0 w 12257907"/>
              <a:gd name="connsiteY0" fmla="*/ 2331 h 2275228"/>
              <a:gd name="connsiteX1" fmla="*/ 12257907 w 12257907"/>
              <a:gd name="connsiteY1" fmla="*/ 293303 h 2275228"/>
              <a:gd name="connsiteX2" fmla="*/ 12192001 w 12257907"/>
              <a:gd name="connsiteY2" fmla="*/ 2275228 h 2275228"/>
              <a:gd name="connsiteX3" fmla="*/ 0 w 12257907"/>
              <a:gd name="connsiteY3" fmla="*/ 2275228 h 2275228"/>
              <a:gd name="connsiteX4" fmla="*/ 0 w 12257907"/>
              <a:gd name="connsiteY4" fmla="*/ 2331 h 2275228"/>
              <a:gd name="connsiteX0" fmla="*/ 0 w 12257907"/>
              <a:gd name="connsiteY0" fmla="*/ 712 h 2273609"/>
              <a:gd name="connsiteX1" fmla="*/ 12257907 w 12257907"/>
              <a:gd name="connsiteY1" fmla="*/ 291684 h 2273609"/>
              <a:gd name="connsiteX2" fmla="*/ 12192001 w 12257907"/>
              <a:gd name="connsiteY2" fmla="*/ 2273609 h 2273609"/>
              <a:gd name="connsiteX3" fmla="*/ 0 w 12257907"/>
              <a:gd name="connsiteY3" fmla="*/ 2273609 h 2273609"/>
              <a:gd name="connsiteX4" fmla="*/ 0 w 12257907"/>
              <a:gd name="connsiteY4" fmla="*/ 712 h 2273609"/>
              <a:gd name="connsiteX0" fmla="*/ 0 w 12279997"/>
              <a:gd name="connsiteY0" fmla="*/ 457 h 2273354"/>
              <a:gd name="connsiteX1" fmla="*/ 12279998 w 12279997"/>
              <a:gd name="connsiteY1" fmla="*/ 326859 h 2273354"/>
              <a:gd name="connsiteX2" fmla="*/ 12192001 w 12279997"/>
              <a:gd name="connsiteY2" fmla="*/ 2273354 h 2273354"/>
              <a:gd name="connsiteX3" fmla="*/ 0 w 12279997"/>
              <a:gd name="connsiteY3" fmla="*/ 2273354 h 2273354"/>
              <a:gd name="connsiteX4" fmla="*/ 0 w 12279997"/>
              <a:gd name="connsiteY4" fmla="*/ 457 h 2273354"/>
              <a:gd name="connsiteX0" fmla="*/ 1 w 12280001"/>
              <a:gd name="connsiteY0" fmla="*/ 216 h 2378442"/>
              <a:gd name="connsiteX1" fmla="*/ 12280000 w 12280001"/>
              <a:gd name="connsiteY1" fmla="*/ 431947 h 2378442"/>
              <a:gd name="connsiteX2" fmla="*/ 12192003 w 12280001"/>
              <a:gd name="connsiteY2" fmla="*/ 2378442 h 2378442"/>
              <a:gd name="connsiteX3" fmla="*/ 2 w 12280001"/>
              <a:gd name="connsiteY3" fmla="*/ 2378442 h 2378442"/>
              <a:gd name="connsiteX4" fmla="*/ 1 w 12280001"/>
              <a:gd name="connsiteY4" fmla="*/ 216 h 2378442"/>
              <a:gd name="connsiteX0" fmla="*/ -1 w 12279997"/>
              <a:gd name="connsiteY0" fmla="*/ 0 h 2378226"/>
              <a:gd name="connsiteX1" fmla="*/ 12279998 w 12279997"/>
              <a:gd name="connsiteY1" fmla="*/ 431731 h 2378226"/>
              <a:gd name="connsiteX2" fmla="*/ 12192001 w 12279997"/>
              <a:gd name="connsiteY2" fmla="*/ 2378226 h 2378226"/>
              <a:gd name="connsiteX3" fmla="*/ 0 w 12279997"/>
              <a:gd name="connsiteY3" fmla="*/ 2378226 h 2378226"/>
              <a:gd name="connsiteX4" fmla="*/ -1 w 12279997"/>
              <a:gd name="connsiteY4" fmla="*/ 0 h 2378226"/>
              <a:gd name="connsiteX0" fmla="*/ 1 w 12280001"/>
              <a:gd name="connsiteY0" fmla="*/ 0 h 2378226"/>
              <a:gd name="connsiteX1" fmla="*/ 12280000 w 12280001"/>
              <a:gd name="connsiteY1" fmla="*/ 431731 h 2378226"/>
              <a:gd name="connsiteX2" fmla="*/ 12192003 w 12280001"/>
              <a:gd name="connsiteY2" fmla="*/ 2378226 h 2378226"/>
              <a:gd name="connsiteX3" fmla="*/ 2 w 12280001"/>
              <a:gd name="connsiteY3" fmla="*/ 2378226 h 2378226"/>
              <a:gd name="connsiteX4" fmla="*/ 1 w 12280001"/>
              <a:gd name="connsiteY4" fmla="*/ 0 h 23782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80001" h="2378226">
                <a:moveTo>
                  <a:pt x="1" y="0"/>
                </a:moveTo>
                <a:cubicBezTo>
                  <a:pt x="4569536" y="62694"/>
                  <a:pt x="7698850" y="182395"/>
                  <a:pt x="12280000" y="431731"/>
                </a:cubicBezTo>
                <a:lnTo>
                  <a:pt x="12192003" y="2378226"/>
                </a:lnTo>
                <a:lnTo>
                  <a:pt x="2" y="2378226"/>
                </a:lnTo>
                <a:cubicBezTo>
                  <a:pt x="2" y="1620594"/>
                  <a:pt x="1" y="757632"/>
                  <a:pt x="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t>a</a:t>
            </a: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sp>
        <p:nvSpPr>
          <p:cNvPr id="54" name="ZoneTexte 53">
            <a:extLst>
              <a:ext uri="{FF2B5EF4-FFF2-40B4-BE49-F238E27FC236}">
                <a16:creationId xmlns:a16="http://schemas.microsoft.com/office/drawing/2014/main" id="{6655A2D1-9070-4AA7-8ACA-4265CBD83500}"/>
              </a:ext>
            </a:extLst>
          </p:cNvPr>
          <p:cNvSpPr txBox="1"/>
          <p:nvPr/>
        </p:nvSpPr>
        <p:spPr>
          <a:xfrm>
            <a:off x="9526772" y="580152"/>
            <a:ext cx="2494821" cy="2015936"/>
          </a:xfrm>
          <a:prstGeom prst="rect">
            <a:avLst/>
          </a:prstGeom>
          <a:noFill/>
        </p:spPr>
        <p:txBody>
          <a:bodyPr wrap="square" rtlCol="0">
            <a:spAutoFit/>
          </a:bodyPr>
          <a:lstStyle/>
          <a:p>
            <a:pPr>
              <a:lnSpc>
                <a:spcPts val="2400"/>
              </a:lnSpc>
              <a:spcAft>
                <a:spcPts val="18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A GENERATIONAL CHALLENGE</a:t>
            </a:r>
          </a:p>
          <a:p>
            <a:pPr>
              <a:lnSpc>
                <a:spcPts val="1800"/>
              </a:lnSpc>
              <a:spcAft>
                <a:spcPts val="1200"/>
              </a:spcAft>
            </a:pPr>
            <a:r>
              <a:rPr lang="en-US" sz="20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United in a common cause: to transform our energy legacy.</a:t>
            </a:r>
            <a:endParaRPr lang="el-GR" sz="20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a:lnSpc>
                <a:spcPts val="1800"/>
              </a:lnSpc>
              <a:spcAft>
                <a:spcPts val="1200"/>
              </a:spcAft>
            </a:pPr>
            <a:endParaRPr lang="el-GR"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p:txBody>
      </p:sp>
      <p:pic>
        <p:nvPicPr>
          <p:cNvPr id="12" name="Graphique 11">
            <a:extLst>
              <a:ext uri="{FF2B5EF4-FFF2-40B4-BE49-F238E27FC236}">
                <a16:creationId xmlns:a16="http://schemas.microsoft.com/office/drawing/2014/main" id="{ACDC038B-88BB-F690-5E42-8A3F927485F8}"/>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1002679" y="6104226"/>
            <a:ext cx="866227" cy="432000"/>
          </a:xfrm>
          <a:prstGeom prst="rect">
            <a:avLst/>
          </a:prstGeom>
        </p:spPr>
      </p:pic>
      <p:sp>
        <p:nvSpPr>
          <p:cNvPr id="14" name="TextBox 13"/>
          <p:cNvSpPr txBox="1"/>
          <p:nvPr/>
        </p:nvSpPr>
        <p:spPr>
          <a:xfrm>
            <a:off x="72000" y="6196550"/>
            <a:ext cx="9127603" cy="615553"/>
          </a:xfrm>
          <a:prstGeom prst="rect">
            <a:avLst/>
          </a:prstGeom>
          <a:noFill/>
        </p:spPr>
        <p:txBody>
          <a:bodyPr wrap="square" rtlCol="0">
            <a:spAutoFit/>
          </a:bodyPr>
          <a:lstStyle/>
          <a:p>
            <a:pPr algn="ctr"/>
            <a:r>
              <a:rPr lang="en-GB" sz="3400" b="1" dirty="0">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China EU India Japan Korea Russia USA</a:t>
            </a:r>
          </a:p>
        </p:txBody>
      </p:sp>
      <p:sp>
        <p:nvSpPr>
          <p:cNvPr id="16" name="ZoneTexte 11">
            <a:extLst>
              <a:ext uri="{FF2B5EF4-FFF2-40B4-BE49-F238E27FC236}">
                <a16:creationId xmlns:a16="http://schemas.microsoft.com/office/drawing/2014/main" id="{71FA8DDF-DFDE-4604-E4E5-71ED21F29D16}"/>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rgbClr val="002060"/>
                </a:solidFill>
                <a:latin typeface="Open Sans" pitchFamily="2" charset="0"/>
                <a:ea typeface="Open Sans" pitchFamily="2" charset="0"/>
                <a:cs typeface="Open Sans" pitchFamily="2" charset="0"/>
              </a:rPr>
              <a:t>13</a:t>
            </a:fld>
            <a:endParaRPr lang="fr-FR" sz="1000" dirty="0">
              <a:solidFill>
                <a:srgbClr val="002060"/>
              </a:solidFill>
              <a:latin typeface="Open Sans" pitchFamily="2" charset="0"/>
              <a:ea typeface="Open Sans" pitchFamily="2" charset="0"/>
              <a:cs typeface="Open Sans" pitchFamily="2" charset="0"/>
            </a:endParaRPr>
          </a:p>
        </p:txBody>
      </p:sp>
      <p:cxnSp>
        <p:nvCxnSpPr>
          <p:cNvPr id="17" name="Connecteur droit 12">
            <a:extLst>
              <a:ext uri="{FF2B5EF4-FFF2-40B4-BE49-F238E27FC236}">
                <a16:creationId xmlns:a16="http://schemas.microsoft.com/office/drawing/2014/main" id="{D9674256-FE73-621A-5433-84A19E1EEA7D}"/>
              </a:ext>
            </a:extLst>
          </p:cNvPr>
          <p:cNvCxnSpPr>
            <a:cxnSpLocks/>
          </p:cNvCxnSpPr>
          <p:nvPr/>
        </p:nvCxnSpPr>
        <p:spPr>
          <a:xfrm>
            <a:off x="10291015" y="6248982"/>
            <a:ext cx="0" cy="2703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99858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95BF73-8C89-AD38-E08C-C798DA3F3696}"/>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1CAC037D-CCE2-8AAE-2B72-13F6EBFA30CB}"/>
              </a:ext>
            </a:extLst>
          </p:cNvPr>
          <p:cNvSpPr txBox="1"/>
          <p:nvPr/>
        </p:nvSpPr>
        <p:spPr>
          <a:xfrm>
            <a:off x="1491085" y="406709"/>
            <a:ext cx="8776196" cy="523220"/>
          </a:xfrm>
          <a:prstGeom prst="rect">
            <a:avLst/>
          </a:prstGeom>
          <a:solidFill>
            <a:srgbClr val="FFC000"/>
          </a:solidFill>
        </p:spPr>
        <p:txBody>
          <a:bodyPr wrap="square" rtlCol="0">
            <a:spAutoFit/>
          </a:bodyPr>
          <a:lstStyle/>
          <a:p>
            <a:pPr algn="l"/>
            <a:r>
              <a:rPr lang="en-GB" sz="2800" b="0" i="0" dirty="0">
                <a:solidFill>
                  <a:srgbClr val="0F1632"/>
                </a:solidFill>
                <a:effectLst/>
                <a:latin typeface="epilogue"/>
              </a:rPr>
              <a:t>What will ITER do?</a:t>
            </a:r>
          </a:p>
        </p:txBody>
      </p:sp>
      <p:sp>
        <p:nvSpPr>
          <p:cNvPr id="7" name="TextBox 6">
            <a:extLst>
              <a:ext uri="{FF2B5EF4-FFF2-40B4-BE49-F238E27FC236}">
                <a16:creationId xmlns:a16="http://schemas.microsoft.com/office/drawing/2014/main" id="{124C46C4-C8EE-6A49-6B2F-4EEF24F0B7AD}"/>
              </a:ext>
            </a:extLst>
          </p:cNvPr>
          <p:cNvSpPr txBox="1"/>
          <p:nvPr/>
        </p:nvSpPr>
        <p:spPr>
          <a:xfrm>
            <a:off x="614126" y="1708065"/>
            <a:ext cx="10963747" cy="3266985"/>
          </a:xfrm>
          <a:prstGeom prst="rect">
            <a:avLst/>
          </a:prstGeom>
          <a:noFill/>
        </p:spPr>
        <p:txBody>
          <a:bodyPr wrap="square">
            <a:spAutoFit/>
          </a:bodyPr>
          <a:lstStyle/>
          <a:p>
            <a:pPr algn="l">
              <a:lnSpc>
                <a:spcPct val="150000"/>
              </a:lnSpc>
              <a:buNone/>
            </a:pPr>
            <a:r>
              <a:rPr lang="en-GB" sz="2000" i="0" dirty="0">
                <a:effectLst/>
              </a:rPr>
              <a:t>1) Achieve a deuterium-tritium plasma in which the fusion conditions are sustained mostly by </a:t>
            </a:r>
            <a:br>
              <a:rPr lang="en-GB" sz="2000" i="0" dirty="0">
                <a:effectLst/>
              </a:rPr>
            </a:br>
            <a:r>
              <a:rPr lang="en-GB" sz="2000" i="0" dirty="0">
                <a:effectLst/>
              </a:rPr>
              <a:t>    internal fusion heating</a:t>
            </a:r>
          </a:p>
          <a:p>
            <a:pPr algn="l">
              <a:lnSpc>
                <a:spcPct val="150000"/>
              </a:lnSpc>
              <a:buNone/>
            </a:pPr>
            <a:r>
              <a:rPr lang="en-GB" sz="2000" i="0" dirty="0">
                <a:effectLst/>
              </a:rPr>
              <a:t>2) Generate 500 MW of fusion power in its plasma for long pulses</a:t>
            </a:r>
          </a:p>
          <a:p>
            <a:pPr algn="l">
              <a:lnSpc>
                <a:spcPct val="150000"/>
              </a:lnSpc>
              <a:buNone/>
            </a:pPr>
            <a:r>
              <a:rPr lang="en-GB" sz="2000" i="0" dirty="0">
                <a:effectLst/>
              </a:rPr>
              <a:t>3) Contribute to the demonstration of the integrated operation of technologies for a fusion power </a:t>
            </a:r>
            <a:br>
              <a:rPr lang="en-GB" sz="2000" i="0" dirty="0">
                <a:effectLst/>
              </a:rPr>
            </a:br>
            <a:r>
              <a:rPr lang="en-GB" sz="2000" i="0" dirty="0">
                <a:effectLst/>
              </a:rPr>
              <a:t>    plant</a:t>
            </a:r>
          </a:p>
          <a:p>
            <a:pPr algn="l">
              <a:lnSpc>
                <a:spcPct val="150000"/>
              </a:lnSpc>
              <a:buNone/>
            </a:pPr>
            <a:r>
              <a:rPr lang="en-GB" sz="2000" i="0" dirty="0">
                <a:effectLst/>
              </a:rPr>
              <a:t>4) Test tritium breeding</a:t>
            </a:r>
          </a:p>
          <a:p>
            <a:pPr algn="l">
              <a:lnSpc>
                <a:spcPct val="150000"/>
              </a:lnSpc>
              <a:buNone/>
            </a:pPr>
            <a:r>
              <a:rPr lang="en-GB" sz="2000" i="0" dirty="0">
                <a:effectLst/>
              </a:rPr>
              <a:t>5) Demonstrate the safety characteristics of a fusion device</a:t>
            </a:r>
          </a:p>
        </p:txBody>
      </p:sp>
    </p:spTree>
    <p:extLst>
      <p:ext uri="{BB962C8B-B14F-4D97-AF65-F5344CB8AC3E}">
        <p14:creationId xmlns:p14="http://schemas.microsoft.com/office/powerpoint/2010/main" val="27709582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4A7E66-D11A-DBCF-B2E0-40F5CEA92FA6}"/>
            </a:ext>
          </a:extLst>
        </p:cNvPr>
        <p:cNvGrpSpPr/>
        <p:nvPr/>
      </p:nvGrpSpPr>
      <p:grpSpPr>
        <a:xfrm>
          <a:off x="0" y="0"/>
          <a:ext cx="0" cy="0"/>
          <a:chOff x="0" y="0"/>
          <a:chExt cx="0" cy="0"/>
        </a:xfrm>
      </p:grpSpPr>
      <p:sp>
        <p:nvSpPr>
          <p:cNvPr id="19" name="Content Placeholder 2">
            <a:extLst>
              <a:ext uri="{FF2B5EF4-FFF2-40B4-BE49-F238E27FC236}">
                <a16:creationId xmlns:a16="http://schemas.microsoft.com/office/drawing/2014/main" id="{66DAEEED-9233-55A8-EB4C-0C39C2C5C6E0}"/>
              </a:ext>
            </a:extLst>
          </p:cNvPr>
          <p:cNvSpPr txBox="1">
            <a:spLocks/>
          </p:cNvSpPr>
          <p:nvPr/>
        </p:nvSpPr>
        <p:spPr>
          <a:xfrm>
            <a:off x="1611968" y="343184"/>
            <a:ext cx="8938336" cy="95298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spcAft>
                <a:spcPts val="1200"/>
              </a:spcAft>
            </a:pPr>
            <a:r>
              <a:rPr lang="en-US" sz="2000" b="1" kern="0" dirty="0">
                <a:solidFill>
                  <a:schemeClr val="accent1"/>
                </a:solidFill>
                <a:latin typeface="Arial" panose="020B0604020202020204" pitchFamily="34" charset="0"/>
                <a:cs typeface="Arial" panose="020B0604020202020204" pitchFamily="34" charset="0"/>
              </a:rPr>
              <a:t>THE ITER NARRATIVE:</a:t>
            </a:r>
            <a:r>
              <a:rPr lang="en-US" sz="2000" i="1" kern="0" dirty="0">
                <a:solidFill>
                  <a:schemeClr val="accent1"/>
                </a:solidFill>
                <a:latin typeface="Arial" panose="020B0604020202020204" pitchFamily="34" charset="0"/>
                <a:cs typeface="Arial" panose="020B0604020202020204" pitchFamily="34" charset="0"/>
              </a:rPr>
              <a:t>   FROM IDEA TO REALITY</a:t>
            </a:r>
            <a:endParaRPr lang="en-US" sz="2000" i="1" dirty="0">
              <a:solidFill>
                <a:schemeClr val="accent1"/>
              </a:solidFill>
              <a:latin typeface="Arial" panose="020B0604020202020204" pitchFamily="34" charset="0"/>
              <a:cs typeface="Arial" panose="020B0604020202020204" pitchFamily="34" charset="0"/>
            </a:endParaRPr>
          </a:p>
        </p:txBody>
      </p:sp>
      <p:pic>
        <p:nvPicPr>
          <p:cNvPr id="3" name="Picture Placeholder 2">
            <a:extLst>
              <a:ext uri="{FF2B5EF4-FFF2-40B4-BE49-F238E27FC236}">
                <a16:creationId xmlns:a16="http://schemas.microsoft.com/office/drawing/2014/main" id="{C0A883B5-9C2E-D466-93B4-99BFDED1A506}"/>
              </a:ext>
            </a:extLst>
          </p:cNvPr>
          <p:cNvPicPr>
            <a:picLocks noGrp="1" noChangeAspect="1"/>
          </p:cNvPicPr>
          <p:nvPr>
            <p:ph type="pic" sz="quarter" idx="10"/>
          </p:nvPr>
        </p:nvPicPr>
        <p:blipFill rotWithShape="1">
          <a:blip r:embed="rId2" cstate="email">
            <a:extLst>
              <a:ext uri="{28A0092B-C50C-407E-A947-70E740481C1C}">
                <a14:useLocalDpi xmlns:a14="http://schemas.microsoft.com/office/drawing/2010/main"/>
              </a:ext>
            </a:extLst>
          </a:blip>
          <a:srcRect/>
          <a:stretch/>
        </p:blipFill>
        <p:spPr>
          <a:xfrm>
            <a:off x="2658426" y="1528984"/>
            <a:ext cx="3263909" cy="2064821"/>
          </a:xfrm>
        </p:spPr>
      </p:pic>
      <p:pic>
        <p:nvPicPr>
          <p:cNvPr id="4" name="Picture Placeholder 3">
            <a:extLst>
              <a:ext uri="{FF2B5EF4-FFF2-40B4-BE49-F238E27FC236}">
                <a16:creationId xmlns:a16="http://schemas.microsoft.com/office/drawing/2014/main" id="{D1C82396-3C9D-CC08-7E1A-ABFCAAEEEAB8}"/>
              </a:ext>
            </a:extLst>
          </p:cNvPr>
          <p:cNvPicPr>
            <a:picLocks noGrp="1" noChangeAspect="1"/>
          </p:cNvPicPr>
          <p:nvPr>
            <p:ph type="pic" sz="quarter" idx="12"/>
          </p:nvPr>
        </p:nvPicPr>
        <p:blipFill rotWithShape="1">
          <a:blip r:embed="rId3" cstate="email">
            <a:extLst>
              <a:ext uri="{28A0092B-C50C-407E-A947-70E740481C1C}">
                <a14:useLocalDpi xmlns:a14="http://schemas.microsoft.com/office/drawing/2010/main"/>
              </a:ext>
            </a:extLst>
          </a:blip>
          <a:srcRect/>
          <a:stretch/>
        </p:blipFill>
        <p:spPr>
          <a:xfrm>
            <a:off x="6081136" y="1528983"/>
            <a:ext cx="3670793" cy="2064821"/>
          </a:xfrm>
        </p:spPr>
      </p:pic>
      <p:pic>
        <p:nvPicPr>
          <p:cNvPr id="5" name="Picture Placeholder 4">
            <a:extLst>
              <a:ext uri="{FF2B5EF4-FFF2-40B4-BE49-F238E27FC236}">
                <a16:creationId xmlns:a16="http://schemas.microsoft.com/office/drawing/2014/main" id="{3F903497-10BB-85D1-D62D-3C6DAEE8AA71}"/>
              </a:ext>
            </a:extLst>
          </p:cNvPr>
          <p:cNvPicPr>
            <a:picLocks noGrp="1" noChangeAspect="1"/>
          </p:cNvPicPr>
          <p:nvPr>
            <p:ph type="pic" sz="quarter" idx="13"/>
          </p:nvPr>
        </p:nvPicPr>
        <p:blipFill rotWithShape="1">
          <a:blip r:embed="rId4" cstate="email">
            <a:extLst>
              <a:ext uri="{28A0092B-C50C-407E-A947-70E740481C1C}">
                <a14:useLocalDpi xmlns:a14="http://schemas.microsoft.com/office/drawing/2010/main"/>
              </a:ext>
            </a:extLst>
          </a:blip>
          <a:srcRect/>
          <a:stretch/>
        </p:blipFill>
        <p:spPr>
          <a:xfrm>
            <a:off x="2658426" y="3741074"/>
            <a:ext cx="3283993" cy="2015443"/>
          </a:xfrm>
        </p:spPr>
      </p:pic>
      <p:pic>
        <p:nvPicPr>
          <p:cNvPr id="6" name="Picture Placeholder 5">
            <a:extLst>
              <a:ext uri="{FF2B5EF4-FFF2-40B4-BE49-F238E27FC236}">
                <a16:creationId xmlns:a16="http://schemas.microsoft.com/office/drawing/2014/main" id="{8936C929-643B-6912-0D94-6679FE395F24}"/>
              </a:ext>
            </a:extLst>
          </p:cNvPr>
          <p:cNvPicPr>
            <a:picLocks noGrp="1" noChangeAspect="1"/>
          </p:cNvPicPr>
          <p:nvPr>
            <p:ph type="pic" sz="quarter" idx="14"/>
          </p:nvPr>
        </p:nvPicPr>
        <p:blipFill>
          <a:blip r:embed="rId5" cstate="email">
            <a:extLst>
              <a:ext uri="{28A0092B-C50C-407E-A947-70E740481C1C}">
                <a14:useLocalDpi xmlns:a14="http://schemas.microsoft.com/office/drawing/2010/main"/>
              </a:ext>
            </a:extLst>
          </a:blip>
          <a:srcRect/>
          <a:stretch>
            <a:fillRect/>
          </a:stretch>
        </p:blipFill>
        <p:spPr>
          <a:xfrm>
            <a:off x="6081137" y="3741074"/>
            <a:ext cx="3670793" cy="2064821"/>
          </a:xfrm>
        </p:spPr>
      </p:pic>
      <p:sp>
        <p:nvSpPr>
          <p:cNvPr id="12" name="Content Placeholder 2">
            <a:extLst>
              <a:ext uri="{FF2B5EF4-FFF2-40B4-BE49-F238E27FC236}">
                <a16:creationId xmlns:a16="http://schemas.microsoft.com/office/drawing/2014/main" id="{A559C4F7-6CB8-086C-4BAC-4D198BD7D8DA}"/>
              </a:ext>
            </a:extLst>
          </p:cNvPr>
          <p:cNvSpPr txBox="1">
            <a:spLocks/>
          </p:cNvSpPr>
          <p:nvPr/>
        </p:nvSpPr>
        <p:spPr>
          <a:xfrm>
            <a:off x="895149" y="2303829"/>
            <a:ext cx="1747674" cy="374910"/>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spcAft>
                <a:spcPts val="1200"/>
              </a:spcAft>
            </a:pPr>
            <a:r>
              <a:rPr lang="en-US" sz="1600" b="1" kern="0" dirty="0">
                <a:solidFill>
                  <a:schemeClr val="accent1"/>
                </a:solidFill>
                <a:latin typeface="Arial" panose="020B0604020202020204" pitchFamily="34" charset="0"/>
                <a:cs typeface="Arial" panose="020B0604020202020204" pitchFamily="34" charset="0"/>
              </a:rPr>
              <a:t>November 1985</a:t>
            </a:r>
            <a:endParaRPr lang="en-US" sz="1600" i="1" dirty="0">
              <a:solidFill>
                <a:schemeClr val="accent1"/>
              </a:solidFill>
              <a:latin typeface="Arial" panose="020B0604020202020204" pitchFamily="34" charset="0"/>
              <a:cs typeface="Arial" panose="020B0604020202020204" pitchFamily="34" charset="0"/>
            </a:endParaRPr>
          </a:p>
        </p:txBody>
      </p:sp>
      <p:sp>
        <p:nvSpPr>
          <p:cNvPr id="13" name="Content Placeholder 2">
            <a:extLst>
              <a:ext uri="{FF2B5EF4-FFF2-40B4-BE49-F238E27FC236}">
                <a16:creationId xmlns:a16="http://schemas.microsoft.com/office/drawing/2014/main" id="{C53FE4F2-4A1B-641A-FA53-685EB81F7CAF}"/>
              </a:ext>
            </a:extLst>
          </p:cNvPr>
          <p:cNvSpPr txBox="1">
            <a:spLocks/>
          </p:cNvSpPr>
          <p:nvPr/>
        </p:nvSpPr>
        <p:spPr>
          <a:xfrm>
            <a:off x="1255476" y="4581563"/>
            <a:ext cx="1402950" cy="374910"/>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spcAft>
                <a:spcPts val="1200"/>
              </a:spcAft>
            </a:pPr>
            <a:r>
              <a:rPr lang="en-US" sz="1600" b="1" kern="0" dirty="0">
                <a:solidFill>
                  <a:schemeClr val="accent1"/>
                </a:solidFill>
                <a:latin typeface="Arial" panose="020B0604020202020204" pitchFamily="34" charset="0"/>
                <a:cs typeface="Arial" panose="020B0604020202020204" pitchFamily="34" charset="0"/>
              </a:rPr>
              <a:t>August 2010</a:t>
            </a:r>
            <a:endParaRPr lang="en-US" sz="1600" i="1" dirty="0">
              <a:solidFill>
                <a:schemeClr val="accent1"/>
              </a:solidFill>
              <a:latin typeface="Arial" panose="020B0604020202020204" pitchFamily="34" charset="0"/>
              <a:cs typeface="Arial" panose="020B0604020202020204" pitchFamily="34" charset="0"/>
            </a:endParaRPr>
          </a:p>
        </p:txBody>
      </p:sp>
      <p:sp>
        <p:nvSpPr>
          <p:cNvPr id="14" name="Content Placeholder 2">
            <a:extLst>
              <a:ext uri="{FF2B5EF4-FFF2-40B4-BE49-F238E27FC236}">
                <a16:creationId xmlns:a16="http://schemas.microsoft.com/office/drawing/2014/main" id="{68C2658F-3C6B-21BE-192A-6D950160CD5F}"/>
              </a:ext>
            </a:extLst>
          </p:cNvPr>
          <p:cNvSpPr txBox="1">
            <a:spLocks/>
          </p:cNvSpPr>
          <p:nvPr/>
        </p:nvSpPr>
        <p:spPr>
          <a:xfrm>
            <a:off x="9751930" y="4581563"/>
            <a:ext cx="1747674" cy="374910"/>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spcAft>
                <a:spcPts val="1200"/>
              </a:spcAft>
            </a:pPr>
            <a:r>
              <a:rPr lang="en-US" sz="1600" b="1" kern="0" dirty="0">
                <a:solidFill>
                  <a:schemeClr val="accent1"/>
                </a:solidFill>
                <a:latin typeface="Arial" panose="020B0604020202020204" pitchFamily="34" charset="0"/>
                <a:cs typeface="Arial" panose="020B0604020202020204" pitchFamily="34" charset="0"/>
              </a:rPr>
              <a:t>Today</a:t>
            </a:r>
            <a:endParaRPr lang="en-US" sz="1600" i="1" dirty="0">
              <a:solidFill>
                <a:schemeClr val="accent1"/>
              </a:solidFill>
              <a:latin typeface="Arial" panose="020B0604020202020204" pitchFamily="34" charset="0"/>
              <a:cs typeface="Arial" panose="020B0604020202020204" pitchFamily="34" charset="0"/>
            </a:endParaRPr>
          </a:p>
        </p:txBody>
      </p:sp>
      <p:sp>
        <p:nvSpPr>
          <p:cNvPr id="15" name="Content Placeholder 2">
            <a:extLst>
              <a:ext uri="{FF2B5EF4-FFF2-40B4-BE49-F238E27FC236}">
                <a16:creationId xmlns:a16="http://schemas.microsoft.com/office/drawing/2014/main" id="{1B3BF8F6-F08B-7B1B-83CC-B60DA089975F}"/>
              </a:ext>
            </a:extLst>
          </p:cNvPr>
          <p:cNvSpPr txBox="1">
            <a:spLocks/>
          </p:cNvSpPr>
          <p:nvPr/>
        </p:nvSpPr>
        <p:spPr>
          <a:xfrm>
            <a:off x="9751930" y="2303829"/>
            <a:ext cx="1747674" cy="374910"/>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spcAft>
                <a:spcPts val="1200"/>
              </a:spcAft>
            </a:pPr>
            <a:r>
              <a:rPr lang="en-US" sz="1600" b="1" kern="0" dirty="0">
                <a:solidFill>
                  <a:schemeClr val="accent1"/>
                </a:solidFill>
                <a:latin typeface="Arial" panose="020B0604020202020204" pitchFamily="34" charset="0"/>
                <a:cs typeface="Arial" panose="020B0604020202020204" pitchFamily="34" charset="0"/>
              </a:rPr>
              <a:t>November 2006</a:t>
            </a:r>
            <a:endParaRPr lang="en-US" sz="1600" i="1" dirty="0">
              <a:solidFill>
                <a:schemeClr val="accent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29511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rotWithShape="1">
          <a:blip r:embed="rId3" cstate="email">
            <a:extLst>
              <a:ext uri="{28A0092B-C50C-407E-A947-70E740481C1C}">
                <a14:useLocalDpi xmlns:a14="http://schemas.microsoft.com/office/drawing/2010/main"/>
              </a:ext>
            </a:extLst>
          </a:blip>
          <a:srcRect t="5806" b="7273"/>
          <a:stretch/>
        </p:blipFill>
        <p:spPr>
          <a:xfrm>
            <a:off x="1" y="185259"/>
            <a:ext cx="7921035" cy="5319067"/>
          </a:xfrm>
          <a:solidFill>
            <a:schemeClr val="accent3"/>
          </a:solidFill>
        </p:spPr>
      </p:pic>
      <p:sp>
        <p:nvSpPr>
          <p:cNvPr id="46" name="Rectangle 32">
            <a:extLst>
              <a:ext uri="{FF2B5EF4-FFF2-40B4-BE49-F238E27FC236}">
                <a16:creationId xmlns:a16="http://schemas.microsoft.com/office/drawing/2014/main" id="{E97E95CA-7283-5B46-9EFB-EE7D6DEDBBB2}"/>
              </a:ext>
            </a:extLst>
          </p:cNvPr>
          <p:cNvSpPr/>
          <p:nvPr/>
        </p:nvSpPr>
        <p:spPr>
          <a:xfrm rot="16200000">
            <a:off x="5889798" y="568150"/>
            <a:ext cx="6870360" cy="5734054"/>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213973"/>
              <a:gd name="connsiteY0" fmla="*/ 15781 h 2288678"/>
              <a:gd name="connsiteX1" fmla="*/ 12213973 w 12213973"/>
              <a:gd name="connsiteY1" fmla="*/ 455559 h 2288678"/>
              <a:gd name="connsiteX2" fmla="*/ 12192001 w 12213973"/>
              <a:gd name="connsiteY2" fmla="*/ 2288678 h 2288678"/>
              <a:gd name="connsiteX3" fmla="*/ 0 w 12213973"/>
              <a:gd name="connsiteY3" fmla="*/ 2288678 h 2288678"/>
              <a:gd name="connsiteX4" fmla="*/ 0 w 12213973"/>
              <a:gd name="connsiteY4" fmla="*/ 15781 h 2288678"/>
              <a:gd name="connsiteX0" fmla="*/ 0 w 12213973"/>
              <a:gd name="connsiteY0" fmla="*/ 754 h 2273651"/>
              <a:gd name="connsiteX1" fmla="*/ 12213973 w 12213973"/>
              <a:gd name="connsiteY1" fmla="*/ 440532 h 2273651"/>
              <a:gd name="connsiteX2" fmla="*/ 12192001 w 12213973"/>
              <a:gd name="connsiteY2" fmla="*/ 2273651 h 2273651"/>
              <a:gd name="connsiteX3" fmla="*/ 0 w 12213973"/>
              <a:gd name="connsiteY3" fmla="*/ 2273651 h 2273651"/>
              <a:gd name="connsiteX4" fmla="*/ 0 w 12213973"/>
              <a:gd name="connsiteY4" fmla="*/ 754 h 2273651"/>
              <a:gd name="connsiteX0" fmla="*/ 0 w 12213973"/>
              <a:gd name="connsiteY0" fmla="*/ 286 h 2273183"/>
              <a:gd name="connsiteX1" fmla="*/ 12213973 w 12213973"/>
              <a:gd name="connsiteY1" fmla="*/ 440064 h 2273183"/>
              <a:gd name="connsiteX2" fmla="*/ 12192001 w 12213973"/>
              <a:gd name="connsiteY2" fmla="*/ 2273183 h 2273183"/>
              <a:gd name="connsiteX3" fmla="*/ 0 w 12213973"/>
              <a:gd name="connsiteY3" fmla="*/ 2273183 h 2273183"/>
              <a:gd name="connsiteX4" fmla="*/ 0 w 12213973"/>
              <a:gd name="connsiteY4" fmla="*/ 286 h 2273183"/>
              <a:gd name="connsiteX0" fmla="*/ 0 w 12235941"/>
              <a:gd name="connsiteY0" fmla="*/ 780 h 2273677"/>
              <a:gd name="connsiteX1" fmla="*/ 12235941 w 12235941"/>
              <a:gd name="connsiteY1" fmla="*/ 341354 h 2273677"/>
              <a:gd name="connsiteX2" fmla="*/ 12192001 w 12235941"/>
              <a:gd name="connsiteY2" fmla="*/ 2273677 h 2273677"/>
              <a:gd name="connsiteX3" fmla="*/ 0 w 12235941"/>
              <a:gd name="connsiteY3" fmla="*/ 2273677 h 2273677"/>
              <a:gd name="connsiteX4" fmla="*/ 0 w 12235941"/>
              <a:gd name="connsiteY4" fmla="*/ 780 h 2273677"/>
              <a:gd name="connsiteX0" fmla="*/ 0 w 12257907"/>
              <a:gd name="connsiteY0" fmla="*/ 2331 h 2275228"/>
              <a:gd name="connsiteX1" fmla="*/ 12257907 w 12257907"/>
              <a:gd name="connsiteY1" fmla="*/ 293303 h 2275228"/>
              <a:gd name="connsiteX2" fmla="*/ 12192001 w 12257907"/>
              <a:gd name="connsiteY2" fmla="*/ 2275228 h 2275228"/>
              <a:gd name="connsiteX3" fmla="*/ 0 w 12257907"/>
              <a:gd name="connsiteY3" fmla="*/ 2275228 h 2275228"/>
              <a:gd name="connsiteX4" fmla="*/ 0 w 12257907"/>
              <a:gd name="connsiteY4" fmla="*/ 2331 h 2275228"/>
              <a:gd name="connsiteX0" fmla="*/ 0 w 12257907"/>
              <a:gd name="connsiteY0" fmla="*/ 712 h 2273609"/>
              <a:gd name="connsiteX1" fmla="*/ 12257907 w 12257907"/>
              <a:gd name="connsiteY1" fmla="*/ 291684 h 2273609"/>
              <a:gd name="connsiteX2" fmla="*/ 12192001 w 12257907"/>
              <a:gd name="connsiteY2" fmla="*/ 2273609 h 2273609"/>
              <a:gd name="connsiteX3" fmla="*/ 0 w 12257907"/>
              <a:gd name="connsiteY3" fmla="*/ 2273609 h 2273609"/>
              <a:gd name="connsiteX4" fmla="*/ 0 w 12257907"/>
              <a:gd name="connsiteY4" fmla="*/ 712 h 2273609"/>
              <a:gd name="connsiteX0" fmla="*/ 0 w 12279997"/>
              <a:gd name="connsiteY0" fmla="*/ 457 h 2273354"/>
              <a:gd name="connsiteX1" fmla="*/ 12279998 w 12279997"/>
              <a:gd name="connsiteY1" fmla="*/ 326859 h 2273354"/>
              <a:gd name="connsiteX2" fmla="*/ 12192001 w 12279997"/>
              <a:gd name="connsiteY2" fmla="*/ 2273354 h 2273354"/>
              <a:gd name="connsiteX3" fmla="*/ 0 w 12279997"/>
              <a:gd name="connsiteY3" fmla="*/ 2273354 h 2273354"/>
              <a:gd name="connsiteX4" fmla="*/ 0 w 12279997"/>
              <a:gd name="connsiteY4" fmla="*/ 457 h 2273354"/>
              <a:gd name="connsiteX0" fmla="*/ 1 w 12280001"/>
              <a:gd name="connsiteY0" fmla="*/ 216 h 2378442"/>
              <a:gd name="connsiteX1" fmla="*/ 12280000 w 12280001"/>
              <a:gd name="connsiteY1" fmla="*/ 431947 h 2378442"/>
              <a:gd name="connsiteX2" fmla="*/ 12192003 w 12280001"/>
              <a:gd name="connsiteY2" fmla="*/ 2378442 h 2378442"/>
              <a:gd name="connsiteX3" fmla="*/ 2 w 12280001"/>
              <a:gd name="connsiteY3" fmla="*/ 2378442 h 2378442"/>
              <a:gd name="connsiteX4" fmla="*/ 1 w 12280001"/>
              <a:gd name="connsiteY4" fmla="*/ 216 h 2378442"/>
              <a:gd name="connsiteX0" fmla="*/ -1 w 12279997"/>
              <a:gd name="connsiteY0" fmla="*/ 0 h 2378226"/>
              <a:gd name="connsiteX1" fmla="*/ 12279998 w 12279997"/>
              <a:gd name="connsiteY1" fmla="*/ 431731 h 2378226"/>
              <a:gd name="connsiteX2" fmla="*/ 12192001 w 12279997"/>
              <a:gd name="connsiteY2" fmla="*/ 2378226 h 2378226"/>
              <a:gd name="connsiteX3" fmla="*/ 0 w 12279997"/>
              <a:gd name="connsiteY3" fmla="*/ 2378226 h 2378226"/>
              <a:gd name="connsiteX4" fmla="*/ -1 w 12279997"/>
              <a:gd name="connsiteY4" fmla="*/ 0 h 2378226"/>
              <a:gd name="connsiteX0" fmla="*/ 1 w 12280001"/>
              <a:gd name="connsiteY0" fmla="*/ 0 h 2378226"/>
              <a:gd name="connsiteX1" fmla="*/ 12280000 w 12280001"/>
              <a:gd name="connsiteY1" fmla="*/ 431731 h 2378226"/>
              <a:gd name="connsiteX2" fmla="*/ 12192003 w 12280001"/>
              <a:gd name="connsiteY2" fmla="*/ 2378226 h 2378226"/>
              <a:gd name="connsiteX3" fmla="*/ 2 w 12280001"/>
              <a:gd name="connsiteY3" fmla="*/ 2378226 h 2378226"/>
              <a:gd name="connsiteX4" fmla="*/ 1 w 12280001"/>
              <a:gd name="connsiteY4" fmla="*/ 0 h 23782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80001" h="2378226">
                <a:moveTo>
                  <a:pt x="1" y="0"/>
                </a:moveTo>
                <a:cubicBezTo>
                  <a:pt x="4569536" y="62694"/>
                  <a:pt x="7698850" y="182395"/>
                  <a:pt x="12280000" y="431731"/>
                </a:cubicBezTo>
                <a:lnTo>
                  <a:pt x="12192003" y="2378226"/>
                </a:lnTo>
                <a:lnTo>
                  <a:pt x="2" y="2378226"/>
                </a:lnTo>
                <a:cubicBezTo>
                  <a:pt x="2" y="1620594"/>
                  <a:pt x="1" y="757632"/>
                  <a:pt x="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t>a</a:t>
            </a: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sp>
        <p:nvSpPr>
          <p:cNvPr id="54" name="ZoneTexte 53">
            <a:extLst>
              <a:ext uri="{FF2B5EF4-FFF2-40B4-BE49-F238E27FC236}">
                <a16:creationId xmlns:a16="http://schemas.microsoft.com/office/drawing/2014/main" id="{6655A2D1-9070-4AA7-8ACA-4265CBD83500}"/>
              </a:ext>
            </a:extLst>
          </p:cNvPr>
          <p:cNvSpPr txBox="1"/>
          <p:nvPr/>
        </p:nvSpPr>
        <p:spPr>
          <a:xfrm>
            <a:off x="7615440" y="282479"/>
            <a:ext cx="4253466" cy="2631490"/>
          </a:xfrm>
          <a:prstGeom prst="rect">
            <a:avLst/>
          </a:prstGeom>
          <a:noFill/>
        </p:spPr>
        <p:txBody>
          <a:bodyPr wrap="square" rtlCol="0">
            <a:spAutoFit/>
          </a:bodyPr>
          <a:lstStyle/>
          <a:p>
            <a:pPr>
              <a:lnSpc>
                <a:spcPts val="2400"/>
              </a:lnSpc>
              <a:spcAft>
                <a:spcPts val="18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AN INTEGRATED PROJECT</a:t>
            </a: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ITER Organization and Domestic Agencies</a:t>
            </a:r>
          </a:p>
          <a:p>
            <a:pPr marL="285750" indent="-285750">
              <a:lnSpc>
                <a:spcPts val="1800"/>
              </a:lnSpc>
              <a:spcAft>
                <a:spcPts val="1200"/>
              </a:spcAft>
              <a:buFont typeface="Arial" panose="020B0604020202020204" pitchFamily="34" charset="0"/>
              <a:buChar char="•"/>
            </a:pPr>
            <a:r>
              <a:rPr lang="en-GB"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Members contribute “in-kind” (80-90%) </a:t>
            </a:r>
          </a:p>
          <a:p>
            <a:pPr marL="285750" indent="-285750">
              <a:lnSpc>
                <a:spcPts val="1800"/>
              </a:lnSpc>
              <a:spcAft>
                <a:spcPts val="1200"/>
              </a:spcAft>
              <a:buFont typeface="Arial" panose="020B0604020202020204" pitchFamily="34" charset="0"/>
              <a:buChar char="•"/>
            </a:pPr>
            <a:r>
              <a:rPr lang="en-GB"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Domestic Agencies procure these in-kind contributions</a:t>
            </a:r>
          </a:p>
          <a:p>
            <a:pPr marL="285750" indent="-285750">
              <a:lnSpc>
                <a:spcPts val="1800"/>
              </a:lnSpc>
              <a:spcAft>
                <a:spcPts val="1200"/>
              </a:spcAft>
              <a:buFont typeface="Arial" panose="020B0604020202020204" pitchFamily="34" charset="0"/>
              <a:buChar char="•"/>
            </a:pPr>
            <a:r>
              <a:rPr lang="en-GB"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Europe, as host, contributes ~45%</a:t>
            </a:r>
          </a:p>
          <a:p>
            <a:pPr marL="285750" indent="-285750">
              <a:lnSpc>
                <a:spcPts val="1800"/>
              </a:lnSpc>
              <a:spcAft>
                <a:spcPts val="1200"/>
              </a:spcAft>
              <a:buFont typeface="Arial" panose="020B0604020202020204" pitchFamily="34" charset="0"/>
              <a:buChar char="•"/>
            </a:pPr>
            <a:r>
              <a:rPr lang="en-GB"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Non-EU members contribute ~9% each</a:t>
            </a:r>
            <a:endParaRPr lang="el-GR"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p:txBody>
      </p:sp>
      <p:pic>
        <p:nvPicPr>
          <p:cNvPr id="12" name="Graphique 11">
            <a:extLst>
              <a:ext uri="{FF2B5EF4-FFF2-40B4-BE49-F238E27FC236}">
                <a16:creationId xmlns:a16="http://schemas.microsoft.com/office/drawing/2014/main" id="{ACDC038B-88BB-F690-5E42-8A3F927485F8}"/>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1002679" y="6104226"/>
            <a:ext cx="866227" cy="432000"/>
          </a:xfrm>
          <a:prstGeom prst="rect">
            <a:avLst/>
          </a:prstGeom>
        </p:spPr>
      </p:pic>
      <p:sp>
        <p:nvSpPr>
          <p:cNvPr id="13" name="ZoneTexte 11">
            <a:extLst>
              <a:ext uri="{FF2B5EF4-FFF2-40B4-BE49-F238E27FC236}">
                <a16:creationId xmlns:a16="http://schemas.microsoft.com/office/drawing/2014/main" id="{71FA8DDF-DFDE-4604-E4E5-71ED21F29D16}"/>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rgbClr val="002060"/>
                </a:solidFill>
                <a:latin typeface="Open Sans" pitchFamily="2" charset="0"/>
                <a:ea typeface="Open Sans" pitchFamily="2" charset="0"/>
                <a:cs typeface="Open Sans" pitchFamily="2" charset="0"/>
              </a:rPr>
              <a:t>16</a:t>
            </a:fld>
            <a:endParaRPr lang="fr-FR" sz="1000" dirty="0">
              <a:solidFill>
                <a:srgbClr val="002060"/>
              </a:solidFill>
              <a:latin typeface="Open Sans" pitchFamily="2" charset="0"/>
              <a:ea typeface="Open Sans" pitchFamily="2" charset="0"/>
              <a:cs typeface="Open Sans" pitchFamily="2" charset="0"/>
            </a:endParaRPr>
          </a:p>
        </p:txBody>
      </p:sp>
      <p:sp>
        <p:nvSpPr>
          <p:cNvPr id="2" name="Rectangle 1">
            <a:extLst>
              <a:ext uri="{FF2B5EF4-FFF2-40B4-BE49-F238E27FC236}">
                <a16:creationId xmlns:a16="http://schemas.microsoft.com/office/drawing/2014/main" id="{A8B97CC6-5B5B-77E4-F698-2DCF19362A15}"/>
              </a:ext>
            </a:extLst>
          </p:cNvPr>
          <p:cNvSpPr/>
          <p:nvPr/>
        </p:nvSpPr>
        <p:spPr>
          <a:xfrm>
            <a:off x="851547" y="5576326"/>
            <a:ext cx="5695946" cy="1065674"/>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5400" dirty="0"/>
              <a:t>How is it done</a:t>
            </a:r>
            <a:r>
              <a:rPr lang="el-GR" sz="5400" dirty="0"/>
              <a:t>;</a:t>
            </a:r>
            <a:endParaRPr lang="en-US" sz="5400" dirty="0"/>
          </a:p>
        </p:txBody>
      </p:sp>
    </p:spTree>
    <p:extLst>
      <p:ext uri="{BB962C8B-B14F-4D97-AF65-F5344CB8AC3E}">
        <p14:creationId xmlns:p14="http://schemas.microsoft.com/office/powerpoint/2010/main" val="11705737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cstate="email">
            <a:extLst>
              <a:ext uri="{28A0092B-C50C-407E-A947-70E740481C1C}">
                <a14:useLocalDpi xmlns:a14="http://schemas.microsoft.com/office/drawing/2010/main"/>
              </a:ext>
            </a:extLst>
          </a:blip>
          <a:srcRect/>
          <a:stretch>
            <a:fillRect/>
          </a:stretch>
        </p:blipFill>
        <p:spPr>
          <a:solidFill>
            <a:schemeClr val="accent3"/>
          </a:solidFill>
        </p:spPr>
      </p:pic>
      <p:sp>
        <p:nvSpPr>
          <p:cNvPr id="46" name="Rectangle 32">
            <a:extLst>
              <a:ext uri="{FF2B5EF4-FFF2-40B4-BE49-F238E27FC236}">
                <a16:creationId xmlns:a16="http://schemas.microsoft.com/office/drawing/2014/main" id="{E97E95CA-7283-5B46-9EFB-EE7D6DEDBBB2}"/>
              </a:ext>
            </a:extLst>
          </p:cNvPr>
          <p:cNvSpPr/>
          <p:nvPr/>
        </p:nvSpPr>
        <p:spPr>
          <a:xfrm rot="5400000">
            <a:off x="-1463505" y="1463506"/>
            <a:ext cx="6870358" cy="3943350"/>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213973"/>
              <a:gd name="connsiteY0" fmla="*/ 15781 h 2288678"/>
              <a:gd name="connsiteX1" fmla="*/ 12213973 w 12213973"/>
              <a:gd name="connsiteY1" fmla="*/ 455559 h 2288678"/>
              <a:gd name="connsiteX2" fmla="*/ 12192001 w 12213973"/>
              <a:gd name="connsiteY2" fmla="*/ 2288678 h 2288678"/>
              <a:gd name="connsiteX3" fmla="*/ 0 w 12213973"/>
              <a:gd name="connsiteY3" fmla="*/ 2288678 h 2288678"/>
              <a:gd name="connsiteX4" fmla="*/ 0 w 12213973"/>
              <a:gd name="connsiteY4" fmla="*/ 15781 h 2288678"/>
              <a:gd name="connsiteX0" fmla="*/ 0 w 12213973"/>
              <a:gd name="connsiteY0" fmla="*/ 754 h 2273651"/>
              <a:gd name="connsiteX1" fmla="*/ 12213973 w 12213973"/>
              <a:gd name="connsiteY1" fmla="*/ 440532 h 2273651"/>
              <a:gd name="connsiteX2" fmla="*/ 12192001 w 12213973"/>
              <a:gd name="connsiteY2" fmla="*/ 2273651 h 2273651"/>
              <a:gd name="connsiteX3" fmla="*/ 0 w 12213973"/>
              <a:gd name="connsiteY3" fmla="*/ 2273651 h 2273651"/>
              <a:gd name="connsiteX4" fmla="*/ 0 w 12213973"/>
              <a:gd name="connsiteY4" fmla="*/ 754 h 2273651"/>
              <a:gd name="connsiteX0" fmla="*/ 0 w 12213973"/>
              <a:gd name="connsiteY0" fmla="*/ 286 h 2273183"/>
              <a:gd name="connsiteX1" fmla="*/ 12213973 w 12213973"/>
              <a:gd name="connsiteY1" fmla="*/ 440064 h 2273183"/>
              <a:gd name="connsiteX2" fmla="*/ 12192001 w 12213973"/>
              <a:gd name="connsiteY2" fmla="*/ 2273183 h 2273183"/>
              <a:gd name="connsiteX3" fmla="*/ 0 w 12213973"/>
              <a:gd name="connsiteY3" fmla="*/ 2273183 h 2273183"/>
              <a:gd name="connsiteX4" fmla="*/ 0 w 12213973"/>
              <a:gd name="connsiteY4" fmla="*/ 286 h 2273183"/>
              <a:gd name="connsiteX0" fmla="*/ 0 w 12235941"/>
              <a:gd name="connsiteY0" fmla="*/ 780 h 2273677"/>
              <a:gd name="connsiteX1" fmla="*/ 12235941 w 12235941"/>
              <a:gd name="connsiteY1" fmla="*/ 341354 h 2273677"/>
              <a:gd name="connsiteX2" fmla="*/ 12192001 w 12235941"/>
              <a:gd name="connsiteY2" fmla="*/ 2273677 h 2273677"/>
              <a:gd name="connsiteX3" fmla="*/ 0 w 12235941"/>
              <a:gd name="connsiteY3" fmla="*/ 2273677 h 2273677"/>
              <a:gd name="connsiteX4" fmla="*/ 0 w 12235941"/>
              <a:gd name="connsiteY4" fmla="*/ 780 h 2273677"/>
              <a:gd name="connsiteX0" fmla="*/ 0 w 12257907"/>
              <a:gd name="connsiteY0" fmla="*/ 2331 h 2275228"/>
              <a:gd name="connsiteX1" fmla="*/ 12257907 w 12257907"/>
              <a:gd name="connsiteY1" fmla="*/ 293303 h 2275228"/>
              <a:gd name="connsiteX2" fmla="*/ 12192001 w 12257907"/>
              <a:gd name="connsiteY2" fmla="*/ 2275228 h 2275228"/>
              <a:gd name="connsiteX3" fmla="*/ 0 w 12257907"/>
              <a:gd name="connsiteY3" fmla="*/ 2275228 h 2275228"/>
              <a:gd name="connsiteX4" fmla="*/ 0 w 12257907"/>
              <a:gd name="connsiteY4" fmla="*/ 2331 h 2275228"/>
              <a:gd name="connsiteX0" fmla="*/ 0 w 12257907"/>
              <a:gd name="connsiteY0" fmla="*/ 712 h 2273609"/>
              <a:gd name="connsiteX1" fmla="*/ 12257907 w 12257907"/>
              <a:gd name="connsiteY1" fmla="*/ 291684 h 2273609"/>
              <a:gd name="connsiteX2" fmla="*/ 12192001 w 12257907"/>
              <a:gd name="connsiteY2" fmla="*/ 2273609 h 2273609"/>
              <a:gd name="connsiteX3" fmla="*/ 0 w 12257907"/>
              <a:gd name="connsiteY3" fmla="*/ 2273609 h 2273609"/>
              <a:gd name="connsiteX4" fmla="*/ 0 w 12257907"/>
              <a:gd name="connsiteY4" fmla="*/ 712 h 2273609"/>
              <a:gd name="connsiteX0" fmla="*/ 0 w 12279997"/>
              <a:gd name="connsiteY0" fmla="*/ 457 h 2273354"/>
              <a:gd name="connsiteX1" fmla="*/ 12279998 w 12279997"/>
              <a:gd name="connsiteY1" fmla="*/ 326859 h 2273354"/>
              <a:gd name="connsiteX2" fmla="*/ 12192001 w 12279997"/>
              <a:gd name="connsiteY2" fmla="*/ 2273354 h 2273354"/>
              <a:gd name="connsiteX3" fmla="*/ 0 w 12279997"/>
              <a:gd name="connsiteY3" fmla="*/ 2273354 h 2273354"/>
              <a:gd name="connsiteX4" fmla="*/ 0 w 12279997"/>
              <a:gd name="connsiteY4" fmla="*/ 457 h 2273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9997" h="2273354">
                <a:moveTo>
                  <a:pt x="0" y="457"/>
                </a:moveTo>
                <a:cubicBezTo>
                  <a:pt x="4188178" y="-7069"/>
                  <a:pt x="7698848" y="77523"/>
                  <a:pt x="12279998" y="326859"/>
                </a:cubicBezTo>
                <a:lnTo>
                  <a:pt x="12192001" y="2273354"/>
                </a:lnTo>
                <a:lnTo>
                  <a:pt x="0" y="2273354"/>
                </a:lnTo>
                <a:lnTo>
                  <a:pt x="0" y="45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sp>
        <p:nvSpPr>
          <p:cNvPr id="54" name="ZoneTexte 53">
            <a:extLst>
              <a:ext uri="{FF2B5EF4-FFF2-40B4-BE49-F238E27FC236}">
                <a16:creationId xmlns:a16="http://schemas.microsoft.com/office/drawing/2014/main" id="{6655A2D1-9070-4AA7-8ACA-4265CBD83500}"/>
              </a:ext>
            </a:extLst>
          </p:cNvPr>
          <p:cNvSpPr txBox="1"/>
          <p:nvPr/>
        </p:nvSpPr>
        <p:spPr>
          <a:xfrm>
            <a:off x="249769" y="576000"/>
            <a:ext cx="3226856" cy="2400657"/>
          </a:xfrm>
          <a:prstGeom prst="rect">
            <a:avLst/>
          </a:prstGeom>
          <a:noFill/>
        </p:spPr>
        <p:txBody>
          <a:bodyPr wrap="square" rtlCol="0">
            <a:spAutoFit/>
          </a:bodyPr>
          <a:lstStyle/>
          <a:p>
            <a:pPr>
              <a:lnSpc>
                <a:spcPts val="1800"/>
              </a:lnSpc>
              <a:spcAft>
                <a:spcPts val="12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MISSION OF ITER</a:t>
            </a:r>
            <a:endParaRPr lang="el-GR" sz="2000" b="1" dirty="0">
              <a:solidFill>
                <a:schemeClr val="accent1"/>
              </a:solidFill>
              <a:latin typeface="Arial" panose="020B0604020202020204" pitchFamily="34" charset="0"/>
              <a:ea typeface="Open Sans" pitchFamily="2" charset="0"/>
              <a:cs typeface="Arial" panose="020B0604020202020204" pitchFamily="34" charset="0"/>
            </a:endParaRPr>
          </a:p>
          <a:p>
            <a:pPr marL="285750" indent="-285750">
              <a:lnSpc>
                <a:spcPts val="1800"/>
              </a:lnSpc>
              <a:spcAft>
                <a:spcPts val="1200"/>
              </a:spcAft>
              <a:buFont typeface="Courier New" panose="02070309020205020404" pitchFamily="49" charset="0"/>
              <a:buChar char="o"/>
            </a:pPr>
            <a:r>
              <a:rPr lang="en-GB"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To demonstrate the scientific and technological feasibility of fusion power for peaceful purposes at industrial scale</a:t>
            </a:r>
          </a:p>
          <a:p>
            <a:pPr marL="285750" indent="-285750">
              <a:lnSpc>
                <a:spcPts val="1800"/>
              </a:lnSpc>
              <a:spcAft>
                <a:spcPts val="1200"/>
              </a:spcAft>
              <a:buFont typeface="Courier New" panose="02070309020205020404" pitchFamily="49" charset="0"/>
              <a:buChar char="o"/>
            </a:pPr>
            <a:r>
              <a:rPr lang="en-GB"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To create a controlled “burning” plasma</a:t>
            </a:r>
          </a:p>
          <a:p>
            <a:pPr marL="285750" indent="-285750">
              <a:lnSpc>
                <a:spcPts val="1800"/>
              </a:lnSpc>
              <a:spcAft>
                <a:spcPts val="1200"/>
              </a:spcAft>
              <a:buFont typeface="Courier New" panose="02070309020205020404" pitchFamily="49" charset="0"/>
              <a:buChar char="o"/>
            </a:pPr>
            <a:r>
              <a:rPr lang="en-GB"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To achieve Q ≥ 10 </a:t>
            </a:r>
            <a:endParaRPr lang="el-GR"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p:txBody>
      </p:sp>
      <p:pic>
        <p:nvPicPr>
          <p:cNvPr id="11" name="Graphique 10">
            <a:extLst>
              <a:ext uri="{FF2B5EF4-FFF2-40B4-BE49-F238E27FC236}">
                <a16:creationId xmlns:a16="http://schemas.microsoft.com/office/drawing/2014/main" id="{EDC5FF79-D73B-1D48-7DB4-25843D3FE3CE}"/>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2680" y="6104228"/>
            <a:ext cx="866226" cy="432000"/>
          </a:xfrm>
          <a:prstGeom prst="rect">
            <a:avLst/>
          </a:prstGeom>
        </p:spPr>
      </p:pic>
      <p:pic>
        <p:nvPicPr>
          <p:cNvPr id="1026" name="Picture 2" descr="https://www.iter.org/doc/www/content/com/Lists/Machine/Attachments/28/tokamak-full.jpg"/>
          <p:cNvPicPr>
            <a:picLocks noChangeAspect="1" noChangeArrowheads="1"/>
          </p:cNvPicPr>
          <p:nvPr/>
        </p:nvPicPr>
        <p:blipFill rotWithShape="1">
          <a:blip r:embed="rId5" cstate="email">
            <a:extLst>
              <a:ext uri="{BEBA8EAE-BF5A-486C-A8C5-ECC9F3942E4B}">
                <a14:imgProps xmlns:a14="http://schemas.microsoft.com/office/drawing/2010/main">
                  <a14:imgLayer r:embed="rId6">
                    <a14:imgEffect>
                      <a14:backgroundRemoval t="354" b="98160" l="0" r="100000"/>
                    </a14:imgEffect>
                  </a14:imgLayer>
                </a14:imgProps>
              </a:ext>
              <a:ext uri="{28A0092B-C50C-407E-A947-70E740481C1C}">
                <a14:useLocalDpi xmlns:a14="http://schemas.microsoft.com/office/drawing/2010/main"/>
              </a:ext>
            </a:extLst>
          </a:blip>
          <a:srcRect/>
          <a:stretch/>
        </p:blipFill>
        <p:spPr bwMode="auto">
          <a:xfrm>
            <a:off x="3392478" y="3371058"/>
            <a:ext cx="3757553" cy="3102429"/>
          </a:xfrm>
          <a:prstGeom prst="rect">
            <a:avLst/>
          </a:prstGeom>
          <a:noFill/>
          <a:extLst>
            <a:ext uri="{909E8E84-426E-40DD-AFC4-6F175D3DCCD1}">
              <a14:hiddenFill xmlns:a14="http://schemas.microsoft.com/office/drawing/2010/main">
                <a:solidFill>
                  <a:srgbClr val="FFFFFF"/>
                </a:solidFill>
              </a14:hiddenFill>
            </a:ext>
          </a:extLst>
        </p:spPr>
      </p:pic>
      <p:sp>
        <p:nvSpPr>
          <p:cNvPr id="12" name="ZoneTexte 11">
            <a:extLst>
              <a:ext uri="{FF2B5EF4-FFF2-40B4-BE49-F238E27FC236}">
                <a16:creationId xmlns:a16="http://schemas.microsoft.com/office/drawing/2014/main" id="{71FA8DDF-DFDE-4604-E4E5-71ED21F29D16}"/>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chemeClr val="bg1"/>
                </a:solidFill>
                <a:latin typeface="Open Sans" pitchFamily="2" charset="0"/>
                <a:ea typeface="Open Sans" pitchFamily="2" charset="0"/>
                <a:cs typeface="Open Sans" pitchFamily="2" charset="0"/>
              </a:rPr>
              <a:t>17</a:t>
            </a:fld>
            <a:endParaRPr lang="fr-FR" sz="1000" dirty="0">
              <a:solidFill>
                <a:schemeClr val="bg1"/>
              </a:solidFill>
              <a:latin typeface="Open Sans" pitchFamily="2" charset="0"/>
              <a:ea typeface="Open Sans" pitchFamily="2" charset="0"/>
              <a:cs typeface="Open Sans" pitchFamily="2" charset="0"/>
            </a:endParaRPr>
          </a:p>
        </p:txBody>
      </p:sp>
      <p:grpSp>
        <p:nvGrpSpPr>
          <p:cNvPr id="19" name="Group 18">
            <a:extLst>
              <a:ext uri="{FF2B5EF4-FFF2-40B4-BE49-F238E27FC236}">
                <a16:creationId xmlns:a16="http://schemas.microsoft.com/office/drawing/2014/main" id="{D0875E79-7AFC-80BF-E59B-F7FEB347D50F}"/>
              </a:ext>
            </a:extLst>
          </p:cNvPr>
          <p:cNvGrpSpPr/>
          <p:nvPr/>
        </p:nvGrpSpPr>
        <p:grpSpPr>
          <a:xfrm>
            <a:off x="6096001" y="384513"/>
            <a:ext cx="5772906" cy="4480999"/>
            <a:chOff x="5505840" y="443741"/>
            <a:chExt cx="6201769" cy="4813888"/>
          </a:xfrm>
        </p:grpSpPr>
        <p:grpSp>
          <p:nvGrpSpPr>
            <p:cNvPr id="10" name="Group 9">
              <a:extLst>
                <a:ext uri="{FF2B5EF4-FFF2-40B4-BE49-F238E27FC236}">
                  <a16:creationId xmlns:a16="http://schemas.microsoft.com/office/drawing/2014/main" id="{3DDCF97A-6725-A546-267A-44E3C76D223C}"/>
                </a:ext>
              </a:extLst>
            </p:cNvPr>
            <p:cNvGrpSpPr/>
            <p:nvPr/>
          </p:nvGrpSpPr>
          <p:grpSpPr>
            <a:xfrm>
              <a:off x="5505840" y="443741"/>
              <a:ext cx="6201769" cy="4813888"/>
              <a:chOff x="2114940" y="321772"/>
              <a:chExt cx="6201769" cy="4813888"/>
            </a:xfrm>
            <a:solidFill>
              <a:srgbClr val="D8E5F4"/>
            </a:solidFill>
          </p:grpSpPr>
          <p:sp>
            <p:nvSpPr>
              <p:cNvPr id="15" name="Rectangle: Rounded Corners 14">
                <a:extLst>
                  <a:ext uri="{FF2B5EF4-FFF2-40B4-BE49-F238E27FC236}">
                    <a16:creationId xmlns:a16="http://schemas.microsoft.com/office/drawing/2014/main" id="{2922A166-7B84-D099-9645-447CE3F2C622}"/>
                  </a:ext>
                </a:extLst>
              </p:cNvPr>
              <p:cNvSpPr/>
              <p:nvPr/>
            </p:nvSpPr>
            <p:spPr>
              <a:xfrm>
                <a:off x="2114940" y="321772"/>
                <a:ext cx="6201769" cy="4813888"/>
              </a:xfrm>
              <a:prstGeom prst="roundRect">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9669FFCA-2238-3796-8249-1DCFF9697F67}"/>
                  </a:ext>
                </a:extLst>
              </p:cNvPr>
              <p:cNvSpPr txBox="1"/>
              <p:nvPr/>
            </p:nvSpPr>
            <p:spPr>
              <a:xfrm>
                <a:off x="3013939" y="4436245"/>
                <a:ext cx="4770529" cy="628217"/>
              </a:xfrm>
              <a:prstGeom prst="rect">
                <a:avLst/>
              </a:prstGeom>
              <a:grpFill/>
            </p:spPr>
            <p:txBody>
              <a:bodyPr wrap="none" rtlCol="0">
                <a:spAutoFit/>
              </a:bodyPr>
              <a:lstStyle/>
              <a:p>
                <a:r>
                  <a:rPr lang="en-GB" sz="800" dirty="0"/>
                  <a:t>By Horvath, A., Rachlew, E., Nuclear power in the 21st century: Challenges and possibilities. </a:t>
                </a:r>
              </a:p>
              <a:p>
                <a:r>
                  <a:rPr lang="en-GB" sz="800" dirty="0" err="1"/>
                  <a:t>Ambio</a:t>
                </a:r>
                <a:r>
                  <a:rPr lang="en-GB" sz="800" dirty="0"/>
                  <a:t> 45, 38–49 (2016). </a:t>
                </a:r>
              </a:p>
              <a:p>
                <a:r>
                  <a:rPr lang="en-GB" sz="800" dirty="0"/>
                  <a:t>https://doi.org/10.1007/s13280-015-0732-y Figure 4, CC BY 4.0,</a:t>
                </a:r>
              </a:p>
              <a:p>
                <a:r>
                  <a:rPr lang="en-GB" sz="800" dirty="0"/>
                  <a:t> https://commons.wikimedia.org/w/index.php?curid=102602591</a:t>
                </a:r>
                <a:endParaRPr lang="en-US" sz="800" dirty="0"/>
              </a:p>
            </p:txBody>
          </p:sp>
        </p:grpSp>
        <p:pic>
          <p:nvPicPr>
            <p:cNvPr id="18" name="Picture 17" descr="A diagram of a heat exchanger&#10;&#10;Description automatically generated">
              <a:extLst>
                <a:ext uri="{FF2B5EF4-FFF2-40B4-BE49-F238E27FC236}">
                  <a16:creationId xmlns:a16="http://schemas.microsoft.com/office/drawing/2014/main" id="{D7B0B45C-65E3-2ECF-3174-1AD0916263E4}"/>
                </a:ext>
              </a:extLst>
            </p:cNvPr>
            <p:cNvPicPr>
              <a:picLocks noChangeAspect="1"/>
            </p:cNvPicPr>
            <p:nvPr/>
          </p:nvPicPr>
          <p:blipFill>
            <a:blip r:embed="rId7"/>
            <a:stretch>
              <a:fillRect/>
            </a:stretch>
          </p:blipFill>
          <p:spPr>
            <a:xfrm>
              <a:off x="5926991" y="808230"/>
              <a:ext cx="5319268" cy="3563685"/>
            </a:xfrm>
            <a:prstGeom prst="rect">
              <a:avLst/>
            </a:prstGeom>
          </p:spPr>
        </p:pic>
      </p:grpSp>
    </p:spTree>
    <p:extLst>
      <p:ext uri="{BB962C8B-B14F-4D97-AF65-F5344CB8AC3E}">
        <p14:creationId xmlns:p14="http://schemas.microsoft.com/office/powerpoint/2010/main" val="3404945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anim calcmode="lin" valueType="num">
                                      <p:cBhvr>
                                        <p:cTn id="8" dur="2000" fill="hold"/>
                                        <p:tgtEl>
                                          <p:spTgt spid="1026"/>
                                        </p:tgtEl>
                                        <p:attrNameLst>
                                          <p:attrName>ppt_w</p:attrName>
                                        </p:attrNameLst>
                                      </p:cBhvr>
                                      <p:tavLst>
                                        <p:tav tm="0" fmla="#ppt_w*sin(2.5*pi*$)">
                                          <p:val>
                                            <p:fltVal val="0"/>
                                          </p:val>
                                        </p:tav>
                                        <p:tav tm="100000">
                                          <p:val>
                                            <p:fltVal val="1"/>
                                          </p:val>
                                        </p:tav>
                                      </p:tavLst>
                                    </p:anim>
                                    <p:anim calcmode="lin" valueType="num">
                                      <p:cBhvr>
                                        <p:cTn id="9" dur="2000" fill="hold"/>
                                        <p:tgtEl>
                                          <p:spTgt spid="1026"/>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0"/>
          </p:nvPr>
        </p:nvPicPr>
        <p:blipFill rotWithShape="1">
          <a:blip r:embed="rId2" cstate="email">
            <a:extLst>
              <a:ext uri="{28A0092B-C50C-407E-A947-70E740481C1C}">
                <a14:useLocalDpi xmlns:a14="http://schemas.microsoft.com/office/drawing/2010/main"/>
              </a:ext>
            </a:extLst>
          </a:blip>
          <a:srcRect/>
          <a:stretch/>
        </p:blipFill>
        <p:spPr>
          <a:xfrm>
            <a:off x="2164791" y="72001"/>
            <a:ext cx="9938825" cy="6786000"/>
          </a:xfrm>
          <a:solidFill>
            <a:schemeClr val="accent3"/>
          </a:solidFill>
        </p:spPr>
      </p:pic>
      <p:sp>
        <p:nvSpPr>
          <p:cNvPr id="46" name="Rectangle 32">
            <a:extLst>
              <a:ext uri="{FF2B5EF4-FFF2-40B4-BE49-F238E27FC236}">
                <a16:creationId xmlns:a16="http://schemas.microsoft.com/office/drawing/2014/main" id="{E97E95CA-7283-5B46-9EFB-EE7D6DEDBBB2}"/>
              </a:ext>
            </a:extLst>
          </p:cNvPr>
          <p:cNvSpPr/>
          <p:nvPr/>
        </p:nvSpPr>
        <p:spPr>
          <a:xfrm rot="5400000">
            <a:off x="-387180" y="387180"/>
            <a:ext cx="6870358" cy="6096001"/>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213973"/>
              <a:gd name="connsiteY0" fmla="*/ 15781 h 2288678"/>
              <a:gd name="connsiteX1" fmla="*/ 12213973 w 12213973"/>
              <a:gd name="connsiteY1" fmla="*/ 455559 h 2288678"/>
              <a:gd name="connsiteX2" fmla="*/ 12192001 w 12213973"/>
              <a:gd name="connsiteY2" fmla="*/ 2288678 h 2288678"/>
              <a:gd name="connsiteX3" fmla="*/ 0 w 12213973"/>
              <a:gd name="connsiteY3" fmla="*/ 2288678 h 2288678"/>
              <a:gd name="connsiteX4" fmla="*/ 0 w 12213973"/>
              <a:gd name="connsiteY4" fmla="*/ 15781 h 2288678"/>
              <a:gd name="connsiteX0" fmla="*/ 0 w 12213973"/>
              <a:gd name="connsiteY0" fmla="*/ 754 h 2273651"/>
              <a:gd name="connsiteX1" fmla="*/ 12213973 w 12213973"/>
              <a:gd name="connsiteY1" fmla="*/ 440532 h 2273651"/>
              <a:gd name="connsiteX2" fmla="*/ 12192001 w 12213973"/>
              <a:gd name="connsiteY2" fmla="*/ 2273651 h 2273651"/>
              <a:gd name="connsiteX3" fmla="*/ 0 w 12213973"/>
              <a:gd name="connsiteY3" fmla="*/ 2273651 h 2273651"/>
              <a:gd name="connsiteX4" fmla="*/ 0 w 12213973"/>
              <a:gd name="connsiteY4" fmla="*/ 754 h 2273651"/>
              <a:gd name="connsiteX0" fmla="*/ 0 w 12213973"/>
              <a:gd name="connsiteY0" fmla="*/ 286 h 2273183"/>
              <a:gd name="connsiteX1" fmla="*/ 12213973 w 12213973"/>
              <a:gd name="connsiteY1" fmla="*/ 440064 h 2273183"/>
              <a:gd name="connsiteX2" fmla="*/ 12192001 w 12213973"/>
              <a:gd name="connsiteY2" fmla="*/ 2273183 h 2273183"/>
              <a:gd name="connsiteX3" fmla="*/ 0 w 12213973"/>
              <a:gd name="connsiteY3" fmla="*/ 2273183 h 2273183"/>
              <a:gd name="connsiteX4" fmla="*/ 0 w 12213973"/>
              <a:gd name="connsiteY4" fmla="*/ 286 h 2273183"/>
              <a:gd name="connsiteX0" fmla="*/ 0 w 12235941"/>
              <a:gd name="connsiteY0" fmla="*/ 780 h 2273677"/>
              <a:gd name="connsiteX1" fmla="*/ 12235941 w 12235941"/>
              <a:gd name="connsiteY1" fmla="*/ 341354 h 2273677"/>
              <a:gd name="connsiteX2" fmla="*/ 12192001 w 12235941"/>
              <a:gd name="connsiteY2" fmla="*/ 2273677 h 2273677"/>
              <a:gd name="connsiteX3" fmla="*/ 0 w 12235941"/>
              <a:gd name="connsiteY3" fmla="*/ 2273677 h 2273677"/>
              <a:gd name="connsiteX4" fmla="*/ 0 w 12235941"/>
              <a:gd name="connsiteY4" fmla="*/ 780 h 2273677"/>
              <a:gd name="connsiteX0" fmla="*/ 0 w 12257907"/>
              <a:gd name="connsiteY0" fmla="*/ 2331 h 2275228"/>
              <a:gd name="connsiteX1" fmla="*/ 12257907 w 12257907"/>
              <a:gd name="connsiteY1" fmla="*/ 293303 h 2275228"/>
              <a:gd name="connsiteX2" fmla="*/ 12192001 w 12257907"/>
              <a:gd name="connsiteY2" fmla="*/ 2275228 h 2275228"/>
              <a:gd name="connsiteX3" fmla="*/ 0 w 12257907"/>
              <a:gd name="connsiteY3" fmla="*/ 2275228 h 2275228"/>
              <a:gd name="connsiteX4" fmla="*/ 0 w 12257907"/>
              <a:gd name="connsiteY4" fmla="*/ 2331 h 2275228"/>
              <a:gd name="connsiteX0" fmla="*/ 0 w 12257907"/>
              <a:gd name="connsiteY0" fmla="*/ 712 h 2273609"/>
              <a:gd name="connsiteX1" fmla="*/ 12257907 w 12257907"/>
              <a:gd name="connsiteY1" fmla="*/ 291684 h 2273609"/>
              <a:gd name="connsiteX2" fmla="*/ 12192001 w 12257907"/>
              <a:gd name="connsiteY2" fmla="*/ 2273609 h 2273609"/>
              <a:gd name="connsiteX3" fmla="*/ 0 w 12257907"/>
              <a:gd name="connsiteY3" fmla="*/ 2273609 h 2273609"/>
              <a:gd name="connsiteX4" fmla="*/ 0 w 12257907"/>
              <a:gd name="connsiteY4" fmla="*/ 712 h 2273609"/>
              <a:gd name="connsiteX0" fmla="*/ 0 w 12279997"/>
              <a:gd name="connsiteY0" fmla="*/ 457 h 2273354"/>
              <a:gd name="connsiteX1" fmla="*/ 12279998 w 12279997"/>
              <a:gd name="connsiteY1" fmla="*/ 326859 h 2273354"/>
              <a:gd name="connsiteX2" fmla="*/ 12192001 w 12279997"/>
              <a:gd name="connsiteY2" fmla="*/ 2273354 h 2273354"/>
              <a:gd name="connsiteX3" fmla="*/ 0 w 12279997"/>
              <a:gd name="connsiteY3" fmla="*/ 2273354 h 2273354"/>
              <a:gd name="connsiteX4" fmla="*/ 0 w 12279997"/>
              <a:gd name="connsiteY4" fmla="*/ 457 h 2273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9997" h="2273354">
                <a:moveTo>
                  <a:pt x="0" y="457"/>
                </a:moveTo>
                <a:cubicBezTo>
                  <a:pt x="4188178" y="-7069"/>
                  <a:pt x="7698848" y="77523"/>
                  <a:pt x="12279998" y="326859"/>
                </a:cubicBezTo>
                <a:lnTo>
                  <a:pt x="12192001" y="2273354"/>
                </a:lnTo>
                <a:lnTo>
                  <a:pt x="0" y="2273354"/>
                </a:lnTo>
                <a:lnTo>
                  <a:pt x="0" y="45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sp>
        <p:nvSpPr>
          <p:cNvPr id="54" name="ZoneTexte 53">
            <a:extLst>
              <a:ext uri="{FF2B5EF4-FFF2-40B4-BE49-F238E27FC236}">
                <a16:creationId xmlns:a16="http://schemas.microsoft.com/office/drawing/2014/main" id="{6655A2D1-9070-4AA7-8ACA-4265CBD83500}"/>
              </a:ext>
            </a:extLst>
          </p:cNvPr>
          <p:cNvSpPr txBox="1"/>
          <p:nvPr/>
        </p:nvSpPr>
        <p:spPr>
          <a:xfrm>
            <a:off x="432000" y="1073941"/>
            <a:ext cx="5054400" cy="3247043"/>
          </a:xfrm>
          <a:prstGeom prst="rect">
            <a:avLst/>
          </a:prstGeom>
          <a:solidFill>
            <a:schemeClr val="accent4"/>
          </a:solidFill>
        </p:spPr>
        <p:txBody>
          <a:bodyPr wrap="square" rtlCol="0">
            <a:spAutoFit/>
          </a:bodyPr>
          <a:lstStyle/>
          <a:p>
            <a:pPr>
              <a:lnSpc>
                <a:spcPts val="2400"/>
              </a:lnSpc>
              <a:spcAft>
                <a:spcPts val="18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THE RECIPE</a:t>
            </a:r>
          </a:p>
          <a:p>
            <a:pPr marL="285750" indent="-285750">
              <a:lnSpc>
                <a:spcPts val="1800"/>
              </a:lnSpc>
              <a:spcAft>
                <a:spcPts val="1200"/>
              </a:spcAft>
              <a:buFont typeface="Courier New" panose="02070309020205020404" pitchFamily="49" charset="0"/>
              <a:buChar char="o"/>
            </a:pPr>
            <a:r>
              <a:rPr lang="en-GB" sz="1600" b="1"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Inject DT gas.</a:t>
            </a:r>
          </a:p>
          <a:p>
            <a:pPr marL="285750" indent="-285750">
              <a:lnSpc>
                <a:spcPts val="1800"/>
              </a:lnSpc>
              <a:spcAft>
                <a:spcPts val="1200"/>
              </a:spcAft>
              <a:buFont typeface="Courier New" panose="02070309020205020404" pitchFamily="49" charset="0"/>
              <a:buChar char="o"/>
            </a:pPr>
            <a:r>
              <a:rPr lang="en-GB" sz="1600" b="1"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Inject electric current to convert the gas to plasma.</a:t>
            </a:r>
          </a:p>
          <a:p>
            <a:pPr marL="285750" indent="-285750">
              <a:lnSpc>
                <a:spcPts val="1800"/>
              </a:lnSpc>
              <a:spcAft>
                <a:spcPts val="1200"/>
              </a:spcAft>
              <a:buFont typeface="Courier New" panose="02070309020205020404" pitchFamily="49" charset="0"/>
              <a:buChar char="o"/>
            </a:pPr>
            <a:r>
              <a:rPr lang="en-GB" sz="1600" b="1"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Inject electromagnetic waves.</a:t>
            </a:r>
          </a:p>
          <a:p>
            <a:pPr marL="285750" indent="-285750">
              <a:lnSpc>
                <a:spcPts val="1800"/>
              </a:lnSpc>
              <a:spcAft>
                <a:spcPts val="1200"/>
              </a:spcAft>
              <a:buFont typeface="Courier New" panose="02070309020205020404" pitchFamily="49" charset="0"/>
              <a:buChar char="o"/>
            </a:pPr>
            <a:r>
              <a:rPr lang="en-GB" sz="1600" b="1"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Inject high-energy neutral particles.</a:t>
            </a:r>
          </a:p>
          <a:p>
            <a:pPr marL="285750" indent="-285750">
              <a:lnSpc>
                <a:spcPts val="1800"/>
              </a:lnSpc>
              <a:spcAft>
                <a:spcPts val="1200"/>
              </a:spcAft>
              <a:buFont typeface="Courier New" panose="02070309020205020404" pitchFamily="49" charset="0"/>
              <a:buChar char="o"/>
            </a:pPr>
            <a:r>
              <a:rPr lang="en-GB" sz="1600" b="1"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Combine these techniques to reach 150-million degrees.</a:t>
            </a:r>
          </a:p>
          <a:p>
            <a:pPr>
              <a:lnSpc>
                <a:spcPts val="1800"/>
              </a:lnSpc>
              <a:spcAft>
                <a:spcPts val="1200"/>
              </a:spcAft>
            </a:pPr>
            <a:endParaRPr lang="el-GR" sz="1600" b="1" i="1" dirty="0">
              <a:solidFill>
                <a:schemeClr val="accent4"/>
              </a:solidFill>
              <a:latin typeface="Arial" panose="020B0604020202020204" pitchFamily="34" charset="0"/>
              <a:ea typeface="Open Sans" pitchFamily="2" charset="0"/>
              <a:cs typeface="Arial" panose="020B0604020202020204" pitchFamily="34" charset="0"/>
            </a:endParaRPr>
          </a:p>
        </p:txBody>
      </p:sp>
      <p:pic>
        <p:nvPicPr>
          <p:cNvPr id="11" name="Graphique 10">
            <a:extLst>
              <a:ext uri="{FF2B5EF4-FFF2-40B4-BE49-F238E27FC236}">
                <a16:creationId xmlns:a16="http://schemas.microsoft.com/office/drawing/2014/main" id="{EDC5FF79-D73B-1D48-7DB4-25843D3FE3CE}"/>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2680" y="6104228"/>
            <a:ext cx="866226" cy="432000"/>
          </a:xfrm>
          <a:prstGeom prst="rect">
            <a:avLst/>
          </a:prstGeom>
        </p:spPr>
      </p:pic>
      <p:sp>
        <p:nvSpPr>
          <p:cNvPr id="12" name="ZoneTexte 11">
            <a:extLst>
              <a:ext uri="{FF2B5EF4-FFF2-40B4-BE49-F238E27FC236}">
                <a16:creationId xmlns:a16="http://schemas.microsoft.com/office/drawing/2014/main" id="{71FA8DDF-DFDE-4604-E4E5-71ED21F29D16}"/>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chemeClr val="bg1"/>
                </a:solidFill>
                <a:latin typeface="Open Sans" pitchFamily="2" charset="0"/>
                <a:ea typeface="Open Sans" pitchFamily="2" charset="0"/>
                <a:cs typeface="Open Sans" pitchFamily="2" charset="0"/>
              </a:rPr>
              <a:t>18</a:t>
            </a:fld>
            <a:endParaRPr lang="fr-FR" sz="1000" dirty="0">
              <a:solidFill>
                <a:schemeClr val="bg1"/>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9583552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5" name="ZoneTexte 53">
                <a:extLst>
                  <a:ext uri="{FF2B5EF4-FFF2-40B4-BE49-F238E27FC236}">
                    <a16:creationId xmlns:a16="http://schemas.microsoft.com/office/drawing/2014/main" id="{0CC976EB-A04F-0744-11AE-45F4924502B7}"/>
                  </a:ext>
                </a:extLst>
              </p:cNvPr>
              <p:cNvSpPr txBox="1"/>
              <p:nvPr/>
            </p:nvSpPr>
            <p:spPr>
              <a:xfrm>
                <a:off x="110049" y="574372"/>
                <a:ext cx="4290670" cy="3786358"/>
              </a:xfrm>
              <a:prstGeom prst="rect">
                <a:avLst/>
              </a:prstGeom>
              <a:noFill/>
            </p:spPr>
            <p:txBody>
              <a:bodyPr wrap="square" rtlCol="0">
                <a:spAutoFit/>
              </a:bodyPr>
              <a:lstStyle/>
              <a:p>
                <a:pPr>
                  <a:lnSpc>
                    <a:spcPts val="2400"/>
                  </a:lnSpc>
                  <a:spcAft>
                    <a:spcPts val="18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WHAT IS Q?</a:t>
                </a:r>
              </a:p>
              <a:p>
                <a:pPr>
                  <a:lnSpc>
                    <a:spcPts val="1800"/>
                  </a:lnSpc>
                  <a:spcAft>
                    <a:spcPts val="1200"/>
                  </a:spcAft>
                </a:pPr>
                <a14:m>
                  <m:oMathPara xmlns:m="http://schemas.openxmlformats.org/officeDocument/2006/math">
                    <m:oMathParaPr>
                      <m:jc m:val="centerGroup"/>
                    </m:oMathParaPr>
                    <m:oMath xmlns:m="http://schemas.openxmlformats.org/officeDocument/2006/math">
                      <m:sPre>
                        <m:sPrePr>
                          <m:ctrlPr>
                            <a:rPr lang="en-US" sz="1600"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ctrlPr>
                        </m:sPrePr>
                        <m:sub>
                          <m:r>
                            <a:rPr lang="en-US" sz="1600"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1</m:t>
                          </m:r>
                        </m:sub>
                        <m:sup>
                          <m:r>
                            <a:rPr lang="en-US" sz="2000" i="1">
                              <a:latin typeface="Cambria Math" panose="02040503050406030204" pitchFamily="18" charset="0"/>
                            </a:rPr>
                            <m:t>2</m:t>
                          </m:r>
                        </m:sup>
                        <m:e>
                          <m:r>
                            <a:rPr lang="en-US" sz="2000" i="1">
                              <a:latin typeface="Cambria Math" panose="02040503050406030204" pitchFamily="18" charset="0"/>
                            </a:rPr>
                            <m:t>𝐷</m:t>
                          </m:r>
                        </m:e>
                      </m:sPre>
                      <m:r>
                        <a:rPr lang="en-US" sz="2000" i="1">
                          <a:latin typeface="Cambria Math" panose="02040503050406030204" pitchFamily="18" charset="0"/>
                        </a:rPr>
                        <m:t>+</m:t>
                      </m:r>
                      <m:sPre>
                        <m:sPrePr>
                          <m:ctrlPr>
                            <a:rPr lang="en-US" sz="2000" i="1">
                              <a:latin typeface="Cambria Math" panose="02040503050406030204" pitchFamily="18" charset="0"/>
                            </a:rPr>
                          </m:ctrlPr>
                        </m:sPrePr>
                        <m:sub>
                          <m:r>
                            <a:rPr lang="en-US" sz="2000" i="1">
                              <a:latin typeface="Cambria Math" panose="02040503050406030204" pitchFamily="18" charset="0"/>
                            </a:rPr>
                            <m:t>1</m:t>
                          </m:r>
                        </m:sub>
                        <m:sup>
                          <m:r>
                            <a:rPr lang="en-US" sz="2000" i="1">
                              <a:latin typeface="Cambria Math" panose="02040503050406030204" pitchFamily="18" charset="0"/>
                            </a:rPr>
                            <m:t>3</m:t>
                          </m:r>
                        </m:sup>
                        <m:e>
                          <m:r>
                            <a:rPr lang="en-US" sz="2000" i="1">
                              <a:latin typeface="Cambria Math" panose="02040503050406030204" pitchFamily="18" charset="0"/>
                            </a:rPr>
                            <m:t>𝑇</m:t>
                          </m:r>
                        </m:e>
                      </m:sPre>
                      <m:r>
                        <a:rPr lang="en-US" sz="2000" i="1">
                          <a:latin typeface="Cambria Math" panose="02040503050406030204" pitchFamily="18" charset="0"/>
                        </a:rPr>
                        <m:t>→</m:t>
                      </m:r>
                      <m:sPre>
                        <m:sPrePr>
                          <m:ctrlPr>
                            <a:rPr lang="en-US" sz="2000" i="1">
                              <a:latin typeface="Cambria Math" panose="02040503050406030204" pitchFamily="18" charset="0"/>
                            </a:rPr>
                          </m:ctrlPr>
                        </m:sPrePr>
                        <m:sub>
                          <m:r>
                            <a:rPr lang="en-US" sz="2000" i="1">
                              <a:latin typeface="Cambria Math" panose="02040503050406030204" pitchFamily="18" charset="0"/>
                            </a:rPr>
                            <m:t>2</m:t>
                          </m:r>
                        </m:sub>
                        <m:sup>
                          <m:r>
                            <a:rPr lang="en-US" sz="2000" i="1">
                              <a:latin typeface="Cambria Math" panose="02040503050406030204" pitchFamily="18" charset="0"/>
                            </a:rPr>
                            <m:t>4</m:t>
                          </m:r>
                        </m:sup>
                        <m:e>
                          <m:r>
                            <a:rPr lang="en-US" sz="2000" i="1">
                              <a:latin typeface="Cambria Math" panose="02040503050406030204" pitchFamily="18" charset="0"/>
                            </a:rPr>
                            <m:t>𝐻𝑒</m:t>
                          </m:r>
                        </m:e>
                      </m:sPre>
                      <m:r>
                        <a:rPr lang="en-US" sz="2000" i="1">
                          <a:latin typeface="Cambria Math" panose="02040503050406030204" pitchFamily="18" charset="0"/>
                        </a:rPr>
                        <m:t>+</m:t>
                      </m:r>
                      <m:sPre>
                        <m:sPrePr>
                          <m:ctrlPr>
                            <a:rPr lang="en-US" sz="2000" i="1">
                              <a:latin typeface="Cambria Math" panose="02040503050406030204" pitchFamily="18" charset="0"/>
                            </a:rPr>
                          </m:ctrlPr>
                        </m:sPrePr>
                        <m:sub>
                          <m:r>
                            <a:rPr lang="en-US" sz="2000" i="1">
                              <a:latin typeface="Cambria Math" panose="02040503050406030204" pitchFamily="18" charset="0"/>
                            </a:rPr>
                            <m:t>0</m:t>
                          </m:r>
                        </m:sub>
                        <m:sup>
                          <m:r>
                            <a:rPr lang="en-US" sz="2000" i="1">
                              <a:latin typeface="Cambria Math" panose="02040503050406030204" pitchFamily="18" charset="0"/>
                            </a:rPr>
                            <m:t>1</m:t>
                          </m:r>
                        </m:sup>
                        <m:e>
                          <m:r>
                            <a:rPr lang="en-US" sz="2000" i="1">
                              <a:latin typeface="Cambria Math" panose="02040503050406030204" pitchFamily="18" charset="0"/>
                            </a:rPr>
                            <m:t>𝑛</m:t>
                          </m:r>
                          <m:r>
                            <a:rPr lang="en-US" sz="2000" i="1">
                              <a:latin typeface="Cambria Math" panose="02040503050406030204" pitchFamily="18" charset="0"/>
                            </a:rPr>
                            <m:t>+17.5</m:t>
                          </m:r>
                          <m:r>
                            <a:rPr lang="en-US" sz="2000" i="1">
                              <a:latin typeface="Cambria Math" panose="02040503050406030204" pitchFamily="18" charset="0"/>
                            </a:rPr>
                            <m:t>𝑀𝑒𝑉</m:t>
                          </m:r>
                        </m:e>
                      </m:sPre>
                    </m:oMath>
                  </m:oMathPara>
                </a14:m>
                <a:endParaRPr lang="en-US" sz="20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a:lnSpc>
                    <a:spcPts val="1800"/>
                  </a:lnSpc>
                  <a:spcAft>
                    <a:spcPts val="1200"/>
                  </a:spcAft>
                </a:pPr>
                <a:endParaRPr lang="en-US" sz="20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marL="342900" indent="-342900">
                  <a:lnSpc>
                    <a:spcPts val="1800"/>
                  </a:lnSpc>
                  <a:spcAft>
                    <a:spcPts val="1200"/>
                  </a:spcAft>
                  <a:buFont typeface="Courier New" panose="02070309020205020404" pitchFamily="49" charset="0"/>
                  <a:buChar char="o"/>
                </a:pPr>
                <a14:m>
                  <m:oMath xmlns:m="http://schemas.openxmlformats.org/officeDocument/2006/math">
                    <m:r>
                      <a:rPr lang="en-US" sz="2000"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𝑅𝑒𝑎𝑐𝑡𝑖𝑜𝑛</m:t>
                    </m:r>
                    <m:r>
                      <a:rPr lang="en-US" sz="2000"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 </m:t>
                    </m:r>
                    <m:r>
                      <a:rPr lang="en-US" sz="2000"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𝑟𝑎𝑡𝑒</m:t>
                    </m:r>
                    <m:r>
                      <a:rPr lang="en-US" sz="2000"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×17.5</m:t>
                    </m:r>
                    <m:r>
                      <a:rPr lang="en-US" sz="2000"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𝑀𝑒𝑉</m:t>
                    </m:r>
                    <m:r>
                      <a:rPr lang="en-US" sz="2000"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m:t>
                    </m:r>
                    <m:sSub>
                      <m:sSubPr>
                        <m:ctrlPr>
                          <a:rPr lang="en-US" sz="2000"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ctrlPr>
                      </m:sSubPr>
                      <m:e>
                        <m:r>
                          <a:rPr lang="en-US" sz="2000"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𝑃</m:t>
                        </m:r>
                      </m:e>
                      <m:sub>
                        <m:r>
                          <a:rPr lang="en-US" sz="2000"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𝐹𝑈𝑆</m:t>
                        </m:r>
                      </m:sub>
                    </m:sSub>
                  </m:oMath>
                </a14:m>
                <a:endParaRPr lang="en-US" sz="20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marL="342900" indent="-342900">
                  <a:lnSpc>
                    <a:spcPts val="1800"/>
                  </a:lnSpc>
                  <a:spcAft>
                    <a:spcPts val="1200"/>
                  </a:spcAft>
                  <a:buFont typeface="Courier New" panose="02070309020205020404" pitchFamily="49" charset="0"/>
                  <a:buChar char="o"/>
                </a:pPr>
                <a:endParaRPr lang="en-US" sz="20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marL="342900" indent="-342900">
                  <a:lnSpc>
                    <a:spcPts val="1800"/>
                  </a:lnSpc>
                  <a:spcAft>
                    <a:spcPts val="1200"/>
                  </a:spcAft>
                  <a:buFont typeface="Courier New" panose="02070309020205020404" pitchFamily="49" charset="0"/>
                  <a:buChar char="o"/>
                </a:pPr>
                <a:r>
                  <a:rPr lang="en-US" sz="20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In Steady State, Q simply the ratio</a:t>
                </a:r>
                <a:endParaRPr lang="el-GR" sz="20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marL="342900" indent="-342900">
                  <a:lnSpc>
                    <a:spcPts val="1800"/>
                  </a:lnSpc>
                  <a:spcAft>
                    <a:spcPts val="1200"/>
                  </a:spcAft>
                  <a:buFont typeface="Courier New" panose="02070309020205020404" pitchFamily="49" charset="0"/>
                  <a:buChar char="o"/>
                </a:pPr>
                <a:endParaRPr lang="en-US" sz="2800" b="1"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algn="r">
                  <a:lnSpc>
                    <a:spcPts val="1800"/>
                  </a:lnSpc>
                  <a:spcAft>
                    <a:spcPts val="1200"/>
                  </a:spcAft>
                </a:pPr>
                <a14:m>
                  <m:oMathPara xmlns:m="http://schemas.openxmlformats.org/officeDocument/2006/math">
                    <m:oMathParaPr>
                      <m:jc m:val="right"/>
                    </m:oMathParaPr>
                    <m:oMath xmlns:m="http://schemas.openxmlformats.org/officeDocument/2006/math">
                      <m:r>
                        <a:rPr lang="en-US" sz="2400" b="1"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𝑸</m:t>
                      </m:r>
                      <m:r>
                        <a:rPr lang="en-US" sz="2400" b="1"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m:t>
                      </m:r>
                      <m:f>
                        <m:fPr>
                          <m:ctrlPr>
                            <a:rPr lang="en-US" sz="2400" b="1"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ctrlPr>
                        </m:fPr>
                        <m:num>
                          <m:sSub>
                            <m:sSubPr>
                              <m:ctrlPr>
                                <a:rPr lang="en-US" sz="2400" b="1"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ctrlPr>
                            </m:sSubPr>
                            <m:e>
                              <m:r>
                                <a:rPr lang="en-US" sz="2400" b="1"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𝑷</m:t>
                              </m:r>
                            </m:e>
                            <m:sub>
                              <m:r>
                                <a:rPr lang="en-US" sz="2400" b="1"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𝑭𝑼𝑺</m:t>
                              </m:r>
                            </m:sub>
                          </m:sSub>
                        </m:num>
                        <m:den>
                          <m:sSub>
                            <m:sSubPr>
                              <m:ctrlPr>
                                <a:rPr lang="en-US" sz="2400" b="1"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ctrlPr>
                            </m:sSubPr>
                            <m:e>
                              <m:r>
                                <a:rPr lang="en-US" sz="2400" b="1"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𝑷</m:t>
                              </m:r>
                            </m:e>
                            <m:sub>
                              <m:r>
                                <a:rPr lang="en-US" sz="2400" b="1"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𝑨𝑼𝑿</m:t>
                              </m:r>
                            </m:sub>
                          </m:sSub>
                          <m:r>
                            <a:rPr lang="en-US" sz="2400" b="1"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m:t>
                          </m:r>
                          <m:sSub>
                            <m:sSubPr>
                              <m:ctrlPr>
                                <a:rPr lang="en-US" sz="2400" b="1"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ctrlPr>
                            </m:sSubPr>
                            <m:e>
                              <m:r>
                                <a:rPr lang="en-US" sz="2400" b="1"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𝑷</m:t>
                              </m:r>
                            </m:e>
                            <m:sub>
                              <m:r>
                                <a:rPr lang="en-US" sz="2400" b="1"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𝑶𝑯𝑴</m:t>
                              </m:r>
                            </m:sub>
                          </m:sSub>
                        </m:den>
                      </m:f>
                      <m:r>
                        <a:rPr lang="el-GR" sz="2400" b="1" i="1">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     </m:t>
                      </m:r>
                    </m:oMath>
                  </m:oMathPara>
                </a14:m>
                <a:endParaRPr lang="en-US" sz="2400" b="1"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a:lnSpc>
                    <a:spcPts val="1800"/>
                  </a:lnSpc>
                  <a:spcAft>
                    <a:spcPts val="1200"/>
                  </a:spcAft>
                </a:pPr>
                <a:endParaRPr lang="en-US" sz="2000" b="1"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p:txBody>
          </p:sp>
        </mc:Choice>
        <mc:Fallback xmlns="">
          <p:sp>
            <p:nvSpPr>
              <p:cNvPr id="55" name="ZoneTexte 53">
                <a:extLst>
                  <a:ext uri="{FF2B5EF4-FFF2-40B4-BE49-F238E27FC236}">
                    <a16:creationId xmlns:a16="http://schemas.microsoft.com/office/drawing/2014/main" id="{0CC976EB-A04F-0744-11AE-45F4924502B7}"/>
                  </a:ext>
                </a:extLst>
              </p:cNvPr>
              <p:cNvSpPr txBox="1">
                <a:spLocks noRot="1" noChangeAspect="1" noMove="1" noResize="1" noEditPoints="1" noAdjustHandles="1" noChangeArrowheads="1" noChangeShapeType="1" noTextEdit="1"/>
              </p:cNvSpPr>
              <p:nvPr/>
            </p:nvSpPr>
            <p:spPr>
              <a:xfrm>
                <a:off x="110049" y="574372"/>
                <a:ext cx="4290670" cy="3786358"/>
              </a:xfrm>
              <a:prstGeom prst="rect">
                <a:avLst/>
              </a:prstGeom>
              <a:blipFill>
                <a:blip r:embed="rId2"/>
                <a:stretch>
                  <a:fillRect l="-1420" t="-644"/>
                </a:stretch>
              </a:blipFill>
            </p:spPr>
            <p:txBody>
              <a:bodyPr/>
              <a:lstStyle/>
              <a:p>
                <a:r>
                  <a:rPr lang="en-GB">
                    <a:noFill/>
                  </a:rPr>
                  <a:t> </a:t>
                </a:r>
              </a:p>
            </p:txBody>
          </p:sp>
        </mc:Fallback>
      </mc:AlternateContent>
      <p:grpSp>
        <p:nvGrpSpPr>
          <p:cNvPr id="65" name="Group 64">
            <a:extLst>
              <a:ext uri="{FF2B5EF4-FFF2-40B4-BE49-F238E27FC236}">
                <a16:creationId xmlns:a16="http://schemas.microsoft.com/office/drawing/2014/main" id="{6A5F15CC-ABAF-931B-92DB-96B1DF97117F}"/>
              </a:ext>
            </a:extLst>
          </p:cNvPr>
          <p:cNvGrpSpPr/>
          <p:nvPr/>
        </p:nvGrpSpPr>
        <p:grpSpPr>
          <a:xfrm>
            <a:off x="4493958" y="574372"/>
            <a:ext cx="7587993" cy="4023219"/>
            <a:chOff x="3987365" y="631825"/>
            <a:chExt cx="7587993" cy="4023219"/>
          </a:xfrm>
        </p:grpSpPr>
        <p:grpSp>
          <p:nvGrpSpPr>
            <p:cNvPr id="61" name="Group 60">
              <a:extLst>
                <a:ext uri="{FF2B5EF4-FFF2-40B4-BE49-F238E27FC236}">
                  <a16:creationId xmlns:a16="http://schemas.microsoft.com/office/drawing/2014/main" id="{91BDCDCF-D2A0-BBD4-FEE1-E0AC82EAFFBF}"/>
                </a:ext>
              </a:extLst>
            </p:cNvPr>
            <p:cNvGrpSpPr/>
            <p:nvPr/>
          </p:nvGrpSpPr>
          <p:grpSpPr>
            <a:xfrm>
              <a:off x="3987365" y="631825"/>
              <a:ext cx="7587993" cy="4023219"/>
              <a:chOff x="3987365" y="631825"/>
              <a:chExt cx="7587993" cy="4023219"/>
            </a:xfrm>
          </p:grpSpPr>
          <p:grpSp>
            <p:nvGrpSpPr>
              <p:cNvPr id="41" name="Group 40">
                <a:extLst>
                  <a:ext uri="{FF2B5EF4-FFF2-40B4-BE49-F238E27FC236}">
                    <a16:creationId xmlns:a16="http://schemas.microsoft.com/office/drawing/2014/main" id="{C81EEA94-7CFC-B616-1650-202D933C38F5}"/>
                  </a:ext>
                </a:extLst>
              </p:cNvPr>
              <p:cNvGrpSpPr/>
              <p:nvPr/>
            </p:nvGrpSpPr>
            <p:grpSpPr>
              <a:xfrm>
                <a:off x="3987365" y="631825"/>
                <a:ext cx="7587993" cy="4023219"/>
                <a:chOff x="1356630" y="618209"/>
                <a:chExt cx="10672968" cy="5658901"/>
              </a:xfrm>
            </p:grpSpPr>
            <p:sp>
              <p:nvSpPr>
                <p:cNvPr id="42" name="Oval 16">
                  <a:extLst>
                    <a:ext uri="{FF2B5EF4-FFF2-40B4-BE49-F238E27FC236}">
                      <a16:creationId xmlns:a16="http://schemas.microsoft.com/office/drawing/2014/main" id="{01853F63-D855-38F6-E9A2-1629F2865091}"/>
                    </a:ext>
                  </a:extLst>
                </p:cNvPr>
                <p:cNvSpPr/>
                <p:nvPr/>
              </p:nvSpPr>
              <p:spPr>
                <a:xfrm>
                  <a:off x="8637180" y="618209"/>
                  <a:ext cx="3392418" cy="5336914"/>
                </a:xfrm>
                <a:custGeom>
                  <a:avLst/>
                  <a:gdLst>
                    <a:gd name="connsiteX0" fmla="*/ 0 w 3438525"/>
                    <a:gd name="connsiteY0" fmla="*/ 1671210 h 3342420"/>
                    <a:gd name="connsiteX1" fmla="*/ 1719263 w 3438525"/>
                    <a:gd name="connsiteY1" fmla="*/ 0 h 3342420"/>
                    <a:gd name="connsiteX2" fmla="*/ 3438526 w 3438525"/>
                    <a:gd name="connsiteY2" fmla="*/ 1671210 h 3342420"/>
                    <a:gd name="connsiteX3" fmla="*/ 1719263 w 3438525"/>
                    <a:gd name="connsiteY3" fmla="*/ 3342420 h 3342420"/>
                    <a:gd name="connsiteX4" fmla="*/ 0 w 3438525"/>
                    <a:gd name="connsiteY4" fmla="*/ 1671210 h 3342420"/>
                    <a:gd name="connsiteX0" fmla="*/ 214908 w 1934171"/>
                    <a:gd name="connsiteY0" fmla="*/ 3388876 h 3435332"/>
                    <a:gd name="connsiteX1" fmla="*/ 214908 w 1934171"/>
                    <a:gd name="connsiteY1" fmla="*/ 46456 h 3435332"/>
                    <a:gd name="connsiteX2" fmla="*/ 1934171 w 1934171"/>
                    <a:gd name="connsiteY2" fmla="*/ 1717666 h 3435332"/>
                    <a:gd name="connsiteX3" fmla="*/ 214908 w 1934171"/>
                    <a:gd name="connsiteY3" fmla="*/ 3388876 h 3435332"/>
                    <a:gd name="connsiteX0" fmla="*/ 226059 w 1945322"/>
                    <a:gd name="connsiteY0" fmla="*/ 3342425 h 3388881"/>
                    <a:gd name="connsiteX1" fmla="*/ 19971 w 1945322"/>
                    <a:gd name="connsiteY1" fmla="*/ 1683692 h 3388881"/>
                    <a:gd name="connsiteX2" fmla="*/ 226059 w 1945322"/>
                    <a:gd name="connsiteY2" fmla="*/ 5 h 3388881"/>
                    <a:gd name="connsiteX3" fmla="*/ 1945322 w 1945322"/>
                    <a:gd name="connsiteY3" fmla="*/ 1671215 h 3388881"/>
                    <a:gd name="connsiteX4" fmla="*/ 226059 w 1945322"/>
                    <a:gd name="connsiteY4" fmla="*/ 3342425 h 3388881"/>
                    <a:gd name="connsiteX0" fmla="*/ 19971 w 1945322"/>
                    <a:gd name="connsiteY0" fmla="*/ 1683692 h 3388881"/>
                    <a:gd name="connsiteX1" fmla="*/ 226059 w 1945322"/>
                    <a:gd name="connsiteY1" fmla="*/ 5 h 3388881"/>
                    <a:gd name="connsiteX2" fmla="*/ 1945322 w 1945322"/>
                    <a:gd name="connsiteY2" fmla="*/ 1671215 h 3388881"/>
                    <a:gd name="connsiteX3" fmla="*/ 226059 w 1945322"/>
                    <a:gd name="connsiteY3" fmla="*/ 3342425 h 3388881"/>
                    <a:gd name="connsiteX4" fmla="*/ 91817 w 1945322"/>
                    <a:gd name="connsiteY4" fmla="*/ 1763545 h 3388881"/>
                    <a:gd name="connsiteX0" fmla="*/ 307761 w 1933752"/>
                    <a:gd name="connsiteY0" fmla="*/ 194005 h 4186642"/>
                    <a:gd name="connsiteX1" fmla="*/ 214489 w 1933752"/>
                    <a:gd name="connsiteY1" fmla="*/ 797766 h 4186642"/>
                    <a:gd name="connsiteX2" fmla="*/ 1933752 w 1933752"/>
                    <a:gd name="connsiteY2" fmla="*/ 2468976 h 4186642"/>
                    <a:gd name="connsiteX3" fmla="*/ 214489 w 1933752"/>
                    <a:gd name="connsiteY3" fmla="*/ 4140186 h 4186642"/>
                    <a:gd name="connsiteX4" fmla="*/ 80247 w 1933752"/>
                    <a:gd name="connsiteY4" fmla="*/ 2561306 h 4186642"/>
                    <a:gd name="connsiteX0" fmla="*/ 315245 w 1933752"/>
                    <a:gd name="connsiteY0" fmla="*/ 192922 h 4193877"/>
                    <a:gd name="connsiteX1" fmla="*/ 214489 w 1933752"/>
                    <a:gd name="connsiteY1" fmla="*/ 805001 h 4193877"/>
                    <a:gd name="connsiteX2" fmla="*/ 1933752 w 1933752"/>
                    <a:gd name="connsiteY2" fmla="*/ 2476211 h 4193877"/>
                    <a:gd name="connsiteX3" fmla="*/ 214489 w 1933752"/>
                    <a:gd name="connsiteY3" fmla="*/ 4147421 h 4193877"/>
                    <a:gd name="connsiteX4" fmla="*/ 80247 w 1933752"/>
                    <a:gd name="connsiteY4" fmla="*/ 2568541 h 4193877"/>
                    <a:gd name="connsiteX0" fmla="*/ 315245 w 1933752"/>
                    <a:gd name="connsiteY0" fmla="*/ 0 h 4000955"/>
                    <a:gd name="connsiteX1" fmla="*/ 214489 w 1933752"/>
                    <a:gd name="connsiteY1" fmla="*/ 612079 h 4000955"/>
                    <a:gd name="connsiteX2" fmla="*/ 1933752 w 1933752"/>
                    <a:gd name="connsiteY2" fmla="*/ 2283289 h 4000955"/>
                    <a:gd name="connsiteX3" fmla="*/ 214489 w 1933752"/>
                    <a:gd name="connsiteY3" fmla="*/ 3954499 h 4000955"/>
                    <a:gd name="connsiteX4" fmla="*/ 80247 w 1933752"/>
                    <a:gd name="connsiteY4" fmla="*/ 2375619 h 4000955"/>
                    <a:gd name="connsiteX0" fmla="*/ 212102 w 1830609"/>
                    <a:gd name="connsiteY0" fmla="*/ 0 h 4579811"/>
                    <a:gd name="connsiteX1" fmla="*/ 111346 w 1830609"/>
                    <a:gd name="connsiteY1" fmla="*/ 612079 h 4579811"/>
                    <a:gd name="connsiteX2" fmla="*/ 1830609 w 1830609"/>
                    <a:gd name="connsiteY2" fmla="*/ 2283289 h 4579811"/>
                    <a:gd name="connsiteX3" fmla="*/ 111346 w 1830609"/>
                    <a:gd name="connsiteY3" fmla="*/ 3954499 h 4579811"/>
                    <a:gd name="connsiteX4" fmla="*/ 396208 w 1830609"/>
                    <a:gd name="connsiteY4" fmla="*/ 4396891 h 4579811"/>
                    <a:gd name="connsiteX0" fmla="*/ 212102 w 1830609"/>
                    <a:gd name="connsiteY0" fmla="*/ 0 h 4400851"/>
                    <a:gd name="connsiteX1" fmla="*/ 111346 w 1830609"/>
                    <a:gd name="connsiteY1" fmla="*/ 612079 h 4400851"/>
                    <a:gd name="connsiteX2" fmla="*/ 1830609 w 1830609"/>
                    <a:gd name="connsiteY2" fmla="*/ 2283289 h 4400851"/>
                    <a:gd name="connsiteX3" fmla="*/ 111346 w 1830609"/>
                    <a:gd name="connsiteY3" fmla="*/ 3954499 h 4400851"/>
                    <a:gd name="connsiteX4" fmla="*/ 396208 w 1830609"/>
                    <a:gd name="connsiteY4" fmla="*/ 4396891 h 4400851"/>
                    <a:gd name="connsiteX0" fmla="*/ 212102 w 1830609"/>
                    <a:gd name="connsiteY0" fmla="*/ 0 h 4392712"/>
                    <a:gd name="connsiteX1" fmla="*/ 111346 w 1830609"/>
                    <a:gd name="connsiteY1" fmla="*/ 612079 h 4392712"/>
                    <a:gd name="connsiteX2" fmla="*/ 1830609 w 1830609"/>
                    <a:gd name="connsiteY2" fmla="*/ 2283289 h 4392712"/>
                    <a:gd name="connsiteX3" fmla="*/ 111346 w 1830609"/>
                    <a:gd name="connsiteY3" fmla="*/ 3954499 h 4392712"/>
                    <a:gd name="connsiteX4" fmla="*/ 710536 w 1830609"/>
                    <a:gd name="connsiteY4" fmla="*/ 4388574 h 4392712"/>
                    <a:gd name="connsiteX0" fmla="*/ 1708570 w 1755437"/>
                    <a:gd name="connsiteY0" fmla="*/ 0 h 4234670"/>
                    <a:gd name="connsiteX1" fmla="*/ 36174 w 1755437"/>
                    <a:gd name="connsiteY1" fmla="*/ 454037 h 4234670"/>
                    <a:gd name="connsiteX2" fmla="*/ 1755437 w 1755437"/>
                    <a:gd name="connsiteY2" fmla="*/ 2125247 h 4234670"/>
                    <a:gd name="connsiteX3" fmla="*/ 36174 w 1755437"/>
                    <a:gd name="connsiteY3" fmla="*/ 3796457 h 4234670"/>
                    <a:gd name="connsiteX4" fmla="*/ 635364 w 1755437"/>
                    <a:gd name="connsiteY4" fmla="*/ 4230532 h 4234670"/>
                    <a:gd name="connsiteX0" fmla="*/ 1672923 w 1931869"/>
                    <a:gd name="connsiteY0" fmla="*/ 0 h 4178240"/>
                    <a:gd name="connsiteX1" fmla="*/ 527 w 1931869"/>
                    <a:gd name="connsiteY1" fmla="*/ 454037 h 4178240"/>
                    <a:gd name="connsiteX2" fmla="*/ 1719790 w 1931869"/>
                    <a:gd name="connsiteY2" fmla="*/ 2125247 h 4178240"/>
                    <a:gd name="connsiteX3" fmla="*/ 527 w 1931869"/>
                    <a:gd name="connsiteY3" fmla="*/ 3796457 h 4178240"/>
                    <a:gd name="connsiteX4" fmla="*/ 1931869 w 1931869"/>
                    <a:gd name="connsiteY4" fmla="*/ 4172306 h 4178240"/>
                    <a:gd name="connsiteX0" fmla="*/ 1815119 w 1931869"/>
                    <a:gd name="connsiteY0" fmla="*/ 480509 h 3760406"/>
                    <a:gd name="connsiteX1" fmla="*/ 527 w 1931869"/>
                    <a:gd name="connsiteY1" fmla="*/ 36203 h 3760406"/>
                    <a:gd name="connsiteX2" fmla="*/ 1719790 w 1931869"/>
                    <a:gd name="connsiteY2" fmla="*/ 1707413 h 3760406"/>
                    <a:gd name="connsiteX3" fmla="*/ 527 w 1931869"/>
                    <a:gd name="connsiteY3" fmla="*/ 3378623 h 3760406"/>
                    <a:gd name="connsiteX4" fmla="*/ 1931869 w 1931869"/>
                    <a:gd name="connsiteY4" fmla="*/ 3754472 h 3760406"/>
                    <a:gd name="connsiteX0" fmla="*/ 1815119 w 1931869"/>
                    <a:gd name="connsiteY0" fmla="*/ 518434 h 3798331"/>
                    <a:gd name="connsiteX1" fmla="*/ 527 w 1931869"/>
                    <a:gd name="connsiteY1" fmla="*/ 74128 h 3798331"/>
                    <a:gd name="connsiteX2" fmla="*/ 1719790 w 1931869"/>
                    <a:gd name="connsiteY2" fmla="*/ 1745338 h 3798331"/>
                    <a:gd name="connsiteX3" fmla="*/ 527 w 1931869"/>
                    <a:gd name="connsiteY3" fmla="*/ 3416548 h 3798331"/>
                    <a:gd name="connsiteX4" fmla="*/ 1931869 w 1931869"/>
                    <a:gd name="connsiteY4" fmla="*/ 3792397 h 3798331"/>
                    <a:gd name="connsiteX0" fmla="*/ 1957446 w 1957447"/>
                    <a:gd name="connsiteY0" fmla="*/ 1320266 h 3726774"/>
                    <a:gd name="connsiteX1" fmla="*/ 658 w 1957447"/>
                    <a:gd name="connsiteY1" fmla="*/ 2571 h 3726774"/>
                    <a:gd name="connsiteX2" fmla="*/ 1719921 w 1957447"/>
                    <a:gd name="connsiteY2" fmla="*/ 1673781 h 3726774"/>
                    <a:gd name="connsiteX3" fmla="*/ 658 w 1957447"/>
                    <a:gd name="connsiteY3" fmla="*/ 3344991 h 3726774"/>
                    <a:gd name="connsiteX4" fmla="*/ 1932000 w 1957447"/>
                    <a:gd name="connsiteY4" fmla="*/ 3720840 h 3726774"/>
                    <a:gd name="connsiteX0" fmla="*/ 1957446 w 1957446"/>
                    <a:gd name="connsiteY0" fmla="*/ 1321355 h 3727863"/>
                    <a:gd name="connsiteX1" fmla="*/ 658 w 1957446"/>
                    <a:gd name="connsiteY1" fmla="*/ 3660 h 3727863"/>
                    <a:gd name="connsiteX2" fmla="*/ 1719921 w 1957446"/>
                    <a:gd name="connsiteY2" fmla="*/ 1674870 h 3727863"/>
                    <a:gd name="connsiteX3" fmla="*/ 658 w 1957446"/>
                    <a:gd name="connsiteY3" fmla="*/ 3346080 h 3727863"/>
                    <a:gd name="connsiteX4" fmla="*/ 1932000 w 1957446"/>
                    <a:gd name="connsiteY4" fmla="*/ 3721929 h 3727863"/>
                    <a:gd name="connsiteX0" fmla="*/ 1958167 w 2067434"/>
                    <a:gd name="connsiteY0" fmla="*/ 1321355 h 3349148"/>
                    <a:gd name="connsiteX1" fmla="*/ 1379 w 2067434"/>
                    <a:gd name="connsiteY1" fmla="*/ 3660 h 3349148"/>
                    <a:gd name="connsiteX2" fmla="*/ 1720642 w 2067434"/>
                    <a:gd name="connsiteY2" fmla="*/ 1674870 h 3349148"/>
                    <a:gd name="connsiteX3" fmla="*/ 1379 w 2067434"/>
                    <a:gd name="connsiteY3" fmla="*/ 3346080 h 3349148"/>
                    <a:gd name="connsiteX4" fmla="*/ 2067433 w 2067434"/>
                    <a:gd name="connsiteY4" fmla="*/ 2116557 h 3349148"/>
                    <a:gd name="connsiteX0" fmla="*/ 1958167 w 2067433"/>
                    <a:gd name="connsiteY0" fmla="*/ 1321355 h 3351154"/>
                    <a:gd name="connsiteX1" fmla="*/ 1379 w 2067433"/>
                    <a:gd name="connsiteY1" fmla="*/ 3660 h 3351154"/>
                    <a:gd name="connsiteX2" fmla="*/ 1720642 w 2067433"/>
                    <a:gd name="connsiteY2" fmla="*/ 1674870 h 3351154"/>
                    <a:gd name="connsiteX3" fmla="*/ 1379 w 2067433"/>
                    <a:gd name="connsiteY3" fmla="*/ 3346080 h 3351154"/>
                    <a:gd name="connsiteX4" fmla="*/ 2067433 w 2067433"/>
                    <a:gd name="connsiteY4" fmla="*/ 2116557 h 3351154"/>
                    <a:gd name="connsiteX0" fmla="*/ 1957647 w 1992073"/>
                    <a:gd name="connsiteY0" fmla="*/ 1321355 h 3348725"/>
                    <a:gd name="connsiteX1" fmla="*/ 859 w 1992073"/>
                    <a:gd name="connsiteY1" fmla="*/ 3660 h 3348725"/>
                    <a:gd name="connsiteX2" fmla="*/ 1720122 w 1992073"/>
                    <a:gd name="connsiteY2" fmla="*/ 1674870 h 3348725"/>
                    <a:gd name="connsiteX3" fmla="*/ 859 w 1992073"/>
                    <a:gd name="connsiteY3" fmla="*/ 3346080 h 3348725"/>
                    <a:gd name="connsiteX4" fmla="*/ 1992073 w 1992073"/>
                    <a:gd name="connsiteY4" fmla="*/ 2008423 h 3348725"/>
                    <a:gd name="connsiteX0" fmla="*/ 1957647 w 1992073"/>
                    <a:gd name="connsiteY0" fmla="*/ 1321355 h 3348725"/>
                    <a:gd name="connsiteX1" fmla="*/ 859 w 1992073"/>
                    <a:gd name="connsiteY1" fmla="*/ 3660 h 3348725"/>
                    <a:gd name="connsiteX2" fmla="*/ 1720122 w 1992073"/>
                    <a:gd name="connsiteY2" fmla="*/ 1674870 h 3348725"/>
                    <a:gd name="connsiteX3" fmla="*/ 859 w 1992073"/>
                    <a:gd name="connsiteY3" fmla="*/ 3346080 h 3348725"/>
                    <a:gd name="connsiteX4" fmla="*/ 1992073 w 1992073"/>
                    <a:gd name="connsiteY4" fmla="*/ 2008423 h 3348725"/>
                    <a:gd name="connsiteX5" fmla="*/ 1957647 w 1992073"/>
                    <a:gd name="connsiteY5" fmla="*/ 1321355 h 3348725"/>
                    <a:gd name="connsiteX0" fmla="*/ 1249412 w 1994817"/>
                    <a:gd name="connsiteY0" fmla="*/ 472417 h 3589444"/>
                    <a:gd name="connsiteX1" fmla="*/ 3603 w 1994817"/>
                    <a:gd name="connsiteY1" fmla="*/ 244379 h 3589444"/>
                    <a:gd name="connsiteX2" fmla="*/ 1722866 w 1994817"/>
                    <a:gd name="connsiteY2" fmla="*/ 1915589 h 3589444"/>
                    <a:gd name="connsiteX3" fmla="*/ 3603 w 1994817"/>
                    <a:gd name="connsiteY3" fmla="*/ 3586799 h 3589444"/>
                    <a:gd name="connsiteX4" fmla="*/ 1994817 w 1994817"/>
                    <a:gd name="connsiteY4" fmla="*/ 2249142 h 3589444"/>
                    <a:gd name="connsiteX5" fmla="*/ 1249412 w 1994817"/>
                    <a:gd name="connsiteY5" fmla="*/ 472417 h 3589444"/>
                    <a:gd name="connsiteX0" fmla="*/ 1249412 w 2099593"/>
                    <a:gd name="connsiteY0" fmla="*/ 472417 h 3592104"/>
                    <a:gd name="connsiteX1" fmla="*/ 3603 w 2099593"/>
                    <a:gd name="connsiteY1" fmla="*/ 244379 h 3592104"/>
                    <a:gd name="connsiteX2" fmla="*/ 1722866 w 2099593"/>
                    <a:gd name="connsiteY2" fmla="*/ 1915589 h 3592104"/>
                    <a:gd name="connsiteX3" fmla="*/ 3603 w 2099593"/>
                    <a:gd name="connsiteY3" fmla="*/ 3586799 h 3592104"/>
                    <a:gd name="connsiteX4" fmla="*/ 2099593 w 2099593"/>
                    <a:gd name="connsiteY4" fmla="*/ 2365594 h 3592104"/>
                    <a:gd name="connsiteX5" fmla="*/ 1249412 w 2099593"/>
                    <a:gd name="connsiteY5" fmla="*/ 472417 h 3592104"/>
                    <a:gd name="connsiteX0" fmla="*/ 1249412 w 2099593"/>
                    <a:gd name="connsiteY0" fmla="*/ 472417 h 3591089"/>
                    <a:gd name="connsiteX1" fmla="*/ 3603 w 2099593"/>
                    <a:gd name="connsiteY1" fmla="*/ 244379 h 3591089"/>
                    <a:gd name="connsiteX2" fmla="*/ 1722866 w 2099593"/>
                    <a:gd name="connsiteY2" fmla="*/ 1915589 h 3591089"/>
                    <a:gd name="connsiteX3" fmla="*/ 3603 w 2099593"/>
                    <a:gd name="connsiteY3" fmla="*/ 3586799 h 3591089"/>
                    <a:gd name="connsiteX4" fmla="*/ 2099593 w 2099593"/>
                    <a:gd name="connsiteY4" fmla="*/ 2365594 h 3591089"/>
                    <a:gd name="connsiteX5" fmla="*/ 2005295 w 2099593"/>
                    <a:gd name="connsiteY5" fmla="*/ 1910932 h 3591089"/>
                    <a:gd name="connsiteX6" fmla="*/ 1249412 w 2099593"/>
                    <a:gd name="connsiteY6" fmla="*/ 472417 h 3591089"/>
                    <a:gd name="connsiteX0" fmla="*/ 1249412 w 2099593"/>
                    <a:gd name="connsiteY0" fmla="*/ 472417 h 3591089"/>
                    <a:gd name="connsiteX1" fmla="*/ 3603 w 2099593"/>
                    <a:gd name="connsiteY1" fmla="*/ 244379 h 3591089"/>
                    <a:gd name="connsiteX2" fmla="*/ 1722866 w 2099593"/>
                    <a:gd name="connsiteY2" fmla="*/ 1915589 h 3591089"/>
                    <a:gd name="connsiteX3" fmla="*/ 3603 w 2099593"/>
                    <a:gd name="connsiteY3" fmla="*/ 3586799 h 3591089"/>
                    <a:gd name="connsiteX4" fmla="*/ 2099593 w 2099593"/>
                    <a:gd name="connsiteY4" fmla="*/ 2365594 h 3591089"/>
                    <a:gd name="connsiteX5" fmla="*/ 2005295 w 2099593"/>
                    <a:gd name="connsiteY5" fmla="*/ 1910932 h 3591089"/>
                    <a:gd name="connsiteX6" fmla="*/ 1249412 w 2099593"/>
                    <a:gd name="connsiteY6" fmla="*/ 472417 h 3591089"/>
                    <a:gd name="connsiteX0" fmla="*/ 1249412 w 2099593"/>
                    <a:gd name="connsiteY0" fmla="*/ 472417 h 3591089"/>
                    <a:gd name="connsiteX1" fmla="*/ 3603 w 2099593"/>
                    <a:gd name="connsiteY1" fmla="*/ 244379 h 3591089"/>
                    <a:gd name="connsiteX2" fmla="*/ 1722866 w 2099593"/>
                    <a:gd name="connsiteY2" fmla="*/ 1915589 h 3591089"/>
                    <a:gd name="connsiteX3" fmla="*/ 3603 w 2099593"/>
                    <a:gd name="connsiteY3" fmla="*/ 3586799 h 3591089"/>
                    <a:gd name="connsiteX4" fmla="*/ 2099593 w 2099593"/>
                    <a:gd name="connsiteY4" fmla="*/ 2365594 h 3591089"/>
                    <a:gd name="connsiteX5" fmla="*/ 2005295 w 2099593"/>
                    <a:gd name="connsiteY5" fmla="*/ 1910932 h 3591089"/>
                    <a:gd name="connsiteX6" fmla="*/ 1249412 w 2099593"/>
                    <a:gd name="connsiteY6" fmla="*/ 472417 h 3591089"/>
                    <a:gd name="connsiteX0" fmla="*/ 1249412 w 2005295"/>
                    <a:gd name="connsiteY0" fmla="*/ 472417 h 3637367"/>
                    <a:gd name="connsiteX1" fmla="*/ 3603 w 2005295"/>
                    <a:gd name="connsiteY1" fmla="*/ 244379 h 3637367"/>
                    <a:gd name="connsiteX2" fmla="*/ 1722866 w 2005295"/>
                    <a:gd name="connsiteY2" fmla="*/ 1915589 h 3637367"/>
                    <a:gd name="connsiteX3" fmla="*/ 3603 w 2005295"/>
                    <a:gd name="connsiteY3" fmla="*/ 3586799 h 3637367"/>
                    <a:gd name="connsiteX4" fmla="*/ 1590681 w 2005295"/>
                    <a:gd name="connsiteY4" fmla="*/ 3039352 h 3637367"/>
                    <a:gd name="connsiteX5" fmla="*/ 2005295 w 2005295"/>
                    <a:gd name="connsiteY5" fmla="*/ 1910932 h 3637367"/>
                    <a:gd name="connsiteX6" fmla="*/ 1249412 w 2005295"/>
                    <a:gd name="connsiteY6" fmla="*/ 472417 h 3637367"/>
                    <a:gd name="connsiteX0" fmla="*/ 1249412 w 2005295"/>
                    <a:gd name="connsiteY0" fmla="*/ 472417 h 3637367"/>
                    <a:gd name="connsiteX1" fmla="*/ 3603 w 2005295"/>
                    <a:gd name="connsiteY1" fmla="*/ 244379 h 3637367"/>
                    <a:gd name="connsiteX2" fmla="*/ 1722866 w 2005295"/>
                    <a:gd name="connsiteY2" fmla="*/ 1915589 h 3637367"/>
                    <a:gd name="connsiteX3" fmla="*/ 3603 w 2005295"/>
                    <a:gd name="connsiteY3" fmla="*/ 3586799 h 3637367"/>
                    <a:gd name="connsiteX4" fmla="*/ 1590681 w 2005295"/>
                    <a:gd name="connsiteY4" fmla="*/ 3039352 h 3637367"/>
                    <a:gd name="connsiteX5" fmla="*/ 2005295 w 2005295"/>
                    <a:gd name="connsiteY5" fmla="*/ 1910932 h 3637367"/>
                    <a:gd name="connsiteX6" fmla="*/ 1249412 w 2005295"/>
                    <a:gd name="connsiteY6" fmla="*/ 472417 h 3637367"/>
                    <a:gd name="connsiteX0" fmla="*/ 1249412 w 2005295"/>
                    <a:gd name="connsiteY0" fmla="*/ 472417 h 3626963"/>
                    <a:gd name="connsiteX1" fmla="*/ 3603 w 2005295"/>
                    <a:gd name="connsiteY1" fmla="*/ 244379 h 3626963"/>
                    <a:gd name="connsiteX2" fmla="*/ 1722866 w 2005295"/>
                    <a:gd name="connsiteY2" fmla="*/ 1915589 h 3626963"/>
                    <a:gd name="connsiteX3" fmla="*/ 3603 w 2005295"/>
                    <a:gd name="connsiteY3" fmla="*/ 3586799 h 3626963"/>
                    <a:gd name="connsiteX4" fmla="*/ 1590681 w 2005295"/>
                    <a:gd name="connsiteY4" fmla="*/ 3039352 h 3626963"/>
                    <a:gd name="connsiteX5" fmla="*/ 2005295 w 2005295"/>
                    <a:gd name="connsiteY5" fmla="*/ 1910932 h 3626963"/>
                    <a:gd name="connsiteX6" fmla="*/ 1249412 w 2005295"/>
                    <a:gd name="connsiteY6" fmla="*/ 472417 h 3626963"/>
                    <a:gd name="connsiteX0" fmla="*/ 1493507 w 2002418"/>
                    <a:gd name="connsiteY0" fmla="*/ 634396 h 3489495"/>
                    <a:gd name="connsiteX1" fmla="*/ 726 w 2002418"/>
                    <a:gd name="connsiteY1" fmla="*/ 106911 h 3489495"/>
                    <a:gd name="connsiteX2" fmla="*/ 1719989 w 2002418"/>
                    <a:gd name="connsiteY2" fmla="*/ 1778121 h 3489495"/>
                    <a:gd name="connsiteX3" fmla="*/ 726 w 2002418"/>
                    <a:gd name="connsiteY3" fmla="*/ 3449331 h 3489495"/>
                    <a:gd name="connsiteX4" fmla="*/ 1587804 w 2002418"/>
                    <a:gd name="connsiteY4" fmla="*/ 2901884 h 3489495"/>
                    <a:gd name="connsiteX5" fmla="*/ 2002418 w 2002418"/>
                    <a:gd name="connsiteY5" fmla="*/ 1773464 h 3489495"/>
                    <a:gd name="connsiteX6" fmla="*/ 1493507 w 2002418"/>
                    <a:gd name="connsiteY6" fmla="*/ 634396 h 3489495"/>
                    <a:gd name="connsiteX0" fmla="*/ 1493592 w 2002503"/>
                    <a:gd name="connsiteY0" fmla="*/ 574243 h 3429342"/>
                    <a:gd name="connsiteX1" fmla="*/ 811 w 2002503"/>
                    <a:gd name="connsiteY1" fmla="*/ 46758 h 3429342"/>
                    <a:gd name="connsiteX2" fmla="*/ 1720074 w 2002503"/>
                    <a:gd name="connsiteY2" fmla="*/ 1717968 h 3429342"/>
                    <a:gd name="connsiteX3" fmla="*/ 811 w 2002503"/>
                    <a:gd name="connsiteY3" fmla="*/ 3389178 h 3429342"/>
                    <a:gd name="connsiteX4" fmla="*/ 1587889 w 2002503"/>
                    <a:gd name="connsiteY4" fmla="*/ 2841731 h 3429342"/>
                    <a:gd name="connsiteX5" fmla="*/ 2002503 w 2002503"/>
                    <a:gd name="connsiteY5" fmla="*/ 1713311 h 3429342"/>
                    <a:gd name="connsiteX6" fmla="*/ 1493592 w 2002503"/>
                    <a:gd name="connsiteY6" fmla="*/ 574243 h 3429342"/>
                    <a:gd name="connsiteX0" fmla="*/ 1493592 w 2002503"/>
                    <a:gd name="connsiteY0" fmla="*/ 574243 h 3429342"/>
                    <a:gd name="connsiteX1" fmla="*/ 811 w 2002503"/>
                    <a:gd name="connsiteY1" fmla="*/ 46758 h 3429342"/>
                    <a:gd name="connsiteX2" fmla="*/ 1720074 w 2002503"/>
                    <a:gd name="connsiteY2" fmla="*/ 1717968 h 3429342"/>
                    <a:gd name="connsiteX3" fmla="*/ 811 w 2002503"/>
                    <a:gd name="connsiteY3" fmla="*/ 3389178 h 3429342"/>
                    <a:gd name="connsiteX4" fmla="*/ 1587889 w 2002503"/>
                    <a:gd name="connsiteY4" fmla="*/ 2841731 h 3429342"/>
                    <a:gd name="connsiteX5" fmla="*/ 2002503 w 2002503"/>
                    <a:gd name="connsiteY5" fmla="*/ 1713311 h 3429342"/>
                    <a:gd name="connsiteX6" fmla="*/ 1493592 w 2002503"/>
                    <a:gd name="connsiteY6" fmla="*/ 574243 h 3429342"/>
                    <a:gd name="connsiteX0" fmla="*/ 1493587 w 2002498"/>
                    <a:gd name="connsiteY0" fmla="*/ 574650 h 3429749"/>
                    <a:gd name="connsiteX1" fmla="*/ 806 w 2002498"/>
                    <a:gd name="connsiteY1" fmla="*/ 47165 h 3429749"/>
                    <a:gd name="connsiteX2" fmla="*/ 1720069 w 2002498"/>
                    <a:gd name="connsiteY2" fmla="*/ 1718375 h 3429749"/>
                    <a:gd name="connsiteX3" fmla="*/ 806 w 2002498"/>
                    <a:gd name="connsiteY3" fmla="*/ 3389585 h 3429749"/>
                    <a:gd name="connsiteX4" fmla="*/ 1587884 w 2002498"/>
                    <a:gd name="connsiteY4" fmla="*/ 2842138 h 3429749"/>
                    <a:gd name="connsiteX5" fmla="*/ 2002498 w 2002498"/>
                    <a:gd name="connsiteY5" fmla="*/ 1713718 h 3429749"/>
                    <a:gd name="connsiteX6" fmla="*/ 1493587 w 2002498"/>
                    <a:gd name="connsiteY6" fmla="*/ 574650 h 3429749"/>
                    <a:gd name="connsiteX0" fmla="*/ 1493609 w 2002520"/>
                    <a:gd name="connsiteY0" fmla="*/ 571229 h 3426328"/>
                    <a:gd name="connsiteX1" fmla="*/ 828 w 2002520"/>
                    <a:gd name="connsiteY1" fmla="*/ 43744 h 3426328"/>
                    <a:gd name="connsiteX2" fmla="*/ 1720091 w 2002520"/>
                    <a:gd name="connsiteY2" fmla="*/ 1714954 h 3426328"/>
                    <a:gd name="connsiteX3" fmla="*/ 828 w 2002520"/>
                    <a:gd name="connsiteY3" fmla="*/ 3386164 h 3426328"/>
                    <a:gd name="connsiteX4" fmla="*/ 1587906 w 2002520"/>
                    <a:gd name="connsiteY4" fmla="*/ 2838717 h 3426328"/>
                    <a:gd name="connsiteX5" fmla="*/ 2002520 w 2002520"/>
                    <a:gd name="connsiteY5" fmla="*/ 1710297 h 3426328"/>
                    <a:gd name="connsiteX6" fmla="*/ 1493609 w 2002520"/>
                    <a:gd name="connsiteY6" fmla="*/ 571229 h 3426328"/>
                    <a:gd name="connsiteX0" fmla="*/ 1493609 w 2002520"/>
                    <a:gd name="connsiteY0" fmla="*/ 571229 h 3429507"/>
                    <a:gd name="connsiteX1" fmla="*/ 828 w 2002520"/>
                    <a:gd name="connsiteY1" fmla="*/ 43744 h 3429507"/>
                    <a:gd name="connsiteX2" fmla="*/ 1720091 w 2002520"/>
                    <a:gd name="connsiteY2" fmla="*/ 1714954 h 3429507"/>
                    <a:gd name="connsiteX3" fmla="*/ 828 w 2002520"/>
                    <a:gd name="connsiteY3" fmla="*/ 3386164 h 3429507"/>
                    <a:gd name="connsiteX4" fmla="*/ 1587906 w 2002520"/>
                    <a:gd name="connsiteY4" fmla="*/ 2838717 h 3429507"/>
                    <a:gd name="connsiteX5" fmla="*/ 2002520 w 2002520"/>
                    <a:gd name="connsiteY5" fmla="*/ 1710297 h 3429507"/>
                    <a:gd name="connsiteX6" fmla="*/ 1493609 w 2002520"/>
                    <a:gd name="connsiteY6" fmla="*/ 571229 h 3429507"/>
                    <a:gd name="connsiteX0" fmla="*/ 1493609 w 2002520"/>
                    <a:gd name="connsiteY0" fmla="*/ 571229 h 3427941"/>
                    <a:gd name="connsiteX1" fmla="*/ 828 w 2002520"/>
                    <a:gd name="connsiteY1" fmla="*/ 43744 h 3427941"/>
                    <a:gd name="connsiteX2" fmla="*/ 1720091 w 2002520"/>
                    <a:gd name="connsiteY2" fmla="*/ 1714954 h 3427941"/>
                    <a:gd name="connsiteX3" fmla="*/ 828 w 2002520"/>
                    <a:gd name="connsiteY3" fmla="*/ 3386164 h 3427941"/>
                    <a:gd name="connsiteX4" fmla="*/ 1587906 w 2002520"/>
                    <a:gd name="connsiteY4" fmla="*/ 2838717 h 3427941"/>
                    <a:gd name="connsiteX5" fmla="*/ 2002520 w 2002520"/>
                    <a:gd name="connsiteY5" fmla="*/ 1710297 h 3427941"/>
                    <a:gd name="connsiteX6" fmla="*/ 1493609 w 2002520"/>
                    <a:gd name="connsiteY6" fmla="*/ 571229 h 3427941"/>
                    <a:gd name="connsiteX0" fmla="*/ 1493663 w 2077414"/>
                    <a:gd name="connsiteY0" fmla="*/ 573700 h 3432723"/>
                    <a:gd name="connsiteX1" fmla="*/ 882 w 2077414"/>
                    <a:gd name="connsiteY1" fmla="*/ 46215 h 3432723"/>
                    <a:gd name="connsiteX2" fmla="*/ 1720145 w 2077414"/>
                    <a:gd name="connsiteY2" fmla="*/ 1717425 h 3432723"/>
                    <a:gd name="connsiteX3" fmla="*/ 882 w 2077414"/>
                    <a:gd name="connsiteY3" fmla="*/ 3388635 h 3432723"/>
                    <a:gd name="connsiteX4" fmla="*/ 1587960 w 2077414"/>
                    <a:gd name="connsiteY4" fmla="*/ 2841188 h 3432723"/>
                    <a:gd name="connsiteX5" fmla="*/ 2077414 w 2077414"/>
                    <a:gd name="connsiteY5" fmla="*/ 1696132 h 3432723"/>
                    <a:gd name="connsiteX6" fmla="*/ 1493663 w 2077414"/>
                    <a:gd name="connsiteY6" fmla="*/ 573700 h 3432723"/>
                    <a:gd name="connsiteX0" fmla="*/ 1494400 w 2078151"/>
                    <a:gd name="connsiteY0" fmla="*/ 577687 h 3432862"/>
                    <a:gd name="connsiteX1" fmla="*/ 1619 w 2078151"/>
                    <a:gd name="connsiteY1" fmla="*/ 50202 h 3432862"/>
                    <a:gd name="connsiteX2" fmla="*/ 1264358 w 2078151"/>
                    <a:gd name="connsiteY2" fmla="*/ 1789372 h 3432862"/>
                    <a:gd name="connsiteX3" fmla="*/ 1619 w 2078151"/>
                    <a:gd name="connsiteY3" fmla="*/ 3392622 h 3432862"/>
                    <a:gd name="connsiteX4" fmla="*/ 1588697 w 2078151"/>
                    <a:gd name="connsiteY4" fmla="*/ 2845175 h 3432862"/>
                    <a:gd name="connsiteX5" fmla="*/ 2078151 w 2078151"/>
                    <a:gd name="connsiteY5" fmla="*/ 1700119 h 3432862"/>
                    <a:gd name="connsiteX6" fmla="*/ 1494400 w 2078151"/>
                    <a:gd name="connsiteY6" fmla="*/ 577687 h 3432862"/>
                    <a:gd name="connsiteX0" fmla="*/ 1590847 w 2174598"/>
                    <a:gd name="connsiteY0" fmla="*/ 537508 h 3392683"/>
                    <a:gd name="connsiteX1" fmla="*/ 774 w 2174598"/>
                    <a:gd name="connsiteY1" fmla="*/ 53270 h 3392683"/>
                    <a:gd name="connsiteX2" fmla="*/ 1360805 w 2174598"/>
                    <a:gd name="connsiteY2" fmla="*/ 1749193 h 3392683"/>
                    <a:gd name="connsiteX3" fmla="*/ 98066 w 2174598"/>
                    <a:gd name="connsiteY3" fmla="*/ 3352443 h 3392683"/>
                    <a:gd name="connsiteX4" fmla="*/ 1685144 w 2174598"/>
                    <a:gd name="connsiteY4" fmla="*/ 2804996 h 3392683"/>
                    <a:gd name="connsiteX5" fmla="*/ 2174598 w 2174598"/>
                    <a:gd name="connsiteY5" fmla="*/ 1659940 h 3392683"/>
                    <a:gd name="connsiteX6" fmla="*/ 1590847 w 2174598"/>
                    <a:gd name="connsiteY6" fmla="*/ 537508 h 3392683"/>
                    <a:gd name="connsiteX0" fmla="*/ 1590192 w 2173943"/>
                    <a:gd name="connsiteY0" fmla="*/ 546703 h 3401878"/>
                    <a:gd name="connsiteX1" fmla="*/ 119 w 2173943"/>
                    <a:gd name="connsiteY1" fmla="*/ 62465 h 3401878"/>
                    <a:gd name="connsiteX2" fmla="*/ 1360150 w 2173943"/>
                    <a:gd name="connsiteY2" fmla="*/ 1758388 h 3401878"/>
                    <a:gd name="connsiteX3" fmla="*/ 97411 w 2173943"/>
                    <a:gd name="connsiteY3" fmla="*/ 3361638 h 3401878"/>
                    <a:gd name="connsiteX4" fmla="*/ 1684489 w 2173943"/>
                    <a:gd name="connsiteY4" fmla="*/ 2814191 h 3401878"/>
                    <a:gd name="connsiteX5" fmla="*/ 2173943 w 2173943"/>
                    <a:gd name="connsiteY5" fmla="*/ 1669135 h 3401878"/>
                    <a:gd name="connsiteX6" fmla="*/ 1590192 w 2173943"/>
                    <a:gd name="connsiteY6" fmla="*/ 546703 h 3401878"/>
                    <a:gd name="connsiteX0" fmla="*/ 1590112 w 2173863"/>
                    <a:gd name="connsiteY0" fmla="*/ 542077 h 3397252"/>
                    <a:gd name="connsiteX1" fmla="*/ 39 w 2173863"/>
                    <a:gd name="connsiteY1" fmla="*/ 57839 h 3397252"/>
                    <a:gd name="connsiteX2" fmla="*/ 1360070 w 2173863"/>
                    <a:gd name="connsiteY2" fmla="*/ 1753762 h 3397252"/>
                    <a:gd name="connsiteX3" fmla="*/ 97331 w 2173863"/>
                    <a:gd name="connsiteY3" fmla="*/ 3357012 h 3397252"/>
                    <a:gd name="connsiteX4" fmla="*/ 1684409 w 2173863"/>
                    <a:gd name="connsiteY4" fmla="*/ 2809565 h 3397252"/>
                    <a:gd name="connsiteX5" fmla="*/ 2173863 w 2173863"/>
                    <a:gd name="connsiteY5" fmla="*/ 1664509 h 3397252"/>
                    <a:gd name="connsiteX6" fmla="*/ 1590112 w 2173863"/>
                    <a:gd name="connsiteY6" fmla="*/ 542077 h 3397252"/>
                    <a:gd name="connsiteX0" fmla="*/ 1590112 w 2173863"/>
                    <a:gd name="connsiteY0" fmla="*/ 542077 h 3416751"/>
                    <a:gd name="connsiteX1" fmla="*/ 39 w 2173863"/>
                    <a:gd name="connsiteY1" fmla="*/ 57839 h 3416751"/>
                    <a:gd name="connsiteX2" fmla="*/ 1360070 w 2173863"/>
                    <a:gd name="connsiteY2" fmla="*/ 1753762 h 3416751"/>
                    <a:gd name="connsiteX3" fmla="*/ 97331 w 2173863"/>
                    <a:gd name="connsiteY3" fmla="*/ 3357012 h 3416751"/>
                    <a:gd name="connsiteX4" fmla="*/ 1684409 w 2173863"/>
                    <a:gd name="connsiteY4" fmla="*/ 2809565 h 3416751"/>
                    <a:gd name="connsiteX5" fmla="*/ 2173863 w 2173863"/>
                    <a:gd name="connsiteY5" fmla="*/ 1664509 h 3416751"/>
                    <a:gd name="connsiteX6" fmla="*/ 1590112 w 2173863"/>
                    <a:gd name="connsiteY6" fmla="*/ 542077 h 3416751"/>
                    <a:gd name="connsiteX0" fmla="*/ 1590112 w 2173863"/>
                    <a:gd name="connsiteY0" fmla="*/ 542077 h 3406504"/>
                    <a:gd name="connsiteX1" fmla="*/ 39 w 2173863"/>
                    <a:gd name="connsiteY1" fmla="*/ 57839 h 3406504"/>
                    <a:gd name="connsiteX2" fmla="*/ 1360070 w 2173863"/>
                    <a:gd name="connsiteY2" fmla="*/ 1753762 h 3406504"/>
                    <a:gd name="connsiteX3" fmla="*/ 97331 w 2173863"/>
                    <a:gd name="connsiteY3" fmla="*/ 3357012 h 3406504"/>
                    <a:gd name="connsiteX4" fmla="*/ 1609569 w 2173863"/>
                    <a:gd name="connsiteY4" fmla="*/ 2877525 h 3406504"/>
                    <a:gd name="connsiteX5" fmla="*/ 2173863 w 2173863"/>
                    <a:gd name="connsiteY5" fmla="*/ 1664509 h 3406504"/>
                    <a:gd name="connsiteX6" fmla="*/ 1590112 w 2173863"/>
                    <a:gd name="connsiteY6" fmla="*/ 542077 h 3406504"/>
                    <a:gd name="connsiteX0" fmla="*/ 1590112 w 2660323"/>
                    <a:gd name="connsiteY0" fmla="*/ 542434 h 3406523"/>
                    <a:gd name="connsiteX1" fmla="*/ 39 w 2660323"/>
                    <a:gd name="connsiteY1" fmla="*/ 58196 h 3406523"/>
                    <a:gd name="connsiteX2" fmla="*/ 1360070 w 2660323"/>
                    <a:gd name="connsiteY2" fmla="*/ 1754119 h 3406523"/>
                    <a:gd name="connsiteX3" fmla="*/ 97331 w 2660323"/>
                    <a:gd name="connsiteY3" fmla="*/ 3357369 h 3406523"/>
                    <a:gd name="connsiteX4" fmla="*/ 1609569 w 2660323"/>
                    <a:gd name="connsiteY4" fmla="*/ 2877882 h 3406523"/>
                    <a:gd name="connsiteX5" fmla="*/ 2660323 w 2660323"/>
                    <a:gd name="connsiteY5" fmla="*/ 1689579 h 3406523"/>
                    <a:gd name="connsiteX6" fmla="*/ 1590112 w 2660323"/>
                    <a:gd name="connsiteY6" fmla="*/ 542434 h 3406523"/>
                    <a:gd name="connsiteX0" fmla="*/ 1688903 w 2661822"/>
                    <a:gd name="connsiteY0" fmla="*/ 319414 h 3467698"/>
                    <a:gd name="connsiteX1" fmla="*/ 1538 w 2661822"/>
                    <a:gd name="connsiteY1" fmla="*/ 119371 h 3467698"/>
                    <a:gd name="connsiteX2" fmla="*/ 1361569 w 2661822"/>
                    <a:gd name="connsiteY2" fmla="*/ 1815294 h 3467698"/>
                    <a:gd name="connsiteX3" fmla="*/ 98830 w 2661822"/>
                    <a:gd name="connsiteY3" fmla="*/ 3418544 h 3467698"/>
                    <a:gd name="connsiteX4" fmla="*/ 1611068 w 2661822"/>
                    <a:gd name="connsiteY4" fmla="*/ 2939057 h 3467698"/>
                    <a:gd name="connsiteX5" fmla="*/ 2661822 w 2661822"/>
                    <a:gd name="connsiteY5" fmla="*/ 1750754 h 3467698"/>
                    <a:gd name="connsiteX6" fmla="*/ 1688903 w 2661822"/>
                    <a:gd name="connsiteY6" fmla="*/ 319414 h 3467698"/>
                    <a:gd name="connsiteX0" fmla="*/ 1688903 w 2661822"/>
                    <a:gd name="connsiteY0" fmla="*/ 319414 h 3498237"/>
                    <a:gd name="connsiteX1" fmla="*/ 1538 w 2661822"/>
                    <a:gd name="connsiteY1" fmla="*/ 119371 h 3498237"/>
                    <a:gd name="connsiteX2" fmla="*/ 1361569 w 2661822"/>
                    <a:gd name="connsiteY2" fmla="*/ 1815294 h 3498237"/>
                    <a:gd name="connsiteX3" fmla="*/ 98830 w 2661822"/>
                    <a:gd name="connsiteY3" fmla="*/ 3418544 h 3498237"/>
                    <a:gd name="connsiteX4" fmla="*/ 1940364 w 2661822"/>
                    <a:gd name="connsiteY4" fmla="*/ 3099690 h 3498237"/>
                    <a:gd name="connsiteX5" fmla="*/ 2661822 w 2661822"/>
                    <a:gd name="connsiteY5" fmla="*/ 1750754 h 3498237"/>
                    <a:gd name="connsiteX6" fmla="*/ 1688903 w 2661822"/>
                    <a:gd name="connsiteY6" fmla="*/ 319414 h 3498237"/>
                    <a:gd name="connsiteX0" fmla="*/ 1984454 w 2665497"/>
                    <a:gd name="connsiteY0" fmla="*/ 412579 h 3461661"/>
                    <a:gd name="connsiteX1" fmla="*/ 5213 w 2665497"/>
                    <a:gd name="connsiteY1" fmla="*/ 82795 h 3461661"/>
                    <a:gd name="connsiteX2" fmla="*/ 1365244 w 2665497"/>
                    <a:gd name="connsiteY2" fmla="*/ 1778718 h 3461661"/>
                    <a:gd name="connsiteX3" fmla="*/ 102505 w 2665497"/>
                    <a:gd name="connsiteY3" fmla="*/ 3381968 h 3461661"/>
                    <a:gd name="connsiteX4" fmla="*/ 1944039 w 2665497"/>
                    <a:gd name="connsiteY4" fmla="*/ 3063114 h 3461661"/>
                    <a:gd name="connsiteX5" fmla="*/ 2665497 w 2665497"/>
                    <a:gd name="connsiteY5" fmla="*/ 1714178 h 3461661"/>
                    <a:gd name="connsiteX6" fmla="*/ 1984454 w 2665497"/>
                    <a:gd name="connsiteY6" fmla="*/ 412579 h 3461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5497" h="3461661">
                      <a:moveTo>
                        <a:pt x="1984454" y="412579"/>
                      </a:moveTo>
                      <a:cubicBezTo>
                        <a:pt x="1541073" y="140682"/>
                        <a:pt x="108415" y="-144895"/>
                        <a:pt x="5213" y="82795"/>
                      </a:cubicBezTo>
                      <a:cubicBezTo>
                        <a:pt x="-97989" y="310485"/>
                        <a:pt x="1365244" y="855734"/>
                        <a:pt x="1365244" y="1778718"/>
                      </a:cubicBezTo>
                      <a:cubicBezTo>
                        <a:pt x="1365244" y="2701702"/>
                        <a:pt x="6039" y="3167902"/>
                        <a:pt x="102505" y="3381968"/>
                      </a:cubicBezTo>
                      <a:cubicBezTo>
                        <a:pt x="198971" y="3596034"/>
                        <a:pt x="1516874" y="3341079"/>
                        <a:pt x="1944039" y="3063114"/>
                      </a:cubicBezTo>
                      <a:cubicBezTo>
                        <a:pt x="2371204" y="2785149"/>
                        <a:pt x="2662004" y="2084773"/>
                        <a:pt x="2665497" y="1714178"/>
                      </a:cubicBezTo>
                      <a:cubicBezTo>
                        <a:pt x="2653024" y="1417669"/>
                        <a:pt x="2427835" y="684476"/>
                        <a:pt x="1984454" y="412579"/>
                      </a:cubicBezTo>
                      <a:close/>
                    </a:path>
                  </a:pathLst>
                </a:custGeom>
                <a:gradFill flip="none" rotWithShape="1">
                  <a:gsLst>
                    <a:gs pos="0">
                      <a:srgbClr val="00B050"/>
                    </a:gs>
                    <a:gs pos="99000">
                      <a:schemeClr val="accent6">
                        <a:lumMod val="50000"/>
                      </a:schemeClr>
                    </a:gs>
                  </a:gsLst>
                  <a:path path="circle">
                    <a:fillToRect l="50000" t="50000" r="50000" b="50000"/>
                  </a:path>
                  <a:tileRect/>
                </a:gradFill>
              </p:spPr>
              <p:style>
                <a:lnRef idx="2">
                  <a:schemeClr val="accent1">
                    <a:shade val="15000"/>
                  </a:schemeClr>
                </a:lnRef>
                <a:fillRef idx="1">
                  <a:schemeClr val="accent1"/>
                </a:fillRef>
                <a:effectRef idx="0">
                  <a:schemeClr val="accent1"/>
                </a:effectRef>
                <a:fontRef idx="minor">
                  <a:schemeClr val="lt1"/>
                </a:fontRef>
              </p:style>
              <p:txBody>
                <a:bodyPr vert="eaVert" rtlCol="0" anchor="t"/>
                <a:lstStyle/>
                <a:p>
                  <a:pPr algn="ctr"/>
                  <a:r>
                    <a:rPr lang="en-US" sz="2000" dirty="0"/>
                    <a:t>WALLS</a:t>
                  </a:r>
                </a:p>
              </p:txBody>
            </p:sp>
            <p:sp>
              <p:nvSpPr>
                <p:cNvPr id="43" name="Oval 16">
                  <a:extLst>
                    <a:ext uri="{FF2B5EF4-FFF2-40B4-BE49-F238E27FC236}">
                      <a16:creationId xmlns:a16="http://schemas.microsoft.com/office/drawing/2014/main" id="{BF78985E-5B23-6162-B170-B7BC4905A736}"/>
                    </a:ext>
                  </a:extLst>
                </p:cNvPr>
                <p:cNvSpPr/>
                <p:nvPr/>
              </p:nvSpPr>
              <p:spPr>
                <a:xfrm>
                  <a:off x="4142498" y="770977"/>
                  <a:ext cx="2862014" cy="5083298"/>
                </a:xfrm>
                <a:custGeom>
                  <a:avLst/>
                  <a:gdLst>
                    <a:gd name="connsiteX0" fmla="*/ 0 w 3438525"/>
                    <a:gd name="connsiteY0" fmla="*/ 1671210 h 3342420"/>
                    <a:gd name="connsiteX1" fmla="*/ 1719263 w 3438525"/>
                    <a:gd name="connsiteY1" fmla="*/ 0 h 3342420"/>
                    <a:gd name="connsiteX2" fmla="*/ 3438526 w 3438525"/>
                    <a:gd name="connsiteY2" fmla="*/ 1671210 h 3342420"/>
                    <a:gd name="connsiteX3" fmla="*/ 1719263 w 3438525"/>
                    <a:gd name="connsiteY3" fmla="*/ 3342420 h 3342420"/>
                    <a:gd name="connsiteX4" fmla="*/ 0 w 3438525"/>
                    <a:gd name="connsiteY4" fmla="*/ 1671210 h 3342420"/>
                    <a:gd name="connsiteX0" fmla="*/ 214908 w 1934171"/>
                    <a:gd name="connsiteY0" fmla="*/ 3388876 h 3435332"/>
                    <a:gd name="connsiteX1" fmla="*/ 214908 w 1934171"/>
                    <a:gd name="connsiteY1" fmla="*/ 46456 h 3435332"/>
                    <a:gd name="connsiteX2" fmla="*/ 1934171 w 1934171"/>
                    <a:gd name="connsiteY2" fmla="*/ 1717666 h 3435332"/>
                    <a:gd name="connsiteX3" fmla="*/ 214908 w 1934171"/>
                    <a:gd name="connsiteY3" fmla="*/ 3388876 h 3435332"/>
                  </a:gdLst>
                  <a:ahLst/>
                  <a:cxnLst>
                    <a:cxn ang="0">
                      <a:pos x="connsiteX0" y="connsiteY0"/>
                    </a:cxn>
                    <a:cxn ang="0">
                      <a:pos x="connsiteX1" y="connsiteY1"/>
                    </a:cxn>
                    <a:cxn ang="0">
                      <a:pos x="connsiteX2" y="connsiteY2"/>
                    </a:cxn>
                    <a:cxn ang="0">
                      <a:pos x="connsiteX3" y="connsiteY3"/>
                    </a:cxn>
                  </a:cxnLst>
                  <a:rect l="l" t="t" r="r" b="b"/>
                  <a:pathLst>
                    <a:path w="1934171" h="3435332">
                      <a:moveTo>
                        <a:pt x="214908" y="3388876"/>
                      </a:moveTo>
                      <a:cubicBezTo>
                        <a:pt x="-71636" y="3110341"/>
                        <a:pt x="-71636" y="324991"/>
                        <a:pt x="214908" y="46456"/>
                      </a:cubicBezTo>
                      <a:cubicBezTo>
                        <a:pt x="501452" y="-232079"/>
                        <a:pt x="1934171" y="794682"/>
                        <a:pt x="1934171" y="1717666"/>
                      </a:cubicBezTo>
                      <a:cubicBezTo>
                        <a:pt x="1934171" y="2640650"/>
                        <a:pt x="501452" y="3667411"/>
                        <a:pt x="214908" y="3388876"/>
                      </a:cubicBezTo>
                      <a:close/>
                    </a:path>
                  </a:pathLst>
                </a:custGeom>
                <a:gradFill flip="none" rotWithShape="1">
                  <a:gsLst>
                    <a:gs pos="0">
                      <a:srgbClr val="FF0000"/>
                    </a:gs>
                    <a:gs pos="100000">
                      <a:schemeClr val="tx2">
                        <a:lumMod val="40000"/>
                        <a:lumOff val="60000"/>
                      </a:schemeClr>
                    </a:gs>
                  </a:gsLst>
                  <a:path path="circle">
                    <a:fillToRect l="50000" t="50000" r="50000" b="5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t>PLASMA</a:t>
                  </a:r>
                </a:p>
              </p:txBody>
            </p:sp>
            <mc:AlternateContent xmlns:mc="http://schemas.openxmlformats.org/markup-compatibility/2006" xmlns:a14="http://schemas.microsoft.com/office/drawing/2010/main">
              <mc:Choice Requires="a14">
                <p:sp>
                  <p:nvSpPr>
                    <p:cNvPr id="44" name="Arrow: Right 43">
                      <a:extLst>
                        <a:ext uri="{FF2B5EF4-FFF2-40B4-BE49-F238E27FC236}">
                          <a16:creationId xmlns:a16="http://schemas.microsoft.com/office/drawing/2014/main" id="{822A7EEE-2972-3D0E-637F-6F3AC5D3BAB3}"/>
                        </a:ext>
                      </a:extLst>
                    </p:cNvPr>
                    <p:cNvSpPr/>
                    <p:nvPr/>
                  </p:nvSpPr>
                  <p:spPr>
                    <a:xfrm>
                      <a:off x="1356630" y="2486859"/>
                      <a:ext cx="3399939" cy="7112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𝑃</m:t>
                                </m:r>
                              </m:e>
                              <m:sub>
                                <m:r>
                                  <a:rPr lang="en-US" sz="1400" b="0" i="1" smtClean="0">
                                    <a:latin typeface="Cambria Math" panose="02040503050406030204" pitchFamily="18" charset="0"/>
                                  </a:rPr>
                                  <m:t>𝐴𝑈𝑋</m:t>
                                </m:r>
                              </m:sub>
                            </m:sSub>
                          </m:oMath>
                        </m:oMathPara>
                      </a14:m>
                      <a:endParaRPr lang="en-US" sz="1400" dirty="0"/>
                    </a:p>
                  </p:txBody>
                </p:sp>
              </mc:Choice>
              <mc:Fallback xmlns="">
                <p:sp>
                  <p:nvSpPr>
                    <p:cNvPr id="44" name="Arrow: Right 43">
                      <a:extLst>
                        <a:ext uri="{FF2B5EF4-FFF2-40B4-BE49-F238E27FC236}">
                          <a16:creationId xmlns:a16="http://schemas.microsoft.com/office/drawing/2014/main" id="{822A7EEE-2972-3D0E-637F-6F3AC5D3BAB3}"/>
                        </a:ext>
                      </a:extLst>
                    </p:cNvPr>
                    <p:cNvSpPr>
                      <a:spLocks noRot="1" noChangeAspect="1" noMove="1" noResize="1" noEditPoints="1" noAdjustHandles="1" noChangeArrowheads="1" noChangeShapeType="1" noTextEdit="1"/>
                    </p:cNvSpPr>
                    <p:nvPr/>
                  </p:nvSpPr>
                  <p:spPr>
                    <a:xfrm>
                      <a:off x="1356630" y="2486859"/>
                      <a:ext cx="3399939" cy="711200"/>
                    </a:xfrm>
                    <a:prstGeom prst="rightArrow">
                      <a:avLst/>
                    </a:prstGeom>
                    <a:blipFill>
                      <a:blip r:embed="rId3"/>
                      <a:stretch>
                        <a:fillRect/>
                      </a:stretch>
                    </a:blipFill>
                  </p:spPr>
                  <p:txBody>
                    <a:bodyPr/>
                    <a:lstStyle/>
                    <a:p>
                      <a:r>
                        <a:rPr lang="en-US">
                          <a:noFill/>
                        </a:rPr>
                        <a:t> </a:t>
                      </a:r>
                    </a:p>
                  </p:txBody>
                </p:sp>
              </mc:Fallback>
            </mc:AlternateContent>
            <p:sp>
              <p:nvSpPr>
                <p:cNvPr id="45" name="TextBox 44">
                  <a:extLst>
                    <a:ext uri="{FF2B5EF4-FFF2-40B4-BE49-F238E27FC236}">
                      <a16:creationId xmlns:a16="http://schemas.microsoft.com/office/drawing/2014/main" id="{E9ADB31B-FEF2-176F-DC50-1949B1F2AED7}"/>
                    </a:ext>
                  </a:extLst>
                </p:cNvPr>
                <p:cNvSpPr txBox="1"/>
                <p:nvPr/>
              </p:nvSpPr>
              <p:spPr>
                <a:xfrm>
                  <a:off x="1543352" y="883417"/>
                  <a:ext cx="2321833" cy="1904788"/>
                </a:xfrm>
                <a:prstGeom prst="rect">
                  <a:avLst/>
                </a:prstGeom>
                <a:noFill/>
              </p:spPr>
              <p:txBody>
                <a:bodyPr wrap="square" rtlCol="0">
                  <a:spAutoFit/>
                </a:bodyPr>
                <a:lstStyle/>
                <a:p>
                  <a:r>
                    <a:rPr lang="en-US" sz="1600" dirty="0"/>
                    <a:t>Auxillliary power injected by heating systems</a:t>
                  </a:r>
                </a:p>
                <a:p>
                  <a:endParaRPr lang="en-US" sz="1600" dirty="0"/>
                </a:p>
              </p:txBody>
            </p:sp>
            <mc:AlternateContent xmlns:mc="http://schemas.openxmlformats.org/markup-compatibility/2006" xmlns:a14="http://schemas.microsoft.com/office/drawing/2010/main">
              <mc:Choice Requires="a14">
                <p:sp>
                  <p:nvSpPr>
                    <p:cNvPr id="46" name="Arrow: Right 45">
                      <a:extLst>
                        <a:ext uri="{FF2B5EF4-FFF2-40B4-BE49-F238E27FC236}">
                          <a16:creationId xmlns:a16="http://schemas.microsoft.com/office/drawing/2014/main" id="{8DF1D32B-EC93-25FA-5CCB-E2BD21448B78}"/>
                        </a:ext>
                      </a:extLst>
                    </p:cNvPr>
                    <p:cNvSpPr/>
                    <p:nvPr/>
                  </p:nvSpPr>
                  <p:spPr>
                    <a:xfrm>
                      <a:off x="5818561" y="1835812"/>
                      <a:ext cx="3399939" cy="7112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𝑃</m:t>
                                </m:r>
                              </m:e>
                              <m:sub>
                                <m:r>
                                  <a:rPr lang="en-US" sz="1400" b="0" i="1" smtClean="0">
                                    <a:latin typeface="Cambria Math" panose="02040503050406030204" pitchFamily="18" charset="0"/>
                                  </a:rPr>
                                  <m:t>𝑅𝐴𝐷</m:t>
                                </m:r>
                              </m:sub>
                            </m:sSub>
                          </m:oMath>
                        </m:oMathPara>
                      </a14:m>
                      <a:endParaRPr lang="en-US" sz="1400" dirty="0"/>
                    </a:p>
                  </p:txBody>
                </p:sp>
              </mc:Choice>
              <mc:Fallback xmlns="">
                <p:sp>
                  <p:nvSpPr>
                    <p:cNvPr id="46" name="Arrow: Right 45">
                      <a:extLst>
                        <a:ext uri="{FF2B5EF4-FFF2-40B4-BE49-F238E27FC236}">
                          <a16:creationId xmlns:a16="http://schemas.microsoft.com/office/drawing/2014/main" id="{8DF1D32B-EC93-25FA-5CCB-E2BD21448B78}"/>
                        </a:ext>
                      </a:extLst>
                    </p:cNvPr>
                    <p:cNvSpPr>
                      <a:spLocks noRot="1" noChangeAspect="1" noMove="1" noResize="1" noEditPoints="1" noAdjustHandles="1" noChangeArrowheads="1" noChangeShapeType="1" noTextEdit="1"/>
                    </p:cNvSpPr>
                    <p:nvPr/>
                  </p:nvSpPr>
                  <p:spPr>
                    <a:xfrm>
                      <a:off x="5818561" y="1835812"/>
                      <a:ext cx="3399939" cy="711200"/>
                    </a:xfrm>
                    <a:prstGeom prst="rightArrow">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38919ADB-7918-A97B-61CF-398D4747887D}"/>
                        </a:ext>
                      </a:extLst>
                    </p:cNvPr>
                    <p:cNvSpPr txBox="1"/>
                    <p:nvPr/>
                  </p:nvSpPr>
                  <p:spPr>
                    <a:xfrm>
                      <a:off x="5432695" y="739906"/>
                      <a:ext cx="3204486" cy="822521"/>
                    </a:xfrm>
                    <a:prstGeom prst="rect">
                      <a:avLst/>
                    </a:prstGeom>
                    <a:noFill/>
                  </p:spPr>
                  <p:txBody>
                    <a:bodyPr wrap="square" rtlCol="0">
                      <a:spAutoFit/>
                    </a:bodyPr>
                    <a:lstStyle/>
                    <a:p>
                      <a:pPr algn="r"/>
                      <a:r>
                        <a:rPr lang="en-US" sz="1600" dirty="0"/>
                        <a:t>Radiated power, from mm wave to </a:t>
                      </a:r>
                      <a14:m>
                        <m:oMath xmlns:m="http://schemas.openxmlformats.org/officeDocument/2006/math">
                          <m:r>
                            <a:rPr lang="en-US" sz="1600" b="0" i="1" smtClean="0">
                              <a:latin typeface="Cambria Math" panose="02040503050406030204" pitchFamily="18" charset="0"/>
                            </a:rPr>
                            <m:t>𝛾</m:t>
                          </m:r>
                          <m:r>
                            <a:rPr lang="en-US" sz="1600" b="0" i="1" smtClean="0">
                              <a:latin typeface="Cambria Math" panose="02040503050406030204" pitchFamily="18" charset="0"/>
                            </a:rPr>
                            <m:t> </m:t>
                          </m:r>
                        </m:oMath>
                      </a14:m>
                      <a:r>
                        <a:rPr lang="en-US" sz="1600" dirty="0"/>
                        <a:t>rays</a:t>
                      </a:r>
                    </a:p>
                  </p:txBody>
                </p:sp>
              </mc:Choice>
              <mc:Fallback xmlns="">
                <p:sp>
                  <p:nvSpPr>
                    <p:cNvPr id="47" name="TextBox 46">
                      <a:extLst>
                        <a:ext uri="{FF2B5EF4-FFF2-40B4-BE49-F238E27FC236}">
                          <a16:creationId xmlns:a16="http://schemas.microsoft.com/office/drawing/2014/main" id="{38919ADB-7918-A97B-61CF-398D4747887D}"/>
                        </a:ext>
                      </a:extLst>
                    </p:cNvPr>
                    <p:cNvSpPr txBox="1">
                      <a:spLocks noRot="1" noChangeAspect="1" noMove="1" noResize="1" noEditPoints="1" noAdjustHandles="1" noChangeArrowheads="1" noChangeShapeType="1" noTextEdit="1"/>
                    </p:cNvSpPr>
                    <p:nvPr/>
                  </p:nvSpPr>
                  <p:spPr>
                    <a:xfrm>
                      <a:off x="5432695" y="739906"/>
                      <a:ext cx="3204486" cy="822521"/>
                    </a:xfrm>
                    <a:prstGeom prst="rect">
                      <a:avLst/>
                    </a:prstGeom>
                    <a:blipFill>
                      <a:blip r:embed="rId5"/>
                      <a:stretch>
                        <a:fillRect t="-3125" r="-4290" b="-1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Arrow: Right 47">
                      <a:extLst>
                        <a:ext uri="{FF2B5EF4-FFF2-40B4-BE49-F238E27FC236}">
                          <a16:creationId xmlns:a16="http://schemas.microsoft.com/office/drawing/2014/main" id="{6AD6F685-15B7-8756-086A-10FE9B69C4A1}"/>
                        </a:ext>
                      </a:extLst>
                    </p:cNvPr>
                    <p:cNvSpPr/>
                    <p:nvPr/>
                  </p:nvSpPr>
                  <p:spPr>
                    <a:xfrm>
                      <a:off x="1356630" y="3493965"/>
                      <a:ext cx="3399940" cy="7112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𝑃</m:t>
                                </m:r>
                              </m:e>
                              <m:sub>
                                <m:r>
                                  <a:rPr lang="en-US" sz="1400" b="0" i="1" smtClean="0">
                                    <a:latin typeface="Cambria Math" panose="02040503050406030204" pitchFamily="18" charset="0"/>
                                  </a:rPr>
                                  <m:t>𝑂𝐻𝑀</m:t>
                                </m:r>
                              </m:sub>
                            </m:sSub>
                          </m:oMath>
                        </m:oMathPara>
                      </a14:m>
                      <a:endParaRPr lang="en-US" sz="1400" dirty="0"/>
                    </a:p>
                  </p:txBody>
                </p:sp>
              </mc:Choice>
              <mc:Fallback xmlns="">
                <p:sp>
                  <p:nvSpPr>
                    <p:cNvPr id="48" name="Arrow: Right 47">
                      <a:extLst>
                        <a:ext uri="{FF2B5EF4-FFF2-40B4-BE49-F238E27FC236}">
                          <a16:creationId xmlns:a16="http://schemas.microsoft.com/office/drawing/2014/main" id="{6AD6F685-15B7-8756-086A-10FE9B69C4A1}"/>
                        </a:ext>
                      </a:extLst>
                    </p:cNvPr>
                    <p:cNvSpPr>
                      <a:spLocks noRot="1" noChangeAspect="1" noMove="1" noResize="1" noEditPoints="1" noAdjustHandles="1" noChangeArrowheads="1" noChangeShapeType="1" noTextEdit="1"/>
                    </p:cNvSpPr>
                    <p:nvPr/>
                  </p:nvSpPr>
                  <p:spPr>
                    <a:xfrm>
                      <a:off x="1356630" y="3493965"/>
                      <a:ext cx="3399940" cy="711200"/>
                    </a:xfrm>
                    <a:prstGeom prst="rightArrow">
                      <a:avLst/>
                    </a:prstGeom>
                    <a:blipFill>
                      <a:blip r:embed="rId6"/>
                      <a:stretch>
                        <a:fillRect/>
                      </a:stretch>
                    </a:blipFill>
                  </p:spPr>
                  <p:txBody>
                    <a:bodyPr/>
                    <a:lstStyle/>
                    <a:p>
                      <a:r>
                        <a:rPr lang="en-US">
                          <a:noFill/>
                        </a:rPr>
                        <a:t> </a:t>
                      </a:r>
                    </a:p>
                  </p:txBody>
                </p:sp>
              </mc:Fallback>
            </mc:AlternateContent>
            <p:sp>
              <p:nvSpPr>
                <p:cNvPr id="49" name="TextBox 48">
                  <a:extLst>
                    <a:ext uri="{FF2B5EF4-FFF2-40B4-BE49-F238E27FC236}">
                      <a16:creationId xmlns:a16="http://schemas.microsoft.com/office/drawing/2014/main" id="{58BDB91B-E11E-334B-8C97-4A0B17EBB5AC}"/>
                    </a:ext>
                  </a:extLst>
                </p:cNvPr>
                <p:cNvSpPr txBox="1"/>
                <p:nvPr/>
              </p:nvSpPr>
              <p:spPr>
                <a:xfrm>
                  <a:off x="1580677" y="4727392"/>
                  <a:ext cx="2321833" cy="1212137"/>
                </a:xfrm>
                <a:prstGeom prst="rect">
                  <a:avLst/>
                </a:prstGeom>
                <a:noFill/>
              </p:spPr>
              <p:txBody>
                <a:bodyPr wrap="square" rtlCol="0">
                  <a:spAutoFit/>
                </a:bodyPr>
                <a:lstStyle/>
                <a:p>
                  <a:r>
                    <a:rPr lang="en-US" sz="1600" dirty="0"/>
                    <a:t>Ohmic power injected by coils</a:t>
                  </a:r>
                </a:p>
                <a:p>
                  <a:endParaRPr lang="en-US" sz="1600" dirty="0"/>
                </a:p>
              </p:txBody>
            </p:sp>
            <mc:AlternateContent xmlns:mc="http://schemas.openxmlformats.org/markup-compatibility/2006" xmlns:a14="http://schemas.microsoft.com/office/drawing/2010/main">
              <mc:Choice Requires="a14">
                <p:sp>
                  <p:nvSpPr>
                    <p:cNvPr id="50" name="Arrow: Right 49">
                      <a:extLst>
                        <a:ext uri="{FF2B5EF4-FFF2-40B4-BE49-F238E27FC236}">
                          <a16:creationId xmlns:a16="http://schemas.microsoft.com/office/drawing/2014/main" id="{A7D550F4-9953-5002-B3DB-8D29E0C27CB4}"/>
                        </a:ext>
                      </a:extLst>
                    </p:cNvPr>
                    <p:cNvSpPr/>
                    <p:nvPr/>
                  </p:nvSpPr>
                  <p:spPr>
                    <a:xfrm>
                      <a:off x="5818562" y="3988567"/>
                      <a:ext cx="3399940" cy="7112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𝑃</m:t>
                                </m:r>
                              </m:e>
                              <m:sub>
                                <m:r>
                                  <a:rPr lang="en-US" sz="1400" b="0" i="1" smtClean="0">
                                    <a:latin typeface="Cambria Math" panose="02040503050406030204" pitchFamily="18" charset="0"/>
                                  </a:rPr>
                                  <m:t>𝐶𝑂𝑁</m:t>
                                </m:r>
                              </m:sub>
                            </m:sSub>
                          </m:oMath>
                        </m:oMathPara>
                      </a14:m>
                      <a:endParaRPr lang="en-US" sz="1400" dirty="0"/>
                    </a:p>
                  </p:txBody>
                </p:sp>
              </mc:Choice>
              <mc:Fallback xmlns="">
                <p:sp>
                  <p:nvSpPr>
                    <p:cNvPr id="50" name="Arrow: Right 49">
                      <a:extLst>
                        <a:ext uri="{FF2B5EF4-FFF2-40B4-BE49-F238E27FC236}">
                          <a16:creationId xmlns:a16="http://schemas.microsoft.com/office/drawing/2014/main" id="{A7D550F4-9953-5002-B3DB-8D29E0C27CB4}"/>
                        </a:ext>
                      </a:extLst>
                    </p:cNvPr>
                    <p:cNvSpPr>
                      <a:spLocks noRot="1" noChangeAspect="1" noMove="1" noResize="1" noEditPoints="1" noAdjustHandles="1" noChangeArrowheads="1" noChangeShapeType="1" noTextEdit="1"/>
                    </p:cNvSpPr>
                    <p:nvPr/>
                  </p:nvSpPr>
                  <p:spPr>
                    <a:xfrm>
                      <a:off x="5818562" y="3988567"/>
                      <a:ext cx="3399940" cy="711200"/>
                    </a:xfrm>
                    <a:prstGeom prst="rightArrow">
                      <a:avLst/>
                    </a:prstGeom>
                    <a:blipFill>
                      <a:blip r:embed="rId7"/>
                      <a:stretch>
                        <a:fillRect/>
                      </a:stretch>
                    </a:blipFill>
                  </p:spPr>
                  <p:txBody>
                    <a:bodyPr/>
                    <a:lstStyle/>
                    <a:p>
                      <a:r>
                        <a:rPr lang="en-US">
                          <a:noFill/>
                        </a:rPr>
                        <a:t> </a:t>
                      </a:r>
                    </a:p>
                  </p:txBody>
                </p:sp>
              </mc:Fallback>
            </mc:AlternateContent>
            <p:sp>
              <p:nvSpPr>
                <p:cNvPr id="51" name="TextBox 50">
                  <a:extLst>
                    <a:ext uri="{FF2B5EF4-FFF2-40B4-BE49-F238E27FC236}">
                      <a16:creationId xmlns:a16="http://schemas.microsoft.com/office/drawing/2014/main" id="{B252E7F9-B740-E05D-3A30-094BC16CDE57}"/>
                    </a:ext>
                  </a:extLst>
                </p:cNvPr>
                <p:cNvSpPr txBox="1"/>
                <p:nvPr/>
              </p:nvSpPr>
              <p:spPr>
                <a:xfrm>
                  <a:off x="5402270" y="5064973"/>
                  <a:ext cx="3204486" cy="1212137"/>
                </a:xfrm>
                <a:prstGeom prst="rect">
                  <a:avLst/>
                </a:prstGeom>
                <a:noFill/>
              </p:spPr>
              <p:txBody>
                <a:bodyPr wrap="square" rtlCol="0">
                  <a:spAutoFit/>
                </a:bodyPr>
                <a:lstStyle/>
                <a:p>
                  <a:pPr algn="r"/>
                  <a:r>
                    <a:rPr lang="en-US" sz="1600" dirty="0"/>
                    <a:t>Conducted</a:t>
                  </a:r>
                </a:p>
                <a:p>
                  <a:pPr algn="r"/>
                  <a:r>
                    <a:rPr lang="en-US" sz="1600" dirty="0"/>
                    <a:t> power</a:t>
                  </a:r>
                </a:p>
                <a:p>
                  <a:pPr algn="r"/>
                  <a:endParaRPr lang="en-US" sz="1600" dirty="0"/>
                </a:p>
              </p:txBody>
            </p:sp>
            <mc:AlternateContent xmlns:mc="http://schemas.openxmlformats.org/markup-compatibility/2006" xmlns:a14="http://schemas.microsoft.com/office/drawing/2010/main">
              <mc:Choice Requires="a14">
                <p:sp>
                  <p:nvSpPr>
                    <p:cNvPr id="52" name="Arrow: Right 51">
                      <a:extLst>
                        <a:ext uri="{FF2B5EF4-FFF2-40B4-BE49-F238E27FC236}">
                          <a16:creationId xmlns:a16="http://schemas.microsoft.com/office/drawing/2014/main" id="{7F6BF60F-52AD-878A-9746-D4CC7A355F34}"/>
                        </a:ext>
                      </a:extLst>
                    </p:cNvPr>
                    <p:cNvSpPr/>
                    <p:nvPr/>
                  </p:nvSpPr>
                  <p:spPr>
                    <a:xfrm>
                      <a:off x="6505575" y="2931066"/>
                      <a:ext cx="2942207" cy="7112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left"/>
                          </m:oMathParaPr>
                          <m:oMath xmlns:m="http://schemas.openxmlformats.org/officeDocument/2006/math">
                            <m:sSub>
                              <m:sSubPr>
                                <m:ctrlPr>
                                  <a:rPr lang="en-US" sz="1400" b="0" i="1" dirty="0" smtClean="0">
                                    <a:latin typeface="Cambria Math" panose="02040503050406030204" pitchFamily="18" charset="0"/>
                                  </a:rPr>
                                </m:ctrlPr>
                              </m:sSubPr>
                              <m:e>
                                <m:r>
                                  <a:rPr lang="en-US" sz="1400" b="0" i="1" dirty="0" smtClean="0">
                                    <a:latin typeface="Cambria Math" panose="02040503050406030204" pitchFamily="18" charset="0"/>
                                  </a:rPr>
                                  <m:t>𝑃</m:t>
                                </m:r>
                              </m:e>
                              <m:sub>
                                <m:r>
                                  <a:rPr lang="en-US" sz="1400" b="0" i="1" dirty="0" smtClean="0">
                                    <a:latin typeface="Cambria Math" panose="02040503050406030204" pitchFamily="18" charset="0"/>
                                  </a:rPr>
                                  <m:t>𝐹𝑈𝑆</m:t>
                                </m:r>
                              </m:sub>
                            </m:sSub>
                            <m:r>
                              <a:rPr lang="en-US" sz="1400" b="0" i="1" dirty="0" smtClean="0">
                                <a:latin typeface="Cambria Math" panose="02040503050406030204" pitchFamily="18" charset="0"/>
                              </a:rPr>
                              <m:t>=</m:t>
                            </m:r>
                            <m:sSub>
                              <m:sSubPr>
                                <m:ctrlPr>
                                  <a:rPr lang="en-US" sz="1400" b="0" i="1" dirty="0" smtClean="0">
                                    <a:latin typeface="Cambria Math" panose="02040503050406030204" pitchFamily="18" charset="0"/>
                                  </a:rPr>
                                </m:ctrlPr>
                              </m:sSubPr>
                              <m:e>
                                <m:sSub>
                                  <m:sSubPr>
                                    <m:ctrlPr>
                                      <a:rPr lang="en-US" sz="1400" b="0" i="1" dirty="0" smtClean="0">
                                        <a:latin typeface="Cambria Math" panose="02040503050406030204" pitchFamily="18" charset="0"/>
                                      </a:rPr>
                                    </m:ctrlPr>
                                  </m:sSubPr>
                                  <m:e>
                                    <m:r>
                                      <a:rPr lang="en-US" sz="1400" b="0" i="1" dirty="0" smtClean="0">
                                        <a:latin typeface="Cambria Math" panose="02040503050406030204" pitchFamily="18" charset="0"/>
                                      </a:rPr>
                                      <m:t>  </m:t>
                                    </m:r>
                                    <m:r>
                                      <a:rPr lang="en-US" sz="1400" b="0" i="1" dirty="0" smtClean="0">
                                        <a:latin typeface="Cambria Math" panose="02040503050406030204" pitchFamily="18" charset="0"/>
                                      </a:rPr>
                                      <m:t>𝑃</m:t>
                                    </m:r>
                                  </m:e>
                                  <m:sub>
                                    <m:r>
                                      <a:rPr lang="en-US" sz="1400" b="0" i="1" dirty="0" smtClean="0">
                                        <a:latin typeface="Cambria Math" panose="02040503050406030204" pitchFamily="18" charset="0"/>
                                      </a:rPr>
                                      <m:t>𝛼</m:t>
                                    </m:r>
                                  </m:sub>
                                </m:sSub>
                                <m:r>
                                  <a:rPr lang="en-US" sz="1400" b="0" i="1" dirty="0" smtClean="0">
                                    <a:latin typeface="Cambria Math" panose="02040503050406030204" pitchFamily="18" charset="0"/>
                                  </a:rPr>
                                  <m:t>   +      </m:t>
                                </m:r>
                                <m:r>
                                  <a:rPr lang="en-US" sz="1400" b="0" i="1" dirty="0" smtClean="0">
                                    <a:latin typeface="Cambria Math" panose="02040503050406030204" pitchFamily="18" charset="0"/>
                                  </a:rPr>
                                  <m:t>𝑃</m:t>
                                </m:r>
                              </m:e>
                              <m:sub>
                                <m:r>
                                  <a:rPr lang="en-US" sz="1400" b="0" i="1" dirty="0" smtClean="0">
                                    <a:latin typeface="Cambria Math" panose="02040503050406030204" pitchFamily="18" charset="0"/>
                                  </a:rPr>
                                  <m:t>𝑛</m:t>
                                </m:r>
                              </m:sub>
                            </m:sSub>
                          </m:oMath>
                        </m:oMathPara>
                      </a14:m>
                      <a:endParaRPr lang="en-US" sz="1400" dirty="0"/>
                    </a:p>
                  </p:txBody>
                </p:sp>
              </mc:Choice>
              <mc:Fallback xmlns="">
                <p:sp>
                  <p:nvSpPr>
                    <p:cNvPr id="52" name="Arrow: Right 51">
                      <a:extLst>
                        <a:ext uri="{FF2B5EF4-FFF2-40B4-BE49-F238E27FC236}">
                          <a16:creationId xmlns:a16="http://schemas.microsoft.com/office/drawing/2014/main" id="{7F6BF60F-52AD-878A-9746-D4CC7A355F34}"/>
                        </a:ext>
                      </a:extLst>
                    </p:cNvPr>
                    <p:cNvSpPr>
                      <a:spLocks noRot="1" noChangeAspect="1" noMove="1" noResize="1" noEditPoints="1" noAdjustHandles="1" noChangeArrowheads="1" noChangeShapeType="1" noTextEdit="1"/>
                    </p:cNvSpPr>
                    <p:nvPr/>
                  </p:nvSpPr>
                  <p:spPr>
                    <a:xfrm>
                      <a:off x="6505575" y="2931066"/>
                      <a:ext cx="2942207" cy="711200"/>
                    </a:xfrm>
                    <a:prstGeom prst="rightArrow">
                      <a:avLst/>
                    </a:prstGeom>
                    <a:blipFill>
                      <a:blip r:embed="rId8"/>
                      <a:stretch>
                        <a:fillRect/>
                      </a:stretch>
                    </a:blipFill>
                  </p:spPr>
                  <p:txBody>
                    <a:bodyPr/>
                    <a:lstStyle/>
                    <a:p>
                      <a:r>
                        <a:rPr lang="en-US">
                          <a:noFill/>
                        </a:rPr>
                        <a:t> </a:t>
                      </a:r>
                    </a:p>
                  </p:txBody>
                </p:sp>
              </mc:Fallback>
            </mc:AlternateContent>
            <p:sp>
              <p:nvSpPr>
                <p:cNvPr id="53" name="TextBox 52">
                  <a:extLst>
                    <a:ext uri="{FF2B5EF4-FFF2-40B4-BE49-F238E27FC236}">
                      <a16:creationId xmlns:a16="http://schemas.microsoft.com/office/drawing/2014/main" id="{00E95B8E-C8D5-912B-EC19-555460030A8E}"/>
                    </a:ext>
                  </a:extLst>
                </p:cNvPr>
                <p:cNvSpPr txBox="1"/>
                <p:nvPr/>
              </p:nvSpPr>
              <p:spPr>
                <a:xfrm>
                  <a:off x="9496229" y="2915731"/>
                  <a:ext cx="1941744" cy="822521"/>
                </a:xfrm>
                <a:prstGeom prst="rect">
                  <a:avLst/>
                </a:prstGeom>
                <a:noFill/>
              </p:spPr>
              <p:txBody>
                <a:bodyPr wrap="square" rtlCol="0">
                  <a:spAutoFit/>
                </a:bodyPr>
                <a:lstStyle/>
                <a:p>
                  <a:r>
                    <a:rPr lang="en-US" sz="1600" dirty="0"/>
                    <a:t>Fusion products</a:t>
                  </a:r>
                </a:p>
              </p:txBody>
            </p:sp>
          </p:grpSp>
          <p:cxnSp>
            <p:nvCxnSpPr>
              <p:cNvPr id="59" name="Straight Arrow Connector 58">
                <a:extLst>
                  <a:ext uri="{FF2B5EF4-FFF2-40B4-BE49-F238E27FC236}">
                    <a16:creationId xmlns:a16="http://schemas.microsoft.com/office/drawing/2014/main" id="{50412D3A-BF97-160E-9DC9-C78DC1EAFA82}"/>
                  </a:ext>
                </a:extLst>
              </p:cNvPr>
              <p:cNvCxnSpPr>
                <a:cxnSpLocks/>
              </p:cNvCxnSpPr>
              <p:nvPr/>
            </p:nvCxnSpPr>
            <p:spPr>
              <a:xfrm flipH="1">
                <a:off x="8304434" y="2694640"/>
                <a:ext cx="82810" cy="487347"/>
              </a:xfrm>
              <a:prstGeom prst="straightConnector1">
                <a:avLst/>
              </a:prstGeom>
              <a:ln w="571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4" name="Group 63">
              <a:extLst>
                <a:ext uri="{FF2B5EF4-FFF2-40B4-BE49-F238E27FC236}">
                  <a16:creationId xmlns:a16="http://schemas.microsoft.com/office/drawing/2014/main" id="{C2B6D82B-64BA-2FE7-632E-1C2AD3D4CA7C}"/>
                </a:ext>
              </a:extLst>
            </p:cNvPr>
            <p:cNvGrpSpPr/>
            <p:nvPr/>
          </p:nvGrpSpPr>
          <p:grpSpPr>
            <a:xfrm>
              <a:off x="4807237" y="1935764"/>
              <a:ext cx="3366136" cy="1368969"/>
              <a:chOff x="4807237" y="1935764"/>
              <a:chExt cx="3366136" cy="1368969"/>
            </a:xfrm>
          </p:grpSpPr>
          <p:sp>
            <p:nvSpPr>
              <p:cNvPr id="62" name="Oval 61">
                <a:extLst>
                  <a:ext uri="{FF2B5EF4-FFF2-40B4-BE49-F238E27FC236}">
                    <a16:creationId xmlns:a16="http://schemas.microsoft.com/office/drawing/2014/main" id="{F706D331-D447-9853-92E8-D85244C42068}"/>
                  </a:ext>
                </a:extLst>
              </p:cNvPr>
              <p:cNvSpPr/>
              <p:nvPr/>
            </p:nvSpPr>
            <p:spPr>
              <a:xfrm>
                <a:off x="7580163" y="2269941"/>
                <a:ext cx="593210" cy="593210"/>
              </a:xfrm>
              <a:custGeom>
                <a:avLst/>
                <a:gdLst>
                  <a:gd name="connsiteX0" fmla="*/ 0 w 593210"/>
                  <a:gd name="connsiteY0" fmla="*/ 296605 h 593210"/>
                  <a:gd name="connsiteX1" fmla="*/ 296605 w 593210"/>
                  <a:gd name="connsiteY1" fmla="*/ 0 h 593210"/>
                  <a:gd name="connsiteX2" fmla="*/ 593210 w 593210"/>
                  <a:gd name="connsiteY2" fmla="*/ 296605 h 593210"/>
                  <a:gd name="connsiteX3" fmla="*/ 296605 w 593210"/>
                  <a:gd name="connsiteY3" fmla="*/ 593210 h 593210"/>
                  <a:gd name="connsiteX4" fmla="*/ 0 w 593210"/>
                  <a:gd name="connsiteY4" fmla="*/ 296605 h 59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3210" h="593210" extrusionOk="0">
                    <a:moveTo>
                      <a:pt x="0" y="296605"/>
                    </a:moveTo>
                    <a:cubicBezTo>
                      <a:pt x="-34518" y="134272"/>
                      <a:pt x="167426" y="34048"/>
                      <a:pt x="296605" y="0"/>
                    </a:cubicBezTo>
                    <a:cubicBezTo>
                      <a:pt x="468347" y="16279"/>
                      <a:pt x="594299" y="166035"/>
                      <a:pt x="593210" y="296605"/>
                    </a:cubicBezTo>
                    <a:cubicBezTo>
                      <a:pt x="584118" y="446699"/>
                      <a:pt x="471109" y="606140"/>
                      <a:pt x="296605" y="593210"/>
                    </a:cubicBezTo>
                    <a:cubicBezTo>
                      <a:pt x="135929" y="581551"/>
                      <a:pt x="21623" y="500729"/>
                      <a:pt x="0" y="296605"/>
                    </a:cubicBezTo>
                    <a:close/>
                  </a:path>
                </a:pathLst>
              </a:custGeom>
              <a:noFill/>
              <a:ln w="38100">
                <a:solidFill>
                  <a:srgbClr val="FFC000"/>
                </a:solidFill>
                <a:extLst>
                  <a:ext uri="{C807C97D-BFC1-408E-A445-0C87EB9F89A2}">
                    <ask:lineSketchStyleProps xmlns:ask="http://schemas.microsoft.com/office/drawing/2018/sketchyshapes" sd="2650216993">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CE082783-5C9F-2C54-6075-FEF2D843E65F}"/>
                  </a:ext>
                </a:extLst>
              </p:cNvPr>
              <p:cNvSpPr/>
              <p:nvPr/>
            </p:nvSpPr>
            <p:spPr>
              <a:xfrm>
                <a:off x="4807237" y="1935764"/>
                <a:ext cx="593210" cy="1368969"/>
              </a:xfrm>
              <a:custGeom>
                <a:avLst/>
                <a:gdLst>
                  <a:gd name="connsiteX0" fmla="*/ 0 w 593210"/>
                  <a:gd name="connsiteY0" fmla="*/ 684485 h 1368969"/>
                  <a:gd name="connsiteX1" fmla="*/ 296605 w 593210"/>
                  <a:gd name="connsiteY1" fmla="*/ 0 h 1368969"/>
                  <a:gd name="connsiteX2" fmla="*/ 593210 w 593210"/>
                  <a:gd name="connsiteY2" fmla="*/ 684485 h 1368969"/>
                  <a:gd name="connsiteX3" fmla="*/ 296605 w 593210"/>
                  <a:gd name="connsiteY3" fmla="*/ 1368970 h 1368969"/>
                  <a:gd name="connsiteX4" fmla="*/ 0 w 593210"/>
                  <a:gd name="connsiteY4" fmla="*/ 684485 h 13689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3210" h="1368969" extrusionOk="0">
                    <a:moveTo>
                      <a:pt x="0" y="684485"/>
                    </a:moveTo>
                    <a:cubicBezTo>
                      <a:pt x="-34518" y="307931"/>
                      <a:pt x="167426" y="34048"/>
                      <a:pt x="296605" y="0"/>
                    </a:cubicBezTo>
                    <a:cubicBezTo>
                      <a:pt x="468103" y="15778"/>
                      <a:pt x="595426" y="374097"/>
                      <a:pt x="593210" y="684485"/>
                    </a:cubicBezTo>
                    <a:cubicBezTo>
                      <a:pt x="584118" y="1048800"/>
                      <a:pt x="471109" y="1381900"/>
                      <a:pt x="296605" y="1368970"/>
                    </a:cubicBezTo>
                    <a:cubicBezTo>
                      <a:pt x="158480" y="1273431"/>
                      <a:pt x="21222" y="1102083"/>
                      <a:pt x="0" y="684485"/>
                    </a:cubicBezTo>
                    <a:close/>
                  </a:path>
                </a:pathLst>
              </a:custGeom>
              <a:noFill/>
              <a:ln w="38100">
                <a:solidFill>
                  <a:srgbClr val="FFC000"/>
                </a:solidFill>
                <a:extLst>
                  <a:ext uri="{C807C97D-BFC1-408E-A445-0C87EB9F89A2}">
                    <ask:lineSketchStyleProps xmlns:ask="http://schemas.microsoft.com/office/drawing/2018/sketchyshapes" sd="2650216993">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 name="TextBox 2">
            <a:extLst>
              <a:ext uri="{FF2B5EF4-FFF2-40B4-BE49-F238E27FC236}">
                <a16:creationId xmlns:a16="http://schemas.microsoft.com/office/drawing/2014/main" id="{97655505-3D0E-3187-9501-45475A8880B2}"/>
              </a:ext>
            </a:extLst>
          </p:cNvPr>
          <p:cNvSpPr txBox="1"/>
          <p:nvPr/>
        </p:nvSpPr>
        <p:spPr>
          <a:xfrm>
            <a:off x="377075" y="5206711"/>
            <a:ext cx="10577618" cy="707886"/>
          </a:xfrm>
          <a:prstGeom prst="rect">
            <a:avLst/>
          </a:prstGeom>
          <a:noFill/>
        </p:spPr>
        <p:txBody>
          <a:bodyPr wrap="square">
            <a:spAutoFit/>
          </a:bodyPr>
          <a:lstStyle/>
          <a:p>
            <a:pPr marL="342900" indent="-342900">
              <a:lnSpc>
                <a:spcPts val="1800"/>
              </a:lnSpc>
              <a:spcAft>
                <a:spcPts val="1200"/>
              </a:spcAft>
              <a:buFont typeface="Courier New" panose="02070309020205020404" pitchFamily="49" charset="0"/>
              <a:buChar char="o"/>
            </a:pPr>
            <a:r>
              <a:rPr lang="en-US" sz="18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Q &gt; 1 means the core of the machine, the plasma, produces power</a:t>
            </a:r>
          </a:p>
          <a:p>
            <a:pPr marL="342900" indent="-342900">
              <a:lnSpc>
                <a:spcPts val="1800"/>
              </a:lnSpc>
              <a:spcAft>
                <a:spcPts val="1200"/>
              </a:spcAft>
              <a:buFont typeface="Courier New" panose="02070309020205020404" pitchFamily="49" charset="0"/>
              <a:buChar char="o"/>
            </a:pPr>
            <a:r>
              <a:rPr lang="en-US" sz="18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Q &gt; 10 means net power can be generated in principle despite external inefficiencies</a:t>
            </a:r>
          </a:p>
        </p:txBody>
      </p:sp>
    </p:spTree>
    <p:extLst>
      <p:ext uri="{BB962C8B-B14F-4D97-AF65-F5344CB8AC3E}">
        <p14:creationId xmlns:p14="http://schemas.microsoft.com/office/powerpoint/2010/main" val="1458627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0DAF09-B683-701C-87DD-C39A02613EC6}"/>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871DC9E-63E0-0A59-FB2F-D32880FE7C1B}"/>
              </a:ext>
            </a:extLst>
          </p:cNvPr>
          <p:cNvSpPr txBox="1"/>
          <p:nvPr/>
        </p:nvSpPr>
        <p:spPr>
          <a:xfrm>
            <a:off x="1491085" y="1574489"/>
            <a:ext cx="8018675" cy="3884397"/>
          </a:xfrm>
          <a:prstGeom prst="rect">
            <a:avLst/>
          </a:prstGeom>
          <a:noFill/>
        </p:spPr>
        <p:txBody>
          <a:bodyPr wrap="square" rtlCol="0">
            <a:spAutoFit/>
          </a:bodyPr>
          <a:lstStyle/>
          <a:p>
            <a:pPr marL="85725" indent="180975">
              <a:lnSpc>
                <a:spcPct val="200000"/>
              </a:lnSpc>
              <a:buFont typeface="Arial" panose="020B0604020202020204" pitchFamily="34" charset="0"/>
              <a:buChar char="•"/>
            </a:pPr>
            <a:r>
              <a:rPr lang="en-US" dirty="0"/>
              <a:t> Fusion: definition, facts, plasma physics in brief</a:t>
            </a:r>
          </a:p>
          <a:p>
            <a:pPr marL="85725" indent="180975">
              <a:lnSpc>
                <a:spcPct val="200000"/>
              </a:lnSpc>
              <a:buFont typeface="Arial" panose="020B0604020202020204" pitchFamily="34" charset="0"/>
              <a:buChar char="•"/>
            </a:pPr>
            <a:r>
              <a:rPr lang="en-US" dirty="0"/>
              <a:t> ITER Project:</a:t>
            </a:r>
          </a:p>
          <a:p>
            <a:pPr marL="85725">
              <a:lnSpc>
                <a:spcPct val="200000"/>
              </a:lnSpc>
            </a:pPr>
            <a:r>
              <a:rPr lang="en-US" dirty="0"/>
              <a:t>	-  a bit of history</a:t>
            </a:r>
          </a:p>
          <a:p>
            <a:pPr marL="85725">
              <a:lnSpc>
                <a:spcPct val="200000"/>
              </a:lnSpc>
            </a:pPr>
            <a:r>
              <a:rPr lang="en-US" dirty="0"/>
              <a:t>	-  mission</a:t>
            </a:r>
          </a:p>
          <a:p>
            <a:pPr marL="85725">
              <a:lnSpc>
                <a:spcPct val="200000"/>
              </a:lnSpc>
            </a:pPr>
            <a:r>
              <a:rPr lang="en-US" dirty="0"/>
              <a:t>	-  technology </a:t>
            </a:r>
          </a:p>
          <a:p>
            <a:pPr marL="85725">
              <a:lnSpc>
                <a:spcPct val="200000"/>
              </a:lnSpc>
            </a:pPr>
            <a:r>
              <a:rPr lang="en-US" dirty="0"/>
              <a:t>	-  progress</a:t>
            </a:r>
          </a:p>
          <a:p>
            <a:pPr marL="85725">
              <a:lnSpc>
                <a:spcPct val="200000"/>
              </a:lnSpc>
            </a:pPr>
            <a:r>
              <a:rPr lang="en-US" dirty="0"/>
              <a:t>	-  challenges</a:t>
            </a:r>
          </a:p>
        </p:txBody>
      </p:sp>
      <p:sp>
        <p:nvSpPr>
          <p:cNvPr id="4" name="TextBox 3">
            <a:extLst>
              <a:ext uri="{FF2B5EF4-FFF2-40B4-BE49-F238E27FC236}">
                <a16:creationId xmlns:a16="http://schemas.microsoft.com/office/drawing/2014/main" id="{A165055B-D6DA-6B3D-F316-F0635290DD38}"/>
              </a:ext>
            </a:extLst>
          </p:cNvPr>
          <p:cNvSpPr txBox="1"/>
          <p:nvPr/>
        </p:nvSpPr>
        <p:spPr>
          <a:xfrm>
            <a:off x="1491085" y="406709"/>
            <a:ext cx="8776196" cy="492443"/>
          </a:xfrm>
          <a:prstGeom prst="rect">
            <a:avLst/>
          </a:prstGeom>
          <a:solidFill>
            <a:srgbClr val="FFC000"/>
          </a:solidFill>
        </p:spPr>
        <p:txBody>
          <a:bodyPr wrap="square" rtlCol="0">
            <a:spAutoFit/>
          </a:bodyPr>
          <a:lstStyle/>
          <a:p>
            <a:pPr algn="ctr"/>
            <a:r>
              <a:rPr lang="en-US" sz="2600" b="1" dirty="0">
                <a:solidFill>
                  <a:schemeClr val="bg1"/>
                </a:solidFill>
              </a:rPr>
              <a:t>CONTENTS OF THE PRESENTATION</a:t>
            </a:r>
            <a:endParaRPr lang="en-GB" sz="2600" b="1" dirty="0">
              <a:solidFill>
                <a:schemeClr val="bg1"/>
              </a:solidFill>
            </a:endParaRPr>
          </a:p>
        </p:txBody>
      </p:sp>
    </p:spTree>
    <p:extLst>
      <p:ext uri="{BB962C8B-B14F-4D97-AF65-F5344CB8AC3E}">
        <p14:creationId xmlns:p14="http://schemas.microsoft.com/office/powerpoint/2010/main" val="17661657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ZoneTexte 53">
                <a:extLst>
                  <a:ext uri="{FF2B5EF4-FFF2-40B4-BE49-F238E27FC236}">
                    <a16:creationId xmlns:a16="http://schemas.microsoft.com/office/drawing/2014/main" id="{DC7B53B1-E4EA-E69A-C6CE-CE953B313E75}"/>
                  </a:ext>
                </a:extLst>
              </p:cNvPr>
              <p:cNvSpPr txBox="1"/>
              <p:nvPr/>
            </p:nvSpPr>
            <p:spPr>
              <a:xfrm>
                <a:off x="110048" y="379303"/>
                <a:ext cx="4461951" cy="6478697"/>
              </a:xfrm>
              <a:prstGeom prst="rect">
                <a:avLst/>
              </a:prstGeom>
              <a:noFill/>
            </p:spPr>
            <p:txBody>
              <a:bodyPr wrap="square" rtlCol="0">
                <a:spAutoFit/>
              </a:bodyPr>
              <a:lstStyle/>
              <a:p>
                <a:pPr>
                  <a:lnSpc>
                    <a:spcPts val="2400"/>
                  </a:lnSpc>
                  <a:spcAft>
                    <a:spcPts val="18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HOW DO WE KNOW Q &gt; 10</a:t>
                </a:r>
              </a:p>
              <a:p>
                <a:pPr>
                  <a:lnSpc>
                    <a:spcPts val="1800"/>
                  </a:lnSpc>
                  <a:spcAft>
                    <a:spcPts val="1200"/>
                  </a:spcAft>
                </a:pPr>
                <a:r>
                  <a:rPr lang="en-US"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We measure everything!</a:t>
                </a:r>
              </a:p>
              <a:p>
                <a:pPr>
                  <a:lnSpc>
                    <a:spcPts val="1800"/>
                  </a:lnSpc>
                  <a:spcAft>
                    <a:spcPts val="1200"/>
                  </a:spcAft>
                </a:pPr>
                <a:endParaRPr lang="en-US"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marL="285750" indent="-285750">
                  <a:lnSpc>
                    <a:spcPts val="1800"/>
                  </a:lnSpc>
                  <a:spcAft>
                    <a:spcPts val="1200"/>
                  </a:spcAft>
                  <a:buFont typeface="Arial" panose="020B0604020202020204" pitchFamily="34" charset="0"/>
                  <a:buChar char="•"/>
                </a:pPr>
                <a:r>
                  <a:rPr lang="en-US"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The fusion products with neutron, gamma and other detectors</a:t>
                </a:r>
              </a:p>
              <a:p>
                <a:pPr marL="285750" indent="-285750">
                  <a:lnSpc>
                    <a:spcPts val="1800"/>
                  </a:lnSpc>
                  <a:spcAft>
                    <a:spcPts val="1200"/>
                  </a:spcAft>
                  <a:buFont typeface="Arial" panose="020B0604020202020204" pitchFamily="34" charset="0"/>
                  <a:buChar char="•"/>
                </a:pPr>
                <a:r>
                  <a:rPr lang="en-US"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The plasma shape and position with inductive coils</a:t>
                </a:r>
              </a:p>
              <a:p>
                <a:pPr marL="285750" indent="-285750">
                  <a:lnSpc>
                    <a:spcPts val="1800"/>
                  </a:lnSpc>
                  <a:spcAft>
                    <a:spcPts val="1200"/>
                  </a:spcAft>
                  <a:buFont typeface="Arial" panose="020B0604020202020204" pitchFamily="34" charset="0"/>
                  <a:buChar char="•"/>
                </a:pPr>
                <a:r>
                  <a:rPr lang="en-US"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The plasma temperature and density with laser scattering and cyclotron emission</a:t>
                </a:r>
              </a:p>
              <a:p>
                <a:pPr marL="285750" indent="-285750">
                  <a:lnSpc>
                    <a:spcPts val="1800"/>
                  </a:lnSpc>
                  <a:spcAft>
                    <a:spcPts val="1200"/>
                  </a:spcAft>
                  <a:buFont typeface="Arial" panose="020B0604020202020204" pitchFamily="34" charset="0"/>
                  <a:buChar char="•"/>
                </a:pPr>
                <a:r>
                  <a:rPr lang="en-US"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The plasma losses with spectroscopy</a:t>
                </a:r>
              </a:p>
              <a:p>
                <a:pPr marL="285750" indent="-285750">
                  <a:lnSpc>
                    <a:spcPts val="1800"/>
                  </a:lnSpc>
                  <a:spcAft>
                    <a:spcPts val="1200"/>
                  </a:spcAft>
                  <a:buFont typeface="Arial" panose="020B0604020202020204" pitchFamily="34" charset="0"/>
                  <a:buChar char="•"/>
                </a:pPr>
                <a:r>
                  <a:rPr lang="en-US"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The power reaching the walls with cameras</a:t>
                </a:r>
              </a:p>
              <a:p>
                <a:pPr>
                  <a:lnSpc>
                    <a:spcPts val="1800"/>
                  </a:lnSpc>
                  <a:spcAft>
                    <a:spcPts val="1200"/>
                  </a:spcAft>
                </a:pPr>
                <a:endParaRPr lang="en-US"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a:lnSpc>
                    <a:spcPts val="1800"/>
                  </a:lnSpc>
                  <a:spcAft>
                    <a:spcPts val="1200"/>
                  </a:spcAft>
                </a:pPr>
                <a:endParaRPr lang="el-GR"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algn="ctr">
                  <a:lnSpc>
                    <a:spcPts val="1800"/>
                  </a:lnSpc>
                  <a:spcAft>
                    <a:spcPts val="1200"/>
                  </a:spcAft>
                </a:pPr>
                <a14:m>
                  <m:oMath xmlns:m="http://schemas.openxmlformats.org/officeDocument/2006/math">
                    <m:r>
                      <a:rPr lang="en-US" sz="4000" b="0" i="1" smtClean="0">
                        <a:solidFill>
                          <a:schemeClr val="tx1">
                            <a:lumMod val="75000"/>
                            <a:lumOff val="25000"/>
                          </a:schemeClr>
                        </a:solidFill>
                        <a:latin typeface="Cambria Math" panose="02040503050406030204" pitchFamily="18" charset="0"/>
                        <a:ea typeface="Open Sans" pitchFamily="2" charset="0"/>
                        <a:cs typeface="Arial" panose="020B0604020202020204" pitchFamily="34" charset="0"/>
                      </a:rPr>
                      <m:t>→</m:t>
                    </m:r>
                  </m:oMath>
                </a14:m>
                <a:r>
                  <a:rPr lang="en-US" b="1"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     </a:t>
                </a:r>
                <a:r>
                  <a:rPr lang="en-US" sz="3200" b="1"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DIAGNOSTICS</a:t>
                </a:r>
              </a:p>
              <a:p>
                <a:pPr algn="r">
                  <a:lnSpc>
                    <a:spcPts val="1800"/>
                  </a:lnSpc>
                  <a:spcAft>
                    <a:spcPts val="1200"/>
                  </a:spcAft>
                </a:pPr>
                <a:r>
                  <a:rPr lang="en-US"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“through knowledge comes power”</a:t>
                </a:r>
              </a:p>
              <a:p>
                <a:pPr>
                  <a:lnSpc>
                    <a:spcPts val="1800"/>
                  </a:lnSpc>
                  <a:spcAft>
                    <a:spcPts val="1200"/>
                  </a:spcAft>
                </a:pPr>
                <a:endParaRPr lang="en-US"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p:txBody>
          </p:sp>
        </mc:Choice>
        <mc:Fallback xmlns="">
          <p:sp>
            <p:nvSpPr>
              <p:cNvPr id="2" name="ZoneTexte 53">
                <a:extLst>
                  <a:ext uri="{FF2B5EF4-FFF2-40B4-BE49-F238E27FC236}">
                    <a16:creationId xmlns:a16="http://schemas.microsoft.com/office/drawing/2014/main" id="{DC7B53B1-E4EA-E69A-C6CE-CE953B313E75}"/>
                  </a:ext>
                </a:extLst>
              </p:cNvPr>
              <p:cNvSpPr txBox="1">
                <a:spLocks noRot="1" noChangeAspect="1" noMove="1" noResize="1" noEditPoints="1" noAdjustHandles="1" noChangeArrowheads="1" noChangeShapeType="1" noTextEdit="1"/>
              </p:cNvSpPr>
              <p:nvPr/>
            </p:nvSpPr>
            <p:spPr>
              <a:xfrm>
                <a:off x="110048" y="379303"/>
                <a:ext cx="4461951" cy="6478697"/>
              </a:xfrm>
              <a:prstGeom prst="rect">
                <a:avLst/>
              </a:prstGeom>
              <a:blipFill>
                <a:blip r:embed="rId2"/>
                <a:stretch>
                  <a:fillRect l="-1366" t="-376" r="-1230"/>
                </a:stretch>
              </a:blipFill>
            </p:spPr>
            <p:txBody>
              <a:bodyPr/>
              <a:lstStyle/>
              <a:p>
                <a:r>
                  <a:rPr lang="en-US">
                    <a:noFill/>
                  </a:rPr>
                  <a:t> </a:t>
                </a:r>
              </a:p>
            </p:txBody>
          </p:sp>
        </mc:Fallback>
      </mc:AlternateContent>
      <p:pic>
        <p:nvPicPr>
          <p:cNvPr id="5" name="Picture 3" descr="fig1a">
            <a:extLst>
              <a:ext uri="{FF2B5EF4-FFF2-40B4-BE49-F238E27FC236}">
                <a16:creationId xmlns:a16="http://schemas.microsoft.com/office/drawing/2014/main" id="{022F8D05-6A3C-0444-4761-28D0FC8991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9407" y="1600200"/>
            <a:ext cx="5089282" cy="472588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E49F60E-0253-0882-F35F-338D8C363C73}"/>
              </a:ext>
            </a:extLst>
          </p:cNvPr>
          <p:cNvSpPr txBox="1"/>
          <p:nvPr/>
        </p:nvSpPr>
        <p:spPr>
          <a:xfrm>
            <a:off x="5417157" y="5987534"/>
            <a:ext cx="3084499" cy="338554"/>
          </a:xfrm>
          <a:prstGeom prst="rect">
            <a:avLst/>
          </a:prstGeom>
          <a:noFill/>
        </p:spPr>
        <p:txBody>
          <a:bodyPr wrap="none" rtlCol="0">
            <a:spAutoFit/>
          </a:bodyPr>
          <a:lstStyle/>
          <a:p>
            <a:r>
              <a:rPr lang="en-US" sz="1600" dirty="0"/>
              <a:t>Credit: Peter Stott (2013) &amp; JET</a:t>
            </a:r>
          </a:p>
        </p:txBody>
      </p:sp>
      <p:pic>
        <p:nvPicPr>
          <p:cNvPr id="7" name="Picture 4">
            <a:extLst>
              <a:ext uri="{FF2B5EF4-FFF2-40B4-BE49-F238E27FC236}">
                <a16:creationId xmlns:a16="http://schemas.microsoft.com/office/drawing/2014/main" id="{20D25663-4DC0-6A28-284A-F0B358B4DFC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01675" y="235818"/>
            <a:ext cx="3041492" cy="3270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0">
                <a:solidFill>
                  <a:schemeClr val="tx1"/>
                </a:solidFill>
                <a:miter lim="800000"/>
                <a:headEnd type="none" w="sm" len="sm"/>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9008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ChangeArrowheads="1"/>
          </p:cNvSpPr>
          <p:nvPr/>
        </p:nvSpPr>
        <p:spPr bwMode="auto">
          <a:xfrm>
            <a:off x="29633" y="456725"/>
            <a:ext cx="9144000" cy="1215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15851" tIns="128547" rIns="115851" bIns="42849" anchor="ctr">
            <a:spAutoFit/>
          </a:bodyPr>
          <a:lstStyle>
            <a:lvl1pPr marL="457200" indent="-457200">
              <a:spcBef>
                <a:spcPct val="20000"/>
              </a:spcBef>
              <a:buChar char="•"/>
              <a:defRPr kumimoji="1" sz="2400">
                <a:solidFill>
                  <a:srgbClr val="0000FF"/>
                </a:solidFill>
                <a:latin typeface="Arial" charset="0"/>
                <a:ea typeface="ＭＳ Ｐゴシック" pitchFamily="34" charset="-128"/>
              </a:defRPr>
            </a:lvl1pPr>
            <a:lvl2pPr marL="742950" indent="-285750">
              <a:spcBef>
                <a:spcPct val="20000"/>
              </a:spcBef>
              <a:buChar char="–"/>
              <a:defRPr kumimoji="1" sz="2000">
                <a:solidFill>
                  <a:srgbClr val="0000FF"/>
                </a:solidFill>
                <a:latin typeface="Arial" charset="0"/>
                <a:ea typeface="ＭＳ Ｐゴシック" pitchFamily="34" charset="-128"/>
              </a:defRPr>
            </a:lvl2pPr>
            <a:lvl3pPr marL="1143000" indent="-228600">
              <a:spcBef>
                <a:spcPct val="20000"/>
              </a:spcBef>
              <a:buChar char="•"/>
              <a:defRPr kumimoji="1">
                <a:solidFill>
                  <a:srgbClr val="0000FF"/>
                </a:solidFill>
                <a:latin typeface="Arial" charset="0"/>
                <a:ea typeface="ＭＳ Ｐゴシック" pitchFamily="34" charset="-128"/>
              </a:defRPr>
            </a:lvl3pPr>
            <a:lvl4pPr marL="1600200" indent="-228600">
              <a:spcBef>
                <a:spcPct val="20000"/>
              </a:spcBef>
              <a:buChar char="–"/>
              <a:defRPr kumimoji="1">
                <a:solidFill>
                  <a:srgbClr val="0000FF"/>
                </a:solidFill>
                <a:latin typeface="Arial" charset="0"/>
                <a:ea typeface="ＭＳ Ｐゴシック" pitchFamily="34" charset="-128"/>
              </a:defRPr>
            </a:lvl4pPr>
            <a:lvl5pPr marL="2057400" indent="-228600">
              <a:spcBef>
                <a:spcPct val="20000"/>
              </a:spcBef>
              <a:buChar char="»"/>
              <a:defRPr kumimoji="1">
                <a:solidFill>
                  <a:srgbClr val="0000FF"/>
                </a:solidFill>
                <a:latin typeface="Arial" charset="0"/>
                <a:ea typeface="ＭＳ Ｐゴシック" pitchFamily="34" charset="-128"/>
              </a:defRPr>
            </a:lvl5pPr>
            <a:lvl6pPr marL="2514600" indent="-228600" eaLnBrk="0" fontAlgn="base" hangingPunct="0">
              <a:spcBef>
                <a:spcPct val="20000"/>
              </a:spcBef>
              <a:spcAft>
                <a:spcPct val="0"/>
              </a:spcAft>
              <a:buChar char="»"/>
              <a:defRPr kumimoji="1">
                <a:solidFill>
                  <a:srgbClr val="0000FF"/>
                </a:solidFill>
                <a:latin typeface="Arial" charset="0"/>
                <a:ea typeface="ＭＳ Ｐゴシック" pitchFamily="34" charset="-128"/>
              </a:defRPr>
            </a:lvl6pPr>
            <a:lvl7pPr marL="2971800" indent="-228600" eaLnBrk="0" fontAlgn="base" hangingPunct="0">
              <a:spcBef>
                <a:spcPct val="20000"/>
              </a:spcBef>
              <a:spcAft>
                <a:spcPct val="0"/>
              </a:spcAft>
              <a:buChar char="»"/>
              <a:defRPr kumimoji="1">
                <a:solidFill>
                  <a:srgbClr val="0000FF"/>
                </a:solidFill>
                <a:latin typeface="Arial" charset="0"/>
                <a:ea typeface="ＭＳ Ｐゴシック" pitchFamily="34" charset="-128"/>
              </a:defRPr>
            </a:lvl7pPr>
            <a:lvl8pPr marL="3429000" indent="-228600" eaLnBrk="0" fontAlgn="base" hangingPunct="0">
              <a:spcBef>
                <a:spcPct val="20000"/>
              </a:spcBef>
              <a:spcAft>
                <a:spcPct val="0"/>
              </a:spcAft>
              <a:buChar char="»"/>
              <a:defRPr kumimoji="1">
                <a:solidFill>
                  <a:srgbClr val="0000FF"/>
                </a:solidFill>
                <a:latin typeface="Arial" charset="0"/>
                <a:ea typeface="ＭＳ Ｐゴシック" pitchFamily="34" charset="-128"/>
              </a:defRPr>
            </a:lvl8pPr>
            <a:lvl9pPr marL="3886200" indent="-228600" eaLnBrk="0" fontAlgn="base" hangingPunct="0">
              <a:spcBef>
                <a:spcPct val="20000"/>
              </a:spcBef>
              <a:spcAft>
                <a:spcPct val="0"/>
              </a:spcAft>
              <a:buChar char="»"/>
              <a:defRPr kumimoji="1">
                <a:solidFill>
                  <a:srgbClr val="0000FF"/>
                </a:solidFill>
                <a:latin typeface="Arial" charset="0"/>
                <a:ea typeface="ＭＳ Ｐゴシック" pitchFamily="34" charset="-128"/>
              </a:defRPr>
            </a:lvl9pPr>
          </a:lstStyle>
          <a:p>
            <a:pPr eaLnBrk="1" hangingPunct="1">
              <a:lnSpc>
                <a:spcPct val="130000"/>
              </a:lnSpc>
              <a:spcBef>
                <a:spcPct val="0"/>
              </a:spcBef>
              <a:defRPr/>
            </a:pPr>
            <a:r>
              <a:rPr kumimoji="0" lang="en-US" altLang="en-US" sz="1800" dirty="0">
                <a:solidFill>
                  <a:schemeClr val="accent2"/>
                </a:solidFill>
              </a:rPr>
              <a:t>50 different diagnostics identified for different measurement roles; </a:t>
            </a:r>
          </a:p>
          <a:p>
            <a:pPr eaLnBrk="1" hangingPunct="1">
              <a:lnSpc>
                <a:spcPct val="130000"/>
              </a:lnSpc>
              <a:spcBef>
                <a:spcPct val="0"/>
              </a:spcBef>
              <a:defRPr/>
            </a:pPr>
            <a:r>
              <a:rPr kumimoji="0" lang="en-US" altLang="en-US" sz="1800" dirty="0">
                <a:solidFill>
                  <a:schemeClr val="accent2"/>
                </a:solidFill>
              </a:rPr>
              <a:t>Just over 100 projects in all;</a:t>
            </a:r>
          </a:p>
          <a:p>
            <a:pPr eaLnBrk="1" hangingPunct="1">
              <a:lnSpc>
                <a:spcPct val="130000"/>
              </a:lnSpc>
              <a:spcBef>
                <a:spcPct val="0"/>
              </a:spcBef>
              <a:defRPr/>
            </a:pPr>
            <a:r>
              <a:rPr kumimoji="0" lang="en-US" altLang="en-US" sz="1800" dirty="0">
                <a:solidFill>
                  <a:schemeClr val="accent2"/>
                </a:solidFill>
              </a:rPr>
              <a:t>Some system already completed-many left to do</a:t>
            </a:r>
          </a:p>
        </p:txBody>
      </p:sp>
      <p:sp>
        <p:nvSpPr>
          <p:cNvPr id="30723" name="Rectangle 3"/>
          <p:cNvSpPr>
            <a:spLocks noGrp="1" noChangeAspect="1" noChangeArrowheads="1"/>
          </p:cNvSpPr>
          <p:nvPr>
            <p:ph type="title"/>
          </p:nvPr>
        </p:nvSpPr>
        <p:spPr>
          <a:xfrm>
            <a:off x="527051" y="0"/>
            <a:ext cx="11521016" cy="465667"/>
          </a:xfrm>
        </p:spPr>
        <p:txBody>
          <a:bodyPr/>
          <a:lstStyle/>
          <a:p>
            <a:pPr eaLnBrk="1" hangingPunct="1"/>
            <a:r>
              <a:rPr lang="en-US" altLang="en-US" sz="3733" dirty="0">
                <a:solidFill>
                  <a:schemeClr val="accent6"/>
                </a:solidFill>
              </a:rPr>
              <a:t>Let’s take a look at what is needed?</a:t>
            </a:r>
            <a:endParaRPr lang="en-GB" altLang="en-US" sz="3733" dirty="0">
              <a:solidFill>
                <a:schemeClr val="accent6"/>
              </a:solidFill>
            </a:endParaRPr>
          </a:p>
        </p:txBody>
      </p:sp>
      <p:sp>
        <p:nvSpPr>
          <p:cNvPr id="9220" name="Text Box 3"/>
          <p:cNvSpPr txBox="1">
            <a:spLocks noChangeArrowheads="1"/>
          </p:cNvSpPr>
          <p:nvPr/>
        </p:nvSpPr>
        <p:spPr bwMode="auto">
          <a:xfrm>
            <a:off x="1974852" y="1824567"/>
            <a:ext cx="3458633" cy="3046988"/>
          </a:xfrm>
          <a:prstGeom prst="rect">
            <a:avLst/>
          </a:prstGeom>
          <a:solidFill>
            <a:srgbClr val="00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2400">
                <a:solidFill>
                  <a:srgbClr val="0000FF"/>
                </a:solidFill>
                <a:latin typeface="Arial" charset="0"/>
                <a:ea typeface="ＭＳ Ｐゴシック" pitchFamily="34" charset="-128"/>
              </a:defRPr>
            </a:lvl1pPr>
            <a:lvl2pPr marL="742950" indent="-285750">
              <a:spcBef>
                <a:spcPct val="20000"/>
              </a:spcBef>
              <a:buChar char="–"/>
              <a:defRPr kumimoji="1" sz="2000">
                <a:solidFill>
                  <a:srgbClr val="0000FF"/>
                </a:solidFill>
                <a:latin typeface="Arial" charset="0"/>
                <a:ea typeface="ＭＳ Ｐゴシック" pitchFamily="34" charset="-128"/>
              </a:defRPr>
            </a:lvl2pPr>
            <a:lvl3pPr marL="1143000" indent="-228600">
              <a:spcBef>
                <a:spcPct val="20000"/>
              </a:spcBef>
              <a:buChar char="•"/>
              <a:defRPr kumimoji="1">
                <a:solidFill>
                  <a:srgbClr val="0000FF"/>
                </a:solidFill>
                <a:latin typeface="Arial" charset="0"/>
                <a:ea typeface="ＭＳ Ｐゴシック" pitchFamily="34" charset="-128"/>
              </a:defRPr>
            </a:lvl3pPr>
            <a:lvl4pPr marL="1600200" indent="-228600">
              <a:spcBef>
                <a:spcPct val="20000"/>
              </a:spcBef>
              <a:buChar char="–"/>
              <a:defRPr kumimoji="1">
                <a:solidFill>
                  <a:srgbClr val="0000FF"/>
                </a:solidFill>
                <a:latin typeface="Arial" charset="0"/>
                <a:ea typeface="ＭＳ Ｐゴシック" pitchFamily="34" charset="-128"/>
              </a:defRPr>
            </a:lvl4pPr>
            <a:lvl5pPr marL="2057400" indent="-228600">
              <a:spcBef>
                <a:spcPct val="20000"/>
              </a:spcBef>
              <a:buChar char="»"/>
              <a:defRPr kumimoji="1">
                <a:solidFill>
                  <a:srgbClr val="0000FF"/>
                </a:solidFill>
                <a:latin typeface="Arial" charset="0"/>
                <a:ea typeface="ＭＳ Ｐゴシック" pitchFamily="34" charset="-128"/>
              </a:defRPr>
            </a:lvl5pPr>
            <a:lvl6pPr marL="2514600" indent="-228600" eaLnBrk="0" fontAlgn="base" hangingPunct="0">
              <a:spcBef>
                <a:spcPct val="20000"/>
              </a:spcBef>
              <a:spcAft>
                <a:spcPct val="0"/>
              </a:spcAft>
              <a:buChar char="»"/>
              <a:defRPr kumimoji="1">
                <a:solidFill>
                  <a:srgbClr val="0000FF"/>
                </a:solidFill>
                <a:latin typeface="Arial" charset="0"/>
                <a:ea typeface="ＭＳ Ｐゴシック" pitchFamily="34" charset="-128"/>
              </a:defRPr>
            </a:lvl6pPr>
            <a:lvl7pPr marL="2971800" indent="-228600" eaLnBrk="0" fontAlgn="base" hangingPunct="0">
              <a:spcBef>
                <a:spcPct val="20000"/>
              </a:spcBef>
              <a:spcAft>
                <a:spcPct val="0"/>
              </a:spcAft>
              <a:buChar char="»"/>
              <a:defRPr kumimoji="1">
                <a:solidFill>
                  <a:srgbClr val="0000FF"/>
                </a:solidFill>
                <a:latin typeface="Arial" charset="0"/>
                <a:ea typeface="ＭＳ Ｐゴシック" pitchFamily="34" charset="-128"/>
              </a:defRPr>
            </a:lvl7pPr>
            <a:lvl8pPr marL="3429000" indent="-228600" eaLnBrk="0" fontAlgn="base" hangingPunct="0">
              <a:spcBef>
                <a:spcPct val="20000"/>
              </a:spcBef>
              <a:spcAft>
                <a:spcPct val="0"/>
              </a:spcAft>
              <a:buChar char="»"/>
              <a:defRPr kumimoji="1">
                <a:solidFill>
                  <a:srgbClr val="0000FF"/>
                </a:solidFill>
                <a:latin typeface="Arial" charset="0"/>
                <a:ea typeface="ＭＳ Ｐゴシック" pitchFamily="34" charset="-128"/>
              </a:defRPr>
            </a:lvl8pPr>
            <a:lvl9pPr marL="3886200" indent="-228600" eaLnBrk="0" fontAlgn="base" hangingPunct="0">
              <a:spcBef>
                <a:spcPct val="20000"/>
              </a:spcBef>
              <a:spcAft>
                <a:spcPct val="0"/>
              </a:spcAft>
              <a:buChar char="»"/>
              <a:defRPr kumimoji="1">
                <a:solidFill>
                  <a:srgbClr val="0000FF"/>
                </a:solidFill>
                <a:latin typeface="Arial" charset="0"/>
                <a:ea typeface="ＭＳ Ｐゴシック" pitchFamily="34" charset="-128"/>
              </a:defRPr>
            </a:lvl9pPr>
          </a:lstStyle>
          <a:p>
            <a:pPr eaLnBrk="1" hangingPunct="1">
              <a:spcBef>
                <a:spcPct val="0"/>
              </a:spcBef>
              <a:buFontTx/>
              <a:buNone/>
              <a:defRPr/>
            </a:pPr>
            <a:r>
              <a:rPr kumimoji="0" lang="en-US" altLang="en-US" b="1" dirty="0">
                <a:solidFill>
                  <a:srgbClr val="FFFF00"/>
                </a:solidFill>
                <a:latin typeface="Arial Narrow" pitchFamily="34" charset="0"/>
              </a:rPr>
              <a:t>PBS55 - Diagnostics</a:t>
            </a:r>
          </a:p>
          <a:p>
            <a:pPr eaLnBrk="1" hangingPunct="1">
              <a:spcBef>
                <a:spcPct val="0"/>
              </a:spcBef>
              <a:buFontTx/>
              <a:buNone/>
              <a:defRPr/>
            </a:pPr>
            <a:r>
              <a:rPr kumimoji="0" lang="en-US" altLang="en-US" b="1" dirty="0">
                <a:solidFill>
                  <a:srgbClr val="FFFF00"/>
                </a:solidFill>
                <a:latin typeface="Arial Narrow" pitchFamily="34" charset="0"/>
              </a:rPr>
              <a:t>A</a:t>
            </a:r>
            <a:r>
              <a:rPr kumimoji="0" lang="en-US" altLang="en-US" sz="1800" b="1" dirty="0">
                <a:solidFill>
                  <a:srgbClr val="FFFF00"/>
                </a:solidFill>
                <a:latin typeface="Arial Narrow" pitchFamily="34" charset="0"/>
              </a:rPr>
              <a:t>- </a:t>
            </a:r>
            <a:r>
              <a:rPr kumimoji="0" lang="en-US" altLang="en-US" b="1" dirty="0">
                <a:solidFill>
                  <a:srgbClr val="FFFF00"/>
                </a:solidFill>
                <a:latin typeface="Arial Narrow" pitchFamily="34" charset="0"/>
              </a:rPr>
              <a:t>Magnetics systems</a:t>
            </a:r>
          </a:p>
          <a:p>
            <a:pPr eaLnBrk="1" hangingPunct="1">
              <a:spcBef>
                <a:spcPct val="0"/>
              </a:spcBef>
              <a:buFontTx/>
              <a:buNone/>
              <a:defRPr/>
            </a:pPr>
            <a:r>
              <a:rPr kumimoji="0" lang="en-US" altLang="en-US" b="1" dirty="0">
                <a:solidFill>
                  <a:srgbClr val="FFFF00"/>
                </a:solidFill>
                <a:latin typeface="Arial Narrow" pitchFamily="34" charset="0"/>
              </a:rPr>
              <a:t>B- Neutrons systems</a:t>
            </a:r>
          </a:p>
          <a:p>
            <a:pPr eaLnBrk="1" hangingPunct="1">
              <a:spcBef>
                <a:spcPct val="0"/>
              </a:spcBef>
              <a:buFontTx/>
              <a:buNone/>
              <a:defRPr/>
            </a:pPr>
            <a:r>
              <a:rPr kumimoji="0" lang="en-US" altLang="en-US" b="1" dirty="0">
                <a:solidFill>
                  <a:srgbClr val="FFFF00"/>
                </a:solidFill>
                <a:latin typeface="Arial Narrow" pitchFamily="34" charset="0"/>
              </a:rPr>
              <a:t>C- Optical systems</a:t>
            </a:r>
          </a:p>
          <a:p>
            <a:pPr eaLnBrk="1" hangingPunct="1">
              <a:spcBef>
                <a:spcPct val="0"/>
              </a:spcBef>
              <a:buFontTx/>
              <a:buNone/>
              <a:defRPr/>
            </a:pPr>
            <a:r>
              <a:rPr kumimoji="0" lang="en-US" altLang="en-US" b="1" dirty="0">
                <a:solidFill>
                  <a:srgbClr val="FFFF00"/>
                </a:solidFill>
                <a:latin typeface="Arial Narrow" pitchFamily="34" charset="0"/>
              </a:rPr>
              <a:t>D- Bolometry systems</a:t>
            </a:r>
          </a:p>
          <a:p>
            <a:pPr eaLnBrk="1" hangingPunct="1">
              <a:spcBef>
                <a:spcPct val="0"/>
              </a:spcBef>
              <a:buFontTx/>
              <a:buNone/>
              <a:defRPr/>
            </a:pPr>
            <a:r>
              <a:rPr kumimoji="0" lang="en-US" altLang="en-US" b="1" dirty="0">
                <a:solidFill>
                  <a:srgbClr val="FFFF00"/>
                </a:solidFill>
                <a:latin typeface="Arial Narrow" pitchFamily="34" charset="0"/>
              </a:rPr>
              <a:t>E- Spectroscopy systems</a:t>
            </a:r>
          </a:p>
          <a:p>
            <a:pPr eaLnBrk="1" hangingPunct="1">
              <a:spcBef>
                <a:spcPct val="0"/>
              </a:spcBef>
              <a:buFontTx/>
              <a:buNone/>
              <a:defRPr/>
            </a:pPr>
            <a:r>
              <a:rPr kumimoji="0" lang="en-US" altLang="en-US" b="1" dirty="0">
                <a:solidFill>
                  <a:srgbClr val="FFFF00"/>
                </a:solidFill>
                <a:latin typeface="Arial Narrow" pitchFamily="34" charset="0"/>
              </a:rPr>
              <a:t>F- Microwave systems</a:t>
            </a:r>
          </a:p>
          <a:p>
            <a:pPr eaLnBrk="1" hangingPunct="1">
              <a:spcBef>
                <a:spcPct val="0"/>
              </a:spcBef>
              <a:buFontTx/>
              <a:buNone/>
              <a:defRPr/>
            </a:pPr>
            <a:r>
              <a:rPr kumimoji="0" lang="en-US" altLang="en-US" b="1" dirty="0">
                <a:solidFill>
                  <a:srgbClr val="FFFF00"/>
                </a:solidFill>
                <a:latin typeface="Arial Narrow" pitchFamily="34" charset="0"/>
              </a:rPr>
              <a:t>G- Operational systems</a:t>
            </a:r>
          </a:p>
        </p:txBody>
      </p:sp>
      <p:sp>
        <p:nvSpPr>
          <p:cNvPr id="6" name="Text Box 3"/>
          <p:cNvSpPr txBox="1">
            <a:spLocks noChangeArrowheads="1"/>
          </p:cNvSpPr>
          <p:nvPr/>
        </p:nvSpPr>
        <p:spPr bwMode="auto">
          <a:xfrm>
            <a:off x="7152218" y="1428751"/>
            <a:ext cx="3456516" cy="2308324"/>
          </a:xfrm>
          <a:prstGeom prst="rect">
            <a:avLst/>
          </a:prstGeom>
          <a:solidFill>
            <a:srgbClr val="00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2400">
                <a:solidFill>
                  <a:srgbClr val="0000FF"/>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000">
                <a:solidFill>
                  <a:srgbClr val="0000FF"/>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a:solidFill>
                  <a:srgbClr val="0000FF"/>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a:solidFill>
                  <a:srgbClr val="0000FF"/>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a:solidFill>
                  <a:srgbClr val="0000FF"/>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a:solidFill>
                  <a:srgbClr val="0000FF"/>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a:solidFill>
                  <a:srgbClr val="0000FF"/>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a:solidFill>
                  <a:srgbClr val="0000FF"/>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a:solidFill>
                  <a:srgbClr val="0000FF"/>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kumimoji="0" lang="en-US" altLang="en-US" b="1">
                <a:solidFill>
                  <a:srgbClr val="00B0F0"/>
                </a:solidFill>
                <a:latin typeface="Arial Narrow" panose="020B0606020202030204" pitchFamily="34" charset="0"/>
              </a:rPr>
              <a:t>PBS55-Engineering of:</a:t>
            </a:r>
          </a:p>
          <a:p>
            <a:pPr eaLnBrk="1" hangingPunct="1">
              <a:spcBef>
                <a:spcPct val="0"/>
              </a:spcBef>
              <a:buFontTx/>
              <a:buNone/>
            </a:pPr>
            <a:r>
              <a:rPr kumimoji="0" lang="en-US" altLang="en-US" b="1">
                <a:solidFill>
                  <a:srgbClr val="00B0F0"/>
                </a:solidFill>
                <a:latin typeface="Arial Narrow" panose="020B0606020202030204" pitchFamily="34" charset="0"/>
              </a:rPr>
              <a:t>Q- Equatorial Ports</a:t>
            </a:r>
          </a:p>
          <a:p>
            <a:pPr eaLnBrk="1" hangingPunct="1">
              <a:spcBef>
                <a:spcPct val="0"/>
              </a:spcBef>
              <a:buFontTx/>
              <a:buNone/>
            </a:pPr>
            <a:r>
              <a:rPr kumimoji="0" lang="en-US" altLang="en-US" b="1">
                <a:solidFill>
                  <a:srgbClr val="00B0F0"/>
                </a:solidFill>
                <a:latin typeface="Arial Narrow" panose="020B0606020202030204" pitchFamily="34" charset="0"/>
              </a:rPr>
              <a:t>U- Upper Ports</a:t>
            </a:r>
          </a:p>
          <a:p>
            <a:pPr eaLnBrk="1" hangingPunct="1">
              <a:spcBef>
                <a:spcPct val="0"/>
              </a:spcBef>
              <a:buFontTx/>
              <a:buNone/>
            </a:pPr>
            <a:r>
              <a:rPr kumimoji="0" lang="en-US" altLang="en-US" b="1">
                <a:solidFill>
                  <a:srgbClr val="00B0F0"/>
                </a:solidFill>
                <a:latin typeface="Arial Narrow" panose="020B0606020202030204" pitchFamily="34" charset="0"/>
              </a:rPr>
              <a:t>L- Lower ports</a:t>
            </a:r>
          </a:p>
          <a:p>
            <a:pPr eaLnBrk="1" hangingPunct="1">
              <a:spcBef>
                <a:spcPct val="0"/>
              </a:spcBef>
              <a:buFontTx/>
              <a:buNone/>
            </a:pPr>
            <a:r>
              <a:rPr kumimoji="0" lang="en-US" altLang="en-US" b="1">
                <a:solidFill>
                  <a:srgbClr val="00B0F0"/>
                </a:solidFill>
                <a:latin typeface="Arial Narrow" panose="020B0606020202030204" pitchFamily="34" charset="0"/>
              </a:rPr>
              <a:t>NW- Windows</a:t>
            </a:r>
          </a:p>
          <a:p>
            <a:pPr eaLnBrk="1" hangingPunct="1">
              <a:spcBef>
                <a:spcPct val="0"/>
              </a:spcBef>
              <a:buFontTx/>
              <a:buNone/>
            </a:pPr>
            <a:r>
              <a:rPr kumimoji="0" lang="en-US" altLang="en-US" b="1">
                <a:solidFill>
                  <a:srgbClr val="00B0F0"/>
                </a:solidFill>
                <a:latin typeface="Arial Narrow" panose="020B0606020202030204" pitchFamily="34" charset="0"/>
              </a:rPr>
              <a:t>NE- Electrical Services</a:t>
            </a:r>
          </a:p>
        </p:txBody>
      </p:sp>
      <p:sp>
        <p:nvSpPr>
          <p:cNvPr id="10" name="Text Box 3"/>
          <p:cNvSpPr txBox="1">
            <a:spLocks noChangeArrowheads="1"/>
          </p:cNvSpPr>
          <p:nvPr/>
        </p:nvSpPr>
        <p:spPr bwMode="auto">
          <a:xfrm>
            <a:off x="7164918" y="3860801"/>
            <a:ext cx="3458633" cy="1200329"/>
          </a:xfrm>
          <a:prstGeom prst="rect">
            <a:avLst/>
          </a:prstGeom>
          <a:solidFill>
            <a:srgbClr val="00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2400">
                <a:solidFill>
                  <a:srgbClr val="0000FF"/>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000">
                <a:solidFill>
                  <a:srgbClr val="0000FF"/>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a:solidFill>
                  <a:srgbClr val="0000FF"/>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a:solidFill>
                  <a:srgbClr val="0000FF"/>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a:solidFill>
                  <a:srgbClr val="0000FF"/>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a:solidFill>
                  <a:srgbClr val="0000FF"/>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a:solidFill>
                  <a:srgbClr val="0000FF"/>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a:solidFill>
                  <a:srgbClr val="0000FF"/>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a:solidFill>
                  <a:srgbClr val="0000FF"/>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kumimoji="0" lang="en-US" altLang="en-US" b="1">
                <a:solidFill>
                  <a:srgbClr val="00B0F0"/>
                </a:solidFill>
                <a:latin typeface="Arial Narrow" panose="020B0606020202030204" pitchFamily="34" charset="0"/>
                <a:cs typeface="Arial" panose="020B0604020202020204" pitchFamily="34" charset="0"/>
              </a:rPr>
              <a:t>PBS57- IVVS</a:t>
            </a:r>
          </a:p>
          <a:p>
            <a:pPr eaLnBrk="1" hangingPunct="1">
              <a:spcBef>
                <a:spcPct val="0"/>
              </a:spcBef>
              <a:buFontTx/>
              <a:buNone/>
            </a:pPr>
            <a:r>
              <a:rPr kumimoji="0" lang="en-US" altLang="en-US" b="1">
                <a:solidFill>
                  <a:srgbClr val="00B0F0"/>
                </a:solidFill>
                <a:latin typeface="Arial Narrow" panose="020B0606020202030204" pitchFamily="34" charset="0"/>
                <a:cs typeface="Arial" panose="020B0604020202020204" pitchFamily="34" charset="0"/>
              </a:rPr>
              <a:t>+PBS58- PPTF</a:t>
            </a:r>
          </a:p>
          <a:p>
            <a:pPr eaLnBrk="1" hangingPunct="1">
              <a:spcBef>
                <a:spcPct val="0"/>
              </a:spcBef>
              <a:buFontTx/>
              <a:buNone/>
            </a:pPr>
            <a:r>
              <a:rPr kumimoji="0" lang="en-US" altLang="en-US" b="1">
                <a:solidFill>
                  <a:srgbClr val="00B0F0"/>
                </a:solidFill>
                <a:latin typeface="Arial Narrow" panose="020B0606020202030204" pitchFamily="34" charset="0"/>
                <a:cs typeface="Arial" panose="020B0604020202020204" pitchFamily="34" charset="0"/>
              </a:rPr>
              <a:t>+TSM</a:t>
            </a:r>
          </a:p>
        </p:txBody>
      </p:sp>
      <p:sp>
        <p:nvSpPr>
          <p:cNvPr id="2" name="Rectangle 1"/>
          <p:cNvSpPr>
            <a:spLocks noChangeArrowheads="1"/>
          </p:cNvSpPr>
          <p:nvPr/>
        </p:nvSpPr>
        <p:spPr bwMode="auto">
          <a:xfrm>
            <a:off x="1634067" y="5429249"/>
            <a:ext cx="86106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anose="020B0502020202020204" pitchFamily="34" charset="0"/>
                <a:ea typeface="ＭＳ Ｐゴシック" panose="020B0600070205080204" pitchFamily="34" charset="-128"/>
              </a:defRPr>
            </a:lvl1pPr>
            <a:lvl2pPr marL="742950" indent="-285750">
              <a:defRPr sz="2400">
                <a:solidFill>
                  <a:schemeClr val="tx1"/>
                </a:solidFill>
                <a:latin typeface="Century Gothic" panose="020B0502020202020204" pitchFamily="34" charset="0"/>
                <a:ea typeface="ＭＳ Ｐゴシック" panose="020B0600070205080204" pitchFamily="34" charset="-128"/>
              </a:defRPr>
            </a:lvl2pPr>
            <a:lvl3pPr marL="1143000" indent="-228600">
              <a:defRPr sz="2400">
                <a:solidFill>
                  <a:schemeClr val="tx1"/>
                </a:solidFill>
                <a:latin typeface="Century Gothic" panose="020B0502020202020204" pitchFamily="34" charset="0"/>
                <a:ea typeface="ＭＳ Ｐゴシック" panose="020B0600070205080204" pitchFamily="34" charset="-128"/>
              </a:defRPr>
            </a:lvl3pPr>
            <a:lvl4pPr marL="1600200" indent="-228600">
              <a:defRPr sz="2400">
                <a:solidFill>
                  <a:schemeClr val="tx1"/>
                </a:solidFill>
                <a:latin typeface="Century Gothic" panose="020B0502020202020204" pitchFamily="34" charset="0"/>
                <a:ea typeface="ＭＳ Ｐゴシック" panose="020B0600070205080204" pitchFamily="34" charset="-128"/>
              </a:defRPr>
            </a:lvl4pPr>
            <a:lvl5pPr marL="2057400" indent="-228600">
              <a:defRPr sz="2400">
                <a:solidFill>
                  <a:schemeClr val="tx1"/>
                </a:solidFill>
                <a:latin typeface="Century Gothic" panose="020B0502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Century Gothic" panose="020B0502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Century Gothic" panose="020B0502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Century Gothic" panose="020B0502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Century Gothic" panose="020B0502020202020204" pitchFamily="34" charset="0"/>
                <a:ea typeface="ＭＳ Ｐゴシック" panose="020B0600070205080204" pitchFamily="34" charset="-128"/>
              </a:defRPr>
            </a:lvl9pPr>
          </a:lstStyle>
          <a:p>
            <a:pPr algn="ctr" eaLnBrk="1" hangingPunct="1"/>
            <a:r>
              <a:rPr lang="en-US" altLang="en-US" b="1" dirty="0">
                <a:solidFill>
                  <a:srgbClr val="FF0000"/>
                </a:solidFill>
                <a:latin typeface="Arial Narrow" panose="020B0606020202030204" pitchFamily="34" charset="0"/>
              </a:rPr>
              <a:t>Some of the world’s best engineers and scientists and project experts – bright, committed, enthusiastic and curious people….! </a:t>
            </a:r>
            <a:endParaRPr lang="en-GB" altLang="en-US" b="1" dirty="0">
              <a:solidFill>
                <a:srgbClr val="00B0F0"/>
              </a:solidFill>
              <a:latin typeface="Arial Narrow" panose="020B0606020202030204" pitchFamily="34" charset="0"/>
            </a:endParaRPr>
          </a:p>
        </p:txBody>
      </p:sp>
    </p:spTree>
    <p:custDataLst>
      <p:tags r:id="rId1"/>
    </p:custDataLst>
    <p:extLst>
      <p:ext uri="{BB962C8B-B14F-4D97-AF65-F5344CB8AC3E}">
        <p14:creationId xmlns:p14="http://schemas.microsoft.com/office/powerpoint/2010/main" val="58971300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animBg="1"/>
      <p:bldP spid="6" grpId="0" animBg="1"/>
      <p:bldP spid="10" grpId="0" animBg="1"/>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0"/>
          </p:nvPr>
        </p:nvPicPr>
        <p:blipFill rotWithShape="1">
          <a:blip r:embed="rId2" cstate="email">
            <a:extLst>
              <a:ext uri="{28A0092B-C50C-407E-A947-70E740481C1C}">
                <a14:useLocalDpi xmlns:a14="http://schemas.microsoft.com/office/drawing/2010/main"/>
              </a:ext>
            </a:extLst>
          </a:blip>
          <a:srcRect/>
          <a:stretch/>
        </p:blipFill>
        <p:spPr>
          <a:xfrm>
            <a:off x="-1" y="63500"/>
            <a:ext cx="12153901" cy="6654800"/>
          </a:xfrm>
        </p:spPr>
      </p:pic>
      <p:sp>
        <p:nvSpPr>
          <p:cNvPr id="46" name="Rectangle 32">
            <a:extLst>
              <a:ext uri="{FF2B5EF4-FFF2-40B4-BE49-F238E27FC236}">
                <a16:creationId xmlns:a16="http://schemas.microsoft.com/office/drawing/2014/main" id="{E97E95CA-7283-5B46-9EFB-EE7D6DEDBBB2}"/>
              </a:ext>
            </a:extLst>
          </p:cNvPr>
          <p:cNvSpPr/>
          <p:nvPr/>
        </p:nvSpPr>
        <p:spPr>
          <a:xfrm>
            <a:off x="-2" y="5280508"/>
            <a:ext cx="12192003" cy="1577493"/>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2274617">
                <a:moveTo>
                  <a:pt x="0" y="1720"/>
                </a:moveTo>
                <a:cubicBezTo>
                  <a:pt x="4188178" y="-5806"/>
                  <a:pt x="7281334" y="-13333"/>
                  <a:pt x="12192001" y="554875"/>
                </a:cubicBezTo>
                <a:lnTo>
                  <a:pt x="12192001" y="2274617"/>
                </a:lnTo>
                <a:lnTo>
                  <a:pt x="0" y="2274617"/>
                </a:lnTo>
                <a:lnTo>
                  <a:pt x="0" y="1720"/>
                </a:lnTo>
                <a:close/>
              </a:path>
            </a:pathLst>
          </a:custGeom>
          <a:solidFill>
            <a:srgbClr val="0D0D0D">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pic>
        <p:nvPicPr>
          <p:cNvPr id="53" name="Graphique 52">
            <a:extLst>
              <a:ext uri="{FF2B5EF4-FFF2-40B4-BE49-F238E27FC236}">
                <a16:creationId xmlns:a16="http://schemas.microsoft.com/office/drawing/2014/main" id="{7472585E-2EFA-6F6F-14D2-BB81F32C38A9}"/>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2680" y="6104228"/>
            <a:ext cx="866226" cy="432000"/>
          </a:xfrm>
          <a:prstGeom prst="rect">
            <a:avLst/>
          </a:prstGeom>
        </p:spPr>
      </p:pic>
      <p:sp>
        <p:nvSpPr>
          <p:cNvPr id="54" name="ZoneTexte 53">
            <a:extLst>
              <a:ext uri="{FF2B5EF4-FFF2-40B4-BE49-F238E27FC236}">
                <a16:creationId xmlns:a16="http://schemas.microsoft.com/office/drawing/2014/main" id="{6655A2D1-9070-4AA7-8ACA-4265CBD83500}"/>
              </a:ext>
            </a:extLst>
          </p:cNvPr>
          <p:cNvSpPr txBox="1"/>
          <p:nvPr/>
        </p:nvSpPr>
        <p:spPr>
          <a:xfrm>
            <a:off x="508200" y="5361183"/>
            <a:ext cx="7301118" cy="1272143"/>
          </a:xfrm>
          <a:prstGeom prst="rect">
            <a:avLst/>
          </a:prstGeom>
          <a:noFill/>
        </p:spPr>
        <p:txBody>
          <a:bodyPr wrap="square" rtlCol="0">
            <a:spAutoFit/>
          </a:bodyPr>
          <a:lstStyle/>
          <a:p>
            <a:pPr>
              <a:lnSpc>
                <a:spcPts val="2600"/>
              </a:lnSpc>
            </a:pPr>
            <a:r>
              <a:rPr lang="en-US" sz="2000" b="1" dirty="0">
                <a:solidFill>
                  <a:schemeClr val="bg1"/>
                </a:solidFill>
                <a:latin typeface="Arial" panose="020B0604020202020204" pitchFamily="34" charset="0"/>
                <a:ea typeface="Open Sans" pitchFamily="2" charset="0"/>
                <a:cs typeface="Arial" panose="020B0604020202020204" pitchFamily="34" charset="0"/>
              </a:rPr>
              <a:t>WHO MANUFACTURES WHAT?</a:t>
            </a:r>
          </a:p>
          <a:p>
            <a:pPr>
              <a:lnSpc>
                <a:spcPts val="1800"/>
              </a:lnSpc>
              <a:spcBef>
                <a:spcPts val="600"/>
              </a:spcBef>
            </a:pPr>
            <a:r>
              <a:rPr lang="en-US" sz="1600" dirty="0">
                <a:solidFill>
                  <a:schemeClr val="bg1"/>
                </a:solidFill>
                <a:latin typeface="Arial" panose="020B0604020202020204" pitchFamily="34" charset="0"/>
                <a:ea typeface="Open Sans" pitchFamily="2" charset="0"/>
                <a:cs typeface="Arial" panose="020B0604020202020204" pitchFamily="34" charset="0"/>
              </a:rPr>
              <a:t>The ITER Tokamak is comprised of more than 1 million components. This shows a simplified breakdown of ITER Member contributions.</a:t>
            </a:r>
          </a:p>
          <a:p>
            <a:pPr>
              <a:lnSpc>
                <a:spcPts val="1800"/>
              </a:lnSpc>
              <a:spcBef>
                <a:spcPts val="600"/>
              </a:spcBef>
            </a:pPr>
            <a:r>
              <a:rPr lang="en-US" sz="1600" dirty="0">
                <a:solidFill>
                  <a:schemeClr val="bg1"/>
                </a:solidFill>
                <a:latin typeface="Arial" panose="020B0604020202020204" pitchFamily="34" charset="0"/>
                <a:ea typeface="Open Sans" pitchFamily="2" charset="0"/>
                <a:cs typeface="Arial" panose="020B0604020202020204" pitchFamily="34" charset="0"/>
              </a:rPr>
              <a:t>ITER Members share all intellectual property.</a:t>
            </a:r>
          </a:p>
        </p:txBody>
      </p:sp>
      <p:sp>
        <p:nvSpPr>
          <p:cNvPr id="11" name="ZoneTexte 11">
            <a:extLst>
              <a:ext uri="{FF2B5EF4-FFF2-40B4-BE49-F238E27FC236}">
                <a16:creationId xmlns:a16="http://schemas.microsoft.com/office/drawing/2014/main" id="{71FA8DDF-DFDE-4604-E4E5-71ED21F29D16}"/>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chemeClr val="bg1"/>
                </a:solidFill>
                <a:latin typeface="Open Sans" pitchFamily="2" charset="0"/>
                <a:ea typeface="Open Sans" pitchFamily="2" charset="0"/>
                <a:cs typeface="Open Sans" pitchFamily="2" charset="0"/>
              </a:rPr>
              <a:t>22</a:t>
            </a:fld>
            <a:endParaRPr lang="fr-FR" sz="1000" dirty="0">
              <a:solidFill>
                <a:schemeClr val="bg1"/>
              </a:solidFill>
              <a:latin typeface="Open Sans" pitchFamily="2" charset="0"/>
              <a:ea typeface="Open Sans" pitchFamily="2" charset="0"/>
              <a:cs typeface="Open Sans" pitchFamily="2" charset="0"/>
            </a:endParaRPr>
          </a:p>
        </p:txBody>
      </p:sp>
      <p:sp>
        <p:nvSpPr>
          <p:cNvPr id="3" name="TextBox 2">
            <a:extLst>
              <a:ext uri="{FF2B5EF4-FFF2-40B4-BE49-F238E27FC236}">
                <a16:creationId xmlns:a16="http://schemas.microsoft.com/office/drawing/2014/main" id="{E75548A7-7D7E-2EC9-8DBE-8E779F04C452}"/>
              </a:ext>
            </a:extLst>
          </p:cNvPr>
          <p:cNvSpPr txBox="1"/>
          <p:nvPr/>
        </p:nvSpPr>
        <p:spPr>
          <a:xfrm>
            <a:off x="10144355" y="430793"/>
            <a:ext cx="1724551" cy="4247317"/>
          </a:xfrm>
          <a:prstGeom prst="rect">
            <a:avLst/>
          </a:prstGeom>
          <a:noFill/>
        </p:spPr>
        <p:txBody>
          <a:bodyPr wrap="square" rtlCol="0">
            <a:spAutoFit/>
          </a:bodyPr>
          <a:lstStyle/>
          <a:p>
            <a:r>
              <a:rPr lang="en-US" b="1" dirty="0">
                <a:solidFill>
                  <a:schemeClr val="bg1"/>
                </a:solidFill>
              </a:rPr>
              <a:t>TK complex: 23,000 tons</a:t>
            </a:r>
          </a:p>
          <a:p>
            <a:r>
              <a:rPr lang="en-GB" b="1" i="0" dirty="0">
                <a:solidFill>
                  <a:schemeClr val="bg1"/>
                </a:solidFill>
                <a:effectLst/>
              </a:rPr>
              <a:t>80m tall (including basement levels)</a:t>
            </a:r>
          </a:p>
          <a:p>
            <a:r>
              <a:rPr lang="en-GB" b="1" i="0" dirty="0">
                <a:solidFill>
                  <a:schemeClr val="bg1"/>
                </a:solidFill>
                <a:effectLst/>
              </a:rPr>
              <a:t>120 m long and 80m wide</a:t>
            </a:r>
          </a:p>
          <a:p>
            <a:endParaRPr lang="en-US" b="1" dirty="0">
              <a:solidFill>
                <a:schemeClr val="bg1"/>
              </a:solidFill>
            </a:endParaRPr>
          </a:p>
          <a:p>
            <a:r>
              <a:rPr lang="en-US" b="1" dirty="0">
                <a:solidFill>
                  <a:schemeClr val="bg1"/>
                </a:solidFill>
              </a:rPr>
              <a:t>Plasma radius= 6.2m</a:t>
            </a:r>
          </a:p>
          <a:p>
            <a:r>
              <a:rPr lang="en-US" b="1" dirty="0">
                <a:solidFill>
                  <a:schemeClr val="bg1"/>
                </a:solidFill>
              </a:rPr>
              <a:t>Plasma volume= 840m3</a:t>
            </a:r>
          </a:p>
          <a:p>
            <a:endParaRPr lang="en-GB" dirty="0"/>
          </a:p>
        </p:txBody>
      </p:sp>
    </p:spTree>
    <p:extLst>
      <p:ext uri="{BB962C8B-B14F-4D97-AF65-F5344CB8AC3E}">
        <p14:creationId xmlns:p14="http://schemas.microsoft.com/office/powerpoint/2010/main" val="28900324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s://www.iter.org/doc/www/content/com/Lists/Stories/Attachments/3858/drone_riche_17-03-2023_vertical_small_2_ed_date.jpg"/>
          <p:cNvPicPr>
            <a:picLocks noGrp="1" noChangeAspect="1" noChangeArrowheads="1"/>
          </p:cNvPicPr>
          <p:nvPr>
            <p:ph type="pic" sz="quarter" idx="10"/>
          </p:nvPr>
        </p:nvPicPr>
        <p:blipFill rotWithShape="1">
          <a:blip r:embed="rId2" cstate="email">
            <a:extLst>
              <a:ext uri="{28A0092B-C50C-407E-A947-70E740481C1C}">
                <a14:useLocalDpi xmlns:a14="http://schemas.microsoft.com/office/drawing/2010/main"/>
              </a:ext>
            </a:extLst>
          </a:blip>
          <a:srcRect/>
          <a:stretch/>
        </p:blipFill>
        <p:spPr bwMode="auto">
          <a:xfrm>
            <a:off x="0" y="25400"/>
            <a:ext cx="12192000" cy="6489700"/>
          </a:xfrm>
          <a:prstGeom prst="rect">
            <a:avLst/>
          </a:prstGeom>
          <a:noFill/>
          <a:extLst>
            <a:ext uri="{909E8E84-426E-40DD-AFC4-6F175D3DCCD1}">
              <a14:hiddenFill xmlns:a14="http://schemas.microsoft.com/office/drawing/2010/main">
                <a:solidFill>
                  <a:srgbClr val="FFFFFF"/>
                </a:solidFill>
              </a14:hiddenFill>
            </a:ext>
          </a:extLst>
        </p:spPr>
      </p:pic>
      <p:sp>
        <p:nvSpPr>
          <p:cNvPr id="46" name="Rectangle 32">
            <a:extLst>
              <a:ext uri="{FF2B5EF4-FFF2-40B4-BE49-F238E27FC236}">
                <a16:creationId xmlns:a16="http://schemas.microsoft.com/office/drawing/2014/main" id="{E97E95CA-7283-5B46-9EFB-EE7D6DEDBBB2}"/>
              </a:ext>
            </a:extLst>
          </p:cNvPr>
          <p:cNvSpPr/>
          <p:nvPr/>
        </p:nvSpPr>
        <p:spPr>
          <a:xfrm>
            <a:off x="-2" y="5664200"/>
            <a:ext cx="12192003" cy="1193802"/>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2274617">
                <a:moveTo>
                  <a:pt x="0" y="1720"/>
                </a:moveTo>
                <a:cubicBezTo>
                  <a:pt x="4188178" y="-5806"/>
                  <a:pt x="7281334" y="-13333"/>
                  <a:pt x="12192001" y="554875"/>
                </a:cubicBezTo>
                <a:lnTo>
                  <a:pt x="12192001" y="2274617"/>
                </a:lnTo>
                <a:lnTo>
                  <a:pt x="0" y="2274617"/>
                </a:lnTo>
                <a:lnTo>
                  <a:pt x="0" y="172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sp>
        <p:nvSpPr>
          <p:cNvPr id="54" name="ZoneTexte 53">
            <a:extLst>
              <a:ext uri="{FF2B5EF4-FFF2-40B4-BE49-F238E27FC236}">
                <a16:creationId xmlns:a16="http://schemas.microsoft.com/office/drawing/2014/main" id="{6655A2D1-9070-4AA7-8ACA-4265CBD83500}"/>
              </a:ext>
            </a:extLst>
          </p:cNvPr>
          <p:cNvSpPr txBox="1"/>
          <p:nvPr/>
        </p:nvSpPr>
        <p:spPr>
          <a:xfrm>
            <a:off x="432000" y="5853470"/>
            <a:ext cx="6930414" cy="733534"/>
          </a:xfrm>
          <a:prstGeom prst="rect">
            <a:avLst/>
          </a:prstGeom>
          <a:noFill/>
        </p:spPr>
        <p:txBody>
          <a:bodyPr wrap="square" rtlCol="0">
            <a:spAutoFit/>
          </a:bodyPr>
          <a:lstStyle/>
          <a:p>
            <a:pPr>
              <a:lnSpc>
                <a:spcPts val="2600"/>
              </a:lnSpc>
            </a:pPr>
            <a:r>
              <a:rPr lang="en-US" sz="2000" b="1" dirty="0">
                <a:solidFill>
                  <a:schemeClr val="accent1"/>
                </a:solidFill>
                <a:latin typeface="Arial" panose="020B0604020202020204" pitchFamily="34" charset="0"/>
                <a:ea typeface="Open Sans" pitchFamily="2" charset="0"/>
                <a:cs typeface="Arial" panose="020B0604020202020204" pitchFamily="34" charset="0"/>
              </a:rPr>
              <a:t>WORKSITE CONSTRUCTION</a:t>
            </a:r>
          </a:p>
          <a:p>
            <a:pPr>
              <a:lnSpc>
                <a:spcPts val="1800"/>
              </a:lnSpc>
              <a:spcBef>
                <a:spcPts val="600"/>
              </a:spcBef>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Aerial perspective</a:t>
            </a:r>
          </a:p>
        </p:txBody>
      </p:sp>
      <p:pic>
        <p:nvPicPr>
          <p:cNvPr id="14" name="Graphique 13">
            <a:extLst>
              <a:ext uri="{FF2B5EF4-FFF2-40B4-BE49-F238E27FC236}">
                <a16:creationId xmlns:a16="http://schemas.microsoft.com/office/drawing/2014/main" id="{E430A7D1-E2BC-F6AE-E1D4-92D9F1A82346}"/>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2679" y="6104226"/>
            <a:ext cx="866227" cy="432000"/>
          </a:xfrm>
          <a:prstGeom prst="rect">
            <a:avLst/>
          </a:prstGeom>
        </p:spPr>
      </p:pic>
      <p:sp>
        <p:nvSpPr>
          <p:cNvPr id="12" name="TextBox 11"/>
          <p:cNvSpPr txBox="1"/>
          <p:nvPr/>
        </p:nvSpPr>
        <p:spPr>
          <a:xfrm>
            <a:off x="6095999" y="270996"/>
            <a:ext cx="1649313" cy="276999"/>
          </a:xfrm>
          <a:prstGeom prst="rect">
            <a:avLst/>
          </a:prstGeom>
          <a:solidFill>
            <a:schemeClr val="tx1">
              <a:lumMod val="50000"/>
              <a:lumOff val="50000"/>
              <a:alpha val="93000"/>
            </a:schemeClr>
          </a:solidFill>
          <a:ln w="6350">
            <a:solidFill>
              <a:srgbClr val="FFC000"/>
            </a:solidFill>
          </a:ln>
        </p:spPr>
        <p:txBody>
          <a:bodyPr wrap="square" rtlCol="0">
            <a:spAutoFit/>
          </a:bodyPr>
          <a:lstStyle>
            <a:defPPr>
              <a:defRPr lang="en-US"/>
            </a:defPPr>
            <a:lvl1pPr>
              <a:defRPr b="1"/>
            </a:lvl1pPr>
          </a:lstStyle>
          <a:p>
            <a:r>
              <a:rPr lang="fr-FR" sz="1200" dirty="0">
                <a:solidFill>
                  <a:schemeClr val="bg1"/>
                </a:solidFill>
                <a:latin typeface="Arial" panose="020B0604020202020204" pitchFamily="34" charset="0"/>
                <a:cs typeface="Arial" panose="020B0604020202020204" pitchFamily="34" charset="0"/>
              </a:rPr>
              <a:t>Cryostat workshop</a:t>
            </a:r>
          </a:p>
        </p:txBody>
      </p:sp>
      <p:cxnSp>
        <p:nvCxnSpPr>
          <p:cNvPr id="13" name="Straight Arrow Connector 12"/>
          <p:cNvCxnSpPr>
            <a:stCxn id="12" idx="1"/>
          </p:cNvCxnSpPr>
          <p:nvPr/>
        </p:nvCxnSpPr>
        <p:spPr>
          <a:xfrm flipH="1">
            <a:off x="5305425" y="409496"/>
            <a:ext cx="790574" cy="81497"/>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875367" y="3558349"/>
            <a:ext cx="800283" cy="461665"/>
          </a:xfrm>
          <a:prstGeom prst="rect">
            <a:avLst/>
          </a:prstGeom>
          <a:solidFill>
            <a:schemeClr val="tx1">
              <a:lumMod val="50000"/>
              <a:lumOff val="50000"/>
              <a:alpha val="93000"/>
            </a:schemeClr>
          </a:solidFill>
          <a:ln w="6350">
            <a:solidFill>
              <a:srgbClr val="FFC000"/>
            </a:solidFill>
          </a:ln>
        </p:spPr>
        <p:txBody>
          <a:bodyPr wrap="square" rtlCol="0">
            <a:spAutoFit/>
          </a:bodyPr>
          <a:lstStyle>
            <a:defPPr>
              <a:defRPr lang="en-US"/>
            </a:defPPr>
            <a:lvl1pPr>
              <a:defRPr b="1"/>
            </a:lvl1pPr>
          </a:lstStyle>
          <a:p>
            <a:r>
              <a:rPr lang="fr-FR" sz="1200" dirty="0">
                <a:solidFill>
                  <a:schemeClr val="bg1"/>
                </a:solidFill>
                <a:latin typeface="Arial" panose="020B0604020202020204" pitchFamily="34" charset="0"/>
                <a:cs typeface="Arial" panose="020B0604020202020204" pitchFamily="34" charset="0"/>
              </a:rPr>
              <a:t>Tritium Building</a:t>
            </a:r>
          </a:p>
        </p:txBody>
      </p:sp>
      <p:sp>
        <p:nvSpPr>
          <p:cNvPr id="17" name="TextBox 16"/>
          <p:cNvSpPr txBox="1"/>
          <p:nvPr/>
        </p:nvSpPr>
        <p:spPr>
          <a:xfrm>
            <a:off x="7348307" y="2286604"/>
            <a:ext cx="1496913" cy="276999"/>
          </a:xfrm>
          <a:prstGeom prst="rect">
            <a:avLst/>
          </a:prstGeom>
          <a:solidFill>
            <a:schemeClr val="tx1">
              <a:lumMod val="50000"/>
              <a:lumOff val="50000"/>
              <a:alpha val="93000"/>
            </a:schemeClr>
          </a:solidFill>
          <a:ln w="6350">
            <a:solidFill>
              <a:srgbClr val="FFC000"/>
            </a:solidFill>
          </a:ln>
        </p:spPr>
        <p:txBody>
          <a:bodyPr wrap="square" rtlCol="0">
            <a:spAutoFit/>
          </a:bodyPr>
          <a:lstStyle>
            <a:defPPr>
              <a:defRPr lang="en-US"/>
            </a:defPPr>
            <a:lvl1pPr>
              <a:defRPr b="1"/>
            </a:lvl1pPr>
          </a:lstStyle>
          <a:p>
            <a:r>
              <a:rPr lang="fr-FR" sz="1200" dirty="0" err="1">
                <a:solidFill>
                  <a:schemeClr val="bg1"/>
                </a:solidFill>
                <a:latin typeface="Arial" panose="020B0604020202020204" pitchFamily="34" charset="0"/>
                <a:cs typeface="Arial" panose="020B0604020202020204" pitchFamily="34" charset="0"/>
              </a:rPr>
              <a:t>Cryogenics</a:t>
            </a:r>
            <a:r>
              <a:rPr lang="fr-FR" sz="1200" dirty="0">
                <a:solidFill>
                  <a:schemeClr val="bg1"/>
                </a:solidFill>
                <a:latin typeface="Arial" panose="020B0604020202020204" pitchFamily="34" charset="0"/>
                <a:cs typeface="Arial" panose="020B0604020202020204" pitchFamily="34" charset="0"/>
              </a:rPr>
              <a:t> plant</a:t>
            </a:r>
          </a:p>
        </p:txBody>
      </p:sp>
      <p:sp>
        <p:nvSpPr>
          <p:cNvPr id="18" name="TextBox 17"/>
          <p:cNvSpPr txBox="1"/>
          <p:nvPr/>
        </p:nvSpPr>
        <p:spPr>
          <a:xfrm>
            <a:off x="7348307" y="3152001"/>
            <a:ext cx="1649313" cy="276999"/>
          </a:xfrm>
          <a:prstGeom prst="rect">
            <a:avLst/>
          </a:prstGeom>
          <a:solidFill>
            <a:schemeClr val="tx1">
              <a:lumMod val="50000"/>
              <a:lumOff val="50000"/>
              <a:alpha val="93000"/>
            </a:schemeClr>
          </a:solidFill>
          <a:ln w="6350">
            <a:solidFill>
              <a:srgbClr val="FFC000"/>
            </a:solidFill>
          </a:ln>
        </p:spPr>
        <p:txBody>
          <a:bodyPr wrap="square" rtlCol="0">
            <a:spAutoFit/>
          </a:bodyPr>
          <a:lstStyle>
            <a:defPPr>
              <a:defRPr lang="en-US"/>
            </a:defPPr>
            <a:lvl1pPr>
              <a:defRPr b="1"/>
            </a:lvl1pPr>
          </a:lstStyle>
          <a:p>
            <a:r>
              <a:rPr lang="fr-FR" sz="1200" dirty="0" err="1">
                <a:solidFill>
                  <a:schemeClr val="bg1"/>
                </a:solidFill>
                <a:latin typeface="Arial" panose="020B0604020202020204" pitchFamily="34" charset="0"/>
                <a:cs typeface="Arial" panose="020B0604020202020204" pitchFamily="34" charset="0"/>
              </a:rPr>
              <a:t>Magnet</a:t>
            </a:r>
            <a:r>
              <a:rPr lang="fr-FR" sz="1200" dirty="0">
                <a:solidFill>
                  <a:schemeClr val="bg1"/>
                </a:solidFill>
                <a:latin typeface="Arial" panose="020B0604020202020204" pitchFamily="34" charset="0"/>
                <a:cs typeface="Arial" panose="020B0604020202020204" pitchFamily="34" charset="0"/>
              </a:rPr>
              <a:t> Conversion</a:t>
            </a:r>
          </a:p>
        </p:txBody>
      </p:sp>
      <p:sp>
        <p:nvSpPr>
          <p:cNvPr id="19" name="TextBox 18"/>
          <p:cNvSpPr txBox="1"/>
          <p:nvPr/>
        </p:nvSpPr>
        <p:spPr>
          <a:xfrm>
            <a:off x="10359446" y="1440209"/>
            <a:ext cx="1039713" cy="276999"/>
          </a:xfrm>
          <a:prstGeom prst="rect">
            <a:avLst/>
          </a:prstGeom>
          <a:solidFill>
            <a:schemeClr val="tx1">
              <a:lumMod val="50000"/>
              <a:lumOff val="50000"/>
              <a:alpha val="93000"/>
            </a:schemeClr>
          </a:solidFill>
          <a:ln w="6350">
            <a:solidFill>
              <a:srgbClr val="FFC000"/>
            </a:solidFill>
          </a:ln>
        </p:spPr>
        <p:txBody>
          <a:bodyPr wrap="square" rtlCol="0">
            <a:spAutoFit/>
          </a:bodyPr>
          <a:lstStyle>
            <a:defPPr>
              <a:defRPr lang="en-US"/>
            </a:defPPr>
            <a:lvl1pPr>
              <a:defRPr b="1"/>
            </a:lvl1pPr>
          </a:lstStyle>
          <a:p>
            <a:r>
              <a:rPr lang="fr-FR" sz="1200" dirty="0" err="1">
                <a:solidFill>
                  <a:schemeClr val="bg1"/>
                </a:solidFill>
                <a:latin typeface="Arial" panose="020B0604020202020204" pitchFamily="34" charset="0"/>
                <a:cs typeface="Arial" panose="020B0604020202020204" pitchFamily="34" charset="0"/>
              </a:rPr>
              <a:t>Switchyard</a:t>
            </a:r>
            <a:endParaRPr lang="fr-FR" sz="1200" dirty="0">
              <a:solidFill>
                <a:schemeClr val="bg1"/>
              </a:solidFill>
              <a:latin typeface="Arial" panose="020B0604020202020204" pitchFamily="34" charset="0"/>
              <a:cs typeface="Arial" panose="020B0604020202020204" pitchFamily="34" charset="0"/>
            </a:endParaRPr>
          </a:p>
        </p:txBody>
      </p:sp>
      <p:sp>
        <p:nvSpPr>
          <p:cNvPr id="20" name="TextBox 19"/>
          <p:cNvSpPr txBox="1"/>
          <p:nvPr/>
        </p:nvSpPr>
        <p:spPr>
          <a:xfrm>
            <a:off x="8748893" y="603597"/>
            <a:ext cx="1990726" cy="276999"/>
          </a:xfrm>
          <a:prstGeom prst="rect">
            <a:avLst/>
          </a:prstGeom>
          <a:solidFill>
            <a:schemeClr val="tx1">
              <a:lumMod val="50000"/>
              <a:lumOff val="50000"/>
              <a:alpha val="93000"/>
            </a:schemeClr>
          </a:solidFill>
          <a:ln w="6350">
            <a:solidFill>
              <a:srgbClr val="FFC000"/>
            </a:solidFill>
          </a:ln>
        </p:spPr>
        <p:txBody>
          <a:bodyPr wrap="square" rtlCol="0">
            <a:spAutoFit/>
          </a:bodyPr>
          <a:lstStyle>
            <a:defPPr>
              <a:defRPr lang="en-US"/>
            </a:defPPr>
            <a:lvl1pPr>
              <a:defRPr b="1"/>
            </a:lvl1pPr>
          </a:lstStyle>
          <a:p>
            <a:r>
              <a:rPr lang="fr-FR" sz="1200" dirty="0">
                <a:solidFill>
                  <a:schemeClr val="bg1"/>
                </a:solidFill>
                <a:latin typeface="Arial" panose="020B0604020202020204" pitchFamily="34" charset="0"/>
                <a:cs typeface="Arial" panose="020B0604020202020204" pitchFamily="34" charset="0"/>
              </a:rPr>
              <a:t>PF </a:t>
            </a:r>
            <a:r>
              <a:rPr lang="fr-FR" sz="1200" dirty="0" err="1">
                <a:solidFill>
                  <a:schemeClr val="bg1"/>
                </a:solidFill>
                <a:latin typeface="Arial" panose="020B0604020202020204" pitchFamily="34" charset="0"/>
                <a:cs typeface="Arial" panose="020B0604020202020204" pitchFamily="34" charset="0"/>
              </a:rPr>
              <a:t>Coils</a:t>
            </a:r>
            <a:r>
              <a:rPr lang="fr-FR" sz="1200" dirty="0">
                <a:solidFill>
                  <a:schemeClr val="bg1"/>
                </a:solidFill>
                <a:latin typeface="Arial" panose="020B0604020202020204" pitchFamily="34" charset="0"/>
                <a:cs typeface="Arial" panose="020B0604020202020204" pitchFamily="34" charset="0"/>
              </a:rPr>
              <a:t> </a:t>
            </a:r>
            <a:r>
              <a:rPr lang="fr-FR" sz="1200" dirty="0" err="1">
                <a:solidFill>
                  <a:schemeClr val="bg1"/>
                </a:solidFill>
                <a:latin typeface="Arial" panose="020B0604020202020204" pitchFamily="34" charset="0"/>
                <a:cs typeface="Arial" panose="020B0604020202020204" pitchFamily="34" charset="0"/>
              </a:rPr>
              <a:t>winding</a:t>
            </a:r>
            <a:r>
              <a:rPr lang="fr-FR" sz="1200" dirty="0">
                <a:solidFill>
                  <a:schemeClr val="bg1"/>
                </a:solidFill>
                <a:latin typeface="Arial" panose="020B0604020202020204" pitchFamily="34" charset="0"/>
                <a:cs typeface="Arial" panose="020B0604020202020204" pitchFamily="34" charset="0"/>
              </a:rPr>
              <a:t> </a:t>
            </a:r>
            <a:r>
              <a:rPr lang="fr-FR" sz="1200" dirty="0" err="1">
                <a:solidFill>
                  <a:schemeClr val="bg1"/>
                </a:solidFill>
                <a:latin typeface="Arial" panose="020B0604020202020204" pitchFamily="34" charset="0"/>
                <a:cs typeface="Arial" panose="020B0604020202020204" pitchFamily="34" charset="0"/>
              </a:rPr>
              <a:t>facility</a:t>
            </a:r>
            <a:endParaRPr lang="fr-FR" sz="1200" dirty="0">
              <a:solidFill>
                <a:schemeClr val="bg1"/>
              </a:solidFill>
              <a:latin typeface="Arial" panose="020B0604020202020204" pitchFamily="34" charset="0"/>
              <a:cs typeface="Arial" panose="020B0604020202020204" pitchFamily="34" charset="0"/>
            </a:endParaRPr>
          </a:p>
        </p:txBody>
      </p:sp>
      <p:sp>
        <p:nvSpPr>
          <p:cNvPr id="21" name="TextBox 20"/>
          <p:cNvSpPr txBox="1"/>
          <p:nvPr/>
        </p:nvSpPr>
        <p:spPr>
          <a:xfrm>
            <a:off x="406869" y="2941337"/>
            <a:ext cx="1282500" cy="461665"/>
          </a:xfrm>
          <a:prstGeom prst="rect">
            <a:avLst/>
          </a:prstGeom>
          <a:solidFill>
            <a:schemeClr val="tx1">
              <a:lumMod val="50000"/>
              <a:lumOff val="50000"/>
              <a:alpha val="93000"/>
            </a:schemeClr>
          </a:solidFill>
          <a:ln w="6350">
            <a:solidFill>
              <a:srgbClr val="FFC000"/>
            </a:solidFill>
          </a:ln>
        </p:spPr>
        <p:txBody>
          <a:bodyPr wrap="square" rtlCol="0">
            <a:spAutoFit/>
          </a:bodyPr>
          <a:lstStyle>
            <a:defPPr>
              <a:defRPr lang="en-US"/>
            </a:defPPr>
            <a:lvl1pPr>
              <a:defRPr b="1"/>
            </a:lvl1pPr>
          </a:lstStyle>
          <a:p>
            <a:r>
              <a:rPr lang="fr-FR" sz="1200" dirty="0" err="1">
                <a:solidFill>
                  <a:schemeClr val="bg1"/>
                </a:solidFill>
                <a:latin typeface="Arial" panose="020B0604020202020204" pitchFamily="34" charset="0"/>
                <a:cs typeface="Arial" panose="020B0604020202020204" pitchFamily="34" charset="0"/>
              </a:rPr>
              <a:t>Heat</a:t>
            </a:r>
            <a:r>
              <a:rPr lang="fr-FR" sz="1200" dirty="0">
                <a:solidFill>
                  <a:schemeClr val="bg1"/>
                </a:solidFill>
                <a:latin typeface="Arial" panose="020B0604020202020204" pitchFamily="34" charset="0"/>
                <a:cs typeface="Arial" panose="020B0604020202020204" pitchFamily="34" charset="0"/>
              </a:rPr>
              <a:t> Rejection System</a:t>
            </a:r>
          </a:p>
        </p:txBody>
      </p:sp>
      <p:sp>
        <p:nvSpPr>
          <p:cNvPr id="22" name="TextBox 21"/>
          <p:cNvSpPr txBox="1"/>
          <p:nvPr/>
        </p:nvSpPr>
        <p:spPr>
          <a:xfrm>
            <a:off x="1062507" y="1141893"/>
            <a:ext cx="1344513" cy="461665"/>
          </a:xfrm>
          <a:prstGeom prst="rect">
            <a:avLst/>
          </a:prstGeom>
          <a:solidFill>
            <a:schemeClr val="tx1">
              <a:lumMod val="50000"/>
              <a:lumOff val="50000"/>
              <a:alpha val="93000"/>
            </a:schemeClr>
          </a:solidFill>
          <a:ln w="6350">
            <a:solidFill>
              <a:srgbClr val="FFC000"/>
            </a:solidFill>
          </a:ln>
        </p:spPr>
        <p:txBody>
          <a:bodyPr wrap="square" rtlCol="0">
            <a:spAutoFit/>
          </a:bodyPr>
          <a:lstStyle>
            <a:defPPr>
              <a:defRPr lang="en-US"/>
            </a:defPPr>
            <a:lvl1pPr>
              <a:defRPr b="1"/>
            </a:lvl1pPr>
          </a:lstStyle>
          <a:p>
            <a:r>
              <a:rPr lang="fr-FR" sz="1200" dirty="0" err="1">
                <a:solidFill>
                  <a:schemeClr val="bg1"/>
                </a:solidFill>
                <a:latin typeface="Arial" panose="020B0604020202020204" pitchFamily="34" charset="0"/>
                <a:cs typeface="Arial" panose="020B0604020202020204" pitchFamily="34" charset="0"/>
              </a:rPr>
              <a:t>Radiofrequency</a:t>
            </a:r>
            <a:r>
              <a:rPr lang="fr-FR" sz="1200" dirty="0">
                <a:solidFill>
                  <a:schemeClr val="bg1"/>
                </a:solidFill>
                <a:latin typeface="Arial" panose="020B0604020202020204" pitchFamily="34" charset="0"/>
                <a:cs typeface="Arial" panose="020B0604020202020204" pitchFamily="34" charset="0"/>
              </a:rPr>
              <a:t> Building</a:t>
            </a:r>
          </a:p>
        </p:txBody>
      </p:sp>
      <p:sp>
        <p:nvSpPr>
          <p:cNvPr id="23" name="TextBox 22"/>
          <p:cNvSpPr txBox="1"/>
          <p:nvPr/>
        </p:nvSpPr>
        <p:spPr>
          <a:xfrm>
            <a:off x="757707" y="1728320"/>
            <a:ext cx="1649313" cy="276999"/>
          </a:xfrm>
          <a:prstGeom prst="rect">
            <a:avLst/>
          </a:prstGeom>
          <a:solidFill>
            <a:schemeClr val="tx1">
              <a:lumMod val="50000"/>
              <a:lumOff val="50000"/>
              <a:alpha val="93000"/>
            </a:schemeClr>
          </a:solidFill>
          <a:ln w="6350">
            <a:solidFill>
              <a:srgbClr val="FFC000"/>
            </a:solidFill>
          </a:ln>
        </p:spPr>
        <p:txBody>
          <a:bodyPr wrap="square" rtlCol="0">
            <a:spAutoFit/>
          </a:bodyPr>
          <a:lstStyle>
            <a:defPPr>
              <a:defRPr lang="en-US"/>
            </a:defPPr>
            <a:lvl1pPr>
              <a:defRPr b="1"/>
            </a:lvl1pPr>
          </a:lstStyle>
          <a:p>
            <a:r>
              <a:rPr lang="fr-FR" sz="1200" dirty="0">
                <a:solidFill>
                  <a:schemeClr val="bg1"/>
                </a:solidFill>
                <a:latin typeface="Arial" panose="020B0604020202020204" pitchFamily="34" charset="0"/>
                <a:cs typeface="Arial" panose="020B0604020202020204" pitchFamily="34" charset="0"/>
              </a:rPr>
              <a:t>Tokamak Building</a:t>
            </a:r>
          </a:p>
        </p:txBody>
      </p:sp>
      <p:sp>
        <p:nvSpPr>
          <p:cNvPr id="24" name="TextBox 23"/>
          <p:cNvSpPr txBox="1"/>
          <p:nvPr/>
        </p:nvSpPr>
        <p:spPr>
          <a:xfrm>
            <a:off x="1073251" y="716414"/>
            <a:ext cx="1336293" cy="275105"/>
          </a:xfrm>
          <a:prstGeom prst="rect">
            <a:avLst/>
          </a:prstGeom>
          <a:solidFill>
            <a:schemeClr val="tx1">
              <a:lumMod val="50000"/>
              <a:lumOff val="50000"/>
              <a:alpha val="93000"/>
            </a:schemeClr>
          </a:solidFill>
          <a:ln w="6350">
            <a:solidFill>
              <a:srgbClr val="FFC000"/>
            </a:solidFill>
          </a:ln>
        </p:spPr>
        <p:txBody>
          <a:bodyPr wrap="square" rtlCol="0">
            <a:spAutoFit/>
          </a:bodyPr>
          <a:lstStyle>
            <a:defPPr>
              <a:defRPr lang="en-US"/>
            </a:defPPr>
            <a:lvl1pPr>
              <a:defRPr b="1"/>
            </a:lvl1pPr>
          </a:lstStyle>
          <a:p>
            <a:r>
              <a:rPr lang="fr-FR" sz="1200" dirty="0" err="1">
                <a:solidFill>
                  <a:schemeClr val="bg1"/>
                </a:solidFill>
                <a:latin typeface="Arial" panose="020B0604020202020204" pitchFamily="34" charset="0"/>
                <a:cs typeface="Arial" panose="020B0604020202020204" pitchFamily="34" charset="0"/>
              </a:rPr>
              <a:t>Assembly</a:t>
            </a:r>
            <a:r>
              <a:rPr lang="fr-FR" sz="1200" dirty="0">
                <a:solidFill>
                  <a:schemeClr val="bg1"/>
                </a:solidFill>
                <a:latin typeface="Arial" panose="020B0604020202020204" pitchFamily="34" charset="0"/>
                <a:cs typeface="Arial" panose="020B0604020202020204" pitchFamily="34" charset="0"/>
              </a:rPr>
              <a:t> Hall</a:t>
            </a:r>
          </a:p>
        </p:txBody>
      </p:sp>
      <p:cxnSp>
        <p:nvCxnSpPr>
          <p:cNvPr id="25" name="Straight Arrow Connector 24"/>
          <p:cNvCxnSpPr>
            <a:stCxn id="21" idx="3"/>
          </p:cNvCxnSpPr>
          <p:nvPr/>
        </p:nvCxnSpPr>
        <p:spPr>
          <a:xfrm flipV="1">
            <a:off x="1689369" y="2899522"/>
            <a:ext cx="969944" cy="272648"/>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18" idx="1"/>
          </p:cNvCxnSpPr>
          <p:nvPr/>
        </p:nvCxnSpPr>
        <p:spPr>
          <a:xfrm flipH="1" flipV="1">
            <a:off x="6677556" y="2947843"/>
            <a:ext cx="670751" cy="342658"/>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9" idx="1"/>
          </p:cNvCxnSpPr>
          <p:nvPr/>
        </p:nvCxnSpPr>
        <p:spPr>
          <a:xfrm flipH="1">
            <a:off x="9430519" y="1578709"/>
            <a:ext cx="928927" cy="784799"/>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20" idx="1"/>
          </p:cNvCxnSpPr>
          <p:nvPr/>
        </p:nvCxnSpPr>
        <p:spPr>
          <a:xfrm flipH="1">
            <a:off x="7639050" y="742097"/>
            <a:ext cx="1109843" cy="474829"/>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17" idx="1"/>
          </p:cNvCxnSpPr>
          <p:nvPr/>
        </p:nvCxnSpPr>
        <p:spPr>
          <a:xfrm flipH="1" flipV="1">
            <a:off x="6677556" y="2265478"/>
            <a:ext cx="670751" cy="159626"/>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18" idx="1"/>
          </p:cNvCxnSpPr>
          <p:nvPr/>
        </p:nvCxnSpPr>
        <p:spPr>
          <a:xfrm flipH="1">
            <a:off x="6753225" y="3290501"/>
            <a:ext cx="595082" cy="265495"/>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24" idx="3"/>
          </p:cNvCxnSpPr>
          <p:nvPr/>
        </p:nvCxnSpPr>
        <p:spPr>
          <a:xfrm>
            <a:off x="2409544" y="853967"/>
            <a:ext cx="2074338" cy="1151352"/>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22" idx="3"/>
          </p:cNvCxnSpPr>
          <p:nvPr/>
        </p:nvCxnSpPr>
        <p:spPr>
          <a:xfrm>
            <a:off x="2407020" y="1372726"/>
            <a:ext cx="1693904" cy="983908"/>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23" idx="3"/>
          </p:cNvCxnSpPr>
          <p:nvPr/>
        </p:nvCxnSpPr>
        <p:spPr>
          <a:xfrm>
            <a:off x="2407020" y="1866820"/>
            <a:ext cx="2076862" cy="1252352"/>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16" idx="3"/>
          </p:cNvCxnSpPr>
          <p:nvPr/>
        </p:nvCxnSpPr>
        <p:spPr>
          <a:xfrm flipV="1">
            <a:off x="1675650" y="3250837"/>
            <a:ext cx="2469876" cy="538345"/>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875367" y="4177350"/>
            <a:ext cx="800283" cy="646331"/>
          </a:xfrm>
          <a:prstGeom prst="rect">
            <a:avLst/>
          </a:prstGeom>
          <a:solidFill>
            <a:schemeClr val="tx1">
              <a:lumMod val="50000"/>
              <a:lumOff val="50000"/>
              <a:alpha val="93000"/>
            </a:schemeClr>
          </a:solidFill>
          <a:ln w="6350">
            <a:solidFill>
              <a:srgbClr val="FFC000"/>
            </a:solidFill>
          </a:ln>
        </p:spPr>
        <p:txBody>
          <a:bodyPr wrap="square" rtlCol="0">
            <a:spAutoFit/>
          </a:bodyPr>
          <a:lstStyle>
            <a:defPPr>
              <a:defRPr lang="en-US"/>
            </a:defPPr>
            <a:lvl1pPr>
              <a:defRPr b="1"/>
            </a:lvl1pPr>
          </a:lstStyle>
          <a:p>
            <a:r>
              <a:rPr lang="fr-FR" sz="1200" dirty="0" err="1">
                <a:solidFill>
                  <a:schemeClr val="bg1"/>
                </a:solidFill>
                <a:latin typeface="Arial" panose="020B0604020202020204" pitchFamily="34" charset="0"/>
                <a:cs typeface="Arial" panose="020B0604020202020204" pitchFamily="34" charset="0"/>
              </a:rPr>
              <a:t>Neutral</a:t>
            </a:r>
            <a:r>
              <a:rPr lang="fr-FR" sz="1200" dirty="0">
                <a:solidFill>
                  <a:schemeClr val="bg1"/>
                </a:solidFill>
                <a:latin typeface="Arial" panose="020B0604020202020204" pitchFamily="34" charset="0"/>
                <a:cs typeface="Arial" panose="020B0604020202020204" pitchFamily="34" charset="0"/>
              </a:rPr>
              <a:t> </a:t>
            </a:r>
            <a:r>
              <a:rPr lang="fr-FR" sz="1200" dirty="0" err="1">
                <a:solidFill>
                  <a:schemeClr val="bg1"/>
                </a:solidFill>
                <a:latin typeface="Arial" panose="020B0604020202020204" pitchFamily="34" charset="0"/>
                <a:cs typeface="Arial" panose="020B0604020202020204" pitchFamily="34" charset="0"/>
              </a:rPr>
              <a:t>Beam</a:t>
            </a:r>
            <a:r>
              <a:rPr lang="fr-FR" sz="1200" dirty="0">
                <a:solidFill>
                  <a:schemeClr val="bg1"/>
                </a:solidFill>
                <a:latin typeface="Arial" panose="020B0604020202020204" pitchFamily="34" charset="0"/>
                <a:cs typeface="Arial" panose="020B0604020202020204" pitchFamily="34" charset="0"/>
              </a:rPr>
              <a:t> Building</a:t>
            </a:r>
          </a:p>
        </p:txBody>
      </p:sp>
      <p:sp>
        <p:nvSpPr>
          <p:cNvPr id="59" name="TextBox 58"/>
          <p:cNvSpPr txBox="1"/>
          <p:nvPr/>
        </p:nvSpPr>
        <p:spPr>
          <a:xfrm>
            <a:off x="449081" y="4949069"/>
            <a:ext cx="1226851" cy="461665"/>
          </a:xfrm>
          <a:prstGeom prst="rect">
            <a:avLst/>
          </a:prstGeom>
          <a:solidFill>
            <a:schemeClr val="tx1">
              <a:lumMod val="50000"/>
              <a:lumOff val="50000"/>
              <a:alpha val="93000"/>
            </a:schemeClr>
          </a:solidFill>
          <a:ln w="6350">
            <a:solidFill>
              <a:srgbClr val="FFC000"/>
            </a:solidFill>
          </a:ln>
        </p:spPr>
        <p:txBody>
          <a:bodyPr wrap="square" rtlCol="0">
            <a:spAutoFit/>
          </a:bodyPr>
          <a:lstStyle>
            <a:defPPr>
              <a:defRPr lang="en-US"/>
            </a:defPPr>
            <a:lvl1pPr>
              <a:defRPr b="1"/>
            </a:lvl1pPr>
          </a:lstStyle>
          <a:p>
            <a:r>
              <a:rPr lang="fr-FR" sz="1200" dirty="0" err="1">
                <a:solidFill>
                  <a:schemeClr val="bg1"/>
                </a:solidFill>
                <a:latin typeface="Arial" panose="020B0604020202020204" pitchFamily="34" charset="0"/>
                <a:cs typeface="Arial" panose="020B0604020202020204" pitchFamily="34" charset="0"/>
              </a:rPr>
              <a:t>Headquarters</a:t>
            </a:r>
            <a:r>
              <a:rPr lang="fr-FR" sz="1200" dirty="0">
                <a:solidFill>
                  <a:schemeClr val="bg1"/>
                </a:solidFill>
                <a:latin typeface="Arial" panose="020B0604020202020204" pitchFamily="34" charset="0"/>
                <a:cs typeface="Arial" panose="020B0604020202020204" pitchFamily="34" charset="0"/>
              </a:rPr>
              <a:t> Building</a:t>
            </a:r>
          </a:p>
        </p:txBody>
      </p:sp>
      <p:cxnSp>
        <p:nvCxnSpPr>
          <p:cNvPr id="60" name="Straight Arrow Connector 59"/>
          <p:cNvCxnSpPr>
            <a:stCxn id="58" idx="3"/>
          </p:cNvCxnSpPr>
          <p:nvPr/>
        </p:nvCxnSpPr>
        <p:spPr>
          <a:xfrm flipV="1">
            <a:off x="1675650" y="3899119"/>
            <a:ext cx="3153936" cy="601397"/>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59" idx="3"/>
          </p:cNvCxnSpPr>
          <p:nvPr/>
        </p:nvCxnSpPr>
        <p:spPr>
          <a:xfrm flipV="1">
            <a:off x="1675932" y="5099058"/>
            <a:ext cx="2086443" cy="80844"/>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9710894" y="5026113"/>
            <a:ext cx="1480981" cy="276999"/>
          </a:xfrm>
          <a:prstGeom prst="rect">
            <a:avLst/>
          </a:prstGeom>
          <a:solidFill>
            <a:schemeClr val="tx1">
              <a:lumMod val="50000"/>
              <a:lumOff val="50000"/>
              <a:alpha val="93000"/>
            </a:schemeClr>
          </a:solidFill>
          <a:ln w="6350">
            <a:solidFill>
              <a:srgbClr val="FFC000"/>
            </a:solidFill>
          </a:ln>
        </p:spPr>
        <p:txBody>
          <a:bodyPr wrap="square" rtlCol="0">
            <a:spAutoFit/>
          </a:bodyPr>
          <a:lstStyle>
            <a:defPPr>
              <a:defRPr lang="en-US"/>
            </a:defPPr>
            <a:lvl1pPr>
              <a:defRPr b="1"/>
            </a:lvl1pPr>
          </a:lstStyle>
          <a:p>
            <a:r>
              <a:rPr lang="fr-FR" sz="1200" dirty="0" err="1">
                <a:solidFill>
                  <a:schemeClr val="bg1"/>
                </a:solidFill>
                <a:latin typeface="Arial" panose="020B0604020202020204" pitchFamily="34" charset="0"/>
                <a:cs typeface="Arial" panose="020B0604020202020204" pitchFamily="34" charset="0"/>
              </a:rPr>
              <a:t>Contractors</a:t>
            </a:r>
            <a:r>
              <a:rPr lang="fr-FR" sz="1200" dirty="0">
                <a:solidFill>
                  <a:schemeClr val="bg1"/>
                </a:solidFill>
                <a:latin typeface="Arial" panose="020B0604020202020204" pitchFamily="34" charset="0"/>
                <a:cs typeface="Arial" panose="020B0604020202020204" pitchFamily="34" charset="0"/>
              </a:rPr>
              <a:t> Area</a:t>
            </a:r>
          </a:p>
        </p:txBody>
      </p:sp>
      <p:cxnSp>
        <p:nvCxnSpPr>
          <p:cNvPr id="67" name="Straight Arrow Connector 66"/>
          <p:cNvCxnSpPr>
            <a:stCxn id="66" idx="0"/>
          </p:cNvCxnSpPr>
          <p:nvPr/>
        </p:nvCxnSpPr>
        <p:spPr>
          <a:xfrm flipV="1">
            <a:off x="10451385" y="3028950"/>
            <a:ext cx="184105" cy="1997163"/>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V="1">
            <a:off x="10451103" y="4160854"/>
            <a:ext cx="327002" cy="865259"/>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a:stCxn id="66" idx="1"/>
          </p:cNvCxnSpPr>
          <p:nvPr/>
        </p:nvCxnSpPr>
        <p:spPr>
          <a:xfrm flipH="1" flipV="1">
            <a:off x="7624169" y="4391025"/>
            <a:ext cx="2086725" cy="773588"/>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a:stCxn id="66" idx="1"/>
          </p:cNvCxnSpPr>
          <p:nvPr/>
        </p:nvCxnSpPr>
        <p:spPr>
          <a:xfrm flipH="1">
            <a:off x="7639051" y="5164613"/>
            <a:ext cx="2071843" cy="15290"/>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5387674" y="4315768"/>
            <a:ext cx="1054870" cy="461665"/>
          </a:xfrm>
          <a:prstGeom prst="rect">
            <a:avLst/>
          </a:prstGeom>
          <a:solidFill>
            <a:schemeClr val="tx1">
              <a:lumMod val="50000"/>
              <a:lumOff val="50000"/>
              <a:alpha val="93000"/>
            </a:schemeClr>
          </a:solidFill>
          <a:ln w="6350">
            <a:solidFill>
              <a:srgbClr val="FFC000"/>
            </a:solidFill>
          </a:ln>
        </p:spPr>
        <p:txBody>
          <a:bodyPr wrap="square" rtlCol="0">
            <a:spAutoFit/>
          </a:bodyPr>
          <a:lstStyle>
            <a:defPPr>
              <a:defRPr lang="en-US"/>
            </a:defPPr>
            <a:lvl1pPr>
              <a:defRPr b="1"/>
            </a:lvl1pPr>
          </a:lstStyle>
          <a:p>
            <a:r>
              <a:rPr lang="fr-FR" sz="1200" dirty="0">
                <a:solidFill>
                  <a:schemeClr val="bg1"/>
                </a:solidFill>
                <a:latin typeface="Arial" panose="020B0604020202020204" pitchFamily="34" charset="0"/>
                <a:cs typeface="Arial" panose="020B0604020202020204" pitchFamily="34" charset="0"/>
              </a:rPr>
              <a:t>Diagnostics Building</a:t>
            </a:r>
          </a:p>
        </p:txBody>
      </p:sp>
      <p:cxnSp>
        <p:nvCxnSpPr>
          <p:cNvPr id="80" name="Straight Arrow Connector 79"/>
          <p:cNvCxnSpPr>
            <a:stCxn id="79" idx="0"/>
          </p:cNvCxnSpPr>
          <p:nvPr/>
        </p:nvCxnSpPr>
        <p:spPr>
          <a:xfrm flipH="1" flipV="1">
            <a:off x="5124450" y="3383097"/>
            <a:ext cx="790659" cy="932671"/>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406869" y="268246"/>
            <a:ext cx="2002675" cy="276999"/>
          </a:xfrm>
          <a:prstGeom prst="rect">
            <a:avLst/>
          </a:prstGeom>
          <a:solidFill>
            <a:schemeClr val="tx1">
              <a:lumMod val="50000"/>
              <a:lumOff val="50000"/>
              <a:alpha val="93000"/>
            </a:schemeClr>
          </a:solidFill>
          <a:ln w="6350">
            <a:solidFill>
              <a:srgbClr val="FFC000"/>
            </a:solidFill>
          </a:ln>
        </p:spPr>
        <p:txBody>
          <a:bodyPr wrap="square" rtlCol="0">
            <a:spAutoFit/>
          </a:bodyPr>
          <a:lstStyle>
            <a:defPPr>
              <a:defRPr lang="en-US"/>
            </a:defPPr>
            <a:lvl1pPr>
              <a:defRPr b="1"/>
            </a:lvl1pPr>
          </a:lstStyle>
          <a:p>
            <a:r>
              <a:rPr lang="fr-FR" sz="1200" dirty="0">
                <a:solidFill>
                  <a:schemeClr val="bg2">
                    <a:lumMod val="90000"/>
                  </a:schemeClr>
                </a:solidFill>
                <a:latin typeface="Arial" panose="020B0604020202020204" pitchFamily="34" charset="0"/>
                <a:cs typeface="Arial" panose="020B0604020202020204" pitchFamily="34" charset="0"/>
              </a:rPr>
              <a:t>Cryostat </a:t>
            </a:r>
            <a:r>
              <a:rPr lang="fr-FR" sz="1200" dirty="0" err="1">
                <a:solidFill>
                  <a:schemeClr val="bg2">
                    <a:lumMod val="90000"/>
                  </a:schemeClr>
                </a:solidFill>
                <a:latin typeface="Arial" panose="020B0604020202020204" pitchFamily="34" charset="0"/>
                <a:cs typeface="Arial" panose="020B0604020202020204" pitchFamily="34" charset="0"/>
              </a:rPr>
              <a:t>Upper</a:t>
            </a:r>
            <a:r>
              <a:rPr lang="fr-FR" sz="1200" dirty="0">
                <a:solidFill>
                  <a:schemeClr val="bg2">
                    <a:lumMod val="90000"/>
                  </a:schemeClr>
                </a:solidFill>
                <a:latin typeface="Arial" panose="020B0604020202020204" pitchFamily="34" charset="0"/>
                <a:cs typeface="Arial" panose="020B0604020202020204" pitchFamily="34" charset="0"/>
              </a:rPr>
              <a:t> </a:t>
            </a:r>
            <a:r>
              <a:rPr lang="fr-FR" sz="1200" dirty="0" err="1">
                <a:solidFill>
                  <a:schemeClr val="bg2">
                    <a:lumMod val="90000"/>
                  </a:schemeClr>
                </a:solidFill>
                <a:latin typeface="Arial" panose="020B0604020202020204" pitchFamily="34" charset="0"/>
                <a:cs typeface="Arial" panose="020B0604020202020204" pitchFamily="34" charset="0"/>
              </a:rPr>
              <a:t>Cylinder</a:t>
            </a:r>
            <a:endParaRPr lang="fr-FR" sz="1200" dirty="0">
              <a:solidFill>
                <a:schemeClr val="bg2">
                  <a:lumMod val="90000"/>
                </a:schemeClr>
              </a:solidFill>
              <a:latin typeface="Arial" panose="020B0604020202020204" pitchFamily="34" charset="0"/>
              <a:cs typeface="Arial" panose="020B0604020202020204" pitchFamily="34" charset="0"/>
            </a:endParaRPr>
          </a:p>
        </p:txBody>
      </p:sp>
      <p:cxnSp>
        <p:nvCxnSpPr>
          <p:cNvPr id="87" name="Straight Arrow Connector 86"/>
          <p:cNvCxnSpPr>
            <a:stCxn id="86" idx="3"/>
          </p:cNvCxnSpPr>
          <p:nvPr/>
        </p:nvCxnSpPr>
        <p:spPr>
          <a:xfrm>
            <a:off x="2409544" y="406746"/>
            <a:ext cx="1267371" cy="335351"/>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80385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rotWithShape="1">
          <a:blip r:embed="rId3" cstate="email">
            <a:extLst>
              <a:ext uri="{28A0092B-C50C-407E-A947-70E740481C1C}">
                <a14:useLocalDpi xmlns:a14="http://schemas.microsoft.com/office/drawing/2010/main"/>
              </a:ext>
            </a:extLst>
          </a:blip>
          <a:srcRect/>
          <a:stretch/>
        </p:blipFill>
        <p:spPr>
          <a:xfrm>
            <a:off x="0" y="-4"/>
            <a:ext cx="10439400" cy="6872605"/>
          </a:xfrm>
          <a:solidFill>
            <a:schemeClr val="accent3"/>
          </a:solidFill>
        </p:spPr>
      </p:pic>
      <p:sp>
        <p:nvSpPr>
          <p:cNvPr id="46" name="Rectangle 32">
            <a:extLst>
              <a:ext uri="{FF2B5EF4-FFF2-40B4-BE49-F238E27FC236}">
                <a16:creationId xmlns:a16="http://schemas.microsoft.com/office/drawing/2014/main" id="{E97E95CA-7283-5B46-9EFB-EE7D6DEDBBB2}"/>
              </a:ext>
            </a:extLst>
          </p:cNvPr>
          <p:cNvSpPr/>
          <p:nvPr/>
        </p:nvSpPr>
        <p:spPr>
          <a:xfrm rot="16200000">
            <a:off x="7086774" y="1765125"/>
            <a:ext cx="6870360" cy="3340102"/>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213973"/>
              <a:gd name="connsiteY0" fmla="*/ 15781 h 2288678"/>
              <a:gd name="connsiteX1" fmla="*/ 12213973 w 12213973"/>
              <a:gd name="connsiteY1" fmla="*/ 455559 h 2288678"/>
              <a:gd name="connsiteX2" fmla="*/ 12192001 w 12213973"/>
              <a:gd name="connsiteY2" fmla="*/ 2288678 h 2288678"/>
              <a:gd name="connsiteX3" fmla="*/ 0 w 12213973"/>
              <a:gd name="connsiteY3" fmla="*/ 2288678 h 2288678"/>
              <a:gd name="connsiteX4" fmla="*/ 0 w 12213973"/>
              <a:gd name="connsiteY4" fmla="*/ 15781 h 2288678"/>
              <a:gd name="connsiteX0" fmla="*/ 0 w 12213973"/>
              <a:gd name="connsiteY0" fmla="*/ 754 h 2273651"/>
              <a:gd name="connsiteX1" fmla="*/ 12213973 w 12213973"/>
              <a:gd name="connsiteY1" fmla="*/ 440532 h 2273651"/>
              <a:gd name="connsiteX2" fmla="*/ 12192001 w 12213973"/>
              <a:gd name="connsiteY2" fmla="*/ 2273651 h 2273651"/>
              <a:gd name="connsiteX3" fmla="*/ 0 w 12213973"/>
              <a:gd name="connsiteY3" fmla="*/ 2273651 h 2273651"/>
              <a:gd name="connsiteX4" fmla="*/ 0 w 12213973"/>
              <a:gd name="connsiteY4" fmla="*/ 754 h 2273651"/>
              <a:gd name="connsiteX0" fmla="*/ 0 w 12213973"/>
              <a:gd name="connsiteY0" fmla="*/ 286 h 2273183"/>
              <a:gd name="connsiteX1" fmla="*/ 12213973 w 12213973"/>
              <a:gd name="connsiteY1" fmla="*/ 440064 h 2273183"/>
              <a:gd name="connsiteX2" fmla="*/ 12192001 w 12213973"/>
              <a:gd name="connsiteY2" fmla="*/ 2273183 h 2273183"/>
              <a:gd name="connsiteX3" fmla="*/ 0 w 12213973"/>
              <a:gd name="connsiteY3" fmla="*/ 2273183 h 2273183"/>
              <a:gd name="connsiteX4" fmla="*/ 0 w 12213973"/>
              <a:gd name="connsiteY4" fmla="*/ 286 h 2273183"/>
              <a:gd name="connsiteX0" fmla="*/ 0 w 12235941"/>
              <a:gd name="connsiteY0" fmla="*/ 780 h 2273677"/>
              <a:gd name="connsiteX1" fmla="*/ 12235941 w 12235941"/>
              <a:gd name="connsiteY1" fmla="*/ 341354 h 2273677"/>
              <a:gd name="connsiteX2" fmla="*/ 12192001 w 12235941"/>
              <a:gd name="connsiteY2" fmla="*/ 2273677 h 2273677"/>
              <a:gd name="connsiteX3" fmla="*/ 0 w 12235941"/>
              <a:gd name="connsiteY3" fmla="*/ 2273677 h 2273677"/>
              <a:gd name="connsiteX4" fmla="*/ 0 w 12235941"/>
              <a:gd name="connsiteY4" fmla="*/ 780 h 2273677"/>
              <a:gd name="connsiteX0" fmla="*/ 0 w 12257907"/>
              <a:gd name="connsiteY0" fmla="*/ 2331 h 2275228"/>
              <a:gd name="connsiteX1" fmla="*/ 12257907 w 12257907"/>
              <a:gd name="connsiteY1" fmla="*/ 293303 h 2275228"/>
              <a:gd name="connsiteX2" fmla="*/ 12192001 w 12257907"/>
              <a:gd name="connsiteY2" fmla="*/ 2275228 h 2275228"/>
              <a:gd name="connsiteX3" fmla="*/ 0 w 12257907"/>
              <a:gd name="connsiteY3" fmla="*/ 2275228 h 2275228"/>
              <a:gd name="connsiteX4" fmla="*/ 0 w 12257907"/>
              <a:gd name="connsiteY4" fmla="*/ 2331 h 2275228"/>
              <a:gd name="connsiteX0" fmla="*/ 0 w 12257907"/>
              <a:gd name="connsiteY0" fmla="*/ 712 h 2273609"/>
              <a:gd name="connsiteX1" fmla="*/ 12257907 w 12257907"/>
              <a:gd name="connsiteY1" fmla="*/ 291684 h 2273609"/>
              <a:gd name="connsiteX2" fmla="*/ 12192001 w 12257907"/>
              <a:gd name="connsiteY2" fmla="*/ 2273609 h 2273609"/>
              <a:gd name="connsiteX3" fmla="*/ 0 w 12257907"/>
              <a:gd name="connsiteY3" fmla="*/ 2273609 h 2273609"/>
              <a:gd name="connsiteX4" fmla="*/ 0 w 12257907"/>
              <a:gd name="connsiteY4" fmla="*/ 712 h 2273609"/>
              <a:gd name="connsiteX0" fmla="*/ 0 w 12279997"/>
              <a:gd name="connsiteY0" fmla="*/ 457 h 2273354"/>
              <a:gd name="connsiteX1" fmla="*/ 12279998 w 12279997"/>
              <a:gd name="connsiteY1" fmla="*/ 326859 h 2273354"/>
              <a:gd name="connsiteX2" fmla="*/ 12192001 w 12279997"/>
              <a:gd name="connsiteY2" fmla="*/ 2273354 h 2273354"/>
              <a:gd name="connsiteX3" fmla="*/ 0 w 12279997"/>
              <a:gd name="connsiteY3" fmla="*/ 2273354 h 2273354"/>
              <a:gd name="connsiteX4" fmla="*/ 0 w 12279997"/>
              <a:gd name="connsiteY4" fmla="*/ 457 h 2273354"/>
              <a:gd name="connsiteX0" fmla="*/ 1 w 12280001"/>
              <a:gd name="connsiteY0" fmla="*/ 216 h 2378442"/>
              <a:gd name="connsiteX1" fmla="*/ 12280000 w 12280001"/>
              <a:gd name="connsiteY1" fmla="*/ 431947 h 2378442"/>
              <a:gd name="connsiteX2" fmla="*/ 12192003 w 12280001"/>
              <a:gd name="connsiteY2" fmla="*/ 2378442 h 2378442"/>
              <a:gd name="connsiteX3" fmla="*/ 2 w 12280001"/>
              <a:gd name="connsiteY3" fmla="*/ 2378442 h 2378442"/>
              <a:gd name="connsiteX4" fmla="*/ 1 w 12280001"/>
              <a:gd name="connsiteY4" fmla="*/ 216 h 2378442"/>
              <a:gd name="connsiteX0" fmla="*/ -1 w 12279997"/>
              <a:gd name="connsiteY0" fmla="*/ 0 h 2378226"/>
              <a:gd name="connsiteX1" fmla="*/ 12279998 w 12279997"/>
              <a:gd name="connsiteY1" fmla="*/ 431731 h 2378226"/>
              <a:gd name="connsiteX2" fmla="*/ 12192001 w 12279997"/>
              <a:gd name="connsiteY2" fmla="*/ 2378226 h 2378226"/>
              <a:gd name="connsiteX3" fmla="*/ 0 w 12279997"/>
              <a:gd name="connsiteY3" fmla="*/ 2378226 h 2378226"/>
              <a:gd name="connsiteX4" fmla="*/ -1 w 12279997"/>
              <a:gd name="connsiteY4" fmla="*/ 0 h 2378226"/>
              <a:gd name="connsiteX0" fmla="*/ 1 w 12280001"/>
              <a:gd name="connsiteY0" fmla="*/ 0 h 2378226"/>
              <a:gd name="connsiteX1" fmla="*/ 12280000 w 12280001"/>
              <a:gd name="connsiteY1" fmla="*/ 431731 h 2378226"/>
              <a:gd name="connsiteX2" fmla="*/ 12192003 w 12280001"/>
              <a:gd name="connsiteY2" fmla="*/ 2378226 h 2378226"/>
              <a:gd name="connsiteX3" fmla="*/ 2 w 12280001"/>
              <a:gd name="connsiteY3" fmla="*/ 2378226 h 2378226"/>
              <a:gd name="connsiteX4" fmla="*/ 1 w 12280001"/>
              <a:gd name="connsiteY4" fmla="*/ 0 h 23782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80001" h="2378226">
                <a:moveTo>
                  <a:pt x="1" y="0"/>
                </a:moveTo>
                <a:cubicBezTo>
                  <a:pt x="4569536" y="62694"/>
                  <a:pt x="7698850" y="182395"/>
                  <a:pt x="12280000" y="431731"/>
                </a:cubicBezTo>
                <a:lnTo>
                  <a:pt x="12192003" y="2378226"/>
                </a:lnTo>
                <a:lnTo>
                  <a:pt x="2" y="2378226"/>
                </a:lnTo>
                <a:cubicBezTo>
                  <a:pt x="2" y="1620594"/>
                  <a:pt x="1" y="757632"/>
                  <a:pt x="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t>a</a:t>
            </a: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sp>
        <p:nvSpPr>
          <p:cNvPr id="54" name="ZoneTexte 53">
            <a:extLst>
              <a:ext uri="{FF2B5EF4-FFF2-40B4-BE49-F238E27FC236}">
                <a16:creationId xmlns:a16="http://schemas.microsoft.com/office/drawing/2014/main" id="{6655A2D1-9070-4AA7-8ACA-4265CBD83500}"/>
              </a:ext>
            </a:extLst>
          </p:cNvPr>
          <p:cNvSpPr txBox="1"/>
          <p:nvPr/>
        </p:nvSpPr>
        <p:spPr>
          <a:xfrm>
            <a:off x="9520431" y="626800"/>
            <a:ext cx="2641865" cy="2400657"/>
          </a:xfrm>
          <a:prstGeom prst="rect">
            <a:avLst/>
          </a:prstGeom>
          <a:noFill/>
        </p:spPr>
        <p:txBody>
          <a:bodyPr wrap="square" rtlCol="0">
            <a:spAutoFit/>
          </a:bodyPr>
          <a:lstStyle/>
          <a:p>
            <a:pPr>
              <a:lnSpc>
                <a:spcPts val="2400"/>
              </a:lnSpc>
              <a:spcAft>
                <a:spcPts val="18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ASSEMBLING THE MACHINE</a:t>
            </a: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Cryostat Base installation (1350 </a:t>
            </a:r>
            <a:r>
              <a:rPr lang="en-US" sz="1600" dirty="0" err="1">
                <a:solidFill>
                  <a:schemeClr val="tx1">
                    <a:lumMod val="75000"/>
                    <a:lumOff val="25000"/>
                  </a:schemeClr>
                </a:solidFill>
                <a:latin typeface="Arial" panose="020B0604020202020204" pitchFamily="34" charset="0"/>
                <a:ea typeface="Open Sans" pitchFamily="2" charset="0"/>
                <a:cs typeface="Arial" panose="020B0604020202020204" pitchFamily="34" charset="0"/>
              </a:rPr>
              <a:t>tonnes</a:t>
            </a: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 traversing the Assembly Hall.</a:t>
            </a:r>
          </a:p>
          <a:p>
            <a:pPr>
              <a:lnSpc>
                <a:spcPts val="1800"/>
              </a:lnSpc>
              <a:spcAft>
                <a:spcPts val="1200"/>
              </a:spcAft>
            </a:pPr>
            <a:endPar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May 2020</a:t>
            </a:r>
          </a:p>
        </p:txBody>
      </p:sp>
      <p:pic>
        <p:nvPicPr>
          <p:cNvPr id="12" name="Graphique 11">
            <a:extLst>
              <a:ext uri="{FF2B5EF4-FFF2-40B4-BE49-F238E27FC236}">
                <a16:creationId xmlns:a16="http://schemas.microsoft.com/office/drawing/2014/main" id="{ACDC038B-88BB-F690-5E42-8A3F927485F8}"/>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1002679" y="6104226"/>
            <a:ext cx="866227" cy="432000"/>
          </a:xfrm>
          <a:prstGeom prst="rect">
            <a:avLst/>
          </a:prstGeom>
        </p:spPr>
      </p:pic>
      <p:sp>
        <p:nvSpPr>
          <p:cNvPr id="13" name="ZoneTexte 11">
            <a:extLst>
              <a:ext uri="{FF2B5EF4-FFF2-40B4-BE49-F238E27FC236}">
                <a16:creationId xmlns:a16="http://schemas.microsoft.com/office/drawing/2014/main" id="{71FA8DDF-DFDE-4604-E4E5-71ED21F29D16}"/>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rgbClr val="002060"/>
                </a:solidFill>
                <a:latin typeface="Open Sans" pitchFamily="2" charset="0"/>
                <a:ea typeface="Open Sans" pitchFamily="2" charset="0"/>
                <a:cs typeface="Open Sans" pitchFamily="2" charset="0"/>
              </a:rPr>
              <a:t>24</a:t>
            </a:fld>
            <a:endParaRPr lang="fr-FR" sz="1000" dirty="0">
              <a:solidFill>
                <a:srgbClr val="002060"/>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24094289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
          <p:cNvPicPr>
            <a:picLocks noGrp="1" noChangeAspect="1"/>
          </p:cNvPicPr>
          <p:nvPr>
            <p:ph type="pic" sz="quarter" idx="10"/>
          </p:nvPr>
        </p:nvPicPr>
        <p:blipFill rotWithShape="1">
          <a:blip r:embed="rId2" cstate="email">
            <a:extLst>
              <a:ext uri="{28A0092B-C50C-407E-A947-70E740481C1C}">
                <a14:useLocalDpi xmlns:a14="http://schemas.microsoft.com/office/drawing/2010/main"/>
              </a:ext>
            </a:extLst>
          </a:blip>
          <a:srcRect/>
          <a:stretch/>
        </p:blipFill>
        <p:spPr bwMode="auto">
          <a:xfrm>
            <a:off x="3009739" y="0"/>
            <a:ext cx="9182259" cy="68580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46" name="Rectangle 32">
            <a:extLst>
              <a:ext uri="{FF2B5EF4-FFF2-40B4-BE49-F238E27FC236}">
                <a16:creationId xmlns:a16="http://schemas.microsoft.com/office/drawing/2014/main" id="{E97E95CA-7283-5B46-9EFB-EE7D6DEDBBB2}"/>
              </a:ext>
            </a:extLst>
          </p:cNvPr>
          <p:cNvSpPr/>
          <p:nvPr/>
        </p:nvSpPr>
        <p:spPr>
          <a:xfrm rot="5400000">
            <a:off x="-1600029" y="1600030"/>
            <a:ext cx="6870358" cy="3670301"/>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213973"/>
              <a:gd name="connsiteY0" fmla="*/ 15781 h 2288678"/>
              <a:gd name="connsiteX1" fmla="*/ 12213973 w 12213973"/>
              <a:gd name="connsiteY1" fmla="*/ 455559 h 2288678"/>
              <a:gd name="connsiteX2" fmla="*/ 12192001 w 12213973"/>
              <a:gd name="connsiteY2" fmla="*/ 2288678 h 2288678"/>
              <a:gd name="connsiteX3" fmla="*/ 0 w 12213973"/>
              <a:gd name="connsiteY3" fmla="*/ 2288678 h 2288678"/>
              <a:gd name="connsiteX4" fmla="*/ 0 w 12213973"/>
              <a:gd name="connsiteY4" fmla="*/ 15781 h 2288678"/>
              <a:gd name="connsiteX0" fmla="*/ 0 w 12213973"/>
              <a:gd name="connsiteY0" fmla="*/ 754 h 2273651"/>
              <a:gd name="connsiteX1" fmla="*/ 12213973 w 12213973"/>
              <a:gd name="connsiteY1" fmla="*/ 440532 h 2273651"/>
              <a:gd name="connsiteX2" fmla="*/ 12192001 w 12213973"/>
              <a:gd name="connsiteY2" fmla="*/ 2273651 h 2273651"/>
              <a:gd name="connsiteX3" fmla="*/ 0 w 12213973"/>
              <a:gd name="connsiteY3" fmla="*/ 2273651 h 2273651"/>
              <a:gd name="connsiteX4" fmla="*/ 0 w 12213973"/>
              <a:gd name="connsiteY4" fmla="*/ 754 h 2273651"/>
              <a:gd name="connsiteX0" fmla="*/ 0 w 12213973"/>
              <a:gd name="connsiteY0" fmla="*/ 286 h 2273183"/>
              <a:gd name="connsiteX1" fmla="*/ 12213973 w 12213973"/>
              <a:gd name="connsiteY1" fmla="*/ 440064 h 2273183"/>
              <a:gd name="connsiteX2" fmla="*/ 12192001 w 12213973"/>
              <a:gd name="connsiteY2" fmla="*/ 2273183 h 2273183"/>
              <a:gd name="connsiteX3" fmla="*/ 0 w 12213973"/>
              <a:gd name="connsiteY3" fmla="*/ 2273183 h 2273183"/>
              <a:gd name="connsiteX4" fmla="*/ 0 w 12213973"/>
              <a:gd name="connsiteY4" fmla="*/ 286 h 2273183"/>
              <a:gd name="connsiteX0" fmla="*/ 0 w 12235941"/>
              <a:gd name="connsiteY0" fmla="*/ 780 h 2273677"/>
              <a:gd name="connsiteX1" fmla="*/ 12235941 w 12235941"/>
              <a:gd name="connsiteY1" fmla="*/ 341354 h 2273677"/>
              <a:gd name="connsiteX2" fmla="*/ 12192001 w 12235941"/>
              <a:gd name="connsiteY2" fmla="*/ 2273677 h 2273677"/>
              <a:gd name="connsiteX3" fmla="*/ 0 w 12235941"/>
              <a:gd name="connsiteY3" fmla="*/ 2273677 h 2273677"/>
              <a:gd name="connsiteX4" fmla="*/ 0 w 12235941"/>
              <a:gd name="connsiteY4" fmla="*/ 780 h 2273677"/>
              <a:gd name="connsiteX0" fmla="*/ 0 w 12257907"/>
              <a:gd name="connsiteY0" fmla="*/ 2331 h 2275228"/>
              <a:gd name="connsiteX1" fmla="*/ 12257907 w 12257907"/>
              <a:gd name="connsiteY1" fmla="*/ 293303 h 2275228"/>
              <a:gd name="connsiteX2" fmla="*/ 12192001 w 12257907"/>
              <a:gd name="connsiteY2" fmla="*/ 2275228 h 2275228"/>
              <a:gd name="connsiteX3" fmla="*/ 0 w 12257907"/>
              <a:gd name="connsiteY3" fmla="*/ 2275228 h 2275228"/>
              <a:gd name="connsiteX4" fmla="*/ 0 w 12257907"/>
              <a:gd name="connsiteY4" fmla="*/ 2331 h 2275228"/>
              <a:gd name="connsiteX0" fmla="*/ 0 w 12257907"/>
              <a:gd name="connsiteY0" fmla="*/ 712 h 2273609"/>
              <a:gd name="connsiteX1" fmla="*/ 12257907 w 12257907"/>
              <a:gd name="connsiteY1" fmla="*/ 291684 h 2273609"/>
              <a:gd name="connsiteX2" fmla="*/ 12192001 w 12257907"/>
              <a:gd name="connsiteY2" fmla="*/ 2273609 h 2273609"/>
              <a:gd name="connsiteX3" fmla="*/ 0 w 12257907"/>
              <a:gd name="connsiteY3" fmla="*/ 2273609 h 2273609"/>
              <a:gd name="connsiteX4" fmla="*/ 0 w 12257907"/>
              <a:gd name="connsiteY4" fmla="*/ 712 h 2273609"/>
              <a:gd name="connsiteX0" fmla="*/ 0 w 12279997"/>
              <a:gd name="connsiteY0" fmla="*/ 457 h 2273354"/>
              <a:gd name="connsiteX1" fmla="*/ 12279998 w 12279997"/>
              <a:gd name="connsiteY1" fmla="*/ 326859 h 2273354"/>
              <a:gd name="connsiteX2" fmla="*/ 12192001 w 12279997"/>
              <a:gd name="connsiteY2" fmla="*/ 2273354 h 2273354"/>
              <a:gd name="connsiteX3" fmla="*/ 0 w 12279997"/>
              <a:gd name="connsiteY3" fmla="*/ 2273354 h 2273354"/>
              <a:gd name="connsiteX4" fmla="*/ 0 w 12279997"/>
              <a:gd name="connsiteY4" fmla="*/ 457 h 2273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9997" h="2273354">
                <a:moveTo>
                  <a:pt x="0" y="457"/>
                </a:moveTo>
                <a:cubicBezTo>
                  <a:pt x="4188178" y="-7069"/>
                  <a:pt x="7698848" y="77523"/>
                  <a:pt x="12279998" y="326859"/>
                </a:cubicBezTo>
                <a:lnTo>
                  <a:pt x="12192001" y="2273354"/>
                </a:lnTo>
                <a:lnTo>
                  <a:pt x="0" y="2273354"/>
                </a:lnTo>
                <a:lnTo>
                  <a:pt x="0" y="45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sp>
        <p:nvSpPr>
          <p:cNvPr id="54" name="ZoneTexte 53">
            <a:extLst>
              <a:ext uri="{FF2B5EF4-FFF2-40B4-BE49-F238E27FC236}">
                <a16:creationId xmlns:a16="http://schemas.microsoft.com/office/drawing/2014/main" id="{6655A2D1-9070-4AA7-8ACA-4265CBD83500}"/>
              </a:ext>
            </a:extLst>
          </p:cNvPr>
          <p:cNvSpPr txBox="1"/>
          <p:nvPr/>
        </p:nvSpPr>
        <p:spPr>
          <a:xfrm>
            <a:off x="330399" y="576000"/>
            <a:ext cx="3136701" cy="2246769"/>
          </a:xfrm>
          <a:prstGeom prst="rect">
            <a:avLst/>
          </a:prstGeom>
          <a:noFill/>
        </p:spPr>
        <p:txBody>
          <a:bodyPr wrap="square" rtlCol="0">
            <a:spAutoFit/>
          </a:bodyPr>
          <a:lstStyle/>
          <a:p>
            <a:pPr>
              <a:lnSpc>
                <a:spcPts val="2400"/>
              </a:lnSpc>
              <a:spcAft>
                <a:spcPts val="18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ASSEMBLING THE MACHINE</a:t>
            </a:r>
          </a:p>
          <a:p>
            <a:pPr>
              <a:lnSpc>
                <a:spcPts val="1800"/>
              </a:lnSpc>
              <a:spcAft>
                <a:spcPts val="1200"/>
              </a:spcAft>
            </a:pPr>
            <a:r>
              <a:rPr lang="en-GB" sz="1600" i="1"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[Tokamak Pit, top-down view]</a:t>
            </a:r>
          </a:p>
          <a:p>
            <a:pPr>
              <a:lnSpc>
                <a:spcPts val="1800"/>
              </a:lnSpc>
              <a:spcAft>
                <a:spcPts val="1200"/>
              </a:spcAft>
            </a:pPr>
            <a:r>
              <a:rPr lang="en-GB"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The Cryostat Base, 30 metres in diameter, was positioned with a final tolerance under 3 mm at all metrology points.</a:t>
            </a:r>
          </a:p>
        </p:txBody>
      </p:sp>
      <p:pic>
        <p:nvPicPr>
          <p:cNvPr id="11" name="Graphique 10">
            <a:extLst>
              <a:ext uri="{FF2B5EF4-FFF2-40B4-BE49-F238E27FC236}">
                <a16:creationId xmlns:a16="http://schemas.microsoft.com/office/drawing/2014/main" id="{EDC5FF79-D73B-1D48-7DB4-25843D3FE3CE}"/>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2680" y="6104228"/>
            <a:ext cx="866226" cy="432000"/>
          </a:xfrm>
          <a:prstGeom prst="rect">
            <a:avLst/>
          </a:prstGeom>
        </p:spPr>
      </p:pic>
      <p:sp>
        <p:nvSpPr>
          <p:cNvPr id="13" name="ZoneTexte 11">
            <a:extLst>
              <a:ext uri="{FF2B5EF4-FFF2-40B4-BE49-F238E27FC236}">
                <a16:creationId xmlns:a16="http://schemas.microsoft.com/office/drawing/2014/main" id="{71FA8DDF-DFDE-4604-E4E5-71ED21F29D16}"/>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chemeClr val="bg1"/>
                </a:solidFill>
                <a:latin typeface="Open Sans" pitchFamily="2" charset="0"/>
                <a:ea typeface="Open Sans" pitchFamily="2" charset="0"/>
                <a:cs typeface="Open Sans" pitchFamily="2" charset="0"/>
              </a:rPr>
              <a:t>25</a:t>
            </a:fld>
            <a:endParaRPr lang="fr-FR" sz="1000" dirty="0">
              <a:solidFill>
                <a:schemeClr val="bg1"/>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9261940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www.iter.org/doc/www/content/com/Lists/Stories/Attachments/3479/lower_cylinder_install_000a_small.jpg"/>
          <p:cNvPicPr>
            <a:picLocks noGrp="1" noChangeAspect="1" noChangeArrowheads="1"/>
          </p:cNvPicPr>
          <p:nvPr>
            <p:ph type="pic" sz="quarter" idx="10"/>
          </p:nvPr>
        </p:nvPicPr>
        <p:blipFill rotWithShape="1">
          <a:blip r:embed="rId3" cstate="email">
            <a:extLst>
              <a:ext uri="{28A0092B-C50C-407E-A947-70E740481C1C}">
                <a14:useLocalDpi xmlns:a14="http://schemas.microsoft.com/office/drawing/2010/main"/>
              </a:ext>
            </a:extLst>
          </a:blip>
          <a:srcRect/>
          <a:stretch/>
        </p:blipFill>
        <p:spPr bwMode="auto">
          <a:xfrm>
            <a:off x="12700" y="14187"/>
            <a:ext cx="10391272" cy="6829626"/>
          </a:xfrm>
          <a:prstGeom prst="rect">
            <a:avLst/>
          </a:prstGeom>
          <a:noFill/>
          <a:extLst>
            <a:ext uri="{909E8E84-426E-40DD-AFC4-6F175D3DCCD1}">
              <a14:hiddenFill xmlns:a14="http://schemas.microsoft.com/office/drawing/2010/main">
                <a:solidFill>
                  <a:srgbClr val="FFFFFF"/>
                </a:solidFill>
              </a14:hiddenFill>
            </a:ext>
          </a:extLst>
        </p:spPr>
      </p:pic>
      <p:sp>
        <p:nvSpPr>
          <p:cNvPr id="46" name="Rectangle 32">
            <a:extLst>
              <a:ext uri="{FF2B5EF4-FFF2-40B4-BE49-F238E27FC236}">
                <a16:creationId xmlns:a16="http://schemas.microsoft.com/office/drawing/2014/main" id="{E97E95CA-7283-5B46-9EFB-EE7D6DEDBBB2}"/>
              </a:ext>
            </a:extLst>
          </p:cNvPr>
          <p:cNvSpPr/>
          <p:nvPr/>
        </p:nvSpPr>
        <p:spPr>
          <a:xfrm rot="16200000">
            <a:off x="6947074" y="1625426"/>
            <a:ext cx="6870360" cy="3619501"/>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213973"/>
              <a:gd name="connsiteY0" fmla="*/ 15781 h 2288678"/>
              <a:gd name="connsiteX1" fmla="*/ 12213973 w 12213973"/>
              <a:gd name="connsiteY1" fmla="*/ 455559 h 2288678"/>
              <a:gd name="connsiteX2" fmla="*/ 12192001 w 12213973"/>
              <a:gd name="connsiteY2" fmla="*/ 2288678 h 2288678"/>
              <a:gd name="connsiteX3" fmla="*/ 0 w 12213973"/>
              <a:gd name="connsiteY3" fmla="*/ 2288678 h 2288678"/>
              <a:gd name="connsiteX4" fmla="*/ 0 w 12213973"/>
              <a:gd name="connsiteY4" fmla="*/ 15781 h 2288678"/>
              <a:gd name="connsiteX0" fmla="*/ 0 w 12213973"/>
              <a:gd name="connsiteY0" fmla="*/ 754 h 2273651"/>
              <a:gd name="connsiteX1" fmla="*/ 12213973 w 12213973"/>
              <a:gd name="connsiteY1" fmla="*/ 440532 h 2273651"/>
              <a:gd name="connsiteX2" fmla="*/ 12192001 w 12213973"/>
              <a:gd name="connsiteY2" fmla="*/ 2273651 h 2273651"/>
              <a:gd name="connsiteX3" fmla="*/ 0 w 12213973"/>
              <a:gd name="connsiteY3" fmla="*/ 2273651 h 2273651"/>
              <a:gd name="connsiteX4" fmla="*/ 0 w 12213973"/>
              <a:gd name="connsiteY4" fmla="*/ 754 h 2273651"/>
              <a:gd name="connsiteX0" fmla="*/ 0 w 12213973"/>
              <a:gd name="connsiteY0" fmla="*/ 286 h 2273183"/>
              <a:gd name="connsiteX1" fmla="*/ 12213973 w 12213973"/>
              <a:gd name="connsiteY1" fmla="*/ 440064 h 2273183"/>
              <a:gd name="connsiteX2" fmla="*/ 12192001 w 12213973"/>
              <a:gd name="connsiteY2" fmla="*/ 2273183 h 2273183"/>
              <a:gd name="connsiteX3" fmla="*/ 0 w 12213973"/>
              <a:gd name="connsiteY3" fmla="*/ 2273183 h 2273183"/>
              <a:gd name="connsiteX4" fmla="*/ 0 w 12213973"/>
              <a:gd name="connsiteY4" fmla="*/ 286 h 2273183"/>
              <a:gd name="connsiteX0" fmla="*/ 0 w 12235941"/>
              <a:gd name="connsiteY0" fmla="*/ 780 h 2273677"/>
              <a:gd name="connsiteX1" fmla="*/ 12235941 w 12235941"/>
              <a:gd name="connsiteY1" fmla="*/ 341354 h 2273677"/>
              <a:gd name="connsiteX2" fmla="*/ 12192001 w 12235941"/>
              <a:gd name="connsiteY2" fmla="*/ 2273677 h 2273677"/>
              <a:gd name="connsiteX3" fmla="*/ 0 w 12235941"/>
              <a:gd name="connsiteY3" fmla="*/ 2273677 h 2273677"/>
              <a:gd name="connsiteX4" fmla="*/ 0 w 12235941"/>
              <a:gd name="connsiteY4" fmla="*/ 780 h 2273677"/>
              <a:gd name="connsiteX0" fmla="*/ 0 w 12257907"/>
              <a:gd name="connsiteY0" fmla="*/ 2331 h 2275228"/>
              <a:gd name="connsiteX1" fmla="*/ 12257907 w 12257907"/>
              <a:gd name="connsiteY1" fmla="*/ 293303 h 2275228"/>
              <a:gd name="connsiteX2" fmla="*/ 12192001 w 12257907"/>
              <a:gd name="connsiteY2" fmla="*/ 2275228 h 2275228"/>
              <a:gd name="connsiteX3" fmla="*/ 0 w 12257907"/>
              <a:gd name="connsiteY3" fmla="*/ 2275228 h 2275228"/>
              <a:gd name="connsiteX4" fmla="*/ 0 w 12257907"/>
              <a:gd name="connsiteY4" fmla="*/ 2331 h 2275228"/>
              <a:gd name="connsiteX0" fmla="*/ 0 w 12257907"/>
              <a:gd name="connsiteY0" fmla="*/ 712 h 2273609"/>
              <a:gd name="connsiteX1" fmla="*/ 12257907 w 12257907"/>
              <a:gd name="connsiteY1" fmla="*/ 291684 h 2273609"/>
              <a:gd name="connsiteX2" fmla="*/ 12192001 w 12257907"/>
              <a:gd name="connsiteY2" fmla="*/ 2273609 h 2273609"/>
              <a:gd name="connsiteX3" fmla="*/ 0 w 12257907"/>
              <a:gd name="connsiteY3" fmla="*/ 2273609 h 2273609"/>
              <a:gd name="connsiteX4" fmla="*/ 0 w 12257907"/>
              <a:gd name="connsiteY4" fmla="*/ 712 h 2273609"/>
              <a:gd name="connsiteX0" fmla="*/ 0 w 12279997"/>
              <a:gd name="connsiteY0" fmla="*/ 457 h 2273354"/>
              <a:gd name="connsiteX1" fmla="*/ 12279998 w 12279997"/>
              <a:gd name="connsiteY1" fmla="*/ 326859 h 2273354"/>
              <a:gd name="connsiteX2" fmla="*/ 12192001 w 12279997"/>
              <a:gd name="connsiteY2" fmla="*/ 2273354 h 2273354"/>
              <a:gd name="connsiteX3" fmla="*/ 0 w 12279997"/>
              <a:gd name="connsiteY3" fmla="*/ 2273354 h 2273354"/>
              <a:gd name="connsiteX4" fmla="*/ 0 w 12279997"/>
              <a:gd name="connsiteY4" fmla="*/ 457 h 2273354"/>
              <a:gd name="connsiteX0" fmla="*/ 1 w 12280001"/>
              <a:gd name="connsiteY0" fmla="*/ 216 h 2378442"/>
              <a:gd name="connsiteX1" fmla="*/ 12280000 w 12280001"/>
              <a:gd name="connsiteY1" fmla="*/ 431947 h 2378442"/>
              <a:gd name="connsiteX2" fmla="*/ 12192003 w 12280001"/>
              <a:gd name="connsiteY2" fmla="*/ 2378442 h 2378442"/>
              <a:gd name="connsiteX3" fmla="*/ 2 w 12280001"/>
              <a:gd name="connsiteY3" fmla="*/ 2378442 h 2378442"/>
              <a:gd name="connsiteX4" fmla="*/ 1 w 12280001"/>
              <a:gd name="connsiteY4" fmla="*/ 216 h 2378442"/>
              <a:gd name="connsiteX0" fmla="*/ -1 w 12279997"/>
              <a:gd name="connsiteY0" fmla="*/ 0 h 2378226"/>
              <a:gd name="connsiteX1" fmla="*/ 12279998 w 12279997"/>
              <a:gd name="connsiteY1" fmla="*/ 431731 h 2378226"/>
              <a:gd name="connsiteX2" fmla="*/ 12192001 w 12279997"/>
              <a:gd name="connsiteY2" fmla="*/ 2378226 h 2378226"/>
              <a:gd name="connsiteX3" fmla="*/ 0 w 12279997"/>
              <a:gd name="connsiteY3" fmla="*/ 2378226 h 2378226"/>
              <a:gd name="connsiteX4" fmla="*/ -1 w 12279997"/>
              <a:gd name="connsiteY4" fmla="*/ 0 h 2378226"/>
              <a:gd name="connsiteX0" fmla="*/ 1 w 12280001"/>
              <a:gd name="connsiteY0" fmla="*/ 0 h 2378226"/>
              <a:gd name="connsiteX1" fmla="*/ 12280000 w 12280001"/>
              <a:gd name="connsiteY1" fmla="*/ 431731 h 2378226"/>
              <a:gd name="connsiteX2" fmla="*/ 12192003 w 12280001"/>
              <a:gd name="connsiteY2" fmla="*/ 2378226 h 2378226"/>
              <a:gd name="connsiteX3" fmla="*/ 2 w 12280001"/>
              <a:gd name="connsiteY3" fmla="*/ 2378226 h 2378226"/>
              <a:gd name="connsiteX4" fmla="*/ 1 w 12280001"/>
              <a:gd name="connsiteY4" fmla="*/ 0 h 23782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80001" h="2378226">
                <a:moveTo>
                  <a:pt x="1" y="0"/>
                </a:moveTo>
                <a:cubicBezTo>
                  <a:pt x="4569536" y="62694"/>
                  <a:pt x="7698850" y="182395"/>
                  <a:pt x="12280000" y="431731"/>
                </a:cubicBezTo>
                <a:lnTo>
                  <a:pt x="12192003" y="2378226"/>
                </a:lnTo>
                <a:lnTo>
                  <a:pt x="2" y="2378226"/>
                </a:lnTo>
                <a:cubicBezTo>
                  <a:pt x="2" y="1620594"/>
                  <a:pt x="1" y="757632"/>
                  <a:pt x="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t>a</a:t>
            </a: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sp>
        <p:nvSpPr>
          <p:cNvPr id="54" name="ZoneTexte 53">
            <a:extLst>
              <a:ext uri="{FF2B5EF4-FFF2-40B4-BE49-F238E27FC236}">
                <a16:creationId xmlns:a16="http://schemas.microsoft.com/office/drawing/2014/main" id="{6655A2D1-9070-4AA7-8ACA-4265CBD83500}"/>
              </a:ext>
            </a:extLst>
          </p:cNvPr>
          <p:cNvSpPr txBox="1"/>
          <p:nvPr/>
        </p:nvSpPr>
        <p:spPr>
          <a:xfrm>
            <a:off x="9380088" y="576000"/>
            <a:ext cx="2641865" cy="1785104"/>
          </a:xfrm>
          <a:prstGeom prst="rect">
            <a:avLst/>
          </a:prstGeom>
          <a:noFill/>
        </p:spPr>
        <p:txBody>
          <a:bodyPr wrap="square" rtlCol="0">
            <a:spAutoFit/>
          </a:bodyPr>
          <a:lstStyle/>
          <a:p>
            <a:pPr>
              <a:lnSpc>
                <a:spcPts val="2400"/>
              </a:lnSpc>
              <a:spcAft>
                <a:spcPts val="18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ASSEMBLING THE MACHINE</a:t>
            </a: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Cryostat Lower Cylinder installation</a:t>
            </a: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August 2020</a:t>
            </a:r>
          </a:p>
        </p:txBody>
      </p:sp>
      <p:pic>
        <p:nvPicPr>
          <p:cNvPr id="12" name="Graphique 11">
            <a:extLst>
              <a:ext uri="{FF2B5EF4-FFF2-40B4-BE49-F238E27FC236}">
                <a16:creationId xmlns:a16="http://schemas.microsoft.com/office/drawing/2014/main" id="{ACDC038B-88BB-F690-5E42-8A3F927485F8}"/>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1002679" y="6104226"/>
            <a:ext cx="866227" cy="432000"/>
          </a:xfrm>
          <a:prstGeom prst="rect">
            <a:avLst/>
          </a:prstGeom>
        </p:spPr>
      </p:pic>
      <p:sp>
        <p:nvSpPr>
          <p:cNvPr id="16" name="ZoneTexte 11">
            <a:extLst>
              <a:ext uri="{FF2B5EF4-FFF2-40B4-BE49-F238E27FC236}">
                <a16:creationId xmlns:a16="http://schemas.microsoft.com/office/drawing/2014/main" id="{71FA8DDF-DFDE-4604-E4E5-71ED21F29D16}"/>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rgbClr val="002060"/>
                </a:solidFill>
                <a:latin typeface="Open Sans" pitchFamily="2" charset="0"/>
                <a:ea typeface="Open Sans" pitchFamily="2" charset="0"/>
                <a:cs typeface="Open Sans" pitchFamily="2" charset="0"/>
              </a:rPr>
              <a:t>26</a:t>
            </a:fld>
            <a:endParaRPr lang="fr-FR" sz="1000" dirty="0">
              <a:solidFill>
                <a:srgbClr val="002060"/>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7171580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www.iter.org/doc/www/content/com/Lists/Stories/Attachments/3547/lcts_install_5a.jpg"/>
          <p:cNvPicPr>
            <a:picLocks noGrp="1" noChangeAspect="1" noChangeArrowheads="1"/>
          </p:cNvPicPr>
          <p:nvPr>
            <p:ph type="pic" sz="quarter" idx="10"/>
          </p:nvPr>
        </p:nvPicPr>
        <p:blipFill rotWithShape="1">
          <a:blip r:embed="rId2" cstate="email">
            <a:extLst>
              <a:ext uri="{28A0092B-C50C-407E-A947-70E740481C1C}">
                <a14:useLocalDpi xmlns:a14="http://schemas.microsoft.com/office/drawing/2010/main"/>
              </a:ext>
            </a:extLst>
          </a:blip>
          <a:srcRect/>
          <a:stretch/>
        </p:blipFill>
        <p:spPr bwMode="auto">
          <a:xfrm>
            <a:off x="1689100" y="0"/>
            <a:ext cx="10430900" cy="6790951"/>
          </a:xfrm>
          <a:prstGeom prst="rect">
            <a:avLst/>
          </a:prstGeom>
          <a:noFill/>
          <a:extLst>
            <a:ext uri="{909E8E84-426E-40DD-AFC4-6F175D3DCCD1}">
              <a14:hiddenFill xmlns:a14="http://schemas.microsoft.com/office/drawing/2010/main">
                <a:solidFill>
                  <a:srgbClr val="FFFFFF"/>
                </a:solidFill>
              </a14:hiddenFill>
            </a:ext>
          </a:extLst>
        </p:spPr>
      </p:pic>
      <p:sp>
        <p:nvSpPr>
          <p:cNvPr id="46" name="Rectangle 32">
            <a:extLst>
              <a:ext uri="{FF2B5EF4-FFF2-40B4-BE49-F238E27FC236}">
                <a16:creationId xmlns:a16="http://schemas.microsoft.com/office/drawing/2014/main" id="{E97E95CA-7283-5B46-9EFB-EE7D6DEDBBB2}"/>
              </a:ext>
            </a:extLst>
          </p:cNvPr>
          <p:cNvSpPr/>
          <p:nvPr/>
        </p:nvSpPr>
        <p:spPr>
          <a:xfrm rot="5400000">
            <a:off x="-1925815" y="1925816"/>
            <a:ext cx="6870358" cy="3018729"/>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213973"/>
              <a:gd name="connsiteY0" fmla="*/ 15781 h 2288678"/>
              <a:gd name="connsiteX1" fmla="*/ 12213973 w 12213973"/>
              <a:gd name="connsiteY1" fmla="*/ 455559 h 2288678"/>
              <a:gd name="connsiteX2" fmla="*/ 12192001 w 12213973"/>
              <a:gd name="connsiteY2" fmla="*/ 2288678 h 2288678"/>
              <a:gd name="connsiteX3" fmla="*/ 0 w 12213973"/>
              <a:gd name="connsiteY3" fmla="*/ 2288678 h 2288678"/>
              <a:gd name="connsiteX4" fmla="*/ 0 w 12213973"/>
              <a:gd name="connsiteY4" fmla="*/ 15781 h 2288678"/>
              <a:gd name="connsiteX0" fmla="*/ 0 w 12213973"/>
              <a:gd name="connsiteY0" fmla="*/ 754 h 2273651"/>
              <a:gd name="connsiteX1" fmla="*/ 12213973 w 12213973"/>
              <a:gd name="connsiteY1" fmla="*/ 440532 h 2273651"/>
              <a:gd name="connsiteX2" fmla="*/ 12192001 w 12213973"/>
              <a:gd name="connsiteY2" fmla="*/ 2273651 h 2273651"/>
              <a:gd name="connsiteX3" fmla="*/ 0 w 12213973"/>
              <a:gd name="connsiteY3" fmla="*/ 2273651 h 2273651"/>
              <a:gd name="connsiteX4" fmla="*/ 0 w 12213973"/>
              <a:gd name="connsiteY4" fmla="*/ 754 h 2273651"/>
              <a:gd name="connsiteX0" fmla="*/ 0 w 12213973"/>
              <a:gd name="connsiteY0" fmla="*/ 286 h 2273183"/>
              <a:gd name="connsiteX1" fmla="*/ 12213973 w 12213973"/>
              <a:gd name="connsiteY1" fmla="*/ 440064 h 2273183"/>
              <a:gd name="connsiteX2" fmla="*/ 12192001 w 12213973"/>
              <a:gd name="connsiteY2" fmla="*/ 2273183 h 2273183"/>
              <a:gd name="connsiteX3" fmla="*/ 0 w 12213973"/>
              <a:gd name="connsiteY3" fmla="*/ 2273183 h 2273183"/>
              <a:gd name="connsiteX4" fmla="*/ 0 w 12213973"/>
              <a:gd name="connsiteY4" fmla="*/ 286 h 2273183"/>
              <a:gd name="connsiteX0" fmla="*/ 0 w 12235941"/>
              <a:gd name="connsiteY0" fmla="*/ 780 h 2273677"/>
              <a:gd name="connsiteX1" fmla="*/ 12235941 w 12235941"/>
              <a:gd name="connsiteY1" fmla="*/ 341354 h 2273677"/>
              <a:gd name="connsiteX2" fmla="*/ 12192001 w 12235941"/>
              <a:gd name="connsiteY2" fmla="*/ 2273677 h 2273677"/>
              <a:gd name="connsiteX3" fmla="*/ 0 w 12235941"/>
              <a:gd name="connsiteY3" fmla="*/ 2273677 h 2273677"/>
              <a:gd name="connsiteX4" fmla="*/ 0 w 12235941"/>
              <a:gd name="connsiteY4" fmla="*/ 780 h 2273677"/>
              <a:gd name="connsiteX0" fmla="*/ 0 w 12257907"/>
              <a:gd name="connsiteY0" fmla="*/ 2331 h 2275228"/>
              <a:gd name="connsiteX1" fmla="*/ 12257907 w 12257907"/>
              <a:gd name="connsiteY1" fmla="*/ 293303 h 2275228"/>
              <a:gd name="connsiteX2" fmla="*/ 12192001 w 12257907"/>
              <a:gd name="connsiteY2" fmla="*/ 2275228 h 2275228"/>
              <a:gd name="connsiteX3" fmla="*/ 0 w 12257907"/>
              <a:gd name="connsiteY3" fmla="*/ 2275228 h 2275228"/>
              <a:gd name="connsiteX4" fmla="*/ 0 w 12257907"/>
              <a:gd name="connsiteY4" fmla="*/ 2331 h 2275228"/>
              <a:gd name="connsiteX0" fmla="*/ 0 w 12257907"/>
              <a:gd name="connsiteY0" fmla="*/ 712 h 2273609"/>
              <a:gd name="connsiteX1" fmla="*/ 12257907 w 12257907"/>
              <a:gd name="connsiteY1" fmla="*/ 291684 h 2273609"/>
              <a:gd name="connsiteX2" fmla="*/ 12192001 w 12257907"/>
              <a:gd name="connsiteY2" fmla="*/ 2273609 h 2273609"/>
              <a:gd name="connsiteX3" fmla="*/ 0 w 12257907"/>
              <a:gd name="connsiteY3" fmla="*/ 2273609 h 2273609"/>
              <a:gd name="connsiteX4" fmla="*/ 0 w 12257907"/>
              <a:gd name="connsiteY4" fmla="*/ 712 h 2273609"/>
              <a:gd name="connsiteX0" fmla="*/ 0 w 12279997"/>
              <a:gd name="connsiteY0" fmla="*/ 457 h 2273354"/>
              <a:gd name="connsiteX1" fmla="*/ 12279998 w 12279997"/>
              <a:gd name="connsiteY1" fmla="*/ 326859 h 2273354"/>
              <a:gd name="connsiteX2" fmla="*/ 12192001 w 12279997"/>
              <a:gd name="connsiteY2" fmla="*/ 2273354 h 2273354"/>
              <a:gd name="connsiteX3" fmla="*/ 0 w 12279997"/>
              <a:gd name="connsiteY3" fmla="*/ 2273354 h 2273354"/>
              <a:gd name="connsiteX4" fmla="*/ 0 w 12279997"/>
              <a:gd name="connsiteY4" fmla="*/ 457 h 2273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9997" h="2273354">
                <a:moveTo>
                  <a:pt x="0" y="457"/>
                </a:moveTo>
                <a:cubicBezTo>
                  <a:pt x="4188178" y="-7069"/>
                  <a:pt x="7698848" y="77523"/>
                  <a:pt x="12279998" y="326859"/>
                </a:cubicBezTo>
                <a:lnTo>
                  <a:pt x="12192001" y="2273354"/>
                </a:lnTo>
                <a:lnTo>
                  <a:pt x="0" y="2273354"/>
                </a:lnTo>
                <a:lnTo>
                  <a:pt x="0" y="45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sp>
        <p:nvSpPr>
          <p:cNvPr id="54" name="ZoneTexte 53">
            <a:extLst>
              <a:ext uri="{FF2B5EF4-FFF2-40B4-BE49-F238E27FC236}">
                <a16:creationId xmlns:a16="http://schemas.microsoft.com/office/drawing/2014/main" id="{6655A2D1-9070-4AA7-8ACA-4265CBD83500}"/>
              </a:ext>
            </a:extLst>
          </p:cNvPr>
          <p:cNvSpPr txBox="1"/>
          <p:nvPr/>
        </p:nvSpPr>
        <p:spPr>
          <a:xfrm>
            <a:off x="215471" y="576000"/>
            <a:ext cx="2803257" cy="1785104"/>
          </a:xfrm>
          <a:prstGeom prst="rect">
            <a:avLst/>
          </a:prstGeom>
          <a:noFill/>
        </p:spPr>
        <p:txBody>
          <a:bodyPr wrap="square" rtlCol="0">
            <a:spAutoFit/>
          </a:bodyPr>
          <a:lstStyle/>
          <a:p>
            <a:pPr>
              <a:lnSpc>
                <a:spcPts val="2400"/>
              </a:lnSpc>
              <a:spcAft>
                <a:spcPts val="18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ASSEMBLING THE MACHINE</a:t>
            </a: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Lower Cryostat Thermal Shield installation</a:t>
            </a: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January 2021</a:t>
            </a:r>
          </a:p>
        </p:txBody>
      </p:sp>
      <p:pic>
        <p:nvPicPr>
          <p:cNvPr id="11" name="Graphique 10">
            <a:extLst>
              <a:ext uri="{FF2B5EF4-FFF2-40B4-BE49-F238E27FC236}">
                <a16:creationId xmlns:a16="http://schemas.microsoft.com/office/drawing/2014/main" id="{EDC5FF79-D73B-1D48-7DB4-25843D3FE3CE}"/>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2680" y="6104228"/>
            <a:ext cx="866226" cy="432000"/>
          </a:xfrm>
          <a:prstGeom prst="rect">
            <a:avLst/>
          </a:prstGeom>
        </p:spPr>
      </p:pic>
      <p:sp>
        <p:nvSpPr>
          <p:cNvPr id="12" name="ZoneTexte 11">
            <a:extLst>
              <a:ext uri="{FF2B5EF4-FFF2-40B4-BE49-F238E27FC236}">
                <a16:creationId xmlns:a16="http://schemas.microsoft.com/office/drawing/2014/main" id="{71FA8DDF-DFDE-4604-E4E5-71ED21F29D16}"/>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latin typeface="Open Sans" pitchFamily="2" charset="0"/>
                <a:ea typeface="Open Sans" pitchFamily="2" charset="0"/>
                <a:cs typeface="Open Sans" pitchFamily="2" charset="0"/>
              </a:rPr>
              <a:t>27</a:t>
            </a:fld>
            <a:endParaRPr lang="fr-FR" sz="1000" dirty="0">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10285287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p:cNvPicPr>
            <a:picLocks noGrp="1" noChangeAspect="1"/>
          </p:cNvPicPr>
          <p:nvPr>
            <p:ph type="pic" sz="quarter" idx="10"/>
          </p:nvPr>
        </p:nvPicPr>
        <p:blipFill rotWithShape="1">
          <a:blip r:embed="rId2" cstate="email">
            <a:extLst>
              <a:ext uri="{28A0092B-C50C-407E-A947-70E740481C1C}">
                <a14:useLocalDpi xmlns:a14="http://schemas.microsoft.com/office/drawing/2010/main"/>
              </a:ext>
            </a:extLst>
          </a:blip>
          <a:srcRect b="-154"/>
          <a:stretch/>
        </p:blipFill>
        <p:spPr>
          <a:xfrm>
            <a:off x="863600" y="0"/>
            <a:ext cx="11328400" cy="6863122"/>
          </a:xfrm>
          <a:prstGeom prst="rect">
            <a:avLst/>
          </a:prstGeom>
          <a:ln>
            <a:solidFill>
              <a:srgbClr val="FFC000"/>
            </a:solidFill>
          </a:ln>
        </p:spPr>
      </p:pic>
      <p:sp>
        <p:nvSpPr>
          <p:cNvPr id="46" name="Rectangle 32">
            <a:extLst>
              <a:ext uri="{FF2B5EF4-FFF2-40B4-BE49-F238E27FC236}">
                <a16:creationId xmlns:a16="http://schemas.microsoft.com/office/drawing/2014/main" id="{E97E95CA-7283-5B46-9EFB-EE7D6DEDBBB2}"/>
              </a:ext>
            </a:extLst>
          </p:cNvPr>
          <p:cNvSpPr/>
          <p:nvPr/>
        </p:nvSpPr>
        <p:spPr>
          <a:xfrm rot="5400000">
            <a:off x="-1872004" y="1872005"/>
            <a:ext cx="6870358" cy="3126352"/>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213973"/>
              <a:gd name="connsiteY0" fmla="*/ 15781 h 2288678"/>
              <a:gd name="connsiteX1" fmla="*/ 12213973 w 12213973"/>
              <a:gd name="connsiteY1" fmla="*/ 455559 h 2288678"/>
              <a:gd name="connsiteX2" fmla="*/ 12192001 w 12213973"/>
              <a:gd name="connsiteY2" fmla="*/ 2288678 h 2288678"/>
              <a:gd name="connsiteX3" fmla="*/ 0 w 12213973"/>
              <a:gd name="connsiteY3" fmla="*/ 2288678 h 2288678"/>
              <a:gd name="connsiteX4" fmla="*/ 0 w 12213973"/>
              <a:gd name="connsiteY4" fmla="*/ 15781 h 2288678"/>
              <a:gd name="connsiteX0" fmla="*/ 0 w 12213973"/>
              <a:gd name="connsiteY0" fmla="*/ 754 h 2273651"/>
              <a:gd name="connsiteX1" fmla="*/ 12213973 w 12213973"/>
              <a:gd name="connsiteY1" fmla="*/ 440532 h 2273651"/>
              <a:gd name="connsiteX2" fmla="*/ 12192001 w 12213973"/>
              <a:gd name="connsiteY2" fmla="*/ 2273651 h 2273651"/>
              <a:gd name="connsiteX3" fmla="*/ 0 w 12213973"/>
              <a:gd name="connsiteY3" fmla="*/ 2273651 h 2273651"/>
              <a:gd name="connsiteX4" fmla="*/ 0 w 12213973"/>
              <a:gd name="connsiteY4" fmla="*/ 754 h 2273651"/>
              <a:gd name="connsiteX0" fmla="*/ 0 w 12213973"/>
              <a:gd name="connsiteY0" fmla="*/ 286 h 2273183"/>
              <a:gd name="connsiteX1" fmla="*/ 12213973 w 12213973"/>
              <a:gd name="connsiteY1" fmla="*/ 440064 h 2273183"/>
              <a:gd name="connsiteX2" fmla="*/ 12192001 w 12213973"/>
              <a:gd name="connsiteY2" fmla="*/ 2273183 h 2273183"/>
              <a:gd name="connsiteX3" fmla="*/ 0 w 12213973"/>
              <a:gd name="connsiteY3" fmla="*/ 2273183 h 2273183"/>
              <a:gd name="connsiteX4" fmla="*/ 0 w 12213973"/>
              <a:gd name="connsiteY4" fmla="*/ 286 h 2273183"/>
              <a:gd name="connsiteX0" fmla="*/ 0 w 12235941"/>
              <a:gd name="connsiteY0" fmla="*/ 780 h 2273677"/>
              <a:gd name="connsiteX1" fmla="*/ 12235941 w 12235941"/>
              <a:gd name="connsiteY1" fmla="*/ 341354 h 2273677"/>
              <a:gd name="connsiteX2" fmla="*/ 12192001 w 12235941"/>
              <a:gd name="connsiteY2" fmla="*/ 2273677 h 2273677"/>
              <a:gd name="connsiteX3" fmla="*/ 0 w 12235941"/>
              <a:gd name="connsiteY3" fmla="*/ 2273677 h 2273677"/>
              <a:gd name="connsiteX4" fmla="*/ 0 w 12235941"/>
              <a:gd name="connsiteY4" fmla="*/ 780 h 2273677"/>
              <a:gd name="connsiteX0" fmla="*/ 0 w 12257907"/>
              <a:gd name="connsiteY0" fmla="*/ 2331 h 2275228"/>
              <a:gd name="connsiteX1" fmla="*/ 12257907 w 12257907"/>
              <a:gd name="connsiteY1" fmla="*/ 293303 h 2275228"/>
              <a:gd name="connsiteX2" fmla="*/ 12192001 w 12257907"/>
              <a:gd name="connsiteY2" fmla="*/ 2275228 h 2275228"/>
              <a:gd name="connsiteX3" fmla="*/ 0 w 12257907"/>
              <a:gd name="connsiteY3" fmla="*/ 2275228 h 2275228"/>
              <a:gd name="connsiteX4" fmla="*/ 0 w 12257907"/>
              <a:gd name="connsiteY4" fmla="*/ 2331 h 2275228"/>
              <a:gd name="connsiteX0" fmla="*/ 0 w 12257907"/>
              <a:gd name="connsiteY0" fmla="*/ 712 h 2273609"/>
              <a:gd name="connsiteX1" fmla="*/ 12257907 w 12257907"/>
              <a:gd name="connsiteY1" fmla="*/ 291684 h 2273609"/>
              <a:gd name="connsiteX2" fmla="*/ 12192001 w 12257907"/>
              <a:gd name="connsiteY2" fmla="*/ 2273609 h 2273609"/>
              <a:gd name="connsiteX3" fmla="*/ 0 w 12257907"/>
              <a:gd name="connsiteY3" fmla="*/ 2273609 h 2273609"/>
              <a:gd name="connsiteX4" fmla="*/ 0 w 12257907"/>
              <a:gd name="connsiteY4" fmla="*/ 712 h 2273609"/>
              <a:gd name="connsiteX0" fmla="*/ 0 w 12279997"/>
              <a:gd name="connsiteY0" fmla="*/ 457 h 2273354"/>
              <a:gd name="connsiteX1" fmla="*/ 12279998 w 12279997"/>
              <a:gd name="connsiteY1" fmla="*/ 326859 h 2273354"/>
              <a:gd name="connsiteX2" fmla="*/ 12192001 w 12279997"/>
              <a:gd name="connsiteY2" fmla="*/ 2273354 h 2273354"/>
              <a:gd name="connsiteX3" fmla="*/ 0 w 12279997"/>
              <a:gd name="connsiteY3" fmla="*/ 2273354 h 2273354"/>
              <a:gd name="connsiteX4" fmla="*/ 0 w 12279997"/>
              <a:gd name="connsiteY4" fmla="*/ 457 h 2273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9997" h="2273354">
                <a:moveTo>
                  <a:pt x="0" y="457"/>
                </a:moveTo>
                <a:cubicBezTo>
                  <a:pt x="4188178" y="-7069"/>
                  <a:pt x="7698848" y="77523"/>
                  <a:pt x="12279998" y="326859"/>
                </a:cubicBezTo>
                <a:lnTo>
                  <a:pt x="12192001" y="2273354"/>
                </a:lnTo>
                <a:lnTo>
                  <a:pt x="0" y="2273354"/>
                </a:lnTo>
                <a:lnTo>
                  <a:pt x="0" y="45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sp>
        <p:nvSpPr>
          <p:cNvPr id="54" name="ZoneTexte 53">
            <a:extLst>
              <a:ext uri="{FF2B5EF4-FFF2-40B4-BE49-F238E27FC236}">
                <a16:creationId xmlns:a16="http://schemas.microsoft.com/office/drawing/2014/main" id="{6655A2D1-9070-4AA7-8ACA-4265CBD83500}"/>
              </a:ext>
            </a:extLst>
          </p:cNvPr>
          <p:cNvSpPr txBox="1"/>
          <p:nvPr/>
        </p:nvSpPr>
        <p:spPr>
          <a:xfrm>
            <a:off x="323094" y="550600"/>
            <a:ext cx="2803257" cy="2169825"/>
          </a:xfrm>
          <a:prstGeom prst="rect">
            <a:avLst/>
          </a:prstGeom>
          <a:noFill/>
        </p:spPr>
        <p:txBody>
          <a:bodyPr wrap="square" rtlCol="0">
            <a:spAutoFit/>
          </a:bodyPr>
          <a:lstStyle/>
          <a:p>
            <a:pPr>
              <a:lnSpc>
                <a:spcPts val="2400"/>
              </a:lnSpc>
              <a:spcAft>
                <a:spcPts val="18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ASSEMBLING THE MACHINE</a:t>
            </a: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Poloidal Field Coil #6 installation</a:t>
            </a:r>
            <a:endParaRPr lang="el-GR"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April 2021</a:t>
            </a:r>
            <a:endParaRPr lang="el-GR"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a:lnSpc>
                <a:spcPts val="1800"/>
              </a:lnSpc>
              <a:spcAft>
                <a:spcPts val="1200"/>
              </a:spcAft>
            </a:pPr>
            <a:endParaRPr lang="el-GR"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p:txBody>
      </p:sp>
      <p:pic>
        <p:nvPicPr>
          <p:cNvPr id="11" name="Graphique 10">
            <a:extLst>
              <a:ext uri="{FF2B5EF4-FFF2-40B4-BE49-F238E27FC236}">
                <a16:creationId xmlns:a16="http://schemas.microsoft.com/office/drawing/2014/main" id="{EDC5FF79-D73B-1D48-7DB4-25843D3FE3CE}"/>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2680" y="6104228"/>
            <a:ext cx="866226" cy="432000"/>
          </a:xfrm>
          <a:prstGeom prst="rect">
            <a:avLst/>
          </a:prstGeom>
        </p:spPr>
      </p:pic>
      <p:sp>
        <p:nvSpPr>
          <p:cNvPr id="13" name="ZoneTexte 11">
            <a:extLst>
              <a:ext uri="{FF2B5EF4-FFF2-40B4-BE49-F238E27FC236}">
                <a16:creationId xmlns:a16="http://schemas.microsoft.com/office/drawing/2014/main" id="{71FA8DDF-DFDE-4604-E4E5-71ED21F29D16}"/>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chemeClr val="bg1"/>
                </a:solidFill>
                <a:latin typeface="Open Sans" pitchFamily="2" charset="0"/>
                <a:ea typeface="Open Sans" pitchFamily="2" charset="0"/>
                <a:cs typeface="Open Sans" pitchFamily="2" charset="0"/>
              </a:rPr>
              <a:t>28</a:t>
            </a:fld>
            <a:endParaRPr lang="fr-FR" sz="1000" dirty="0">
              <a:solidFill>
                <a:schemeClr val="bg1"/>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8279728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p:cNvPicPr>
            <a:picLocks noGrp="1" noChangeAspect="1"/>
          </p:cNvPicPr>
          <p:nvPr>
            <p:ph type="pic" sz="quarter" idx="10"/>
          </p:nvPr>
        </p:nvPicPr>
        <p:blipFill rotWithShape="1">
          <a:blip r:embed="rId2" cstate="email">
            <a:extLst>
              <a:ext uri="{28A0092B-C50C-407E-A947-70E740481C1C}">
                <a14:useLocalDpi xmlns:a14="http://schemas.microsoft.com/office/drawing/2010/main"/>
              </a:ext>
            </a:extLst>
          </a:blip>
          <a:srcRect/>
          <a:stretch/>
        </p:blipFill>
        <p:spPr>
          <a:xfrm>
            <a:off x="2772362" y="41575"/>
            <a:ext cx="9229138" cy="6703782"/>
          </a:xfrm>
          <a:prstGeom prst="rect">
            <a:avLst/>
          </a:prstGeom>
        </p:spPr>
      </p:pic>
      <p:sp>
        <p:nvSpPr>
          <p:cNvPr id="46" name="Rectangle 32">
            <a:extLst>
              <a:ext uri="{FF2B5EF4-FFF2-40B4-BE49-F238E27FC236}">
                <a16:creationId xmlns:a16="http://schemas.microsoft.com/office/drawing/2014/main" id="{E97E95CA-7283-5B46-9EFB-EE7D6DEDBBB2}"/>
              </a:ext>
            </a:extLst>
          </p:cNvPr>
          <p:cNvSpPr/>
          <p:nvPr/>
        </p:nvSpPr>
        <p:spPr>
          <a:xfrm rot="5400000">
            <a:off x="-1809579" y="1809580"/>
            <a:ext cx="6870358" cy="3251201"/>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213973"/>
              <a:gd name="connsiteY0" fmla="*/ 15781 h 2288678"/>
              <a:gd name="connsiteX1" fmla="*/ 12213973 w 12213973"/>
              <a:gd name="connsiteY1" fmla="*/ 455559 h 2288678"/>
              <a:gd name="connsiteX2" fmla="*/ 12192001 w 12213973"/>
              <a:gd name="connsiteY2" fmla="*/ 2288678 h 2288678"/>
              <a:gd name="connsiteX3" fmla="*/ 0 w 12213973"/>
              <a:gd name="connsiteY3" fmla="*/ 2288678 h 2288678"/>
              <a:gd name="connsiteX4" fmla="*/ 0 w 12213973"/>
              <a:gd name="connsiteY4" fmla="*/ 15781 h 2288678"/>
              <a:gd name="connsiteX0" fmla="*/ 0 w 12213973"/>
              <a:gd name="connsiteY0" fmla="*/ 754 h 2273651"/>
              <a:gd name="connsiteX1" fmla="*/ 12213973 w 12213973"/>
              <a:gd name="connsiteY1" fmla="*/ 440532 h 2273651"/>
              <a:gd name="connsiteX2" fmla="*/ 12192001 w 12213973"/>
              <a:gd name="connsiteY2" fmla="*/ 2273651 h 2273651"/>
              <a:gd name="connsiteX3" fmla="*/ 0 w 12213973"/>
              <a:gd name="connsiteY3" fmla="*/ 2273651 h 2273651"/>
              <a:gd name="connsiteX4" fmla="*/ 0 w 12213973"/>
              <a:gd name="connsiteY4" fmla="*/ 754 h 2273651"/>
              <a:gd name="connsiteX0" fmla="*/ 0 w 12213973"/>
              <a:gd name="connsiteY0" fmla="*/ 286 h 2273183"/>
              <a:gd name="connsiteX1" fmla="*/ 12213973 w 12213973"/>
              <a:gd name="connsiteY1" fmla="*/ 440064 h 2273183"/>
              <a:gd name="connsiteX2" fmla="*/ 12192001 w 12213973"/>
              <a:gd name="connsiteY2" fmla="*/ 2273183 h 2273183"/>
              <a:gd name="connsiteX3" fmla="*/ 0 w 12213973"/>
              <a:gd name="connsiteY3" fmla="*/ 2273183 h 2273183"/>
              <a:gd name="connsiteX4" fmla="*/ 0 w 12213973"/>
              <a:gd name="connsiteY4" fmla="*/ 286 h 2273183"/>
              <a:gd name="connsiteX0" fmla="*/ 0 w 12235941"/>
              <a:gd name="connsiteY0" fmla="*/ 780 h 2273677"/>
              <a:gd name="connsiteX1" fmla="*/ 12235941 w 12235941"/>
              <a:gd name="connsiteY1" fmla="*/ 341354 h 2273677"/>
              <a:gd name="connsiteX2" fmla="*/ 12192001 w 12235941"/>
              <a:gd name="connsiteY2" fmla="*/ 2273677 h 2273677"/>
              <a:gd name="connsiteX3" fmla="*/ 0 w 12235941"/>
              <a:gd name="connsiteY3" fmla="*/ 2273677 h 2273677"/>
              <a:gd name="connsiteX4" fmla="*/ 0 w 12235941"/>
              <a:gd name="connsiteY4" fmla="*/ 780 h 2273677"/>
              <a:gd name="connsiteX0" fmla="*/ 0 w 12257907"/>
              <a:gd name="connsiteY0" fmla="*/ 2331 h 2275228"/>
              <a:gd name="connsiteX1" fmla="*/ 12257907 w 12257907"/>
              <a:gd name="connsiteY1" fmla="*/ 293303 h 2275228"/>
              <a:gd name="connsiteX2" fmla="*/ 12192001 w 12257907"/>
              <a:gd name="connsiteY2" fmla="*/ 2275228 h 2275228"/>
              <a:gd name="connsiteX3" fmla="*/ 0 w 12257907"/>
              <a:gd name="connsiteY3" fmla="*/ 2275228 h 2275228"/>
              <a:gd name="connsiteX4" fmla="*/ 0 w 12257907"/>
              <a:gd name="connsiteY4" fmla="*/ 2331 h 2275228"/>
              <a:gd name="connsiteX0" fmla="*/ 0 w 12257907"/>
              <a:gd name="connsiteY0" fmla="*/ 712 h 2273609"/>
              <a:gd name="connsiteX1" fmla="*/ 12257907 w 12257907"/>
              <a:gd name="connsiteY1" fmla="*/ 291684 h 2273609"/>
              <a:gd name="connsiteX2" fmla="*/ 12192001 w 12257907"/>
              <a:gd name="connsiteY2" fmla="*/ 2273609 h 2273609"/>
              <a:gd name="connsiteX3" fmla="*/ 0 w 12257907"/>
              <a:gd name="connsiteY3" fmla="*/ 2273609 h 2273609"/>
              <a:gd name="connsiteX4" fmla="*/ 0 w 12257907"/>
              <a:gd name="connsiteY4" fmla="*/ 712 h 2273609"/>
              <a:gd name="connsiteX0" fmla="*/ 0 w 12279997"/>
              <a:gd name="connsiteY0" fmla="*/ 457 h 2273354"/>
              <a:gd name="connsiteX1" fmla="*/ 12279998 w 12279997"/>
              <a:gd name="connsiteY1" fmla="*/ 326859 h 2273354"/>
              <a:gd name="connsiteX2" fmla="*/ 12192001 w 12279997"/>
              <a:gd name="connsiteY2" fmla="*/ 2273354 h 2273354"/>
              <a:gd name="connsiteX3" fmla="*/ 0 w 12279997"/>
              <a:gd name="connsiteY3" fmla="*/ 2273354 h 2273354"/>
              <a:gd name="connsiteX4" fmla="*/ 0 w 12279997"/>
              <a:gd name="connsiteY4" fmla="*/ 457 h 2273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9997" h="2273354">
                <a:moveTo>
                  <a:pt x="0" y="457"/>
                </a:moveTo>
                <a:cubicBezTo>
                  <a:pt x="4188178" y="-7069"/>
                  <a:pt x="7698848" y="77523"/>
                  <a:pt x="12279998" y="326859"/>
                </a:cubicBezTo>
                <a:lnTo>
                  <a:pt x="12192001" y="2273354"/>
                </a:lnTo>
                <a:lnTo>
                  <a:pt x="0" y="2273354"/>
                </a:lnTo>
                <a:lnTo>
                  <a:pt x="0" y="45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sp>
        <p:nvSpPr>
          <p:cNvPr id="54" name="ZoneTexte 53">
            <a:extLst>
              <a:ext uri="{FF2B5EF4-FFF2-40B4-BE49-F238E27FC236}">
                <a16:creationId xmlns:a16="http://schemas.microsoft.com/office/drawing/2014/main" id="{6655A2D1-9070-4AA7-8ACA-4265CBD83500}"/>
              </a:ext>
            </a:extLst>
          </p:cNvPr>
          <p:cNvSpPr txBox="1"/>
          <p:nvPr/>
        </p:nvSpPr>
        <p:spPr>
          <a:xfrm>
            <a:off x="190500" y="576000"/>
            <a:ext cx="2803257" cy="1785104"/>
          </a:xfrm>
          <a:prstGeom prst="rect">
            <a:avLst/>
          </a:prstGeom>
          <a:noFill/>
        </p:spPr>
        <p:txBody>
          <a:bodyPr wrap="square" rtlCol="0">
            <a:spAutoFit/>
          </a:bodyPr>
          <a:lstStyle/>
          <a:p>
            <a:pPr>
              <a:lnSpc>
                <a:spcPts val="2400"/>
              </a:lnSpc>
              <a:spcAft>
                <a:spcPts val="18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ASSEMBLING THE MACHINE</a:t>
            </a: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Poloidal Field Coil #5 installation</a:t>
            </a:r>
            <a:endParaRPr lang="el-GR"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September 2021</a:t>
            </a:r>
          </a:p>
        </p:txBody>
      </p:sp>
      <p:pic>
        <p:nvPicPr>
          <p:cNvPr id="11" name="Graphique 10">
            <a:extLst>
              <a:ext uri="{FF2B5EF4-FFF2-40B4-BE49-F238E27FC236}">
                <a16:creationId xmlns:a16="http://schemas.microsoft.com/office/drawing/2014/main" id="{EDC5FF79-D73B-1D48-7DB4-25843D3FE3CE}"/>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2680" y="6104228"/>
            <a:ext cx="866226" cy="432000"/>
          </a:xfrm>
          <a:prstGeom prst="rect">
            <a:avLst/>
          </a:prstGeom>
        </p:spPr>
      </p:pic>
      <p:sp>
        <p:nvSpPr>
          <p:cNvPr id="13" name="ZoneTexte 11">
            <a:extLst>
              <a:ext uri="{FF2B5EF4-FFF2-40B4-BE49-F238E27FC236}">
                <a16:creationId xmlns:a16="http://schemas.microsoft.com/office/drawing/2014/main" id="{71FA8DDF-DFDE-4604-E4E5-71ED21F29D16}"/>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chemeClr val="bg1"/>
                </a:solidFill>
                <a:latin typeface="Open Sans" pitchFamily="2" charset="0"/>
                <a:ea typeface="Open Sans" pitchFamily="2" charset="0"/>
                <a:cs typeface="Open Sans" pitchFamily="2" charset="0"/>
              </a:rPr>
              <a:t>29</a:t>
            </a:fld>
            <a:endParaRPr lang="fr-FR" sz="1000" dirty="0">
              <a:solidFill>
                <a:schemeClr val="bg1"/>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1740803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CF6876-EEDD-679F-3195-0AA2FB379392}"/>
            </a:ext>
          </a:extLst>
        </p:cNvPr>
        <p:cNvGrpSpPr/>
        <p:nvPr/>
      </p:nvGrpSpPr>
      <p:grpSpPr>
        <a:xfrm>
          <a:off x="0" y="0"/>
          <a:ext cx="0" cy="0"/>
          <a:chOff x="0" y="0"/>
          <a:chExt cx="0" cy="0"/>
        </a:xfrm>
      </p:grpSpPr>
      <p:sp>
        <p:nvSpPr>
          <p:cNvPr id="5" name="Footer Placeholder 5">
            <a:extLst>
              <a:ext uri="{FF2B5EF4-FFF2-40B4-BE49-F238E27FC236}">
                <a16:creationId xmlns:a16="http://schemas.microsoft.com/office/drawing/2014/main" id="{E1B98277-DF1E-4052-B1F8-E32C19241D22}"/>
              </a:ext>
            </a:extLst>
          </p:cNvPr>
          <p:cNvSpPr txBox="1">
            <a:spLocks/>
          </p:cNvSpPr>
          <p:nvPr/>
        </p:nvSpPr>
        <p:spPr>
          <a:xfrm>
            <a:off x="152400" y="6492875"/>
            <a:ext cx="6305550" cy="365125"/>
          </a:xfrm>
          <a:prstGeom prst="rect">
            <a:avLst/>
          </a:prstGeom>
        </p:spPr>
        <p:txBody>
          <a:bodyPr vert="horz" lIns="0" tIns="45720" rIns="9144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000" b="0" i="0" kern="1200">
                <a:solidFill>
                  <a:srgbClr val="003D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chemeClr val="tx1"/>
                </a:solidFill>
              </a:rPr>
              <a:t>Debriefing to CPH &amp; CPO,  E. Dimovasili &amp; C. Seropian on behalf of Advisory Board, 27 June 2025</a:t>
            </a:r>
            <a:endParaRPr lang="en-US" dirty="0">
              <a:solidFill>
                <a:schemeClr val="tx1"/>
              </a:solidFill>
            </a:endParaRPr>
          </a:p>
        </p:txBody>
      </p:sp>
      <p:pic>
        <p:nvPicPr>
          <p:cNvPr id="8" name="Picture 7">
            <a:extLst>
              <a:ext uri="{FF2B5EF4-FFF2-40B4-BE49-F238E27FC236}">
                <a16:creationId xmlns:a16="http://schemas.microsoft.com/office/drawing/2014/main" id="{1A0A3E5A-2151-C948-47B7-56CCB0EC4EAA}"/>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4338737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p:cNvPicPr>
            <a:picLocks noGrp="1" noChangeAspect="1"/>
          </p:cNvPicPr>
          <p:nvPr>
            <p:ph type="pic" sz="quarter" idx="10"/>
          </p:nvPr>
        </p:nvPicPr>
        <p:blipFill rotWithShape="1">
          <a:blip r:embed="rId3" cstate="email">
            <a:extLst>
              <a:ext uri="{28A0092B-C50C-407E-A947-70E740481C1C}">
                <a14:useLocalDpi xmlns:a14="http://schemas.microsoft.com/office/drawing/2010/main"/>
              </a:ext>
            </a:extLst>
          </a:blip>
          <a:srcRect t="-90"/>
          <a:stretch/>
        </p:blipFill>
        <p:spPr>
          <a:xfrm>
            <a:off x="0" y="-3"/>
            <a:ext cx="10261600" cy="6830378"/>
          </a:xfrm>
          <a:prstGeom prst="rect">
            <a:avLst/>
          </a:prstGeom>
          <a:ln>
            <a:solidFill>
              <a:srgbClr val="FFC000"/>
            </a:solidFill>
          </a:ln>
        </p:spPr>
      </p:pic>
      <p:sp>
        <p:nvSpPr>
          <p:cNvPr id="46" name="Rectangle 32">
            <a:extLst>
              <a:ext uri="{FF2B5EF4-FFF2-40B4-BE49-F238E27FC236}">
                <a16:creationId xmlns:a16="http://schemas.microsoft.com/office/drawing/2014/main" id="{E97E95CA-7283-5B46-9EFB-EE7D6DEDBBB2}"/>
              </a:ext>
            </a:extLst>
          </p:cNvPr>
          <p:cNvSpPr/>
          <p:nvPr/>
        </p:nvSpPr>
        <p:spPr>
          <a:xfrm rot="16200000">
            <a:off x="6934374" y="1612726"/>
            <a:ext cx="6870360" cy="3644901"/>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213973"/>
              <a:gd name="connsiteY0" fmla="*/ 15781 h 2288678"/>
              <a:gd name="connsiteX1" fmla="*/ 12213973 w 12213973"/>
              <a:gd name="connsiteY1" fmla="*/ 455559 h 2288678"/>
              <a:gd name="connsiteX2" fmla="*/ 12192001 w 12213973"/>
              <a:gd name="connsiteY2" fmla="*/ 2288678 h 2288678"/>
              <a:gd name="connsiteX3" fmla="*/ 0 w 12213973"/>
              <a:gd name="connsiteY3" fmla="*/ 2288678 h 2288678"/>
              <a:gd name="connsiteX4" fmla="*/ 0 w 12213973"/>
              <a:gd name="connsiteY4" fmla="*/ 15781 h 2288678"/>
              <a:gd name="connsiteX0" fmla="*/ 0 w 12213973"/>
              <a:gd name="connsiteY0" fmla="*/ 754 h 2273651"/>
              <a:gd name="connsiteX1" fmla="*/ 12213973 w 12213973"/>
              <a:gd name="connsiteY1" fmla="*/ 440532 h 2273651"/>
              <a:gd name="connsiteX2" fmla="*/ 12192001 w 12213973"/>
              <a:gd name="connsiteY2" fmla="*/ 2273651 h 2273651"/>
              <a:gd name="connsiteX3" fmla="*/ 0 w 12213973"/>
              <a:gd name="connsiteY3" fmla="*/ 2273651 h 2273651"/>
              <a:gd name="connsiteX4" fmla="*/ 0 w 12213973"/>
              <a:gd name="connsiteY4" fmla="*/ 754 h 2273651"/>
              <a:gd name="connsiteX0" fmla="*/ 0 w 12213973"/>
              <a:gd name="connsiteY0" fmla="*/ 286 h 2273183"/>
              <a:gd name="connsiteX1" fmla="*/ 12213973 w 12213973"/>
              <a:gd name="connsiteY1" fmla="*/ 440064 h 2273183"/>
              <a:gd name="connsiteX2" fmla="*/ 12192001 w 12213973"/>
              <a:gd name="connsiteY2" fmla="*/ 2273183 h 2273183"/>
              <a:gd name="connsiteX3" fmla="*/ 0 w 12213973"/>
              <a:gd name="connsiteY3" fmla="*/ 2273183 h 2273183"/>
              <a:gd name="connsiteX4" fmla="*/ 0 w 12213973"/>
              <a:gd name="connsiteY4" fmla="*/ 286 h 2273183"/>
              <a:gd name="connsiteX0" fmla="*/ 0 w 12235941"/>
              <a:gd name="connsiteY0" fmla="*/ 780 h 2273677"/>
              <a:gd name="connsiteX1" fmla="*/ 12235941 w 12235941"/>
              <a:gd name="connsiteY1" fmla="*/ 341354 h 2273677"/>
              <a:gd name="connsiteX2" fmla="*/ 12192001 w 12235941"/>
              <a:gd name="connsiteY2" fmla="*/ 2273677 h 2273677"/>
              <a:gd name="connsiteX3" fmla="*/ 0 w 12235941"/>
              <a:gd name="connsiteY3" fmla="*/ 2273677 h 2273677"/>
              <a:gd name="connsiteX4" fmla="*/ 0 w 12235941"/>
              <a:gd name="connsiteY4" fmla="*/ 780 h 2273677"/>
              <a:gd name="connsiteX0" fmla="*/ 0 w 12257907"/>
              <a:gd name="connsiteY0" fmla="*/ 2331 h 2275228"/>
              <a:gd name="connsiteX1" fmla="*/ 12257907 w 12257907"/>
              <a:gd name="connsiteY1" fmla="*/ 293303 h 2275228"/>
              <a:gd name="connsiteX2" fmla="*/ 12192001 w 12257907"/>
              <a:gd name="connsiteY2" fmla="*/ 2275228 h 2275228"/>
              <a:gd name="connsiteX3" fmla="*/ 0 w 12257907"/>
              <a:gd name="connsiteY3" fmla="*/ 2275228 h 2275228"/>
              <a:gd name="connsiteX4" fmla="*/ 0 w 12257907"/>
              <a:gd name="connsiteY4" fmla="*/ 2331 h 2275228"/>
              <a:gd name="connsiteX0" fmla="*/ 0 w 12257907"/>
              <a:gd name="connsiteY0" fmla="*/ 712 h 2273609"/>
              <a:gd name="connsiteX1" fmla="*/ 12257907 w 12257907"/>
              <a:gd name="connsiteY1" fmla="*/ 291684 h 2273609"/>
              <a:gd name="connsiteX2" fmla="*/ 12192001 w 12257907"/>
              <a:gd name="connsiteY2" fmla="*/ 2273609 h 2273609"/>
              <a:gd name="connsiteX3" fmla="*/ 0 w 12257907"/>
              <a:gd name="connsiteY3" fmla="*/ 2273609 h 2273609"/>
              <a:gd name="connsiteX4" fmla="*/ 0 w 12257907"/>
              <a:gd name="connsiteY4" fmla="*/ 712 h 2273609"/>
              <a:gd name="connsiteX0" fmla="*/ 0 w 12279997"/>
              <a:gd name="connsiteY0" fmla="*/ 457 h 2273354"/>
              <a:gd name="connsiteX1" fmla="*/ 12279998 w 12279997"/>
              <a:gd name="connsiteY1" fmla="*/ 326859 h 2273354"/>
              <a:gd name="connsiteX2" fmla="*/ 12192001 w 12279997"/>
              <a:gd name="connsiteY2" fmla="*/ 2273354 h 2273354"/>
              <a:gd name="connsiteX3" fmla="*/ 0 w 12279997"/>
              <a:gd name="connsiteY3" fmla="*/ 2273354 h 2273354"/>
              <a:gd name="connsiteX4" fmla="*/ 0 w 12279997"/>
              <a:gd name="connsiteY4" fmla="*/ 457 h 2273354"/>
              <a:gd name="connsiteX0" fmla="*/ 1 w 12280001"/>
              <a:gd name="connsiteY0" fmla="*/ 216 h 2378442"/>
              <a:gd name="connsiteX1" fmla="*/ 12280000 w 12280001"/>
              <a:gd name="connsiteY1" fmla="*/ 431947 h 2378442"/>
              <a:gd name="connsiteX2" fmla="*/ 12192003 w 12280001"/>
              <a:gd name="connsiteY2" fmla="*/ 2378442 h 2378442"/>
              <a:gd name="connsiteX3" fmla="*/ 2 w 12280001"/>
              <a:gd name="connsiteY3" fmla="*/ 2378442 h 2378442"/>
              <a:gd name="connsiteX4" fmla="*/ 1 w 12280001"/>
              <a:gd name="connsiteY4" fmla="*/ 216 h 2378442"/>
              <a:gd name="connsiteX0" fmla="*/ -1 w 12279997"/>
              <a:gd name="connsiteY0" fmla="*/ 0 h 2378226"/>
              <a:gd name="connsiteX1" fmla="*/ 12279998 w 12279997"/>
              <a:gd name="connsiteY1" fmla="*/ 431731 h 2378226"/>
              <a:gd name="connsiteX2" fmla="*/ 12192001 w 12279997"/>
              <a:gd name="connsiteY2" fmla="*/ 2378226 h 2378226"/>
              <a:gd name="connsiteX3" fmla="*/ 0 w 12279997"/>
              <a:gd name="connsiteY3" fmla="*/ 2378226 h 2378226"/>
              <a:gd name="connsiteX4" fmla="*/ -1 w 12279997"/>
              <a:gd name="connsiteY4" fmla="*/ 0 h 2378226"/>
              <a:gd name="connsiteX0" fmla="*/ 1 w 12280001"/>
              <a:gd name="connsiteY0" fmla="*/ 0 h 2378226"/>
              <a:gd name="connsiteX1" fmla="*/ 12280000 w 12280001"/>
              <a:gd name="connsiteY1" fmla="*/ 431731 h 2378226"/>
              <a:gd name="connsiteX2" fmla="*/ 12192003 w 12280001"/>
              <a:gd name="connsiteY2" fmla="*/ 2378226 h 2378226"/>
              <a:gd name="connsiteX3" fmla="*/ 2 w 12280001"/>
              <a:gd name="connsiteY3" fmla="*/ 2378226 h 2378226"/>
              <a:gd name="connsiteX4" fmla="*/ 1 w 12280001"/>
              <a:gd name="connsiteY4" fmla="*/ 0 h 23782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80001" h="2378226">
                <a:moveTo>
                  <a:pt x="1" y="0"/>
                </a:moveTo>
                <a:cubicBezTo>
                  <a:pt x="4569536" y="62694"/>
                  <a:pt x="7698850" y="182395"/>
                  <a:pt x="12280000" y="431731"/>
                </a:cubicBezTo>
                <a:lnTo>
                  <a:pt x="12192003" y="2378226"/>
                </a:lnTo>
                <a:lnTo>
                  <a:pt x="2" y="2378226"/>
                </a:lnTo>
                <a:cubicBezTo>
                  <a:pt x="2" y="1620594"/>
                  <a:pt x="1" y="757632"/>
                  <a:pt x="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t>a</a:t>
            </a: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sp>
        <p:nvSpPr>
          <p:cNvPr id="54" name="ZoneTexte 53">
            <a:extLst>
              <a:ext uri="{FF2B5EF4-FFF2-40B4-BE49-F238E27FC236}">
                <a16:creationId xmlns:a16="http://schemas.microsoft.com/office/drawing/2014/main" id="{6655A2D1-9070-4AA7-8ACA-4265CBD83500}"/>
              </a:ext>
            </a:extLst>
          </p:cNvPr>
          <p:cNvSpPr txBox="1"/>
          <p:nvPr/>
        </p:nvSpPr>
        <p:spPr>
          <a:xfrm>
            <a:off x="9227041" y="576000"/>
            <a:ext cx="2641865" cy="2015936"/>
          </a:xfrm>
          <a:prstGeom prst="rect">
            <a:avLst/>
          </a:prstGeom>
          <a:noFill/>
        </p:spPr>
        <p:txBody>
          <a:bodyPr wrap="square" rtlCol="0">
            <a:spAutoFit/>
          </a:bodyPr>
          <a:lstStyle/>
          <a:p>
            <a:pPr>
              <a:lnSpc>
                <a:spcPts val="2400"/>
              </a:lnSpc>
              <a:spcAft>
                <a:spcPts val="18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FIRST SECTOR SUBASSEMBLY</a:t>
            </a: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Vacuum Vessel Sector 6 placed on the Sector Sub-Assembly Tool</a:t>
            </a:r>
            <a:endParaRPr lang="el-GR"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May-June 2021</a:t>
            </a:r>
          </a:p>
        </p:txBody>
      </p:sp>
      <p:pic>
        <p:nvPicPr>
          <p:cNvPr id="12" name="Graphique 11">
            <a:extLst>
              <a:ext uri="{FF2B5EF4-FFF2-40B4-BE49-F238E27FC236}">
                <a16:creationId xmlns:a16="http://schemas.microsoft.com/office/drawing/2014/main" id="{ACDC038B-88BB-F690-5E42-8A3F927485F8}"/>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1002679" y="6104226"/>
            <a:ext cx="866227" cy="432000"/>
          </a:xfrm>
          <a:prstGeom prst="rect">
            <a:avLst/>
          </a:prstGeom>
        </p:spPr>
      </p:pic>
      <p:sp>
        <p:nvSpPr>
          <p:cNvPr id="13" name="ZoneTexte 11">
            <a:extLst>
              <a:ext uri="{FF2B5EF4-FFF2-40B4-BE49-F238E27FC236}">
                <a16:creationId xmlns:a16="http://schemas.microsoft.com/office/drawing/2014/main" id="{71FA8DDF-DFDE-4604-E4E5-71ED21F29D16}"/>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rgbClr val="002060"/>
                </a:solidFill>
                <a:latin typeface="Open Sans" pitchFamily="2" charset="0"/>
                <a:ea typeface="Open Sans" pitchFamily="2" charset="0"/>
                <a:cs typeface="Open Sans" pitchFamily="2" charset="0"/>
              </a:rPr>
              <a:t>30</a:t>
            </a:fld>
            <a:endParaRPr lang="fr-FR" sz="1000" dirty="0">
              <a:solidFill>
                <a:srgbClr val="002060"/>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329186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p:cNvPicPr>
            <a:picLocks noGrp="1" noChangeAspect="1"/>
          </p:cNvPicPr>
          <p:nvPr>
            <p:ph type="pic" sz="quarter" idx="10"/>
          </p:nvPr>
        </p:nvPicPr>
        <p:blipFill rotWithShape="1">
          <a:blip r:embed="rId3" cstate="email">
            <a:extLst>
              <a:ext uri="{28A0092B-C50C-407E-A947-70E740481C1C}">
                <a14:useLocalDpi xmlns:a14="http://schemas.microsoft.com/office/drawing/2010/main"/>
              </a:ext>
            </a:extLst>
          </a:blip>
          <a:srcRect/>
          <a:stretch/>
        </p:blipFill>
        <p:spPr>
          <a:xfrm>
            <a:off x="0" y="-3"/>
            <a:ext cx="10312400" cy="6853449"/>
          </a:xfrm>
          <a:prstGeom prst="rect">
            <a:avLst/>
          </a:prstGeom>
          <a:ln>
            <a:solidFill>
              <a:srgbClr val="FFC000"/>
            </a:solidFill>
          </a:ln>
        </p:spPr>
      </p:pic>
      <p:sp>
        <p:nvSpPr>
          <p:cNvPr id="46" name="Rectangle 32">
            <a:extLst>
              <a:ext uri="{FF2B5EF4-FFF2-40B4-BE49-F238E27FC236}">
                <a16:creationId xmlns:a16="http://schemas.microsoft.com/office/drawing/2014/main" id="{E97E95CA-7283-5B46-9EFB-EE7D6DEDBBB2}"/>
              </a:ext>
            </a:extLst>
          </p:cNvPr>
          <p:cNvSpPr/>
          <p:nvPr/>
        </p:nvSpPr>
        <p:spPr>
          <a:xfrm rot="16200000">
            <a:off x="6839122" y="1517475"/>
            <a:ext cx="6870360" cy="3835404"/>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213973"/>
              <a:gd name="connsiteY0" fmla="*/ 15781 h 2288678"/>
              <a:gd name="connsiteX1" fmla="*/ 12213973 w 12213973"/>
              <a:gd name="connsiteY1" fmla="*/ 455559 h 2288678"/>
              <a:gd name="connsiteX2" fmla="*/ 12192001 w 12213973"/>
              <a:gd name="connsiteY2" fmla="*/ 2288678 h 2288678"/>
              <a:gd name="connsiteX3" fmla="*/ 0 w 12213973"/>
              <a:gd name="connsiteY3" fmla="*/ 2288678 h 2288678"/>
              <a:gd name="connsiteX4" fmla="*/ 0 w 12213973"/>
              <a:gd name="connsiteY4" fmla="*/ 15781 h 2288678"/>
              <a:gd name="connsiteX0" fmla="*/ 0 w 12213973"/>
              <a:gd name="connsiteY0" fmla="*/ 754 h 2273651"/>
              <a:gd name="connsiteX1" fmla="*/ 12213973 w 12213973"/>
              <a:gd name="connsiteY1" fmla="*/ 440532 h 2273651"/>
              <a:gd name="connsiteX2" fmla="*/ 12192001 w 12213973"/>
              <a:gd name="connsiteY2" fmla="*/ 2273651 h 2273651"/>
              <a:gd name="connsiteX3" fmla="*/ 0 w 12213973"/>
              <a:gd name="connsiteY3" fmla="*/ 2273651 h 2273651"/>
              <a:gd name="connsiteX4" fmla="*/ 0 w 12213973"/>
              <a:gd name="connsiteY4" fmla="*/ 754 h 2273651"/>
              <a:gd name="connsiteX0" fmla="*/ 0 w 12213973"/>
              <a:gd name="connsiteY0" fmla="*/ 286 h 2273183"/>
              <a:gd name="connsiteX1" fmla="*/ 12213973 w 12213973"/>
              <a:gd name="connsiteY1" fmla="*/ 440064 h 2273183"/>
              <a:gd name="connsiteX2" fmla="*/ 12192001 w 12213973"/>
              <a:gd name="connsiteY2" fmla="*/ 2273183 h 2273183"/>
              <a:gd name="connsiteX3" fmla="*/ 0 w 12213973"/>
              <a:gd name="connsiteY3" fmla="*/ 2273183 h 2273183"/>
              <a:gd name="connsiteX4" fmla="*/ 0 w 12213973"/>
              <a:gd name="connsiteY4" fmla="*/ 286 h 2273183"/>
              <a:gd name="connsiteX0" fmla="*/ 0 w 12235941"/>
              <a:gd name="connsiteY0" fmla="*/ 780 h 2273677"/>
              <a:gd name="connsiteX1" fmla="*/ 12235941 w 12235941"/>
              <a:gd name="connsiteY1" fmla="*/ 341354 h 2273677"/>
              <a:gd name="connsiteX2" fmla="*/ 12192001 w 12235941"/>
              <a:gd name="connsiteY2" fmla="*/ 2273677 h 2273677"/>
              <a:gd name="connsiteX3" fmla="*/ 0 w 12235941"/>
              <a:gd name="connsiteY3" fmla="*/ 2273677 h 2273677"/>
              <a:gd name="connsiteX4" fmla="*/ 0 w 12235941"/>
              <a:gd name="connsiteY4" fmla="*/ 780 h 2273677"/>
              <a:gd name="connsiteX0" fmla="*/ 0 w 12257907"/>
              <a:gd name="connsiteY0" fmla="*/ 2331 h 2275228"/>
              <a:gd name="connsiteX1" fmla="*/ 12257907 w 12257907"/>
              <a:gd name="connsiteY1" fmla="*/ 293303 h 2275228"/>
              <a:gd name="connsiteX2" fmla="*/ 12192001 w 12257907"/>
              <a:gd name="connsiteY2" fmla="*/ 2275228 h 2275228"/>
              <a:gd name="connsiteX3" fmla="*/ 0 w 12257907"/>
              <a:gd name="connsiteY3" fmla="*/ 2275228 h 2275228"/>
              <a:gd name="connsiteX4" fmla="*/ 0 w 12257907"/>
              <a:gd name="connsiteY4" fmla="*/ 2331 h 2275228"/>
              <a:gd name="connsiteX0" fmla="*/ 0 w 12257907"/>
              <a:gd name="connsiteY0" fmla="*/ 712 h 2273609"/>
              <a:gd name="connsiteX1" fmla="*/ 12257907 w 12257907"/>
              <a:gd name="connsiteY1" fmla="*/ 291684 h 2273609"/>
              <a:gd name="connsiteX2" fmla="*/ 12192001 w 12257907"/>
              <a:gd name="connsiteY2" fmla="*/ 2273609 h 2273609"/>
              <a:gd name="connsiteX3" fmla="*/ 0 w 12257907"/>
              <a:gd name="connsiteY3" fmla="*/ 2273609 h 2273609"/>
              <a:gd name="connsiteX4" fmla="*/ 0 w 12257907"/>
              <a:gd name="connsiteY4" fmla="*/ 712 h 2273609"/>
              <a:gd name="connsiteX0" fmla="*/ 0 w 12279997"/>
              <a:gd name="connsiteY0" fmla="*/ 457 h 2273354"/>
              <a:gd name="connsiteX1" fmla="*/ 12279998 w 12279997"/>
              <a:gd name="connsiteY1" fmla="*/ 326859 h 2273354"/>
              <a:gd name="connsiteX2" fmla="*/ 12192001 w 12279997"/>
              <a:gd name="connsiteY2" fmla="*/ 2273354 h 2273354"/>
              <a:gd name="connsiteX3" fmla="*/ 0 w 12279997"/>
              <a:gd name="connsiteY3" fmla="*/ 2273354 h 2273354"/>
              <a:gd name="connsiteX4" fmla="*/ 0 w 12279997"/>
              <a:gd name="connsiteY4" fmla="*/ 457 h 2273354"/>
              <a:gd name="connsiteX0" fmla="*/ 1 w 12280001"/>
              <a:gd name="connsiteY0" fmla="*/ 216 h 2378442"/>
              <a:gd name="connsiteX1" fmla="*/ 12280000 w 12280001"/>
              <a:gd name="connsiteY1" fmla="*/ 431947 h 2378442"/>
              <a:gd name="connsiteX2" fmla="*/ 12192003 w 12280001"/>
              <a:gd name="connsiteY2" fmla="*/ 2378442 h 2378442"/>
              <a:gd name="connsiteX3" fmla="*/ 2 w 12280001"/>
              <a:gd name="connsiteY3" fmla="*/ 2378442 h 2378442"/>
              <a:gd name="connsiteX4" fmla="*/ 1 w 12280001"/>
              <a:gd name="connsiteY4" fmla="*/ 216 h 2378442"/>
              <a:gd name="connsiteX0" fmla="*/ -1 w 12279997"/>
              <a:gd name="connsiteY0" fmla="*/ 0 h 2378226"/>
              <a:gd name="connsiteX1" fmla="*/ 12279998 w 12279997"/>
              <a:gd name="connsiteY1" fmla="*/ 431731 h 2378226"/>
              <a:gd name="connsiteX2" fmla="*/ 12192001 w 12279997"/>
              <a:gd name="connsiteY2" fmla="*/ 2378226 h 2378226"/>
              <a:gd name="connsiteX3" fmla="*/ 0 w 12279997"/>
              <a:gd name="connsiteY3" fmla="*/ 2378226 h 2378226"/>
              <a:gd name="connsiteX4" fmla="*/ -1 w 12279997"/>
              <a:gd name="connsiteY4" fmla="*/ 0 h 2378226"/>
              <a:gd name="connsiteX0" fmla="*/ 1 w 12280001"/>
              <a:gd name="connsiteY0" fmla="*/ 0 h 2378226"/>
              <a:gd name="connsiteX1" fmla="*/ 12280000 w 12280001"/>
              <a:gd name="connsiteY1" fmla="*/ 431731 h 2378226"/>
              <a:gd name="connsiteX2" fmla="*/ 12192003 w 12280001"/>
              <a:gd name="connsiteY2" fmla="*/ 2378226 h 2378226"/>
              <a:gd name="connsiteX3" fmla="*/ 2 w 12280001"/>
              <a:gd name="connsiteY3" fmla="*/ 2378226 h 2378226"/>
              <a:gd name="connsiteX4" fmla="*/ 1 w 12280001"/>
              <a:gd name="connsiteY4" fmla="*/ 0 h 23782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80001" h="2378226">
                <a:moveTo>
                  <a:pt x="1" y="0"/>
                </a:moveTo>
                <a:cubicBezTo>
                  <a:pt x="4569536" y="62694"/>
                  <a:pt x="7698850" y="182395"/>
                  <a:pt x="12280000" y="431731"/>
                </a:cubicBezTo>
                <a:lnTo>
                  <a:pt x="12192003" y="2378226"/>
                </a:lnTo>
                <a:lnTo>
                  <a:pt x="2" y="2378226"/>
                </a:lnTo>
                <a:cubicBezTo>
                  <a:pt x="2" y="1620594"/>
                  <a:pt x="1" y="757632"/>
                  <a:pt x="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t>a</a:t>
            </a: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sp>
        <p:nvSpPr>
          <p:cNvPr id="54" name="ZoneTexte 53">
            <a:extLst>
              <a:ext uri="{FF2B5EF4-FFF2-40B4-BE49-F238E27FC236}">
                <a16:creationId xmlns:a16="http://schemas.microsoft.com/office/drawing/2014/main" id="{6655A2D1-9070-4AA7-8ACA-4265CBD83500}"/>
              </a:ext>
            </a:extLst>
          </p:cNvPr>
          <p:cNvSpPr txBox="1"/>
          <p:nvPr/>
        </p:nvSpPr>
        <p:spPr>
          <a:xfrm>
            <a:off x="9227041" y="550600"/>
            <a:ext cx="2641865" cy="2400657"/>
          </a:xfrm>
          <a:prstGeom prst="rect">
            <a:avLst/>
          </a:prstGeom>
          <a:noFill/>
        </p:spPr>
        <p:txBody>
          <a:bodyPr wrap="square" rtlCol="0">
            <a:spAutoFit/>
          </a:bodyPr>
          <a:lstStyle/>
          <a:p>
            <a:pPr>
              <a:lnSpc>
                <a:spcPts val="2400"/>
              </a:lnSpc>
              <a:spcAft>
                <a:spcPts val="18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FIRST SECTOR SUBASSEMBLY</a:t>
            </a: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Toroidal Field Coil #12 placed on the “upending” tool.</a:t>
            </a:r>
            <a:endParaRPr lang="el-GR"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a:lnSpc>
                <a:spcPts val="1800"/>
              </a:lnSpc>
              <a:spcAft>
                <a:spcPts val="1200"/>
              </a:spcAft>
            </a:pPr>
            <a:endParaRPr lang="el-GR"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May-June 2021</a:t>
            </a:r>
          </a:p>
        </p:txBody>
      </p:sp>
      <p:pic>
        <p:nvPicPr>
          <p:cNvPr id="12" name="Graphique 11">
            <a:extLst>
              <a:ext uri="{FF2B5EF4-FFF2-40B4-BE49-F238E27FC236}">
                <a16:creationId xmlns:a16="http://schemas.microsoft.com/office/drawing/2014/main" id="{ACDC038B-88BB-F690-5E42-8A3F927485F8}"/>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1002679" y="6104226"/>
            <a:ext cx="866227" cy="432000"/>
          </a:xfrm>
          <a:prstGeom prst="rect">
            <a:avLst/>
          </a:prstGeom>
        </p:spPr>
      </p:pic>
      <p:sp>
        <p:nvSpPr>
          <p:cNvPr id="13" name="ZoneTexte 11">
            <a:extLst>
              <a:ext uri="{FF2B5EF4-FFF2-40B4-BE49-F238E27FC236}">
                <a16:creationId xmlns:a16="http://schemas.microsoft.com/office/drawing/2014/main" id="{71FA8DDF-DFDE-4604-E4E5-71ED21F29D16}"/>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rgbClr val="002060"/>
                </a:solidFill>
                <a:latin typeface="Open Sans" pitchFamily="2" charset="0"/>
                <a:ea typeface="Open Sans" pitchFamily="2" charset="0"/>
                <a:cs typeface="Open Sans" pitchFamily="2" charset="0"/>
              </a:rPr>
              <a:t>31</a:t>
            </a:fld>
            <a:endParaRPr lang="fr-FR" sz="1000" dirty="0">
              <a:solidFill>
                <a:srgbClr val="002060"/>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24682017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https://www.iter.org/doc/all/content/com/newsline%20galleries/newsline/3638/chang_hyun_vvts6_3.jpg"/>
          <p:cNvPicPr>
            <a:picLocks noGrp="1" noChangeAspect="1" noChangeArrowheads="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bwMode="auto">
          <a:prstGeom prst="rect">
            <a:avLst/>
          </a:prstGeom>
          <a:noFill/>
          <a:ln>
            <a:solidFill>
              <a:srgbClr val="FFC000"/>
            </a:solidFill>
          </a:ln>
          <a:extLst>
            <a:ext uri="{909E8E84-426E-40DD-AFC4-6F175D3DCCD1}">
              <a14:hiddenFill xmlns:a14="http://schemas.microsoft.com/office/drawing/2010/main">
                <a:solidFill>
                  <a:srgbClr val="FFFFFF"/>
                </a:solidFill>
              </a14:hiddenFill>
            </a:ext>
          </a:extLst>
        </p:spPr>
      </p:pic>
      <p:sp>
        <p:nvSpPr>
          <p:cNvPr id="46" name="Rectangle 32">
            <a:extLst>
              <a:ext uri="{FF2B5EF4-FFF2-40B4-BE49-F238E27FC236}">
                <a16:creationId xmlns:a16="http://schemas.microsoft.com/office/drawing/2014/main" id="{E97E95CA-7283-5B46-9EFB-EE7D6DEDBBB2}"/>
              </a:ext>
            </a:extLst>
          </p:cNvPr>
          <p:cNvSpPr/>
          <p:nvPr/>
        </p:nvSpPr>
        <p:spPr>
          <a:xfrm rot="16200000">
            <a:off x="6851822" y="1530175"/>
            <a:ext cx="6870360" cy="3810004"/>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213973"/>
              <a:gd name="connsiteY0" fmla="*/ 15781 h 2288678"/>
              <a:gd name="connsiteX1" fmla="*/ 12213973 w 12213973"/>
              <a:gd name="connsiteY1" fmla="*/ 455559 h 2288678"/>
              <a:gd name="connsiteX2" fmla="*/ 12192001 w 12213973"/>
              <a:gd name="connsiteY2" fmla="*/ 2288678 h 2288678"/>
              <a:gd name="connsiteX3" fmla="*/ 0 w 12213973"/>
              <a:gd name="connsiteY3" fmla="*/ 2288678 h 2288678"/>
              <a:gd name="connsiteX4" fmla="*/ 0 w 12213973"/>
              <a:gd name="connsiteY4" fmla="*/ 15781 h 2288678"/>
              <a:gd name="connsiteX0" fmla="*/ 0 w 12213973"/>
              <a:gd name="connsiteY0" fmla="*/ 754 h 2273651"/>
              <a:gd name="connsiteX1" fmla="*/ 12213973 w 12213973"/>
              <a:gd name="connsiteY1" fmla="*/ 440532 h 2273651"/>
              <a:gd name="connsiteX2" fmla="*/ 12192001 w 12213973"/>
              <a:gd name="connsiteY2" fmla="*/ 2273651 h 2273651"/>
              <a:gd name="connsiteX3" fmla="*/ 0 w 12213973"/>
              <a:gd name="connsiteY3" fmla="*/ 2273651 h 2273651"/>
              <a:gd name="connsiteX4" fmla="*/ 0 w 12213973"/>
              <a:gd name="connsiteY4" fmla="*/ 754 h 2273651"/>
              <a:gd name="connsiteX0" fmla="*/ 0 w 12213973"/>
              <a:gd name="connsiteY0" fmla="*/ 286 h 2273183"/>
              <a:gd name="connsiteX1" fmla="*/ 12213973 w 12213973"/>
              <a:gd name="connsiteY1" fmla="*/ 440064 h 2273183"/>
              <a:gd name="connsiteX2" fmla="*/ 12192001 w 12213973"/>
              <a:gd name="connsiteY2" fmla="*/ 2273183 h 2273183"/>
              <a:gd name="connsiteX3" fmla="*/ 0 w 12213973"/>
              <a:gd name="connsiteY3" fmla="*/ 2273183 h 2273183"/>
              <a:gd name="connsiteX4" fmla="*/ 0 w 12213973"/>
              <a:gd name="connsiteY4" fmla="*/ 286 h 2273183"/>
              <a:gd name="connsiteX0" fmla="*/ 0 w 12235941"/>
              <a:gd name="connsiteY0" fmla="*/ 780 h 2273677"/>
              <a:gd name="connsiteX1" fmla="*/ 12235941 w 12235941"/>
              <a:gd name="connsiteY1" fmla="*/ 341354 h 2273677"/>
              <a:gd name="connsiteX2" fmla="*/ 12192001 w 12235941"/>
              <a:gd name="connsiteY2" fmla="*/ 2273677 h 2273677"/>
              <a:gd name="connsiteX3" fmla="*/ 0 w 12235941"/>
              <a:gd name="connsiteY3" fmla="*/ 2273677 h 2273677"/>
              <a:gd name="connsiteX4" fmla="*/ 0 w 12235941"/>
              <a:gd name="connsiteY4" fmla="*/ 780 h 2273677"/>
              <a:gd name="connsiteX0" fmla="*/ 0 w 12257907"/>
              <a:gd name="connsiteY0" fmla="*/ 2331 h 2275228"/>
              <a:gd name="connsiteX1" fmla="*/ 12257907 w 12257907"/>
              <a:gd name="connsiteY1" fmla="*/ 293303 h 2275228"/>
              <a:gd name="connsiteX2" fmla="*/ 12192001 w 12257907"/>
              <a:gd name="connsiteY2" fmla="*/ 2275228 h 2275228"/>
              <a:gd name="connsiteX3" fmla="*/ 0 w 12257907"/>
              <a:gd name="connsiteY3" fmla="*/ 2275228 h 2275228"/>
              <a:gd name="connsiteX4" fmla="*/ 0 w 12257907"/>
              <a:gd name="connsiteY4" fmla="*/ 2331 h 2275228"/>
              <a:gd name="connsiteX0" fmla="*/ 0 w 12257907"/>
              <a:gd name="connsiteY0" fmla="*/ 712 h 2273609"/>
              <a:gd name="connsiteX1" fmla="*/ 12257907 w 12257907"/>
              <a:gd name="connsiteY1" fmla="*/ 291684 h 2273609"/>
              <a:gd name="connsiteX2" fmla="*/ 12192001 w 12257907"/>
              <a:gd name="connsiteY2" fmla="*/ 2273609 h 2273609"/>
              <a:gd name="connsiteX3" fmla="*/ 0 w 12257907"/>
              <a:gd name="connsiteY3" fmla="*/ 2273609 h 2273609"/>
              <a:gd name="connsiteX4" fmla="*/ 0 w 12257907"/>
              <a:gd name="connsiteY4" fmla="*/ 712 h 2273609"/>
              <a:gd name="connsiteX0" fmla="*/ 0 w 12279997"/>
              <a:gd name="connsiteY0" fmla="*/ 457 h 2273354"/>
              <a:gd name="connsiteX1" fmla="*/ 12279998 w 12279997"/>
              <a:gd name="connsiteY1" fmla="*/ 326859 h 2273354"/>
              <a:gd name="connsiteX2" fmla="*/ 12192001 w 12279997"/>
              <a:gd name="connsiteY2" fmla="*/ 2273354 h 2273354"/>
              <a:gd name="connsiteX3" fmla="*/ 0 w 12279997"/>
              <a:gd name="connsiteY3" fmla="*/ 2273354 h 2273354"/>
              <a:gd name="connsiteX4" fmla="*/ 0 w 12279997"/>
              <a:gd name="connsiteY4" fmla="*/ 457 h 2273354"/>
              <a:gd name="connsiteX0" fmla="*/ 1 w 12280001"/>
              <a:gd name="connsiteY0" fmla="*/ 216 h 2378442"/>
              <a:gd name="connsiteX1" fmla="*/ 12280000 w 12280001"/>
              <a:gd name="connsiteY1" fmla="*/ 431947 h 2378442"/>
              <a:gd name="connsiteX2" fmla="*/ 12192003 w 12280001"/>
              <a:gd name="connsiteY2" fmla="*/ 2378442 h 2378442"/>
              <a:gd name="connsiteX3" fmla="*/ 2 w 12280001"/>
              <a:gd name="connsiteY3" fmla="*/ 2378442 h 2378442"/>
              <a:gd name="connsiteX4" fmla="*/ 1 w 12280001"/>
              <a:gd name="connsiteY4" fmla="*/ 216 h 2378442"/>
              <a:gd name="connsiteX0" fmla="*/ -1 w 12279997"/>
              <a:gd name="connsiteY0" fmla="*/ 0 h 2378226"/>
              <a:gd name="connsiteX1" fmla="*/ 12279998 w 12279997"/>
              <a:gd name="connsiteY1" fmla="*/ 431731 h 2378226"/>
              <a:gd name="connsiteX2" fmla="*/ 12192001 w 12279997"/>
              <a:gd name="connsiteY2" fmla="*/ 2378226 h 2378226"/>
              <a:gd name="connsiteX3" fmla="*/ 0 w 12279997"/>
              <a:gd name="connsiteY3" fmla="*/ 2378226 h 2378226"/>
              <a:gd name="connsiteX4" fmla="*/ -1 w 12279997"/>
              <a:gd name="connsiteY4" fmla="*/ 0 h 2378226"/>
              <a:gd name="connsiteX0" fmla="*/ 1 w 12280001"/>
              <a:gd name="connsiteY0" fmla="*/ 0 h 2378226"/>
              <a:gd name="connsiteX1" fmla="*/ 12280000 w 12280001"/>
              <a:gd name="connsiteY1" fmla="*/ 431731 h 2378226"/>
              <a:gd name="connsiteX2" fmla="*/ 12192003 w 12280001"/>
              <a:gd name="connsiteY2" fmla="*/ 2378226 h 2378226"/>
              <a:gd name="connsiteX3" fmla="*/ 2 w 12280001"/>
              <a:gd name="connsiteY3" fmla="*/ 2378226 h 2378226"/>
              <a:gd name="connsiteX4" fmla="*/ 1 w 12280001"/>
              <a:gd name="connsiteY4" fmla="*/ 0 h 23782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80001" h="2378226">
                <a:moveTo>
                  <a:pt x="1" y="0"/>
                </a:moveTo>
                <a:cubicBezTo>
                  <a:pt x="4569536" y="62694"/>
                  <a:pt x="7698850" y="182395"/>
                  <a:pt x="12280000" y="431731"/>
                </a:cubicBezTo>
                <a:lnTo>
                  <a:pt x="12192003" y="2378226"/>
                </a:lnTo>
                <a:lnTo>
                  <a:pt x="2" y="2378226"/>
                </a:lnTo>
                <a:cubicBezTo>
                  <a:pt x="2" y="1620594"/>
                  <a:pt x="1" y="757632"/>
                  <a:pt x="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t>a</a:t>
            </a: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sp>
        <p:nvSpPr>
          <p:cNvPr id="54" name="ZoneTexte 53">
            <a:extLst>
              <a:ext uri="{FF2B5EF4-FFF2-40B4-BE49-F238E27FC236}">
                <a16:creationId xmlns:a16="http://schemas.microsoft.com/office/drawing/2014/main" id="{6655A2D1-9070-4AA7-8ACA-4265CBD83500}"/>
              </a:ext>
            </a:extLst>
          </p:cNvPr>
          <p:cNvSpPr txBox="1"/>
          <p:nvPr/>
        </p:nvSpPr>
        <p:spPr>
          <a:xfrm>
            <a:off x="9273541" y="576000"/>
            <a:ext cx="2641865" cy="1785104"/>
          </a:xfrm>
          <a:prstGeom prst="rect">
            <a:avLst/>
          </a:prstGeom>
          <a:noFill/>
        </p:spPr>
        <p:txBody>
          <a:bodyPr wrap="square" rtlCol="0">
            <a:spAutoFit/>
          </a:bodyPr>
          <a:lstStyle/>
          <a:p>
            <a:pPr>
              <a:lnSpc>
                <a:spcPts val="2400"/>
              </a:lnSpc>
              <a:spcAft>
                <a:spcPts val="18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FIRST SECTOR SUBASSEMBLY</a:t>
            </a: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Thermal Shield added to the Vacuum Vessel sector</a:t>
            </a:r>
            <a:endParaRPr lang="el-GR"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May-June 2021</a:t>
            </a:r>
          </a:p>
        </p:txBody>
      </p:sp>
      <p:pic>
        <p:nvPicPr>
          <p:cNvPr id="12" name="Graphique 11">
            <a:extLst>
              <a:ext uri="{FF2B5EF4-FFF2-40B4-BE49-F238E27FC236}">
                <a16:creationId xmlns:a16="http://schemas.microsoft.com/office/drawing/2014/main" id="{ACDC038B-88BB-F690-5E42-8A3F927485F8}"/>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1002679" y="6104226"/>
            <a:ext cx="866227" cy="432000"/>
          </a:xfrm>
          <a:prstGeom prst="rect">
            <a:avLst/>
          </a:prstGeom>
        </p:spPr>
      </p:pic>
      <p:sp>
        <p:nvSpPr>
          <p:cNvPr id="13" name="ZoneTexte 11">
            <a:extLst>
              <a:ext uri="{FF2B5EF4-FFF2-40B4-BE49-F238E27FC236}">
                <a16:creationId xmlns:a16="http://schemas.microsoft.com/office/drawing/2014/main" id="{71FA8DDF-DFDE-4604-E4E5-71ED21F29D16}"/>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rgbClr val="002060"/>
                </a:solidFill>
                <a:latin typeface="Open Sans" pitchFamily="2" charset="0"/>
                <a:ea typeface="Open Sans" pitchFamily="2" charset="0"/>
                <a:cs typeface="Open Sans" pitchFamily="2" charset="0"/>
              </a:rPr>
              <a:t>32</a:t>
            </a:fld>
            <a:endParaRPr lang="fr-FR" sz="1000" dirty="0">
              <a:solidFill>
                <a:srgbClr val="002060"/>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12926478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s://www.iter.org/doc/all/content/com/newsline%20galleries/newsline/3758/vsm6_approach_2b_small.jpg"/>
          <p:cNvPicPr>
            <a:picLocks noGrp="1" noChangeAspect="1" noChangeArrowheads="1"/>
          </p:cNvPicPr>
          <p:nvPr>
            <p:ph type="pic" sz="quarter" idx="10"/>
          </p:nvPr>
        </p:nvPicPr>
        <p:blipFill rotWithShape="1">
          <a:blip r:embed="rId2" cstate="email">
            <a:extLst>
              <a:ext uri="{28A0092B-C50C-407E-A947-70E740481C1C}">
                <a14:useLocalDpi xmlns:a14="http://schemas.microsoft.com/office/drawing/2010/main"/>
              </a:ext>
            </a:extLst>
          </a:blip>
          <a:srcRect/>
          <a:stretch/>
        </p:blipFill>
        <p:spPr bwMode="auto">
          <a:xfrm>
            <a:off x="1685000" y="0"/>
            <a:ext cx="10430800" cy="6870568"/>
          </a:xfrm>
          <a:prstGeom prst="rect">
            <a:avLst/>
          </a:prstGeom>
          <a:noFill/>
          <a:extLst>
            <a:ext uri="{909E8E84-426E-40DD-AFC4-6F175D3DCCD1}">
              <a14:hiddenFill xmlns:a14="http://schemas.microsoft.com/office/drawing/2010/main">
                <a:solidFill>
                  <a:srgbClr val="FFFFFF"/>
                </a:solidFill>
              </a14:hiddenFill>
            </a:ext>
          </a:extLst>
        </p:spPr>
      </p:pic>
      <p:sp>
        <p:nvSpPr>
          <p:cNvPr id="46" name="Rectangle 32">
            <a:extLst>
              <a:ext uri="{FF2B5EF4-FFF2-40B4-BE49-F238E27FC236}">
                <a16:creationId xmlns:a16="http://schemas.microsoft.com/office/drawing/2014/main" id="{E97E95CA-7283-5B46-9EFB-EE7D6DEDBBB2}"/>
              </a:ext>
            </a:extLst>
          </p:cNvPr>
          <p:cNvSpPr/>
          <p:nvPr/>
        </p:nvSpPr>
        <p:spPr>
          <a:xfrm rot="5400000">
            <a:off x="-1771479" y="1771480"/>
            <a:ext cx="6870358" cy="3327401"/>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213973"/>
              <a:gd name="connsiteY0" fmla="*/ 15781 h 2288678"/>
              <a:gd name="connsiteX1" fmla="*/ 12213973 w 12213973"/>
              <a:gd name="connsiteY1" fmla="*/ 455559 h 2288678"/>
              <a:gd name="connsiteX2" fmla="*/ 12192001 w 12213973"/>
              <a:gd name="connsiteY2" fmla="*/ 2288678 h 2288678"/>
              <a:gd name="connsiteX3" fmla="*/ 0 w 12213973"/>
              <a:gd name="connsiteY3" fmla="*/ 2288678 h 2288678"/>
              <a:gd name="connsiteX4" fmla="*/ 0 w 12213973"/>
              <a:gd name="connsiteY4" fmla="*/ 15781 h 2288678"/>
              <a:gd name="connsiteX0" fmla="*/ 0 w 12213973"/>
              <a:gd name="connsiteY0" fmla="*/ 754 h 2273651"/>
              <a:gd name="connsiteX1" fmla="*/ 12213973 w 12213973"/>
              <a:gd name="connsiteY1" fmla="*/ 440532 h 2273651"/>
              <a:gd name="connsiteX2" fmla="*/ 12192001 w 12213973"/>
              <a:gd name="connsiteY2" fmla="*/ 2273651 h 2273651"/>
              <a:gd name="connsiteX3" fmla="*/ 0 w 12213973"/>
              <a:gd name="connsiteY3" fmla="*/ 2273651 h 2273651"/>
              <a:gd name="connsiteX4" fmla="*/ 0 w 12213973"/>
              <a:gd name="connsiteY4" fmla="*/ 754 h 2273651"/>
              <a:gd name="connsiteX0" fmla="*/ 0 w 12213973"/>
              <a:gd name="connsiteY0" fmla="*/ 286 h 2273183"/>
              <a:gd name="connsiteX1" fmla="*/ 12213973 w 12213973"/>
              <a:gd name="connsiteY1" fmla="*/ 440064 h 2273183"/>
              <a:gd name="connsiteX2" fmla="*/ 12192001 w 12213973"/>
              <a:gd name="connsiteY2" fmla="*/ 2273183 h 2273183"/>
              <a:gd name="connsiteX3" fmla="*/ 0 w 12213973"/>
              <a:gd name="connsiteY3" fmla="*/ 2273183 h 2273183"/>
              <a:gd name="connsiteX4" fmla="*/ 0 w 12213973"/>
              <a:gd name="connsiteY4" fmla="*/ 286 h 2273183"/>
              <a:gd name="connsiteX0" fmla="*/ 0 w 12235941"/>
              <a:gd name="connsiteY0" fmla="*/ 780 h 2273677"/>
              <a:gd name="connsiteX1" fmla="*/ 12235941 w 12235941"/>
              <a:gd name="connsiteY1" fmla="*/ 341354 h 2273677"/>
              <a:gd name="connsiteX2" fmla="*/ 12192001 w 12235941"/>
              <a:gd name="connsiteY2" fmla="*/ 2273677 h 2273677"/>
              <a:gd name="connsiteX3" fmla="*/ 0 w 12235941"/>
              <a:gd name="connsiteY3" fmla="*/ 2273677 h 2273677"/>
              <a:gd name="connsiteX4" fmla="*/ 0 w 12235941"/>
              <a:gd name="connsiteY4" fmla="*/ 780 h 2273677"/>
              <a:gd name="connsiteX0" fmla="*/ 0 w 12257907"/>
              <a:gd name="connsiteY0" fmla="*/ 2331 h 2275228"/>
              <a:gd name="connsiteX1" fmla="*/ 12257907 w 12257907"/>
              <a:gd name="connsiteY1" fmla="*/ 293303 h 2275228"/>
              <a:gd name="connsiteX2" fmla="*/ 12192001 w 12257907"/>
              <a:gd name="connsiteY2" fmla="*/ 2275228 h 2275228"/>
              <a:gd name="connsiteX3" fmla="*/ 0 w 12257907"/>
              <a:gd name="connsiteY3" fmla="*/ 2275228 h 2275228"/>
              <a:gd name="connsiteX4" fmla="*/ 0 w 12257907"/>
              <a:gd name="connsiteY4" fmla="*/ 2331 h 2275228"/>
              <a:gd name="connsiteX0" fmla="*/ 0 w 12257907"/>
              <a:gd name="connsiteY0" fmla="*/ 712 h 2273609"/>
              <a:gd name="connsiteX1" fmla="*/ 12257907 w 12257907"/>
              <a:gd name="connsiteY1" fmla="*/ 291684 h 2273609"/>
              <a:gd name="connsiteX2" fmla="*/ 12192001 w 12257907"/>
              <a:gd name="connsiteY2" fmla="*/ 2273609 h 2273609"/>
              <a:gd name="connsiteX3" fmla="*/ 0 w 12257907"/>
              <a:gd name="connsiteY3" fmla="*/ 2273609 h 2273609"/>
              <a:gd name="connsiteX4" fmla="*/ 0 w 12257907"/>
              <a:gd name="connsiteY4" fmla="*/ 712 h 2273609"/>
              <a:gd name="connsiteX0" fmla="*/ 0 w 12279997"/>
              <a:gd name="connsiteY0" fmla="*/ 457 h 2273354"/>
              <a:gd name="connsiteX1" fmla="*/ 12279998 w 12279997"/>
              <a:gd name="connsiteY1" fmla="*/ 326859 h 2273354"/>
              <a:gd name="connsiteX2" fmla="*/ 12192001 w 12279997"/>
              <a:gd name="connsiteY2" fmla="*/ 2273354 h 2273354"/>
              <a:gd name="connsiteX3" fmla="*/ 0 w 12279997"/>
              <a:gd name="connsiteY3" fmla="*/ 2273354 h 2273354"/>
              <a:gd name="connsiteX4" fmla="*/ 0 w 12279997"/>
              <a:gd name="connsiteY4" fmla="*/ 457 h 2273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9997" h="2273354">
                <a:moveTo>
                  <a:pt x="0" y="457"/>
                </a:moveTo>
                <a:cubicBezTo>
                  <a:pt x="4188178" y="-7069"/>
                  <a:pt x="7698848" y="77523"/>
                  <a:pt x="12279998" y="326859"/>
                </a:cubicBezTo>
                <a:lnTo>
                  <a:pt x="12192001" y="2273354"/>
                </a:lnTo>
                <a:lnTo>
                  <a:pt x="0" y="2273354"/>
                </a:lnTo>
                <a:lnTo>
                  <a:pt x="0" y="45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sp>
        <p:nvSpPr>
          <p:cNvPr id="54" name="ZoneTexte 53">
            <a:extLst>
              <a:ext uri="{FF2B5EF4-FFF2-40B4-BE49-F238E27FC236}">
                <a16:creationId xmlns:a16="http://schemas.microsoft.com/office/drawing/2014/main" id="{6655A2D1-9070-4AA7-8ACA-4265CBD83500}"/>
              </a:ext>
            </a:extLst>
          </p:cNvPr>
          <p:cNvSpPr txBox="1"/>
          <p:nvPr/>
        </p:nvSpPr>
        <p:spPr>
          <a:xfrm>
            <a:off x="305000" y="576000"/>
            <a:ext cx="2803257" cy="1785104"/>
          </a:xfrm>
          <a:prstGeom prst="rect">
            <a:avLst/>
          </a:prstGeom>
          <a:noFill/>
        </p:spPr>
        <p:txBody>
          <a:bodyPr wrap="square" rtlCol="0">
            <a:spAutoFit/>
          </a:bodyPr>
          <a:lstStyle/>
          <a:p>
            <a:pPr>
              <a:lnSpc>
                <a:spcPts val="2400"/>
              </a:lnSpc>
              <a:spcAft>
                <a:spcPts val="18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ASSEMBLING THE MACHINE</a:t>
            </a: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First complete Vacuum Vessel Sector Module lifted</a:t>
            </a:r>
            <a:endParaRPr lang="el-GR"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May 2022</a:t>
            </a:r>
          </a:p>
        </p:txBody>
      </p:sp>
      <p:pic>
        <p:nvPicPr>
          <p:cNvPr id="11" name="Graphique 10">
            <a:extLst>
              <a:ext uri="{FF2B5EF4-FFF2-40B4-BE49-F238E27FC236}">
                <a16:creationId xmlns:a16="http://schemas.microsoft.com/office/drawing/2014/main" id="{EDC5FF79-D73B-1D48-7DB4-25843D3FE3CE}"/>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2680" y="6104228"/>
            <a:ext cx="866226" cy="432000"/>
          </a:xfrm>
          <a:prstGeom prst="rect">
            <a:avLst/>
          </a:prstGeom>
        </p:spPr>
      </p:pic>
      <p:sp>
        <p:nvSpPr>
          <p:cNvPr id="12" name="ZoneTexte 11">
            <a:extLst>
              <a:ext uri="{FF2B5EF4-FFF2-40B4-BE49-F238E27FC236}">
                <a16:creationId xmlns:a16="http://schemas.microsoft.com/office/drawing/2014/main" id="{71FA8DDF-DFDE-4604-E4E5-71ED21F29D16}"/>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chemeClr val="bg1"/>
                </a:solidFill>
                <a:latin typeface="Open Sans" pitchFamily="2" charset="0"/>
                <a:ea typeface="Open Sans" pitchFamily="2" charset="0"/>
                <a:cs typeface="Open Sans" pitchFamily="2" charset="0"/>
              </a:rPr>
              <a:t>33</a:t>
            </a:fld>
            <a:endParaRPr lang="fr-FR" sz="1000" dirty="0">
              <a:solidFill>
                <a:schemeClr val="bg1"/>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11281517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s://www.iter.org/doc/all/content/com/photo%20galleries%202/construction/tokamakassembly/vsm6_in_pit_09-2022_1a_small.jpg"/>
          <p:cNvPicPr>
            <a:picLocks noGrp="1" noChangeAspect="1" noChangeArrowheads="1"/>
          </p:cNvPicPr>
          <p:nvPr>
            <p:ph type="pic" sz="quarter" idx="10"/>
          </p:nvPr>
        </p:nvPicPr>
        <p:blipFill rotWithShape="1">
          <a:blip r:embed="rId2" cstate="email">
            <a:extLst>
              <a:ext uri="{28A0092B-C50C-407E-A947-70E740481C1C}">
                <a14:useLocalDpi xmlns:a14="http://schemas.microsoft.com/office/drawing/2010/main"/>
              </a:ext>
            </a:extLst>
          </a:blip>
          <a:srcRect t="-156" b="-156"/>
          <a:stretch/>
        </p:blipFill>
        <p:spPr bwMode="auto">
          <a:xfrm>
            <a:off x="2032000" y="72000"/>
            <a:ext cx="10160000" cy="6794500"/>
          </a:xfrm>
          <a:prstGeom prst="rect">
            <a:avLst/>
          </a:prstGeom>
          <a:noFill/>
          <a:extLst>
            <a:ext uri="{909E8E84-426E-40DD-AFC4-6F175D3DCCD1}">
              <a14:hiddenFill xmlns:a14="http://schemas.microsoft.com/office/drawing/2010/main">
                <a:solidFill>
                  <a:srgbClr val="FFFFFF"/>
                </a:solidFill>
              </a14:hiddenFill>
            </a:ext>
          </a:extLst>
        </p:spPr>
      </p:pic>
      <p:sp>
        <p:nvSpPr>
          <p:cNvPr id="46" name="Rectangle 32">
            <a:extLst>
              <a:ext uri="{FF2B5EF4-FFF2-40B4-BE49-F238E27FC236}">
                <a16:creationId xmlns:a16="http://schemas.microsoft.com/office/drawing/2014/main" id="{E97E95CA-7283-5B46-9EFB-EE7D6DEDBBB2}"/>
              </a:ext>
            </a:extLst>
          </p:cNvPr>
          <p:cNvSpPr/>
          <p:nvPr/>
        </p:nvSpPr>
        <p:spPr>
          <a:xfrm rot="5400000">
            <a:off x="-1796879" y="1796880"/>
            <a:ext cx="6870358" cy="3276601"/>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213973"/>
              <a:gd name="connsiteY0" fmla="*/ 15781 h 2288678"/>
              <a:gd name="connsiteX1" fmla="*/ 12213973 w 12213973"/>
              <a:gd name="connsiteY1" fmla="*/ 455559 h 2288678"/>
              <a:gd name="connsiteX2" fmla="*/ 12192001 w 12213973"/>
              <a:gd name="connsiteY2" fmla="*/ 2288678 h 2288678"/>
              <a:gd name="connsiteX3" fmla="*/ 0 w 12213973"/>
              <a:gd name="connsiteY3" fmla="*/ 2288678 h 2288678"/>
              <a:gd name="connsiteX4" fmla="*/ 0 w 12213973"/>
              <a:gd name="connsiteY4" fmla="*/ 15781 h 2288678"/>
              <a:gd name="connsiteX0" fmla="*/ 0 w 12213973"/>
              <a:gd name="connsiteY0" fmla="*/ 754 h 2273651"/>
              <a:gd name="connsiteX1" fmla="*/ 12213973 w 12213973"/>
              <a:gd name="connsiteY1" fmla="*/ 440532 h 2273651"/>
              <a:gd name="connsiteX2" fmla="*/ 12192001 w 12213973"/>
              <a:gd name="connsiteY2" fmla="*/ 2273651 h 2273651"/>
              <a:gd name="connsiteX3" fmla="*/ 0 w 12213973"/>
              <a:gd name="connsiteY3" fmla="*/ 2273651 h 2273651"/>
              <a:gd name="connsiteX4" fmla="*/ 0 w 12213973"/>
              <a:gd name="connsiteY4" fmla="*/ 754 h 2273651"/>
              <a:gd name="connsiteX0" fmla="*/ 0 w 12213973"/>
              <a:gd name="connsiteY0" fmla="*/ 286 h 2273183"/>
              <a:gd name="connsiteX1" fmla="*/ 12213973 w 12213973"/>
              <a:gd name="connsiteY1" fmla="*/ 440064 h 2273183"/>
              <a:gd name="connsiteX2" fmla="*/ 12192001 w 12213973"/>
              <a:gd name="connsiteY2" fmla="*/ 2273183 h 2273183"/>
              <a:gd name="connsiteX3" fmla="*/ 0 w 12213973"/>
              <a:gd name="connsiteY3" fmla="*/ 2273183 h 2273183"/>
              <a:gd name="connsiteX4" fmla="*/ 0 w 12213973"/>
              <a:gd name="connsiteY4" fmla="*/ 286 h 2273183"/>
              <a:gd name="connsiteX0" fmla="*/ 0 w 12235941"/>
              <a:gd name="connsiteY0" fmla="*/ 780 h 2273677"/>
              <a:gd name="connsiteX1" fmla="*/ 12235941 w 12235941"/>
              <a:gd name="connsiteY1" fmla="*/ 341354 h 2273677"/>
              <a:gd name="connsiteX2" fmla="*/ 12192001 w 12235941"/>
              <a:gd name="connsiteY2" fmla="*/ 2273677 h 2273677"/>
              <a:gd name="connsiteX3" fmla="*/ 0 w 12235941"/>
              <a:gd name="connsiteY3" fmla="*/ 2273677 h 2273677"/>
              <a:gd name="connsiteX4" fmla="*/ 0 w 12235941"/>
              <a:gd name="connsiteY4" fmla="*/ 780 h 2273677"/>
              <a:gd name="connsiteX0" fmla="*/ 0 w 12257907"/>
              <a:gd name="connsiteY0" fmla="*/ 2331 h 2275228"/>
              <a:gd name="connsiteX1" fmla="*/ 12257907 w 12257907"/>
              <a:gd name="connsiteY1" fmla="*/ 293303 h 2275228"/>
              <a:gd name="connsiteX2" fmla="*/ 12192001 w 12257907"/>
              <a:gd name="connsiteY2" fmla="*/ 2275228 h 2275228"/>
              <a:gd name="connsiteX3" fmla="*/ 0 w 12257907"/>
              <a:gd name="connsiteY3" fmla="*/ 2275228 h 2275228"/>
              <a:gd name="connsiteX4" fmla="*/ 0 w 12257907"/>
              <a:gd name="connsiteY4" fmla="*/ 2331 h 2275228"/>
              <a:gd name="connsiteX0" fmla="*/ 0 w 12257907"/>
              <a:gd name="connsiteY0" fmla="*/ 712 h 2273609"/>
              <a:gd name="connsiteX1" fmla="*/ 12257907 w 12257907"/>
              <a:gd name="connsiteY1" fmla="*/ 291684 h 2273609"/>
              <a:gd name="connsiteX2" fmla="*/ 12192001 w 12257907"/>
              <a:gd name="connsiteY2" fmla="*/ 2273609 h 2273609"/>
              <a:gd name="connsiteX3" fmla="*/ 0 w 12257907"/>
              <a:gd name="connsiteY3" fmla="*/ 2273609 h 2273609"/>
              <a:gd name="connsiteX4" fmla="*/ 0 w 12257907"/>
              <a:gd name="connsiteY4" fmla="*/ 712 h 2273609"/>
              <a:gd name="connsiteX0" fmla="*/ 0 w 12279997"/>
              <a:gd name="connsiteY0" fmla="*/ 457 h 2273354"/>
              <a:gd name="connsiteX1" fmla="*/ 12279998 w 12279997"/>
              <a:gd name="connsiteY1" fmla="*/ 326859 h 2273354"/>
              <a:gd name="connsiteX2" fmla="*/ 12192001 w 12279997"/>
              <a:gd name="connsiteY2" fmla="*/ 2273354 h 2273354"/>
              <a:gd name="connsiteX3" fmla="*/ 0 w 12279997"/>
              <a:gd name="connsiteY3" fmla="*/ 2273354 h 2273354"/>
              <a:gd name="connsiteX4" fmla="*/ 0 w 12279997"/>
              <a:gd name="connsiteY4" fmla="*/ 457 h 2273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9997" h="2273354">
                <a:moveTo>
                  <a:pt x="0" y="457"/>
                </a:moveTo>
                <a:cubicBezTo>
                  <a:pt x="4188178" y="-7069"/>
                  <a:pt x="7698848" y="77523"/>
                  <a:pt x="12279998" y="326859"/>
                </a:cubicBezTo>
                <a:lnTo>
                  <a:pt x="12192001" y="2273354"/>
                </a:lnTo>
                <a:lnTo>
                  <a:pt x="0" y="2273354"/>
                </a:lnTo>
                <a:lnTo>
                  <a:pt x="0" y="45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pic>
        <p:nvPicPr>
          <p:cNvPr id="11" name="Graphique 10">
            <a:extLst>
              <a:ext uri="{FF2B5EF4-FFF2-40B4-BE49-F238E27FC236}">
                <a16:creationId xmlns:a16="http://schemas.microsoft.com/office/drawing/2014/main" id="{EDC5FF79-D73B-1D48-7DB4-25843D3FE3CE}"/>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2680" y="6104228"/>
            <a:ext cx="866226" cy="432000"/>
          </a:xfrm>
          <a:prstGeom prst="rect">
            <a:avLst/>
          </a:prstGeom>
        </p:spPr>
      </p:pic>
      <p:sp>
        <p:nvSpPr>
          <p:cNvPr id="12" name="ZoneTexte 53">
            <a:extLst>
              <a:ext uri="{FF2B5EF4-FFF2-40B4-BE49-F238E27FC236}">
                <a16:creationId xmlns:a16="http://schemas.microsoft.com/office/drawing/2014/main" id="{6655A2D1-9070-4AA7-8ACA-4265CBD83500}"/>
              </a:ext>
            </a:extLst>
          </p:cNvPr>
          <p:cNvSpPr txBox="1"/>
          <p:nvPr/>
        </p:nvSpPr>
        <p:spPr>
          <a:xfrm>
            <a:off x="305000" y="576000"/>
            <a:ext cx="2803257" cy="2015936"/>
          </a:xfrm>
          <a:prstGeom prst="rect">
            <a:avLst/>
          </a:prstGeom>
          <a:noFill/>
        </p:spPr>
        <p:txBody>
          <a:bodyPr wrap="square" rtlCol="0">
            <a:spAutoFit/>
          </a:bodyPr>
          <a:lstStyle/>
          <a:p>
            <a:pPr>
              <a:lnSpc>
                <a:spcPts val="2400"/>
              </a:lnSpc>
              <a:spcAft>
                <a:spcPts val="18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ASSEMBLING THE MACHINE</a:t>
            </a: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First complete Vacuum Vessel Sector Module installation</a:t>
            </a:r>
            <a:endParaRPr lang="el-GR"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May 2022</a:t>
            </a:r>
          </a:p>
        </p:txBody>
      </p:sp>
      <p:sp>
        <p:nvSpPr>
          <p:cNvPr id="13" name="ZoneTexte 11">
            <a:extLst>
              <a:ext uri="{FF2B5EF4-FFF2-40B4-BE49-F238E27FC236}">
                <a16:creationId xmlns:a16="http://schemas.microsoft.com/office/drawing/2014/main" id="{71FA8DDF-DFDE-4604-E4E5-71ED21F29D16}"/>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chemeClr val="bg1"/>
                </a:solidFill>
                <a:latin typeface="Open Sans" pitchFamily="2" charset="0"/>
                <a:ea typeface="Open Sans" pitchFamily="2" charset="0"/>
                <a:cs typeface="Open Sans" pitchFamily="2" charset="0"/>
              </a:rPr>
              <a:t>34</a:t>
            </a:fld>
            <a:endParaRPr lang="fr-FR" sz="1000" dirty="0">
              <a:solidFill>
                <a:schemeClr val="bg1"/>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39526452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Grp="1" noChangeAspect="1" noChangeArrowheads="1"/>
          </p:cNvPicPr>
          <p:nvPr>
            <p:ph type="pic" sz="quarter" idx="10"/>
          </p:nvPr>
        </p:nvPicPr>
        <p:blipFill>
          <a:blip r:embed="rId3" cstate="email">
            <a:extLst>
              <a:ext uri="{28A0092B-C50C-407E-A947-70E740481C1C}">
                <a14:useLocalDpi xmlns:a14="http://schemas.microsoft.com/office/drawing/2010/main"/>
              </a:ext>
            </a:extLst>
          </a:blip>
          <a:stretch>
            <a:fillRect/>
          </a:stretch>
        </p:blipFill>
        <p:spPr bwMode="auto">
          <a:xfrm>
            <a:off x="0" y="0"/>
            <a:ext cx="12192000" cy="6858000"/>
          </a:xfrm>
          <a:prstGeom prst="rect">
            <a:avLst/>
          </a:prstGeom>
          <a:noFill/>
          <a:ln>
            <a:solidFill>
              <a:srgbClr val="FFC000"/>
            </a:solidFill>
          </a:ln>
          <a:extLst>
            <a:ext uri="{909E8E84-426E-40DD-AFC4-6F175D3DCCD1}">
              <a14:hiddenFill xmlns:a14="http://schemas.microsoft.com/office/drawing/2010/main">
                <a:solidFill>
                  <a:srgbClr val="FFFFFF"/>
                </a:solidFill>
              </a14:hiddenFill>
            </a:ext>
          </a:extLst>
        </p:spPr>
      </p:pic>
      <p:sp>
        <p:nvSpPr>
          <p:cNvPr id="46" name="Rectangle 32">
            <a:extLst>
              <a:ext uri="{FF2B5EF4-FFF2-40B4-BE49-F238E27FC236}">
                <a16:creationId xmlns:a16="http://schemas.microsoft.com/office/drawing/2014/main" id="{E97E95CA-7283-5B46-9EFB-EE7D6DEDBBB2}"/>
              </a:ext>
            </a:extLst>
          </p:cNvPr>
          <p:cNvSpPr/>
          <p:nvPr/>
        </p:nvSpPr>
        <p:spPr>
          <a:xfrm rot="16200000">
            <a:off x="5870848" y="549200"/>
            <a:ext cx="6870360" cy="5771953"/>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213973"/>
              <a:gd name="connsiteY0" fmla="*/ 15781 h 2288678"/>
              <a:gd name="connsiteX1" fmla="*/ 12213973 w 12213973"/>
              <a:gd name="connsiteY1" fmla="*/ 455559 h 2288678"/>
              <a:gd name="connsiteX2" fmla="*/ 12192001 w 12213973"/>
              <a:gd name="connsiteY2" fmla="*/ 2288678 h 2288678"/>
              <a:gd name="connsiteX3" fmla="*/ 0 w 12213973"/>
              <a:gd name="connsiteY3" fmla="*/ 2288678 h 2288678"/>
              <a:gd name="connsiteX4" fmla="*/ 0 w 12213973"/>
              <a:gd name="connsiteY4" fmla="*/ 15781 h 2288678"/>
              <a:gd name="connsiteX0" fmla="*/ 0 w 12213973"/>
              <a:gd name="connsiteY0" fmla="*/ 754 h 2273651"/>
              <a:gd name="connsiteX1" fmla="*/ 12213973 w 12213973"/>
              <a:gd name="connsiteY1" fmla="*/ 440532 h 2273651"/>
              <a:gd name="connsiteX2" fmla="*/ 12192001 w 12213973"/>
              <a:gd name="connsiteY2" fmla="*/ 2273651 h 2273651"/>
              <a:gd name="connsiteX3" fmla="*/ 0 w 12213973"/>
              <a:gd name="connsiteY3" fmla="*/ 2273651 h 2273651"/>
              <a:gd name="connsiteX4" fmla="*/ 0 w 12213973"/>
              <a:gd name="connsiteY4" fmla="*/ 754 h 2273651"/>
              <a:gd name="connsiteX0" fmla="*/ 0 w 12213973"/>
              <a:gd name="connsiteY0" fmla="*/ 286 h 2273183"/>
              <a:gd name="connsiteX1" fmla="*/ 12213973 w 12213973"/>
              <a:gd name="connsiteY1" fmla="*/ 440064 h 2273183"/>
              <a:gd name="connsiteX2" fmla="*/ 12192001 w 12213973"/>
              <a:gd name="connsiteY2" fmla="*/ 2273183 h 2273183"/>
              <a:gd name="connsiteX3" fmla="*/ 0 w 12213973"/>
              <a:gd name="connsiteY3" fmla="*/ 2273183 h 2273183"/>
              <a:gd name="connsiteX4" fmla="*/ 0 w 12213973"/>
              <a:gd name="connsiteY4" fmla="*/ 286 h 2273183"/>
              <a:gd name="connsiteX0" fmla="*/ 0 w 12235941"/>
              <a:gd name="connsiteY0" fmla="*/ 780 h 2273677"/>
              <a:gd name="connsiteX1" fmla="*/ 12235941 w 12235941"/>
              <a:gd name="connsiteY1" fmla="*/ 341354 h 2273677"/>
              <a:gd name="connsiteX2" fmla="*/ 12192001 w 12235941"/>
              <a:gd name="connsiteY2" fmla="*/ 2273677 h 2273677"/>
              <a:gd name="connsiteX3" fmla="*/ 0 w 12235941"/>
              <a:gd name="connsiteY3" fmla="*/ 2273677 h 2273677"/>
              <a:gd name="connsiteX4" fmla="*/ 0 w 12235941"/>
              <a:gd name="connsiteY4" fmla="*/ 780 h 2273677"/>
              <a:gd name="connsiteX0" fmla="*/ 0 w 12257907"/>
              <a:gd name="connsiteY0" fmla="*/ 2331 h 2275228"/>
              <a:gd name="connsiteX1" fmla="*/ 12257907 w 12257907"/>
              <a:gd name="connsiteY1" fmla="*/ 293303 h 2275228"/>
              <a:gd name="connsiteX2" fmla="*/ 12192001 w 12257907"/>
              <a:gd name="connsiteY2" fmla="*/ 2275228 h 2275228"/>
              <a:gd name="connsiteX3" fmla="*/ 0 w 12257907"/>
              <a:gd name="connsiteY3" fmla="*/ 2275228 h 2275228"/>
              <a:gd name="connsiteX4" fmla="*/ 0 w 12257907"/>
              <a:gd name="connsiteY4" fmla="*/ 2331 h 2275228"/>
              <a:gd name="connsiteX0" fmla="*/ 0 w 12257907"/>
              <a:gd name="connsiteY0" fmla="*/ 712 h 2273609"/>
              <a:gd name="connsiteX1" fmla="*/ 12257907 w 12257907"/>
              <a:gd name="connsiteY1" fmla="*/ 291684 h 2273609"/>
              <a:gd name="connsiteX2" fmla="*/ 12192001 w 12257907"/>
              <a:gd name="connsiteY2" fmla="*/ 2273609 h 2273609"/>
              <a:gd name="connsiteX3" fmla="*/ 0 w 12257907"/>
              <a:gd name="connsiteY3" fmla="*/ 2273609 h 2273609"/>
              <a:gd name="connsiteX4" fmla="*/ 0 w 12257907"/>
              <a:gd name="connsiteY4" fmla="*/ 712 h 2273609"/>
              <a:gd name="connsiteX0" fmla="*/ 0 w 12279997"/>
              <a:gd name="connsiteY0" fmla="*/ 457 h 2273354"/>
              <a:gd name="connsiteX1" fmla="*/ 12279998 w 12279997"/>
              <a:gd name="connsiteY1" fmla="*/ 326859 h 2273354"/>
              <a:gd name="connsiteX2" fmla="*/ 12192001 w 12279997"/>
              <a:gd name="connsiteY2" fmla="*/ 2273354 h 2273354"/>
              <a:gd name="connsiteX3" fmla="*/ 0 w 12279997"/>
              <a:gd name="connsiteY3" fmla="*/ 2273354 h 2273354"/>
              <a:gd name="connsiteX4" fmla="*/ 0 w 12279997"/>
              <a:gd name="connsiteY4" fmla="*/ 457 h 2273354"/>
              <a:gd name="connsiteX0" fmla="*/ 1 w 12280001"/>
              <a:gd name="connsiteY0" fmla="*/ 216 h 2378442"/>
              <a:gd name="connsiteX1" fmla="*/ 12280000 w 12280001"/>
              <a:gd name="connsiteY1" fmla="*/ 431947 h 2378442"/>
              <a:gd name="connsiteX2" fmla="*/ 12192003 w 12280001"/>
              <a:gd name="connsiteY2" fmla="*/ 2378442 h 2378442"/>
              <a:gd name="connsiteX3" fmla="*/ 2 w 12280001"/>
              <a:gd name="connsiteY3" fmla="*/ 2378442 h 2378442"/>
              <a:gd name="connsiteX4" fmla="*/ 1 w 12280001"/>
              <a:gd name="connsiteY4" fmla="*/ 216 h 2378442"/>
              <a:gd name="connsiteX0" fmla="*/ -1 w 12279997"/>
              <a:gd name="connsiteY0" fmla="*/ 0 h 2378226"/>
              <a:gd name="connsiteX1" fmla="*/ 12279998 w 12279997"/>
              <a:gd name="connsiteY1" fmla="*/ 431731 h 2378226"/>
              <a:gd name="connsiteX2" fmla="*/ 12192001 w 12279997"/>
              <a:gd name="connsiteY2" fmla="*/ 2378226 h 2378226"/>
              <a:gd name="connsiteX3" fmla="*/ 0 w 12279997"/>
              <a:gd name="connsiteY3" fmla="*/ 2378226 h 2378226"/>
              <a:gd name="connsiteX4" fmla="*/ -1 w 12279997"/>
              <a:gd name="connsiteY4" fmla="*/ 0 h 2378226"/>
              <a:gd name="connsiteX0" fmla="*/ 1 w 12280001"/>
              <a:gd name="connsiteY0" fmla="*/ 0 h 2378226"/>
              <a:gd name="connsiteX1" fmla="*/ 12280000 w 12280001"/>
              <a:gd name="connsiteY1" fmla="*/ 431731 h 2378226"/>
              <a:gd name="connsiteX2" fmla="*/ 12192003 w 12280001"/>
              <a:gd name="connsiteY2" fmla="*/ 2378226 h 2378226"/>
              <a:gd name="connsiteX3" fmla="*/ 2 w 12280001"/>
              <a:gd name="connsiteY3" fmla="*/ 2378226 h 2378226"/>
              <a:gd name="connsiteX4" fmla="*/ 1 w 12280001"/>
              <a:gd name="connsiteY4" fmla="*/ 0 h 23782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80001" h="2378226">
                <a:moveTo>
                  <a:pt x="1" y="0"/>
                </a:moveTo>
                <a:cubicBezTo>
                  <a:pt x="4569536" y="62694"/>
                  <a:pt x="7698850" y="182395"/>
                  <a:pt x="12280000" y="431731"/>
                </a:cubicBezTo>
                <a:lnTo>
                  <a:pt x="12192003" y="2378226"/>
                </a:lnTo>
                <a:lnTo>
                  <a:pt x="2" y="2378226"/>
                </a:lnTo>
                <a:cubicBezTo>
                  <a:pt x="2" y="1620594"/>
                  <a:pt x="1" y="757632"/>
                  <a:pt x="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t>a</a:t>
            </a: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sp>
        <p:nvSpPr>
          <p:cNvPr id="54" name="ZoneTexte 53">
            <a:extLst>
              <a:ext uri="{FF2B5EF4-FFF2-40B4-BE49-F238E27FC236}">
                <a16:creationId xmlns:a16="http://schemas.microsoft.com/office/drawing/2014/main" id="{6655A2D1-9070-4AA7-8ACA-4265CBD83500}"/>
              </a:ext>
            </a:extLst>
          </p:cNvPr>
          <p:cNvSpPr txBox="1"/>
          <p:nvPr/>
        </p:nvSpPr>
        <p:spPr>
          <a:xfrm>
            <a:off x="7430703" y="576000"/>
            <a:ext cx="4484703" cy="2400657"/>
          </a:xfrm>
          <a:prstGeom prst="rect">
            <a:avLst/>
          </a:prstGeom>
          <a:noFill/>
        </p:spPr>
        <p:txBody>
          <a:bodyPr wrap="square" rtlCol="0">
            <a:spAutoFit/>
          </a:bodyPr>
          <a:lstStyle/>
          <a:p>
            <a:pPr>
              <a:lnSpc>
                <a:spcPts val="2400"/>
              </a:lnSpc>
              <a:spcAft>
                <a:spcPts val="18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CHALLENGES OF FIRST-OF-A-KIND COMPONENTS</a:t>
            </a:r>
          </a:p>
          <a:p>
            <a:pPr>
              <a:lnSpc>
                <a:spcPts val="1800"/>
              </a:lnSpc>
              <a:spcAft>
                <a:spcPts val="1200"/>
              </a:spcAft>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Leakage identified in thermal shield cooling piping due to chloride stress corrosion.</a:t>
            </a:r>
            <a:endParaRPr lang="el-GR"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a:lnSpc>
                <a:spcPts val="1800"/>
              </a:lnSpc>
              <a:spcAft>
                <a:spcPts val="1200"/>
              </a:spcAft>
            </a:pPr>
            <a:r>
              <a:rPr lang="en-GB"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Corrosion of the silver coating  that was intended to reflect infra-red also found.</a:t>
            </a:r>
          </a:p>
          <a:p>
            <a:pPr>
              <a:lnSpc>
                <a:spcPts val="1800"/>
              </a:lnSpc>
              <a:spcAft>
                <a:spcPts val="1200"/>
              </a:spcAft>
            </a:pPr>
            <a:r>
              <a:rPr lang="en-US" sz="1600" i="1"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Repair strategy defined; repairs underway</a:t>
            </a:r>
            <a:endParaRPr lang="el-GR" sz="1600" i="1"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p:txBody>
      </p:sp>
      <p:pic>
        <p:nvPicPr>
          <p:cNvPr id="12" name="Graphique 11">
            <a:extLst>
              <a:ext uri="{FF2B5EF4-FFF2-40B4-BE49-F238E27FC236}">
                <a16:creationId xmlns:a16="http://schemas.microsoft.com/office/drawing/2014/main" id="{ACDC038B-88BB-F690-5E42-8A3F927485F8}"/>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1002679" y="6104226"/>
            <a:ext cx="866227" cy="432000"/>
          </a:xfrm>
          <a:prstGeom prst="rect">
            <a:avLst/>
          </a:prstGeom>
        </p:spPr>
      </p:pic>
      <p:sp>
        <p:nvSpPr>
          <p:cNvPr id="14" name="ZoneTexte 11">
            <a:extLst>
              <a:ext uri="{FF2B5EF4-FFF2-40B4-BE49-F238E27FC236}">
                <a16:creationId xmlns:a16="http://schemas.microsoft.com/office/drawing/2014/main" id="{71FA8DDF-DFDE-4604-E4E5-71ED21F29D16}"/>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rgbClr val="002060"/>
                </a:solidFill>
                <a:latin typeface="Open Sans" pitchFamily="2" charset="0"/>
                <a:ea typeface="Open Sans" pitchFamily="2" charset="0"/>
                <a:cs typeface="Open Sans" pitchFamily="2" charset="0"/>
              </a:rPr>
              <a:t>35</a:t>
            </a:fld>
            <a:endParaRPr lang="fr-FR" sz="1000" dirty="0">
              <a:solidFill>
                <a:srgbClr val="002060"/>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17748719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https://www.iter.org/doc/www/content/com/Lists/Stories/Attachments/3818/vvs6_sandwich_1_small.jpg"/>
          <p:cNvPicPr>
            <a:picLocks noGrp="1" noChangeAspect="1" noChangeArrowheads="1"/>
          </p:cNvPicPr>
          <p:nvPr>
            <p:ph type="pic" sz="quarter" idx="10"/>
          </p:nvPr>
        </p:nvPicPr>
        <p:blipFill rotWithShape="1">
          <a:blip r:embed="rId2" cstate="email">
            <a:extLst>
              <a:ext uri="{28A0092B-C50C-407E-A947-70E740481C1C}">
                <a14:useLocalDpi xmlns:a14="http://schemas.microsoft.com/office/drawing/2010/main"/>
              </a:ext>
            </a:extLst>
          </a:blip>
          <a:srcRect/>
          <a:stretch/>
        </p:blipFill>
        <p:spPr bwMode="auto">
          <a:xfrm>
            <a:off x="1828800" y="0"/>
            <a:ext cx="10363200" cy="6854825"/>
          </a:xfrm>
          <a:prstGeom prst="rect">
            <a:avLst/>
          </a:prstGeom>
          <a:noFill/>
          <a:extLst>
            <a:ext uri="{909E8E84-426E-40DD-AFC4-6F175D3DCCD1}">
              <a14:hiddenFill xmlns:a14="http://schemas.microsoft.com/office/drawing/2010/main">
                <a:solidFill>
                  <a:srgbClr val="FFFFFF"/>
                </a:solidFill>
              </a14:hiddenFill>
            </a:ext>
          </a:extLst>
        </p:spPr>
      </p:pic>
      <p:sp>
        <p:nvSpPr>
          <p:cNvPr id="46" name="Rectangle 32">
            <a:extLst>
              <a:ext uri="{FF2B5EF4-FFF2-40B4-BE49-F238E27FC236}">
                <a16:creationId xmlns:a16="http://schemas.microsoft.com/office/drawing/2014/main" id="{E97E95CA-7283-5B46-9EFB-EE7D6DEDBBB2}"/>
              </a:ext>
            </a:extLst>
          </p:cNvPr>
          <p:cNvSpPr/>
          <p:nvPr/>
        </p:nvSpPr>
        <p:spPr>
          <a:xfrm rot="5400000">
            <a:off x="-1048114" y="1048115"/>
            <a:ext cx="6870358" cy="4774131"/>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213973"/>
              <a:gd name="connsiteY0" fmla="*/ 15781 h 2288678"/>
              <a:gd name="connsiteX1" fmla="*/ 12213973 w 12213973"/>
              <a:gd name="connsiteY1" fmla="*/ 455559 h 2288678"/>
              <a:gd name="connsiteX2" fmla="*/ 12192001 w 12213973"/>
              <a:gd name="connsiteY2" fmla="*/ 2288678 h 2288678"/>
              <a:gd name="connsiteX3" fmla="*/ 0 w 12213973"/>
              <a:gd name="connsiteY3" fmla="*/ 2288678 h 2288678"/>
              <a:gd name="connsiteX4" fmla="*/ 0 w 12213973"/>
              <a:gd name="connsiteY4" fmla="*/ 15781 h 2288678"/>
              <a:gd name="connsiteX0" fmla="*/ 0 w 12213973"/>
              <a:gd name="connsiteY0" fmla="*/ 754 h 2273651"/>
              <a:gd name="connsiteX1" fmla="*/ 12213973 w 12213973"/>
              <a:gd name="connsiteY1" fmla="*/ 440532 h 2273651"/>
              <a:gd name="connsiteX2" fmla="*/ 12192001 w 12213973"/>
              <a:gd name="connsiteY2" fmla="*/ 2273651 h 2273651"/>
              <a:gd name="connsiteX3" fmla="*/ 0 w 12213973"/>
              <a:gd name="connsiteY3" fmla="*/ 2273651 h 2273651"/>
              <a:gd name="connsiteX4" fmla="*/ 0 w 12213973"/>
              <a:gd name="connsiteY4" fmla="*/ 754 h 2273651"/>
              <a:gd name="connsiteX0" fmla="*/ 0 w 12213973"/>
              <a:gd name="connsiteY0" fmla="*/ 286 h 2273183"/>
              <a:gd name="connsiteX1" fmla="*/ 12213973 w 12213973"/>
              <a:gd name="connsiteY1" fmla="*/ 440064 h 2273183"/>
              <a:gd name="connsiteX2" fmla="*/ 12192001 w 12213973"/>
              <a:gd name="connsiteY2" fmla="*/ 2273183 h 2273183"/>
              <a:gd name="connsiteX3" fmla="*/ 0 w 12213973"/>
              <a:gd name="connsiteY3" fmla="*/ 2273183 h 2273183"/>
              <a:gd name="connsiteX4" fmla="*/ 0 w 12213973"/>
              <a:gd name="connsiteY4" fmla="*/ 286 h 2273183"/>
              <a:gd name="connsiteX0" fmla="*/ 0 w 12235941"/>
              <a:gd name="connsiteY0" fmla="*/ 780 h 2273677"/>
              <a:gd name="connsiteX1" fmla="*/ 12235941 w 12235941"/>
              <a:gd name="connsiteY1" fmla="*/ 341354 h 2273677"/>
              <a:gd name="connsiteX2" fmla="*/ 12192001 w 12235941"/>
              <a:gd name="connsiteY2" fmla="*/ 2273677 h 2273677"/>
              <a:gd name="connsiteX3" fmla="*/ 0 w 12235941"/>
              <a:gd name="connsiteY3" fmla="*/ 2273677 h 2273677"/>
              <a:gd name="connsiteX4" fmla="*/ 0 w 12235941"/>
              <a:gd name="connsiteY4" fmla="*/ 780 h 2273677"/>
              <a:gd name="connsiteX0" fmla="*/ 0 w 12257907"/>
              <a:gd name="connsiteY0" fmla="*/ 2331 h 2275228"/>
              <a:gd name="connsiteX1" fmla="*/ 12257907 w 12257907"/>
              <a:gd name="connsiteY1" fmla="*/ 293303 h 2275228"/>
              <a:gd name="connsiteX2" fmla="*/ 12192001 w 12257907"/>
              <a:gd name="connsiteY2" fmla="*/ 2275228 h 2275228"/>
              <a:gd name="connsiteX3" fmla="*/ 0 w 12257907"/>
              <a:gd name="connsiteY3" fmla="*/ 2275228 h 2275228"/>
              <a:gd name="connsiteX4" fmla="*/ 0 w 12257907"/>
              <a:gd name="connsiteY4" fmla="*/ 2331 h 2275228"/>
              <a:gd name="connsiteX0" fmla="*/ 0 w 12257907"/>
              <a:gd name="connsiteY0" fmla="*/ 712 h 2273609"/>
              <a:gd name="connsiteX1" fmla="*/ 12257907 w 12257907"/>
              <a:gd name="connsiteY1" fmla="*/ 291684 h 2273609"/>
              <a:gd name="connsiteX2" fmla="*/ 12192001 w 12257907"/>
              <a:gd name="connsiteY2" fmla="*/ 2273609 h 2273609"/>
              <a:gd name="connsiteX3" fmla="*/ 0 w 12257907"/>
              <a:gd name="connsiteY3" fmla="*/ 2273609 h 2273609"/>
              <a:gd name="connsiteX4" fmla="*/ 0 w 12257907"/>
              <a:gd name="connsiteY4" fmla="*/ 712 h 2273609"/>
              <a:gd name="connsiteX0" fmla="*/ 0 w 12279997"/>
              <a:gd name="connsiteY0" fmla="*/ 457 h 2273354"/>
              <a:gd name="connsiteX1" fmla="*/ 12279998 w 12279997"/>
              <a:gd name="connsiteY1" fmla="*/ 326859 h 2273354"/>
              <a:gd name="connsiteX2" fmla="*/ 12192001 w 12279997"/>
              <a:gd name="connsiteY2" fmla="*/ 2273354 h 2273354"/>
              <a:gd name="connsiteX3" fmla="*/ 0 w 12279997"/>
              <a:gd name="connsiteY3" fmla="*/ 2273354 h 2273354"/>
              <a:gd name="connsiteX4" fmla="*/ 0 w 12279997"/>
              <a:gd name="connsiteY4" fmla="*/ 457 h 2273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9997" h="2273354">
                <a:moveTo>
                  <a:pt x="0" y="457"/>
                </a:moveTo>
                <a:cubicBezTo>
                  <a:pt x="4188178" y="-7069"/>
                  <a:pt x="7698848" y="77523"/>
                  <a:pt x="12279998" y="326859"/>
                </a:cubicBezTo>
                <a:lnTo>
                  <a:pt x="12192001" y="2273354"/>
                </a:lnTo>
                <a:lnTo>
                  <a:pt x="0" y="2273354"/>
                </a:lnTo>
                <a:lnTo>
                  <a:pt x="0" y="45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pic>
        <p:nvPicPr>
          <p:cNvPr id="11" name="Graphique 10">
            <a:extLst>
              <a:ext uri="{FF2B5EF4-FFF2-40B4-BE49-F238E27FC236}">
                <a16:creationId xmlns:a16="http://schemas.microsoft.com/office/drawing/2014/main" id="{EDC5FF79-D73B-1D48-7DB4-25843D3FE3CE}"/>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2680" y="6104228"/>
            <a:ext cx="866226" cy="432000"/>
          </a:xfrm>
          <a:prstGeom prst="rect">
            <a:avLst/>
          </a:prstGeom>
        </p:spPr>
      </p:pic>
      <p:sp>
        <p:nvSpPr>
          <p:cNvPr id="13" name="ZoneTexte 53">
            <a:extLst>
              <a:ext uri="{FF2B5EF4-FFF2-40B4-BE49-F238E27FC236}">
                <a16:creationId xmlns:a16="http://schemas.microsoft.com/office/drawing/2014/main" id="{6655A2D1-9070-4AA7-8ACA-4265CBD83500}"/>
              </a:ext>
            </a:extLst>
          </p:cNvPr>
          <p:cNvSpPr txBox="1"/>
          <p:nvPr/>
        </p:nvSpPr>
        <p:spPr>
          <a:xfrm>
            <a:off x="345441" y="576000"/>
            <a:ext cx="3889675" cy="2015936"/>
          </a:xfrm>
          <a:prstGeom prst="rect">
            <a:avLst/>
          </a:prstGeom>
          <a:noFill/>
        </p:spPr>
        <p:txBody>
          <a:bodyPr wrap="square" rtlCol="0">
            <a:spAutoFit/>
          </a:bodyPr>
          <a:lstStyle/>
          <a:p>
            <a:pPr>
              <a:lnSpc>
                <a:spcPts val="2400"/>
              </a:lnSpc>
              <a:spcAft>
                <a:spcPts val="18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CHALLENGES OF FIRST-OF-A-KIND COMPONENTS</a:t>
            </a:r>
          </a:p>
          <a:p>
            <a:pPr>
              <a:lnSpc>
                <a:spcPts val="1800"/>
              </a:lnSpc>
              <a:spcAft>
                <a:spcPts val="1200"/>
              </a:spcAft>
            </a:pPr>
            <a:r>
              <a:rPr lang="en-GB"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Geometric non-conformities found in Vacuum Vessel sector field joints.</a:t>
            </a:r>
            <a:endPar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a:lnSpc>
                <a:spcPts val="1800"/>
              </a:lnSpc>
              <a:spcAft>
                <a:spcPts val="1200"/>
              </a:spcAft>
            </a:pPr>
            <a:r>
              <a:rPr lang="en-US" sz="1600" i="1"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Repair strategy defined</a:t>
            </a:r>
            <a:r>
              <a:rPr lang="el-GR" sz="1600" i="1"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 </a:t>
            </a:r>
            <a:r>
              <a:rPr lang="en-US" sz="1600" i="1"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and repairs started</a:t>
            </a:r>
          </a:p>
        </p:txBody>
      </p:sp>
      <p:sp>
        <p:nvSpPr>
          <p:cNvPr id="14" name="ZoneTexte 11">
            <a:extLst>
              <a:ext uri="{FF2B5EF4-FFF2-40B4-BE49-F238E27FC236}">
                <a16:creationId xmlns:a16="http://schemas.microsoft.com/office/drawing/2014/main" id="{71FA8DDF-DFDE-4604-E4E5-71ED21F29D16}"/>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chemeClr val="bg1"/>
                </a:solidFill>
                <a:latin typeface="Open Sans" pitchFamily="2" charset="0"/>
                <a:ea typeface="Open Sans" pitchFamily="2" charset="0"/>
                <a:cs typeface="Open Sans" pitchFamily="2" charset="0"/>
              </a:rPr>
              <a:t>36</a:t>
            </a:fld>
            <a:endParaRPr lang="fr-FR" sz="1000" dirty="0">
              <a:solidFill>
                <a:schemeClr val="bg1"/>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16108456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s://www.iter.org/doc/all/content/com/newsline%20galleries/newsline/3500/thyristor_transfos_1_small.jpg"/>
          <p:cNvPicPr>
            <a:picLocks noGrp="1" noChangeAspect="1" noChangeArrowheads="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46" name="Rectangle 32">
            <a:extLst>
              <a:ext uri="{FF2B5EF4-FFF2-40B4-BE49-F238E27FC236}">
                <a16:creationId xmlns:a16="http://schemas.microsoft.com/office/drawing/2014/main" id="{E97E95CA-7283-5B46-9EFB-EE7D6DEDBBB2}"/>
              </a:ext>
            </a:extLst>
          </p:cNvPr>
          <p:cNvSpPr/>
          <p:nvPr/>
        </p:nvSpPr>
        <p:spPr>
          <a:xfrm>
            <a:off x="-2" y="3984859"/>
            <a:ext cx="12192003" cy="2873143"/>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2274617">
                <a:moveTo>
                  <a:pt x="0" y="1720"/>
                </a:moveTo>
                <a:cubicBezTo>
                  <a:pt x="4188178" y="-5806"/>
                  <a:pt x="7281334" y="-13333"/>
                  <a:pt x="12192001" y="554875"/>
                </a:cubicBezTo>
                <a:lnTo>
                  <a:pt x="12192001" y="2274617"/>
                </a:lnTo>
                <a:lnTo>
                  <a:pt x="0" y="2274617"/>
                </a:lnTo>
                <a:lnTo>
                  <a:pt x="0" y="172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sp>
        <p:nvSpPr>
          <p:cNvPr id="54" name="ZoneTexte 53">
            <a:extLst>
              <a:ext uri="{FF2B5EF4-FFF2-40B4-BE49-F238E27FC236}">
                <a16:creationId xmlns:a16="http://schemas.microsoft.com/office/drawing/2014/main" id="{6655A2D1-9070-4AA7-8ACA-4265CBD83500}"/>
              </a:ext>
            </a:extLst>
          </p:cNvPr>
          <p:cNvSpPr txBox="1"/>
          <p:nvPr/>
        </p:nvSpPr>
        <p:spPr>
          <a:xfrm>
            <a:off x="323094" y="4169805"/>
            <a:ext cx="10257210" cy="1195199"/>
          </a:xfrm>
          <a:prstGeom prst="rect">
            <a:avLst/>
          </a:prstGeom>
          <a:noFill/>
        </p:spPr>
        <p:txBody>
          <a:bodyPr wrap="square" rtlCol="0">
            <a:spAutoFit/>
          </a:bodyPr>
          <a:lstStyle/>
          <a:p>
            <a:pPr>
              <a:lnSpc>
                <a:spcPts val="2600"/>
              </a:lnSpc>
            </a:pPr>
            <a:r>
              <a:rPr lang="en-US" sz="2000" b="1" dirty="0">
                <a:solidFill>
                  <a:schemeClr val="accent1"/>
                </a:solidFill>
                <a:latin typeface="Arial" panose="020B0604020202020204" pitchFamily="34" charset="0"/>
                <a:ea typeface="Open Sans" pitchFamily="2" charset="0"/>
                <a:cs typeface="Arial" panose="020B0604020202020204" pitchFamily="34" charset="0"/>
              </a:rPr>
              <a:t>PLANT SUPPORT SYSTEMS</a:t>
            </a:r>
          </a:p>
          <a:p>
            <a:pPr>
              <a:lnSpc>
                <a:spcPts val="1800"/>
              </a:lnSpc>
              <a:spcBef>
                <a:spcPts val="600"/>
              </a:spcBef>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ITER has two overall power supply systems: the steady-state electrical network, commissioned in January 2019; and the pulsed-power electrical system (sometimes called “reactive power compensation”), for which the equipment is largely installed.</a:t>
            </a:r>
          </a:p>
        </p:txBody>
      </p:sp>
      <p:pic>
        <p:nvPicPr>
          <p:cNvPr id="14" name="Graphique 13">
            <a:extLst>
              <a:ext uri="{FF2B5EF4-FFF2-40B4-BE49-F238E27FC236}">
                <a16:creationId xmlns:a16="http://schemas.microsoft.com/office/drawing/2014/main" id="{E430A7D1-E2BC-F6AE-E1D4-92D9F1A82346}"/>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1002679" y="6104226"/>
            <a:ext cx="866227" cy="432000"/>
          </a:xfrm>
          <a:prstGeom prst="rect">
            <a:avLst/>
          </a:prstGeom>
        </p:spPr>
      </p:pic>
      <p:sp>
        <p:nvSpPr>
          <p:cNvPr id="12" name="ZoneTexte 11">
            <a:extLst>
              <a:ext uri="{FF2B5EF4-FFF2-40B4-BE49-F238E27FC236}">
                <a16:creationId xmlns:a16="http://schemas.microsoft.com/office/drawing/2014/main" id="{71FA8DDF-DFDE-4604-E4E5-71ED21F29D16}"/>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rgbClr val="002060"/>
                </a:solidFill>
                <a:latin typeface="Open Sans" pitchFamily="2" charset="0"/>
                <a:ea typeface="Open Sans" pitchFamily="2" charset="0"/>
                <a:cs typeface="Open Sans" pitchFamily="2" charset="0"/>
              </a:rPr>
              <a:t>37</a:t>
            </a:fld>
            <a:endParaRPr lang="fr-FR" sz="1000" dirty="0">
              <a:solidFill>
                <a:srgbClr val="002060"/>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38438035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8"/>
          <p:cNvPicPr>
            <a:picLocks noGrp="1" noChangeAspect="1"/>
          </p:cNvPicPr>
          <p:nvPr>
            <p:ph type="pic" sz="quarter" idx="10"/>
          </p:nvPr>
        </p:nvPicPr>
        <p:blipFill rotWithShape="1">
          <a:blip r:embed="rId2" cstate="email">
            <a:extLst>
              <a:ext uri="{28A0092B-C50C-407E-A947-70E740481C1C}">
                <a14:useLocalDpi xmlns:a14="http://schemas.microsoft.com/office/drawing/2010/main"/>
              </a:ext>
            </a:extLst>
          </a:blip>
          <a:srcRect l="-4"/>
          <a:stretch/>
        </p:blipFill>
        <p:spPr>
          <a:xfrm>
            <a:off x="-1" y="0"/>
            <a:ext cx="12182476" cy="6207631"/>
          </a:xfrm>
          <a:prstGeom prst="rect">
            <a:avLst/>
          </a:prstGeom>
          <a:ln>
            <a:solidFill>
              <a:srgbClr val="FFC000"/>
            </a:solidFill>
          </a:ln>
        </p:spPr>
      </p:pic>
      <p:sp>
        <p:nvSpPr>
          <p:cNvPr id="46" name="Rectangle 32">
            <a:extLst>
              <a:ext uri="{FF2B5EF4-FFF2-40B4-BE49-F238E27FC236}">
                <a16:creationId xmlns:a16="http://schemas.microsoft.com/office/drawing/2014/main" id="{E97E95CA-7283-5B46-9EFB-EE7D6DEDBBB2}"/>
              </a:ext>
            </a:extLst>
          </p:cNvPr>
          <p:cNvSpPr/>
          <p:nvPr/>
        </p:nvSpPr>
        <p:spPr>
          <a:xfrm>
            <a:off x="-9528" y="4437244"/>
            <a:ext cx="12192003" cy="2420756"/>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2274617">
                <a:moveTo>
                  <a:pt x="0" y="1720"/>
                </a:moveTo>
                <a:cubicBezTo>
                  <a:pt x="4188178" y="-5806"/>
                  <a:pt x="7281334" y="-13333"/>
                  <a:pt x="12192001" y="554875"/>
                </a:cubicBezTo>
                <a:lnTo>
                  <a:pt x="12192001" y="2274617"/>
                </a:lnTo>
                <a:lnTo>
                  <a:pt x="0" y="2274617"/>
                </a:lnTo>
                <a:lnTo>
                  <a:pt x="0" y="172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sp>
        <p:nvSpPr>
          <p:cNvPr id="54" name="ZoneTexte 53">
            <a:extLst>
              <a:ext uri="{FF2B5EF4-FFF2-40B4-BE49-F238E27FC236}">
                <a16:creationId xmlns:a16="http://schemas.microsoft.com/office/drawing/2014/main" id="{6655A2D1-9070-4AA7-8ACA-4265CBD83500}"/>
              </a:ext>
            </a:extLst>
          </p:cNvPr>
          <p:cNvSpPr txBox="1"/>
          <p:nvPr/>
        </p:nvSpPr>
        <p:spPr>
          <a:xfrm>
            <a:off x="323093" y="4668017"/>
            <a:ext cx="9850809" cy="964367"/>
          </a:xfrm>
          <a:prstGeom prst="rect">
            <a:avLst/>
          </a:prstGeom>
          <a:noFill/>
        </p:spPr>
        <p:txBody>
          <a:bodyPr wrap="square" rtlCol="0">
            <a:spAutoFit/>
          </a:bodyPr>
          <a:lstStyle/>
          <a:p>
            <a:pPr>
              <a:lnSpc>
                <a:spcPts val="2600"/>
              </a:lnSpc>
            </a:pPr>
            <a:r>
              <a:rPr lang="en-US" sz="2000" b="1" dirty="0">
                <a:solidFill>
                  <a:schemeClr val="accent1"/>
                </a:solidFill>
                <a:latin typeface="Arial" panose="020B0604020202020204" pitchFamily="34" charset="0"/>
                <a:ea typeface="Open Sans" pitchFamily="2" charset="0"/>
                <a:cs typeface="Arial" panose="020B0604020202020204" pitchFamily="34" charset="0"/>
              </a:rPr>
              <a:t>PLANT SUPPORT SYSTEMS</a:t>
            </a:r>
          </a:p>
          <a:p>
            <a:pPr>
              <a:lnSpc>
                <a:spcPts val="1800"/>
              </a:lnSpc>
              <a:spcBef>
                <a:spcPts val="600"/>
              </a:spcBef>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Heat Rejection System: </a:t>
            </a:r>
            <a:r>
              <a:rPr lang="en-GB"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ITER’s cooling water systems will be capable of removing ~1.2 gigawatts of heat. Equipment installation is complete, and the system is now in pre-commissioning phase.</a:t>
            </a:r>
          </a:p>
        </p:txBody>
      </p:sp>
      <p:pic>
        <p:nvPicPr>
          <p:cNvPr id="14" name="Graphique 13">
            <a:extLst>
              <a:ext uri="{FF2B5EF4-FFF2-40B4-BE49-F238E27FC236}">
                <a16:creationId xmlns:a16="http://schemas.microsoft.com/office/drawing/2014/main" id="{E430A7D1-E2BC-F6AE-E1D4-92D9F1A82346}"/>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2679" y="6104226"/>
            <a:ext cx="866227" cy="432000"/>
          </a:xfrm>
          <a:prstGeom prst="rect">
            <a:avLst/>
          </a:prstGeom>
        </p:spPr>
      </p:pic>
      <p:sp>
        <p:nvSpPr>
          <p:cNvPr id="12" name="ZoneTexte 11">
            <a:extLst>
              <a:ext uri="{FF2B5EF4-FFF2-40B4-BE49-F238E27FC236}">
                <a16:creationId xmlns:a16="http://schemas.microsoft.com/office/drawing/2014/main" id="{71FA8DDF-DFDE-4604-E4E5-71ED21F29D16}"/>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rgbClr val="002060"/>
                </a:solidFill>
                <a:latin typeface="Open Sans" pitchFamily="2" charset="0"/>
                <a:ea typeface="Open Sans" pitchFamily="2" charset="0"/>
                <a:cs typeface="Open Sans" pitchFamily="2" charset="0"/>
              </a:rPr>
              <a:t>38</a:t>
            </a:fld>
            <a:endParaRPr lang="fr-FR" sz="1000" dirty="0">
              <a:solidFill>
                <a:srgbClr val="002060"/>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41419948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rotWithShape="1">
          <a:blip r:embed="rId2" cstate="email">
            <a:extLst>
              <a:ext uri="{28A0092B-C50C-407E-A947-70E740481C1C}">
                <a14:useLocalDpi xmlns:a14="http://schemas.microsoft.com/office/drawing/2010/main"/>
              </a:ext>
            </a:extLst>
          </a:blip>
          <a:srcRect/>
          <a:stretch/>
        </p:blipFill>
        <p:spPr>
          <a:xfrm>
            <a:off x="1828800" y="0"/>
            <a:ext cx="10363200" cy="6865620"/>
          </a:xfrm>
          <a:solidFill>
            <a:schemeClr val="accent3"/>
          </a:solidFill>
        </p:spPr>
      </p:pic>
      <p:sp>
        <p:nvSpPr>
          <p:cNvPr id="46" name="Rectangle 32">
            <a:extLst>
              <a:ext uri="{FF2B5EF4-FFF2-40B4-BE49-F238E27FC236}">
                <a16:creationId xmlns:a16="http://schemas.microsoft.com/office/drawing/2014/main" id="{E97E95CA-7283-5B46-9EFB-EE7D6DEDBBB2}"/>
              </a:ext>
            </a:extLst>
          </p:cNvPr>
          <p:cNvSpPr/>
          <p:nvPr/>
        </p:nvSpPr>
        <p:spPr>
          <a:xfrm rot="5400000">
            <a:off x="-1505314" y="1505315"/>
            <a:ext cx="6870358" cy="3859731"/>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213973"/>
              <a:gd name="connsiteY0" fmla="*/ 15781 h 2288678"/>
              <a:gd name="connsiteX1" fmla="*/ 12213973 w 12213973"/>
              <a:gd name="connsiteY1" fmla="*/ 455559 h 2288678"/>
              <a:gd name="connsiteX2" fmla="*/ 12192001 w 12213973"/>
              <a:gd name="connsiteY2" fmla="*/ 2288678 h 2288678"/>
              <a:gd name="connsiteX3" fmla="*/ 0 w 12213973"/>
              <a:gd name="connsiteY3" fmla="*/ 2288678 h 2288678"/>
              <a:gd name="connsiteX4" fmla="*/ 0 w 12213973"/>
              <a:gd name="connsiteY4" fmla="*/ 15781 h 2288678"/>
              <a:gd name="connsiteX0" fmla="*/ 0 w 12213973"/>
              <a:gd name="connsiteY0" fmla="*/ 754 h 2273651"/>
              <a:gd name="connsiteX1" fmla="*/ 12213973 w 12213973"/>
              <a:gd name="connsiteY1" fmla="*/ 440532 h 2273651"/>
              <a:gd name="connsiteX2" fmla="*/ 12192001 w 12213973"/>
              <a:gd name="connsiteY2" fmla="*/ 2273651 h 2273651"/>
              <a:gd name="connsiteX3" fmla="*/ 0 w 12213973"/>
              <a:gd name="connsiteY3" fmla="*/ 2273651 h 2273651"/>
              <a:gd name="connsiteX4" fmla="*/ 0 w 12213973"/>
              <a:gd name="connsiteY4" fmla="*/ 754 h 2273651"/>
              <a:gd name="connsiteX0" fmla="*/ 0 w 12213973"/>
              <a:gd name="connsiteY0" fmla="*/ 286 h 2273183"/>
              <a:gd name="connsiteX1" fmla="*/ 12213973 w 12213973"/>
              <a:gd name="connsiteY1" fmla="*/ 440064 h 2273183"/>
              <a:gd name="connsiteX2" fmla="*/ 12192001 w 12213973"/>
              <a:gd name="connsiteY2" fmla="*/ 2273183 h 2273183"/>
              <a:gd name="connsiteX3" fmla="*/ 0 w 12213973"/>
              <a:gd name="connsiteY3" fmla="*/ 2273183 h 2273183"/>
              <a:gd name="connsiteX4" fmla="*/ 0 w 12213973"/>
              <a:gd name="connsiteY4" fmla="*/ 286 h 2273183"/>
              <a:gd name="connsiteX0" fmla="*/ 0 w 12235941"/>
              <a:gd name="connsiteY0" fmla="*/ 780 h 2273677"/>
              <a:gd name="connsiteX1" fmla="*/ 12235941 w 12235941"/>
              <a:gd name="connsiteY1" fmla="*/ 341354 h 2273677"/>
              <a:gd name="connsiteX2" fmla="*/ 12192001 w 12235941"/>
              <a:gd name="connsiteY2" fmla="*/ 2273677 h 2273677"/>
              <a:gd name="connsiteX3" fmla="*/ 0 w 12235941"/>
              <a:gd name="connsiteY3" fmla="*/ 2273677 h 2273677"/>
              <a:gd name="connsiteX4" fmla="*/ 0 w 12235941"/>
              <a:gd name="connsiteY4" fmla="*/ 780 h 2273677"/>
              <a:gd name="connsiteX0" fmla="*/ 0 w 12257907"/>
              <a:gd name="connsiteY0" fmla="*/ 2331 h 2275228"/>
              <a:gd name="connsiteX1" fmla="*/ 12257907 w 12257907"/>
              <a:gd name="connsiteY1" fmla="*/ 293303 h 2275228"/>
              <a:gd name="connsiteX2" fmla="*/ 12192001 w 12257907"/>
              <a:gd name="connsiteY2" fmla="*/ 2275228 h 2275228"/>
              <a:gd name="connsiteX3" fmla="*/ 0 w 12257907"/>
              <a:gd name="connsiteY3" fmla="*/ 2275228 h 2275228"/>
              <a:gd name="connsiteX4" fmla="*/ 0 w 12257907"/>
              <a:gd name="connsiteY4" fmla="*/ 2331 h 2275228"/>
              <a:gd name="connsiteX0" fmla="*/ 0 w 12257907"/>
              <a:gd name="connsiteY0" fmla="*/ 712 h 2273609"/>
              <a:gd name="connsiteX1" fmla="*/ 12257907 w 12257907"/>
              <a:gd name="connsiteY1" fmla="*/ 291684 h 2273609"/>
              <a:gd name="connsiteX2" fmla="*/ 12192001 w 12257907"/>
              <a:gd name="connsiteY2" fmla="*/ 2273609 h 2273609"/>
              <a:gd name="connsiteX3" fmla="*/ 0 w 12257907"/>
              <a:gd name="connsiteY3" fmla="*/ 2273609 h 2273609"/>
              <a:gd name="connsiteX4" fmla="*/ 0 w 12257907"/>
              <a:gd name="connsiteY4" fmla="*/ 712 h 2273609"/>
              <a:gd name="connsiteX0" fmla="*/ 0 w 12279997"/>
              <a:gd name="connsiteY0" fmla="*/ 457 h 2273354"/>
              <a:gd name="connsiteX1" fmla="*/ 12279998 w 12279997"/>
              <a:gd name="connsiteY1" fmla="*/ 326859 h 2273354"/>
              <a:gd name="connsiteX2" fmla="*/ 12192001 w 12279997"/>
              <a:gd name="connsiteY2" fmla="*/ 2273354 h 2273354"/>
              <a:gd name="connsiteX3" fmla="*/ 0 w 12279997"/>
              <a:gd name="connsiteY3" fmla="*/ 2273354 h 2273354"/>
              <a:gd name="connsiteX4" fmla="*/ 0 w 12279997"/>
              <a:gd name="connsiteY4" fmla="*/ 457 h 2273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9997" h="2273354">
                <a:moveTo>
                  <a:pt x="0" y="457"/>
                </a:moveTo>
                <a:cubicBezTo>
                  <a:pt x="4188178" y="-7069"/>
                  <a:pt x="7698848" y="77523"/>
                  <a:pt x="12279998" y="326859"/>
                </a:cubicBezTo>
                <a:lnTo>
                  <a:pt x="12192001" y="2273354"/>
                </a:lnTo>
                <a:lnTo>
                  <a:pt x="0" y="2273354"/>
                </a:lnTo>
                <a:lnTo>
                  <a:pt x="0" y="45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sp>
        <p:nvSpPr>
          <p:cNvPr id="54" name="ZoneTexte 53">
            <a:extLst>
              <a:ext uri="{FF2B5EF4-FFF2-40B4-BE49-F238E27FC236}">
                <a16:creationId xmlns:a16="http://schemas.microsoft.com/office/drawing/2014/main" id="{6655A2D1-9070-4AA7-8ACA-4265CBD83500}"/>
              </a:ext>
            </a:extLst>
          </p:cNvPr>
          <p:cNvSpPr txBox="1"/>
          <p:nvPr/>
        </p:nvSpPr>
        <p:spPr>
          <a:xfrm>
            <a:off x="144000" y="588700"/>
            <a:ext cx="2803257" cy="2092881"/>
          </a:xfrm>
          <a:prstGeom prst="rect">
            <a:avLst/>
          </a:prstGeom>
          <a:noFill/>
        </p:spPr>
        <p:txBody>
          <a:bodyPr wrap="square" rtlCol="0">
            <a:spAutoFit/>
          </a:bodyPr>
          <a:lstStyle/>
          <a:p>
            <a:pPr>
              <a:lnSpc>
                <a:spcPts val="2400"/>
              </a:lnSpc>
              <a:spcAft>
                <a:spcPts val="18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PLANT SUPPORT SYSTEMS</a:t>
            </a:r>
          </a:p>
          <a:p>
            <a:pPr>
              <a:lnSpc>
                <a:spcPts val="1800"/>
              </a:lnSpc>
              <a:spcAft>
                <a:spcPts val="1200"/>
              </a:spcAft>
            </a:pPr>
            <a:r>
              <a:rPr lang="en-GB"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Equipment installation is 100% complete in Magnet Power Conversion Building #33; and is nearly complete in Building #32.</a:t>
            </a:r>
          </a:p>
        </p:txBody>
      </p:sp>
      <p:pic>
        <p:nvPicPr>
          <p:cNvPr id="11" name="Graphique 10">
            <a:extLst>
              <a:ext uri="{FF2B5EF4-FFF2-40B4-BE49-F238E27FC236}">
                <a16:creationId xmlns:a16="http://schemas.microsoft.com/office/drawing/2014/main" id="{EDC5FF79-D73B-1D48-7DB4-25843D3FE3CE}"/>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2680" y="6104228"/>
            <a:ext cx="866226" cy="432000"/>
          </a:xfrm>
          <a:prstGeom prst="rect">
            <a:avLst/>
          </a:prstGeom>
        </p:spPr>
      </p:pic>
      <p:sp>
        <p:nvSpPr>
          <p:cNvPr id="12" name="ZoneTexte 11">
            <a:extLst>
              <a:ext uri="{FF2B5EF4-FFF2-40B4-BE49-F238E27FC236}">
                <a16:creationId xmlns:a16="http://schemas.microsoft.com/office/drawing/2014/main" id="{71FA8DDF-DFDE-4604-E4E5-71ED21F29D16}"/>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chemeClr val="bg1"/>
                </a:solidFill>
                <a:latin typeface="Open Sans" pitchFamily="2" charset="0"/>
                <a:ea typeface="Open Sans" pitchFamily="2" charset="0"/>
                <a:cs typeface="Open Sans" pitchFamily="2" charset="0"/>
              </a:rPr>
              <a:t>39</a:t>
            </a:fld>
            <a:endParaRPr lang="fr-FR" sz="1000" dirty="0">
              <a:solidFill>
                <a:schemeClr val="bg1"/>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1489341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2AB740-BF9B-DC14-A719-031EC311B40B}"/>
            </a:ext>
          </a:extLst>
        </p:cNvPr>
        <p:cNvGrpSpPr/>
        <p:nvPr/>
      </p:nvGrpSpPr>
      <p:grpSpPr>
        <a:xfrm>
          <a:off x="0" y="0"/>
          <a:ext cx="0" cy="0"/>
          <a:chOff x="0" y="0"/>
          <a:chExt cx="0" cy="0"/>
        </a:xfrm>
      </p:grpSpPr>
      <p:sp>
        <p:nvSpPr>
          <p:cNvPr id="5" name="Footer Placeholder 5">
            <a:extLst>
              <a:ext uri="{FF2B5EF4-FFF2-40B4-BE49-F238E27FC236}">
                <a16:creationId xmlns:a16="http://schemas.microsoft.com/office/drawing/2014/main" id="{33C61EB9-97DB-6156-6F0C-57156A74FA00}"/>
              </a:ext>
            </a:extLst>
          </p:cNvPr>
          <p:cNvSpPr txBox="1">
            <a:spLocks/>
          </p:cNvSpPr>
          <p:nvPr/>
        </p:nvSpPr>
        <p:spPr>
          <a:xfrm>
            <a:off x="152400" y="6492875"/>
            <a:ext cx="6305550" cy="365125"/>
          </a:xfrm>
          <a:prstGeom prst="rect">
            <a:avLst/>
          </a:prstGeom>
        </p:spPr>
        <p:txBody>
          <a:bodyPr vert="horz" lIns="0" tIns="45720" rIns="9144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000" b="0" i="0" kern="1200">
                <a:solidFill>
                  <a:srgbClr val="003D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chemeClr val="tx1"/>
                </a:solidFill>
              </a:rPr>
              <a:t>Debriefing to CPH &amp; CPO,  E. Dimovasili &amp; C. Seropian on behalf of Advisory Board, 27 June 2025</a:t>
            </a:r>
            <a:endParaRPr lang="en-US" dirty="0">
              <a:solidFill>
                <a:schemeClr val="tx1"/>
              </a:solidFill>
            </a:endParaRPr>
          </a:p>
        </p:txBody>
      </p:sp>
      <p:pic>
        <p:nvPicPr>
          <p:cNvPr id="6" name="Picture 5">
            <a:extLst>
              <a:ext uri="{FF2B5EF4-FFF2-40B4-BE49-F238E27FC236}">
                <a16:creationId xmlns:a16="http://schemas.microsoft.com/office/drawing/2014/main" id="{FA0F69EC-C0DD-B77E-9D17-378A10910D1D}"/>
              </a:ext>
            </a:extLst>
          </p:cNvPr>
          <p:cNvPicPr>
            <a:picLocks noChangeAspect="1"/>
          </p:cNvPicPr>
          <p:nvPr/>
        </p:nvPicPr>
        <p:blipFill>
          <a:blip r:embed="rId2"/>
          <a:stretch>
            <a:fillRect/>
          </a:stretch>
        </p:blipFill>
        <p:spPr>
          <a:xfrm>
            <a:off x="62059" y="0"/>
            <a:ext cx="12067882" cy="6858000"/>
          </a:xfrm>
          <a:prstGeom prst="rect">
            <a:avLst/>
          </a:prstGeom>
        </p:spPr>
      </p:pic>
    </p:spTree>
    <p:extLst>
      <p:ext uri="{BB962C8B-B14F-4D97-AF65-F5344CB8AC3E}">
        <p14:creationId xmlns:p14="http://schemas.microsoft.com/office/powerpoint/2010/main" val="19314558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a:solidFill>
            <a:schemeClr val="accent3"/>
          </a:solidFill>
        </p:spPr>
      </p:pic>
      <p:sp>
        <p:nvSpPr>
          <p:cNvPr id="46" name="Rectangle 32">
            <a:extLst>
              <a:ext uri="{FF2B5EF4-FFF2-40B4-BE49-F238E27FC236}">
                <a16:creationId xmlns:a16="http://schemas.microsoft.com/office/drawing/2014/main" id="{E97E95CA-7283-5B46-9EFB-EE7D6DEDBBB2}"/>
              </a:ext>
            </a:extLst>
          </p:cNvPr>
          <p:cNvSpPr/>
          <p:nvPr/>
        </p:nvSpPr>
        <p:spPr>
          <a:xfrm rot="16200000">
            <a:off x="6902624" y="1580976"/>
            <a:ext cx="6870360" cy="3708401"/>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213973"/>
              <a:gd name="connsiteY0" fmla="*/ 15781 h 2288678"/>
              <a:gd name="connsiteX1" fmla="*/ 12213973 w 12213973"/>
              <a:gd name="connsiteY1" fmla="*/ 455559 h 2288678"/>
              <a:gd name="connsiteX2" fmla="*/ 12192001 w 12213973"/>
              <a:gd name="connsiteY2" fmla="*/ 2288678 h 2288678"/>
              <a:gd name="connsiteX3" fmla="*/ 0 w 12213973"/>
              <a:gd name="connsiteY3" fmla="*/ 2288678 h 2288678"/>
              <a:gd name="connsiteX4" fmla="*/ 0 w 12213973"/>
              <a:gd name="connsiteY4" fmla="*/ 15781 h 2288678"/>
              <a:gd name="connsiteX0" fmla="*/ 0 w 12213973"/>
              <a:gd name="connsiteY0" fmla="*/ 754 h 2273651"/>
              <a:gd name="connsiteX1" fmla="*/ 12213973 w 12213973"/>
              <a:gd name="connsiteY1" fmla="*/ 440532 h 2273651"/>
              <a:gd name="connsiteX2" fmla="*/ 12192001 w 12213973"/>
              <a:gd name="connsiteY2" fmla="*/ 2273651 h 2273651"/>
              <a:gd name="connsiteX3" fmla="*/ 0 w 12213973"/>
              <a:gd name="connsiteY3" fmla="*/ 2273651 h 2273651"/>
              <a:gd name="connsiteX4" fmla="*/ 0 w 12213973"/>
              <a:gd name="connsiteY4" fmla="*/ 754 h 2273651"/>
              <a:gd name="connsiteX0" fmla="*/ 0 w 12213973"/>
              <a:gd name="connsiteY0" fmla="*/ 286 h 2273183"/>
              <a:gd name="connsiteX1" fmla="*/ 12213973 w 12213973"/>
              <a:gd name="connsiteY1" fmla="*/ 440064 h 2273183"/>
              <a:gd name="connsiteX2" fmla="*/ 12192001 w 12213973"/>
              <a:gd name="connsiteY2" fmla="*/ 2273183 h 2273183"/>
              <a:gd name="connsiteX3" fmla="*/ 0 w 12213973"/>
              <a:gd name="connsiteY3" fmla="*/ 2273183 h 2273183"/>
              <a:gd name="connsiteX4" fmla="*/ 0 w 12213973"/>
              <a:gd name="connsiteY4" fmla="*/ 286 h 2273183"/>
              <a:gd name="connsiteX0" fmla="*/ 0 w 12235941"/>
              <a:gd name="connsiteY0" fmla="*/ 780 h 2273677"/>
              <a:gd name="connsiteX1" fmla="*/ 12235941 w 12235941"/>
              <a:gd name="connsiteY1" fmla="*/ 341354 h 2273677"/>
              <a:gd name="connsiteX2" fmla="*/ 12192001 w 12235941"/>
              <a:gd name="connsiteY2" fmla="*/ 2273677 h 2273677"/>
              <a:gd name="connsiteX3" fmla="*/ 0 w 12235941"/>
              <a:gd name="connsiteY3" fmla="*/ 2273677 h 2273677"/>
              <a:gd name="connsiteX4" fmla="*/ 0 w 12235941"/>
              <a:gd name="connsiteY4" fmla="*/ 780 h 2273677"/>
              <a:gd name="connsiteX0" fmla="*/ 0 w 12257907"/>
              <a:gd name="connsiteY0" fmla="*/ 2331 h 2275228"/>
              <a:gd name="connsiteX1" fmla="*/ 12257907 w 12257907"/>
              <a:gd name="connsiteY1" fmla="*/ 293303 h 2275228"/>
              <a:gd name="connsiteX2" fmla="*/ 12192001 w 12257907"/>
              <a:gd name="connsiteY2" fmla="*/ 2275228 h 2275228"/>
              <a:gd name="connsiteX3" fmla="*/ 0 w 12257907"/>
              <a:gd name="connsiteY3" fmla="*/ 2275228 h 2275228"/>
              <a:gd name="connsiteX4" fmla="*/ 0 w 12257907"/>
              <a:gd name="connsiteY4" fmla="*/ 2331 h 2275228"/>
              <a:gd name="connsiteX0" fmla="*/ 0 w 12257907"/>
              <a:gd name="connsiteY0" fmla="*/ 712 h 2273609"/>
              <a:gd name="connsiteX1" fmla="*/ 12257907 w 12257907"/>
              <a:gd name="connsiteY1" fmla="*/ 291684 h 2273609"/>
              <a:gd name="connsiteX2" fmla="*/ 12192001 w 12257907"/>
              <a:gd name="connsiteY2" fmla="*/ 2273609 h 2273609"/>
              <a:gd name="connsiteX3" fmla="*/ 0 w 12257907"/>
              <a:gd name="connsiteY3" fmla="*/ 2273609 h 2273609"/>
              <a:gd name="connsiteX4" fmla="*/ 0 w 12257907"/>
              <a:gd name="connsiteY4" fmla="*/ 712 h 2273609"/>
              <a:gd name="connsiteX0" fmla="*/ 0 w 12279997"/>
              <a:gd name="connsiteY0" fmla="*/ 457 h 2273354"/>
              <a:gd name="connsiteX1" fmla="*/ 12279998 w 12279997"/>
              <a:gd name="connsiteY1" fmla="*/ 326859 h 2273354"/>
              <a:gd name="connsiteX2" fmla="*/ 12192001 w 12279997"/>
              <a:gd name="connsiteY2" fmla="*/ 2273354 h 2273354"/>
              <a:gd name="connsiteX3" fmla="*/ 0 w 12279997"/>
              <a:gd name="connsiteY3" fmla="*/ 2273354 h 2273354"/>
              <a:gd name="connsiteX4" fmla="*/ 0 w 12279997"/>
              <a:gd name="connsiteY4" fmla="*/ 457 h 2273354"/>
              <a:gd name="connsiteX0" fmla="*/ 1 w 12280001"/>
              <a:gd name="connsiteY0" fmla="*/ 216 h 2378442"/>
              <a:gd name="connsiteX1" fmla="*/ 12280000 w 12280001"/>
              <a:gd name="connsiteY1" fmla="*/ 431947 h 2378442"/>
              <a:gd name="connsiteX2" fmla="*/ 12192003 w 12280001"/>
              <a:gd name="connsiteY2" fmla="*/ 2378442 h 2378442"/>
              <a:gd name="connsiteX3" fmla="*/ 2 w 12280001"/>
              <a:gd name="connsiteY3" fmla="*/ 2378442 h 2378442"/>
              <a:gd name="connsiteX4" fmla="*/ 1 w 12280001"/>
              <a:gd name="connsiteY4" fmla="*/ 216 h 2378442"/>
              <a:gd name="connsiteX0" fmla="*/ -1 w 12279997"/>
              <a:gd name="connsiteY0" fmla="*/ 0 h 2378226"/>
              <a:gd name="connsiteX1" fmla="*/ 12279998 w 12279997"/>
              <a:gd name="connsiteY1" fmla="*/ 431731 h 2378226"/>
              <a:gd name="connsiteX2" fmla="*/ 12192001 w 12279997"/>
              <a:gd name="connsiteY2" fmla="*/ 2378226 h 2378226"/>
              <a:gd name="connsiteX3" fmla="*/ 0 w 12279997"/>
              <a:gd name="connsiteY3" fmla="*/ 2378226 h 2378226"/>
              <a:gd name="connsiteX4" fmla="*/ -1 w 12279997"/>
              <a:gd name="connsiteY4" fmla="*/ 0 h 2378226"/>
              <a:gd name="connsiteX0" fmla="*/ 1 w 12280001"/>
              <a:gd name="connsiteY0" fmla="*/ 0 h 2378226"/>
              <a:gd name="connsiteX1" fmla="*/ 12280000 w 12280001"/>
              <a:gd name="connsiteY1" fmla="*/ 431731 h 2378226"/>
              <a:gd name="connsiteX2" fmla="*/ 12192003 w 12280001"/>
              <a:gd name="connsiteY2" fmla="*/ 2378226 h 2378226"/>
              <a:gd name="connsiteX3" fmla="*/ 2 w 12280001"/>
              <a:gd name="connsiteY3" fmla="*/ 2378226 h 2378226"/>
              <a:gd name="connsiteX4" fmla="*/ 1 w 12280001"/>
              <a:gd name="connsiteY4" fmla="*/ 0 h 23782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80001" h="2378226">
                <a:moveTo>
                  <a:pt x="1" y="0"/>
                </a:moveTo>
                <a:cubicBezTo>
                  <a:pt x="4569536" y="62694"/>
                  <a:pt x="7698850" y="182395"/>
                  <a:pt x="12280000" y="431731"/>
                </a:cubicBezTo>
                <a:lnTo>
                  <a:pt x="12192003" y="2378226"/>
                </a:lnTo>
                <a:lnTo>
                  <a:pt x="2" y="2378226"/>
                </a:lnTo>
                <a:cubicBezTo>
                  <a:pt x="2" y="1620594"/>
                  <a:pt x="1" y="757632"/>
                  <a:pt x="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t>a</a:t>
            </a: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sp>
        <p:nvSpPr>
          <p:cNvPr id="54" name="ZoneTexte 53">
            <a:extLst>
              <a:ext uri="{FF2B5EF4-FFF2-40B4-BE49-F238E27FC236}">
                <a16:creationId xmlns:a16="http://schemas.microsoft.com/office/drawing/2014/main" id="{6655A2D1-9070-4AA7-8ACA-4265CBD83500}"/>
              </a:ext>
            </a:extLst>
          </p:cNvPr>
          <p:cNvSpPr txBox="1"/>
          <p:nvPr/>
        </p:nvSpPr>
        <p:spPr>
          <a:xfrm>
            <a:off x="9316588" y="537900"/>
            <a:ext cx="2641865" cy="3323987"/>
          </a:xfrm>
          <a:prstGeom prst="rect">
            <a:avLst/>
          </a:prstGeom>
          <a:noFill/>
        </p:spPr>
        <p:txBody>
          <a:bodyPr wrap="square" rtlCol="0">
            <a:spAutoFit/>
          </a:bodyPr>
          <a:lstStyle/>
          <a:p>
            <a:pPr>
              <a:lnSpc>
                <a:spcPts val="2400"/>
              </a:lnSpc>
              <a:spcAft>
                <a:spcPts val="18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PLANT SUPPORT SYSTEMS</a:t>
            </a:r>
          </a:p>
          <a:p>
            <a:pPr>
              <a:lnSpc>
                <a:spcPts val="1800"/>
              </a:lnSpc>
              <a:spcAft>
                <a:spcPts val="1200"/>
              </a:spcAft>
            </a:pPr>
            <a:r>
              <a:rPr lang="en-GB"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In the Radiofrequency Building, one of the two sets of high-voltage power supplies for the electron cyclotron resonance heating (ECRH) system is installed.</a:t>
            </a:r>
            <a:endParaRPr lang="el-GR"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a:lnSpc>
                <a:spcPts val="1800"/>
              </a:lnSpc>
              <a:spcAft>
                <a:spcPts val="1200"/>
              </a:spcAft>
            </a:pPr>
            <a:endParaRPr lang="en-GB"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a:p>
            <a:pPr>
              <a:lnSpc>
                <a:spcPts val="1800"/>
              </a:lnSpc>
              <a:spcAft>
                <a:spcPts val="1200"/>
              </a:spcAft>
            </a:pPr>
            <a:r>
              <a:rPr lang="en-GB"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November 2022</a:t>
            </a:r>
          </a:p>
        </p:txBody>
      </p:sp>
      <p:pic>
        <p:nvPicPr>
          <p:cNvPr id="12" name="Graphique 11">
            <a:extLst>
              <a:ext uri="{FF2B5EF4-FFF2-40B4-BE49-F238E27FC236}">
                <a16:creationId xmlns:a16="http://schemas.microsoft.com/office/drawing/2014/main" id="{ACDC038B-88BB-F690-5E42-8A3F927485F8}"/>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1002679" y="6104226"/>
            <a:ext cx="866227" cy="432000"/>
          </a:xfrm>
          <a:prstGeom prst="rect">
            <a:avLst/>
          </a:prstGeom>
        </p:spPr>
      </p:pic>
      <p:sp>
        <p:nvSpPr>
          <p:cNvPr id="13" name="ZoneTexte 11">
            <a:extLst>
              <a:ext uri="{FF2B5EF4-FFF2-40B4-BE49-F238E27FC236}">
                <a16:creationId xmlns:a16="http://schemas.microsoft.com/office/drawing/2014/main" id="{71FA8DDF-DFDE-4604-E4E5-71ED21F29D16}"/>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rgbClr val="002060"/>
                </a:solidFill>
                <a:latin typeface="Open Sans" pitchFamily="2" charset="0"/>
                <a:ea typeface="Open Sans" pitchFamily="2" charset="0"/>
                <a:cs typeface="Open Sans" pitchFamily="2" charset="0"/>
              </a:rPr>
              <a:t>40</a:t>
            </a:fld>
            <a:endParaRPr lang="fr-FR" sz="1000" dirty="0">
              <a:solidFill>
                <a:srgbClr val="002060"/>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1086007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ontent Placeholder 2"/>
          <p:cNvSpPr txBox="1">
            <a:spLocks/>
          </p:cNvSpPr>
          <p:nvPr/>
        </p:nvSpPr>
        <p:spPr>
          <a:xfrm>
            <a:off x="431999" y="576000"/>
            <a:ext cx="6840000" cy="513313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spcAft>
                <a:spcPts val="1200"/>
              </a:spcAft>
            </a:pPr>
            <a:r>
              <a:rPr lang="en-US" sz="2000" b="1" kern="0" dirty="0">
                <a:solidFill>
                  <a:schemeClr val="accent1"/>
                </a:solidFill>
                <a:latin typeface="Arial" panose="020B0604020202020204" pitchFamily="34" charset="0"/>
                <a:cs typeface="Arial" panose="020B0604020202020204" pitchFamily="34" charset="0"/>
              </a:rPr>
              <a:t>ADDRESSING CHALLENGES</a:t>
            </a:r>
            <a:endParaRPr lang="en-US" sz="2000" b="1" dirty="0">
              <a:solidFill>
                <a:schemeClr val="accent1"/>
              </a:solidFill>
              <a:latin typeface="Arial" panose="020B0604020202020204" pitchFamily="34" charset="0"/>
              <a:cs typeface="Arial" panose="020B0604020202020204" pitchFamily="34" charset="0"/>
            </a:endParaRPr>
          </a:p>
          <a:p>
            <a:pPr algn="l"/>
            <a:r>
              <a:rPr lang="en-US" sz="1600" dirty="0">
                <a:solidFill>
                  <a:schemeClr val="tx1">
                    <a:lumMod val="75000"/>
                    <a:lumOff val="25000"/>
                  </a:schemeClr>
                </a:solidFill>
                <a:latin typeface="Arial" panose="020B0604020202020204" pitchFamily="34" charset="0"/>
                <a:cs typeface="Arial" panose="020B0604020202020204" pitchFamily="34" charset="0"/>
              </a:rPr>
              <a:t>The current ITER cost and schedule “baseline” was set in 2016. Given recent challenges, a review of the baseline is underway, and a new baseline proposal was presented to the ITER Council in 2024.</a:t>
            </a:r>
          </a:p>
          <a:p>
            <a:pPr algn="l"/>
            <a:r>
              <a:rPr lang="en-US" sz="1600" dirty="0">
                <a:solidFill>
                  <a:schemeClr val="tx1">
                    <a:lumMod val="75000"/>
                    <a:lumOff val="25000"/>
                  </a:schemeClr>
                </a:solidFill>
                <a:latin typeface="Arial" panose="020B0604020202020204" pitchFamily="34" charset="0"/>
                <a:cs typeface="Arial" panose="020B0604020202020204" pitchFamily="34" charset="0"/>
              </a:rPr>
              <a:t>Key challenges and considerations include:</a:t>
            </a:r>
          </a:p>
          <a:p>
            <a:pPr marL="285750" indent="-285750" algn="l">
              <a:buFont typeface="Arial" panose="020B0604020202020204" pitchFamily="34" charset="0"/>
              <a:buChar char="•"/>
            </a:pPr>
            <a:r>
              <a:rPr lang="en-US" sz="1600" dirty="0">
                <a:solidFill>
                  <a:schemeClr val="tx1">
                    <a:lumMod val="75000"/>
                    <a:lumOff val="25000"/>
                  </a:schemeClr>
                </a:solidFill>
                <a:latin typeface="Arial" panose="020B0604020202020204" pitchFamily="34" charset="0"/>
                <a:cs typeface="Arial" panose="020B0604020202020204" pitchFamily="34" charset="0"/>
              </a:rPr>
              <a:t>Known delays created by the Covid-19 pandemic and First-of-a-Kind technical challenges.</a:t>
            </a:r>
          </a:p>
          <a:p>
            <a:pPr marL="285750" indent="-285750" algn="l">
              <a:buFont typeface="Arial" panose="020B0604020202020204" pitchFamily="34" charset="0"/>
              <a:buChar char="•"/>
            </a:pPr>
            <a:r>
              <a:rPr lang="en-US" sz="1600" dirty="0">
                <a:solidFill>
                  <a:schemeClr val="tx1">
                    <a:lumMod val="75000"/>
                    <a:lumOff val="25000"/>
                  </a:schemeClr>
                </a:solidFill>
                <a:latin typeface="Arial" panose="020B0604020202020204" pitchFamily="34" charset="0"/>
                <a:cs typeface="Arial" panose="020B0604020202020204" pitchFamily="34" charset="0"/>
              </a:rPr>
              <a:t>Repairs to the Vacuum Vessel sectors and Thermal Shield cooling pipes, as described earlier.</a:t>
            </a:r>
          </a:p>
          <a:p>
            <a:pPr marL="285750" indent="-285750" algn="l">
              <a:buFont typeface="Arial" panose="020B0604020202020204" pitchFamily="34" charset="0"/>
              <a:buChar char="•"/>
            </a:pPr>
            <a:r>
              <a:rPr lang="en-US" sz="1600" dirty="0">
                <a:solidFill>
                  <a:schemeClr val="tx1">
                    <a:lumMod val="75000"/>
                    <a:lumOff val="25000"/>
                  </a:schemeClr>
                </a:solidFill>
                <a:latin typeface="Arial" panose="020B0604020202020204" pitchFamily="34" charset="0"/>
                <a:cs typeface="Arial" panose="020B0604020202020204" pitchFamily="34" charset="0"/>
              </a:rPr>
              <a:t>Ensuring mutual alignment with ASN, the French nuclear safety regulator, on any concerns.</a:t>
            </a:r>
          </a:p>
          <a:p>
            <a:pPr marL="285750" indent="-285750" algn="l">
              <a:buFont typeface="Arial" panose="020B0604020202020204" pitchFamily="34" charset="0"/>
              <a:buChar char="•"/>
            </a:pPr>
            <a:r>
              <a:rPr lang="en-US" sz="1600" dirty="0">
                <a:solidFill>
                  <a:schemeClr val="tx1">
                    <a:lumMod val="75000"/>
                    <a:lumOff val="25000"/>
                  </a:schemeClr>
                </a:solidFill>
                <a:latin typeface="Arial" panose="020B0604020202020204" pitchFamily="34" charset="0"/>
                <a:cs typeface="Arial" panose="020B0604020202020204" pitchFamily="34" charset="0"/>
              </a:rPr>
              <a:t>Ensuring a strong quality culture, project-wide.</a:t>
            </a:r>
          </a:p>
          <a:p>
            <a:pPr marL="285750" indent="-285750" algn="l">
              <a:buFont typeface="Arial" panose="020B0604020202020204" pitchFamily="34" charset="0"/>
              <a:buChar char="•"/>
            </a:pPr>
            <a:r>
              <a:rPr lang="en-US" sz="1600" dirty="0">
                <a:solidFill>
                  <a:schemeClr val="tx1">
                    <a:lumMod val="75000"/>
                    <a:lumOff val="25000"/>
                  </a:schemeClr>
                </a:solidFill>
                <a:latin typeface="Arial" panose="020B0604020202020204" pitchFamily="34" charset="0"/>
                <a:cs typeface="Arial" panose="020B0604020202020204" pitchFamily="34" charset="0"/>
              </a:rPr>
              <a:t>Opportunities to offset future risks by further testing of completed components.</a:t>
            </a:r>
          </a:p>
          <a:p>
            <a:pPr marL="285750" indent="-285750" algn="l">
              <a:buFont typeface="Arial" panose="020B0604020202020204" pitchFamily="34" charset="0"/>
              <a:buChar char="•"/>
            </a:pPr>
            <a:r>
              <a:rPr lang="en-US" sz="1600" dirty="0">
                <a:solidFill>
                  <a:schemeClr val="tx1">
                    <a:lumMod val="75000"/>
                    <a:lumOff val="25000"/>
                  </a:schemeClr>
                </a:solidFill>
                <a:latin typeface="Arial" panose="020B0604020202020204" pitchFamily="34" charset="0"/>
                <a:cs typeface="Arial" panose="020B0604020202020204" pitchFamily="34" charset="0"/>
              </a:rPr>
              <a:t>Adjustments to the scope of First Plasma (the first experimental campaign) or machine design elements that could add efficiency while preserving performance goals.</a:t>
            </a:r>
          </a:p>
          <a:p>
            <a:pPr marL="285750" indent="-285750" algn="l">
              <a:buFont typeface="Arial" panose="020B0604020202020204" pitchFamily="34" charset="0"/>
              <a:buChar char="•"/>
            </a:pPr>
            <a:endParaRPr lang="en-US" sz="16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13" name="ZoneTexte 12">
            <a:extLst>
              <a:ext uri="{FF2B5EF4-FFF2-40B4-BE49-F238E27FC236}">
                <a16:creationId xmlns:a16="http://schemas.microsoft.com/office/drawing/2014/main" id="{46719812-6DC2-DBA1-36F2-983F316CA14C}"/>
              </a:ext>
            </a:extLst>
          </p:cNvPr>
          <p:cNvSpPr txBox="1"/>
          <p:nvPr/>
        </p:nvSpPr>
        <p:spPr>
          <a:xfrm>
            <a:off x="8247877" y="1124436"/>
            <a:ext cx="3414943" cy="2208297"/>
          </a:xfrm>
          <a:prstGeom prst="rect">
            <a:avLst/>
          </a:prstGeom>
          <a:noFill/>
        </p:spPr>
        <p:txBody>
          <a:bodyPr wrap="square">
            <a:spAutoFit/>
          </a:bodyPr>
          <a:lstStyle/>
          <a:p>
            <a:pPr>
              <a:lnSpc>
                <a:spcPts val="3300"/>
              </a:lnSpc>
              <a:spcAft>
                <a:spcPts val="1200"/>
              </a:spcAft>
            </a:pPr>
            <a:r>
              <a:rPr lang="en-GB" sz="3200" i="1" dirty="0">
                <a:solidFill>
                  <a:schemeClr val="tx2"/>
                </a:solidFill>
                <a:latin typeface="Arial" panose="020B0604020202020204" pitchFamily="34" charset="0"/>
                <a:cs typeface="Arial" panose="020B0604020202020204" pitchFamily="34" charset="0"/>
              </a:rPr>
              <a:t>A new baseline proposal w</a:t>
            </a:r>
            <a:r>
              <a:rPr lang="en-US" sz="3200" i="1" dirty="0">
                <a:solidFill>
                  <a:schemeClr val="tx2"/>
                </a:solidFill>
                <a:latin typeface="Arial" panose="020B0604020202020204" pitchFamily="34" charset="0"/>
                <a:cs typeface="Arial" panose="020B0604020202020204" pitchFamily="34" charset="0"/>
              </a:rPr>
              <a:t>as presented to </a:t>
            </a:r>
            <a:r>
              <a:rPr lang="en-GB" sz="3200" i="1" dirty="0">
                <a:solidFill>
                  <a:schemeClr val="tx2"/>
                </a:solidFill>
                <a:latin typeface="Arial" panose="020B0604020202020204" pitchFamily="34" charset="0"/>
                <a:cs typeface="Arial" panose="020B0604020202020204" pitchFamily="34" charset="0"/>
              </a:rPr>
              <a:t>the ITER Council in June 2024.</a:t>
            </a:r>
            <a:r>
              <a:rPr lang="en-US" sz="3200" i="1" dirty="0">
                <a:solidFill>
                  <a:schemeClr val="tx2"/>
                </a:solidFill>
                <a:latin typeface="Arial" panose="020B0604020202020204" pitchFamily="34" charset="0"/>
                <a:cs typeface="Arial" panose="020B0604020202020204" pitchFamily="34" charset="0"/>
              </a:rPr>
              <a:t> </a:t>
            </a:r>
          </a:p>
        </p:txBody>
      </p:sp>
      <p:pic>
        <p:nvPicPr>
          <p:cNvPr id="22" name="Image 21">
            <a:extLst>
              <a:ext uri="{FF2B5EF4-FFF2-40B4-BE49-F238E27FC236}">
                <a16:creationId xmlns:a16="http://schemas.microsoft.com/office/drawing/2014/main" id="{A745C357-720A-5E06-DF25-7D45BC91F90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71999" y="576000"/>
            <a:ext cx="1104900" cy="774700"/>
          </a:xfrm>
          <a:prstGeom prst="rect">
            <a:avLst/>
          </a:prstGeom>
        </p:spPr>
      </p:pic>
      <p:pic>
        <p:nvPicPr>
          <p:cNvPr id="27" name="Image 26">
            <a:extLst>
              <a:ext uri="{FF2B5EF4-FFF2-40B4-BE49-F238E27FC236}">
                <a16:creationId xmlns:a16="http://schemas.microsoft.com/office/drawing/2014/main" id="{811C893C-D74A-CD2D-F31A-1AAFEC23283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0800000">
            <a:off x="10557920" y="3429000"/>
            <a:ext cx="1104900" cy="774700"/>
          </a:xfrm>
          <a:prstGeom prst="rect">
            <a:avLst/>
          </a:prstGeom>
        </p:spPr>
      </p:pic>
    </p:spTree>
    <p:extLst>
      <p:ext uri="{BB962C8B-B14F-4D97-AF65-F5344CB8AC3E}">
        <p14:creationId xmlns:p14="http://schemas.microsoft.com/office/powerpoint/2010/main" val="5700559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F41980-620A-5773-5772-571A63B558F8}"/>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0C19E0C9-9545-0E5D-96C4-31105B8A0967}"/>
              </a:ext>
            </a:extLst>
          </p:cNvPr>
          <p:cNvSpPr txBox="1"/>
          <p:nvPr/>
        </p:nvSpPr>
        <p:spPr>
          <a:xfrm>
            <a:off x="1318788" y="44717"/>
            <a:ext cx="8776196" cy="646331"/>
          </a:xfrm>
          <a:prstGeom prst="rect">
            <a:avLst/>
          </a:prstGeom>
          <a:solidFill>
            <a:srgbClr val="FFC000"/>
          </a:solidFill>
        </p:spPr>
        <p:txBody>
          <a:bodyPr wrap="square" rtlCol="0">
            <a:spAutoFit/>
          </a:bodyPr>
          <a:lstStyle/>
          <a:p>
            <a:pPr algn="ctr"/>
            <a:r>
              <a:rPr lang="en-GB" sz="3600" b="1" i="0" dirty="0">
                <a:solidFill>
                  <a:schemeClr val="bg1"/>
                </a:solidFill>
                <a:effectLst/>
                <a:latin typeface="epilogue"/>
              </a:rPr>
              <a:t>FUSION ON EARTH</a:t>
            </a:r>
            <a:endParaRPr lang="en-GB" sz="3600" b="1" dirty="0">
              <a:solidFill>
                <a:schemeClr val="bg1"/>
              </a:solidFill>
              <a:latin typeface="epilogue"/>
            </a:endParaRPr>
          </a:p>
        </p:txBody>
      </p:sp>
      <p:sp>
        <p:nvSpPr>
          <p:cNvPr id="7" name="TextBox 6">
            <a:extLst>
              <a:ext uri="{FF2B5EF4-FFF2-40B4-BE49-F238E27FC236}">
                <a16:creationId xmlns:a16="http://schemas.microsoft.com/office/drawing/2014/main" id="{53BBA6B2-8802-2DCE-7ED9-455D8EC8CC20}"/>
              </a:ext>
            </a:extLst>
          </p:cNvPr>
          <p:cNvSpPr txBox="1"/>
          <p:nvPr/>
        </p:nvSpPr>
        <p:spPr>
          <a:xfrm>
            <a:off x="407405" y="1459003"/>
            <a:ext cx="11334939" cy="2862322"/>
          </a:xfrm>
          <a:prstGeom prst="rect">
            <a:avLst/>
          </a:prstGeom>
          <a:noFill/>
        </p:spPr>
        <p:txBody>
          <a:bodyPr wrap="square">
            <a:spAutoFit/>
          </a:bodyPr>
          <a:lstStyle/>
          <a:p>
            <a:pPr algn="l"/>
            <a:r>
              <a:rPr lang="en-GB" sz="1800" b="0" i="0" u="none" strike="noStrike" baseline="0" dirty="0">
                <a:solidFill>
                  <a:srgbClr val="000000"/>
                </a:solidFill>
                <a:latin typeface="Times-Roman"/>
              </a:rPr>
              <a:t>To get to a commercial fusion power plant based on the tokamak concept, will require three major steps:</a:t>
            </a:r>
          </a:p>
          <a:p>
            <a:pPr algn="l"/>
            <a:r>
              <a:rPr lang="en-GB" dirty="0">
                <a:solidFill>
                  <a:srgbClr val="000000"/>
                </a:solidFill>
                <a:latin typeface="Times-Roman"/>
              </a:rPr>
              <a:t>1. To </a:t>
            </a:r>
            <a:r>
              <a:rPr lang="en-GB" sz="1800" b="0" i="0" u="none" strike="noStrike" baseline="0" dirty="0">
                <a:solidFill>
                  <a:srgbClr val="000000"/>
                </a:solidFill>
                <a:latin typeface="Times-Roman"/>
              </a:rPr>
              <a:t>show that fusion is </a:t>
            </a:r>
            <a:r>
              <a:rPr lang="en-GB" sz="1800" b="0" i="1" u="none" strike="noStrike" baseline="0" dirty="0">
                <a:solidFill>
                  <a:srgbClr val="000000"/>
                </a:solidFill>
                <a:latin typeface="Times-Italic"/>
              </a:rPr>
              <a:t>scientifically feasible</a:t>
            </a:r>
            <a:r>
              <a:rPr lang="en-GB" sz="1800" b="0" i="0" u="none" strike="noStrike" baseline="0" dirty="0">
                <a:solidFill>
                  <a:srgbClr val="000000"/>
                </a:solidFill>
                <a:latin typeface="Times-Roman"/>
              </a:rPr>
              <a:t>—has been achieved by the three big tokamaks: TFTR, JET, and JT-60U. </a:t>
            </a:r>
          </a:p>
          <a:p>
            <a:pPr algn="l"/>
            <a:r>
              <a:rPr lang="en-GB" dirty="0">
                <a:solidFill>
                  <a:srgbClr val="000000"/>
                </a:solidFill>
                <a:latin typeface="Times-Roman"/>
              </a:rPr>
              <a:t>2. </a:t>
            </a:r>
            <a:r>
              <a:rPr lang="en-GB" sz="1800" b="0" i="0" u="none" strike="noStrike" baseline="0" dirty="0">
                <a:solidFill>
                  <a:srgbClr val="000000"/>
                </a:solidFill>
                <a:latin typeface="Times-Roman"/>
              </a:rPr>
              <a:t>The second stage- usually known as the </a:t>
            </a:r>
            <a:r>
              <a:rPr lang="en-GB" sz="1800" b="0" i="1" u="none" strike="noStrike" baseline="0" dirty="0">
                <a:solidFill>
                  <a:srgbClr val="000000"/>
                </a:solidFill>
                <a:latin typeface="Times-Italic"/>
              </a:rPr>
              <a:t>Next Step</a:t>
            </a:r>
            <a:r>
              <a:rPr lang="en-GB" dirty="0">
                <a:solidFill>
                  <a:srgbClr val="000000"/>
                </a:solidFill>
                <a:latin typeface="Times-Roman"/>
              </a:rPr>
              <a:t>- </a:t>
            </a:r>
            <a:r>
              <a:rPr lang="en-GB" sz="1800" b="0" i="0" u="none" strike="noStrike" baseline="0" dirty="0">
                <a:solidFill>
                  <a:srgbClr val="000000"/>
                </a:solidFill>
                <a:latin typeface="Times-Roman"/>
              </a:rPr>
              <a:t>requires an even bigger experiment that will test most of the technical features needed for a power plant (including superconducting magnetic field coils and tritium production, in order to show that fusion is </a:t>
            </a:r>
            <a:r>
              <a:rPr lang="en-GB" sz="1800" b="0" i="1" u="none" strike="noStrike" baseline="0" dirty="0">
                <a:solidFill>
                  <a:srgbClr val="000000"/>
                </a:solidFill>
                <a:latin typeface="Times-Italic"/>
              </a:rPr>
              <a:t>technically feasible</a:t>
            </a:r>
            <a:r>
              <a:rPr lang="en-GB" sz="1800" b="0" i="0" u="none" strike="noStrike" baseline="0" dirty="0">
                <a:solidFill>
                  <a:srgbClr val="000000"/>
                </a:solidFill>
                <a:latin typeface="Times-Roman"/>
              </a:rPr>
              <a:t>. </a:t>
            </a:r>
          </a:p>
          <a:p>
            <a:pPr algn="l"/>
            <a:r>
              <a:rPr lang="en-GB" dirty="0">
                <a:solidFill>
                  <a:srgbClr val="000000"/>
                </a:solidFill>
                <a:latin typeface="Times-Roman"/>
              </a:rPr>
              <a:t>3. </a:t>
            </a:r>
            <a:r>
              <a:rPr lang="en-GB" sz="1800" b="0" i="0" u="none" strike="noStrike" baseline="0" dirty="0">
                <a:solidFill>
                  <a:srgbClr val="000000"/>
                </a:solidFill>
                <a:latin typeface="Times-Roman"/>
              </a:rPr>
              <a:t>The third step, tentatively known as DEMO will be to build a prototype fusion power plant producing</a:t>
            </a:r>
          </a:p>
          <a:p>
            <a:pPr algn="l"/>
            <a:r>
              <a:rPr lang="en-GB" sz="1800" b="0" i="0" u="none" strike="noStrike" baseline="0" dirty="0">
                <a:solidFill>
                  <a:srgbClr val="000000"/>
                </a:solidFill>
                <a:latin typeface="Times-Roman"/>
              </a:rPr>
              <a:t>electricity routinely and reliably to show that fusion is </a:t>
            </a:r>
            <a:r>
              <a:rPr lang="en-GB" sz="1800" b="0" i="1" u="none" strike="noStrike" baseline="0" dirty="0">
                <a:solidFill>
                  <a:srgbClr val="000000"/>
                </a:solidFill>
                <a:latin typeface="Times-Italic"/>
              </a:rPr>
              <a:t>commercially feasible</a:t>
            </a:r>
            <a:r>
              <a:rPr lang="en-GB" sz="1800" b="0" i="0" u="none" strike="noStrike" baseline="0" dirty="0">
                <a:solidFill>
                  <a:srgbClr val="000000"/>
                </a:solidFill>
                <a:latin typeface="Times-Roman"/>
              </a:rPr>
              <a:t>. </a:t>
            </a:r>
          </a:p>
          <a:p>
            <a:pPr algn="l"/>
            <a:endParaRPr lang="en-GB" dirty="0">
              <a:solidFill>
                <a:srgbClr val="000000"/>
              </a:solidFill>
              <a:latin typeface="Times-Roman"/>
            </a:endParaRPr>
          </a:p>
          <a:p>
            <a:pPr algn="l"/>
            <a:r>
              <a:rPr lang="en-GB" sz="1800" b="0" i="0" u="none" strike="noStrike" baseline="0" dirty="0">
                <a:solidFill>
                  <a:srgbClr val="000000"/>
                </a:solidFill>
                <a:latin typeface="Times-Roman"/>
              </a:rPr>
              <a:t>Optimistic plans in the 1970s aimed at starting the Next Step in the 1980s and having the DEMO stage operating early in the 21st century, but various factors have combined to delay these plans by at least two decades.</a:t>
            </a:r>
            <a:endParaRPr lang="en-GB" dirty="0"/>
          </a:p>
        </p:txBody>
      </p:sp>
    </p:spTree>
    <p:extLst>
      <p:ext uri="{BB962C8B-B14F-4D97-AF65-F5344CB8AC3E}">
        <p14:creationId xmlns:p14="http://schemas.microsoft.com/office/powerpoint/2010/main" val="13106299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0"/>
          </p:nvPr>
        </p:nvPicPr>
        <p:blipFill rotWithShape="1">
          <a:blip r:embed="rId2" cstate="email">
            <a:extLst>
              <a:ext uri="{28A0092B-C50C-407E-A947-70E740481C1C}">
                <a14:useLocalDpi xmlns:a14="http://schemas.microsoft.com/office/drawing/2010/main"/>
              </a:ext>
            </a:extLst>
          </a:blip>
          <a:srcRect/>
          <a:stretch/>
        </p:blipFill>
        <p:spPr>
          <a:xfrm>
            <a:off x="0" y="0"/>
            <a:ext cx="12192000" cy="5651500"/>
          </a:xfrm>
        </p:spPr>
      </p:pic>
      <p:sp>
        <p:nvSpPr>
          <p:cNvPr id="12" name="Rectangle 32">
            <a:extLst>
              <a:ext uri="{FF2B5EF4-FFF2-40B4-BE49-F238E27FC236}">
                <a16:creationId xmlns:a16="http://schemas.microsoft.com/office/drawing/2014/main" id="{5DA64322-1F30-10CE-0262-B7AEF92DCFFE}"/>
              </a:ext>
            </a:extLst>
          </p:cNvPr>
          <p:cNvSpPr/>
          <p:nvPr/>
        </p:nvSpPr>
        <p:spPr>
          <a:xfrm>
            <a:off x="0" y="4914900"/>
            <a:ext cx="12215446" cy="1943100"/>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192001"/>
              <a:gd name="connsiteY0" fmla="*/ 12991 h 2285888"/>
              <a:gd name="connsiteX1" fmla="*/ 12180278 w 12192001"/>
              <a:gd name="connsiteY1" fmla="*/ 465499 h 2285888"/>
              <a:gd name="connsiteX2" fmla="*/ 12192001 w 12192001"/>
              <a:gd name="connsiteY2" fmla="*/ 2285888 h 2285888"/>
              <a:gd name="connsiteX3" fmla="*/ 0 w 12192001"/>
              <a:gd name="connsiteY3" fmla="*/ 2285888 h 2285888"/>
              <a:gd name="connsiteX4" fmla="*/ 0 w 12192001"/>
              <a:gd name="connsiteY4" fmla="*/ 12991 h 2285888"/>
              <a:gd name="connsiteX0" fmla="*/ 0 w 12192001"/>
              <a:gd name="connsiteY0" fmla="*/ 14880 h 2287777"/>
              <a:gd name="connsiteX1" fmla="*/ 12180278 w 12192001"/>
              <a:gd name="connsiteY1" fmla="*/ 467388 h 2287777"/>
              <a:gd name="connsiteX2" fmla="*/ 12192001 w 12192001"/>
              <a:gd name="connsiteY2" fmla="*/ 2287777 h 2287777"/>
              <a:gd name="connsiteX3" fmla="*/ 0 w 12192001"/>
              <a:gd name="connsiteY3" fmla="*/ 2287777 h 2287777"/>
              <a:gd name="connsiteX4" fmla="*/ 0 w 12192001"/>
              <a:gd name="connsiteY4" fmla="*/ 14880 h 2287777"/>
              <a:gd name="connsiteX0" fmla="*/ 0 w 12192001"/>
              <a:gd name="connsiteY0" fmla="*/ 10434 h 2283331"/>
              <a:gd name="connsiteX1" fmla="*/ 12180278 w 12192001"/>
              <a:gd name="connsiteY1" fmla="*/ 462942 h 2283331"/>
              <a:gd name="connsiteX2" fmla="*/ 12192001 w 12192001"/>
              <a:gd name="connsiteY2" fmla="*/ 2283331 h 2283331"/>
              <a:gd name="connsiteX3" fmla="*/ 0 w 12192001"/>
              <a:gd name="connsiteY3" fmla="*/ 2283331 h 2283331"/>
              <a:gd name="connsiteX4" fmla="*/ 0 w 12192001"/>
              <a:gd name="connsiteY4" fmla="*/ 10434 h 2283331"/>
              <a:gd name="connsiteX0" fmla="*/ 0 w 12192001"/>
              <a:gd name="connsiteY0" fmla="*/ 39989 h 2312886"/>
              <a:gd name="connsiteX1" fmla="*/ 12180278 w 12192001"/>
              <a:gd name="connsiteY1" fmla="*/ 398328 h 2312886"/>
              <a:gd name="connsiteX2" fmla="*/ 12192001 w 12192001"/>
              <a:gd name="connsiteY2" fmla="*/ 2312886 h 2312886"/>
              <a:gd name="connsiteX3" fmla="*/ 0 w 12192001"/>
              <a:gd name="connsiteY3" fmla="*/ 2312886 h 2312886"/>
              <a:gd name="connsiteX4" fmla="*/ 0 w 12192001"/>
              <a:gd name="connsiteY4" fmla="*/ 39989 h 2312886"/>
              <a:gd name="connsiteX0" fmla="*/ 0 w 12192001"/>
              <a:gd name="connsiteY0" fmla="*/ 1017 h 2273914"/>
              <a:gd name="connsiteX1" fmla="*/ 12180278 w 12192001"/>
              <a:gd name="connsiteY1" fmla="*/ 359356 h 2273914"/>
              <a:gd name="connsiteX2" fmla="*/ 12192001 w 12192001"/>
              <a:gd name="connsiteY2" fmla="*/ 2273914 h 2273914"/>
              <a:gd name="connsiteX3" fmla="*/ 0 w 12192001"/>
              <a:gd name="connsiteY3" fmla="*/ 2273914 h 2273914"/>
              <a:gd name="connsiteX4" fmla="*/ 0 w 12192001"/>
              <a:gd name="connsiteY4" fmla="*/ 1017 h 2273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2273914">
                <a:moveTo>
                  <a:pt x="0" y="1017"/>
                </a:moveTo>
                <a:cubicBezTo>
                  <a:pt x="26487" y="3557"/>
                  <a:pt x="5546318" y="-49413"/>
                  <a:pt x="12180278" y="359356"/>
                </a:cubicBezTo>
                <a:cubicBezTo>
                  <a:pt x="12184186" y="966152"/>
                  <a:pt x="12188093" y="1667118"/>
                  <a:pt x="12192001" y="2273914"/>
                </a:cubicBezTo>
                <a:lnTo>
                  <a:pt x="0" y="2273914"/>
                </a:lnTo>
                <a:lnTo>
                  <a:pt x="0" y="101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a:extLst>
              <a:ext uri="{FF2B5EF4-FFF2-40B4-BE49-F238E27FC236}">
                <a16:creationId xmlns:a16="http://schemas.microsoft.com/office/drawing/2014/main" id="{75860385-D9BA-7199-F8D6-059C0BA2806C}"/>
              </a:ext>
            </a:extLst>
          </p:cNvPr>
          <p:cNvSpPr txBox="1"/>
          <p:nvPr/>
        </p:nvSpPr>
        <p:spPr>
          <a:xfrm>
            <a:off x="397329" y="4864171"/>
            <a:ext cx="7538320" cy="1938992"/>
          </a:xfrm>
          <a:prstGeom prst="rect">
            <a:avLst/>
          </a:prstGeom>
          <a:noFill/>
        </p:spPr>
        <p:txBody>
          <a:bodyPr wrap="square" rtlCol="0">
            <a:spAutoFit/>
          </a:bodyPr>
          <a:lstStyle/>
          <a:p>
            <a:r>
              <a:rPr lang="en-US" sz="12000" spc="-300" dirty="0">
                <a:solidFill>
                  <a:schemeClr val="accent1"/>
                </a:solidFill>
                <a:latin typeface="Arial" panose="020B0604020202020204" pitchFamily="34" charset="0"/>
                <a:ea typeface="Open Sans" pitchFamily="2" charset="0"/>
                <a:cs typeface="Arial" panose="020B0604020202020204" pitchFamily="34" charset="0"/>
              </a:rPr>
              <a:t>Thank you!</a:t>
            </a:r>
            <a:endParaRPr lang="en-US" sz="12000" i="1" spc="-300" dirty="0">
              <a:solidFill>
                <a:schemeClr val="accent1"/>
              </a:solidFill>
              <a:latin typeface="Arial" panose="020B0604020202020204" pitchFamily="34" charset="0"/>
              <a:ea typeface="Open Sans Light" pitchFamily="2" charset="0"/>
              <a:cs typeface="Arial" panose="020B0604020202020204" pitchFamily="34" charset="0"/>
            </a:endParaRPr>
          </a:p>
        </p:txBody>
      </p:sp>
      <p:pic>
        <p:nvPicPr>
          <p:cNvPr id="10" name="Graphique 9">
            <a:extLst>
              <a:ext uri="{FF2B5EF4-FFF2-40B4-BE49-F238E27FC236}">
                <a16:creationId xmlns:a16="http://schemas.microsoft.com/office/drawing/2014/main" id="{3BEBEB5A-A821-17CF-0C71-AC43C6139461}"/>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9143999" y="5308528"/>
            <a:ext cx="2652037" cy="1371743"/>
          </a:xfrm>
          <a:prstGeom prst="rect">
            <a:avLst/>
          </a:prstGeom>
        </p:spPr>
      </p:pic>
    </p:spTree>
    <p:extLst>
      <p:ext uri="{BB962C8B-B14F-4D97-AF65-F5344CB8AC3E}">
        <p14:creationId xmlns:p14="http://schemas.microsoft.com/office/powerpoint/2010/main" val="35888198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C5DE91-7D8D-B0E6-6036-37AB0E23EC31}"/>
            </a:ext>
          </a:extLst>
        </p:cNvPr>
        <p:cNvGrpSpPr/>
        <p:nvPr/>
      </p:nvGrpSpPr>
      <p:grpSpPr>
        <a:xfrm>
          <a:off x="0" y="0"/>
          <a:ext cx="0" cy="0"/>
          <a:chOff x="0" y="0"/>
          <a:chExt cx="0" cy="0"/>
        </a:xfrm>
      </p:grpSpPr>
      <p:pic>
        <p:nvPicPr>
          <p:cNvPr id="2" name="Picture Placeholder 1">
            <a:extLst>
              <a:ext uri="{FF2B5EF4-FFF2-40B4-BE49-F238E27FC236}">
                <a16:creationId xmlns:a16="http://schemas.microsoft.com/office/drawing/2014/main" id="{16203C03-C36C-D84D-0FF6-2E113C43FCA5}"/>
              </a:ext>
            </a:extLst>
          </p:cNvPr>
          <p:cNvPicPr>
            <a:picLocks noGrp="1" noChangeAspect="1"/>
          </p:cNvPicPr>
          <p:nvPr>
            <p:ph type="pic" sz="quarter" idx="10"/>
          </p:nvPr>
        </p:nvPicPr>
        <p:blipFill rotWithShape="1">
          <a:blip r:embed="rId2" cstate="email">
            <a:extLst>
              <a:ext uri="{28A0092B-C50C-407E-A947-70E740481C1C}">
                <a14:useLocalDpi xmlns:a14="http://schemas.microsoft.com/office/drawing/2010/main"/>
              </a:ext>
            </a:extLst>
          </a:blip>
          <a:srcRect/>
          <a:stretch/>
        </p:blipFill>
        <p:spPr>
          <a:xfrm>
            <a:off x="0" y="0"/>
            <a:ext cx="12192000" cy="5651500"/>
          </a:xfrm>
        </p:spPr>
      </p:pic>
      <p:sp>
        <p:nvSpPr>
          <p:cNvPr id="12" name="Rectangle 32">
            <a:extLst>
              <a:ext uri="{FF2B5EF4-FFF2-40B4-BE49-F238E27FC236}">
                <a16:creationId xmlns:a16="http://schemas.microsoft.com/office/drawing/2014/main" id="{628617F5-DAE8-1595-33E2-D134CFCE7A0E}"/>
              </a:ext>
            </a:extLst>
          </p:cNvPr>
          <p:cNvSpPr/>
          <p:nvPr/>
        </p:nvSpPr>
        <p:spPr>
          <a:xfrm>
            <a:off x="0" y="4914900"/>
            <a:ext cx="12215446" cy="1943100"/>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192001"/>
              <a:gd name="connsiteY0" fmla="*/ 12991 h 2285888"/>
              <a:gd name="connsiteX1" fmla="*/ 12180278 w 12192001"/>
              <a:gd name="connsiteY1" fmla="*/ 465499 h 2285888"/>
              <a:gd name="connsiteX2" fmla="*/ 12192001 w 12192001"/>
              <a:gd name="connsiteY2" fmla="*/ 2285888 h 2285888"/>
              <a:gd name="connsiteX3" fmla="*/ 0 w 12192001"/>
              <a:gd name="connsiteY3" fmla="*/ 2285888 h 2285888"/>
              <a:gd name="connsiteX4" fmla="*/ 0 w 12192001"/>
              <a:gd name="connsiteY4" fmla="*/ 12991 h 2285888"/>
              <a:gd name="connsiteX0" fmla="*/ 0 w 12192001"/>
              <a:gd name="connsiteY0" fmla="*/ 14880 h 2287777"/>
              <a:gd name="connsiteX1" fmla="*/ 12180278 w 12192001"/>
              <a:gd name="connsiteY1" fmla="*/ 467388 h 2287777"/>
              <a:gd name="connsiteX2" fmla="*/ 12192001 w 12192001"/>
              <a:gd name="connsiteY2" fmla="*/ 2287777 h 2287777"/>
              <a:gd name="connsiteX3" fmla="*/ 0 w 12192001"/>
              <a:gd name="connsiteY3" fmla="*/ 2287777 h 2287777"/>
              <a:gd name="connsiteX4" fmla="*/ 0 w 12192001"/>
              <a:gd name="connsiteY4" fmla="*/ 14880 h 2287777"/>
              <a:gd name="connsiteX0" fmla="*/ 0 w 12192001"/>
              <a:gd name="connsiteY0" fmla="*/ 10434 h 2283331"/>
              <a:gd name="connsiteX1" fmla="*/ 12180278 w 12192001"/>
              <a:gd name="connsiteY1" fmla="*/ 462942 h 2283331"/>
              <a:gd name="connsiteX2" fmla="*/ 12192001 w 12192001"/>
              <a:gd name="connsiteY2" fmla="*/ 2283331 h 2283331"/>
              <a:gd name="connsiteX3" fmla="*/ 0 w 12192001"/>
              <a:gd name="connsiteY3" fmla="*/ 2283331 h 2283331"/>
              <a:gd name="connsiteX4" fmla="*/ 0 w 12192001"/>
              <a:gd name="connsiteY4" fmla="*/ 10434 h 2283331"/>
              <a:gd name="connsiteX0" fmla="*/ 0 w 12192001"/>
              <a:gd name="connsiteY0" fmla="*/ 39989 h 2312886"/>
              <a:gd name="connsiteX1" fmla="*/ 12180278 w 12192001"/>
              <a:gd name="connsiteY1" fmla="*/ 398328 h 2312886"/>
              <a:gd name="connsiteX2" fmla="*/ 12192001 w 12192001"/>
              <a:gd name="connsiteY2" fmla="*/ 2312886 h 2312886"/>
              <a:gd name="connsiteX3" fmla="*/ 0 w 12192001"/>
              <a:gd name="connsiteY3" fmla="*/ 2312886 h 2312886"/>
              <a:gd name="connsiteX4" fmla="*/ 0 w 12192001"/>
              <a:gd name="connsiteY4" fmla="*/ 39989 h 2312886"/>
              <a:gd name="connsiteX0" fmla="*/ 0 w 12192001"/>
              <a:gd name="connsiteY0" fmla="*/ 1017 h 2273914"/>
              <a:gd name="connsiteX1" fmla="*/ 12180278 w 12192001"/>
              <a:gd name="connsiteY1" fmla="*/ 359356 h 2273914"/>
              <a:gd name="connsiteX2" fmla="*/ 12192001 w 12192001"/>
              <a:gd name="connsiteY2" fmla="*/ 2273914 h 2273914"/>
              <a:gd name="connsiteX3" fmla="*/ 0 w 12192001"/>
              <a:gd name="connsiteY3" fmla="*/ 2273914 h 2273914"/>
              <a:gd name="connsiteX4" fmla="*/ 0 w 12192001"/>
              <a:gd name="connsiteY4" fmla="*/ 1017 h 2273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2273914">
                <a:moveTo>
                  <a:pt x="0" y="1017"/>
                </a:moveTo>
                <a:cubicBezTo>
                  <a:pt x="26487" y="3557"/>
                  <a:pt x="5546318" y="-49413"/>
                  <a:pt x="12180278" y="359356"/>
                </a:cubicBezTo>
                <a:cubicBezTo>
                  <a:pt x="12184186" y="966152"/>
                  <a:pt x="12188093" y="1667118"/>
                  <a:pt x="12192001" y="2273914"/>
                </a:cubicBezTo>
                <a:lnTo>
                  <a:pt x="0" y="2273914"/>
                </a:lnTo>
                <a:lnTo>
                  <a:pt x="0" y="101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a:extLst>
              <a:ext uri="{FF2B5EF4-FFF2-40B4-BE49-F238E27FC236}">
                <a16:creationId xmlns:a16="http://schemas.microsoft.com/office/drawing/2014/main" id="{D686CFC6-9BEC-FEB0-0389-271D5C0A4595}"/>
              </a:ext>
            </a:extLst>
          </p:cNvPr>
          <p:cNvSpPr txBox="1"/>
          <p:nvPr/>
        </p:nvSpPr>
        <p:spPr>
          <a:xfrm>
            <a:off x="397329" y="4864171"/>
            <a:ext cx="7538320" cy="938719"/>
          </a:xfrm>
          <a:prstGeom prst="rect">
            <a:avLst/>
          </a:prstGeom>
          <a:noFill/>
        </p:spPr>
        <p:txBody>
          <a:bodyPr wrap="square" rtlCol="0">
            <a:spAutoFit/>
          </a:bodyPr>
          <a:lstStyle/>
          <a:p>
            <a:r>
              <a:rPr lang="en-US" sz="5500" spc="-300" dirty="0">
                <a:solidFill>
                  <a:schemeClr val="accent1"/>
                </a:solidFill>
                <a:latin typeface="Arial" panose="020B0604020202020204" pitchFamily="34" charset="0"/>
                <a:ea typeface="Open Sans" pitchFamily="2" charset="0"/>
                <a:cs typeface="Arial" panose="020B0604020202020204" pitchFamily="34" charset="0"/>
              </a:rPr>
              <a:t>EXTRA SLIDES</a:t>
            </a:r>
            <a:endParaRPr lang="en-US" sz="5500" i="1" spc="-300" dirty="0">
              <a:solidFill>
                <a:schemeClr val="accent1"/>
              </a:solidFill>
              <a:latin typeface="Arial" panose="020B0604020202020204" pitchFamily="34" charset="0"/>
              <a:ea typeface="Open Sans Light" pitchFamily="2" charset="0"/>
              <a:cs typeface="Arial" panose="020B0604020202020204" pitchFamily="34" charset="0"/>
            </a:endParaRPr>
          </a:p>
        </p:txBody>
      </p:sp>
      <p:pic>
        <p:nvPicPr>
          <p:cNvPr id="10" name="Graphique 9">
            <a:extLst>
              <a:ext uri="{FF2B5EF4-FFF2-40B4-BE49-F238E27FC236}">
                <a16:creationId xmlns:a16="http://schemas.microsoft.com/office/drawing/2014/main" id="{A53B27F7-F4DF-723B-AC52-986DBBA6FDF3}"/>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9143999" y="5308528"/>
            <a:ext cx="2652037" cy="1371743"/>
          </a:xfrm>
          <a:prstGeom prst="rect">
            <a:avLst/>
          </a:prstGeom>
        </p:spPr>
      </p:pic>
    </p:spTree>
    <p:extLst>
      <p:ext uri="{BB962C8B-B14F-4D97-AF65-F5344CB8AC3E}">
        <p14:creationId xmlns:p14="http://schemas.microsoft.com/office/powerpoint/2010/main" val="9882471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323462-2181-7544-8360-2A0D74C8AFB6}"/>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21217E6B-4C19-CF74-F93E-F8DE3D3AE1A2}"/>
              </a:ext>
            </a:extLst>
          </p:cNvPr>
          <p:cNvSpPr txBox="1"/>
          <p:nvPr/>
        </p:nvSpPr>
        <p:spPr>
          <a:xfrm>
            <a:off x="1110840" y="0"/>
            <a:ext cx="8776196" cy="523220"/>
          </a:xfrm>
          <a:prstGeom prst="rect">
            <a:avLst/>
          </a:prstGeom>
          <a:solidFill>
            <a:srgbClr val="FFC000"/>
          </a:solidFill>
        </p:spPr>
        <p:txBody>
          <a:bodyPr wrap="square" rtlCol="0">
            <a:spAutoFit/>
          </a:bodyPr>
          <a:lstStyle/>
          <a:p>
            <a:pPr algn="l"/>
            <a:r>
              <a:rPr lang="en-GB" sz="2800" b="0" i="0" dirty="0">
                <a:solidFill>
                  <a:srgbClr val="0F1632"/>
                </a:solidFill>
                <a:effectLst/>
                <a:latin typeface="epilogue"/>
              </a:rPr>
              <a:t>What will ITER do?</a:t>
            </a:r>
          </a:p>
        </p:txBody>
      </p:sp>
      <p:sp>
        <p:nvSpPr>
          <p:cNvPr id="3" name="TextBox 2">
            <a:extLst>
              <a:ext uri="{FF2B5EF4-FFF2-40B4-BE49-F238E27FC236}">
                <a16:creationId xmlns:a16="http://schemas.microsoft.com/office/drawing/2014/main" id="{0FC366F1-BA26-EE9E-0F3E-BDA02D09A0EC}"/>
              </a:ext>
            </a:extLst>
          </p:cNvPr>
          <p:cNvSpPr txBox="1"/>
          <p:nvPr/>
        </p:nvSpPr>
        <p:spPr>
          <a:xfrm>
            <a:off x="247928" y="523220"/>
            <a:ext cx="10502020" cy="6186309"/>
          </a:xfrm>
          <a:prstGeom prst="rect">
            <a:avLst/>
          </a:prstGeom>
          <a:noFill/>
        </p:spPr>
        <p:txBody>
          <a:bodyPr wrap="square">
            <a:spAutoFit/>
          </a:bodyPr>
          <a:lstStyle/>
          <a:p>
            <a:pPr algn="just">
              <a:buNone/>
            </a:pPr>
            <a:r>
              <a:rPr lang="en-GB" b="0" i="0" dirty="0">
                <a:solidFill>
                  <a:srgbClr val="0F1632"/>
                </a:solidFill>
                <a:effectLst/>
                <a:latin typeface="epilogue"/>
              </a:rPr>
              <a:t>The phases of ITER</a:t>
            </a:r>
          </a:p>
          <a:p>
            <a:pPr algn="just">
              <a:buNone/>
            </a:pPr>
            <a:r>
              <a:rPr lang="en-GB" b="0" i="0" dirty="0">
                <a:solidFill>
                  <a:srgbClr val="0F1632"/>
                </a:solidFill>
                <a:effectLst/>
                <a:latin typeface="inter"/>
              </a:rPr>
              <a:t>The ITER Members are procuring the components and systems of the ITER machine and plant and shipping them to the ITER site, where the ITER Organization teams have the overall responsibility for the successful installation and assembly of all components. </a:t>
            </a:r>
          </a:p>
          <a:p>
            <a:pPr algn="just">
              <a:buNone/>
            </a:pPr>
            <a:endParaRPr lang="en-GB" dirty="0">
              <a:solidFill>
                <a:srgbClr val="0F1632"/>
              </a:solidFill>
              <a:latin typeface="inter"/>
            </a:endParaRPr>
          </a:p>
          <a:p>
            <a:pPr algn="just">
              <a:buNone/>
            </a:pPr>
            <a:r>
              <a:rPr lang="en-GB" b="0" i="0" dirty="0">
                <a:solidFill>
                  <a:srgbClr val="0F1632"/>
                </a:solidFill>
                <a:effectLst/>
                <a:latin typeface="inter"/>
              </a:rPr>
              <a:t>Systems and services will be commissioned progressively, before an integrated commissioning phase demonstrates that the all systems required for the first experimental program perform as expected. The experimental exploitation of ITER will follow.</a:t>
            </a:r>
          </a:p>
          <a:p>
            <a:pPr algn="just">
              <a:buNone/>
            </a:pPr>
            <a:endParaRPr lang="en-GB" b="0" i="0" dirty="0">
              <a:solidFill>
                <a:srgbClr val="0F1632"/>
              </a:solidFill>
              <a:effectLst/>
              <a:latin typeface="inter"/>
            </a:endParaRPr>
          </a:p>
          <a:p>
            <a:pPr algn="just"/>
            <a:r>
              <a:rPr lang="en-GB" b="0" i="0" dirty="0">
                <a:solidFill>
                  <a:srgbClr val="0F1632"/>
                </a:solidFill>
                <a:effectLst/>
                <a:latin typeface="inter"/>
              </a:rPr>
              <a:t>Operation will be carried out according to a detailed Research Plan—a document that describes the progressive operation phases of ITER. In 2024, the ITER Organization and the seven ITER Domestic Agencies presented an updated project baseline (technical scope, cost and schedule) to the ITER Council for approval and, within that, a new baseline ITER Research Plan. </a:t>
            </a:r>
          </a:p>
          <a:p>
            <a:pPr algn="just"/>
            <a:endParaRPr lang="en-GB" dirty="0">
              <a:solidFill>
                <a:srgbClr val="0F1632"/>
              </a:solidFill>
              <a:latin typeface="inter"/>
            </a:endParaRPr>
          </a:p>
          <a:p>
            <a:pPr algn="just"/>
            <a:r>
              <a:rPr lang="en-GB" b="0" i="0" dirty="0">
                <a:solidFill>
                  <a:srgbClr val="0F1632"/>
                </a:solidFill>
                <a:effectLst/>
                <a:latin typeface="inter"/>
              </a:rPr>
              <a:t>The overall approach, which was approved, foresees a Start of Research Operation phase (SRO), that will feature a machine equipped with a divertor, blanket shield blocks and other key components and systems, allowing for hydrogen and deuterium-deuterium plasmas that culminate in the operation of the machine in long pulses at full magnetic energy and plasma current. </a:t>
            </a:r>
          </a:p>
          <a:p>
            <a:pPr algn="just"/>
            <a:endParaRPr lang="en-GB" dirty="0">
              <a:solidFill>
                <a:srgbClr val="0F1632"/>
              </a:solidFill>
              <a:latin typeface="inter"/>
            </a:endParaRPr>
          </a:p>
          <a:p>
            <a:pPr algn="just"/>
            <a:r>
              <a:rPr lang="en-GB" b="0" i="0" dirty="0">
                <a:solidFill>
                  <a:srgbClr val="0F1632"/>
                </a:solidFill>
                <a:effectLst/>
                <a:latin typeface="inter"/>
              </a:rPr>
              <a:t>The initial phase will be followed by deuterium-tritium operation 1 (DT-1) with limited fluence, and finally a machine upgrade to enable a more extensive DT-2 phase with the target to complete all project goals including the Q=10 project specification. </a:t>
            </a:r>
          </a:p>
        </p:txBody>
      </p:sp>
    </p:spTree>
    <p:extLst>
      <p:ext uri="{BB962C8B-B14F-4D97-AF65-F5344CB8AC3E}">
        <p14:creationId xmlns:p14="http://schemas.microsoft.com/office/powerpoint/2010/main" val="887139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299F98-8A2E-16F3-8DA0-1545D0195B7E}"/>
            </a:ext>
          </a:extLst>
        </p:cNvPr>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12819988-420F-FCB7-4678-5D0A0FC3DD01}"/>
              </a:ext>
            </a:extLst>
          </p:cNvPr>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a:solidFill>
            <a:schemeClr val="accent3"/>
          </a:solidFill>
        </p:spPr>
      </p:pic>
      <p:sp>
        <p:nvSpPr>
          <p:cNvPr id="46" name="Rectangle 32">
            <a:extLst>
              <a:ext uri="{FF2B5EF4-FFF2-40B4-BE49-F238E27FC236}">
                <a16:creationId xmlns:a16="http://schemas.microsoft.com/office/drawing/2014/main" id="{2C64DF31-06C7-A831-8358-DA68B8EB5A2B}"/>
              </a:ext>
            </a:extLst>
          </p:cNvPr>
          <p:cNvSpPr/>
          <p:nvPr/>
        </p:nvSpPr>
        <p:spPr>
          <a:xfrm rot="16200000">
            <a:off x="6523210" y="1201562"/>
            <a:ext cx="6870360" cy="4467229"/>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213973"/>
              <a:gd name="connsiteY0" fmla="*/ 15781 h 2288678"/>
              <a:gd name="connsiteX1" fmla="*/ 12213973 w 12213973"/>
              <a:gd name="connsiteY1" fmla="*/ 455559 h 2288678"/>
              <a:gd name="connsiteX2" fmla="*/ 12192001 w 12213973"/>
              <a:gd name="connsiteY2" fmla="*/ 2288678 h 2288678"/>
              <a:gd name="connsiteX3" fmla="*/ 0 w 12213973"/>
              <a:gd name="connsiteY3" fmla="*/ 2288678 h 2288678"/>
              <a:gd name="connsiteX4" fmla="*/ 0 w 12213973"/>
              <a:gd name="connsiteY4" fmla="*/ 15781 h 2288678"/>
              <a:gd name="connsiteX0" fmla="*/ 0 w 12213973"/>
              <a:gd name="connsiteY0" fmla="*/ 754 h 2273651"/>
              <a:gd name="connsiteX1" fmla="*/ 12213973 w 12213973"/>
              <a:gd name="connsiteY1" fmla="*/ 440532 h 2273651"/>
              <a:gd name="connsiteX2" fmla="*/ 12192001 w 12213973"/>
              <a:gd name="connsiteY2" fmla="*/ 2273651 h 2273651"/>
              <a:gd name="connsiteX3" fmla="*/ 0 w 12213973"/>
              <a:gd name="connsiteY3" fmla="*/ 2273651 h 2273651"/>
              <a:gd name="connsiteX4" fmla="*/ 0 w 12213973"/>
              <a:gd name="connsiteY4" fmla="*/ 754 h 2273651"/>
              <a:gd name="connsiteX0" fmla="*/ 0 w 12213973"/>
              <a:gd name="connsiteY0" fmla="*/ 286 h 2273183"/>
              <a:gd name="connsiteX1" fmla="*/ 12213973 w 12213973"/>
              <a:gd name="connsiteY1" fmla="*/ 440064 h 2273183"/>
              <a:gd name="connsiteX2" fmla="*/ 12192001 w 12213973"/>
              <a:gd name="connsiteY2" fmla="*/ 2273183 h 2273183"/>
              <a:gd name="connsiteX3" fmla="*/ 0 w 12213973"/>
              <a:gd name="connsiteY3" fmla="*/ 2273183 h 2273183"/>
              <a:gd name="connsiteX4" fmla="*/ 0 w 12213973"/>
              <a:gd name="connsiteY4" fmla="*/ 286 h 2273183"/>
              <a:gd name="connsiteX0" fmla="*/ 0 w 12235941"/>
              <a:gd name="connsiteY0" fmla="*/ 780 h 2273677"/>
              <a:gd name="connsiteX1" fmla="*/ 12235941 w 12235941"/>
              <a:gd name="connsiteY1" fmla="*/ 341354 h 2273677"/>
              <a:gd name="connsiteX2" fmla="*/ 12192001 w 12235941"/>
              <a:gd name="connsiteY2" fmla="*/ 2273677 h 2273677"/>
              <a:gd name="connsiteX3" fmla="*/ 0 w 12235941"/>
              <a:gd name="connsiteY3" fmla="*/ 2273677 h 2273677"/>
              <a:gd name="connsiteX4" fmla="*/ 0 w 12235941"/>
              <a:gd name="connsiteY4" fmla="*/ 780 h 2273677"/>
              <a:gd name="connsiteX0" fmla="*/ 0 w 12257907"/>
              <a:gd name="connsiteY0" fmla="*/ 2331 h 2275228"/>
              <a:gd name="connsiteX1" fmla="*/ 12257907 w 12257907"/>
              <a:gd name="connsiteY1" fmla="*/ 293303 h 2275228"/>
              <a:gd name="connsiteX2" fmla="*/ 12192001 w 12257907"/>
              <a:gd name="connsiteY2" fmla="*/ 2275228 h 2275228"/>
              <a:gd name="connsiteX3" fmla="*/ 0 w 12257907"/>
              <a:gd name="connsiteY3" fmla="*/ 2275228 h 2275228"/>
              <a:gd name="connsiteX4" fmla="*/ 0 w 12257907"/>
              <a:gd name="connsiteY4" fmla="*/ 2331 h 2275228"/>
              <a:gd name="connsiteX0" fmla="*/ 0 w 12257907"/>
              <a:gd name="connsiteY0" fmla="*/ 712 h 2273609"/>
              <a:gd name="connsiteX1" fmla="*/ 12257907 w 12257907"/>
              <a:gd name="connsiteY1" fmla="*/ 291684 h 2273609"/>
              <a:gd name="connsiteX2" fmla="*/ 12192001 w 12257907"/>
              <a:gd name="connsiteY2" fmla="*/ 2273609 h 2273609"/>
              <a:gd name="connsiteX3" fmla="*/ 0 w 12257907"/>
              <a:gd name="connsiteY3" fmla="*/ 2273609 h 2273609"/>
              <a:gd name="connsiteX4" fmla="*/ 0 w 12257907"/>
              <a:gd name="connsiteY4" fmla="*/ 712 h 2273609"/>
              <a:gd name="connsiteX0" fmla="*/ 0 w 12279997"/>
              <a:gd name="connsiteY0" fmla="*/ 457 h 2273354"/>
              <a:gd name="connsiteX1" fmla="*/ 12279998 w 12279997"/>
              <a:gd name="connsiteY1" fmla="*/ 326859 h 2273354"/>
              <a:gd name="connsiteX2" fmla="*/ 12192001 w 12279997"/>
              <a:gd name="connsiteY2" fmla="*/ 2273354 h 2273354"/>
              <a:gd name="connsiteX3" fmla="*/ 0 w 12279997"/>
              <a:gd name="connsiteY3" fmla="*/ 2273354 h 2273354"/>
              <a:gd name="connsiteX4" fmla="*/ 0 w 12279997"/>
              <a:gd name="connsiteY4" fmla="*/ 457 h 2273354"/>
              <a:gd name="connsiteX0" fmla="*/ 1 w 12280001"/>
              <a:gd name="connsiteY0" fmla="*/ 216 h 2378442"/>
              <a:gd name="connsiteX1" fmla="*/ 12280000 w 12280001"/>
              <a:gd name="connsiteY1" fmla="*/ 431947 h 2378442"/>
              <a:gd name="connsiteX2" fmla="*/ 12192003 w 12280001"/>
              <a:gd name="connsiteY2" fmla="*/ 2378442 h 2378442"/>
              <a:gd name="connsiteX3" fmla="*/ 2 w 12280001"/>
              <a:gd name="connsiteY3" fmla="*/ 2378442 h 2378442"/>
              <a:gd name="connsiteX4" fmla="*/ 1 w 12280001"/>
              <a:gd name="connsiteY4" fmla="*/ 216 h 2378442"/>
              <a:gd name="connsiteX0" fmla="*/ -1 w 12279997"/>
              <a:gd name="connsiteY0" fmla="*/ 0 h 2378226"/>
              <a:gd name="connsiteX1" fmla="*/ 12279998 w 12279997"/>
              <a:gd name="connsiteY1" fmla="*/ 431731 h 2378226"/>
              <a:gd name="connsiteX2" fmla="*/ 12192001 w 12279997"/>
              <a:gd name="connsiteY2" fmla="*/ 2378226 h 2378226"/>
              <a:gd name="connsiteX3" fmla="*/ 0 w 12279997"/>
              <a:gd name="connsiteY3" fmla="*/ 2378226 h 2378226"/>
              <a:gd name="connsiteX4" fmla="*/ -1 w 12279997"/>
              <a:gd name="connsiteY4" fmla="*/ 0 h 2378226"/>
              <a:gd name="connsiteX0" fmla="*/ 1 w 12280001"/>
              <a:gd name="connsiteY0" fmla="*/ 0 h 2378226"/>
              <a:gd name="connsiteX1" fmla="*/ 12280000 w 12280001"/>
              <a:gd name="connsiteY1" fmla="*/ 431731 h 2378226"/>
              <a:gd name="connsiteX2" fmla="*/ 12192003 w 12280001"/>
              <a:gd name="connsiteY2" fmla="*/ 2378226 h 2378226"/>
              <a:gd name="connsiteX3" fmla="*/ 2 w 12280001"/>
              <a:gd name="connsiteY3" fmla="*/ 2378226 h 2378226"/>
              <a:gd name="connsiteX4" fmla="*/ 1 w 12280001"/>
              <a:gd name="connsiteY4" fmla="*/ 0 h 23782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80001" h="2378226">
                <a:moveTo>
                  <a:pt x="1" y="0"/>
                </a:moveTo>
                <a:cubicBezTo>
                  <a:pt x="4569536" y="62694"/>
                  <a:pt x="7698850" y="182395"/>
                  <a:pt x="12280000" y="431731"/>
                </a:cubicBezTo>
                <a:lnTo>
                  <a:pt x="12192003" y="2378226"/>
                </a:lnTo>
                <a:lnTo>
                  <a:pt x="2" y="2378226"/>
                </a:lnTo>
                <a:cubicBezTo>
                  <a:pt x="2" y="1620594"/>
                  <a:pt x="1" y="757632"/>
                  <a:pt x="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t>a</a:t>
            </a:r>
          </a:p>
        </p:txBody>
      </p:sp>
      <p:grpSp>
        <p:nvGrpSpPr>
          <p:cNvPr id="38" name="Groupe 37">
            <a:extLst>
              <a:ext uri="{FF2B5EF4-FFF2-40B4-BE49-F238E27FC236}">
                <a16:creationId xmlns:a16="http://schemas.microsoft.com/office/drawing/2014/main" id="{FE074F43-8538-D3EB-A4F4-34528CB6F011}"/>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1544859E-BF45-1603-68B2-90B1FC8593EF}"/>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C5971537-8867-1743-FF29-8D8B07C602C6}"/>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A8AFAA38-9A22-DEC8-C043-875EA14B563C}"/>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D024AD1D-0D5F-F080-0EBF-ABC547405B7F}"/>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pic>
        <p:nvPicPr>
          <p:cNvPr id="12" name="Graphique 11">
            <a:extLst>
              <a:ext uri="{FF2B5EF4-FFF2-40B4-BE49-F238E27FC236}">
                <a16:creationId xmlns:a16="http://schemas.microsoft.com/office/drawing/2014/main" id="{73471BE4-B429-633C-F72A-7F791940B185}"/>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1002679" y="6104226"/>
            <a:ext cx="866227" cy="432000"/>
          </a:xfrm>
          <a:prstGeom prst="rect">
            <a:avLst/>
          </a:prstGeom>
        </p:spPr>
      </p:pic>
      <p:sp>
        <p:nvSpPr>
          <p:cNvPr id="13" name="ZoneTexte 53">
            <a:extLst>
              <a:ext uri="{FF2B5EF4-FFF2-40B4-BE49-F238E27FC236}">
                <a16:creationId xmlns:a16="http://schemas.microsoft.com/office/drawing/2014/main" id="{3633DA91-6F70-5900-4617-D42B58EE5CD9}"/>
              </a:ext>
            </a:extLst>
          </p:cNvPr>
          <p:cNvSpPr txBox="1"/>
          <p:nvPr/>
        </p:nvSpPr>
        <p:spPr>
          <a:xfrm>
            <a:off x="8354180" y="1580205"/>
            <a:ext cx="3514726" cy="2323713"/>
          </a:xfrm>
          <a:prstGeom prst="rect">
            <a:avLst/>
          </a:prstGeom>
          <a:noFill/>
        </p:spPr>
        <p:txBody>
          <a:bodyPr wrap="square" rtlCol="0">
            <a:spAutoFit/>
          </a:bodyPr>
          <a:lstStyle/>
          <a:p>
            <a:pPr>
              <a:lnSpc>
                <a:spcPts val="2400"/>
              </a:lnSpc>
              <a:spcAft>
                <a:spcPts val="1800"/>
              </a:spcAft>
            </a:pPr>
            <a:r>
              <a:rPr lang="en-US" sz="2000" b="1" dirty="0">
                <a:solidFill>
                  <a:schemeClr val="accent1"/>
                </a:solidFill>
                <a:latin typeface="Arial" panose="020B0604020202020204" pitchFamily="34" charset="0"/>
                <a:ea typeface="Open Sans" pitchFamily="2" charset="0"/>
                <a:cs typeface="Arial" panose="020B0604020202020204" pitchFamily="34" charset="0"/>
              </a:rPr>
              <a:t>HYDROGEN FUSION</a:t>
            </a:r>
          </a:p>
          <a:p>
            <a:pPr marL="285750" indent="-285750">
              <a:lnSpc>
                <a:spcPts val="1800"/>
              </a:lnSpc>
              <a:spcAft>
                <a:spcPts val="600"/>
              </a:spcAft>
              <a:buFont typeface="Arial" panose="020B0604020202020204" pitchFamily="34" charset="0"/>
              <a:buChar char="•"/>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Carbon-free</a:t>
            </a:r>
          </a:p>
          <a:p>
            <a:pPr marL="285750" indent="-285750">
              <a:lnSpc>
                <a:spcPts val="1800"/>
              </a:lnSpc>
              <a:spcAft>
                <a:spcPts val="600"/>
              </a:spcAft>
              <a:buFont typeface="Arial" panose="020B0604020202020204" pitchFamily="34" charset="0"/>
              <a:buChar char="•"/>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Abundant fuel supply</a:t>
            </a:r>
          </a:p>
          <a:p>
            <a:pPr marL="285750" indent="-285750">
              <a:lnSpc>
                <a:spcPts val="1800"/>
              </a:lnSpc>
              <a:spcAft>
                <a:spcPts val="600"/>
              </a:spcAft>
              <a:buFont typeface="Arial" panose="020B0604020202020204" pitchFamily="34" charset="0"/>
              <a:buChar char="•"/>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No long-lived, highly radioactive waste</a:t>
            </a:r>
          </a:p>
          <a:p>
            <a:pPr marL="285750" indent="-285750">
              <a:lnSpc>
                <a:spcPts val="1800"/>
              </a:lnSpc>
              <a:spcAft>
                <a:spcPts val="600"/>
              </a:spcAft>
              <a:buFont typeface="Arial" panose="020B0604020202020204" pitchFamily="34" charset="0"/>
              <a:buChar char="•"/>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Safe</a:t>
            </a:r>
          </a:p>
          <a:p>
            <a:pPr marL="285750" indent="-285750">
              <a:lnSpc>
                <a:spcPts val="1800"/>
              </a:lnSpc>
              <a:spcAft>
                <a:spcPts val="600"/>
              </a:spcAft>
              <a:buFont typeface="Arial" panose="020B0604020202020204" pitchFamily="34" charset="0"/>
              <a:buChar char="•"/>
            </a:pPr>
            <a:r>
              <a:rPr lang="en-US" sz="16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Difficult engineering challenges</a:t>
            </a:r>
          </a:p>
        </p:txBody>
      </p:sp>
      <p:sp>
        <p:nvSpPr>
          <p:cNvPr id="14" name="ZoneTexte 11">
            <a:extLst>
              <a:ext uri="{FF2B5EF4-FFF2-40B4-BE49-F238E27FC236}">
                <a16:creationId xmlns:a16="http://schemas.microsoft.com/office/drawing/2014/main" id="{FD4B51E8-AC3B-E842-515B-A358A731386C}"/>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rgbClr val="002060"/>
                </a:solidFill>
                <a:latin typeface="Open Sans" pitchFamily="2" charset="0"/>
                <a:ea typeface="Open Sans" pitchFamily="2" charset="0"/>
                <a:cs typeface="Open Sans" pitchFamily="2" charset="0"/>
              </a:rPr>
              <a:t>5</a:t>
            </a:fld>
            <a:endParaRPr lang="fr-FR" sz="1000" dirty="0">
              <a:solidFill>
                <a:srgbClr val="002060"/>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2854092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A33CB1-22A4-AE5F-DEBE-14A51C9E686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AFF9EC3-1E5C-08C1-326D-7BA8D011DFF0}"/>
              </a:ext>
            </a:extLst>
          </p:cNvPr>
          <p:cNvSpPr txBox="1"/>
          <p:nvPr/>
        </p:nvSpPr>
        <p:spPr>
          <a:xfrm>
            <a:off x="1491085" y="94560"/>
            <a:ext cx="8776196" cy="630942"/>
          </a:xfrm>
          <a:prstGeom prst="rect">
            <a:avLst/>
          </a:prstGeom>
          <a:solidFill>
            <a:srgbClr val="FFC000"/>
          </a:solidFill>
        </p:spPr>
        <p:txBody>
          <a:bodyPr wrap="square" rtlCol="0">
            <a:spAutoFit/>
          </a:bodyPr>
          <a:lstStyle/>
          <a:p>
            <a:pPr algn="ctr"/>
            <a:r>
              <a:rPr lang="en-US" sz="3500" b="1" dirty="0">
                <a:solidFill>
                  <a:schemeClr val="bg1"/>
                </a:solidFill>
              </a:rPr>
              <a:t>FUSION</a:t>
            </a:r>
            <a:endParaRPr lang="en-GB" sz="3500" b="1" dirty="0">
              <a:solidFill>
                <a:schemeClr val="bg1"/>
              </a:solidFill>
            </a:endParaRPr>
          </a:p>
        </p:txBody>
      </p:sp>
      <p:sp>
        <p:nvSpPr>
          <p:cNvPr id="6" name="TextBox 5">
            <a:extLst>
              <a:ext uri="{FF2B5EF4-FFF2-40B4-BE49-F238E27FC236}">
                <a16:creationId xmlns:a16="http://schemas.microsoft.com/office/drawing/2014/main" id="{B1F0FA3F-CD14-A660-1A8E-94FD75790AC4}"/>
              </a:ext>
            </a:extLst>
          </p:cNvPr>
          <p:cNvSpPr txBox="1"/>
          <p:nvPr/>
        </p:nvSpPr>
        <p:spPr>
          <a:xfrm>
            <a:off x="0" y="876365"/>
            <a:ext cx="11968681" cy="461665"/>
          </a:xfrm>
          <a:prstGeom prst="rect">
            <a:avLst/>
          </a:prstGeom>
          <a:noFill/>
        </p:spPr>
        <p:txBody>
          <a:bodyPr wrap="square">
            <a:spAutoFit/>
          </a:bodyPr>
          <a:lstStyle/>
          <a:p>
            <a:r>
              <a:rPr lang="en-GB" sz="2400" b="1" i="1" dirty="0">
                <a:effectLst/>
                <a:latin typeface="Aptos" panose="020B0004020202020204" pitchFamily="34" charset="0"/>
              </a:rPr>
              <a:t>Fusion is the energy source of the Universe, occurring in the core of the Sun and stars</a:t>
            </a:r>
            <a:endParaRPr lang="en-GB" sz="2400" b="1" dirty="0">
              <a:latin typeface="Aptos" panose="020B0004020202020204" pitchFamily="34" charset="0"/>
            </a:endParaRPr>
          </a:p>
        </p:txBody>
      </p:sp>
      <p:pic>
        <p:nvPicPr>
          <p:cNvPr id="1026" name="Picture 2" descr="the sun">
            <a:extLst>
              <a:ext uri="{FF2B5EF4-FFF2-40B4-BE49-F238E27FC236}">
                <a16:creationId xmlns:a16="http://schemas.microsoft.com/office/drawing/2014/main" id="{8E21C0CF-562F-9568-82BB-3B2DE8CBD9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488893"/>
            <a:ext cx="5340135" cy="496632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8FA5E7BA-E9CA-435A-C807-59F960F2B9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3341" y="1427782"/>
            <a:ext cx="3713166" cy="539551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C2CEE28-5FEC-5CCF-C458-F07FF378A579}"/>
              </a:ext>
            </a:extLst>
          </p:cNvPr>
          <p:cNvSpPr txBox="1"/>
          <p:nvPr/>
        </p:nvSpPr>
        <p:spPr>
          <a:xfrm>
            <a:off x="220565" y="6270553"/>
            <a:ext cx="6142776" cy="369332"/>
          </a:xfrm>
          <a:prstGeom prst="rect">
            <a:avLst/>
          </a:prstGeom>
          <a:noFill/>
        </p:spPr>
        <p:txBody>
          <a:bodyPr wrap="square">
            <a:spAutoFit/>
          </a:bodyPr>
          <a:lstStyle/>
          <a:p>
            <a:pPr algn="l">
              <a:buNone/>
            </a:pPr>
            <a:r>
              <a:rPr lang="en-GB" b="0" i="0" dirty="0">
                <a:solidFill>
                  <a:srgbClr val="0F1632"/>
                </a:solidFill>
                <a:effectLst/>
                <a:latin typeface="inter"/>
              </a:rPr>
              <a:t>core temperatures reach 15,000,000 °C</a:t>
            </a:r>
          </a:p>
        </p:txBody>
      </p:sp>
    </p:spTree>
    <p:extLst>
      <p:ext uri="{BB962C8B-B14F-4D97-AF65-F5344CB8AC3E}">
        <p14:creationId xmlns:p14="http://schemas.microsoft.com/office/powerpoint/2010/main" val="2046709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3FAC65-FE0D-D620-FD82-02C545B02B23}"/>
            </a:ext>
          </a:extLst>
        </p:cNvPr>
        <p:cNvGrpSpPr/>
        <p:nvPr/>
      </p:nvGrpSpPr>
      <p:grpSpPr>
        <a:xfrm>
          <a:off x="0" y="0"/>
          <a:ext cx="0" cy="0"/>
          <a:chOff x="0" y="0"/>
          <a:chExt cx="0" cy="0"/>
        </a:xfrm>
      </p:grpSpPr>
      <p:pic>
        <p:nvPicPr>
          <p:cNvPr id="14" name="Picture 2" descr="Wormhole, Time Travel, Portal, Vortex, Space, Warp">
            <a:extLst>
              <a:ext uri="{FF2B5EF4-FFF2-40B4-BE49-F238E27FC236}">
                <a16:creationId xmlns:a16="http://schemas.microsoft.com/office/drawing/2014/main" id="{67D155BC-3959-D797-FEE6-47F5F64327EF}"/>
              </a:ext>
            </a:extLst>
          </p:cNvPr>
          <p:cNvPicPr>
            <a:picLocks noGrp="1" noChangeAspect="1" noChangeArrowheads="1"/>
          </p:cNvPicPr>
          <p:nvPr>
            <p:ph type="pic" sz="quarter" idx="10"/>
          </p:nvPr>
        </p:nvPicPr>
        <p:blipFill rotWithShape="1">
          <a:blip r:embed="rId3" cstate="email">
            <a:extLst>
              <a:ext uri="{28A0092B-C50C-407E-A947-70E740481C1C}">
                <a14:useLocalDpi xmlns:a14="http://schemas.microsoft.com/office/drawing/2010/main"/>
              </a:ext>
            </a:extLst>
          </a:blip>
          <a:srcRect/>
          <a:stretch/>
        </p:blipFill>
        <p:spPr bwMode="auto">
          <a:xfrm>
            <a:off x="-1" y="0"/>
            <a:ext cx="12100561" cy="6827520"/>
          </a:xfrm>
          <a:prstGeom prst="rect">
            <a:avLst/>
          </a:prstGeom>
          <a:noFill/>
          <a:ln>
            <a:solidFill>
              <a:srgbClr val="FFC000"/>
            </a:solidFill>
          </a:ln>
          <a:extLst>
            <a:ext uri="{909E8E84-426E-40DD-AFC4-6F175D3DCCD1}">
              <a14:hiddenFill xmlns:a14="http://schemas.microsoft.com/office/drawing/2010/main">
                <a:solidFill>
                  <a:srgbClr val="FFFFFF"/>
                </a:solidFill>
              </a14:hiddenFill>
            </a:ext>
          </a:extLst>
        </p:spPr>
      </p:pic>
      <p:sp>
        <p:nvSpPr>
          <p:cNvPr id="46" name="Rectangle 32">
            <a:extLst>
              <a:ext uri="{FF2B5EF4-FFF2-40B4-BE49-F238E27FC236}">
                <a16:creationId xmlns:a16="http://schemas.microsoft.com/office/drawing/2014/main" id="{06E5BDCB-451A-747C-4610-14F730572996}"/>
              </a:ext>
            </a:extLst>
          </p:cNvPr>
          <p:cNvSpPr/>
          <p:nvPr/>
        </p:nvSpPr>
        <p:spPr>
          <a:xfrm rot="16200000">
            <a:off x="6020040" y="698392"/>
            <a:ext cx="6870360" cy="5473570"/>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213973"/>
              <a:gd name="connsiteY0" fmla="*/ 15781 h 2288678"/>
              <a:gd name="connsiteX1" fmla="*/ 12213973 w 12213973"/>
              <a:gd name="connsiteY1" fmla="*/ 455559 h 2288678"/>
              <a:gd name="connsiteX2" fmla="*/ 12192001 w 12213973"/>
              <a:gd name="connsiteY2" fmla="*/ 2288678 h 2288678"/>
              <a:gd name="connsiteX3" fmla="*/ 0 w 12213973"/>
              <a:gd name="connsiteY3" fmla="*/ 2288678 h 2288678"/>
              <a:gd name="connsiteX4" fmla="*/ 0 w 12213973"/>
              <a:gd name="connsiteY4" fmla="*/ 15781 h 2288678"/>
              <a:gd name="connsiteX0" fmla="*/ 0 w 12213973"/>
              <a:gd name="connsiteY0" fmla="*/ 754 h 2273651"/>
              <a:gd name="connsiteX1" fmla="*/ 12213973 w 12213973"/>
              <a:gd name="connsiteY1" fmla="*/ 440532 h 2273651"/>
              <a:gd name="connsiteX2" fmla="*/ 12192001 w 12213973"/>
              <a:gd name="connsiteY2" fmla="*/ 2273651 h 2273651"/>
              <a:gd name="connsiteX3" fmla="*/ 0 w 12213973"/>
              <a:gd name="connsiteY3" fmla="*/ 2273651 h 2273651"/>
              <a:gd name="connsiteX4" fmla="*/ 0 w 12213973"/>
              <a:gd name="connsiteY4" fmla="*/ 754 h 2273651"/>
              <a:gd name="connsiteX0" fmla="*/ 0 w 12213973"/>
              <a:gd name="connsiteY0" fmla="*/ 286 h 2273183"/>
              <a:gd name="connsiteX1" fmla="*/ 12213973 w 12213973"/>
              <a:gd name="connsiteY1" fmla="*/ 440064 h 2273183"/>
              <a:gd name="connsiteX2" fmla="*/ 12192001 w 12213973"/>
              <a:gd name="connsiteY2" fmla="*/ 2273183 h 2273183"/>
              <a:gd name="connsiteX3" fmla="*/ 0 w 12213973"/>
              <a:gd name="connsiteY3" fmla="*/ 2273183 h 2273183"/>
              <a:gd name="connsiteX4" fmla="*/ 0 w 12213973"/>
              <a:gd name="connsiteY4" fmla="*/ 286 h 2273183"/>
              <a:gd name="connsiteX0" fmla="*/ 0 w 12235941"/>
              <a:gd name="connsiteY0" fmla="*/ 780 h 2273677"/>
              <a:gd name="connsiteX1" fmla="*/ 12235941 w 12235941"/>
              <a:gd name="connsiteY1" fmla="*/ 341354 h 2273677"/>
              <a:gd name="connsiteX2" fmla="*/ 12192001 w 12235941"/>
              <a:gd name="connsiteY2" fmla="*/ 2273677 h 2273677"/>
              <a:gd name="connsiteX3" fmla="*/ 0 w 12235941"/>
              <a:gd name="connsiteY3" fmla="*/ 2273677 h 2273677"/>
              <a:gd name="connsiteX4" fmla="*/ 0 w 12235941"/>
              <a:gd name="connsiteY4" fmla="*/ 780 h 2273677"/>
              <a:gd name="connsiteX0" fmla="*/ 0 w 12257907"/>
              <a:gd name="connsiteY0" fmla="*/ 2331 h 2275228"/>
              <a:gd name="connsiteX1" fmla="*/ 12257907 w 12257907"/>
              <a:gd name="connsiteY1" fmla="*/ 293303 h 2275228"/>
              <a:gd name="connsiteX2" fmla="*/ 12192001 w 12257907"/>
              <a:gd name="connsiteY2" fmla="*/ 2275228 h 2275228"/>
              <a:gd name="connsiteX3" fmla="*/ 0 w 12257907"/>
              <a:gd name="connsiteY3" fmla="*/ 2275228 h 2275228"/>
              <a:gd name="connsiteX4" fmla="*/ 0 w 12257907"/>
              <a:gd name="connsiteY4" fmla="*/ 2331 h 2275228"/>
              <a:gd name="connsiteX0" fmla="*/ 0 w 12257907"/>
              <a:gd name="connsiteY0" fmla="*/ 712 h 2273609"/>
              <a:gd name="connsiteX1" fmla="*/ 12257907 w 12257907"/>
              <a:gd name="connsiteY1" fmla="*/ 291684 h 2273609"/>
              <a:gd name="connsiteX2" fmla="*/ 12192001 w 12257907"/>
              <a:gd name="connsiteY2" fmla="*/ 2273609 h 2273609"/>
              <a:gd name="connsiteX3" fmla="*/ 0 w 12257907"/>
              <a:gd name="connsiteY3" fmla="*/ 2273609 h 2273609"/>
              <a:gd name="connsiteX4" fmla="*/ 0 w 12257907"/>
              <a:gd name="connsiteY4" fmla="*/ 712 h 2273609"/>
              <a:gd name="connsiteX0" fmla="*/ 0 w 12279997"/>
              <a:gd name="connsiteY0" fmla="*/ 457 h 2273354"/>
              <a:gd name="connsiteX1" fmla="*/ 12279998 w 12279997"/>
              <a:gd name="connsiteY1" fmla="*/ 326859 h 2273354"/>
              <a:gd name="connsiteX2" fmla="*/ 12192001 w 12279997"/>
              <a:gd name="connsiteY2" fmla="*/ 2273354 h 2273354"/>
              <a:gd name="connsiteX3" fmla="*/ 0 w 12279997"/>
              <a:gd name="connsiteY3" fmla="*/ 2273354 h 2273354"/>
              <a:gd name="connsiteX4" fmla="*/ 0 w 12279997"/>
              <a:gd name="connsiteY4" fmla="*/ 457 h 2273354"/>
              <a:gd name="connsiteX0" fmla="*/ 1 w 12280001"/>
              <a:gd name="connsiteY0" fmla="*/ 216 h 2378442"/>
              <a:gd name="connsiteX1" fmla="*/ 12280000 w 12280001"/>
              <a:gd name="connsiteY1" fmla="*/ 431947 h 2378442"/>
              <a:gd name="connsiteX2" fmla="*/ 12192003 w 12280001"/>
              <a:gd name="connsiteY2" fmla="*/ 2378442 h 2378442"/>
              <a:gd name="connsiteX3" fmla="*/ 2 w 12280001"/>
              <a:gd name="connsiteY3" fmla="*/ 2378442 h 2378442"/>
              <a:gd name="connsiteX4" fmla="*/ 1 w 12280001"/>
              <a:gd name="connsiteY4" fmla="*/ 216 h 2378442"/>
              <a:gd name="connsiteX0" fmla="*/ -1 w 12279997"/>
              <a:gd name="connsiteY0" fmla="*/ 0 h 2378226"/>
              <a:gd name="connsiteX1" fmla="*/ 12279998 w 12279997"/>
              <a:gd name="connsiteY1" fmla="*/ 431731 h 2378226"/>
              <a:gd name="connsiteX2" fmla="*/ 12192001 w 12279997"/>
              <a:gd name="connsiteY2" fmla="*/ 2378226 h 2378226"/>
              <a:gd name="connsiteX3" fmla="*/ 0 w 12279997"/>
              <a:gd name="connsiteY3" fmla="*/ 2378226 h 2378226"/>
              <a:gd name="connsiteX4" fmla="*/ -1 w 12279997"/>
              <a:gd name="connsiteY4" fmla="*/ 0 h 2378226"/>
              <a:gd name="connsiteX0" fmla="*/ 1 w 12280001"/>
              <a:gd name="connsiteY0" fmla="*/ 0 h 2378226"/>
              <a:gd name="connsiteX1" fmla="*/ 12280000 w 12280001"/>
              <a:gd name="connsiteY1" fmla="*/ 431731 h 2378226"/>
              <a:gd name="connsiteX2" fmla="*/ 12192003 w 12280001"/>
              <a:gd name="connsiteY2" fmla="*/ 2378226 h 2378226"/>
              <a:gd name="connsiteX3" fmla="*/ 2 w 12280001"/>
              <a:gd name="connsiteY3" fmla="*/ 2378226 h 2378226"/>
              <a:gd name="connsiteX4" fmla="*/ 1 w 12280001"/>
              <a:gd name="connsiteY4" fmla="*/ 0 h 23782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80001" h="2378226">
                <a:moveTo>
                  <a:pt x="1" y="0"/>
                </a:moveTo>
                <a:cubicBezTo>
                  <a:pt x="4569536" y="62694"/>
                  <a:pt x="7698850" y="182395"/>
                  <a:pt x="12280000" y="431731"/>
                </a:cubicBezTo>
                <a:lnTo>
                  <a:pt x="12192003" y="2378226"/>
                </a:lnTo>
                <a:lnTo>
                  <a:pt x="2" y="2378226"/>
                </a:lnTo>
                <a:cubicBezTo>
                  <a:pt x="2" y="1620594"/>
                  <a:pt x="1" y="757632"/>
                  <a:pt x="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t>a</a:t>
            </a:r>
          </a:p>
        </p:txBody>
      </p:sp>
      <p:grpSp>
        <p:nvGrpSpPr>
          <p:cNvPr id="38" name="Groupe 37">
            <a:extLst>
              <a:ext uri="{FF2B5EF4-FFF2-40B4-BE49-F238E27FC236}">
                <a16:creationId xmlns:a16="http://schemas.microsoft.com/office/drawing/2014/main" id="{E02F9BAD-47E1-F293-188F-B29E8FF9883B}"/>
              </a:ext>
            </a:extLst>
          </p:cNvPr>
          <p:cNvGrpSpPr/>
          <p:nvPr/>
        </p:nvGrpSpPr>
        <p:grpSpPr>
          <a:xfrm>
            <a:off x="0" y="0"/>
            <a:ext cx="12192000" cy="6858000"/>
            <a:chOff x="0" y="0"/>
            <a:chExt cx="12192000" cy="6858000"/>
          </a:xfrm>
        </p:grpSpPr>
        <p:sp>
          <p:nvSpPr>
            <p:cNvPr id="34" name="Espace réservé du texte 19">
              <a:extLst>
                <a:ext uri="{FF2B5EF4-FFF2-40B4-BE49-F238E27FC236}">
                  <a16:creationId xmlns:a16="http://schemas.microsoft.com/office/drawing/2014/main" id="{596F8B13-F247-7FE6-41A4-913DF22CB41F}"/>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5" name="Espace réservé du texte 19">
              <a:extLst>
                <a:ext uri="{FF2B5EF4-FFF2-40B4-BE49-F238E27FC236}">
                  <a16:creationId xmlns:a16="http://schemas.microsoft.com/office/drawing/2014/main" id="{72B96F51-1C29-6268-B831-3915ADDEA703}"/>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6" name="Espace réservé du texte 19">
              <a:extLst>
                <a:ext uri="{FF2B5EF4-FFF2-40B4-BE49-F238E27FC236}">
                  <a16:creationId xmlns:a16="http://schemas.microsoft.com/office/drawing/2014/main" id="{5FFBC3CD-248B-D93B-54A1-19CE7268DF74}"/>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sp>
          <p:nvSpPr>
            <p:cNvPr id="37" name="Espace réservé du texte 19">
              <a:extLst>
                <a:ext uri="{FF2B5EF4-FFF2-40B4-BE49-F238E27FC236}">
                  <a16:creationId xmlns:a16="http://schemas.microsoft.com/office/drawing/2014/main" id="{3884B8EA-1405-D0C5-962F-9789F9F368DA}"/>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text</a:t>
              </a:r>
            </a:p>
          </p:txBody>
        </p:sp>
      </p:grpSp>
      <p:pic>
        <p:nvPicPr>
          <p:cNvPr id="12" name="Graphique 11">
            <a:extLst>
              <a:ext uri="{FF2B5EF4-FFF2-40B4-BE49-F238E27FC236}">
                <a16:creationId xmlns:a16="http://schemas.microsoft.com/office/drawing/2014/main" id="{158AF4A5-3EF4-1574-2E18-D78ECA4FAE8F}"/>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1002679" y="6104226"/>
            <a:ext cx="866227" cy="432000"/>
          </a:xfrm>
          <a:prstGeom prst="rect">
            <a:avLst/>
          </a:prstGeom>
        </p:spPr>
      </p:pic>
      <p:sp>
        <p:nvSpPr>
          <p:cNvPr id="11" name="ZoneTexte 53">
            <a:extLst>
              <a:ext uri="{FF2B5EF4-FFF2-40B4-BE49-F238E27FC236}">
                <a16:creationId xmlns:a16="http://schemas.microsoft.com/office/drawing/2014/main" id="{D9D67443-8966-7D56-D46D-4CE8B2ECCDD9}"/>
              </a:ext>
            </a:extLst>
          </p:cNvPr>
          <p:cNvSpPr txBox="1"/>
          <p:nvPr/>
        </p:nvSpPr>
        <p:spPr>
          <a:xfrm>
            <a:off x="7251826" y="1793373"/>
            <a:ext cx="4940174" cy="3844066"/>
          </a:xfrm>
          <a:prstGeom prst="rect">
            <a:avLst/>
          </a:prstGeom>
          <a:noFill/>
        </p:spPr>
        <p:txBody>
          <a:bodyPr wrap="square" rtlCol="0">
            <a:spAutoFit/>
          </a:bodyPr>
          <a:lstStyle/>
          <a:p>
            <a:pPr>
              <a:lnSpc>
                <a:spcPts val="2400"/>
              </a:lnSpc>
              <a:spcAft>
                <a:spcPts val="1800"/>
              </a:spcAft>
            </a:pPr>
            <a:r>
              <a:rPr lang="en-US" sz="2600" b="1" dirty="0">
                <a:solidFill>
                  <a:schemeClr val="accent1"/>
                </a:solidFill>
                <a:latin typeface="Arial" panose="020B0604020202020204" pitchFamily="34" charset="0"/>
                <a:ea typeface="Open Sans" pitchFamily="2" charset="0"/>
                <a:cs typeface="Arial" panose="020B0604020202020204" pitchFamily="34" charset="0"/>
              </a:rPr>
              <a:t>  FUSION IN THE UNIVERSE</a:t>
            </a:r>
          </a:p>
          <a:p>
            <a:pPr>
              <a:lnSpc>
                <a:spcPts val="2400"/>
              </a:lnSpc>
              <a:spcAft>
                <a:spcPts val="1800"/>
              </a:spcAft>
            </a:pPr>
            <a:endParaRPr lang="en-US" sz="2600" b="1" dirty="0">
              <a:solidFill>
                <a:schemeClr val="accent1"/>
              </a:solidFill>
              <a:latin typeface="Arial" panose="020B0604020202020204" pitchFamily="34" charset="0"/>
              <a:ea typeface="Open Sans" pitchFamily="2" charset="0"/>
              <a:cs typeface="Arial" panose="020B0604020202020204" pitchFamily="34" charset="0"/>
            </a:endParaRPr>
          </a:p>
          <a:p>
            <a:pPr marL="285750" indent="-285750">
              <a:lnSpc>
                <a:spcPct val="200000"/>
              </a:lnSpc>
              <a:spcAft>
                <a:spcPts val="1200"/>
              </a:spcAft>
              <a:buFont typeface="Arial" panose="020B0604020202020204" pitchFamily="34" charset="0"/>
              <a:buChar char="•"/>
            </a:pPr>
            <a:r>
              <a:rPr lang="en-US" sz="20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Source of light, heat, and life on Earth</a:t>
            </a:r>
          </a:p>
          <a:p>
            <a:pPr marL="285750" indent="-285750">
              <a:lnSpc>
                <a:spcPct val="200000"/>
              </a:lnSpc>
              <a:spcAft>
                <a:spcPts val="1200"/>
              </a:spcAft>
              <a:buFont typeface="Arial" panose="020B0604020202020204" pitchFamily="34" charset="0"/>
              <a:buChar char="•"/>
            </a:pPr>
            <a:r>
              <a:rPr lang="en-US" sz="20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Made possible by </a:t>
            </a:r>
            <a:r>
              <a:rPr lang="en-US" sz="2000" b="1"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gravitational force </a:t>
            </a:r>
            <a:r>
              <a:rPr lang="en-US" sz="20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(to overcome electrostatic repulsion) </a:t>
            </a:r>
          </a:p>
          <a:p>
            <a:pPr>
              <a:lnSpc>
                <a:spcPct val="200000"/>
              </a:lnSpc>
              <a:spcAft>
                <a:spcPts val="1200"/>
              </a:spcAft>
            </a:pPr>
            <a:r>
              <a:rPr lang="en-US" sz="2000" dirty="0">
                <a:solidFill>
                  <a:schemeClr val="tx1">
                    <a:lumMod val="75000"/>
                    <a:lumOff val="25000"/>
                  </a:schemeClr>
                </a:solidFill>
                <a:latin typeface="Arial" panose="020B0604020202020204" pitchFamily="34" charset="0"/>
                <a:ea typeface="Open Sans" pitchFamily="2" charset="0"/>
                <a:cs typeface="Arial" panose="020B0604020202020204" pitchFamily="34" charset="0"/>
              </a:rPr>
              <a:t>   &amp; and the huge scale of Sun &amp; the stars</a:t>
            </a:r>
            <a:endParaRPr lang="el-GR" sz="2000" dirty="0">
              <a:solidFill>
                <a:schemeClr val="tx1">
                  <a:lumMod val="75000"/>
                  <a:lumOff val="25000"/>
                </a:schemeClr>
              </a:solidFill>
              <a:latin typeface="Arial" panose="020B0604020202020204" pitchFamily="34" charset="0"/>
              <a:ea typeface="Open Sans" pitchFamily="2" charset="0"/>
              <a:cs typeface="Arial" panose="020B0604020202020204" pitchFamily="34" charset="0"/>
            </a:endParaRPr>
          </a:p>
        </p:txBody>
      </p:sp>
      <p:sp>
        <p:nvSpPr>
          <p:cNvPr id="16" name="ZoneTexte 11">
            <a:extLst>
              <a:ext uri="{FF2B5EF4-FFF2-40B4-BE49-F238E27FC236}">
                <a16:creationId xmlns:a16="http://schemas.microsoft.com/office/drawing/2014/main" id="{2316EC44-22F7-B12B-8BA7-3FCECCFBEFC9}"/>
              </a:ext>
            </a:extLst>
          </p:cNvPr>
          <p:cNvSpPr txBox="1"/>
          <p:nvPr/>
        </p:nvSpPr>
        <p:spPr>
          <a:xfrm>
            <a:off x="10263141" y="6271108"/>
            <a:ext cx="457629" cy="246221"/>
          </a:xfrm>
          <a:prstGeom prst="rect">
            <a:avLst/>
          </a:prstGeom>
          <a:noFill/>
        </p:spPr>
        <p:txBody>
          <a:bodyPr wrap="square" rtlCol="0">
            <a:spAutoFit/>
          </a:bodyPr>
          <a:lstStyle/>
          <a:p>
            <a:pPr algn="ctr"/>
            <a:fld id="{7C4C52B0-8C01-7849-9FBD-81D69A89DA73}" type="slidenum">
              <a:rPr lang="fr-FR" sz="1000">
                <a:solidFill>
                  <a:srgbClr val="002060"/>
                </a:solidFill>
                <a:latin typeface="Open Sans" pitchFamily="2" charset="0"/>
                <a:ea typeface="Open Sans" pitchFamily="2" charset="0"/>
                <a:cs typeface="Open Sans" pitchFamily="2" charset="0"/>
              </a:rPr>
              <a:t>7</a:t>
            </a:fld>
            <a:endParaRPr lang="fr-FR" sz="1000" dirty="0">
              <a:solidFill>
                <a:srgbClr val="002060"/>
              </a:solidFill>
              <a:latin typeface="Open Sans" pitchFamily="2" charset="0"/>
              <a:ea typeface="Open Sans" pitchFamily="2" charset="0"/>
              <a:cs typeface="Open Sans" pitchFamily="2" charset="0"/>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FF67A53-F4D2-B4FC-B580-2D44C5483932}"/>
                  </a:ext>
                </a:extLst>
              </p:cNvPr>
              <p:cNvSpPr txBox="1"/>
              <p:nvPr/>
            </p:nvSpPr>
            <p:spPr>
              <a:xfrm>
                <a:off x="1272557" y="5058624"/>
                <a:ext cx="3445844" cy="721801"/>
              </a:xfrm>
              <a:prstGeom prst="rect">
                <a:avLst/>
              </a:prstGeom>
              <a:noFill/>
            </p:spPr>
            <p:txBody>
              <a:bodyPr wrap="square" rtlCol="0">
                <a:spAutoFit/>
              </a:bodyPr>
              <a:lstStyle/>
              <a:p>
                <a14:m>
                  <m:oMath xmlns:m="http://schemas.openxmlformats.org/officeDocument/2006/math">
                    <m:r>
                      <a:rPr lang="en-US" sz="4000" b="1" i="0" smtClean="0">
                        <a:solidFill>
                          <a:srgbClr val="FFFF00"/>
                        </a:solidFill>
                        <a:latin typeface="Cambria Math" panose="02040503050406030204" pitchFamily="18" charset="0"/>
                      </a:rPr>
                      <m:t>𝚫</m:t>
                    </m:r>
                    <m:r>
                      <a:rPr lang="en-US" sz="4000" b="1" i="1" smtClean="0">
                        <a:solidFill>
                          <a:srgbClr val="FFFF00"/>
                        </a:solidFill>
                        <a:latin typeface="Cambria Math" panose="02040503050406030204" pitchFamily="18" charset="0"/>
                      </a:rPr>
                      <m:t>𝑬</m:t>
                    </m:r>
                    <m:r>
                      <a:rPr lang="en-US" sz="4000" b="1" i="1" smtClean="0">
                        <a:solidFill>
                          <a:srgbClr val="FFFF00"/>
                        </a:solidFill>
                        <a:latin typeface="Cambria Math" panose="02040503050406030204" pitchFamily="18" charset="0"/>
                      </a:rPr>
                      <m:t>=</m:t>
                    </m:r>
                    <m:r>
                      <a:rPr lang="en-US" sz="4000" b="1" i="0" smtClean="0">
                        <a:solidFill>
                          <a:srgbClr val="FFFF00"/>
                        </a:solidFill>
                        <a:latin typeface="Cambria Math" panose="02040503050406030204" pitchFamily="18" charset="0"/>
                      </a:rPr>
                      <m:t>𝚫</m:t>
                    </m:r>
                    <m:r>
                      <a:rPr lang="en-US" sz="4000" b="1" i="1" smtClean="0">
                        <a:solidFill>
                          <a:srgbClr val="FFFF00"/>
                        </a:solidFill>
                        <a:latin typeface="Cambria Math" panose="02040503050406030204" pitchFamily="18" charset="0"/>
                      </a:rPr>
                      <m:t>(</m:t>
                    </m:r>
                    <m:r>
                      <a:rPr lang="en-US" sz="4000" b="1" i="1" smtClean="0">
                        <a:solidFill>
                          <a:srgbClr val="FFFF00"/>
                        </a:solidFill>
                        <a:latin typeface="Cambria Math" panose="02040503050406030204" pitchFamily="18" charset="0"/>
                      </a:rPr>
                      <m:t>𝒎</m:t>
                    </m:r>
                    <m:sSup>
                      <m:sSupPr>
                        <m:ctrlPr>
                          <a:rPr lang="en-US" sz="4000" b="1" i="1" smtClean="0">
                            <a:solidFill>
                              <a:srgbClr val="FFFF00"/>
                            </a:solidFill>
                            <a:latin typeface="Cambria Math" panose="02040503050406030204" pitchFamily="18" charset="0"/>
                          </a:rPr>
                        </m:ctrlPr>
                      </m:sSupPr>
                      <m:e>
                        <m:r>
                          <a:rPr lang="en-US" sz="4000" b="1" i="1" smtClean="0">
                            <a:solidFill>
                              <a:srgbClr val="FFFF00"/>
                            </a:solidFill>
                            <a:latin typeface="Cambria Math" panose="02040503050406030204" pitchFamily="18" charset="0"/>
                          </a:rPr>
                          <m:t>𝒄</m:t>
                        </m:r>
                      </m:e>
                      <m:sup>
                        <m:r>
                          <a:rPr lang="en-US" sz="4000" b="1" i="1" smtClean="0">
                            <a:solidFill>
                              <a:srgbClr val="FFFF00"/>
                            </a:solidFill>
                            <a:latin typeface="Cambria Math" panose="02040503050406030204" pitchFamily="18" charset="0"/>
                          </a:rPr>
                          <m:t>𝟐</m:t>
                        </m:r>
                      </m:sup>
                    </m:sSup>
                  </m:oMath>
                </a14:m>
                <a:r>
                  <a:rPr lang="en-US" sz="4000" b="1" dirty="0">
                    <a:solidFill>
                      <a:srgbClr val="FFFF00"/>
                    </a:solidFill>
                  </a:rPr>
                  <a:t>)</a:t>
                </a:r>
              </a:p>
            </p:txBody>
          </p:sp>
        </mc:Choice>
        <mc:Fallback xmlns="">
          <p:sp>
            <p:nvSpPr>
              <p:cNvPr id="3" name="TextBox 2">
                <a:extLst>
                  <a:ext uri="{FF2B5EF4-FFF2-40B4-BE49-F238E27FC236}">
                    <a16:creationId xmlns:a16="http://schemas.microsoft.com/office/drawing/2014/main" id="{9FF67A53-F4D2-B4FC-B580-2D44C5483932}"/>
                  </a:ext>
                </a:extLst>
              </p:cNvPr>
              <p:cNvSpPr txBox="1">
                <a:spLocks noRot="1" noChangeAspect="1" noMove="1" noResize="1" noEditPoints="1" noAdjustHandles="1" noChangeArrowheads="1" noChangeShapeType="1" noTextEdit="1"/>
              </p:cNvSpPr>
              <p:nvPr/>
            </p:nvSpPr>
            <p:spPr>
              <a:xfrm>
                <a:off x="1272557" y="5058624"/>
                <a:ext cx="3445844" cy="721801"/>
              </a:xfrm>
              <a:prstGeom prst="rect">
                <a:avLst/>
              </a:prstGeom>
              <a:blipFill>
                <a:blip r:embed="rId6"/>
                <a:stretch>
                  <a:fillRect t="-13559" b="-35593"/>
                </a:stretch>
              </a:blipFill>
            </p:spPr>
            <p:txBody>
              <a:bodyPr/>
              <a:lstStyle/>
              <a:p>
                <a:r>
                  <a:rPr lang="en-GB">
                    <a:noFill/>
                  </a:rPr>
                  <a:t> </a:t>
                </a:r>
              </a:p>
            </p:txBody>
          </p:sp>
        </mc:Fallback>
      </mc:AlternateContent>
    </p:spTree>
    <p:extLst>
      <p:ext uri="{BB962C8B-B14F-4D97-AF65-F5344CB8AC3E}">
        <p14:creationId xmlns:p14="http://schemas.microsoft.com/office/powerpoint/2010/main" val="30231155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EDF09-53E0-BE88-1361-C0FFE1DAE1B5}"/>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5E68E072-EA1F-B4E3-9DCF-76F6522BEFB0}"/>
              </a:ext>
            </a:extLst>
          </p:cNvPr>
          <p:cNvSpPr txBox="1"/>
          <p:nvPr/>
        </p:nvSpPr>
        <p:spPr>
          <a:xfrm>
            <a:off x="1318788" y="44717"/>
            <a:ext cx="8776196" cy="646331"/>
          </a:xfrm>
          <a:prstGeom prst="rect">
            <a:avLst/>
          </a:prstGeom>
          <a:solidFill>
            <a:srgbClr val="FFC000"/>
          </a:solidFill>
        </p:spPr>
        <p:txBody>
          <a:bodyPr wrap="square" rtlCol="0">
            <a:spAutoFit/>
          </a:bodyPr>
          <a:lstStyle/>
          <a:p>
            <a:pPr algn="ctr"/>
            <a:r>
              <a:rPr lang="en-GB" sz="3600" b="1" i="0" dirty="0">
                <a:solidFill>
                  <a:schemeClr val="bg1"/>
                </a:solidFill>
                <a:effectLst/>
                <a:latin typeface="epilogue"/>
              </a:rPr>
              <a:t>FUSION ON EARTH</a:t>
            </a:r>
            <a:endParaRPr lang="en-GB" sz="3600" b="1" dirty="0">
              <a:solidFill>
                <a:schemeClr val="bg1"/>
              </a:solidFill>
              <a:latin typeface="epilogue"/>
            </a:endParaRPr>
          </a:p>
        </p:txBody>
      </p:sp>
      <p:pic>
        <p:nvPicPr>
          <p:cNvPr id="7" name="Picture 6">
            <a:extLst>
              <a:ext uri="{FF2B5EF4-FFF2-40B4-BE49-F238E27FC236}">
                <a16:creationId xmlns:a16="http://schemas.microsoft.com/office/drawing/2014/main" id="{27104D3A-F3F8-B094-A1AF-976A9828B5F5}"/>
              </a:ext>
            </a:extLst>
          </p:cNvPr>
          <p:cNvPicPr>
            <a:picLocks noChangeAspect="1"/>
          </p:cNvPicPr>
          <p:nvPr/>
        </p:nvPicPr>
        <p:blipFill>
          <a:blip r:embed="rId2"/>
          <a:stretch>
            <a:fillRect/>
          </a:stretch>
        </p:blipFill>
        <p:spPr>
          <a:xfrm>
            <a:off x="241099" y="597580"/>
            <a:ext cx="5334744" cy="4648849"/>
          </a:xfrm>
          <a:prstGeom prst="rect">
            <a:avLst/>
          </a:prstGeom>
        </p:spPr>
      </p:pic>
      <p:pic>
        <p:nvPicPr>
          <p:cNvPr id="2050" name="Picture 2">
            <a:extLst>
              <a:ext uri="{FF2B5EF4-FFF2-40B4-BE49-F238E27FC236}">
                <a16:creationId xmlns:a16="http://schemas.microsoft.com/office/drawing/2014/main" id="{7F13129A-3CC6-A890-D065-2A271F8D77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4071" y="518464"/>
            <a:ext cx="4519141" cy="652060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267E5E4-4064-7EA6-FA79-1FACE944E648}"/>
              </a:ext>
            </a:extLst>
          </p:cNvPr>
          <p:cNvSpPr txBox="1"/>
          <p:nvPr/>
        </p:nvSpPr>
        <p:spPr>
          <a:xfrm>
            <a:off x="398210" y="5350599"/>
            <a:ext cx="5866788" cy="1384995"/>
          </a:xfrm>
          <a:prstGeom prst="rect">
            <a:avLst/>
          </a:prstGeom>
          <a:noFill/>
        </p:spPr>
        <p:txBody>
          <a:bodyPr wrap="square">
            <a:spAutoFit/>
          </a:bodyPr>
          <a:lstStyle/>
          <a:p>
            <a:pPr algn="l"/>
            <a:r>
              <a:rPr lang="en-GB" sz="1400" b="1" i="0" dirty="0">
                <a:solidFill>
                  <a:srgbClr val="0F1632"/>
                </a:solidFill>
                <a:effectLst/>
                <a:latin typeface="inter"/>
              </a:rPr>
              <a:t>Three conditions for fusion in a laboratory: </a:t>
            </a:r>
          </a:p>
          <a:p>
            <a:pPr algn="l"/>
            <a:endParaRPr lang="en-GB" sz="1400" b="1" dirty="0">
              <a:solidFill>
                <a:srgbClr val="0F1632"/>
              </a:solidFill>
              <a:latin typeface="inter"/>
            </a:endParaRPr>
          </a:p>
          <a:p>
            <a:pPr marL="342900" indent="-342900" algn="l">
              <a:buAutoNum type="arabicPeriod"/>
            </a:pPr>
            <a:r>
              <a:rPr lang="en-GB" sz="1400" i="0" dirty="0">
                <a:solidFill>
                  <a:srgbClr val="0F1632"/>
                </a:solidFill>
                <a:effectLst/>
                <a:latin typeface="inter"/>
              </a:rPr>
              <a:t>V</a:t>
            </a:r>
            <a:r>
              <a:rPr lang="en-GB" sz="1400" b="0" i="0" dirty="0">
                <a:solidFill>
                  <a:srgbClr val="0F1632"/>
                </a:solidFill>
                <a:effectLst/>
                <a:latin typeface="inter"/>
              </a:rPr>
              <a:t>ery high temperature (to provoke high-energy collisions)</a:t>
            </a:r>
          </a:p>
          <a:p>
            <a:pPr marL="342900" indent="-342900" algn="l">
              <a:buAutoNum type="arabicPeriod"/>
            </a:pPr>
            <a:r>
              <a:rPr lang="en-GB" sz="1400" dirty="0">
                <a:solidFill>
                  <a:srgbClr val="0F1632"/>
                </a:solidFill>
                <a:latin typeface="inter"/>
              </a:rPr>
              <a:t>S</a:t>
            </a:r>
            <a:r>
              <a:rPr lang="en-GB" sz="1400" b="0" i="0" dirty="0">
                <a:solidFill>
                  <a:srgbClr val="0F1632"/>
                </a:solidFill>
                <a:effectLst/>
                <a:latin typeface="inter"/>
              </a:rPr>
              <a:t>ufficient plasma particle density (to increase likelihood for collisions) </a:t>
            </a:r>
          </a:p>
          <a:p>
            <a:pPr marL="342900" indent="-342900" algn="l">
              <a:buAutoNum type="arabicPeriod"/>
            </a:pPr>
            <a:r>
              <a:rPr lang="en-GB" sz="1400" dirty="0">
                <a:solidFill>
                  <a:srgbClr val="0F1632"/>
                </a:solidFill>
                <a:latin typeface="inter"/>
              </a:rPr>
              <a:t>S</a:t>
            </a:r>
            <a:r>
              <a:rPr lang="en-GB" sz="1400" b="0" i="0" dirty="0">
                <a:solidFill>
                  <a:srgbClr val="0F1632"/>
                </a:solidFill>
                <a:effectLst/>
                <a:latin typeface="inter"/>
              </a:rPr>
              <a:t>ufficient confinement time (to hold the plasma within a defined volume). </a:t>
            </a:r>
            <a:endParaRPr lang="en-GB" sz="1400" dirty="0"/>
          </a:p>
        </p:txBody>
      </p:sp>
    </p:spTree>
    <p:extLst>
      <p:ext uri="{BB962C8B-B14F-4D97-AF65-F5344CB8AC3E}">
        <p14:creationId xmlns:p14="http://schemas.microsoft.com/office/powerpoint/2010/main" val="36525192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E61FD-CA63-B29E-468B-0582A0434712}"/>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E7AA46B8-DCC2-A691-E333-3E8365AB2194}"/>
              </a:ext>
            </a:extLst>
          </p:cNvPr>
          <p:cNvSpPr txBox="1"/>
          <p:nvPr/>
        </p:nvSpPr>
        <p:spPr>
          <a:xfrm>
            <a:off x="1318788" y="44717"/>
            <a:ext cx="8776196" cy="646331"/>
          </a:xfrm>
          <a:prstGeom prst="rect">
            <a:avLst/>
          </a:prstGeom>
          <a:solidFill>
            <a:srgbClr val="FFC000"/>
          </a:solidFill>
        </p:spPr>
        <p:txBody>
          <a:bodyPr wrap="square" rtlCol="0">
            <a:spAutoFit/>
          </a:bodyPr>
          <a:lstStyle/>
          <a:p>
            <a:pPr algn="ctr"/>
            <a:r>
              <a:rPr lang="en-GB" sz="3600" b="1" i="0" dirty="0">
                <a:solidFill>
                  <a:schemeClr val="bg1"/>
                </a:solidFill>
                <a:effectLst/>
                <a:latin typeface="epilogue"/>
              </a:rPr>
              <a:t>FUSION ON EARTH</a:t>
            </a:r>
            <a:endParaRPr lang="en-GB" sz="3600" b="1" dirty="0">
              <a:solidFill>
                <a:schemeClr val="bg1"/>
              </a:solidFill>
              <a:latin typeface="epilogue"/>
            </a:endParaRPr>
          </a:p>
        </p:txBody>
      </p:sp>
      <p:sp>
        <p:nvSpPr>
          <p:cNvPr id="9" name="TextBox 8">
            <a:extLst>
              <a:ext uri="{FF2B5EF4-FFF2-40B4-BE49-F238E27FC236}">
                <a16:creationId xmlns:a16="http://schemas.microsoft.com/office/drawing/2014/main" id="{E29F259E-63A4-70B8-46A4-48B4512FC053}"/>
              </a:ext>
            </a:extLst>
          </p:cNvPr>
          <p:cNvSpPr txBox="1"/>
          <p:nvPr/>
        </p:nvSpPr>
        <p:spPr>
          <a:xfrm>
            <a:off x="251987" y="1209380"/>
            <a:ext cx="11689534" cy="2339102"/>
          </a:xfrm>
          <a:prstGeom prst="rect">
            <a:avLst/>
          </a:prstGeom>
          <a:noFill/>
        </p:spPr>
        <p:txBody>
          <a:bodyPr wrap="square">
            <a:spAutoFit/>
          </a:bodyPr>
          <a:lstStyle/>
          <a:p>
            <a:pPr algn="l"/>
            <a:r>
              <a:rPr lang="en-GB" sz="1800" b="0" i="0" u="none" strike="noStrike" baseline="0" dirty="0">
                <a:latin typeface="Times-Roman"/>
              </a:rPr>
              <a:t>Gravity is a very weak force compared to the forces of nuclear physics, and it can confine a hot plasma </a:t>
            </a:r>
            <a:r>
              <a:rPr lang="en-GB" sz="1800" b="1" i="0" u="none" strike="noStrike" baseline="0" dirty="0">
                <a:latin typeface="Times-Roman"/>
              </a:rPr>
              <a:t>only when the mass is very large. </a:t>
            </a:r>
          </a:p>
          <a:p>
            <a:pPr algn="l"/>
            <a:endParaRPr lang="en-GB" sz="1800" b="1" i="0" u="none" strike="noStrike" baseline="0" dirty="0">
              <a:latin typeface="Times-Roman"/>
            </a:endParaRPr>
          </a:p>
          <a:p>
            <a:pPr marL="285750" indent="-285750" algn="l">
              <a:buFont typeface="Wingdings" panose="05000000000000000000" pitchFamily="2" charset="2"/>
              <a:buChar char="q"/>
            </a:pPr>
            <a:r>
              <a:rPr lang="en-GB" sz="1800" b="0" i="0" u="none" strike="noStrike" baseline="0" dirty="0">
                <a:latin typeface="Times-Roman"/>
              </a:rPr>
              <a:t>Possible in the Sun and stars, but not for the much smaller </a:t>
            </a:r>
            <a:r>
              <a:rPr lang="en-GB" sz="1800" b="1" i="0" u="none" strike="noStrike" baseline="0" dirty="0">
                <a:latin typeface="Times-Roman"/>
              </a:rPr>
              <a:t>and much hotter </a:t>
            </a:r>
            <a:r>
              <a:rPr lang="en-GB" sz="1800" b="0" i="0" u="none" strike="noStrike" baseline="0" dirty="0">
                <a:latin typeface="Times-Roman"/>
              </a:rPr>
              <a:t>plasmas that we wish to confine on Earth. </a:t>
            </a:r>
            <a:endParaRPr lang="en-GB" dirty="0">
              <a:latin typeface="Times-Roman"/>
            </a:endParaRPr>
          </a:p>
          <a:p>
            <a:pPr marL="285750" indent="-285750" algn="l">
              <a:buFont typeface="Wingdings" panose="05000000000000000000" pitchFamily="2" charset="2"/>
              <a:buChar char="q"/>
            </a:pPr>
            <a:r>
              <a:rPr lang="en-GB" sz="1800" b="0" i="0" u="none" strike="noStrike" baseline="0" dirty="0">
                <a:latin typeface="Times-Roman"/>
              </a:rPr>
              <a:t>Fusion power density in the core of the Sun is very low, only 270 W/m3, compared to the MW/m3 required for a commercial power plant. </a:t>
            </a:r>
          </a:p>
          <a:p>
            <a:pPr algn="l"/>
            <a:endParaRPr lang="en-GB" dirty="0">
              <a:latin typeface="Times-Roman"/>
            </a:endParaRPr>
          </a:p>
          <a:p>
            <a:pPr algn="ctr"/>
            <a:r>
              <a:rPr lang="en-GB" sz="2000" b="1" i="0" u="none" strike="noStrike" baseline="0" dirty="0">
                <a:latin typeface="Times-Roman"/>
              </a:rPr>
              <a:t>Other methods of providing confinement have to be found on Earth!</a:t>
            </a:r>
            <a:endParaRPr lang="en-GB" sz="2000" b="1" dirty="0"/>
          </a:p>
        </p:txBody>
      </p:sp>
      <p:sp>
        <p:nvSpPr>
          <p:cNvPr id="11" name="TextBox 10">
            <a:extLst>
              <a:ext uri="{FF2B5EF4-FFF2-40B4-BE49-F238E27FC236}">
                <a16:creationId xmlns:a16="http://schemas.microsoft.com/office/drawing/2014/main" id="{B84132C2-5D0C-8BC8-B978-9D4B56DCD5F6}"/>
              </a:ext>
            </a:extLst>
          </p:cNvPr>
          <p:cNvSpPr txBox="1"/>
          <p:nvPr/>
        </p:nvSpPr>
        <p:spPr>
          <a:xfrm>
            <a:off x="432303" y="3635441"/>
            <a:ext cx="10866422" cy="1477328"/>
          </a:xfrm>
          <a:prstGeom prst="rect">
            <a:avLst/>
          </a:prstGeom>
          <a:noFill/>
        </p:spPr>
        <p:txBody>
          <a:bodyPr wrap="square">
            <a:spAutoFit/>
          </a:bodyPr>
          <a:lstStyle/>
          <a:p>
            <a:pPr algn="l"/>
            <a:r>
              <a:rPr lang="en-GB" sz="1800" b="0" i="0" u="none" strike="noStrike" baseline="0" dirty="0">
                <a:latin typeface="Times-Roman"/>
              </a:rPr>
              <a:t>Two alternative ways to solve this problem</a:t>
            </a:r>
            <a:r>
              <a:rPr lang="en-GB" dirty="0">
                <a:latin typeface="Times-Roman"/>
              </a:rPr>
              <a:t>:</a:t>
            </a:r>
          </a:p>
          <a:p>
            <a:pPr algn="l"/>
            <a:r>
              <a:rPr lang="en-GB" sz="1800" b="1" i="0" u="none" strike="noStrike" baseline="0" dirty="0">
                <a:latin typeface="Times-Roman"/>
              </a:rPr>
              <a:t>1</a:t>
            </a:r>
            <a:r>
              <a:rPr lang="en-GB" sz="1800" b="1" i="0" u="none" strike="noStrike" baseline="30000" dirty="0">
                <a:latin typeface="Times-Roman"/>
              </a:rPr>
              <a:t>st</a:t>
            </a:r>
            <a:r>
              <a:rPr lang="en-GB" sz="1800" b="1" i="0" u="none" strike="noStrike" baseline="0" dirty="0">
                <a:latin typeface="Times-Roman"/>
              </a:rPr>
              <a:t> approach</a:t>
            </a:r>
            <a:r>
              <a:rPr lang="en-GB" sz="1800" b="0" i="0" u="none" strike="noStrike" baseline="0" dirty="0">
                <a:latin typeface="Times-Roman"/>
              </a:rPr>
              <a:t>: magnetic fields to form an insulating layer around the hot fuel </a:t>
            </a:r>
            <a:r>
              <a:rPr lang="en-GB" sz="1800" b="0" i="0" u="none" strike="noStrike" baseline="0" dirty="0">
                <a:latin typeface="Times-Roman"/>
                <a:sym typeface="Wingdings" panose="05000000000000000000" pitchFamily="2" charset="2"/>
              </a:rPr>
              <a:t></a:t>
            </a:r>
            <a:r>
              <a:rPr lang="en-GB" sz="1800" b="0" i="0" u="none" strike="noStrike" baseline="0" dirty="0">
                <a:latin typeface="Times-Roman"/>
              </a:rPr>
              <a:t> </a:t>
            </a:r>
            <a:r>
              <a:rPr lang="en-GB" sz="1800" b="0" i="1" u="none" strike="noStrike" baseline="0" dirty="0">
                <a:latin typeface="Times-Italic"/>
              </a:rPr>
              <a:t>magnetic confinement (ITER)</a:t>
            </a:r>
          </a:p>
          <a:p>
            <a:pPr algn="l"/>
            <a:endParaRPr lang="en-GB" i="1" dirty="0">
              <a:latin typeface="Times-Italic"/>
            </a:endParaRPr>
          </a:p>
          <a:p>
            <a:pPr algn="l"/>
            <a:r>
              <a:rPr lang="en-GB" sz="1800" b="1" i="1" u="none" strike="noStrike" baseline="0" dirty="0">
                <a:latin typeface="Times-Italic"/>
              </a:rPr>
              <a:t>2</a:t>
            </a:r>
            <a:r>
              <a:rPr lang="en-GB" sz="1800" b="1" i="1" u="none" strike="noStrike" baseline="30000" dirty="0">
                <a:latin typeface="Times-Italic"/>
              </a:rPr>
              <a:t>nd</a:t>
            </a:r>
            <a:r>
              <a:rPr lang="en-GB" sz="1800" b="1" i="1" u="none" strike="noStrike" baseline="0" dirty="0">
                <a:latin typeface="Times-Italic"/>
              </a:rPr>
              <a:t> </a:t>
            </a:r>
            <a:r>
              <a:rPr lang="en-GB" sz="1800" b="1" i="0" u="none" strike="noStrike" baseline="0" dirty="0">
                <a:latin typeface="Times-Roman"/>
              </a:rPr>
              <a:t>approach</a:t>
            </a:r>
            <a:r>
              <a:rPr lang="en-GB" sz="1800" b="0" i="0" u="none" strike="noStrike" baseline="0" dirty="0">
                <a:latin typeface="Times-Roman"/>
              </a:rPr>
              <a:t>: compress and heat the fuel very quickly - fusion energy released before the fuel has time to expand </a:t>
            </a:r>
            <a:br>
              <a:rPr lang="en-GB" sz="1800" b="0" i="0" u="none" strike="noStrike" baseline="0" dirty="0">
                <a:latin typeface="Times-Roman"/>
              </a:rPr>
            </a:br>
            <a:r>
              <a:rPr lang="en-GB" sz="1800" b="0" i="0" u="none" strike="noStrike" baseline="0" dirty="0">
                <a:latin typeface="Times-Roman"/>
                <a:sym typeface="Wingdings" panose="05000000000000000000" pitchFamily="2" charset="2"/>
              </a:rPr>
              <a:t> </a:t>
            </a:r>
            <a:r>
              <a:rPr lang="en-GB" sz="1800" b="0" i="1" u="none" strike="noStrike" baseline="0" dirty="0">
                <a:latin typeface="Times-Italic"/>
              </a:rPr>
              <a:t>inertial confinement</a:t>
            </a:r>
            <a:r>
              <a:rPr lang="en-GB" dirty="0">
                <a:latin typeface="Times-Roman"/>
              </a:rPr>
              <a:t> </a:t>
            </a:r>
            <a:r>
              <a:rPr lang="en-GB" i="1" dirty="0">
                <a:latin typeface="Times-Roman"/>
              </a:rPr>
              <a:t>(</a:t>
            </a:r>
            <a:r>
              <a:rPr lang="en-GB" sz="1800" b="0" i="1" u="none" strike="noStrike" baseline="0" dirty="0">
                <a:latin typeface="Times-Roman"/>
              </a:rPr>
              <a:t>National Ignition Facility (NIF) at Livermore).</a:t>
            </a:r>
            <a:endParaRPr lang="en-GB" sz="2000" b="1" i="1" dirty="0"/>
          </a:p>
        </p:txBody>
      </p:sp>
    </p:spTree>
    <p:extLst>
      <p:ext uri="{BB962C8B-B14F-4D97-AF65-F5344CB8AC3E}">
        <p14:creationId xmlns:p14="http://schemas.microsoft.com/office/powerpoint/2010/main" val="103838361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3.1|1.3|6.3|4.3"/>
</p:tagLst>
</file>

<file path=ppt/theme/theme1.xml><?xml version="1.0" encoding="utf-8"?>
<a:theme xmlns:a="http://schemas.openxmlformats.org/drawingml/2006/main" name="ITER PPT Template">
  <a:themeElements>
    <a:clrScheme name="ITER theme color">
      <a:dk1>
        <a:srgbClr val="000000"/>
      </a:dk1>
      <a:lt1>
        <a:srgbClr val="FFFFFF"/>
      </a:lt1>
      <a:dk2>
        <a:srgbClr val="135D7F"/>
      </a:dk2>
      <a:lt2>
        <a:srgbClr val="E7E6E6"/>
      </a:lt2>
      <a:accent1>
        <a:srgbClr val="003C58"/>
      </a:accent1>
      <a:accent2>
        <a:srgbClr val="EB5D40"/>
      </a:accent2>
      <a:accent3>
        <a:srgbClr val="A5A5A5"/>
      </a:accent3>
      <a:accent4>
        <a:srgbClr val="FDC830"/>
      </a:accent4>
      <a:accent5>
        <a:srgbClr val="95ACBA"/>
      </a:accent5>
      <a:accent6>
        <a:srgbClr val="D9E5EC"/>
      </a:accent6>
      <a:hlink>
        <a:srgbClr val="003C58"/>
      </a:hlink>
      <a:folHlink>
        <a:srgbClr val="003C58"/>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TER_PPT_template_2023" id="{00FFD8D4-17E6-5140-951B-586A15AC7485}" vid="{A18E95FD-478C-6642-8139-72FC68875FED}"/>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12362</TotalTime>
  <Words>2473</Words>
  <Application>Microsoft Office PowerPoint</Application>
  <PresentationFormat>Widescreen</PresentationFormat>
  <Paragraphs>417</Paragraphs>
  <Slides>45</Slides>
  <Notes>14</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45</vt:i4>
      </vt:variant>
    </vt:vector>
  </HeadingPairs>
  <TitlesOfParts>
    <vt:vector size="58" baseType="lpstr">
      <vt:lpstr>Aptos</vt:lpstr>
      <vt:lpstr>Arial</vt:lpstr>
      <vt:lpstr>Arial Narrow</vt:lpstr>
      <vt:lpstr>Calibri</vt:lpstr>
      <vt:lpstr>Cambria Math</vt:lpstr>
      <vt:lpstr>Courier New</vt:lpstr>
      <vt:lpstr>epilogue</vt:lpstr>
      <vt:lpstr>inter</vt:lpstr>
      <vt:lpstr>Open Sans</vt:lpstr>
      <vt:lpstr>Times-Italic</vt:lpstr>
      <vt:lpstr>Times-Roman</vt:lpstr>
      <vt:lpstr>Wingdings</vt:lpstr>
      <vt:lpstr>ITER PPT 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Let’s take a look at what is needed?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Yifan Xiao</dc:creator>
  <cp:lastModifiedBy>Dimovasili  Evangelia</cp:lastModifiedBy>
  <cp:revision>270</cp:revision>
  <dcterms:created xsi:type="dcterms:W3CDTF">2022-12-30T14:42:15Z</dcterms:created>
  <dcterms:modified xsi:type="dcterms:W3CDTF">2025-07-09T08:06:35Z</dcterms:modified>
</cp:coreProperties>
</file>