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60" r:id="rId2"/>
    <p:sldId id="265" r:id="rId3"/>
    <p:sldId id="284" r:id="rId4"/>
    <p:sldId id="286" r:id="rId5"/>
    <p:sldId id="285" r:id="rId6"/>
    <p:sldId id="283" r:id="rId7"/>
    <p:sldId id="257" r:id="rId8"/>
    <p:sldId id="287" r:id="rId9"/>
    <p:sldId id="290" r:id="rId10"/>
    <p:sldId id="291" r:id="rId11"/>
    <p:sldId id="292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B13"/>
    <a:srgbClr val="8BB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16"/>
    <p:restoredTop sz="80205"/>
  </p:normalViewPr>
  <p:slideViewPr>
    <p:cSldViewPr snapToGrid="0" snapToObjects="1">
      <p:cViewPr varScale="1">
        <p:scale>
          <a:sx n="128" d="100"/>
          <a:sy n="128" d="100"/>
        </p:scale>
        <p:origin x="10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25E20-27D8-184F-8AD8-4483E64BE7F1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2E2E7-ABF9-2F4D-AE95-832089EBB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5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2E2E7-ABF9-2F4D-AE95-832089EBB8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06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2E2E7-ABF9-2F4D-AE95-832089EBB8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76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22DB7C-EB4B-1C42-94F0-7B37D599615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 panose="020B05030304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3503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2E2E7-ABF9-2F4D-AE95-832089EBB8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0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, V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2E4F1C-BC00-7043-9ECB-D12C6377D4EA}"/>
              </a:ext>
            </a:extLst>
          </p:cNvPr>
          <p:cNvSpPr/>
          <p:nvPr userDrawn="1"/>
        </p:nvSpPr>
        <p:spPr>
          <a:xfrm>
            <a:off x="-2326" y="4392656"/>
            <a:ext cx="9144000" cy="7847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4A0305-8BED-744C-BFDD-2D70480DB5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57" y="4401365"/>
            <a:ext cx="2143269" cy="786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B45C66-74AB-854B-8AF3-3DE3D43269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38" r="13015"/>
          <a:stretch/>
        </p:blipFill>
        <p:spPr>
          <a:xfrm>
            <a:off x="5789571" y="139148"/>
            <a:ext cx="3352103" cy="39459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27345-92E0-6643-B2EC-98A9107E0FAE}"/>
              </a:ext>
            </a:extLst>
          </p:cNvPr>
          <p:cNvSpPr/>
          <p:nvPr userDrawn="1"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6A0DD-882B-3644-9BA2-16B068848C21}"/>
              </a:ext>
            </a:extLst>
          </p:cNvPr>
          <p:cNvCxnSpPr/>
          <p:nvPr userDrawn="1"/>
        </p:nvCxnSpPr>
        <p:spPr>
          <a:xfrm>
            <a:off x="583392" y="2584991"/>
            <a:ext cx="1216958" cy="0"/>
          </a:xfrm>
          <a:prstGeom prst="line">
            <a:avLst/>
          </a:prstGeom>
          <a:ln w="19050">
            <a:solidFill>
              <a:srgbClr val="C692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616694A-C243-8F48-B446-BF11A7C454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3213" y="456399"/>
            <a:ext cx="4362450" cy="1963737"/>
          </a:xfrm>
        </p:spPr>
        <p:txBody>
          <a:bodyPr anchor="b">
            <a:norm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None/>
              <a:defRPr sz="6500" b="0" i="0" spc="300" baseline="0">
                <a:solidFill>
                  <a:schemeClr val="tx1"/>
                </a:solidFill>
                <a:latin typeface="DIN Condensed" pitchFamily="2" charset="0"/>
              </a:defRPr>
            </a:lvl1pPr>
          </a:lstStyle>
          <a:p>
            <a:pPr lvl="0"/>
            <a:r>
              <a:rPr lang="en-US" dirty="0"/>
              <a:t>TITLE TO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C3529D2-738A-B444-ABB5-B8117680A6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3214" y="2904119"/>
            <a:ext cx="4362450" cy="259868"/>
          </a:xfrm>
        </p:spPr>
        <p:txBody>
          <a:bodyPr anchor="ctr"/>
          <a:lstStyle>
            <a:lvl1pPr marL="0" indent="0">
              <a:lnSpc>
                <a:spcPts val="1880"/>
              </a:lnSpc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 dirty="0"/>
              <a:t>Subtitle / Presenter</a:t>
            </a:r>
          </a:p>
        </p:txBody>
      </p:sp>
    </p:spTree>
    <p:extLst>
      <p:ext uri="{BB962C8B-B14F-4D97-AF65-F5344CB8AC3E}">
        <p14:creationId xmlns:p14="http://schemas.microsoft.com/office/powerpoint/2010/main" val="3145580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004BC79-4A47-F947-8EF2-485C0AEA7E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538096"/>
            <a:ext cx="2359877" cy="246774"/>
          </a:xfrm>
        </p:spPr>
        <p:txBody>
          <a:bodyPr>
            <a:noAutofit/>
          </a:bodyPr>
          <a:lstStyle>
            <a:lvl1pPr marL="0" indent="0" algn="l">
              <a:lnSpc>
                <a:spcPts val="1420"/>
              </a:lnSpc>
              <a:buNone/>
              <a:defRPr sz="1200" b="1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DD0F1C2-4261-984A-A5E2-8263822DE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544435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BDBB06-23EC-1249-9E7A-B7F4379BBF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1902618"/>
            <a:ext cx="3429000" cy="2158304"/>
          </a:xfrm>
        </p:spPr>
        <p:txBody>
          <a:bodyPr/>
          <a:lstStyle>
            <a:lvl1pPr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BE8467C-F8A0-0B46-954C-0CCA5AE188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86350" y="1538096"/>
            <a:ext cx="2359877" cy="246774"/>
          </a:xfrm>
        </p:spPr>
        <p:txBody>
          <a:bodyPr>
            <a:noAutofit/>
          </a:bodyPr>
          <a:lstStyle>
            <a:lvl1pPr marL="0" indent="0" algn="l">
              <a:lnSpc>
                <a:spcPts val="1420"/>
              </a:lnSpc>
              <a:buNone/>
              <a:defRPr sz="1200" b="1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764E411-936F-3044-8265-A066A2B83B6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86350" y="1902618"/>
            <a:ext cx="3429000" cy="2158304"/>
          </a:xfrm>
        </p:spPr>
        <p:txBody>
          <a:bodyPr/>
          <a:lstStyle>
            <a:lvl1pPr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F7C988E-4FD1-F44B-8698-26D540F4924A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3566161" y="2971685"/>
            <a:ext cx="201168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5959D2-BEEE-8D4C-8216-8C05C61B75D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AAF54B-C785-4346-9B7B-CA106BFE8C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00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004BC79-4A47-F947-8EF2-485C0AEA7E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538096"/>
            <a:ext cx="2081805" cy="246774"/>
          </a:xfrm>
        </p:spPr>
        <p:txBody>
          <a:bodyPr>
            <a:noAutofit/>
          </a:bodyPr>
          <a:lstStyle>
            <a:lvl1pPr marL="0" indent="0" algn="ctr">
              <a:lnSpc>
                <a:spcPts val="1420"/>
              </a:lnSpc>
              <a:buNone/>
              <a:defRPr sz="1100" b="0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DD0F1C2-4261-984A-A5E2-8263822DE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544435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BDBB06-23EC-1249-9E7A-B7F4379BBF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1902618"/>
            <a:ext cx="2081805" cy="2158304"/>
          </a:xfrm>
        </p:spPr>
        <p:txBody>
          <a:bodyPr/>
          <a:lstStyle>
            <a:lvl1pPr algn="ctr"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EBD7929-DCAA-9F42-A87C-7B5A76711B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40278" y="1902618"/>
            <a:ext cx="2081805" cy="2158304"/>
          </a:xfrm>
        </p:spPr>
        <p:txBody>
          <a:bodyPr/>
          <a:lstStyle>
            <a:lvl1pPr algn="ctr"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1684F489-4B0E-7447-8E87-1F18960C53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575" y="1902618"/>
            <a:ext cx="2081805" cy="2158304"/>
          </a:xfrm>
        </p:spPr>
        <p:txBody>
          <a:bodyPr/>
          <a:lstStyle>
            <a:lvl1pPr algn="ctr"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BE8467C-F8A0-0B46-954C-0CCA5AE188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31097" y="1538096"/>
            <a:ext cx="2081805" cy="246774"/>
          </a:xfrm>
        </p:spPr>
        <p:txBody>
          <a:bodyPr>
            <a:noAutofit/>
          </a:bodyPr>
          <a:lstStyle>
            <a:lvl1pPr marL="0" indent="0" algn="ctr">
              <a:lnSpc>
                <a:spcPts val="1420"/>
              </a:lnSpc>
              <a:buNone/>
              <a:defRPr sz="1100" b="0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3DA5635F-177B-8C4B-A3DC-69876D82003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33544" y="1538096"/>
            <a:ext cx="2081805" cy="246774"/>
          </a:xfrm>
        </p:spPr>
        <p:txBody>
          <a:bodyPr>
            <a:noAutofit/>
          </a:bodyPr>
          <a:lstStyle>
            <a:lvl1pPr marL="0" indent="0" algn="ctr">
              <a:lnSpc>
                <a:spcPts val="1420"/>
              </a:lnSpc>
              <a:buNone/>
              <a:defRPr sz="1100" b="0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7428C66-1F80-4C4D-BCD2-480123DFFAFE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2108835" y="2981210"/>
            <a:ext cx="201168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C5691CA-25BF-4244-8679-B624DA433733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023485" y="2981210"/>
            <a:ext cx="201168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63FDE-A720-A74F-88A3-418704C0C76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8CB42-5BE5-6847-AFF9-834D3CA9162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317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ustom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3EA9E52-51FA-9F4C-9DB4-48F3FAA96946}"/>
              </a:ext>
            </a:extLst>
          </p:cNvPr>
          <p:cNvSpPr/>
          <p:nvPr userDrawn="1"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E50C8D-7C8F-F44C-9245-C8E54948B279}"/>
              </a:ext>
            </a:extLst>
          </p:cNvPr>
          <p:cNvSpPr/>
          <p:nvPr userDrawn="1"/>
        </p:nvSpPr>
        <p:spPr>
          <a:xfrm>
            <a:off x="5895975" y="139148"/>
            <a:ext cx="3248023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0157B452-A578-2C41-8127-5539B4BB11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544435"/>
            <a:ext cx="4191209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9D716E-1CF3-9042-9DD1-4AAD039355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650" y="1817297"/>
            <a:ext cx="4191000" cy="2686327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ts val="1680"/>
              </a:lnSpc>
              <a:spcBef>
                <a:spcPts val="750"/>
              </a:spcBef>
              <a:spcAft>
                <a:spcPts val="600"/>
              </a:spcAft>
              <a:buClrTx/>
              <a:buSzPct val="75000"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  <a:p>
            <a:pPr lvl="0"/>
            <a:endParaRPr lang="en-US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0522682-F92A-144E-938B-45336A6368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435188"/>
            <a:ext cx="4191000" cy="382110"/>
          </a:xfrm>
        </p:spPr>
        <p:txBody>
          <a:bodyPr>
            <a:normAutofit/>
          </a:bodyPr>
          <a:lstStyle>
            <a:lvl1pPr marL="0" indent="0" algn="l">
              <a:lnSpc>
                <a:spcPts val="2020"/>
              </a:lnSpc>
              <a:buNone/>
              <a:defRPr sz="1600" b="1" i="0" spc="5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2E424E-5889-7847-838F-5925BED8A9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3CA1E-7A7E-DF47-984B-664CF3C086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50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,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FD299AF-B7C4-AB4D-BC54-733C75A44911}"/>
              </a:ext>
            </a:extLst>
          </p:cNvPr>
          <p:cNvSpPr/>
          <p:nvPr userDrawn="1"/>
        </p:nvSpPr>
        <p:spPr>
          <a:xfrm>
            <a:off x="0" y="116732"/>
            <a:ext cx="3320374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A2F810-22CB-2B43-91C2-51FFAA2392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086" y="682052"/>
            <a:ext cx="2484202" cy="1464518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EA9E52-51FA-9F4C-9DB4-48F3FAA96946}"/>
              </a:ext>
            </a:extLst>
          </p:cNvPr>
          <p:cNvSpPr/>
          <p:nvPr userDrawn="1"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E50C8D-7C8F-F44C-9245-C8E54948B279}"/>
              </a:ext>
            </a:extLst>
          </p:cNvPr>
          <p:cNvSpPr/>
          <p:nvPr userDrawn="1"/>
        </p:nvSpPr>
        <p:spPr>
          <a:xfrm>
            <a:off x="8841441" y="139148"/>
            <a:ext cx="302557" cy="43644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EB1531-8C6C-9547-9EC3-C6E24B8484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63" t="25956" r="45411" b="58583"/>
          <a:stretch/>
        </p:blipFill>
        <p:spPr>
          <a:xfrm>
            <a:off x="674557" y="1672992"/>
            <a:ext cx="2645817" cy="2808217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4A1A05-EE43-614A-9F7E-27041F9BD6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7576B9-EA1D-964E-A0C5-3739614459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500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,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C6E82-E25B-CE41-A908-43BD2EC2B7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886" y="537738"/>
            <a:ext cx="4173114" cy="469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C5C3F7-814B-F644-B33E-D033B1334A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2518" y="537738"/>
            <a:ext cx="6165476" cy="469175"/>
          </a:xfrm>
        </p:spPr>
        <p:txBody>
          <a:bodyPr anchor="ctr"/>
          <a:lstStyle>
            <a:lvl1pPr>
              <a:defRPr spc="50" baseline="0"/>
            </a:lvl1pPr>
          </a:lstStyle>
          <a:p>
            <a:pPr lvl="0"/>
            <a:r>
              <a:rPr lang="en-US" dirty="0"/>
              <a:t>SUBHEAD TO GO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E2933-6B02-0144-BF1A-69A51D5C031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18749-87A2-0341-9D35-5E74E8AB75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03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, 6 or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AA42E8-9C39-454E-ADD6-58C0005063C5}"/>
              </a:ext>
            </a:extLst>
          </p:cNvPr>
          <p:cNvSpPr/>
          <p:nvPr userDrawn="1"/>
        </p:nvSpPr>
        <p:spPr>
          <a:xfrm flipH="1">
            <a:off x="2983149" y="479897"/>
            <a:ext cx="6160850" cy="39494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1" dirty="0">
              <a:latin typeface="Muli Regular" charset="0"/>
            </a:endParaRP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9DB7D153-61A8-B34E-A15C-9B46F446BCA3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519701" y="2474121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D336015-19B8-2247-9DF3-762298B05F56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519702" y="969579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0DE58043-A190-A54E-A57D-DB8D7710CA6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5425619" y="971585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1A2D792-C3A8-B94C-8D1A-FF993AF9B647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331536" y="969579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16F74465-B7AF-DC42-B0E0-DAEE3F794FD1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5425618" y="2474123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9C94A2A-6979-4D49-945C-5C430721B087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7331535" y="2474122"/>
            <a:ext cx="1812463" cy="1424603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 lIns="270000" tIns="270000" rIns="270000" bIns="270000"/>
          <a:lstStyle>
            <a:lvl1pPr marL="0" indent="0" algn="ctr">
              <a:buNone/>
              <a:defRPr sz="1001" b="1" i="0" cap="none" spc="0" baseline="0">
                <a:solidFill>
                  <a:schemeClr val="tx1"/>
                </a:solidFill>
                <a:latin typeface="Muli" charset="0"/>
                <a:ea typeface="Muli" charset="0"/>
                <a:cs typeface="Muli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7C63A3F1-3298-8C4D-984E-C388DD7476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1798" y="479897"/>
            <a:ext cx="2331155" cy="13421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9B350A66-F079-A443-A6E6-F4E8B55CB8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1798" y="1398494"/>
            <a:ext cx="2331155" cy="3069802"/>
          </a:xfrm>
        </p:spPr>
        <p:txBody>
          <a:bodyPr>
            <a:normAutofit/>
          </a:bodyPr>
          <a:lstStyle>
            <a:lvl1pPr marL="285750" indent="-194310" algn="l">
              <a:lnSpc>
                <a:spcPts val="172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sz="13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br>
              <a:rPr lang="en-US" dirty="0"/>
            </a:b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16ABDF-2326-9E45-8E5D-9E5FC6E22C90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TEMPLATE (WRITE IN ALL CAPS)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1559F-D07E-9448-A48A-3FAC3824885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16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Gallery,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18DBE99-52AB-F04F-930B-3FC4609BFACD}"/>
              </a:ext>
            </a:extLst>
          </p:cNvPr>
          <p:cNvSpPr/>
          <p:nvPr userDrawn="1"/>
        </p:nvSpPr>
        <p:spPr>
          <a:xfrm>
            <a:off x="0" y="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0D72D75-4DCD-9A4C-9025-AE57E4130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36912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PAGE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63AF38-E211-6242-BDED-D2C0F25B71E7}"/>
              </a:ext>
            </a:extLst>
          </p:cNvPr>
          <p:cNvSpPr/>
          <p:nvPr userDrawn="1"/>
        </p:nvSpPr>
        <p:spPr>
          <a:xfrm>
            <a:off x="0" y="400050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74FF91-56F8-4041-8084-DCA6FE376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80" y="1704616"/>
            <a:ext cx="1874520" cy="18716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9890E7C6-6DB0-2747-A517-8DEE6CDE9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26179" y="1704616"/>
            <a:ext cx="1871663" cy="18716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770EB97E-35CF-6846-8293-8593465616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37790" y="1704616"/>
            <a:ext cx="1871663" cy="18716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67E2AC7-593C-1A48-9B8F-BCBC2F014A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42259" y="1704615"/>
            <a:ext cx="1871663" cy="18716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3DA595-6767-6E47-88AB-C69BAECFD82E}"/>
              </a:ext>
            </a:extLst>
          </p:cNvPr>
          <p:cNvSpPr/>
          <p:nvPr userDrawn="1"/>
        </p:nvSpPr>
        <p:spPr>
          <a:xfrm>
            <a:off x="62028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F9943-07F2-8149-AEE3-39D76BFF5AD7}"/>
              </a:ext>
            </a:extLst>
          </p:cNvPr>
          <p:cNvSpPr/>
          <p:nvPr userDrawn="1"/>
        </p:nvSpPr>
        <p:spPr>
          <a:xfrm>
            <a:off x="262475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1F5B73-4FB9-BA4B-84DD-9FC6B4AC685B}"/>
              </a:ext>
            </a:extLst>
          </p:cNvPr>
          <p:cNvSpPr/>
          <p:nvPr userDrawn="1"/>
        </p:nvSpPr>
        <p:spPr>
          <a:xfrm>
            <a:off x="4636361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F1AE-1B0E-1142-BDE6-15F85C0D8411}"/>
              </a:ext>
            </a:extLst>
          </p:cNvPr>
          <p:cNvSpPr/>
          <p:nvPr userDrawn="1"/>
        </p:nvSpPr>
        <p:spPr>
          <a:xfrm>
            <a:off x="6640830" y="1567221"/>
            <a:ext cx="1874520" cy="137394"/>
          </a:xfrm>
          <a:prstGeom prst="rect">
            <a:avLst/>
          </a:prstGeom>
          <a:solidFill>
            <a:srgbClr val="B7C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04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fo gallery,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18DBE99-52AB-F04F-930B-3FC4609BFACD}"/>
              </a:ext>
            </a:extLst>
          </p:cNvPr>
          <p:cNvSpPr/>
          <p:nvPr userDrawn="1"/>
        </p:nvSpPr>
        <p:spPr>
          <a:xfrm>
            <a:off x="0" y="1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0D72D75-4DCD-9A4C-9025-AE57E4130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36912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PAGE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63AF38-E211-6242-BDED-D2C0F25B71E7}"/>
              </a:ext>
            </a:extLst>
          </p:cNvPr>
          <p:cNvSpPr/>
          <p:nvPr userDrawn="1"/>
        </p:nvSpPr>
        <p:spPr>
          <a:xfrm>
            <a:off x="0" y="4017764"/>
            <a:ext cx="9144000" cy="1142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3DA595-6767-6E47-88AB-C69BAECFD82E}"/>
              </a:ext>
            </a:extLst>
          </p:cNvPr>
          <p:cNvSpPr/>
          <p:nvPr userDrawn="1"/>
        </p:nvSpPr>
        <p:spPr>
          <a:xfrm>
            <a:off x="620280" y="1567221"/>
            <a:ext cx="1874520" cy="1373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F9943-07F2-8149-AEE3-39D76BFF5AD7}"/>
              </a:ext>
            </a:extLst>
          </p:cNvPr>
          <p:cNvSpPr/>
          <p:nvPr userDrawn="1"/>
        </p:nvSpPr>
        <p:spPr>
          <a:xfrm>
            <a:off x="2630726" y="1567221"/>
            <a:ext cx="1874520" cy="1373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1F5B73-4FB9-BA4B-84DD-9FC6B4AC685B}"/>
              </a:ext>
            </a:extLst>
          </p:cNvPr>
          <p:cNvSpPr/>
          <p:nvPr userDrawn="1"/>
        </p:nvSpPr>
        <p:spPr>
          <a:xfrm>
            <a:off x="4629792" y="1567221"/>
            <a:ext cx="1874520" cy="1373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F1AE-1B0E-1142-BDE6-15F85C0D8411}"/>
              </a:ext>
            </a:extLst>
          </p:cNvPr>
          <p:cNvSpPr/>
          <p:nvPr userDrawn="1"/>
        </p:nvSpPr>
        <p:spPr>
          <a:xfrm>
            <a:off x="6645604" y="1567221"/>
            <a:ext cx="1874520" cy="1373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C0AB91-AE22-8F4F-B0BC-99D98181E680}"/>
              </a:ext>
            </a:extLst>
          </p:cNvPr>
          <p:cNvSpPr/>
          <p:nvPr userDrawn="1"/>
        </p:nvSpPr>
        <p:spPr>
          <a:xfrm>
            <a:off x="619077" y="1704615"/>
            <a:ext cx="1876926" cy="1874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F2F4F1-A0CE-194A-99F7-2918509C6C49}"/>
              </a:ext>
            </a:extLst>
          </p:cNvPr>
          <p:cNvSpPr/>
          <p:nvPr userDrawn="1"/>
        </p:nvSpPr>
        <p:spPr>
          <a:xfrm>
            <a:off x="2629523" y="1704615"/>
            <a:ext cx="1876926" cy="1874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B3E50DA-7B8F-6A49-A19F-6956D1A26B7F}"/>
              </a:ext>
            </a:extLst>
          </p:cNvPr>
          <p:cNvSpPr/>
          <p:nvPr userDrawn="1"/>
        </p:nvSpPr>
        <p:spPr>
          <a:xfrm>
            <a:off x="4628589" y="1704615"/>
            <a:ext cx="1876926" cy="1874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AAEC86-254A-974D-8B29-05FD6132BC2D}"/>
              </a:ext>
            </a:extLst>
          </p:cNvPr>
          <p:cNvSpPr/>
          <p:nvPr userDrawn="1"/>
        </p:nvSpPr>
        <p:spPr>
          <a:xfrm>
            <a:off x="6644401" y="1704615"/>
            <a:ext cx="1876926" cy="1874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04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 Gallery,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2B5AD87-CC57-C14A-90CC-6DE93EAE48A0}"/>
              </a:ext>
            </a:extLst>
          </p:cNvPr>
          <p:cNvSpPr/>
          <p:nvPr userDrawn="1"/>
        </p:nvSpPr>
        <p:spPr>
          <a:xfrm>
            <a:off x="0" y="1142999"/>
            <a:ext cx="9144000" cy="28747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0D72D75-4DCD-9A4C-9025-AE57E4130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21557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ECBA7-0A4E-A44A-8F84-264B7C3204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TEMPLATE (WRITE IN ALL CAPS)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1750B-6A57-6F4A-BAED-0846F13911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431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Image and Content, V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9EA979-1301-B349-9D0A-F0840207D34F}"/>
              </a:ext>
            </a:extLst>
          </p:cNvPr>
          <p:cNvSpPr/>
          <p:nvPr userDrawn="1"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9ACCA67-2916-1146-A18E-67537F161B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4380" y="774701"/>
            <a:ext cx="3130550" cy="640214"/>
          </a:xfrm>
        </p:spPr>
        <p:txBody>
          <a:bodyPr>
            <a:noAutofit/>
          </a:bodyPr>
          <a:lstStyle>
            <a:lvl1pPr marL="0" indent="0">
              <a:buNone/>
              <a:defRPr sz="4400" b="0" i="0"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Page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871F16-5C4D-9D44-9529-86CBE2EF5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4380" y="1713298"/>
            <a:ext cx="3130550" cy="2938286"/>
          </a:xfrm>
        </p:spPr>
        <p:txBody>
          <a:bodyPr/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DBE67E-BE81-C446-9C5E-64DCA718A300}"/>
              </a:ext>
            </a:extLst>
          </p:cNvPr>
          <p:cNvSpPr/>
          <p:nvPr userDrawn="1"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2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, V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B2E4F1C-BC00-7043-9ECB-D12C6377D4EA}"/>
              </a:ext>
            </a:extLst>
          </p:cNvPr>
          <p:cNvSpPr/>
          <p:nvPr userDrawn="1"/>
        </p:nvSpPr>
        <p:spPr>
          <a:xfrm>
            <a:off x="-2326" y="4392656"/>
            <a:ext cx="9144000" cy="7847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4A0305-8BED-744C-BFDD-2D70480DB5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57" y="4401365"/>
            <a:ext cx="2143269" cy="7869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27345-92E0-6643-B2EC-98A9107E0FAE}"/>
              </a:ext>
            </a:extLst>
          </p:cNvPr>
          <p:cNvSpPr/>
          <p:nvPr userDrawn="1"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C69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6A0DD-882B-3644-9BA2-16B068848C21}"/>
              </a:ext>
            </a:extLst>
          </p:cNvPr>
          <p:cNvCxnSpPr/>
          <p:nvPr userDrawn="1"/>
        </p:nvCxnSpPr>
        <p:spPr>
          <a:xfrm>
            <a:off x="583392" y="2584991"/>
            <a:ext cx="1216958" cy="0"/>
          </a:xfrm>
          <a:prstGeom prst="line">
            <a:avLst/>
          </a:prstGeom>
          <a:ln w="19050">
            <a:solidFill>
              <a:srgbClr val="C692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4187F09-6BA9-B341-B448-935BCDE3C36A}"/>
              </a:ext>
            </a:extLst>
          </p:cNvPr>
          <p:cNvSpPr/>
          <p:nvPr userDrawn="1"/>
        </p:nvSpPr>
        <p:spPr>
          <a:xfrm>
            <a:off x="453803" y="1044020"/>
            <a:ext cx="4110446" cy="2300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616694A-C243-8F48-B446-BF11A7C454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580" y="1095101"/>
            <a:ext cx="3648892" cy="1937251"/>
          </a:xfrm>
        </p:spPr>
        <p:txBody>
          <a:bodyPr anchor="b">
            <a:normAutofit/>
          </a:bodyPr>
          <a:lstStyle>
            <a:lvl1pPr marL="0" indent="0">
              <a:lnSpc>
                <a:spcPts val="7000"/>
              </a:lnSpc>
              <a:spcBef>
                <a:spcPts val="0"/>
              </a:spcBef>
              <a:buNone/>
              <a:defRPr sz="6500" b="0" i="0" spc="300" baseline="0">
                <a:solidFill>
                  <a:schemeClr val="tx1"/>
                </a:solidFill>
                <a:latin typeface="DIN Condensed" pitchFamily="2" charset="0"/>
              </a:defRPr>
            </a:lvl1pPr>
          </a:lstStyle>
          <a:p>
            <a:pPr lvl="0"/>
            <a:r>
              <a:rPr lang="en-US" dirty="0"/>
              <a:t>TITLE TO </a:t>
            </a:r>
            <a:br>
              <a:rPr lang="en-US" dirty="0"/>
            </a:br>
            <a:r>
              <a:rPr lang="en-US" dirty="0"/>
              <a:t>GO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2EB5F1-41D5-4C44-BE0D-D66A379E78F6}"/>
              </a:ext>
            </a:extLst>
          </p:cNvPr>
          <p:cNvSpPr/>
          <p:nvPr userDrawn="1"/>
        </p:nvSpPr>
        <p:spPr>
          <a:xfrm>
            <a:off x="684580" y="3157393"/>
            <a:ext cx="3648892" cy="38317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C3529D2-738A-B444-ABB5-B8117680A6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9195" y="3223360"/>
            <a:ext cx="3459212" cy="245773"/>
          </a:xfrm>
        </p:spPr>
        <p:txBody>
          <a:bodyPr anchor="ctr">
            <a:normAutofit/>
          </a:bodyPr>
          <a:lstStyle>
            <a:lvl1pPr marL="0" indent="0">
              <a:lnSpc>
                <a:spcPts val="188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/ Presenter</a:t>
            </a:r>
          </a:p>
        </p:txBody>
      </p:sp>
    </p:spTree>
    <p:extLst>
      <p:ext uri="{BB962C8B-B14F-4D97-AF65-F5344CB8AC3E}">
        <p14:creationId xmlns:p14="http://schemas.microsoft.com/office/powerpoint/2010/main" val="70080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Image and Content, V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9EA979-1301-B349-9D0A-F0840207D34F}"/>
              </a:ext>
            </a:extLst>
          </p:cNvPr>
          <p:cNvSpPr/>
          <p:nvPr userDrawn="1"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9ACCA67-2916-1146-A18E-67537F161B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4380" y="774701"/>
            <a:ext cx="3130550" cy="640214"/>
          </a:xfrm>
        </p:spPr>
        <p:txBody>
          <a:bodyPr>
            <a:noAutofit/>
          </a:bodyPr>
          <a:lstStyle>
            <a:lvl1pPr marL="0" indent="0">
              <a:buNone/>
              <a:defRPr sz="4400" b="0" i="0"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Page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871F16-5C4D-9D44-9529-86CBE2EF5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4380" y="1713298"/>
            <a:ext cx="3130550" cy="2938286"/>
          </a:xfrm>
        </p:spPr>
        <p:txBody>
          <a:bodyPr/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DBE67E-BE81-C446-9C5E-64DCA718A300}"/>
              </a:ext>
            </a:extLst>
          </p:cNvPr>
          <p:cNvSpPr/>
          <p:nvPr userDrawn="1"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36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Image and Content, V3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>
            <a:extLst>
              <a:ext uri="{FF2B5EF4-FFF2-40B4-BE49-F238E27FC236}">
                <a16:creationId xmlns:a16="http://schemas.microsoft.com/office/drawing/2014/main" id="{B194FCFE-F54C-7841-BBA7-187F1D4E0648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000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75000"/>
                </a:schemeClr>
              </a:gs>
              <a:gs pos="68000">
                <a:schemeClr val="accent5">
                  <a:lumMod val="50000"/>
                </a:scheme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9EA979-1301-B349-9D0A-F0840207D34F}"/>
              </a:ext>
            </a:extLst>
          </p:cNvPr>
          <p:cNvSpPr/>
          <p:nvPr userDrawn="1"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9ACCA67-2916-1146-A18E-67537F161B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4380" y="774701"/>
            <a:ext cx="3130550" cy="640214"/>
          </a:xfrm>
        </p:spPr>
        <p:txBody>
          <a:bodyPr>
            <a:noAutofit/>
          </a:bodyPr>
          <a:lstStyle>
            <a:lvl1pPr marL="0" indent="0">
              <a:buNone/>
              <a:defRPr sz="4400" b="0" i="0"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Page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871F16-5C4D-9D44-9529-86CBE2EF5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4380" y="1713298"/>
            <a:ext cx="3130550" cy="2938286"/>
          </a:xfrm>
        </p:spPr>
        <p:txBody>
          <a:bodyPr/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DBE67E-BE81-C446-9C5E-64DCA718A300}"/>
              </a:ext>
            </a:extLst>
          </p:cNvPr>
          <p:cNvSpPr/>
          <p:nvPr userDrawn="1"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51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Image and Content, V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>
            <a:extLst>
              <a:ext uri="{FF2B5EF4-FFF2-40B4-BE49-F238E27FC236}">
                <a16:creationId xmlns:a16="http://schemas.microsoft.com/office/drawing/2014/main" id="{B194FCFE-F54C-7841-BBA7-187F1D4E0648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9000">
                <a:schemeClr val="accent1">
                  <a:alpha val="75000"/>
                  <a:lumMod val="90000"/>
                  <a:lumOff val="10000"/>
                </a:schemeClr>
              </a:gs>
              <a:gs pos="50000">
                <a:schemeClr val="accent1">
                  <a:lumMod val="75000"/>
                </a:schemeClr>
              </a:gs>
              <a:gs pos="68000">
                <a:schemeClr val="accent1">
                  <a:lumMod val="50000"/>
                </a:scheme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9EA979-1301-B349-9D0A-F0840207D34F}"/>
              </a:ext>
            </a:extLst>
          </p:cNvPr>
          <p:cNvSpPr/>
          <p:nvPr userDrawn="1"/>
        </p:nvSpPr>
        <p:spPr>
          <a:xfrm>
            <a:off x="628650" y="0"/>
            <a:ext cx="416201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9ACCA67-2916-1146-A18E-67537F161B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4380" y="774701"/>
            <a:ext cx="3130550" cy="640214"/>
          </a:xfrm>
        </p:spPr>
        <p:txBody>
          <a:bodyPr>
            <a:noAutofit/>
          </a:bodyPr>
          <a:lstStyle>
            <a:lvl1pPr marL="0" indent="0">
              <a:buNone/>
              <a:defRPr sz="4400" b="0" i="0"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Page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871F16-5C4D-9D44-9529-86CBE2EF5D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4380" y="1713298"/>
            <a:ext cx="3130550" cy="2938286"/>
          </a:xfrm>
        </p:spPr>
        <p:txBody>
          <a:bodyPr/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DBE67E-BE81-C446-9C5E-64DCA718A300}"/>
              </a:ext>
            </a:extLst>
          </p:cNvPr>
          <p:cNvSpPr/>
          <p:nvPr userDrawn="1"/>
        </p:nvSpPr>
        <p:spPr>
          <a:xfrm>
            <a:off x="628649" y="0"/>
            <a:ext cx="4162011" cy="1391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8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FC23E-90E3-AFB0-F8CC-92804B067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754" y="411480"/>
            <a:ext cx="7886700" cy="545138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F1C35-E271-E6FC-DC3C-BF78C5F4D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8F09F-4B3C-66B3-7E8F-9A2B06B9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PowerPoint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434C0-A9B2-E7C7-0E9E-BDAD7B030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3B01-A140-6C4A-84C5-9AFD0809B4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0166837-E9CE-28A8-71FE-259FFD5E72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95755" y="1090061"/>
            <a:ext cx="5334197" cy="279158"/>
          </a:xfrm>
        </p:spPr>
        <p:txBody>
          <a:bodyPr anchor="t">
            <a:normAutofit/>
          </a:bodyPr>
          <a:lstStyle>
            <a:lvl1pPr marL="0" indent="0">
              <a:buNone/>
              <a:defRPr sz="1200" b="1" i="0" spc="113" baseline="0">
                <a:solidFill>
                  <a:schemeClr val="accent2"/>
                </a:solidFill>
                <a:latin typeface="Source Sans Pro" panose="020B0503030403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162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, V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E90FA72-606D-D64D-BB6E-BF3DF61F82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63" t="25956" r="45411" b="58583"/>
          <a:stretch/>
        </p:blipFill>
        <p:spPr>
          <a:xfrm>
            <a:off x="5480022" y="506252"/>
            <a:ext cx="3661652" cy="3886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870095-E196-7646-9F04-CD4BE1D325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10" t="67464" r="48405" b="25155"/>
          <a:stretch/>
        </p:blipFill>
        <p:spPr>
          <a:xfrm>
            <a:off x="0" y="0"/>
            <a:ext cx="2800528" cy="185516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2E4F1C-BC00-7043-9ECB-D12C6377D4EA}"/>
              </a:ext>
            </a:extLst>
          </p:cNvPr>
          <p:cNvSpPr/>
          <p:nvPr userDrawn="1"/>
        </p:nvSpPr>
        <p:spPr>
          <a:xfrm>
            <a:off x="0" y="4392656"/>
            <a:ext cx="9144000" cy="7847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905453-34F2-9946-BBC8-8554FABAC4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41" y="4556253"/>
            <a:ext cx="1801299" cy="457524"/>
          </a:xfrm>
          <a:prstGeom prst="rect">
            <a:avLst/>
          </a:prstGeom>
        </p:spPr>
      </p:pic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CF383971-5B93-4F4F-BE50-345940E02F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4579" y="3297967"/>
            <a:ext cx="3459212" cy="256747"/>
          </a:xfrm>
        </p:spPr>
        <p:txBody>
          <a:bodyPr anchor="ctr">
            <a:noAutofit/>
          </a:bodyPr>
          <a:lstStyle>
            <a:lvl1pPr marL="0" indent="0">
              <a:lnSpc>
                <a:spcPts val="188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 / Presenter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33A8898-4FB1-0249-8F8A-1D26E96A83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4579" y="839564"/>
            <a:ext cx="4506187" cy="2324422"/>
          </a:xfrm>
        </p:spPr>
        <p:txBody>
          <a:bodyPr>
            <a:noAutofit/>
          </a:bodyPr>
          <a:lstStyle>
            <a:lvl1pPr marL="0" indent="0">
              <a:lnSpc>
                <a:spcPts val="8700"/>
              </a:lnSpc>
              <a:spcBef>
                <a:spcPts val="0"/>
              </a:spcBef>
              <a:buNone/>
              <a:defRPr sz="8500" b="0" i="0">
                <a:latin typeface="DIN Condensed" pitchFamily="2" charset="0"/>
              </a:defRPr>
            </a:lvl1pPr>
          </a:lstStyle>
          <a:p>
            <a:pPr>
              <a:lnSpc>
                <a:spcPts val="8800"/>
              </a:lnSpc>
            </a:pPr>
            <a:r>
              <a:rPr lang="en-US" sz="8500" dirty="0"/>
              <a:t>TITLE TO </a:t>
            </a:r>
            <a:br>
              <a:rPr lang="en-US" sz="8500" dirty="0"/>
            </a:br>
            <a:r>
              <a:rPr lang="en-US" sz="8500" dirty="0"/>
              <a:t>GO HERE</a:t>
            </a:r>
          </a:p>
        </p:txBody>
      </p:sp>
    </p:spTree>
    <p:extLst>
      <p:ext uri="{BB962C8B-B14F-4D97-AF65-F5344CB8AC3E}">
        <p14:creationId xmlns:p14="http://schemas.microsoft.com/office/powerpoint/2010/main" val="333387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er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CE0D07B-C2E4-C644-90AF-440D283DAB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4260" y="34796"/>
            <a:ext cx="8034621" cy="2251187"/>
          </a:xfrm>
          <a:ln>
            <a:noFill/>
          </a:ln>
        </p:spPr>
        <p:txBody>
          <a:bodyPr>
            <a:noAutofit/>
          </a:bodyPr>
          <a:lstStyle>
            <a:lvl1pPr algn="l">
              <a:defRPr sz="4800" spc="300">
                <a:latin typeface="DIN Condensed" pitchFamily="2" charset="0"/>
              </a:defRPr>
            </a:lvl1pPr>
          </a:lstStyle>
          <a:p>
            <a:r>
              <a:rPr lang="en-US" dirty="0"/>
              <a:t>SECTION BREAK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8F8307-4C4B-6443-ACF1-41CB053457E3}"/>
              </a:ext>
            </a:extLst>
          </p:cNvPr>
          <p:cNvCxnSpPr/>
          <p:nvPr userDrawn="1"/>
        </p:nvCxnSpPr>
        <p:spPr>
          <a:xfrm>
            <a:off x="605118" y="591655"/>
            <a:ext cx="121695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3E2F6D8-C540-8E4C-B7F4-6A07B5B2D99C}"/>
              </a:ext>
            </a:extLst>
          </p:cNvPr>
          <p:cNvCxnSpPr/>
          <p:nvPr userDrawn="1"/>
        </p:nvCxnSpPr>
        <p:spPr>
          <a:xfrm>
            <a:off x="605118" y="1698797"/>
            <a:ext cx="121695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54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er Gra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0">
            <a:extLst>
              <a:ext uri="{FF2B5EF4-FFF2-40B4-BE49-F238E27FC236}">
                <a16:creationId xmlns:a16="http://schemas.microsoft.com/office/drawing/2014/main" id="{770749DD-4C88-474C-A8FE-1D8232AF8D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4260" y="34796"/>
            <a:ext cx="8034621" cy="2251187"/>
          </a:xfrm>
          <a:ln>
            <a:noFill/>
          </a:ln>
        </p:spPr>
        <p:txBody>
          <a:bodyPr>
            <a:noAutofit/>
          </a:bodyPr>
          <a:lstStyle>
            <a:lvl1pPr algn="l">
              <a:defRPr sz="4800" spc="300">
                <a:latin typeface="DIN Condensed" pitchFamily="2" charset="0"/>
              </a:defRPr>
            </a:lvl1pPr>
          </a:lstStyle>
          <a:p>
            <a:r>
              <a:rPr lang="en-US" dirty="0"/>
              <a:t>SECTION BREAK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B309716-98B0-DE43-BA19-29BD610C7EB2}"/>
              </a:ext>
            </a:extLst>
          </p:cNvPr>
          <p:cNvCxnSpPr/>
          <p:nvPr userDrawn="1"/>
        </p:nvCxnSpPr>
        <p:spPr>
          <a:xfrm>
            <a:off x="605118" y="591655"/>
            <a:ext cx="121695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81A89B-40C8-5744-9E65-2FC77BC156CD}"/>
              </a:ext>
            </a:extLst>
          </p:cNvPr>
          <p:cNvCxnSpPr/>
          <p:nvPr userDrawn="1"/>
        </p:nvCxnSpPr>
        <p:spPr>
          <a:xfrm>
            <a:off x="605118" y="1698797"/>
            <a:ext cx="121695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30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943BAF3-7A31-4B45-9099-035BC373E6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8283" y="1711787"/>
            <a:ext cx="4898717" cy="2819182"/>
          </a:xfrm>
        </p:spPr>
        <p:txBody>
          <a:bodyPr>
            <a:noAutofit/>
          </a:bodyPr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 sz="1400" spc="20" baseline="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Vestibulum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.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Nunc pulvinar </a:t>
            </a:r>
            <a:r>
              <a:rPr lang="en-US" dirty="0" err="1"/>
              <a:t>sapien</a:t>
            </a:r>
            <a:r>
              <a:rPr lang="en-US" dirty="0"/>
              <a:t> et ligula. 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99D334D-2533-6E48-9EF8-BE59D29480E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97246" y="1062913"/>
            <a:ext cx="3341688" cy="2891181"/>
          </a:xfrm>
          <a:solidFill>
            <a:schemeClr val="bg1">
              <a:lumMod val="85000"/>
            </a:schemeClr>
          </a:solidFill>
        </p:spPr>
        <p:txBody>
          <a:bodyPr wrap="none">
            <a:noAutofit/>
          </a:bodyPr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3F1E70-23C0-764B-8E97-AD7C6DA9B00D}"/>
              </a:ext>
            </a:extLst>
          </p:cNvPr>
          <p:cNvSpPr/>
          <p:nvPr userDrawn="1"/>
        </p:nvSpPr>
        <p:spPr>
          <a:xfrm>
            <a:off x="5494738" y="951264"/>
            <a:ext cx="3346704" cy="1373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03EBDAC-B5B3-6F4C-9420-6C96C4E74B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558" y="466416"/>
            <a:ext cx="4898717" cy="518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16C8243-B7BC-DC4F-90A7-7EA801AC9F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284" y="1329677"/>
            <a:ext cx="4898716" cy="382110"/>
          </a:xfrm>
        </p:spPr>
        <p:txBody>
          <a:bodyPr>
            <a:noAutofit/>
          </a:bodyPr>
          <a:lstStyle>
            <a:lvl1pPr marL="0" indent="0" algn="l">
              <a:lnSpc>
                <a:spcPts val="2020"/>
              </a:lnSpc>
              <a:buNone/>
              <a:defRPr sz="1600" b="0" i="0" spc="50" baseline="0">
                <a:solidFill>
                  <a:srgbClr val="BD8B13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AC1DF36-2526-8D40-854C-D53DB4595CD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TEMPLATE (WRITE IN ALL CAPS)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4A67AE-6F12-344F-8718-33C755B55C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8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004BC79-4A47-F947-8EF2-485C0AEA7E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5322" y="1435188"/>
            <a:ext cx="5856515" cy="382110"/>
          </a:xfrm>
        </p:spPr>
        <p:txBody>
          <a:bodyPr>
            <a:noAutofit/>
          </a:bodyPr>
          <a:lstStyle>
            <a:lvl1pPr marL="0" indent="0" algn="l">
              <a:lnSpc>
                <a:spcPts val="2020"/>
              </a:lnSpc>
              <a:buNone/>
              <a:defRPr sz="1600" b="0" i="0" spc="5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EA3C1A0B-A322-BC41-A124-483B9141A4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65322" y="1817297"/>
            <a:ext cx="5856515" cy="2543001"/>
          </a:xfrm>
        </p:spPr>
        <p:txBody>
          <a:bodyPr>
            <a:noAutofit/>
          </a:bodyPr>
          <a:lstStyle>
            <a:lvl1pPr marL="285750" indent="-194310" algn="l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sz="14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Vestibulum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.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Nunc pulvinar </a:t>
            </a:r>
            <a:r>
              <a:rPr lang="en-US" dirty="0" err="1"/>
              <a:t>sapien</a:t>
            </a:r>
            <a:r>
              <a:rPr lang="en-US" dirty="0"/>
              <a:t> et ligula. 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DD0F1C2-4261-984A-A5E2-8263822DE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544435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PAGE TITLE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183F1-D288-C341-A6EC-541166B32DD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TEMPLATE (WRITE IN ALL CAPS)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B1225-5AD3-8F4B-BA89-4D8A3130FF6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0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81509-E2A0-7E44-B5E5-5E5DDBB56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0CD4B7BB-C6B1-4047-93CA-4A6BC6CADA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649" y="1565595"/>
            <a:ext cx="7886700" cy="2876931"/>
          </a:xfrm>
        </p:spPr>
        <p:txBody>
          <a:bodyPr numCol="2" spcCol="457200">
            <a:noAutofit/>
          </a:bodyPr>
          <a:lstStyle>
            <a:lvl1pPr marL="285750" indent="-194310" algn="l">
              <a:lnSpc>
                <a:spcPts val="182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4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Est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magna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</a:t>
            </a:r>
            <a:r>
              <a:rPr lang="en-US" dirty="0" err="1"/>
              <a:t>egestas</a:t>
            </a:r>
            <a:r>
              <a:rPr lang="en-US" dirty="0"/>
              <a:t>. Non </a:t>
            </a:r>
            <a:r>
              <a:rPr lang="en-US" dirty="0" err="1"/>
              <a:t>consectetur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Vestibulum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.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Nunc pulvinar </a:t>
            </a:r>
            <a:r>
              <a:rPr lang="en-US" dirty="0" err="1"/>
              <a:t>sapien</a:t>
            </a:r>
            <a:r>
              <a:rPr lang="en-US" dirty="0"/>
              <a:t> et ligula. </a:t>
            </a:r>
          </a:p>
          <a:p>
            <a:pPr lvl="0"/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semper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pulvinar.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cursus.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A19FC-85B9-A74F-AD5A-59ABB75812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TEMPLATE (WRITE IN ALL CAPS)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E7EF3A-0A9F-E14C-9FC6-E8477BAFA8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3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R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004BC79-4A47-F947-8EF2-485C0AEA7E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1470" y="1449027"/>
            <a:ext cx="6639422" cy="246774"/>
          </a:xfrm>
        </p:spPr>
        <p:txBody>
          <a:bodyPr>
            <a:noAutofit/>
          </a:bodyPr>
          <a:lstStyle>
            <a:lvl1pPr marL="0" indent="0" algn="l">
              <a:lnSpc>
                <a:spcPts val="1420"/>
              </a:lnSpc>
              <a:buNone/>
              <a:defRPr sz="1200" b="1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DD0F1C2-4261-984A-A5E2-8263822DE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544435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PAGE 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A1A618D6-EB63-EA43-A21C-B103C35BC5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1470" y="2542769"/>
            <a:ext cx="6639422" cy="246774"/>
          </a:xfrm>
        </p:spPr>
        <p:txBody>
          <a:bodyPr>
            <a:noAutofit/>
          </a:bodyPr>
          <a:lstStyle>
            <a:lvl1pPr marL="0" indent="0" algn="l">
              <a:lnSpc>
                <a:spcPts val="1420"/>
              </a:lnSpc>
              <a:buNone/>
              <a:defRPr sz="1200" b="1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2DDEC8D-78EC-A644-8B8B-9708FEC341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1471" y="3636511"/>
            <a:ext cx="6639422" cy="246774"/>
          </a:xfrm>
        </p:spPr>
        <p:txBody>
          <a:bodyPr>
            <a:noAutofit/>
          </a:bodyPr>
          <a:lstStyle>
            <a:lvl1pPr marL="0" indent="0" algn="l">
              <a:lnSpc>
                <a:spcPts val="1420"/>
              </a:lnSpc>
              <a:buNone/>
              <a:defRPr sz="1200" b="1" i="0" spc="150" baseline="0">
                <a:solidFill>
                  <a:schemeClr val="accent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BDBB06-23EC-1249-9E7A-B7F4379BBF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61470" y="1710691"/>
            <a:ext cx="6638925" cy="508182"/>
          </a:xfrm>
        </p:spPr>
        <p:txBody>
          <a:bodyPr/>
          <a:lstStyle>
            <a:lvl1pPr>
              <a:lnSpc>
                <a:spcPts val="1640"/>
              </a:lnSpc>
              <a:spcAft>
                <a:spcPts val="300"/>
              </a:spcAft>
              <a:defRPr sz="1200"/>
            </a:lvl1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15E79F7-F96B-B74D-A872-5DD93CD2610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61470" y="2802468"/>
            <a:ext cx="6638925" cy="508182"/>
          </a:xfrm>
        </p:spPr>
        <p:txBody>
          <a:bodyPr/>
          <a:lstStyle>
            <a:lvl1pPr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359F78B-FA29-2044-A54D-9B0DD377B17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61470" y="3904302"/>
            <a:ext cx="6638925" cy="508182"/>
          </a:xfrm>
        </p:spPr>
        <p:txBody>
          <a:bodyPr/>
          <a:lstStyle>
            <a:lvl1pPr>
              <a:lnSpc>
                <a:spcPts val="1640"/>
              </a:lnSpc>
              <a:spcAft>
                <a:spcPts val="300"/>
              </a:spcAft>
              <a:defRPr sz="1200"/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id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mi ipsum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  <a:p>
            <a:pPr lvl="4"/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38EC65-2C85-C046-9738-37708E94782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TEMPLATE (WRITE IN ALL CAPS)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5F4566-2799-E844-91E1-99813A0D72D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70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49" y="672209"/>
            <a:ext cx="7886700" cy="46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74445"/>
            <a:ext cx="7886700" cy="2718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36B19DA-7078-8248-93A9-40A85B001A1C}"/>
              </a:ext>
            </a:extLst>
          </p:cNvPr>
          <p:cNvCxnSpPr/>
          <p:nvPr userDrawn="1"/>
        </p:nvCxnSpPr>
        <p:spPr>
          <a:xfrm>
            <a:off x="302559" y="4715533"/>
            <a:ext cx="8538883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0530DC3D-BF7F-1F46-88ED-5ED2C1D507F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76" y="4687685"/>
            <a:ext cx="1342074" cy="49276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9FAD1C2-7B31-4845-82E3-2D766FA7E142}"/>
              </a:ext>
            </a:extLst>
          </p:cNvPr>
          <p:cNvSpPr/>
          <p:nvPr userDrawn="1"/>
        </p:nvSpPr>
        <p:spPr>
          <a:xfrm>
            <a:off x="-1" y="0"/>
            <a:ext cx="9144000" cy="139148"/>
          </a:xfrm>
          <a:prstGeom prst="rect">
            <a:avLst/>
          </a:prstGeom>
          <a:solidFill>
            <a:srgbClr val="BD8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3EB39-BDD5-3540-B088-F494392B9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18900" y="476333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0" i="0" spc="100" baseline="0">
                <a:solidFill>
                  <a:schemeClr val="tx1">
                    <a:tint val="75000"/>
                  </a:schemeClr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TEMPLATE (WRITE IN ALL CAPS)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EE155-D1A5-5C42-B024-39462222F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399" y="4763334"/>
            <a:ext cx="40864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 b="0" i="0">
                <a:solidFill>
                  <a:schemeClr val="bg2">
                    <a:lumMod val="75000"/>
                  </a:schemeClr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/   </a:t>
            </a:r>
            <a:fld id="{6C7E6F33-74EE-5541-8108-8353B402F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22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7" r:id="rId3"/>
    <p:sldLayoutId id="2147483661" r:id="rId4"/>
    <p:sldLayoutId id="2147483672" r:id="rId5"/>
    <p:sldLayoutId id="2147483662" r:id="rId6"/>
    <p:sldLayoutId id="2147483663" r:id="rId7"/>
    <p:sldLayoutId id="2147483685" r:id="rId8"/>
    <p:sldLayoutId id="2147483680" r:id="rId9"/>
    <p:sldLayoutId id="2147483687" r:id="rId10"/>
    <p:sldLayoutId id="2147483686" r:id="rId11"/>
    <p:sldLayoutId id="2147483688" r:id="rId12"/>
    <p:sldLayoutId id="2147483679" r:id="rId13"/>
    <p:sldLayoutId id="2147483689" r:id="rId14"/>
    <p:sldLayoutId id="2147483666" r:id="rId15"/>
    <p:sldLayoutId id="2147483675" r:id="rId16"/>
    <p:sldLayoutId id="2147483678" r:id="rId17"/>
    <p:sldLayoutId id="2147483684" r:id="rId18"/>
    <p:sldLayoutId id="2147483667" r:id="rId19"/>
    <p:sldLayoutId id="2147483681" r:id="rId20"/>
    <p:sldLayoutId id="2147483682" r:id="rId21"/>
    <p:sldLayoutId id="2147483683" r:id="rId22"/>
    <p:sldLayoutId id="2147483690" r:id="rId23"/>
  </p:sldLayoutIdLst>
  <p:hf hd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kern="1200" spc="300" baseline="0">
          <a:solidFill>
            <a:schemeClr val="tx1"/>
          </a:solidFill>
          <a:latin typeface="DIN Condensed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SzPct val="75000"/>
        <a:buFont typeface="Arial" panose="020B0604020202020204" pitchFamily="34" charset="0"/>
        <a:buNone/>
        <a:defRPr sz="1400" b="0" i="0" kern="800" cap="none" spc="2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SzPct val="75000"/>
        <a:buFont typeface="Arial" panose="020B0604020202020204" pitchFamily="34" charset="0"/>
        <a:buNone/>
        <a:defRPr sz="1200" b="0" i="0" kern="1200" spc="2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SzPct val="75000"/>
        <a:buFont typeface="Arial" panose="020B0604020202020204" pitchFamily="34" charset="0"/>
        <a:buNone/>
        <a:defRPr sz="1200" b="0" i="0" kern="1200" spc="10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SzPct val="75000"/>
        <a:buFont typeface="Arial" panose="020B0604020202020204" pitchFamily="34" charset="0"/>
        <a:buNone/>
        <a:defRPr sz="1000" b="0" i="0" kern="1200" spc="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SzPct val="75000"/>
        <a:buFont typeface="Arial" panose="020B0604020202020204" pitchFamily="34" charset="0"/>
        <a:buNone/>
        <a:defRPr sz="800" b="0" i="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CAD17D-D363-7F42-89EF-DDA86E790F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3212" y="456399"/>
            <a:ext cx="5259677" cy="196373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spc="0" dirty="0">
                <a:latin typeface="Trebuchet MS" panose="020B0703020202090204" pitchFamily="34" charset="0"/>
              </a:rPr>
              <a:t>Cal Poly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70925-6BA6-CD4F-A1FC-A53AD9402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214" y="2904118"/>
            <a:ext cx="4362450" cy="459283"/>
          </a:xfrm>
        </p:spPr>
        <p:txBody>
          <a:bodyPr>
            <a:noAutofit/>
          </a:bodyPr>
          <a:lstStyle/>
          <a:p>
            <a:r>
              <a:rPr lang="en-US" dirty="0"/>
              <a:t>Jennifer Klay</a:t>
            </a:r>
          </a:p>
          <a:p>
            <a:r>
              <a:rPr lang="en-US" dirty="0"/>
              <a:t>Cal Poly San Luis Obispo</a:t>
            </a:r>
          </a:p>
        </p:txBody>
      </p:sp>
      <p:pic>
        <p:nvPicPr>
          <p:cNvPr id="5" name="Picture 4" descr="UCLA Bruins Primary Logo | Sports Logo History">
            <a:extLst>
              <a:ext uri="{FF2B5EF4-FFF2-40B4-BE49-F238E27FC236}">
                <a16:creationId xmlns:a16="http://schemas.microsoft.com/office/drawing/2014/main" id="{96EA0786-E11C-A5E9-A6C8-47F44628B6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5" b="10902"/>
          <a:stretch/>
        </p:blipFill>
        <p:spPr bwMode="auto">
          <a:xfrm>
            <a:off x="582069" y="3550257"/>
            <a:ext cx="807218" cy="61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8" descr="UC Davis Aggies - Wikipedia">
            <a:extLst>
              <a:ext uri="{FF2B5EF4-FFF2-40B4-BE49-F238E27FC236}">
                <a16:creationId xmlns:a16="http://schemas.microsoft.com/office/drawing/2014/main" id="{21E754B1-6FB5-E055-249E-29E1EF6C6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237" y="3550257"/>
            <a:ext cx="907677" cy="62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Image result for lawrence berkeley national laboratory">
            <a:extLst>
              <a:ext uri="{FF2B5EF4-FFF2-40B4-BE49-F238E27FC236}">
                <a16:creationId xmlns:a16="http://schemas.microsoft.com/office/drawing/2014/main" id="{EA89CB46-F3C8-AD47-AF5B-3A07F884D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864" y="3550257"/>
            <a:ext cx="990679" cy="65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Lawrence Livermore National Laboratory (LLNL) – Livermore Graduate Scholar  Program (LGSP) | PhD Graduate Education at Northeastern University">
            <a:extLst>
              <a:ext uri="{FF2B5EF4-FFF2-40B4-BE49-F238E27FC236}">
                <a16:creationId xmlns:a16="http://schemas.microsoft.com/office/drawing/2014/main" id="{CB9990E7-653B-1EA5-843E-DDF26988D7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3"/>
          <a:stretch/>
        </p:blipFill>
        <p:spPr bwMode="auto">
          <a:xfrm>
            <a:off x="4136493" y="3534772"/>
            <a:ext cx="699171" cy="67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D27486-BCCE-BACA-AA8C-1A57D16FD54A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1389287" y="3857659"/>
            <a:ext cx="282950" cy="2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D0FF949-537D-9A4C-C77E-7E1738D4A884}"/>
              </a:ext>
            </a:extLst>
          </p:cNvPr>
          <p:cNvCxnSpPr/>
          <p:nvPr/>
        </p:nvCxnSpPr>
        <p:spPr>
          <a:xfrm>
            <a:off x="2573709" y="3868767"/>
            <a:ext cx="282950" cy="2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E2C902-A09A-2E9F-9FD8-D53A901B4F2D}"/>
              </a:ext>
            </a:extLst>
          </p:cNvPr>
          <p:cNvCxnSpPr/>
          <p:nvPr/>
        </p:nvCxnSpPr>
        <p:spPr>
          <a:xfrm>
            <a:off x="3853543" y="3857742"/>
            <a:ext cx="282950" cy="2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5713F46A-3D4C-A3B3-CEE0-6968D9CB91C6}"/>
              </a:ext>
            </a:extLst>
          </p:cNvPr>
          <p:cNvCxnSpPr>
            <a:cxnSpLocks/>
          </p:cNvCxnSpPr>
          <p:nvPr/>
        </p:nvCxnSpPr>
        <p:spPr>
          <a:xfrm flipH="1">
            <a:off x="2383971" y="3820642"/>
            <a:ext cx="2451693" cy="1006418"/>
          </a:xfrm>
          <a:prstGeom prst="bentConnector3">
            <a:avLst>
              <a:gd name="adj1" fmla="val -93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65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706CA1-A73C-C0EB-E91F-F76C7AF351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2557" y="2081470"/>
            <a:ext cx="4898717" cy="2819182"/>
          </a:xfrm>
        </p:spPr>
        <p:txBody>
          <a:bodyPr/>
          <a:lstStyle/>
          <a:p>
            <a:r>
              <a:rPr lang="en-US" dirty="0"/>
              <a:t>Activities: PYTHIA Simulations, EIC software workshop, learning about ML algorithms</a:t>
            </a:r>
          </a:p>
          <a:p>
            <a:r>
              <a:rPr lang="en-US" dirty="0"/>
              <a:t>Senior project: “</a:t>
            </a:r>
            <a:r>
              <a:rPr lang="el-GR" dirty="0"/>
              <a:t>π</a:t>
            </a:r>
            <a:r>
              <a:rPr lang="el-GR" baseline="30000" dirty="0"/>
              <a:t>0</a:t>
            </a:r>
            <a:r>
              <a:rPr lang="el-GR" dirty="0"/>
              <a:t> </a:t>
            </a:r>
            <a:r>
              <a:rPr lang="en-US" dirty="0"/>
              <a:t>Transverse Momentum ROOT Analysis using Pythia Simulated </a:t>
            </a:r>
            <a:r>
              <a:rPr lang="en-US" dirty="0" err="1"/>
              <a:t>ePIC</a:t>
            </a:r>
            <a:r>
              <a:rPr lang="en-US" dirty="0"/>
              <a:t> Data”</a:t>
            </a:r>
          </a:p>
          <a:p>
            <a:endParaRPr lang="en-US" dirty="0"/>
          </a:p>
          <a:p>
            <a:r>
              <a:rPr lang="en-US" dirty="0"/>
              <a:t>Dylan graduated June 2026, starting grad school with Christina Markert’s ALICE group at UT Austin in Fall 2025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5AAA50-915F-B6A3-EF3B-BB86C1375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Work in 2024-2025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BA0EA-C1B3-B620-D514-625A130E5D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558" y="1219731"/>
            <a:ext cx="4898716" cy="382110"/>
          </a:xfrm>
        </p:spPr>
        <p:txBody>
          <a:bodyPr/>
          <a:lstStyle/>
          <a:p>
            <a:r>
              <a:rPr lang="en-US" sz="1400" dirty="0"/>
              <a:t>First Senior Project Student – Dylan Spencer</a:t>
            </a:r>
          </a:p>
          <a:p>
            <a:r>
              <a:rPr lang="en-US" sz="1400" dirty="0"/>
              <a:t>https://</a:t>
            </a:r>
            <a:r>
              <a:rPr lang="en-US" sz="1400" dirty="0" err="1"/>
              <a:t>orcid.org</a:t>
            </a:r>
            <a:r>
              <a:rPr lang="en-US" sz="1400" dirty="0"/>
              <a:t>/0009-0002-8787-2655</a:t>
            </a:r>
          </a:p>
          <a:p>
            <a:endParaRPr lang="en-US" sz="1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08880-1432-6B0F-F76D-41221A83FD9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351654-3AB3-D653-F243-5EEFE7B32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920408" y="763605"/>
            <a:ext cx="4483083" cy="33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99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12E3CD-C5E4-BB41-6F78-31AE68CD5F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8283" y="1711787"/>
            <a:ext cx="8497787" cy="2819182"/>
          </a:xfrm>
        </p:spPr>
        <p:txBody>
          <a:bodyPr/>
          <a:lstStyle/>
          <a:p>
            <a:r>
              <a:rPr lang="en-US" sz="2400" dirty="0"/>
              <a:t>Two returning students: Isaac, Ricardo</a:t>
            </a:r>
          </a:p>
          <a:p>
            <a:r>
              <a:rPr lang="en-US" sz="2400" dirty="0"/>
              <a:t>Recruit new student(s) for ML training, </a:t>
            </a:r>
            <a:r>
              <a:rPr lang="en-US" sz="2400" dirty="0" err="1"/>
              <a:t>ePIC</a:t>
            </a:r>
            <a:r>
              <a:rPr lang="en-US" sz="2400" dirty="0"/>
              <a:t>/ALICE work</a:t>
            </a:r>
          </a:p>
          <a:p>
            <a:endParaRPr lang="en-US" sz="2400" dirty="0"/>
          </a:p>
          <a:p>
            <a:r>
              <a:rPr lang="en-US" sz="2400" dirty="0"/>
              <a:t>Interface work between ALICE FIT/FOCAL projects and </a:t>
            </a:r>
            <a:r>
              <a:rPr lang="en-US" sz="2400" dirty="0" err="1"/>
              <a:t>ePIC</a:t>
            </a:r>
            <a:endParaRPr lang="en-US" sz="2400" dirty="0"/>
          </a:p>
          <a:p>
            <a:r>
              <a:rPr lang="en-US" sz="2400" dirty="0"/>
              <a:t>Identify local funding to maintain research activities</a:t>
            </a:r>
          </a:p>
          <a:p>
            <a:r>
              <a:rPr lang="en-US" sz="2400" dirty="0"/>
              <a:t>	Pending outcome of NSF proposal (Reapply)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9C432D-D463-FB20-1260-541E45059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1E9F7-9501-3A2F-65C4-18CB15558F1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4B9D18-1610-FA1A-55AD-DC62BF372E56}"/>
              </a:ext>
            </a:extLst>
          </p:cNvPr>
          <p:cNvSpPr/>
          <p:nvPr/>
        </p:nvSpPr>
        <p:spPr>
          <a:xfrm>
            <a:off x="5201275" y="725557"/>
            <a:ext cx="3741766" cy="596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97F8453-C631-E042-8D43-280A17F7A54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FDB1D9A9-2098-2840-A372-576668F3F9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8282" y="1622335"/>
            <a:ext cx="5188963" cy="3044810"/>
          </a:xfrm>
        </p:spPr>
        <p:txBody>
          <a:bodyPr>
            <a:noAutofit/>
          </a:bodyPr>
          <a:lstStyle>
            <a:lvl1pPr marL="0" indent="0">
              <a:lnSpc>
                <a:spcPts val="1820"/>
              </a:lnSpc>
              <a:spcAft>
                <a:spcPts val="600"/>
              </a:spcAft>
              <a:buNone/>
              <a:defRPr sz="1400" spc="20" baseline="0"/>
            </a:lvl1pPr>
          </a:lstStyle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200 Majors, 35 TT Faculty, 15 Full-time Lecturers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“Learn by Doing” approach to teaching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No TAs, faculty teach all classes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Research with undergraduates is core to our mission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Department Chair 2022-2028: J. Klay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Tenure-track hire (all areas of physics) in 2025-26 (more to come)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Transitioning to semesters in Fall 2026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CAF4620F-00A1-DE4E-B827-06E0117898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2559" y="1157285"/>
            <a:ext cx="4898716" cy="382110"/>
          </a:xfrm>
        </p:spPr>
        <p:txBody>
          <a:bodyPr>
            <a:noAutofit/>
          </a:bodyPr>
          <a:lstStyle>
            <a:lvl1pPr marL="0" indent="0" algn="l">
              <a:lnSpc>
                <a:spcPts val="2020"/>
              </a:lnSpc>
              <a:buNone/>
              <a:defRPr sz="1600" b="1" i="0" spc="50" baseline="0">
                <a:solidFill>
                  <a:srgbClr val="BD8B13"/>
                </a:solidFill>
                <a:latin typeface="Utopia Std Semibold" panose="02040503060506020204" pitchFamily="18" charset="77"/>
              </a:defRPr>
            </a:lvl1pPr>
          </a:lstStyle>
          <a:p>
            <a:pPr lvl="0"/>
            <a:r>
              <a:rPr lang="en-US" dirty="0"/>
              <a:t>Predominantly Undergraduate Institution</a:t>
            </a:r>
            <a:endParaRPr lang="en-US" b="0" dirty="0">
              <a:latin typeface="Georgia" panose="02040502050405020303" pitchFamily="18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F741170-301C-AE43-96CE-1EBFC538E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0" dirty="0">
                <a:latin typeface="Trebuchet MS" panose="020B0703020202090204" pitchFamily="34" charset="0"/>
              </a:rPr>
              <a:t>Our Department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501361-FF9B-89B9-0AB0-3E9DB0F9E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434" y="1157285"/>
            <a:ext cx="3326284" cy="151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MO Physics">
            <a:extLst>
              <a:ext uri="{FF2B5EF4-FFF2-40B4-BE49-F238E27FC236}">
                <a16:creationId xmlns:a16="http://schemas.microsoft.com/office/drawing/2014/main" id="{46D952B6-3CF9-86E2-A47C-37B21F9A7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243" y="2763462"/>
            <a:ext cx="3330475" cy="144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89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BAE7F1-2B1E-9F4C-82DF-1A77B328E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283" y="542619"/>
            <a:ext cx="4898717" cy="552969"/>
          </a:xfrm>
        </p:spPr>
        <p:txBody>
          <a:bodyPr/>
          <a:lstStyle/>
          <a:p>
            <a:r>
              <a:rPr lang="en-US" sz="3200" spc="0" dirty="0">
                <a:latin typeface="Trebuchet MS" panose="020B0703020202090204" pitchFamily="34" charset="0"/>
              </a:rPr>
              <a:t>Nuclear Group at Cal Poly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045BA52-9045-A947-B0F7-847B331CD5E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D28954E-4D57-1741-B0FF-4D8FADF966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5066" y="1236587"/>
            <a:ext cx="4487835" cy="3364294"/>
          </a:xfrm>
        </p:spPr>
        <p:txBody>
          <a:bodyPr/>
          <a:lstStyle/>
          <a:p>
            <a:pPr marL="285750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Eighteen years of funding from NSF, DOE-NE, LLNL/LANL ($2.8M)</a:t>
            </a:r>
          </a:p>
          <a:p>
            <a:pPr marL="285750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71 undergraduate research students</a:t>
            </a:r>
          </a:p>
          <a:p>
            <a:pPr marL="628650" lvl="1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30 senior projects, 28 external presentations</a:t>
            </a:r>
          </a:p>
          <a:p>
            <a:pPr marL="285750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Detector development, simulations, software, data analysis, computational physics</a:t>
            </a:r>
          </a:p>
          <a:p>
            <a:pPr marL="285750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State-of-the-art lab space, machine shop</a:t>
            </a:r>
          </a:p>
          <a:p>
            <a:pPr marL="628650" lvl="1" indent="-10287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William and Linda Frost </a:t>
            </a:r>
            <a:br>
              <a:rPr lang="en-US" dirty="0"/>
            </a:br>
            <a:r>
              <a:rPr lang="en-US" dirty="0"/>
              <a:t>Center for Research and </a:t>
            </a:r>
            <a:br>
              <a:rPr lang="en-US" dirty="0"/>
            </a:br>
            <a:r>
              <a:rPr lang="en-US" dirty="0"/>
              <a:t>Innovation (opened May 2023)</a:t>
            </a:r>
          </a:p>
        </p:txBody>
      </p:sp>
      <p:pic>
        <p:nvPicPr>
          <p:cNvPr id="10" name="Picture Placeholder 9" descr="A group of people standing in front of a train&#10;&#10;Description automatically generated with medium confidence">
            <a:extLst>
              <a:ext uri="{FF2B5EF4-FFF2-40B4-BE49-F238E27FC236}">
                <a16:creationId xmlns:a16="http://schemas.microsoft.com/office/drawing/2014/main" id="{076C9FE1-97A9-8092-A78A-98C8AA6E3B7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6652" r="6652"/>
          <a:stretch>
            <a:fillRect/>
          </a:stretch>
        </p:blipFill>
        <p:spPr>
          <a:xfrm>
            <a:off x="5507185" y="953584"/>
            <a:ext cx="3341688" cy="2891181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502B1BD-F711-AA67-387E-82FB9B038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032" y="3478357"/>
            <a:ext cx="2300287" cy="148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BCD9B3-A58D-2333-2B46-7ECD42796D03}"/>
              </a:ext>
            </a:extLst>
          </p:cNvPr>
          <p:cNvSpPr txBox="1"/>
          <p:nvPr/>
        </p:nvSpPr>
        <p:spPr>
          <a:xfrm>
            <a:off x="7024506" y="3854704"/>
            <a:ext cx="18442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Group at ALICE, 2010</a:t>
            </a:r>
          </a:p>
        </p:txBody>
      </p:sp>
    </p:spTree>
    <p:extLst>
      <p:ext uri="{BB962C8B-B14F-4D97-AF65-F5344CB8AC3E}">
        <p14:creationId xmlns:p14="http://schemas.microsoft.com/office/powerpoint/2010/main" val="244528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EBD1C4-6A4E-5C05-C74B-FF0A098EA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2558" y="1849180"/>
            <a:ext cx="4898717" cy="2732247"/>
          </a:xfrm>
        </p:spPr>
        <p:txBody>
          <a:bodyPr/>
          <a:lstStyle/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LANSCE Experiment (2008-2025)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Funded through DOE-NE, direct contracts to LANL/LLNL ($1.4M to Cal Poly)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Nine publications, two in preparation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J. Klay, Executive Council Chair (2009-present)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Ramping down (final papers in 2024-2025)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Student involvement: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19 undergrads, 5 senior projects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Data collection and experiment monitoring (remote)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Simulations and data analysis of ternary fission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5312BA-4DA7-125C-7EC6-3F9317AF4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panose="020B0703020202090204" pitchFamily="34" charset="0"/>
              </a:rPr>
              <a:t>NIFFTE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8D64D5-67CE-E9D2-CE94-5BB2A259F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559" y="1138621"/>
            <a:ext cx="4898716" cy="382110"/>
          </a:xfrm>
        </p:spPr>
        <p:txBody>
          <a:bodyPr/>
          <a:lstStyle/>
          <a:p>
            <a:r>
              <a:rPr lang="en-US" dirty="0">
                <a:latin typeface="Trebuchet MS" panose="020B0703020202090204" pitchFamily="34" charset="0"/>
              </a:rPr>
              <a:t>Neutron Induced Fission Fragment Tracking Experiment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6C917-3E40-8173-2F55-9C38C5797F3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D5E5331A-E949-C4DF-3B53-8DBCB736F7D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6652" r="665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223390-33A1-C198-2280-EE8F06209AC7}"/>
              </a:ext>
            </a:extLst>
          </p:cNvPr>
          <p:cNvSpPr txBox="1"/>
          <p:nvPr/>
        </p:nvSpPr>
        <p:spPr>
          <a:xfrm>
            <a:off x="7447175" y="3954094"/>
            <a:ext cx="139175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D. Duke, 2011</a:t>
            </a:r>
          </a:p>
        </p:txBody>
      </p:sp>
    </p:spTree>
    <p:extLst>
      <p:ext uri="{BB962C8B-B14F-4D97-AF65-F5344CB8AC3E}">
        <p14:creationId xmlns:p14="http://schemas.microsoft.com/office/powerpoint/2010/main" val="2572192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EBD1C4-6A4E-5C05-C74B-FF0A098EA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8282" y="1494970"/>
            <a:ext cx="4892993" cy="3172689"/>
          </a:xfrm>
        </p:spPr>
        <p:txBody>
          <a:bodyPr/>
          <a:lstStyle/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RUI grants from NSF to explore heavy quark energy loss ($871k, 2007-2016)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MRI and RUI grants from NSF to help </a:t>
            </a:r>
            <a:r>
              <a:rPr lang="en-US" dirty="0" err="1"/>
              <a:t>build,test</a:t>
            </a:r>
            <a:r>
              <a:rPr lang="en-US" dirty="0"/>
              <a:t>, commission, operate FT0 in Run 3 ($571k, 2016-2025)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Student involvement: 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36 undergrads, 26 to CERN, 20 senior projects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Research infrastructure: 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ps</a:t>
            </a:r>
            <a:r>
              <a:rPr lang="en-US" dirty="0"/>
              <a:t> blue laser,  </a:t>
            </a:r>
            <a:r>
              <a:rPr lang="en-US" dirty="0" err="1"/>
              <a:t>Photonis</a:t>
            </a:r>
            <a:r>
              <a:rPr lang="en-US" dirty="0"/>
              <a:t> MCP-PMT test stand, Wiener HV module, CAEN desktop digitizer, fast scopes, 5 tons of low-background lead bricks, other equipment available on loan from department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5312BA-4DA7-125C-7EC6-3F9317AF4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558" y="353292"/>
            <a:ext cx="4898717" cy="518478"/>
          </a:xfrm>
        </p:spPr>
        <p:txBody>
          <a:bodyPr/>
          <a:lstStyle/>
          <a:p>
            <a:r>
              <a:rPr lang="en-US" dirty="0">
                <a:latin typeface="Trebuchet MS" panose="020B0703020202090204" pitchFamily="34" charset="0"/>
              </a:rPr>
              <a:t>ALICE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8D64D5-67CE-E9D2-CE94-5BB2A259F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559" y="909668"/>
            <a:ext cx="4898716" cy="382110"/>
          </a:xfrm>
        </p:spPr>
        <p:txBody>
          <a:bodyPr/>
          <a:lstStyle/>
          <a:p>
            <a:r>
              <a:rPr lang="en-US" dirty="0">
                <a:latin typeface="Trebuchet MS" panose="020B0703020202090204" pitchFamily="34" charset="0"/>
              </a:rPr>
              <a:t>Heavy Quark Jets and Fast Interaction Trigger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6C917-3E40-8173-2F55-9C38C5797F3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Placeholder 2" descr="A person standing in a room&#10;&#10;Description automatically generated with low confidence">
            <a:extLst>
              <a:ext uri="{FF2B5EF4-FFF2-40B4-BE49-F238E27FC236}">
                <a16:creationId xmlns:a16="http://schemas.microsoft.com/office/drawing/2014/main" id="{3AF9DAEC-84F3-D587-3DA5-FA9D337A3B1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6652" r="6652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4EA1A1-0EB7-673D-3096-679C33E42EDC}"/>
              </a:ext>
            </a:extLst>
          </p:cNvPr>
          <p:cNvSpPr txBox="1"/>
          <p:nvPr/>
        </p:nvSpPr>
        <p:spPr>
          <a:xfrm>
            <a:off x="7447175" y="3954094"/>
            <a:ext cx="139175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A. Guard, 2018</a:t>
            </a:r>
          </a:p>
        </p:txBody>
      </p:sp>
    </p:spTree>
    <p:extLst>
      <p:ext uri="{BB962C8B-B14F-4D97-AF65-F5344CB8AC3E}">
        <p14:creationId xmlns:p14="http://schemas.microsoft.com/office/powerpoint/2010/main" val="104243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8CB29-9A58-01A2-5B76-116466A1A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54" y="280985"/>
            <a:ext cx="7886700" cy="5451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NSF Funding and Outcomes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E1439-7DDF-D0C8-561D-39B00398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70833B01-A140-6C4A-84C5-9AFD0809B48F}" type="slidenum">
              <a:rPr lang="en-US" sz="1050" b="1">
                <a:solidFill>
                  <a:srgbClr val="FFFFFF"/>
                </a:solidFill>
                <a:latin typeface="Source Sans Pro Semibold" panose="020B0503030403020204" pitchFamily="34" charset="0"/>
              </a:rPr>
              <a:pPr algn="ctr">
                <a:defRPr/>
              </a:pPr>
              <a:t>6</a:t>
            </a:fld>
            <a:endParaRPr lang="en-US" sz="1050" b="1">
              <a:solidFill>
                <a:srgbClr val="FFFFFF"/>
              </a:solidFill>
              <a:latin typeface="Source Sans Pro Semibold" panose="020B0503030403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DA4BE5-A63E-57A5-DB3E-E60CFB0A498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822732" y="896721"/>
            <a:ext cx="4048698" cy="27915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ALICE @ Cal Poly SLO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00A1CC-BB90-4772-F79F-54133363A911}"/>
              </a:ext>
            </a:extLst>
          </p:cNvPr>
          <p:cNvSpPr txBox="1"/>
          <p:nvPr/>
        </p:nvSpPr>
        <p:spPr>
          <a:xfrm>
            <a:off x="360804" y="1273225"/>
            <a:ext cx="421119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6 NSF Awards: $1.5M over 18 years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36 students participated since 2007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26 traveled to CERN to collaborate, work </a:t>
            </a:r>
            <a:br>
              <a:rPr lang="en-US" sz="1500" dirty="0"/>
            </a:br>
            <a:r>
              <a:rPr lang="en-US" sz="1500" dirty="0"/>
              <a:t>on hardware/software, collect/analyze data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/>
              <a:t>24 went directly (or after a master’s degree) to industry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20 and counting wrote senior projects on their work in ALICE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2 went to national labs as lab technicians after BS in physics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/>
              <a:t>2 became high school science teachers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2 returned to Cal Poly as instructional support technicians</a:t>
            </a:r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CE06D666-F630-2251-3636-E3776C52C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31844" y="1273225"/>
            <a:ext cx="4211197" cy="312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8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4B5FB-D926-1A73-4C2F-B158CD524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2264"/>
            <a:ext cx="7886700" cy="545138"/>
          </a:xfrm>
        </p:spPr>
        <p:txBody>
          <a:bodyPr>
            <a:normAutofit fontScale="90000"/>
          </a:bodyPr>
          <a:lstStyle/>
          <a:p>
            <a:r>
              <a:rPr lang="en-US" dirty="0"/>
              <a:t>Major Activities of Cal Poly in ALICE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FCB85-0FEE-B7B5-8804-959B0DECB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70833B01-A140-6C4A-84C5-9AFD0809B48F}" type="slidenum">
              <a:rPr lang="en-US" sz="1050" b="1">
                <a:solidFill>
                  <a:srgbClr val="FFFFFF"/>
                </a:solidFill>
                <a:latin typeface="Source Sans Pro Semibold" panose="020B0503030403020204" pitchFamily="34" charset="0"/>
              </a:rPr>
              <a:pPr algn="ctr">
                <a:defRPr/>
              </a:pPr>
              <a:t>7</a:t>
            </a:fld>
            <a:endParaRPr lang="en-US" sz="1050" b="1">
              <a:solidFill>
                <a:srgbClr val="FFFFFF"/>
              </a:solidFill>
              <a:latin typeface="Source Sans Pro Semibold" panose="020B0503030403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5B9D63-E427-ED8F-719F-63068FB6D15E}"/>
              </a:ext>
            </a:extLst>
          </p:cNvPr>
          <p:cNvSpPr txBox="1">
            <a:spLocks/>
          </p:cNvSpPr>
          <p:nvPr/>
        </p:nvSpPr>
        <p:spPr>
          <a:xfrm>
            <a:off x="4948047" y="992387"/>
            <a:ext cx="3921919" cy="343371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685800">
              <a:spcBef>
                <a:spcPts val="750"/>
              </a:spcBef>
              <a:defRPr/>
            </a:pPr>
            <a:endParaRPr lang="en-US" sz="1350" b="1">
              <a:solidFill>
                <a:srgbClr val="53575A"/>
              </a:solidFill>
              <a:latin typeface="Source Sans Pro Light"/>
              <a:ea typeface="Source Sans Pro Light"/>
              <a:cs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F89894E-4762-059F-4776-1A214E1FF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2" y="904461"/>
            <a:ext cx="7700340" cy="3931871"/>
          </a:xfrm>
        </p:spPr>
        <p:txBody>
          <a:bodyPr>
            <a:noAutofit/>
          </a:bodyPr>
          <a:lstStyle/>
          <a:p>
            <a:r>
              <a:rPr lang="en-US" sz="1200" dirty="0">
                <a:latin typeface="+mn-lt"/>
              </a:rPr>
              <a:t>Data collection shifts in the ALICE control room by students and PI nearly every summer for ~15 years</a:t>
            </a:r>
          </a:p>
          <a:p>
            <a:r>
              <a:rPr lang="en-US" sz="1200" dirty="0">
                <a:latin typeface="+mn-lt"/>
              </a:rPr>
              <a:t>Beam test data collection and analysis for the </a:t>
            </a:r>
            <a:r>
              <a:rPr lang="en-US" sz="1200" dirty="0" err="1">
                <a:latin typeface="+mn-lt"/>
              </a:rPr>
              <a:t>EMCal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Simulations and software development for the </a:t>
            </a:r>
            <a:r>
              <a:rPr lang="en-US" sz="1200" dirty="0" err="1">
                <a:latin typeface="+mn-lt"/>
              </a:rPr>
              <a:t>EMCal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Development and procurement of Micro-Channel-Plate Photo Multiplier Tubes (MCP-PMTs) for ALICE FIT T0+ detector upgrade</a:t>
            </a:r>
          </a:p>
          <a:p>
            <a:r>
              <a:rPr lang="en-US" sz="1200" dirty="0">
                <a:latin typeface="+mn-lt"/>
              </a:rPr>
              <a:t>Construction of light-tight box for bench testing MCP-PMTs at CERN</a:t>
            </a:r>
          </a:p>
          <a:p>
            <a:r>
              <a:rPr lang="en-US" sz="1200" dirty="0">
                <a:latin typeface="+mn-lt"/>
              </a:rPr>
              <a:t>Construction and setup of Cal Poly lab for MCP-PMT testing and development</a:t>
            </a:r>
          </a:p>
          <a:p>
            <a:r>
              <a:rPr lang="en-US" sz="1200" dirty="0">
                <a:latin typeface="+mn-lt"/>
              </a:rPr>
              <a:t>Installation of ALICE FIT T0+ detector in ALICE cavern</a:t>
            </a:r>
          </a:p>
          <a:p>
            <a:r>
              <a:rPr lang="en-US" sz="1200" dirty="0">
                <a:latin typeface="+mn-lt"/>
              </a:rPr>
              <a:t>Development of software description of ALICE FIT T0+ geometry for simulations</a:t>
            </a:r>
          </a:p>
          <a:p>
            <a:r>
              <a:rPr lang="en-US" sz="1200" dirty="0">
                <a:latin typeface="+mn-lt"/>
              </a:rPr>
              <a:t>Analysis of ALICE FIT T0+ occupancy simulations and trigger efficiency</a:t>
            </a:r>
          </a:p>
          <a:p>
            <a:r>
              <a:rPr lang="en-US" sz="1200" b="1" dirty="0">
                <a:latin typeface="+mn-lt"/>
              </a:rPr>
              <a:t>NEW! Development of machine-learning algorithms for ALICE FIT detector data analysis</a:t>
            </a:r>
          </a:p>
          <a:p>
            <a:r>
              <a:rPr lang="en-US" sz="1200" dirty="0">
                <a:latin typeface="+mn-lt"/>
              </a:rPr>
              <a:t>Contributed to 3 technical papers and 3 technical design reports on ALICE </a:t>
            </a:r>
            <a:r>
              <a:rPr lang="en-US" sz="1200" dirty="0" err="1">
                <a:latin typeface="+mn-lt"/>
              </a:rPr>
              <a:t>EMCal</a:t>
            </a:r>
            <a:r>
              <a:rPr lang="en-US" sz="1200" dirty="0">
                <a:latin typeface="+mn-lt"/>
              </a:rPr>
              <a:t> and FIT detector upgrade </a:t>
            </a:r>
          </a:p>
          <a:p>
            <a:r>
              <a:rPr lang="en-US" sz="1200" dirty="0">
                <a:latin typeface="+mn-lt"/>
              </a:rPr>
              <a:t>20 Cal Poly senior projects written by students on ALICE-related work</a:t>
            </a:r>
          </a:p>
          <a:p>
            <a:r>
              <a:rPr lang="en-US" sz="1200" dirty="0">
                <a:latin typeface="+mn-lt"/>
              </a:rPr>
              <a:t>Dozens of student presentations at local and regional conferences; two students won awards for best oral presentations at regional APS meetings</a:t>
            </a:r>
          </a:p>
        </p:txBody>
      </p:sp>
    </p:spTree>
    <p:extLst>
      <p:ext uri="{BB962C8B-B14F-4D97-AF65-F5344CB8AC3E}">
        <p14:creationId xmlns:p14="http://schemas.microsoft.com/office/powerpoint/2010/main" val="1950813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EBD1C4-6A4E-5C05-C74B-FF0A098EA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8282" y="1291778"/>
            <a:ext cx="4892993" cy="3355214"/>
          </a:xfrm>
        </p:spPr>
        <p:txBody>
          <a:bodyPr/>
          <a:lstStyle/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Expertise in software, simulations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Detector specifications (geometry)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Secondary particle production (analysis)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Interest in Machine Learning applied to ALICE/</a:t>
            </a:r>
            <a:r>
              <a:rPr lang="en-US" dirty="0" err="1"/>
              <a:t>ePIC</a:t>
            </a:r>
            <a:endParaRPr lang="en-US" dirty="0"/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Area of growth for group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Experience with detector component testing, development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Trigger detectors, calorimeters</a:t>
            </a:r>
          </a:p>
          <a:p>
            <a:pPr marL="46863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Physics Focus: jet physics in e-p, e-A collisions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Jets as a probe of nuclear structure, high density gluon matter</a:t>
            </a:r>
          </a:p>
          <a:p>
            <a:pPr marL="81153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Heavy quark jet identification, dead-cone effect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5312BA-4DA7-125C-7EC6-3F9317AF4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558" y="353292"/>
            <a:ext cx="4898717" cy="518478"/>
          </a:xfrm>
        </p:spPr>
        <p:txBody>
          <a:bodyPr/>
          <a:lstStyle/>
          <a:p>
            <a:r>
              <a:rPr lang="en-US" sz="2800" dirty="0">
                <a:latin typeface="Trebuchet MS" panose="020B0703020202090204" pitchFamily="34" charset="0"/>
              </a:rPr>
              <a:t>EIC Research Interests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8D64D5-67CE-E9D2-CE94-5BB2A259F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2559" y="909668"/>
            <a:ext cx="4898716" cy="382110"/>
          </a:xfrm>
        </p:spPr>
        <p:txBody>
          <a:bodyPr/>
          <a:lstStyle/>
          <a:p>
            <a:r>
              <a:rPr lang="en-US" dirty="0">
                <a:latin typeface="Trebuchet MS" panose="020B0703020202090204" pitchFamily="34" charset="0"/>
              </a:rPr>
              <a:t>Jets and Detector Development (Triggering)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6C917-3E40-8173-2F55-9C38C5797F3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4B53FAD-9DCA-56EF-A5F3-C1BEFDFA4D0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768" b="76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73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A2B900-7292-54A1-45FE-F142CD1BD4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8283" y="1358087"/>
            <a:ext cx="4898717" cy="3203973"/>
          </a:xfrm>
        </p:spPr>
        <p:txBody>
          <a:bodyPr/>
          <a:lstStyle/>
          <a:p>
            <a:r>
              <a:rPr lang="en-US" b="1" dirty="0"/>
              <a:t>RUI: Machine Learning for ALICE Run 3 Data and </a:t>
            </a:r>
            <a:r>
              <a:rPr lang="en-US" b="1" dirty="0" err="1"/>
              <a:t>ePIC</a:t>
            </a:r>
            <a:r>
              <a:rPr lang="en-US" b="1" dirty="0"/>
              <a:t> Simulation Studies</a:t>
            </a:r>
          </a:p>
          <a:p>
            <a:r>
              <a:rPr lang="en-US" b="1" dirty="0"/>
              <a:t>Goals:</a:t>
            </a:r>
            <a:r>
              <a:rPr lang="en-US" dirty="0"/>
              <a:t> application of machine learning algorithms to data collected by the ALICE experiment at CERN during the Large Hadron Collider’s third run from 2022-2026 and to simulated output for the </a:t>
            </a:r>
            <a:r>
              <a:rPr lang="en-US" dirty="0" err="1"/>
              <a:t>ePIC</a:t>
            </a:r>
            <a:r>
              <a:rPr lang="en-US" dirty="0"/>
              <a:t> detector, a project under development for the Brookhaven National Laboratory Electron-Ion Collider</a:t>
            </a:r>
          </a:p>
          <a:p>
            <a:r>
              <a:rPr lang="en-US" b="1" dirty="0"/>
              <a:t>Activities:</a:t>
            </a:r>
            <a:r>
              <a:rPr lang="en-US" dirty="0"/>
              <a:t> calibrate and analyze data from the ALICE Fast Interaction Trigger detector; apply algorithms to simulation output for </a:t>
            </a:r>
            <a:r>
              <a:rPr lang="en-US" dirty="0" err="1"/>
              <a:t>ePIC</a:t>
            </a:r>
            <a:r>
              <a:rPr lang="en-US" dirty="0"/>
              <a:t>, to optimize the detector’s design and capabilities.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039932-CFB5-23C1-B92F-1BDEA3AAC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558" y="466416"/>
            <a:ext cx="5442259" cy="518478"/>
          </a:xfrm>
        </p:spPr>
        <p:txBody>
          <a:bodyPr/>
          <a:lstStyle/>
          <a:p>
            <a:r>
              <a:rPr lang="en-US" dirty="0"/>
              <a:t>NSF Proposal 2025-2028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C418E1-9F8F-5E3A-9F32-B211FC36C9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8284" y="966230"/>
            <a:ext cx="4898716" cy="382110"/>
          </a:xfrm>
        </p:spPr>
        <p:txBody>
          <a:bodyPr/>
          <a:lstStyle/>
          <a:p>
            <a:r>
              <a:rPr lang="en-US" dirty="0"/>
              <a:t>Submitted in December 2024, Status pending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59598-FD27-5DB0-0E5D-AC139B3631F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/>
              <a:t>/   </a:t>
            </a:r>
            <a:fld id="{6C7E6F33-74EE-5541-8108-8353B402F8C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27BA7E-9B6C-1098-5DF2-5465D480F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449" y="887228"/>
            <a:ext cx="3443592" cy="367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31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154734"/>
      </a:dk1>
      <a:lt1>
        <a:srgbClr val="FFFFFF"/>
      </a:lt1>
      <a:dk2>
        <a:srgbClr val="545859"/>
      </a:dk2>
      <a:lt2>
        <a:srgbClr val="E7E6E6"/>
      </a:lt2>
      <a:accent1>
        <a:srgbClr val="BD8B13"/>
      </a:accent1>
      <a:accent2>
        <a:srgbClr val="597D74"/>
      </a:accent2>
      <a:accent3>
        <a:srgbClr val="3A913F"/>
      </a:accent3>
      <a:accent4>
        <a:srgbClr val="FFC000"/>
      </a:accent4>
      <a:accent5>
        <a:srgbClr val="B7CDC2"/>
      </a:accent5>
      <a:accent6>
        <a:srgbClr val="F2F3F1"/>
      </a:accent6>
      <a:hlink>
        <a:srgbClr val="545859"/>
      </a:hlink>
      <a:folHlink>
        <a:srgbClr val="BD8B13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6328</TotalTime>
  <Words>913</Words>
  <Application>Microsoft Macintosh PowerPoint</Application>
  <PresentationFormat>On-screen Show (16:9)</PresentationFormat>
  <Paragraphs>110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DIN Condensed</vt:lpstr>
      <vt:lpstr>Georgia</vt:lpstr>
      <vt:lpstr>Muli</vt:lpstr>
      <vt:lpstr>Muli Regular</vt:lpstr>
      <vt:lpstr>Source Sans Pro</vt:lpstr>
      <vt:lpstr>Source Sans Pro Light</vt:lpstr>
      <vt:lpstr>Source Sans Pro Semibold</vt:lpstr>
      <vt:lpstr>Trebuchet MS</vt:lpstr>
      <vt:lpstr>Office Theme</vt:lpstr>
      <vt:lpstr>PowerPoint Presentation</vt:lpstr>
      <vt:lpstr>Our Department</vt:lpstr>
      <vt:lpstr>Nuclear Group at Cal Poly</vt:lpstr>
      <vt:lpstr>NIFFTE</vt:lpstr>
      <vt:lpstr>ALICE</vt:lpstr>
      <vt:lpstr>NSF Funding and Outcomes</vt:lpstr>
      <vt:lpstr>Major Activities of Cal Poly in ALICE</vt:lpstr>
      <vt:lpstr>EIC Research Interests</vt:lpstr>
      <vt:lpstr>NSF Proposal 2025-2028</vt:lpstr>
      <vt:lpstr>EIC Work in 2024-2025</vt:lpstr>
      <vt:lpstr>Next steps…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Jennifer L. Klay</cp:lastModifiedBy>
  <cp:revision>220</cp:revision>
  <cp:lastPrinted>2019-07-25T20:02:46Z</cp:lastPrinted>
  <dcterms:created xsi:type="dcterms:W3CDTF">2019-07-25T17:13:11Z</dcterms:created>
  <dcterms:modified xsi:type="dcterms:W3CDTF">2025-07-29T15:51:21Z</dcterms:modified>
</cp:coreProperties>
</file>