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6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 showSpecialPlsOnTitleSld="0">
  <p:sldMasterIdLst>
    <p:sldMasterId id="2147483654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CDFFC26C-D720-4C33-A216-7A8970A5FE00}">
  <a:tblStyle styleId="{CDFFC26C-D720-4C33-A216-7A8970A5FE00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g2b0d188c2e5_0_6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g2b0d188c2e5_0_6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37d783eff61_0_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37d783eff61_0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37d783eff61_0_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Google Shape;170;g37d783eff61_0_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37c8c3e1dc0_0_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37c8c3e1dc0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37c8c3e1dc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37c8c3e1dc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37c8c3e1dc0_0_1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37c8c3e1dc0_0_1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37c8c3e1dc0_0_1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37c8c3e1dc0_0_1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37c8c3e1dc0_0_1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37c8c3e1dc0_0_1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37d783eff61_0_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37d783eff61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37d783eff61_0_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37d783eff61_0_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37c8c3e1dc0_0_1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37c8c3e1dc0_0_1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7.jpg"/><Relationship Id="rId3" Type="http://schemas.openxmlformats.org/officeDocument/2006/relationships/image" Target="../media/image11.png"/><Relationship Id="rId4" Type="http://schemas.openxmlformats.org/officeDocument/2006/relationships/image" Target="../media/image8.png"/><Relationship Id="rId5" Type="http://schemas.openxmlformats.org/officeDocument/2006/relationships/image" Target="../media/image13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7.jpg"/><Relationship Id="rId3" Type="http://schemas.openxmlformats.org/officeDocument/2006/relationships/image" Target="../media/image3.png"/><Relationship Id="rId4" Type="http://schemas.openxmlformats.org/officeDocument/2006/relationships/image" Target="../media/image9.png"/><Relationship Id="rId5" Type="http://schemas.openxmlformats.org/officeDocument/2006/relationships/image" Target="../media/image6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Slide" showMasterSp="0">
  <p:cSld name="1_Title Slid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2"/>
          <p:cNvSpPr txBox="1"/>
          <p:nvPr>
            <p:ph type="ctrTitle"/>
          </p:nvPr>
        </p:nvSpPr>
        <p:spPr>
          <a:xfrm>
            <a:off x="377190" y="880858"/>
            <a:ext cx="8221500" cy="93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rial"/>
              <a:buNone/>
              <a:defRPr b="1" i="0" sz="3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" type="subTitle"/>
          </p:nvPr>
        </p:nvSpPr>
        <p:spPr>
          <a:xfrm>
            <a:off x="377190" y="3806190"/>
            <a:ext cx="3272700" cy="764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16" name="Google Shape;16;p2"/>
          <p:cNvSpPr txBox="1"/>
          <p:nvPr>
            <p:ph idx="2" type="body"/>
          </p:nvPr>
        </p:nvSpPr>
        <p:spPr>
          <a:xfrm>
            <a:off x="377190" y="2466536"/>
            <a:ext cx="82215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Arial"/>
              <a:buNone/>
              <a:defRPr b="1" sz="21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500"/>
              <a:buFont typeface="Arial"/>
              <a:buNone/>
              <a:defRPr sz="1500"/>
            </a:lvl2pPr>
            <a:lvl3pPr indent="-228600" lvl="2" marL="1371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500"/>
              <a:buFont typeface="Arial"/>
              <a:buNone/>
              <a:defRPr sz="1500"/>
            </a:lvl3pPr>
            <a:lvl4pPr indent="-228600" lvl="3" marL="18288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500"/>
              <a:buFont typeface="Arial"/>
              <a:buNone/>
              <a:defRPr sz="1500"/>
            </a:lvl4pPr>
            <a:lvl5pPr indent="-228600" lvl="4" marL="22860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500"/>
              <a:buFont typeface="Arial"/>
              <a:buNone/>
              <a:defRPr sz="1500"/>
            </a:lvl5pPr>
            <a:lvl6pPr indent="-317500" lvl="5" marL="27432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pic>
        <p:nvPicPr>
          <p:cNvPr id="17" name="Google Shape;17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19735" y="354625"/>
            <a:ext cx="1224152" cy="342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18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674637" y="354625"/>
            <a:ext cx="1340426" cy="342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Google Shape;19;p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800764" y="354625"/>
            <a:ext cx="1369204" cy="342900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2"/>
          <p:cNvSpPr txBox="1"/>
          <p:nvPr>
            <p:ph idx="3" type="body"/>
          </p:nvPr>
        </p:nvSpPr>
        <p:spPr>
          <a:xfrm>
            <a:off x="377190" y="1817687"/>
            <a:ext cx="8221500" cy="37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2100"/>
              <a:buFont typeface="Arial"/>
              <a:buNone/>
              <a:defRPr sz="2100">
                <a:solidFill>
                  <a:schemeClr val="lt1"/>
                </a:solidFill>
              </a:defRPr>
            </a:lvl1pPr>
            <a:lvl2pPr indent="-361950" lvl="1" marL="9144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2100"/>
              <a:buChar char="▪"/>
              <a:defRPr sz="2100">
                <a:solidFill>
                  <a:schemeClr val="lt1"/>
                </a:solidFill>
              </a:defRPr>
            </a:lvl2pPr>
            <a:lvl3pPr indent="-361950" lvl="2" marL="1371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2100"/>
              <a:buChar char="▪"/>
              <a:defRPr sz="2100">
                <a:solidFill>
                  <a:schemeClr val="lt1"/>
                </a:solidFill>
              </a:defRPr>
            </a:lvl3pPr>
            <a:lvl4pPr indent="-285750" lvl="3" marL="18288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900"/>
              <a:buChar char="▪"/>
              <a:defRPr>
                <a:solidFill>
                  <a:schemeClr val="lt1"/>
                </a:solidFill>
              </a:defRPr>
            </a:lvl4pPr>
            <a:lvl5pPr indent="-279400" lvl="4" marL="22860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800"/>
              <a:buChar char="▪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1" name="Google Shape;21;p2"/>
          <p:cNvSpPr txBox="1"/>
          <p:nvPr>
            <p:ph idx="4" type="body"/>
          </p:nvPr>
        </p:nvSpPr>
        <p:spPr>
          <a:xfrm>
            <a:off x="377190" y="3175265"/>
            <a:ext cx="8221500" cy="2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500"/>
              <a:buFont typeface="Arial"/>
              <a:buNone/>
              <a:defRPr sz="1500">
                <a:solidFill>
                  <a:schemeClr val="lt1"/>
                </a:solidFill>
              </a:defRPr>
            </a:lvl1pPr>
            <a:lvl2pPr indent="-323850" lvl="1" marL="9144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500"/>
              <a:buChar char="▪"/>
              <a:defRPr sz="1500">
                <a:solidFill>
                  <a:schemeClr val="lt1"/>
                </a:solidFill>
              </a:defRPr>
            </a:lvl2pPr>
            <a:lvl3pPr indent="-323850" lvl="2" marL="1371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500"/>
              <a:buChar char="▪"/>
              <a:defRPr sz="1500">
                <a:solidFill>
                  <a:schemeClr val="lt1"/>
                </a:solidFill>
              </a:defRPr>
            </a:lvl3pPr>
            <a:lvl4pPr indent="-323850" lvl="3" marL="18288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500"/>
              <a:buChar char="▪"/>
              <a:defRPr sz="1500">
                <a:solidFill>
                  <a:schemeClr val="lt1"/>
                </a:solidFill>
              </a:defRPr>
            </a:lvl4pPr>
            <a:lvl5pPr indent="-323850" lvl="4" marL="22860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500"/>
              <a:buChar char="▪"/>
              <a:defRPr sz="1500"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2" name="Google Shape;22;p2"/>
          <p:cNvSpPr txBox="1"/>
          <p:nvPr>
            <p:ph idx="5" type="body"/>
          </p:nvPr>
        </p:nvSpPr>
        <p:spPr>
          <a:xfrm>
            <a:off x="377190" y="2803819"/>
            <a:ext cx="8221500" cy="358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2100"/>
              <a:buFont typeface="Arial"/>
              <a:buNone/>
              <a:defRPr sz="2100">
                <a:solidFill>
                  <a:schemeClr val="lt1"/>
                </a:solidFill>
              </a:defRPr>
            </a:lvl1pPr>
            <a:lvl2pPr indent="-298450" lvl="1" marL="9144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100"/>
              <a:buChar char="▪"/>
              <a:defRPr>
                <a:solidFill>
                  <a:schemeClr val="lt1"/>
                </a:solidFill>
              </a:defRPr>
            </a:lvl2pPr>
            <a:lvl3pPr indent="-292100" lvl="2" marL="1371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000"/>
              <a:buChar char="▪"/>
              <a:defRPr>
                <a:solidFill>
                  <a:schemeClr val="lt1"/>
                </a:solidFill>
              </a:defRPr>
            </a:lvl3pPr>
            <a:lvl4pPr indent="-285750" lvl="3" marL="18288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900"/>
              <a:buChar char="▪"/>
              <a:defRPr>
                <a:solidFill>
                  <a:schemeClr val="lt1"/>
                </a:solidFill>
              </a:defRPr>
            </a:lvl4pPr>
            <a:lvl5pPr indent="-279400" lvl="4" marL="22860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800"/>
              <a:buChar char="▪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orient="horz" pos="2916">
          <p15:clr>
            <a:srgbClr val="FBAE40"/>
          </p15:clr>
        </p15:guide>
        <p15:guide id="4" pos="270">
          <p15:clr>
            <a:srgbClr val="FBAE40"/>
          </p15:clr>
        </p15:guide>
        <p15:guide id="5" pos="5490">
          <p15:clr>
            <a:srgbClr val="FBAE40"/>
          </p15:clr>
        </p15:guide>
        <p15:guide id="6" orient="horz" pos="2988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>
  <p:cSld name="Title and Content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"/>
          <p:cNvSpPr txBox="1"/>
          <p:nvPr>
            <p:ph idx="12" type="sldNum"/>
          </p:nvPr>
        </p:nvSpPr>
        <p:spPr>
          <a:xfrm>
            <a:off x="8715376" y="4869657"/>
            <a:ext cx="324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 b="1" sz="8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ctr">
              <a:spcBef>
                <a:spcPts val="0"/>
              </a:spcBef>
              <a:buNone/>
              <a:defRPr b="1" sz="8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ctr">
              <a:spcBef>
                <a:spcPts val="0"/>
              </a:spcBef>
              <a:buNone/>
              <a:defRPr b="1" sz="8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ctr">
              <a:spcBef>
                <a:spcPts val="0"/>
              </a:spcBef>
              <a:buNone/>
              <a:defRPr b="1" sz="8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ctr">
              <a:spcBef>
                <a:spcPts val="0"/>
              </a:spcBef>
              <a:buNone/>
              <a:defRPr b="1" sz="8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ctr">
              <a:spcBef>
                <a:spcPts val="0"/>
              </a:spcBef>
              <a:buNone/>
              <a:defRPr b="1" sz="8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ctr">
              <a:spcBef>
                <a:spcPts val="0"/>
              </a:spcBef>
              <a:buNone/>
              <a:defRPr b="1" sz="8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ctr">
              <a:spcBef>
                <a:spcPts val="0"/>
              </a:spcBef>
              <a:buNone/>
              <a:defRPr b="1" sz="8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ctr">
              <a:spcBef>
                <a:spcPts val="0"/>
              </a:spcBef>
              <a:buNone/>
              <a:defRPr b="1" sz="8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5" name="Google Shape;25;p3"/>
          <p:cNvSpPr txBox="1"/>
          <p:nvPr>
            <p:ph type="title"/>
          </p:nvPr>
        </p:nvSpPr>
        <p:spPr>
          <a:xfrm>
            <a:off x="437334" y="6532"/>
            <a:ext cx="8510700" cy="41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idx="1" type="body"/>
          </p:nvPr>
        </p:nvSpPr>
        <p:spPr>
          <a:xfrm>
            <a:off x="428626" y="463205"/>
            <a:ext cx="8254200" cy="42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0096FF"/>
              </a:buClr>
              <a:buSzPts val="1400"/>
              <a:buFont typeface="Noto Sans Symbols"/>
              <a:buChar char="▪"/>
              <a:defRPr/>
            </a:lvl1pPr>
            <a:lvl2pPr indent="-298450" lvl="1" marL="9144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0096FF"/>
              </a:buClr>
              <a:buSzPts val="1100"/>
              <a:buFont typeface="Noto Sans Symbols"/>
              <a:buChar char="▪"/>
              <a:defRPr/>
            </a:lvl2pPr>
            <a:lvl3pPr indent="-292100" lvl="2" marL="1371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0096FF"/>
              </a:buClr>
              <a:buSzPts val="1000"/>
              <a:buFont typeface="Noto Sans Symbols"/>
              <a:buChar char="▪"/>
              <a:defRPr/>
            </a:lvl3pPr>
            <a:lvl4pPr indent="-285750" lvl="3" marL="18288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0096FF"/>
              </a:buClr>
              <a:buSzPts val="900"/>
              <a:buFont typeface="Noto Sans Symbols"/>
              <a:buChar char="▪"/>
              <a:defRPr/>
            </a:lvl4pPr>
            <a:lvl5pPr indent="-279400" lvl="4" marL="22860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0096FF"/>
              </a:buClr>
              <a:buSzPts val="800"/>
              <a:buFont typeface="Noto Sans Symbols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7" name="Google Shape;27;p3"/>
          <p:cNvSpPr txBox="1"/>
          <p:nvPr/>
        </p:nvSpPr>
        <p:spPr>
          <a:xfrm>
            <a:off x="751840" y="411480"/>
            <a:ext cx="0" cy="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96FF"/>
              </a:buClr>
              <a:buSzPts val="1400"/>
              <a:buFont typeface="Arial"/>
              <a:buNone/>
            </a:pPr>
            <a:r>
              <a:t/>
            </a:r>
            <a:endParaRPr sz="1400">
              <a:solidFill>
                <a:srgbClr val="0096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" name="Google Shape;28;p3"/>
          <p:cNvSpPr/>
          <p:nvPr/>
        </p:nvSpPr>
        <p:spPr>
          <a:xfrm>
            <a:off x="406825" y="4776075"/>
            <a:ext cx="4751100" cy="3675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and Content">
  <p:cSld name="1_Title and Content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4"/>
          <p:cNvSpPr txBox="1"/>
          <p:nvPr/>
        </p:nvSpPr>
        <p:spPr>
          <a:xfrm>
            <a:off x="451757" y="0"/>
            <a:ext cx="8510700" cy="43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</a:pPr>
            <a:r>
              <a:t/>
            </a:r>
            <a:endParaRPr b="1" i="1" sz="23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Google Shape;31;p4"/>
          <p:cNvSpPr txBox="1"/>
          <p:nvPr>
            <p:ph idx="12" type="sldNum"/>
          </p:nvPr>
        </p:nvSpPr>
        <p:spPr>
          <a:xfrm>
            <a:off x="8724085" y="4869179"/>
            <a:ext cx="324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 b="1" sz="8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ctr">
              <a:spcBef>
                <a:spcPts val="0"/>
              </a:spcBef>
              <a:buNone/>
              <a:defRPr b="1" sz="8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ctr">
              <a:spcBef>
                <a:spcPts val="0"/>
              </a:spcBef>
              <a:buNone/>
              <a:defRPr b="1" sz="8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ctr">
              <a:spcBef>
                <a:spcPts val="0"/>
              </a:spcBef>
              <a:buNone/>
              <a:defRPr b="1" sz="8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ctr">
              <a:spcBef>
                <a:spcPts val="0"/>
              </a:spcBef>
              <a:buNone/>
              <a:defRPr b="1" sz="8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ctr">
              <a:spcBef>
                <a:spcPts val="0"/>
              </a:spcBef>
              <a:buNone/>
              <a:defRPr b="1" sz="8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ctr">
              <a:spcBef>
                <a:spcPts val="0"/>
              </a:spcBef>
              <a:buNone/>
              <a:defRPr b="1" sz="8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ctr">
              <a:spcBef>
                <a:spcPts val="0"/>
              </a:spcBef>
              <a:buNone/>
              <a:defRPr b="1" sz="8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ctr">
              <a:spcBef>
                <a:spcPts val="0"/>
              </a:spcBef>
              <a:buNone/>
              <a:defRPr b="1" sz="8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2" name="Google Shape;32;p4"/>
          <p:cNvSpPr txBox="1"/>
          <p:nvPr>
            <p:ph type="title"/>
          </p:nvPr>
        </p:nvSpPr>
        <p:spPr>
          <a:xfrm>
            <a:off x="451757" y="0"/>
            <a:ext cx="8510700" cy="43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33" name="Google Shape;33;p4"/>
          <p:cNvSpPr txBox="1"/>
          <p:nvPr/>
        </p:nvSpPr>
        <p:spPr>
          <a:xfrm>
            <a:off x="557939" y="4818035"/>
            <a:ext cx="0" cy="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96FF"/>
              </a:buClr>
              <a:buSzPts val="1400"/>
              <a:buFont typeface="Arial"/>
              <a:buNone/>
            </a:pPr>
            <a:r>
              <a:t/>
            </a:r>
            <a:endParaRPr sz="1400">
              <a:solidFill>
                <a:srgbClr val="0096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" name="Google Shape;34;p4"/>
          <p:cNvSpPr txBox="1"/>
          <p:nvPr/>
        </p:nvSpPr>
        <p:spPr>
          <a:xfrm>
            <a:off x="1401161" y="4877457"/>
            <a:ext cx="0" cy="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96FF"/>
              </a:buClr>
              <a:buSzPts val="1400"/>
              <a:buFont typeface="Arial"/>
              <a:buNone/>
            </a:pPr>
            <a:r>
              <a:t/>
            </a:r>
            <a:endParaRPr sz="1400">
              <a:solidFill>
                <a:srgbClr val="0096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Google Shape;35;p4"/>
          <p:cNvSpPr txBox="1"/>
          <p:nvPr/>
        </p:nvSpPr>
        <p:spPr>
          <a:xfrm>
            <a:off x="1353710" y="5003358"/>
            <a:ext cx="0" cy="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96FF"/>
              </a:buClr>
              <a:buSzPts val="1400"/>
              <a:buFont typeface="Arial"/>
              <a:buNone/>
            </a:pPr>
            <a:r>
              <a:t/>
            </a:r>
            <a:endParaRPr sz="1400">
              <a:solidFill>
                <a:srgbClr val="0096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showMasterSp="0" type="blank">
  <p:cSld name="BLANK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5"/>
          <p:cNvSpPr txBox="1"/>
          <p:nvPr/>
        </p:nvSpPr>
        <p:spPr>
          <a:xfrm>
            <a:off x="357065" y="4714656"/>
            <a:ext cx="1986600" cy="238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/>
          </a:p>
        </p:txBody>
      </p:sp>
      <p:sp>
        <p:nvSpPr>
          <p:cNvPr id="38" name="Google Shape;38;p5"/>
          <p:cNvSpPr txBox="1"/>
          <p:nvPr>
            <p:ph idx="12" type="sldNum"/>
          </p:nvPr>
        </p:nvSpPr>
        <p:spPr>
          <a:xfrm>
            <a:off x="8733691" y="4874609"/>
            <a:ext cx="324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 b="1" sz="8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ctr">
              <a:spcBef>
                <a:spcPts val="0"/>
              </a:spcBef>
              <a:buNone/>
              <a:defRPr b="1" sz="8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ctr">
              <a:spcBef>
                <a:spcPts val="0"/>
              </a:spcBef>
              <a:buNone/>
              <a:defRPr b="1" sz="8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ctr">
              <a:spcBef>
                <a:spcPts val="0"/>
              </a:spcBef>
              <a:buNone/>
              <a:defRPr b="1" sz="8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ctr">
              <a:spcBef>
                <a:spcPts val="0"/>
              </a:spcBef>
              <a:buNone/>
              <a:defRPr b="1" sz="8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ctr">
              <a:spcBef>
                <a:spcPts val="0"/>
              </a:spcBef>
              <a:buNone/>
              <a:defRPr b="1" sz="8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ctr">
              <a:spcBef>
                <a:spcPts val="0"/>
              </a:spcBef>
              <a:buNone/>
              <a:defRPr b="1" sz="8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ctr">
              <a:spcBef>
                <a:spcPts val="0"/>
              </a:spcBef>
              <a:buNone/>
              <a:defRPr b="1" sz="8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ctr">
              <a:spcBef>
                <a:spcPts val="0"/>
              </a:spcBef>
              <a:buNone/>
              <a:defRPr b="1" sz="8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39" name="Google Shape;39;p5"/>
          <p:cNvCxnSpPr/>
          <p:nvPr/>
        </p:nvCxnSpPr>
        <p:spPr>
          <a:xfrm>
            <a:off x="428626" y="4744569"/>
            <a:ext cx="8715300" cy="0"/>
          </a:xfrm>
          <a:prstGeom prst="straightConnector1">
            <a:avLst/>
          </a:prstGeom>
          <a:noFill/>
          <a:ln cap="flat" cmpd="sng" w="127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40" name="Google Shape;40;p5"/>
          <p:cNvSpPr txBox="1"/>
          <p:nvPr>
            <p:ph type="title"/>
          </p:nvPr>
        </p:nvSpPr>
        <p:spPr>
          <a:xfrm>
            <a:off x="451757" y="0"/>
            <a:ext cx="8510700" cy="43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Slide 1" showMasterSp="0">
  <p:cSld name="TITLE_AND_BODY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6"/>
          <p:cNvSpPr txBox="1"/>
          <p:nvPr>
            <p:ph type="title"/>
          </p:nvPr>
        </p:nvSpPr>
        <p:spPr>
          <a:xfrm>
            <a:off x="609881" y="1111154"/>
            <a:ext cx="7751100" cy="1460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500"/>
              <a:buFont typeface="Arial"/>
              <a:buNone/>
              <a:defRPr sz="4500">
                <a:solidFill>
                  <a:srgbClr val="FFFFFF"/>
                </a:solidFill>
              </a:defRPr>
            </a:lvl1pPr>
            <a:lvl2pPr lvl="1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lvl="2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lvl="3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lvl="4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lvl="5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lvl="6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lvl="7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lvl="8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" type="body"/>
          </p:nvPr>
        </p:nvSpPr>
        <p:spPr>
          <a:xfrm>
            <a:off x="609881" y="3534722"/>
            <a:ext cx="7751100" cy="559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rm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>
                <a:solidFill>
                  <a:srgbClr val="FFFFFF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>
                <a:solidFill>
                  <a:srgbClr val="FFFFFF"/>
                </a:solidFill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>
                <a:solidFill>
                  <a:srgbClr val="FFFFFF"/>
                </a:solidFill>
              </a:defRPr>
            </a:lvl3pPr>
            <a:lvl4pPr indent="-228600" lvl="3" marL="182880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>
                <a:solidFill>
                  <a:srgbClr val="FFFFFF"/>
                </a:solidFill>
              </a:defRPr>
            </a:lvl4pPr>
            <a:lvl5pPr indent="-228600" lvl="4" marL="228600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>
                <a:solidFill>
                  <a:srgbClr val="FFFFFF"/>
                </a:solidFill>
              </a:defRPr>
            </a:lvl5pPr>
            <a:lvl6pPr indent="-317500" lvl="5" marL="274320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2" type="body"/>
          </p:nvPr>
        </p:nvSpPr>
        <p:spPr>
          <a:xfrm>
            <a:off x="609881" y="2580883"/>
            <a:ext cx="7751100" cy="944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rmAutofit/>
          </a:bodyPr>
          <a:lstStyle>
            <a:lvl1pPr indent="-317500" lvl="0" marL="45720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400"/>
              <a:buChar char="▪"/>
              <a:defRPr/>
            </a:lvl1pPr>
            <a:lvl2pPr indent="-317500" lvl="1" marL="91440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400"/>
              <a:buChar char="▪"/>
              <a:defRPr/>
            </a:lvl2pPr>
            <a:lvl3pPr indent="-317500" lvl="2" marL="137160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400"/>
              <a:buChar char="▪"/>
              <a:defRPr/>
            </a:lvl3pPr>
            <a:lvl4pPr indent="-317500" lvl="3" marL="182880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400"/>
              <a:buChar char="▪"/>
              <a:defRPr/>
            </a:lvl4pPr>
            <a:lvl5pPr indent="-317500" lvl="4" marL="228600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400"/>
              <a:buChar char="▪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9pPr>
          </a:lstStyle>
          <a:p/>
        </p:txBody>
      </p:sp>
      <p:pic>
        <p:nvPicPr>
          <p:cNvPr descr="Picture 5" id="45" name="Google Shape;45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19736" y="354625"/>
            <a:ext cx="1224155" cy="34290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icture 7" id="46" name="Google Shape;46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674637" y="354625"/>
            <a:ext cx="1340429" cy="34290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icture 9" id="47" name="Google Shape;47;p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800763" y="354625"/>
            <a:ext cx="1369203" cy="342901"/>
          </a:xfrm>
          <a:prstGeom prst="rect">
            <a:avLst/>
          </a:prstGeom>
          <a:noFill/>
          <a:ln>
            <a:noFill/>
          </a:ln>
        </p:spPr>
      </p:pic>
      <p:sp>
        <p:nvSpPr>
          <p:cNvPr id="48" name="Google Shape;48;p6"/>
          <p:cNvSpPr txBox="1"/>
          <p:nvPr>
            <p:ph idx="12" type="sldNum"/>
          </p:nvPr>
        </p:nvSpPr>
        <p:spPr>
          <a:xfrm>
            <a:off x="5486400" y="4629150"/>
            <a:ext cx="194700" cy="192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sp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ACDB"/>
              </a:buClr>
              <a:buSzPts val="800"/>
              <a:buFont typeface="Arial"/>
              <a:buNone/>
              <a:defRPr sz="800">
                <a:solidFill>
                  <a:srgbClr val="00ACDB"/>
                </a:solidFill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ACDB"/>
              </a:buClr>
              <a:buSzPts val="800"/>
              <a:buFont typeface="Arial"/>
              <a:buNone/>
              <a:defRPr sz="800">
                <a:solidFill>
                  <a:srgbClr val="00ACDB"/>
                </a:solidFill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ACDB"/>
              </a:buClr>
              <a:buSzPts val="800"/>
              <a:buFont typeface="Arial"/>
              <a:buNone/>
              <a:defRPr sz="800">
                <a:solidFill>
                  <a:srgbClr val="00ACDB"/>
                </a:solidFill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ACDB"/>
              </a:buClr>
              <a:buSzPts val="800"/>
              <a:buFont typeface="Arial"/>
              <a:buNone/>
              <a:defRPr sz="800">
                <a:solidFill>
                  <a:srgbClr val="00ACDB"/>
                </a:solidFill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ACDB"/>
              </a:buClr>
              <a:buSzPts val="800"/>
              <a:buFont typeface="Arial"/>
              <a:buNone/>
              <a:defRPr sz="800">
                <a:solidFill>
                  <a:srgbClr val="00ACDB"/>
                </a:solidFill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ACDB"/>
              </a:buClr>
              <a:buSzPts val="800"/>
              <a:buFont typeface="Arial"/>
              <a:buNone/>
              <a:defRPr sz="800">
                <a:solidFill>
                  <a:srgbClr val="00ACDB"/>
                </a:solidFill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ACDB"/>
              </a:buClr>
              <a:buSzPts val="800"/>
              <a:buFont typeface="Arial"/>
              <a:buNone/>
              <a:defRPr sz="800">
                <a:solidFill>
                  <a:srgbClr val="00ACDB"/>
                </a:solidFill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ACDB"/>
              </a:buClr>
              <a:buSzPts val="800"/>
              <a:buFont typeface="Arial"/>
              <a:buNone/>
              <a:defRPr sz="800">
                <a:solidFill>
                  <a:srgbClr val="00ACDB"/>
                </a:solidFill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ACDB"/>
              </a:buClr>
              <a:buSzPts val="800"/>
              <a:buFont typeface="Arial"/>
              <a:buNone/>
              <a:defRPr sz="800">
                <a:solidFill>
                  <a:srgbClr val="00ACDB"/>
                </a:solidFill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>
              <a:solidFill>
                <a:schemeClr val="lt2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AND_BODY_2">
  <p:cSld name="TITLE_AND_BODY_2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51" name="Google Shape;51;p7"/>
          <p:cNvSpPr txBox="1"/>
          <p:nvPr>
            <p:ph idx="1" type="body"/>
          </p:nvPr>
        </p:nvSpPr>
        <p:spPr>
          <a:xfrm>
            <a:off x="362725" y="1132275"/>
            <a:ext cx="8520600" cy="34164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>
              <a:spcBef>
                <a:spcPts val="600"/>
              </a:spcBef>
              <a:spcAft>
                <a:spcPts val="0"/>
              </a:spcAft>
              <a:buSzPts val="1400"/>
              <a:buChar char="▪"/>
              <a:defRPr/>
            </a:lvl1pPr>
            <a:lvl2pPr indent="-298450" lvl="1" marL="914400" rtl="0">
              <a:spcBef>
                <a:spcPts val="300"/>
              </a:spcBef>
              <a:spcAft>
                <a:spcPts val="0"/>
              </a:spcAft>
              <a:buSzPts val="1100"/>
              <a:buChar char="▪"/>
              <a:defRPr/>
            </a:lvl2pPr>
            <a:lvl3pPr indent="-292100" lvl="2" marL="1371600" rtl="0">
              <a:spcBef>
                <a:spcPts val="300"/>
              </a:spcBef>
              <a:spcAft>
                <a:spcPts val="0"/>
              </a:spcAft>
              <a:buSzPts val="1000"/>
              <a:buChar char="▪"/>
              <a:defRPr/>
            </a:lvl3pPr>
            <a:lvl4pPr indent="-285750" lvl="3" marL="1828800" rtl="0">
              <a:spcBef>
                <a:spcPts val="300"/>
              </a:spcBef>
              <a:spcAft>
                <a:spcPts val="0"/>
              </a:spcAft>
              <a:buSzPts val="900"/>
              <a:buChar char="▪"/>
              <a:defRPr/>
            </a:lvl4pPr>
            <a:lvl5pPr indent="-279400" lvl="4" marL="2286000" rtl="0">
              <a:spcBef>
                <a:spcPts val="300"/>
              </a:spcBef>
              <a:spcAft>
                <a:spcPts val="0"/>
              </a:spcAft>
              <a:buSzPts val="800"/>
              <a:buChar char="▪"/>
              <a:defRPr/>
            </a:lvl5pPr>
            <a:lvl6pPr indent="-292100" lvl="5" marL="2743200" rtl="0">
              <a:spcBef>
                <a:spcPts val="300"/>
              </a:spcBef>
              <a:spcAft>
                <a:spcPts val="0"/>
              </a:spcAft>
              <a:buSzPts val="1000"/>
              <a:buChar char="•"/>
              <a:defRPr/>
            </a:lvl6pPr>
            <a:lvl7pPr indent="-292100" lvl="6" marL="3200400" rtl="0">
              <a:spcBef>
                <a:spcPts val="300"/>
              </a:spcBef>
              <a:spcAft>
                <a:spcPts val="0"/>
              </a:spcAft>
              <a:buSzPts val="1000"/>
              <a:buChar char="•"/>
              <a:defRPr/>
            </a:lvl7pPr>
            <a:lvl8pPr indent="-292100" lvl="7" marL="3657600" rtl="0">
              <a:spcBef>
                <a:spcPts val="300"/>
              </a:spcBef>
              <a:spcAft>
                <a:spcPts val="0"/>
              </a:spcAft>
              <a:buSzPts val="1000"/>
              <a:buChar char="•"/>
              <a:defRPr/>
            </a:lvl8pPr>
            <a:lvl9pPr indent="-292100" lvl="8" marL="4114800" rtl="0">
              <a:spcBef>
                <a:spcPts val="300"/>
              </a:spcBef>
              <a:spcAft>
                <a:spcPts val="0"/>
              </a:spcAft>
              <a:buSzPts val="1000"/>
              <a:buChar char="•"/>
              <a:defRPr/>
            </a:lvl9pPr>
          </a:lstStyle>
          <a:p/>
        </p:txBody>
      </p:sp>
      <p:sp>
        <p:nvSpPr>
          <p:cNvPr id="52" name="Google Shape;52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19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61318" y="0"/>
            <a:ext cx="8510700" cy="42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1" i="1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61319" y="480062"/>
            <a:ext cx="8254200" cy="4242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0096FF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0096FF"/>
              </a:buClr>
              <a:buSzPts val="1100"/>
              <a:buFont typeface="Noto Sans Symbols"/>
              <a:buChar char="▪"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2100" lvl="2" marL="13716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0096FF"/>
              </a:buClr>
              <a:buSzPts val="1000"/>
              <a:buFont typeface="Noto Sans Symbols"/>
              <a:buChar char="▪"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85750" lvl="3" marL="18288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0096FF"/>
              </a:buClr>
              <a:buSzPts val="900"/>
              <a:buFont typeface="Noto Sans Symbols"/>
              <a:buChar char="▪"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79400" lvl="4" marL="22860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0096FF"/>
              </a:buClr>
              <a:buSzPts val="800"/>
              <a:buFont typeface="Noto Sans Symbols"/>
              <a:buChar char="▪"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2100" lvl="5" marL="27432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2100" lvl="6" marL="32004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2100" lvl="7" marL="36576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2100" lvl="8" marL="41148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728793" y="4863674"/>
            <a:ext cx="324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1" i="0" sz="8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spcBef>
                <a:spcPts val="0"/>
              </a:spcBef>
              <a:buNone/>
              <a:defRPr b="1" i="0" sz="8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spcBef>
                <a:spcPts val="0"/>
              </a:spcBef>
              <a:buNone/>
              <a:defRPr b="1" i="0" sz="8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spcBef>
                <a:spcPts val="0"/>
              </a:spcBef>
              <a:buNone/>
              <a:defRPr b="1" i="0" sz="8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spcBef>
                <a:spcPts val="0"/>
              </a:spcBef>
              <a:buNone/>
              <a:defRPr b="1" i="0" sz="8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ctr">
              <a:spcBef>
                <a:spcPts val="0"/>
              </a:spcBef>
              <a:buNone/>
              <a:defRPr b="1" i="0" sz="8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ctr">
              <a:spcBef>
                <a:spcPts val="0"/>
              </a:spcBef>
              <a:buNone/>
              <a:defRPr b="1" i="0" sz="8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ctr">
              <a:spcBef>
                <a:spcPts val="0"/>
              </a:spcBef>
              <a:buNone/>
              <a:defRPr b="1" i="0" sz="8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ctr">
              <a:spcBef>
                <a:spcPts val="0"/>
              </a:spcBef>
              <a:buNone/>
              <a:defRPr b="1" i="0" sz="8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9" name="Google Shape;9;p1"/>
          <p:cNvCxnSpPr/>
          <p:nvPr/>
        </p:nvCxnSpPr>
        <p:spPr>
          <a:xfrm>
            <a:off x="428626" y="433252"/>
            <a:ext cx="8715300" cy="0"/>
          </a:xfrm>
          <a:prstGeom prst="straightConnector1">
            <a:avLst/>
          </a:prstGeom>
          <a:noFill/>
          <a:ln cap="flat" cmpd="sng" w="53975">
            <a:solidFill>
              <a:srgbClr val="37B4E5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0" name="Google Shape;10;p1"/>
          <p:cNvSpPr txBox="1"/>
          <p:nvPr/>
        </p:nvSpPr>
        <p:spPr>
          <a:xfrm>
            <a:off x="350742" y="4932964"/>
            <a:ext cx="5070600" cy="192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rPr b="0" i="0" lang="en-GB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EIC Preliminary Design &amp; Safety Review of the EIC Auxiliary Far-Forward/Far-Backward Detectors</a:t>
            </a:r>
            <a:endParaRPr sz="1100"/>
          </a:p>
        </p:txBody>
      </p:sp>
      <p:sp>
        <p:nvSpPr>
          <p:cNvPr id="11" name="Google Shape;11;p1"/>
          <p:cNvSpPr txBox="1"/>
          <p:nvPr/>
        </p:nvSpPr>
        <p:spPr>
          <a:xfrm>
            <a:off x="357065" y="4714656"/>
            <a:ext cx="1986600" cy="253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1200" u="none" cap="none" strike="noStrik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Electron-Ion Collider</a:t>
            </a:r>
            <a:endParaRPr sz="1100"/>
          </a:p>
        </p:txBody>
      </p:sp>
      <p:cxnSp>
        <p:nvCxnSpPr>
          <p:cNvPr id="12" name="Google Shape;12;p1"/>
          <p:cNvCxnSpPr/>
          <p:nvPr/>
        </p:nvCxnSpPr>
        <p:spPr>
          <a:xfrm>
            <a:off x="419917" y="4744569"/>
            <a:ext cx="8715300" cy="0"/>
          </a:xfrm>
          <a:prstGeom prst="straightConnector1">
            <a:avLst/>
          </a:prstGeom>
          <a:noFill/>
          <a:ln cap="flat" cmpd="sng" w="127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</p:sldLayoutIdLst>
  <p:transition spd="med">
    <p:push/>
  </p:transition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 pos="1620">
          <p15:clr>
            <a:srgbClr val="F26B43"/>
          </p15:clr>
        </p15:guide>
        <p15:guide id="2" pos="2880">
          <p15:clr>
            <a:srgbClr val="F26B43"/>
          </p15:clr>
        </p15:guide>
        <p15:guide id="3" pos="270">
          <p15:clr>
            <a:srgbClr val="F26B43"/>
          </p15:clr>
        </p15:guide>
        <p15:guide id="4" orient="horz" pos="2916">
          <p15:clr>
            <a:srgbClr val="F26B43"/>
          </p15:clr>
        </p15:guide>
        <p15:guide id="5" pos="5490">
          <p15:clr>
            <a:srgbClr val="F26B43"/>
          </p15:clr>
        </p15:guide>
        <p15:guide id="6" orient="horz" pos="3096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png"/><Relationship Id="rId4" Type="http://schemas.openxmlformats.org/officeDocument/2006/relationships/image" Target="../media/image22.png"/><Relationship Id="rId5" Type="http://schemas.openxmlformats.org/officeDocument/2006/relationships/image" Target="../media/image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.png"/><Relationship Id="rId4" Type="http://schemas.openxmlformats.org/officeDocument/2006/relationships/image" Target="../media/image25.jpg"/><Relationship Id="rId5" Type="http://schemas.openxmlformats.org/officeDocument/2006/relationships/image" Target="../media/image23.png"/><Relationship Id="rId6" Type="http://schemas.openxmlformats.org/officeDocument/2006/relationships/image" Target="../media/image2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6.png"/><Relationship Id="rId4" Type="http://schemas.openxmlformats.org/officeDocument/2006/relationships/image" Target="../media/image15.png"/><Relationship Id="rId5" Type="http://schemas.openxmlformats.org/officeDocument/2006/relationships/image" Target="../media/image14.png"/><Relationship Id="rId6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12.png"/><Relationship Id="rId6" Type="http://schemas.openxmlformats.org/officeDocument/2006/relationships/image" Target="../media/image1.png"/><Relationship Id="rId7" Type="http://schemas.openxmlformats.org/officeDocument/2006/relationships/image" Target="../media/image10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Relationship Id="rId4" Type="http://schemas.openxmlformats.org/officeDocument/2006/relationships/image" Target="../media/image24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Relationship Id="rId4" Type="http://schemas.openxmlformats.org/officeDocument/2006/relationships/image" Target="../media/image20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Relationship Id="rId4" Type="http://schemas.openxmlformats.org/officeDocument/2006/relationships/image" Target="../media/image2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Relationship Id="rId4" Type="http://schemas.openxmlformats.org/officeDocument/2006/relationships/image" Target="../media/image2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Relationship Id="rId4" Type="http://schemas.openxmlformats.org/officeDocument/2006/relationships/image" Target="../media/image2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8"/>
          <p:cNvSpPr txBox="1"/>
          <p:nvPr/>
        </p:nvSpPr>
        <p:spPr>
          <a:xfrm>
            <a:off x="404575" y="1661977"/>
            <a:ext cx="8121900" cy="1251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34275" spcFirstLastPara="1" rIns="34275" wrap="square" tIns="34275">
            <a:normAutofit lnSpcReduction="10000"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300"/>
              <a:buFont typeface="Arial"/>
              <a:buNone/>
            </a:pPr>
            <a:r>
              <a:rPr lang="en-GB" sz="4700">
                <a:solidFill>
                  <a:schemeClr val="lt1"/>
                </a:solidFill>
              </a:rPr>
              <a:t>Luminosity Monitoring at the Electron-Ion Collider</a:t>
            </a:r>
            <a:endParaRPr sz="4700">
              <a:solidFill>
                <a:schemeClr val="lt1"/>
              </a:solidFill>
            </a:endParaRPr>
          </a:p>
        </p:txBody>
      </p:sp>
      <p:sp>
        <p:nvSpPr>
          <p:cNvPr id="58" name="Google Shape;58;p8"/>
          <p:cNvSpPr txBox="1"/>
          <p:nvPr/>
        </p:nvSpPr>
        <p:spPr>
          <a:xfrm>
            <a:off x="404575" y="3062325"/>
            <a:ext cx="5952600" cy="1508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>
                <a:solidFill>
                  <a:srgbClr val="FFFFFF"/>
                </a:solidFill>
              </a:rPr>
              <a:t>Alex Smith</a:t>
            </a:r>
            <a:endParaRPr sz="2400">
              <a:solidFill>
                <a:srgbClr val="FFFF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>
                <a:solidFill>
                  <a:srgbClr val="FFFFFF"/>
                </a:solidFill>
              </a:rPr>
              <a:t>University of York</a:t>
            </a:r>
            <a:endParaRPr sz="3000">
              <a:solidFill>
                <a:srgbClr val="FFFF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solidFill>
                  <a:srgbClr val="FFFFFF"/>
                </a:solidFill>
              </a:rPr>
              <a:t>Dr. Nick Zachariou, Prof. Dan Watts</a:t>
            </a:r>
            <a:endParaRPr sz="2000">
              <a:solidFill>
                <a:srgbClr val="FFFF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solidFill>
                  <a:srgbClr val="FFFFFF"/>
                </a:solidFill>
              </a:rPr>
              <a:t>alex.smith3@york.ac.uk</a:t>
            </a:r>
            <a:endParaRPr>
              <a:solidFill>
                <a:srgbClr val="FFFFFF"/>
              </a:solidFill>
            </a:endParaRPr>
          </a:p>
        </p:txBody>
      </p:sp>
      <p:pic>
        <p:nvPicPr>
          <p:cNvPr id="59" name="Google Shape;59;p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8596" y="110125"/>
            <a:ext cx="2830200" cy="1086200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p8"/>
          <p:cNvSpPr txBox="1"/>
          <p:nvPr>
            <p:ph idx="12" type="sldNum"/>
          </p:nvPr>
        </p:nvSpPr>
        <p:spPr>
          <a:xfrm>
            <a:off x="5486400" y="4629150"/>
            <a:ext cx="194700" cy="192300"/>
          </a:xfrm>
          <a:prstGeom prst="rect">
            <a:avLst/>
          </a:prstGeom>
        </p:spPr>
        <p:txBody>
          <a:bodyPr anchorCtr="0" anchor="t" bIns="34275" lIns="34275" spcFirstLastPara="1" rIns="34275" wrap="square" tIns="3427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ACDB"/>
              </a:buClr>
              <a:buSzPts val="8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 sz="10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17"/>
          <p:cNvSpPr txBox="1"/>
          <p:nvPr>
            <p:ph type="title"/>
          </p:nvPr>
        </p:nvSpPr>
        <p:spPr>
          <a:xfrm>
            <a:off x="437334" y="6532"/>
            <a:ext cx="8510700" cy="4131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ePIC PS Uncertainty Estimation</a:t>
            </a:r>
            <a:endParaRPr/>
          </a:p>
        </p:txBody>
      </p:sp>
      <p:sp>
        <p:nvSpPr>
          <p:cNvPr id="160" name="Google Shape;160;p17"/>
          <p:cNvSpPr txBox="1"/>
          <p:nvPr>
            <p:ph idx="12" type="sldNum"/>
          </p:nvPr>
        </p:nvSpPr>
        <p:spPr>
          <a:xfrm>
            <a:off x="8715376" y="4869657"/>
            <a:ext cx="3243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61" name="Google Shape;161;p17"/>
          <p:cNvSpPr txBox="1"/>
          <p:nvPr/>
        </p:nvSpPr>
        <p:spPr>
          <a:xfrm>
            <a:off x="3506400" y="4776075"/>
            <a:ext cx="5176500" cy="41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595959"/>
                </a:solidFill>
              </a:rPr>
              <a:t>https://doi.org/10.1016/j.nima.2006.06.049; </a:t>
            </a:r>
            <a:r>
              <a:rPr lang="en-GB" sz="1000">
                <a:solidFill>
                  <a:srgbClr val="595959"/>
                </a:solidFill>
              </a:rPr>
              <a:t>https://doi.org/10.1016/j.nima.2014.01.053</a:t>
            </a:r>
            <a:endParaRPr sz="1000">
              <a:solidFill>
                <a:srgbClr val="595959"/>
              </a:solidFill>
            </a:endParaRPr>
          </a:p>
          <a:p>
            <a:pPr indent="0" lvl="0" marL="0" rtl="0" algn="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000">
              <a:solidFill>
                <a:srgbClr val="595959"/>
              </a:solidFill>
            </a:endParaRPr>
          </a:p>
        </p:txBody>
      </p:sp>
      <p:pic>
        <p:nvPicPr>
          <p:cNvPr id="162" name="Google Shape;162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00000" y="23724"/>
            <a:ext cx="936000" cy="36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3" name="Google Shape;163;p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37325" y="624414"/>
            <a:ext cx="4047675" cy="1805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Google Shape;164;p17" title="ZEUS-table2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098226" y="624425"/>
            <a:ext cx="3849802" cy="1671550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p17"/>
          <p:cNvSpPr/>
          <p:nvPr/>
        </p:nvSpPr>
        <p:spPr>
          <a:xfrm>
            <a:off x="3159625" y="2299325"/>
            <a:ext cx="4400225" cy="296350"/>
          </a:xfrm>
          <a:custGeom>
            <a:rect b="b" l="l" r="r" t="t"/>
            <a:pathLst>
              <a:path extrusionOk="0" h="11854" w="146870">
                <a:moveTo>
                  <a:pt x="0" y="4301"/>
                </a:moveTo>
                <a:cubicBezTo>
                  <a:pt x="11061" y="5530"/>
                  <a:pt x="41890" y="12392"/>
                  <a:pt x="66368" y="11675"/>
                </a:cubicBezTo>
                <a:cubicBezTo>
                  <a:pt x="90846" y="10958"/>
                  <a:pt x="133453" y="1946"/>
                  <a:pt x="146870" y="0"/>
                </a:cubicBez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66" name="Google Shape;166;p17"/>
          <p:cNvSpPr txBox="1"/>
          <p:nvPr>
            <p:ph idx="1" type="body"/>
          </p:nvPr>
        </p:nvSpPr>
        <p:spPr>
          <a:xfrm>
            <a:off x="5298450" y="2935550"/>
            <a:ext cx="3384300" cy="15942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-330200" lvl="0" marL="457200" rtl="0" algn="l">
              <a:spcBef>
                <a:spcPts val="600"/>
              </a:spcBef>
              <a:spcAft>
                <a:spcPts val="0"/>
              </a:spcAft>
              <a:buSzPts val="1600"/>
              <a:buChar char="▪"/>
            </a:pPr>
            <a:r>
              <a:rPr lang="en-GB" sz="1600"/>
              <a:t>ZEUS uncertainty reduced over the run period.</a:t>
            </a:r>
            <a:endParaRPr sz="16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-330200" lvl="0" marL="457200" rtl="0" algn="l">
              <a:spcBef>
                <a:spcPts val="600"/>
              </a:spcBef>
              <a:spcAft>
                <a:spcPts val="0"/>
              </a:spcAft>
              <a:buSzPts val="1600"/>
              <a:buChar char="▪"/>
            </a:pPr>
            <a:r>
              <a:rPr lang="en-GB" sz="1600"/>
              <a:t>There are good reasons to believe ePIC </a:t>
            </a:r>
            <a:r>
              <a:rPr lang="en-GB" sz="1600"/>
              <a:t>uncertainty</a:t>
            </a:r>
            <a:r>
              <a:rPr lang="en-GB" sz="1600"/>
              <a:t> will also decrease.</a:t>
            </a:r>
            <a:endParaRPr sz="1600"/>
          </a:p>
        </p:txBody>
      </p:sp>
      <p:graphicFrame>
        <p:nvGraphicFramePr>
          <p:cNvPr id="167" name="Google Shape;167;p17"/>
          <p:cNvGraphicFramePr/>
          <p:nvPr/>
        </p:nvGraphicFramePr>
        <p:xfrm>
          <a:off x="321925" y="273668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{CDFFC26C-D720-4C33-A216-7A8970A5FE00}</a:tableStyleId>
              </a:tblPr>
              <a:tblGrid>
                <a:gridCol w="2388150"/>
                <a:gridCol w="2388150"/>
              </a:tblGrid>
              <a:tr h="2995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800"/>
                        <a:t>Cause</a:t>
                      </a:r>
                      <a:endParaRPr b="1"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800"/>
                        <a:t>Uncertainty contribution</a:t>
                      </a:r>
                      <a:endParaRPr b="1" sz="800"/>
                    </a:p>
                  </a:txBody>
                  <a:tcPr marT="91425" marB="91425" marR="91425" marL="91425"/>
                </a:tc>
              </a:tr>
              <a:tr h="2746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600"/>
                        <a:t>Vertical alignment and y</a:t>
                      </a:r>
                      <a:r>
                        <a:rPr baseline="-25000" lang="en-GB" sz="600"/>
                        <a:t>γ</a:t>
                      </a:r>
                      <a:r>
                        <a:rPr lang="en-GB" sz="600"/>
                        <a:t> measurement</a:t>
                      </a:r>
                      <a:endParaRPr sz="6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600"/>
                        <a:t>0.5 - 1 %</a:t>
                      </a:r>
                      <a:endParaRPr sz="600"/>
                    </a:p>
                  </a:txBody>
                  <a:tcPr marT="91425" marB="91425" marR="91425" marL="91425"/>
                </a:tc>
              </a:tr>
              <a:tr h="2746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600"/>
                        <a:t>Photon conversion rate</a:t>
                      </a:r>
                      <a:endParaRPr sz="6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600">
                          <a:solidFill>
                            <a:schemeClr val="dk1"/>
                          </a:solidFill>
                        </a:rPr>
                        <a:t>0.5 - 1 %</a:t>
                      </a:r>
                      <a:endParaRPr sz="600"/>
                    </a:p>
                  </a:txBody>
                  <a:tcPr marT="91425" marB="91425" marR="91425" marL="91425"/>
                </a:tc>
              </a:tr>
              <a:tr h="2746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600"/>
                        <a:t>Pile-up</a:t>
                      </a:r>
                      <a:endParaRPr sz="6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600"/>
                        <a:t>0.0 - 0.2 %</a:t>
                      </a:r>
                      <a:endParaRPr sz="600"/>
                    </a:p>
                  </a:txBody>
                  <a:tcPr marT="91425" marB="91425" marR="91425" marL="91425"/>
                </a:tc>
              </a:tr>
              <a:tr h="2746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600"/>
                        <a:t>Deadtime measurement</a:t>
                      </a:r>
                      <a:endParaRPr sz="6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600"/>
                        <a:t>0.5 % </a:t>
                      </a:r>
                      <a:r>
                        <a:rPr b="1" lang="en-GB" sz="600"/>
                        <a:t>[kept same as ZEUS]</a:t>
                      </a:r>
                      <a:endParaRPr b="1" sz="600"/>
                    </a:p>
                  </a:txBody>
                  <a:tcPr marT="91425" marB="91425" marR="91425" marL="91425"/>
                </a:tc>
              </a:tr>
              <a:tr h="2746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600"/>
                        <a:t>Theoretical Bethe-Heitler cross-section</a:t>
                      </a:r>
                      <a:endParaRPr sz="6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600">
                          <a:solidFill>
                            <a:schemeClr val="dk1"/>
                          </a:solidFill>
                        </a:rPr>
                        <a:t>0.5 % </a:t>
                      </a:r>
                      <a:r>
                        <a:rPr b="1" lang="en-GB" sz="600">
                          <a:solidFill>
                            <a:schemeClr val="dk1"/>
                          </a:solidFill>
                        </a:rPr>
                        <a:t>[kept same as ZEUS]</a:t>
                      </a:r>
                      <a:endParaRPr b="1" sz="600"/>
                    </a:p>
                  </a:txBody>
                  <a:tcPr marT="91425" marB="91425" marR="91425" marL="91425"/>
                </a:tc>
              </a:tr>
              <a:tr h="2746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600"/>
                        <a:t>Total (quadratic sum)</a:t>
                      </a:r>
                      <a:endParaRPr b="1" sz="6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600"/>
                        <a:t>1.0 - 1.6 %</a:t>
                      </a:r>
                      <a:endParaRPr b="1" sz="600"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18"/>
          <p:cNvSpPr txBox="1"/>
          <p:nvPr>
            <p:ph type="title"/>
          </p:nvPr>
        </p:nvSpPr>
        <p:spPr>
          <a:xfrm>
            <a:off x="437334" y="6532"/>
            <a:ext cx="8510700" cy="4131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Conclusions</a:t>
            </a:r>
            <a:endParaRPr/>
          </a:p>
        </p:txBody>
      </p:sp>
      <p:sp>
        <p:nvSpPr>
          <p:cNvPr id="173" name="Google Shape;173;p18"/>
          <p:cNvSpPr txBox="1"/>
          <p:nvPr>
            <p:ph idx="12" type="sldNum"/>
          </p:nvPr>
        </p:nvSpPr>
        <p:spPr>
          <a:xfrm>
            <a:off x="8715376" y="4869657"/>
            <a:ext cx="3243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74" name="Google Shape;17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00000" y="23724"/>
            <a:ext cx="936000" cy="36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5" name="Google Shape;175;p18" title="PXL_20250731_083204796.MP.jp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95114" y="522500"/>
            <a:ext cx="3113339" cy="2336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Google Shape;176;p18" title="TaggerPositions_10_12-18-26_totalEnergySumHisto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817477" y="3062174"/>
            <a:ext cx="2459000" cy="1632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7" name="Google Shape;177;p18" title="Runs4-7-8-9-13-totalEventEnergy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32000" y="3062215"/>
            <a:ext cx="2459000" cy="1632460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Google Shape;178;p18"/>
          <p:cNvSpPr txBox="1"/>
          <p:nvPr>
            <p:ph idx="1" type="body"/>
          </p:nvPr>
        </p:nvSpPr>
        <p:spPr>
          <a:xfrm>
            <a:off x="4572000" y="484848"/>
            <a:ext cx="4110900" cy="42693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-330200" lvl="0" marL="457200" rtl="0" algn="l">
              <a:spcBef>
                <a:spcPts val="600"/>
              </a:spcBef>
              <a:spcAft>
                <a:spcPts val="0"/>
              </a:spcAft>
              <a:buSzPts val="1600"/>
              <a:buChar char="▪"/>
            </a:pPr>
            <a:r>
              <a:rPr lang="en-GB" sz="1600"/>
              <a:t>Luminosity system design is on track to meet requirements</a:t>
            </a:r>
            <a:r>
              <a:rPr lang="en-GB" sz="1600"/>
              <a:t>.</a:t>
            </a:r>
            <a:endParaRPr sz="16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-330200" lvl="0" marL="457200" rtl="0" algn="l">
              <a:spcBef>
                <a:spcPts val="600"/>
              </a:spcBef>
              <a:spcAft>
                <a:spcPts val="0"/>
              </a:spcAft>
              <a:buSzPts val="1600"/>
              <a:buChar char="▪"/>
            </a:pPr>
            <a:r>
              <a:rPr lang="en-GB" sz="1600"/>
              <a:t>Many issues with ZEUS systematics are address by the new setup.</a:t>
            </a:r>
            <a:endParaRPr sz="16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-330200" lvl="0" marL="457200" rtl="0" algn="l">
              <a:spcBef>
                <a:spcPts val="600"/>
              </a:spcBef>
              <a:spcAft>
                <a:spcPts val="0"/>
              </a:spcAft>
              <a:buSzPts val="1600"/>
              <a:buChar char="▪"/>
            </a:pPr>
            <a:r>
              <a:rPr lang="en-GB" sz="1600"/>
              <a:t>R&amp;D on the new calorimeter design is progressing well.</a:t>
            </a:r>
            <a:endParaRPr sz="16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▪"/>
            </a:pPr>
            <a:r>
              <a:rPr lang="en-GB" sz="1400"/>
              <a:t>Successful beam tests conducted at Mainz August 2025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9"/>
          <p:cNvSpPr txBox="1"/>
          <p:nvPr>
            <p:ph type="title"/>
          </p:nvPr>
        </p:nvSpPr>
        <p:spPr>
          <a:xfrm>
            <a:off x="437334" y="6532"/>
            <a:ext cx="8510700" cy="4131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Bremsstrahlung</a:t>
            </a:r>
            <a:endParaRPr/>
          </a:p>
        </p:txBody>
      </p:sp>
      <p:sp>
        <p:nvSpPr>
          <p:cNvPr id="66" name="Google Shape;66;p9"/>
          <p:cNvSpPr txBox="1"/>
          <p:nvPr>
            <p:ph idx="12" type="sldNum"/>
          </p:nvPr>
        </p:nvSpPr>
        <p:spPr>
          <a:xfrm>
            <a:off x="8715376" y="4869657"/>
            <a:ext cx="3243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67" name="Google Shape;67;p9"/>
          <p:cNvSpPr txBox="1"/>
          <p:nvPr>
            <p:ph idx="1" type="body"/>
          </p:nvPr>
        </p:nvSpPr>
        <p:spPr>
          <a:xfrm>
            <a:off x="4572000" y="484848"/>
            <a:ext cx="4110900" cy="42693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-330200" lvl="0" marL="457200" rtl="0" algn="l">
              <a:spcBef>
                <a:spcPts val="600"/>
              </a:spcBef>
              <a:spcAft>
                <a:spcPts val="0"/>
              </a:spcAft>
              <a:buSzPts val="1600"/>
              <a:buChar char="▪"/>
            </a:pPr>
            <a:r>
              <a:rPr lang="en-GB" sz="1600"/>
              <a:t>ep → epƔ, eA → eAƔ</a:t>
            </a:r>
            <a:endParaRPr sz="16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-330200" lvl="0" marL="457200" rtl="0" algn="l">
              <a:spcBef>
                <a:spcPts val="600"/>
              </a:spcBef>
              <a:spcAft>
                <a:spcPts val="0"/>
              </a:spcAft>
              <a:buSzPts val="1600"/>
              <a:buChar char="▪"/>
            </a:pPr>
            <a:r>
              <a:rPr lang="en-GB" sz="1600"/>
              <a:t>Bremsstrahlung cross section known from QED (~0.5%).</a:t>
            </a:r>
            <a:endParaRPr sz="16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-330200" lvl="0" marL="457200" rtl="0" algn="l">
              <a:spcBef>
                <a:spcPts val="600"/>
              </a:spcBef>
              <a:spcAft>
                <a:spcPts val="0"/>
              </a:spcAft>
              <a:buSzPts val="1600"/>
              <a:buChar char="▪"/>
            </a:pPr>
            <a:r>
              <a:rPr lang="en-GB" sz="1600"/>
              <a:t>σ</a:t>
            </a:r>
            <a:r>
              <a:rPr baseline="-25000" lang="en-GB" sz="1600"/>
              <a:t>eA</a:t>
            </a:r>
            <a:r>
              <a:rPr lang="en-GB" sz="1600"/>
              <a:t> = Z</a:t>
            </a:r>
            <a:r>
              <a:rPr baseline="-25000" lang="en-GB" sz="1600"/>
              <a:t>A</a:t>
            </a:r>
            <a:r>
              <a:rPr baseline="30000" lang="en-GB" sz="1600"/>
              <a:t>2</a:t>
            </a:r>
            <a:r>
              <a:rPr lang="en-GB" sz="1600"/>
              <a:t> σ</a:t>
            </a:r>
            <a:r>
              <a:rPr baseline="-25000" lang="en-GB" sz="1600"/>
              <a:t>ep</a:t>
            </a:r>
            <a:r>
              <a:rPr lang="en-GB" sz="1600"/>
              <a:t>.</a:t>
            </a:r>
            <a:endParaRPr sz="16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-330200" lvl="0" marL="457200" rtl="0" algn="l">
              <a:spcBef>
                <a:spcPts val="600"/>
              </a:spcBef>
              <a:spcAft>
                <a:spcPts val="0"/>
              </a:spcAft>
              <a:buSzPts val="1600"/>
              <a:buChar char="▪"/>
            </a:pPr>
            <a:r>
              <a:rPr lang="en-GB" sz="1600"/>
              <a:t>From the rate of bremsstrahlung events and the energy of the photons, the luminosity can be found:</a:t>
            </a:r>
            <a:endParaRPr sz="16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68" name="Google Shape;68;p9"/>
          <p:cNvPicPr preferRelativeResize="0"/>
          <p:nvPr/>
        </p:nvPicPr>
        <p:blipFill rotWithShape="1">
          <a:blip r:embed="rId3">
            <a:alphaModFix amt="90000"/>
          </a:blip>
          <a:srcRect b="0" l="4150" r="0" t="9189"/>
          <a:stretch/>
        </p:blipFill>
        <p:spPr>
          <a:xfrm>
            <a:off x="733425" y="463200"/>
            <a:ext cx="2316651" cy="1799899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9"/>
          <p:cNvSpPr txBox="1"/>
          <p:nvPr/>
        </p:nvSpPr>
        <p:spPr>
          <a:xfrm>
            <a:off x="3710775" y="4776075"/>
            <a:ext cx="4972200" cy="41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-GB" sz="1000">
                <a:solidFill>
                  <a:srgbClr val="595959"/>
                </a:solidFill>
              </a:rPr>
              <a:t>Figure - Dr. Dhevan Gangadharan, Houston; EIC yellow report.</a:t>
            </a:r>
            <a:endParaRPr sz="1000">
              <a:solidFill>
                <a:srgbClr val="595959"/>
              </a:solidFill>
            </a:endParaRPr>
          </a:p>
        </p:txBody>
      </p:sp>
      <p:grpSp>
        <p:nvGrpSpPr>
          <p:cNvPr id="70" name="Google Shape;70;p9"/>
          <p:cNvGrpSpPr/>
          <p:nvPr/>
        </p:nvGrpSpPr>
        <p:grpSpPr>
          <a:xfrm>
            <a:off x="853169" y="1972150"/>
            <a:ext cx="3633906" cy="2666525"/>
            <a:chOff x="853169" y="1972150"/>
            <a:chExt cx="3633906" cy="2666525"/>
          </a:xfrm>
        </p:grpSpPr>
        <p:pic>
          <p:nvPicPr>
            <p:cNvPr id="71" name="Google Shape;71;p9"/>
            <p:cNvPicPr preferRelativeResize="0"/>
            <p:nvPr/>
          </p:nvPicPr>
          <p:blipFill>
            <a:blip r:embed="rId4">
              <a:alphaModFix amt="90000"/>
            </a:blip>
            <a:stretch>
              <a:fillRect/>
            </a:stretch>
          </p:blipFill>
          <p:spPr>
            <a:xfrm>
              <a:off x="853169" y="2263100"/>
              <a:ext cx="3435357" cy="23755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2" name="Google Shape;72;p9"/>
            <p:cNvSpPr txBox="1"/>
            <p:nvPr/>
          </p:nvSpPr>
          <p:spPr>
            <a:xfrm>
              <a:off x="3357575" y="1972150"/>
              <a:ext cx="1129500" cy="385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0000"/>
                  </a:solidFill>
                </a:rPr>
                <a:t>E</a:t>
              </a:r>
              <a:r>
                <a:rPr b="1" baseline="-25000" lang="en-GB">
                  <a:solidFill>
                    <a:srgbClr val="000000"/>
                  </a:solidFill>
                </a:rPr>
                <a:t>p</a:t>
              </a:r>
              <a:r>
                <a:rPr b="1" lang="en-GB">
                  <a:solidFill>
                    <a:srgbClr val="000000"/>
                  </a:solidFill>
                </a:rPr>
                <a:t>  x E</a:t>
              </a:r>
              <a:r>
                <a:rPr b="1" baseline="-25000" lang="en-GB">
                  <a:solidFill>
                    <a:srgbClr val="000000"/>
                  </a:solidFill>
                </a:rPr>
                <a:t>e</a:t>
              </a:r>
              <a:endParaRPr b="1" baseline="-25000">
                <a:solidFill>
                  <a:srgbClr val="000000"/>
                </a:solidFill>
              </a:endParaRPr>
            </a:p>
          </p:txBody>
        </p:sp>
      </p:grpSp>
      <p:sp>
        <p:nvSpPr>
          <p:cNvPr id="73" name="Google Shape;73;p9"/>
          <p:cNvSpPr txBox="1"/>
          <p:nvPr/>
        </p:nvSpPr>
        <p:spPr>
          <a:xfrm>
            <a:off x="5301450" y="3418252"/>
            <a:ext cx="26520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GB" sz="4800">
                <a:solidFill>
                  <a:srgbClr val="000000"/>
                </a:solidFill>
              </a:rPr>
              <a:t>L </a:t>
            </a:r>
            <a:r>
              <a:rPr lang="en-GB" sz="4800">
                <a:solidFill>
                  <a:srgbClr val="000000"/>
                </a:solidFill>
              </a:rPr>
              <a:t>= σ</a:t>
            </a:r>
            <a:r>
              <a:rPr baseline="30000" lang="en-GB" sz="4800">
                <a:solidFill>
                  <a:srgbClr val="000000"/>
                </a:solidFill>
              </a:rPr>
              <a:t>-1</a:t>
            </a:r>
            <a:r>
              <a:rPr lang="en-GB" sz="4800">
                <a:solidFill>
                  <a:srgbClr val="000000"/>
                </a:solidFill>
              </a:rPr>
              <a:t> R</a:t>
            </a:r>
            <a:endParaRPr sz="4800">
              <a:solidFill>
                <a:srgbClr val="000000"/>
              </a:solidFill>
            </a:endParaRPr>
          </a:p>
        </p:txBody>
      </p:sp>
      <p:pic>
        <p:nvPicPr>
          <p:cNvPr id="74" name="Google Shape;74;p9" title="EPIC-longboi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602589" y="6525"/>
            <a:ext cx="500400" cy="36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Google Shape;75;p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591331" y="23724"/>
            <a:ext cx="936000" cy="36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0"/>
          <p:cNvSpPr txBox="1"/>
          <p:nvPr>
            <p:ph type="title"/>
          </p:nvPr>
        </p:nvSpPr>
        <p:spPr>
          <a:xfrm>
            <a:off x="437334" y="6532"/>
            <a:ext cx="8510700" cy="4131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Lessons from the ZEUS Monitoring System</a:t>
            </a:r>
            <a:endParaRPr/>
          </a:p>
        </p:txBody>
      </p:sp>
      <p:sp>
        <p:nvSpPr>
          <p:cNvPr id="81" name="Google Shape;81;p10"/>
          <p:cNvSpPr txBox="1"/>
          <p:nvPr>
            <p:ph idx="12" type="sldNum"/>
          </p:nvPr>
        </p:nvSpPr>
        <p:spPr>
          <a:xfrm>
            <a:off x="8715376" y="4869657"/>
            <a:ext cx="3243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82" name="Google Shape;82;p10"/>
          <p:cNvSpPr txBox="1"/>
          <p:nvPr/>
        </p:nvSpPr>
        <p:spPr>
          <a:xfrm>
            <a:off x="6024900" y="4776075"/>
            <a:ext cx="2658000" cy="41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-GB" sz="1000">
                <a:solidFill>
                  <a:srgbClr val="595959"/>
                </a:solidFill>
              </a:rPr>
              <a:t>https://doi.org/10.1016/j.nima.2014.01.053</a:t>
            </a:r>
            <a:endParaRPr sz="1000">
              <a:solidFill>
                <a:srgbClr val="595959"/>
              </a:solidFill>
            </a:endParaRPr>
          </a:p>
        </p:txBody>
      </p:sp>
      <p:pic>
        <p:nvPicPr>
          <p:cNvPr id="83" name="Google Shape;83;p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00000" y="23724"/>
            <a:ext cx="936000" cy="36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4" name="Google Shape;84;p10" title="ZEUS-Lumi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8625" y="492329"/>
            <a:ext cx="3911576" cy="1487175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0"/>
          <p:cNvSpPr txBox="1"/>
          <p:nvPr>
            <p:ph idx="1" type="body"/>
          </p:nvPr>
        </p:nvSpPr>
        <p:spPr>
          <a:xfrm>
            <a:off x="4572000" y="484848"/>
            <a:ext cx="4110900" cy="42693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-330200" lvl="0" marL="457200" rtl="0" algn="l">
              <a:spcBef>
                <a:spcPts val="600"/>
              </a:spcBef>
              <a:spcAft>
                <a:spcPts val="0"/>
              </a:spcAft>
              <a:buSzPts val="1600"/>
              <a:buChar char="▪"/>
            </a:pPr>
            <a:r>
              <a:rPr lang="en-GB" sz="1600"/>
              <a:t>Dominated by poorly defined photon acceptance window.</a:t>
            </a:r>
            <a:endParaRPr sz="16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-330200" lvl="0" marL="457200" rtl="0" algn="l">
              <a:spcBef>
                <a:spcPts val="600"/>
              </a:spcBef>
              <a:spcAft>
                <a:spcPts val="0"/>
              </a:spcAft>
              <a:buSzPts val="1600"/>
              <a:buChar char="▪"/>
            </a:pPr>
            <a:r>
              <a:rPr lang="en-GB" sz="1600"/>
              <a:t>Calibration of PCAL proved a significant issue.</a:t>
            </a:r>
            <a:endParaRPr sz="16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-330200" lvl="0" marL="457200" rtl="0" algn="l">
              <a:spcBef>
                <a:spcPts val="600"/>
              </a:spcBef>
              <a:spcAft>
                <a:spcPts val="0"/>
              </a:spcAft>
              <a:buSzPts val="1600"/>
              <a:buChar char="▪"/>
            </a:pPr>
            <a:r>
              <a:rPr lang="en-GB" sz="1600"/>
              <a:t>Exit window thickness and material was not strictly controlled.</a:t>
            </a:r>
            <a:endParaRPr sz="16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-330200" lvl="0" marL="457200" rtl="0" algn="l">
              <a:spcBef>
                <a:spcPts val="600"/>
              </a:spcBef>
              <a:spcAft>
                <a:spcPts val="0"/>
              </a:spcAft>
              <a:buSzPts val="1600"/>
              <a:buChar char="▪"/>
            </a:pPr>
            <a:r>
              <a:rPr lang="en-GB" sz="1600"/>
              <a:t>Thickness of exit window led to </a:t>
            </a:r>
            <a:r>
              <a:rPr lang="en-GB" sz="1600"/>
              <a:t>very</a:t>
            </a:r>
            <a:r>
              <a:rPr lang="en-GB" sz="1600"/>
              <a:t> high rates at pair spectrometer.</a:t>
            </a:r>
            <a:endParaRPr sz="16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86" name="Google Shape;86;p10" title="ZEUS-table1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34425" y="1963601"/>
            <a:ext cx="3099975" cy="1158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0" title="ZEUS-table2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93513" y="3141245"/>
            <a:ext cx="3581800" cy="1555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0"/>
          <p:cNvPicPr preferRelativeResize="0"/>
          <p:nvPr/>
        </p:nvPicPr>
        <p:blipFill rotWithShape="1">
          <a:blip r:embed="rId7">
            <a:alphaModFix/>
          </a:blip>
          <a:srcRect b="0" l="2165" r="40844" t="0"/>
          <a:stretch/>
        </p:blipFill>
        <p:spPr>
          <a:xfrm>
            <a:off x="7473825" y="880125"/>
            <a:ext cx="1241550" cy="1158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1"/>
          <p:cNvSpPr txBox="1"/>
          <p:nvPr>
            <p:ph type="title"/>
          </p:nvPr>
        </p:nvSpPr>
        <p:spPr>
          <a:xfrm>
            <a:off x="437334" y="6532"/>
            <a:ext cx="8510700" cy="4131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ePIC Requirements</a:t>
            </a:r>
            <a:endParaRPr/>
          </a:p>
        </p:txBody>
      </p:sp>
      <p:sp>
        <p:nvSpPr>
          <p:cNvPr id="94" name="Google Shape;94;p11"/>
          <p:cNvSpPr txBox="1"/>
          <p:nvPr>
            <p:ph idx="12" type="sldNum"/>
          </p:nvPr>
        </p:nvSpPr>
        <p:spPr>
          <a:xfrm>
            <a:off x="8715376" y="4869657"/>
            <a:ext cx="3243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95" name="Google Shape;95;p11"/>
          <p:cNvSpPr txBox="1"/>
          <p:nvPr/>
        </p:nvSpPr>
        <p:spPr>
          <a:xfrm>
            <a:off x="3181000" y="4776075"/>
            <a:ext cx="5502000" cy="41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000">
                <a:solidFill>
                  <a:srgbClr val="595959"/>
                </a:solidFill>
              </a:rPr>
              <a:t>EIC yellow report; https://agenda.infn.it/event/43344/contributions/250126/ </a:t>
            </a:r>
            <a:endParaRPr sz="1000">
              <a:solidFill>
                <a:srgbClr val="595959"/>
              </a:solidFill>
            </a:endParaRPr>
          </a:p>
        </p:txBody>
      </p:sp>
      <p:pic>
        <p:nvPicPr>
          <p:cNvPr id="96" name="Google Shape;96;p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00000" y="23724"/>
            <a:ext cx="936000" cy="360000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1"/>
          <p:cNvSpPr txBox="1"/>
          <p:nvPr>
            <p:ph idx="1" type="body"/>
          </p:nvPr>
        </p:nvSpPr>
        <p:spPr>
          <a:xfrm>
            <a:off x="4572000" y="484848"/>
            <a:ext cx="4110900" cy="42693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-330200" lvl="0" marL="457200" rtl="0" algn="l">
              <a:spcBef>
                <a:spcPts val="600"/>
              </a:spcBef>
              <a:spcAft>
                <a:spcPts val="0"/>
              </a:spcAft>
              <a:buSzPts val="1600"/>
              <a:buChar char="▪"/>
            </a:pPr>
            <a:r>
              <a:rPr lang="en-GB" sz="1600"/>
              <a:t>EIC target luminosity 10</a:t>
            </a:r>
            <a:r>
              <a:rPr baseline="30000" lang="en-GB" sz="1600"/>
              <a:t>34</a:t>
            </a:r>
            <a:r>
              <a:rPr lang="en-GB" sz="1600"/>
              <a:t> cm</a:t>
            </a:r>
            <a:r>
              <a:rPr baseline="30000" lang="en-GB" sz="1600"/>
              <a:t>-2</a:t>
            </a:r>
            <a:r>
              <a:rPr lang="en-GB" sz="1600"/>
              <a:t>s</a:t>
            </a:r>
            <a:r>
              <a:rPr baseline="30000" lang="en-GB" sz="1600"/>
              <a:t>-1</a:t>
            </a:r>
            <a:r>
              <a:rPr lang="en-GB" sz="1600"/>
              <a:t>.</a:t>
            </a:r>
            <a:endParaRPr sz="1600"/>
          </a:p>
          <a:p>
            <a:pPr indent="-330200" lvl="0" marL="914400" rtl="0" algn="l"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-GB" sz="1600"/>
              <a:t>2 x 10</a:t>
            </a:r>
            <a:r>
              <a:rPr baseline="30000" lang="en-GB" sz="1600"/>
              <a:t>32</a:t>
            </a:r>
            <a:r>
              <a:rPr lang="en-GB" sz="1600"/>
              <a:t> cm</a:t>
            </a:r>
            <a:r>
              <a:rPr baseline="30000" lang="en-GB" sz="1600"/>
              <a:t>-2</a:t>
            </a:r>
            <a:r>
              <a:rPr lang="en-GB" sz="1600"/>
              <a:t> s</a:t>
            </a:r>
            <a:r>
              <a:rPr baseline="30000" lang="en-GB" sz="1600"/>
              <a:t>-1 </a:t>
            </a:r>
            <a:r>
              <a:rPr lang="en-GB" sz="1600"/>
              <a:t>for early science.</a:t>
            </a:r>
            <a:endParaRPr sz="1600"/>
          </a:p>
          <a:p>
            <a:pPr indent="0" lvl="0" marL="45720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-330200" lvl="0" marL="457200" rtl="0" algn="l">
              <a:spcBef>
                <a:spcPts val="600"/>
              </a:spcBef>
              <a:spcAft>
                <a:spcPts val="0"/>
              </a:spcAft>
              <a:buSzPts val="1600"/>
              <a:buChar char="▪"/>
            </a:pPr>
            <a:r>
              <a:rPr lang="en-GB" sz="1600"/>
              <a:t>Precise determination of absolute luminosity at 1% level</a:t>
            </a:r>
            <a:r>
              <a:rPr lang="en-GB" sz="1600"/>
              <a:t>.</a:t>
            </a:r>
            <a:endParaRPr sz="16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-330200" lvl="0" marL="457200" rtl="0" algn="l">
              <a:spcBef>
                <a:spcPts val="600"/>
              </a:spcBef>
              <a:spcAft>
                <a:spcPts val="0"/>
              </a:spcAft>
              <a:buSzPts val="1600"/>
              <a:buChar char="▪"/>
            </a:pPr>
            <a:r>
              <a:rPr lang="en-GB" sz="1600"/>
              <a:t>Precise determination of relative luminosity at 10</a:t>
            </a:r>
            <a:r>
              <a:rPr baseline="30000" lang="en-GB" sz="1600"/>
              <a:t>-4</a:t>
            </a:r>
            <a:r>
              <a:rPr lang="en-GB" sz="1600"/>
              <a:t> level.</a:t>
            </a:r>
            <a:endParaRPr sz="16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-330200" lvl="0" marL="457200" rtl="0" algn="l">
              <a:spcBef>
                <a:spcPts val="600"/>
              </a:spcBef>
              <a:spcAft>
                <a:spcPts val="0"/>
              </a:spcAft>
              <a:buSzPts val="1600"/>
              <a:buChar char="▪"/>
            </a:pPr>
            <a:r>
              <a:rPr lang="en-GB" sz="1600"/>
              <a:t>Complementarity and redundancy</a:t>
            </a:r>
            <a:r>
              <a:rPr lang="en-GB" sz="1600"/>
              <a:t>.</a:t>
            </a:r>
            <a:endParaRPr sz="1600"/>
          </a:p>
        </p:txBody>
      </p:sp>
      <p:grpSp>
        <p:nvGrpSpPr>
          <p:cNvPr id="98" name="Google Shape;98;p11"/>
          <p:cNvGrpSpPr/>
          <p:nvPr/>
        </p:nvGrpSpPr>
        <p:grpSpPr>
          <a:xfrm>
            <a:off x="368450" y="1093638"/>
            <a:ext cx="4102200" cy="3008400"/>
            <a:chOff x="368450" y="1093638"/>
            <a:chExt cx="4102200" cy="3008400"/>
          </a:xfrm>
        </p:grpSpPr>
        <p:pic>
          <p:nvPicPr>
            <p:cNvPr id="99" name="Google Shape;99;p11"/>
            <p:cNvPicPr preferRelativeResize="0"/>
            <p:nvPr/>
          </p:nvPicPr>
          <p:blipFill rotWithShape="1">
            <a:blip r:embed="rId4">
              <a:alphaModFix amt="90000"/>
            </a:blip>
            <a:srcRect b="40453" l="0" r="0" t="2754"/>
            <a:stretch/>
          </p:blipFill>
          <p:spPr>
            <a:xfrm>
              <a:off x="368450" y="1093638"/>
              <a:ext cx="4102200" cy="3008400"/>
            </a:xfrm>
            <a:prstGeom prst="ellipse">
              <a:avLst/>
            </a:prstGeom>
            <a:noFill/>
            <a:ln>
              <a:noFill/>
            </a:ln>
          </p:spPr>
        </p:pic>
        <p:sp>
          <p:nvSpPr>
            <p:cNvPr id="100" name="Google Shape;100;p11"/>
            <p:cNvSpPr/>
            <p:nvPr/>
          </p:nvSpPr>
          <p:spPr>
            <a:xfrm>
              <a:off x="1188900" y="1608700"/>
              <a:ext cx="2002800" cy="2001600"/>
            </a:xfrm>
            <a:prstGeom prst="ellipse">
              <a:avLst/>
            </a:prstGeom>
            <a:solidFill>
              <a:srgbClr val="FFAB40"/>
            </a:solidFill>
            <a:ln cap="flat" cmpd="sng" w="952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 sz="2100">
                  <a:latin typeface="Calibri"/>
                  <a:ea typeface="Calibri"/>
                  <a:cs typeface="Calibri"/>
                  <a:sym typeface="Calibri"/>
                </a:rPr>
                <a:t>10</a:t>
              </a:r>
              <a:r>
                <a:rPr b="1" baseline="30000" lang="en-GB" sz="2100">
                  <a:latin typeface="Calibri"/>
                  <a:ea typeface="Calibri"/>
                  <a:cs typeface="Calibri"/>
                  <a:sym typeface="Calibri"/>
                </a:rPr>
                <a:t>34 </a:t>
              </a:r>
              <a:r>
                <a:rPr b="1" lang="en-GB" sz="2100">
                  <a:latin typeface="Calibri"/>
                  <a:ea typeface="Calibri"/>
                  <a:cs typeface="Calibri"/>
                  <a:sym typeface="Calibri"/>
                </a:rPr>
                <a:t>cm</a:t>
              </a:r>
              <a:r>
                <a:rPr b="1" baseline="30000" lang="en-GB" sz="2100">
                  <a:latin typeface="Calibri"/>
                  <a:ea typeface="Calibri"/>
                  <a:cs typeface="Calibri"/>
                  <a:sym typeface="Calibri"/>
                </a:rPr>
                <a:t>-2</a:t>
              </a:r>
              <a:r>
                <a:rPr b="1" lang="en-GB" sz="2100">
                  <a:latin typeface="Calibri"/>
                  <a:ea typeface="Calibri"/>
                  <a:cs typeface="Calibri"/>
                  <a:sym typeface="Calibri"/>
                </a:rPr>
                <a:t>s</a:t>
              </a:r>
              <a:r>
                <a:rPr b="1" baseline="30000" lang="en-GB" sz="2100">
                  <a:latin typeface="Calibri"/>
                  <a:ea typeface="Calibri"/>
                  <a:cs typeface="Calibri"/>
                  <a:sym typeface="Calibri"/>
                </a:rPr>
                <a:t>-1</a:t>
              </a:r>
              <a:endParaRPr b="1" baseline="30000" sz="2100"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2"/>
          <p:cNvSpPr txBox="1"/>
          <p:nvPr>
            <p:ph type="title"/>
          </p:nvPr>
        </p:nvSpPr>
        <p:spPr>
          <a:xfrm>
            <a:off x="437334" y="6532"/>
            <a:ext cx="8510700" cy="4131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ePIC Monitoring System Layout</a:t>
            </a:r>
            <a:endParaRPr/>
          </a:p>
        </p:txBody>
      </p:sp>
      <p:sp>
        <p:nvSpPr>
          <p:cNvPr id="106" name="Google Shape;106;p12"/>
          <p:cNvSpPr txBox="1"/>
          <p:nvPr>
            <p:ph idx="12" type="sldNum"/>
          </p:nvPr>
        </p:nvSpPr>
        <p:spPr>
          <a:xfrm>
            <a:off x="8715376" y="4869657"/>
            <a:ext cx="3243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07" name="Google Shape;107;p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00000" y="23724"/>
            <a:ext cx="936000" cy="36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Google Shape;108;p12"/>
          <p:cNvSpPr txBox="1"/>
          <p:nvPr>
            <p:ph idx="1" type="body"/>
          </p:nvPr>
        </p:nvSpPr>
        <p:spPr>
          <a:xfrm>
            <a:off x="4572000" y="482839"/>
            <a:ext cx="4110900" cy="42693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-330200" lvl="0" marL="457200" rtl="0" algn="l">
              <a:spcBef>
                <a:spcPts val="600"/>
              </a:spcBef>
              <a:spcAft>
                <a:spcPts val="0"/>
              </a:spcAft>
              <a:buSzPts val="1600"/>
              <a:buChar char="▪"/>
            </a:pPr>
            <a:r>
              <a:rPr lang="en-GB" sz="1600"/>
              <a:t>5 σ photon</a:t>
            </a:r>
            <a:r>
              <a:rPr lang="en-GB" sz="1600"/>
              <a:t> beam clearance</a:t>
            </a:r>
            <a:r>
              <a:rPr lang="en-GB" sz="1600"/>
              <a:t>.</a:t>
            </a:r>
            <a:endParaRPr sz="16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-330200" lvl="0" marL="457200" rtl="0" algn="l">
              <a:spcBef>
                <a:spcPts val="600"/>
              </a:spcBef>
              <a:spcAft>
                <a:spcPts val="0"/>
              </a:spcAft>
              <a:buSzPts val="1600"/>
              <a:buChar char="▪"/>
            </a:pPr>
            <a:r>
              <a:rPr lang="en-GB" sz="1600"/>
              <a:t>Exit window:</a:t>
            </a:r>
            <a:endParaRPr sz="16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▪"/>
            </a:pPr>
            <a:r>
              <a:rPr lang="en-GB"/>
              <a:t>Simple geometry with uniform thickness and well-known composition.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▪"/>
            </a:pPr>
            <a:r>
              <a:rPr lang="en-GB"/>
              <a:t>Conversion rate established via special runs with sweeper magnet off.</a:t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-330200" lvl="0" marL="457200" rtl="0" algn="l">
              <a:spcBef>
                <a:spcPts val="600"/>
              </a:spcBef>
              <a:spcAft>
                <a:spcPts val="0"/>
              </a:spcAft>
              <a:buSzPts val="1600"/>
              <a:buChar char="▪"/>
            </a:pPr>
            <a:r>
              <a:rPr lang="en-GB" sz="1600"/>
              <a:t>Sweeper magnet to remove pair conversions from the thick exit window</a:t>
            </a:r>
            <a:r>
              <a:rPr lang="en-GB" sz="1600"/>
              <a:t>.</a:t>
            </a:r>
            <a:endParaRPr sz="16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-330200" lvl="0" marL="457200" rtl="0" algn="l">
              <a:spcBef>
                <a:spcPts val="600"/>
              </a:spcBef>
              <a:spcAft>
                <a:spcPts val="0"/>
              </a:spcAft>
              <a:buSzPts val="1600"/>
              <a:buChar char="▪"/>
            </a:pPr>
            <a:r>
              <a:rPr lang="en-GB" sz="1600"/>
              <a:t>Dedicated converter.</a:t>
            </a:r>
            <a:endParaRPr sz="16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▪"/>
            </a:pPr>
            <a:r>
              <a:rPr lang="en-GB"/>
              <a:t>1% conversion rate (reduce pileup)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▪"/>
            </a:pPr>
            <a:r>
              <a:rPr lang="en-GB"/>
              <a:t>Placed in vacuum pipe minimise conversions in air within dipole magnets</a:t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09" name="Google Shape;109;p12"/>
          <p:cNvGrpSpPr/>
          <p:nvPr/>
        </p:nvGrpSpPr>
        <p:grpSpPr>
          <a:xfrm>
            <a:off x="321900" y="1372243"/>
            <a:ext cx="4421150" cy="2399031"/>
            <a:chOff x="228075" y="1372231"/>
            <a:chExt cx="4421150" cy="2399031"/>
          </a:xfrm>
        </p:grpSpPr>
        <p:pic>
          <p:nvPicPr>
            <p:cNvPr id="110" name="Google Shape;110;p12"/>
            <p:cNvPicPr preferRelativeResize="0"/>
            <p:nvPr/>
          </p:nvPicPr>
          <p:blipFill>
            <a:blip r:embed="rId4">
              <a:alphaModFix amt="90000"/>
            </a:blip>
            <a:stretch>
              <a:fillRect/>
            </a:stretch>
          </p:blipFill>
          <p:spPr>
            <a:xfrm>
              <a:off x="228075" y="1372231"/>
              <a:ext cx="4264976" cy="239903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1" name="Google Shape;111;p12"/>
            <p:cNvSpPr/>
            <p:nvPr/>
          </p:nvSpPr>
          <p:spPr>
            <a:xfrm>
              <a:off x="4115650" y="2384238"/>
              <a:ext cx="377400" cy="3750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" name="Google Shape;112;p12"/>
            <p:cNvSpPr txBox="1"/>
            <p:nvPr/>
          </p:nvSpPr>
          <p:spPr>
            <a:xfrm>
              <a:off x="4030625" y="2157950"/>
              <a:ext cx="618600" cy="292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 sz="700">
                  <a:solidFill>
                    <a:srgbClr val="282828"/>
                  </a:solidFill>
                  <a:latin typeface="Calibri"/>
                  <a:ea typeface="Calibri"/>
                  <a:cs typeface="Calibri"/>
                  <a:sym typeface="Calibri"/>
                </a:rPr>
                <a:t>Photon Cal</a:t>
              </a:r>
              <a:endParaRPr b="1" sz="700">
                <a:solidFill>
                  <a:srgbClr val="282828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3"/>
          <p:cNvSpPr txBox="1"/>
          <p:nvPr>
            <p:ph type="title"/>
          </p:nvPr>
        </p:nvSpPr>
        <p:spPr>
          <a:xfrm>
            <a:off x="437334" y="6532"/>
            <a:ext cx="8510700" cy="4131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ZEUS vs ePIC PS Uncertainty Estimation</a:t>
            </a:r>
            <a:endParaRPr/>
          </a:p>
        </p:txBody>
      </p:sp>
      <p:sp>
        <p:nvSpPr>
          <p:cNvPr id="118" name="Google Shape;118;p13"/>
          <p:cNvSpPr txBox="1"/>
          <p:nvPr>
            <p:ph idx="12" type="sldNum"/>
          </p:nvPr>
        </p:nvSpPr>
        <p:spPr>
          <a:xfrm>
            <a:off x="8715376" y="4869657"/>
            <a:ext cx="3243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9" name="Google Shape;119;p13"/>
          <p:cNvSpPr txBox="1"/>
          <p:nvPr/>
        </p:nvSpPr>
        <p:spPr>
          <a:xfrm>
            <a:off x="6024900" y="4776075"/>
            <a:ext cx="2658000" cy="41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-GB" sz="1000">
                <a:solidFill>
                  <a:srgbClr val="595959"/>
                </a:solidFill>
              </a:rPr>
              <a:t>https://doi.org/10.1016/j.nima.2006.06.049</a:t>
            </a:r>
            <a:endParaRPr sz="1000">
              <a:solidFill>
                <a:srgbClr val="595959"/>
              </a:solidFill>
            </a:endParaRPr>
          </a:p>
        </p:txBody>
      </p:sp>
      <p:pic>
        <p:nvPicPr>
          <p:cNvPr id="120" name="Google Shape;120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00000" y="23724"/>
            <a:ext cx="936000" cy="36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24325" y="1669114"/>
            <a:ext cx="4047675" cy="1805275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13"/>
          <p:cNvSpPr txBox="1"/>
          <p:nvPr>
            <p:ph idx="1" type="body"/>
          </p:nvPr>
        </p:nvSpPr>
        <p:spPr>
          <a:xfrm>
            <a:off x="4572000" y="484848"/>
            <a:ext cx="4110900" cy="42693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600" u="sng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1600" u="sng">
                <a:solidFill>
                  <a:schemeClr val="dk2"/>
                </a:solidFill>
              </a:rPr>
              <a:t>ePIC mitigations:</a:t>
            </a:r>
            <a:endParaRPr sz="1600" u="sng">
              <a:solidFill>
                <a:schemeClr val="dk2"/>
              </a:solidFill>
            </a:endParaRPr>
          </a:p>
          <a:p>
            <a:pPr indent="-330200" lvl="0" marL="457200" rtl="0" algn="l">
              <a:spcBef>
                <a:spcPts val="600"/>
              </a:spcBef>
              <a:spcAft>
                <a:spcPts val="0"/>
              </a:spcAft>
              <a:buSzPts val="1600"/>
              <a:buChar char="▪"/>
            </a:pPr>
            <a:r>
              <a:rPr lang="en-GB" sz="1600"/>
              <a:t>Tracker systems </a:t>
            </a:r>
            <a:r>
              <a:rPr lang="en-GB" sz="1600"/>
              <a:t>for precise position measurements and self calibration</a:t>
            </a:r>
            <a:r>
              <a:rPr lang="en-GB" sz="1600"/>
              <a:t>.</a:t>
            </a:r>
            <a:endParaRPr sz="16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-330200" lvl="0" marL="457200" rtl="0" algn="l">
              <a:spcBef>
                <a:spcPts val="600"/>
              </a:spcBef>
              <a:spcAft>
                <a:spcPts val="0"/>
              </a:spcAft>
              <a:buSzPts val="1600"/>
              <a:buChar char="▪"/>
            </a:pPr>
            <a:r>
              <a:rPr lang="en-GB" sz="1600"/>
              <a:t>WSciFi calorimeters </a:t>
            </a:r>
            <a:r>
              <a:rPr lang="en-GB" sz="1600"/>
              <a:t>have &lt; 10% /√E energy resolution and Position resolution ~ 2 mm.</a:t>
            </a:r>
            <a:endParaRPr sz="16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-330200" lvl="0" marL="457200" rtl="0" algn="l">
              <a:spcBef>
                <a:spcPts val="600"/>
              </a:spcBef>
              <a:spcAft>
                <a:spcPts val="0"/>
              </a:spcAft>
              <a:buSzPts val="1600"/>
              <a:buChar char="▪"/>
            </a:pPr>
            <a:r>
              <a:rPr lang="en-GB" sz="1600"/>
              <a:t>Real time </a:t>
            </a:r>
            <a:r>
              <a:rPr lang="en-GB" sz="1600"/>
              <a:t>calorimeter </a:t>
            </a:r>
            <a:r>
              <a:rPr lang="en-GB" sz="1600"/>
              <a:t>calibration with low-Q</a:t>
            </a:r>
            <a:r>
              <a:rPr baseline="30000" lang="en-GB" sz="1600"/>
              <a:t>2</a:t>
            </a:r>
            <a:r>
              <a:rPr lang="en-GB" sz="1600"/>
              <a:t> tagger</a:t>
            </a:r>
            <a:r>
              <a:rPr lang="en-GB" sz="1600"/>
              <a:t>.</a:t>
            </a:r>
            <a:endParaRPr/>
          </a:p>
        </p:txBody>
      </p:sp>
      <p:cxnSp>
        <p:nvCxnSpPr>
          <p:cNvPr id="123" name="Google Shape;123;p13"/>
          <p:cNvCxnSpPr>
            <a:stCxn id="122" idx="1"/>
          </p:cNvCxnSpPr>
          <p:nvPr/>
        </p:nvCxnSpPr>
        <p:spPr>
          <a:xfrm rot="10800000">
            <a:off x="3559200" y="2155998"/>
            <a:ext cx="1012800" cy="463500"/>
          </a:xfrm>
          <a:prstGeom prst="straightConnector1">
            <a:avLst/>
          </a:prstGeom>
          <a:noFill/>
          <a:ln cap="flat" cmpd="sng" w="28575">
            <a:solidFill>
              <a:schemeClr val="accent3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  <p:transition spd="med">
    <p:push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4"/>
          <p:cNvSpPr txBox="1"/>
          <p:nvPr>
            <p:ph type="title"/>
          </p:nvPr>
        </p:nvSpPr>
        <p:spPr>
          <a:xfrm>
            <a:off x="437334" y="6532"/>
            <a:ext cx="8510700" cy="4131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ZEUS vs ePIC PS Uncertainty Estimation</a:t>
            </a:r>
            <a:endParaRPr/>
          </a:p>
        </p:txBody>
      </p:sp>
      <p:sp>
        <p:nvSpPr>
          <p:cNvPr id="129" name="Google Shape;129;p14"/>
          <p:cNvSpPr txBox="1"/>
          <p:nvPr>
            <p:ph idx="12" type="sldNum"/>
          </p:nvPr>
        </p:nvSpPr>
        <p:spPr>
          <a:xfrm>
            <a:off x="8715376" y="4869657"/>
            <a:ext cx="3243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30" name="Google Shape;130;p14"/>
          <p:cNvSpPr txBox="1"/>
          <p:nvPr/>
        </p:nvSpPr>
        <p:spPr>
          <a:xfrm>
            <a:off x="6024900" y="4776075"/>
            <a:ext cx="2658000" cy="41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-GB" sz="1000">
                <a:solidFill>
                  <a:srgbClr val="595959"/>
                </a:solidFill>
              </a:rPr>
              <a:t>https://doi.org/10.1016/j.nima.2006.06.049</a:t>
            </a:r>
            <a:endParaRPr sz="1000">
              <a:solidFill>
                <a:srgbClr val="595959"/>
              </a:solidFill>
            </a:endParaRPr>
          </a:p>
        </p:txBody>
      </p:sp>
      <p:pic>
        <p:nvPicPr>
          <p:cNvPr id="131" name="Google Shape;131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00000" y="23724"/>
            <a:ext cx="936000" cy="36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Google Shape;132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24325" y="1669114"/>
            <a:ext cx="4047675" cy="1805275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14"/>
          <p:cNvSpPr txBox="1"/>
          <p:nvPr>
            <p:ph idx="1" type="body"/>
          </p:nvPr>
        </p:nvSpPr>
        <p:spPr>
          <a:xfrm>
            <a:off x="4572000" y="484848"/>
            <a:ext cx="4110900" cy="42693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600" u="sng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1600" u="sng">
                <a:solidFill>
                  <a:schemeClr val="dk2"/>
                </a:solidFill>
              </a:rPr>
              <a:t>ePIC mitigations:</a:t>
            </a:r>
            <a:endParaRPr sz="1600" u="sng">
              <a:solidFill>
                <a:schemeClr val="dk2"/>
              </a:solidFill>
            </a:endParaRPr>
          </a:p>
          <a:p>
            <a:pPr indent="-330200" lvl="0" marL="457200" rtl="0" algn="l">
              <a:spcBef>
                <a:spcPts val="600"/>
              </a:spcBef>
              <a:spcAft>
                <a:spcPts val="0"/>
              </a:spcAft>
              <a:buSzPts val="1600"/>
              <a:buChar char="▪"/>
            </a:pPr>
            <a:r>
              <a:rPr lang="en-GB" sz="1600"/>
              <a:t>Diamond exit window (~ 99% C)</a:t>
            </a:r>
            <a:r>
              <a:rPr lang="en-GB" sz="1600"/>
              <a:t>.</a:t>
            </a:r>
            <a:endParaRPr sz="16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-330200" lvl="0" marL="457200" rtl="0" algn="l">
              <a:spcBef>
                <a:spcPts val="600"/>
              </a:spcBef>
              <a:spcAft>
                <a:spcPts val="0"/>
              </a:spcAft>
              <a:buSzPts val="1600"/>
              <a:buChar char="▪"/>
            </a:pPr>
            <a:r>
              <a:rPr lang="en-GB" sz="1600"/>
              <a:t>Sweeper magnet to re</a:t>
            </a:r>
            <a:r>
              <a:rPr lang="en-GB" sz="1600"/>
              <a:t>move unwanted conversions.</a:t>
            </a:r>
            <a:endParaRPr sz="1600"/>
          </a:p>
          <a:p>
            <a:pPr indent="-330200" lvl="0" marL="914400" rtl="0" algn="l"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-GB" sz="1600"/>
              <a:t>Calibration runs with sweeper off to exactly determine rate.</a:t>
            </a:r>
            <a:endParaRPr sz="16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-342900" lvl="0" marL="457200" rtl="0" algn="l">
              <a:spcBef>
                <a:spcPts val="600"/>
              </a:spcBef>
              <a:spcAft>
                <a:spcPts val="0"/>
              </a:spcAft>
              <a:buSzPts val="1800"/>
              <a:buChar char="▪"/>
            </a:pPr>
            <a:r>
              <a:rPr lang="en-GB" sz="1600"/>
              <a:t>Dedicated conversion foil with well known conversion rate, located in vacuum pipe.</a:t>
            </a:r>
            <a:endParaRPr sz="1600"/>
          </a:p>
        </p:txBody>
      </p:sp>
      <p:cxnSp>
        <p:nvCxnSpPr>
          <p:cNvPr id="134" name="Google Shape;134;p14"/>
          <p:cNvCxnSpPr>
            <a:stCxn id="133" idx="1"/>
          </p:cNvCxnSpPr>
          <p:nvPr/>
        </p:nvCxnSpPr>
        <p:spPr>
          <a:xfrm rot="10800000">
            <a:off x="3528300" y="2340198"/>
            <a:ext cx="1043700" cy="279300"/>
          </a:xfrm>
          <a:prstGeom prst="straightConnector1">
            <a:avLst/>
          </a:prstGeom>
          <a:noFill/>
          <a:ln cap="flat" cmpd="sng" w="28575">
            <a:solidFill>
              <a:schemeClr val="accent3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  <p:transition spd="med"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15"/>
          <p:cNvSpPr txBox="1"/>
          <p:nvPr>
            <p:ph type="title"/>
          </p:nvPr>
        </p:nvSpPr>
        <p:spPr>
          <a:xfrm>
            <a:off x="437334" y="6532"/>
            <a:ext cx="8510700" cy="4131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ZEUS vs ePIC PS Uncertainty Estimation</a:t>
            </a:r>
            <a:endParaRPr/>
          </a:p>
        </p:txBody>
      </p:sp>
      <p:sp>
        <p:nvSpPr>
          <p:cNvPr id="140" name="Google Shape;140;p15"/>
          <p:cNvSpPr txBox="1"/>
          <p:nvPr>
            <p:ph idx="12" type="sldNum"/>
          </p:nvPr>
        </p:nvSpPr>
        <p:spPr>
          <a:xfrm>
            <a:off x="8715376" y="4869657"/>
            <a:ext cx="3243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41" name="Google Shape;141;p15"/>
          <p:cNvSpPr txBox="1"/>
          <p:nvPr/>
        </p:nvSpPr>
        <p:spPr>
          <a:xfrm>
            <a:off x="6024900" y="4776075"/>
            <a:ext cx="2658000" cy="41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-GB" sz="1000">
                <a:solidFill>
                  <a:srgbClr val="595959"/>
                </a:solidFill>
              </a:rPr>
              <a:t>https://doi.org/10.1016/j.nima.2006.06.049</a:t>
            </a:r>
            <a:endParaRPr sz="1000">
              <a:solidFill>
                <a:srgbClr val="595959"/>
              </a:solidFill>
            </a:endParaRPr>
          </a:p>
        </p:txBody>
      </p:sp>
      <p:pic>
        <p:nvPicPr>
          <p:cNvPr id="142" name="Google Shape;142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00000" y="23724"/>
            <a:ext cx="936000" cy="36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Google Shape;143;p1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24325" y="1669114"/>
            <a:ext cx="4047675" cy="1805275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p15"/>
          <p:cNvSpPr txBox="1"/>
          <p:nvPr>
            <p:ph idx="1" type="body"/>
          </p:nvPr>
        </p:nvSpPr>
        <p:spPr>
          <a:xfrm>
            <a:off x="4572000" y="484848"/>
            <a:ext cx="4110900" cy="42693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600" u="sng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1600" u="sng">
                <a:solidFill>
                  <a:schemeClr val="dk2"/>
                </a:solidFill>
              </a:rPr>
              <a:t>ePIC mitigations:</a:t>
            </a:r>
            <a:endParaRPr sz="1600" u="sng">
              <a:solidFill>
                <a:schemeClr val="dk2"/>
              </a:solidFill>
            </a:endParaRPr>
          </a:p>
          <a:p>
            <a:pPr indent="-330200" lvl="0" marL="457200" rtl="0" algn="l">
              <a:spcBef>
                <a:spcPts val="600"/>
              </a:spcBef>
              <a:spcAft>
                <a:spcPts val="0"/>
              </a:spcAft>
              <a:buSzPts val="1600"/>
              <a:buChar char="▪"/>
            </a:pPr>
            <a:r>
              <a:rPr lang="en-GB" sz="1600"/>
              <a:t>1% of photons converted to reduce rate at the pair spectrometers.</a:t>
            </a:r>
            <a:endParaRPr sz="16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-330200" lvl="0" marL="457200" rtl="0" algn="l">
              <a:spcBef>
                <a:spcPts val="600"/>
              </a:spcBef>
              <a:spcAft>
                <a:spcPts val="0"/>
              </a:spcAft>
              <a:buSzPts val="1600"/>
              <a:buChar char="▪"/>
            </a:pPr>
            <a:r>
              <a:rPr lang="en-GB" sz="1600"/>
              <a:t>Sweeper magnet to remove unwanted conversions.</a:t>
            </a:r>
            <a:endParaRPr sz="16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-330200" lvl="0" marL="457200" rtl="0" algn="l">
              <a:spcBef>
                <a:spcPts val="600"/>
              </a:spcBef>
              <a:spcAft>
                <a:spcPts val="0"/>
              </a:spcAft>
              <a:buSzPts val="1600"/>
              <a:buChar char="▪"/>
            </a:pPr>
            <a:r>
              <a:rPr lang="en-GB" sz="1600"/>
              <a:t>Collimator to shield detectors from unnecessary radiation.</a:t>
            </a:r>
            <a:endParaRPr sz="1600"/>
          </a:p>
        </p:txBody>
      </p:sp>
      <p:cxnSp>
        <p:nvCxnSpPr>
          <p:cNvPr id="145" name="Google Shape;145;p15"/>
          <p:cNvCxnSpPr>
            <a:stCxn id="144" idx="1"/>
          </p:cNvCxnSpPr>
          <p:nvPr/>
        </p:nvCxnSpPr>
        <p:spPr>
          <a:xfrm rot="10800000">
            <a:off x="3559200" y="2498898"/>
            <a:ext cx="1012800" cy="120600"/>
          </a:xfrm>
          <a:prstGeom prst="straightConnector1">
            <a:avLst/>
          </a:prstGeom>
          <a:noFill/>
          <a:ln cap="flat" cmpd="sng" w="28575">
            <a:solidFill>
              <a:schemeClr val="accent3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  <p:transition spd="med"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6"/>
          <p:cNvSpPr txBox="1"/>
          <p:nvPr>
            <p:ph type="title"/>
          </p:nvPr>
        </p:nvSpPr>
        <p:spPr>
          <a:xfrm>
            <a:off x="437334" y="6532"/>
            <a:ext cx="8510700" cy="4131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ePIC PS Uncertainty Estimation</a:t>
            </a:r>
            <a:endParaRPr/>
          </a:p>
        </p:txBody>
      </p:sp>
      <p:sp>
        <p:nvSpPr>
          <p:cNvPr id="151" name="Google Shape;151;p16"/>
          <p:cNvSpPr txBox="1"/>
          <p:nvPr>
            <p:ph idx="12" type="sldNum"/>
          </p:nvPr>
        </p:nvSpPr>
        <p:spPr>
          <a:xfrm>
            <a:off x="8715376" y="4869657"/>
            <a:ext cx="3243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52" name="Google Shape;152;p16"/>
          <p:cNvSpPr txBox="1"/>
          <p:nvPr/>
        </p:nvSpPr>
        <p:spPr>
          <a:xfrm>
            <a:off x="6024900" y="4776075"/>
            <a:ext cx="2658000" cy="41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-GB" sz="1000">
                <a:solidFill>
                  <a:srgbClr val="595959"/>
                </a:solidFill>
              </a:rPr>
              <a:t>Aranya Giri - Houston</a:t>
            </a:r>
            <a:endParaRPr sz="1000">
              <a:solidFill>
                <a:srgbClr val="595959"/>
              </a:solidFill>
            </a:endParaRPr>
          </a:p>
        </p:txBody>
      </p:sp>
      <p:pic>
        <p:nvPicPr>
          <p:cNvPr id="153" name="Google Shape;153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00000" y="23724"/>
            <a:ext cx="936000" cy="3600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54" name="Google Shape;154;p16"/>
          <p:cNvGraphicFramePr/>
          <p:nvPr/>
        </p:nvGraphicFramePr>
        <p:xfrm>
          <a:off x="1073175" y="119591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{CDFFC26C-D720-4C33-A216-7A8970A5FE00}</a:tableStyleId>
              </a:tblPr>
              <a:tblGrid>
                <a:gridCol w="3619500"/>
                <a:gridCol w="3619500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/>
                        <a:t>Cause</a:t>
                      </a:r>
                      <a:endParaRPr b="1" sz="16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/>
                        <a:t>Uncertainty</a:t>
                      </a:r>
                      <a:r>
                        <a:rPr b="1" lang="en-GB" sz="1600"/>
                        <a:t> contribution</a:t>
                      </a:r>
                      <a:endParaRPr b="1" sz="1600"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/>
                        <a:t>Vertical alignment and y</a:t>
                      </a:r>
                      <a:r>
                        <a:rPr baseline="-25000" lang="en-GB"/>
                        <a:t>γ</a:t>
                      </a:r>
                      <a:r>
                        <a:rPr lang="en-GB"/>
                        <a:t> measurement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/>
                        <a:t>0.5 - 1 %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/>
                        <a:t>Photon conversion rate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</a:rPr>
                        <a:t>0.5 - 1 %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/>
                        <a:t>Pile-up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/>
                        <a:t>0.0 - 0.2 %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/>
                        <a:t>Deadtime measurement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/>
                        <a:t>0.5 % </a:t>
                      </a:r>
                      <a:r>
                        <a:rPr b="1" lang="en-GB"/>
                        <a:t>[kept same as ZEUS]</a:t>
                      </a:r>
                      <a:endParaRPr b="1"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/>
                        <a:t>Theoretical Bethe-Heitler cross-section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</a:rPr>
                        <a:t>0.5 % </a:t>
                      </a:r>
                      <a:r>
                        <a:rPr b="1" lang="en-GB">
                          <a:solidFill>
                            <a:schemeClr val="dk1"/>
                          </a:solidFill>
                        </a:rPr>
                        <a:t>[kept same as ZEUS]</a:t>
                      </a:r>
                      <a:endParaRPr b="1"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/>
                        <a:t>Total (quadratic sum)</a:t>
                      </a:r>
                      <a:endParaRPr b="1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/>
                        <a:t>1.0 - 1.6 %</a:t>
                      </a:r>
                      <a:endParaRPr b="1"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BNL">
  <a:themeElements>
    <a:clrScheme name="BNL_NSLS-II">
      <a:dk1>
        <a:srgbClr val="000000"/>
      </a:dk1>
      <a:lt1>
        <a:srgbClr val="FFFFFF"/>
      </a:lt1>
      <a:dk2>
        <a:srgbClr val="105B78"/>
      </a:dk2>
      <a:lt2>
        <a:srgbClr val="00ACDB"/>
      </a:lt2>
      <a:accent1>
        <a:srgbClr val="B2D33A"/>
      </a:accent1>
      <a:accent2>
        <a:srgbClr val="F68A1F"/>
      </a:accent2>
      <a:accent3>
        <a:srgbClr val="B62466"/>
      </a:accent3>
      <a:accent4>
        <a:srgbClr val="FFCC33"/>
      </a:accent4>
      <a:accent5>
        <a:srgbClr val="DA3525"/>
      </a:accent5>
      <a:accent6>
        <a:srgbClr val="50489D"/>
      </a:accent6>
      <a:hlink>
        <a:srgbClr val="4881C3"/>
      </a:hlink>
      <a:folHlink>
        <a:srgbClr val="24B57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