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91" r:id="rId4"/>
    <p:sldId id="296" r:id="rId5"/>
    <p:sldId id="260" r:id="rId6"/>
    <p:sldId id="261" r:id="rId7"/>
    <p:sldId id="297" r:id="rId8"/>
    <p:sldId id="281" r:id="rId9"/>
    <p:sldId id="298" r:id="rId10"/>
    <p:sldId id="299" r:id="rId11"/>
    <p:sldId id="265" r:id="rId12"/>
    <p:sldId id="300" r:id="rId13"/>
    <p:sldId id="288" r:id="rId14"/>
    <p:sldId id="3234" r:id="rId15"/>
    <p:sldId id="273" r:id="rId16"/>
    <p:sldId id="276" r:id="rId17"/>
    <p:sldId id="3232" r:id="rId18"/>
    <p:sldId id="285" r:id="rId19"/>
    <p:sldId id="271" r:id="rId20"/>
    <p:sldId id="272" r:id="rId21"/>
    <p:sldId id="292" r:id="rId22"/>
    <p:sldId id="3233" r:id="rId23"/>
    <p:sldId id="289" r:id="rId24"/>
    <p:sldId id="290" r:id="rId25"/>
    <p:sldId id="269" r:id="rId26"/>
    <p:sldId id="286" r:id="rId27"/>
    <p:sldId id="277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AF99"/>
    <a:srgbClr val="6CAAE4"/>
    <a:srgbClr val="8F1336"/>
    <a:srgbClr val="003B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25"/>
    <p:restoredTop sz="96327"/>
  </p:normalViewPr>
  <p:slideViewPr>
    <p:cSldViewPr snapToGrid="0" snapToObjects="1">
      <p:cViewPr varScale="1">
        <p:scale>
          <a:sx n="135" d="100"/>
          <a:sy n="135" d="100"/>
        </p:scale>
        <p:origin x="2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19A5D-2B3D-2842-9672-6923F78D3E28}" type="datetimeFigureOut">
              <a:rPr lang="en-US" smtClean="0"/>
              <a:t>1/14/26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DDA59-DA73-284D-8832-3A569B69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69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07FB1-F16A-7243-952A-26F95A9DE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0CB06-6A56-C24F-8A7F-3E69FDF535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EEB43-9593-9B4D-9E16-20FFE5515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8A42-45ED-A345-8316-B9219F0CDE94}" type="datetime1">
              <a:rPr lang="en-US" smtClean="0"/>
              <a:t>1/14/26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0E2AF-13A8-B54A-83D3-584BAB15A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1D475-75A8-B146-AEEA-D1A254578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167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1A14C-247F-A042-BC6F-575554F98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797EC3-4F3E-A64C-A491-16140012D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06A5C-CCB4-8547-A153-13DF71D7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0D823-DBC9-084F-895A-04A00F599994}" type="datetime1">
              <a:rPr lang="en-US" smtClean="0"/>
              <a:t>1/14/26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0C8D5-2263-EF46-8937-4436C2408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E5CBF-2E25-6A43-9F36-31D515B80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96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37DFE0-A2E5-344A-AA74-262B658436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9E9F33-DC26-164B-8B32-05AAF69B2F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E7BBC-0878-ED49-8987-906D5452E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0FD7-DEA0-5249-A84F-BE287B867CF1}" type="datetime1">
              <a:rPr lang="en-US" smtClean="0"/>
              <a:t>1/14/26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825AB-6050-154A-AA9D-DF4CBECD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60C84-BBCC-6A49-9440-25BCCA563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14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22EFA-A4EA-6249-80B9-C285D472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8253B-93F6-0C48-9621-FA5FAA50AB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8BF907-9B5C-B643-9AA9-F8FCE4537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A5BE-54F3-F340-838B-85BAEE681902}" type="datetime1">
              <a:rPr lang="en-US" smtClean="0"/>
              <a:t>1/14/26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01EA0-CCF5-C745-A0B7-D87F0B7F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71ABC-69D7-5A43-A009-35690F71B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4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891E8-AA41-804B-9775-33933DB69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A86F2A-0920-494C-834E-3C6140F7E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5BD9F-CE1F-464F-A747-64508EC9A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75C2-40B4-9848-B32D-EF5B78692208}" type="datetime1">
              <a:rPr lang="en-US" smtClean="0"/>
              <a:t>1/14/26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83E33-D274-804C-B07E-3754557D1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7EB22-CBAF-ED45-AC25-78DD46F9D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112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5B47B-C686-0940-9EC4-94FABAD16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D25FF-6716-AC41-8B60-5AB194E7A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D2BA18-CE96-A741-A505-46AF31100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82F682-5C4E-004C-8F66-C7446B105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F5EC7-3F5D-CA45-AD9D-E6E7C6EA894C}" type="datetime1">
              <a:rPr lang="en-US" smtClean="0"/>
              <a:t>1/14/26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84C7D8-6AE2-9845-AA43-651964406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825238-1E0A-4D4A-82C9-AFE64D774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98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B0700-26BE-AD4D-B1A3-6C2D0C8B8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623BD-3A7F-F441-924A-48C90F4E7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17A651-6F0A-2946-B86C-4891F040D4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957302-E346-4F47-B327-873C331D1B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24646F-BFAA-1348-96AE-5FC585AA49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EAE9A4-6183-0E49-A890-EA2A4AE4A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54B8-84B3-094D-8C42-2967007C1555}" type="datetime1">
              <a:rPr lang="en-US" smtClean="0"/>
              <a:t>1/14/26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6E999D-CFC9-D843-8DEB-9DE1A9B06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79932E-F070-C94A-9A28-5597107A7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6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44A6B-6918-E246-9E06-1B02F5C9D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6D0C01-FE27-F042-AEC3-ED10FF26B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4CB2-9BC2-504F-8B82-6B0F41E1A6AB}" type="datetime1">
              <a:rPr lang="en-US" smtClean="0"/>
              <a:t>1/14/26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158B01-5A48-8B41-B1AB-1CB1E8BBF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EA47B0-8760-5943-8DF3-24E83F5CD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24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7D86BC-6C6C-1744-8112-4DE7A5A8F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5B463-12BE-4F45-A34D-74A9B76E4673}" type="datetime1">
              <a:rPr lang="en-US" smtClean="0"/>
              <a:t>1/14/26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CD1134-21C3-6A4A-8553-27FA2AE96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DC1EB-2985-354E-B913-E7F8D02C3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6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73D73-D3F2-AD41-9CC0-10764F7B8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BACD8-49CA-6248-ABB1-224CFE178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5D4F1-A668-9A4F-9118-48097447A8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0A17FE-F125-9D49-953D-63E65F1E5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A6B2-3AAB-EF42-B286-5E195BB7AA71}" type="datetime1">
              <a:rPr lang="en-US" smtClean="0"/>
              <a:t>1/14/26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D303F1-2A8F-904C-83FA-B843090E1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CD23F1-EBAB-E045-BAFE-4A52871B5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21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154E3-4A25-634C-99DF-B52F4EFB3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7D3BCA-BAD7-D040-A432-2CA2E32B5E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222073-5F43-F44C-B67C-5456B6C22B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5E0D4E-00E1-A546-ADEB-224CF0518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A3B4-E787-8C4E-80B9-63511A7DFDA0}" type="datetime1">
              <a:rPr lang="en-US" smtClean="0"/>
              <a:t>1/14/26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B0F8BF-D483-AB41-8EE0-03396A5C3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258D18-456C-2D42-8A60-99B26AB21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97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9F470E-4C04-B946-93AB-644CE83D5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5ECC83-B031-5843-9DEA-D28777F4F7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30491-C398-604A-A459-C4A1B87564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08E50-CE0B-AA44-BC00-6EB309CCEEEF}" type="datetime1">
              <a:rPr lang="en-US" smtClean="0"/>
              <a:t>1/14/26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3565E-1892-4449-8072-F859B93136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E25B1-1672-0B4D-B4AB-1E3EA6D1D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7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emf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3" Type="http://schemas.openxmlformats.org/officeDocument/2006/relationships/image" Target="../media/image52.emf"/><Relationship Id="rId7" Type="http://schemas.openxmlformats.org/officeDocument/2006/relationships/image" Target="../media/image5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4" Type="http://schemas.openxmlformats.org/officeDocument/2006/relationships/image" Target="../media/image53.emf"/><Relationship Id="rId9" Type="http://schemas.openxmlformats.org/officeDocument/2006/relationships/image" Target="../media/image5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emf"/><Relationship Id="rId4" Type="http://schemas.openxmlformats.org/officeDocument/2006/relationships/image" Target="../media/image6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305.20060" TargetMode="External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emf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7" Type="http://schemas.openxmlformats.org/officeDocument/2006/relationships/image" Target="../media/image7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emf"/><Relationship Id="rId5" Type="http://schemas.openxmlformats.org/officeDocument/2006/relationships/image" Target="../media/image72.png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png"/><Relationship Id="rId9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7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A7A1909-152D-BC45-AD9E-3CF80A245AE9}"/>
              </a:ext>
            </a:extLst>
          </p:cNvPr>
          <p:cNvSpPr/>
          <p:nvPr/>
        </p:nvSpPr>
        <p:spPr>
          <a:xfrm>
            <a:off x="-10886" y="-10886"/>
            <a:ext cx="12207240" cy="1600200"/>
          </a:xfrm>
          <a:prstGeom prst="rect">
            <a:avLst/>
          </a:prstGeom>
          <a:solidFill>
            <a:srgbClr val="87A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C034ED-B165-8443-BCCE-1337029659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2086097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PT Sans" panose="020B0503020203020204" pitchFamily="34" charset="77"/>
              </a:rPr>
              <a:t>Jeremiah Mitchell</a:t>
            </a:r>
          </a:p>
          <a:p>
            <a:r>
              <a:rPr lang="en-US" sz="3400" dirty="0">
                <a:latin typeface="PT Sans" panose="020B0503020203020204" pitchFamily="34" charset="77"/>
              </a:rPr>
              <a:t>19 January 2026</a:t>
            </a:r>
          </a:p>
          <a:p>
            <a:r>
              <a:rPr lang="en-US" sz="3400" dirty="0">
                <a:latin typeface="PT Sans" panose="020B0503020203020204" pitchFamily="34" charset="77"/>
              </a:rPr>
              <a:t>UK-APP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77DA9AC-26CD-624B-9632-E0EE20B548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9214"/>
            <a:ext cx="9144000" cy="2180502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PT Sans" panose="020B0503020203020204" pitchFamily="34" charset="77"/>
              </a:rPr>
              <a:t>Atom Interferometry in Gravity:</a:t>
            </a:r>
            <a:br>
              <a:rPr lang="en-US" sz="4800" dirty="0">
                <a:solidFill>
                  <a:schemeClr val="bg1"/>
                </a:solidFill>
                <a:latin typeface="PT Sans" panose="020B0503020203020204" pitchFamily="34" charset="77"/>
              </a:rPr>
            </a:br>
            <a:r>
              <a:rPr lang="en-US" sz="4800" dirty="0">
                <a:latin typeface="PT Sans" panose="020B0503020203020204" pitchFamily="34" charset="77"/>
              </a:rPr>
              <a:t>From Gravity Gradients to Gravitational Waves</a:t>
            </a:r>
          </a:p>
        </p:txBody>
      </p:sp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71C3C4-3518-1F47-BEBE-41241141E3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929" y="5631250"/>
            <a:ext cx="2360141" cy="59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81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FD0F2-4A87-313E-505C-81D054D44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E9287D-9FEC-5D31-B847-19B13A106F72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0E860B2-2FEB-A644-5460-B6840DFAA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Atmospheric GGN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724E0CFC-F7AF-5A29-A23C-DE6A8F161C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7FF3467-718B-35B9-1DD6-FBFAA2B22604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A61A56-9F69-514A-BD49-0D2C1560B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4A1EB8-828B-EBAC-457E-2B86CF98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9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B119-A2AA-7D0B-FC21-86741068E2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7805" y="870385"/>
            <a:ext cx="3287486" cy="2686887"/>
          </a:xfrm>
          <a:prstGeom prst="rect">
            <a:avLst/>
          </a:prstGeom>
        </p:spPr>
      </p:pic>
      <p:pic>
        <p:nvPicPr>
          <p:cNvPr id="10" name="Picture 9" descr="A diagram of a graph&#10;&#10;AI-generated content may be incorrect.">
            <a:extLst>
              <a:ext uri="{FF2B5EF4-FFF2-40B4-BE49-F238E27FC236}">
                <a16:creationId xmlns:a16="http://schemas.microsoft.com/office/drawing/2014/main" id="{4FD145B5-10AC-0FAE-24A3-43B7DF039E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7805" y="3724849"/>
            <a:ext cx="3677919" cy="27087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719287-139C-C129-D6B4-31F363829DCE}"/>
              </a:ext>
            </a:extLst>
          </p:cNvPr>
          <p:cNvSpPr txBox="1"/>
          <p:nvPr/>
        </p:nvSpPr>
        <p:spPr>
          <a:xfrm>
            <a:off x="6869337" y="6290440"/>
            <a:ext cx="39526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J. Carlton, J. Mitchell et al., Phys. Rev. D </a:t>
            </a:r>
            <a:r>
              <a:rPr lang="en-US" sz="1200" b="1" dirty="0"/>
              <a:t>111</a:t>
            </a:r>
            <a:r>
              <a:rPr lang="en-US" sz="1200" dirty="0"/>
              <a:t>, 082003 (2025).</a:t>
            </a:r>
            <a:endParaRPr lang="en-US" sz="1200" dirty="0">
              <a:effectLst/>
            </a:endParaRPr>
          </a:p>
        </p:txBody>
      </p:sp>
      <p:pic>
        <p:nvPicPr>
          <p:cNvPr id="11" name="Picture 10" descr="A diagram of a frequency&#10;&#10;AI-generated content may be incorrect.">
            <a:extLst>
              <a:ext uri="{FF2B5EF4-FFF2-40B4-BE49-F238E27FC236}">
                <a16:creationId xmlns:a16="http://schemas.microsoft.com/office/drawing/2014/main" id="{38801B56-B3C6-B992-2096-F792B3B1B1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8213" y="3421183"/>
            <a:ext cx="4754880" cy="2785356"/>
          </a:xfrm>
          <a:prstGeom prst="rect">
            <a:avLst/>
          </a:prstGeom>
        </p:spPr>
      </p:pic>
      <p:pic>
        <p:nvPicPr>
          <p:cNvPr id="16" name="Picture 15" descr="A diagram of a frequency&#10;&#10;AI-generated content may be incorrect.">
            <a:extLst>
              <a:ext uri="{FF2B5EF4-FFF2-40B4-BE49-F238E27FC236}">
                <a16:creationId xmlns:a16="http://schemas.microsoft.com/office/drawing/2014/main" id="{4BA59720-DF3F-B321-F6CD-70B7AF409D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8213" y="766354"/>
            <a:ext cx="4754880" cy="27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75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4C34D7-81D6-B24B-86E5-A81B589CE7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9C6D240-9C8E-1EA4-39D7-4F4E5E6CDC77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739508F-952D-0DD8-92F5-7E32C2AA0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Gravitational waves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A60082B9-3572-63DF-1DD2-D8E24D8F3E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05A2CC-AD4D-DA1B-108D-D86063191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PT Sans" panose="020B0503020203020204" pitchFamily="34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165B74-B59D-932E-FF24-5E92C12F9C5D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F61712-8D17-5D01-E3AC-D90D3866C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D75E94-56F8-858F-BF85-3EA9D88DD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720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CC0701-07DE-DE06-1372-D3594F93D4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diagram of a graph&#10;&#10;AI-generated content may be incorrect.">
            <a:extLst>
              <a:ext uri="{FF2B5EF4-FFF2-40B4-BE49-F238E27FC236}">
                <a16:creationId xmlns:a16="http://schemas.microsoft.com/office/drawing/2014/main" id="{7316028F-28A1-4CB2-1C2F-12A7EF2CC2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82793" y="2904407"/>
            <a:ext cx="6019881" cy="228043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5365025-F086-9B3E-461D-1161E373BE1F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E10035A-91A2-1A8E-0E24-6E450AC73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Measuring gravitational waves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4E467872-65DE-C217-935F-63D0276467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781D0C7-F6D0-7567-EFD5-B0C277BE9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03277"/>
            <a:ext cx="10515600" cy="2083363"/>
          </a:xfrm>
        </p:spPr>
        <p:txBody>
          <a:bodyPr/>
          <a:lstStyle/>
          <a:p>
            <a:r>
              <a:rPr lang="en-US" dirty="0">
                <a:latin typeface="PT Sans" panose="020B0503020203020204" pitchFamily="34" charset="77"/>
              </a:rPr>
              <a:t>Subtleties and pitfalls between laser and atom interferometry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Laser phase is not used as reference/clock atoms are inertial reference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Common noise between gradiometer through laser highly suppressed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Differential kinematics of gradiometer and laser wavefronts become dominant noise (and Newtonian Noise)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31EC2F-2E99-E713-BE4C-E315F03BA3D6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869188-B398-16D7-C407-824D7FAEA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275163-4ACC-9761-5836-CDCBD39B4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9B1411-D476-09F6-51AC-D1EAA01FDB3C}"/>
              </a:ext>
            </a:extLst>
          </p:cNvPr>
          <p:cNvSpPr txBox="1"/>
          <p:nvPr/>
        </p:nvSpPr>
        <p:spPr>
          <a:xfrm>
            <a:off x="115907" y="5176504"/>
            <a:ext cx="4949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T Sans" panose="020B0503020203020204" pitchFamily="34" charset="77"/>
              </a:rPr>
              <a:t>Leading phase shift for relativistic single photon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0A3F3D-86DC-8E64-93F9-A3876EDAEB96}"/>
              </a:ext>
            </a:extLst>
          </p:cNvPr>
          <p:cNvSpPr txBox="1"/>
          <p:nvPr/>
        </p:nvSpPr>
        <p:spPr>
          <a:xfrm>
            <a:off x="7394713" y="5176504"/>
            <a:ext cx="2940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T Sans" panose="020B0503020203020204" pitchFamily="34" charset="77"/>
              </a:rPr>
              <a:t>Gradiometer GW phase shift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35C235B-1289-4D4E-AEDE-E24314BD36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4995" y="5749904"/>
            <a:ext cx="5179664" cy="5913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E747CC0-71D0-154A-E768-0B5C063EBF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7557" y="5751669"/>
            <a:ext cx="2006324" cy="58961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64E753F-4D37-E203-3F7D-BEB97ADBCE1D}"/>
              </a:ext>
            </a:extLst>
          </p:cNvPr>
          <p:cNvSpPr txBox="1"/>
          <p:nvPr/>
        </p:nvSpPr>
        <p:spPr>
          <a:xfrm>
            <a:off x="7168469" y="6362196"/>
            <a:ext cx="38722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PT Sans" panose="020B0503020203020204" pitchFamily="34" charset="77"/>
              </a:rPr>
              <a:t>P. W. Graham et. al., Phys. Rev. Lett. </a:t>
            </a:r>
            <a:r>
              <a:rPr lang="en-US" sz="1200" b="1" dirty="0">
                <a:effectLst/>
                <a:latin typeface="PT Sans" panose="020B0503020203020204" pitchFamily="34" charset="77"/>
              </a:rPr>
              <a:t>110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171102 (2013).</a:t>
            </a:r>
          </a:p>
        </p:txBody>
      </p:sp>
    </p:spTree>
    <p:extLst>
      <p:ext uri="{BB962C8B-B14F-4D97-AF65-F5344CB8AC3E}">
        <p14:creationId xmlns:p14="http://schemas.microsoft.com/office/powerpoint/2010/main" val="2113207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0AA41A-C283-9368-8C57-5B5AF694F3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26EDC86-625D-7F52-69F6-3249B1F966B8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B6276FA-614D-3C22-A242-057FFD9E4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Gravitational waves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E8C3933F-73D4-161B-B76D-7310F8776C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F797ABA-07FD-6DF2-D519-BB941C7700A8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567064-92B5-45BE-A942-1A103850B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B1D667-C412-FDED-36E3-A8627E730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7F5CA3-091E-2045-078E-099E3A86A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4" y="586919"/>
            <a:ext cx="4014001" cy="270863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2032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0BBB28-02DA-4C69-8D21-F2D07011959F}"/>
              </a:ext>
            </a:extLst>
          </p:cNvPr>
          <p:cNvSpPr txBox="1"/>
          <p:nvPr/>
        </p:nvSpPr>
        <p:spPr>
          <a:xfrm>
            <a:off x="1875636" y="1004126"/>
            <a:ext cx="2342308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PT Sans" panose="020B0503020203020204" pitchFamily="34" charset="77"/>
              </a:rPr>
              <a:t>Gravitational waves</a:t>
            </a:r>
          </a:p>
        </p:txBody>
      </p:sp>
      <p:pic>
        <p:nvPicPr>
          <p:cNvPr id="11" name="Picture 5">
            <a:extLst>
              <a:ext uri="{FF2B5EF4-FFF2-40B4-BE49-F238E27FC236}">
                <a16:creationId xmlns:a16="http://schemas.microsoft.com/office/drawing/2014/main" id="{D459199D-94B3-4F1A-11E3-20D4E430AF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978" y="4091642"/>
            <a:ext cx="223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>
            <a:extLst>
              <a:ext uri="{FF2B5EF4-FFF2-40B4-BE49-F238E27FC236}">
                <a16:creationId xmlns:a16="http://schemas.microsoft.com/office/drawing/2014/main" id="{2341C973-B872-5510-3202-2A223D8D3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8179" y="3520482"/>
            <a:ext cx="2481593" cy="43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>
            <a:extLst>
              <a:ext uri="{FF2B5EF4-FFF2-40B4-BE49-F238E27FC236}">
                <a16:creationId xmlns:a16="http://schemas.microsoft.com/office/drawing/2014/main" id="{DA23C881-62DB-B16A-A41F-510F1193A5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8196" y="4606894"/>
            <a:ext cx="22383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5A62793-4003-F74E-E35B-0E5F2588B2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5641" y="2379441"/>
            <a:ext cx="2756306" cy="4134459"/>
          </a:xfrm>
          <a:prstGeom prst="rect">
            <a:avLst/>
          </a:prstGeom>
        </p:spPr>
      </p:pic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6BA93A74-97B1-1152-2ADB-13632C0476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42845" y="944046"/>
            <a:ext cx="3620541" cy="1187063"/>
          </a:xfrm>
          <a:prstGeom prst="rect">
            <a:avLst/>
          </a:prstGeom>
        </p:spPr>
      </p:pic>
      <p:pic>
        <p:nvPicPr>
          <p:cNvPr id="17" name="RSBHs.png" descr="RSBHs.png">
            <a:extLst>
              <a:ext uri="{FF2B5EF4-FFF2-40B4-BE49-F238E27FC236}">
                <a16:creationId xmlns:a16="http://schemas.microsoft.com/office/drawing/2014/main" id="{40E340BD-BA5A-4B1A-25A1-CD4CEFFE79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9772" y="2368811"/>
            <a:ext cx="5213532" cy="3344175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CD958B7-43A0-4323-008C-3915D18409F2}"/>
              </a:ext>
            </a:extLst>
          </p:cNvPr>
          <p:cNvSpPr txBox="1"/>
          <p:nvPr/>
        </p:nvSpPr>
        <p:spPr>
          <a:xfrm>
            <a:off x="9096538" y="5757668"/>
            <a:ext cx="26653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L. </a:t>
            </a:r>
            <a:r>
              <a:rPr lang="en-GB" sz="1200" b="0" u="none" strike="noStrike" dirty="0" err="1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Badurina</a:t>
            </a:r>
            <a:r>
              <a:rPr lang="en-GB" sz="1200" b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 et al., JCAP </a:t>
            </a:r>
            <a:r>
              <a:rPr lang="en-GB" sz="1200" b="1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05 </a:t>
            </a:r>
            <a:r>
              <a:rPr lang="en-GB" sz="1200" b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(2020) 011</a:t>
            </a:r>
            <a:endParaRPr lang="en-US" sz="1200" dirty="0">
              <a:latin typeface="PT Sans" panose="020B0503020203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068992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791FB-AB15-E434-137C-B4087C6D08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47F6294-0938-F3FA-B193-7B8DA0529A00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320500A-340D-A9B6-7D3D-26273DAE9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Sky localization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76EEF434-C2D7-EC3F-675B-9B22B768ED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D074F78-842E-D87D-C04C-DFFA35DA3137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433BFB-ECB8-E246-19C9-50AF77631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175679-B779-1653-9735-FDFF7FF88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CAE034-618E-60F8-0467-94F3DF0AD5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41"/>
          <a:stretch/>
        </p:blipFill>
        <p:spPr>
          <a:xfrm>
            <a:off x="728078" y="3445820"/>
            <a:ext cx="2989339" cy="15150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B001D6-8162-7B1F-FF6A-4CFD4E7FDA3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5954" y="918477"/>
            <a:ext cx="6362710" cy="35771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2D9754-F43F-359B-97E1-0DA069DF78E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95954" y="4098040"/>
            <a:ext cx="6362710" cy="1500114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39958E-4B34-F753-7B6B-935521F38CCC}"/>
              </a:ext>
            </a:extLst>
          </p:cNvPr>
          <p:cNvCxnSpPr>
            <a:cxnSpLocks/>
          </p:cNvCxnSpPr>
          <p:nvPr/>
        </p:nvCxnSpPr>
        <p:spPr>
          <a:xfrm flipV="1">
            <a:off x="5893645" y="2347120"/>
            <a:ext cx="2855637" cy="1982458"/>
          </a:xfrm>
          <a:prstGeom prst="line">
            <a:avLst/>
          </a:prstGeom>
          <a:ln w="57150"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84F7504-9646-CE0A-332D-B1E967DDF987}"/>
              </a:ext>
            </a:extLst>
          </p:cNvPr>
          <p:cNvCxnSpPr>
            <a:cxnSpLocks/>
          </p:cNvCxnSpPr>
          <p:nvPr/>
        </p:nvCxnSpPr>
        <p:spPr>
          <a:xfrm flipH="1" flipV="1">
            <a:off x="9348410" y="2463546"/>
            <a:ext cx="1319590" cy="1956627"/>
          </a:xfrm>
          <a:prstGeom prst="line">
            <a:avLst/>
          </a:prstGeom>
          <a:ln w="57150"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B2FF7FA-3209-9805-EBC6-7FC05B1D28CB}"/>
              </a:ext>
            </a:extLst>
          </p:cNvPr>
          <p:cNvCxnSpPr>
            <a:cxnSpLocks/>
          </p:cNvCxnSpPr>
          <p:nvPr/>
        </p:nvCxnSpPr>
        <p:spPr>
          <a:xfrm flipH="1">
            <a:off x="7437863" y="2713846"/>
            <a:ext cx="404808" cy="313806"/>
          </a:xfrm>
          <a:prstGeom prst="line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390EE89-2E2D-6215-45F1-2F8226135794}"/>
              </a:ext>
            </a:extLst>
          </p:cNvPr>
          <p:cNvSpPr txBox="1"/>
          <p:nvPr/>
        </p:nvSpPr>
        <p:spPr>
          <a:xfrm>
            <a:off x="7308165" y="2453885"/>
            <a:ext cx="3265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l-GR" sz="2100" dirty="0">
                <a:solidFill>
                  <a:srgbClr val="FF0000"/>
                </a:solidFill>
              </a:rPr>
              <a:t>λ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1F9DFA-6CC5-D41F-BE6D-2451E5BF0315}"/>
              </a:ext>
            </a:extLst>
          </p:cNvPr>
          <p:cNvSpPr txBox="1"/>
          <p:nvPr/>
        </p:nvSpPr>
        <p:spPr>
          <a:xfrm>
            <a:off x="447227" y="916781"/>
            <a:ext cx="4021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b="1" dirty="0">
                <a:latin typeface="PT Sans" panose="020B0503020203020204" pitchFamily="34" charset="77"/>
              </a:rPr>
              <a:t>Sky localization precision: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373F9D-CF65-14D4-BABA-7C012C297BC2}"/>
              </a:ext>
            </a:extLst>
          </p:cNvPr>
          <p:cNvSpPr txBox="1"/>
          <p:nvPr/>
        </p:nvSpPr>
        <p:spPr>
          <a:xfrm>
            <a:off x="447226" y="2175015"/>
            <a:ext cx="36296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>
                <a:latin typeface="PT Sans" panose="020B0503020203020204" pitchFamily="34" charset="77"/>
              </a:rPr>
              <a:t>Mid-band advantages</a:t>
            </a:r>
          </a:p>
          <a:p>
            <a:pPr>
              <a:buNone/>
            </a:pPr>
            <a:r>
              <a:rPr lang="en-US" dirty="0">
                <a:latin typeface="PT Sans" panose="020B0503020203020204" pitchFamily="34" charset="77"/>
              </a:rPr>
              <a:t> - Small wavelength </a:t>
            </a:r>
            <a:r>
              <a:rPr lang="el-GR" dirty="0">
                <a:latin typeface="PT Sans" panose="020B0503020203020204" pitchFamily="34" charset="77"/>
              </a:rPr>
              <a:t>λ</a:t>
            </a:r>
            <a:endParaRPr lang="en-US" dirty="0">
              <a:latin typeface="PT Sans" panose="020B0503020203020204" pitchFamily="34" charset="77"/>
            </a:endParaRPr>
          </a:p>
          <a:p>
            <a:pPr>
              <a:buNone/>
            </a:pPr>
            <a:r>
              <a:rPr lang="en-US" dirty="0">
                <a:latin typeface="PT Sans" panose="020B0503020203020204" pitchFamily="34" charset="77"/>
              </a:rPr>
              <a:t> - Long source lifetime (~months) maximizes effective 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56B90C1-641E-11CB-80C2-74FD4FD9FF02}"/>
              </a:ext>
            </a:extLst>
          </p:cNvPr>
          <p:cNvSpPr/>
          <p:nvPr/>
        </p:nvSpPr>
        <p:spPr>
          <a:xfrm>
            <a:off x="5649689" y="1981027"/>
            <a:ext cx="41597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900">
                <a:solidFill>
                  <a:schemeClr val="bg2">
                    <a:lumMod val="60000"/>
                    <a:lumOff val="40000"/>
                  </a:schemeClr>
                </a:solidFill>
              </a:rPr>
              <a:t>Images: R. Hurt/Caltech-JPL; 2007 Thomson Higher Education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416C462-9498-B228-8028-47C9791EAF93}"/>
              </a:ext>
            </a:extLst>
          </p:cNvPr>
          <p:cNvCxnSpPr>
            <a:cxnSpLocks/>
          </p:cNvCxnSpPr>
          <p:nvPr/>
        </p:nvCxnSpPr>
        <p:spPr>
          <a:xfrm flipV="1">
            <a:off x="7939668" y="4826226"/>
            <a:ext cx="3044283" cy="17135"/>
          </a:xfrm>
          <a:prstGeom prst="line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C02AD58-4033-02DE-EB5A-C144818A3DFE}"/>
              </a:ext>
            </a:extLst>
          </p:cNvPr>
          <p:cNvSpPr txBox="1"/>
          <p:nvPr/>
        </p:nvSpPr>
        <p:spPr>
          <a:xfrm>
            <a:off x="9185114" y="4451727"/>
            <a:ext cx="32659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FF0000"/>
                </a:solidFill>
              </a:rPr>
              <a:t>R</a:t>
            </a:r>
            <a:endParaRPr lang="en-US" sz="1350" dirty="0">
              <a:solidFill>
                <a:srgbClr val="FF0000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6AACC70-08CA-617D-412E-24BDD6497E5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8021" y="1331946"/>
            <a:ext cx="2014231" cy="72594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AF93E95-7FA0-F010-99DA-B18F6E53DA38}"/>
              </a:ext>
            </a:extLst>
          </p:cNvPr>
          <p:cNvSpPr txBox="1"/>
          <p:nvPr/>
        </p:nvSpPr>
        <p:spPr>
          <a:xfrm>
            <a:off x="9237515" y="5648830"/>
            <a:ext cx="21162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PT Sans" panose="020B0503020203020204" pitchFamily="34" charset="77"/>
              </a:rPr>
              <a:t>Courtesy of Jason Hogan!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C27995E-6021-577D-0C04-CC916BC81BD1}"/>
              </a:ext>
            </a:extLst>
          </p:cNvPr>
          <p:cNvSpPr txBox="1"/>
          <p:nvPr/>
        </p:nvSpPr>
        <p:spPr>
          <a:xfrm>
            <a:off x="447226" y="5678444"/>
            <a:ext cx="77492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PT Sans" panose="020B0503020203020204" pitchFamily="34" charset="77"/>
              </a:rPr>
              <a:t>Ultimate sensitivity for terrestrial based detectors is achieved by operating 2 (or more)</a:t>
            </a:r>
          </a:p>
          <a:p>
            <a:r>
              <a:rPr lang="en-GB" sz="1600" dirty="0">
                <a:latin typeface="PT Sans" panose="020B0503020203020204" pitchFamily="34" charset="77"/>
              </a:rPr>
              <a:t>Detectors in synchronisation mode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A09BBD-18FB-CBF5-160B-2708A4E7CD86}"/>
              </a:ext>
            </a:extLst>
          </p:cNvPr>
          <p:cNvSpPr txBox="1"/>
          <p:nvPr/>
        </p:nvSpPr>
        <p:spPr>
          <a:xfrm>
            <a:off x="6845430" y="6189105"/>
            <a:ext cx="42876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P. W. Graham and S. Jung, Phys. Rev. D </a:t>
            </a:r>
            <a:r>
              <a:rPr lang="en-US" sz="1200" b="1" dirty="0">
                <a:latin typeface="PT Sans" panose="020B0503020203020204" pitchFamily="34" charset="77"/>
              </a:rPr>
              <a:t>97</a:t>
            </a:r>
            <a:r>
              <a:rPr lang="en-US" sz="1200" dirty="0">
                <a:latin typeface="PT Sans" panose="020B0503020203020204" pitchFamily="34" charset="77"/>
              </a:rPr>
              <a:t>, 024052 (2018).</a:t>
            </a:r>
          </a:p>
          <a:p>
            <a:pPr>
              <a:buNone/>
            </a:pPr>
            <a:r>
              <a:rPr lang="en-US" sz="1200" dirty="0">
                <a:effectLst/>
                <a:latin typeface="PT Sans" panose="020B0503020203020204" pitchFamily="34" charset="77"/>
              </a:rPr>
              <a:t>S. Baum, Z. Bogorad, and P. W. Graham, J. </a:t>
            </a:r>
            <a:r>
              <a:rPr lang="en-US" sz="1200" dirty="0" err="1">
                <a:effectLst/>
                <a:latin typeface="PT Sans" panose="020B0503020203020204" pitchFamily="34" charset="77"/>
              </a:rPr>
              <a:t>Cosmol</a:t>
            </a:r>
            <a:r>
              <a:rPr lang="en-US" sz="1200" dirty="0">
                <a:effectLst/>
                <a:latin typeface="PT Sans" panose="020B0503020203020204" pitchFamily="34" charset="77"/>
              </a:rPr>
              <a:t>. </a:t>
            </a:r>
            <a:r>
              <a:rPr lang="en-US" sz="1200" dirty="0" err="1">
                <a:effectLst/>
                <a:latin typeface="PT Sans" panose="020B0503020203020204" pitchFamily="34" charset="77"/>
              </a:rPr>
              <a:t>Astropart</a:t>
            </a:r>
            <a:r>
              <a:rPr lang="en-US" sz="1200" dirty="0">
                <a:effectLst/>
                <a:latin typeface="PT Sans" panose="020B0503020203020204" pitchFamily="34" charset="77"/>
              </a:rPr>
              <a:t>. Phys. </a:t>
            </a:r>
            <a:r>
              <a:rPr lang="en-US" sz="1200" b="1" dirty="0">
                <a:effectLst/>
                <a:latin typeface="PT Sans" panose="020B0503020203020204" pitchFamily="34" charset="77"/>
              </a:rPr>
              <a:t>2024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027 (2024).</a:t>
            </a:r>
          </a:p>
        </p:txBody>
      </p:sp>
    </p:spTree>
    <p:extLst>
      <p:ext uri="{BB962C8B-B14F-4D97-AF65-F5344CB8AC3E}">
        <p14:creationId xmlns:p14="http://schemas.microsoft.com/office/powerpoint/2010/main" val="21150414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A398E3-069C-A379-F4C1-CEEA82EFAD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63DE0AC-A13C-D57B-16A3-5A11EBCA05F3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F61202A-0FA4-5D6E-0C7A-A16EC6E2F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Siting considerations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3F4B210C-2666-4440-4A18-5106510790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47FC70D-E139-126C-AC9F-11814C0B2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4592"/>
            <a:ext cx="10515600" cy="4351338"/>
          </a:xfrm>
        </p:spPr>
        <p:txBody>
          <a:bodyPr/>
          <a:lstStyle/>
          <a:p>
            <a:r>
              <a:rPr lang="en-US" dirty="0">
                <a:latin typeface="PT Sans" panose="020B0503020203020204" pitchFamily="34" charset="77"/>
              </a:rPr>
              <a:t>Passive and active mitigation at site</a:t>
            </a:r>
          </a:p>
          <a:p>
            <a:r>
              <a:rPr lang="en-US" dirty="0">
                <a:latin typeface="PT Sans" panose="020B0503020203020204" pitchFamily="34" charset="77"/>
              </a:rPr>
              <a:t>Network enhancement to physics goals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SNR enhancement from multiple detectors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Gravitational wave sky-localization improvements from southern hemisphere</a:t>
            </a:r>
          </a:p>
          <a:p>
            <a:endParaRPr lang="en-US" dirty="0">
              <a:latin typeface="PT Sans" panose="020B0503020203020204" pitchFamily="34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3E9C843-3F1C-475F-9812-0530B744C251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FE07EA-3C2B-4DCB-56B0-ADD7D40E7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206D1E-2FE1-B01C-B3A4-4040E9C7F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14</a:t>
            </a:fld>
            <a:endParaRPr lang="en-US"/>
          </a:p>
        </p:txBody>
      </p:sp>
      <p:pic>
        <p:nvPicPr>
          <p:cNvPr id="10" name="Picture 9" descr="A diagram of a multicolored oval&#10;&#10;AI-generated content may be incorrect.">
            <a:extLst>
              <a:ext uri="{FF2B5EF4-FFF2-40B4-BE49-F238E27FC236}">
                <a16:creationId xmlns:a16="http://schemas.microsoft.com/office/drawing/2014/main" id="{31B5B656-F534-131C-16DF-207A76933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034" y="3027231"/>
            <a:ext cx="5073760" cy="31530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7CA902F-9DE4-D296-1844-6748E8144286}"/>
              </a:ext>
            </a:extLst>
          </p:cNvPr>
          <p:cNvSpPr txBox="1"/>
          <p:nvPr/>
        </p:nvSpPr>
        <p:spPr>
          <a:xfrm>
            <a:off x="8460189" y="5474076"/>
            <a:ext cx="1257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highlight>
                  <a:srgbClr val="FFFF00"/>
                </a:highlight>
                <a:latin typeface="PT Sans" panose="020B0503020203020204" pitchFamily="34" charset="77"/>
              </a:rPr>
              <a:t>Preliminary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64EECE-DC77-CEB1-4689-35DC848C3E75}"/>
              </a:ext>
            </a:extLst>
          </p:cNvPr>
          <p:cNvSpPr txBox="1"/>
          <p:nvPr/>
        </p:nvSpPr>
        <p:spPr>
          <a:xfrm>
            <a:off x="115907" y="5802352"/>
            <a:ext cx="373181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000" dirty="0">
                <a:effectLst/>
                <a:latin typeface="PT Sans" panose="020B0503020203020204" pitchFamily="34" charset="77"/>
              </a:rPr>
              <a:t>Tools from:</a:t>
            </a:r>
          </a:p>
          <a:p>
            <a:pPr>
              <a:buNone/>
            </a:pPr>
            <a:r>
              <a:rPr lang="en-US" sz="1000" dirty="0">
                <a:effectLst/>
                <a:latin typeface="PT Sans" panose="020B0503020203020204" pitchFamily="34" charset="77"/>
              </a:rPr>
              <a:t>S. Baum, Z. Bogorad, and P. W. Graham, J. </a:t>
            </a:r>
            <a:r>
              <a:rPr lang="en-US" sz="1000" dirty="0" err="1">
                <a:effectLst/>
                <a:latin typeface="PT Sans" panose="020B0503020203020204" pitchFamily="34" charset="77"/>
              </a:rPr>
              <a:t>Cosmol</a:t>
            </a:r>
            <a:r>
              <a:rPr lang="en-US" sz="1000" dirty="0">
                <a:effectLst/>
                <a:latin typeface="PT Sans" panose="020B0503020203020204" pitchFamily="34" charset="77"/>
              </a:rPr>
              <a:t>. </a:t>
            </a:r>
            <a:r>
              <a:rPr lang="en-US" sz="1000" dirty="0" err="1">
                <a:effectLst/>
                <a:latin typeface="PT Sans" panose="020B0503020203020204" pitchFamily="34" charset="77"/>
              </a:rPr>
              <a:t>Astropart</a:t>
            </a:r>
            <a:r>
              <a:rPr lang="en-US" sz="1000" dirty="0">
                <a:effectLst/>
                <a:latin typeface="PT Sans" panose="020B0503020203020204" pitchFamily="34" charset="77"/>
              </a:rPr>
              <a:t>. Phys. </a:t>
            </a:r>
            <a:r>
              <a:rPr lang="en-US" sz="1000" b="1" dirty="0">
                <a:effectLst/>
                <a:latin typeface="PT Sans" panose="020B0503020203020204" pitchFamily="34" charset="77"/>
              </a:rPr>
              <a:t>2024</a:t>
            </a:r>
            <a:r>
              <a:rPr lang="en-US" sz="1000" dirty="0">
                <a:effectLst/>
                <a:latin typeface="PT Sans" panose="020B0503020203020204" pitchFamily="34" charset="77"/>
              </a:rPr>
              <a:t>, 027 (2024).</a:t>
            </a:r>
          </a:p>
        </p:txBody>
      </p:sp>
    </p:spTree>
    <p:extLst>
      <p:ext uri="{BB962C8B-B14F-4D97-AF65-F5344CB8AC3E}">
        <p14:creationId xmlns:p14="http://schemas.microsoft.com/office/powerpoint/2010/main" val="2488702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8F453-224C-DBE5-7BE6-CDD90D2EE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02AD5C7-0405-977D-19EA-0B66A38279EF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2930764-A423-F115-7A09-37AD32EBD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Terrestrial limits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FB9FA7ED-B368-9FA4-2F7D-03E06A662A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E580122-3AC3-7D6B-7900-8297EE3B1D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01055" y="2026898"/>
            <a:ext cx="5219090" cy="4351338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8AB7100-2CF3-CEDB-31F9-0E97FCDC25CA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1E8D36-C078-FD33-A301-13A738712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DB8F1A-2087-1CA2-7C9B-BAF1834D8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15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2789E3-D7B4-73D3-DB2D-D157C997FD16}"/>
              </a:ext>
            </a:extLst>
          </p:cNvPr>
          <p:cNvSpPr txBox="1"/>
          <p:nvPr/>
        </p:nvSpPr>
        <p:spPr>
          <a:xfrm>
            <a:off x="468086" y="1626788"/>
            <a:ext cx="524994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PT Sans" panose="020B0503020203020204" pitchFamily="34" charset="77"/>
              </a:rPr>
              <a:t>Site specific Newtonian noise leads to anomalous strain in long-baseline instruments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PT Sans" panose="020B0503020203020204" pitchFamily="34" charset="77"/>
              </a:rPr>
              <a:t>Further inland provides stronger dispersion of fundamental Raleigh mode surface waves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B8C5800-DA61-B95B-9C93-F32E220E08C1}"/>
                  </a:ext>
                </a:extLst>
              </p:cNvPr>
              <p:cNvSpPr txBox="1"/>
              <p:nvPr/>
            </p:nvSpPr>
            <p:spPr>
              <a:xfrm>
                <a:off x="6567111" y="949680"/>
                <a:ext cx="284264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PT Sans" panose="020B0503020203020204" pitchFamily="34" charset="77"/>
                  </a:rPr>
                  <a:t>Seismic induced strain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PT Sans" panose="020B0503020203020204" pitchFamily="34" charset="77"/>
                  </a:rPr>
                  <a:t>1km baseline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PT Sans" panose="020B0503020203020204" pitchFamily="34" charset="77"/>
                  </a:rPr>
                  <a:t>T = 1.34s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PT Sans" panose="020B0503020203020204" pitchFamily="34" charset="77"/>
                  </a:rPr>
                  <a:t>LMT = 1000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ℏ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sz="1600" dirty="0">
                  <a:latin typeface="PT Sans" panose="020B0503020203020204" pitchFamily="34" charset="77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B8C5800-DA61-B95B-9C93-F32E220E08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7111" y="949680"/>
                <a:ext cx="2842640" cy="1077218"/>
              </a:xfrm>
              <a:prstGeom prst="rect">
                <a:avLst/>
              </a:prstGeom>
              <a:blipFill>
                <a:blip r:embed="rId4"/>
                <a:stretch>
                  <a:fillRect l="-885" t="-1163" b="-6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FA52DA2C-C063-5451-DCB6-B83329DFCB88}"/>
              </a:ext>
            </a:extLst>
          </p:cNvPr>
          <p:cNvSpPr txBox="1"/>
          <p:nvPr/>
        </p:nvSpPr>
        <p:spPr>
          <a:xfrm>
            <a:off x="9676733" y="1626788"/>
            <a:ext cx="1533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highlight>
                  <a:srgbClr val="FFFF00"/>
                </a:highlight>
                <a:latin typeface="PT Sans" panose="020B0503020203020204" pitchFamily="34" charset="77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1178555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D2FA6C-B28B-EE8B-468E-DF375746CC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BF71BD0-34C1-35E3-122E-4D800F37D6E3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F8A7836-3CA5-D541-252B-5455BF803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Other GW sources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D1754C4F-A118-F289-AFCE-4576CFABEF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0EF4ABD-52B5-AFCE-EEAF-57CB06AD6A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PT Sans" panose="020B0503020203020204" pitchFamily="34" charset="77"/>
              </a:rPr>
              <a:t>Supernovae</a:t>
            </a:r>
          </a:p>
          <a:p>
            <a:r>
              <a:rPr lang="en-US" dirty="0">
                <a:latin typeface="PT Sans" panose="020B0503020203020204" pitchFamily="34" charset="77"/>
              </a:rPr>
              <a:t>Phase transitions</a:t>
            </a:r>
          </a:p>
          <a:p>
            <a:r>
              <a:rPr lang="en-US" dirty="0">
                <a:latin typeface="PT Sans" panose="020B0503020203020204" pitchFamily="34" charset="77"/>
              </a:rPr>
              <a:t>Cosmic Strings</a:t>
            </a:r>
          </a:p>
          <a:p>
            <a:r>
              <a:rPr lang="en-US" dirty="0">
                <a:latin typeface="PT Sans" panose="020B0503020203020204" pitchFamily="34" charset="77"/>
              </a:rPr>
              <a:t>Inflationary fluctuations and primordial black holes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70517-3C88-A42D-6898-DA633FB800A4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0A1355-2D9F-B364-C9CE-40B10ED87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99C4FA-A018-2336-19FC-D5BA7DBAD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2EA19E-9EF6-18EF-6C83-68A2161E2BCC}"/>
              </a:ext>
            </a:extLst>
          </p:cNvPr>
          <p:cNvSpPr txBox="1"/>
          <p:nvPr/>
        </p:nvSpPr>
        <p:spPr>
          <a:xfrm>
            <a:off x="3275131" y="5270269"/>
            <a:ext cx="56513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PT Sans" panose="020B0503020203020204" pitchFamily="34" charset="77"/>
              </a:rPr>
              <a:t>L. </a:t>
            </a:r>
            <a:r>
              <a:rPr lang="en-US" sz="1200" dirty="0" err="1">
                <a:effectLst/>
                <a:latin typeface="PT Sans" panose="020B0503020203020204" pitchFamily="34" charset="77"/>
              </a:rPr>
              <a:t>Badurina</a:t>
            </a:r>
            <a:r>
              <a:rPr lang="en-US" sz="1200" dirty="0">
                <a:effectLst/>
                <a:latin typeface="PT Sans" panose="020B0503020203020204" pitchFamily="34" charset="77"/>
              </a:rPr>
              <a:t> et. al., Philosophical Transactions of the Royal Society A: Mathematical, Physical and Engineering Sciences </a:t>
            </a:r>
            <a:r>
              <a:rPr lang="en-US" sz="1200" b="1" dirty="0">
                <a:effectLst/>
                <a:latin typeface="PT Sans" panose="020B0503020203020204" pitchFamily="34" charset="77"/>
              </a:rPr>
              <a:t>380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20210060 (2021).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C6BA26-CA9A-2DE9-047F-7DEB923BEE88}"/>
              </a:ext>
            </a:extLst>
          </p:cNvPr>
          <p:cNvSpPr txBox="1"/>
          <p:nvPr/>
        </p:nvSpPr>
        <p:spPr>
          <a:xfrm>
            <a:off x="3275131" y="5815934"/>
            <a:ext cx="61105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PT Sans" panose="020B0503020203020204" pitchFamily="34" charset="77"/>
              </a:rPr>
              <a:t>J. Ellis et. al., </a:t>
            </a:r>
            <a:r>
              <a:rPr lang="en-US" sz="1200" i="1" dirty="0">
                <a:effectLst/>
                <a:latin typeface="PT Sans" panose="020B0503020203020204" pitchFamily="34" charset="77"/>
              </a:rPr>
              <a:t>Prospects for Future Binary Black Hole GW Studies in Light of PTA Measurements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arXiv:2301.13854.</a:t>
            </a:r>
          </a:p>
        </p:txBody>
      </p:sp>
    </p:spTree>
    <p:extLst>
      <p:ext uri="{BB962C8B-B14F-4D97-AF65-F5344CB8AC3E}">
        <p14:creationId xmlns:p14="http://schemas.microsoft.com/office/powerpoint/2010/main" val="1760822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20C5B8-0495-4682-B666-CEA809D752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83BB72F-B9FC-5601-9E3D-FA9C69D67C17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4FBF434-2047-4EDA-BBA6-BF8F89096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Tests of general relativity and dark energy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4BAAA0E8-F44C-84CD-D068-0AE5DF3D2C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6E3F97B-2B55-7898-C013-0BC243B34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343" y="3498574"/>
            <a:ext cx="5257800" cy="258297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>
                <a:latin typeface="PT Sans" panose="020B0503020203020204" pitchFamily="34" charset="77"/>
              </a:rPr>
              <a:t>Test for Newtonian violations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latin typeface="PT Sans" panose="020B0503020203020204" pitchFamily="34" charset="77"/>
              </a:rPr>
              <a:t>Non-linear GR terms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latin typeface="PT Sans" panose="020B0503020203020204" pitchFamily="34" charset="77"/>
              </a:rPr>
              <a:t>Velocity dependent forces</a:t>
            </a:r>
          </a:p>
          <a:p>
            <a:pPr>
              <a:lnSpc>
                <a:spcPct val="100000"/>
              </a:lnSpc>
            </a:pPr>
            <a:endParaRPr lang="en-US" dirty="0">
              <a:latin typeface="PT Sans" panose="020B0503020203020204" pitchFamily="34" charset="77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PT Sans" panose="020B0503020203020204" pitchFamily="34" charset="77"/>
              </a:rPr>
              <a:t>Set limits on PPN parameters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5DB003-2154-5937-5F98-986927042329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C99845-77F2-DE01-2BCA-F4DE4F337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ED6381-15E5-9266-DE1B-EF55156F0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56A27B-4463-9B66-CCCB-2986A1CE1286}"/>
              </a:ext>
            </a:extLst>
          </p:cNvPr>
          <p:cNvSpPr txBox="1"/>
          <p:nvPr/>
        </p:nvSpPr>
        <p:spPr>
          <a:xfrm>
            <a:off x="432874" y="881603"/>
            <a:ext cx="617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PT Sans" panose="020B0503020203020204" pitchFamily="34" charset="77"/>
              </a:rPr>
              <a:t>GR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0C91A5-C667-6353-3BD9-B46467B20662}"/>
              </a:ext>
            </a:extLst>
          </p:cNvPr>
          <p:cNvSpPr txBox="1"/>
          <p:nvPr/>
        </p:nvSpPr>
        <p:spPr>
          <a:xfrm>
            <a:off x="8054671" y="905080"/>
            <a:ext cx="2039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PT Sans" panose="020B0503020203020204" pitchFamily="34" charset="77"/>
              </a:rPr>
              <a:t>Dark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862FB01-A9C9-C21D-CE22-A8BD38E0DFA8}"/>
                  </a:ext>
                </a:extLst>
              </p:cNvPr>
              <p:cNvSpPr txBox="1"/>
              <p:nvPr/>
            </p:nvSpPr>
            <p:spPr>
              <a:xfrm>
                <a:off x="2252827" y="4873342"/>
                <a:ext cx="2697277" cy="649409"/>
              </a:xfrm>
              <a:prstGeom prst="rect">
                <a:avLst/>
              </a:prstGeom>
              <a:noFill/>
              <a:ln w="381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latin typeface="PT Sans" panose="020B0503020203020204" pitchFamily="34" charset="77"/>
                  </a:rPr>
                  <a:t>Appear at the order</a:t>
                </a: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−15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dirty="0">
                    <a:latin typeface="PT Sans" panose="020B0503020203020204" pitchFamily="34" charset="77"/>
                  </a:rPr>
                  <a:t> for 10 m baseline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862FB01-A9C9-C21D-CE22-A8BD38E0D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2827" y="4873342"/>
                <a:ext cx="2697277" cy="649409"/>
              </a:xfrm>
              <a:prstGeom prst="rect">
                <a:avLst/>
              </a:prstGeom>
              <a:blipFill>
                <a:blip r:embed="rId3"/>
                <a:stretch>
                  <a:fillRect t="-1818" r="-463" b="-10909"/>
                </a:stretch>
              </a:blipFill>
              <a:ln w="381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DFA9D428-CA11-CA5F-E9A9-C91CEBB592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1945" y="2025612"/>
            <a:ext cx="2193409" cy="9701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0FEA9F5-AC94-883C-2E1B-F8FB8E11F03C}"/>
              </a:ext>
            </a:extLst>
          </p:cNvPr>
          <p:cNvSpPr txBox="1"/>
          <p:nvPr/>
        </p:nvSpPr>
        <p:spPr>
          <a:xfrm>
            <a:off x="2201844" y="5985605"/>
            <a:ext cx="28949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S. Dimopoulos et al., Phys. Rev. Lett., 2007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186F2B-8375-6F5A-4EA9-9260C903C4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919" y="2084294"/>
            <a:ext cx="2692830" cy="84059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4243575-38BB-4223-5F94-B009388B339C}"/>
              </a:ext>
            </a:extLst>
          </p:cNvPr>
          <p:cNvSpPr txBox="1"/>
          <p:nvPr/>
        </p:nvSpPr>
        <p:spPr>
          <a:xfrm>
            <a:off x="432874" y="1381675"/>
            <a:ext cx="2866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T Sans" panose="020B0503020203020204" pitchFamily="34" charset="77"/>
              </a:rPr>
              <a:t>Atom acceleration in PPN Schwarzschild metric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8FB29D-9987-CD24-1DF2-6E4E8B5B94CA}"/>
              </a:ext>
            </a:extLst>
          </p:cNvPr>
          <p:cNvSpPr txBox="1"/>
          <p:nvPr/>
        </p:nvSpPr>
        <p:spPr>
          <a:xfrm>
            <a:off x="3426353" y="1522812"/>
            <a:ext cx="2408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T Sans" panose="020B0503020203020204" pitchFamily="34" charset="77"/>
              </a:rPr>
              <a:t>Relativistic phase shift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9A27A1-21E7-28A2-287C-27DBA23CEA78}"/>
              </a:ext>
            </a:extLst>
          </p:cNvPr>
          <p:cNvSpPr/>
          <p:nvPr/>
        </p:nvSpPr>
        <p:spPr>
          <a:xfrm>
            <a:off x="432874" y="928933"/>
            <a:ext cx="5498802" cy="250006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EDFD68-97F7-DA59-4E07-3B246F16F5EB}"/>
              </a:ext>
            </a:extLst>
          </p:cNvPr>
          <p:cNvSpPr txBox="1"/>
          <p:nvPr/>
        </p:nvSpPr>
        <p:spPr>
          <a:xfrm>
            <a:off x="6260325" y="1588029"/>
            <a:ext cx="569153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Search for Chameleon field dark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Non-linear scalar interaction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PT Sans" panose="020B050302020302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PT Sans" panose="020B050302020302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PT Sans" panose="020B050302020302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Experimental setup requirements: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High density source mass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Perform atom interferometry near source mass in vacuum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Chameleon acceleration alters atom trajectories leading to phase shift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69FCDE-167B-4F89-DA0E-ECFA915A748D}"/>
              </a:ext>
            </a:extLst>
          </p:cNvPr>
          <p:cNvSpPr txBox="1"/>
          <p:nvPr/>
        </p:nvSpPr>
        <p:spPr>
          <a:xfrm>
            <a:off x="7533744" y="5711036"/>
            <a:ext cx="32659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PT Sans" panose="020B0503020203020204" pitchFamily="34" charset="77"/>
              </a:rPr>
              <a:t>B. Elder</a:t>
            </a:r>
            <a:r>
              <a:rPr lang="en-US" sz="1200" dirty="0">
                <a:latin typeface="PT Sans" panose="020B0503020203020204" pitchFamily="34" charset="77"/>
              </a:rPr>
              <a:t> et al.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Phys. Rev. D </a:t>
            </a:r>
            <a:r>
              <a:rPr lang="en-US" sz="1200" b="1" dirty="0">
                <a:effectLst/>
                <a:latin typeface="PT Sans" panose="020B0503020203020204" pitchFamily="34" charset="77"/>
              </a:rPr>
              <a:t>94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044051 (2016).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7D28831-B29C-756B-0E71-9F337CB547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7417" y="2435520"/>
            <a:ext cx="2743200" cy="99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623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0F85E-1CBC-883B-B93F-E167A6280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50463F9-08F9-51D9-E9B9-8E6AF411E38C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C3195DD-9896-C544-245E-B112DD740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Summary and outlook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33980927-2045-7F4C-75EF-2CF4045130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A9344DB-914B-72CF-5DE6-F3CEE1FC64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0713"/>
            <a:ext cx="8677373" cy="4816250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Atom interferometry presents a unique way of testing gravity with quantum systems</a:t>
            </a:r>
          </a:p>
          <a:p>
            <a:r>
              <a:rPr lang="en-US" dirty="0">
                <a:latin typeface="PT Sans" panose="020B0503020203020204" pitchFamily="34" charset="77"/>
              </a:rPr>
              <a:t>Allows for searches of mid-band gravitational waves and serves as a platform to explore the interface of gravity and quantum mechanics</a:t>
            </a:r>
          </a:p>
          <a:p>
            <a:r>
              <a:rPr lang="en-US" dirty="0">
                <a:latin typeface="PT Sans" panose="020B0503020203020204" pitchFamily="34" charset="77"/>
              </a:rPr>
              <a:t>Enabling these searches requires understanding and control of terrestrial gravitational signals</a:t>
            </a:r>
          </a:p>
          <a:p>
            <a:endParaRPr lang="en-US" dirty="0">
              <a:latin typeface="PT Sans" panose="020B0503020203020204" pitchFamily="34" charset="77"/>
            </a:endParaRPr>
          </a:p>
          <a:p>
            <a:r>
              <a:rPr lang="en-US" dirty="0">
                <a:latin typeface="PT Sans" panose="020B0503020203020204" pitchFamily="34" charset="77"/>
              </a:rPr>
              <a:t>Explore potential of testing: spacetime torsion, gravitational memory in many-body quantum systems, quantum-classical transition</a:t>
            </a:r>
          </a:p>
          <a:p>
            <a:endParaRPr lang="en-US" dirty="0">
              <a:latin typeface="PT Sans" panose="020B0503020203020204" pitchFamily="34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46EE4D8-5E9C-1137-8E22-39A5403A3A28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EBF50D-355C-8D6B-12AA-A4D801FFF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EB5927-97C3-DA72-14B4-3D283BC2C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BE895A-CC7F-C7A6-0007-BD6A76F72F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2755" y="2721234"/>
            <a:ext cx="2513029" cy="739736"/>
          </a:xfrm>
          <a:prstGeom prst="rect">
            <a:avLst/>
          </a:prstGeom>
        </p:spPr>
      </p:pic>
      <p:pic>
        <p:nvPicPr>
          <p:cNvPr id="11" name="Picture 10" descr="A white square with black text&#10;&#10;AI-generated content may be incorrect.">
            <a:extLst>
              <a:ext uri="{FF2B5EF4-FFF2-40B4-BE49-F238E27FC236}">
                <a16:creationId xmlns:a16="http://schemas.microsoft.com/office/drawing/2014/main" id="{36F88F19-661C-AEA8-3210-B6ADC6783F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05907" y="3549591"/>
            <a:ext cx="1160807" cy="116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886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Overview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PT Sans" panose="020B0503020203020204" pitchFamily="34" charset="77"/>
            </a:endParaRPr>
          </a:p>
          <a:p>
            <a:endParaRPr lang="en-US" dirty="0">
              <a:latin typeface="PT Sans" panose="020B0503020203020204" pitchFamily="34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</a:t>
            </a:fld>
            <a:endParaRPr lang="en-US"/>
          </a:p>
        </p:txBody>
      </p:sp>
      <p:pic>
        <p:nvPicPr>
          <p:cNvPr id="10" name="Picture 9" descr="A diagram of a graph&#10;&#10;AI-generated content may be incorrect.">
            <a:extLst>
              <a:ext uri="{FF2B5EF4-FFF2-40B4-BE49-F238E27FC236}">
                <a16:creationId xmlns:a16="http://schemas.microsoft.com/office/drawing/2014/main" id="{C9D2F0ED-B6EF-3307-9D21-6899E818C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0927" y="1294007"/>
            <a:ext cx="6685649" cy="466763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4792F0-1DC3-79B7-220B-F8301CE0C371}"/>
              </a:ext>
            </a:extLst>
          </p:cNvPr>
          <p:cNvSpPr txBox="1"/>
          <p:nvPr/>
        </p:nvSpPr>
        <p:spPr>
          <a:xfrm>
            <a:off x="838200" y="1296619"/>
            <a:ext cx="28822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PT Sans" panose="020B0503020203020204" pitchFamily="34" charset="77"/>
              </a:rPr>
              <a:t>1) Atoms in gravity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722CBE-5E86-3B11-1DCF-00673BC6EA10}"/>
              </a:ext>
            </a:extLst>
          </p:cNvPr>
          <p:cNvSpPr txBox="1"/>
          <p:nvPr/>
        </p:nvSpPr>
        <p:spPr>
          <a:xfrm>
            <a:off x="8153400" y="2730354"/>
            <a:ext cx="39317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PT Sans" panose="020B0503020203020204" pitchFamily="34" charset="77"/>
              </a:rPr>
              <a:t>2) Gravitational sensing with atoms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AEF801-169D-1F68-3CBC-3ED31F28536F}"/>
              </a:ext>
            </a:extLst>
          </p:cNvPr>
          <p:cNvSpPr txBox="1"/>
          <p:nvPr/>
        </p:nvSpPr>
        <p:spPr>
          <a:xfrm>
            <a:off x="2857752" y="5961637"/>
            <a:ext cx="64699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PT Sans" panose="020B0503020203020204" pitchFamily="34" charset="77"/>
              </a:rPr>
              <a:t>3) Searching for gravitational waves with atoms</a:t>
            </a:r>
          </a:p>
        </p:txBody>
      </p:sp>
    </p:spTree>
    <p:extLst>
      <p:ext uri="{BB962C8B-B14F-4D97-AF65-F5344CB8AC3E}">
        <p14:creationId xmlns:p14="http://schemas.microsoft.com/office/powerpoint/2010/main" val="2736177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E664BB-5687-C4BA-3704-ADE240B69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7BDD363-C157-57E8-7138-0D1362C934FD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3AFDF9-A882-3557-B8F1-3E76E71C8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Backups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DC039509-50A1-E1AA-EA29-B3B6910E6B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6F2ADE5-4685-2AAE-C60E-14400A80F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PT Sans" panose="020B0503020203020204" pitchFamily="34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F7C0DB-7DB5-364D-5BD2-60E33132F70C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A19814-296C-4AED-F59D-D1BF3410B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7E2C8B-0D6F-EF4C-ADD7-3CE81F4C1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2420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CDF56D-2333-39BC-05E0-275A03067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BA2C317-9524-7985-836F-D135D722A195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32F2AC-4EA4-B1B0-76F3-F1AB09CA6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Atom interferometry cont.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A5FEB12F-78BB-CB3A-D017-C6D682FEF2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4AE94A2-4335-9E29-06FD-197D2BCBB2CD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6ADDE7-028D-08EC-710D-51B7DC1C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B0A2A2-0172-438A-C5E5-A36E3251C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20</a:t>
            </a:fld>
            <a:endParaRPr lang="en-US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767A63D5-6DBF-502D-465C-3535FB869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8521"/>
            <a:ext cx="4953157" cy="4351338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Quantum states that can be superposed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Coherent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Long-lived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Technical feasibility</a:t>
            </a:r>
          </a:p>
          <a:p>
            <a:r>
              <a:rPr lang="en-US" dirty="0">
                <a:latin typeface="PT Sans" panose="020B0503020203020204" pitchFamily="34" charset="77"/>
              </a:rPr>
              <a:t>Laser system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Extremely stable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Quickly and precisely address the quantum states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Controlled atom-light interactions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5F211A-90C1-E814-39F1-E30FEE3E202A}"/>
              </a:ext>
            </a:extLst>
          </p:cNvPr>
          <p:cNvSpPr txBox="1"/>
          <p:nvPr/>
        </p:nvSpPr>
        <p:spPr>
          <a:xfrm>
            <a:off x="838200" y="780553"/>
            <a:ext cx="5168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PT Sans" panose="020B0503020203020204" pitchFamily="34" charset="77"/>
              </a:rPr>
              <a:t>Atom interferometry ingredients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ADD528-7AF2-5E39-A6B2-664D68A1C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2738" y="3924797"/>
            <a:ext cx="3553949" cy="16724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CF562B6-DF7D-BE27-1D6D-66357D05C4A8}"/>
              </a:ext>
            </a:extLst>
          </p:cNvPr>
          <p:cNvSpPr txBox="1"/>
          <p:nvPr/>
        </p:nvSpPr>
        <p:spPr>
          <a:xfrm>
            <a:off x="5977414" y="5414697"/>
            <a:ext cx="1201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absorption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7CA8E6-ABC0-0AD6-9B78-9F9A1BE6CB21}"/>
              </a:ext>
            </a:extLst>
          </p:cNvPr>
          <p:cNvSpPr txBox="1"/>
          <p:nvPr/>
        </p:nvSpPr>
        <p:spPr>
          <a:xfrm>
            <a:off x="7621639" y="5412578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emission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902540C-F1CE-AC74-6932-C3BE063E3B14}"/>
              </a:ext>
            </a:extLst>
          </p:cNvPr>
          <p:cNvGrpSpPr/>
          <p:nvPr/>
        </p:nvGrpSpPr>
        <p:grpSpPr>
          <a:xfrm>
            <a:off x="6020611" y="1945675"/>
            <a:ext cx="1899386" cy="792899"/>
            <a:chOff x="2139214" y="2317426"/>
            <a:chExt cx="1899386" cy="79289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791FBB3-E8E6-77E7-88C5-32B81E904C91}"/>
                </a:ext>
              </a:extLst>
            </p:cNvPr>
            <p:cNvCxnSpPr/>
            <p:nvPr/>
          </p:nvCxnSpPr>
          <p:spPr>
            <a:xfrm>
              <a:off x="2689058" y="2439632"/>
              <a:ext cx="914400" cy="0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683C813-7205-D351-6138-65BECFD1BB38}"/>
                </a:ext>
              </a:extLst>
            </p:cNvPr>
            <p:cNvCxnSpPr/>
            <p:nvPr/>
          </p:nvCxnSpPr>
          <p:spPr>
            <a:xfrm>
              <a:off x="2689058" y="2978531"/>
              <a:ext cx="914400" cy="0"/>
            </a:xfrm>
            <a:prstGeom prst="line">
              <a:avLst/>
            </a:prstGeom>
            <a:ln w="47625">
              <a:solidFill>
                <a:srgbClr val="0070C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5C50FFA-4075-04BA-6815-2C84DD94DE21}"/>
                </a:ext>
              </a:extLst>
            </p:cNvPr>
            <p:cNvCxnSpPr/>
            <p:nvPr/>
          </p:nvCxnSpPr>
          <p:spPr>
            <a:xfrm>
              <a:off x="2476048" y="2439632"/>
              <a:ext cx="0" cy="538899"/>
            </a:xfrm>
            <a:prstGeom prst="straightConnector1">
              <a:avLst/>
            </a:prstGeom>
            <a:ln w="41275">
              <a:solidFill>
                <a:schemeClr val="tx1">
                  <a:lumMod val="95000"/>
                  <a:lumOff val="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DA9BC83-8728-6F83-65C0-E0DDFD8013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03650" y="2856325"/>
              <a:ext cx="234950" cy="25400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BFA28E0-0F75-5F0B-E8B5-87DE9C6E95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03650" y="2317426"/>
              <a:ext cx="234950" cy="25400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336E1FA-04C5-BA68-5AD2-5A80EEE48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39214" y="2628762"/>
              <a:ext cx="247650" cy="158750"/>
            </a:xfrm>
            <a:prstGeom prst="rect">
              <a:avLst/>
            </a:prstGeom>
          </p:spPr>
        </p:pic>
      </p:grpSp>
      <p:pic>
        <p:nvPicPr>
          <p:cNvPr id="22" name="Content Placeholder 9">
            <a:extLst>
              <a:ext uri="{FF2B5EF4-FFF2-40B4-BE49-F238E27FC236}">
                <a16:creationId xmlns:a16="http://schemas.microsoft.com/office/drawing/2014/main" id="{F99CB3A0-00D0-0D26-0F87-5D249B9A04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92862" y="3796748"/>
            <a:ext cx="3163449" cy="235271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F1BF571-4754-A510-E90B-DF9F26DBA5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39790" y="3038650"/>
            <a:ext cx="3021094" cy="26676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2738887-2523-FB72-68A8-BDD5A4F6D43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76687" y="2036833"/>
            <a:ext cx="2827775" cy="59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0768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8085ED-9FB0-99E8-FB66-C95AE1DE1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375C06-02A5-D10E-77B2-292A89354292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FEF3AF8-095D-F09D-8D29-DE6DB23A4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663" y="-10885"/>
            <a:ext cx="10885051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AION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147EF54B-8065-21EC-3816-DDF766EF47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02718EC-BE49-EFFF-6254-04570BE1E2F9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98A413-3578-BA63-89D1-6694B4B71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C7A53-D4C8-3745-7B57-82AFACC9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CD975B-FC6F-F39F-F89C-412FA3A731AE}"/>
              </a:ext>
            </a:extLst>
          </p:cNvPr>
          <p:cNvSpPr txBox="1"/>
          <p:nvPr/>
        </p:nvSpPr>
        <p:spPr>
          <a:xfrm>
            <a:off x="2025903" y="26159"/>
            <a:ext cx="7334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PT Sans" panose="020B0503020203020204" pitchFamily="34" charset="77"/>
              </a:rPr>
              <a:t>A</a:t>
            </a:r>
            <a:r>
              <a:rPr lang="en-US" sz="2800" dirty="0">
                <a:latin typeface="PT Sans" panose="020B0503020203020204" pitchFamily="34" charset="77"/>
              </a:rPr>
              <a:t>tom </a:t>
            </a:r>
            <a:r>
              <a:rPr lang="en-US" sz="2800" b="1" dirty="0">
                <a:latin typeface="PT Sans" panose="020B0503020203020204" pitchFamily="34" charset="77"/>
              </a:rPr>
              <a:t>I</a:t>
            </a:r>
            <a:r>
              <a:rPr lang="en-US" sz="2800" dirty="0">
                <a:latin typeface="PT Sans" panose="020B0503020203020204" pitchFamily="34" charset="77"/>
              </a:rPr>
              <a:t>nterferometer </a:t>
            </a:r>
            <a:r>
              <a:rPr lang="en-US" sz="2800" b="1" dirty="0">
                <a:latin typeface="PT Sans" panose="020B0503020203020204" pitchFamily="34" charset="77"/>
              </a:rPr>
              <a:t>O</a:t>
            </a:r>
            <a:r>
              <a:rPr lang="en-US" sz="2800" dirty="0">
                <a:latin typeface="PT Sans" panose="020B0503020203020204" pitchFamily="34" charset="77"/>
              </a:rPr>
              <a:t>bservatory and </a:t>
            </a:r>
            <a:r>
              <a:rPr lang="en-US" sz="2800" b="1" dirty="0">
                <a:latin typeface="PT Sans" panose="020B0503020203020204" pitchFamily="34" charset="77"/>
              </a:rPr>
              <a:t>N</a:t>
            </a:r>
            <a:r>
              <a:rPr lang="en-US" sz="2800" dirty="0">
                <a:latin typeface="PT Sans" panose="020B0503020203020204" pitchFamily="34" charset="77"/>
              </a:rPr>
              <a:t>etwork</a:t>
            </a:r>
          </a:p>
        </p:txBody>
      </p:sp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826A1927-101C-0AE2-DFCE-E92FA2154C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6E3648AF-DB7D-6997-4D15-6D53AF5E3C66}"/>
              </a:ext>
            </a:extLst>
          </p:cNvPr>
          <p:cNvSpPr txBox="1">
            <a:spLocks/>
          </p:cNvSpPr>
          <p:nvPr/>
        </p:nvSpPr>
        <p:spPr>
          <a:xfrm>
            <a:off x="173034" y="1133603"/>
            <a:ext cx="3982483" cy="4014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PT Sans" panose="020B0503020203020204" pitchFamily="34" charset="77"/>
              </a:rPr>
              <a:t>UK consortium of 7 institutions</a:t>
            </a:r>
          </a:p>
          <a:p>
            <a:r>
              <a:rPr lang="en-US" sz="2000" dirty="0">
                <a:latin typeface="PT Sans" panose="020B0503020203020204" pitchFamily="34" charset="77"/>
              </a:rPr>
              <a:t>Multi-stage project</a:t>
            </a:r>
          </a:p>
          <a:p>
            <a:r>
              <a:rPr lang="en-US" sz="2000" dirty="0">
                <a:latin typeface="PT Sans" panose="020B0503020203020204" pitchFamily="34" charset="77"/>
              </a:rPr>
              <a:t>Develop 5 ultracold strontium UK laboratories for atom interferometry R&amp;D</a:t>
            </a:r>
          </a:p>
          <a:p>
            <a:r>
              <a:rPr lang="en-US" sz="2000" dirty="0">
                <a:latin typeface="PT Sans" panose="020B0503020203020204" pitchFamily="34" charset="77"/>
              </a:rPr>
              <a:t>Design and deploy increased baseline atom interferometers 10m -&gt; 100m -&gt; 1km</a:t>
            </a:r>
          </a:p>
          <a:p>
            <a:r>
              <a:rPr lang="en-US" sz="2000" dirty="0">
                <a:latin typeface="PT Sans" panose="020B0503020203020204" pitchFamily="34" charset="77"/>
              </a:rPr>
              <a:t>Investigate technology development and network with MAGIS-100 for large-scale science goals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C45F05-CFD0-9D04-F3A2-14C179C0974C}"/>
              </a:ext>
            </a:extLst>
          </p:cNvPr>
          <p:cNvSpPr txBox="1"/>
          <p:nvPr/>
        </p:nvSpPr>
        <p:spPr>
          <a:xfrm>
            <a:off x="7338326" y="6356350"/>
            <a:ext cx="28397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333333"/>
                </a:solidFill>
                <a:effectLst/>
                <a:latin typeface="PT Sans" panose="020B0503020203020204" pitchFamily="34" charset="77"/>
              </a:rPr>
              <a:t>L. 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PT Sans" panose="020B0503020203020204" pitchFamily="34" charset="77"/>
              </a:rPr>
              <a:t>Badurina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PT Sans" panose="020B0503020203020204" pitchFamily="34" charset="77"/>
              </a:rPr>
              <a:t> </a:t>
            </a:r>
            <a:r>
              <a:rPr lang="en-US" sz="1200" b="0" i="1" dirty="0">
                <a:solidFill>
                  <a:srgbClr val="333333"/>
                </a:solidFill>
                <a:effectLst/>
                <a:latin typeface="PT Sans" panose="020B0503020203020204" pitchFamily="34" charset="77"/>
              </a:rPr>
              <a:t>et al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PT Sans" panose="020B0503020203020204" pitchFamily="34" charset="77"/>
              </a:rPr>
              <a:t> JCAP05(2020)011</a:t>
            </a:r>
            <a:endParaRPr lang="en-US" sz="1200" dirty="0">
              <a:latin typeface="PT Sans" panose="020B0503020203020204" pitchFamily="34" charset="77"/>
            </a:endParaRPr>
          </a:p>
        </p:txBody>
      </p:sp>
      <p:pic>
        <p:nvPicPr>
          <p:cNvPr id="13" name="Picture 5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FF69201C-5A4D-29CD-7FDA-B59E2957F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8326" y="2748155"/>
            <a:ext cx="1630148" cy="3336094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D43DEFB-B780-154B-3434-2F6F450828C8}"/>
              </a:ext>
            </a:extLst>
          </p:cNvPr>
          <p:cNvCxnSpPr/>
          <p:nvPr/>
        </p:nvCxnSpPr>
        <p:spPr>
          <a:xfrm>
            <a:off x="7386533" y="2834670"/>
            <a:ext cx="658025" cy="0"/>
          </a:xfrm>
          <a:prstGeom prst="straightConnector1">
            <a:avLst/>
          </a:prstGeom>
          <a:ln w="76200" cmpd="sng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087FC43-0F16-038D-AAAD-959DB986BF0A}"/>
              </a:ext>
            </a:extLst>
          </p:cNvPr>
          <p:cNvGrpSpPr/>
          <p:nvPr/>
        </p:nvGrpSpPr>
        <p:grpSpPr>
          <a:xfrm>
            <a:off x="4407199" y="909045"/>
            <a:ext cx="3043284" cy="5374175"/>
            <a:chOff x="5174066" y="830298"/>
            <a:chExt cx="3043284" cy="5374175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2EF34E1-FC9A-E19D-8516-BBFE205160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3040" t="8961"/>
            <a:stretch/>
          </p:blipFill>
          <p:spPr>
            <a:xfrm>
              <a:off x="5174066" y="830298"/>
              <a:ext cx="2979334" cy="5374175"/>
            </a:xfrm>
            <a:prstGeom prst="rect">
              <a:avLst/>
            </a:prstGeom>
          </p:spPr>
        </p:pic>
        <p:sp>
          <p:nvSpPr>
            <p:cNvPr id="17" name="Flowchart: Manual Input 16">
              <a:extLst>
                <a:ext uri="{FF2B5EF4-FFF2-40B4-BE49-F238E27FC236}">
                  <a16:creationId xmlns:a16="http://schemas.microsoft.com/office/drawing/2014/main" id="{F8A2B6E2-DEF0-2D7B-7AF7-F29498BD59D2}"/>
                </a:ext>
              </a:extLst>
            </p:cNvPr>
            <p:cNvSpPr/>
            <p:nvPr/>
          </p:nvSpPr>
          <p:spPr>
            <a:xfrm>
              <a:off x="6104260" y="4220359"/>
              <a:ext cx="826274" cy="1703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261"/>
                <a:gd name="connsiteY0" fmla="*/ 2986 h 10000"/>
                <a:gd name="connsiteX1" fmla="*/ 10261 w 10261"/>
                <a:gd name="connsiteY1" fmla="*/ 0 h 10000"/>
                <a:gd name="connsiteX2" fmla="*/ 10261 w 10261"/>
                <a:gd name="connsiteY2" fmla="*/ 10000 h 10000"/>
                <a:gd name="connsiteX3" fmla="*/ 261 w 10261"/>
                <a:gd name="connsiteY3" fmla="*/ 10000 h 10000"/>
                <a:gd name="connsiteX4" fmla="*/ 0 w 10261"/>
                <a:gd name="connsiteY4" fmla="*/ 2986 h 10000"/>
                <a:gd name="connsiteX0" fmla="*/ 0 w 10065"/>
                <a:gd name="connsiteY0" fmla="*/ 2522 h 10000"/>
                <a:gd name="connsiteX1" fmla="*/ 10065 w 10065"/>
                <a:gd name="connsiteY1" fmla="*/ 0 h 10000"/>
                <a:gd name="connsiteX2" fmla="*/ 10065 w 10065"/>
                <a:gd name="connsiteY2" fmla="*/ 10000 h 10000"/>
                <a:gd name="connsiteX3" fmla="*/ 65 w 10065"/>
                <a:gd name="connsiteY3" fmla="*/ 10000 h 10000"/>
                <a:gd name="connsiteX4" fmla="*/ 0 w 10065"/>
                <a:gd name="connsiteY4" fmla="*/ 2522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65" h="10000">
                  <a:moveTo>
                    <a:pt x="0" y="2522"/>
                  </a:moveTo>
                  <a:lnTo>
                    <a:pt x="10065" y="0"/>
                  </a:lnTo>
                  <a:lnTo>
                    <a:pt x="10065" y="10000"/>
                  </a:lnTo>
                  <a:lnTo>
                    <a:pt x="65" y="10000"/>
                  </a:lnTo>
                  <a:cubicBezTo>
                    <a:pt x="43" y="7507"/>
                    <a:pt x="22" y="5015"/>
                    <a:pt x="0" y="2522"/>
                  </a:cubicBezTo>
                  <a:close/>
                </a:path>
              </a:pathLst>
            </a:custGeom>
            <a:solidFill>
              <a:srgbClr val="C00000">
                <a:alpha val="50000"/>
              </a:srgbClr>
            </a:solidFill>
            <a:ln w="28575">
              <a:solidFill>
                <a:srgbClr val="C0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751" tIns="38876" rIns="77751" bIns="38876"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CF2F053-79D7-9605-F182-7206E0035620}"/>
                </a:ext>
              </a:extLst>
            </p:cNvPr>
            <p:cNvCxnSpPr/>
            <p:nvPr/>
          </p:nvCxnSpPr>
          <p:spPr>
            <a:xfrm flipH="1">
              <a:off x="6850959" y="2759830"/>
              <a:ext cx="452089" cy="0"/>
            </a:xfrm>
            <a:prstGeom prst="straightConnector1">
              <a:avLst/>
            </a:prstGeom>
            <a:ln w="76200" cmpd="sng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5E235EFC-98DB-70D2-C777-F63490276C4D}"/>
                </a:ext>
              </a:extLst>
            </p:cNvPr>
            <p:cNvCxnSpPr/>
            <p:nvPr/>
          </p:nvCxnSpPr>
          <p:spPr>
            <a:xfrm flipH="1">
              <a:off x="6825175" y="1142982"/>
              <a:ext cx="452089" cy="0"/>
            </a:xfrm>
            <a:prstGeom prst="straightConnector1">
              <a:avLst/>
            </a:prstGeom>
            <a:ln w="76200" cmpd="sng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8572D22-4DFA-6B84-EF86-4D982288C054}"/>
                </a:ext>
              </a:extLst>
            </p:cNvPr>
            <p:cNvSpPr txBox="1"/>
            <p:nvPr/>
          </p:nvSpPr>
          <p:spPr>
            <a:xfrm>
              <a:off x="7277263" y="949881"/>
              <a:ext cx="798222" cy="3555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lIns="77751" tIns="38876" rIns="77751" bIns="38876" rtlCol="0">
              <a:spAutoFit/>
            </a:bodyPr>
            <a:lstStyle/>
            <a:p>
              <a:r>
                <a:rPr lang="en-GB"/>
                <a:t>14.7m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70118A9-4024-59FF-DE20-33FBB89D13F5}"/>
                </a:ext>
              </a:extLst>
            </p:cNvPr>
            <p:cNvSpPr txBox="1"/>
            <p:nvPr/>
          </p:nvSpPr>
          <p:spPr>
            <a:xfrm>
              <a:off x="7277263" y="2578168"/>
              <a:ext cx="798222" cy="3555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lIns="77751" tIns="38876" rIns="77751" bIns="38876" rtlCol="0">
              <a:spAutoFit/>
            </a:bodyPr>
            <a:lstStyle/>
            <a:p>
              <a:r>
                <a:rPr lang="en-GB"/>
                <a:t>10.0m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D95FE8C1-2F73-35DF-BEA8-3376F7401B55}"/>
                </a:ext>
              </a:extLst>
            </p:cNvPr>
            <p:cNvCxnSpPr/>
            <p:nvPr/>
          </p:nvCxnSpPr>
          <p:spPr>
            <a:xfrm flipH="1">
              <a:off x="6850959" y="3513667"/>
              <a:ext cx="452089" cy="0"/>
            </a:xfrm>
            <a:prstGeom prst="straightConnector1">
              <a:avLst/>
            </a:prstGeom>
            <a:ln w="76200" cmpd="sng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9093EC5-E61A-5791-2869-06671F26ABD8}"/>
                </a:ext>
              </a:extLst>
            </p:cNvPr>
            <p:cNvSpPr txBox="1"/>
            <p:nvPr/>
          </p:nvSpPr>
          <p:spPr>
            <a:xfrm>
              <a:off x="7277263" y="3333031"/>
              <a:ext cx="669982" cy="3555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lIns="77751" tIns="38876" rIns="77751" bIns="38876" rtlCol="0">
              <a:spAutoFit/>
            </a:bodyPr>
            <a:lstStyle/>
            <a:p>
              <a:r>
                <a:rPr lang="en-GB"/>
                <a:t>7.7m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269AF745-8E6B-0240-3CA6-44DC9C840C49}"/>
                </a:ext>
              </a:extLst>
            </p:cNvPr>
            <p:cNvCxnSpPr/>
            <p:nvPr/>
          </p:nvCxnSpPr>
          <p:spPr>
            <a:xfrm flipH="1">
              <a:off x="6850959" y="4354367"/>
              <a:ext cx="452089" cy="0"/>
            </a:xfrm>
            <a:prstGeom prst="straightConnector1">
              <a:avLst/>
            </a:prstGeom>
            <a:ln w="76200" cmpd="sng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F311123-3590-7B68-C400-DE91A460E3FA}"/>
                </a:ext>
              </a:extLst>
            </p:cNvPr>
            <p:cNvSpPr txBox="1"/>
            <p:nvPr/>
          </p:nvSpPr>
          <p:spPr>
            <a:xfrm>
              <a:off x="7277263" y="4172706"/>
              <a:ext cx="669982" cy="3555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lIns="77751" tIns="38876" rIns="77751" bIns="38876" rtlCol="0">
              <a:spAutoFit/>
            </a:bodyPr>
            <a:lstStyle/>
            <a:p>
              <a:r>
                <a:rPr lang="en-GB"/>
                <a:t>5.0m</a:t>
              </a: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325310F1-43B7-E21E-4FD9-1C4F22F0FD69}"/>
                </a:ext>
              </a:extLst>
            </p:cNvPr>
            <p:cNvSpPr/>
            <p:nvPr/>
          </p:nvSpPr>
          <p:spPr>
            <a:xfrm>
              <a:off x="6104261" y="2314084"/>
              <a:ext cx="848591" cy="2040283"/>
            </a:xfrm>
            <a:custGeom>
              <a:avLst/>
              <a:gdLst>
                <a:gd name="connsiteX0" fmla="*/ 61847 w 904686"/>
                <a:gd name="connsiteY0" fmla="*/ 1741336 h 1787776"/>
                <a:gd name="connsiteX1" fmla="*/ 904686 w 904686"/>
                <a:gd name="connsiteY1" fmla="*/ 1240404 h 1787776"/>
                <a:gd name="connsiteX2" fmla="*/ 896734 w 904686"/>
                <a:gd name="connsiteY2" fmla="*/ 0 h 1787776"/>
                <a:gd name="connsiteX3" fmla="*/ 61847 w 904686"/>
                <a:gd name="connsiteY3" fmla="*/ 0 h 1787776"/>
                <a:gd name="connsiteX4" fmla="*/ 61847 w 904686"/>
                <a:gd name="connsiteY4" fmla="*/ 1741336 h 1787776"/>
                <a:gd name="connsiteX0" fmla="*/ 0 w 842839"/>
                <a:gd name="connsiteY0" fmla="*/ 1741336 h 1787776"/>
                <a:gd name="connsiteX1" fmla="*/ 842839 w 842839"/>
                <a:gd name="connsiteY1" fmla="*/ 1240404 h 1787776"/>
                <a:gd name="connsiteX2" fmla="*/ 834887 w 842839"/>
                <a:gd name="connsiteY2" fmla="*/ 0 h 1787776"/>
                <a:gd name="connsiteX3" fmla="*/ 0 w 842839"/>
                <a:gd name="connsiteY3" fmla="*/ 0 h 1787776"/>
                <a:gd name="connsiteX4" fmla="*/ 0 w 842839"/>
                <a:gd name="connsiteY4" fmla="*/ 1741336 h 1787776"/>
                <a:gd name="connsiteX0" fmla="*/ 0 w 842839"/>
                <a:gd name="connsiteY0" fmla="*/ 1741336 h 1787776"/>
                <a:gd name="connsiteX1" fmla="*/ 842839 w 842839"/>
                <a:gd name="connsiteY1" fmla="*/ 1240404 h 1787776"/>
                <a:gd name="connsiteX2" fmla="*/ 834887 w 842839"/>
                <a:gd name="connsiteY2" fmla="*/ 0 h 1787776"/>
                <a:gd name="connsiteX3" fmla="*/ 0 w 842839"/>
                <a:gd name="connsiteY3" fmla="*/ 0 h 1787776"/>
                <a:gd name="connsiteX4" fmla="*/ 0 w 842839"/>
                <a:gd name="connsiteY4" fmla="*/ 1741336 h 1787776"/>
                <a:gd name="connsiteX0" fmla="*/ 104858 w 947697"/>
                <a:gd name="connsiteY0" fmla="*/ 1741336 h 1787776"/>
                <a:gd name="connsiteX1" fmla="*/ 947697 w 947697"/>
                <a:gd name="connsiteY1" fmla="*/ 1240404 h 1787776"/>
                <a:gd name="connsiteX2" fmla="*/ 939745 w 947697"/>
                <a:gd name="connsiteY2" fmla="*/ 0 h 1787776"/>
                <a:gd name="connsiteX3" fmla="*/ 104858 w 947697"/>
                <a:gd name="connsiteY3" fmla="*/ 0 h 1787776"/>
                <a:gd name="connsiteX4" fmla="*/ 104858 w 947697"/>
                <a:gd name="connsiteY4" fmla="*/ 1741336 h 1787776"/>
                <a:gd name="connsiteX0" fmla="*/ 61844 w 904683"/>
                <a:gd name="connsiteY0" fmla="*/ 1741336 h 1787776"/>
                <a:gd name="connsiteX1" fmla="*/ 904683 w 904683"/>
                <a:gd name="connsiteY1" fmla="*/ 1240404 h 1787776"/>
                <a:gd name="connsiteX2" fmla="*/ 896731 w 904683"/>
                <a:gd name="connsiteY2" fmla="*/ 0 h 1787776"/>
                <a:gd name="connsiteX3" fmla="*/ 61844 w 904683"/>
                <a:gd name="connsiteY3" fmla="*/ 0 h 1787776"/>
                <a:gd name="connsiteX4" fmla="*/ 61844 w 904683"/>
                <a:gd name="connsiteY4" fmla="*/ 1741336 h 1787776"/>
                <a:gd name="connsiteX0" fmla="*/ 61844 w 904683"/>
                <a:gd name="connsiteY0" fmla="*/ 1741336 h 1741336"/>
                <a:gd name="connsiteX1" fmla="*/ 904683 w 904683"/>
                <a:gd name="connsiteY1" fmla="*/ 1240404 h 1741336"/>
                <a:gd name="connsiteX2" fmla="*/ 896731 w 904683"/>
                <a:gd name="connsiteY2" fmla="*/ 0 h 1741336"/>
                <a:gd name="connsiteX3" fmla="*/ 61844 w 904683"/>
                <a:gd name="connsiteY3" fmla="*/ 0 h 1741336"/>
                <a:gd name="connsiteX4" fmla="*/ 61844 w 904683"/>
                <a:gd name="connsiteY4" fmla="*/ 1741336 h 1741336"/>
                <a:gd name="connsiteX0" fmla="*/ 0 w 842839"/>
                <a:gd name="connsiteY0" fmla="*/ 1741336 h 1741336"/>
                <a:gd name="connsiteX1" fmla="*/ 842839 w 842839"/>
                <a:gd name="connsiteY1" fmla="*/ 1240404 h 1741336"/>
                <a:gd name="connsiteX2" fmla="*/ 834887 w 842839"/>
                <a:gd name="connsiteY2" fmla="*/ 0 h 1741336"/>
                <a:gd name="connsiteX3" fmla="*/ 0 w 842839"/>
                <a:gd name="connsiteY3" fmla="*/ 0 h 1741336"/>
                <a:gd name="connsiteX4" fmla="*/ 0 w 842839"/>
                <a:gd name="connsiteY4" fmla="*/ 1741336 h 1741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2839" h="1741336">
                  <a:moveTo>
                    <a:pt x="0" y="1741336"/>
                  </a:moveTo>
                  <a:lnTo>
                    <a:pt x="842839" y="1240404"/>
                  </a:lnTo>
                  <a:cubicBezTo>
                    <a:pt x="840188" y="826936"/>
                    <a:pt x="837538" y="413468"/>
                    <a:pt x="834887" y="0"/>
                  </a:cubicBezTo>
                  <a:lnTo>
                    <a:pt x="0" y="0"/>
                  </a:lnTo>
                  <a:cubicBezTo>
                    <a:pt x="3976" y="592373"/>
                    <a:pt x="0" y="870668"/>
                    <a:pt x="0" y="1741336"/>
                  </a:cubicBezTo>
                  <a:close/>
                </a:path>
              </a:pathLst>
            </a:custGeom>
            <a:solidFill>
              <a:srgbClr val="C00000">
                <a:alpha val="50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AI-10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69DF1DF-17E6-473B-A677-787DF12E4DC1}"/>
                </a:ext>
              </a:extLst>
            </p:cNvPr>
            <p:cNvSpPr txBox="1"/>
            <p:nvPr/>
          </p:nvSpPr>
          <p:spPr>
            <a:xfrm>
              <a:off x="6727613" y="1580576"/>
              <a:ext cx="1489737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600"/>
                <a:t>Ground level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F9C88AD-FF6A-EC44-F121-1414481A30FF}"/>
              </a:ext>
            </a:extLst>
          </p:cNvPr>
          <p:cNvSpPr txBox="1"/>
          <p:nvPr/>
        </p:nvSpPr>
        <p:spPr>
          <a:xfrm>
            <a:off x="9359962" y="3310623"/>
            <a:ext cx="2743199" cy="2554545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PT Sans" panose="020B0503020203020204" pitchFamily="34" charset="77"/>
              </a:rPr>
              <a:t>Project executed in national partnership with </a:t>
            </a:r>
            <a:r>
              <a:rPr lang="en-US" sz="1600" b="1" dirty="0">
                <a:latin typeface="PT Sans" panose="020B0503020203020204" pitchFamily="34" charset="77"/>
              </a:rPr>
              <a:t>UK National Quantum Technology Hub in Sensors and Timing, Birmingham, UK, </a:t>
            </a:r>
          </a:p>
          <a:p>
            <a:pPr algn="ctr"/>
            <a:r>
              <a:rPr lang="en-US" sz="1600" dirty="0">
                <a:latin typeface="PT Sans" panose="020B0503020203020204" pitchFamily="34" charset="77"/>
              </a:rPr>
              <a:t>and international partnership with </a:t>
            </a:r>
            <a:r>
              <a:rPr lang="en-US" sz="1600" b="1" dirty="0">
                <a:latin typeface="PT Sans" panose="020B0503020203020204" pitchFamily="34" charset="77"/>
              </a:rPr>
              <a:t>The MAGIS Collaboration </a:t>
            </a:r>
          </a:p>
          <a:p>
            <a:pPr algn="ctr"/>
            <a:r>
              <a:rPr lang="en-US" sz="1600" b="1" dirty="0">
                <a:latin typeface="PT Sans" panose="020B0503020203020204" pitchFamily="34" charset="77"/>
              </a:rPr>
              <a:t>and The Fermi National Laboratory, US 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69AB4B7D-0EF1-A6A5-0748-85E349B637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8561" y="5905301"/>
            <a:ext cx="2286000" cy="46393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169970D-109B-BF7A-7DD5-B0C9315CFB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6874" y="901164"/>
            <a:ext cx="1371600" cy="82296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D22941F8-87BC-4D38-1B35-90032BF82CC0}"/>
              </a:ext>
            </a:extLst>
          </p:cNvPr>
          <p:cNvGrpSpPr/>
          <p:nvPr/>
        </p:nvGrpSpPr>
        <p:grpSpPr>
          <a:xfrm>
            <a:off x="9248508" y="240184"/>
            <a:ext cx="2743200" cy="3030684"/>
            <a:chOff x="358202" y="322291"/>
            <a:chExt cx="5737798" cy="6339112"/>
          </a:xfrm>
        </p:grpSpPr>
        <p:pic>
          <p:nvPicPr>
            <p:cNvPr id="32" name="Picture 31" descr="A close up of a map&#10;&#10;Description automatically generated">
              <a:extLst>
                <a:ext uri="{FF2B5EF4-FFF2-40B4-BE49-F238E27FC236}">
                  <a16:creationId xmlns:a16="http://schemas.microsoft.com/office/drawing/2014/main" id="{54E73E41-2C29-A41E-6641-A17DA68F38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8202" y="322291"/>
              <a:ext cx="5737798" cy="6339112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FBC526A-52EA-2BC9-318F-13A78E253922}"/>
                </a:ext>
              </a:extLst>
            </p:cNvPr>
            <p:cNvSpPr/>
            <p:nvPr/>
          </p:nvSpPr>
          <p:spPr>
            <a:xfrm>
              <a:off x="3562597" y="427512"/>
              <a:ext cx="1828800" cy="16981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877744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0D03E7-0D93-6A22-94BF-92E13BD99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4D710C-13B4-E5A2-8E21-F5F2E3B463C9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E8C1580-298C-7738-3763-3F92A35F5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MAGIS-100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89F8FB38-EC6D-C279-DE34-258750494E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A2C0155-50B6-13A9-5F4A-83DA4259A7DB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F0B59D-BD9B-7F39-4F4C-A9F46D79C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FA3229-D931-6194-99B2-2A98EAD96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22</a:t>
            </a:fld>
            <a:endParaRPr lang="en-US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C86E4C0B-BCBB-2D6C-5F94-700C6865B19A}"/>
              </a:ext>
            </a:extLst>
          </p:cNvPr>
          <p:cNvSpPr txBox="1">
            <a:spLocks/>
          </p:cNvSpPr>
          <p:nvPr/>
        </p:nvSpPr>
        <p:spPr>
          <a:xfrm>
            <a:off x="766637" y="1229276"/>
            <a:ext cx="5095850" cy="30053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PT Sans" panose="020B0503020203020204" pitchFamily="34" charset="77"/>
              </a:rPr>
              <a:t>Long-baseline atom interferometer being built at Fermilab US</a:t>
            </a:r>
          </a:p>
          <a:p>
            <a:r>
              <a:rPr lang="en-US" sz="2400" dirty="0">
                <a:latin typeface="PT Sans" panose="020B0503020203020204" pitchFamily="34" charset="77"/>
              </a:rPr>
              <a:t>3 strontium atom sources along vertical baseline</a:t>
            </a:r>
          </a:p>
          <a:p>
            <a:r>
              <a:rPr lang="en-US" sz="2400" dirty="0">
                <a:latin typeface="PT Sans" panose="020B0503020203020204" pitchFamily="34" charset="77"/>
              </a:rPr>
              <a:t>Test bed experiment for simultaneous atom interferometer control</a:t>
            </a:r>
          </a:p>
          <a:p>
            <a:r>
              <a:rPr lang="en-US" sz="2400" dirty="0">
                <a:latin typeface="PT Sans" panose="020B0503020203020204" pitchFamily="34" charset="77"/>
              </a:rPr>
              <a:t>Prototype 10m device at Stanford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F57E2F-3AF4-3D55-C0B9-56D718E97152}"/>
              </a:ext>
            </a:extLst>
          </p:cNvPr>
          <p:cNvSpPr txBox="1"/>
          <p:nvPr/>
        </p:nvSpPr>
        <p:spPr>
          <a:xfrm>
            <a:off x="3386125" y="85919"/>
            <a:ext cx="7601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PT Sans" panose="020B0503020203020204" pitchFamily="34" charset="77"/>
              </a:rPr>
              <a:t>M</a:t>
            </a:r>
            <a:r>
              <a:rPr lang="en-US" sz="2400" dirty="0">
                <a:latin typeface="PT Sans" panose="020B0503020203020204" pitchFamily="34" charset="77"/>
              </a:rPr>
              <a:t>atter-wave </a:t>
            </a:r>
            <a:r>
              <a:rPr lang="en-US" sz="2400" b="1" dirty="0">
                <a:latin typeface="PT Sans" panose="020B0503020203020204" pitchFamily="34" charset="77"/>
              </a:rPr>
              <a:t>A</a:t>
            </a:r>
            <a:r>
              <a:rPr lang="en-US" sz="2400" dirty="0">
                <a:latin typeface="PT Sans" panose="020B0503020203020204" pitchFamily="34" charset="77"/>
              </a:rPr>
              <a:t>tomic </a:t>
            </a:r>
            <a:r>
              <a:rPr lang="en-US" sz="2400" b="1" dirty="0">
                <a:latin typeface="PT Sans" panose="020B0503020203020204" pitchFamily="34" charset="77"/>
              </a:rPr>
              <a:t>G</a:t>
            </a:r>
            <a:r>
              <a:rPr lang="en-US" sz="2400" dirty="0">
                <a:latin typeface="PT Sans" panose="020B0503020203020204" pitchFamily="34" charset="77"/>
              </a:rPr>
              <a:t>radiometer </a:t>
            </a:r>
            <a:r>
              <a:rPr lang="en-US" sz="2400" b="1" dirty="0">
                <a:latin typeface="PT Sans" panose="020B0503020203020204" pitchFamily="34" charset="77"/>
              </a:rPr>
              <a:t>I</a:t>
            </a:r>
            <a:r>
              <a:rPr lang="en-US" sz="2400" dirty="0">
                <a:latin typeface="PT Sans" panose="020B0503020203020204" pitchFamily="34" charset="77"/>
              </a:rPr>
              <a:t>nterferometric </a:t>
            </a:r>
            <a:r>
              <a:rPr lang="en-US" sz="2400" b="1" dirty="0">
                <a:latin typeface="PT Sans" panose="020B0503020203020204" pitchFamily="34" charset="77"/>
              </a:rPr>
              <a:t>S</a:t>
            </a:r>
            <a:r>
              <a:rPr lang="en-US" sz="2400" dirty="0">
                <a:latin typeface="PT Sans" panose="020B0503020203020204" pitchFamily="34" charset="77"/>
              </a:rPr>
              <a:t>ensor</a:t>
            </a:r>
          </a:p>
        </p:txBody>
      </p:sp>
      <p:pic>
        <p:nvPicPr>
          <p:cNvPr id="11" name="Content Placeholder 2">
            <a:extLst>
              <a:ext uri="{FF2B5EF4-FFF2-40B4-BE49-F238E27FC236}">
                <a16:creationId xmlns:a16="http://schemas.microsoft.com/office/drawing/2014/main" id="{FB42399C-FF4E-AB8D-A731-80490B0D96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6150"/>
          <a:stretch/>
        </p:blipFill>
        <p:spPr>
          <a:xfrm>
            <a:off x="5862488" y="1230504"/>
            <a:ext cx="6037916" cy="50878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1D47401-37CB-083C-D852-24E65E544C56}"/>
              </a:ext>
            </a:extLst>
          </p:cNvPr>
          <p:cNvSpPr txBox="1"/>
          <p:nvPr/>
        </p:nvSpPr>
        <p:spPr>
          <a:xfrm>
            <a:off x="7879733" y="5758597"/>
            <a:ext cx="3730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Mahiro Abe </a:t>
            </a:r>
            <a:r>
              <a:rPr lang="en-US" sz="1200" i="1" dirty="0">
                <a:latin typeface="PT Sans" panose="020B0503020203020204" pitchFamily="34" charset="77"/>
              </a:rPr>
              <a:t>et al</a:t>
            </a:r>
            <a:r>
              <a:rPr lang="en-US" sz="1200" dirty="0">
                <a:latin typeface="PT Sans" panose="020B0503020203020204" pitchFamily="34" charset="77"/>
              </a:rPr>
              <a:t> 2021 </a:t>
            </a:r>
            <a:r>
              <a:rPr lang="en-US" sz="1200" i="1" dirty="0">
                <a:latin typeface="PT Sans" panose="020B0503020203020204" pitchFamily="34" charset="77"/>
              </a:rPr>
              <a:t>Quantum Sci. Technol.</a:t>
            </a:r>
            <a:r>
              <a:rPr lang="en-US" sz="1200" dirty="0">
                <a:latin typeface="PT Sans" panose="020B0503020203020204" pitchFamily="34" charset="77"/>
              </a:rPr>
              <a:t> </a:t>
            </a:r>
            <a:r>
              <a:rPr lang="en-US" sz="1200" b="1" dirty="0">
                <a:latin typeface="PT Sans" panose="020B0503020203020204" pitchFamily="34" charset="77"/>
              </a:rPr>
              <a:t>6</a:t>
            </a:r>
            <a:r>
              <a:rPr lang="en-US" sz="1200" dirty="0">
                <a:latin typeface="PT Sans" panose="020B0503020203020204" pitchFamily="34" charset="77"/>
              </a:rPr>
              <a:t> 044003</a:t>
            </a:r>
          </a:p>
        </p:txBody>
      </p:sp>
      <p:pic>
        <p:nvPicPr>
          <p:cNvPr id="13" name="Picture 1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3E477D8-EFF7-AFDF-3E20-4F99149918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301" y="4627186"/>
            <a:ext cx="6279419" cy="8987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7B6CB8F-C43F-C8B6-8D4A-177C0BECFF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1763" y="912535"/>
            <a:ext cx="2286000" cy="46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4290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78125-D5C3-682E-55B3-D575302AB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75E14F1-C156-5767-FF73-B89D126A90AE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6D0496-D334-2425-80F5-17D3F98B1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Long-baseline atom interferometer progress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6CD6B068-30B0-F66F-91F1-9D6D0AAFDA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543D106-E71B-1A71-4C30-26E5BAEDCA04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993FC2-BEE3-D956-B486-C32946856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A4AF57-4719-9D55-0240-AD3F3D6A0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422A67-28ED-6378-20CB-7B8091EE9F8D}"/>
              </a:ext>
            </a:extLst>
          </p:cNvPr>
          <p:cNvSpPr txBox="1"/>
          <p:nvPr/>
        </p:nvSpPr>
        <p:spPr>
          <a:xfrm>
            <a:off x="854481" y="885199"/>
            <a:ext cx="19094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PT Sans" panose="020B0503020203020204" pitchFamily="34" charset="77"/>
              </a:rPr>
              <a:t>MAGIS-100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DF27A1-EDF9-8CA3-FC58-7F27EE86F42C}"/>
              </a:ext>
            </a:extLst>
          </p:cNvPr>
          <p:cNvSpPr txBox="1"/>
          <p:nvPr/>
        </p:nvSpPr>
        <p:spPr>
          <a:xfrm>
            <a:off x="7921613" y="885199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PT Sans" panose="020B0503020203020204" pitchFamily="34" charset="77"/>
              </a:rPr>
              <a:t>AION</a:t>
            </a:r>
          </a:p>
        </p:txBody>
      </p:sp>
      <p:pic>
        <p:nvPicPr>
          <p:cNvPr id="12" name="Picture 11" descr="A blueprint of a crane&#10;&#10;Description automatically generated">
            <a:extLst>
              <a:ext uri="{FF2B5EF4-FFF2-40B4-BE49-F238E27FC236}">
                <a16:creationId xmlns:a16="http://schemas.microsoft.com/office/drawing/2014/main" id="{76E16172-4A3F-EB63-9A36-C2B80CDA33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6797" y="1402451"/>
            <a:ext cx="2118196" cy="50503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7828394-C0D7-FAAC-D756-DF73B151E960}"/>
              </a:ext>
            </a:extLst>
          </p:cNvPr>
          <p:cNvSpPr txBox="1"/>
          <p:nvPr/>
        </p:nvSpPr>
        <p:spPr>
          <a:xfrm>
            <a:off x="9915277" y="879539"/>
            <a:ext cx="2276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PT Sans" panose="020B0503020203020204" pitchFamily="34" charset="77"/>
              </a:rPr>
              <a:t>Design of Oxford </a:t>
            </a:r>
          </a:p>
          <a:p>
            <a:pPr algn="ctr"/>
            <a:r>
              <a:rPr lang="en-US" dirty="0">
                <a:latin typeface="PT Sans" panose="020B0503020203020204" pitchFamily="34" charset="77"/>
              </a:rPr>
              <a:t>10 m Detector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211D9C-4235-E946-3922-ED382B6C7882}"/>
              </a:ext>
            </a:extLst>
          </p:cNvPr>
          <p:cNvSpPr txBox="1"/>
          <p:nvPr/>
        </p:nvSpPr>
        <p:spPr>
          <a:xfrm>
            <a:off x="59353" y="1525870"/>
            <a:ext cx="3666066" cy="4524315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PT Sans" panose="020B0503020203020204" pitchFamily="34" charset="77"/>
              </a:rPr>
              <a:t>Construction phase in progress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PT Sans" panose="020B0503020203020204" pitchFamily="34" charset="77"/>
              </a:rPr>
              <a:t>Surface laser lab and laser transport system started construction in 2023, completion and optical table install this year.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PT Sans" panose="020B0503020203020204" pitchFamily="34" charset="77"/>
              </a:rPr>
              <a:t>Civil construction waiting on contract to start summer 2025</a:t>
            </a:r>
          </a:p>
          <a:p>
            <a:endParaRPr lang="en-US" b="1" dirty="0">
              <a:latin typeface="PT Sans" panose="020B0503020203020204" pitchFamily="34" charset="77"/>
            </a:endParaRPr>
          </a:p>
          <a:p>
            <a:r>
              <a:rPr lang="en-US" b="1" dirty="0">
                <a:latin typeface="PT Sans" panose="020B0503020203020204" pitchFamily="34" charset="77"/>
              </a:rPr>
              <a:t>Commissioning planned for early 2027</a:t>
            </a:r>
            <a:endParaRPr lang="en-US" dirty="0">
              <a:latin typeface="PT Sans" panose="020B0503020203020204" pitchFamily="34" charset="77"/>
            </a:endParaRPr>
          </a:p>
          <a:p>
            <a:endParaRPr lang="en-US" dirty="0">
              <a:latin typeface="PT Sans" panose="020B0503020203020204" pitchFamily="34" charset="77"/>
            </a:endParaRPr>
          </a:p>
          <a:p>
            <a:r>
              <a:rPr lang="en-GB" dirty="0">
                <a:latin typeface="PT Sans" panose="020B0503020203020204" pitchFamily="34" charset="77"/>
              </a:rPr>
              <a:t>MAGIS-100 design is supported by development of Stanford 10 m Sr atom interferometer assembly started last summer.</a:t>
            </a:r>
          </a:p>
        </p:txBody>
      </p:sp>
      <p:pic>
        <p:nvPicPr>
          <p:cNvPr id="16" name="Picture 15" descr="A long machine in a room&#10;&#10;Description automatically generated">
            <a:extLst>
              <a:ext uri="{FF2B5EF4-FFF2-40B4-BE49-F238E27FC236}">
                <a16:creationId xmlns:a16="http://schemas.microsoft.com/office/drawing/2014/main" id="{D4861C6D-3FE5-1128-B7C9-7FFEBEDFF7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4515" y="1431235"/>
            <a:ext cx="2989065" cy="27193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7151EA5-857F-924B-5DB1-EC5DDBEAF85C}"/>
              </a:ext>
            </a:extLst>
          </p:cNvPr>
          <p:cNvSpPr txBox="1"/>
          <p:nvPr/>
        </p:nvSpPr>
        <p:spPr>
          <a:xfrm>
            <a:off x="6830859" y="1514674"/>
            <a:ext cx="3385239" cy="4431983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PT Sans" panose="020B0503020203020204" pitchFamily="34" charset="77"/>
              </a:rPr>
              <a:t>5 ultracold Sr labs built in less than 24 months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PT Sans" panose="020B0503020203020204" pitchFamily="34" charset="77"/>
              </a:rPr>
              <a:t>Utilized cross-disciplinary large-scale Particle Physics production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PT Sans" panose="020B0503020203020204" pitchFamily="34" charset="77"/>
              </a:rPr>
              <a:t>All labs are commissioning R&amp;D platforms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PT Sans" panose="020B0503020203020204" pitchFamily="34" charset="77"/>
              </a:rPr>
              <a:t>Finalized 10 m instrument design for Oxford</a:t>
            </a:r>
            <a:endParaRPr lang="en-US" dirty="0">
              <a:latin typeface="PT Sans" panose="020B0503020203020204" pitchFamily="34" charset="77"/>
            </a:endParaRPr>
          </a:p>
          <a:p>
            <a:endParaRPr lang="en-US" dirty="0">
              <a:latin typeface="PT Sans" panose="020B0503020203020204" pitchFamily="34" charset="77"/>
            </a:endParaRPr>
          </a:p>
          <a:p>
            <a:r>
              <a:rPr lang="en-GB" dirty="0">
                <a:latin typeface="PT Sans" panose="020B0503020203020204" pitchFamily="34" charset="77"/>
              </a:rPr>
              <a:t>More than doubled the ultracold Sr R&amp;D capacity in the UK and designed centralized ultra-high vacuum system production</a:t>
            </a:r>
          </a:p>
          <a:p>
            <a:endParaRPr lang="en-GB" dirty="0">
              <a:latin typeface="PT Sans" panose="020B0503020203020204" pitchFamily="34" charset="77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sz="1200" i="1" strike="noStrike" dirty="0">
                <a:solidFill>
                  <a:srgbClr val="1A1A1A"/>
                </a:solidFill>
                <a:effectLst/>
                <a:latin typeface="PT Sans" panose="020B0503020203020204" pitchFamily="34" charset="77"/>
              </a:rPr>
              <a:t>AVS Quantum Sci.</a:t>
            </a:r>
            <a:r>
              <a:rPr lang="en-GB" sz="1200" i="0" strike="noStrike" dirty="0">
                <a:solidFill>
                  <a:srgbClr val="1A1A1A"/>
                </a:solidFill>
                <a:effectLst/>
                <a:latin typeface="PT Sans" panose="020B0503020203020204" pitchFamily="34" charset="77"/>
              </a:rPr>
              <a:t> 6, 014409 (2024)</a:t>
            </a:r>
            <a:endParaRPr lang="en-GB" sz="1200" dirty="0">
              <a:latin typeface="PT Sans" panose="020B0503020203020204" pitchFamily="34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C40502-A0C8-F610-E4D5-285B5D3C42DD}"/>
              </a:ext>
            </a:extLst>
          </p:cNvPr>
          <p:cNvSpPr txBox="1"/>
          <p:nvPr/>
        </p:nvSpPr>
        <p:spPr>
          <a:xfrm>
            <a:off x="3720853" y="1061903"/>
            <a:ext cx="3187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T Sans" panose="020B0503020203020204" pitchFamily="34" charset="77"/>
              </a:rPr>
              <a:t>Stanford 10 m tower assembly</a:t>
            </a:r>
          </a:p>
        </p:txBody>
      </p:sp>
    </p:spTree>
    <p:extLst>
      <p:ext uri="{BB962C8B-B14F-4D97-AF65-F5344CB8AC3E}">
        <p14:creationId xmlns:p14="http://schemas.microsoft.com/office/powerpoint/2010/main" val="31881947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CB5466-B86B-E932-DD61-C87E3A1A2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530E31-20E2-5843-3FFC-4930A4E48B3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E45422A-1DC2-4328-F5C7-E209FC7EC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Signal extraction and challenges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13C7BAB8-6E34-A51C-675A-100F7A97F2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2707EB6-056A-C1D7-03E4-5F4466F9A7EF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B1FBD8-69C2-4B2E-244C-C8500586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1F0757-058D-DE78-9E5B-6CECE4A44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22D63B-1000-1368-7258-40181912EE48}"/>
              </a:ext>
            </a:extLst>
          </p:cNvPr>
          <p:cNvSpPr txBox="1"/>
          <p:nvPr/>
        </p:nvSpPr>
        <p:spPr>
          <a:xfrm>
            <a:off x="7484165" y="6239736"/>
            <a:ext cx="33057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effectLst/>
                <a:latin typeface="PT Sans" panose="020B0503020203020204" pitchFamily="34" charset="77"/>
              </a:rPr>
              <a:t>G. T. Foster et. al., Opt. Lett., OL </a:t>
            </a:r>
            <a:r>
              <a:rPr lang="en-US" sz="1200" b="1">
                <a:effectLst/>
                <a:latin typeface="PT Sans" panose="020B0503020203020204" pitchFamily="34" charset="77"/>
              </a:rPr>
              <a:t>27</a:t>
            </a:r>
            <a:r>
              <a:rPr lang="en-US" sz="1200">
                <a:effectLst/>
                <a:latin typeface="PT Sans" panose="020B0503020203020204" pitchFamily="34" charset="77"/>
              </a:rPr>
              <a:t>, 951 (2002).</a:t>
            </a:r>
            <a:endParaRPr lang="en-US" sz="1200" dirty="0">
              <a:effectLst/>
              <a:latin typeface="PT Sans" panose="020B0503020203020204" pitchFamily="34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56D712-85B4-E840-9870-08581EA7C03F}"/>
              </a:ext>
            </a:extLst>
          </p:cNvPr>
          <p:cNvSpPr txBox="1"/>
          <p:nvPr/>
        </p:nvSpPr>
        <p:spPr>
          <a:xfrm>
            <a:off x="7251921" y="6468336"/>
            <a:ext cx="54605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</a:rPr>
              <a:t>A. </a:t>
            </a:r>
            <a:r>
              <a:rPr lang="en-US" sz="1200" dirty="0" err="1">
                <a:effectLst/>
              </a:rPr>
              <a:t>Sugarbaker</a:t>
            </a:r>
            <a:r>
              <a:rPr lang="en-US" sz="1200" dirty="0">
                <a:effectLst/>
              </a:rPr>
              <a:t> et. al., Phys. Rev. Lett. </a:t>
            </a:r>
            <a:r>
              <a:rPr lang="en-US" sz="1200" b="1" dirty="0">
                <a:effectLst/>
              </a:rPr>
              <a:t>111</a:t>
            </a:r>
            <a:r>
              <a:rPr lang="en-US" sz="1200" dirty="0">
                <a:effectLst/>
              </a:rPr>
              <a:t>, 113002 (2013).</a:t>
            </a: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1FF55045-CF4E-64FB-1D7B-7E60534F3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904" y="893842"/>
            <a:ext cx="5257800" cy="5404201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Technical challenges require extreme precision for quantum control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Atom flux, kinematics, atom temperature and collimation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Laser frequency, phase, and pointing stability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Temperature, vacuum, stray magnetic fields, and vibrations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Gravitational static gradients and moving masses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Subsampling instrument, aliasing</a:t>
            </a:r>
          </a:p>
          <a:p>
            <a:pPr lvl="1"/>
            <a:endParaRPr lang="en-US" dirty="0">
              <a:latin typeface="PT Sans" panose="020B0503020203020204" pitchFamily="34" charset="77"/>
            </a:endParaRPr>
          </a:p>
          <a:p>
            <a:r>
              <a:rPr lang="en-US" dirty="0">
                <a:latin typeface="PT Sans" panose="020B0503020203020204" pitchFamily="34" charset="77"/>
              </a:rPr>
              <a:t>Exquisite sensitivity to gravity results in environmental noise sources which are harder to mitigate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Seismic and atmospheric gravity gradient noise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Random anthropogenic and synanthropic noise</a:t>
            </a:r>
          </a:p>
          <a:p>
            <a:pPr lvl="1"/>
            <a:endParaRPr lang="en-US" dirty="0">
              <a:latin typeface="PT Sans" panose="020B0503020203020204" pitchFamily="34" charset="77"/>
            </a:endParaRPr>
          </a:p>
          <a:p>
            <a:endParaRPr lang="en-US" dirty="0">
              <a:latin typeface="PT Sans" panose="020B0503020203020204" pitchFamily="34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5E0FDC-4ABE-03B2-C52D-1053FA057450}"/>
              </a:ext>
            </a:extLst>
          </p:cNvPr>
          <p:cNvSpPr txBox="1"/>
          <p:nvPr/>
        </p:nvSpPr>
        <p:spPr>
          <a:xfrm>
            <a:off x="3754008" y="5870850"/>
            <a:ext cx="28599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PT Sans" panose="020B0503020203020204" pitchFamily="34" charset="77"/>
              </a:rPr>
              <a:t>J. Carlton and C. McCabe, Phys. Rev. D </a:t>
            </a:r>
            <a:r>
              <a:rPr lang="en-US" sz="1200" b="1" dirty="0">
                <a:effectLst/>
                <a:latin typeface="PT Sans" panose="020B0503020203020204" pitchFamily="34" charset="77"/>
              </a:rPr>
              <a:t>108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123004 (2023).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71C726-B01B-1A2E-3854-DBF0FAE22C42}"/>
              </a:ext>
            </a:extLst>
          </p:cNvPr>
          <p:cNvSpPr txBox="1"/>
          <p:nvPr/>
        </p:nvSpPr>
        <p:spPr>
          <a:xfrm>
            <a:off x="3592491" y="3870027"/>
            <a:ext cx="29099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PT Sans" panose="020B0503020203020204" pitchFamily="34" charset="77"/>
              </a:rPr>
              <a:t>L. </a:t>
            </a:r>
            <a:r>
              <a:rPr lang="en-US" sz="1200" dirty="0" err="1">
                <a:effectLst/>
                <a:latin typeface="PT Sans" panose="020B0503020203020204" pitchFamily="34" charset="77"/>
              </a:rPr>
              <a:t>Badurina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A. </a:t>
            </a:r>
            <a:r>
              <a:rPr lang="en-US" sz="1200" dirty="0" err="1">
                <a:effectLst/>
                <a:latin typeface="PT Sans" panose="020B0503020203020204" pitchFamily="34" charset="77"/>
              </a:rPr>
              <a:t>Beniwal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and C. McCabe, Phys. Rev. D </a:t>
            </a:r>
            <a:r>
              <a:rPr lang="en-US" sz="1200" b="1" dirty="0">
                <a:effectLst/>
                <a:latin typeface="PT Sans" panose="020B0503020203020204" pitchFamily="34" charset="77"/>
              </a:rPr>
              <a:t>108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083016 (2023).</a:t>
            </a:r>
          </a:p>
        </p:txBody>
      </p:sp>
      <p:pic>
        <p:nvPicPr>
          <p:cNvPr id="17" name="Picture 16" descr="A diagram of a circle with points&#10;&#10;AI-generated content may be incorrect.">
            <a:extLst>
              <a:ext uri="{FF2B5EF4-FFF2-40B4-BE49-F238E27FC236}">
                <a16:creationId xmlns:a16="http://schemas.microsoft.com/office/drawing/2014/main" id="{0B454966-5688-23DE-68B2-E311C30086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2400" y="878340"/>
            <a:ext cx="4978400" cy="37338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2B857600-9DBF-BABE-A0B9-1ED7415F49C8}"/>
              </a:ext>
            </a:extLst>
          </p:cNvPr>
          <p:cNvGrpSpPr>
            <a:grpSpLocks noChangeAspect="1"/>
          </p:cNvGrpSpPr>
          <p:nvPr/>
        </p:nvGrpSpPr>
        <p:grpSpPr>
          <a:xfrm>
            <a:off x="6953836" y="3929937"/>
            <a:ext cx="1754891" cy="1940913"/>
            <a:chOff x="6665679" y="1244716"/>
            <a:chExt cx="4305484" cy="4351338"/>
          </a:xfrm>
        </p:grpSpPr>
        <p:pic>
          <p:nvPicPr>
            <p:cNvPr id="19" name="Picture 18" descr="Diagram&#10;&#10;Description automatically generated">
              <a:extLst>
                <a:ext uri="{FF2B5EF4-FFF2-40B4-BE49-F238E27FC236}">
                  <a16:creationId xmlns:a16="http://schemas.microsoft.com/office/drawing/2014/main" id="{3077C9C0-28F8-8488-B12C-162F7B2991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644"/>
            <a:stretch/>
          </p:blipFill>
          <p:spPr>
            <a:xfrm>
              <a:off x="6665679" y="1244716"/>
              <a:ext cx="4305484" cy="4351338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2454759-E1F2-82CA-50A9-66285B426E0E}"/>
                </a:ext>
              </a:extLst>
            </p:cNvPr>
            <p:cNvSpPr/>
            <p:nvPr/>
          </p:nvSpPr>
          <p:spPr>
            <a:xfrm>
              <a:off x="6817701" y="1371068"/>
              <a:ext cx="616252" cy="4990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025FEF84-E9DF-FF38-A7EA-78DD89988BA7}"/>
              </a:ext>
            </a:extLst>
          </p:cNvPr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 rot="5400000">
            <a:off x="9813718" y="3697342"/>
            <a:ext cx="1293952" cy="288032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A2772B5-2EFC-3C17-BDC6-F7BCC52110DA}"/>
              </a:ext>
            </a:extLst>
          </p:cNvPr>
          <p:cNvSpPr txBox="1"/>
          <p:nvPr/>
        </p:nvSpPr>
        <p:spPr>
          <a:xfrm>
            <a:off x="6565046" y="911244"/>
            <a:ext cx="369332" cy="162575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Excited state upper (%)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83D2F4-1B92-185A-CD3D-2FCE96F112B4}"/>
              </a:ext>
            </a:extLst>
          </p:cNvPr>
          <p:cNvSpPr txBox="1"/>
          <p:nvPr/>
        </p:nvSpPr>
        <p:spPr>
          <a:xfrm>
            <a:off x="8896104" y="878340"/>
            <a:ext cx="369332" cy="162575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Excited state upper (%)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D05CE41-6405-B551-8DD3-B08B17E0F414}"/>
              </a:ext>
            </a:extLst>
          </p:cNvPr>
          <p:cNvSpPr txBox="1"/>
          <p:nvPr/>
        </p:nvSpPr>
        <p:spPr>
          <a:xfrm>
            <a:off x="7141213" y="2398500"/>
            <a:ext cx="1754891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Excited state lower (%)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CDC55E6-0607-DFC0-6BAF-E5409E3B7768}"/>
              </a:ext>
            </a:extLst>
          </p:cNvPr>
          <p:cNvSpPr txBox="1"/>
          <p:nvPr/>
        </p:nvSpPr>
        <p:spPr>
          <a:xfrm>
            <a:off x="9327419" y="2414863"/>
            <a:ext cx="1754891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Excited state lower (%)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CBE4FE8-C791-3319-8E1C-CECEAF38F4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5301" y="2726299"/>
            <a:ext cx="28448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5961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627A2F-F56F-6CAB-D71F-64BE653E9F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5785E80-A187-2BC4-C7C8-B946420DA4DF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D5830FE-FB5B-BA14-3DE8-C60321D4D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Earth Science applications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C8F69A72-06D8-CB0A-DC39-4608A007E0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1AD7329-89EC-2DC1-7FA6-D8A83607917B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C68D84-B043-ED15-4BFB-62412368C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E83E98-5B63-A364-DB95-7F4E9FEF9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25</a:t>
            </a:fld>
            <a:endParaRPr lang="en-US"/>
          </a:p>
        </p:txBody>
      </p:sp>
      <p:pic>
        <p:nvPicPr>
          <p:cNvPr id="11" name="Content Placeholder 2">
            <a:extLst>
              <a:ext uri="{FF2B5EF4-FFF2-40B4-BE49-F238E27FC236}">
                <a16:creationId xmlns:a16="http://schemas.microsoft.com/office/drawing/2014/main" id="{A0F2775D-B9AD-4B97-4254-4468669ACF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4432" y="1155960"/>
            <a:ext cx="3322899" cy="20921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960638F-C3A5-E62E-EF66-D8654B43DD16}"/>
              </a:ext>
            </a:extLst>
          </p:cNvPr>
          <p:cNvSpPr txBox="1"/>
          <p:nvPr/>
        </p:nvSpPr>
        <p:spPr>
          <a:xfrm>
            <a:off x="9225221" y="3394253"/>
            <a:ext cx="27911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Mitchell </a:t>
            </a:r>
            <a:r>
              <a:rPr lang="en-US" sz="1200" i="1" dirty="0">
                <a:ea typeface="Verdana" panose="020B0604030504040204" pitchFamily="34" charset="0"/>
                <a:cs typeface="Verdana" panose="020B0604030504040204" pitchFamily="34" charset="0"/>
              </a:rPr>
              <a:t>et al</a:t>
            </a:r>
            <a:r>
              <a:rPr lang="en-US" sz="1200" dirty="0">
                <a:ea typeface="Verdana" panose="020B0604030504040204" pitchFamily="34" charset="0"/>
                <a:cs typeface="Verdana" panose="020B0604030504040204" pitchFamily="34" charset="0"/>
              </a:rPr>
              <a:t>.,</a:t>
            </a:r>
            <a:r>
              <a:rPr lang="en-US" sz="120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200" i="1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J. Inst.</a:t>
            </a:r>
            <a:r>
              <a:rPr lang="en-US" sz="120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, vol. 17, 01, 2022</a:t>
            </a:r>
            <a:r>
              <a:rPr lang="en-US" sz="1200" dirty="0"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200" dirty="0">
              <a:effectLst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B512BC-E7FD-4B1A-0EB5-75F7B1524C45}"/>
              </a:ext>
            </a:extLst>
          </p:cNvPr>
          <p:cNvSpPr txBox="1"/>
          <p:nvPr/>
        </p:nvSpPr>
        <p:spPr>
          <a:xfrm>
            <a:off x="9225221" y="3590704"/>
            <a:ext cx="31409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b="0" i="0" dirty="0" err="1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Badurina</a:t>
            </a:r>
            <a:r>
              <a:rPr lang="en-US" sz="1200" b="0" i="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, et al. Phys. Rev. D </a:t>
            </a:r>
            <a:r>
              <a:rPr lang="en-US" sz="1200" b="1" i="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107</a:t>
            </a:r>
            <a:r>
              <a:rPr lang="en-US" sz="1200" b="0" i="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, 055002</a:t>
            </a:r>
          </a:p>
        </p:txBody>
      </p:sp>
      <p:pic>
        <p:nvPicPr>
          <p:cNvPr id="15" name="Picture 14" descr="A graph with blue line and orange line&#10;&#10;Description automatically generated">
            <a:extLst>
              <a:ext uri="{FF2B5EF4-FFF2-40B4-BE49-F238E27FC236}">
                <a16:creationId xmlns:a16="http://schemas.microsoft.com/office/drawing/2014/main" id="{468070B8-54CF-3F69-E94F-19DC5AC732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8917" y="1123983"/>
            <a:ext cx="3132135" cy="2330346"/>
          </a:xfrm>
          <a:prstGeom prst="rect">
            <a:avLst/>
          </a:prstGeom>
        </p:spPr>
      </p:pic>
      <p:pic>
        <p:nvPicPr>
          <p:cNvPr id="16" name="Picture 15" descr="A graph showing different types of mode&#10;&#10;Description automatically generated">
            <a:extLst>
              <a:ext uri="{FF2B5EF4-FFF2-40B4-BE49-F238E27FC236}">
                <a16:creationId xmlns:a16="http://schemas.microsoft.com/office/drawing/2014/main" id="{ED1A30C6-C859-4FFF-FFF5-560C742D0C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753" y="3893292"/>
            <a:ext cx="3944980" cy="249300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FEBC73B-70E5-5DE9-58B2-39432DF3484A}"/>
              </a:ext>
            </a:extLst>
          </p:cNvPr>
          <p:cNvSpPr txBox="1"/>
          <p:nvPr/>
        </p:nvSpPr>
        <p:spPr>
          <a:xfrm>
            <a:off x="1364945" y="3431998"/>
            <a:ext cx="27029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Seismic Frequency Spectrum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863EFE-F619-D59B-7E71-E65804F53CEA}"/>
              </a:ext>
            </a:extLst>
          </p:cNvPr>
          <p:cNvSpPr txBox="1"/>
          <p:nvPr/>
        </p:nvSpPr>
        <p:spPr>
          <a:xfrm>
            <a:off x="5341702" y="835892"/>
            <a:ext cx="5134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Rayleigh seismic waves source gravitational fluctuations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1439B9-7871-8977-6258-44C33EF8FEF0}"/>
              </a:ext>
            </a:extLst>
          </p:cNvPr>
          <p:cNvSpPr txBox="1"/>
          <p:nvPr/>
        </p:nvSpPr>
        <p:spPr>
          <a:xfrm>
            <a:off x="5341702" y="3851219"/>
            <a:ext cx="52075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Atmospheric infrasound and temperature gradient noise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D9BD17-66DD-CB84-D7DE-B66F0CB63BE7}"/>
              </a:ext>
            </a:extLst>
          </p:cNvPr>
          <p:cNvSpPr txBox="1"/>
          <p:nvPr/>
        </p:nvSpPr>
        <p:spPr>
          <a:xfrm>
            <a:off x="357616" y="982000"/>
            <a:ext cx="4717642" cy="2308324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T Sans" panose="020B0503020203020204" pitchFamily="34" charset="77"/>
              </a:rPr>
              <a:t>Terrestrial backgrounds cause gravity gradient noise limiting fundamental physics searches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T Sans" panose="020B0503020203020204" pitchFamily="34" charset="77"/>
              </a:rPr>
              <a:t>AION can use gravitational signal channel to answer open questions in Earth science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PT Sans" panose="020B0503020203020204" pitchFamily="34" charset="77"/>
              </a:rPr>
              <a:t>Earth’s free oscillation and normal modes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PT Sans" panose="020B0503020203020204" pitchFamily="34" charset="77"/>
              </a:rPr>
              <a:t>Low-frequency Earth dynamics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AE8B443-B33F-7754-B06C-DA2DA7333E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1702" y="4085443"/>
            <a:ext cx="2666642" cy="217946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31F6BC9-5EB5-092B-FF16-373B04F808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57331" y="4176883"/>
            <a:ext cx="3541634" cy="217946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41347FF-2CF7-89C2-C4B2-75EBA34DA709}"/>
              </a:ext>
            </a:extLst>
          </p:cNvPr>
          <p:cNvSpPr txBox="1"/>
          <p:nvPr/>
        </p:nvSpPr>
        <p:spPr>
          <a:xfrm>
            <a:off x="9375770" y="6165355"/>
            <a:ext cx="28162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PT Sans" panose="020B0503020203020204" pitchFamily="34" charset="77"/>
              </a:rPr>
              <a:t>Carlton </a:t>
            </a:r>
            <a:r>
              <a:rPr lang="en-US" sz="1200" i="1" dirty="0">
                <a:effectLst/>
                <a:latin typeface="PT Sans" panose="020B0503020203020204" pitchFamily="34" charset="77"/>
              </a:rPr>
              <a:t>et al.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arXiv:2412.05379 (2024).</a:t>
            </a:r>
          </a:p>
        </p:txBody>
      </p:sp>
    </p:spTree>
    <p:extLst>
      <p:ext uri="{BB962C8B-B14F-4D97-AF65-F5344CB8AC3E}">
        <p14:creationId xmlns:p14="http://schemas.microsoft.com/office/powerpoint/2010/main" val="348465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1042C3-193E-62C1-52AC-69D20B586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5D6466E-233E-D78F-6816-AB93223FA9A9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82C95C3-83AC-6C64-566D-14B88C576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title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35272194-3608-688F-A8EE-829D03EC95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C8369E5-C8B8-5F45-B1B8-235848447B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PT Sans" panose="020B0503020203020204" pitchFamily="34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B6A24F-6114-7EFA-BD2D-9C271F6F6F30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A0940F-EDEA-AE2B-634F-CA06D9D77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05142-DEEC-EACA-B88C-40704D4EF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677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BC333-385A-2CBD-F96E-1833EA1F34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B305F-607E-65AF-8539-EA8A417A6FA0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F1C10F7-977F-FF99-1D3E-23E4623C4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Atom interferometry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888381E8-678D-0310-3B5A-60C27C64A4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197FF04-9089-8A50-AF62-6A62F12DE209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026DAB-0C94-D93D-9F3D-42F0D3DB4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AE1E75-4F6D-5593-80A5-217758D40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83EB020-1750-8E17-EF78-AB98DF7D5C08}"/>
              </a:ext>
            </a:extLst>
          </p:cNvPr>
          <p:cNvGrpSpPr/>
          <p:nvPr/>
        </p:nvGrpSpPr>
        <p:grpSpPr>
          <a:xfrm>
            <a:off x="574103" y="1452153"/>
            <a:ext cx="5471407" cy="4095835"/>
            <a:chOff x="574103" y="1452153"/>
            <a:chExt cx="5471407" cy="409583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1464A2D-5D1D-EEDD-D0AB-D764278F489D}"/>
                </a:ext>
              </a:extLst>
            </p:cNvPr>
            <p:cNvSpPr/>
            <p:nvPr/>
          </p:nvSpPr>
          <p:spPr>
            <a:xfrm>
              <a:off x="1406241" y="4639003"/>
              <a:ext cx="530809" cy="57356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015D8D6-6E00-4479-A189-DC70E9060FAB}"/>
                </a:ext>
              </a:extLst>
            </p:cNvPr>
            <p:cNvSpPr/>
            <p:nvPr/>
          </p:nvSpPr>
          <p:spPr>
            <a:xfrm>
              <a:off x="4090592" y="2861677"/>
              <a:ext cx="530809" cy="57356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113075B-CE51-91DA-4E55-6428DCC039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06241" y="4639003"/>
              <a:ext cx="530809" cy="57356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C09DA79-D047-36E6-74B4-2F57BE48C8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90592" y="2903238"/>
              <a:ext cx="530809" cy="531999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lbow Connector 13">
              <a:extLst>
                <a:ext uri="{FF2B5EF4-FFF2-40B4-BE49-F238E27FC236}">
                  <a16:creationId xmlns:a16="http://schemas.microsoft.com/office/drawing/2014/main" id="{7CCA5078-69D7-1A1C-D4C2-426E247354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103" y="3148457"/>
              <a:ext cx="3781892" cy="1779698"/>
            </a:xfrm>
            <a:prstGeom prst="bentConnector3">
              <a:avLst>
                <a:gd name="adj1" fmla="val 28640"/>
              </a:avLst>
            </a:prstGeom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5" name="Elbow Connector 14">
              <a:extLst>
                <a:ext uri="{FF2B5EF4-FFF2-40B4-BE49-F238E27FC236}">
                  <a16:creationId xmlns:a16="http://schemas.microsoft.com/office/drawing/2014/main" id="{F193B6DD-A941-1E03-A206-88FFC194DA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103" y="3139088"/>
              <a:ext cx="3781892" cy="1789067"/>
            </a:xfrm>
            <a:prstGeom prst="bentConnector3">
              <a:avLst>
                <a:gd name="adj1" fmla="val 100137"/>
              </a:avLst>
            </a:prstGeom>
            <a:ln w="28575" cap="flat" cmpd="sng" algn="ctr">
              <a:solidFill>
                <a:srgbClr val="8F133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8383CFC-8867-18EC-00E8-BD662805325D}"/>
                </a:ext>
              </a:extLst>
            </p:cNvPr>
            <p:cNvSpPr/>
            <p:nvPr/>
          </p:nvSpPr>
          <p:spPr>
            <a:xfrm>
              <a:off x="2687877" y="2852162"/>
              <a:ext cx="613433" cy="583075"/>
            </a:xfrm>
            <a:prstGeom prst="ellipse">
              <a:avLst/>
            </a:prstGeom>
            <a:solidFill>
              <a:srgbClr val="00A083"/>
            </a:solidFill>
            <a:ln w="12700">
              <a:solidFill>
                <a:srgbClr val="009193"/>
              </a:solidFill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Delay 16">
              <a:extLst>
                <a:ext uri="{FF2B5EF4-FFF2-40B4-BE49-F238E27FC236}">
                  <a16:creationId xmlns:a16="http://schemas.microsoft.com/office/drawing/2014/main" id="{B4EB5AEA-12B6-5486-648F-D28D1D1A6AD2}"/>
                </a:ext>
              </a:extLst>
            </p:cNvPr>
            <p:cNvSpPr/>
            <p:nvPr/>
          </p:nvSpPr>
          <p:spPr>
            <a:xfrm>
              <a:off x="5130705" y="2900122"/>
              <a:ext cx="378133" cy="480924"/>
            </a:xfrm>
            <a:prstGeom prst="flowChartDelay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elay 17">
              <a:extLst>
                <a:ext uri="{FF2B5EF4-FFF2-40B4-BE49-F238E27FC236}">
                  <a16:creationId xmlns:a16="http://schemas.microsoft.com/office/drawing/2014/main" id="{D1CA2526-911B-5BEE-C053-D8BD5F428ABF}"/>
                </a:ext>
              </a:extLst>
            </p:cNvPr>
            <p:cNvSpPr/>
            <p:nvPr/>
          </p:nvSpPr>
          <p:spPr>
            <a:xfrm rot="16200000">
              <a:off x="4151702" y="2016247"/>
              <a:ext cx="408588" cy="445078"/>
            </a:xfrm>
            <a:prstGeom prst="flowChartDelay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C206464E-8C27-9670-F193-A1A5E79EBAA4}"/>
                </a:ext>
              </a:extLst>
            </p:cNvPr>
            <p:cNvSpPr/>
            <p:nvPr/>
          </p:nvSpPr>
          <p:spPr>
            <a:xfrm>
              <a:off x="4934744" y="3139088"/>
              <a:ext cx="1110766" cy="1200226"/>
            </a:xfrm>
            <a:prstGeom prst="arc">
              <a:avLst>
                <a:gd name="adj1" fmla="val 16273655"/>
                <a:gd name="adj2" fmla="val 18515739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B86F8387-29EE-A2C7-38D9-593906EE1BD5}"/>
                </a:ext>
              </a:extLst>
            </p:cNvPr>
            <p:cNvSpPr/>
            <p:nvPr/>
          </p:nvSpPr>
          <p:spPr>
            <a:xfrm rot="16200000">
              <a:off x="4311265" y="1496883"/>
              <a:ext cx="1200226" cy="1110766"/>
            </a:xfrm>
            <a:prstGeom prst="arc">
              <a:avLst>
                <a:gd name="adj1" fmla="val 16273655"/>
                <a:gd name="adj2" fmla="val 18515739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E01B455-049A-685A-C3B6-505620431D71}"/>
                </a:ext>
              </a:extLst>
            </p:cNvPr>
            <p:cNvSpPr>
              <a:spLocks/>
            </p:cNvSpPr>
            <p:nvPr/>
          </p:nvSpPr>
          <p:spPr>
            <a:xfrm rot="2700000">
              <a:off x="1566993" y="2831978"/>
              <a:ext cx="120023" cy="53080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8229D53-879C-A8B1-DF00-FDFD56365FAE}"/>
                </a:ext>
              </a:extLst>
            </p:cNvPr>
            <p:cNvSpPr/>
            <p:nvPr/>
          </p:nvSpPr>
          <p:spPr>
            <a:xfrm rot="2700000">
              <a:off x="4352191" y="4698685"/>
              <a:ext cx="120023" cy="53080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712D8233-59AB-D8E2-9931-F3BF053B0E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50385" y="2443080"/>
              <a:ext cx="1" cy="69600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4AD16DF4-AB7A-693E-5338-D569DB300FB3}"/>
                </a:ext>
              </a:extLst>
            </p:cNvPr>
            <p:cNvCxnSpPr/>
            <p:nvPr/>
          </p:nvCxnSpPr>
          <p:spPr>
            <a:xfrm flipV="1">
              <a:off x="4384044" y="2443564"/>
              <a:ext cx="1" cy="696008"/>
            </a:xfrm>
            <a:prstGeom prst="straightConnector1">
              <a:avLst/>
            </a:prstGeom>
            <a:ln w="28575">
              <a:solidFill>
                <a:srgbClr val="8F133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D731F77-EA76-1152-3188-E7E76858742D}"/>
                </a:ext>
              </a:extLst>
            </p:cNvPr>
            <p:cNvCxnSpPr>
              <a:cxnSpLocks/>
            </p:cNvCxnSpPr>
            <p:nvPr/>
          </p:nvCxnSpPr>
          <p:spPr>
            <a:xfrm>
              <a:off x="4365399" y="3122258"/>
              <a:ext cx="73152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BF40AB34-5115-EDF8-50AD-54A6EE8C89D5}"/>
                </a:ext>
              </a:extLst>
            </p:cNvPr>
            <p:cNvCxnSpPr>
              <a:cxnSpLocks/>
            </p:cNvCxnSpPr>
            <p:nvPr/>
          </p:nvCxnSpPr>
          <p:spPr>
            <a:xfrm>
              <a:off x="4366056" y="3152434"/>
              <a:ext cx="730863" cy="0"/>
            </a:xfrm>
            <a:prstGeom prst="straightConnector1">
              <a:avLst/>
            </a:prstGeom>
            <a:ln w="28575">
              <a:solidFill>
                <a:srgbClr val="8F133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A49AF6F-A3DD-1F0A-581D-F94A1308E08A}"/>
                </a:ext>
              </a:extLst>
            </p:cNvPr>
            <p:cNvSpPr txBox="1"/>
            <p:nvPr/>
          </p:nvSpPr>
          <p:spPr>
            <a:xfrm>
              <a:off x="1059180" y="5209434"/>
              <a:ext cx="12907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PT Sans" panose="020B0503020203020204" pitchFamily="34" charset="77"/>
                </a:rPr>
                <a:t>beamsplitter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7D9D1AF-8C03-F0A4-7ABD-7600F2D5AEE4}"/>
                </a:ext>
              </a:extLst>
            </p:cNvPr>
            <p:cNvSpPr txBox="1"/>
            <p:nvPr/>
          </p:nvSpPr>
          <p:spPr>
            <a:xfrm>
              <a:off x="4133457" y="5139295"/>
              <a:ext cx="7280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PT Sans" panose="020B0503020203020204" pitchFamily="34" charset="77"/>
                </a:rPr>
                <a:t>mirror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F7BE0BD-F51F-0BC6-0A81-DE16765F48FB}"/>
                </a:ext>
              </a:extLst>
            </p:cNvPr>
            <p:cNvSpPr txBox="1"/>
            <p:nvPr/>
          </p:nvSpPr>
          <p:spPr>
            <a:xfrm>
              <a:off x="4861953" y="3390756"/>
              <a:ext cx="9156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PT Sans" panose="020B0503020203020204" pitchFamily="34" charset="77"/>
                </a:rPr>
                <a:t>detector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6934BEC-6395-7263-CF42-9CE69716B1E8}"/>
                </a:ext>
              </a:extLst>
            </p:cNvPr>
            <p:cNvSpPr txBox="1"/>
            <p:nvPr/>
          </p:nvSpPr>
          <p:spPr>
            <a:xfrm>
              <a:off x="2666618" y="3368493"/>
              <a:ext cx="6559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PT Sans" panose="020B0503020203020204" pitchFamily="34" charset="77"/>
                </a:rPr>
                <a:t>delay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86C0775E-5669-822A-EEC3-075F41D7BB4B}"/>
              </a:ext>
            </a:extLst>
          </p:cNvPr>
          <p:cNvSpPr txBox="1"/>
          <p:nvPr/>
        </p:nvSpPr>
        <p:spPr>
          <a:xfrm>
            <a:off x="526704" y="1031231"/>
            <a:ext cx="5549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PT Sans" panose="020B0503020203020204" pitchFamily="34" charset="77"/>
              </a:rPr>
              <a:t>Mach-Zehnder laser interferometer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5F7822-4E02-F072-EE6B-369E9111AAC3}"/>
              </a:ext>
            </a:extLst>
          </p:cNvPr>
          <p:cNvSpPr txBox="1"/>
          <p:nvPr/>
        </p:nvSpPr>
        <p:spPr>
          <a:xfrm>
            <a:off x="6298453" y="1023280"/>
            <a:ext cx="5595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PT Sans" panose="020B0503020203020204" pitchFamily="34" charset="77"/>
              </a:rPr>
              <a:t>Mach-Zehnder atom interferometer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37697C3-6AC6-F131-F2B6-B3878B6B51B5}"/>
              </a:ext>
            </a:extLst>
          </p:cNvPr>
          <p:cNvGrpSpPr/>
          <p:nvPr/>
        </p:nvGrpSpPr>
        <p:grpSpPr>
          <a:xfrm>
            <a:off x="6108736" y="2974695"/>
            <a:ext cx="4843726" cy="1951088"/>
            <a:chOff x="6502361" y="3081846"/>
            <a:chExt cx="4577715" cy="1843937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D2E68A8-6A17-D099-5470-CDAEA25F2C8D}"/>
                </a:ext>
              </a:extLst>
            </p:cNvPr>
            <p:cNvCxnSpPr>
              <a:cxnSpLocks/>
            </p:cNvCxnSpPr>
            <p:nvPr/>
          </p:nvCxnSpPr>
          <p:spPr>
            <a:xfrm>
              <a:off x="6502361" y="4925783"/>
              <a:ext cx="1085217" cy="0"/>
            </a:xfrm>
            <a:prstGeom prst="line">
              <a:avLst/>
            </a:prstGeom>
            <a:ln w="28575">
              <a:solidFill>
                <a:srgbClr val="8F13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Parallelogram 34">
              <a:extLst>
                <a:ext uri="{FF2B5EF4-FFF2-40B4-BE49-F238E27FC236}">
                  <a16:creationId xmlns:a16="http://schemas.microsoft.com/office/drawing/2014/main" id="{BA76832B-CC71-B5B2-A4D0-DDFF36B04EBA}"/>
                </a:ext>
              </a:extLst>
            </p:cNvPr>
            <p:cNvSpPr/>
            <p:nvPr/>
          </p:nvSpPr>
          <p:spPr>
            <a:xfrm>
              <a:off x="7587578" y="3739201"/>
              <a:ext cx="2761635" cy="1186582"/>
            </a:xfrm>
            <a:prstGeom prst="parallelogram">
              <a:avLst>
                <a:gd name="adj" fmla="val 116355"/>
              </a:avLst>
            </a:prstGeom>
            <a:noFill/>
            <a:ln w="28575">
              <a:solidFill>
                <a:srgbClr val="8F133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2DE8BCF-0EF0-82F6-5239-FB11E4736459}"/>
                </a:ext>
              </a:extLst>
            </p:cNvPr>
            <p:cNvCxnSpPr>
              <a:cxnSpLocks/>
              <a:endCxn id="35" idx="0"/>
            </p:cNvCxnSpPr>
            <p:nvPr/>
          </p:nvCxnSpPr>
          <p:spPr>
            <a:xfrm flipV="1">
              <a:off x="7587578" y="3739201"/>
              <a:ext cx="1380818" cy="1186582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AD24C4E-D7BA-6059-712B-78DA5FDCEF9C}"/>
                </a:ext>
              </a:extLst>
            </p:cNvPr>
            <p:cNvCxnSpPr>
              <a:cxnSpLocks/>
              <a:stCxn id="35" idx="0"/>
            </p:cNvCxnSpPr>
            <p:nvPr/>
          </p:nvCxnSpPr>
          <p:spPr>
            <a:xfrm>
              <a:off x="8968396" y="3739201"/>
              <a:ext cx="1380817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F5AED940-2F95-64B8-6B7D-194F51D37C7D}"/>
                </a:ext>
              </a:extLst>
            </p:cNvPr>
            <p:cNvCxnSpPr>
              <a:cxnSpLocks/>
            </p:cNvCxnSpPr>
            <p:nvPr/>
          </p:nvCxnSpPr>
          <p:spPr>
            <a:xfrm>
              <a:off x="10348556" y="3728427"/>
              <a:ext cx="73152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61867AE9-E3EB-F9F6-3A91-FEE9FE379C3B}"/>
                </a:ext>
              </a:extLst>
            </p:cNvPr>
            <p:cNvCxnSpPr>
              <a:cxnSpLocks/>
            </p:cNvCxnSpPr>
            <p:nvPr/>
          </p:nvCxnSpPr>
          <p:spPr>
            <a:xfrm>
              <a:off x="10349213" y="3758603"/>
              <a:ext cx="730863" cy="0"/>
            </a:xfrm>
            <a:prstGeom prst="straightConnector1">
              <a:avLst/>
            </a:prstGeom>
            <a:ln w="28575">
              <a:solidFill>
                <a:srgbClr val="8F133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1050DA2F-D0CF-F949-41B6-3082764EB6F3}"/>
                </a:ext>
              </a:extLst>
            </p:cNvPr>
            <p:cNvCxnSpPr>
              <a:cxnSpLocks/>
            </p:cNvCxnSpPr>
            <p:nvPr/>
          </p:nvCxnSpPr>
          <p:spPr>
            <a:xfrm rot="18300000">
              <a:off x="10157091" y="3447606"/>
              <a:ext cx="73152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DB6DB81D-6BDD-4158-CA14-90E8ADA90B30}"/>
                </a:ext>
              </a:extLst>
            </p:cNvPr>
            <p:cNvCxnSpPr>
              <a:cxnSpLocks/>
            </p:cNvCxnSpPr>
            <p:nvPr/>
          </p:nvCxnSpPr>
          <p:spPr>
            <a:xfrm rot="18300000">
              <a:off x="10192727" y="3447800"/>
              <a:ext cx="730863" cy="0"/>
            </a:xfrm>
            <a:prstGeom prst="straightConnector1">
              <a:avLst/>
            </a:prstGeom>
            <a:ln w="28575">
              <a:solidFill>
                <a:srgbClr val="8F133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1A68A92-B922-5023-E0F1-62CD9FC9F2EA}"/>
              </a:ext>
            </a:extLst>
          </p:cNvPr>
          <p:cNvGrpSpPr/>
          <p:nvPr/>
        </p:nvGrpSpPr>
        <p:grpSpPr>
          <a:xfrm>
            <a:off x="10335597" y="1998294"/>
            <a:ext cx="1333304" cy="1200226"/>
            <a:chOff x="11131261" y="2065529"/>
            <a:chExt cx="1333304" cy="1200226"/>
          </a:xfrm>
        </p:grpSpPr>
        <p:sp>
          <p:nvSpPr>
            <p:cNvPr id="43" name="Delay 42">
              <a:extLst>
                <a:ext uri="{FF2B5EF4-FFF2-40B4-BE49-F238E27FC236}">
                  <a16:creationId xmlns:a16="http://schemas.microsoft.com/office/drawing/2014/main" id="{A5DB96EC-5A4D-DBA0-FD5A-CCC15A200ACC}"/>
                </a:ext>
              </a:extLst>
            </p:cNvPr>
            <p:cNvSpPr/>
            <p:nvPr/>
          </p:nvSpPr>
          <p:spPr>
            <a:xfrm rot="16200000">
              <a:off x="11149506" y="2629623"/>
              <a:ext cx="408588" cy="445078"/>
            </a:xfrm>
            <a:prstGeom prst="flowChartDelay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BF9D6DBF-2D5C-5DC9-453B-806C0B6ED74E}"/>
                </a:ext>
              </a:extLst>
            </p:cNvPr>
            <p:cNvSpPr/>
            <p:nvPr/>
          </p:nvSpPr>
          <p:spPr>
            <a:xfrm rot="16200000">
              <a:off x="11309069" y="2110259"/>
              <a:ext cx="1200226" cy="1110766"/>
            </a:xfrm>
            <a:prstGeom prst="arc">
              <a:avLst>
                <a:gd name="adj1" fmla="val 16273655"/>
                <a:gd name="adj2" fmla="val 18515739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75EF20C-D17A-6B42-1B25-07199393ED4B}"/>
              </a:ext>
            </a:extLst>
          </p:cNvPr>
          <p:cNvGrpSpPr/>
          <p:nvPr/>
        </p:nvGrpSpPr>
        <p:grpSpPr>
          <a:xfrm>
            <a:off x="10778295" y="3434769"/>
            <a:ext cx="1200226" cy="1329643"/>
            <a:chOff x="10382886" y="5089695"/>
            <a:chExt cx="1200226" cy="1329643"/>
          </a:xfrm>
        </p:grpSpPr>
        <p:sp>
          <p:nvSpPr>
            <p:cNvPr id="46" name="Delay 45">
              <a:extLst>
                <a:ext uri="{FF2B5EF4-FFF2-40B4-BE49-F238E27FC236}">
                  <a16:creationId xmlns:a16="http://schemas.microsoft.com/office/drawing/2014/main" id="{825DBC42-B77A-8387-F27A-EB83A9C3A74C}"/>
                </a:ext>
              </a:extLst>
            </p:cNvPr>
            <p:cNvSpPr/>
            <p:nvPr/>
          </p:nvSpPr>
          <p:spPr>
            <a:xfrm>
              <a:off x="10581465" y="5089695"/>
              <a:ext cx="408588" cy="445078"/>
            </a:xfrm>
            <a:prstGeom prst="flowChartDelay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52FA4FD0-F507-190E-2AF4-30B98EADB397}"/>
                </a:ext>
              </a:extLst>
            </p:cNvPr>
            <p:cNvSpPr/>
            <p:nvPr/>
          </p:nvSpPr>
          <p:spPr>
            <a:xfrm>
              <a:off x="10382886" y="5308572"/>
              <a:ext cx="1200226" cy="1110766"/>
            </a:xfrm>
            <a:prstGeom prst="arc">
              <a:avLst>
                <a:gd name="adj1" fmla="val 16273655"/>
                <a:gd name="adj2" fmla="val 18515739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F56EA69-484E-19A3-624C-EDDB6C12A161}"/>
              </a:ext>
            </a:extLst>
          </p:cNvPr>
          <p:cNvGrpSpPr/>
          <p:nvPr/>
        </p:nvGrpSpPr>
        <p:grpSpPr>
          <a:xfrm>
            <a:off x="7218754" y="2885787"/>
            <a:ext cx="187600" cy="2377440"/>
            <a:chOff x="7142863" y="2652379"/>
            <a:chExt cx="187600" cy="2533236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9FB8C78-863A-39B3-E919-F82D3B60AFE6}"/>
                </a:ext>
              </a:extLst>
            </p:cNvPr>
            <p:cNvGrpSpPr/>
            <p:nvPr/>
          </p:nvGrpSpPr>
          <p:grpSpPr>
            <a:xfrm rot="16200000">
              <a:off x="6817753" y="4672905"/>
              <a:ext cx="846302" cy="179118"/>
              <a:chOff x="6943195" y="2982591"/>
              <a:chExt cx="1861950" cy="329114"/>
            </a:xfrm>
          </p:grpSpPr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AEE82735-27AB-3574-5247-6AE6AD93FB4C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BAA19E0D-F086-4581-3241-5DF3014D1533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2E49743F-C51F-EAAC-7B27-0AD274766FE4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B8117D1-EC89-7C51-E766-2329B97D54F6}"/>
                </a:ext>
              </a:extLst>
            </p:cNvPr>
            <p:cNvGrpSpPr/>
            <p:nvPr/>
          </p:nvGrpSpPr>
          <p:grpSpPr>
            <a:xfrm rot="16200000">
              <a:off x="6809723" y="3826601"/>
              <a:ext cx="846302" cy="179118"/>
              <a:chOff x="6943195" y="2982591"/>
              <a:chExt cx="1861950" cy="329114"/>
            </a:xfrm>
          </p:grpSpPr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623BA071-B1BB-5A02-AF7A-EA097A9914B3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F7CD82E9-970E-A342-684E-6DEDFCBE0F38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1C1B522F-CAEE-3A74-1409-49374FB0A36A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2D948B85-7994-E284-2BDF-3BB7806C561D}"/>
                </a:ext>
              </a:extLst>
            </p:cNvPr>
            <p:cNvGrpSpPr/>
            <p:nvPr/>
          </p:nvGrpSpPr>
          <p:grpSpPr>
            <a:xfrm rot="16200000">
              <a:off x="6809271" y="2985971"/>
              <a:ext cx="846302" cy="179118"/>
              <a:chOff x="6943195" y="2982591"/>
              <a:chExt cx="1861950" cy="329114"/>
            </a:xfrm>
          </p:grpSpPr>
          <p:sp>
            <p:nvSpPr>
              <p:cNvPr id="52" name="Freeform 51">
                <a:extLst>
                  <a:ext uri="{FF2B5EF4-FFF2-40B4-BE49-F238E27FC236}">
                    <a16:creationId xmlns:a16="http://schemas.microsoft.com/office/drawing/2014/main" id="{54639F6A-46D8-F47D-CB96-5396674DEBC5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900F43E2-F158-D51A-7DFF-A1230EA06682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0B501519-E4B3-A8D7-2A50-EB0DCF229D2C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7B0A67EC-F912-9DC6-F710-C02426EB2971}"/>
              </a:ext>
            </a:extLst>
          </p:cNvPr>
          <p:cNvGrpSpPr/>
          <p:nvPr/>
        </p:nvGrpSpPr>
        <p:grpSpPr>
          <a:xfrm>
            <a:off x="8682389" y="2883123"/>
            <a:ext cx="194580" cy="2377440"/>
            <a:chOff x="8594165" y="2680535"/>
            <a:chExt cx="194580" cy="2540216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A940B0D-03E8-B0DD-C1D3-290DDA021DE0}"/>
                </a:ext>
              </a:extLst>
            </p:cNvPr>
            <p:cNvGrpSpPr/>
            <p:nvPr/>
          </p:nvGrpSpPr>
          <p:grpSpPr>
            <a:xfrm rot="16200000">
              <a:off x="8276035" y="4708041"/>
              <a:ext cx="846302" cy="179118"/>
              <a:chOff x="6943195" y="2982591"/>
              <a:chExt cx="1861950" cy="329114"/>
            </a:xfrm>
          </p:grpSpPr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id="{B495933C-C1AF-1E74-B561-8344287A6FDF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63FEA2E2-1FBB-D0F2-7D90-2082AA2B422B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BE72FFE9-F9E9-D84C-81E5-48E26740AC94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0D12CDFB-3324-B62D-BF85-1DBE164E3352}"/>
                </a:ext>
              </a:extLst>
            </p:cNvPr>
            <p:cNvGrpSpPr/>
            <p:nvPr/>
          </p:nvGrpSpPr>
          <p:grpSpPr>
            <a:xfrm rot="16200000">
              <a:off x="8268005" y="3861737"/>
              <a:ext cx="846302" cy="179118"/>
              <a:chOff x="6943195" y="2982591"/>
              <a:chExt cx="1861950" cy="329114"/>
            </a:xfrm>
          </p:grpSpPr>
          <p:sp>
            <p:nvSpPr>
              <p:cNvPr id="68" name="Freeform 67">
                <a:extLst>
                  <a:ext uri="{FF2B5EF4-FFF2-40B4-BE49-F238E27FC236}">
                    <a16:creationId xmlns:a16="http://schemas.microsoft.com/office/drawing/2014/main" id="{10452C14-0024-0339-882E-7AC810E1D74A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Freeform 68">
                <a:extLst>
                  <a:ext uri="{FF2B5EF4-FFF2-40B4-BE49-F238E27FC236}">
                    <a16:creationId xmlns:a16="http://schemas.microsoft.com/office/drawing/2014/main" id="{8A041C12-0081-0072-9FB3-E586AE2A5069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210F8457-4FA4-3973-6B88-9EC0274DE973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5A9D200-2808-3CD5-CC24-3B94EE1E0306}"/>
                </a:ext>
              </a:extLst>
            </p:cNvPr>
            <p:cNvGrpSpPr/>
            <p:nvPr/>
          </p:nvGrpSpPr>
          <p:grpSpPr>
            <a:xfrm rot="16200000">
              <a:off x="8260573" y="3014127"/>
              <a:ext cx="846302" cy="179118"/>
              <a:chOff x="6943195" y="2982591"/>
              <a:chExt cx="1861950" cy="329114"/>
            </a:xfrm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B1E26957-CD77-A36E-5AF7-07998B1D3B70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9F2DEBA4-CEC5-0634-56D5-88FF773DFC62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Freeform 66">
                <a:extLst>
                  <a:ext uri="{FF2B5EF4-FFF2-40B4-BE49-F238E27FC236}">
                    <a16:creationId xmlns:a16="http://schemas.microsoft.com/office/drawing/2014/main" id="{C25A1908-2C53-18D7-FCA6-254FFCCA09C6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03F2C4F-BE65-582F-5A7C-5823F020990D}"/>
              </a:ext>
            </a:extLst>
          </p:cNvPr>
          <p:cNvGrpSpPr/>
          <p:nvPr/>
        </p:nvGrpSpPr>
        <p:grpSpPr>
          <a:xfrm>
            <a:off x="10051331" y="2883124"/>
            <a:ext cx="194580" cy="2377440"/>
            <a:chOff x="10038501" y="2680533"/>
            <a:chExt cx="194580" cy="2540216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01C2B67A-A6B8-5ABB-4E8D-55535210286C}"/>
                </a:ext>
              </a:extLst>
            </p:cNvPr>
            <p:cNvGrpSpPr/>
            <p:nvPr/>
          </p:nvGrpSpPr>
          <p:grpSpPr>
            <a:xfrm rot="16200000">
              <a:off x="9720371" y="4708039"/>
              <a:ext cx="846302" cy="179118"/>
              <a:chOff x="6943195" y="2982591"/>
              <a:chExt cx="1861950" cy="329114"/>
            </a:xfrm>
          </p:grpSpPr>
          <p:sp>
            <p:nvSpPr>
              <p:cNvPr id="84" name="Freeform 83">
                <a:extLst>
                  <a:ext uri="{FF2B5EF4-FFF2-40B4-BE49-F238E27FC236}">
                    <a16:creationId xmlns:a16="http://schemas.microsoft.com/office/drawing/2014/main" id="{98A327EB-BCD1-B595-ADDB-5CEE30420B4D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Freeform 84">
                <a:extLst>
                  <a:ext uri="{FF2B5EF4-FFF2-40B4-BE49-F238E27FC236}">
                    <a16:creationId xmlns:a16="http://schemas.microsoft.com/office/drawing/2014/main" id="{A3A7F60F-CE83-4ADF-38B6-17341F745D38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Freeform 85">
                <a:extLst>
                  <a:ext uri="{FF2B5EF4-FFF2-40B4-BE49-F238E27FC236}">
                    <a16:creationId xmlns:a16="http://schemas.microsoft.com/office/drawing/2014/main" id="{BB085615-803F-0A8D-3175-96563FE86D15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E82EF181-0C9D-4423-14E9-0CDF6ADAFE34}"/>
                </a:ext>
              </a:extLst>
            </p:cNvPr>
            <p:cNvGrpSpPr/>
            <p:nvPr/>
          </p:nvGrpSpPr>
          <p:grpSpPr>
            <a:xfrm rot="16200000">
              <a:off x="9712341" y="3861735"/>
              <a:ext cx="846302" cy="179118"/>
              <a:chOff x="6943195" y="2982591"/>
              <a:chExt cx="1861950" cy="329114"/>
            </a:xfrm>
          </p:grpSpPr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C7EA1DB7-08E8-5932-F33A-E2441908FA43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4970667F-7BA2-38AB-27BB-595C9038B7D2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Freeform 82">
                <a:extLst>
                  <a:ext uri="{FF2B5EF4-FFF2-40B4-BE49-F238E27FC236}">
                    <a16:creationId xmlns:a16="http://schemas.microsoft.com/office/drawing/2014/main" id="{B1F4EDCE-2064-B828-7EF9-53B893E826AE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92017D75-5318-9FD5-9063-D7DBF24AA1CC}"/>
                </a:ext>
              </a:extLst>
            </p:cNvPr>
            <p:cNvGrpSpPr/>
            <p:nvPr/>
          </p:nvGrpSpPr>
          <p:grpSpPr>
            <a:xfrm rot="16200000">
              <a:off x="9704909" y="3014125"/>
              <a:ext cx="846302" cy="179118"/>
              <a:chOff x="6943195" y="2982591"/>
              <a:chExt cx="1861950" cy="329114"/>
            </a:xfrm>
          </p:grpSpPr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2BB29C12-05E9-81E8-75D8-1A430AA7ECC3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Freeform 78">
                <a:extLst>
                  <a:ext uri="{FF2B5EF4-FFF2-40B4-BE49-F238E27FC236}">
                    <a16:creationId xmlns:a16="http://schemas.microsoft.com/office/drawing/2014/main" id="{77AA8EF5-01A3-C2BD-E2EF-7AA627B22CC2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Freeform 79">
                <a:extLst>
                  <a:ext uri="{FF2B5EF4-FFF2-40B4-BE49-F238E27FC236}">
                    <a16:creationId xmlns:a16="http://schemas.microsoft.com/office/drawing/2014/main" id="{7F052DB7-11EA-4566-6F13-5776DA23FE05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55408653-CF88-DE62-1247-F2C15ED3DC1A}"/>
              </a:ext>
            </a:extLst>
          </p:cNvPr>
          <p:cNvSpPr txBox="1"/>
          <p:nvPr/>
        </p:nvSpPr>
        <p:spPr>
          <a:xfrm>
            <a:off x="6595535" y="5229476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beamsplitter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D0FA735-DC61-702C-BF87-F504BB559CAB}"/>
              </a:ext>
            </a:extLst>
          </p:cNvPr>
          <p:cNvSpPr txBox="1"/>
          <p:nvPr/>
        </p:nvSpPr>
        <p:spPr>
          <a:xfrm>
            <a:off x="9498153" y="5229476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beamsplitter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2DC3DCB-9F12-D2A7-04A0-57FE6CF5A23A}"/>
              </a:ext>
            </a:extLst>
          </p:cNvPr>
          <p:cNvSpPr txBox="1"/>
          <p:nvPr/>
        </p:nvSpPr>
        <p:spPr>
          <a:xfrm>
            <a:off x="8395882" y="5229476"/>
            <a:ext cx="728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mirror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D4DB52C-B859-461D-9C3E-EBB6F13E3383}"/>
              </a:ext>
            </a:extLst>
          </p:cNvPr>
          <p:cNvSpPr txBox="1"/>
          <p:nvPr/>
        </p:nvSpPr>
        <p:spPr>
          <a:xfrm>
            <a:off x="6595535" y="6025233"/>
            <a:ext cx="4496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Atom interferometry tutorials:</a:t>
            </a:r>
          </a:p>
          <a:p>
            <a:r>
              <a:rPr lang="en-US" sz="1200" dirty="0">
                <a:effectLst/>
                <a:latin typeface="PT Sans" panose="020B0503020203020204" pitchFamily="34" charset="77"/>
              </a:rPr>
              <a:t>J. M. Hogan et al., arXiv:0806.3261 [physics] (2008).</a:t>
            </a:r>
          </a:p>
          <a:p>
            <a:r>
              <a:rPr lang="en-US" sz="1200" dirty="0">
                <a:effectLst/>
                <a:latin typeface="PT Sans" panose="020B0503020203020204" pitchFamily="34" charset="77"/>
              </a:rPr>
              <a:t>O. </a:t>
            </a:r>
            <a:r>
              <a:rPr lang="en-US" sz="1200" dirty="0" err="1">
                <a:effectLst/>
                <a:latin typeface="PT Sans" panose="020B0503020203020204" pitchFamily="34" charset="77"/>
              </a:rPr>
              <a:t>Buchmueller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J. Ellis, and U. Schneider, arXiv:2306.17726 (2023).</a:t>
            </a:r>
          </a:p>
        </p:txBody>
      </p:sp>
    </p:spTree>
    <p:extLst>
      <p:ext uri="{BB962C8B-B14F-4D97-AF65-F5344CB8AC3E}">
        <p14:creationId xmlns:p14="http://schemas.microsoft.com/office/powerpoint/2010/main" val="2800991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7C3B4-8848-DC4C-152F-F4E5B8E747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C1EFB7-71D3-857E-6D1D-EE2DD39B3F2F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DC02CCC-EC15-8CAD-4578-DA8F156BE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The phase shift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A4FF0B31-F4ED-DB2C-9838-7A10AB10FD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48335FF-AAC1-D6D3-F24F-B7F6D59F8FD7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10A2C4-C15B-F528-C144-607B0DF15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DDE981-0495-39FD-A4B7-5F6362F3D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236F4B-7FAC-5067-716F-84A9291E2AB5}"/>
              </a:ext>
            </a:extLst>
          </p:cNvPr>
          <p:cNvSpPr txBox="1"/>
          <p:nvPr/>
        </p:nvSpPr>
        <p:spPr>
          <a:xfrm>
            <a:off x="7827373" y="1503928"/>
            <a:ext cx="1656223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>
                <a:latin typeface="PT Sans" panose="020B0503020203020204" pitchFamily="34" charset="77"/>
              </a:rPr>
              <a:t>Phase Shift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67A7BD-670E-F094-944D-2F997A74BD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380" y="2761526"/>
            <a:ext cx="6565663" cy="21217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FBDC662-5290-4502-4C6A-D1E980AD10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907" y="2466024"/>
            <a:ext cx="5080150" cy="29634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5150416-277D-7511-9197-790DFFFCC67B}"/>
              </a:ext>
            </a:extLst>
          </p:cNvPr>
          <p:cNvSpPr txBox="1"/>
          <p:nvPr/>
        </p:nvSpPr>
        <p:spPr>
          <a:xfrm>
            <a:off x="555183" y="5727620"/>
            <a:ext cx="2679773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PT Sans" panose="020B0503020203020204" pitchFamily="34" charset="77"/>
              </a:rPr>
              <a:t>Leading order phase shift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680413A-506B-62F6-9D65-2CB86D1E59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3203" y="5735500"/>
            <a:ext cx="1542854" cy="353571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209A0A0-F132-D1C3-3DBC-F70C4D54B384}"/>
              </a:ext>
            </a:extLst>
          </p:cNvPr>
          <p:cNvSpPr/>
          <p:nvPr/>
        </p:nvSpPr>
        <p:spPr>
          <a:xfrm>
            <a:off x="671639" y="2322414"/>
            <a:ext cx="436970" cy="3107031"/>
          </a:xfrm>
          <a:prstGeom prst="round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39D2ADDA-B613-DADE-E851-30FA2F58D8E7}"/>
              </a:ext>
            </a:extLst>
          </p:cNvPr>
          <p:cNvSpPr/>
          <p:nvPr/>
        </p:nvSpPr>
        <p:spPr>
          <a:xfrm>
            <a:off x="1238700" y="2322414"/>
            <a:ext cx="1237348" cy="3107031"/>
          </a:xfrm>
          <a:prstGeom prst="roundRect">
            <a:avLst/>
          </a:prstGeom>
          <a:noFill/>
          <a:ln w="508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FC1B8B4C-B5EC-4C89-4E5A-A105CF4EE335}"/>
              </a:ext>
            </a:extLst>
          </p:cNvPr>
          <p:cNvSpPr/>
          <p:nvPr/>
        </p:nvSpPr>
        <p:spPr>
          <a:xfrm>
            <a:off x="4247329" y="2330860"/>
            <a:ext cx="436970" cy="3107031"/>
          </a:xfrm>
          <a:prstGeom prst="roundRect">
            <a:avLst/>
          </a:prstGeom>
          <a:noFill/>
          <a:ln w="508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96310AB-3EEA-FAF6-F736-AF945A34734E}"/>
              </a:ext>
            </a:extLst>
          </p:cNvPr>
          <p:cNvCxnSpPr/>
          <p:nvPr/>
        </p:nvCxnSpPr>
        <p:spPr>
          <a:xfrm>
            <a:off x="6096000" y="3596640"/>
            <a:ext cx="711200" cy="0"/>
          </a:xfrm>
          <a:prstGeom prst="line">
            <a:avLst/>
          </a:prstGeom>
          <a:ln w="50800" cap="rnd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03BBFD9-2988-2307-032B-56067C22062A}"/>
              </a:ext>
            </a:extLst>
          </p:cNvPr>
          <p:cNvCxnSpPr>
            <a:cxnSpLocks/>
          </p:cNvCxnSpPr>
          <p:nvPr/>
        </p:nvCxnSpPr>
        <p:spPr>
          <a:xfrm>
            <a:off x="5524380" y="4358640"/>
            <a:ext cx="1282820" cy="0"/>
          </a:xfrm>
          <a:prstGeom prst="line">
            <a:avLst/>
          </a:prstGeom>
          <a:ln w="50800" cap="rnd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1B3EF4D-9F04-5D1A-1747-2C5C3D333C0A}"/>
              </a:ext>
            </a:extLst>
          </p:cNvPr>
          <p:cNvCxnSpPr>
            <a:cxnSpLocks/>
          </p:cNvCxnSpPr>
          <p:nvPr/>
        </p:nvCxnSpPr>
        <p:spPr>
          <a:xfrm>
            <a:off x="5648960" y="4893444"/>
            <a:ext cx="1158240" cy="0"/>
          </a:xfrm>
          <a:prstGeom prst="line">
            <a:avLst/>
          </a:prstGeom>
          <a:ln w="50800" cap="rnd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36EABEBF-679E-C366-B3C4-9F637BD6C0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6780" y="5490620"/>
            <a:ext cx="4020861" cy="26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930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6FD9F7-FF3B-270C-FE70-3F6CF506D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C2BA9F4-18BE-0F5B-A8EB-75E761819D89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2F7C5B-A3B1-FB35-C479-BFC4722F8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Interferometry + gravity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E595ADC7-77A7-42C6-81B6-89A3D731C0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pic>
        <p:nvPicPr>
          <p:cNvPr id="10" name="Content Placeholder 9" descr="A diagram of a pulse&#10;&#10;AI-generated content may be incorrect.">
            <a:extLst>
              <a:ext uri="{FF2B5EF4-FFF2-40B4-BE49-F238E27FC236}">
                <a16:creationId xmlns:a16="http://schemas.microsoft.com/office/drawing/2014/main" id="{7B6AA4DA-BB72-9B31-9EA8-CC325B1FE3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11885" y="1366092"/>
            <a:ext cx="4641915" cy="4116341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B1CAE09-52F6-918F-AC6D-5C7D631B16AD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18A261-5DCD-BA8E-0784-0DC63E42B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3420B1-E93F-F28A-B390-85BE430CE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4</a:t>
            </a:fld>
            <a:endParaRPr lang="en-US"/>
          </a:p>
        </p:txBody>
      </p:sp>
      <p:pic>
        <p:nvPicPr>
          <p:cNvPr id="11" name="Content Placeholder 8">
            <a:extLst>
              <a:ext uri="{FF2B5EF4-FFF2-40B4-BE49-F238E27FC236}">
                <a16:creationId xmlns:a16="http://schemas.microsoft.com/office/drawing/2014/main" id="{3736FF42-08E7-29E0-FC54-F3D6744A5E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4932" y="3451178"/>
            <a:ext cx="4019523" cy="21363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04B796-5D97-30C7-00BC-E11E64E08D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5944" y="1779862"/>
            <a:ext cx="28575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404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12FCE-7833-791B-0608-5A905FDD6C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902C453-B556-0931-42BF-61A1DC8BB59B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49CCD2-31F3-36E2-8170-54BF80DFC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Non-relativistic and relativistic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6D53D2C7-7EC7-E4F7-2A50-376ABEB06F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2657ACA-AF7D-CE6C-88E9-E5D27B209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114" y="939506"/>
            <a:ext cx="5257800" cy="5243580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Newtonian gravity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Gravitational potential expansion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Semi-classical atom-light interactions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Classical acceleration during atom free-fall</a:t>
            </a:r>
          </a:p>
          <a:p>
            <a:pPr lvl="1"/>
            <a:endParaRPr lang="en-US" dirty="0">
              <a:latin typeface="PT Sans" panose="020B0503020203020204" pitchFamily="34" charset="77"/>
            </a:endParaRPr>
          </a:p>
          <a:p>
            <a:r>
              <a:rPr lang="en-US" dirty="0">
                <a:latin typeface="PT Sans" panose="020B0503020203020204" pitchFamily="34" charset="77"/>
              </a:rPr>
              <a:t>Relativistic gravity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Post-Newtonian expansion of weak gravity using Fermi-Walker coordinates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Metric affects trajectories of atom and light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Atom-light interactions modified</a:t>
            </a:r>
          </a:p>
          <a:p>
            <a:pPr lvl="1"/>
            <a:endParaRPr lang="en-US" dirty="0">
              <a:latin typeface="PT Sans" panose="020B0503020203020204" pitchFamily="34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28819D-60A9-6548-2761-21F72ED94008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904677-1B7D-A36B-8445-A1B697407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642B63-FC49-1641-A65E-AAD8E593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5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5F87AC-17F8-74EC-9990-15B3D8F9F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3088" y="4444601"/>
            <a:ext cx="5560973" cy="6060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2FC73C7-8485-7C34-CD3F-7D41D059DBB3}"/>
              </a:ext>
            </a:extLst>
          </p:cNvPr>
          <p:cNvSpPr txBox="1"/>
          <p:nvPr/>
        </p:nvSpPr>
        <p:spPr>
          <a:xfrm>
            <a:off x="6866110" y="5722315"/>
            <a:ext cx="419492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dirty="0">
                <a:effectLst/>
              </a:rPr>
              <a:t>M. Werner</a:t>
            </a:r>
            <a:r>
              <a:rPr lang="en-US" sz="1400" dirty="0"/>
              <a:t> et al.,</a:t>
            </a:r>
            <a:r>
              <a:rPr lang="en-US" sz="1400" dirty="0">
                <a:effectLst/>
              </a:rPr>
              <a:t> Phys. Rev. D </a:t>
            </a:r>
            <a:r>
              <a:rPr lang="en-US" sz="1400" b="1" dirty="0">
                <a:effectLst/>
              </a:rPr>
              <a:t>109</a:t>
            </a:r>
            <a:r>
              <a:rPr lang="en-US" sz="1400" dirty="0">
                <a:effectLst/>
              </a:rPr>
              <a:t>, 022008 (2024).</a:t>
            </a:r>
          </a:p>
          <a:p>
            <a:r>
              <a:rPr lang="en-US" sz="1400" dirty="0"/>
              <a:t>S. Dimopoulos et al., Phys. Rev. Lett. </a:t>
            </a:r>
            <a:r>
              <a:rPr lang="en-US" sz="1400" b="1" dirty="0"/>
              <a:t>98</a:t>
            </a:r>
            <a:r>
              <a:rPr lang="en-US" sz="1400" dirty="0"/>
              <a:t>, 111102 (2007).</a:t>
            </a:r>
          </a:p>
          <a:p>
            <a:pPr>
              <a:buNone/>
            </a:pPr>
            <a:endParaRPr lang="en-US" sz="1400" dirty="0">
              <a:effectLst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89125EC-BFF0-D3C7-70E1-891BC4CB4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4673" y="1876062"/>
            <a:ext cx="5257800" cy="63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902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4C43F2-441D-61F2-6422-64F2D497A7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6478C1-608C-0732-6A07-0DB11A71AE0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94BCAF1-7E6A-493F-BE93-0D3CD50F9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Gravity gradients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AE21A274-5D65-394D-9945-8901381C30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1BC6906-C072-18EC-4758-82FBAFEFDE73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5BFECA-F74C-7F78-899C-AD1338E6E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8B8114-93F3-FF18-6D2E-6BF69BD68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6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BD1D70A-C965-3D7C-A28E-C59CE0CAE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7150" y="4777756"/>
            <a:ext cx="6362700" cy="762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AF0746-894D-6A0E-EBF5-E340999DDE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7494" y="4190978"/>
            <a:ext cx="3982012" cy="3363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F51EB7-25E9-E280-710F-8F84E720B3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9992" y="1544732"/>
            <a:ext cx="4807171" cy="60700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1335A2F-F3A7-1F23-C447-788C68D21D44}"/>
              </a:ext>
            </a:extLst>
          </p:cNvPr>
          <p:cNvSpPr txBox="1"/>
          <p:nvPr/>
        </p:nvSpPr>
        <p:spPr>
          <a:xfrm>
            <a:off x="5595068" y="2477577"/>
            <a:ext cx="1790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T Sans" panose="020B0503020203020204" pitchFamily="34" charset="77"/>
              </a:rPr>
              <a:t>Phase Shifts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53C1FA-6E4E-A273-9035-25ED0D5496A6}"/>
              </a:ext>
            </a:extLst>
          </p:cNvPr>
          <p:cNvSpPr txBox="1"/>
          <p:nvPr/>
        </p:nvSpPr>
        <p:spPr>
          <a:xfrm>
            <a:off x="5595068" y="765671"/>
            <a:ext cx="5497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T Sans" panose="020B0503020203020204" pitchFamily="34" charset="77"/>
              </a:rPr>
              <a:t>Lagrangian for center-of-mass trajectory</a:t>
            </a:r>
          </a:p>
        </p:txBody>
      </p:sp>
      <p:pic>
        <p:nvPicPr>
          <p:cNvPr id="15" name="Content Placeholder 9">
            <a:extLst>
              <a:ext uri="{FF2B5EF4-FFF2-40B4-BE49-F238E27FC236}">
                <a16:creationId xmlns:a16="http://schemas.microsoft.com/office/drawing/2014/main" id="{B297A67C-A7C4-30DD-3BF4-7E09AEFADA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33328" y="1458692"/>
            <a:ext cx="5914961" cy="417981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7C1F84D-014C-B9E7-D6AE-75893190C524}"/>
              </a:ext>
            </a:extLst>
          </p:cNvPr>
          <p:cNvSpPr txBox="1"/>
          <p:nvPr/>
        </p:nvSpPr>
        <p:spPr>
          <a:xfrm>
            <a:off x="7260678" y="6145464"/>
            <a:ext cx="38022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Mahiro Abe et al 2021 Quantum Sci. Technol. </a:t>
            </a:r>
            <a:r>
              <a:rPr lang="en-US" sz="1200" b="1" dirty="0">
                <a:latin typeface="PT Sans" panose="020B0503020203020204" pitchFamily="34" charset="77"/>
              </a:rPr>
              <a:t>6</a:t>
            </a:r>
            <a:r>
              <a:rPr lang="en-US" sz="1200" dirty="0">
                <a:latin typeface="PT Sans" panose="020B0503020203020204" pitchFamily="34" charset="77"/>
              </a:rPr>
              <a:t> 044003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8C502F2-6E36-B2A3-CB52-65022DDEBF83}"/>
                  </a:ext>
                </a:extLst>
              </p:cNvPr>
              <p:cNvSpPr txBox="1"/>
              <p:nvPr/>
            </p:nvSpPr>
            <p:spPr>
              <a:xfrm>
                <a:off x="6592291" y="5508055"/>
                <a:ext cx="4036618" cy="389979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PT Sans" panose="020B0503020203020204" pitchFamily="34" charset="77"/>
                  </a:rPr>
                  <a:t>Atom shot noise = (10</a:t>
                </a:r>
                <a:r>
                  <a:rPr lang="en-US" baseline="30000" dirty="0">
                    <a:latin typeface="PT Sans" panose="020B0503020203020204" pitchFamily="34" charset="77"/>
                  </a:rPr>
                  <a:t>-3</a:t>
                </a:r>
                <a:r>
                  <a:rPr lang="en-US" dirty="0">
                    <a:latin typeface="PT Sans" panose="020B0503020203020204" pitchFamily="34" charset="77"/>
                  </a:rPr>
                  <a:t> – 10</a:t>
                </a:r>
                <a:r>
                  <a:rPr lang="en-US" baseline="30000" dirty="0">
                    <a:latin typeface="PT Sans" panose="020B0503020203020204" pitchFamily="34" charset="77"/>
                  </a:rPr>
                  <a:t>-4</a:t>
                </a:r>
                <a:r>
                  <a:rPr lang="en-US" dirty="0">
                    <a:latin typeface="PT Sans" panose="020B0503020203020204" pitchFamily="34" charset="77"/>
                  </a:rPr>
                  <a:t> rad/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√</m:t>
                    </m:r>
                  </m:oMath>
                </a14:m>
                <a:r>
                  <a:rPr lang="en-US" dirty="0">
                    <a:latin typeface="PT Sans" panose="020B0503020203020204" pitchFamily="34" charset="77"/>
                  </a:rPr>
                  <a:t>Hz)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8C502F2-6E36-B2A3-CB52-65022DDEBF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2291" y="5508055"/>
                <a:ext cx="4036618" cy="389979"/>
              </a:xfrm>
              <a:prstGeom prst="rect">
                <a:avLst/>
              </a:prstGeom>
              <a:blipFill>
                <a:blip r:embed="rId8"/>
                <a:stretch>
                  <a:fillRect l="-938" r="-313" b="-21212"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Content Placeholder 11">
            <a:extLst>
              <a:ext uri="{FF2B5EF4-FFF2-40B4-BE49-F238E27FC236}">
                <a16:creationId xmlns:a16="http://schemas.microsoft.com/office/drawing/2014/main" id="{2BFB8ABF-5212-7B65-873B-A97357D25E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9"/>
          <a:stretch>
            <a:fillRect/>
          </a:stretch>
        </p:blipFill>
        <p:spPr>
          <a:xfrm>
            <a:off x="6823807" y="3018446"/>
            <a:ext cx="2659185" cy="82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961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C7921D-FD68-BFAE-C1C8-D4A05EE6E9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D233AC-D5C2-3FE7-AA8C-7EFC19EC21CF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6D50E38-EB52-9266-9F3D-AFDE6495D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Gravity gradient noise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5A1E470-B082-0B5F-339B-902F209E77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A15A95F-7B1E-DFA4-A112-0BCFCA8AD5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369" y="1120381"/>
            <a:ext cx="5257800" cy="4351338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Utilize </a:t>
            </a:r>
            <a:r>
              <a:rPr lang="en-US" dirty="0" err="1">
                <a:latin typeface="PT Sans" panose="020B0503020203020204" pitchFamily="34" charset="77"/>
              </a:rPr>
              <a:t>gradiometry</a:t>
            </a:r>
            <a:r>
              <a:rPr lang="en-US" dirty="0">
                <a:latin typeface="PT Sans" panose="020B0503020203020204" pitchFamily="34" charset="77"/>
              </a:rPr>
              <a:t> to suppress common mode noise sources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Local vibration of optics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Laser frequency and phase noise</a:t>
            </a:r>
          </a:p>
          <a:p>
            <a:endParaRPr lang="en-US" dirty="0">
              <a:latin typeface="PT Sans" panose="020B0503020203020204" pitchFamily="34" charset="77"/>
            </a:endParaRPr>
          </a:p>
          <a:p>
            <a:pPr marL="0" indent="0">
              <a:buNone/>
            </a:pPr>
            <a:endParaRPr lang="en-US" dirty="0">
              <a:latin typeface="PT Sans" panose="020B0503020203020204" pitchFamily="34" charset="77"/>
            </a:endParaRPr>
          </a:p>
          <a:p>
            <a:pPr marL="0" indent="0">
              <a:buNone/>
            </a:pPr>
            <a:endParaRPr lang="en-US" dirty="0">
              <a:latin typeface="PT Sans" panose="020B0503020203020204" pitchFamily="34" charset="77"/>
            </a:endParaRPr>
          </a:p>
          <a:p>
            <a:r>
              <a:rPr lang="en-US" dirty="0">
                <a:latin typeface="PT Sans" panose="020B0503020203020204" pitchFamily="34" charset="77"/>
              </a:rPr>
              <a:t>Gradients in potentials experienced by atoms may fluctuate in space and time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E050575-7C80-CAEC-9979-4C9F3E632307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DBEE5D-94F3-637B-02E9-47C86F3CE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1D32DC-50BD-DAC2-5CA8-0A67FBD0C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B1F9BA-A44B-12E0-B787-9EA80FBD7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9280" y="945741"/>
            <a:ext cx="4194601" cy="26757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167E1C-3B6B-876B-00AF-D8D97F0564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711" y="5197688"/>
            <a:ext cx="3744189" cy="10569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0B8561-33D4-E513-44B3-D51F26510E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820" y="2943573"/>
            <a:ext cx="4259095" cy="748219"/>
          </a:xfrm>
          <a:prstGeom prst="rect">
            <a:avLst/>
          </a:prstGeom>
        </p:spPr>
      </p:pic>
      <p:pic>
        <p:nvPicPr>
          <p:cNvPr id="12" name="Content Placeholder 9">
            <a:extLst>
              <a:ext uri="{FF2B5EF4-FFF2-40B4-BE49-F238E27FC236}">
                <a16:creationId xmlns:a16="http://schemas.microsoft.com/office/drawing/2014/main" id="{8915BC9A-8C50-086E-3062-8120C2C1FF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0985" y="3651612"/>
            <a:ext cx="2955224" cy="295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002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EF3B6-E124-5253-128B-A2A1CAF567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3E3C855-FD74-3F1F-3733-5FE0F83F19E1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015C6A-7BC6-99FB-C076-F479776DE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Seismic GGN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EF3AA066-00F2-ED24-1E4F-CEA7564192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0F64513-CB6A-01EB-C5A7-555A6A42FAEA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0E2A53-46DB-E313-9BBD-31674DA25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8665B0-74C7-BF08-458A-1CF6E96F2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8</a:t>
            </a:fld>
            <a:endParaRPr lang="en-US"/>
          </a:p>
        </p:txBody>
      </p:sp>
      <p:pic>
        <p:nvPicPr>
          <p:cNvPr id="9" name="Content Placeholder 2">
            <a:extLst>
              <a:ext uri="{FF2B5EF4-FFF2-40B4-BE49-F238E27FC236}">
                <a16:creationId xmlns:a16="http://schemas.microsoft.com/office/drawing/2014/main" id="{C133414E-C216-1C1C-2E42-56BE516FE5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07" y="1760857"/>
            <a:ext cx="5122902" cy="3225531"/>
          </a:xfrm>
          <a:prstGeom prst="rect">
            <a:avLst/>
          </a:prstGeom>
        </p:spPr>
      </p:pic>
      <p:pic>
        <p:nvPicPr>
          <p:cNvPr id="10" name="Picture 9" descr="A graph with blue line and orange line&#10;&#10;Description automatically generated">
            <a:extLst>
              <a:ext uri="{FF2B5EF4-FFF2-40B4-BE49-F238E27FC236}">
                <a16:creationId xmlns:a16="http://schemas.microsoft.com/office/drawing/2014/main" id="{6DBB018F-CA63-06E2-21AE-62BE2A2963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5571" y="3623266"/>
            <a:ext cx="3474720" cy="2585233"/>
          </a:xfrm>
          <a:prstGeom prst="rect">
            <a:avLst/>
          </a:prstGeom>
        </p:spPr>
      </p:pic>
      <p:pic>
        <p:nvPicPr>
          <p:cNvPr id="11" name="Picture 10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C3D32214-CF0A-A07B-A0F9-7202DF0C44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1373" y="3626415"/>
            <a:ext cx="3474720" cy="254486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869D88A-E123-6385-859B-F73E1E9146CB}"/>
              </a:ext>
            </a:extLst>
          </p:cNvPr>
          <p:cNvSpPr txBox="1"/>
          <p:nvPr/>
        </p:nvSpPr>
        <p:spPr>
          <a:xfrm>
            <a:off x="7787928" y="6101237"/>
            <a:ext cx="27911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J. Mitchell </a:t>
            </a:r>
            <a:r>
              <a:rPr lang="en-US" sz="1200" i="1" dirty="0">
                <a:ea typeface="Verdana" panose="020B0604030504040204" pitchFamily="34" charset="0"/>
                <a:cs typeface="Verdana" panose="020B0604030504040204" pitchFamily="34" charset="0"/>
              </a:rPr>
              <a:t>et al</a:t>
            </a:r>
            <a:r>
              <a:rPr lang="en-US" sz="1200" dirty="0">
                <a:ea typeface="Verdana" panose="020B0604030504040204" pitchFamily="34" charset="0"/>
                <a:cs typeface="Verdana" panose="020B0604030504040204" pitchFamily="34" charset="0"/>
              </a:rPr>
              <a:t>.,</a:t>
            </a:r>
            <a:r>
              <a:rPr lang="en-US" sz="120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200" i="1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J. Inst.</a:t>
            </a:r>
            <a:r>
              <a:rPr lang="en-US" sz="120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, vol. 17, 01, 2022</a:t>
            </a:r>
            <a:r>
              <a:rPr lang="en-US" sz="1200" dirty="0"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200" dirty="0">
              <a:effectLst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0F69E6-0603-FEB7-6CBB-F7BA3BCDF4BF}"/>
              </a:ext>
            </a:extLst>
          </p:cNvPr>
          <p:cNvSpPr txBox="1"/>
          <p:nvPr/>
        </p:nvSpPr>
        <p:spPr>
          <a:xfrm>
            <a:off x="7787928" y="6297688"/>
            <a:ext cx="31409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b="0" i="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L. Badurina, J. Mitchell et al. Phys. Rev. D </a:t>
            </a:r>
            <a:r>
              <a:rPr lang="en-US" sz="1200" b="1" i="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107</a:t>
            </a:r>
            <a:r>
              <a:rPr lang="en-US" sz="1200" b="0" i="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, 055002</a:t>
            </a:r>
          </a:p>
        </p:txBody>
      </p:sp>
      <p:pic>
        <p:nvPicPr>
          <p:cNvPr id="14" name="Picture 13" descr="Text, letter&#10;&#10;Description automatically generated">
            <a:extLst>
              <a:ext uri="{FF2B5EF4-FFF2-40B4-BE49-F238E27FC236}">
                <a16:creationId xmlns:a16="http://schemas.microsoft.com/office/drawing/2014/main" id="{F58695CC-0DAE-C57F-D030-97413D0AAB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4291" y="1888959"/>
            <a:ext cx="4572000" cy="15400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F6D9088-1D33-1581-0E8F-F784CC5A59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9891" y="1096961"/>
            <a:ext cx="6400800" cy="70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443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B6F6596-A177-9747-9E43-8C7D788049A2}" vid="{E368CBC0-9298-EE4F-930E-A63F16916D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7788</TotalTime>
  <Words>1521</Words>
  <Application>Microsoft Macintosh PowerPoint</Application>
  <PresentationFormat>Widescreen</PresentationFormat>
  <Paragraphs>273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PT Sans</vt:lpstr>
      <vt:lpstr>Verdana</vt:lpstr>
      <vt:lpstr>Office Theme</vt:lpstr>
      <vt:lpstr>Atom Interferometry in Gravity: From Gravity Gradients to Gravitational Waves</vt:lpstr>
      <vt:lpstr>Overview</vt:lpstr>
      <vt:lpstr>Atom interferometry</vt:lpstr>
      <vt:lpstr>The phase shift</vt:lpstr>
      <vt:lpstr>Interferometry + gravity</vt:lpstr>
      <vt:lpstr>Non-relativistic and relativistic</vt:lpstr>
      <vt:lpstr>Gravity gradients</vt:lpstr>
      <vt:lpstr>Gravity gradient noise</vt:lpstr>
      <vt:lpstr>Seismic GGN</vt:lpstr>
      <vt:lpstr>Atmospheric GGN</vt:lpstr>
      <vt:lpstr>Gravitational waves</vt:lpstr>
      <vt:lpstr>Measuring gravitational waves</vt:lpstr>
      <vt:lpstr>Gravitational waves</vt:lpstr>
      <vt:lpstr>Sky localization</vt:lpstr>
      <vt:lpstr>Siting considerations</vt:lpstr>
      <vt:lpstr>Terrestrial limits</vt:lpstr>
      <vt:lpstr>Other GW sources</vt:lpstr>
      <vt:lpstr>Tests of general relativity and dark energy</vt:lpstr>
      <vt:lpstr>Summary and outlook</vt:lpstr>
      <vt:lpstr>Backups</vt:lpstr>
      <vt:lpstr>Atom interferometry cont.</vt:lpstr>
      <vt:lpstr>AION</vt:lpstr>
      <vt:lpstr>MAGIS-100</vt:lpstr>
      <vt:lpstr>Long-baseline atom interferometer progress</vt:lpstr>
      <vt:lpstr>Signal extraction and challenges</vt:lpstr>
      <vt:lpstr>Earth Science applications</vt:lpstr>
      <vt:lpstr>title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Jeremiah Mitchell</dc:creator>
  <cp:lastModifiedBy>Jeremiah Mitchell</cp:lastModifiedBy>
  <cp:revision>33</cp:revision>
  <dcterms:created xsi:type="dcterms:W3CDTF">2026-01-12T14:31:13Z</dcterms:created>
  <dcterms:modified xsi:type="dcterms:W3CDTF">2026-01-18T22:44:06Z</dcterms:modified>
</cp:coreProperties>
</file>