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7" r:id="rId1"/>
  </p:sldMasterIdLst>
  <p:notesMasterIdLst>
    <p:notesMasterId r:id="rId37"/>
  </p:notesMasterIdLst>
  <p:handoutMasterIdLst>
    <p:handoutMasterId r:id="rId38"/>
  </p:handoutMasterIdLst>
  <p:sldIdLst>
    <p:sldId id="258" r:id="rId2"/>
    <p:sldId id="300" r:id="rId3"/>
    <p:sldId id="862" r:id="rId4"/>
    <p:sldId id="278" r:id="rId5"/>
    <p:sldId id="877" r:id="rId6"/>
    <p:sldId id="274" r:id="rId7"/>
    <p:sldId id="275" r:id="rId8"/>
    <p:sldId id="868" r:id="rId9"/>
    <p:sldId id="863" r:id="rId10"/>
    <p:sldId id="876" r:id="rId11"/>
    <p:sldId id="869" r:id="rId12"/>
    <p:sldId id="867" r:id="rId13"/>
    <p:sldId id="870" r:id="rId14"/>
    <p:sldId id="865" r:id="rId15"/>
    <p:sldId id="262" r:id="rId16"/>
    <p:sldId id="280" r:id="rId17"/>
    <p:sldId id="285" r:id="rId18"/>
    <p:sldId id="286" r:id="rId19"/>
    <p:sldId id="287" r:id="rId20"/>
    <p:sldId id="289" r:id="rId21"/>
    <p:sldId id="290" r:id="rId22"/>
    <p:sldId id="291" r:id="rId23"/>
    <p:sldId id="883" r:id="rId24"/>
    <p:sldId id="293" r:id="rId25"/>
    <p:sldId id="875" r:id="rId26"/>
    <p:sldId id="874" r:id="rId27"/>
    <p:sldId id="294" r:id="rId28"/>
    <p:sldId id="879" r:id="rId29"/>
    <p:sldId id="880" r:id="rId30"/>
    <p:sldId id="871" r:id="rId31"/>
    <p:sldId id="288" r:id="rId32"/>
    <p:sldId id="878" r:id="rId33"/>
    <p:sldId id="263" r:id="rId34"/>
    <p:sldId id="881" r:id="rId35"/>
    <p:sldId id="882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00A2"/>
    <a:srgbClr val="FDEADA"/>
    <a:srgbClr val="C00000"/>
    <a:srgbClr val="E6B9B8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9"/>
    <p:restoredTop sz="93289" autoAdjust="0"/>
  </p:normalViewPr>
  <p:slideViewPr>
    <p:cSldViewPr>
      <p:cViewPr>
        <p:scale>
          <a:sx n="94" d="100"/>
          <a:sy n="94" d="100"/>
        </p:scale>
        <p:origin x="2320" y="13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9D220-9986-1645-993A-1DADAE0CC8D4}" type="datetimeFigureOut">
              <a:rPr lang="en-US" smtClean="0"/>
              <a:t>1/21/26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78E09-E4CC-E646-A8E2-42364C70E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756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99CDA-54DB-42F8-BC0E-B5BB74442020}" type="datetimeFigureOut">
              <a:rPr lang="en-US" smtClean="0"/>
              <a:pPr/>
              <a:t>1/21/26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18C0E-EBC0-4363-B866-4FBE8A16C4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961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E8D4E6-F64F-4999-AC2A-A008E685C04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8475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3658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3024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91103-44F4-C165-86C6-0B7D041D0E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5DD074-5322-09A5-171E-0550B8831D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329EF7-5B55-B853-975B-6428B62B0EE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5884B5-BD23-8666-9FDD-55F1654A4FA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F7FCE10C-CF87-1F4A-961F-D03D92C7E5B8}" type="slidenum"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0373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9249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513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040F2D-1414-1A1F-CDEA-EECB7339F7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10B0A2-271C-BDDF-48BD-1B434114D5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7E99DA9-13C3-4C5C-E436-6B7A3DDBC3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8364B9-2768-C61C-1A71-4974A35F77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28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83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B58930-1A55-EDE9-A56F-2579CDBBCA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5B48D4F-FB8B-3ED7-F6C0-6DB37DE62B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674A1F-82A1-6949-1628-646E0771526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B6CD76-5CA4-3A3C-38D6-3FD22A19FCA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F7FCE10C-CF87-1F4A-961F-D03D92C7E5B8}" type="slidenum"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223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5FE82A-86F4-025E-59D7-1ADB42426F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252B07-9D76-D8A8-2CCB-5BF537F32C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AA5AC3-E441-D6C6-5721-6B32DFB4941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62BF4D-5206-232E-6D87-E93ABB566CE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F7FCE10C-CF87-1F4A-961F-D03D92C7E5B8}" type="slidenum"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9673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CC3FA-9D4B-05E7-F99E-B6148E5185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A6082B-A3E4-8A32-82AC-C36F62B706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611B5A-8A8C-C264-7AC3-10CF43DCBB5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D3AF2B-1ABD-B219-34F8-5590B9ED260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F7FCE10C-CF87-1F4A-961F-D03D92C7E5B8}" type="slidenum"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7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4199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549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635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urple Title Slide">
    <p:bg>
      <p:bgPr>
        <a:solidFill>
          <a:srgbClr val="5D29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B8E4AFA-0C8C-9540-AEFD-8CE9FF2C2B60}"/>
              </a:ext>
            </a:extLst>
          </p:cNvPr>
          <p:cNvSpPr/>
          <p:nvPr userDrawn="1"/>
        </p:nvSpPr>
        <p:spPr>
          <a:xfrm>
            <a:off x="609600" y="332657"/>
            <a:ext cx="2174032" cy="1080219"/>
          </a:xfrm>
          <a:prstGeom prst="rect">
            <a:avLst/>
          </a:prstGeom>
          <a:solidFill>
            <a:srgbClr val="5D2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984" y="2132301"/>
            <a:ext cx="10716717" cy="1470025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361" y="3888073"/>
            <a:ext cx="889754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0" y="6430232"/>
            <a:ext cx="2916808" cy="365125"/>
          </a:xfrm>
        </p:spPr>
        <p:txBody>
          <a:bodyPr/>
          <a:lstStyle>
            <a:lvl1pPr>
              <a:defRPr/>
            </a:lvl1pPr>
          </a:lstStyle>
          <a:p>
            <a:fld id="{054A59CF-1219-224B-8A92-B2D4529B7F28}" type="datetime1">
              <a:rPr lang="en-GB" smtClean="0"/>
              <a:t>21/01/2026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65F806C-12F6-4E44-8704-B6F78D76F7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2" y="337984"/>
            <a:ext cx="1655343" cy="707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266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B7E85005-BBB6-0D4C-9C56-8744D5466F82}" type="datetime1">
              <a:rPr lang="en-GB" smtClean="0"/>
              <a:t>21/01/2026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039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 wrap="square" numCol="2" spcCol="180000"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CE3CD57E-8B71-A947-82A2-F7215D4D2F9E}" type="datetime1">
              <a:rPr lang="en-GB" smtClean="0"/>
              <a:t>21/01/2026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0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6" y="341786"/>
            <a:ext cx="11520824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62E13131-33A4-5D4A-9636-BD672098C667}" type="datetime1">
              <a:rPr lang="en-GB" smtClean="0"/>
              <a:t>21/01/2026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68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grey">
    <p:bg>
      <p:bgPr>
        <a:solidFill>
          <a:srgbClr val="E2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B8B8B81A-08F9-9B40-810E-1DF2F2F8008B}" type="datetime1">
              <a:rPr lang="en-GB" smtClean="0"/>
              <a:t>21/01/2026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8105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35360" y="332656"/>
            <a:ext cx="115212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35360" y="1700810"/>
            <a:ext cx="11521280" cy="4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536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1E9CC6D-AE55-494B-BC13-4E322F82A3AD}" type="datetime1">
              <a:rPr lang="en-GB" smtClean="0"/>
              <a:t>21/01/2026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708" y="6428360"/>
            <a:ext cx="3860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1184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6878614-5F41-4702-8E44-D9C8B2874F5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142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91" indent="-342891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32" indent="-285744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2971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160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349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7.png"/><Relationship Id="rId7" Type="http://schemas.openxmlformats.org/officeDocument/2006/relationships/image" Target="../media/image36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40.png"/><Relationship Id="rId4" Type="http://schemas.openxmlformats.org/officeDocument/2006/relationships/image" Target="../media/image32.png"/><Relationship Id="rId9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g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gif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hyperlink" Target="https://inspirehep.net/literature?q=collaboration:ALPHA" TargetMode="External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7.png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literature?q=collaboration:ALPHA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0.png"/><Relationship Id="rId3" Type="http://schemas.openxmlformats.org/officeDocument/2006/relationships/image" Target="../media/image68.png"/><Relationship Id="rId7" Type="http://schemas.openxmlformats.org/officeDocument/2006/relationships/image" Target="../media/image71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0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jpeg"/><Relationship Id="rId4" Type="http://schemas.openxmlformats.org/officeDocument/2006/relationships/image" Target="../media/image8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emf"/><Relationship Id="rId13" Type="http://schemas.openxmlformats.org/officeDocument/2006/relationships/image" Target="../media/image4.emf"/><Relationship Id="rId3" Type="http://schemas.openxmlformats.org/officeDocument/2006/relationships/image" Target="../media/image46.png"/><Relationship Id="rId7" Type="http://schemas.openxmlformats.org/officeDocument/2006/relationships/image" Target="../media/image10.png"/><Relationship Id="rId12" Type="http://schemas.openxmlformats.org/officeDocument/2006/relationships/image" Target="../media/image8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88.png"/><Relationship Id="rId5" Type="http://schemas.openxmlformats.org/officeDocument/2006/relationships/image" Target="../media/image8.png"/><Relationship Id="rId10" Type="http://schemas.openxmlformats.org/officeDocument/2006/relationships/image" Target="../media/image87.png"/><Relationship Id="rId4" Type="http://schemas.openxmlformats.org/officeDocument/2006/relationships/image" Target="../media/image6.jpeg"/><Relationship Id="rId9" Type="http://schemas.openxmlformats.org/officeDocument/2006/relationships/image" Target="../media/image8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BC725B0-D01A-22B7-F9D0-513E3EB5ED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360" y="1412776"/>
            <a:ext cx="10716717" cy="1470025"/>
          </a:xfrm>
        </p:spPr>
        <p:txBody>
          <a:bodyPr/>
          <a:lstStyle/>
          <a:p>
            <a:r>
              <a:rPr lang="en-US" dirty="0"/>
              <a:t>High-Frequency Axion Searches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715DA6-BF18-6A4F-A2A3-81B9A7CD1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5641" y="2783436"/>
            <a:ext cx="8897540" cy="1752600"/>
          </a:xfrm>
        </p:spPr>
        <p:txBody>
          <a:bodyPr/>
          <a:lstStyle/>
          <a:p>
            <a:r>
              <a:rPr lang="en-GB" b="1" dirty="0"/>
              <a:t>Jamie McDonald </a:t>
            </a:r>
            <a:br>
              <a:rPr lang="en-GB" dirty="0"/>
            </a:br>
            <a:r>
              <a:rPr lang="en-GB" dirty="0"/>
              <a:t>University of Manchester 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50B4FF-66A8-F35C-E633-0F63FD2743B4}"/>
              </a:ext>
            </a:extLst>
          </p:cNvPr>
          <p:cNvSpPr txBox="1"/>
          <p:nvPr/>
        </p:nvSpPr>
        <p:spPr>
          <a:xfrm>
            <a:off x="319791" y="3899577"/>
            <a:ext cx="737658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On behalf of </a:t>
            </a:r>
          </a:p>
          <a:p>
            <a:r>
              <a:rPr lang="en-GB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Ades, Battye, Buck, Feasby, Gilles, </a:t>
            </a:r>
            <a:r>
              <a:rPr lang="en-GB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Gramellini</a:t>
            </a:r>
            <a:r>
              <a:rPr lang="en-GB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Marchitelli, </a:t>
            </a:r>
            <a:r>
              <a:rPr lang="en-GB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JM</a:t>
            </a:r>
            <a:r>
              <a:rPr lang="en-GB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McCulloch, Lancaster, Mohammadian, Piccirillo, Preston, Qureshi, </a:t>
            </a:r>
            <a:r>
              <a:rPr lang="en-GB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Rhukadze</a:t>
            </a:r>
            <a:r>
              <a:rPr lang="en-GB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Upward, </a:t>
            </a:r>
            <a:r>
              <a:rPr lang="en-GB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Wystemp</a:t>
            </a:r>
            <a:r>
              <a:rPr lang="en-GB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  <a:endParaRPr lang="en-US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AC1AE0-79AF-8521-2134-83C19ECD69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29" t="13796" r="287"/>
          <a:stretch>
            <a:fillRect/>
          </a:stretch>
        </p:blipFill>
        <p:spPr>
          <a:xfrm>
            <a:off x="9289031" y="3505820"/>
            <a:ext cx="2783633" cy="32355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DC327E-6325-6176-A757-0F4EA93266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3462" y="1341275"/>
            <a:ext cx="2783633" cy="20877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71347D0-962F-08C9-8E81-A01357F6A7A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8597" b="14598"/>
          <a:stretch>
            <a:fillRect/>
          </a:stretch>
        </p:blipFill>
        <p:spPr>
          <a:xfrm>
            <a:off x="9260866" y="188640"/>
            <a:ext cx="2783633" cy="10247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F469328-FCAB-86A9-8458-3B15C4A249FD}"/>
              </a:ext>
            </a:extLst>
          </p:cNvPr>
          <p:cNvSpPr txBox="1"/>
          <p:nvPr/>
        </p:nvSpPr>
        <p:spPr>
          <a:xfrm>
            <a:off x="292694" y="5839682"/>
            <a:ext cx="8383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New Windows on Fundamental Physics: from tabletop devices to large scale detectors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20 – 23 January 2026 | 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2116689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FBF9D4-F869-B149-ADA5-D2BF9C6A2A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a) Cylindrical cavity produced through laser powder bed fusion, (b)... |  Download Scientific Diagram">
            <a:extLst>
              <a:ext uri="{FF2B5EF4-FFF2-40B4-BE49-F238E27FC236}">
                <a16:creationId xmlns:a16="http://schemas.microsoft.com/office/drawing/2014/main" id="{8E503DBC-0F8B-93AC-61A2-6825A18D8C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16" b="-1"/>
          <a:stretch>
            <a:fillRect/>
          </a:stretch>
        </p:blipFill>
        <p:spPr bwMode="auto">
          <a:xfrm>
            <a:off x="6528048" y="1736812"/>
            <a:ext cx="4095918" cy="318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Freeform 42">
            <a:extLst>
              <a:ext uri="{FF2B5EF4-FFF2-40B4-BE49-F238E27FC236}">
                <a16:creationId xmlns:a16="http://schemas.microsoft.com/office/drawing/2014/main" id="{E2DEFD15-C740-B533-3AE1-29782E2D7FAE}"/>
              </a:ext>
            </a:extLst>
          </p:cNvPr>
          <p:cNvSpPr/>
          <p:nvPr/>
        </p:nvSpPr>
        <p:spPr>
          <a:xfrm>
            <a:off x="6324600" y="1651000"/>
            <a:ext cx="4508500" cy="3365500"/>
          </a:xfrm>
          <a:custGeom>
            <a:avLst/>
            <a:gdLst>
              <a:gd name="csX0" fmla="*/ 266700 w 4508500"/>
              <a:gd name="csY0" fmla="*/ 1714500 h 3365500"/>
              <a:gd name="csX1" fmla="*/ 1727200 w 4508500"/>
              <a:gd name="csY1" fmla="*/ 1714500 h 3365500"/>
              <a:gd name="csX2" fmla="*/ 1727200 w 4508500"/>
              <a:gd name="csY2" fmla="*/ 25400 h 3365500"/>
              <a:gd name="csX3" fmla="*/ 4508500 w 4508500"/>
              <a:gd name="csY3" fmla="*/ 0 h 3365500"/>
              <a:gd name="csX4" fmla="*/ 4495800 w 4508500"/>
              <a:gd name="csY4" fmla="*/ 3365500 h 3365500"/>
              <a:gd name="csX5" fmla="*/ 25400 w 4508500"/>
              <a:gd name="csY5" fmla="*/ 3365500 h 3365500"/>
              <a:gd name="csX6" fmla="*/ 0 w 4508500"/>
              <a:gd name="csY6" fmla="*/ 1676400 h 3365500"/>
              <a:gd name="csX7" fmla="*/ 266700 w 4508500"/>
              <a:gd name="csY7" fmla="*/ 1714500 h 33655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4508500" h="3365500">
                <a:moveTo>
                  <a:pt x="266700" y="1714500"/>
                </a:moveTo>
                <a:lnTo>
                  <a:pt x="1727200" y="1714500"/>
                </a:lnTo>
                <a:lnTo>
                  <a:pt x="1727200" y="25400"/>
                </a:lnTo>
                <a:lnTo>
                  <a:pt x="4508500" y="0"/>
                </a:lnTo>
                <a:cubicBezTo>
                  <a:pt x="4504267" y="1121833"/>
                  <a:pt x="4500033" y="2243667"/>
                  <a:pt x="4495800" y="3365500"/>
                </a:cubicBezTo>
                <a:lnTo>
                  <a:pt x="25400" y="3365500"/>
                </a:lnTo>
                <a:lnTo>
                  <a:pt x="0" y="1676400"/>
                </a:lnTo>
                <a:lnTo>
                  <a:pt x="266700" y="17145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4" descr="Quality (Q) Factor: Equations and Applications">
            <a:extLst>
              <a:ext uri="{FF2B5EF4-FFF2-40B4-BE49-F238E27FC236}">
                <a16:creationId xmlns:a16="http://schemas.microsoft.com/office/drawing/2014/main" id="{B8814765-E8B1-1608-050D-98DAF80E3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216" y="3430705"/>
            <a:ext cx="3547047" cy="2076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11647E0-E4B5-03BE-80D5-349187E0D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600" y="-32152"/>
            <a:ext cx="11506799" cy="1128839"/>
          </a:xfrm>
        </p:spPr>
        <p:txBody>
          <a:bodyPr/>
          <a:lstStyle/>
          <a:p>
            <a:r>
              <a:rPr lang="en-US" dirty="0"/>
              <a:t>Cavity Searches for Axion Dark Matter 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9F021B8-7015-C0CE-7A3E-E62157F4D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55AEABD4-C454-4887-C576-264BAA1A9EB1}"/>
              </a:ext>
            </a:extLst>
          </p:cNvPr>
          <p:cNvSpPr/>
          <p:nvPr/>
        </p:nvSpPr>
        <p:spPr>
          <a:xfrm>
            <a:off x="1899217" y="2155483"/>
            <a:ext cx="2520280" cy="3096344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n 14">
            <a:extLst>
              <a:ext uri="{FF2B5EF4-FFF2-40B4-BE49-F238E27FC236}">
                <a16:creationId xmlns:a16="http://schemas.microsoft.com/office/drawing/2014/main" id="{3DD7F9C8-23F5-EB1A-49F5-AD396DA202F5}"/>
              </a:ext>
            </a:extLst>
          </p:cNvPr>
          <p:cNvSpPr/>
          <p:nvPr/>
        </p:nvSpPr>
        <p:spPr>
          <a:xfrm>
            <a:off x="2223253" y="2448615"/>
            <a:ext cx="1872208" cy="2803212"/>
          </a:xfrm>
          <a:prstGeom prst="can">
            <a:avLst>
              <a:gd name="adj" fmla="val 18400"/>
            </a:avLst>
          </a:prstGeom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F56C6F-4516-83D4-4F0D-EEF8C3392640}"/>
              </a:ext>
            </a:extLst>
          </p:cNvPr>
          <p:cNvSpPr txBox="1"/>
          <p:nvPr/>
        </p:nvSpPr>
        <p:spPr>
          <a:xfrm>
            <a:off x="3719736" y="1786151"/>
            <a:ext cx="926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Magnet</a:t>
            </a:r>
          </a:p>
        </p:txBody>
      </p:sp>
      <p:sp>
        <p:nvSpPr>
          <p:cNvPr id="19" name="Can 18">
            <a:extLst>
              <a:ext uri="{FF2B5EF4-FFF2-40B4-BE49-F238E27FC236}">
                <a16:creationId xmlns:a16="http://schemas.microsoft.com/office/drawing/2014/main" id="{A42B8EF9-E25F-36CB-1E88-CA5130261A6D}"/>
              </a:ext>
            </a:extLst>
          </p:cNvPr>
          <p:cNvSpPr/>
          <p:nvPr/>
        </p:nvSpPr>
        <p:spPr>
          <a:xfrm>
            <a:off x="2367269" y="2806627"/>
            <a:ext cx="1584176" cy="2338523"/>
          </a:xfrm>
          <a:prstGeom prst="can">
            <a:avLst>
              <a:gd name="adj" fmla="val 27611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825E99-18AD-EBE6-DE0D-F6EF9721BFBC}"/>
              </a:ext>
            </a:extLst>
          </p:cNvPr>
          <p:cNvSpPr txBox="1"/>
          <p:nvPr/>
        </p:nvSpPr>
        <p:spPr>
          <a:xfrm>
            <a:off x="3153556" y="3359561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CB9632D-915D-1896-5A0D-9525685596CB}"/>
              </a:ext>
            </a:extLst>
          </p:cNvPr>
          <p:cNvCxnSpPr/>
          <p:nvPr/>
        </p:nvCxnSpPr>
        <p:spPr>
          <a:xfrm flipV="1">
            <a:off x="3576692" y="3229954"/>
            <a:ext cx="0" cy="1491867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26E856C-94EB-FC95-66C0-D95DE0D5E7A3}"/>
              </a:ext>
            </a:extLst>
          </p:cNvPr>
          <p:cNvSpPr txBox="1"/>
          <p:nvPr/>
        </p:nvSpPr>
        <p:spPr>
          <a:xfrm>
            <a:off x="2782811" y="4766927"/>
            <a:ext cx="771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BAA2CEB-0756-67A2-F4ED-B30434E4728D}"/>
              </a:ext>
            </a:extLst>
          </p:cNvPr>
          <p:cNvSpPr txBox="1"/>
          <p:nvPr/>
        </p:nvSpPr>
        <p:spPr>
          <a:xfrm>
            <a:off x="8040216" y="1234387"/>
            <a:ext cx="1479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 Modes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6D691B-0E61-5EF4-8FA0-F45E2A39035B}"/>
              </a:ext>
            </a:extLst>
          </p:cNvPr>
          <p:cNvSpPr txBox="1"/>
          <p:nvPr/>
        </p:nvSpPr>
        <p:spPr>
          <a:xfrm>
            <a:off x="1894114" y="65183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B72AD17-E7D5-7D25-14F8-CB1EC3297711}"/>
              </a:ext>
            </a:extLst>
          </p:cNvPr>
          <p:cNvCxnSpPr>
            <a:cxnSpLocks/>
          </p:cNvCxnSpPr>
          <p:nvPr/>
        </p:nvCxnSpPr>
        <p:spPr>
          <a:xfrm flipV="1">
            <a:off x="3143672" y="2993420"/>
            <a:ext cx="771769" cy="75540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9248911-95E2-0C08-45D9-C0ACDC614B9C}"/>
                  </a:ext>
                </a:extLst>
              </p:cNvPr>
              <p:cNvSpPr txBox="1"/>
              <p:nvPr/>
            </p:nvSpPr>
            <p:spPr>
              <a:xfrm>
                <a:off x="3332451" y="2714857"/>
                <a:ext cx="675546" cy="3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700" i="1" dirty="0" err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700" dirty="0"/>
                  <a:t> 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9248911-95E2-0C08-45D9-C0ACDC614B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2451" y="2714857"/>
                <a:ext cx="675546" cy="3539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Box 44">
            <a:extLst>
              <a:ext uri="{FF2B5EF4-FFF2-40B4-BE49-F238E27FC236}">
                <a16:creationId xmlns:a16="http://schemas.microsoft.com/office/drawing/2014/main" id="{D522101D-A637-0DAB-CFD6-76A17D882532}"/>
              </a:ext>
            </a:extLst>
          </p:cNvPr>
          <p:cNvSpPr txBox="1"/>
          <p:nvPr/>
        </p:nvSpPr>
        <p:spPr>
          <a:xfrm>
            <a:off x="5758322" y="1970817"/>
            <a:ext cx="705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axion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ED27785-B7C9-52FF-F7C2-96860C157D7B}"/>
              </a:ext>
            </a:extLst>
          </p:cNvPr>
          <p:cNvGrpSpPr/>
          <p:nvPr/>
        </p:nvGrpSpPr>
        <p:grpSpPr>
          <a:xfrm>
            <a:off x="303338" y="5251827"/>
            <a:ext cx="1692820" cy="1485219"/>
            <a:chOff x="1271464" y="2924944"/>
            <a:chExt cx="2685481" cy="2512263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2DDEB559-E7C3-9EE1-851F-768003E8F6D4}"/>
                </a:ext>
              </a:extLst>
            </p:cNvPr>
            <p:cNvGrpSpPr/>
            <p:nvPr/>
          </p:nvGrpSpPr>
          <p:grpSpPr>
            <a:xfrm>
              <a:off x="2584455" y="3269514"/>
              <a:ext cx="111122" cy="557491"/>
              <a:chOff x="7812403" y="1463423"/>
              <a:chExt cx="849095" cy="2959768"/>
            </a:xfrm>
          </p:grpSpPr>
          <p:grpSp>
            <p:nvGrpSpPr>
              <p:cNvPr id="18459" name="Group 18458">
                <a:extLst>
                  <a:ext uri="{FF2B5EF4-FFF2-40B4-BE49-F238E27FC236}">
                    <a16:creationId xmlns:a16="http://schemas.microsoft.com/office/drawing/2014/main" id="{98C725E4-F0D9-8C84-89B7-32F01E852F67}"/>
                  </a:ext>
                </a:extLst>
              </p:cNvPr>
              <p:cNvGrpSpPr/>
              <p:nvPr/>
            </p:nvGrpSpPr>
            <p:grpSpPr>
              <a:xfrm>
                <a:off x="7812403" y="2931607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65" name="Arc 18464">
                  <a:extLst>
                    <a:ext uri="{FF2B5EF4-FFF2-40B4-BE49-F238E27FC236}">
                      <a16:creationId xmlns:a16="http://schemas.microsoft.com/office/drawing/2014/main" id="{89CA27CD-E1CF-1747-0468-B5B71C6B21EC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6" name="Arc 18465">
                  <a:extLst>
                    <a:ext uri="{FF2B5EF4-FFF2-40B4-BE49-F238E27FC236}">
                      <a16:creationId xmlns:a16="http://schemas.microsoft.com/office/drawing/2014/main" id="{37996806-7C2C-BF2A-74EB-73B35DA0796E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7" name="Arc 18466">
                  <a:extLst>
                    <a:ext uri="{FF2B5EF4-FFF2-40B4-BE49-F238E27FC236}">
                      <a16:creationId xmlns:a16="http://schemas.microsoft.com/office/drawing/2014/main" id="{8988BC86-BC30-6006-6062-91F5C386CDF6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8" name="Arc 18467">
                  <a:extLst>
                    <a:ext uri="{FF2B5EF4-FFF2-40B4-BE49-F238E27FC236}">
                      <a16:creationId xmlns:a16="http://schemas.microsoft.com/office/drawing/2014/main" id="{744ED02F-F960-E937-A8F5-CA57E43DCC55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18460" name="Group 18459">
                <a:extLst>
                  <a:ext uri="{FF2B5EF4-FFF2-40B4-BE49-F238E27FC236}">
                    <a16:creationId xmlns:a16="http://schemas.microsoft.com/office/drawing/2014/main" id="{33C0F1C9-1A56-8E80-8802-DCDE8FA519FA}"/>
                  </a:ext>
                </a:extLst>
              </p:cNvPr>
              <p:cNvGrpSpPr/>
              <p:nvPr/>
            </p:nvGrpSpPr>
            <p:grpSpPr>
              <a:xfrm>
                <a:off x="7813631" y="1463423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61" name="Arc 18460">
                  <a:extLst>
                    <a:ext uri="{FF2B5EF4-FFF2-40B4-BE49-F238E27FC236}">
                      <a16:creationId xmlns:a16="http://schemas.microsoft.com/office/drawing/2014/main" id="{15AD2181-57F1-B07E-42C8-2FE20976B020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2" name="Arc 18461">
                  <a:extLst>
                    <a:ext uri="{FF2B5EF4-FFF2-40B4-BE49-F238E27FC236}">
                      <a16:creationId xmlns:a16="http://schemas.microsoft.com/office/drawing/2014/main" id="{1515C659-C351-6434-7462-D3153CF373CB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3" name="Arc 18462">
                  <a:extLst>
                    <a:ext uri="{FF2B5EF4-FFF2-40B4-BE49-F238E27FC236}">
                      <a16:creationId xmlns:a16="http://schemas.microsoft.com/office/drawing/2014/main" id="{BA8E212C-7CC1-6A7C-039E-E020F144033A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4" name="Arc 18463">
                  <a:extLst>
                    <a:ext uri="{FF2B5EF4-FFF2-40B4-BE49-F238E27FC236}">
                      <a16:creationId xmlns:a16="http://schemas.microsoft.com/office/drawing/2014/main" id="{F0771518-78EF-F527-0F90-844C9EB2D555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7C6B6556-C56C-683C-ED69-8FA8EFD380B9}"/>
                </a:ext>
              </a:extLst>
            </p:cNvPr>
            <p:cNvGrpSpPr/>
            <p:nvPr/>
          </p:nvGrpSpPr>
          <p:grpSpPr>
            <a:xfrm>
              <a:off x="2600585" y="4094377"/>
              <a:ext cx="110961" cy="280949"/>
              <a:chOff x="7661231" y="1311023"/>
              <a:chExt cx="1413350" cy="2823628"/>
            </a:xfrm>
          </p:grpSpPr>
          <p:sp>
            <p:nvSpPr>
              <p:cNvPr id="18455" name="Arc 18454">
                <a:extLst>
                  <a:ext uri="{FF2B5EF4-FFF2-40B4-BE49-F238E27FC236}">
                    <a16:creationId xmlns:a16="http://schemas.microsoft.com/office/drawing/2014/main" id="{CFDD04E8-3EDE-5C83-0789-BBC43B753490}"/>
                  </a:ext>
                </a:extLst>
              </p:cNvPr>
              <p:cNvSpPr/>
              <p:nvPr/>
            </p:nvSpPr>
            <p:spPr>
              <a:xfrm rot="5400000">
                <a:off x="7664305" y="2724374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6" name="Arc 18455">
                <a:extLst>
                  <a:ext uri="{FF2B5EF4-FFF2-40B4-BE49-F238E27FC236}">
                    <a16:creationId xmlns:a16="http://schemas.microsoft.com/office/drawing/2014/main" id="{C6FD54F6-80BE-5121-5FC7-FABDBE202128}"/>
                  </a:ext>
                </a:extLst>
              </p:cNvPr>
              <p:cNvSpPr/>
              <p:nvPr/>
            </p:nvSpPr>
            <p:spPr>
              <a:xfrm>
                <a:off x="7663281" y="2723349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7" name="Arc 18456">
                <a:extLst>
                  <a:ext uri="{FF2B5EF4-FFF2-40B4-BE49-F238E27FC236}">
                    <a16:creationId xmlns:a16="http://schemas.microsoft.com/office/drawing/2014/main" id="{BA96F80A-CF7D-2E19-BBD9-2713BE2B12C6}"/>
                  </a:ext>
                </a:extLst>
              </p:cNvPr>
              <p:cNvSpPr/>
              <p:nvPr/>
            </p:nvSpPr>
            <p:spPr>
              <a:xfrm rot="10800000">
                <a:off x="7663281" y="1311023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8" name="Arc 18457">
                <a:extLst>
                  <a:ext uri="{FF2B5EF4-FFF2-40B4-BE49-F238E27FC236}">
                    <a16:creationId xmlns:a16="http://schemas.microsoft.com/office/drawing/2014/main" id="{D2D865DD-DAC2-6D92-011C-3FFF85474DB7}"/>
                  </a:ext>
                </a:extLst>
              </p:cNvPr>
              <p:cNvSpPr/>
              <p:nvPr/>
            </p:nvSpPr>
            <p:spPr>
              <a:xfrm rot="16200000">
                <a:off x="7662256" y="1356856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E83D29A9-7049-6AE6-0503-E35D83D73478}"/>
                </a:ext>
              </a:extLst>
            </p:cNvPr>
            <p:cNvGrpSpPr/>
            <p:nvPr/>
          </p:nvGrpSpPr>
          <p:grpSpPr>
            <a:xfrm>
              <a:off x="2600746" y="3817835"/>
              <a:ext cx="110961" cy="280949"/>
              <a:chOff x="7661231" y="1311023"/>
              <a:chExt cx="1413350" cy="2823628"/>
            </a:xfrm>
          </p:grpSpPr>
          <p:sp>
            <p:nvSpPr>
              <p:cNvPr id="18451" name="Arc 18450">
                <a:extLst>
                  <a:ext uri="{FF2B5EF4-FFF2-40B4-BE49-F238E27FC236}">
                    <a16:creationId xmlns:a16="http://schemas.microsoft.com/office/drawing/2014/main" id="{10F561F3-7117-1D3B-BAA2-6109C69C92C1}"/>
                  </a:ext>
                </a:extLst>
              </p:cNvPr>
              <p:cNvSpPr/>
              <p:nvPr/>
            </p:nvSpPr>
            <p:spPr>
              <a:xfrm rot="5400000">
                <a:off x="7664305" y="2724374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2" name="Arc 18451">
                <a:extLst>
                  <a:ext uri="{FF2B5EF4-FFF2-40B4-BE49-F238E27FC236}">
                    <a16:creationId xmlns:a16="http://schemas.microsoft.com/office/drawing/2014/main" id="{1E5D059E-5933-7CFD-D80B-73466676FE34}"/>
                  </a:ext>
                </a:extLst>
              </p:cNvPr>
              <p:cNvSpPr/>
              <p:nvPr/>
            </p:nvSpPr>
            <p:spPr>
              <a:xfrm>
                <a:off x="7663281" y="2723349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3" name="Arc 18452">
                <a:extLst>
                  <a:ext uri="{FF2B5EF4-FFF2-40B4-BE49-F238E27FC236}">
                    <a16:creationId xmlns:a16="http://schemas.microsoft.com/office/drawing/2014/main" id="{9FAD33EF-7B12-FF12-04C5-0204EC36377D}"/>
                  </a:ext>
                </a:extLst>
              </p:cNvPr>
              <p:cNvSpPr/>
              <p:nvPr/>
            </p:nvSpPr>
            <p:spPr>
              <a:xfrm rot="10800000">
                <a:off x="7663281" y="1311023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4" name="Arc 18453">
                <a:extLst>
                  <a:ext uri="{FF2B5EF4-FFF2-40B4-BE49-F238E27FC236}">
                    <a16:creationId xmlns:a16="http://schemas.microsoft.com/office/drawing/2014/main" id="{D692A6FF-1719-1034-F54E-9FFEF52879D3}"/>
                  </a:ext>
                </a:extLst>
              </p:cNvPr>
              <p:cNvSpPr/>
              <p:nvPr/>
            </p:nvSpPr>
            <p:spPr>
              <a:xfrm rot="16200000">
                <a:off x="7662256" y="1356856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C1BC912F-B3B7-32EA-A84D-5705127A0ECA}"/>
                </a:ext>
              </a:extLst>
            </p:cNvPr>
            <p:cNvGrpSpPr/>
            <p:nvPr/>
          </p:nvGrpSpPr>
          <p:grpSpPr>
            <a:xfrm rot="5562499">
              <a:off x="3223753" y="3056429"/>
              <a:ext cx="138482" cy="447350"/>
              <a:chOff x="7812403" y="1463423"/>
              <a:chExt cx="849095" cy="2959768"/>
            </a:xfrm>
          </p:grpSpPr>
          <p:grpSp>
            <p:nvGrpSpPr>
              <p:cNvPr id="18441" name="Group 18440">
                <a:extLst>
                  <a:ext uri="{FF2B5EF4-FFF2-40B4-BE49-F238E27FC236}">
                    <a16:creationId xmlns:a16="http://schemas.microsoft.com/office/drawing/2014/main" id="{79A84799-91F6-D197-B193-77513480EA6B}"/>
                  </a:ext>
                </a:extLst>
              </p:cNvPr>
              <p:cNvGrpSpPr/>
              <p:nvPr/>
            </p:nvGrpSpPr>
            <p:grpSpPr>
              <a:xfrm>
                <a:off x="7812403" y="2931607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47" name="Arc 18446">
                  <a:extLst>
                    <a:ext uri="{FF2B5EF4-FFF2-40B4-BE49-F238E27FC236}">
                      <a16:creationId xmlns:a16="http://schemas.microsoft.com/office/drawing/2014/main" id="{CF418620-5F9F-8ECD-001B-E112491514BD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8" name="Arc 18447">
                  <a:extLst>
                    <a:ext uri="{FF2B5EF4-FFF2-40B4-BE49-F238E27FC236}">
                      <a16:creationId xmlns:a16="http://schemas.microsoft.com/office/drawing/2014/main" id="{3902DFB9-932E-0141-A467-9953EBF01EF2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9" name="Arc 18448">
                  <a:extLst>
                    <a:ext uri="{FF2B5EF4-FFF2-40B4-BE49-F238E27FC236}">
                      <a16:creationId xmlns:a16="http://schemas.microsoft.com/office/drawing/2014/main" id="{A38AD8B9-6FC9-18DE-EE30-3BF29573E732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50" name="Arc 18449">
                  <a:extLst>
                    <a:ext uri="{FF2B5EF4-FFF2-40B4-BE49-F238E27FC236}">
                      <a16:creationId xmlns:a16="http://schemas.microsoft.com/office/drawing/2014/main" id="{B24FEC1C-E055-DF50-17D7-C4990AAEC103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18442" name="Group 18441">
                <a:extLst>
                  <a:ext uri="{FF2B5EF4-FFF2-40B4-BE49-F238E27FC236}">
                    <a16:creationId xmlns:a16="http://schemas.microsoft.com/office/drawing/2014/main" id="{B45B35C9-866A-EBE5-3364-C4238FF6D633}"/>
                  </a:ext>
                </a:extLst>
              </p:cNvPr>
              <p:cNvGrpSpPr/>
              <p:nvPr/>
            </p:nvGrpSpPr>
            <p:grpSpPr>
              <a:xfrm>
                <a:off x="7813631" y="1463423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43" name="Arc 18442">
                  <a:extLst>
                    <a:ext uri="{FF2B5EF4-FFF2-40B4-BE49-F238E27FC236}">
                      <a16:creationId xmlns:a16="http://schemas.microsoft.com/office/drawing/2014/main" id="{F44316BB-5AEB-70E9-847C-50DC404BC05A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4" name="Arc 18443">
                  <a:extLst>
                    <a:ext uri="{FF2B5EF4-FFF2-40B4-BE49-F238E27FC236}">
                      <a16:creationId xmlns:a16="http://schemas.microsoft.com/office/drawing/2014/main" id="{43C23E22-B4D7-2D9D-13B8-8E82CEF86605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5" name="Arc 18444">
                  <a:extLst>
                    <a:ext uri="{FF2B5EF4-FFF2-40B4-BE49-F238E27FC236}">
                      <a16:creationId xmlns:a16="http://schemas.microsoft.com/office/drawing/2014/main" id="{26EC4180-ABE1-3F95-4FA1-421DF59ADD74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6" name="Arc 18445">
                  <a:extLst>
                    <a:ext uri="{FF2B5EF4-FFF2-40B4-BE49-F238E27FC236}">
                      <a16:creationId xmlns:a16="http://schemas.microsoft.com/office/drawing/2014/main" id="{CAE2EC4F-86D2-7451-6FF6-9A3196A73118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F3B1E8F9-3C00-830E-ABE1-06B8A92760A1}"/>
                </a:ext>
              </a:extLst>
            </p:cNvPr>
            <p:cNvGrpSpPr/>
            <p:nvPr/>
          </p:nvGrpSpPr>
          <p:grpSpPr>
            <a:xfrm rot="5562499">
              <a:off x="2783304" y="3055718"/>
              <a:ext cx="138482" cy="447350"/>
              <a:chOff x="7812403" y="1463423"/>
              <a:chExt cx="849095" cy="2959768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E1D00C2C-5CFF-7457-27FC-1E2D4CC97350}"/>
                  </a:ext>
                </a:extLst>
              </p:cNvPr>
              <p:cNvGrpSpPr/>
              <p:nvPr/>
            </p:nvGrpSpPr>
            <p:grpSpPr>
              <a:xfrm>
                <a:off x="7812403" y="2931607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37" name="Arc 18436">
                  <a:extLst>
                    <a:ext uri="{FF2B5EF4-FFF2-40B4-BE49-F238E27FC236}">
                      <a16:creationId xmlns:a16="http://schemas.microsoft.com/office/drawing/2014/main" id="{C5E35B48-D9D0-43AD-30A3-B73B894A31AB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38" name="Arc 18437">
                  <a:extLst>
                    <a:ext uri="{FF2B5EF4-FFF2-40B4-BE49-F238E27FC236}">
                      <a16:creationId xmlns:a16="http://schemas.microsoft.com/office/drawing/2014/main" id="{085A25CB-62DE-B617-A4F9-4E9A355CDA2B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39" name="Arc 18438">
                  <a:extLst>
                    <a:ext uri="{FF2B5EF4-FFF2-40B4-BE49-F238E27FC236}">
                      <a16:creationId xmlns:a16="http://schemas.microsoft.com/office/drawing/2014/main" id="{B1A5CA67-BC24-DBE9-B8C0-6ABF1861B04B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0" name="Arc 18439">
                  <a:extLst>
                    <a:ext uri="{FF2B5EF4-FFF2-40B4-BE49-F238E27FC236}">
                      <a16:creationId xmlns:a16="http://schemas.microsoft.com/office/drawing/2014/main" id="{2C84F386-F4F6-5922-B05B-1FD305A4028D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897089EA-DF7F-BA58-143E-9C8A5E18113B}"/>
                  </a:ext>
                </a:extLst>
              </p:cNvPr>
              <p:cNvGrpSpPr/>
              <p:nvPr/>
            </p:nvGrpSpPr>
            <p:grpSpPr>
              <a:xfrm>
                <a:off x="7813631" y="1463423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32" name="Arc 18431">
                  <a:extLst>
                    <a:ext uri="{FF2B5EF4-FFF2-40B4-BE49-F238E27FC236}">
                      <a16:creationId xmlns:a16="http://schemas.microsoft.com/office/drawing/2014/main" id="{C922BFF8-EC35-B71B-A103-C5F586191CFA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33" name="Arc 18432">
                  <a:extLst>
                    <a:ext uri="{FF2B5EF4-FFF2-40B4-BE49-F238E27FC236}">
                      <a16:creationId xmlns:a16="http://schemas.microsoft.com/office/drawing/2014/main" id="{80164311-AE12-CD73-20FD-27D77C324EC8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35" name="Arc 18434">
                  <a:extLst>
                    <a:ext uri="{FF2B5EF4-FFF2-40B4-BE49-F238E27FC236}">
                      <a16:creationId xmlns:a16="http://schemas.microsoft.com/office/drawing/2014/main" id="{3FD2EF2F-D23B-9E44-8FB4-09C11946E824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36" name="Arc 18435">
                  <a:extLst>
                    <a:ext uri="{FF2B5EF4-FFF2-40B4-BE49-F238E27FC236}">
                      <a16:creationId xmlns:a16="http://schemas.microsoft.com/office/drawing/2014/main" id="{9D114E89-71B3-6374-6788-A7EE2ADADC1E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</p:grp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6E4BB248-E601-E29A-1F29-27354316D3A5}"/>
                </a:ext>
              </a:extLst>
            </p:cNvPr>
            <p:cNvCxnSpPr>
              <a:cxnSpLocks/>
              <a:stCxn id="18437" idx="2"/>
            </p:cNvCxnSpPr>
            <p:nvPr/>
          </p:nvCxnSpPr>
          <p:spPr>
            <a:xfrm flipH="1">
              <a:off x="1654739" y="3263662"/>
              <a:ext cx="974475" cy="3217"/>
            </a:xfrm>
            <a:prstGeom prst="line">
              <a:avLst/>
            </a:prstGeom>
            <a:ln w="34925"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E9AEDEB3-F7EF-DCCB-A3FB-2C68694918A2}"/>
                </a:ext>
              </a:extLst>
            </p:cNvPr>
            <p:cNvSpPr/>
            <p:nvPr/>
          </p:nvSpPr>
          <p:spPr>
            <a:xfrm>
              <a:off x="2582192" y="3212722"/>
              <a:ext cx="79874" cy="99222"/>
            </a:xfrm>
            <a:prstGeom prst="ellipse">
              <a:avLst/>
            </a:prstGeom>
            <a:solidFill>
              <a:schemeClr val="accent6"/>
            </a:solidFill>
            <a:ln w="50800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39D422F-4C10-8997-A458-6BDF6AE0E89F}"/>
                </a:ext>
              </a:extLst>
            </p:cNvPr>
            <p:cNvSpPr/>
            <p:nvPr/>
          </p:nvSpPr>
          <p:spPr>
            <a:xfrm>
              <a:off x="2547176" y="4370493"/>
              <a:ext cx="247304" cy="308676"/>
            </a:xfrm>
            <a:prstGeom prst="ellipse">
              <a:avLst/>
            </a:prstGeom>
            <a:noFill/>
            <a:ln w="34925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B2666F9-6330-2B5D-3086-08B118B25E1F}"/>
                </a:ext>
              </a:extLst>
            </p:cNvPr>
            <p:cNvCxnSpPr>
              <a:cxnSpLocks/>
              <a:endCxn id="56" idx="5"/>
            </p:cNvCxnSpPr>
            <p:nvPr/>
          </p:nvCxnSpPr>
          <p:spPr>
            <a:xfrm>
              <a:off x="2584455" y="4400633"/>
              <a:ext cx="173809" cy="233332"/>
            </a:xfrm>
            <a:prstGeom prst="line">
              <a:avLst/>
            </a:prstGeom>
            <a:ln w="3492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F4C13A81-4443-B0E2-AC4E-CFC9D11781C8}"/>
                </a:ext>
              </a:extLst>
            </p:cNvPr>
            <p:cNvCxnSpPr>
              <a:cxnSpLocks/>
              <a:stCxn id="56" idx="3"/>
              <a:endCxn id="56" idx="7"/>
            </p:cNvCxnSpPr>
            <p:nvPr/>
          </p:nvCxnSpPr>
          <p:spPr>
            <a:xfrm flipV="1">
              <a:off x="2583393" y="4415697"/>
              <a:ext cx="174870" cy="218267"/>
            </a:xfrm>
            <a:prstGeom prst="line">
              <a:avLst/>
            </a:prstGeom>
            <a:ln w="3492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2CF4CFB1-12B6-7F71-4E96-E34DDD382638}"/>
                    </a:ext>
                  </a:extLst>
                </p:cNvPr>
                <p:cNvSpPr txBox="1"/>
                <p:nvPr/>
              </p:nvSpPr>
              <p:spPr>
                <a:xfrm>
                  <a:off x="1271464" y="2935606"/>
                  <a:ext cx="481474" cy="5611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2CF4CFB1-12B6-7F71-4E96-E34DDD3826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1464" y="2935606"/>
                  <a:ext cx="481474" cy="561136"/>
                </a:xfrm>
                <a:prstGeom prst="rect">
                  <a:avLst/>
                </a:prstGeom>
                <a:blipFill>
                  <a:blip r:embed="rId5"/>
                  <a:stretch>
                    <a:fillRect r="-12500" b="-222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5A437FD9-C740-64D9-0E8B-38177B57E02C}"/>
                    </a:ext>
                  </a:extLst>
                </p:cNvPr>
                <p:cNvSpPr txBox="1"/>
                <p:nvPr/>
              </p:nvSpPr>
              <p:spPr>
                <a:xfrm>
                  <a:off x="3485317" y="2924944"/>
                  <a:ext cx="471628" cy="5611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5A437FD9-C740-64D9-0E8B-38177B57E02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85317" y="2924944"/>
                  <a:ext cx="471628" cy="561136"/>
                </a:xfrm>
                <a:prstGeom prst="rect">
                  <a:avLst/>
                </a:prstGeom>
                <a:blipFill>
                  <a:blip r:embed="rId6"/>
                  <a:stretch>
                    <a:fillRect l="-4167" r="-20833" b="-518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847483AA-D86F-6636-54BC-919C5BD0B7E1}"/>
                    </a:ext>
                  </a:extLst>
                </p:cNvPr>
                <p:cNvSpPr txBox="1"/>
                <p:nvPr/>
              </p:nvSpPr>
              <p:spPr>
                <a:xfrm>
                  <a:off x="2390171" y="4656296"/>
                  <a:ext cx="1076094" cy="780911"/>
                </a:xfrm>
                <a:prstGeom prst="rect">
                  <a:avLst/>
                </a:prstGeom>
                <a:noFill/>
                <a:ln w="34925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1" i="0" smtClean="0">
                                <a:latin typeface="Cambria Math" panose="02040503050406030204" pitchFamily="18" charset="0"/>
                              </a:rPr>
                              <m:t>𝐁</m:t>
                            </m:r>
                          </m:e>
                          <m:sub/>
                        </m:sSub>
                      </m:oMath>
                    </m:oMathPara>
                  </a14:m>
                  <a:endParaRPr lang="en-US" sz="2400" b="1" dirty="0"/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847483AA-D86F-6636-54BC-919C5BD0B7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90171" y="4656296"/>
                  <a:ext cx="1076094" cy="780911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349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B88B373-3056-EFB7-FACF-291456AEC564}"/>
                  </a:ext>
                </a:extLst>
              </p:cNvPr>
              <p:cNvSpPr txBox="1"/>
              <p:nvPr/>
            </p:nvSpPr>
            <p:spPr>
              <a:xfrm>
                <a:off x="3153556" y="5605298"/>
                <a:ext cx="5894772" cy="525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500" b="1" dirty="0"/>
                  <a:t>Resonant Signal Power  </a:t>
                </a:r>
                <a14:m>
                  <m:oMath xmlns:m="http://schemas.openxmlformats.org/officeDocument/2006/math">
                    <m:r>
                      <a:rPr lang="en-US" sz="2500" b="1" i="1" dirty="0" smtClean="0">
                        <a:latin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GB" sz="2500" b="1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500" b="1" i="1" dirty="0" smtClean="0"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  <m:sub>
                        <m:r>
                          <a:rPr lang="en-GB" sz="2500" b="1" i="1" dirty="0" smtClean="0"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en-GB" sz="2500" b="1" i="1" dirty="0" smtClean="0">
                            <a:latin typeface="Cambria Math" panose="02040503050406030204" pitchFamily="18" charset="0"/>
                          </a:rPr>
                          <m:t>𝜸𝜸</m:t>
                        </m:r>
                      </m:sub>
                      <m:sup>
                        <m:r>
                          <a:rPr lang="en-GB" sz="2500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sz="2500" b="1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25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500" b="1" i="1" dirty="0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p>
                        <m:r>
                          <a:rPr lang="en-GB" sz="2500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sz="2500" b="1" i="1" dirty="0" smtClean="0"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sz="2500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500" b="1" i="1" dirty="0" smtClean="0"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sz="2500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500" b="1" i="1" dirty="0" smtClean="0"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sz="2500" b="1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500" b="1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B88B373-3056-EFB7-FACF-291456AEC5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3556" y="5605298"/>
                <a:ext cx="5894772" cy="525785"/>
              </a:xfrm>
              <a:prstGeom prst="rect">
                <a:avLst/>
              </a:prstGeom>
              <a:blipFill>
                <a:blip r:embed="rId8"/>
                <a:stretch>
                  <a:fillRect l="-1720" t="-4762" b="-2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12BD9F7-EF46-FCE3-915E-523567C511C8}"/>
                  </a:ext>
                </a:extLst>
              </p:cNvPr>
              <p:cNvSpPr txBox="1"/>
              <p:nvPr/>
            </p:nvSpPr>
            <p:spPr>
              <a:xfrm>
                <a:off x="9058403" y="1679473"/>
                <a:ext cx="1788695" cy="7862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𝑸</m:t>
                      </m:r>
                      <m:r>
                        <a:rPr lang="en-GB" sz="2400" b="1" i="1" dirty="0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GB" sz="24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GB" sz="2400" b="1" i="0" dirty="0">
                              <a:latin typeface="Cambria Math" panose="02040503050406030204" pitchFamily="18" charset="0"/>
                            </a:rPr>
                            <m:t>𝐥𝐨𝐬𝐬𝐞𝐬</m:t>
                          </m:r>
                        </m:den>
                      </m:f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12BD9F7-EF46-FCE3-915E-523567C511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8403" y="1679473"/>
                <a:ext cx="1788695" cy="786241"/>
              </a:xfrm>
              <a:prstGeom prst="rect">
                <a:avLst/>
              </a:prstGeom>
              <a:blipFill>
                <a:blip r:embed="rId9"/>
                <a:stretch>
                  <a:fillRect b="-80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AC92562-0FD4-B43F-8C70-0E10D115CAA5}"/>
                  </a:ext>
                </a:extLst>
              </p:cNvPr>
              <p:cNvSpPr txBox="1"/>
              <p:nvPr/>
            </p:nvSpPr>
            <p:spPr>
              <a:xfrm>
                <a:off x="8951556" y="2488863"/>
                <a:ext cx="2252540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2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𝑐𝑎𝑣</m:t>
                          </m:r>
                        </m:sub>
                      </m:sSub>
                      <m:r>
                        <a:rPr lang="en-US" sz="2200" i="1" dirty="0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2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 dirty="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200" i="1" dirty="0" smtClean="0">
                              <a:latin typeface="Cambria Math" panose="02040503050406030204" pitchFamily="18" charset="0"/>
                            </a:rPr>
                            <m:t>010</m:t>
                          </m:r>
                        </m:sub>
                      </m:sSub>
                      <m:r>
                        <a:rPr lang="en-US" sz="2200" i="1" dirty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200" i="1" dirty="0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2200" i="1" dirty="0" smtClean="0"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AC92562-0FD4-B43F-8C70-0E10D115CA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1556" y="2488863"/>
                <a:ext cx="2252540" cy="430887"/>
              </a:xfrm>
              <a:prstGeom prst="rect">
                <a:avLst/>
              </a:prstGeom>
              <a:blipFill>
                <a:blip r:embed="rId10"/>
                <a:stretch>
                  <a:fillRect t="-8571" r="-3911" b="-3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6692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E1E4FA-0F20-455F-DD17-78019E0172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F0DC0-BB98-7C88-E89E-0A6840591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600" y="-32152"/>
            <a:ext cx="11506799" cy="1128839"/>
          </a:xfrm>
        </p:spPr>
        <p:txBody>
          <a:bodyPr/>
          <a:lstStyle/>
          <a:p>
            <a:r>
              <a:rPr lang="en-US" dirty="0"/>
              <a:t>Cavity Searches for Axion Dark Matter 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4C27165-1113-4014-0EC8-D51ECEB25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BFC9934-FB3E-87CB-3D37-447BB7E059FC}"/>
              </a:ext>
            </a:extLst>
          </p:cNvPr>
          <p:cNvSpPr txBox="1"/>
          <p:nvPr/>
        </p:nvSpPr>
        <p:spPr>
          <a:xfrm>
            <a:off x="1894114" y="65183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 descr="A drawing of a pipe&#10;&#10;AI-generated content may be incorrect.">
            <a:extLst>
              <a:ext uri="{FF2B5EF4-FFF2-40B4-BE49-F238E27FC236}">
                <a16:creationId xmlns:a16="http://schemas.microsoft.com/office/drawing/2014/main" id="{FFE648D7-FB20-1168-9084-F939F5BF52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200"/>
          <a:stretch>
            <a:fillRect/>
          </a:stretch>
        </p:blipFill>
        <p:spPr>
          <a:xfrm>
            <a:off x="695400" y="1480059"/>
            <a:ext cx="2592288" cy="4148578"/>
          </a:xfrm>
          <a:prstGeom prst="rect">
            <a:avLst/>
          </a:prstGeom>
        </p:spPr>
      </p:pic>
      <p:pic>
        <p:nvPicPr>
          <p:cNvPr id="5" name="Picture 4" descr="A brown object with a crown&#10;&#10;AI-generated content may be incorrect.">
            <a:extLst>
              <a:ext uri="{FF2B5EF4-FFF2-40B4-BE49-F238E27FC236}">
                <a16:creationId xmlns:a16="http://schemas.microsoft.com/office/drawing/2014/main" id="{620850CA-CBA0-5DD6-FE95-7722AA2D74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943" y="1480059"/>
            <a:ext cx="1874979" cy="41802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1CDE4BF-5B3C-DD18-0511-DD5DE934AD43}"/>
              </a:ext>
            </a:extLst>
          </p:cNvPr>
          <p:cNvSpPr txBox="1"/>
          <p:nvPr/>
        </p:nvSpPr>
        <p:spPr>
          <a:xfrm>
            <a:off x="4171209" y="890312"/>
            <a:ext cx="377757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/>
              <a:t>30 GHz Static Pillbox Cavity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2AAC1BA-B16F-B18C-5038-3D0813023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2536" name="Picture 8" descr="A diagram of a mechanical device&#10;&#10;AI-generated content may be incorrect.">
            <a:extLst>
              <a:ext uri="{FF2B5EF4-FFF2-40B4-BE49-F238E27FC236}">
                <a16:creationId xmlns:a16="http://schemas.microsoft.com/office/drawing/2014/main" id="{7BC4506E-3E24-5BC7-9DCF-F26D12AF04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08"/>
          <a:stretch>
            <a:fillRect/>
          </a:stretch>
        </p:blipFill>
        <p:spPr bwMode="auto">
          <a:xfrm>
            <a:off x="5565925" y="1469216"/>
            <a:ext cx="2719911" cy="4159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71AD345-5DC2-22CA-5E80-A70E651C36AE}"/>
              </a:ext>
            </a:extLst>
          </p:cNvPr>
          <p:cNvCxnSpPr>
            <a:cxnSpLocks/>
          </p:cNvCxnSpPr>
          <p:nvPr/>
        </p:nvCxnSpPr>
        <p:spPr>
          <a:xfrm flipV="1">
            <a:off x="2025855" y="1592332"/>
            <a:ext cx="1837897" cy="1572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DB657A2-3428-A64B-EA85-734D3967E82F}"/>
              </a:ext>
            </a:extLst>
          </p:cNvPr>
          <p:cNvCxnSpPr>
            <a:cxnSpLocks/>
          </p:cNvCxnSpPr>
          <p:nvPr/>
        </p:nvCxnSpPr>
        <p:spPr>
          <a:xfrm flipV="1">
            <a:off x="2018539" y="3862584"/>
            <a:ext cx="1773205" cy="14767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98CACB41-5A02-E251-F24E-4D8D79C07ADD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8518253" y="1480059"/>
            <a:ext cx="2045820" cy="414857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E857943-20A8-1161-46D3-74FFD1D7839E}"/>
              </a:ext>
            </a:extLst>
          </p:cNvPr>
          <p:cNvSpPr txBox="1"/>
          <p:nvPr/>
        </p:nvSpPr>
        <p:spPr>
          <a:xfrm>
            <a:off x="623392" y="5823121"/>
            <a:ext cx="7662444" cy="367816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Cavities</a:t>
            </a:r>
            <a:r>
              <a:rPr lang="en-US" dirty="0"/>
              <a:t>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DF1531B-340B-8128-A643-C75CFFF964A0}"/>
              </a:ext>
            </a:extLst>
          </p:cNvPr>
          <p:cNvSpPr txBox="1"/>
          <p:nvPr/>
        </p:nvSpPr>
        <p:spPr>
          <a:xfrm>
            <a:off x="8511265" y="5823121"/>
            <a:ext cx="2045820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Magnet</a:t>
            </a:r>
            <a:r>
              <a:rPr lang="en-US" dirty="0"/>
              <a:t>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0645E7-E2EF-794D-4C21-6E73A35F6C1E}"/>
              </a:ext>
            </a:extLst>
          </p:cNvPr>
          <p:cNvSpPr txBox="1"/>
          <p:nvPr/>
        </p:nvSpPr>
        <p:spPr>
          <a:xfrm>
            <a:off x="9548994" y="4877643"/>
            <a:ext cx="11102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3 Tesla 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53E6116-823C-CF99-C20A-B0C18D240D5D}"/>
              </a:ext>
            </a:extLst>
          </p:cNvPr>
          <p:cNvCxnSpPr>
            <a:cxnSpLocks/>
          </p:cNvCxnSpPr>
          <p:nvPr/>
        </p:nvCxnSpPr>
        <p:spPr>
          <a:xfrm>
            <a:off x="9269923" y="2047517"/>
            <a:ext cx="870875" cy="0"/>
          </a:xfrm>
          <a:prstGeom prst="straightConnector1">
            <a:avLst/>
          </a:prstGeom>
          <a:ln w="41275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9F1FFB5-27D8-9734-8767-D40D8D61A58D}"/>
              </a:ext>
            </a:extLst>
          </p:cNvPr>
          <p:cNvSpPr txBox="1"/>
          <p:nvPr/>
        </p:nvSpPr>
        <p:spPr>
          <a:xfrm>
            <a:off x="9190188" y="1457155"/>
            <a:ext cx="8980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3cm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12C6A36-C360-7D87-BE3C-D08587FEFF6A}"/>
              </a:ext>
            </a:extLst>
          </p:cNvPr>
          <p:cNvCxnSpPr>
            <a:cxnSpLocks/>
          </p:cNvCxnSpPr>
          <p:nvPr/>
        </p:nvCxnSpPr>
        <p:spPr>
          <a:xfrm flipV="1">
            <a:off x="10848528" y="2343588"/>
            <a:ext cx="0" cy="2453219"/>
          </a:xfrm>
          <a:prstGeom prst="straightConnector1">
            <a:avLst/>
          </a:prstGeom>
          <a:ln w="412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DA54CD40-5806-1EFF-CE7F-0012119083B2}"/>
              </a:ext>
            </a:extLst>
          </p:cNvPr>
          <p:cNvSpPr txBox="1"/>
          <p:nvPr/>
        </p:nvSpPr>
        <p:spPr>
          <a:xfrm>
            <a:off x="10807086" y="3277809"/>
            <a:ext cx="11063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12cm</a:t>
            </a:r>
          </a:p>
        </p:txBody>
      </p:sp>
    </p:spTree>
    <p:extLst>
      <p:ext uri="{BB962C8B-B14F-4D97-AF65-F5344CB8AC3E}">
        <p14:creationId xmlns:p14="http://schemas.microsoft.com/office/powerpoint/2010/main" val="613053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36AFC7-3C69-FB9A-3081-8D0C17F2C4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950577EC-C22B-D003-DF2A-0EFED6AE6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pic>
        <p:nvPicPr>
          <p:cNvPr id="4" name="Picture 9">
            <a:extLst>
              <a:ext uri="{FF2B5EF4-FFF2-40B4-BE49-F238E27FC236}">
                <a16:creationId xmlns:a16="http://schemas.microsoft.com/office/drawing/2014/main" id="{11B420C1-FD40-E746-8507-50E33D6785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456" y="1413235"/>
            <a:ext cx="3860800" cy="460294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6F50000-DD25-1623-63E6-F5C0712CA45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29" t="13796" r="287"/>
          <a:stretch>
            <a:fillRect/>
          </a:stretch>
        </p:blipFill>
        <p:spPr>
          <a:xfrm>
            <a:off x="6879074" y="1413235"/>
            <a:ext cx="3960440" cy="46034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13D80B1-7437-2EE8-BC22-52A5DE09C2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307" y="73367"/>
            <a:ext cx="3519378" cy="1209786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D3AF2413-78CD-827B-2D5F-345F5E242ADE}"/>
              </a:ext>
            </a:extLst>
          </p:cNvPr>
          <p:cNvSpPr/>
          <p:nvPr/>
        </p:nvSpPr>
        <p:spPr>
          <a:xfrm>
            <a:off x="6231002" y="757694"/>
            <a:ext cx="720080" cy="590500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B416E8D-FCF7-CD20-C9AC-0C43BD353554}"/>
              </a:ext>
            </a:extLst>
          </p:cNvPr>
          <p:cNvCxnSpPr>
            <a:cxnSpLocks/>
          </p:cNvCxnSpPr>
          <p:nvPr/>
        </p:nvCxnSpPr>
        <p:spPr>
          <a:xfrm flipH="1" flipV="1">
            <a:off x="6591042" y="3708158"/>
            <a:ext cx="936104" cy="729413"/>
          </a:xfrm>
          <a:prstGeom prst="straightConnector1">
            <a:avLst/>
          </a:prstGeom>
          <a:ln w="444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12974F7-CA50-07EE-5B2B-1B360BE6E1FE}"/>
              </a:ext>
            </a:extLst>
          </p:cNvPr>
          <p:cNvSpPr txBox="1"/>
          <p:nvPr/>
        </p:nvSpPr>
        <p:spPr>
          <a:xfrm>
            <a:off x="5514911" y="3246493"/>
            <a:ext cx="11850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Miniature </a:t>
            </a:r>
            <a:br>
              <a:rPr lang="en-US" b="1" dirty="0"/>
            </a:br>
            <a:r>
              <a:rPr lang="en-US" b="1" dirty="0"/>
              <a:t>Dilution </a:t>
            </a:r>
          </a:p>
          <a:p>
            <a:r>
              <a:rPr lang="en-US" b="1" dirty="0"/>
              <a:t>Fridge </a:t>
            </a:r>
            <a:br>
              <a:rPr lang="en-US" b="1" dirty="0"/>
            </a:br>
            <a:endParaRPr lang="en-US" b="1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89D0D99-575B-A079-1B0F-640D9873C8F0}"/>
              </a:ext>
            </a:extLst>
          </p:cNvPr>
          <p:cNvCxnSpPr>
            <a:cxnSpLocks/>
          </p:cNvCxnSpPr>
          <p:nvPr/>
        </p:nvCxnSpPr>
        <p:spPr>
          <a:xfrm>
            <a:off x="4712566" y="3714708"/>
            <a:ext cx="695379" cy="0"/>
          </a:xfrm>
          <a:prstGeom prst="straightConnector1">
            <a:avLst/>
          </a:prstGeom>
          <a:ln w="444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68720DF-3225-B0CA-7C6C-272B19A94BAA}"/>
              </a:ext>
            </a:extLst>
          </p:cNvPr>
          <p:cNvCxnSpPr>
            <a:cxnSpLocks/>
          </p:cNvCxnSpPr>
          <p:nvPr/>
        </p:nvCxnSpPr>
        <p:spPr>
          <a:xfrm>
            <a:off x="9912424" y="2636912"/>
            <a:ext cx="1152128" cy="192792"/>
          </a:xfrm>
          <a:prstGeom prst="straightConnector1">
            <a:avLst/>
          </a:prstGeom>
          <a:ln w="444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BB177EF-575D-8178-4E98-0F0958446BC9}"/>
              </a:ext>
            </a:extLst>
          </p:cNvPr>
          <p:cNvSpPr txBox="1"/>
          <p:nvPr/>
        </p:nvSpPr>
        <p:spPr>
          <a:xfrm>
            <a:off x="10853784" y="2923327"/>
            <a:ext cx="13117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Cryo-Cooler</a:t>
            </a:r>
            <a:br>
              <a:rPr lang="en-US" b="1" dirty="0"/>
            </a:br>
            <a:r>
              <a:rPr lang="en-US" b="1" dirty="0"/>
              <a:t>to 4 K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B3C27D8-BEB5-36F5-0099-6BBF8A13DF3E}"/>
              </a:ext>
            </a:extLst>
          </p:cNvPr>
          <p:cNvSpPr txBox="1"/>
          <p:nvPr/>
        </p:nvSpPr>
        <p:spPr>
          <a:xfrm>
            <a:off x="398509" y="5589240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50 </a:t>
            </a:r>
            <a:r>
              <a:rPr lang="en-US" b="1" dirty="0" err="1"/>
              <a:t>mK</a:t>
            </a:r>
            <a:endParaRPr lang="en-US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482C0D8-0CFA-3323-05CE-AA902FF07A08}"/>
              </a:ext>
            </a:extLst>
          </p:cNvPr>
          <p:cNvSpPr txBox="1"/>
          <p:nvPr/>
        </p:nvSpPr>
        <p:spPr>
          <a:xfrm>
            <a:off x="281491" y="4725144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300 </a:t>
            </a:r>
            <a:r>
              <a:rPr lang="en-US" b="1" dirty="0" err="1"/>
              <a:t>mK</a:t>
            </a:r>
            <a:endParaRPr lang="en-US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7B2F454-31FF-F870-EBE5-B8F4BF102E27}"/>
              </a:ext>
            </a:extLst>
          </p:cNvPr>
          <p:cNvSpPr txBox="1"/>
          <p:nvPr/>
        </p:nvSpPr>
        <p:spPr>
          <a:xfrm>
            <a:off x="575641" y="2829704"/>
            <a:ext cx="481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4 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0E6F314-0A43-ABF2-F6CB-54C67FD579E9}"/>
                  </a:ext>
                </a:extLst>
              </p:cNvPr>
              <p:cNvSpPr txBox="1"/>
              <p:nvPr/>
            </p:nvSpPr>
            <p:spPr>
              <a:xfrm>
                <a:off x="4583832" y="6146264"/>
                <a:ext cx="2755819" cy="3903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b="1" dirty="0"/>
                          <m:t>@ 30 </m:t>
                        </m:r>
                        <m:r>
                          <m:rPr>
                            <m:nor/>
                          </m:rPr>
                          <a:rPr lang="en-US" b="1" dirty="0"/>
                          <m:t>GHz</m:t>
                        </m:r>
                        <m:r>
                          <m:rPr>
                            <m:nor/>
                          </m:rPr>
                          <a:rPr lang="en-GB" b="1" i="0" dirty="0" smtClean="0"/>
                          <m:t>:    </m:t>
                        </m:r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𝑸</m:t>
                        </m:r>
                        <m:r>
                          <a:rPr lang="en-GB" b="1" i="1" dirty="0" smtClean="0">
                            <a:latin typeface="Cambria Math" panose="02040503050406030204" pitchFamily="18" charset="0"/>
                          </a:rPr>
                          <m:t>𝒖𝒂𝒏𝒕</m:t>
                        </m:r>
                      </m:sub>
                    </m:sSub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/>
                  <a:t>= 1.4 K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0E6F314-0A43-ABF2-F6CB-54C67FD579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3832" y="6146264"/>
                <a:ext cx="2755819" cy="390363"/>
              </a:xfrm>
              <a:prstGeom prst="rect">
                <a:avLst/>
              </a:prstGeom>
              <a:blipFill>
                <a:blip r:embed="rId6"/>
                <a:stretch>
                  <a:fillRect t="-6250" r="-917" b="-18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1CDD22F6-16E9-162B-0267-768A5F268F47}"/>
              </a:ext>
            </a:extLst>
          </p:cNvPr>
          <p:cNvSpPr txBox="1"/>
          <p:nvPr/>
        </p:nvSpPr>
        <p:spPr>
          <a:xfrm>
            <a:off x="155270" y="3777424"/>
            <a:ext cx="9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magnet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36A42F7-285E-1AD0-FDDE-A200EE738DD7}"/>
              </a:ext>
            </a:extLst>
          </p:cNvPr>
          <p:cNvCxnSpPr>
            <a:cxnSpLocks/>
          </p:cNvCxnSpPr>
          <p:nvPr/>
        </p:nvCxnSpPr>
        <p:spPr>
          <a:xfrm>
            <a:off x="1056863" y="3962090"/>
            <a:ext cx="934681" cy="0"/>
          </a:xfrm>
          <a:prstGeom prst="straightConnector1">
            <a:avLst/>
          </a:prstGeom>
          <a:ln w="444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059AF9F-CFCF-F562-FB59-1E0BEE3D14D5}"/>
              </a:ext>
            </a:extLst>
          </p:cNvPr>
          <p:cNvCxnSpPr>
            <a:cxnSpLocks/>
          </p:cNvCxnSpPr>
          <p:nvPr/>
        </p:nvCxnSpPr>
        <p:spPr>
          <a:xfrm flipH="1">
            <a:off x="2279576" y="5350815"/>
            <a:ext cx="1080120" cy="0"/>
          </a:xfrm>
          <a:prstGeom prst="straightConnector1">
            <a:avLst/>
          </a:prstGeom>
          <a:ln w="444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B119B2BA-AE2E-5819-F600-DBE454055068}"/>
              </a:ext>
            </a:extLst>
          </p:cNvPr>
          <p:cNvSpPr txBox="1"/>
          <p:nvPr/>
        </p:nvSpPr>
        <p:spPr>
          <a:xfrm>
            <a:off x="3477928" y="5146107"/>
            <a:ext cx="744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</a:t>
            </a:r>
          </a:p>
        </p:txBody>
      </p:sp>
    </p:spTree>
    <p:extLst>
      <p:ext uri="{BB962C8B-B14F-4D97-AF65-F5344CB8AC3E}">
        <p14:creationId xmlns:p14="http://schemas.microsoft.com/office/powerpoint/2010/main" val="28855752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B6571B-4F83-57FC-B569-0B24117DD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943BB97-7506-D2F5-7100-93FBABB53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F9171A2-3A27-AC50-34E2-570E368B7F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86" y="312917"/>
            <a:ext cx="3519378" cy="1209786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013CB0F-A1AC-DA62-FFB0-05F1AD7297C3}"/>
              </a:ext>
            </a:extLst>
          </p:cNvPr>
          <p:cNvSpPr/>
          <p:nvPr/>
        </p:nvSpPr>
        <p:spPr>
          <a:xfrm>
            <a:off x="3572442" y="385468"/>
            <a:ext cx="1215122" cy="1209786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an 1">
            <a:extLst>
              <a:ext uri="{FF2B5EF4-FFF2-40B4-BE49-F238E27FC236}">
                <a16:creationId xmlns:a16="http://schemas.microsoft.com/office/drawing/2014/main" id="{356E2170-4C60-22C4-B65C-5DD65E68165C}"/>
              </a:ext>
            </a:extLst>
          </p:cNvPr>
          <p:cNvSpPr/>
          <p:nvPr/>
        </p:nvSpPr>
        <p:spPr>
          <a:xfrm>
            <a:off x="626349" y="2708920"/>
            <a:ext cx="1584176" cy="2338523"/>
          </a:xfrm>
          <a:prstGeom prst="can">
            <a:avLst>
              <a:gd name="adj" fmla="val 27611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BE8182-DB67-CA6F-75EB-1820F2AA1CCD}"/>
              </a:ext>
            </a:extLst>
          </p:cNvPr>
          <p:cNvSpPr txBox="1"/>
          <p:nvPr/>
        </p:nvSpPr>
        <p:spPr>
          <a:xfrm>
            <a:off x="1029079" y="4519165"/>
            <a:ext cx="771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DFB496C-846D-CF58-584F-AEA93619F387}"/>
              </a:ext>
            </a:extLst>
          </p:cNvPr>
          <p:cNvCxnSpPr>
            <a:cxnSpLocks/>
          </p:cNvCxnSpPr>
          <p:nvPr/>
        </p:nvCxnSpPr>
        <p:spPr>
          <a:xfrm flipV="1">
            <a:off x="1417807" y="1789535"/>
            <a:ext cx="0" cy="1096204"/>
          </a:xfrm>
          <a:prstGeom prst="line">
            <a:avLst/>
          </a:prstGeom>
          <a:ln w="47625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D9EB9FE-B46C-5577-D58A-15D0528D2C31}"/>
              </a:ext>
            </a:extLst>
          </p:cNvPr>
          <p:cNvCxnSpPr>
            <a:cxnSpLocks/>
          </p:cNvCxnSpPr>
          <p:nvPr/>
        </p:nvCxnSpPr>
        <p:spPr>
          <a:xfrm flipH="1">
            <a:off x="1417807" y="1756732"/>
            <a:ext cx="1359768" cy="0"/>
          </a:xfrm>
          <a:prstGeom prst="line">
            <a:avLst/>
          </a:prstGeom>
          <a:ln w="47625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C11400A-648A-9FF1-C626-B63AB29F20D4}"/>
              </a:ext>
            </a:extLst>
          </p:cNvPr>
          <p:cNvCxnSpPr>
            <a:cxnSpLocks/>
          </p:cNvCxnSpPr>
          <p:nvPr/>
        </p:nvCxnSpPr>
        <p:spPr>
          <a:xfrm flipH="1">
            <a:off x="3358146" y="1750128"/>
            <a:ext cx="1359768" cy="0"/>
          </a:xfrm>
          <a:prstGeom prst="line">
            <a:avLst/>
          </a:prstGeom>
          <a:ln w="47625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riangle 33">
            <a:extLst>
              <a:ext uri="{FF2B5EF4-FFF2-40B4-BE49-F238E27FC236}">
                <a16:creationId xmlns:a16="http://schemas.microsoft.com/office/drawing/2014/main" id="{0AB27CA8-7256-4751-2098-C7563D294438}"/>
              </a:ext>
            </a:extLst>
          </p:cNvPr>
          <p:cNvSpPr/>
          <p:nvPr/>
        </p:nvSpPr>
        <p:spPr>
          <a:xfrm rot="5400000">
            <a:off x="2741855" y="1442507"/>
            <a:ext cx="699889" cy="628450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4ED3677-9BC4-013F-D8E9-5A3456DE63AE}"/>
              </a:ext>
            </a:extLst>
          </p:cNvPr>
          <p:cNvSpPr txBox="1"/>
          <p:nvPr/>
        </p:nvSpPr>
        <p:spPr>
          <a:xfrm>
            <a:off x="2567456" y="2158604"/>
            <a:ext cx="1048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amplifier</a:t>
            </a:r>
          </a:p>
        </p:txBody>
      </p:sp>
      <p:pic>
        <p:nvPicPr>
          <p:cNvPr id="47" name="Picture 3" descr="Diagram of a diagram of a flowchart&#10;&#10;AI-generated content may be incorrect.">
            <a:extLst>
              <a:ext uri="{FF2B5EF4-FFF2-40B4-BE49-F238E27FC236}">
                <a16:creationId xmlns:a16="http://schemas.microsoft.com/office/drawing/2014/main" id="{3DF3774A-C1E5-5028-9E55-AB4986B7B22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1541" t="9819" r="9716"/>
          <a:stretch>
            <a:fillRect/>
          </a:stretch>
        </p:blipFill>
        <p:spPr>
          <a:xfrm>
            <a:off x="6487300" y="1124744"/>
            <a:ext cx="5410088" cy="4782124"/>
          </a:xfrm>
          <a:prstGeom prst="rect">
            <a:avLst/>
          </a:prstGeom>
          <a:noFill/>
          <a:ln cap="flat"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EF6EFEE9-D4A3-F038-13DF-BE3D7AE8873A}"/>
                  </a:ext>
                </a:extLst>
              </p:cNvPr>
              <p:cNvSpPr txBox="1"/>
              <p:nvPr/>
            </p:nvSpPr>
            <p:spPr>
              <a:xfrm>
                <a:off x="2736115" y="2713823"/>
                <a:ext cx="2434448" cy="6712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dirty="0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GB" b="1" i="1" dirty="0" smtClean="0">
                              <a:latin typeface="Cambria Math" panose="02040503050406030204" pitchFamily="18" charset="0"/>
                            </a:rPr>
                            <m:t>𝒂𝒎𝒑</m:t>
                          </m:r>
                        </m:sub>
                      </m:sSub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𝑶</m:t>
                      </m:r>
                      <m:d>
                        <m:dPr>
                          <m:ctrlPr>
                            <a:rPr lang="en-GB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1" i="1" dirty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en-GB" b="1" i="1" dirty="0" smtClean="0"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en-GB" b="1" i="1" dirty="0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</m:d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𝑲</m:t>
                      </m:r>
                    </m:oMath>
                    <m:oMath xmlns:m="http://schemas.openxmlformats.org/officeDocument/2006/math"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𝑮𝒂𝒊𝒏</m:t>
                      </m:r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 ~ </m:t>
                      </m:r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𝟑𝟎</m:t>
                      </m:r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𝒅𝑩</m:t>
                      </m:r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EF6EFEE9-D4A3-F038-13DF-BE3D7AE887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6115" y="2713823"/>
                <a:ext cx="2434448" cy="671209"/>
              </a:xfrm>
              <a:prstGeom prst="rect">
                <a:avLst/>
              </a:prstGeom>
              <a:blipFill>
                <a:blip r:embed="rId5"/>
                <a:stretch>
                  <a:fillRect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F8A749D-1B1E-DE32-1514-E8B233AC9C1B}"/>
              </a:ext>
            </a:extLst>
          </p:cNvPr>
          <p:cNvCxnSpPr>
            <a:cxnSpLocks/>
          </p:cNvCxnSpPr>
          <p:nvPr/>
        </p:nvCxnSpPr>
        <p:spPr>
          <a:xfrm flipH="1">
            <a:off x="4511824" y="1750128"/>
            <a:ext cx="1359768" cy="0"/>
          </a:xfrm>
          <a:prstGeom prst="line">
            <a:avLst/>
          </a:prstGeom>
          <a:ln w="47625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2779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93310E-DCD5-1419-90D2-6B2A993493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iagram of a diagram of a flowchart&#10;&#10;AI-generated content may be incorrect.">
            <a:extLst>
              <a:ext uri="{FF2B5EF4-FFF2-40B4-BE49-F238E27FC236}">
                <a16:creationId xmlns:a16="http://schemas.microsoft.com/office/drawing/2014/main" id="{44A59ED0-40B9-9D56-4C32-F507D479026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541" t="9819" r="9716"/>
          <a:stretch>
            <a:fillRect/>
          </a:stretch>
        </p:blipFill>
        <p:spPr>
          <a:xfrm>
            <a:off x="360576" y="526234"/>
            <a:ext cx="5890627" cy="520688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9A1729B5-87BA-B437-3532-6D5FFE2A7249}"/>
              </a:ext>
            </a:extLst>
          </p:cNvPr>
          <p:cNvSpPr txBox="1"/>
          <p:nvPr/>
        </p:nvSpPr>
        <p:spPr>
          <a:xfrm>
            <a:off x="2628171" y="-33185"/>
            <a:ext cx="7369453" cy="769441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400" b="1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30GHz Pathfinder Underway</a:t>
            </a:r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C95C0FC9-9E4D-AF3B-0601-317034E764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7177" y="3106622"/>
            <a:ext cx="1534694" cy="182970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Box 11">
            <a:extLst>
              <a:ext uri="{FF2B5EF4-FFF2-40B4-BE49-F238E27FC236}">
                <a16:creationId xmlns:a16="http://schemas.microsoft.com/office/drawing/2014/main" id="{284225C6-AC6E-D5E8-B049-D78F7941888E}"/>
              </a:ext>
            </a:extLst>
          </p:cNvPr>
          <p:cNvSpPr txBox="1"/>
          <p:nvPr/>
        </p:nvSpPr>
        <p:spPr>
          <a:xfrm>
            <a:off x="551384" y="5322642"/>
            <a:ext cx="5180862" cy="175432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Cryostat operating at 50mK 	(2025)		✅ </a:t>
            </a:r>
            <a:b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</a:b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Microwave Hardware Ordered (Sep 2025) 	✅ </a:t>
            </a:r>
            <a:b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</a:b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Two new PhD students (Oct 2025)		✅ Machining (underway)			✅ 		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Aptos"/>
            </a:endParaRPr>
          </a:p>
        </p:txBody>
      </p:sp>
      <p:pic>
        <p:nvPicPr>
          <p:cNvPr id="7" name="Picture 12">
            <a:extLst>
              <a:ext uri="{FF2B5EF4-FFF2-40B4-BE49-F238E27FC236}">
                <a16:creationId xmlns:a16="http://schemas.microsoft.com/office/drawing/2014/main" id="{1E3607E5-36F7-65F5-1817-8B0E77B803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5560" y="746411"/>
            <a:ext cx="5423836" cy="5206886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8" name="Straight Arrow Connector 14">
            <a:extLst>
              <a:ext uri="{FF2B5EF4-FFF2-40B4-BE49-F238E27FC236}">
                <a16:creationId xmlns:a16="http://schemas.microsoft.com/office/drawing/2014/main" id="{D766D6F9-E7B4-C649-F0F7-1F1AB9EA754D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4427375" y="3492940"/>
            <a:ext cx="369802" cy="528533"/>
          </a:xfrm>
          <a:prstGeom prst="straightConnector1">
            <a:avLst/>
          </a:prstGeom>
          <a:noFill/>
          <a:ln w="19046" cap="flat">
            <a:solidFill>
              <a:srgbClr val="156082"/>
            </a:solidFill>
            <a:prstDash val="solid"/>
            <a:miter/>
            <a:tailEnd type="arrow"/>
          </a:ln>
        </p:spPr>
      </p:cxnSp>
      <p:sp>
        <p:nvSpPr>
          <p:cNvPr id="9" name="TextBox 17">
            <a:extLst>
              <a:ext uri="{FF2B5EF4-FFF2-40B4-BE49-F238E27FC236}">
                <a16:creationId xmlns:a16="http://schemas.microsoft.com/office/drawing/2014/main" id="{66FB5114-2EE3-09B5-1D00-F351AF461406}"/>
              </a:ext>
            </a:extLst>
          </p:cNvPr>
          <p:cNvSpPr txBox="1"/>
          <p:nvPr/>
        </p:nvSpPr>
        <p:spPr>
          <a:xfrm>
            <a:off x="3420744" y="3278336"/>
            <a:ext cx="926854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Magnet</a:t>
            </a:r>
          </a:p>
        </p:txBody>
      </p:sp>
      <p:pic>
        <p:nvPicPr>
          <p:cNvPr id="10" name="Picture 19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A4B6D47C-10FE-032E-15D8-A9434AB9AAE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32705"/>
          <a:stretch>
            <a:fillRect/>
          </a:stretch>
        </p:blipFill>
        <p:spPr>
          <a:xfrm>
            <a:off x="10413262" y="885670"/>
            <a:ext cx="959443" cy="222941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1" name="TextBox 20">
            <a:extLst>
              <a:ext uri="{FF2B5EF4-FFF2-40B4-BE49-F238E27FC236}">
                <a16:creationId xmlns:a16="http://schemas.microsoft.com/office/drawing/2014/main" id="{BD6B109D-C6BA-82C5-0374-3613A375FC55}"/>
              </a:ext>
            </a:extLst>
          </p:cNvPr>
          <p:cNvSpPr txBox="1"/>
          <p:nvPr/>
        </p:nvSpPr>
        <p:spPr>
          <a:xfrm rot="20878399">
            <a:off x="8370144" y="3704004"/>
            <a:ext cx="1379546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E97132"/>
                </a:solidFill>
                <a:uFillTx/>
                <a:latin typeface="Aptos"/>
              </a:rPr>
              <a:t>QCD Axions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B9D9051E-A7A2-1226-9810-BFEA73B9D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A51042-EC23-273E-7B2D-CD3E070E4C90}"/>
              </a:ext>
            </a:extLst>
          </p:cNvPr>
          <p:cNvSpPr txBox="1"/>
          <p:nvPr/>
        </p:nvSpPr>
        <p:spPr>
          <a:xfrm rot="5400000">
            <a:off x="8515882" y="1870868"/>
            <a:ext cx="252626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Pathfinder (Manchester)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15FE9F1-D17F-346E-E383-F96F50CA9372}"/>
              </a:ext>
            </a:extLst>
          </p:cNvPr>
          <p:cNvSpPr txBox="1"/>
          <p:nvPr/>
        </p:nvSpPr>
        <p:spPr>
          <a:xfrm>
            <a:off x="6915683" y="603457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Assembly + data taking planned for 2026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41590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95011A-E7E1-0D64-A73B-5ECE3A4D06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1B8FF-7DD0-BCF9-94F0-73754A258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596" y="-25153"/>
            <a:ext cx="11506799" cy="1128839"/>
          </a:xfrm>
        </p:spPr>
        <p:txBody>
          <a:bodyPr/>
          <a:lstStyle/>
          <a:p>
            <a:r>
              <a:rPr lang="en-US" dirty="0"/>
              <a:t>Scaling up the experiment: challenges and opportunities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D7FF6A-634A-EC45-FA8C-B9E8E895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D69F8-6380-0FCB-39B6-60CC40420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4" name="Picture 12">
            <a:extLst>
              <a:ext uri="{FF2B5EF4-FFF2-40B4-BE49-F238E27FC236}">
                <a16:creationId xmlns:a16="http://schemas.microsoft.com/office/drawing/2014/main" id="{07DB6F60-9530-0187-689A-60B1412641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9696" y="1099426"/>
            <a:ext cx="5197511" cy="498961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1" name="Right Arrow 10">
            <a:extLst>
              <a:ext uri="{FF2B5EF4-FFF2-40B4-BE49-F238E27FC236}">
                <a16:creationId xmlns:a16="http://schemas.microsoft.com/office/drawing/2014/main" id="{4BFD89FA-EADC-E4CA-21BD-8F1B727F0B3A}"/>
              </a:ext>
            </a:extLst>
          </p:cNvPr>
          <p:cNvSpPr/>
          <p:nvPr/>
        </p:nvSpPr>
        <p:spPr>
          <a:xfrm rot="5400000">
            <a:off x="6107509" y="2913437"/>
            <a:ext cx="985093" cy="720080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2145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5B8E55-C7CA-1F92-72E9-DB73AF8F81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B62CC-EB6A-D158-F99D-3DEF12DBB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596" y="-25153"/>
            <a:ext cx="11506799" cy="1128839"/>
          </a:xfrm>
        </p:spPr>
        <p:txBody>
          <a:bodyPr/>
          <a:lstStyle/>
          <a:p>
            <a:r>
              <a:rPr lang="en-US" dirty="0"/>
              <a:t>Scaling up the experiment: challenges and opportunities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5E7404-A3C1-8D1E-4B4E-3AAF03AA1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0C484-EF93-7CDF-44CD-92C2A749F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E87B7B-13E1-0AA1-B504-A36ED1DBAD45}"/>
              </a:ext>
            </a:extLst>
          </p:cNvPr>
          <p:cNvSpPr txBox="1"/>
          <p:nvPr/>
        </p:nvSpPr>
        <p:spPr>
          <a:xfrm>
            <a:off x="1736784" y="1750265"/>
            <a:ext cx="649459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800" b="1" dirty="0"/>
              <a:t>Volume Challenge &amp; multi-cavity arrays  </a:t>
            </a:r>
          </a:p>
          <a:p>
            <a:endParaRPr lang="en-US" sz="2800" b="1" dirty="0"/>
          </a:p>
          <a:p>
            <a:br>
              <a:rPr lang="en-US" sz="2800" b="1" dirty="0"/>
            </a:br>
            <a:endParaRPr lang="en-US" sz="2800" b="1" dirty="0"/>
          </a:p>
          <a:p>
            <a:pPr marL="285750" indent="-285750">
              <a:buFontTx/>
              <a:buChar char="-"/>
            </a:pPr>
            <a:r>
              <a:rPr lang="en-US" sz="2800" b="1" dirty="0"/>
              <a:t>Quantum sensors</a:t>
            </a:r>
          </a:p>
          <a:p>
            <a:br>
              <a:rPr lang="en-US" sz="2800" b="1" dirty="0"/>
            </a:br>
            <a:endParaRPr lang="en-US" sz="2800" b="1" dirty="0"/>
          </a:p>
          <a:p>
            <a:endParaRPr lang="en-US" sz="2800" b="1" dirty="0"/>
          </a:p>
          <a:p>
            <a:pPr marL="285750" indent="-285750">
              <a:buFontTx/>
              <a:buChar char="-"/>
            </a:pPr>
            <a:r>
              <a:rPr lang="en-US" sz="2800" b="1" dirty="0"/>
              <a:t>Magnets </a:t>
            </a:r>
          </a:p>
          <a:p>
            <a:pPr marL="285750" indent="-285750">
              <a:buFontTx/>
              <a:buChar char="-"/>
            </a:pPr>
            <a:endParaRPr lang="en-US" sz="2800" dirty="0"/>
          </a:p>
        </p:txBody>
      </p:sp>
      <p:sp>
        <p:nvSpPr>
          <p:cNvPr id="7" name="Can 6">
            <a:extLst>
              <a:ext uri="{FF2B5EF4-FFF2-40B4-BE49-F238E27FC236}">
                <a16:creationId xmlns:a16="http://schemas.microsoft.com/office/drawing/2014/main" id="{0B6D7372-FB95-452A-775D-5882A1A90732}"/>
              </a:ext>
            </a:extLst>
          </p:cNvPr>
          <p:cNvSpPr/>
          <p:nvPr/>
        </p:nvSpPr>
        <p:spPr>
          <a:xfrm>
            <a:off x="10590954" y="1643473"/>
            <a:ext cx="303262" cy="1128840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an 7">
            <a:extLst>
              <a:ext uri="{FF2B5EF4-FFF2-40B4-BE49-F238E27FC236}">
                <a16:creationId xmlns:a16="http://schemas.microsoft.com/office/drawing/2014/main" id="{55644EB0-CDF9-11A0-A134-827616CD03A4}"/>
              </a:ext>
            </a:extLst>
          </p:cNvPr>
          <p:cNvSpPr/>
          <p:nvPr/>
        </p:nvSpPr>
        <p:spPr>
          <a:xfrm>
            <a:off x="10186071" y="1743084"/>
            <a:ext cx="303262" cy="1128840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an 8">
            <a:extLst>
              <a:ext uri="{FF2B5EF4-FFF2-40B4-BE49-F238E27FC236}">
                <a16:creationId xmlns:a16="http://schemas.microsoft.com/office/drawing/2014/main" id="{D8A90A2D-3698-5A45-23AF-418F1756FC96}"/>
              </a:ext>
            </a:extLst>
          </p:cNvPr>
          <p:cNvSpPr/>
          <p:nvPr/>
        </p:nvSpPr>
        <p:spPr>
          <a:xfrm>
            <a:off x="11096943" y="1750265"/>
            <a:ext cx="303262" cy="1128840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an 10">
            <a:extLst>
              <a:ext uri="{FF2B5EF4-FFF2-40B4-BE49-F238E27FC236}">
                <a16:creationId xmlns:a16="http://schemas.microsoft.com/office/drawing/2014/main" id="{CD1D48AD-BB47-B3C7-B83C-2A8FF35950BD}"/>
              </a:ext>
            </a:extLst>
          </p:cNvPr>
          <p:cNvSpPr/>
          <p:nvPr/>
        </p:nvSpPr>
        <p:spPr>
          <a:xfrm>
            <a:off x="10625882" y="1840418"/>
            <a:ext cx="303262" cy="1128840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an 9">
            <a:extLst>
              <a:ext uri="{FF2B5EF4-FFF2-40B4-BE49-F238E27FC236}">
                <a16:creationId xmlns:a16="http://schemas.microsoft.com/office/drawing/2014/main" id="{BEF5E014-D1D3-B9E7-531F-24B0660EC125}"/>
              </a:ext>
            </a:extLst>
          </p:cNvPr>
          <p:cNvSpPr/>
          <p:nvPr/>
        </p:nvSpPr>
        <p:spPr>
          <a:xfrm>
            <a:off x="10426919" y="1975429"/>
            <a:ext cx="303262" cy="1128840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an 11">
            <a:extLst>
              <a:ext uri="{FF2B5EF4-FFF2-40B4-BE49-F238E27FC236}">
                <a16:creationId xmlns:a16="http://schemas.microsoft.com/office/drawing/2014/main" id="{8706303E-1C05-5BBF-B944-80378553A101}"/>
              </a:ext>
            </a:extLst>
          </p:cNvPr>
          <p:cNvSpPr/>
          <p:nvPr/>
        </p:nvSpPr>
        <p:spPr>
          <a:xfrm>
            <a:off x="10877325" y="1956876"/>
            <a:ext cx="303262" cy="1128840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3E053FE-9541-6DEF-7675-B6A41ADF5E8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8597" b="14598"/>
          <a:stretch>
            <a:fillRect/>
          </a:stretch>
        </p:blipFill>
        <p:spPr>
          <a:xfrm>
            <a:off x="5055480" y="3050901"/>
            <a:ext cx="2783633" cy="1024757"/>
          </a:xfrm>
          <a:prstGeom prst="rect">
            <a:avLst/>
          </a:prstGeom>
        </p:spPr>
      </p:pic>
      <p:pic>
        <p:nvPicPr>
          <p:cNvPr id="26628" name="Picture 4" descr="Searching for invisible axion dark matter with a new multiple-cell cavity  haloscope">
            <a:extLst>
              <a:ext uri="{FF2B5EF4-FFF2-40B4-BE49-F238E27FC236}">
                <a16:creationId xmlns:a16="http://schemas.microsoft.com/office/drawing/2014/main" id="{1E736826-F03A-897B-D01C-244DEBDE73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13" t="1784"/>
          <a:stretch>
            <a:fillRect/>
          </a:stretch>
        </p:blipFill>
        <p:spPr bwMode="auto">
          <a:xfrm>
            <a:off x="8333003" y="1537282"/>
            <a:ext cx="1656398" cy="134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n 13">
            <a:extLst>
              <a:ext uri="{FF2B5EF4-FFF2-40B4-BE49-F238E27FC236}">
                <a16:creationId xmlns:a16="http://schemas.microsoft.com/office/drawing/2014/main" id="{97E44A25-3CEA-D321-E3B8-1C31E039D5BA}"/>
              </a:ext>
            </a:extLst>
          </p:cNvPr>
          <p:cNvSpPr/>
          <p:nvPr/>
        </p:nvSpPr>
        <p:spPr>
          <a:xfrm>
            <a:off x="6447297" y="4352548"/>
            <a:ext cx="1336941" cy="1815406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n 14">
            <a:extLst>
              <a:ext uri="{FF2B5EF4-FFF2-40B4-BE49-F238E27FC236}">
                <a16:creationId xmlns:a16="http://schemas.microsoft.com/office/drawing/2014/main" id="{5ABBB84A-E084-D1AF-3AA2-DEB8C07923D1}"/>
              </a:ext>
            </a:extLst>
          </p:cNvPr>
          <p:cNvSpPr/>
          <p:nvPr/>
        </p:nvSpPr>
        <p:spPr>
          <a:xfrm>
            <a:off x="6585360" y="4488551"/>
            <a:ext cx="1013800" cy="1543827"/>
          </a:xfrm>
          <a:prstGeom prst="can">
            <a:avLst>
              <a:gd name="adj" fmla="val 18400"/>
            </a:avLst>
          </a:prstGeom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an 15">
            <a:extLst>
              <a:ext uri="{FF2B5EF4-FFF2-40B4-BE49-F238E27FC236}">
                <a16:creationId xmlns:a16="http://schemas.microsoft.com/office/drawing/2014/main" id="{9C06937C-4679-8D47-5B3A-3D798E5BE41F}"/>
              </a:ext>
            </a:extLst>
          </p:cNvPr>
          <p:cNvSpPr/>
          <p:nvPr/>
        </p:nvSpPr>
        <p:spPr>
          <a:xfrm>
            <a:off x="3954055" y="4888881"/>
            <a:ext cx="453648" cy="1024687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an 16">
            <a:extLst>
              <a:ext uri="{FF2B5EF4-FFF2-40B4-BE49-F238E27FC236}">
                <a16:creationId xmlns:a16="http://schemas.microsoft.com/office/drawing/2014/main" id="{9B6DA4B2-3DD8-E620-1516-3A638CD088EE}"/>
              </a:ext>
            </a:extLst>
          </p:cNvPr>
          <p:cNvSpPr/>
          <p:nvPr/>
        </p:nvSpPr>
        <p:spPr>
          <a:xfrm>
            <a:off x="4012381" y="4985888"/>
            <a:ext cx="336996" cy="927680"/>
          </a:xfrm>
          <a:prstGeom prst="can">
            <a:avLst>
              <a:gd name="adj" fmla="val 18400"/>
            </a:avLst>
          </a:prstGeom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3F0C0E3-6FE8-3F2E-4679-99FE02F80B1D}"/>
              </a:ext>
            </a:extLst>
          </p:cNvPr>
          <p:cNvSpPr txBox="1"/>
          <p:nvPr/>
        </p:nvSpPr>
        <p:spPr>
          <a:xfrm>
            <a:off x="3960619" y="4437112"/>
            <a:ext cx="518556" cy="373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3T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906CCE3-FAC1-A93A-04CD-EB2C395508F3}"/>
              </a:ext>
            </a:extLst>
          </p:cNvPr>
          <p:cNvSpPr txBox="1"/>
          <p:nvPr/>
        </p:nvSpPr>
        <p:spPr>
          <a:xfrm>
            <a:off x="3888972" y="603237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3cm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E0E8F5D-7BA9-1EAF-4CBE-5B7AE4014717}"/>
              </a:ext>
            </a:extLst>
          </p:cNvPr>
          <p:cNvCxnSpPr/>
          <p:nvPr/>
        </p:nvCxnSpPr>
        <p:spPr>
          <a:xfrm>
            <a:off x="3954055" y="6032378"/>
            <a:ext cx="4536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D76A363-D0BA-DB49-99E3-7D51B7A28E7B}"/>
              </a:ext>
            </a:extLst>
          </p:cNvPr>
          <p:cNvSpPr txBox="1"/>
          <p:nvPr/>
        </p:nvSpPr>
        <p:spPr>
          <a:xfrm>
            <a:off x="6749209" y="6243679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20cm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4B5F46E-5126-6580-C2FE-8EBE265D569B}"/>
              </a:ext>
            </a:extLst>
          </p:cNvPr>
          <p:cNvCxnSpPr>
            <a:cxnSpLocks/>
          </p:cNvCxnSpPr>
          <p:nvPr/>
        </p:nvCxnSpPr>
        <p:spPr>
          <a:xfrm flipV="1">
            <a:off x="6585360" y="6217044"/>
            <a:ext cx="1013800" cy="2663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0CCD54E-342F-40D5-5189-0E101F606BB5}"/>
              </a:ext>
            </a:extLst>
          </p:cNvPr>
          <p:cNvCxnSpPr>
            <a:cxnSpLocks/>
          </p:cNvCxnSpPr>
          <p:nvPr/>
        </p:nvCxnSpPr>
        <p:spPr>
          <a:xfrm>
            <a:off x="4655840" y="4985888"/>
            <a:ext cx="0" cy="9707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492F1BBF-7076-CAAD-B668-5D77A4592A9E}"/>
              </a:ext>
            </a:extLst>
          </p:cNvPr>
          <p:cNvSpPr txBox="1"/>
          <p:nvPr/>
        </p:nvSpPr>
        <p:spPr>
          <a:xfrm>
            <a:off x="4634299" y="5216558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12 cm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CD0EB68-06DF-27D6-45CA-063D799CF4F8}"/>
              </a:ext>
            </a:extLst>
          </p:cNvPr>
          <p:cNvCxnSpPr>
            <a:cxnSpLocks/>
          </p:cNvCxnSpPr>
          <p:nvPr/>
        </p:nvCxnSpPr>
        <p:spPr>
          <a:xfrm>
            <a:off x="8004627" y="4488551"/>
            <a:ext cx="0" cy="15577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5841F72-A9F4-9324-D94A-788BA2AF0F15}"/>
              </a:ext>
            </a:extLst>
          </p:cNvPr>
          <p:cNvSpPr txBox="1"/>
          <p:nvPr/>
        </p:nvSpPr>
        <p:spPr>
          <a:xfrm>
            <a:off x="8028532" y="5002387"/>
            <a:ext cx="755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20 cm</a:t>
            </a:r>
          </a:p>
        </p:txBody>
      </p:sp>
      <p:sp>
        <p:nvSpPr>
          <p:cNvPr id="36" name="Right Arrow 35">
            <a:extLst>
              <a:ext uri="{FF2B5EF4-FFF2-40B4-BE49-F238E27FC236}">
                <a16:creationId xmlns:a16="http://schemas.microsoft.com/office/drawing/2014/main" id="{95F61F36-5508-7DEF-A890-E99F0B4FD854}"/>
              </a:ext>
            </a:extLst>
          </p:cNvPr>
          <p:cNvSpPr/>
          <p:nvPr/>
        </p:nvSpPr>
        <p:spPr>
          <a:xfrm>
            <a:off x="5591944" y="5401224"/>
            <a:ext cx="504056" cy="4571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241CC6F-C8BA-EA29-14EA-6CB05DFAD763}"/>
              </a:ext>
            </a:extLst>
          </p:cNvPr>
          <p:cNvSpPr txBox="1"/>
          <p:nvPr/>
        </p:nvSpPr>
        <p:spPr>
          <a:xfrm>
            <a:off x="6856489" y="4018844"/>
            <a:ext cx="518556" cy="373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8T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B5369E-22F1-3006-B7E1-0D46C53BDC0D}"/>
              </a:ext>
            </a:extLst>
          </p:cNvPr>
          <p:cNvSpPr txBox="1"/>
          <p:nvPr/>
        </p:nvSpPr>
        <p:spPr>
          <a:xfrm>
            <a:off x="9075766" y="5841006"/>
            <a:ext cx="28071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*PRL 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125 (2020) 22, 221302</a:t>
            </a:r>
          </a:p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6600F3-5FC7-0A86-DC48-AC1BD289B2B7}"/>
              </a:ext>
            </a:extLst>
          </p:cNvPr>
          <p:cNvSpPr txBox="1"/>
          <p:nvPr/>
        </p:nvSpPr>
        <p:spPr>
          <a:xfrm>
            <a:off x="9486711" y="148147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1492984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E7B7AF-99CD-8068-8832-006DCC46B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E32C0-89C8-920A-25BB-EF0068E80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596" y="-25153"/>
            <a:ext cx="11506799" cy="1128839"/>
          </a:xfrm>
        </p:spPr>
        <p:txBody>
          <a:bodyPr/>
          <a:lstStyle/>
          <a:p>
            <a:r>
              <a:rPr lang="en-US" dirty="0"/>
              <a:t>Volume Challenge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C5089A-F826-3081-0092-6A2A0AC51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1C163-506B-00D4-B563-A919639E0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Can 3">
            <a:extLst>
              <a:ext uri="{FF2B5EF4-FFF2-40B4-BE49-F238E27FC236}">
                <a16:creationId xmlns:a16="http://schemas.microsoft.com/office/drawing/2014/main" id="{6EE0BAE3-4BF9-F827-12D2-8465212746D4}"/>
              </a:ext>
            </a:extLst>
          </p:cNvPr>
          <p:cNvSpPr/>
          <p:nvPr/>
        </p:nvSpPr>
        <p:spPr>
          <a:xfrm>
            <a:off x="4835860" y="2564904"/>
            <a:ext cx="2520280" cy="3096344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n 6">
            <a:extLst>
              <a:ext uri="{FF2B5EF4-FFF2-40B4-BE49-F238E27FC236}">
                <a16:creationId xmlns:a16="http://schemas.microsoft.com/office/drawing/2014/main" id="{2F600627-1EDE-BD91-9B55-45953FD12309}"/>
              </a:ext>
            </a:extLst>
          </p:cNvPr>
          <p:cNvSpPr/>
          <p:nvPr/>
        </p:nvSpPr>
        <p:spPr>
          <a:xfrm>
            <a:off x="5159896" y="2858036"/>
            <a:ext cx="1872208" cy="2803212"/>
          </a:xfrm>
          <a:prstGeom prst="can">
            <a:avLst>
              <a:gd name="adj" fmla="val 18400"/>
            </a:avLst>
          </a:prstGeom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8833AB-4D38-65BA-0108-CD977506E13C}"/>
              </a:ext>
            </a:extLst>
          </p:cNvPr>
          <p:cNvSpPr txBox="1"/>
          <p:nvPr/>
        </p:nvSpPr>
        <p:spPr>
          <a:xfrm>
            <a:off x="7680176" y="3890310"/>
            <a:ext cx="926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Magnet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E48D5B9-8857-6CE8-B818-4E8B48820478}"/>
              </a:ext>
            </a:extLst>
          </p:cNvPr>
          <p:cNvCxnSpPr>
            <a:cxnSpLocks/>
          </p:cNvCxnSpPr>
          <p:nvPr/>
        </p:nvCxnSpPr>
        <p:spPr>
          <a:xfrm>
            <a:off x="5231904" y="5949280"/>
            <a:ext cx="18002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1E6AA3D-17C9-30BA-4B7E-430A5DE8CF86}"/>
              </a:ext>
            </a:extLst>
          </p:cNvPr>
          <p:cNvSpPr txBox="1"/>
          <p:nvPr/>
        </p:nvSpPr>
        <p:spPr>
          <a:xfrm>
            <a:off x="5700726" y="5659145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20 cm </a:t>
            </a:r>
          </a:p>
        </p:txBody>
      </p:sp>
      <p:sp>
        <p:nvSpPr>
          <p:cNvPr id="16" name="Can 15">
            <a:extLst>
              <a:ext uri="{FF2B5EF4-FFF2-40B4-BE49-F238E27FC236}">
                <a16:creationId xmlns:a16="http://schemas.microsoft.com/office/drawing/2014/main" id="{EA48CD66-22E0-8A73-58C5-79EF1831FEEE}"/>
              </a:ext>
            </a:extLst>
          </p:cNvPr>
          <p:cNvSpPr/>
          <p:nvPr/>
        </p:nvSpPr>
        <p:spPr>
          <a:xfrm>
            <a:off x="5303912" y="3216048"/>
            <a:ext cx="1584176" cy="2338523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C8E952F-9FF4-4DD4-6A51-5193D422210A}"/>
                  </a:ext>
                </a:extLst>
              </p:cNvPr>
              <p:cNvSpPr txBox="1"/>
              <p:nvPr/>
            </p:nvSpPr>
            <p:spPr>
              <a:xfrm>
                <a:off x="3791744" y="912891"/>
                <a:ext cx="429867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dirty="0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4400" b="0" i="1" dirty="0" smtClean="0">
                          <a:latin typeface="Cambria Math" panose="02040503050406030204" pitchFamily="18" charset="0"/>
                        </a:rPr>
                        <m:t>∼1/</m:t>
                      </m:r>
                      <m:sSub>
                        <m:sSubPr>
                          <m:ctrlPr>
                            <a:rPr lang="en-GB" sz="4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4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4400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4400" b="0" i="1" dirty="0" smtClean="0">
                          <a:latin typeface="Cambria Math" panose="02040503050406030204" pitchFamily="18" charset="0"/>
                        </a:rPr>
                        <m:t>∼1/</m:t>
                      </m:r>
                      <m:r>
                        <a:rPr lang="en-GB" sz="4400" b="0" i="1" dirty="0" smtClean="0"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C8E952F-9FF4-4DD4-6A51-5193D42221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1744" y="912891"/>
                <a:ext cx="4298677" cy="769441"/>
              </a:xfrm>
              <a:prstGeom prst="rect">
                <a:avLst/>
              </a:prstGeom>
              <a:blipFill>
                <a:blip r:embed="rId2"/>
                <a:stretch>
                  <a:fillRect l="-295" t="-18033" r="-6785" b="-37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0913E6E5-3785-C0A1-04E5-97FF45E59EBA}"/>
              </a:ext>
            </a:extLst>
          </p:cNvPr>
          <p:cNvSpPr txBox="1"/>
          <p:nvPr/>
        </p:nvSpPr>
        <p:spPr>
          <a:xfrm>
            <a:off x="5609356" y="2086559"/>
            <a:ext cx="95090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/>
              <a:t>1 GHz</a:t>
            </a:r>
          </a:p>
        </p:txBody>
      </p:sp>
    </p:spTree>
    <p:extLst>
      <p:ext uri="{BB962C8B-B14F-4D97-AF65-F5344CB8AC3E}">
        <p14:creationId xmlns:p14="http://schemas.microsoft.com/office/powerpoint/2010/main" val="12256008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8FE866-5E2A-CF76-832E-CFF8048CC0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FE60F-2070-F143-3CAC-883D3E7E8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596" y="-25153"/>
            <a:ext cx="11506799" cy="1128839"/>
          </a:xfrm>
        </p:spPr>
        <p:txBody>
          <a:bodyPr/>
          <a:lstStyle/>
          <a:p>
            <a:r>
              <a:rPr lang="en-US" dirty="0"/>
              <a:t>Volume Challenge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1C2EF-07F2-549F-921E-681B4CD3D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66D6D1-7003-8C90-0D17-44E130C22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Can 3">
            <a:extLst>
              <a:ext uri="{FF2B5EF4-FFF2-40B4-BE49-F238E27FC236}">
                <a16:creationId xmlns:a16="http://schemas.microsoft.com/office/drawing/2014/main" id="{BDA1CC8B-96D4-5B07-6CF1-499DF4242BF9}"/>
              </a:ext>
            </a:extLst>
          </p:cNvPr>
          <p:cNvSpPr/>
          <p:nvPr/>
        </p:nvSpPr>
        <p:spPr>
          <a:xfrm>
            <a:off x="4835860" y="2564904"/>
            <a:ext cx="2520280" cy="3096344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n 6">
            <a:extLst>
              <a:ext uri="{FF2B5EF4-FFF2-40B4-BE49-F238E27FC236}">
                <a16:creationId xmlns:a16="http://schemas.microsoft.com/office/drawing/2014/main" id="{2264A931-97AB-361C-C661-EF9F83A678E0}"/>
              </a:ext>
            </a:extLst>
          </p:cNvPr>
          <p:cNvSpPr/>
          <p:nvPr/>
        </p:nvSpPr>
        <p:spPr>
          <a:xfrm>
            <a:off x="5159896" y="2858036"/>
            <a:ext cx="1872208" cy="2803212"/>
          </a:xfrm>
          <a:prstGeom prst="can">
            <a:avLst>
              <a:gd name="adj" fmla="val 18400"/>
            </a:avLst>
          </a:prstGeom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an 15">
            <a:extLst>
              <a:ext uri="{FF2B5EF4-FFF2-40B4-BE49-F238E27FC236}">
                <a16:creationId xmlns:a16="http://schemas.microsoft.com/office/drawing/2014/main" id="{3AF46DE5-7351-C7A5-7ADA-DA15525E2988}"/>
              </a:ext>
            </a:extLst>
          </p:cNvPr>
          <p:cNvSpPr/>
          <p:nvPr/>
        </p:nvSpPr>
        <p:spPr>
          <a:xfrm>
            <a:off x="5736004" y="3164545"/>
            <a:ext cx="792000" cy="2338523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AA2AF86-1C8E-F2BC-492C-03240CC3308D}"/>
                  </a:ext>
                </a:extLst>
              </p:cNvPr>
              <p:cNvSpPr txBox="1"/>
              <p:nvPr/>
            </p:nvSpPr>
            <p:spPr>
              <a:xfrm>
                <a:off x="3791744" y="912891"/>
                <a:ext cx="429867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dirty="0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4400" b="0" i="1" dirty="0" smtClean="0">
                          <a:latin typeface="Cambria Math" panose="02040503050406030204" pitchFamily="18" charset="0"/>
                        </a:rPr>
                        <m:t>∼1/</m:t>
                      </m:r>
                      <m:sSub>
                        <m:sSubPr>
                          <m:ctrlPr>
                            <a:rPr lang="en-GB" sz="4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4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4400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4400" b="0" i="1" dirty="0" smtClean="0">
                          <a:latin typeface="Cambria Math" panose="02040503050406030204" pitchFamily="18" charset="0"/>
                        </a:rPr>
                        <m:t>∼1/</m:t>
                      </m:r>
                      <m:r>
                        <a:rPr lang="en-GB" sz="4400" b="0" i="1" dirty="0" smtClean="0"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AA2AF86-1C8E-F2BC-492C-03240CC330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1744" y="912891"/>
                <a:ext cx="4298677" cy="769441"/>
              </a:xfrm>
              <a:prstGeom prst="rect">
                <a:avLst/>
              </a:prstGeom>
              <a:blipFill>
                <a:blip r:embed="rId2"/>
                <a:stretch>
                  <a:fillRect l="-295" t="-18033" r="-6785" b="-37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76B2856A-B7BE-CBA4-D863-417964858019}"/>
              </a:ext>
            </a:extLst>
          </p:cNvPr>
          <p:cNvSpPr txBox="1"/>
          <p:nvPr/>
        </p:nvSpPr>
        <p:spPr>
          <a:xfrm>
            <a:off x="7680176" y="3890310"/>
            <a:ext cx="926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Magnet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4F4F257-8FEC-CF37-B3F8-51DB3863FA4F}"/>
              </a:ext>
            </a:extLst>
          </p:cNvPr>
          <p:cNvCxnSpPr>
            <a:cxnSpLocks/>
          </p:cNvCxnSpPr>
          <p:nvPr/>
        </p:nvCxnSpPr>
        <p:spPr>
          <a:xfrm>
            <a:off x="5231904" y="5949280"/>
            <a:ext cx="18002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B8E19A5-CBF6-8FE4-85AC-1A484E462D1F}"/>
              </a:ext>
            </a:extLst>
          </p:cNvPr>
          <p:cNvSpPr txBox="1"/>
          <p:nvPr/>
        </p:nvSpPr>
        <p:spPr>
          <a:xfrm>
            <a:off x="5700726" y="5659145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20 cm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0AD115-601D-6685-0B9D-659891D501C5}"/>
              </a:ext>
            </a:extLst>
          </p:cNvPr>
          <p:cNvSpPr txBox="1"/>
          <p:nvPr/>
        </p:nvSpPr>
        <p:spPr>
          <a:xfrm>
            <a:off x="5609356" y="2086559"/>
            <a:ext cx="127873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/>
              <a:t>10 GHz</a:t>
            </a:r>
          </a:p>
        </p:txBody>
      </p:sp>
    </p:spTree>
    <p:extLst>
      <p:ext uri="{BB962C8B-B14F-4D97-AF65-F5344CB8AC3E}">
        <p14:creationId xmlns:p14="http://schemas.microsoft.com/office/powerpoint/2010/main" val="26213229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442CA5-97AD-3CAA-6C3E-572FF6B613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D096F-6C6C-021E-E0D8-0E8F1DD5C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596" y="-25153"/>
            <a:ext cx="11506799" cy="1128839"/>
          </a:xfrm>
        </p:spPr>
        <p:txBody>
          <a:bodyPr/>
          <a:lstStyle/>
          <a:p>
            <a:r>
              <a:rPr lang="en-US" dirty="0"/>
              <a:t>Volume Challenge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0A8DC8-C616-751E-B7C4-9EB1F7049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1BC85-5B91-C85F-4B6B-8254F0FBB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4" name="Can 3">
            <a:extLst>
              <a:ext uri="{FF2B5EF4-FFF2-40B4-BE49-F238E27FC236}">
                <a16:creationId xmlns:a16="http://schemas.microsoft.com/office/drawing/2014/main" id="{D8B112F0-5147-DB2F-BE57-78B24D01368E}"/>
              </a:ext>
            </a:extLst>
          </p:cNvPr>
          <p:cNvSpPr/>
          <p:nvPr/>
        </p:nvSpPr>
        <p:spPr>
          <a:xfrm>
            <a:off x="4835860" y="2564904"/>
            <a:ext cx="2520280" cy="3096344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n 6">
            <a:extLst>
              <a:ext uri="{FF2B5EF4-FFF2-40B4-BE49-F238E27FC236}">
                <a16:creationId xmlns:a16="http://schemas.microsoft.com/office/drawing/2014/main" id="{830DEF85-7876-6996-B1B0-BA6A528CD91A}"/>
              </a:ext>
            </a:extLst>
          </p:cNvPr>
          <p:cNvSpPr/>
          <p:nvPr/>
        </p:nvSpPr>
        <p:spPr>
          <a:xfrm>
            <a:off x="5159896" y="2858036"/>
            <a:ext cx="1872208" cy="2803212"/>
          </a:xfrm>
          <a:prstGeom prst="can">
            <a:avLst>
              <a:gd name="adj" fmla="val 18400"/>
            </a:avLst>
          </a:prstGeom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an 15">
            <a:extLst>
              <a:ext uri="{FF2B5EF4-FFF2-40B4-BE49-F238E27FC236}">
                <a16:creationId xmlns:a16="http://schemas.microsoft.com/office/drawing/2014/main" id="{C8DFB7B0-4A94-6A8E-23D9-7DED53E08AD1}"/>
              </a:ext>
            </a:extLst>
          </p:cNvPr>
          <p:cNvSpPr/>
          <p:nvPr/>
        </p:nvSpPr>
        <p:spPr>
          <a:xfrm>
            <a:off x="5999091" y="3174056"/>
            <a:ext cx="262800" cy="2338523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7F1C3B7-62DE-D19B-DACC-7B9D3DC4C7AC}"/>
                  </a:ext>
                </a:extLst>
              </p:cNvPr>
              <p:cNvSpPr txBox="1"/>
              <p:nvPr/>
            </p:nvSpPr>
            <p:spPr>
              <a:xfrm>
                <a:off x="3791744" y="912891"/>
                <a:ext cx="429867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dirty="0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4400" b="0" i="1" dirty="0" smtClean="0">
                          <a:latin typeface="Cambria Math" panose="02040503050406030204" pitchFamily="18" charset="0"/>
                        </a:rPr>
                        <m:t>∼1/</m:t>
                      </m:r>
                      <m:sSub>
                        <m:sSubPr>
                          <m:ctrlPr>
                            <a:rPr lang="en-GB" sz="4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4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4400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4400" b="0" i="1" dirty="0" smtClean="0">
                          <a:latin typeface="Cambria Math" panose="02040503050406030204" pitchFamily="18" charset="0"/>
                        </a:rPr>
                        <m:t>∼1/</m:t>
                      </m:r>
                      <m:r>
                        <a:rPr lang="en-GB" sz="4400" b="0" i="1" dirty="0" smtClean="0"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7F1C3B7-62DE-D19B-DACC-7B9D3DC4C7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1744" y="912891"/>
                <a:ext cx="4298677" cy="769441"/>
              </a:xfrm>
              <a:prstGeom prst="rect">
                <a:avLst/>
              </a:prstGeom>
              <a:blipFill>
                <a:blip r:embed="rId2"/>
                <a:stretch>
                  <a:fillRect l="-295" t="-18033" r="-6785" b="-37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F036D8C1-A04A-78BC-2E30-B8496A8DA34C}"/>
              </a:ext>
            </a:extLst>
          </p:cNvPr>
          <p:cNvSpPr txBox="1"/>
          <p:nvPr/>
        </p:nvSpPr>
        <p:spPr>
          <a:xfrm>
            <a:off x="7680176" y="3890310"/>
            <a:ext cx="926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Magnet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49305B0-B75C-D719-52B0-098E5C58CFF5}"/>
              </a:ext>
            </a:extLst>
          </p:cNvPr>
          <p:cNvCxnSpPr>
            <a:cxnSpLocks/>
          </p:cNvCxnSpPr>
          <p:nvPr/>
        </p:nvCxnSpPr>
        <p:spPr>
          <a:xfrm>
            <a:off x="5231904" y="5949280"/>
            <a:ext cx="18002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25984A7-4923-EDE7-2A61-554A7943998D}"/>
              </a:ext>
            </a:extLst>
          </p:cNvPr>
          <p:cNvSpPr txBox="1"/>
          <p:nvPr/>
        </p:nvSpPr>
        <p:spPr>
          <a:xfrm>
            <a:off x="5700726" y="5659145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20 cm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804FED-620D-5C66-268C-FCFE65A30A58}"/>
              </a:ext>
            </a:extLst>
          </p:cNvPr>
          <p:cNvSpPr txBox="1"/>
          <p:nvPr/>
        </p:nvSpPr>
        <p:spPr>
          <a:xfrm>
            <a:off x="5609356" y="2086559"/>
            <a:ext cx="127873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/>
              <a:t>30 GHz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E8F2E06-50EF-14A5-56F3-9CE755AAD2F4}"/>
                  </a:ext>
                </a:extLst>
              </p:cNvPr>
              <p:cNvSpPr txBox="1"/>
              <p:nvPr/>
            </p:nvSpPr>
            <p:spPr>
              <a:xfrm>
                <a:off x="407368" y="3317846"/>
                <a:ext cx="3792256" cy="7571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 dirty="0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400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4000" b="0" i="1" dirty="0" smtClean="0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GB" sz="40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dirty="0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sz="4000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sz="4000" b="0" i="1" dirty="0" smtClean="0">
                              <a:latin typeface="Cambria Math" panose="02040503050406030204" pitchFamily="18" charset="0"/>
                            </a:rPr>
                            <m:t>𝛾𝛾</m:t>
                          </m:r>
                        </m:sub>
                      </m:sSub>
                      <m:r>
                        <a:rPr lang="en-GB" sz="4000" b="1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GB" sz="40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4000" b="0" i="1" dirty="0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40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4000" b="0" i="1" dirty="0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sz="40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E8F2E06-50EF-14A5-56F3-9CE755AAD2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368" y="3317846"/>
                <a:ext cx="3792256" cy="757130"/>
              </a:xfrm>
              <a:prstGeom prst="rect">
                <a:avLst/>
              </a:prstGeom>
              <a:blipFill>
                <a:blip r:embed="rId3"/>
                <a:stretch>
                  <a:fillRect l="-334" t="-13333" r="-6689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6176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4ADE66-1B5B-2F52-1C75-6683E2CBFF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02205-8266-F173-65CB-581C71FF1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163" y="-145925"/>
            <a:ext cx="11506799" cy="1128839"/>
          </a:xfrm>
        </p:spPr>
        <p:txBody>
          <a:bodyPr/>
          <a:lstStyle/>
          <a:p>
            <a:r>
              <a:rPr lang="en-US" dirty="0"/>
              <a:t>The Team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EC0558-46D0-E341-BAAC-42F38979B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18B678-8FEB-E7AF-7B23-346FA8E46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1026" name="Picture 2" descr="Elena Gramellini - UKRI Ernest ...">
            <a:extLst>
              <a:ext uri="{FF2B5EF4-FFF2-40B4-BE49-F238E27FC236}">
                <a16:creationId xmlns:a16="http://schemas.microsoft.com/office/drawing/2014/main" id="{D17BF13C-6972-111F-49EA-17A22DDEF0C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21" y="3257673"/>
            <a:ext cx="1843285" cy="1843285"/>
          </a:xfrm>
          <a:prstGeom prst="rect">
            <a:avLst/>
          </a:prstGeom>
          <a:noFill/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A81AD5B-B3B2-A225-F23A-F0B9B22A942C}"/>
              </a:ext>
            </a:extLst>
          </p:cNvPr>
          <p:cNvSpPr txBox="1"/>
          <p:nvPr/>
        </p:nvSpPr>
        <p:spPr>
          <a:xfrm>
            <a:off x="5214327" y="5296526"/>
            <a:ext cx="1747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Elena </a:t>
            </a:r>
            <a:r>
              <a:rPr lang="en-US" b="1" dirty="0" err="1"/>
              <a:t>Gramellini</a:t>
            </a:r>
            <a:endParaRPr lang="en-US" b="1" dirty="0"/>
          </a:p>
        </p:txBody>
      </p:sp>
      <p:pic>
        <p:nvPicPr>
          <p:cNvPr id="1028" name="Picture 4" descr="Continuiamo a presentarvi i nostri candidati!, Lucio Piccirillo, professore  all'Università di Manchester, ci manda una riflessione sulla cultura e sul  ruolo dei Comites 🎥: | Italia4Italy | Facebook">
            <a:extLst>
              <a:ext uri="{FF2B5EF4-FFF2-40B4-BE49-F238E27FC236}">
                <a16:creationId xmlns:a16="http://schemas.microsoft.com/office/drawing/2014/main" id="{40492DB5-BA8B-CBE5-370B-66BAECE4EF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7" t="3210" r="41288" b="19724"/>
          <a:stretch>
            <a:fillRect/>
          </a:stretch>
        </p:blipFill>
        <p:spPr bwMode="auto">
          <a:xfrm>
            <a:off x="3476081" y="840286"/>
            <a:ext cx="1429287" cy="1813365"/>
          </a:xfrm>
          <a:prstGeom prst="rect">
            <a:avLst/>
          </a:prstGeom>
          <a:noFill/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Jamie Mcdonald">
            <a:extLst>
              <a:ext uri="{FF2B5EF4-FFF2-40B4-BE49-F238E27FC236}">
                <a16:creationId xmlns:a16="http://schemas.microsoft.com/office/drawing/2014/main" id="{7DC631D0-7308-EFC6-09AD-2056ACCDB3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5" r="8508"/>
          <a:stretch>
            <a:fillRect/>
          </a:stretch>
        </p:blipFill>
        <p:spPr bwMode="auto">
          <a:xfrm>
            <a:off x="9388690" y="840286"/>
            <a:ext cx="1544400" cy="1868666"/>
          </a:xfrm>
          <a:prstGeom prst="rect">
            <a:avLst/>
          </a:prstGeom>
          <a:noFill/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93FF510-3045-E5EA-CB0F-4150CF460ED3}"/>
              </a:ext>
            </a:extLst>
          </p:cNvPr>
          <p:cNvSpPr txBox="1"/>
          <p:nvPr/>
        </p:nvSpPr>
        <p:spPr>
          <a:xfrm>
            <a:off x="3422415" y="2701215"/>
            <a:ext cx="1535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Lucio Piccirillo</a:t>
            </a:r>
          </a:p>
        </p:txBody>
      </p:sp>
      <p:pic>
        <p:nvPicPr>
          <p:cNvPr id="9" name="Picture 8" descr="A person with a beard&#10;&#10;AI-generated content may be incorrect.">
            <a:extLst>
              <a:ext uri="{FF2B5EF4-FFF2-40B4-BE49-F238E27FC236}">
                <a16:creationId xmlns:a16="http://schemas.microsoft.com/office/drawing/2014/main" id="{B20B1B8B-7C55-0745-1602-D6B03A9642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907" y="3264586"/>
            <a:ext cx="1778381" cy="1836372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30C9F41-2047-46F0-0344-2EDE5831697A}"/>
              </a:ext>
            </a:extLst>
          </p:cNvPr>
          <p:cNvSpPr txBox="1"/>
          <p:nvPr/>
        </p:nvSpPr>
        <p:spPr>
          <a:xfrm>
            <a:off x="7384464" y="5305818"/>
            <a:ext cx="1430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Valerio Gilles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0FB199-FEA6-45CE-9AED-542818E5EE05}"/>
              </a:ext>
            </a:extLst>
          </p:cNvPr>
          <p:cNvSpPr txBox="1"/>
          <p:nvPr/>
        </p:nvSpPr>
        <p:spPr>
          <a:xfrm>
            <a:off x="9849503" y="2714767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JM</a:t>
            </a:r>
          </a:p>
        </p:txBody>
      </p:sp>
      <p:pic>
        <p:nvPicPr>
          <p:cNvPr id="14" name="Picture 13" descr="A person standing in a hallway&#10;&#10;AI-generated content may be incorrect.">
            <a:extLst>
              <a:ext uri="{FF2B5EF4-FFF2-40B4-BE49-F238E27FC236}">
                <a16:creationId xmlns:a16="http://schemas.microsoft.com/office/drawing/2014/main" id="{7C02357F-A749-B235-9540-9AE0DD7A9D1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723"/>
          <a:stretch>
            <a:fillRect/>
          </a:stretch>
        </p:blipFill>
        <p:spPr>
          <a:xfrm>
            <a:off x="5219486" y="811518"/>
            <a:ext cx="1702387" cy="1868666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754B1A5-735D-6BA3-AEB6-16E63EEAEDE7}"/>
              </a:ext>
            </a:extLst>
          </p:cNvPr>
          <p:cNvSpPr txBox="1"/>
          <p:nvPr/>
        </p:nvSpPr>
        <p:spPr>
          <a:xfrm>
            <a:off x="5000123" y="2714767"/>
            <a:ext cx="2297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Babak Mohammadian</a:t>
            </a:r>
          </a:p>
        </p:txBody>
      </p:sp>
      <p:pic>
        <p:nvPicPr>
          <p:cNvPr id="16" name="Picture 6" descr="A person sitting at a table with a cup of coffee and ice cream&#10;&#10;AI-generated content may be incorrect.">
            <a:extLst>
              <a:ext uri="{FF2B5EF4-FFF2-40B4-BE49-F238E27FC236}">
                <a16:creationId xmlns:a16="http://schemas.microsoft.com/office/drawing/2014/main" id="{F5274156-CF22-25D4-469C-385ABAC3A646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3133" r="5031" b="37951"/>
          <a:stretch>
            <a:fillRect/>
          </a:stretch>
        </p:blipFill>
        <p:spPr>
          <a:xfrm>
            <a:off x="1703512" y="3283553"/>
            <a:ext cx="1494414" cy="1815709"/>
          </a:xfrm>
          <a:prstGeom prst="rect">
            <a:avLst/>
          </a:prstGeom>
          <a:noFill/>
          <a:ln w="25400" cap="flat">
            <a:solidFill>
              <a:schemeClr val="accent1"/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18DAFBF-48B0-19D4-B61A-83BB21D32F19}"/>
              </a:ext>
            </a:extLst>
          </p:cNvPr>
          <p:cNvSpPr txBox="1"/>
          <p:nvPr/>
        </p:nvSpPr>
        <p:spPr>
          <a:xfrm>
            <a:off x="1635827" y="5178075"/>
            <a:ext cx="1832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Mark McCulloch</a:t>
            </a:r>
          </a:p>
        </p:txBody>
      </p:sp>
      <p:pic>
        <p:nvPicPr>
          <p:cNvPr id="1036" name="Picture 12" descr="Mark Lancaster - Research Explorer The University of Manchester">
            <a:extLst>
              <a:ext uri="{FF2B5EF4-FFF2-40B4-BE49-F238E27FC236}">
                <a16:creationId xmlns:a16="http://schemas.microsoft.com/office/drawing/2014/main" id="{8E7E41C8-D2EA-287C-5BF7-EA33D682DB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321" y="3266945"/>
            <a:ext cx="1461630" cy="1887666"/>
          </a:xfrm>
          <a:prstGeom prst="rect">
            <a:avLst/>
          </a:prstGeom>
          <a:noFill/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691B487-9104-FCBD-52DF-CBA535BAC107}"/>
              </a:ext>
            </a:extLst>
          </p:cNvPr>
          <p:cNvSpPr txBox="1"/>
          <p:nvPr/>
        </p:nvSpPr>
        <p:spPr>
          <a:xfrm>
            <a:off x="3431791" y="5264279"/>
            <a:ext cx="165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Mark Lancaster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706EB74-7019-5919-BBBC-B23A9A2EF23C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38645" t="32886" r="28982" b="39815"/>
          <a:stretch>
            <a:fillRect/>
          </a:stretch>
        </p:blipFill>
        <p:spPr>
          <a:xfrm>
            <a:off x="7235991" y="835226"/>
            <a:ext cx="1639427" cy="1843321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360F56B-83F9-B271-91A8-59F0F9737D04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4885" t="32549" r="69163" b="42603"/>
          <a:stretch>
            <a:fillRect/>
          </a:stretch>
        </p:blipFill>
        <p:spPr>
          <a:xfrm>
            <a:off x="1684469" y="854452"/>
            <a:ext cx="1396599" cy="1782798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56C1CE5-CD52-DF03-1220-F51EF20DDC25}"/>
              </a:ext>
            </a:extLst>
          </p:cNvPr>
          <p:cNvSpPr txBox="1"/>
          <p:nvPr/>
        </p:nvSpPr>
        <p:spPr>
          <a:xfrm>
            <a:off x="1868894" y="2699966"/>
            <a:ext cx="1126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Ted Smith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7589E52-C6E3-A051-BCB8-71A9972EE2E0}"/>
              </a:ext>
            </a:extLst>
          </p:cNvPr>
          <p:cNvSpPr txBox="1"/>
          <p:nvPr/>
        </p:nvSpPr>
        <p:spPr>
          <a:xfrm>
            <a:off x="7384464" y="2750783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Matt </a:t>
            </a:r>
            <a:r>
              <a:rPr lang="en-US" b="1" dirty="0" err="1"/>
              <a:t>Millns</a:t>
            </a:r>
            <a:endParaRPr lang="en-US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A0AEE27-6D48-6B8E-9801-7686B9E31C97}"/>
              </a:ext>
            </a:extLst>
          </p:cNvPr>
          <p:cNvSpPr txBox="1"/>
          <p:nvPr/>
        </p:nvSpPr>
        <p:spPr>
          <a:xfrm>
            <a:off x="904669" y="5922554"/>
            <a:ext cx="57781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Technical Staff: </a:t>
            </a:r>
            <a:r>
              <a:rPr lang="en-US" dirty="0"/>
              <a:t>Daren Shepherd, Joshua Major, Noel </a:t>
            </a:r>
            <a:r>
              <a:rPr lang="en-US" dirty="0" err="1"/>
              <a:t>Minzie</a:t>
            </a:r>
            <a:br>
              <a:rPr lang="en-US" dirty="0"/>
            </a:br>
            <a:r>
              <a:rPr lang="en-US" b="1" dirty="0"/>
              <a:t>MPhys &amp; MSc Students:</a:t>
            </a:r>
            <a:r>
              <a:rPr lang="en-US" dirty="0"/>
              <a:t> Nodar </a:t>
            </a:r>
            <a:r>
              <a:rPr lang="en-US" dirty="0" err="1"/>
              <a:t>Rhukadze</a:t>
            </a:r>
            <a:r>
              <a:rPr lang="en-US" dirty="0"/>
              <a:t>, </a:t>
            </a:r>
            <a:r>
              <a:rPr lang="en-US"/>
              <a:t>Oliver Ades 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DD552E-A680-4EB4-8D6A-2D6A451D60F0}"/>
              </a:ext>
            </a:extLst>
          </p:cNvPr>
          <p:cNvSpPr txBox="1"/>
          <p:nvPr/>
        </p:nvSpPr>
        <p:spPr>
          <a:xfrm>
            <a:off x="9282717" y="5263694"/>
            <a:ext cx="1580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Richard Battye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810C79-108D-9698-E4EA-84B88DB49B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10"/>
          <a:stretch>
            <a:fillRect/>
          </a:stretch>
        </p:blipFill>
        <p:spPr bwMode="auto">
          <a:xfrm>
            <a:off x="9378575" y="3214725"/>
            <a:ext cx="1468074" cy="1961283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9038046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C33FB-801E-A3FD-E70B-A71699189A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747B0-32C1-F918-368B-149824D28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596" y="-25153"/>
            <a:ext cx="11506799" cy="1128839"/>
          </a:xfrm>
        </p:spPr>
        <p:txBody>
          <a:bodyPr/>
          <a:lstStyle/>
          <a:p>
            <a:r>
              <a:rPr lang="en-US" dirty="0"/>
              <a:t>Volume Challenge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C75081-5701-A39D-49FD-D49449059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923EF1-B352-FB93-6CBF-9B70EAC6F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20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03F502D-F3D1-E987-D634-A365FE9DC970}"/>
                  </a:ext>
                </a:extLst>
              </p:cNvPr>
              <p:cNvSpPr txBox="1"/>
              <p:nvPr/>
            </p:nvSpPr>
            <p:spPr>
              <a:xfrm>
                <a:off x="3791744" y="718965"/>
                <a:ext cx="429867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dirty="0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4400" b="0" i="1" dirty="0" smtClean="0">
                          <a:latin typeface="Cambria Math" panose="02040503050406030204" pitchFamily="18" charset="0"/>
                        </a:rPr>
                        <m:t>∼1/</m:t>
                      </m:r>
                      <m:sSub>
                        <m:sSubPr>
                          <m:ctrlPr>
                            <a:rPr lang="en-GB" sz="4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4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4400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4400" b="0" i="1" dirty="0" smtClean="0">
                          <a:latin typeface="Cambria Math" panose="02040503050406030204" pitchFamily="18" charset="0"/>
                        </a:rPr>
                        <m:t>∼1/</m:t>
                      </m:r>
                      <m:r>
                        <a:rPr lang="en-GB" sz="4400" b="0" i="1" dirty="0" smtClean="0"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03F502D-F3D1-E987-D634-A365FE9DC9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1744" y="718965"/>
                <a:ext cx="4298677" cy="769441"/>
              </a:xfrm>
              <a:prstGeom prst="rect">
                <a:avLst/>
              </a:prstGeom>
              <a:blipFill>
                <a:blip r:embed="rId2"/>
                <a:stretch>
                  <a:fillRect l="-295" t="-16129" r="-6785" b="-370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B2BAB41-F03E-6C36-5FA5-DD33E5B74C60}"/>
              </a:ext>
            </a:extLst>
          </p:cNvPr>
          <p:cNvCxnSpPr/>
          <p:nvPr/>
        </p:nvCxnSpPr>
        <p:spPr>
          <a:xfrm>
            <a:off x="5383020" y="2136565"/>
            <a:ext cx="0" cy="1152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5B72B9-B648-F7C2-0DC4-79D76671AEB6}"/>
              </a:ext>
            </a:extLst>
          </p:cNvPr>
          <p:cNvCxnSpPr/>
          <p:nvPr/>
        </p:nvCxnSpPr>
        <p:spPr>
          <a:xfrm>
            <a:off x="6535148" y="2136565"/>
            <a:ext cx="0" cy="1152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BD37D41-9194-BBC5-3850-02CC27CF3278}"/>
                  </a:ext>
                </a:extLst>
              </p:cNvPr>
              <p:cNvSpPr txBox="1"/>
              <p:nvPr/>
            </p:nvSpPr>
            <p:spPr>
              <a:xfrm>
                <a:off x="2890904" y="1930598"/>
                <a:ext cx="6100354" cy="5847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dirty="0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BD37D41-9194-BBC5-3850-02CC27CF32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0904" y="1930598"/>
                <a:ext cx="6100354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C18DE68-925B-A889-5E3F-840E52E71206}"/>
              </a:ext>
            </a:extLst>
          </p:cNvPr>
          <p:cNvCxnSpPr/>
          <p:nvPr/>
        </p:nvCxnSpPr>
        <p:spPr>
          <a:xfrm>
            <a:off x="5527036" y="2928653"/>
            <a:ext cx="828091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3467EC7-A820-6FBF-B15D-52F78AC0F4DE}"/>
              </a:ext>
            </a:extLst>
          </p:cNvPr>
          <p:cNvCxnSpPr/>
          <p:nvPr/>
        </p:nvCxnSpPr>
        <p:spPr>
          <a:xfrm>
            <a:off x="2135560" y="3933056"/>
            <a:ext cx="0" cy="1152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5127E28-5F09-49E4-9382-2984B840AAD5}"/>
              </a:ext>
            </a:extLst>
          </p:cNvPr>
          <p:cNvCxnSpPr/>
          <p:nvPr/>
        </p:nvCxnSpPr>
        <p:spPr>
          <a:xfrm>
            <a:off x="3287688" y="3933056"/>
            <a:ext cx="0" cy="1152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1D0ABA7-4B3A-1A1B-8E6D-78AEA92C9E69}"/>
              </a:ext>
            </a:extLst>
          </p:cNvPr>
          <p:cNvCxnSpPr/>
          <p:nvPr/>
        </p:nvCxnSpPr>
        <p:spPr>
          <a:xfrm>
            <a:off x="2279576" y="4725144"/>
            <a:ext cx="828091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20C5FA9-7638-3D7A-CEDB-64B781E76F4B}"/>
              </a:ext>
            </a:extLst>
          </p:cNvPr>
          <p:cNvCxnSpPr/>
          <p:nvPr/>
        </p:nvCxnSpPr>
        <p:spPr>
          <a:xfrm>
            <a:off x="4367808" y="3933056"/>
            <a:ext cx="0" cy="1152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DC7D41D-03B7-1236-2E1C-89080316EBEF}"/>
              </a:ext>
            </a:extLst>
          </p:cNvPr>
          <p:cNvCxnSpPr/>
          <p:nvPr/>
        </p:nvCxnSpPr>
        <p:spPr>
          <a:xfrm>
            <a:off x="5519936" y="3933056"/>
            <a:ext cx="0" cy="1152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40CA566-4F82-0028-F7BA-62E8746A2C2D}"/>
              </a:ext>
            </a:extLst>
          </p:cNvPr>
          <p:cNvCxnSpPr/>
          <p:nvPr/>
        </p:nvCxnSpPr>
        <p:spPr>
          <a:xfrm>
            <a:off x="4511824" y="4725144"/>
            <a:ext cx="828091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A9A9E68-9B4D-1937-10D2-F8EF1CA3D02F}"/>
              </a:ext>
            </a:extLst>
          </p:cNvPr>
          <p:cNvCxnSpPr/>
          <p:nvPr/>
        </p:nvCxnSpPr>
        <p:spPr>
          <a:xfrm>
            <a:off x="6744072" y="3933056"/>
            <a:ext cx="0" cy="1152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328A798-4B77-F4E9-FFEC-F97C8CE01CFA}"/>
              </a:ext>
            </a:extLst>
          </p:cNvPr>
          <p:cNvCxnSpPr/>
          <p:nvPr/>
        </p:nvCxnSpPr>
        <p:spPr>
          <a:xfrm>
            <a:off x="7896200" y="3933056"/>
            <a:ext cx="0" cy="1152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50BA243-7DEE-3F00-B98A-75D72AD553DA}"/>
              </a:ext>
            </a:extLst>
          </p:cNvPr>
          <p:cNvCxnSpPr/>
          <p:nvPr/>
        </p:nvCxnSpPr>
        <p:spPr>
          <a:xfrm>
            <a:off x="6888088" y="4725144"/>
            <a:ext cx="828091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31395DD-67F1-A032-88A5-FE9846A2A097}"/>
              </a:ext>
            </a:extLst>
          </p:cNvPr>
          <p:cNvCxnSpPr/>
          <p:nvPr/>
        </p:nvCxnSpPr>
        <p:spPr>
          <a:xfrm>
            <a:off x="8832304" y="3933056"/>
            <a:ext cx="0" cy="1152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E1939BB-C9FD-D85B-AAD8-D39CB4FA734D}"/>
              </a:ext>
            </a:extLst>
          </p:cNvPr>
          <p:cNvCxnSpPr/>
          <p:nvPr/>
        </p:nvCxnSpPr>
        <p:spPr>
          <a:xfrm>
            <a:off x="9984432" y="3933056"/>
            <a:ext cx="0" cy="1152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36391BF-C5DF-4A36-29EA-F2D2D4F4018C}"/>
              </a:ext>
            </a:extLst>
          </p:cNvPr>
          <p:cNvCxnSpPr/>
          <p:nvPr/>
        </p:nvCxnSpPr>
        <p:spPr>
          <a:xfrm>
            <a:off x="8976320" y="4725144"/>
            <a:ext cx="828091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0F66350D-92EC-2D5B-078F-8F84BDDC1AAA}"/>
              </a:ext>
            </a:extLst>
          </p:cNvPr>
          <p:cNvSpPr txBox="1"/>
          <p:nvPr/>
        </p:nvSpPr>
        <p:spPr>
          <a:xfrm>
            <a:off x="5048501" y="3410929"/>
            <a:ext cx="2126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Repeated Structures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C69F3B3-6F4F-60A9-22E1-3197088B50AE}"/>
              </a:ext>
            </a:extLst>
          </p:cNvPr>
          <p:cNvSpPr txBox="1"/>
          <p:nvPr/>
        </p:nvSpPr>
        <p:spPr>
          <a:xfrm>
            <a:off x="5086601" y="5276536"/>
            <a:ext cx="2432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Recover Larger Volume </a:t>
            </a:r>
          </a:p>
        </p:txBody>
      </p:sp>
    </p:spTree>
    <p:extLst>
      <p:ext uri="{BB962C8B-B14F-4D97-AF65-F5344CB8AC3E}">
        <p14:creationId xmlns:p14="http://schemas.microsoft.com/office/powerpoint/2010/main" val="26150915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3F863F-FF66-A55A-250F-F0902DA804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C454F-5B2E-548D-A68D-930593E99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596" y="-25153"/>
            <a:ext cx="11506799" cy="1128839"/>
          </a:xfrm>
        </p:spPr>
        <p:txBody>
          <a:bodyPr/>
          <a:lstStyle/>
          <a:p>
            <a:r>
              <a:rPr lang="en-US" dirty="0"/>
              <a:t>Volume Challenge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69FAF-968D-91DE-3DAD-C1FB482C1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3DD4CE-EC47-2CC0-5B7D-AC71C719E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E37FD8D-2FB8-9218-1F5E-70CCCDC3DD41}"/>
              </a:ext>
            </a:extLst>
          </p:cNvPr>
          <p:cNvSpPr txBox="1"/>
          <p:nvPr/>
        </p:nvSpPr>
        <p:spPr>
          <a:xfrm>
            <a:off x="4727848" y="767011"/>
            <a:ext cx="2126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Repeated Structures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60EE35-958F-3C74-C3D1-C5F115E9C448}"/>
              </a:ext>
            </a:extLst>
          </p:cNvPr>
          <p:cNvSpPr txBox="1"/>
          <p:nvPr/>
        </p:nvSpPr>
        <p:spPr>
          <a:xfrm>
            <a:off x="6557395" y="6504472"/>
            <a:ext cx="2626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en-GB" dirty="0">
                <a:solidFill>
                  <a:schemeClr val="accent4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GB" dirty="0">
                <a:solidFill>
                  <a:schemeClr val="accent4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ALPHA</a:t>
            </a:r>
            <a:r>
              <a:rPr lang="en-GB" dirty="0">
                <a:solidFill>
                  <a:schemeClr val="accent4"/>
                </a:solidFill>
              </a:rPr>
              <a:t> Collaboration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AED79F-2CC0-1F1C-64F5-7A2B7851ABB3}"/>
              </a:ext>
            </a:extLst>
          </p:cNvPr>
          <p:cNvSpPr txBox="1"/>
          <p:nvPr/>
        </p:nvSpPr>
        <p:spPr>
          <a:xfrm>
            <a:off x="6990614" y="6003884"/>
            <a:ext cx="4386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accent4"/>
                </a:solidFill>
              </a:rPr>
              <a:t>Lawson et al PRL 123 (2019) 14, 141802</a:t>
            </a:r>
          </a:p>
          <a:p>
            <a:endParaRPr lang="en-US" i="1" dirty="0">
              <a:solidFill>
                <a:schemeClr val="accent4"/>
              </a:solidFill>
            </a:endParaRPr>
          </a:p>
        </p:txBody>
      </p:sp>
      <p:pic>
        <p:nvPicPr>
          <p:cNvPr id="8" name="Picture 7" descr="A copper box on a black surface&#10;&#10;AI-generated content may be incorrect.">
            <a:extLst>
              <a:ext uri="{FF2B5EF4-FFF2-40B4-BE49-F238E27FC236}">
                <a16:creationId xmlns:a16="http://schemas.microsoft.com/office/drawing/2014/main" id="{0B79FDF8-C203-752B-7B56-C6B9066FDA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261" y="2441266"/>
            <a:ext cx="2349500" cy="35179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F419B0E-BA98-AB07-10C5-08B42C4BE59F}"/>
              </a:ext>
            </a:extLst>
          </p:cNvPr>
          <p:cNvGrpSpPr/>
          <p:nvPr/>
        </p:nvGrpSpPr>
        <p:grpSpPr>
          <a:xfrm>
            <a:off x="3605067" y="2628677"/>
            <a:ext cx="2952328" cy="1357037"/>
            <a:chOff x="5254201" y="1670050"/>
            <a:chExt cx="2396755" cy="1165040"/>
          </a:xfrm>
        </p:grpSpPr>
        <p:pic>
          <p:nvPicPr>
            <p:cNvPr id="12" name="Picture 11" descr="A mathematical equation with black text&#10;&#10;AI-generated content may be incorrect.">
              <a:extLst>
                <a:ext uri="{FF2B5EF4-FFF2-40B4-BE49-F238E27FC236}">
                  <a16:creationId xmlns:a16="http://schemas.microsoft.com/office/drawing/2014/main" id="{D4220E46-C84A-FC4D-60BF-A18B1C950B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589"/>
            <a:stretch>
              <a:fillRect/>
            </a:stretch>
          </p:blipFill>
          <p:spPr>
            <a:xfrm>
              <a:off x="5254201" y="1670050"/>
              <a:ext cx="508805" cy="1130300"/>
            </a:xfrm>
            <a:prstGeom prst="rect">
              <a:avLst/>
            </a:prstGeom>
          </p:spPr>
        </p:pic>
        <p:pic>
          <p:nvPicPr>
            <p:cNvPr id="13" name="Picture 12" descr="A mathematical equation with black text&#10;&#10;AI-generated content may be incorrect.">
              <a:extLst>
                <a:ext uri="{FF2B5EF4-FFF2-40B4-BE49-F238E27FC236}">
                  <a16:creationId xmlns:a16="http://schemas.microsoft.com/office/drawing/2014/main" id="{8276FF9A-048D-26A0-317A-AD6AC15556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553"/>
            <a:stretch>
              <a:fillRect/>
            </a:stretch>
          </p:blipFill>
          <p:spPr>
            <a:xfrm>
              <a:off x="5763937" y="1704790"/>
              <a:ext cx="1887019" cy="1130300"/>
            </a:xfrm>
            <a:prstGeom prst="rect">
              <a:avLst/>
            </a:prstGeom>
          </p:spPr>
        </p:pic>
      </p:grpSp>
      <p:sp>
        <p:nvSpPr>
          <p:cNvPr id="14" name="Can 13">
            <a:extLst>
              <a:ext uri="{FF2B5EF4-FFF2-40B4-BE49-F238E27FC236}">
                <a16:creationId xmlns:a16="http://schemas.microsoft.com/office/drawing/2014/main" id="{83543A25-009F-FA78-C264-E012CE826D60}"/>
              </a:ext>
            </a:extLst>
          </p:cNvPr>
          <p:cNvSpPr/>
          <p:nvPr/>
        </p:nvSpPr>
        <p:spPr>
          <a:xfrm>
            <a:off x="9339419" y="2400018"/>
            <a:ext cx="1189795" cy="2880318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D9B9B76-0E14-11C4-E1D5-DA66D7BCD7B5}"/>
              </a:ext>
            </a:extLst>
          </p:cNvPr>
          <p:cNvCxnSpPr/>
          <p:nvPr/>
        </p:nvCxnSpPr>
        <p:spPr>
          <a:xfrm>
            <a:off x="9936809" y="2544032"/>
            <a:ext cx="592405" cy="0"/>
          </a:xfrm>
          <a:prstGeom prst="straightConnector1">
            <a:avLst/>
          </a:prstGeom>
          <a:ln w="4127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60BF5CC-99B9-B569-499A-6C7E1180700A}"/>
                  </a:ext>
                </a:extLst>
              </p:cNvPr>
              <p:cNvSpPr txBox="1"/>
              <p:nvPr/>
            </p:nvSpPr>
            <p:spPr>
              <a:xfrm>
                <a:off x="10016771" y="1793941"/>
                <a:ext cx="527067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i="1" dirty="0" smtClean="0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n-US" sz="30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60BF5CC-99B9-B569-499A-6C7E118070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6771" y="1793941"/>
                <a:ext cx="527067" cy="5539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n 16">
            <a:extLst>
              <a:ext uri="{FF2B5EF4-FFF2-40B4-BE49-F238E27FC236}">
                <a16:creationId xmlns:a16="http://schemas.microsoft.com/office/drawing/2014/main" id="{982D6879-AFAA-B98F-7995-D313BD997C3E}"/>
              </a:ext>
            </a:extLst>
          </p:cNvPr>
          <p:cNvSpPr/>
          <p:nvPr/>
        </p:nvSpPr>
        <p:spPr>
          <a:xfrm>
            <a:off x="7232005" y="2366413"/>
            <a:ext cx="1189795" cy="2880318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B82402D-2993-594D-A4AE-4446B40BE89D}"/>
                  </a:ext>
                </a:extLst>
              </p:cNvPr>
              <p:cNvSpPr txBox="1"/>
              <p:nvPr/>
            </p:nvSpPr>
            <p:spPr>
              <a:xfrm>
                <a:off x="8657030" y="3568045"/>
                <a:ext cx="477888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0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B82402D-2993-594D-A4AE-4446B40BE8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7030" y="3568045"/>
                <a:ext cx="477888" cy="55399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20B1BA9-72D8-B70C-298B-C39C76345C9C}"/>
                  </a:ext>
                </a:extLst>
              </p:cNvPr>
              <p:cNvSpPr txBox="1"/>
              <p:nvPr/>
            </p:nvSpPr>
            <p:spPr>
              <a:xfrm>
                <a:off x="4120650" y="4553700"/>
                <a:ext cx="1513107" cy="5144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500" b="0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500" b="0" i="1" dirty="0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500" b="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GB" sz="25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50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2500" b="0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500" i="1" dirty="0" err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500" i="1" dirty="0" err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en-GB" sz="25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25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20B1BA9-72D8-B70C-298B-C39C76345C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0650" y="4553700"/>
                <a:ext cx="1513107" cy="514436"/>
              </a:xfrm>
              <a:prstGeom prst="rect">
                <a:avLst/>
              </a:prstGeom>
              <a:blipFill>
                <a:blip r:embed="rId8"/>
                <a:stretch>
                  <a:fillRect b="-4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80CFC1CA-0793-C72D-D707-714401E2BFE9}"/>
              </a:ext>
            </a:extLst>
          </p:cNvPr>
          <p:cNvSpPr txBox="1"/>
          <p:nvPr/>
        </p:nvSpPr>
        <p:spPr>
          <a:xfrm>
            <a:off x="3642275" y="4122043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Resonant axion conversion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F56BF1E-C86E-548E-6E67-6200F51C03D4}"/>
              </a:ext>
            </a:extLst>
          </p:cNvPr>
          <p:cNvCxnSpPr/>
          <p:nvPr/>
        </p:nvCxnSpPr>
        <p:spPr>
          <a:xfrm>
            <a:off x="8012242" y="3586797"/>
            <a:ext cx="2063617" cy="0"/>
          </a:xfrm>
          <a:prstGeom prst="straightConnector1">
            <a:avLst/>
          </a:prstGeom>
          <a:ln w="4127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55E278B-51DD-055E-8C5E-ADE82C034F41}"/>
              </a:ext>
            </a:extLst>
          </p:cNvPr>
          <p:cNvSpPr txBox="1"/>
          <p:nvPr/>
        </p:nvSpPr>
        <p:spPr>
          <a:xfrm>
            <a:off x="8458933" y="5380651"/>
            <a:ext cx="725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Wires</a:t>
            </a:r>
          </a:p>
        </p:txBody>
      </p:sp>
    </p:spTree>
    <p:extLst>
      <p:ext uri="{BB962C8B-B14F-4D97-AF65-F5344CB8AC3E}">
        <p14:creationId xmlns:p14="http://schemas.microsoft.com/office/powerpoint/2010/main" val="8088582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6EAC0D-C519-EC5C-6D33-5CB794B69D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4F051-6F87-1988-B45E-BFB9EF995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D8C64-9A98-27CD-59AE-DF50C168F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1B033D-6F11-4ACB-5F6B-C7B1ED5D9CFC}"/>
              </a:ext>
            </a:extLst>
          </p:cNvPr>
          <p:cNvSpPr txBox="1"/>
          <p:nvPr/>
        </p:nvSpPr>
        <p:spPr>
          <a:xfrm>
            <a:off x="4727848" y="767011"/>
            <a:ext cx="2126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Repeated Structures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86CD77-76A4-6EEC-2AB5-04BF111E2D6F}"/>
              </a:ext>
            </a:extLst>
          </p:cNvPr>
          <p:cNvSpPr txBox="1"/>
          <p:nvPr/>
        </p:nvSpPr>
        <p:spPr>
          <a:xfrm>
            <a:off x="6557395" y="6504472"/>
            <a:ext cx="2626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en-GB" dirty="0">
                <a:solidFill>
                  <a:schemeClr val="accent4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GB" dirty="0">
                <a:solidFill>
                  <a:schemeClr val="accent4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ALPHA</a:t>
            </a:r>
            <a:r>
              <a:rPr lang="en-GB" dirty="0">
                <a:solidFill>
                  <a:schemeClr val="accent4"/>
                </a:solidFill>
              </a:rPr>
              <a:t> Collaboration</a:t>
            </a:r>
            <a:endParaRPr lang="en-US" dirty="0">
              <a:solidFill>
                <a:schemeClr val="accent4"/>
              </a:solidFill>
            </a:endParaRPr>
          </a:p>
        </p:txBody>
      </p:sp>
      <p:pic>
        <p:nvPicPr>
          <p:cNvPr id="10" name="Picture 9" descr="A diagram of a number of arrows&#10;&#10;AI-generated content may be incorrect.">
            <a:extLst>
              <a:ext uri="{FF2B5EF4-FFF2-40B4-BE49-F238E27FC236}">
                <a16:creationId xmlns:a16="http://schemas.microsoft.com/office/drawing/2014/main" id="{BDEA55C4-7676-6F3D-B3CF-2972AA1E41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608" y="1389056"/>
            <a:ext cx="7241343" cy="439024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EC63A92-0A73-BF0E-F4A2-EF5555187BD1}"/>
              </a:ext>
            </a:extLst>
          </p:cNvPr>
          <p:cNvSpPr txBox="1"/>
          <p:nvPr/>
        </p:nvSpPr>
        <p:spPr>
          <a:xfrm>
            <a:off x="623137" y="5998832"/>
            <a:ext cx="5890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accent6">
                    <a:lumMod val="75000"/>
                  </a:schemeClr>
                </a:solidFill>
              </a:rPr>
              <a:t>MADMAX – concept (Caldwell et al </a:t>
            </a:r>
            <a:r>
              <a:rPr lang="en-GB" b="1" i="1" dirty="0">
                <a:solidFill>
                  <a:schemeClr val="accent6">
                    <a:lumMod val="75000"/>
                  </a:schemeClr>
                </a:solidFill>
              </a:rPr>
              <a:t>PRL 118, 091801 (2017)</a:t>
            </a:r>
            <a:r>
              <a:rPr lang="en-US" b="1" i="1" dirty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en-GB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B4D0268-8BA3-46F2-9BDC-915218C0B6F5}"/>
              </a:ext>
            </a:extLst>
          </p:cNvPr>
          <p:cNvSpPr txBox="1">
            <a:spLocks/>
          </p:cNvSpPr>
          <p:nvPr/>
        </p:nvSpPr>
        <p:spPr bwMode="auto">
          <a:xfrm>
            <a:off x="336202" y="-28251"/>
            <a:ext cx="11506799" cy="112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189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377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566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75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/>
              <a:t>Volume Challenge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7798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4ECEE-E69A-1257-B1AF-5A77380B8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202" y="-28251"/>
            <a:ext cx="11506799" cy="1128839"/>
          </a:xfrm>
        </p:spPr>
        <p:txBody>
          <a:bodyPr/>
          <a:lstStyle/>
          <a:p>
            <a:r>
              <a:rPr lang="en-US" dirty="0"/>
              <a:t>Volume Challenge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884B11-AFDB-FC56-422E-B88FE31C1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21/01/2026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6ADB50-D7D0-147C-717E-61FBB2505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23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575EB46-AE85-8CF6-7BB5-2310259A20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722" y="836712"/>
            <a:ext cx="3296213" cy="46606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9463AF3-636E-AE86-79A9-504342F4A303}"/>
              </a:ext>
            </a:extLst>
          </p:cNvPr>
          <p:cNvSpPr txBox="1"/>
          <p:nvPr/>
        </p:nvSpPr>
        <p:spPr>
          <a:xfrm>
            <a:off x="7372388" y="5626279"/>
            <a:ext cx="4233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See J</a:t>
            </a:r>
            <a:r>
              <a:rPr lang="en-GB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iacheng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Shi’s and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Jack Devlin’s Talks &amp; </a:t>
            </a:r>
          </a:p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Jon Gosling’s poster!</a:t>
            </a:r>
          </a:p>
        </p:txBody>
      </p:sp>
      <p:pic>
        <p:nvPicPr>
          <p:cNvPr id="10" name="Picture 9" descr="A group of symbols on a white background&#10;&#10;AI-generated content may be incorrect.">
            <a:extLst>
              <a:ext uri="{FF2B5EF4-FFF2-40B4-BE49-F238E27FC236}">
                <a16:creationId xmlns:a16="http://schemas.microsoft.com/office/drawing/2014/main" id="{10B9954C-A73F-A9DD-4BE6-5E66D7664C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414" y="5584983"/>
            <a:ext cx="1376997" cy="683615"/>
          </a:xfrm>
          <a:prstGeom prst="rect">
            <a:avLst/>
          </a:prstGeom>
        </p:spPr>
      </p:pic>
      <p:pic>
        <p:nvPicPr>
          <p:cNvPr id="12" name="Picture 11" descr="A close-up of symbols&#10;&#10;AI-generated content may be incorrect.">
            <a:extLst>
              <a:ext uri="{FF2B5EF4-FFF2-40B4-BE49-F238E27FC236}">
                <a16:creationId xmlns:a16="http://schemas.microsoft.com/office/drawing/2014/main" id="{3A309BC4-7BA7-4FA5-5E2F-38EF89B4DC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574" y="5630292"/>
            <a:ext cx="1528069" cy="63830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4437A66-B8C1-3ACC-B65F-2C33A7BBB20E}"/>
              </a:ext>
            </a:extLst>
          </p:cNvPr>
          <p:cNvSpPr txBox="1"/>
          <p:nvPr/>
        </p:nvSpPr>
        <p:spPr>
          <a:xfrm>
            <a:off x="4864310" y="6156012"/>
            <a:ext cx="1259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Fabry Perot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4AD5E36-1B28-4719-81C7-6CFB78E002CD}"/>
              </a:ext>
            </a:extLst>
          </p:cNvPr>
          <p:cNvCxnSpPr/>
          <p:nvPr/>
        </p:nvCxnSpPr>
        <p:spPr>
          <a:xfrm>
            <a:off x="3664454" y="5949445"/>
            <a:ext cx="1080120" cy="0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 diagram of a machine&#10;&#10;AI-generated content may be incorrect.">
            <a:extLst>
              <a:ext uri="{FF2B5EF4-FFF2-40B4-BE49-F238E27FC236}">
                <a16:creationId xmlns:a16="http://schemas.microsoft.com/office/drawing/2014/main" id="{F5002C46-3EAA-F9DE-95ED-2E6352EBE7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608" y="2016348"/>
            <a:ext cx="5762162" cy="253938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E8D0D1A-A41C-43D1-3060-0BD41B484D77}"/>
              </a:ext>
            </a:extLst>
          </p:cNvPr>
          <p:cNvSpPr/>
          <p:nvPr/>
        </p:nvSpPr>
        <p:spPr>
          <a:xfrm>
            <a:off x="9625914" y="4221088"/>
            <a:ext cx="2086710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CDBEDC8-62C5-9C27-3C59-53828399AAA1}"/>
              </a:ext>
            </a:extLst>
          </p:cNvPr>
          <p:cNvSpPr/>
          <p:nvPr/>
        </p:nvSpPr>
        <p:spPr>
          <a:xfrm>
            <a:off x="9625914" y="1843450"/>
            <a:ext cx="2086710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DBB3655-C25A-D61A-E95E-EC35261219C5}"/>
              </a:ext>
            </a:extLst>
          </p:cNvPr>
          <p:cNvSpPr/>
          <p:nvPr/>
        </p:nvSpPr>
        <p:spPr>
          <a:xfrm rot="5400000">
            <a:off x="9890318" y="1322447"/>
            <a:ext cx="2086710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09C21D6-23D9-ACB7-04F6-A7E27B0666F0}"/>
              </a:ext>
            </a:extLst>
          </p:cNvPr>
          <p:cNvSpPr/>
          <p:nvPr/>
        </p:nvSpPr>
        <p:spPr>
          <a:xfrm rot="5400000">
            <a:off x="7176881" y="944046"/>
            <a:ext cx="2086710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E804550A-99F7-91E5-2291-BC90DF9D7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AD8B3CE-00C5-5C47-2E90-11E249CA6E14}"/>
              </a:ext>
            </a:extLst>
          </p:cNvPr>
          <p:cNvCxnSpPr/>
          <p:nvPr/>
        </p:nvCxnSpPr>
        <p:spPr>
          <a:xfrm>
            <a:off x="6672064" y="1646483"/>
            <a:ext cx="3997205" cy="0"/>
          </a:xfrm>
          <a:prstGeom prst="straightConnector1">
            <a:avLst/>
          </a:prstGeom>
          <a:ln w="31750">
            <a:solidFill>
              <a:schemeClr val="accent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close-up of symbols&#10;&#10;AI-generated content may be incorrect.">
            <a:extLst>
              <a:ext uri="{FF2B5EF4-FFF2-40B4-BE49-F238E27FC236}">
                <a16:creationId xmlns:a16="http://schemas.microsoft.com/office/drawing/2014/main" id="{CB1DFA25-3139-283C-2765-FE71139F5A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534" y="889405"/>
            <a:ext cx="1528069" cy="63830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4072421-0080-A298-E8C5-A514F946DB38}"/>
              </a:ext>
            </a:extLst>
          </p:cNvPr>
          <p:cNvSpPr txBox="1"/>
          <p:nvPr/>
        </p:nvSpPr>
        <p:spPr>
          <a:xfrm>
            <a:off x="1728563" y="6121977"/>
            <a:ext cx="201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Naïve cavity Scaling</a:t>
            </a:r>
          </a:p>
        </p:txBody>
      </p:sp>
    </p:spTree>
    <p:extLst>
      <p:ext uri="{BB962C8B-B14F-4D97-AF65-F5344CB8AC3E}">
        <p14:creationId xmlns:p14="http://schemas.microsoft.com/office/powerpoint/2010/main" val="35125944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1EDF45-57CB-2C1A-D5F2-AB49EEE0B0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D307B3-E42D-F0D3-AD68-F170ACC12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1CC84-E2B2-4F7B-EACB-BB1DCE41F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4" name="Can 3">
            <a:extLst>
              <a:ext uri="{FF2B5EF4-FFF2-40B4-BE49-F238E27FC236}">
                <a16:creationId xmlns:a16="http://schemas.microsoft.com/office/drawing/2014/main" id="{162312F8-7942-123C-AE6D-172D9EE24164}"/>
              </a:ext>
            </a:extLst>
          </p:cNvPr>
          <p:cNvSpPr/>
          <p:nvPr/>
        </p:nvSpPr>
        <p:spPr>
          <a:xfrm>
            <a:off x="4835860" y="2564904"/>
            <a:ext cx="2520280" cy="3096344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n 6">
            <a:extLst>
              <a:ext uri="{FF2B5EF4-FFF2-40B4-BE49-F238E27FC236}">
                <a16:creationId xmlns:a16="http://schemas.microsoft.com/office/drawing/2014/main" id="{FD4AF27C-54F1-82AB-8493-2782C5FF55EC}"/>
              </a:ext>
            </a:extLst>
          </p:cNvPr>
          <p:cNvSpPr/>
          <p:nvPr/>
        </p:nvSpPr>
        <p:spPr>
          <a:xfrm>
            <a:off x="5159896" y="2858036"/>
            <a:ext cx="1872208" cy="2803212"/>
          </a:xfrm>
          <a:prstGeom prst="can">
            <a:avLst>
              <a:gd name="adj" fmla="val 18400"/>
            </a:avLst>
          </a:prstGeom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30FCF8-EB3E-9BF9-72C1-7ED40698F0E7}"/>
              </a:ext>
            </a:extLst>
          </p:cNvPr>
          <p:cNvSpPr txBox="1"/>
          <p:nvPr/>
        </p:nvSpPr>
        <p:spPr>
          <a:xfrm>
            <a:off x="7680176" y="3890310"/>
            <a:ext cx="926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Magnet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4825AD5-79D9-56EB-F4D0-CC495CA22622}"/>
              </a:ext>
            </a:extLst>
          </p:cNvPr>
          <p:cNvCxnSpPr>
            <a:cxnSpLocks/>
          </p:cNvCxnSpPr>
          <p:nvPr/>
        </p:nvCxnSpPr>
        <p:spPr>
          <a:xfrm>
            <a:off x="5231904" y="5949280"/>
            <a:ext cx="18002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BD7079D-FFCB-FDBB-BEBF-CEB29EED6F9F}"/>
              </a:ext>
            </a:extLst>
          </p:cNvPr>
          <p:cNvSpPr txBox="1"/>
          <p:nvPr/>
        </p:nvSpPr>
        <p:spPr>
          <a:xfrm>
            <a:off x="5700726" y="5659145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20 cm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C1449A6-6644-B405-6F38-D93910E9FA5E}"/>
                  </a:ext>
                </a:extLst>
              </p:cNvPr>
              <p:cNvSpPr txBox="1"/>
              <p:nvPr/>
            </p:nvSpPr>
            <p:spPr>
              <a:xfrm>
                <a:off x="3791744" y="912891"/>
                <a:ext cx="429867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dirty="0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4400" b="0" i="1" dirty="0" smtClean="0">
                          <a:latin typeface="Cambria Math" panose="02040503050406030204" pitchFamily="18" charset="0"/>
                        </a:rPr>
                        <m:t>∼1/</m:t>
                      </m:r>
                      <m:sSub>
                        <m:sSubPr>
                          <m:ctrlPr>
                            <a:rPr lang="en-GB" sz="4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4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4400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4400" b="0" i="1" dirty="0" smtClean="0">
                          <a:latin typeface="Cambria Math" panose="02040503050406030204" pitchFamily="18" charset="0"/>
                        </a:rPr>
                        <m:t>∼1/</m:t>
                      </m:r>
                      <m:r>
                        <a:rPr lang="en-GB" sz="4400" b="0" i="1" dirty="0" smtClean="0"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C1449A6-6644-B405-6F38-D93910E9FA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1744" y="912891"/>
                <a:ext cx="4298677" cy="769441"/>
              </a:xfrm>
              <a:prstGeom prst="rect">
                <a:avLst/>
              </a:prstGeom>
              <a:blipFill>
                <a:blip r:embed="rId3"/>
                <a:stretch>
                  <a:fillRect l="-295" t="-18033" r="-6785" b="-37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n 11">
            <a:extLst>
              <a:ext uri="{FF2B5EF4-FFF2-40B4-BE49-F238E27FC236}">
                <a16:creationId xmlns:a16="http://schemas.microsoft.com/office/drawing/2014/main" id="{A5FC4514-9887-7DA4-77EF-3F12AEFD927C}"/>
              </a:ext>
            </a:extLst>
          </p:cNvPr>
          <p:cNvSpPr/>
          <p:nvPr/>
        </p:nvSpPr>
        <p:spPr>
          <a:xfrm>
            <a:off x="5999091" y="3174056"/>
            <a:ext cx="262800" cy="2338523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Can 12">
            <a:extLst>
              <a:ext uri="{FF2B5EF4-FFF2-40B4-BE49-F238E27FC236}">
                <a16:creationId xmlns:a16="http://schemas.microsoft.com/office/drawing/2014/main" id="{CD88C0FE-1BD6-68E2-1860-A48BE6A55E68}"/>
              </a:ext>
            </a:extLst>
          </p:cNvPr>
          <p:cNvSpPr/>
          <p:nvPr/>
        </p:nvSpPr>
        <p:spPr>
          <a:xfrm>
            <a:off x="5543655" y="3171635"/>
            <a:ext cx="262800" cy="2338523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36762976-C6E6-8697-4E71-C18B075DDFB0}"/>
              </a:ext>
            </a:extLst>
          </p:cNvPr>
          <p:cNvSpPr/>
          <p:nvPr/>
        </p:nvSpPr>
        <p:spPr>
          <a:xfrm>
            <a:off x="6454527" y="3178816"/>
            <a:ext cx="262800" cy="2338523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Can 14">
            <a:extLst>
              <a:ext uri="{FF2B5EF4-FFF2-40B4-BE49-F238E27FC236}">
                <a16:creationId xmlns:a16="http://schemas.microsoft.com/office/drawing/2014/main" id="{D7540E45-7DE3-047C-9B90-2C8B67B7BEB8}"/>
              </a:ext>
            </a:extLst>
          </p:cNvPr>
          <p:cNvSpPr/>
          <p:nvPr/>
        </p:nvSpPr>
        <p:spPr>
          <a:xfrm>
            <a:off x="5771373" y="2920739"/>
            <a:ext cx="262800" cy="2338523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Can 16">
            <a:extLst>
              <a:ext uri="{FF2B5EF4-FFF2-40B4-BE49-F238E27FC236}">
                <a16:creationId xmlns:a16="http://schemas.microsoft.com/office/drawing/2014/main" id="{7033B553-74FA-90AD-A39A-03D38900BBC0}"/>
              </a:ext>
            </a:extLst>
          </p:cNvPr>
          <p:cNvSpPr/>
          <p:nvPr/>
        </p:nvSpPr>
        <p:spPr>
          <a:xfrm>
            <a:off x="6243883" y="2920738"/>
            <a:ext cx="262800" cy="2338523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Can 17">
            <a:extLst>
              <a:ext uri="{FF2B5EF4-FFF2-40B4-BE49-F238E27FC236}">
                <a16:creationId xmlns:a16="http://schemas.microsoft.com/office/drawing/2014/main" id="{80ED062F-BAC2-DC75-92B2-C78C18419C22}"/>
              </a:ext>
            </a:extLst>
          </p:cNvPr>
          <p:cNvSpPr/>
          <p:nvPr/>
        </p:nvSpPr>
        <p:spPr>
          <a:xfrm>
            <a:off x="5807064" y="3362323"/>
            <a:ext cx="262800" cy="2338523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Can 18">
            <a:extLst>
              <a:ext uri="{FF2B5EF4-FFF2-40B4-BE49-F238E27FC236}">
                <a16:creationId xmlns:a16="http://schemas.microsoft.com/office/drawing/2014/main" id="{EA58A250-661C-9369-1545-360A87746780}"/>
              </a:ext>
            </a:extLst>
          </p:cNvPr>
          <p:cNvSpPr/>
          <p:nvPr/>
        </p:nvSpPr>
        <p:spPr>
          <a:xfrm>
            <a:off x="6234909" y="3385427"/>
            <a:ext cx="262800" cy="2338523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D9BE14-5290-9B2C-63B0-4A56EBCD49C8}"/>
              </a:ext>
            </a:extLst>
          </p:cNvPr>
          <p:cNvSpPr txBox="1"/>
          <p:nvPr/>
        </p:nvSpPr>
        <p:spPr>
          <a:xfrm>
            <a:off x="839416" y="5672053"/>
            <a:ext cx="3661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See also: ORGAN, ADMX-ERF, CAPP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25AC75A-0257-E86F-42C5-519E936852A2}"/>
              </a:ext>
            </a:extLst>
          </p:cNvPr>
          <p:cNvSpPr txBox="1"/>
          <p:nvPr/>
        </p:nvSpPr>
        <p:spPr>
          <a:xfrm>
            <a:off x="5184435" y="1970364"/>
            <a:ext cx="2018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Multi-Cavity Arrays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0BF97E-7622-D1C5-A3A4-55A07221B15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9035032" y="2858036"/>
            <a:ext cx="1362806" cy="278968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293622D-4E82-5E46-9581-B78C4F6150B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0534359" y="2858036"/>
            <a:ext cx="1322281" cy="278968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0D462A9-27CF-D33F-F64C-43A6FB700069}"/>
              </a:ext>
            </a:extLst>
          </p:cNvPr>
          <p:cNvSpPr txBox="1"/>
          <p:nvPr/>
        </p:nvSpPr>
        <p:spPr>
          <a:xfrm>
            <a:off x="9445631" y="2380238"/>
            <a:ext cx="2211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We have x 2 magnets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D6A2070-BD92-9B1E-4961-71626FC4738F}"/>
              </a:ext>
            </a:extLst>
          </p:cNvPr>
          <p:cNvSpPr txBox="1"/>
          <p:nvPr/>
        </p:nvSpPr>
        <p:spPr>
          <a:xfrm>
            <a:off x="9120010" y="5819489"/>
            <a:ext cx="2858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cheap 2 cavity demonstrator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68CECE5A-F8D4-14E5-BA20-593DC7D8F53F}"/>
              </a:ext>
            </a:extLst>
          </p:cNvPr>
          <p:cNvSpPr txBox="1">
            <a:spLocks/>
          </p:cNvSpPr>
          <p:nvPr/>
        </p:nvSpPr>
        <p:spPr bwMode="auto">
          <a:xfrm>
            <a:off x="336202" y="-28251"/>
            <a:ext cx="11506799" cy="112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189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377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566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75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/>
              <a:t>Volume Challenge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1747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DC9FD-AE43-A810-9A0D-BF1BE644B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769808-DFA4-67B3-118B-C4417B900F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6"/>
          <a:stretch>
            <a:fillRect/>
          </a:stretch>
        </p:blipFill>
        <p:spPr>
          <a:xfrm>
            <a:off x="2063552" y="2060847"/>
            <a:ext cx="7772400" cy="32702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CDBBAD0-2002-E292-B83A-650A3200DE28}"/>
              </a:ext>
            </a:extLst>
          </p:cNvPr>
          <p:cNvSpPr txBox="1"/>
          <p:nvPr/>
        </p:nvSpPr>
        <p:spPr>
          <a:xfrm>
            <a:off x="8256240" y="4994919"/>
            <a:ext cx="2414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Offline phase-matching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C3FB0A6-BA4F-24B3-BE35-E06DF3540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596" y="-25153"/>
            <a:ext cx="11506799" cy="1128839"/>
          </a:xfrm>
        </p:spPr>
        <p:txBody>
          <a:bodyPr/>
          <a:lstStyle/>
          <a:p>
            <a:r>
              <a:rPr lang="en-US" dirty="0"/>
              <a:t>Volume Challenge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FD7BFE-DD24-5194-ED97-BAC53927166B}"/>
              </a:ext>
            </a:extLst>
          </p:cNvPr>
          <p:cNvSpPr txBox="1"/>
          <p:nvPr/>
        </p:nvSpPr>
        <p:spPr>
          <a:xfrm>
            <a:off x="3647728" y="1073936"/>
            <a:ext cx="52305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Multi-Cavity Arrays 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3562CAF-66B7-CAA6-8FFF-74F7F6193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D588A8-30CD-0E8F-0DA8-700B2704F5F8}"/>
              </a:ext>
            </a:extLst>
          </p:cNvPr>
          <p:cNvSpPr txBox="1"/>
          <p:nvPr/>
        </p:nvSpPr>
        <p:spPr>
          <a:xfrm>
            <a:off x="4367808" y="5526974"/>
            <a:ext cx="3826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actuators per cavity  (probe + tuning)</a:t>
            </a:r>
          </a:p>
        </p:txBody>
      </p:sp>
    </p:spTree>
    <p:extLst>
      <p:ext uri="{BB962C8B-B14F-4D97-AF65-F5344CB8AC3E}">
        <p14:creationId xmlns:p14="http://schemas.microsoft.com/office/powerpoint/2010/main" val="13025122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6627DF4-292F-67D3-D247-BE0035A688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4199" y="41517"/>
            <a:ext cx="6324241" cy="6858000"/>
          </a:xfrm>
          <a:prstGeom prst="rect">
            <a:avLst/>
          </a:prstGeom>
        </p:spPr>
      </p:pic>
      <p:pic>
        <p:nvPicPr>
          <p:cNvPr id="5" name="Picture 4" descr="A circular object with a graph&#10;&#10;AI-generated content may be incorrect.">
            <a:extLst>
              <a:ext uri="{FF2B5EF4-FFF2-40B4-BE49-F238E27FC236}">
                <a16:creationId xmlns:a16="http://schemas.microsoft.com/office/drawing/2014/main" id="{8003891B-E3D7-B671-7875-A8BC5C7C4C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888" y="5355772"/>
            <a:ext cx="1451217" cy="1371599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C8F6939-D64D-DB32-E44F-21908E9B0C78}"/>
              </a:ext>
            </a:extLst>
          </p:cNvPr>
          <p:cNvCxnSpPr>
            <a:cxnSpLocks/>
          </p:cNvCxnSpPr>
          <p:nvPr/>
        </p:nvCxnSpPr>
        <p:spPr>
          <a:xfrm>
            <a:off x="2971596" y="6226629"/>
            <a:ext cx="84286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close up of a metal object&#10;&#10;AI-generated content may be incorrect.">
            <a:extLst>
              <a:ext uri="{FF2B5EF4-FFF2-40B4-BE49-F238E27FC236}">
                <a16:creationId xmlns:a16="http://schemas.microsoft.com/office/drawing/2014/main" id="{03ACCFB9-0953-FB86-5024-4C0D374F64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927" y="1259680"/>
            <a:ext cx="2446858" cy="1161412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3DC002C-B6CE-7C63-8EC5-ACC059223956}"/>
              </a:ext>
            </a:extLst>
          </p:cNvPr>
          <p:cNvCxnSpPr>
            <a:cxnSpLocks/>
          </p:cNvCxnSpPr>
          <p:nvPr/>
        </p:nvCxnSpPr>
        <p:spPr>
          <a:xfrm>
            <a:off x="2885024" y="2201004"/>
            <a:ext cx="95739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collage of images of a mechanical device&#10;&#10;AI-generated content may be incorrect.">
            <a:extLst>
              <a:ext uri="{FF2B5EF4-FFF2-40B4-BE49-F238E27FC236}">
                <a16:creationId xmlns:a16="http://schemas.microsoft.com/office/drawing/2014/main" id="{2965A180-3E26-1682-3569-92E17D15AEA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4232" r="1762" b="9073"/>
          <a:stretch>
            <a:fillRect/>
          </a:stretch>
        </p:blipFill>
        <p:spPr>
          <a:xfrm>
            <a:off x="1243888" y="2741965"/>
            <a:ext cx="1261735" cy="1330419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27A6DB5-E50A-A4E6-D61B-9E48CD18EB06}"/>
              </a:ext>
            </a:extLst>
          </p:cNvPr>
          <p:cNvCxnSpPr>
            <a:cxnSpLocks/>
          </p:cNvCxnSpPr>
          <p:nvPr/>
        </p:nvCxnSpPr>
        <p:spPr>
          <a:xfrm>
            <a:off x="2818785" y="4639403"/>
            <a:ext cx="95739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826921E-290A-085E-0D48-72742B63C7B3}"/>
                  </a:ext>
                </a:extLst>
              </p:cNvPr>
              <p:cNvSpPr txBox="1"/>
              <p:nvPr/>
            </p:nvSpPr>
            <p:spPr>
              <a:xfrm>
                <a:off x="7999842" y="396579"/>
                <a:ext cx="6540759" cy="6774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𝑑𝑓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𝑉𝐶</m:t>
                              </m:r>
                            </m:e>
                          </m:d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826921E-290A-085E-0D48-72742B63C7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9842" y="396579"/>
                <a:ext cx="6540759" cy="677430"/>
              </a:xfrm>
              <a:prstGeom prst="rect">
                <a:avLst/>
              </a:prstGeom>
              <a:blipFill>
                <a:blip r:embed="rId6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DB18A59-BEA4-0C6D-A741-8FB68E127F81}"/>
              </a:ext>
            </a:extLst>
          </p:cNvPr>
          <p:cNvCxnSpPr>
            <a:cxnSpLocks/>
          </p:cNvCxnSpPr>
          <p:nvPr/>
        </p:nvCxnSpPr>
        <p:spPr>
          <a:xfrm flipH="1">
            <a:off x="9928440" y="125740"/>
            <a:ext cx="39959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copper and white cylinder&#10;&#10;AI-generated content may be incorrect.">
            <a:extLst>
              <a:ext uri="{FF2B5EF4-FFF2-40B4-BE49-F238E27FC236}">
                <a16:creationId xmlns:a16="http://schemas.microsoft.com/office/drawing/2014/main" id="{F39242D0-748F-0136-4C48-BFB33EE213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16277" y="4188796"/>
            <a:ext cx="875232" cy="1166976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147E1C8-6539-A6F5-66C4-88C3A2401D83}"/>
              </a:ext>
            </a:extLst>
          </p:cNvPr>
          <p:cNvCxnSpPr>
            <a:cxnSpLocks/>
          </p:cNvCxnSpPr>
          <p:nvPr/>
        </p:nvCxnSpPr>
        <p:spPr>
          <a:xfrm>
            <a:off x="2695489" y="3429000"/>
            <a:ext cx="95739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FABE968-803C-B561-33BA-966DD657B540}"/>
                  </a:ext>
                </a:extLst>
              </p:cNvPr>
              <p:cNvSpPr txBox="1"/>
              <p:nvPr/>
            </p:nvSpPr>
            <p:spPr>
              <a:xfrm>
                <a:off x="10432140" y="0"/>
                <a:ext cx="16761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Scan Rate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FABE968-803C-B561-33BA-966DD657B5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2140" y="0"/>
                <a:ext cx="1676164" cy="369332"/>
              </a:xfrm>
              <a:prstGeom prst="rect">
                <a:avLst/>
              </a:prstGeom>
              <a:blipFill>
                <a:blip r:embed="rId8"/>
                <a:stretch>
                  <a:fillRect l="-3008" t="-6667" r="-2256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9507D0F8-C4DC-974E-2B71-1ED8453E2867}"/>
              </a:ext>
            </a:extLst>
          </p:cNvPr>
          <p:cNvSpPr txBox="1"/>
          <p:nvPr/>
        </p:nvSpPr>
        <p:spPr>
          <a:xfrm>
            <a:off x="14579" y="6079864"/>
            <a:ext cx="1451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JM with masters student </a:t>
            </a:r>
            <a:br>
              <a:rPr lang="en-US" sz="1200" dirty="0"/>
            </a:br>
            <a:r>
              <a:rPr lang="en-US" sz="1200" b="1" i="1" dirty="0">
                <a:solidFill>
                  <a:schemeClr val="accent5">
                    <a:lumMod val="75000"/>
                  </a:schemeClr>
                </a:solidFill>
              </a:rPr>
              <a:t>Hong-Kai Tan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6C236A8-3466-9333-0B47-0271D116AE52}"/>
              </a:ext>
            </a:extLst>
          </p:cNvPr>
          <p:cNvSpPr/>
          <p:nvPr/>
        </p:nvSpPr>
        <p:spPr>
          <a:xfrm>
            <a:off x="9276345" y="41517"/>
            <a:ext cx="493295" cy="24359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0999FB-F34E-95A0-C6AA-F71B2EC43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-559"/>
            <a:ext cx="11506799" cy="1128839"/>
          </a:xfrm>
        </p:spPr>
        <p:txBody>
          <a:bodyPr/>
          <a:lstStyle/>
          <a:p>
            <a:r>
              <a:rPr lang="en-US" dirty="0"/>
              <a:t>Improved Cavity </a:t>
            </a:r>
            <a:br>
              <a:rPr lang="en-US" dirty="0"/>
            </a:br>
            <a:r>
              <a:rPr lang="en-US" dirty="0"/>
              <a:t>Designs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264ED770-1771-8ACE-ED1F-168BE1EF2921}"/>
              </a:ext>
            </a:extLst>
          </p:cNvPr>
          <p:cNvSpPr/>
          <p:nvPr/>
        </p:nvSpPr>
        <p:spPr>
          <a:xfrm>
            <a:off x="248516" y="1154740"/>
            <a:ext cx="2693680" cy="1436624"/>
          </a:xfrm>
          <a:prstGeom prst="roundRect">
            <a:avLst/>
          </a:prstGeom>
          <a:noFill/>
          <a:ln w="508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8AFDBA-EF68-44B8-17A3-A70E13C1A0DE}"/>
              </a:ext>
            </a:extLst>
          </p:cNvPr>
          <p:cNvSpPr txBox="1"/>
          <p:nvPr/>
        </p:nvSpPr>
        <p:spPr>
          <a:xfrm>
            <a:off x="58014" y="2696304"/>
            <a:ext cx="122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Case Study</a:t>
            </a:r>
          </a:p>
        </p:txBody>
      </p:sp>
    </p:spTree>
    <p:extLst>
      <p:ext uri="{BB962C8B-B14F-4D97-AF65-F5344CB8AC3E}">
        <p14:creationId xmlns:p14="http://schemas.microsoft.com/office/powerpoint/2010/main" val="351150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8F00FF-CEC3-32FA-0B42-4D1B64DF92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1F3C4-5B59-76FA-4EE0-826C3A499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0907" y="-93541"/>
            <a:ext cx="11506799" cy="1128839"/>
          </a:xfrm>
        </p:spPr>
        <p:txBody>
          <a:bodyPr/>
          <a:lstStyle/>
          <a:p>
            <a:r>
              <a:rPr lang="en-US" dirty="0"/>
              <a:t>A multi-cavity case study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48C55D-C493-CC83-40EC-B45A9864E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8D4C0-CDCA-1C2A-DD4C-68683C6C0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27</a:t>
            </a:fld>
            <a:endParaRPr lang="en-GB" dirty="0"/>
          </a:p>
        </p:txBody>
      </p:sp>
      <p:pic>
        <p:nvPicPr>
          <p:cNvPr id="9" name="Picture 8" descr="A close-up of a computer screen&#10;&#10;AI-generated content may be incorrect.">
            <a:extLst>
              <a:ext uri="{FF2B5EF4-FFF2-40B4-BE49-F238E27FC236}">
                <a16:creationId xmlns:a16="http://schemas.microsoft.com/office/drawing/2014/main" id="{06DF628E-B88F-03FF-AE55-95BF7DCB8D3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76881" y="4999535"/>
            <a:ext cx="3651761" cy="1056072"/>
          </a:xfrm>
          <a:prstGeom prst="rect">
            <a:avLst/>
          </a:prstGeom>
        </p:spPr>
      </p:pic>
      <p:pic>
        <p:nvPicPr>
          <p:cNvPr id="16" name="Picture 15" descr="A close-up of a metal object&#10;&#10;AI-generated content may be incorrect.">
            <a:extLst>
              <a:ext uri="{FF2B5EF4-FFF2-40B4-BE49-F238E27FC236}">
                <a16:creationId xmlns:a16="http://schemas.microsoft.com/office/drawing/2014/main" id="{A923B539-D070-792E-AE8B-384F543A183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117305" y="2424344"/>
            <a:ext cx="4267945" cy="1838557"/>
          </a:xfrm>
          <a:prstGeom prst="rect">
            <a:avLst/>
          </a:prstGeom>
        </p:spPr>
      </p:pic>
      <p:pic>
        <p:nvPicPr>
          <p:cNvPr id="22" name="Picture 21" descr="A drawing of a mechanical device&#10;&#10;AI-generated content may be incorrect.">
            <a:extLst>
              <a:ext uri="{FF2B5EF4-FFF2-40B4-BE49-F238E27FC236}">
                <a16:creationId xmlns:a16="http://schemas.microsoft.com/office/drawing/2014/main" id="{0EBC8E48-D99D-2EA4-65DF-52C63AF3435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78"/>
          <a:stretch>
            <a:fillRect/>
          </a:stretch>
        </p:blipFill>
        <p:spPr bwMode="auto">
          <a:xfrm>
            <a:off x="984606" y="1446086"/>
            <a:ext cx="2233539" cy="36775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Picture 23" descr="A screenshot of a computer generated image&#10;&#10;AI-generated content may be incorrect.">
            <a:extLst>
              <a:ext uri="{FF2B5EF4-FFF2-40B4-BE49-F238E27FC236}">
                <a16:creationId xmlns:a16="http://schemas.microsoft.com/office/drawing/2014/main" id="{6AF2E802-7B71-A0A6-E4FA-B8D834DF4C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293"/>
          <a:stretch>
            <a:fillRect/>
          </a:stretch>
        </p:blipFill>
        <p:spPr>
          <a:xfrm>
            <a:off x="9209593" y="1066578"/>
            <a:ext cx="2233539" cy="379701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14432D9-F1AD-39D1-EA25-F8EF96D6FBFA}"/>
              </a:ext>
            </a:extLst>
          </p:cNvPr>
          <p:cNvSpPr txBox="1"/>
          <p:nvPr/>
        </p:nvSpPr>
        <p:spPr>
          <a:xfrm>
            <a:off x="7248128" y="6141559"/>
            <a:ext cx="68199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chemeClr val="accent6"/>
                </a:solidFill>
              </a:rPr>
              <a:t>R. Di Vora </a:t>
            </a:r>
            <a:r>
              <a:rPr lang="en-GB" i="1" dirty="0">
                <a:solidFill>
                  <a:schemeClr val="accent6"/>
                </a:solidFill>
                <a:effectLst/>
                <a:latin typeface="Helvetica" pitchFamily="2" charset="0"/>
              </a:rPr>
              <a:t>et al PRA 23, 034047 (2025)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410E912-6DD7-20E9-86B3-4B0C9341CC69}"/>
              </a:ext>
            </a:extLst>
          </p:cNvPr>
          <p:cNvSpPr txBox="1"/>
          <p:nvPr/>
        </p:nvSpPr>
        <p:spPr>
          <a:xfrm>
            <a:off x="9535921" y="547798"/>
            <a:ext cx="158088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/>
              <a:t>~ 10 GHz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665A2A-8B83-7D71-6571-46812919CFA3}"/>
              </a:ext>
            </a:extLst>
          </p:cNvPr>
          <p:cNvSpPr txBox="1"/>
          <p:nvPr/>
        </p:nvSpPr>
        <p:spPr>
          <a:xfrm>
            <a:off x="974879" y="846322"/>
            <a:ext cx="12153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/>
              <a:t>30GHz</a:t>
            </a:r>
            <a:endParaRPr lang="en-US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D35FFD3-235E-A430-2585-92E3BD608417}"/>
              </a:ext>
            </a:extLst>
          </p:cNvPr>
          <p:cNvSpPr txBox="1"/>
          <p:nvPr/>
        </p:nvSpPr>
        <p:spPr>
          <a:xfrm>
            <a:off x="3893208" y="4439593"/>
            <a:ext cx="4568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Band Gap Structures (</a:t>
            </a:r>
            <a:r>
              <a:rPr lang="en-US" b="1" dirty="0"/>
              <a:t>Manchester Adaptation</a:t>
            </a:r>
            <a:r>
              <a:rPr lang="en-US" dirty="0"/>
              <a:t>)</a:t>
            </a:r>
            <a:br>
              <a:rPr lang="en-US" dirty="0"/>
            </a:br>
            <a:r>
              <a:rPr lang="en-US" i="1" dirty="0">
                <a:solidFill>
                  <a:schemeClr val="accent6"/>
                </a:solidFill>
              </a:rPr>
              <a:t>(JM  et al (in progress) 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883FFFF-2401-38B1-6BF5-8C950B214A9C}"/>
                  </a:ext>
                </a:extLst>
              </p:cNvPr>
              <p:cNvSpPr txBox="1"/>
              <p:nvPr/>
            </p:nvSpPr>
            <p:spPr>
              <a:xfrm>
                <a:off x="6659165" y="2100514"/>
                <a:ext cx="75501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dirty="0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1800" b="0" i="1" dirty="0" smtClean="0">
                          <a:latin typeface="Cambria Math" panose="02040503050406030204" pitchFamily="18" charset="0"/>
                        </a:rPr>
                        <m:t>∼1/</m:t>
                      </m:r>
                      <m:sSub>
                        <m:sSubPr>
                          <m:ctrlPr>
                            <a:rPr lang="en-GB" sz="18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800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883FFFF-2401-38B1-6BF5-8C950B214A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9165" y="2100514"/>
                <a:ext cx="7550150" cy="369332"/>
              </a:xfrm>
              <a:prstGeom prst="rect">
                <a:avLst/>
              </a:prstGeom>
              <a:blipFill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06C0F56-CCB3-C2C1-8CA9-84C1A3E54BFD}"/>
              </a:ext>
            </a:extLst>
          </p:cNvPr>
          <p:cNvCxnSpPr>
            <a:cxnSpLocks/>
          </p:cNvCxnSpPr>
          <p:nvPr/>
        </p:nvCxnSpPr>
        <p:spPr>
          <a:xfrm>
            <a:off x="10326362" y="2636912"/>
            <a:ext cx="0" cy="288032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1B2B2D56-2C60-A6B0-F266-76B6D2D30724}"/>
              </a:ext>
            </a:extLst>
          </p:cNvPr>
          <p:cNvSpPr txBox="1"/>
          <p:nvPr/>
        </p:nvSpPr>
        <p:spPr>
          <a:xfrm>
            <a:off x="4924700" y="1282520"/>
            <a:ext cx="158088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/>
              <a:t>~ 10 GHz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E25981-D986-BC4A-30F8-7FD12CE32E93}"/>
              </a:ext>
            </a:extLst>
          </p:cNvPr>
          <p:cNvSpPr txBox="1"/>
          <p:nvPr/>
        </p:nvSpPr>
        <p:spPr>
          <a:xfrm>
            <a:off x="7425505" y="5527571"/>
            <a:ext cx="1632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 – 10 % tuning</a:t>
            </a:r>
          </a:p>
        </p:txBody>
      </p:sp>
    </p:spTree>
    <p:extLst>
      <p:ext uri="{BB962C8B-B14F-4D97-AF65-F5344CB8AC3E}">
        <p14:creationId xmlns:p14="http://schemas.microsoft.com/office/powerpoint/2010/main" val="18296436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A1054-2183-8265-FE80-6427FF980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182" y="-212966"/>
            <a:ext cx="11506799" cy="1128839"/>
          </a:xfrm>
        </p:spPr>
        <p:txBody>
          <a:bodyPr/>
          <a:lstStyle/>
          <a:p>
            <a:r>
              <a:rPr lang="en-US" dirty="0"/>
              <a:t>Increased Q under high B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D3B3D1-D548-90F6-0473-61EBD5800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52" y="1383151"/>
            <a:ext cx="3304294" cy="33795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5AE5117-1EC2-4BF5-874E-A8F3C20971F9}"/>
              </a:ext>
            </a:extLst>
          </p:cNvPr>
          <p:cNvSpPr txBox="1"/>
          <p:nvPr/>
        </p:nvSpPr>
        <p:spPr>
          <a:xfrm>
            <a:off x="1042300" y="4884432"/>
            <a:ext cx="287668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Superconducting Tapes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28099B-6D76-8310-488A-76FB843AB82F}"/>
              </a:ext>
            </a:extLst>
          </p:cNvPr>
          <p:cNvSpPr txBox="1"/>
          <p:nvPr/>
        </p:nvSpPr>
        <p:spPr>
          <a:xfrm>
            <a:off x="-528736" y="-939451"/>
            <a:ext cx="727280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429004ED-BC47-F08B-516E-0E4CE38895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805" y="5383364"/>
            <a:ext cx="316958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-webkit-standard"/>
              </a:rPr>
              <a:t>Ahn, J., </a:t>
            </a:r>
            <a:r>
              <a:rPr kumimoji="0" lang="en-US" altLang="en-US" sz="1500" b="0" i="1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</a:rPr>
              <a:t>et al.</a:t>
            </a: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-webkit-standard"/>
              </a:rPr>
              <a:t> </a:t>
            </a:r>
            <a:b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-webkit-standard"/>
              </a:rPr>
            </a:b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-webkit-standard"/>
              </a:rPr>
              <a:t>Phys. Rev. Applied </a:t>
            </a: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</a:rPr>
              <a:t>17</a:t>
            </a: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-webkit-standard"/>
              </a:rPr>
              <a:t>, L061005 (2022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-webkit-standard"/>
              </a:rPr>
              <a:t>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/>
            </a:endParaRPr>
          </a:p>
        </p:txBody>
      </p:sp>
      <p:pic>
        <p:nvPicPr>
          <p:cNvPr id="19" name="Picture 18" descr="A copper and white tube&#10;&#10;AI-generated content may be incorrect.">
            <a:extLst>
              <a:ext uri="{FF2B5EF4-FFF2-40B4-BE49-F238E27FC236}">
                <a16:creationId xmlns:a16="http://schemas.microsoft.com/office/drawing/2014/main" id="{0731DFDD-EE4B-0787-0287-07D78888EC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456" y="1383151"/>
            <a:ext cx="2055150" cy="335426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FC9CF16-D1EC-0151-9566-9899DF0449D4}"/>
              </a:ext>
            </a:extLst>
          </p:cNvPr>
          <p:cNvSpPr txBox="1"/>
          <p:nvPr/>
        </p:nvSpPr>
        <p:spPr>
          <a:xfrm>
            <a:off x="5305883" y="838453"/>
            <a:ext cx="1268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Q =720,000</a:t>
            </a:r>
          </a:p>
          <a:p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1FFEBC7-A42A-1066-675C-25E38AE218BB}"/>
              </a:ext>
            </a:extLst>
          </p:cNvPr>
          <p:cNvSpPr txBox="1"/>
          <p:nvPr/>
        </p:nvSpPr>
        <p:spPr>
          <a:xfrm>
            <a:off x="1223466" y="836712"/>
            <a:ext cx="25904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Q = 300,000 @ B = 8 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7A7F9B-B34E-19C3-A0ED-6CF31F639B00}"/>
              </a:ext>
            </a:extLst>
          </p:cNvPr>
          <p:cNvSpPr txBox="1"/>
          <p:nvPr/>
        </p:nvSpPr>
        <p:spPr>
          <a:xfrm>
            <a:off x="4820768" y="4859447"/>
            <a:ext cx="20746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Sapphire Inserts</a:t>
            </a:r>
          </a:p>
        </p:txBody>
      </p:sp>
      <p:pic>
        <p:nvPicPr>
          <p:cNvPr id="28" name="Picture 27" descr="A metal object with holes&#10;&#10;AI-generated content may be incorrect.">
            <a:extLst>
              <a:ext uri="{FF2B5EF4-FFF2-40B4-BE49-F238E27FC236}">
                <a16:creationId xmlns:a16="http://schemas.microsoft.com/office/drawing/2014/main" id="{4950A3CE-4D88-42C0-A534-454C8024F8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236117" y="2228811"/>
            <a:ext cx="3379563" cy="171954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83A52AD-4971-44E1-85E0-F728165AD7BB}"/>
              </a:ext>
            </a:extLst>
          </p:cNvPr>
          <p:cNvSpPr txBox="1"/>
          <p:nvPr/>
        </p:nvSpPr>
        <p:spPr>
          <a:xfrm>
            <a:off x="8066127" y="793186"/>
            <a:ext cx="37608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Q = 1,000,000        Q &gt; 100,000</a:t>
            </a:r>
            <a:b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@ B = 6 Tesla.       @ B = 6 Tesla	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7D0680B-906C-AE18-EF00-A78C35DC7DA0}"/>
              </a:ext>
            </a:extLst>
          </p:cNvPr>
          <p:cNvSpPr txBox="1"/>
          <p:nvPr/>
        </p:nvSpPr>
        <p:spPr>
          <a:xfrm>
            <a:off x="8312048" y="4859447"/>
            <a:ext cx="28226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Superconducting Films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1F89E30-665D-6DE3-2D9C-CE9B9EA1D32C}"/>
              </a:ext>
            </a:extLst>
          </p:cNvPr>
          <p:cNvSpPr txBox="1"/>
          <p:nvPr/>
        </p:nvSpPr>
        <p:spPr>
          <a:xfrm>
            <a:off x="4885766" y="5402312"/>
            <a:ext cx="1843774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chemeClr val="accent6"/>
                </a:solidFill>
              </a:rPr>
              <a:t>D Alesini et al </a:t>
            </a:r>
            <a:br>
              <a:rPr lang="en-GB" sz="1500" dirty="0">
                <a:solidFill>
                  <a:schemeClr val="accent6"/>
                </a:solidFill>
              </a:rPr>
            </a:br>
            <a:r>
              <a:rPr lang="en-GB" sz="1500" dirty="0" err="1">
                <a:solidFill>
                  <a:schemeClr val="accent6"/>
                </a:solidFill>
              </a:rPr>
              <a:t>Nucl</a:t>
            </a:r>
            <a:r>
              <a:rPr lang="en-GB" sz="1500" dirty="0">
                <a:solidFill>
                  <a:schemeClr val="accent6"/>
                </a:solidFill>
              </a:rPr>
              <a:t>. </a:t>
            </a:r>
            <a:r>
              <a:rPr lang="en-GB" sz="1500" dirty="0" err="1">
                <a:solidFill>
                  <a:schemeClr val="accent6"/>
                </a:solidFill>
              </a:rPr>
              <a:t>Instrum</a:t>
            </a:r>
            <a:r>
              <a:rPr lang="en-GB" sz="1500" dirty="0">
                <a:solidFill>
                  <a:schemeClr val="accent6"/>
                </a:solidFill>
              </a:rPr>
              <a:t>. Meth. </a:t>
            </a:r>
          </a:p>
          <a:p>
            <a:r>
              <a:rPr lang="en-GB" sz="1500" dirty="0">
                <a:solidFill>
                  <a:schemeClr val="accent6"/>
                </a:solidFill>
              </a:rPr>
              <a:t>A 985 (2021) 164641</a:t>
            </a:r>
          </a:p>
          <a:p>
            <a:endParaRPr lang="en-US" dirty="0"/>
          </a:p>
        </p:txBody>
      </p:sp>
      <p:sp>
        <p:nvSpPr>
          <p:cNvPr id="35" name="Rectangle 8">
            <a:extLst>
              <a:ext uri="{FF2B5EF4-FFF2-40B4-BE49-F238E27FC236}">
                <a16:creationId xmlns:a16="http://schemas.microsoft.com/office/drawing/2014/main" id="{A5367D2E-D822-D99C-D88D-FD15A5E9A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3016" y="5247433"/>
            <a:ext cx="29271300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+mj-lt"/>
              </a:rPr>
              <a:t>Posen et al</a:t>
            </a:r>
            <a:b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+mj-lt"/>
              </a:rPr>
            </a:b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+mj-lt"/>
              </a:rPr>
              <a:t>Phys. Rev. Applied </a:t>
            </a:r>
            <a:b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+mj-lt"/>
              </a:rPr>
            </a:b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+mj-lt"/>
              </a:rPr>
              <a:t>20</a:t>
            </a: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+mj-lt"/>
              </a:rPr>
              <a:t>, 034004 (2023)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0B47B2E0-1B18-A969-D660-D9E67C6C08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6611" y="1381479"/>
            <a:ext cx="1569989" cy="3396885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2D1222B4-BBDF-5D51-88A6-FA2FEE53A161}"/>
              </a:ext>
            </a:extLst>
          </p:cNvPr>
          <p:cNvSpPr txBox="1"/>
          <p:nvPr/>
        </p:nvSpPr>
        <p:spPr>
          <a:xfrm>
            <a:off x="13800083" y="22492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6160457-40C9-75E2-FB92-43E282EA06E2}"/>
              </a:ext>
            </a:extLst>
          </p:cNvPr>
          <p:cNvSpPr txBox="1"/>
          <p:nvPr/>
        </p:nvSpPr>
        <p:spPr>
          <a:xfrm>
            <a:off x="9929040" y="5251532"/>
            <a:ext cx="19862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>
                <a:solidFill>
                  <a:schemeClr val="accent6"/>
                </a:solidFill>
              </a:rPr>
              <a:t>Marconato</a:t>
            </a:r>
            <a:r>
              <a:rPr lang="en-GB" sz="1200" dirty="0">
                <a:solidFill>
                  <a:schemeClr val="accent6"/>
                </a:solidFill>
              </a:rPr>
              <a:t> et al</a:t>
            </a:r>
            <a:br>
              <a:rPr lang="en-GB" sz="1200" dirty="0">
                <a:solidFill>
                  <a:schemeClr val="accent6"/>
                </a:solidFill>
              </a:rPr>
            </a:br>
            <a:r>
              <a:rPr lang="en-GB" sz="1200" dirty="0">
                <a:solidFill>
                  <a:schemeClr val="accent6"/>
                </a:solidFill>
              </a:rPr>
              <a:t>IEEE Trans. Appl. </a:t>
            </a:r>
            <a:r>
              <a:rPr lang="en-GB" sz="1200" dirty="0" err="1">
                <a:solidFill>
                  <a:schemeClr val="accent6"/>
                </a:solidFill>
              </a:rPr>
              <a:t>Supercond</a:t>
            </a:r>
            <a:r>
              <a:rPr lang="en-GB" sz="1200" dirty="0">
                <a:solidFill>
                  <a:schemeClr val="accent6"/>
                </a:solidFill>
              </a:rPr>
              <a:t>. </a:t>
            </a:r>
            <a:br>
              <a:rPr lang="en-GB" sz="1200" dirty="0">
                <a:solidFill>
                  <a:schemeClr val="accent6"/>
                </a:solidFill>
              </a:rPr>
            </a:br>
            <a:r>
              <a:rPr lang="en-GB" sz="1200" b="1" dirty="0">
                <a:solidFill>
                  <a:schemeClr val="accent6"/>
                </a:solidFill>
              </a:rPr>
              <a:t>34</a:t>
            </a:r>
            <a:r>
              <a:rPr lang="en-GB" sz="1200" dirty="0">
                <a:solidFill>
                  <a:schemeClr val="accent6"/>
                </a:solidFill>
              </a:rPr>
              <a:t>(7) October 2024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25E22-EFE2-B82E-E840-63507BAC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</p:spTree>
    <p:extLst>
      <p:ext uri="{BB962C8B-B14F-4D97-AF65-F5344CB8AC3E}">
        <p14:creationId xmlns:p14="http://schemas.microsoft.com/office/powerpoint/2010/main" val="1282326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D1BB6-878B-CEF2-276B-DED407CC3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21/01/2026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9AA45-0199-E500-AE7D-FDEA5A09F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29</a:t>
            </a:fld>
            <a:endParaRPr lang="en-GB" dirty="0"/>
          </a:p>
        </p:txBody>
      </p:sp>
      <p:pic>
        <p:nvPicPr>
          <p:cNvPr id="7" name="Picture 2" descr="Case Studies - Henniker Plasma">
            <a:extLst>
              <a:ext uri="{FF2B5EF4-FFF2-40B4-BE49-F238E27FC236}">
                <a16:creationId xmlns:a16="http://schemas.microsoft.com/office/drawing/2014/main" id="{C3F87C6A-ED71-CB8E-908A-00068A5447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6" y="1301087"/>
            <a:ext cx="4490780" cy="96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72A657F-BA38-D918-3CBE-0B164FEE3865}"/>
              </a:ext>
            </a:extLst>
          </p:cNvPr>
          <p:cNvSpPr txBox="1"/>
          <p:nvPr/>
        </p:nvSpPr>
        <p:spPr>
          <a:xfrm>
            <a:off x="5690236" y="2530041"/>
            <a:ext cx="49493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Early stages collaboration with </a:t>
            </a:r>
            <a:br>
              <a:rPr lang="en-US" sz="2400" dirty="0"/>
            </a:br>
            <a:r>
              <a:rPr lang="en-US" sz="2400" dirty="0"/>
              <a:t>Manchester &amp; Daresbury National Lab</a:t>
            </a:r>
          </a:p>
        </p:txBody>
      </p:sp>
      <p:pic>
        <p:nvPicPr>
          <p:cNvPr id="9" name="Picture 8" descr="A metal cylinder with screws&#10;&#10;AI-generated content may be incorrect.">
            <a:extLst>
              <a:ext uri="{FF2B5EF4-FFF2-40B4-BE49-F238E27FC236}">
                <a16:creationId xmlns:a16="http://schemas.microsoft.com/office/drawing/2014/main" id="{3BABD185-6B1E-BDE3-11E6-B1C8AB5450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64" t="13292" r="46194" b="38377"/>
          <a:stretch>
            <a:fillRect/>
          </a:stretch>
        </p:blipFill>
        <p:spPr>
          <a:xfrm rot="5400000">
            <a:off x="401376" y="1419955"/>
            <a:ext cx="4830235" cy="4804483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B54CEE57-6747-DB28-6EEE-77D07184B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1" y="-285403"/>
            <a:ext cx="11506799" cy="1128839"/>
          </a:xfrm>
        </p:spPr>
        <p:txBody>
          <a:bodyPr/>
          <a:lstStyle/>
          <a:p>
            <a:r>
              <a:rPr lang="en-US" dirty="0"/>
              <a:t>Increased Q under high 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7AC08C-C553-12D6-B605-BA264A97DA6C}"/>
              </a:ext>
            </a:extLst>
          </p:cNvPr>
          <p:cNvSpPr txBox="1"/>
          <p:nvPr/>
        </p:nvSpPr>
        <p:spPr>
          <a:xfrm>
            <a:off x="551384" y="5626014"/>
            <a:ext cx="40039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Superconducting coatings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7D787E7-F8C6-1A92-7C2D-146D7E7516D4}"/>
              </a:ext>
            </a:extLst>
          </p:cNvPr>
          <p:cNvCxnSpPr>
            <a:cxnSpLocks/>
          </p:cNvCxnSpPr>
          <p:nvPr/>
        </p:nvCxnSpPr>
        <p:spPr>
          <a:xfrm flipV="1">
            <a:off x="1424132" y="4238604"/>
            <a:ext cx="601016" cy="151534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map with a blue line&#10;&#10;AI-generated content may be incorrect.">
            <a:extLst>
              <a:ext uri="{FF2B5EF4-FFF2-40B4-BE49-F238E27FC236}">
                <a16:creationId xmlns:a16="http://schemas.microsoft.com/office/drawing/2014/main" id="{9FEAA343-15A4-FE4A-667B-D1EE6CA323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191" y="3496963"/>
            <a:ext cx="5537200" cy="2692400"/>
          </a:xfrm>
          <a:prstGeom prst="rect">
            <a:avLst/>
          </a:prstGeom>
        </p:spPr>
      </p:pic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2966F821-2414-9AB7-A3BD-A7516B505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F243DBE-8609-EC23-59D3-A2CE53109D6E}"/>
              </a:ext>
            </a:extLst>
          </p:cNvPr>
          <p:cNvSpPr txBox="1"/>
          <p:nvPr/>
        </p:nvSpPr>
        <p:spPr>
          <a:xfrm>
            <a:off x="9794270" y="2530041"/>
            <a:ext cx="2378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Andy Blackett-May</a:t>
            </a:r>
          </a:p>
        </p:txBody>
      </p:sp>
      <p:pic>
        <p:nvPicPr>
          <p:cNvPr id="1026" name="Picture 2" descr="Andrew BLACKETT-MAY | Senior Cryogenics ...">
            <a:extLst>
              <a:ext uri="{FF2B5EF4-FFF2-40B4-BE49-F238E27FC236}">
                <a16:creationId xmlns:a16="http://schemas.microsoft.com/office/drawing/2014/main" id="{0138FDFC-25C4-C6B3-EF83-1A25D1DC02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448" y="1118166"/>
            <a:ext cx="1411875" cy="141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650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F68746-7788-E580-4AB1-690B24DA9B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B4D09BF-2B1F-F633-2458-D0A441C96D4B}"/>
              </a:ext>
            </a:extLst>
          </p:cNvPr>
          <p:cNvSpPr txBox="1"/>
          <p:nvPr/>
        </p:nvSpPr>
        <p:spPr>
          <a:xfrm>
            <a:off x="5149760" y="476673"/>
            <a:ext cx="1723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Axions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730CF5-2C19-6DC1-3071-BC84C847510E}"/>
                  </a:ext>
                </a:extLst>
              </p:cNvPr>
              <p:cNvSpPr txBox="1"/>
              <p:nvPr/>
            </p:nvSpPr>
            <p:spPr>
              <a:xfrm>
                <a:off x="838620" y="3970712"/>
                <a:ext cx="675123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accent1"/>
                    </a:solidFill>
                  </a:rPr>
                  <a:t>Leading candidates to explain dark matter</a:t>
                </a:r>
                <a:br>
                  <a:rPr lang="en-US" sz="2000" dirty="0"/>
                </a:br>
                <a:r>
                  <a:rPr lang="en-US" sz="20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𝐷𝑀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US" sz="2000" dirty="0"/>
                  <a:t> &lt;&lt; GeV)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730CF5-2C19-6DC1-3071-BC84C84751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620" y="3970712"/>
                <a:ext cx="6751230" cy="707886"/>
              </a:xfrm>
              <a:prstGeom prst="rect">
                <a:avLst/>
              </a:prstGeom>
              <a:blipFill>
                <a:blip r:embed="rId2"/>
                <a:stretch>
                  <a:fillRect l="-1128" t="-3509" b="-14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Box 60">
            <a:extLst>
              <a:ext uri="{FF2B5EF4-FFF2-40B4-BE49-F238E27FC236}">
                <a16:creationId xmlns:a16="http://schemas.microsoft.com/office/drawing/2014/main" id="{F83C6235-D705-0DDF-F5FC-C3D96D715048}"/>
              </a:ext>
            </a:extLst>
          </p:cNvPr>
          <p:cNvSpPr txBox="1"/>
          <p:nvPr/>
        </p:nvSpPr>
        <p:spPr>
          <a:xfrm>
            <a:off x="838620" y="1490576"/>
            <a:ext cx="48101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Solve strong CP problem in QCD</a:t>
            </a:r>
            <a:br>
              <a:rPr lang="en-US" dirty="0"/>
            </a:br>
            <a:r>
              <a:rPr lang="en-US" dirty="0"/>
              <a:t>(why neutron EDM so small?) </a:t>
            </a:r>
            <a:br>
              <a:rPr lang="en-US" dirty="0"/>
            </a:br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Peccei </a:t>
            </a:r>
            <a:r>
              <a:rPr lang="en-GB" sz="1200" i="1" dirty="0">
                <a:solidFill>
                  <a:schemeClr val="accent4"/>
                </a:solidFill>
                <a:latin typeface="Helvetica" pitchFamily="2" charset="0"/>
              </a:rPr>
              <a:t>&amp; </a:t>
            </a:r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Quinn</a:t>
            </a:r>
            <a:r>
              <a:rPr lang="en-GB" sz="1200" i="1" dirty="0">
                <a:solidFill>
                  <a:schemeClr val="accent4"/>
                </a:solidFill>
                <a:latin typeface="Helvetica" pitchFamily="2" charset="0"/>
              </a:rPr>
              <a:t> </a:t>
            </a:r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(1977)</a:t>
            </a:r>
          </a:p>
          <a:p>
            <a:endParaRPr lang="en-US" dirty="0"/>
          </a:p>
        </p:txBody>
      </p:sp>
      <p:pic>
        <p:nvPicPr>
          <p:cNvPr id="1026" name="Picture 2" descr="Dark Matter and Dark Energy | National Geographic">
            <a:extLst>
              <a:ext uri="{FF2B5EF4-FFF2-40B4-BE49-F238E27FC236}">
                <a16:creationId xmlns:a16="http://schemas.microsoft.com/office/drawing/2014/main" id="{3888AE60-D68B-CAD6-C4C9-C4D1A1A3CE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5" r="17713"/>
          <a:stretch/>
        </p:blipFill>
        <p:spPr bwMode="auto">
          <a:xfrm>
            <a:off x="7464152" y="3606905"/>
            <a:ext cx="2610606" cy="214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he 'Strong CP Problem' Is The Most Underrated Puzzle In All Of Physics">
            <a:extLst>
              <a:ext uri="{FF2B5EF4-FFF2-40B4-BE49-F238E27FC236}">
                <a16:creationId xmlns:a16="http://schemas.microsoft.com/office/drawing/2014/main" id="{62196C6A-9640-9172-FD22-5FEDF311B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850" y="1013325"/>
            <a:ext cx="2034542" cy="214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22E1D1-B961-6977-EBB7-27A607B21F3A}"/>
              </a:ext>
            </a:extLst>
          </p:cNvPr>
          <p:cNvSpPr txBox="1"/>
          <p:nvPr/>
        </p:nvSpPr>
        <p:spPr>
          <a:xfrm>
            <a:off x="814835" y="4607320"/>
            <a:ext cx="71717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Dine &amp; Fischler</a:t>
            </a:r>
            <a:r>
              <a:rPr lang="en-GB" sz="1200" i="1" dirty="0">
                <a:solidFill>
                  <a:schemeClr val="accent4"/>
                </a:solidFill>
                <a:latin typeface="Helvetica" pitchFamily="2" charset="0"/>
              </a:rPr>
              <a:t> </a:t>
            </a:r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(1983)</a:t>
            </a:r>
            <a:r>
              <a:rPr lang="en-GB" sz="1200" i="1" dirty="0">
                <a:solidFill>
                  <a:schemeClr val="accent4"/>
                </a:solidFill>
                <a:latin typeface="Helvetica" pitchFamily="2" charset="0"/>
              </a:rPr>
              <a:t>,  </a:t>
            </a:r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Abbott </a:t>
            </a:r>
            <a:r>
              <a:rPr lang="en-GB" sz="1200" i="1" dirty="0">
                <a:solidFill>
                  <a:schemeClr val="accent4"/>
                </a:solidFill>
                <a:latin typeface="Helvetica" pitchFamily="2" charset="0"/>
              </a:rPr>
              <a:t>&amp; </a:t>
            </a:r>
            <a:r>
              <a:rPr lang="en-GB" sz="1200" i="1" dirty="0" err="1">
                <a:solidFill>
                  <a:schemeClr val="accent4"/>
                </a:solidFill>
                <a:effectLst/>
                <a:latin typeface="Helvetica" pitchFamily="2" charset="0"/>
              </a:rPr>
              <a:t>Sikivie</a:t>
            </a:r>
            <a:r>
              <a:rPr lang="en-GB" sz="1200" i="1" dirty="0">
                <a:solidFill>
                  <a:schemeClr val="accent4"/>
                </a:solidFill>
                <a:latin typeface="Helvetica" pitchFamily="2" charset="0"/>
              </a:rPr>
              <a:t> </a:t>
            </a:r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(1983),</a:t>
            </a:r>
            <a:r>
              <a:rPr lang="en-GB" sz="1200" i="1" dirty="0">
                <a:solidFill>
                  <a:schemeClr val="accent4"/>
                </a:solidFill>
                <a:latin typeface="Helvetica" pitchFamily="2" charset="0"/>
              </a:rPr>
              <a:t> </a:t>
            </a:r>
            <a:r>
              <a:rPr lang="en-GB" sz="1200" i="1" dirty="0" err="1">
                <a:solidFill>
                  <a:schemeClr val="accent4"/>
                </a:solidFill>
                <a:effectLst/>
                <a:latin typeface="Helvetica" pitchFamily="2" charset="0"/>
              </a:rPr>
              <a:t>Preskill</a:t>
            </a:r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, Wise &amp; Wilczek (1983).</a:t>
            </a:r>
          </a:p>
        </p:txBody>
      </p:sp>
    </p:spTree>
    <p:extLst>
      <p:ext uri="{BB962C8B-B14F-4D97-AF65-F5344CB8AC3E}">
        <p14:creationId xmlns:p14="http://schemas.microsoft.com/office/powerpoint/2010/main" val="17553435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D3C083-9BD4-8051-BF75-47F6FAF27E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E6FED06B-B27C-1D6D-5318-289DB18DB5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68" y="102416"/>
            <a:ext cx="3519378" cy="1209786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8FFFE172-8D93-AC1E-D8CE-8AE71E3CB7E2}"/>
              </a:ext>
            </a:extLst>
          </p:cNvPr>
          <p:cNvSpPr/>
          <p:nvPr/>
        </p:nvSpPr>
        <p:spPr>
          <a:xfrm>
            <a:off x="1685841" y="177341"/>
            <a:ext cx="1215122" cy="1209786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an 1">
            <a:extLst>
              <a:ext uri="{FF2B5EF4-FFF2-40B4-BE49-F238E27FC236}">
                <a16:creationId xmlns:a16="http://schemas.microsoft.com/office/drawing/2014/main" id="{71CD8050-EA99-434E-8A85-FA03C5F699AC}"/>
              </a:ext>
            </a:extLst>
          </p:cNvPr>
          <p:cNvSpPr/>
          <p:nvPr/>
        </p:nvSpPr>
        <p:spPr>
          <a:xfrm>
            <a:off x="644810" y="2956346"/>
            <a:ext cx="1584176" cy="2338523"/>
          </a:xfrm>
          <a:prstGeom prst="can">
            <a:avLst>
              <a:gd name="adj" fmla="val 27611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5D6B1F-4EB7-4BBB-06D6-962558BAE7D1}"/>
              </a:ext>
            </a:extLst>
          </p:cNvPr>
          <p:cNvSpPr txBox="1"/>
          <p:nvPr/>
        </p:nvSpPr>
        <p:spPr>
          <a:xfrm>
            <a:off x="1051245" y="4687792"/>
            <a:ext cx="771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AD13EAC-62F7-D86B-D502-3F239478949A}"/>
              </a:ext>
            </a:extLst>
          </p:cNvPr>
          <p:cNvCxnSpPr>
            <a:cxnSpLocks/>
          </p:cNvCxnSpPr>
          <p:nvPr/>
        </p:nvCxnSpPr>
        <p:spPr>
          <a:xfrm flipV="1">
            <a:off x="1439976" y="2077065"/>
            <a:ext cx="0" cy="1096204"/>
          </a:xfrm>
          <a:prstGeom prst="line">
            <a:avLst/>
          </a:prstGeom>
          <a:ln w="47625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8B6067F-F568-25FB-ECF8-8DCEFA5E0658}"/>
              </a:ext>
            </a:extLst>
          </p:cNvPr>
          <p:cNvCxnSpPr>
            <a:cxnSpLocks/>
          </p:cNvCxnSpPr>
          <p:nvPr/>
        </p:nvCxnSpPr>
        <p:spPr>
          <a:xfrm>
            <a:off x="1436896" y="1265179"/>
            <a:ext cx="0" cy="433249"/>
          </a:xfrm>
          <a:prstGeom prst="line">
            <a:avLst/>
          </a:prstGeom>
          <a:ln w="47625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riangle 33">
            <a:extLst>
              <a:ext uri="{FF2B5EF4-FFF2-40B4-BE49-F238E27FC236}">
                <a16:creationId xmlns:a16="http://schemas.microsoft.com/office/drawing/2014/main" id="{3AF3A8C4-3A37-B5D3-723F-1BA59F846A6E}"/>
              </a:ext>
            </a:extLst>
          </p:cNvPr>
          <p:cNvSpPr/>
          <p:nvPr/>
        </p:nvSpPr>
        <p:spPr>
          <a:xfrm>
            <a:off x="1086952" y="1698428"/>
            <a:ext cx="699889" cy="628450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9DF9276-26FB-6206-29B5-321FA6E59401}"/>
              </a:ext>
            </a:extLst>
          </p:cNvPr>
          <p:cNvSpPr txBox="1"/>
          <p:nvPr/>
        </p:nvSpPr>
        <p:spPr>
          <a:xfrm>
            <a:off x="214779" y="1764942"/>
            <a:ext cx="1048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amplifier</a:t>
            </a:r>
          </a:p>
        </p:txBody>
      </p:sp>
      <p:pic>
        <p:nvPicPr>
          <p:cNvPr id="42" name="Picture 4" descr="Continuiamo a presentarvi i nostri candidati!, Lucio Piccirillo, professore  all'Università di Manchester, ci manda una riflessione sulla cultura e sul  ruolo dei Comites 🎥: | Italia4Italy | Facebook">
            <a:extLst>
              <a:ext uri="{FF2B5EF4-FFF2-40B4-BE49-F238E27FC236}">
                <a16:creationId xmlns:a16="http://schemas.microsoft.com/office/drawing/2014/main" id="{3C48DE8A-64C1-91D5-EC3B-4D269CBEFA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0" t="3210" r="31487" b="19724"/>
          <a:stretch>
            <a:fillRect/>
          </a:stretch>
        </p:blipFill>
        <p:spPr bwMode="auto">
          <a:xfrm flipH="1">
            <a:off x="10530072" y="813050"/>
            <a:ext cx="1052965" cy="1101698"/>
          </a:xfrm>
          <a:prstGeom prst="rect">
            <a:avLst/>
          </a:prstGeom>
          <a:noFill/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2" descr="A person with a beard&#10;&#10;AI-generated content may be incorrect.">
            <a:extLst>
              <a:ext uri="{FF2B5EF4-FFF2-40B4-BE49-F238E27FC236}">
                <a16:creationId xmlns:a16="http://schemas.microsoft.com/office/drawing/2014/main" id="{F858367F-8C8C-D876-AEFD-EF933FFF67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06450" y="821804"/>
            <a:ext cx="1066908" cy="1101699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44" name="Picture 43" descr="A person standing in a hallway&#10;&#10;AI-generated content may be incorrect.">
            <a:extLst>
              <a:ext uri="{FF2B5EF4-FFF2-40B4-BE49-F238E27FC236}">
                <a16:creationId xmlns:a16="http://schemas.microsoft.com/office/drawing/2014/main" id="{EF7443A8-CDB3-06F9-66F1-2419477E45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723"/>
          <a:stretch>
            <a:fillRect/>
          </a:stretch>
        </p:blipFill>
        <p:spPr>
          <a:xfrm flipH="1">
            <a:off x="8238135" y="788080"/>
            <a:ext cx="1022342" cy="1122198"/>
          </a:xfrm>
          <a:prstGeom prst="rect">
            <a:avLst/>
          </a:prstGeom>
        </p:spPr>
      </p:pic>
      <p:pic>
        <p:nvPicPr>
          <p:cNvPr id="45" name="Picture 6" descr="A person sitting at a table with a cup of coffee and ice cream&#10;&#10;AI-generated content may be incorrect.">
            <a:extLst>
              <a:ext uri="{FF2B5EF4-FFF2-40B4-BE49-F238E27FC236}">
                <a16:creationId xmlns:a16="http://schemas.microsoft.com/office/drawing/2014/main" id="{DC15277E-7B1C-E279-D271-A0C975CC8B3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43133" b="37951"/>
          <a:stretch>
            <a:fillRect/>
          </a:stretch>
        </p:blipFill>
        <p:spPr>
          <a:xfrm flipH="1">
            <a:off x="9400211" y="813050"/>
            <a:ext cx="981446" cy="1086978"/>
          </a:xfrm>
          <a:prstGeom prst="rect">
            <a:avLst/>
          </a:prstGeom>
          <a:noFill/>
          <a:ln w="25400" cap="flat">
            <a:solidFill>
              <a:schemeClr val="accent1"/>
            </a:solidFill>
          </a:ln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32B48FC-A133-5036-4C62-8897B9625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E84C10-828F-628F-8364-168C83312934}"/>
              </a:ext>
            </a:extLst>
          </p:cNvPr>
          <p:cNvSpPr txBox="1"/>
          <p:nvPr/>
        </p:nvSpPr>
        <p:spPr>
          <a:xfrm>
            <a:off x="3953644" y="56459"/>
            <a:ext cx="4659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6"/>
                </a:solidFill>
              </a:rPr>
              <a:t>Quantum Noise Limited Amplifiers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D9B2E3-56E1-FF21-912F-90D65461AB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02247" y="1435857"/>
            <a:ext cx="1597618" cy="14941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5AD75CE-6168-14C7-E62E-A31AD688806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077" y="2085772"/>
            <a:ext cx="5675035" cy="725949"/>
          </a:xfrm>
          <a:prstGeom prst="rect">
            <a:avLst/>
          </a:prstGeom>
        </p:spPr>
      </p:pic>
      <p:pic>
        <p:nvPicPr>
          <p:cNvPr id="14" name="Picture 13" descr="A red circle with black lines&#10;&#10;AI-generated content may be incorrect.">
            <a:extLst>
              <a:ext uri="{FF2B5EF4-FFF2-40B4-BE49-F238E27FC236}">
                <a16:creationId xmlns:a16="http://schemas.microsoft.com/office/drawing/2014/main" id="{A9997578-4F4B-A196-34C5-56E0036EAE3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599" y="1435856"/>
            <a:ext cx="1598523" cy="1520489"/>
          </a:xfrm>
          <a:prstGeom prst="rect">
            <a:avLst/>
          </a:prstGeom>
        </p:spPr>
      </p:pic>
      <p:pic>
        <p:nvPicPr>
          <p:cNvPr id="18" name="Picture 17" descr="A graph of a function&#10;&#10;AI-generated content may be incorrect.">
            <a:extLst>
              <a:ext uri="{FF2B5EF4-FFF2-40B4-BE49-F238E27FC236}">
                <a16:creationId xmlns:a16="http://schemas.microsoft.com/office/drawing/2014/main" id="{04B7F596-CD1F-EF2D-C8E6-868DAE89760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918" y="3092236"/>
            <a:ext cx="4132636" cy="3191113"/>
          </a:xfrm>
          <a:prstGeom prst="rect">
            <a:avLst/>
          </a:prstGeom>
        </p:spPr>
      </p:pic>
      <p:pic>
        <p:nvPicPr>
          <p:cNvPr id="30" name="Picture 29" descr="A graph of a function&#10;&#10;AI-generated content may be incorrect.">
            <a:extLst>
              <a:ext uri="{FF2B5EF4-FFF2-40B4-BE49-F238E27FC236}">
                <a16:creationId xmlns:a16="http://schemas.microsoft.com/office/drawing/2014/main" id="{B1B63B5F-5744-3818-4DF9-79AAC8D6FD8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152" y="3092236"/>
            <a:ext cx="3458307" cy="311004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A9A43EE-919C-C535-93EA-C55B4C912E95}"/>
              </a:ext>
            </a:extLst>
          </p:cNvPr>
          <p:cNvSpPr txBox="1"/>
          <p:nvPr/>
        </p:nvSpPr>
        <p:spPr>
          <a:xfrm>
            <a:off x="3419244" y="3464058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GAIN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B913B65-F113-C656-45CD-891CA8E42066}"/>
              </a:ext>
            </a:extLst>
          </p:cNvPr>
          <p:cNvSpPr txBox="1"/>
          <p:nvPr/>
        </p:nvSpPr>
        <p:spPr>
          <a:xfrm>
            <a:off x="7473163" y="3467024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Noise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42210C-4BE8-6E6B-CE26-4069E47FBAC8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t="18597" b="14598"/>
          <a:stretch>
            <a:fillRect/>
          </a:stretch>
        </p:blipFill>
        <p:spPr>
          <a:xfrm>
            <a:off x="102498" y="5768728"/>
            <a:ext cx="2783633" cy="1024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8118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A diagram of a device&#10;&#10;AI-generated content may be incorrect.">
            <a:extLst>
              <a:ext uri="{FF2B5EF4-FFF2-40B4-BE49-F238E27FC236}">
                <a16:creationId xmlns:a16="http://schemas.microsoft.com/office/drawing/2014/main" id="{69E0E0C3-4786-115A-34B8-A8A1A607CC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8" t="12598" r="3580" b="8249"/>
          <a:stretch>
            <a:fillRect/>
          </a:stretch>
        </p:blipFill>
        <p:spPr>
          <a:xfrm>
            <a:off x="839416" y="2026633"/>
            <a:ext cx="10047286" cy="3850973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6AC7B-FA0E-5C26-32CA-725B57E11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72DDF3C4-8AD0-3866-15DE-2452D9CD2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1744" y="106912"/>
            <a:ext cx="11506799" cy="1128839"/>
          </a:xfrm>
        </p:spPr>
        <p:txBody>
          <a:bodyPr/>
          <a:lstStyle/>
          <a:p>
            <a:r>
              <a:rPr lang="en-US" dirty="0"/>
              <a:t>A multi-cavity case study 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1061B048-E756-59FA-B916-ACA84B5B5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729AB4-C408-FB02-C2D5-4E14C0D15627}"/>
              </a:ext>
            </a:extLst>
          </p:cNvPr>
          <p:cNvSpPr txBox="1"/>
          <p:nvPr/>
        </p:nvSpPr>
        <p:spPr>
          <a:xfrm>
            <a:off x="2442258" y="1504709"/>
            <a:ext cx="2028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Existing Pathfinder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426BD11-C08A-297D-642B-D7F048EAE92D}"/>
              </a:ext>
            </a:extLst>
          </p:cNvPr>
          <p:cNvSpPr txBox="1"/>
          <p:nvPr/>
        </p:nvSpPr>
        <p:spPr>
          <a:xfrm>
            <a:off x="6626622" y="1428091"/>
            <a:ext cx="3403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 possible next phase experiment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6EE0CE2-D639-5AB5-ABFE-ACD48249B4FA}"/>
              </a:ext>
            </a:extLst>
          </p:cNvPr>
          <p:cNvSpPr/>
          <p:nvPr/>
        </p:nvSpPr>
        <p:spPr>
          <a:xfrm>
            <a:off x="5591944" y="4869160"/>
            <a:ext cx="1440160" cy="1008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9E83233-3F73-5F8C-B887-12E5B5605A15}"/>
              </a:ext>
            </a:extLst>
          </p:cNvPr>
          <p:cNvSpPr/>
          <p:nvPr/>
        </p:nvSpPr>
        <p:spPr>
          <a:xfrm>
            <a:off x="7996971" y="4990650"/>
            <a:ext cx="3096344" cy="1008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2393CCC-756B-DE63-D647-2B088B2FB8CC}"/>
              </a:ext>
            </a:extLst>
          </p:cNvPr>
          <p:cNvSpPr/>
          <p:nvPr/>
        </p:nvSpPr>
        <p:spPr>
          <a:xfrm rot="2984566">
            <a:off x="335361" y="5697891"/>
            <a:ext cx="864096" cy="452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137F8AE-DFFC-6272-0CAE-F247677FBE3C}"/>
              </a:ext>
            </a:extLst>
          </p:cNvPr>
          <p:cNvSpPr txBox="1"/>
          <p:nvPr/>
        </p:nvSpPr>
        <p:spPr>
          <a:xfrm>
            <a:off x="7703681" y="5692940"/>
            <a:ext cx="1249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8 Tesla </a:t>
            </a:r>
            <a:br>
              <a:rPr lang="en-US" b="1" dirty="0"/>
            </a:br>
            <a:r>
              <a:rPr lang="en-US" b="1" dirty="0"/>
              <a:t>20 cm bore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63D9F9-6415-CB4F-B171-4DFEBDD61D26}"/>
              </a:ext>
            </a:extLst>
          </p:cNvPr>
          <p:cNvSpPr txBox="1"/>
          <p:nvPr/>
        </p:nvSpPr>
        <p:spPr>
          <a:xfrm>
            <a:off x="8688288" y="5060577"/>
            <a:ext cx="1270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(schematic)</a:t>
            </a:r>
          </a:p>
        </p:txBody>
      </p:sp>
    </p:spTree>
    <p:extLst>
      <p:ext uri="{BB962C8B-B14F-4D97-AF65-F5344CB8AC3E}">
        <p14:creationId xmlns:p14="http://schemas.microsoft.com/office/powerpoint/2010/main" val="14693567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C736E-4A70-8DE4-C5E7-2FEE01D22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596" y="-118880"/>
            <a:ext cx="11506799" cy="1128839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1FB81-5B3B-7952-C828-1932781AFE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775017"/>
            <a:ext cx="11521280" cy="3584500"/>
          </a:xfrm>
        </p:spPr>
        <p:txBody>
          <a:bodyPr/>
          <a:lstStyle/>
          <a:p>
            <a:r>
              <a:rPr lang="en-US" sz="2500" dirty="0"/>
              <a:t>Axion DM spans large mass range: high frequency scan</a:t>
            </a:r>
          </a:p>
          <a:p>
            <a:pPr marL="0" indent="0">
              <a:buNone/>
            </a:pPr>
            <a:endParaRPr lang="en-US" sz="2500" dirty="0"/>
          </a:p>
          <a:p>
            <a:r>
              <a:rPr lang="en-US" sz="2500" dirty="0"/>
              <a:t>Pathfinder measurement in 2026.</a:t>
            </a:r>
            <a:br>
              <a:rPr lang="en-US" sz="2500" dirty="0"/>
            </a:br>
            <a:endParaRPr lang="en-US" sz="2500" dirty="0"/>
          </a:p>
          <a:p>
            <a:r>
              <a:rPr lang="en-US" sz="2500" dirty="0"/>
              <a:t>Quantum Limited Amplifiers demonstrated in 2025.</a:t>
            </a:r>
          </a:p>
          <a:p>
            <a:endParaRPr lang="en-US" sz="2500" dirty="0"/>
          </a:p>
          <a:p>
            <a:r>
              <a:rPr lang="en-US" sz="2500" dirty="0"/>
              <a:t>Future improvements</a:t>
            </a:r>
            <a:br>
              <a:rPr lang="en-US" sz="2500" dirty="0"/>
            </a:br>
            <a:br>
              <a:rPr lang="en-US" sz="2500" dirty="0"/>
            </a:br>
            <a:endParaRPr lang="en-US" sz="2500" dirty="0"/>
          </a:p>
          <a:p>
            <a:endParaRPr lang="en-US" sz="2500" dirty="0"/>
          </a:p>
          <a:p>
            <a:pPr marL="0" indent="0">
              <a:buNone/>
            </a:pPr>
            <a:r>
              <a:rPr lang="en-US" sz="2500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3F690-E01D-EDC2-59B1-FBF9CA353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32</a:t>
            </a:fld>
            <a:endParaRPr lang="en-GB" dirty="0"/>
          </a:p>
        </p:txBody>
      </p:sp>
      <p:pic>
        <p:nvPicPr>
          <p:cNvPr id="7" name="Picture 9">
            <a:extLst>
              <a:ext uri="{FF2B5EF4-FFF2-40B4-BE49-F238E27FC236}">
                <a16:creationId xmlns:a16="http://schemas.microsoft.com/office/drawing/2014/main" id="{A986790C-D557-96CF-C55F-5D395D4584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0212" y="1027412"/>
            <a:ext cx="3114104" cy="3712716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79123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4E9FE3-20CB-2132-CB45-7D48012C3B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8A754-75F6-BB7E-7574-12B197642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5880" y="2300161"/>
            <a:ext cx="11506799" cy="1128839"/>
          </a:xfrm>
        </p:spPr>
        <p:txBody>
          <a:bodyPr/>
          <a:lstStyle/>
          <a:p>
            <a:r>
              <a:rPr lang="en-US" dirty="0"/>
              <a:t>Thank You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65617-6BC8-E5F7-DE5D-174FA68F0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9351C-E7AE-E395-01E8-FE3854C6C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73345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EEC69-55F9-E2D0-5937-AE450D6B4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F26F54-9426-6C15-39B7-E73E6A57A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21/01/2026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D84B0-CF15-7996-793F-4D7DDABBB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34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D38C71-5BCE-F080-A7A5-E237C25C71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900" y="1403350"/>
            <a:ext cx="5918200" cy="4051300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B7203D-8A94-32F0-F6D3-9D37A35BA238}"/>
              </a:ext>
            </a:extLst>
          </p:cNvPr>
          <p:cNvSpPr txBox="1">
            <a:spLocks/>
          </p:cNvSpPr>
          <p:nvPr/>
        </p:nvSpPr>
        <p:spPr>
          <a:xfrm>
            <a:off x="2956868" y="6054864"/>
            <a:ext cx="6264696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Jamie McDonald | University of Manchester | New Windows on Fundamental Physics | 19-20 Jan 2026</a:t>
            </a:r>
          </a:p>
        </p:txBody>
      </p:sp>
    </p:spTree>
    <p:extLst>
      <p:ext uri="{BB962C8B-B14F-4D97-AF65-F5344CB8AC3E}">
        <p14:creationId xmlns:p14="http://schemas.microsoft.com/office/powerpoint/2010/main" val="42378344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9F515-3B1A-BCD6-A8AE-8EB58FA5A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11E7AE-3D86-D530-9AE5-C19FE5A8B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21/01/2026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68E3B-9659-C3F8-E6F6-F96871309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ACFF25-45FA-2D15-1409-13DC72DF0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35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DB5B41-5BE1-E5FF-3920-61EEC299DB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760" y="1628800"/>
            <a:ext cx="4714850" cy="448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886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57ACD6-6E21-0C6F-038E-527DAF2885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D8C555-B07F-2BC3-B97E-F045DACDD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34ADD-8623-E92C-A6B7-61EAE6837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4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9AE42DB8-52AC-6EA2-7F09-99052D8D841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994757" y="1606819"/>
                <a:ext cx="6048672" cy="852340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=−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𝛾𝛾</m:t>
                              </m:r>
                            </m:sub>
                          </m:sSub>
                        </m:num>
                        <m:den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̃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𝛾𝛾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9AE42DB8-52AC-6EA2-7F09-99052D8D84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94757" y="1606819"/>
                <a:ext cx="6048672" cy="852340"/>
              </a:xfrm>
              <a:blipFill>
                <a:blip r:embed="rId2"/>
                <a:stretch>
                  <a:fillRect b="-1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19C991A3-5003-89A4-B511-62D9BF0B042F}"/>
              </a:ext>
            </a:extLst>
          </p:cNvPr>
          <p:cNvSpPr txBox="1"/>
          <p:nvPr/>
        </p:nvSpPr>
        <p:spPr>
          <a:xfrm>
            <a:off x="3175590" y="4621902"/>
            <a:ext cx="2613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Axions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065C7A-4CB1-6F0C-31C2-2D4A7D13A0EE}"/>
              </a:ext>
            </a:extLst>
          </p:cNvPr>
          <p:cNvSpPr txBox="1"/>
          <p:nvPr/>
        </p:nvSpPr>
        <p:spPr>
          <a:xfrm>
            <a:off x="7733137" y="462190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Photons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9F115CAC-C38E-349D-5144-D12DC3D113BD}"/>
              </a:ext>
            </a:extLst>
          </p:cNvPr>
          <p:cNvSpPr/>
          <p:nvPr/>
        </p:nvSpPr>
        <p:spPr>
          <a:xfrm>
            <a:off x="2283134" y="3931328"/>
            <a:ext cx="3324113" cy="614472"/>
          </a:xfrm>
          <a:custGeom>
            <a:avLst/>
            <a:gdLst>
              <a:gd name="connsiteX0" fmla="*/ 0 w 3324113"/>
              <a:gd name="connsiteY0" fmla="*/ 485376 h 614472"/>
              <a:gd name="connsiteX1" fmla="*/ 688490 w 3324113"/>
              <a:gd name="connsiteY1" fmla="*/ 1282 h 614472"/>
              <a:gd name="connsiteX2" fmla="*/ 1333948 w 3324113"/>
              <a:gd name="connsiteY2" fmla="*/ 614468 h 614472"/>
              <a:gd name="connsiteX3" fmla="*/ 2560320 w 3324113"/>
              <a:gd name="connsiteY3" fmla="*/ 12040 h 614472"/>
              <a:gd name="connsiteX4" fmla="*/ 3324113 w 3324113"/>
              <a:gd name="connsiteY4" fmla="*/ 592953 h 614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4113" h="614472">
                <a:moveTo>
                  <a:pt x="0" y="485376"/>
                </a:moveTo>
                <a:cubicBezTo>
                  <a:pt x="233082" y="232571"/>
                  <a:pt x="466165" y="-20233"/>
                  <a:pt x="688490" y="1282"/>
                </a:cubicBezTo>
                <a:cubicBezTo>
                  <a:pt x="910815" y="22797"/>
                  <a:pt x="1021976" y="612675"/>
                  <a:pt x="1333948" y="614468"/>
                </a:cubicBezTo>
                <a:cubicBezTo>
                  <a:pt x="1645920" y="616261"/>
                  <a:pt x="2228626" y="15626"/>
                  <a:pt x="2560320" y="12040"/>
                </a:cubicBezTo>
                <a:cubicBezTo>
                  <a:pt x="2892014" y="8454"/>
                  <a:pt x="3108063" y="300703"/>
                  <a:pt x="3324113" y="592953"/>
                </a:cubicBezTo>
              </a:path>
            </a:pathLst>
          </a:custGeom>
          <a:noFill/>
          <a:ln w="254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7DED96FE-0F11-2627-4F5B-9F9C4AEA808C}"/>
              </a:ext>
            </a:extLst>
          </p:cNvPr>
          <p:cNvSpPr/>
          <p:nvPr/>
        </p:nvSpPr>
        <p:spPr>
          <a:xfrm>
            <a:off x="6114091" y="4045904"/>
            <a:ext cx="2173045" cy="484117"/>
          </a:xfrm>
          <a:custGeom>
            <a:avLst/>
            <a:gdLst>
              <a:gd name="connsiteX0" fmla="*/ 2173045 w 2173045"/>
              <a:gd name="connsiteY0" fmla="*/ 484117 h 484117"/>
              <a:gd name="connsiteX1" fmla="*/ 1624405 w 2173045"/>
              <a:gd name="connsiteY1" fmla="*/ 53811 h 484117"/>
              <a:gd name="connsiteX2" fmla="*/ 1151068 w 2173045"/>
              <a:gd name="connsiteY2" fmla="*/ 430328 h 484117"/>
              <a:gd name="connsiteX3" fmla="*/ 537882 w 2173045"/>
              <a:gd name="connsiteY3" fmla="*/ 22 h 484117"/>
              <a:gd name="connsiteX4" fmla="*/ 0 w 2173045"/>
              <a:gd name="connsiteY4" fmla="*/ 451844 h 48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3045" h="484117">
                <a:moveTo>
                  <a:pt x="2173045" y="484117"/>
                </a:moveTo>
                <a:cubicBezTo>
                  <a:pt x="1983889" y="273446"/>
                  <a:pt x="1794734" y="62776"/>
                  <a:pt x="1624405" y="53811"/>
                </a:cubicBezTo>
                <a:cubicBezTo>
                  <a:pt x="1454076" y="44846"/>
                  <a:pt x="1332155" y="439293"/>
                  <a:pt x="1151068" y="430328"/>
                </a:cubicBezTo>
                <a:cubicBezTo>
                  <a:pt x="969981" y="421363"/>
                  <a:pt x="729727" y="-3564"/>
                  <a:pt x="537882" y="22"/>
                </a:cubicBezTo>
                <a:cubicBezTo>
                  <a:pt x="346037" y="3608"/>
                  <a:pt x="173018" y="227726"/>
                  <a:pt x="0" y="451844"/>
                </a:cubicBezTo>
              </a:path>
            </a:pathLst>
          </a:cu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 descr="What is a Magnetic Field? - Twinkl">
            <a:extLst>
              <a:ext uri="{FF2B5EF4-FFF2-40B4-BE49-F238E27FC236}">
                <a16:creationId xmlns:a16="http://schemas.microsoft.com/office/drawing/2014/main" id="{BAA736B3-4F41-7DB3-127E-F0D0F0816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01377" y="3280922"/>
            <a:ext cx="4262345" cy="220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F42B090-E76B-A5A8-9B9B-DDB570D868F0}"/>
              </a:ext>
            </a:extLst>
          </p:cNvPr>
          <p:cNvSpPr txBox="1"/>
          <p:nvPr/>
        </p:nvSpPr>
        <p:spPr>
          <a:xfrm>
            <a:off x="5149760" y="476673"/>
            <a:ext cx="1723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Axions</a:t>
            </a:r>
          </a:p>
        </p:txBody>
      </p:sp>
    </p:spTree>
    <p:extLst>
      <p:ext uri="{BB962C8B-B14F-4D97-AF65-F5344CB8AC3E}">
        <p14:creationId xmlns:p14="http://schemas.microsoft.com/office/powerpoint/2010/main" val="1553617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80C7D6-4B45-61D4-173D-006ACE9406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A9826-FB29-3077-B7A5-8E65035B7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603" y="-12986"/>
            <a:ext cx="11506799" cy="1128839"/>
          </a:xfrm>
        </p:spPr>
        <p:txBody>
          <a:bodyPr/>
          <a:lstStyle/>
          <a:p>
            <a:r>
              <a:rPr lang="en-US" dirty="0"/>
              <a:t>Axion Dark Matter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1D44A2-D98F-B605-6D9C-6698943DF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63F9F-E952-9844-9CED-21829ABF5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5</a:t>
            </a:fld>
            <a:endParaRPr lang="en-GB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F0380ED-701E-D1BA-EE3C-CA23F9DFF4F3}"/>
              </a:ext>
            </a:extLst>
          </p:cNvPr>
          <p:cNvGrpSpPr/>
          <p:nvPr/>
        </p:nvGrpSpPr>
        <p:grpSpPr>
          <a:xfrm>
            <a:off x="9025071" y="331563"/>
            <a:ext cx="2685481" cy="2193017"/>
            <a:chOff x="1271464" y="2924944"/>
            <a:chExt cx="2685481" cy="2193017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E019191-F429-449C-B769-3F90F1BDC9B7}"/>
                </a:ext>
              </a:extLst>
            </p:cNvPr>
            <p:cNvGrpSpPr/>
            <p:nvPr/>
          </p:nvGrpSpPr>
          <p:grpSpPr>
            <a:xfrm>
              <a:off x="2584455" y="3269514"/>
              <a:ext cx="111122" cy="557491"/>
              <a:chOff x="7812403" y="1463423"/>
              <a:chExt cx="849095" cy="2959768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AE6E0B44-7905-09C6-FFFB-EDDDEDB1035A}"/>
                  </a:ext>
                </a:extLst>
              </p:cNvPr>
              <p:cNvGrpSpPr/>
              <p:nvPr/>
            </p:nvGrpSpPr>
            <p:grpSpPr>
              <a:xfrm>
                <a:off x="7812403" y="2931607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58" name="Arc 57">
                  <a:extLst>
                    <a:ext uri="{FF2B5EF4-FFF2-40B4-BE49-F238E27FC236}">
                      <a16:creationId xmlns:a16="http://schemas.microsoft.com/office/drawing/2014/main" id="{690E8A0D-792E-CDB1-06CD-83BADA6CEC70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9" name="Arc 58">
                  <a:extLst>
                    <a:ext uri="{FF2B5EF4-FFF2-40B4-BE49-F238E27FC236}">
                      <a16:creationId xmlns:a16="http://schemas.microsoft.com/office/drawing/2014/main" id="{C241D2C7-EF43-84A2-CDDF-5830B14E4467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60" name="Arc 59">
                  <a:extLst>
                    <a:ext uri="{FF2B5EF4-FFF2-40B4-BE49-F238E27FC236}">
                      <a16:creationId xmlns:a16="http://schemas.microsoft.com/office/drawing/2014/main" id="{4DFD5052-B866-11D6-40EB-9ECB51022C18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61" name="Arc 60">
                  <a:extLst>
                    <a:ext uri="{FF2B5EF4-FFF2-40B4-BE49-F238E27FC236}">
                      <a16:creationId xmlns:a16="http://schemas.microsoft.com/office/drawing/2014/main" id="{E3ACDC17-5F90-6A94-5CE5-170B72130DB7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7162B73C-AD31-10E2-8138-4F6C16533789}"/>
                  </a:ext>
                </a:extLst>
              </p:cNvPr>
              <p:cNvGrpSpPr/>
              <p:nvPr/>
            </p:nvGrpSpPr>
            <p:grpSpPr>
              <a:xfrm>
                <a:off x="7813631" y="1463423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54" name="Arc 53">
                  <a:extLst>
                    <a:ext uri="{FF2B5EF4-FFF2-40B4-BE49-F238E27FC236}">
                      <a16:creationId xmlns:a16="http://schemas.microsoft.com/office/drawing/2014/main" id="{40593709-6BA6-7AA1-9026-B53485EFD2CF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5" name="Arc 54">
                  <a:extLst>
                    <a:ext uri="{FF2B5EF4-FFF2-40B4-BE49-F238E27FC236}">
                      <a16:creationId xmlns:a16="http://schemas.microsoft.com/office/drawing/2014/main" id="{686433AE-57EB-45F5-E6C4-5F0263CC1CFF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6" name="Arc 55">
                  <a:extLst>
                    <a:ext uri="{FF2B5EF4-FFF2-40B4-BE49-F238E27FC236}">
                      <a16:creationId xmlns:a16="http://schemas.microsoft.com/office/drawing/2014/main" id="{5034263E-04C1-F966-691B-CE6B3FE271EB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7" name="Arc 56">
                  <a:extLst>
                    <a:ext uri="{FF2B5EF4-FFF2-40B4-BE49-F238E27FC236}">
                      <a16:creationId xmlns:a16="http://schemas.microsoft.com/office/drawing/2014/main" id="{7B7C8EFA-6476-E07F-D8C2-CE3A0E196CB2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285F19E5-E723-AD7B-BCE8-F2A723228E9F}"/>
                </a:ext>
              </a:extLst>
            </p:cNvPr>
            <p:cNvGrpSpPr/>
            <p:nvPr/>
          </p:nvGrpSpPr>
          <p:grpSpPr>
            <a:xfrm>
              <a:off x="2600585" y="4094377"/>
              <a:ext cx="110961" cy="280949"/>
              <a:chOff x="7661231" y="1311023"/>
              <a:chExt cx="1413350" cy="2823628"/>
            </a:xfrm>
          </p:grpSpPr>
          <p:sp>
            <p:nvSpPr>
              <p:cNvPr id="48" name="Arc 47">
                <a:extLst>
                  <a:ext uri="{FF2B5EF4-FFF2-40B4-BE49-F238E27FC236}">
                    <a16:creationId xmlns:a16="http://schemas.microsoft.com/office/drawing/2014/main" id="{AE76478E-DBF2-303A-5A41-7C684602C596}"/>
                  </a:ext>
                </a:extLst>
              </p:cNvPr>
              <p:cNvSpPr/>
              <p:nvPr/>
            </p:nvSpPr>
            <p:spPr>
              <a:xfrm rot="5400000">
                <a:off x="7664305" y="2724374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49" name="Arc 48">
                <a:extLst>
                  <a:ext uri="{FF2B5EF4-FFF2-40B4-BE49-F238E27FC236}">
                    <a16:creationId xmlns:a16="http://schemas.microsoft.com/office/drawing/2014/main" id="{A5FC6C02-AB8F-1528-8D10-A771790C118B}"/>
                  </a:ext>
                </a:extLst>
              </p:cNvPr>
              <p:cNvSpPr/>
              <p:nvPr/>
            </p:nvSpPr>
            <p:spPr>
              <a:xfrm>
                <a:off x="7663281" y="2723349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50" name="Arc 49">
                <a:extLst>
                  <a:ext uri="{FF2B5EF4-FFF2-40B4-BE49-F238E27FC236}">
                    <a16:creationId xmlns:a16="http://schemas.microsoft.com/office/drawing/2014/main" id="{FF4ED6F5-034E-E279-D563-901C9506EC70}"/>
                  </a:ext>
                </a:extLst>
              </p:cNvPr>
              <p:cNvSpPr/>
              <p:nvPr/>
            </p:nvSpPr>
            <p:spPr>
              <a:xfrm rot="10800000">
                <a:off x="7663281" y="1311023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51" name="Arc 50">
                <a:extLst>
                  <a:ext uri="{FF2B5EF4-FFF2-40B4-BE49-F238E27FC236}">
                    <a16:creationId xmlns:a16="http://schemas.microsoft.com/office/drawing/2014/main" id="{4901B047-439E-5082-DC60-2F9EF82EBEBC}"/>
                  </a:ext>
                </a:extLst>
              </p:cNvPr>
              <p:cNvSpPr/>
              <p:nvPr/>
            </p:nvSpPr>
            <p:spPr>
              <a:xfrm rot="16200000">
                <a:off x="7662256" y="1356856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CFE03C58-4121-9708-5F48-C0793C9B6D9D}"/>
                </a:ext>
              </a:extLst>
            </p:cNvPr>
            <p:cNvGrpSpPr/>
            <p:nvPr/>
          </p:nvGrpSpPr>
          <p:grpSpPr>
            <a:xfrm>
              <a:off x="2600746" y="3817835"/>
              <a:ext cx="110961" cy="280949"/>
              <a:chOff x="7661231" y="1311023"/>
              <a:chExt cx="1413350" cy="2823628"/>
            </a:xfrm>
          </p:grpSpPr>
          <p:sp>
            <p:nvSpPr>
              <p:cNvPr id="44" name="Arc 43">
                <a:extLst>
                  <a:ext uri="{FF2B5EF4-FFF2-40B4-BE49-F238E27FC236}">
                    <a16:creationId xmlns:a16="http://schemas.microsoft.com/office/drawing/2014/main" id="{602D40DF-7B94-C90E-E8CC-B0D3F5425891}"/>
                  </a:ext>
                </a:extLst>
              </p:cNvPr>
              <p:cNvSpPr/>
              <p:nvPr/>
            </p:nvSpPr>
            <p:spPr>
              <a:xfrm rot="5400000">
                <a:off x="7664305" y="2724374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45" name="Arc 44">
                <a:extLst>
                  <a:ext uri="{FF2B5EF4-FFF2-40B4-BE49-F238E27FC236}">
                    <a16:creationId xmlns:a16="http://schemas.microsoft.com/office/drawing/2014/main" id="{2C1662A5-AE71-778B-AA45-83697B70DD1B}"/>
                  </a:ext>
                </a:extLst>
              </p:cNvPr>
              <p:cNvSpPr/>
              <p:nvPr/>
            </p:nvSpPr>
            <p:spPr>
              <a:xfrm>
                <a:off x="7663281" y="2723349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46" name="Arc 45">
                <a:extLst>
                  <a:ext uri="{FF2B5EF4-FFF2-40B4-BE49-F238E27FC236}">
                    <a16:creationId xmlns:a16="http://schemas.microsoft.com/office/drawing/2014/main" id="{4802F745-7786-E28D-8D8D-BCD8BE85684C}"/>
                  </a:ext>
                </a:extLst>
              </p:cNvPr>
              <p:cNvSpPr/>
              <p:nvPr/>
            </p:nvSpPr>
            <p:spPr>
              <a:xfrm rot="10800000">
                <a:off x="7663281" y="1311023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47" name="Arc 46">
                <a:extLst>
                  <a:ext uri="{FF2B5EF4-FFF2-40B4-BE49-F238E27FC236}">
                    <a16:creationId xmlns:a16="http://schemas.microsoft.com/office/drawing/2014/main" id="{B3BA8F07-A06C-2018-29D2-1D4741668EBB}"/>
                  </a:ext>
                </a:extLst>
              </p:cNvPr>
              <p:cNvSpPr/>
              <p:nvPr/>
            </p:nvSpPr>
            <p:spPr>
              <a:xfrm rot="16200000">
                <a:off x="7662256" y="1356856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3414A83-4350-009E-85DB-45DD1CD3FF5E}"/>
                </a:ext>
              </a:extLst>
            </p:cNvPr>
            <p:cNvGrpSpPr/>
            <p:nvPr/>
          </p:nvGrpSpPr>
          <p:grpSpPr>
            <a:xfrm rot="5562499">
              <a:off x="3223753" y="3056429"/>
              <a:ext cx="138482" cy="447350"/>
              <a:chOff x="7812403" y="1463423"/>
              <a:chExt cx="849095" cy="2959768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F1E74882-476C-F090-93EE-448B9D99DDD4}"/>
                  </a:ext>
                </a:extLst>
              </p:cNvPr>
              <p:cNvGrpSpPr/>
              <p:nvPr/>
            </p:nvGrpSpPr>
            <p:grpSpPr>
              <a:xfrm>
                <a:off x="7812403" y="2931607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36" name="Arc 35">
                  <a:extLst>
                    <a:ext uri="{FF2B5EF4-FFF2-40B4-BE49-F238E27FC236}">
                      <a16:creationId xmlns:a16="http://schemas.microsoft.com/office/drawing/2014/main" id="{3A0A500B-D0D7-047F-3A3F-8A313EE43B52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7" name="Arc 36">
                  <a:extLst>
                    <a:ext uri="{FF2B5EF4-FFF2-40B4-BE49-F238E27FC236}">
                      <a16:creationId xmlns:a16="http://schemas.microsoft.com/office/drawing/2014/main" id="{1CAF4D5A-3CCF-7F64-4E16-2140732B0510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8" name="Arc 37">
                  <a:extLst>
                    <a:ext uri="{FF2B5EF4-FFF2-40B4-BE49-F238E27FC236}">
                      <a16:creationId xmlns:a16="http://schemas.microsoft.com/office/drawing/2014/main" id="{26E82FB3-2ECA-2B17-6994-0460A4C0327F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9" name="Arc 38">
                  <a:extLst>
                    <a:ext uri="{FF2B5EF4-FFF2-40B4-BE49-F238E27FC236}">
                      <a16:creationId xmlns:a16="http://schemas.microsoft.com/office/drawing/2014/main" id="{30608C2B-6B54-C7DD-58AD-F3A227460761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5CA51752-CE54-3ACD-E89D-432448C5B284}"/>
                  </a:ext>
                </a:extLst>
              </p:cNvPr>
              <p:cNvGrpSpPr/>
              <p:nvPr/>
            </p:nvGrpSpPr>
            <p:grpSpPr>
              <a:xfrm>
                <a:off x="7813631" y="1463423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32" name="Arc 31">
                  <a:extLst>
                    <a:ext uri="{FF2B5EF4-FFF2-40B4-BE49-F238E27FC236}">
                      <a16:creationId xmlns:a16="http://schemas.microsoft.com/office/drawing/2014/main" id="{09DE2F38-3DF8-AD22-862E-FC536E2A472E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3" name="Arc 32">
                  <a:extLst>
                    <a:ext uri="{FF2B5EF4-FFF2-40B4-BE49-F238E27FC236}">
                      <a16:creationId xmlns:a16="http://schemas.microsoft.com/office/drawing/2014/main" id="{0326D66F-C0E6-DF42-2034-2AC667CE48FC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4" name="Arc 33">
                  <a:extLst>
                    <a:ext uri="{FF2B5EF4-FFF2-40B4-BE49-F238E27FC236}">
                      <a16:creationId xmlns:a16="http://schemas.microsoft.com/office/drawing/2014/main" id="{A4F7CCE5-6F12-F203-012B-3A8969CB08FD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5" name="Arc 34">
                  <a:extLst>
                    <a:ext uri="{FF2B5EF4-FFF2-40B4-BE49-F238E27FC236}">
                      <a16:creationId xmlns:a16="http://schemas.microsoft.com/office/drawing/2014/main" id="{DAD42F78-9895-800C-6CB1-952256621E37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58765FF-96DB-F2E9-4124-AB15189646DE}"/>
                </a:ext>
              </a:extLst>
            </p:cNvPr>
            <p:cNvGrpSpPr/>
            <p:nvPr/>
          </p:nvGrpSpPr>
          <p:grpSpPr>
            <a:xfrm rot="5562499">
              <a:off x="2783304" y="3055718"/>
              <a:ext cx="138482" cy="447350"/>
              <a:chOff x="7812403" y="1463423"/>
              <a:chExt cx="849095" cy="2959768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F6667807-C709-9196-E78D-DE2D36602150}"/>
                  </a:ext>
                </a:extLst>
              </p:cNvPr>
              <p:cNvGrpSpPr/>
              <p:nvPr/>
            </p:nvGrpSpPr>
            <p:grpSpPr>
              <a:xfrm>
                <a:off x="7812403" y="2931607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26" name="Arc 25">
                  <a:extLst>
                    <a:ext uri="{FF2B5EF4-FFF2-40B4-BE49-F238E27FC236}">
                      <a16:creationId xmlns:a16="http://schemas.microsoft.com/office/drawing/2014/main" id="{41FDBAAD-A3A3-0631-7DEA-B45CB9608B27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27" name="Arc 26">
                  <a:extLst>
                    <a:ext uri="{FF2B5EF4-FFF2-40B4-BE49-F238E27FC236}">
                      <a16:creationId xmlns:a16="http://schemas.microsoft.com/office/drawing/2014/main" id="{FB095E4F-B670-BFD5-9E17-7B11F9D2E89B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28" name="Arc 27">
                  <a:extLst>
                    <a:ext uri="{FF2B5EF4-FFF2-40B4-BE49-F238E27FC236}">
                      <a16:creationId xmlns:a16="http://schemas.microsoft.com/office/drawing/2014/main" id="{CA9CB78B-5B63-3C47-5687-C6CED5A04AFF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29" name="Arc 28">
                  <a:extLst>
                    <a:ext uri="{FF2B5EF4-FFF2-40B4-BE49-F238E27FC236}">
                      <a16:creationId xmlns:a16="http://schemas.microsoft.com/office/drawing/2014/main" id="{24FB5AE4-1819-4654-C752-1157CE4062A1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CA7537C5-6151-D475-774A-15F0CE47CD29}"/>
                  </a:ext>
                </a:extLst>
              </p:cNvPr>
              <p:cNvGrpSpPr/>
              <p:nvPr/>
            </p:nvGrpSpPr>
            <p:grpSpPr>
              <a:xfrm>
                <a:off x="7813631" y="1463423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22" name="Arc 21">
                  <a:extLst>
                    <a:ext uri="{FF2B5EF4-FFF2-40B4-BE49-F238E27FC236}">
                      <a16:creationId xmlns:a16="http://schemas.microsoft.com/office/drawing/2014/main" id="{4530B8EB-CA68-3C85-9881-6B06395CB440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23" name="Arc 22">
                  <a:extLst>
                    <a:ext uri="{FF2B5EF4-FFF2-40B4-BE49-F238E27FC236}">
                      <a16:creationId xmlns:a16="http://schemas.microsoft.com/office/drawing/2014/main" id="{F6AFE222-9944-31F0-2524-B41268E50193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24" name="Arc 23">
                  <a:extLst>
                    <a:ext uri="{FF2B5EF4-FFF2-40B4-BE49-F238E27FC236}">
                      <a16:creationId xmlns:a16="http://schemas.microsoft.com/office/drawing/2014/main" id="{57563EBA-211D-F0EF-AD97-CF4530C989E4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25" name="Arc 24">
                  <a:extLst>
                    <a:ext uri="{FF2B5EF4-FFF2-40B4-BE49-F238E27FC236}">
                      <a16:creationId xmlns:a16="http://schemas.microsoft.com/office/drawing/2014/main" id="{DE938066-6110-B146-B061-829AF384AE48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1B35C9B-1EBF-F7AF-0918-3FCB80210062}"/>
                </a:ext>
              </a:extLst>
            </p:cNvPr>
            <p:cNvCxnSpPr>
              <a:cxnSpLocks/>
              <a:stCxn id="26" idx="2"/>
            </p:cNvCxnSpPr>
            <p:nvPr/>
          </p:nvCxnSpPr>
          <p:spPr>
            <a:xfrm flipH="1">
              <a:off x="1654739" y="3263662"/>
              <a:ext cx="974475" cy="3217"/>
            </a:xfrm>
            <a:prstGeom prst="line">
              <a:avLst/>
            </a:prstGeom>
            <a:ln w="34925"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084BCA8-3103-1D65-21BE-3493822AF3E7}"/>
                </a:ext>
              </a:extLst>
            </p:cNvPr>
            <p:cNvSpPr/>
            <p:nvPr/>
          </p:nvSpPr>
          <p:spPr>
            <a:xfrm>
              <a:off x="2582192" y="3212722"/>
              <a:ext cx="79874" cy="99222"/>
            </a:xfrm>
            <a:prstGeom prst="ellipse">
              <a:avLst/>
            </a:prstGeom>
            <a:solidFill>
              <a:schemeClr val="accent6"/>
            </a:solidFill>
            <a:ln w="50800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0751443-1C1F-2CEA-9F57-F95A53AD071F}"/>
                </a:ext>
              </a:extLst>
            </p:cNvPr>
            <p:cNvSpPr/>
            <p:nvPr/>
          </p:nvSpPr>
          <p:spPr>
            <a:xfrm>
              <a:off x="2547176" y="4370493"/>
              <a:ext cx="247304" cy="308676"/>
            </a:xfrm>
            <a:prstGeom prst="ellipse">
              <a:avLst/>
            </a:prstGeom>
            <a:noFill/>
            <a:ln w="34925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4C45159-7B7D-4F2E-7C20-8990EE11A0BD}"/>
                </a:ext>
              </a:extLst>
            </p:cNvPr>
            <p:cNvCxnSpPr>
              <a:cxnSpLocks/>
              <a:endCxn id="15" idx="5"/>
            </p:cNvCxnSpPr>
            <p:nvPr/>
          </p:nvCxnSpPr>
          <p:spPr>
            <a:xfrm>
              <a:off x="2584455" y="4400633"/>
              <a:ext cx="173809" cy="233332"/>
            </a:xfrm>
            <a:prstGeom prst="line">
              <a:avLst/>
            </a:prstGeom>
            <a:ln w="3492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907F40B-CE53-9040-7BB0-BE288165B9B2}"/>
                </a:ext>
              </a:extLst>
            </p:cNvPr>
            <p:cNvCxnSpPr>
              <a:cxnSpLocks/>
              <a:stCxn id="15" idx="3"/>
              <a:endCxn id="15" idx="7"/>
            </p:cNvCxnSpPr>
            <p:nvPr/>
          </p:nvCxnSpPr>
          <p:spPr>
            <a:xfrm flipV="1">
              <a:off x="2583393" y="4415697"/>
              <a:ext cx="174870" cy="218267"/>
            </a:xfrm>
            <a:prstGeom prst="line">
              <a:avLst/>
            </a:prstGeom>
            <a:ln w="3492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964DCB4A-8539-C07A-0B77-FFEC4A03C4B6}"/>
                    </a:ext>
                  </a:extLst>
                </p:cNvPr>
                <p:cNvSpPr txBox="1"/>
                <p:nvPr/>
              </p:nvSpPr>
              <p:spPr>
                <a:xfrm>
                  <a:off x="1271464" y="2935606"/>
                  <a:ext cx="481474" cy="5611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964DCB4A-8539-C07A-0B77-FFEC4A03C4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1464" y="2935606"/>
                  <a:ext cx="481474" cy="561136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E75DDA20-17FF-D2D5-55E5-B4F1F2AB4CE2}"/>
                    </a:ext>
                  </a:extLst>
                </p:cNvPr>
                <p:cNvSpPr txBox="1"/>
                <p:nvPr/>
              </p:nvSpPr>
              <p:spPr>
                <a:xfrm>
                  <a:off x="3485317" y="2924944"/>
                  <a:ext cx="471628" cy="5611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E75DDA20-17FF-D2D5-55E5-B4F1F2AB4C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85317" y="2924944"/>
                  <a:ext cx="471628" cy="56113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9BCEA72F-8920-9B56-D5FC-6076A4624EB8}"/>
                    </a:ext>
                  </a:extLst>
                </p:cNvPr>
                <p:cNvSpPr txBox="1"/>
                <p:nvPr/>
              </p:nvSpPr>
              <p:spPr>
                <a:xfrm>
                  <a:off x="2390170" y="4656295"/>
                  <a:ext cx="830612" cy="461666"/>
                </a:xfrm>
                <a:prstGeom prst="rect">
                  <a:avLst/>
                </a:prstGeom>
                <a:noFill/>
                <a:ln w="34925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1" i="0" smtClean="0">
                                <a:latin typeface="Cambria Math" panose="02040503050406030204" pitchFamily="18" charset="0"/>
                              </a:rPr>
                              <m:t>𝐁</m:t>
                            </m:r>
                          </m:e>
                          <m:sub>
                            <m: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  <m:t>𝒍𝒂𝒃</m:t>
                            </m:r>
                          </m:sub>
                        </m:sSub>
                      </m:oMath>
                    </m:oMathPara>
                  </a14:m>
                  <a:endParaRPr lang="en-US" sz="2400" b="1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9BCEA72F-8920-9B56-D5FC-6076A4624E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90170" y="4656295"/>
                  <a:ext cx="830612" cy="461666"/>
                </a:xfrm>
                <a:prstGeom prst="rect">
                  <a:avLst/>
                </a:prstGeom>
                <a:blipFill>
                  <a:blip r:embed="rId4"/>
                  <a:stretch>
                    <a:fillRect b="-5405"/>
                  </a:stretch>
                </a:blipFill>
                <a:ln w="349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68" name="Picture 2" descr="Physics - Homing in on Axions?">
            <a:extLst>
              <a:ext uri="{FF2B5EF4-FFF2-40B4-BE49-F238E27FC236}">
                <a16:creationId xmlns:a16="http://schemas.microsoft.com/office/drawing/2014/main" id="{04AB28C4-6397-6B4D-C44D-38AF0412F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615" y="2384569"/>
            <a:ext cx="6475385" cy="349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FFCA03F-70BE-5CDE-C856-BF149DCE6D14}"/>
                  </a:ext>
                </a:extLst>
              </p:cNvPr>
              <p:cNvSpPr txBox="1"/>
              <p:nvPr/>
            </p:nvSpPr>
            <p:spPr>
              <a:xfrm>
                <a:off x="3503712" y="1767218"/>
                <a:ext cx="1376724" cy="4735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 b="0" i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FFCA03F-70BE-5CDE-C856-BF149DCE6D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3712" y="1767218"/>
                <a:ext cx="1376724" cy="4735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6B82C09-C23A-9844-CDB6-8122532DB21E}"/>
                  </a:ext>
                </a:extLst>
              </p:cNvPr>
              <p:cNvSpPr txBox="1"/>
              <p:nvPr/>
            </p:nvSpPr>
            <p:spPr>
              <a:xfrm>
                <a:off x="5326379" y="1672029"/>
                <a:ext cx="2185727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≃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𝐷𝑀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6B82C09-C23A-9844-CDB6-8122532DB2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6379" y="1672029"/>
                <a:ext cx="2185727" cy="610936"/>
              </a:xfrm>
              <a:prstGeom prst="rect">
                <a:avLst/>
              </a:prstGeom>
              <a:blipFill>
                <a:blip r:embed="rId7"/>
                <a:stretch>
                  <a:fillRect b="-4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E09D1C0-3586-B031-322F-738A0C6A7772}"/>
                  </a:ext>
                </a:extLst>
              </p:cNvPr>
              <p:cNvSpPr txBox="1"/>
              <p:nvPr/>
            </p:nvSpPr>
            <p:spPr>
              <a:xfrm>
                <a:off x="7111479" y="5185971"/>
                <a:ext cx="1493614" cy="889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−6</m:t>
                          </m:r>
                        </m:sup>
                      </m:sSup>
                    </m:oMath>
                  </m:oMathPara>
                </a14:m>
                <a:endParaRPr lang="en-GB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E09D1C0-3586-B031-322F-738A0C6A7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1479" y="5185971"/>
                <a:ext cx="1493614" cy="88973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A255B97-A05A-551E-EFE1-ADE6EC2DDA8E}"/>
                  </a:ext>
                </a:extLst>
              </p:cNvPr>
              <p:cNvSpPr txBox="1"/>
              <p:nvPr/>
            </p:nvSpPr>
            <p:spPr>
              <a:xfrm>
                <a:off x="4810286" y="3286975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A255B97-A05A-551E-EFE1-ADE6EC2DDA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0286" y="3286975"/>
                <a:ext cx="6096000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2086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548807-1785-8F91-ADEC-71C6AD17B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7CCC0-045B-9037-F36B-F0CC8CD1F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4" y="125195"/>
            <a:ext cx="11506799" cy="1128839"/>
          </a:xfrm>
        </p:spPr>
        <p:txBody>
          <a:bodyPr/>
          <a:lstStyle/>
          <a:p>
            <a:r>
              <a:rPr lang="en-US" dirty="0"/>
              <a:t>Theory predictions for axion mass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0220A2-E0B8-2EFC-FAEE-0407661AC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1064E2-B4E7-0317-33C6-B50F03DFE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7D96B05-BEFC-4C78-1DF7-B04DB6252F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24" y="1470625"/>
            <a:ext cx="10800744" cy="44973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287CC5-5961-24DD-1351-45AD215AC925}"/>
              </a:ext>
            </a:extLst>
          </p:cNvPr>
          <p:cNvSpPr txBox="1"/>
          <p:nvPr/>
        </p:nvSpPr>
        <p:spPr>
          <a:xfrm>
            <a:off x="1055440" y="5914049"/>
            <a:ext cx="2834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Plot Courtesy: Ciaran O’Hare</a:t>
            </a:r>
          </a:p>
        </p:txBody>
      </p:sp>
    </p:spTree>
    <p:extLst>
      <p:ext uri="{BB962C8B-B14F-4D97-AF65-F5344CB8AC3E}">
        <p14:creationId xmlns:p14="http://schemas.microsoft.com/office/powerpoint/2010/main" val="91223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82BAF-E435-AAE0-2E62-F94029BB22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9A882-B51A-A6A7-2677-73D612E5E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Axion Dark Matter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0D8D57-4AF6-6B0B-E0EF-231273917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0FA2D-116F-831C-F5B5-EE5677CD1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7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E92D0A61-A393-D7B5-48DF-BE51C7AA0C0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9296" y="2204864"/>
                <a:ext cx="3384376" cy="852340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=−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𝛾𝛾</m:t>
                              </m:r>
                            </m:sub>
                          </m:sSub>
                        </m:num>
                        <m:den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̃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E92D0A61-A393-D7B5-48DF-BE51C7AA0C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9296" y="2204864"/>
                <a:ext cx="3384376" cy="852340"/>
              </a:xfrm>
              <a:blipFill>
                <a:blip r:embed="rId3"/>
                <a:stretch>
                  <a:fillRect l="-2622" r="-1124" b="-1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>
            <a:extLst>
              <a:ext uri="{FF2B5EF4-FFF2-40B4-BE49-F238E27FC236}">
                <a16:creationId xmlns:a16="http://schemas.microsoft.com/office/drawing/2014/main" id="{72D63D82-2E3C-F0A5-A60E-C5386146D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792" y="578909"/>
            <a:ext cx="7238704" cy="570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2E0B385-5EF8-479E-AE99-B4B2041B8F0A}"/>
              </a:ext>
            </a:extLst>
          </p:cNvPr>
          <p:cNvSpPr/>
          <p:nvPr/>
        </p:nvSpPr>
        <p:spPr>
          <a:xfrm>
            <a:off x="8688288" y="2060848"/>
            <a:ext cx="2774208" cy="2952328"/>
          </a:xfrm>
          <a:prstGeom prst="roundRect">
            <a:avLst/>
          </a:prstGeom>
          <a:noFill/>
          <a:ln w="889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76169E0-F334-5C1A-C6C4-804306A148BA}"/>
              </a:ext>
            </a:extLst>
          </p:cNvPr>
          <p:cNvCxnSpPr/>
          <p:nvPr/>
        </p:nvCxnSpPr>
        <p:spPr>
          <a:xfrm>
            <a:off x="9480376" y="1340768"/>
            <a:ext cx="828576" cy="0"/>
          </a:xfrm>
          <a:prstGeom prst="straightConnector1">
            <a:avLst/>
          </a:prstGeom>
          <a:ln w="6032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086B2F8-F4ED-E323-8924-C5088974DA97}"/>
              </a:ext>
            </a:extLst>
          </p:cNvPr>
          <p:cNvCxnSpPr>
            <a:cxnSpLocks/>
          </p:cNvCxnSpPr>
          <p:nvPr/>
        </p:nvCxnSpPr>
        <p:spPr>
          <a:xfrm flipH="1">
            <a:off x="10770880" y="1340768"/>
            <a:ext cx="999728" cy="0"/>
          </a:xfrm>
          <a:prstGeom prst="straightConnector1">
            <a:avLst/>
          </a:prstGeom>
          <a:ln w="6032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AB4EEB3-2CD3-132A-C2A5-05BA8F37E720}"/>
              </a:ext>
            </a:extLst>
          </p:cNvPr>
          <p:cNvSpPr txBox="1"/>
          <p:nvPr/>
        </p:nvSpPr>
        <p:spPr>
          <a:xfrm>
            <a:off x="10075392" y="822167"/>
            <a:ext cx="999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This Talk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9FF10B-CC8E-70AD-E546-D4DD6F1D664D}"/>
              </a:ext>
            </a:extLst>
          </p:cNvPr>
          <p:cNvSpPr txBox="1"/>
          <p:nvPr/>
        </p:nvSpPr>
        <p:spPr>
          <a:xfrm>
            <a:off x="9894664" y="515872"/>
            <a:ext cx="131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26 – 40 GHz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C6DB99-2D18-BC4D-ADE1-755C55702098}"/>
              </a:ext>
            </a:extLst>
          </p:cNvPr>
          <p:cNvSpPr txBox="1"/>
          <p:nvPr/>
        </p:nvSpPr>
        <p:spPr>
          <a:xfrm>
            <a:off x="7439724" y="6169060"/>
            <a:ext cx="1906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Dark Matter Mass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B5C1F6-FE25-7448-3CEA-FAA2EF7800DE}"/>
              </a:ext>
            </a:extLst>
          </p:cNvPr>
          <p:cNvSpPr txBox="1"/>
          <p:nvPr/>
        </p:nvSpPr>
        <p:spPr>
          <a:xfrm rot="16200000">
            <a:off x="3136970" y="3352347"/>
            <a:ext cx="1769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Photon Coupling</a:t>
            </a:r>
          </a:p>
        </p:txBody>
      </p:sp>
    </p:spTree>
    <p:extLst>
      <p:ext uri="{BB962C8B-B14F-4D97-AF65-F5344CB8AC3E}">
        <p14:creationId xmlns:p14="http://schemas.microsoft.com/office/powerpoint/2010/main" val="1936623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567B15-7D26-1420-8CBC-420FEC1EAF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1AAE7-C709-C20E-10A9-10621E7DD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600" y="-32152"/>
            <a:ext cx="11506799" cy="1128839"/>
          </a:xfrm>
        </p:spPr>
        <p:txBody>
          <a:bodyPr/>
          <a:lstStyle/>
          <a:p>
            <a:r>
              <a:rPr lang="en-US" dirty="0"/>
              <a:t>Cavity Searches for Axion Dark Matter 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96B7DEC-E682-76E4-C1C5-7C40B5E46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pic>
        <p:nvPicPr>
          <p:cNvPr id="18434" name="Picture 2" descr="a) Cylindrical cavity produced through laser powder bed fusion, (b)... |  Download Scientific Diagram">
            <a:extLst>
              <a:ext uri="{FF2B5EF4-FFF2-40B4-BE49-F238E27FC236}">
                <a16:creationId xmlns:a16="http://schemas.microsoft.com/office/drawing/2014/main" id="{555D0C3C-48B4-EAF2-7F01-89F0CC55A1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16" b="-1"/>
          <a:stretch>
            <a:fillRect/>
          </a:stretch>
        </p:blipFill>
        <p:spPr bwMode="auto">
          <a:xfrm>
            <a:off x="6528048" y="1736812"/>
            <a:ext cx="4095918" cy="318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an 18">
            <a:extLst>
              <a:ext uri="{FF2B5EF4-FFF2-40B4-BE49-F238E27FC236}">
                <a16:creationId xmlns:a16="http://schemas.microsoft.com/office/drawing/2014/main" id="{28A2E581-C0D2-630F-40D3-19B3FF9DBA31}"/>
              </a:ext>
            </a:extLst>
          </p:cNvPr>
          <p:cNvSpPr/>
          <p:nvPr/>
        </p:nvSpPr>
        <p:spPr>
          <a:xfrm>
            <a:off x="2367269" y="2806627"/>
            <a:ext cx="1584176" cy="2338523"/>
          </a:xfrm>
          <a:prstGeom prst="can">
            <a:avLst>
              <a:gd name="adj" fmla="val 27611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50E2558-B1CD-7050-D6BB-827F7FC09107}"/>
              </a:ext>
            </a:extLst>
          </p:cNvPr>
          <p:cNvSpPr txBox="1"/>
          <p:nvPr/>
        </p:nvSpPr>
        <p:spPr>
          <a:xfrm>
            <a:off x="2782811" y="4766927"/>
            <a:ext cx="771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82E041-6B3F-E997-54C5-7D1D23B33380}"/>
              </a:ext>
            </a:extLst>
          </p:cNvPr>
          <p:cNvSpPr txBox="1"/>
          <p:nvPr/>
        </p:nvSpPr>
        <p:spPr>
          <a:xfrm>
            <a:off x="8040216" y="1234387"/>
            <a:ext cx="1479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 Modes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4F21828-A439-1013-CA06-CEC594851FE3}"/>
              </a:ext>
            </a:extLst>
          </p:cNvPr>
          <p:cNvSpPr txBox="1"/>
          <p:nvPr/>
        </p:nvSpPr>
        <p:spPr>
          <a:xfrm>
            <a:off x="1894114" y="65183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5BB102C-18E3-432A-61C9-A2B7CD7A33E4}"/>
                  </a:ext>
                </a:extLst>
              </p:cNvPr>
              <p:cNvSpPr txBox="1"/>
              <p:nvPr/>
            </p:nvSpPr>
            <p:spPr>
              <a:xfrm>
                <a:off x="5447928" y="5316874"/>
                <a:ext cx="93500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 dirty="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𝑙𝑚𝑛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5BB102C-18E3-432A-61C9-A2B7CD7A33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7928" y="5316874"/>
                <a:ext cx="935000" cy="523220"/>
              </a:xfrm>
              <a:prstGeom prst="rect">
                <a:avLst/>
              </a:prstGeom>
              <a:blipFill>
                <a:blip r:embed="rId3"/>
                <a:stretch>
                  <a:fillRect l="-4054" b="-19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93FBD4B-18ED-1281-CC6B-18CB9EA48C28}"/>
              </a:ext>
            </a:extLst>
          </p:cNvPr>
          <p:cNvCxnSpPr>
            <a:cxnSpLocks/>
          </p:cNvCxnSpPr>
          <p:nvPr/>
        </p:nvCxnSpPr>
        <p:spPr>
          <a:xfrm flipV="1">
            <a:off x="3143672" y="2993420"/>
            <a:ext cx="771769" cy="75540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4F34337-68CE-FF4A-CDAE-C2F95198390E}"/>
                  </a:ext>
                </a:extLst>
              </p:cNvPr>
              <p:cNvSpPr txBox="1"/>
              <p:nvPr/>
            </p:nvSpPr>
            <p:spPr>
              <a:xfrm>
                <a:off x="3332451" y="2714857"/>
                <a:ext cx="675546" cy="3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700" i="1" dirty="0" err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700" dirty="0"/>
                  <a:t> 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4F34337-68CE-FF4A-CDAE-C2F9519839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2451" y="2714857"/>
                <a:ext cx="675546" cy="3539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37ACC5AD-DC06-89D8-2251-92E41CD4667D}"/>
              </a:ext>
            </a:extLst>
          </p:cNvPr>
          <p:cNvSpPr txBox="1"/>
          <p:nvPr/>
        </p:nvSpPr>
        <p:spPr>
          <a:xfrm>
            <a:off x="4946989" y="5949561"/>
            <a:ext cx="1936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(eigenfrequencies)</a:t>
            </a:r>
          </a:p>
        </p:txBody>
      </p:sp>
    </p:spTree>
    <p:extLst>
      <p:ext uri="{BB962C8B-B14F-4D97-AF65-F5344CB8AC3E}">
        <p14:creationId xmlns:p14="http://schemas.microsoft.com/office/powerpoint/2010/main" val="3925274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44EB2-900B-5562-C053-DE108462C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600" y="-32152"/>
            <a:ext cx="11506799" cy="1128839"/>
          </a:xfrm>
        </p:spPr>
        <p:txBody>
          <a:bodyPr/>
          <a:lstStyle/>
          <a:p>
            <a:r>
              <a:rPr lang="en-US" dirty="0"/>
              <a:t>Cavity Searches for Axion Dark Matter 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71AB840-0B97-EF88-F28A-828E7E461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 | New Windows on Fundamental Physics | 19-20 Jan 2026</a:t>
            </a:r>
          </a:p>
        </p:txBody>
      </p:sp>
      <p:pic>
        <p:nvPicPr>
          <p:cNvPr id="18434" name="Picture 2" descr="a) Cylindrical cavity produced through laser powder bed fusion, (b)... |  Download Scientific Diagram">
            <a:extLst>
              <a:ext uri="{FF2B5EF4-FFF2-40B4-BE49-F238E27FC236}">
                <a16:creationId xmlns:a16="http://schemas.microsoft.com/office/drawing/2014/main" id="{B31FCE24-E8D9-8BFB-C899-90CC1EA87C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16" b="-1"/>
          <a:stretch>
            <a:fillRect/>
          </a:stretch>
        </p:blipFill>
        <p:spPr bwMode="auto">
          <a:xfrm>
            <a:off x="6528048" y="1736812"/>
            <a:ext cx="4095918" cy="318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n 13">
            <a:extLst>
              <a:ext uri="{FF2B5EF4-FFF2-40B4-BE49-F238E27FC236}">
                <a16:creationId xmlns:a16="http://schemas.microsoft.com/office/drawing/2014/main" id="{483472F4-5CE3-561A-5260-A8BE879B186B}"/>
              </a:ext>
            </a:extLst>
          </p:cNvPr>
          <p:cNvSpPr/>
          <p:nvPr/>
        </p:nvSpPr>
        <p:spPr>
          <a:xfrm>
            <a:off x="1899217" y="2155483"/>
            <a:ext cx="2520280" cy="3096344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n 14">
            <a:extLst>
              <a:ext uri="{FF2B5EF4-FFF2-40B4-BE49-F238E27FC236}">
                <a16:creationId xmlns:a16="http://schemas.microsoft.com/office/drawing/2014/main" id="{E419F6A4-8CB3-AB9E-F728-9C185F8BF751}"/>
              </a:ext>
            </a:extLst>
          </p:cNvPr>
          <p:cNvSpPr/>
          <p:nvPr/>
        </p:nvSpPr>
        <p:spPr>
          <a:xfrm>
            <a:off x="2223253" y="2448615"/>
            <a:ext cx="1872208" cy="2803212"/>
          </a:xfrm>
          <a:prstGeom prst="can">
            <a:avLst>
              <a:gd name="adj" fmla="val 18400"/>
            </a:avLst>
          </a:prstGeom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0C2676-1238-6A5B-80EF-3781F7E7B266}"/>
              </a:ext>
            </a:extLst>
          </p:cNvPr>
          <p:cNvSpPr txBox="1"/>
          <p:nvPr/>
        </p:nvSpPr>
        <p:spPr>
          <a:xfrm>
            <a:off x="3719736" y="1786151"/>
            <a:ext cx="926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Magnet</a:t>
            </a:r>
          </a:p>
        </p:txBody>
      </p:sp>
      <p:sp>
        <p:nvSpPr>
          <p:cNvPr id="19" name="Can 18">
            <a:extLst>
              <a:ext uri="{FF2B5EF4-FFF2-40B4-BE49-F238E27FC236}">
                <a16:creationId xmlns:a16="http://schemas.microsoft.com/office/drawing/2014/main" id="{FBE94BE0-4558-9503-62B1-E7E90D52CE8C}"/>
              </a:ext>
            </a:extLst>
          </p:cNvPr>
          <p:cNvSpPr/>
          <p:nvPr/>
        </p:nvSpPr>
        <p:spPr>
          <a:xfrm>
            <a:off x="2367269" y="2806627"/>
            <a:ext cx="1584176" cy="2338523"/>
          </a:xfrm>
          <a:prstGeom prst="can">
            <a:avLst>
              <a:gd name="adj" fmla="val 27611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BAF6BE3-7F7B-54E5-5A71-51F2FF7E1818}"/>
              </a:ext>
            </a:extLst>
          </p:cNvPr>
          <p:cNvSpPr txBox="1"/>
          <p:nvPr/>
        </p:nvSpPr>
        <p:spPr>
          <a:xfrm>
            <a:off x="3153556" y="3359561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E449F75-BFA6-5598-B7DC-1A2F14FF0663}"/>
              </a:ext>
            </a:extLst>
          </p:cNvPr>
          <p:cNvCxnSpPr/>
          <p:nvPr/>
        </p:nvCxnSpPr>
        <p:spPr>
          <a:xfrm flipV="1">
            <a:off x="3576692" y="3229954"/>
            <a:ext cx="0" cy="1491867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A05EAEE-B19A-3594-24AC-E86B67446B76}"/>
              </a:ext>
            </a:extLst>
          </p:cNvPr>
          <p:cNvSpPr txBox="1"/>
          <p:nvPr/>
        </p:nvSpPr>
        <p:spPr>
          <a:xfrm>
            <a:off x="2782811" y="4766927"/>
            <a:ext cx="771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896CB0-20B7-90DE-65F2-4F4E9A2B65F1}"/>
              </a:ext>
            </a:extLst>
          </p:cNvPr>
          <p:cNvSpPr txBox="1"/>
          <p:nvPr/>
        </p:nvSpPr>
        <p:spPr>
          <a:xfrm>
            <a:off x="8040216" y="1234387"/>
            <a:ext cx="1479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 Modes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757E590-681D-F0BB-B92A-B4CFCF750A60}"/>
              </a:ext>
            </a:extLst>
          </p:cNvPr>
          <p:cNvSpPr txBox="1"/>
          <p:nvPr/>
        </p:nvSpPr>
        <p:spPr>
          <a:xfrm>
            <a:off x="1894114" y="65183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977A378-88D9-1D7A-5396-66787EC9112A}"/>
                  </a:ext>
                </a:extLst>
              </p:cNvPr>
              <p:cNvSpPr txBox="1"/>
              <p:nvPr/>
            </p:nvSpPr>
            <p:spPr>
              <a:xfrm>
                <a:off x="5447928" y="5316874"/>
                <a:ext cx="42287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 dirty="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800" i="1" dirty="0" smtClean="0">
                              <a:latin typeface="Cambria Math" panose="02040503050406030204" pitchFamily="18" charset="0"/>
                            </a:rPr>
                            <m:t>010</m:t>
                          </m:r>
                        </m:sub>
                      </m:sSub>
                      <m:r>
                        <a:rPr lang="en-US" sz="2800" i="1" dirty="0" smtClean="0">
                          <a:latin typeface="Cambria Math" panose="02040503050406030204" pitchFamily="18" charset="0"/>
                        </a:rPr>
                        <m:t> ~</m:t>
                      </m:r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1/</m:t>
                      </m:r>
                      <m:sSub>
                        <m:sSubPr>
                          <m:ctrlP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𝑎𝑥𝑖𝑜𝑛</m:t>
                          </m:r>
                        </m:sub>
                      </m:sSub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2800" i="1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977A378-88D9-1D7A-5396-66787EC911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7928" y="5316874"/>
                <a:ext cx="4228785" cy="523220"/>
              </a:xfrm>
              <a:prstGeom prst="rect">
                <a:avLst/>
              </a:prstGeom>
              <a:blipFill>
                <a:blip r:embed="rId3"/>
                <a:stretch>
                  <a:fillRect l="-601" r="-901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8335CF5-4343-5541-2E5A-0B56B89FC243}"/>
              </a:ext>
            </a:extLst>
          </p:cNvPr>
          <p:cNvCxnSpPr>
            <a:cxnSpLocks/>
          </p:cNvCxnSpPr>
          <p:nvPr/>
        </p:nvCxnSpPr>
        <p:spPr>
          <a:xfrm flipV="1">
            <a:off x="3143672" y="2993420"/>
            <a:ext cx="771769" cy="75540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87E502F-0B0F-BA3A-4F1A-AA6FC60718F5}"/>
                  </a:ext>
                </a:extLst>
              </p:cNvPr>
              <p:cNvSpPr txBox="1"/>
              <p:nvPr/>
            </p:nvSpPr>
            <p:spPr>
              <a:xfrm>
                <a:off x="3332451" y="2714857"/>
                <a:ext cx="675546" cy="3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700" i="1" dirty="0" err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700" dirty="0"/>
                  <a:t> 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87E502F-0B0F-BA3A-4F1A-AA6FC60718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2451" y="2714857"/>
                <a:ext cx="675546" cy="3539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 42">
            <a:extLst>
              <a:ext uri="{FF2B5EF4-FFF2-40B4-BE49-F238E27FC236}">
                <a16:creationId xmlns:a16="http://schemas.microsoft.com/office/drawing/2014/main" id="{2A50EFE7-BEC0-67DF-3BCE-8611F7C57C08}"/>
              </a:ext>
            </a:extLst>
          </p:cNvPr>
          <p:cNvSpPr/>
          <p:nvPr/>
        </p:nvSpPr>
        <p:spPr>
          <a:xfrm>
            <a:off x="6324600" y="1651000"/>
            <a:ext cx="4508500" cy="3365500"/>
          </a:xfrm>
          <a:custGeom>
            <a:avLst/>
            <a:gdLst>
              <a:gd name="csX0" fmla="*/ 266700 w 4508500"/>
              <a:gd name="csY0" fmla="*/ 1714500 h 3365500"/>
              <a:gd name="csX1" fmla="*/ 1727200 w 4508500"/>
              <a:gd name="csY1" fmla="*/ 1714500 h 3365500"/>
              <a:gd name="csX2" fmla="*/ 1727200 w 4508500"/>
              <a:gd name="csY2" fmla="*/ 25400 h 3365500"/>
              <a:gd name="csX3" fmla="*/ 4508500 w 4508500"/>
              <a:gd name="csY3" fmla="*/ 0 h 3365500"/>
              <a:gd name="csX4" fmla="*/ 4495800 w 4508500"/>
              <a:gd name="csY4" fmla="*/ 3365500 h 3365500"/>
              <a:gd name="csX5" fmla="*/ 25400 w 4508500"/>
              <a:gd name="csY5" fmla="*/ 3365500 h 3365500"/>
              <a:gd name="csX6" fmla="*/ 0 w 4508500"/>
              <a:gd name="csY6" fmla="*/ 1676400 h 3365500"/>
              <a:gd name="csX7" fmla="*/ 266700 w 4508500"/>
              <a:gd name="csY7" fmla="*/ 1714500 h 33655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4508500" h="3365500">
                <a:moveTo>
                  <a:pt x="266700" y="1714500"/>
                </a:moveTo>
                <a:lnTo>
                  <a:pt x="1727200" y="1714500"/>
                </a:lnTo>
                <a:lnTo>
                  <a:pt x="1727200" y="25400"/>
                </a:lnTo>
                <a:lnTo>
                  <a:pt x="4508500" y="0"/>
                </a:lnTo>
                <a:cubicBezTo>
                  <a:pt x="4504267" y="1121833"/>
                  <a:pt x="4500033" y="2243667"/>
                  <a:pt x="4495800" y="3365500"/>
                </a:cubicBezTo>
                <a:lnTo>
                  <a:pt x="25400" y="3365500"/>
                </a:lnTo>
                <a:lnTo>
                  <a:pt x="0" y="1676400"/>
                </a:lnTo>
                <a:lnTo>
                  <a:pt x="266700" y="1714500"/>
                </a:lnTo>
                <a:close/>
              </a:path>
            </a:pathLst>
          </a:cu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D9A0266-51E6-1B04-F84B-D8B60FB2C457}"/>
              </a:ext>
            </a:extLst>
          </p:cNvPr>
          <p:cNvSpPr txBox="1"/>
          <p:nvPr/>
        </p:nvSpPr>
        <p:spPr>
          <a:xfrm>
            <a:off x="5758322" y="1970817"/>
            <a:ext cx="705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axion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C530E8-8A97-5D17-D04C-546EE047D95C}"/>
              </a:ext>
            </a:extLst>
          </p:cNvPr>
          <p:cNvGrpSpPr/>
          <p:nvPr/>
        </p:nvGrpSpPr>
        <p:grpSpPr>
          <a:xfrm>
            <a:off x="303338" y="5251827"/>
            <a:ext cx="1692820" cy="1485219"/>
            <a:chOff x="1271464" y="2924944"/>
            <a:chExt cx="2685481" cy="2512263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E44D9396-2493-FDAC-6081-038A8F90820D}"/>
                </a:ext>
              </a:extLst>
            </p:cNvPr>
            <p:cNvGrpSpPr/>
            <p:nvPr/>
          </p:nvGrpSpPr>
          <p:grpSpPr>
            <a:xfrm>
              <a:off x="2584455" y="3269514"/>
              <a:ext cx="111122" cy="557491"/>
              <a:chOff x="7812403" y="1463423"/>
              <a:chExt cx="849095" cy="2959768"/>
            </a:xfrm>
          </p:grpSpPr>
          <p:grpSp>
            <p:nvGrpSpPr>
              <p:cNvPr id="18459" name="Group 18458">
                <a:extLst>
                  <a:ext uri="{FF2B5EF4-FFF2-40B4-BE49-F238E27FC236}">
                    <a16:creationId xmlns:a16="http://schemas.microsoft.com/office/drawing/2014/main" id="{4EAEE031-E012-B83C-F4EC-337A4139DD02}"/>
                  </a:ext>
                </a:extLst>
              </p:cNvPr>
              <p:cNvGrpSpPr/>
              <p:nvPr/>
            </p:nvGrpSpPr>
            <p:grpSpPr>
              <a:xfrm>
                <a:off x="7812403" y="2931607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65" name="Arc 18464">
                  <a:extLst>
                    <a:ext uri="{FF2B5EF4-FFF2-40B4-BE49-F238E27FC236}">
                      <a16:creationId xmlns:a16="http://schemas.microsoft.com/office/drawing/2014/main" id="{F9485FE7-7200-B2AB-F731-48535D4DD126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6" name="Arc 18465">
                  <a:extLst>
                    <a:ext uri="{FF2B5EF4-FFF2-40B4-BE49-F238E27FC236}">
                      <a16:creationId xmlns:a16="http://schemas.microsoft.com/office/drawing/2014/main" id="{35041437-96BE-D470-944F-8D4C970706D1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7" name="Arc 18466">
                  <a:extLst>
                    <a:ext uri="{FF2B5EF4-FFF2-40B4-BE49-F238E27FC236}">
                      <a16:creationId xmlns:a16="http://schemas.microsoft.com/office/drawing/2014/main" id="{2168412F-8E33-C2A8-5C6C-546732912225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8" name="Arc 18467">
                  <a:extLst>
                    <a:ext uri="{FF2B5EF4-FFF2-40B4-BE49-F238E27FC236}">
                      <a16:creationId xmlns:a16="http://schemas.microsoft.com/office/drawing/2014/main" id="{18981DC8-41D6-685C-3E70-2110B1294343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18460" name="Group 18459">
                <a:extLst>
                  <a:ext uri="{FF2B5EF4-FFF2-40B4-BE49-F238E27FC236}">
                    <a16:creationId xmlns:a16="http://schemas.microsoft.com/office/drawing/2014/main" id="{BACBEA62-A2A3-2BB0-D27F-44A98FD16C46}"/>
                  </a:ext>
                </a:extLst>
              </p:cNvPr>
              <p:cNvGrpSpPr/>
              <p:nvPr/>
            </p:nvGrpSpPr>
            <p:grpSpPr>
              <a:xfrm>
                <a:off x="7813631" y="1463423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61" name="Arc 18460">
                  <a:extLst>
                    <a:ext uri="{FF2B5EF4-FFF2-40B4-BE49-F238E27FC236}">
                      <a16:creationId xmlns:a16="http://schemas.microsoft.com/office/drawing/2014/main" id="{843D6047-6FD1-CD28-67D0-60859A22B256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2" name="Arc 18461">
                  <a:extLst>
                    <a:ext uri="{FF2B5EF4-FFF2-40B4-BE49-F238E27FC236}">
                      <a16:creationId xmlns:a16="http://schemas.microsoft.com/office/drawing/2014/main" id="{0280DE38-5078-C4A2-E7BA-899AA87AB1A4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3" name="Arc 18462">
                  <a:extLst>
                    <a:ext uri="{FF2B5EF4-FFF2-40B4-BE49-F238E27FC236}">
                      <a16:creationId xmlns:a16="http://schemas.microsoft.com/office/drawing/2014/main" id="{4952EA06-D48C-B448-2119-D03F6C4CD850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4" name="Arc 18463">
                  <a:extLst>
                    <a:ext uri="{FF2B5EF4-FFF2-40B4-BE49-F238E27FC236}">
                      <a16:creationId xmlns:a16="http://schemas.microsoft.com/office/drawing/2014/main" id="{ABE8A1E0-6684-1C82-DFA5-0DCFA9E6FDD6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403780BB-23BB-F802-2D11-C4A77EA564A8}"/>
                </a:ext>
              </a:extLst>
            </p:cNvPr>
            <p:cNvGrpSpPr/>
            <p:nvPr/>
          </p:nvGrpSpPr>
          <p:grpSpPr>
            <a:xfrm>
              <a:off x="2600585" y="4094377"/>
              <a:ext cx="110961" cy="280949"/>
              <a:chOff x="7661231" y="1311023"/>
              <a:chExt cx="1413350" cy="2823628"/>
            </a:xfrm>
          </p:grpSpPr>
          <p:sp>
            <p:nvSpPr>
              <p:cNvPr id="18455" name="Arc 18454">
                <a:extLst>
                  <a:ext uri="{FF2B5EF4-FFF2-40B4-BE49-F238E27FC236}">
                    <a16:creationId xmlns:a16="http://schemas.microsoft.com/office/drawing/2014/main" id="{1F3E5A8D-9DA3-5C39-3ACC-584C3275FFDB}"/>
                  </a:ext>
                </a:extLst>
              </p:cNvPr>
              <p:cNvSpPr/>
              <p:nvPr/>
            </p:nvSpPr>
            <p:spPr>
              <a:xfrm rot="5400000">
                <a:off x="7664305" y="2724374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6" name="Arc 18455">
                <a:extLst>
                  <a:ext uri="{FF2B5EF4-FFF2-40B4-BE49-F238E27FC236}">
                    <a16:creationId xmlns:a16="http://schemas.microsoft.com/office/drawing/2014/main" id="{D54B4492-3896-0D71-9A47-75333F5F74F1}"/>
                  </a:ext>
                </a:extLst>
              </p:cNvPr>
              <p:cNvSpPr/>
              <p:nvPr/>
            </p:nvSpPr>
            <p:spPr>
              <a:xfrm>
                <a:off x="7663281" y="2723349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7" name="Arc 18456">
                <a:extLst>
                  <a:ext uri="{FF2B5EF4-FFF2-40B4-BE49-F238E27FC236}">
                    <a16:creationId xmlns:a16="http://schemas.microsoft.com/office/drawing/2014/main" id="{9BCE6F25-9593-0E33-2441-4A93A78B3C10}"/>
                  </a:ext>
                </a:extLst>
              </p:cNvPr>
              <p:cNvSpPr/>
              <p:nvPr/>
            </p:nvSpPr>
            <p:spPr>
              <a:xfrm rot="10800000">
                <a:off x="7663281" y="1311023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8" name="Arc 18457">
                <a:extLst>
                  <a:ext uri="{FF2B5EF4-FFF2-40B4-BE49-F238E27FC236}">
                    <a16:creationId xmlns:a16="http://schemas.microsoft.com/office/drawing/2014/main" id="{1966369E-E301-599F-B9B2-CF7109BBDE41}"/>
                  </a:ext>
                </a:extLst>
              </p:cNvPr>
              <p:cNvSpPr/>
              <p:nvPr/>
            </p:nvSpPr>
            <p:spPr>
              <a:xfrm rot="16200000">
                <a:off x="7662256" y="1356856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111A5D85-3A23-4FD6-FF06-EEF1C23EBF7A}"/>
                </a:ext>
              </a:extLst>
            </p:cNvPr>
            <p:cNvGrpSpPr/>
            <p:nvPr/>
          </p:nvGrpSpPr>
          <p:grpSpPr>
            <a:xfrm>
              <a:off x="2600746" y="3817835"/>
              <a:ext cx="110961" cy="280949"/>
              <a:chOff x="7661231" y="1311023"/>
              <a:chExt cx="1413350" cy="2823628"/>
            </a:xfrm>
          </p:grpSpPr>
          <p:sp>
            <p:nvSpPr>
              <p:cNvPr id="18451" name="Arc 18450">
                <a:extLst>
                  <a:ext uri="{FF2B5EF4-FFF2-40B4-BE49-F238E27FC236}">
                    <a16:creationId xmlns:a16="http://schemas.microsoft.com/office/drawing/2014/main" id="{6F3BC4D5-D77E-C3FF-70FC-DF7697AC32D7}"/>
                  </a:ext>
                </a:extLst>
              </p:cNvPr>
              <p:cNvSpPr/>
              <p:nvPr/>
            </p:nvSpPr>
            <p:spPr>
              <a:xfrm rot="5400000">
                <a:off x="7664305" y="2724374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2" name="Arc 18451">
                <a:extLst>
                  <a:ext uri="{FF2B5EF4-FFF2-40B4-BE49-F238E27FC236}">
                    <a16:creationId xmlns:a16="http://schemas.microsoft.com/office/drawing/2014/main" id="{1241F674-8DF7-524F-9CC7-47A4686F11AD}"/>
                  </a:ext>
                </a:extLst>
              </p:cNvPr>
              <p:cNvSpPr/>
              <p:nvPr/>
            </p:nvSpPr>
            <p:spPr>
              <a:xfrm>
                <a:off x="7663281" y="2723349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3" name="Arc 18452">
                <a:extLst>
                  <a:ext uri="{FF2B5EF4-FFF2-40B4-BE49-F238E27FC236}">
                    <a16:creationId xmlns:a16="http://schemas.microsoft.com/office/drawing/2014/main" id="{C15EE318-3D5A-51E8-DE79-A401D6DBCAA0}"/>
                  </a:ext>
                </a:extLst>
              </p:cNvPr>
              <p:cNvSpPr/>
              <p:nvPr/>
            </p:nvSpPr>
            <p:spPr>
              <a:xfrm rot="10800000">
                <a:off x="7663281" y="1311023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4" name="Arc 18453">
                <a:extLst>
                  <a:ext uri="{FF2B5EF4-FFF2-40B4-BE49-F238E27FC236}">
                    <a16:creationId xmlns:a16="http://schemas.microsoft.com/office/drawing/2014/main" id="{D9A7320D-17AF-B843-0773-C9992F325BD7}"/>
                  </a:ext>
                </a:extLst>
              </p:cNvPr>
              <p:cNvSpPr/>
              <p:nvPr/>
            </p:nvSpPr>
            <p:spPr>
              <a:xfrm rot="16200000">
                <a:off x="7662256" y="1356856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14012A10-DFBE-E49C-08B4-5CC3125B3FB0}"/>
                </a:ext>
              </a:extLst>
            </p:cNvPr>
            <p:cNvGrpSpPr/>
            <p:nvPr/>
          </p:nvGrpSpPr>
          <p:grpSpPr>
            <a:xfrm rot="5562499">
              <a:off x="3223753" y="3056429"/>
              <a:ext cx="138482" cy="447350"/>
              <a:chOff x="7812403" y="1463423"/>
              <a:chExt cx="849095" cy="2959768"/>
            </a:xfrm>
          </p:grpSpPr>
          <p:grpSp>
            <p:nvGrpSpPr>
              <p:cNvPr id="18441" name="Group 18440">
                <a:extLst>
                  <a:ext uri="{FF2B5EF4-FFF2-40B4-BE49-F238E27FC236}">
                    <a16:creationId xmlns:a16="http://schemas.microsoft.com/office/drawing/2014/main" id="{4EE72593-4F8D-A3C4-34DC-E70D7C202855}"/>
                  </a:ext>
                </a:extLst>
              </p:cNvPr>
              <p:cNvGrpSpPr/>
              <p:nvPr/>
            </p:nvGrpSpPr>
            <p:grpSpPr>
              <a:xfrm>
                <a:off x="7812403" y="2931607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47" name="Arc 18446">
                  <a:extLst>
                    <a:ext uri="{FF2B5EF4-FFF2-40B4-BE49-F238E27FC236}">
                      <a16:creationId xmlns:a16="http://schemas.microsoft.com/office/drawing/2014/main" id="{9EE5F242-8EBF-4D48-2C6D-F41D916028DB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8" name="Arc 18447">
                  <a:extLst>
                    <a:ext uri="{FF2B5EF4-FFF2-40B4-BE49-F238E27FC236}">
                      <a16:creationId xmlns:a16="http://schemas.microsoft.com/office/drawing/2014/main" id="{97DE8D6F-9E7B-B20D-C20A-08113F6907C9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9" name="Arc 18448">
                  <a:extLst>
                    <a:ext uri="{FF2B5EF4-FFF2-40B4-BE49-F238E27FC236}">
                      <a16:creationId xmlns:a16="http://schemas.microsoft.com/office/drawing/2014/main" id="{13CD494C-9136-0812-2B85-9564AE462E43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50" name="Arc 18449">
                  <a:extLst>
                    <a:ext uri="{FF2B5EF4-FFF2-40B4-BE49-F238E27FC236}">
                      <a16:creationId xmlns:a16="http://schemas.microsoft.com/office/drawing/2014/main" id="{1A36A774-DEB5-57F9-7EEE-7651E567EB79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18442" name="Group 18441">
                <a:extLst>
                  <a:ext uri="{FF2B5EF4-FFF2-40B4-BE49-F238E27FC236}">
                    <a16:creationId xmlns:a16="http://schemas.microsoft.com/office/drawing/2014/main" id="{289CE47B-9292-CD0D-0E9B-1BF734F64572}"/>
                  </a:ext>
                </a:extLst>
              </p:cNvPr>
              <p:cNvGrpSpPr/>
              <p:nvPr/>
            </p:nvGrpSpPr>
            <p:grpSpPr>
              <a:xfrm>
                <a:off x="7813631" y="1463423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43" name="Arc 18442">
                  <a:extLst>
                    <a:ext uri="{FF2B5EF4-FFF2-40B4-BE49-F238E27FC236}">
                      <a16:creationId xmlns:a16="http://schemas.microsoft.com/office/drawing/2014/main" id="{1DC782B1-9EA6-51C2-146E-36E781895919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4" name="Arc 18443">
                  <a:extLst>
                    <a:ext uri="{FF2B5EF4-FFF2-40B4-BE49-F238E27FC236}">
                      <a16:creationId xmlns:a16="http://schemas.microsoft.com/office/drawing/2014/main" id="{838EA25E-8AF0-997C-9DFE-931D8EE69094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5" name="Arc 18444">
                  <a:extLst>
                    <a:ext uri="{FF2B5EF4-FFF2-40B4-BE49-F238E27FC236}">
                      <a16:creationId xmlns:a16="http://schemas.microsoft.com/office/drawing/2014/main" id="{68BD6BED-B7A9-F955-012E-57EF8D215A68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6" name="Arc 18445">
                  <a:extLst>
                    <a:ext uri="{FF2B5EF4-FFF2-40B4-BE49-F238E27FC236}">
                      <a16:creationId xmlns:a16="http://schemas.microsoft.com/office/drawing/2014/main" id="{96B2A198-F63F-509A-3E9B-3FB08E665778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3BCA2D92-748A-BC1A-AA27-9B950C827720}"/>
                </a:ext>
              </a:extLst>
            </p:cNvPr>
            <p:cNvGrpSpPr/>
            <p:nvPr/>
          </p:nvGrpSpPr>
          <p:grpSpPr>
            <a:xfrm rot="5562499">
              <a:off x="2783304" y="3055718"/>
              <a:ext cx="138482" cy="447350"/>
              <a:chOff x="7812403" y="1463423"/>
              <a:chExt cx="849095" cy="2959768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91C30289-CD5E-152B-C442-3116C71D9269}"/>
                  </a:ext>
                </a:extLst>
              </p:cNvPr>
              <p:cNvGrpSpPr/>
              <p:nvPr/>
            </p:nvGrpSpPr>
            <p:grpSpPr>
              <a:xfrm>
                <a:off x="7812403" y="2931607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37" name="Arc 18436">
                  <a:extLst>
                    <a:ext uri="{FF2B5EF4-FFF2-40B4-BE49-F238E27FC236}">
                      <a16:creationId xmlns:a16="http://schemas.microsoft.com/office/drawing/2014/main" id="{8CD07487-D476-B327-EA4E-A14BC51E9786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38" name="Arc 18437">
                  <a:extLst>
                    <a:ext uri="{FF2B5EF4-FFF2-40B4-BE49-F238E27FC236}">
                      <a16:creationId xmlns:a16="http://schemas.microsoft.com/office/drawing/2014/main" id="{26E73D22-ABE8-1054-8659-7C6DC809530A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39" name="Arc 18438">
                  <a:extLst>
                    <a:ext uri="{FF2B5EF4-FFF2-40B4-BE49-F238E27FC236}">
                      <a16:creationId xmlns:a16="http://schemas.microsoft.com/office/drawing/2014/main" id="{66B06B60-27CB-46AB-6ACB-9CF866F1E9CE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0" name="Arc 18439">
                  <a:extLst>
                    <a:ext uri="{FF2B5EF4-FFF2-40B4-BE49-F238E27FC236}">
                      <a16:creationId xmlns:a16="http://schemas.microsoft.com/office/drawing/2014/main" id="{B53199EE-51CC-CA0F-D5AD-6A221B799CEA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2D9E841A-7F6E-BC5B-7ACF-4F38E00B9E56}"/>
                  </a:ext>
                </a:extLst>
              </p:cNvPr>
              <p:cNvGrpSpPr/>
              <p:nvPr/>
            </p:nvGrpSpPr>
            <p:grpSpPr>
              <a:xfrm>
                <a:off x="7813631" y="1463423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32" name="Arc 18431">
                  <a:extLst>
                    <a:ext uri="{FF2B5EF4-FFF2-40B4-BE49-F238E27FC236}">
                      <a16:creationId xmlns:a16="http://schemas.microsoft.com/office/drawing/2014/main" id="{77AC7C0E-A3A3-35F2-C7CC-A9827C03F27C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33" name="Arc 18432">
                  <a:extLst>
                    <a:ext uri="{FF2B5EF4-FFF2-40B4-BE49-F238E27FC236}">
                      <a16:creationId xmlns:a16="http://schemas.microsoft.com/office/drawing/2014/main" id="{BD76BFC4-268A-EBED-E0EA-0F04B975BD00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35" name="Arc 18434">
                  <a:extLst>
                    <a:ext uri="{FF2B5EF4-FFF2-40B4-BE49-F238E27FC236}">
                      <a16:creationId xmlns:a16="http://schemas.microsoft.com/office/drawing/2014/main" id="{51A62875-815D-E96E-99C6-9D55D9C8922A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36" name="Arc 18435">
                  <a:extLst>
                    <a:ext uri="{FF2B5EF4-FFF2-40B4-BE49-F238E27FC236}">
                      <a16:creationId xmlns:a16="http://schemas.microsoft.com/office/drawing/2014/main" id="{78BFDA09-F94E-92BC-7148-B80482610579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</p:grp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B36FD8B-D504-A4F0-C6D6-2469C9D5797A}"/>
                </a:ext>
              </a:extLst>
            </p:cNvPr>
            <p:cNvCxnSpPr>
              <a:cxnSpLocks/>
              <a:stCxn id="18437" idx="2"/>
            </p:cNvCxnSpPr>
            <p:nvPr/>
          </p:nvCxnSpPr>
          <p:spPr>
            <a:xfrm flipH="1">
              <a:off x="1654739" y="3263662"/>
              <a:ext cx="974475" cy="3217"/>
            </a:xfrm>
            <a:prstGeom prst="line">
              <a:avLst/>
            </a:prstGeom>
            <a:ln w="34925"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CBF8575-17FA-AF04-8CE4-84561A2486C0}"/>
                </a:ext>
              </a:extLst>
            </p:cNvPr>
            <p:cNvSpPr/>
            <p:nvPr/>
          </p:nvSpPr>
          <p:spPr>
            <a:xfrm>
              <a:off x="2582192" y="3212722"/>
              <a:ext cx="79874" cy="99222"/>
            </a:xfrm>
            <a:prstGeom prst="ellipse">
              <a:avLst/>
            </a:prstGeom>
            <a:solidFill>
              <a:schemeClr val="accent6"/>
            </a:solidFill>
            <a:ln w="50800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C3DFFF4-772A-8F50-3360-C29C54DCA330}"/>
                </a:ext>
              </a:extLst>
            </p:cNvPr>
            <p:cNvSpPr/>
            <p:nvPr/>
          </p:nvSpPr>
          <p:spPr>
            <a:xfrm>
              <a:off x="2547176" y="4370493"/>
              <a:ext cx="247304" cy="308676"/>
            </a:xfrm>
            <a:prstGeom prst="ellipse">
              <a:avLst/>
            </a:prstGeom>
            <a:noFill/>
            <a:ln w="34925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B220D1F3-F224-7401-3C25-61F91A93C650}"/>
                </a:ext>
              </a:extLst>
            </p:cNvPr>
            <p:cNvCxnSpPr>
              <a:cxnSpLocks/>
              <a:endCxn id="56" idx="5"/>
            </p:cNvCxnSpPr>
            <p:nvPr/>
          </p:nvCxnSpPr>
          <p:spPr>
            <a:xfrm>
              <a:off x="2584455" y="4400633"/>
              <a:ext cx="173809" cy="233332"/>
            </a:xfrm>
            <a:prstGeom prst="line">
              <a:avLst/>
            </a:prstGeom>
            <a:ln w="3492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7406E21-C5D0-BC01-20BE-070EE6FC9FC2}"/>
                </a:ext>
              </a:extLst>
            </p:cNvPr>
            <p:cNvCxnSpPr>
              <a:cxnSpLocks/>
              <a:stCxn id="56" idx="3"/>
              <a:endCxn id="56" idx="7"/>
            </p:cNvCxnSpPr>
            <p:nvPr/>
          </p:nvCxnSpPr>
          <p:spPr>
            <a:xfrm flipV="1">
              <a:off x="2583393" y="4415697"/>
              <a:ext cx="174870" cy="218267"/>
            </a:xfrm>
            <a:prstGeom prst="line">
              <a:avLst/>
            </a:prstGeom>
            <a:ln w="3492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FC96EA53-9906-AB64-D9DF-2FD988739DC8}"/>
                    </a:ext>
                  </a:extLst>
                </p:cNvPr>
                <p:cNvSpPr txBox="1"/>
                <p:nvPr/>
              </p:nvSpPr>
              <p:spPr>
                <a:xfrm>
                  <a:off x="1271464" y="2935606"/>
                  <a:ext cx="481474" cy="5611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FC96EA53-9906-AB64-D9DF-2FD988739DC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1464" y="2935606"/>
                  <a:ext cx="481474" cy="561136"/>
                </a:xfrm>
                <a:prstGeom prst="rect">
                  <a:avLst/>
                </a:prstGeom>
                <a:blipFill>
                  <a:blip r:embed="rId5"/>
                  <a:stretch>
                    <a:fillRect r="-12500" b="-222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3D63E1D1-C270-0802-9F40-DD078B3D506F}"/>
                    </a:ext>
                  </a:extLst>
                </p:cNvPr>
                <p:cNvSpPr txBox="1"/>
                <p:nvPr/>
              </p:nvSpPr>
              <p:spPr>
                <a:xfrm>
                  <a:off x="3485317" y="2924944"/>
                  <a:ext cx="471628" cy="5611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3D63E1D1-C270-0802-9F40-DD078B3D50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85317" y="2924944"/>
                  <a:ext cx="471628" cy="561136"/>
                </a:xfrm>
                <a:prstGeom prst="rect">
                  <a:avLst/>
                </a:prstGeom>
                <a:blipFill>
                  <a:blip r:embed="rId6"/>
                  <a:stretch>
                    <a:fillRect l="-4167" r="-20833" b="-518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BCCDAFF7-DFF1-09CF-A549-CD583B1AA3A2}"/>
                    </a:ext>
                  </a:extLst>
                </p:cNvPr>
                <p:cNvSpPr txBox="1"/>
                <p:nvPr/>
              </p:nvSpPr>
              <p:spPr>
                <a:xfrm>
                  <a:off x="2390171" y="4656296"/>
                  <a:ext cx="1076094" cy="780911"/>
                </a:xfrm>
                <a:prstGeom prst="rect">
                  <a:avLst/>
                </a:prstGeom>
                <a:noFill/>
                <a:ln w="34925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1" i="0" smtClean="0">
                                <a:latin typeface="Cambria Math" panose="02040503050406030204" pitchFamily="18" charset="0"/>
                              </a:rPr>
                              <m:t>𝐁</m:t>
                            </m:r>
                          </m:e>
                          <m:sub/>
                        </m:sSub>
                      </m:oMath>
                    </m:oMathPara>
                  </a14:m>
                  <a:endParaRPr lang="en-US" sz="2400" b="1" dirty="0"/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BCCDAFF7-DFF1-09CF-A549-CD583B1AA3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90171" y="4656296"/>
                  <a:ext cx="1076094" cy="780911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349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8469" name="TextBox 18468">
            <a:extLst>
              <a:ext uri="{FF2B5EF4-FFF2-40B4-BE49-F238E27FC236}">
                <a16:creationId xmlns:a16="http://schemas.microsoft.com/office/drawing/2014/main" id="{E931E6F0-EC09-ABC4-336B-CB80C2EFE133}"/>
              </a:ext>
            </a:extLst>
          </p:cNvPr>
          <p:cNvSpPr txBox="1"/>
          <p:nvPr/>
        </p:nvSpPr>
        <p:spPr>
          <a:xfrm>
            <a:off x="4946989" y="5949561"/>
            <a:ext cx="1936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(eigenfrequencies)</a:t>
            </a:r>
          </a:p>
        </p:txBody>
      </p:sp>
    </p:spTree>
    <p:extLst>
      <p:ext uri="{BB962C8B-B14F-4D97-AF65-F5344CB8AC3E}">
        <p14:creationId xmlns:p14="http://schemas.microsoft.com/office/powerpoint/2010/main" val="3245777278"/>
      </p:ext>
    </p:extLst>
  </p:cSld>
  <p:clrMapOvr>
    <a:masterClrMapping/>
  </p:clrMapOvr>
</p:sld>
</file>

<file path=ppt/theme/theme1.xml><?xml version="1.0" encoding="utf-8"?>
<a:theme xmlns:a="http://schemas.openxmlformats.org/drawingml/2006/main" name="UoM">
  <a:themeElements>
    <a:clrScheme name="UoM ">
      <a:dk1>
        <a:srgbClr val="000000"/>
      </a:dk1>
      <a:lt1>
        <a:srgbClr val="FFFFFF"/>
      </a:lt1>
      <a:dk2>
        <a:srgbClr val="5D2979"/>
      </a:dk2>
      <a:lt2>
        <a:srgbClr val="EEECE1"/>
      </a:lt2>
      <a:accent1>
        <a:srgbClr val="878A8E"/>
      </a:accent1>
      <a:accent2>
        <a:srgbClr val="FDB822"/>
      </a:accent2>
      <a:accent3>
        <a:srgbClr val="EFCA89"/>
      </a:accent3>
      <a:accent4>
        <a:srgbClr val="D3C6E2"/>
      </a:accent4>
      <a:accent5>
        <a:srgbClr val="B3B1B6"/>
      </a:accent5>
      <a:accent6>
        <a:srgbClr val="8253A3"/>
      </a:accent6>
      <a:hlink>
        <a:srgbClr val="000000"/>
      </a:hlink>
      <a:folHlink>
        <a:srgbClr val="0001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11072</TotalTime>
  <Words>1447</Words>
  <Application>Microsoft Macintosh PowerPoint</Application>
  <PresentationFormat>Widescreen</PresentationFormat>
  <Paragraphs>289</Paragraphs>
  <Slides>35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-webkit-standard</vt:lpstr>
      <vt:lpstr>Aptos</vt:lpstr>
      <vt:lpstr>Arial</vt:lpstr>
      <vt:lpstr>Calibri</vt:lpstr>
      <vt:lpstr>Cambria Math</vt:lpstr>
      <vt:lpstr>Helvetica</vt:lpstr>
      <vt:lpstr>UoM</vt:lpstr>
      <vt:lpstr>High-Frequency Axion Searches</vt:lpstr>
      <vt:lpstr>The Team</vt:lpstr>
      <vt:lpstr>PowerPoint Presentation</vt:lpstr>
      <vt:lpstr>PowerPoint Presentation</vt:lpstr>
      <vt:lpstr>Axion Dark Matter</vt:lpstr>
      <vt:lpstr>Theory predictions for axion mass</vt:lpstr>
      <vt:lpstr>Axion Dark Matter</vt:lpstr>
      <vt:lpstr>Cavity Searches for Axion Dark Matter </vt:lpstr>
      <vt:lpstr>Cavity Searches for Axion Dark Matter </vt:lpstr>
      <vt:lpstr>Cavity Searches for Axion Dark Matter </vt:lpstr>
      <vt:lpstr>Cavity Searches for Axion Dark Matter </vt:lpstr>
      <vt:lpstr>PowerPoint Presentation</vt:lpstr>
      <vt:lpstr>PowerPoint Presentation</vt:lpstr>
      <vt:lpstr>PowerPoint Presentation</vt:lpstr>
      <vt:lpstr>Scaling up the experiment: challenges and opportunities</vt:lpstr>
      <vt:lpstr>Scaling up the experiment: challenges and opportunities</vt:lpstr>
      <vt:lpstr>Volume Challenge</vt:lpstr>
      <vt:lpstr>Volume Challenge</vt:lpstr>
      <vt:lpstr>Volume Challenge</vt:lpstr>
      <vt:lpstr>Volume Challenge</vt:lpstr>
      <vt:lpstr>Volume Challenge</vt:lpstr>
      <vt:lpstr>PowerPoint Presentation</vt:lpstr>
      <vt:lpstr>Volume Challenge</vt:lpstr>
      <vt:lpstr>PowerPoint Presentation</vt:lpstr>
      <vt:lpstr>Volume Challenge</vt:lpstr>
      <vt:lpstr>Improved Cavity  Designs</vt:lpstr>
      <vt:lpstr>A multi-cavity case study </vt:lpstr>
      <vt:lpstr>Increased Q under high B</vt:lpstr>
      <vt:lpstr>Increased Q under high B</vt:lpstr>
      <vt:lpstr>PowerPoint Presentation</vt:lpstr>
      <vt:lpstr>A multi-cavity case study </vt:lpstr>
      <vt:lpstr>Summary</vt:lpstr>
      <vt:lpstr>Thank You </vt:lpstr>
      <vt:lpstr>Backup slide</vt:lpstr>
      <vt:lpstr>PowerPoint Presentation</vt:lpstr>
    </vt:vector>
  </TitlesOfParts>
  <Manager/>
  <Company>The Univeristy of Manchester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UoM template </dc:title>
  <dc:subject/>
  <dc:creator>Design Team</dc:creator>
  <cp:keywords/>
  <dc:description/>
  <cp:lastModifiedBy>Jamie Mcdonald</cp:lastModifiedBy>
  <cp:revision>246</cp:revision>
  <dcterms:created xsi:type="dcterms:W3CDTF">2013-11-21T09:06:30Z</dcterms:created>
  <dcterms:modified xsi:type="dcterms:W3CDTF">2026-01-22T09:11:56Z</dcterms:modified>
  <cp:category/>
</cp:coreProperties>
</file>