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4"/>
  </p:notesMasterIdLst>
  <p:sldIdLst>
    <p:sldId id="299" r:id="rId5"/>
    <p:sldId id="293" r:id="rId6"/>
    <p:sldId id="309" r:id="rId7"/>
    <p:sldId id="302" r:id="rId8"/>
    <p:sldId id="297" r:id="rId9"/>
    <p:sldId id="298" r:id="rId10"/>
    <p:sldId id="301" r:id="rId11"/>
    <p:sldId id="303" r:id="rId12"/>
    <p:sldId id="304" r:id="rId13"/>
    <p:sldId id="310" r:id="rId14"/>
    <p:sldId id="305" r:id="rId15"/>
    <p:sldId id="306" r:id="rId16"/>
    <p:sldId id="311" r:id="rId17"/>
    <p:sldId id="308" r:id="rId18"/>
    <p:sldId id="323" r:id="rId19"/>
    <p:sldId id="326" r:id="rId20"/>
    <p:sldId id="312" r:id="rId21"/>
    <p:sldId id="313" r:id="rId22"/>
    <p:sldId id="328" r:id="rId23"/>
    <p:sldId id="315" r:id="rId24"/>
    <p:sldId id="316" r:id="rId25"/>
    <p:sldId id="317" r:id="rId26"/>
    <p:sldId id="318" r:id="rId27"/>
    <p:sldId id="319" r:id="rId28"/>
    <p:sldId id="321" r:id="rId29"/>
    <p:sldId id="327" r:id="rId30"/>
    <p:sldId id="279" r:id="rId31"/>
    <p:sldId id="307" r:id="rId32"/>
    <p:sldId id="325" r:id="rId33"/>
  </p:sldIdLst>
  <p:sldSz cx="12192000" cy="6858000"/>
  <p:notesSz cx="6858000" cy="9144000"/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1AFF"/>
    <a:srgbClr val="FBD7BB"/>
    <a:srgbClr val="800080"/>
    <a:srgbClr val="FBF7DC"/>
    <a:srgbClr val="F8F3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4" autoAdjust="0"/>
    <p:restoredTop sz="96283" autoAdjust="0"/>
  </p:normalViewPr>
  <p:slideViewPr>
    <p:cSldViewPr snapToGrid="0" showGuides="1">
      <p:cViewPr>
        <p:scale>
          <a:sx n="104" d="100"/>
          <a:sy n="104" d="100"/>
        </p:scale>
        <p:origin x="19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0D2A8-8F95-47C2-ABE1-A779F5A43C98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663E2-27CE-4C79-91D3-7F5C4262D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303334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466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46384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26107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35858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19597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074776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756086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6366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24803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706673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7264879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98037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231540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44805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39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19243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025"/>
            <a:ext cx="9984000" cy="593407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8D6E0-472D-9B14-F3A6-BC2F23E87040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467749574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696074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257883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80361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E2EA-C029-0AE3-B18F-CB5D823C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AA3B-FC1A-1DAF-C282-4ED6FC74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8A0A1-4076-F926-D730-16EF8BBD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E70A2-A3C6-29D0-1DEB-4D8F9283B18B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2710C7-980D-1529-A1C4-D0B914429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1609BCD-EF9A-DF89-AAD2-167090C57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99523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6689727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39635899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206395976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773322227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65361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69060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26118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04966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4684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54154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33955305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E0DA90-2FF2-F36C-F9FF-CD7A192F0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 b="1">
                <a:solidFill>
                  <a:schemeClr val="bg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200"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714C7637-5E21-BDDB-D675-718E58535D6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A57B56D4-851E-7242-EAB1-CD5B53E8B9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25FF1F4-36F0-A184-7B99-8F5F4A49C89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F198715B-A90B-9B06-A055-401A84B092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9D2E04D5-A2EE-135D-A8C9-6E695F9BCF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8CE0DC1F-799B-3F7A-3A71-D20337A4746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E8EAEE22-055F-6869-D50D-D9C8C9082F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ADAC67C-850F-96D3-0962-09E1B4CC3E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683187A0-2E68-170D-55EF-0FA20E7A75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62882915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640183430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7450929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785877609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40842164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782778189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306752833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115991555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859685012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"/>
            <a:ext cx="12193489" cy="685799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33404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14899905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98F30683-44FB-4995-47C3-43A7DE5523C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7A24E86-91AA-6A9B-314A-752B77481A0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879B37A-F4A9-2DDA-3FC3-9FC52384AE6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3DABC58-132F-2F2F-EB5B-78B30A3D44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DFE51362-844C-B4F1-1A83-A287F312E94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E0F57AAB-C462-6A3A-9686-048341EA78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8A0D371A-82CE-1829-AA32-FB790C7A60A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EA0DE082-4D8F-8158-56B4-AF85C4A0FA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530CFB56-59E9-38CF-519A-B532B32547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id="{FB5434B5-DD4C-F988-6EBA-085A7DD49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1E34748E-CBEF-26E7-AB9F-696FA5D599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1DF2DBC8-2D33-BD84-A330-691C8B9797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 b="1">
                <a:solidFill>
                  <a:schemeClr val="bg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200"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9999131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658548261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11696665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F1E4B3C-5470-00F2-B8CB-BB4906CF439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D7A316D-6FA6-8EBE-A7B4-43071E70A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1C06CEA-028D-9197-2DEF-67878595AE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DEA93E8D-A827-0EF8-FC25-4EDF7B194E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F359F29-A6DD-FD4C-F807-701DEA41E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2468BF6B-AEBB-4CAA-244D-9EBE80B9A1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C60AC05-547F-FA65-604E-4ED4912EA9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7632E58E-1400-1E6E-BB60-7A9B794F41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D65D159-581D-F29B-BBD4-C1C5BACCE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250105972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A87AD45-2D2F-D96C-947C-BAE35BFEBEE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1EDC35F-4F2D-B2A7-1ECD-0CF19D1AD2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7F4776F-4E5E-13DF-F11A-A6808FFFC98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A993AE1-6A24-5C17-7FE2-A16589D9C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A87F8EF-CDAD-15A2-A361-88921E1CA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90186DB-2300-A8AA-8FAD-2C609649A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1922286-E237-1114-3A54-E1731611D6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B4DA78C-0EF6-B05D-F2D2-EFEDA343E3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00F92FE-6EB2-0D0E-BFC9-559AD1E7A4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216125896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761819100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408184500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595170055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878288"/>
            <a:ext cx="5606484" cy="652688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49CC1682-CCAA-5EE1-585E-F7C4434F1C5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70403FB-3386-A0FE-3E9D-A2925EF0E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2CDC1DE-179E-04D4-B493-BF069DE85D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9A68412-C85B-6332-8B98-2635795BBA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9ECB875-34C4-65FF-6CDA-1356F6BC76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D3B5B848-7A8D-931B-DFC2-C5B37B8DB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61AABDF-9542-DBC6-6388-ABE2035BE7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57C10C3-A39D-D1F6-3C50-91EC9A5E76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E4DD9B4A-92B0-0B9A-755B-A13B032A85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3000926829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818251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01506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84810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09866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64979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8227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291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22023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320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238870"/>
            <a:ext cx="5163243" cy="3190130"/>
          </a:xfrm>
        </p:spPr>
        <p:txBody>
          <a:bodyPr/>
          <a:lstStyle>
            <a:lvl1pPr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21/01/2026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819"/>
            <a:ext cx="5777508" cy="31011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C35426-417C-E41E-5A03-5974D3C79A08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75161828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F4440-CEDC-0D92-E0D5-5C1E3B59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A021F-8558-9528-DA3D-486CCDBE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232" y="1394619"/>
            <a:ext cx="11541025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1A8F0-AC4B-E4A0-94D0-99C4BFD973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50">
                <a:solidFill>
                  <a:schemeClr val="accent1"/>
                </a:solidFill>
              </a:defRPr>
            </a:lvl1pPr>
          </a:lstStyle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0FC7A-298A-77A0-6596-56B0B3FD8C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defRPr sz="850">
                <a:solidFill>
                  <a:schemeClr val="accent1"/>
                </a:solidFill>
              </a:defRPr>
            </a:lvl1pPr>
          </a:lstStyle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C40-7EB7-0CFD-6F6C-54AE57DE1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36755" y="6393702"/>
            <a:ext cx="318491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850" b="1">
                <a:solidFill>
                  <a:schemeClr val="accent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96CDD9-97E9-735B-8549-0F3AE3CCAC58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accent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14508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0" r:id="rId3"/>
    <p:sldLayoutId id="2147483649" r:id="rId4"/>
    <p:sldLayoutId id="2147483657" r:id="rId5"/>
    <p:sldLayoutId id="2147483658" r:id="rId6"/>
    <p:sldLayoutId id="2147483681" r:id="rId7"/>
    <p:sldLayoutId id="2147483682" r:id="rId8"/>
    <p:sldLayoutId id="2147483675" r:id="rId9"/>
    <p:sldLayoutId id="2147483650" r:id="rId10"/>
    <p:sldLayoutId id="2147483683" r:id="rId11"/>
    <p:sldLayoutId id="2147483684" r:id="rId12"/>
    <p:sldLayoutId id="2147483652" r:id="rId13"/>
    <p:sldLayoutId id="2147483685" r:id="rId14"/>
    <p:sldLayoutId id="2147483686" r:id="rId15"/>
    <p:sldLayoutId id="2147483659" r:id="rId16"/>
    <p:sldLayoutId id="2147483687" r:id="rId17"/>
    <p:sldLayoutId id="2147483688" r:id="rId18"/>
    <p:sldLayoutId id="2147483660" r:id="rId19"/>
    <p:sldLayoutId id="2147483689" r:id="rId20"/>
    <p:sldLayoutId id="2147483690" r:id="rId21"/>
    <p:sldLayoutId id="2147483677" r:id="rId22"/>
    <p:sldLayoutId id="2147483691" r:id="rId23"/>
    <p:sldLayoutId id="2147483692" r:id="rId24"/>
    <p:sldLayoutId id="2147483676" r:id="rId25"/>
    <p:sldLayoutId id="2147483667" r:id="rId26"/>
    <p:sldLayoutId id="2147483693" r:id="rId27"/>
    <p:sldLayoutId id="2147483694" r:id="rId28"/>
    <p:sldLayoutId id="2147483666" r:id="rId29"/>
    <p:sldLayoutId id="2147483661" r:id="rId30"/>
    <p:sldLayoutId id="2147483695" r:id="rId31"/>
    <p:sldLayoutId id="2147483696" r:id="rId32"/>
    <p:sldLayoutId id="2147483669" r:id="rId33"/>
    <p:sldLayoutId id="2147483697" r:id="rId34"/>
    <p:sldLayoutId id="2147483698" r:id="rId35"/>
    <p:sldLayoutId id="2147483678" r:id="rId36"/>
    <p:sldLayoutId id="2147483699" r:id="rId37"/>
    <p:sldLayoutId id="2147483700" r:id="rId38"/>
    <p:sldLayoutId id="2147483662" r:id="rId39"/>
    <p:sldLayoutId id="2147483701" r:id="rId40"/>
    <p:sldLayoutId id="2147483702" r:id="rId41"/>
    <p:sldLayoutId id="2147483663" r:id="rId42"/>
    <p:sldLayoutId id="2147483703" r:id="rId43"/>
    <p:sldLayoutId id="2147483704" r:id="rId44"/>
    <p:sldLayoutId id="2147483664" r:id="rId45"/>
    <p:sldLayoutId id="2147483705" r:id="rId46"/>
    <p:sldLayoutId id="2147483706" r:id="rId47"/>
    <p:sldLayoutId id="2147483665" r:id="rId48"/>
    <p:sldLayoutId id="2147483671" r:id="rId49"/>
    <p:sldLayoutId id="2147483707" r:id="rId50"/>
    <p:sldLayoutId id="2147483708" r:id="rId51"/>
    <p:sldLayoutId id="2147483670" r:id="rId52"/>
    <p:sldLayoutId id="2147483672" r:id="rId53"/>
    <p:sldLayoutId id="2147483674" r:id="rId54"/>
    <p:sldLayoutId id="2147483709" r:id="rId55"/>
    <p:sldLayoutId id="2147483710" r:id="rId56"/>
    <p:sldLayoutId id="2147483673" r:id="rId57"/>
    <p:sldLayoutId id="2147483654" r:id="rId58"/>
    <p:sldLayoutId id="2147483711" r:id="rId59"/>
    <p:sldLayoutId id="2147483712" r:id="rId60"/>
    <p:sldLayoutId id="2147483655" r:id="rId61"/>
    <p:sldLayoutId id="2147483713" r:id="rId62"/>
    <p:sldLayoutId id="2147483714" r:id="rId63"/>
  </p:sldLayoutIdLst>
  <p:transition>
    <p:fade/>
  </p:transition>
  <p:hf hdr="0"/>
  <p:txStyles>
    <p:titleStyle>
      <a:lvl1pPr algn="l" defTabSz="685765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2pPr>
      <a:lvl3pPr marL="161991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75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3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6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18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1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7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206" userDrawn="1">
          <p15:clr>
            <a:srgbClr val="F26B43"/>
          </p15:clr>
        </p15:guide>
        <p15:guide id="4" pos="7475" userDrawn="1">
          <p15:clr>
            <a:srgbClr val="F26B43"/>
          </p15:clr>
        </p15:guide>
        <p15:guide id="5" orient="horz" pos="207" userDrawn="1">
          <p15:clr>
            <a:srgbClr val="F26B43"/>
          </p15:clr>
        </p15:guide>
        <p15:guide id="6" orient="horz" pos="4114" userDrawn="1">
          <p15:clr>
            <a:srgbClr val="F26B43"/>
          </p15:clr>
        </p15:guide>
        <p15:guide id="7" orient="horz" pos="3944" userDrawn="1">
          <p15:clr>
            <a:srgbClr val="F26B43"/>
          </p15:clr>
        </p15:guide>
        <p15:guide id="8" orient="horz" pos="879" userDrawn="1">
          <p15:clr>
            <a:srgbClr val="F26B43"/>
          </p15:clr>
        </p15:guide>
        <p15:guide id="9" pos="3723" userDrawn="1">
          <p15:clr>
            <a:srgbClr val="F26B43"/>
          </p15:clr>
        </p15:guide>
        <p15:guide id="10" pos="39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601.05472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66.png"/><Relationship Id="rId3" Type="http://schemas.openxmlformats.org/officeDocument/2006/relationships/image" Target="../media/image59.png"/><Relationship Id="rId7" Type="http://schemas.openxmlformats.org/officeDocument/2006/relationships/image" Target="../media/image190.png"/><Relationship Id="rId12" Type="http://schemas.openxmlformats.org/officeDocument/2006/relationships/image" Target="../media/image65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2.png"/><Relationship Id="rId11" Type="http://schemas.openxmlformats.org/officeDocument/2006/relationships/image" Target="../media/image64.png"/><Relationship Id="rId5" Type="http://schemas.openxmlformats.org/officeDocument/2006/relationships/image" Target="../media/image61.jpg"/><Relationship Id="rId10" Type="http://schemas.openxmlformats.org/officeDocument/2006/relationships/image" Target="../media/image63.png"/><Relationship Id="rId4" Type="http://schemas.openxmlformats.org/officeDocument/2006/relationships/image" Target="../media/image60.jpg"/><Relationship Id="rId9" Type="http://schemas.openxmlformats.org/officeDocument/2006/relationships/image" Target="../media/image19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8.png"/><Relationship Id="rId7" Type="http://schemas.openxmlformats.org/officeDocument/2006/relationships/image" Target="../media/image69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9" Type="http://schemas.openxmlformats.org/officeDocument/2006/relationships/image" Target="../media/image7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svg"/><Relationship Id="rId13" Type="http://schemas.openxmlformats.org/officeDocument/2006/relationships/hyperlink" Target="https://arxiv.org/abs/2601.05472" TargetMode="External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12" Type="http://schemas.openxmlformats.org/officeDocument/2006/relationships/image" Target="../media/image82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6.sv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svg"/><Relationship Id="rId9" Type="http://schemas.openxmlformats.org/officeDocument/2006/relationships/image" Target="../media/image7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12" Type="http://schemas.openxmlformats.org/officeDocument/2006/relationships/image" Target="../media/image93.sv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7.svg"/><Relationship Id="rId11" Type="http://schemas.openxmlformats.org/officeDocument/2006/relationships/image" Target="../media/image92.png"/><Relationship Id="rId5" Type="http://schemas.openxmlformats.org/officeDocument/2006/relationships/image" Target="../media/image86.png"/><Relationship Id="rId10" Type="http://schemas.openxmlformats.org/officeDocument/2006/relationships/image" Target="../media/image91.png"/><Relationship Id="rId4" Type="http://schemas.openxmlformats.org/officeDocument/2006/relationships/image" Target="../media/image85.svg"/><Relationship Id="rId9" Type="http://schemas.openxmlformats.org/officeDocument/2006/relationships/image" Target="../media/image9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sv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2.svg"/><Relationship Id="rId7" Type="http://schemas.openxmlformats.org/officeDocument/2006/relationships/image" Target="../media/image58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5.sv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1.svg"/><Relationship Id="rId5" Type="http://schemas.openxmlformats.org/officeDocument/2006/relationships/image" Target="../media/image110.png"/><Relationship Id="rId4" Type="http://schemas.openxmlformats.org/officeDocument/2006/relationships/image" Target="../media/image109.png"/><Relationship Id="rId9" Type="http://schemas.openxmlformats.org/officeDocument/2006/relationships/image" Target="../media/image1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sv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9.jp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7.png"/><Relationship Id="rId5" Type="http://schemas.openxmlformats.org/officeDocument/2006/relationships/image" Target="../media/image123.png"/><Relationship Id="rId4" Type="http://schemas.openxmlformats.org/officeDocument/2006/relationships/image" Target="../media/image122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3" Type="http://schemas.openxmlformats.org/officeDocument/2006/relationships/image" Target="../media/image120.jpg"/><Relationship Id="rId7" Type="http://schemas.openxmlformats.org/officeDocument/2006/relationships/image" Target="../media/image128.sv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Relationship Id="rId9" Type="http://schemas.openxmlformats.org/officeDocument/2006/relationships/image" Target="../media/image130.sv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hyperlink" Target="https://cajohare.github.io/AxionLimits/docs/ap.html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sv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svg"/><Relationship Id="rId17" Type="http://schemas.openxmlformats.org/officeDocument/2006/relationships/image" Target="../media/image37.png"/><Relationship Id="rId2" Type="http://schemas.openxmlformats.org/officeDocument/2006/relationships/image" Target="../media/image22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6.sv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49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4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4.png"/><Relationship Id="rId11" Type="http://schemas.openxmlformats.org/officeDocument/2006/relationships/image" Target="../media/image47.png"/><Relationship Id="rId5" Type="http://schemas.openxmlformats.org/officeDocument/2006/relationships/image" Target="../media/image43.png"/><Relationship Id="rId10" Type="http://schemas.openxmlformats.org/officeDocument/2006/relationships/image" Target="../media/image46.png"/><Relationship Id="rId4" Type="http://schemas.openxmlformats.org/officeDocument/2006/relationships/image" Target="../media/image42.png"/><Relationship Id="rId9" Type="http://schemas.openxmlformats.org/officeDocument/2006/relationships/image" Target="../media/image3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85E14-B72D-0362-9F21-C40D2803F3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b="0" dirty="0"/>
              <a:t>A new search for dark matter axions using quantum technologies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395FCB-EC54-A942-A8C4-40ADFB1664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0" y="4383000"/>
            <a:ext cx="11312497" cy="1322348"/>
          </a:xfrm>
        </p:spPr>
        <p:txBody>
          <a:bodyPr/>
          <a:lstStyle/>
          <a:p>
            <a:r>
              <a:rPr lang="en-GB" sz="3600" dirty="0"/>
              <a:t>New windows on Fundamental Physics 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054CDD9B-4965-CF50-9268-13ABCB4FC5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/>
          <a:lstStyle/>
          <a:p>
            <a:r>
              <a:rPr lang="en-US" dirty="0"/>
              <a:t>Jack Devlin</a:t>
            </a:r>
          </a:p>
          <a:p>
            <a:r>
              <a:rPr lang="en-US" dirty="0"/>
              <a:t>21/01/2026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65FEA0-2598-B5C3-9097-3784A0509ABF}"/>
              </a:ext>
            </a:extLst>
          </p:cNvPr>
          <p:cNvSpPr txBox="1"/>
          <p:nvPr/>
        </p:nvSpPr>
        <p:spPr>
          <a:xfrm>
            <a:off x="8120591" y="6059501"/>
            <a:ext cx="61912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J. A. Devlin et al., </a:t>
            </a:r>
            <a:r>
              <a:rPr lang="en-GB" sz="1800" dirty="0">
                <a:hlinkClick r:id="rId2"/>
              </a:rPr>
              <a:t>arXiv:2601.05472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318419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A05126-5062-08EC-95C3-1ED2AC1E7E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A4782-C620-31C6-B004-C577EEC32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238870"/>
            <a:ext cx="5163243" cy="3190130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36ACB0-2BC2-C1D5-F695-3C4C3DBD15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23400-FC25-FC73-2AE6-6CDDE1890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</p:spPr>
        <p:txBody>
          <a:bodyPr/>
          <a:lstStyle/>
          <a:p>
            <a:r>
              <a:rPr lang="en-GB" sz="900" dirty="0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35544C-0829-9EB1-F785-B55094CE3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6755" y="6393702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pPr/>
              <a:t>10</a:t>
            </a:fld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0F4DC5C-96C2-1B96-F3E7-94E71DF08C26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7295446"/>
              </p:ext>
            </p:extLst>
          </p:nvPr>
        </p:nvGraphicFramePr>
        <p:xfrm>
          <a:off x="866095" y="1643062"/>
          <a:ext cx="5776912" cy="9626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13797">
                  <a:extLst>
                    <a:ext uri="{9D8B030D-6E8A-4147-A177-3AD203B41FA5}">
                      <a16:colId xmlns:a16="http://schemas.microsoft.com/office/drawing/2014/main" val="2312058624"/>
                    </a:ext>
                  </a:extLst>
                </a:gridCol>
                <a:gridCol w="5163115">
                  <a:extLst>
                    <a:ext uri="{9D8B030D-6E8A-4147-A177-3AD203B41FA5}">
                      <a16:colId xmlns:a16="http://schemas.microsoft.com/office/drawing/2014/main" val="2529335587"/>
                    </a:ext>
                  </a:extLst>
                </a:gridCol>
              </a:tblGrid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kern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cs typeface="+mn-cs"/>
                        </a:rPr>
                        <a:t>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kern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  <a:cs typeface="+mn-cs"/>
                        </a:rPr>
                        <a:t>Introduction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13600567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Linear amplification vs. single photon counting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77395039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How to make a Penning trap single photon counter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13601940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Progress so far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37709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1378527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A2336-983A-000D-C49C-7D90E781C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39E71-F98E-E125-8CC0-81079FDBF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Detecting weak signals at microwave frequencies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3C4E0-BA42-2FE4-4C67-1430B75BA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668C0E-E4B6-2179-0311-BD0DAA6D9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B14BC-6033-4030-5A6C-D0FCCE129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11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F2F37E-E53E-7F7C-47A1-299A31978ED9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Standard Quantum Noise limit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AC81E6-A3CD-E869-CAE0-9D6D52E1B094}"/>
              </a:ext>
            </a:extLst>
          </p:cNvPr>
          <p:cNvSpPr txBox="1"/>
          <p:nvPr/>
        </p:nvSpPr>
        <p:spPr>
          <a:xfrm>
            <a:off x="424236" y="6065731"/>
            <a:ext cx="63004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+mj-lt"/>
              </a:rPr>
              <a:t>S. K. Lamoreaux, et al., Phys. Rev. D </a:t>
            </a:r>
            <a:r>
              <a:rPr lang="en-US" sz="1200" b="1" dirty="0">
                <a:latin typeface="+mj-lt"/>
              </a:rPr>
              <a:t>88</a:t>
            </a:r>
            <a:r>
              <a:rPr lang="en-US" sz="1200" dirty="0">
                <a:latin typeface="+mj-lt"/>
              </a:rPr>
              <a:t>, 035020 (2013)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23A2D6-6CEA-D721-A4D5-A62E645DE0BC}"/>
              </a:ext>
            </a:extLst>
          </p:cNvPr>
          <p:cNvSpPr txBox="1"/>
          <p:nvPr/>
        </p:nvSpPr>
        <p:spPr>
          <a:xfrm>
            <a:off x="96568" y="1552340"/>
            <a:ext cx="695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Classical readout: linearly amplify signal, use a signal analyzer</a:t>
            </a:r>
            <a:endParaRPr lang="en-GB" dirty="0"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D260C48-1143-3C78-2AB1-B58A37C1D67F}"/>
                  </a:ext>
                </a:extLst>
              </p:cNvPr>
              <p:cNvSpPr txBox="1"/>
              <p:nvPr/>
            </p:nvSpPr>
            <p:spPr>
              <a:xfrm>
                <a:off x="1090391" y="3804969"/>
                <a:ext cx="4804003" cy="8183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b="0" i="0" smtClean="0">
                          <a:latin typeface="+mj-lt"/>
                        </a:rPr>
                        <m:t>Noise</m:t>
                      </m:r>
                      <m:r>
                        <m:rPr>
                          <m:nor/>
                        </m:rPr>
                        <a:rPr lang="en-GB" b="0" i="0" smtClean="0">
                          <a:latin typeface="+mj-lt"/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i="0" smtClean="0">
                          <a:latin typeface="+mj-lt"/>
                        </a:rPr>
                        <m:t>Power</m:t>
                      </m:r>
                      <m:r>
                        <m:rPr>
                          <m:nor/>
                        </m:rPr>
                        <a:rPr lang="en-GB" b="0" i="0" smtClean="0">
                          <a:latin typeface="+mj-lt"/>
                        </a:rPr>
                        <m:t>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+mj-lt"/>
                        </a:rPr>
                        <m:t>=</m:t>
                      </m:r>
                      <m:r>
                        <a:rPr lang="en-US" i="1">
                          <a:latin typeface="+mj-lt"/>
                          <a:ea typeface="Cambria Math" panose="02040503050406030204" pitchFamily="18" charset="0"/>
                        </a:rPr>
                        <m:t>h</m:t>
                      </m:r>
                      <m:sSub>
                        <m:sSubPr>
                          <m:ctrlPr>
                            <a:rPr lang="en-US" i="1">
                              <a:latin typeface="+mj-lt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+mj-lt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i="1">
                              <a:latin typeface="+mj-lt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latin typeface="+mj-lt"/>
                          <a:ea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+mj-lt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+mj-lt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b="0" i="1" smtClean="0">
                          <a:latin typeface="+mj-lt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+mj-lt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+mj-lt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+mj-lt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b="0" i="1" smtClean="0">
                          <a:latin typeface="+mj-lt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+mj-lt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+mj-lt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i="1">
                              <a:latin typeface="+mj-lt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+mj-lt"/>
                          <a:ea typeface="Cambria Math" panose="02040503050406030204" pitchFamily="18" charset="0"/>
                        </a:rPr>
                        <m:t>)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+mj-lt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+mj-lt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+mj-lt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+mj-lt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+mj-lt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+mj-lt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+mj-lt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+mj-lt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+mj-lt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+mj-lt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GB" dirty="0">
                  <a:latin typeface="+mj-lt"/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D260C48-1143-3C78-2AB1-B58A37C1D6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0391" y="3804969"/>
                <a:ext cx="4804003" cy="818366"/>
              </a:xfrm>
              <a:prstGeom prst="rect">
                <a:avLst/>
              </a:prstGeom>
              <a:blipFill>
                <a:blip r:embed="rId2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9DB76462-EA70-6C3E-2259-CF1B9F87A068}"/>
              </a:ext>
            </a:extLst>
          </p:cNvPr>
          <p:cNvGrpSpPr/>
          <p:nvPr/>
        </p:nvGrpSpPr>
        <p:grpSpPr>
          <a:xfrm>
            <a:off x="380725" y="4357960"/>
            <a:ext cx="3495998" cy="1347802"/>
            <a:chOff x="424236" y="4442896"/>
            <a:chExt cx="3495998" cy="134780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6FD54A8-8151-56A8-2336-562173654140}"/>
                </a:ext>
              </a:extLst>
            </p:cNvPr>
            <p:cNvSpPr txBox="1"/>
            <p:nvPr/>
          </p:nvSpPr>
          <p:spPr>
            <a:xfrm>
              <a:off x="424236" y="5086749"/>
              <a:ext cx="18443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Noise from finite temperature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1086B86E-44D7-602A-4C61-0395317D7327}"/>
                </a:ext>
              </a:extLst>
            </p:cNvPr>
            <p:cNvSpPr/>
            <p:nvPr/>
          </p:nvSpPr>
          <p:spPr>
            <a:xfrm>
              <a:off x="529056" y="4939351"/>
              <a:ext cx="1726513" cy="851347"/>
            </a:xfrm>
            <a:prstGeom prst="round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28" name="Freeform: Shape 80">
              <a:extLst>
                <a:ext uri="{FF2B5EF4-FFF2-40B4-BE49-F238E27FC236}">
                  <a16:creationId xmlns:a16="http://schemas.microsoft.com/office/drawing/2014/main" id="{B4302402-CFEC-4068-6404-70A46D51ADCE}"/>
                </a:ext>
              </a:extLst>
            </p:cNvPr>
            <p:cNvSpPr/>
            <p:nvPr/>
          </p:nvSpPr>
          <p:spPr>
            <a:xfrm flipH="1">
              <a:off x="1352080" y="4442896"/>
              <a:ext cx="2568154" cy="496456"/>
            </a:xfrm>
            <a:custGeom>
              <a:avLst/>
              <a:gdLst>
                <a:gd name="connsiteX0" fmla="*/ 0 w 736600"/>
                <a:gd name="connsiteY0" fmla="*/ 0 h 307975"/>
                <a:gd name="connsiteX1" fmla="*/ 0 w 736600"/>
                <a:gd name="connsiteY1" fmla="*/ 174625 h 307975"/>
                <a:gd name="connsiteX2" fmla="*/ 622300 w 736600"/>
                <a:gd name="connsiteY2" fmla="*/ 174625 h 307975"/>
                <a:gd name="connsiteX3" fmla="*/ 622300 w 736600"/>
                <a:gd name="connsiteY3" fmla="*/ 307975 h 307975"/>
                <a:gd name="connsiteX4" fmla="*/ 619125 w 736600"/>
                <a:gd name="connsiteY4" fmla="*/ 307975 h 307975"/>
                <a:gd name="connsiteX5" fmla="*/ 736600 w 736600"/>
                <a:gd name="connsiteY5" fmla="*/ 241300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0761 w 622300"/>
                <a:gd name="connsiteY2" fmla="*/ 111598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07659 h 307975"/>
                <a:gd name="connsiteX2" fmla="*/ 620761 w 622300"/>
                <a:gd name="connsiteY2" fmla="*/ 111598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00" h="307975">
                  <a:moveTo>
                    <a:pt x="0" y="0"/>
                  </a:moveTo>
                  <a:lnTo>
                    <a:pt x="0" y="107659"/>
                  </a:lnTo>
                  <a:lnTo>
                    <a:pt x="620761" y="111598"/>
                  </a:lnTo>
                  <a:lnTo>
                    <a:pt x="622300" y="307975"/>
                  </a:lnTo>
                  <a:lnTo>
                    <a:pt x="619125" y="307975"/>
                  </a:lnTo>
                </a:path>
              </a:pathLst>
            </a:cu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+mj-lt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087ED10-D491-166B-349F-6922E33BBA26}"/>
              </a:ext>
            </a:extLst>
          </p:cNvPr>
          <p:cNvGrpSpPr/>
          <p:nvPr/>
        </p:nvGrpSpPr>
        <p:grpSpPr>
          <a:xfrm>
            <a:off x="2516858" y="4495898"/>
            <a:ext cx="6403219" cy="1598110"/>
            <a:chOff x="2560369" y="4580834"/>
            <a:chExt cx="6403219" cy="159811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ED4A365-EA4D-E843-7455-C2D9041DEDFF}"/>
                </a:ext>
              </a:extLst>
            </p:cNvPr>
            <p:cNvSpPr txBox="1"/>
            <p:nvPr/>
          </p:nvSpPr>
          <p:spPr>
            <a:xfrm>
              <a:off x="2643245" y="4970130"/>
              <a:ext cx="243920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Zero-point noise from using a normal, Gaussian state of the cavity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E08A625-E0E5-1A2A-09FB-2F9C8D4A0F99}"/>
                </a:ext>
              </a:extLst>
            </p:cNvPr>
            <p:cNvSpPr txBox="1"/>
            <p:nvPr/>
          </p:nvSpPr>
          <p:spPr>
            <a:xfrm>
              <a:off x="5390828" y="4939352"/>
              <a:ext cx="298053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Fundamental quantum  amplification noise, related to zero-point noise of amplifier mode </a:t>
              </a: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F8393BD6-F180-0B78-6479-442B8A8EFE7F}"/>
                </a:ext>
              </a:extLst>
            </p:cNvPr>
            <p:cNvSpPr/>
            <p:nvPr/>
          </p:nvSpPr>
          <p:spPr>
            <a:xfrm>
              <a:off x="2560369" y="4923477"/>
              <a:ext cx="2568154" cy="85134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6B085359-60F1-5917-989E-E26CCCBF0D39}"/>
                </a:ext>
              </a:extLst>
            </p:cNvPr>
            <p:cNvSpPr/>
            <p:nvPr/>
          </p:nvSpPr>
          <p:spPr>
            <a:xfrm>
              <a:off x="5361702" y="4932182"/>
              <a:ext cx="3073883" cy="85134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34" name="Freeform: Shape 78">
              <a:extLst>
                <a:ext uri="{FF2B5EF4-FFF2-40B4-BE49-F238E27FC236}">
                  <a16:creationId xmlns:a16="http://schemas.microsoft.com/office/drawing/2014/main" id="{DA681F53-5275-E0BC-FA00-03AD48A3DB2D}"/>
                </a:ext>
              </a:extLst>
            </p:cNvPr>
            <p:cNvSpPr/>
            <p:nvPr/>
          </p:nvSpPr>
          <p:spPr>
            <a:xfrm>
              <a:off x="4739402" y="4580834"/>
              <a:ext cx="2202910" cy="331834"/>
            </a:xfrm>
            <a:custGeom>
              <a:avLst/>
              <a:gdLst>
                <a:gd name="connsiteX0" fmla="*/ 0 w 736600"/>
                <a:gd name="connsiteY0" fmla="*/ 0 h 307975"/>
                <a:gd name="connsiteX1" fmla="*/ 0 w 736600"/>
                <a:gd name="connsiteY1" fmla="*/ 174625 h 307975"/>
                <a:gd name="connsiteX2" fmla="*/ 622300 w 736600"/>
                <a:gd name="connsiteY2" fmla="*/ 174625 h 307975"/>
                <a:gd name="connsiteX3" fmla="*/ 622300 w 736600"/>
                <a:gd name="connsiteY3" fmla="*/ 307975 h 307975"/>
                <a:gd name="connsiteX4" fmla="*/ 619125 w 736600"/>
                <a:gd name="connsiteY4" fmla="*/ 307975 h 307975"/>
                <a:gd name="connsiteX5" fmla="*/ 736600 w 736600"/>
                <a:gd name="connsiteY5" fmla="*/ 241300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00" h="307975">
                  <a:moveTo>
                    <a:pt x="0" y="0"/>
                  </a:moveTo>
                  <a:lnTo>
                    <a:pt x="0" y="174625"/>
                  </a:lnTo>
                  <a:lnTo>
                    <a:pt x="622300" y="174625"/>
                  </a:lnTo>
                  <a:lnTo>
                    <a:pt x="622300" y="307975"/>
                  </a:lnTo>
                  <a:lnTo>
                    <a:pt x="619125" y="307975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35" name="Freeform: Shape 79">
              <a:extLst>
                <a:ext uri="{FF2B5EF4-FFF2-40B4-BE49-F238E27FC236}">
                  <a16:creationId xmlns:a16="http://schemas.microsoft.com/office/drawing/2014/main" id="{9FB89766-BA9D-2CC8-7D56-70D0E95EA2C8}"/>
                </a:ext>
              </a:extLst>
            </p:cNvPr>
            <p:cNvSpPr/>
            <p:nvPr/>
          </p:nvSpPr>
          <p:spPr>
            <a:xfrm flipH="1">
              <a:off x="3800474" y="4580834"/>
              <a:ext cx="533027" cy="331834"/>
            </a:xfrm>
            <a:custGeom>
              <a:avLst/>
              <a:gdLst>
                <a:gd name="connsiteX0" fmla="*/ 0 w 736600"/>
                <a:gd name="connsiteY0" fmla="*/ 0 h 307975"/>
                <a:gd name="connsiteX1" fmla="*/ 0 w 736600"/>
                <a:gd name="connsiteY1" fmla="*/ 174625 h 307975"/>
                <a:gd name="connsiteX2" fmla="*/ 622300 w 736600"/>
                <a:gd name="connsiteY2" fmla="*/ 174625 h 307975"/>
                <a:gd name="connsiteX3" fmla="*/ 622300 w 736600"/>
                <a:gd name="connsiteY3" fmla="*/ 307975 h 307975"/>
                <a:gd name="connsiteX4" fmla="*/ 619125 w 736600"/>
                <a:gd name="connsiteY4" fmla="*/ 307975 h 307975"/>
                <a:gd name="connsiteX5" fmla="*/ 736600 w 736600"/>
                <a:gd name="connsiteY5" fmla="*/ 241300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00" h="307975">
                  <a:moveTo>
                    <a:pt x="0" y="0"/>
                  </a:moveTo>
                  <a:lnTo>
                    <a:pt x="0" y="174625"/>
                  </a:lnTo>
                  <a:lnTo>
                    <a:pt x="622300" y="174625"/>
                  </a:lnTo>
                  <a:lnTo>
                    <a:pt x="622300" y="307975"/>
                  </a:lnTo>
                  <a:lnTo>
                    <a:pt x="619125" y="307975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487DF77-4296-CE6F-9D10-B0853A2C317F}"/>
                </a:ext>
              </a:extLst>
            </p:cNvPr>
            <p:cNvSpPr txBox="1"/>
            <p:nvPr/>
          </p:nvSpPr>
          <p:spPr>
            <a:xfrm>
              <a:off x="3784723" y="5809612"/>
              <a:ext cx="5178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  <a:latin typeface="+mj-lt"/>
                </a:rPr>
                <a:t>Standard Quantum Limit (SQL)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F0DE637-121D-2D9B-D615-A286C710DFD9}"/>
              </a:ext>
            </a:extLst>
          </p:cNvPr>
          <p:cNvGrpSpPr/>
          <p:nvPr/>
        </p:nvGrpSpPr>
        <p:grpSpPr>
          <a:xfrm>
            <a:off x="2701565" y="2130489"/>
            <a:ext cx="3153650" cy="1793772"/>
            <a:chOff x="1414117" y="1453071"/>
            <a:chExt cx="4611879" cy="262320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B226437-87B3-1D98-7DBB-F2E9CECF395A}"/>
                </a:ext>
              </a:extLst>
            </p:cNvPr>
            <p:cNvGrpSpPr/>
            <p:nvPr/>
          </p:nvGrpSpPr>
          <p:grpSpPr>
            <a:xfrm>
              <a:off x="1414117" y="1453071"/>
              <a:ext cx="4611879" cy="2325710"/>
              <a:chOff x="1799290" y="2540551"/>
              <a:chExt cx="4934446" cy="2381704"/>
            </a:xfrm>
          </p:grpSpPr>
          <p:pic>
            <p:nvPicPr>
              <p:cNvPr id="12" name="Picture 11" descr="No image&#10;&#10;Description automatically generated">
                <a:extLst>
                  <a:ext uri="{FF2B5EF4-FFF2-40B4-BE49-F238E27FC236}">
                    <a16:creationId xmlns:a16="http://schemas.microsoft.com/office/drawing/2014/main" id="{CD99AEF5-EBF3-8B3D-85B8-CF553BA92F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9290" y="2540551"/>
                <a:ext cx="4934446" cy="2381704"/>
              </a:xfrm>
              <a:prstGeom prst="rect">
                <a:avLst/>
              </a:prstGeom>
            </p:spPr>
          </p:pic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A7DE6681-087A-3D75-DB4C-5E310A18E5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92449" y="2961873"/>
                <a:ext cx="0" cy="847845"/>
              </a:xfrm>
              <a:prstGeom prst="line">
                <a:avLst/>
              </a:prstGeom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0B0FD5B-B71B-EA2E-4032-CE4634B1F39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92449" y="2977119"/>
                <a:ext cx="321855" cy="0"/>
              </a:xfrm>
              <a:prstGeom prst="line">
                <a:avLst/>
              </a:prstGeom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Isosceles Triangle 18">
                <a:extLst>
                  <a:ext uri="{FF2B5EF4-FFF2-40B4-BE49-F238E27FC236}">
                    <a16:creationId xmlns:a16="http://schemas.microsoft.com/office/drawing/2014/main" id="{1F6FBCF9-C826-54A5-B583-2007A79B64FE}"/>
                  </a:ext>
                </a:extLst>
              </p:cNvPr>
              <p:cNvSpPr/>
              <p:nvPr/>
            </p:nvSpPr>
            <p:spPr>
              <a:xfrm rot="5400000">
                <a:off x="3424944" y="2825182"/>
                <a:ext cx="535323" cy="556603"/>
              </a:xfrm>
              <a:prstGeom prst="triangle">
                <a:avLst/>
              </a:prstGeom>
              <a:noFill/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</p:grpSp>
        <p:pic>
          <p:nvPicPr>
            <p:cNvPr id="22" name="Picture 21" descr="A picture containing text, electronics, indoor, white&#10;&#10;Description automatically generated">
              <a:extLst>
                <a:ext uri="{FF2B5EF4-FFF2-40B4-BE49-F238E27FC236}">
                  <a16:creationId xmlns:a16="http://schemas.microsoft.com/office/drawing/2014/main" id="{2FA144FA-9DF6-90FB-9DFF-32D443F141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6615" y="1966645"/>
              <a:ext cx="2858206" cy="2109628"/>
            </a:xfrm>
            <a:prstGeom prst="rect">
              <a:avLst/>
            </a:prstGeom>
          </p:spPr>
        </p:pic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E327C5B-3763-C9A4-6A87-DD0CF79318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3775" y="2002769"/>
              <a:ext cx="2250641" cy="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82DC6D6-8250-F0E6-CC81-68DA6D7FF483}"/>
                </a:ext>
              </a:extLst>
            </p:cNvPr>
            <p:cNvCxnSpPr>
              <a:cxnSpLocks/>
            </p:cNvCxnSpPr>
            <p:nvPr/>
          </p:nvCxnSpPr>
          <p:spPr>
            <a:xfrm>
              <a:off x="5694416" y="2002769"/>
              <a:ext cx="0" cy="1327647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613B9EE3-6C23-2471-EC88-CE62ACA40C78}"/>
                </a:ext>
              </a:extLst>
            </p:cNvPr>
            <p:cNvGrpSpPr/>
            <p:nvPr/>
          </p:nvGrpSpPr>
          <p:grpSpPr>
            <a:xfrm flipH="1">
              <a:off x="1946365" y="1765983"/>
              <a:ext cx="291886" cy="1725263"/>
              <a:chOff x="5837345" y="2000504"/>
              <a:chExt cx="570729" cy="3373437"/>
            </a:xfrm>
          </p:grpSpPr>
          <p:sp>
            <p:nvSpPr>
              <p:cNvPr id="52" name="Free-form: Shape 51">
                <a:extLst>
                  <a:ext uri="{FF2B5EF4-FFF2-40B4-BE49-F238E27FC236}">
                    <a16:creationId xmlns:a16="http://schemas.microsoft.com/office/drawing/2014/main" id="{FF494093-DFEC-C68E-9FB4-5C437E758887}"/>
                  </a:ext>
                </a:extLst>
              </p:cNvPr>
              <p:cNvSpPr/>
              <p:nvPr/>
            </p:nvSpPr>
            <p:spPr>
              <a:xfrm flipH="1">
                <a:off x="6174712" y="2000504"/>
                <a:ext cx="233362" cy="3373437"/>
              </a:xfrm>
              <a:custGeom>
                <a:avLst/>
                <a:gdLst>
                  <a:gd name="csX0" fmla="*/ 63109 w 65598"/>
                  <a:gd name="csY0" fmla="*/ 429864 h 4231132"/>
                  <a:gd name="csX1" fmla="*/ 50409 w 65598"/>
                  <a:gd name="csY1" fmla="*/ 3808064 h 4231132"/>
                  <a:gd name="csX2" fmla="*/ 5959 w 65598"/>
                  <a:gd name="csY2" fmla="*/ 3808064 h 4231132"/>
                  <a:gd name="csX3" fmla="*/ 5959 w 65598"/>
                  <a:gd name="csY3" fmla="*/ 417164 h 4231132"/>
                  <a:gd name="csX4" fmla="*/ 63109 w 65598"/>
                  <a:gd name="csY4" fmla="*/ 429864 h 4231132"/>
                  <a:gd name="csX0" fmla="*/ 63109 w 65598"/>
                  <a:gd name="csY0" fmla="*/ 429864 h 4231132"/>
                  <a:gd name="csX1" fmla="*/ 50409 w 65598"/>
                  <a:gd name="csY1" fmla="*/ 3808064 h 4231132"/>
                  <a:gd name="csX2" fmla="*/ 5959 w 65598"/>
                  <a:gd name="csY2" fmla="*/ 3808064 h 4231132"/>
                  <a:gd name="csX3" fmla="*/ 5959 w 65598"/>
                  <a:gd name="csY3" fmla="*/ 417164 h 4231132"/>
                  <a:gd name="csX4" fmla="*/ 63109 w 65598"/>
                  <a:gd name="csY4" fmla="*/ 429864 h 4231132"/>
                  <a:gd name="csX0" fmla="*/ 63109 w 65598"/>
                  <a:gd name="csY0" fmla="*/ 429864 h 4231132"/>
                  <a:gd name="csX1" fmla="*/ 50409 w 65598"/>
                  <a:gd name="csY1" fmla="*/ 3808064 h 4231132"/>
                  <a:gd name="csX2" fmla="*/ 5959 w 65598"/>
                  <a:gd name="csY2" fmla="*/ 3808064 h 4231132"/>
                  <a:gd name="csX3" fmla="*/ 5959 w 65598"/>
                  <a:gd name="csY3" fmla="*/ 417164 h 4231132"/>
                  <a:gd name="csX4" fmla="*/ 63109 w 65598"/>
                  <a:gd name="csY4" fmla="*/ 429864 h 4231132"/>
                  <a:gd name="csX0" fmla="*/ 57150 w 59639"/>
                  <a:gd name="csY0" fmla="*/ 429864 h 4231132"/>
                  <a:gd name="csX1" fmla="*/ 44450 w 59639"/>
                  <a:gd name="csY1" fmla="*/ 3808064 h 4231132"/>
                  <a:gd name="csX2" fmla="*/ 0 w 59639"/>
                  <a:gd name="csY2" fmla="*/ 3808064 h 4231132"/>
                  <a:gd name="csX3" fmla="*/ 0 w 59639"/>
                  <a:gd name="csY3" fmla="*/ 417164 h 4231132"/>
                  <a:gd name="csX4" fmla="*/ 57150 w 59639"/>
                  <a:gd name="csY4" fmla="*/ 429864 h 4231132"/>
                  <a:gd name="csX0" fmla="*/ 57150 w 59639"/>
                  <a:gd name="csY0" fmla="*/ 12700 h 3813968"/>
                  <a:gd name="csX1" fmla="*/ 44450 w 59639"/>
                  <a:gd name="csY1" fmla="*/ 3390900 h 3813968"/>
                  <a:gd name="csX2" fmla="*/ 0 w 59639"/>
                  <a:gd name="csY2" fmla="*/ 3390900 h 3813968"/>
                  <a:gd name="csX3" fmla="*/ 0 w 59639"/>
                  <a:gd name="csY3" fmla="*/ 0 h 3813968"/>
                  <a:gd name="csX4" fmla="*/ 57150 w 59639"/>
                  <a:gd name="csY4" fmla="*/ 12700 h 3813968"/>
                  <a:gd name="csX0" fmla="*/ 64294 w 66143"/>
                  <a:gd name="csY0" fmla="*/ 19844 h 3813523"/>
                  <a:gd name="csX1" fmla="*/ 44450 w 66143"/>
                  <a:gd name="csY1" fmla="*/ 3390900 h 3813523"/>
                  <a:gd name="csX2" fmla="*/ 0 w 66143"/>
                  <a:gd name="csY2" fmla="*/ 3390900 h 3813523"/>
                  <a:gd name="csX3" fmla="*/ 0 w 66143"/>
                  <a:gd name="csY3" fmla="*/ 0 h 3813523"/>
                  <a:gd name="csX4" fmla="*/ 64294 w 66143"/>
                  <a:gd name="csY4" fmla="*/ 19844 h 3813523"/>
                  <a:gd name="csX0" fmla="*/ 104775 w 109214"/>
                  <a:gd name="csY0" fmla="*/ 250532 h 4044211"/>
                  <a:gd name="csX1" fmla="*/ 84931 w 109214"/>
                  <a:gd name="csY1" fmla="*/ 3621588 h 4044211"/>
                  <a:gd name="csX2" fmla="*/ 40481 w 109214"/>
                  <a:gd name="csY2" fmla="*/ 3621588 h 4044211"/>
                  <a:gd name="csX3" fmla="*/ 0 w 109214"/>
                  <a:gd name="csY3" fmla="*/ 247357 h 4044211"/>
                  <a:gd name="csX4" fmla="*/ 104775 w 109214"/>
                  <a:gd name="csY4" fmla="*/ 250532 h 4044211"/>
                  <a:gd name="csX0" fmla="*/ 104775 w 109214"/>
                  <a:gd name="csY0" fmla="*/ 3175 h 3796854"/>
                  <a:gd name="csX1" fmla="*/ 84931 w 109214"/>
                  <a:gd name="csY1" fmla="*/ 3374231 h 3796854"/>
                  <a:gd name="csX2" fmla="*/ 40481 w 109214"/>
                  <a:gd name="csY2" fmla="*/ 3374231 h 3796854"/>
                  <a:gd name="csX3" fmla="*/ 0 w 109214"/>
                  <a:gd name="csY3" fmla="*/ 0 h 3796854"/>
                  <a:gd name="csX4" fmla="*/ 104775 w 109214"/>
                  <a:gd name="csY4" fmla="*/ 3175 h 3796854"/>
                  <a:gd name="csX0" fmla="*/ 64294 w 65097"/>
                  <a:gd name="csY0" fmla="*/ 249296 h 4042975"/>
                  <a:gd name="csX1" fmla="*/ 44450 w 65097"/>
                  <a:gd name="csY1" fmla="*/ 3620352 h 4042975"/>
                  <a:gd name="csX2" fmla="*/ 0 w 65097"/>
                  <a:gd name="csY2" fmla="*/ 3620352 h 4042975"/>
                  <a:gd name="csX3" fmla="*/ 19050 w 65097"/>
                  <a:gd name="csY3" fmla="*/ 250884 h 4042975"/>
                  <a:gd name="csX4" fmla="*/ 64294 w 65097"/>
                  <a:gd name="csY4" fmla="*/ 249296 h 4042975"/>
                  <a:gd name="csX0" fmla="*/ 64294 w 66143"/>
                  <a:gd name="csY0" fmla="*/ 251686 h 4045365"/>
                  <a:gd name="csX1" fmla="*/ 44450 w 66143"/>
                  <a:gd name="csY1" fmla="*/ 3622742 h 4045365"/>
                  <a:gd name="csX2" fmla="*/ 0 w 66143"/>
                  <a:gd name="csY2" fmla="*/ 3622742 h 4045365"/>
                  <a:gd name="csX3" fmla="*/ 0 w 66143"/>
                  <a:gd name="csY3" fmla="*/ 246130 h 4045365"/>
                  <a:gd name="csX4" fmla="*/ 64294 w 66143"/>
                  <a:gd name="csY4" fmla="*/ 251686 h 4045365"/>
                  <a:gd name="csX0" fmla="*/ 64294 w 66143"/>
                  <a:gd name="csY0" fmla="*/ 5556 h 3799235"/>
                  <a:gd name="csX1" fmla="*/ 44450 w 66143"/>
                  <a:gd name="csY1" fmla="*/ 3376612 h 3799235"/>
                  <a:gd name="csX2" fmla="*/ 0 w 66143"/>
                  <a:gd name="csY2" fmla="*/ 3376612 h 3799235"/>
                  <a:gd name="csX3" fmla="*/ 0 w 66143"/>
                  <a:gd name="csY3" fmla="*/ 0 h 3799235"/>
                  <a:gd name="csX4" fmla="*/ 64294 w 66143"/>
                  <a:gd name="csY4" fmla="*/ 5556 h 3799235"/>
                  <a:gd name="csX0" fmla="*/ 64294 w 66003"/>
                  <a:gd name="csY0" fmla="*/ 248681 h 4042360"/>
                  <a:gd name="csX1" fmla="*/ 44450 w 66003"/>
                  <a:gd name="csY1" fmla="*/ 3619737 h 4042360"/>
                  <a:gd name="csX2" fmla="*/ 0 w 66003"/>
                  <a:gd name="csY2" fmla="*/ 3619737 h 4042360"/>
                  <a:gd name="csX3" fmla="*/ 2381 w 66003"/>
                  <a:gd name="csY3" fmla="*/ 252650 h 4042360"/>
                  <a:gd name="csX4" fmla="*/ 64294 w 66003"/>
                  <a:gd name="csY4" fmla="*/ 248681 h 4042360"/>
                  <a:gd name="csX0" fmla="*/ 64294 w 66003"/>
                  <a:gd name="csY0" fmla="*/ 248681 h 4042360"/>
                  <a:gd name="csX1" fmla="*/ 44450 w 66003"/>
                  <a:gd name="csY1" fmla="*/ 3619737 h 4042360"/>
                  <a:gd name="csX2" fmla="*/ 0 w 66003"/>
                  <a:gd name="csY2" fmla="*/ 3619737 h 4042360"/>
                  <a:gd name="csX3" fmla="*/ 2381 w 66003"/>
                  <a:gd name="csY3" fmla="*/ 252650 h 4042360"/>
                  <a:gd name="csX4" fmla="*/ 64294 w 66003"/>
                  <a:gd name="csY4" fmla="*/ 248681 h 4042360"/>
                  <a:gd name="csX0" fmla="*/ 64294 w 66003"/>
                  <a:gd name="csY0" fmla="*/ 0 h 3793679"/>
                  <a:gd name="csX1" fmla="*/ 44450 w 66003"/>
                  <a:gd name="csY1" fmla="*/ 3371056 h 3793679"/>
                  <a:gd name="csX2" fmla="*/ 0 w 66003"/>
                  <a:gd name="csY2" fmla="*/ 3371056 h 3793679"/>
                  <a:gd name="csX3" fmla="*/ 2381 w 66003"/>
                  <a:gd name="csY3" fmla="*/ 3969 h 3793679"/>
                  <a:gd name="csX4" fmla="*/ 64294 w 66003"/>
                  <a:gd name="csY4" fmla="*/ 0 h 3793679"/>
                  <a:gd name="csX0" fmla="*/ 66781 w 68490"/>
                  <a:gd name="csY0" fmla="*/ 0 h 3793679"/>
                  <a:gd name="csX1" fmla="*/ 46937 w 68490"/>
                  <a:gd name="csY1" fmla="*/ 3371056 h 3793679"/>
                  <a:gd name="csX2" fmla="*/ 2487 w 68490"/>
                  <a:gd name="csY2" fmla="*/ 3371056 h 3793679"/>
                  <a:gd name="csX3" fmla="*/ 105 w 68490"/>
                  <a:gd name="csY3" fmla="*/ 3969 h 3793679"/>
                  <a:gd name="csX4" fmla="*/ 66781 w 68490"/>
                  <a:gd name="csY4" fmla="*/ 0 h 3793679"/>
                  <a:gd name="csX0" fmla="*/ 66781 w 68490"/>
                  <a:gd name="csY0" fmla="*/ 0 h 3793679"/>
                  <a:gd name="csX1" fmla="*/ 46937 w 68490"/>
                  <a:gd name="csY1" fmla="*/ 3371056 h 3793679"/>
                  <a:gd name="csX2" fmla="*/ 2487 w 68490"/>
                  <a:gd name="csY2" fmla="*/ 3371056 h 3793679"/>
                  <a:gd name="csX3" fmla="*/ 105 w 68490"/>
                  <a:gd name="csY3" fmla="*/ 3969 h 3793679"/>
                  <a:gd name="csX4" fmla="*/ 66781 w 68490"/>
                  <a:gd name="csY4" fmla="*/ 0 h 3793679"/>
                  <a:gd name="csX0" fmla="*/ 66781 w 68490"/>
                  <a:gd name="csY0" fmla="*/ 0 h 3371056"/>
                  <a:gd name="csX1" fmla="*/ 46937 w 68490"/>
                  <a:gd name="csY1" fmla="*/ 3371056 h 3371056"/>
                  <a:gd name="csX2" fmla="*/ 2487 w 68490"/>
                  <a:gd name="csY2" fmla="*/ 3371056 h 3371056"/>
                  <a:gd name="csX3" fmla="*/ 105 w 68490"/>
                  <a:gd name="csY3" fmla="*/ 3969 h 3371056"/>
                  <a:gd name="csX4" fmla="*/ 66781 w 68490"/>
                  <a:gd name="csY4" fmla="*/ 0 h 3371056"/>
                  <a:gd name="csX0" fmla="*/ 66781 w 70220"/>
                  <a:gd name="csY0" fmla="*/ 0 h 3371056"/>
                  <a:gd name="csX1" fmla="*/ 58843 w 70220"/>
                  <a:gd name="csY1" fmla="*/ 3371056 h 3371056"/>
                  <a:gd name="csX2" fmla="*/ 2487 w 70220"/>
                  <a:gd name="csY2" fmla="*/ 3371056 h 3371056"/>
                  <a:gd name="csX3" fmla="*/ 105 w 70220"/>
                  <a:gd name="csY3" fmla="*/ 3969 h 3371056"/>
                  <a:gd name="csX4" fmla="*/ 66781 w 70220"/>
                  <a:gd name="csY4" fmla="*/ 0 h 3371056"/>
                  <a:gd name="csX0" fmla="*/ 66781 w 67539"/>
                  <a:gd name="csY0" fmla="*/ 0 h 3371056"/>
                  <a:gd name="csX1" fmla="*/ 58843 w 67539"/>
                  <a:gd name="csY1" fmla="*/ 3371056 h 3371056"/>
                  <a:gd name="csX2" fmla="*/ 2487 w 67539"/>
                  <a:gd name="csY2" fmla="*/ 3371056 h 3371056"/>
                  <a:gd name="csX3" fmla="*/ 105 w 67539"/>
                  <a:gd name="csY3" fmla="*/ 3969 h 3371056"/>
                  <a:gd name="csX4" fmla="*/ 66781 w 67539"/>
                  <a:gd name="csY4" fmla="*/ 0 h 3371056"/>
                  <a:gd name="csX0" fmla="*/ 66781 w 67245"/>
                  <a:gd name="csY0" fmla="*/ 0 h 3371056"/>
                  <a:gd name="csX1" fmla="*/ 58843 w 67245"/>
                  <a:gd name="csY1" fmla="*/ 3371056 h 3371056"/>
                  <a:gd name="csX2" fmla="*/ 2487 w 67245"/>
                  <a:gd name="csY2" fmla="*/ 3371056 h 3371056"/>
                  <a:gd name="csX3" fmla="*/ 105 w 67245"/>
                  <a:gd name="csY3" fmla="*/ 3969 h 3371056"/>
                  <a:gd name="csX4" fmla="*/ 66781 w 67245"/>
                  <a:gd name="csY4" fmla="*/ 0 h 3371056"/>
                  <a:gd name="csX0" fmla="*/ 66781 w 67577"/>
                  <a:gd name="csY0" fmla="*/ 0 h 3371056"/>
                  <a:gd name="csX1" fmla="*/ 58843 w 67577"/>
                  <a:gd name="csY1" fmla="*/ 3371056 h 3371056"/>
                  <a:gd name="csX2" fmla="*/ 2487 w 67577"/>
                  <a:gd name="csY2" fmla="*/ 3371056 h 3371056"/>
                  <a:gd name="csX3" fmla="*/ 105 w 67577"/>
                  <a:gd name="csY3" fmla="*/ 3969 h 3371056"/>
                  <a:gd name="csX4" fmla="*/ 66781 w 67577"/>
                  <a:gd name="csY4" fmla="*/ 0 h 3371056"/>
                  <a:gd name="csX0" fmla="*/ 66781 w 66781"/>
                  <a:gd name="csY0" fmla="*/ 0 h 3371056"/>
                  <a:gd name="csX1" fmla="*/ 58843 w 66781"/>
                  <a:gd name="csY1" fmla="*/ 3371056 h 3371056"/>
                  <a:gd name="csX2" fmla="*/ 2487 w 66781"/>
                  <a:gd name="csY2" fmla="*/ 3371056 h 3371056"/>
                  <a:gd name="csX3" fmla="*/ 105 w 66781"/>
                  <a:gd name="csY3" fmla="*/ 3969 h 3371056"/>
                  <a:gd name="csX4" fmla="*/ 66781 w 66781"/>
                  <a:gd name="csY4" fmla="*/ 0 h 3371056"/>
                  <a:gd name="csX0" fmla="*/ 66781 w 66781"/>
                  <a:gd name="csY0" fmla="*/ 0 h 3371056"/>
                  <a:gd name="csX1" fmla="*/ 58843 w 66781"/>
                  <a:gd name="csY1" fmla="*/ 3371056 h 3371056"/>
                  <a:gd name="csX2" fmla="*/ 2487 w 66781"/>
                  <a:gd name="csY2" fmla="*/ 3371056 h 3371056"/>
                  <a:gd name="csX3" fmla="*/ 105 w 66781"/>
                  <a:gd name="csY3" fmla="*/ 3969 h 3371056"/>
                  <a:gd name="csX4" fmla="*/ 66781 w 66781"/>
                  <a:gd name="csY4" fmla="*/ 0 h 3371056"/>
                  <a:gd name="csX0" fmla="*/ 66781 w 66781"/>
                  <a:gd name="csY0" fmla="*/ 0 h 3371056"/>
                  <a:gd name="csX1" fmla="*/ 58843 w 66781"/>
                  <a:gd name="csY1" fmla="*/ 3371056 h 3371056"/>
                  <a:gd name="csX2" fmla="*/ 2487 w 66781"/>
                  <a:gd name="csY2" fmla="*/ 3371056 h 3371056"/>
                  <a:gd name="csX3" fmla="*/ 105 w 66781"/>
                  <a:gd name="csY3" fmla="*/ 3969 h 3371056"/>
                  <a:gd name="csX4" fmla="*/ 66781 w 66781"/>
                  <a:gd name="csY4" fmla="*/ 0 h 3371056"/>
                  <a:gd name="csX0" fmla="*/ 66781 w 67187"/>
                  <a:gd name="csY0" fmla="*/ 0 h 3371056"/>
                  <a:gd name="csX1" fmla="*/ 29476 w 67187"/>
                  <a:gd name="csY1" fmla="*/ 1769270 h 3371056"/>
                  <a:gd name="csX2" fmla="*/ 58843 w 67187"/>
                  <a:gd name="csY2" fmla="*/ 3371056 h 3371056"/>
                  <a:gd name="csX3" fmla="*/ 2487 w 67187"/>
                  <a:gd name="csY3" fmla="*/ 3371056 h 3371056"/>
                  <a:gd name="csX4" fmla="*/ 105 w 67187"/>
                  <a:gd name="csY4" fmla="*/ 3969 h 3371056"/>
                  <a:gd name="csX5" fmla="*/ 66781 w 67187"/>
                  <a:gd name="csY5" fmla="*/ 0 h 3371056"/>
                  <a:gd name="csX0" fmla="*/ 66781 w 67076"/>
                  <a:gd name="csY0" fmla="*/ 0 h 3371056"/>
                  <a:gd name="csX1" fmla="*/ 12807 w 67076"/>
                  <a:gd name="csY1" fmla="*/ 1724027 h 3371056"/>
                  <a:gd name="csX2" fmla="*/ 58843 w 67076"/>
                  <a:gd name="csY2" fmla="*/ 3371056 h 3371056"/>
                  <a:gd name="csX3" fmla="*/ 2487 w 67076"/>
                  <a:gd name="csY3" fmla="*/ 3371056 h 3371056"/>
                  <a:gd name="csX4" fmla="*/ 105 w 67076"/>
                  <a:gd name="csY4" fmla="*/ 3969 h 3371056"/>
                  <a:gd name="csX5" fmla="*/ 66781 w 67076"/>
                  <a:gd name="csY5" fmla="*/ 0 h 3371056"/>
                  <a:gd name="csX0" fmla="*/ 223837 w 224132"/>
                  <a:gd name="csY0" fmla="*/ 0 h 3371056"/>
                  <a:gd name="csX1" fmla="*/ 169863 w 224132"/>
                  <a:gd name="csY1" fmla="*/ 1724027 h 3371056"/>
                  <a:gd name="csX2" fmla="*/ 215899 w 224132"/>
                  <a:gd name="csY2" fmla="*/ 3371056 h 3371056"/>
                  <a:gd name="csX3" fmla="*/ 0 w 224132"/>
                  <a:gd name="csY3" fmla="*/ 3371056 h 3371056"/>
                  <a:gd name="csX4" fmla="*/ 157161 w 224132"/>
                  <a:gd name="csY4" fmla="*/ 3969 h 3371056"/>
                  <a:gd name="csX5" fmla="*/ 223837 w 224132"/>
                  <a:gd name="csY5" fmla="*/ 0 h 3371056"/>
                  <a:gd name="csX0" fmla="*/ 223837 w 224132"/>
                  <a:gd name="csY0" fmla="*/ 0 h 3371056"/>
                  <a:gd name="csX1" fmla="*/ 169863 w 224132"/>
                  <a:gd name="csY1" fmla="*/ 1724027 h 3371056"/>
                  <a:gd name="csX2" fmla="*/ 215899 w 224132"/>
                  <a:gd name="csY2" fmla="*/ 3371056 h 3371056"/>
                  <a:gd name="csX3" fmla="*/ 0 w 224132"/>
                  <a:gd name="csY3" fmla="*/ 3371056 h 3371056"/>
                  <a:gd name="csX4" fmla="*/ 157161 w 224132"/>
                  <a:gd name="csY4" fmla="*/ 3969 h 3371056"/>
                  <a:gd name="csX5" fmla="*/ 223837 w 224132"/>
                  <a:gd name="csY5" fmla="*/ 0 h 3371056"/>
                  <a:gd name="csX0" fmla="*/ 223837 w 224132"/>
                  <a:gd name="csY0" fmla="*/ 793 h 3371849"/>
                  <a:gd name="csX1" fmla="*/ 169863 w 224132"/>
                  <a:gd name="csY1" fmla="*/ 1724820 h 3371849"/>
                  <a:gd name="csX2" fmla="*/ 215899 w 224132"/>
                  <a:gd name="csY2" fmla="*/ 3371849 h 3371849"/>
                  <a:gd name="csX3" fmla="*/ 0 w 224132"/>
                  <a:gd name="csY3" fmla="*/ 3371849 h 3371849"/>
                  <a:gd name="csX4" fmla="*/ 16667 w 224132"/>
                  <a:gd name="csY4" fmla="*/ 0 h 3371849"/>
                  <a:gd name="csX5" fmla="*/ 223837 w 224132"/>
                  <a:gd name="csY5" fmla="*/ 793 h 3371849"/>
                  <a:gd name="csX0" fmla="*/ 223837 w 224157"/>
                  <a:gd name="csY0" fmla="*/ 793 h 3371849"/>
                  <a:gd name="csX1" fmla="*/ 174626 w 224157"/>
                  <a:gd name="csY1" fmla="*/ 1712913 h 3371849"/>
                  <a:gd name="csX2" fmla="*/ 215899 w 224157"/>
                  <a:gd name="csY2" fmla="*/ 3371849 h 3371849"/>
                  <a:gd name="csX3" fmla="*/ 0 w 224157"/>
                  <a:gd name="csY3" fmla="*/ 3371849 h 3371849"/>
                  <a:gd name="csX4" fmla="*/ 16667 w 224157"/>
                  <a:gd name="csY4" fmla="*/ 0 h 3371849"/>
                  <a:gd name="csX5" fmla="*/ 223837 w 224157"/>
                  <a:gd name="csY5" fmla="*/ 793 h 3371849"/>
                  <a:gd name="csX0" fmla="*/ 223837 w 230422"/>
                  <a:gd name="csY0" fmla="*/ 793 h 3376611"/>
                  <a:gd name="csX1" fmla="*/ 174626 w 230422"/>
                  <a:gd name="csY1" fmla="*/ 1712913 h 3376611"/>
                  <a:gd name="csX2" fmla="*/ 230187 w 230422"/>
                  <a:gd name="csY2" fmla="*/ 3376611 h 3376611"/>
                  <a:gd name="csX3" fmla="*/ 0 w 230422"/>
                  <a:gd name="csY3" fmla="*/ 3371849 h 3376611"/>
                  <a:gd name="csX4" fmla="*/ 16667 w 230422"/>
                  <a:gd name="csY4" fmla="*/ 0 h 3376611"/>
                  <a:gd name="csX5" fmla="*/ 223837 w 230422"/>
                  <a:gd name="csY5" fmla="*/ 793 h 3376611"/>
                  <a:gd name="csX0" fmla="*/ 233362 w 233635"/>
                  <a:gd name="csY0" fmla="*/ 0 h 3378199"/>
                  <a:gd name="csX1" fmla="*/ 174626 w 233635"/>
                  <a:gd name="csY1" fmla="*/ 1714501 h 3378199"/>
                  <a:gd name="csX2" fmla="*/ 230187 w 233635"/>
                  <a:gd name="csY2" fmla="*/ 3378199 h 3378199"/>
                  <a:gd name="csX3" fmla="*/ 0 w 233635"/>
                  <a:gd name="csY3" fmla="*/ 3373437 h 3378199"/>
                  <a:gd name="csX4" fmla="*/ 16667 w 233635"/>
                  <a:gd name="csY4" fmla="*/ 1588 h 3378199"/>
                  <a:gd name="csX5" fmla="*/ 233362 w 233635"/>
                  <a:gd name="csY5" fmla="*/ 0 h 3378199"/>
                  <a:gd name="csX0" fmla="*/ 233362 w 233362"/>
                  <a:gd name="csY0" fmla="*/ 0 h 3378199"/>
                  <a:gd name="csX1" fmla="*/ 174626 w 233362"/>
                  <a:gd name="csY1" fmla="*/ 1714501 h 3378199"/>
                  <a:gd name="csX2" fmla="*/ 230187 w 233362"/>
                  <a:gd name="csY2" fmla="*/ 3378199 h 3378199"/>
                  <a:gd name="csX3" fmla="*/ 0 w 233362"/>
                  <a:gd name="csY3" fmla="*/ 3373437 h 3378199"/>
                  <a:gd name="csX4" fmla="*/ 16667 w 233362"/>
                  <a:gd name="csY4" fmla="*/ 1588 h 3378199"/>
                  <a:gd name="csX5" fmla="*/ 233362 w 233362"/>
                  <a:gd name="csY5" fmla="*/ 0 h 3378199"/>
                  <a:gd name="csX0" fmla="*/ 233362 w 233362"/>
                  <a:gd name="csY0" fmla="*/ 0 h 3373437"/>
                  <a:gd name="csX1" fmla="*/ 174626 w 233362"/>
                  <a:gd name="csY1" fmla="*/ 1714501 h 3373437"/>
                  <a:gd name="csX2" fmla="*/ 223043 w 233362"/>
                  <a:gd name="csY2" fmla="*/ 3368674 h 3373437"/>
                  <a:gd name="csX3" fmla="*/ 0 w 233362"/>
                  <a:gd name="csY3" fmla="*/ 3373437 h 3373437"/>
                  <a:gd name="csX4" fmla="*/ 16667 w 233362"/>
                  <a:gd name="csY4" fmla="*/ 1588 h 3373437"/>
                  <a:gd name="csX5" fmla="*/ 233362 w 233362"/>
                  <a:gd name="csY5" fmla="*/ 0 h 3373437"/>
                  <a:gd name="csX0" fmla="*/ 233362 w 233362"/>
                  <a:gd name="csY0" fmla="*/ 0 h 3375818"/>
                  <a:gd name="csX1" fmla="*/ 174626 w 233362"/>
                  <a:gd name="csY1" fmla="*/ 1714501 h 3375818"/>
                  <a:gd name="csX2" fmla="*/ 225424 w 233362"/>
                  <a:gd name="csY2" fmla="*/ 3375818 h 3375818"/>
                  <a:gd name="csX3" fmla="*/ 0 w 233362"/>
                  <a:gd name="csY3" fmla="*/ 3373437 h 3375818"/>
                  <a:gd name="csX4" fmla="*/ 16667 w 233362"/>
                  <a:gd name="csY4" fmla="*/ 1588 h 3375818"/>
                  <a:gd name="csX5" fmla="*/ 233362 w 233362"/>
                  <a:gd name="csY5" fmla="*/ 0 h 3375818"/>
                  <a:gd name="csX0" fmla="*/ 233362 w 233362"/>
                  <a:gd name="csY0" fmla="*/ 0 h 3373437"/>
                  <a:gd name="csX1" fmla="*/ 174626 w 233362"/>
                  <a:gd name="csY1" fmla="*/ 1714501 h 3373437"/>
                  <a:gd name="csX2" fmla="*/ 220661 w 233362"/>
                  <a:gd name="csY2" fmla="*/ 3373437 h 3373437"/>
                  <a:gd name="csX3" fmla="*/ 0 w 233362"/>
                  <a:gd name="csY3" fmla="*/ 3373437 h 3373437"/>
                  <a:gd name="csX4" fmla="*/ 16667 w 233362"/>
                  <a:gd name="csY4" fmla="*/ 1588 h 3373437"/>
                  <a:gd name="csX5" fmla="*/ 233362 w 233362"/>
                  <a:gd name="csY5" fmla="*/ 0 h 337343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233362" h="3373437">
                    <a:moveTo>
                      <a:pt x="233362" y="0"/>
                    </a:moveTo>
                    <a:cubicBezTo>
                      <a:pt x="226350" y="291836"/>
                      <a:pt x="175949" y="1152658"/>
                      <a:pt x="174626" y="1714501"/>
                    </a:cubicBezTo>
                    <a:cubicBezTo>
                      <a:pt x="173303" y="2276344"/>
                      <a:pt x="225159" y="3106473"/>
                      <a:pt x="220661" y="3373437"/>
                    </a:cubicBezTo>
                    <a:lnTo>
                      <a:pt x="0" y="3373437"/>
                    </a:lnTo>
                    <a:cubicBezTo>
                      <a:pt x="5556" y="2249487"/>
                      <a:pt x="11111" y="1125538"/>
                      <a:pt x="16667" y="1588"/>
                    </a:cubicBezTo>
                    <a:lnTo>
                      <a:pt x="23336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Free-form: Shape 52">
                <a:extLst>
                  <a:ext uri="{FF2B5EF4-FFF2-40B4-BE49-F238E27FC236}">
                    <a16:creationId xmlns:a16="http://schemas.microsoft.com/office/drawing/2014/main" id="{2BE3671B-C68E-76C9-39A0-F87A6F179C49}"/>
                  </a:ext>
                </a:extLst>
              </p:cNvPr>
              <p:cNvSpPr/>
              <p:nvPr/>
            </p:nvSpPr>
            <p:spPr>
              <a:xfrm>
                <a:off x="5837345" y="2000504"/>
                <a:ext cx="235743" cy="3373437"/>
              </a:xfrm>
              <a:custGeom>
                <a:avLst/>
                <a:gdLst>
                  <a:gd name="csX0" fmla="*/ 63109 w 65598"/>
                  <a:gd name="csY0" fmla="*/ 429864 h 4231132"/>
                  <a:gd name="csX1" fmla="*/ 50409 w 65598"/>
                  <a:gd name="csY1" fmla="*/ 3808064 h 4231132"/>
                  <a:gd name="csX2" fmla="*/ 5959 w 65598"/>
                  <a:gd name="csY2" fmla="*/ 3808064 h 4231132"/>
                  <a:gd name="csX3" fmla="*/ 5959 w 65598"/>
                  <a:gd name="csY3" fmla="*/ 417164 h 4231132"/>
                  <a:gd name="csX4" fmla="*/ 63109 w 65598"/>
                  <a:gd name="csY4" fmla="*/ 429864 h 4231132"/>
                  <a:gd name="csX0" fmla="*/ 63109 w 65598"/>
                  <a:gd name="csY0" fmla="*/ 429864 h 4231132"/>
                  <a:gd name="csX1" fmla="*/ 50409 w 65598"/>
                  <a:gd name="csY1" fmla="*/ 3808064 h 4231132"/>
                  <a:gd name="csX2" fmla="*/ 5959 w 65598"/>
                  <a:gd name="csY2" fmla="*/ 3808064 h 4231132"/>
                  <a:gd name="csX3" fmla="*/ 5959 w 65598"/>
                  <a:gd name="csY3" fmla="*/ 417164 h 4231132"/>
                  <a:gd name="csX4" fmla="*/ 63109 w 65598"/>
                  <a:gd name="csY4" fmla="*/ 429864 h 4231132"/>
                  <a:gd name="csX0" fmla="*/ 63109 w 65598"/>
                  <a:gd name="csY0" fmla="*/ 429864 h 4231132"/>
                  <a:gd name="csX1" fmla="*/ 50409 w 65598"/>
                  <a:gd name="csY1" fmla="*/ 3808064 h 4231132"/>
                  <a:gd name="csX2" fmla="*/ 5959 w 65598"/>
                  <a:gd name="csY2" fmla="*/ 3808064 h 4231132"/>
                  <a:gd name="csX3" fmla="*/ 5959 w 65598"/>
                  <a:gd name="csY3" fmla="*/ 417164 h 4231132"/>
                  <a:gd name="csX4" fmla="*/ 63109 w 65598"/>
                  <a:gd name="csY4" fmla="*/ 429864 h 4231132"/>
                  <a:gd name="csX0" fmla="*/ 57150 w 59639"/>
                  <a:gd name="csY0" fmla="*/ 429864 h 4231132"/>
                  <a:gd name="csX1" fmla="*/ 44450 w 59639"/>
                  <a:gd name="csY1" fmla="*/ 3808064 h 4231132"/>
                  <a:gd name="csX2" fmla="*/ 0 w 59639"/>
                  <a:gd name="csY2" fmla="*/ 3808064 h 4231132"/>
                  <a:gd name="csX3" fmla="*/ 0 w 59639"/>
                  <a:gd name="csY3" fmla="*/ 417164 h 4231132"/>
                  <a:gd name="csX4" fmla="*/ 57150 w 59639"/>
                  <a:gd name="csY4" fmla="*/ 429864 h 4231132"/>
                  <a:gd name="csX0" fmla="*/ 57150 w 59639"/>
                  <a:gd name="csY0" fmla="*/ 12700 h 3813968"/>
                  <a:gd name="csX1" fmla="*/ 44450 w 59639"/>
                  <a:gd name="csY1" fmla="*/ 3390900 h 3813968"/>
                  <a:gd name="csX2" fmla="*/ 0 w 59639"/>
                  <a:gd name="csY2" fmla="*/ 3390900 h 3813968"/>
                  <a:gd name="csX3" fmla="*/ 0 w 59639"/>
                  <a:gd name="csY3" fmla="*/ 0 h 3813968"/>
                  <a:gd name="csX4" fmla="*/ 57150 w 59639"/>
                  <a:gd name="csY4" fmla="*/ 12700 h 3813968"/>
                  <a:gd name="csX0" fmla="*/ 64294 w 66143"/>
                  <a:gd name="csY0" fmla="*/ 19844 h 3813523"/>
                  <a:gd name="csX1" fmla="*/ 44450 w 66143"/>
                  <a:gd name="csY1" fmla="*/ 3390900 h 3813523"/>
                  <a:gd name="csX2" fmla="*/ 0 w 66143"/>
                  <a:gd name="csY2" fmla="*/ 3390900 h 3813523"/>
                  <a:gd name="csX3" fmla="*/ 0 w 66143"/>
                  <a:gd name="csY3" fmla="*/ 0 h 3813523"/>
                  <a:gd name="csX4" fmla="*/ 64294 w 66143"/>
                  <a:gd name="csY4" fmla="*/ 19844 h 3813523"/>
                  <a:gd name="csX0" fmla="*/ 104775 w 109214"/>
                  <a:gd name="csY0" fmla="*/ 250532 h 4044211"/>
                  <a:gd name="csX1" fmla="*/ 84931 w 109214"/>
                  <a:gd name="csY1" fmla="*/ 3621588 h 4044211"/>
                  <a:gd name="csX2" fmla="*/ 40481 w 109214"/>
                  <a:gd name="csY2" fmla="*/ 3621588 h 4044211"/>
                  <a:gd name="csX3" fmla="*/ 0 w 109214"/>
                  <a:gd name="csY3" fmla="*/ 247357 h 4044211"/>
                  <a:gd name="csX4" fmla="*/ 104775 w 109214"/>
                  <a:gd name="csY4" fmla="*/ 250532 h 4044211"/>
                  <a:gd name="csX0" fmla="*/ 104775 w 109214"/>
                  <a:gd name="csY0" fmla="*/ 3175 h 3796854"/>
                  <a:gd name="csX1" fmla="*/ 84931 w 109214"/>
                  <a:gd name="csY1" fmla="*/ 3374231 h 3796854"/>
                  <a:gd name="csX2" fmla="*/ 40481 w 109214"/>
                  <a:gd name="csY2" fmla="*/ 3374231 h 3796854"/>
                  <a:gd name="csX3" fmla="*/ 0 w 109214"/>
                  <a:gd name="csY3" fmla="*/ 0 h 3796854"/>
                  <a:gd name="csX4" fmla="*/ 104775 w 109214"/>
                  <a:gd name="csY4" fmla="*/ 3175 h 3796854"/>
                  <a:gd name="csX0" fmla="*/ 64294 w 65097"/>
                  <a:gd name="csY0" fmla="*/ 249296 h 4042975"/>
                  <a:gd name="csX1" fmla="*/ 44450 w 65097"/>
                  <a:gd name="csY1" fmla="*/ 3620352 h 4042975"/>
                  <a:gd name="csX2" fmla="*/ 0 w 65097"/>
                  <a:gd name="csY2" fmla="*/ 3620352 h 4042975"/>
                  <a:gd name="csX3" fmla="*/ 19050 w 65097"/>
                  <a:gd name="csY3" fmla="*/ 250884 h 4042975"/>
                  <a:gd name="csX4" fmla="*/ 64294 w 65097"/>
                  <a:gd name="csY4" fmla="*/ 249296 h 4042975"/>
                  <a:gd name="csX0" fmla="*/ 64294 w 66143"/>
                  <a:gd name="csY0" fmla="*/ 251686 h 4045365"/>
                  <a:gd name="csX1" fmla="*/ 44450 w 66143"/>
                  <a:gd name="csY1" fmla="*/ 3622742 h 4045365"/>
                  <a:gd name="csX2" fmla="*/ 0 w 66143"/>
                  <a:gd name="csY2" fmla="*/ 3622742 h 4045365"/>
                  <a:gd name="csX3" fmla="*/ 0 w 66143"/>
                  <a:gd name="csY3" fmla="*/ 246130 h 4045365"/>
                  <a:gd name="csX4" fmla="*/ 64294 w 66143"/>
                  <a:gd name="csY4" fmla="*/ 251686 h 4045365"/>
                  <a:gd name="csX0" fmla="*/ 64294 w 66143"/>
                  <a:gd name="csY0" fmla="*/ 5556 h 3799235"/>
                  <a:gd name="csX1" fmla="*/ 44450 w 66143"/>
                  <a:gd name="csY1" fmla="*/ 3376612 h 3799235"/>
                  <a:gd name="csX2" fmla="*/ 0 w 66143"/>
                  <a:gd name="csY2" fmla="*/ 3376612 h 3799235"/>
                  <a:gd name="csX3" fmla="*/ 0 w 66143"/>
                  <a:gd name="csY3" fmla="*/ 0 h 3799235"/>
                  <a:gd name="csX4" fmla="*/ 64294 w 66143"/>
                  <a:gd name="csY4" fmla="*/ 5556 h 3799235"/>
                  <a:gd name="csX0" fmla="*/ 64294 w 66003"/>
                  <a:gd name="csY0" fmla="*/ 248681 h 4042360"/>
                  <a:gd name="csX1" fmla="*/ 44450 w 66003"/>
                  <a:gd name="csY1" fmla="*/ 3619737 h 4042360"/>
                  <a:gd name="csX2" fmla="*/ 0 w 66003"/>
                  <a:gd name="csY2" fmla="*/ 3619737 h 4042360"/>
                  <a:gd name="csX3" fmla="*/ 2381 w 66003"/>
                  <a:gd name="csY3" fmla="*/ 252650 h 4042360"/>
                  <a:gd name="csX4" fmla="*/ 64294 w 66003"/>
                  <a:gd name="csY4" fmla="*/ 248681 h 4042360"/>
                  <a:gd name="csX0" fmla="*/ 64294 w 66003"/>
                  <a:gd name="csY0" fmla="*/ 248681 h 4042360"/>
                  <a:gd name="csX1" fmla="*/ 44450 w 66003"/>
                  <a:gd name="csY1" fmla="*/ 3619737 h 4042360"/>
                  <a:gd name="csX2" fmla="*/ 0 w 66003"/>
                  <a:gd name="csY2" fmla="*/ 3619737 h 4042360"/>
                  <a:gd name="csX3" fmla="*/ 2381 w 66003"/>
                  <a:gd name="csY3" fmla="*/ 252650 h 4042360"/>
                  <a:gd name="csX4" fmla="*/ 64294 w 66003"/>
                  <a:gd name="csY4" fmla="*/ 248681 h 4042360"/>
                  <a:gd name="csX0" fmla="*/ 64294 w 66003"/>
                  <a:gd name="csY0" fmla="*/ 0 h 3793679"/>
                  <a:gd name="csX1" fmla="*/ 44450 w 66003"/>
                  <a:gd name="csY1" fmla="*/ 3371056 h 3793679"/>
                  <a:gd name="csX2" fmla="*/ 0 w 66003"/>
                  <a:gd name="csY2" fmla="*/ 3371056 h 3793679"/>
                  <a:gd name="csX3" fmla="*/ 2381 w 66003"/>
                  <a:gd name="csY3" fmla="*/ 3969 h 3793679"/>
                  <a:gd name="csX4" fmla="*/ 64294 w 66003"/>
                  <a:gd name="csY4" fmla="*/ 0 h 3793679"/>
                  <a:gd name="csX0" fmla="*/ 66781 w 68490"/>
                  <a:gd name="csY0" fmla="*/ 0 h 3793679"/>
                  <a:gd name="csX1" fmla="*/ 46937 w 68490"/>
                  <a:gd name="csY1" fmla="*/ 3371056 h 3793679"/>
                  <a:gd name="csX2" fmla="*/ 2487 w 68490"/>
                  <a:gd name="csY2" fmla="*/ 3371056 h 3793679"/>
                  <a:gd name="csX3" fmla="*/ 105 w 68490"/>
                  <a:gd name="csY3" fmla="*/ 3969 h 3793679"/>
                  <a:gd name="csX4" fmla="*/ 66781 w 68490"/>
                  <a:gd name="csY4" fmla="*/ 0 h 3793679"/>
                  <a:gd name="csX0" fmla="*/ 66781 w 68490"/>
                  <a:gd name="csY0" fmla="*/ 0 h 3793679"/>
                  <a:gd name="csX1" fmla="*/ 46937 w 68490"/>
                  <a:gd name="csY1" fmla="*/ 3371056 h 3793679"/>
                  <a:gd name="csX2" fmla="*/ 2487 w 68490"/>
                  <a:gd name="csY2" fmla="*/ 3371056 h 3793679"/>
                  <a:gd name="csX3" fmla="*/ 105 w 68490"/>
                  <a:gd name="csY3" fmla="*/ 3969 h 3793679"/>
                  <a:gd name="csX4" fmla="*/ 66781 w 68490"/>
                  <a:gd name="csY4" fmla="*/ 0 h 3793679"/>
                  <a:gd name="csX0" fmla="*/ 66781 w 68490"/>
                  <a:gd name="csY0" fmla="*/ 0 h 3371056"/>
                  <a:gd name="csX1" fmla="*/ 46937 w 68490"/>
                  <a:gd name="csY1" fmla="*/ 3371056 h 3371056"/>
                  <a:gd name="csX2" fmla="*/ 2487 w 68490"/>
                  <a:gd name="csY2" fmla="*/ 3371056 h 3371056"/>
                  <a:gd name="csX3" fmla="*/ 105 w 68490"/>
                  <a:gd name="csY3" fmla="*/ 3969 h 3371056"/>
                  <a:gd name="csX4" fmla="*/ 66781 w 68490"/>
                  <a:gd name="csY4" fmla="*/ 0 h 3371056"/>
                  <a:gd name="csX0" fmla="*/ 66781 w 70220"/>
                  <a:gd name="csY0" fmla="*/ 0 h 3371056"/>
                  <a:gd name="csX1" fmla="*/ 58843 w 70220"/>
                  <a:gd name="csY1" fmla="*/ 3371056 h 3371056"/>
                  <a:gd name="csX2" fmla="*/ 2487 w 70220"/>
                  <a:gd name="csY2" fmla="*/ 3371056 h 3371056"/>
                  <a:gd name="csX3" fmla="*/ 105 w 70220"/>
                  <a:gd name="csY3" fmla="*/ 3969 h 3371056"/>
                  <a:gd name="csX4" fmla="*/ 66781 w 70220"/>
                  <a:gd name="csY4" fmla="*/ 0 h 3371056"/>
                  <a:gd name="csX0" fmla="*/ 66781 w 67539"/>
                  <a:gd name="csY0" fmla="*/ 0 h 3371056"/>
                  <a:gd name="csX1" fmla="*/ 58843 w 67539"/>
                  <a:gd name="csY1" fmla="*/ 3371056 h 3371056"/>
                  <a:gd name="csX2" fmla="*/ 2487 w 67539"/>
                  <a:gd name="csY2" fmla="*/ 3371056 h 3371056"/>
                  <a:gd name="csX3" fmla="*/ 105 w 67539"/>
                  <a:gd name="csY3" fmla="*/ 3969 h 3371056"/>
                  <a:gd name="csX4" fmla="*/ 66781 w 67539"/>
                  <a:gd name="csY4" fmla="*/ 0 h 3371056"/>
                  <a:gd name="csX0" fmla="*/ 66781 w 67245"/>
                  <a:gd name="csY0" fmla="*/ 0 h 3371056"/>
                  <a:gd name="csX1" fmla="*/ 58843 w 67245"/>
                  <a:gd name="csY1" fmla="*/ 3371056 h 3371056"/>
                  <a:gd name="csX2" fmla="*/ 2487 w 67245"/>
                  <a:gd name="csY2" fmla="*/ 3371056 h 3371056"/>
                  <a:gd name="csX3" fmla="*/ 105 w 67245"/>
                  <a:gd name="csY3" fmla="*/ 3969 h 3371056"/>
                  <a:gd name="csX4" fmla="*/ 66781 w 67245"/>
                  <a:gd name="csY4" fmla="*/ 0 h 3371056"/>
                  <a:gd name="csX0" fmla="*/ 66781 w 67577"/>
                  <a:gd name="csY0" fmla="*/ 0 h 3371056"/>
                  <a:gd name="csX1" fmla="*/ 58843 w 67577"/>
                  <a:gd name="csY1" fmla="*/ 3371056 h 3371056"/>
                  <a:gd name="csX2" fmla="*/ 2487 w 67577"/>
                  <a:gd name="csY2" fmla="*/ 3371056 h 3371056"/>
                  <a:gd name="csX3" fmla="*/ 105 w 67577"/>
                  <a:gd name="csY3" fmla="*/ 3969 h 3371056"/>
                  <a:gd name="csX4" fmla="*/ 66781 w 67577"/>
                  <a:gd name="csY4" fmla="*/ 0 h 3371056"/>
                  <a:gd name="csX0" fmla="*/ 66781 w 66781"/>
                  <a:gd name="csY0" fmla="*/ 0 h 3371056"/>
                  <a:gd name="csX1" fmla="*/ 58843 w 66781"/>
                  <a:gd name="csY1" fmla="*/ 3371056 h 3371056"/>
                  <a:gd name="csX2" fmla="*/ 2487 w 66781"/>
                  <a:gd name="csY2" fmla="*/ 3371056 h 3371056"/>
                  <a:gd name="csX3" fmla="*/ 105 w 66781"/>
                  <a:gd name="csY3" fmla="*/ 3969 h 3371056"/>
                  <a:gd name="csX4" fmla="*/ 66781 w 66781"/>
                  <a:gd name="csY4" fmla="*/ 0 h 3371056"/>
                  <a:gd name="csX0" fmla="*/ 66781 w 66781"/>
                  <a:gd name="csY0" fmla="*/ 0 h 3371056"/>
                  <a:gd name="csX1" fmla="*/ 58843 w 66781"/>
                  <a:gd name="csY1" fmla="*/ 3371056 h 3371056"/>
                  <a:gd name="csX2" fmla="*/ 2487 w 66781"/>
                  <a:gd name="csY2" fmla="*/ 3371056 h 3371056"/>
                  <a:gd name="csX3" fmla="*/ 105 w 66781"/>
                  <a:gd name="csY3" fmla="*/ 3969 h 3371056"/>
                  <a:gd name="csX4" fmla="*/ 66781 w 66781"/>
                  <a:gd name="csY4" fmla="*/ 0 h 3371056"/>
                  <a:gd name="csX0" fmla="*/ 66781 w 66781"/>
                  <a:gd name="csY0" fmla="*/ 0 h 3371056"/>
                  <a:gd name="csX1" fmla="*/ 58843 w 66781"/>
                  <a:gd name="csY1" fmla="*/ 3371056 h 3371056"/>
                  <a:gd name="csX2" fmla="*/ 2487 w 66781"/>
                  <a:gd name="csY2" fmla="*/ 3371056 h 3371056"/>
                  <a:gd name="csX3" fmla="*/ 105 w 66781"/>
                  <a:gd name="csY3" fmla="*/ 3969 h 3371056"/>
                  <a:gd name="csX4" fmla="*/ 66781 w 66781"/>
                  <a:gd name="csY4" fmla="*/ 0 h 3371056"/>
                  <a:gd name="csX0" fmla="*/ 66781 w 67187"/>
                  <a:gd name="csY0" fmla="*/ 0 h 3371056"/>
                  <a:gd name="csX1" fmla="*/ 29476 w 67187"/>
                  <a:gd name="csY1" fmla="*/ 1769270 h 3371056"/>
                  <a:gd name="csX2" fmla="*/ 58843 w 67187"/>
                  <a:gd name="csY2" fmla="*/ 3371056 h 3371056"/>
                  <a:gd name="csX3" fmla="*/ 2487 w 67187"/>
                  <a:gd name="csY3" fmla="*/ 3371056 h 3371056"/>
                  <a:gd name="csX4" fmla="*/ 105 w 67187"/>
                  <a:gd name="csY4" fmla="*/ 3969 h 3371056"/>
                  <a:gd name="csX5" fmla="*/ 66781 w 67187"/>
                  <a:gd name="csY5" fmla="*/ 0 h 3371056"/>
                  <a:gd name="csX0" fmla="*/ 66781 w 67076"/>
                  <a:gd name="csY0" fmla="*/ 0 h 3371056"/>
                  <a:gd name="csX1" fmla="*/ 12807 w 67076"/>
                  <a:gd name="csY1" fmla="*/ 1724027 h 3371056"/>
                  <a:gd name="csX2" fmla="*/ 58843 w 67076"/>
                  <a:gd name="csY2" fmla="*/ 3371056 h 3371056"/>
                  <a:gd name="csX3" fmla="*/ 2487 w 67076"/>
                  <a:gd name="csY3" fmla="*/ 3371056 h 3371056"/>
                  <a:gd name="csX4" fmla="*/ 105 w 67076"/>
                  <a:gd name="csY4" fmla="*/ 3969 h 3371056"/>
                  <a:gd name="csX5" fmla="*/ 66781 w 67076"/>
                  <a:gd name="csY5" fmla="*/ 0 h 3371056"/>
                  <a:gd name="csX0" fmla="*/ 223837 w 224132"/>
                  <a:gd name="csY0" fmla="*/ 0 h 3371056"/>
                  <a:gd name="csX1" fmla="*/ 169863 w 224132"/>
                  <a:gd name="csY1" fmla="*/ 1724027 h 3371056"/>
                  <a:gd name="csX2" fmla="*/ 215899 w 224132"/>
                  <a:gd name="csY2" fmla="*/ 3371056 h 3371056"/>
                  <a:gd name="csX3" fmla="*/ 0 w 224132"/>
                  <a:gd name="csY3" fmla="*/ 3371056 h 3371056"/>
                  <a:gd name="csX4" fmla="*/ 157161 w 224132"/>
                  <a:gd name="csY4" fmla="*/ 3969 h 3371056"/>
                  <a:gd name="csX5" fmla="*/ 223837 w 224132"/>
                  <a:gd name="csY5" fmla="*/ 0 h 3371056"/>
                  <a:gd name="csX0" fmla="*/ 223837 w 224132"/>
                  <a:gd name="csY0" fmla="*/ 0 h 3371056"/>
                  <a:gd name="csX1" fmla="*/ 169863 w 224132"/>
                  <a:gd name="csY1" fmla="*/ 1724027 h 3371056"/>
                  <a:gd name="csX2" fmla="*/ 215899 w 224132"/>
                  <a:gd name="csY2" fmla="*/ 3371056 h 3371056"/>
                  <a:gd name="csX3" fmla="*/ 0 w 224132"/>
                  <a:gd name="csY3" fmla="*/ 3371056 h 3371056"/>
                  <a:gd name="csX4" fmla="*/ 157161 w 224132"/>
                  <a:gd name="csY4" fmla="*/ 3969 h 3371056"/>
                  <a:gd name="csX5" fmla="*/ 223837 w 224132"/>
                  <a:gd name="csY5" fmla="*/ 0 h 3371056"/>
                  <a:gd name="csX0" fmla="*/ 223837 w 224132"/>
                  <a:gd name="csY0" fmla="*/ 793 h 3371849"/>
                  <a:gd name="csX1" fmla="*/ 169863 w 224132"/>
                  <a:gd name="csY1" fmla="*/ 1724820 h 3371849"/>
                  <a:gd name="csX2" fmla="*/ 215899 w 224132"/>
                  <a:gd name="csY2" fmla="*/ 3371849 h 3371849"/>
                  <a:gd name="csX3" fmla="*/ 0 w 224132"/>
                  <a:gd name="csY3" fmla="*/ 3371849 h 3371849"/>
                  <a:gd name="csX4" fmla="*/ 16667 w 224132"/>
                  <a:gd name="csY4" fmla="*/ 0 h 3371849"/>
                  <a:gd name="csX5" fmla="*/ 223837 w 224132"/>
                  <a:gd name="csY5" fmla="*/ 793 h 3371849"/>
                  <a:gd name="csX0" fmla="*/ 223837 w 224157"/>
                  <a:gd name="csY0" fmla="*/ 793 h 3371849"/>
                  <a:gd name="csX1" fmla="*/ 174626 w 224157"/>
                  <a:gd name="csY1" fmla="*/ 1712913 h 3371849"/>
                  <a:gd name="csX2" fmla="*/ 215899 w 224157"/>
                  <a:gd name="csY2" fmla="*/ 3371849 h 3371849"/>
                  <a:gd name="csX3" fmla="*/ 0 w 224157"/>
                  <a:gd name="csY3" fmla="*/ 3371849 h 3371849"/>
                  <a:gd name="csX4" fmla="*/ 16667 w 224157"/>
                  <a:gd name="csY4" fmla="*/ 0 h 3371849"/>
                  <a:gd name="csX5" fmla="*/ 223837 w 224157"/>
                  <a:gd name="csY5" fmla="*/ 793 h 3371849"/>
                  <a:gd name="csX0" fmla="*/ 223837 w 230422"/>
                  <a:gd name="csY0" fmla="*/ 793 h 3376611"/>
                  <a:gd name="csX1" fmla="*/ 174626 w 230422"/>
                  <a:gd name="csY1" fmla="*/ 1712913 h 3376611"/>
                  <a:gd name="csX2" fmla="*/ 230187 w 230422"/>
                  <a:gd name="csY2" fmla="*/ 3376611 h 3376611"/>
                  <a:gd name="csX3" fmla="*/ 0 w 230422"/>
                  <a:gd name="csY3" fmla="*/ 3371849 h 3376611"/>
                  <a:gd name="csX4" fmla="*/ 16667 w 230422"/>
                  <a:gd name="csY4" fmla="*/ 0 h 3376611"/>
                  <a:gd name="csX5" fmla="*/ 223837 w 230422"/>
                  <a:gd name="csY5" fmla="*/ 793 h 3376611"/>
                  <a:gd name="csX0" fmla="*/ 233362 w 233635"/>
                  <a:gd name="csY0" fmla="*/ 0 h 3378199"/>
                  <a:gd name="csX1" fmla="*/ 174626 w 233635"/>
                  <a:gd name="csY1" fmla="*/ 1714501 h 3378199"/>
                  <a:gd name="csX2" fmla="*/ 230187 w 233635"/>
                  <a:gd name="csY2" fmla="*/ 3378199 h 3378199"/>
                  <a:gd name="csX3" fmla="*/ 0 w 233635"/>
                  <a:gd name="csY3" fmla="*/ 3373437 h 3378199"/>
                  <a:gd name="csX4" fmla="*/ 16667 w 233635"/>
                  <a:gd name="csY4" fmla="*/ 1588 h 3378199"/>
                  <a:gd name="csX5" fmla="*/ 233362 w 233635"/>
                  <a:gd name="csY5" fmla="*/ 0 h 3378199"/>
                  <a:gd name="csX0" fmla="*/ 233362 w 233362"/>
                  <a:gd name="csY0" fmla="*/ 0 h 3378199"/>
                  <a:gd name="csX1" fmla="*/ 174626 w 233362"/>
                  <a:gd name="csY1" fmla="*/ 1714501 h 3378199"/>
                  <a:gd name="csX2" fmla="*/ 230187 w 233362"/>
                  <a:gd name="csY2" fmla="*/ 3378199 h 3378199"/>
                  <a:gd name="csX3" fmla="*/ 0 w 233362"/>
                  <a:gd name="csY3" fmla="*/ 3373437 h 3378199"/>
                  <a:gd name="csX4" fmla="*/ 16667 w 233362"/>
                  <a:gd name="csY4" fmla="*/ 1588 h 3378199"/>
                  <a:gd name="csX5" fmla="*/ 233362 w 233362"/>
                  <a:gd name="csY5" fmla="*/ 0 h 3378199"/>
                  <a:gd name="csX0" fmla="*/ 233362 w 233362"/>
                  <a:gd name="csY0" fmla="*/ 0 h 3373437"/>
                  <a:gd name="csX1" fmla="*/ 174626 w 233362"/>
                  <a:gd name="csY1" fmla="*/ 1714501 h 3373437"/>
                  <a:gd name="csX2" fmla="*/ 230187 w 233362"/>
                  <a:gd name="csY2" fmla="*/ 3371056 h 3373437"/>
                  <a:gd name="csX3" fmla="*/ 0 w 233362"/>
                  <a:gd name="csY3" fmla="*/ 3373437 h 3373437"/>
                  <a:gd name="csX4" fmla="*/ 16667 w 233362"/>
                  <a:gd name="csY4" fmla="*/ 1588 h 3373437"/>
                  <a:gd name="csX5" fmla="*/ 233362 w 233362"/>
                  <a:gd name="csY5" fmla="*/ 0 h 3373437"/>
                  <a:gd name="csX0" fmla="*/ 235743 w 235743"/>
                  <a:gd name="csY0" fmla="*/ 0 h 3371056"/>
                  <a:gd name="csX1" fmla="*/ 177007 w 235743"/>
                  <a:gd name="csY1" fmla="*/ 1714501 h 3371056"/>
                  <a:gd name="csX2" fmla="*/ 232568 w 235743"/>
                  <a:gd name="csY2" fmla="*/ 3371056 h 3371056"/>
                  <a:gd name="csX3" fmla="*/ 0 w 235743"/>
                  <a:gd name="csY3" fmla="*/ 3366293 h 3371056"/>
                  <a:gd name="csX4" fmla="*/ 19048 w 235743"/>
                  <a:gd name="csY4" fmla="*/ 1588 h 3371056"/>
                  <a:gd name="csX5" fmla="*/ 235743 w 235743"/>
                  <a:gd name="csY5" fmla="*/ 0 h 3371056"/>
                  <a:gd name="csX0" fmla="*/ 235743 w 235743"/>
                  <a:gd name="csY0" fmla="*/ 0 h 3373437"/>
                  <a:gd name="csX1" fmla="*/ 177007 w 235743"/>
                  <a:gd name="csY1" fmla="*/ 1714501 h 3373437"/>
                  <a:gd name="csX2" fmla="*/ 232568 w 235743"/>
                  <a:gd name="csY2" fmla="*/ 3371056 h 3373437"/>
                  <a:gd name="csX3" fmla="*/ 0 w 235743"/>
                  <a:gd name="csY3" fmla="*/ 3373437 h 3373437"/>
                  <a:gd name="csX4" fmla="*/ 19048 w 235743"/>
                  <a:gd name="csY4" fmla="*/ 1588 h 3373437"/>
                  <a:gd name="csX5" fmla="*/ 235743 w 235743"/>
                  <a:gd name="csY5" fmla="*/ 0 h 337343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235743" h="3373437">
                    <a:moveTo>
                      <a:pt x="235743" y="0"/>
                    </a:moveTo>
                    <a:cubicBezTo>
                      <a:pt x="228731" y="291836"/>
                      <a:pt x="178330" y="1152658"/>
                      <a:pt x="177007" y="1714501"/>
                    </a:cubicBezTo>
                    <a:cubicBezTo>
                      <a:pt x="175684" y="2276344"/>
                      <a:pt x="237066" y="3104092"/>
                      <a:pt x="232568" y="3371056"/>
                    </a:cubicBezTo>
                    <a:lnTo>
                      <a:pt x="0" y="3373437"/>
                    </a:lnTo>
                    <a:cubicBezTo>
                      <a:pt x="5556" y="2249487"/>
                      <a:pt x="13492" y="1125538"/>
                      <a:pt x="19048" y="1588"/>
                    </a:cubicBezTo>
                    <a:lnTo>
                      <a:pt x="23574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FAC8213-C73E-1528-EA4E-4235ACA401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38251" y="2677287"/>
              <a:ext cx="384491" cy="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005EDEB-222A-16E3-69F0-0ECAD395F569}"/>
                  </a:ext>
                </a:extLst>
              </p:cNvPr>
              <p:cNvSpPr txBox="1"/>
              <p:nvPr/>
            </p:nvSpPr>
            <p:spPr>
              <a:xfrm>
                <a:off x="-1663483" y="2626010"/>
                <a:ext cx="6479116" cy="6833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SNR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005EDEB-222A-16E3-69F0-0ECAD395F5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63483" y="2626010"/>
                <a:ext cx="6479116" cy="68339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6" name="Group 65">
            <a:extLst>
              <a:ext uri="{FF2B5EF4-FFF2-40B4-BE49-F238E27FC236}">
                <a16:creationId xmlns:a16="http://schemas.microsoft.com/office/drawing/2014/main" id="{CF4FDC31-06E9-8CC3-B56E-07F6A352AFA7}"/>
              </a:ext>
            </a:extLst>
          </p:cNvPr>
          <p:cNvGrpSpPr/>
          <p:nvPr/>
        </p:nvGrpSpPr>
        <p:grpSpPr>
          <a:xfrm>
            <a:off x="6326810" y="1614603"/>
            <a:ext cx="7979362" cy="4551373"/>
            <a:chOff x="6326810" y="1614603"/>
            <a:chExt cx="7979362" cy="4551373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8586B8A-9976-6B8A-8406-912746C2EE93}"/>
                </a:ext>
              </a:extLst>
            </p:cNvPr>
            <p:cNvGrpSpPr/>
            <p:nvPr/>
          </p:nvGrpSpPr>
          <p:grpSpPr>
            <a:xfrm>
              <a:off x="6326810" y="1614603"/>
              <a:ext cx="6631927" cy="2387064"/>
              <a:chOff x="6326810" y="1614603"/>
              <a:chExt cx="6631927" cy="2387064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FBAFE0AE-F92B-25CB-BE7B-F4977A0FE549}"/>
                  </a:ext>
                </a:extLst>
              </p:cNvPr>
              <p:cNvGrpSpPr/>
              <p:nvPr/>
            </p:nvGrpSpPr>
            <p:grpSpPr>
              <a:xfrm>
                <a:off x="6326810" y="1614603"/>
                <a:ext cx="5937146" cy="2387064"/>
                <a:chOff x="6326810" y="1614603"/>
                <a:chExt cx="5937146" cy="2387064"/>
              </a:xfrm>
            </p:grpSpPr>
            <p:sp>
              <p:nvSpPr>
                <p:cNvPr id="39" name="Arrow: Down 38">
                  <a:extLst>
                    <a:ext uri="{FF2B5EF4-FFF2-40B4-BE49-F238E27FC236}">
                      <a16:creationId xmlns:a16="http://schemas.microsoft.com/office/drawing/2014/main" id="{05277C81-7C02-9731-4628-11B09F9CEC7E}"/>
                    </a:ext>
                  </a:extLst>
                </p:cNvPr>
                <p:cNvSpPr/>
                <p:nvPr/>
              </p:nvSpPr>
              <p:spPr>
                <a:xfrm rot="16200000">
                  <a:off x="6172701" y="2164863"/>
                  <a:ext cx="1601408" cy="1293190"/>
                </a:xfrm>
                <a:prstGeom prst="downArrow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2D3F4375-1C35-4610-5E8A-AA1C7DE3D049}"/>
                    </a:ext>
                  </a:extLst>
                </p:cNvPr>
                <p:cNvGrpSpPr/>
                <p:nvPr/>
              </p:nvGrpSpPr>
              <p:grpSpPr>
                <a:xfrm>
                  <a:off x="7902724" y="1614603"/>
                  <a:ext cx="4361232" cy="2387064"/>
                  <a:chOff x="7902724" y="1614603"/>
                  <a:chExt cx="4361232" cy="2387064"/>
                </a:xfrm>
              </p:grpSpPr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40" name="TextBox 39">
                        <a:extLst>
                          <a:ext uri="{FF2B5EF4-FFF2-40B4-BE49-F238E27FC236}">
                            <a16:creationId xmlns:a16="http://schemas.microsoft.com/office/drawing/2014/main" id="{D5C6EAD4-B35F-7BB3-D3DE-842B07ED3FF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945058" y="2192748"/>
                        <a:ext cx="4318898" cy="180891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noAutofit/>
                      </a:bodyPr>
                      <a:lstStyle/>
                      <a:p>
                        <a:pPr>
                          <a:lnSpc>
                            <a:spcPct val="105000"/>
                          </a:lnSpc>
                        </a:pPr>
                        <a:r>
                          <a:rPr lang="en-GB" sz="1600" dirty="0"/>
                          <a:t>Time to scan for 95% confidence limit </a:t>
                        </a:r>
                        <a:endParaRPr lang="en-GB" sz="1600" i="1" dirty="0">
                          <a:latin typeface="Cambria Math" panose="02040503050406030204" pitchFamily="18" charset="0"/>
                        </a:endParaRPr>
                      </a:p>
                      <a:p>
                        <a:pPr>
                          <a:lnSpc>
                            <a:spcPct val="105000"/>
                          </a:lnSpc>
                        </a:pPr>
                        <a14:m>
                          <m:oMathPara xmlns:m="http://schemas.openxmlformats.org/officeDocument/2006/math">
                            <m:oMathParaPr>
                              <m:jc m:val="left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=124 </m:t>
                              </m:r>
                              <m:r>
                                <m:rPr>
                                  <m:nor/>
                                </m:rPr>
                                <a:rPr lang="en-GB" sz="16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μeV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248 </m:t>
                              </m:r>
                              <m:r>
                                <m:rPr>
                                  <m:nor/>
                                </m:rPr>
                                <a:rPr lang="en-GB" sz="16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μeV</m:t>
                              </m:r>
                            </m:oMath>
                          </m:oMathPara>
                        </a14:m>
                        <a:endParaRPr lang="en-GB" sz="1600" dirty="0">
                          <a:ea typeface="Cambria Math" panose="02040503050406030204" pitchFamily="18" charset="0"/>
                        </a:endParaRPr>
                      </a:p>
                      <a:p>
                        <a:pPr>
                          <a:lnSpc>
                            <a:spcPct val="105000"/>
                          </a:lnSpc>
                        </a:pPr>
                        <a:r>
                          <a:rPr lang="en-GB" sz="1600" dirty="0"/>
                          <a:t>(30</a:t>
                        </a:r>
                        <a:r>
                          <a:rPr lang="en-GB" sz="1600" dirty="0">
                            <a:ea typeface="Cambria Math" panose="02040503050406030204" pitchFamily="18" charset="0"/>
                          </a:rPr>
                          <a:t> </a:t>
                        </a:r>
                        <a14:m>
                          <m:oMath xmlns:m="http://schemas.openxmlformats.org/officeDocument/2006/math">
                            <m:r>
                              <a:rPr lang="en-GB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 </m:t>
                            </m:r>
                          </m:oMath>
                        </a14:m>
                        <a:r>
                          <a:rPr lang="en-GB" sz="1600" dirty="0"/>
                          <a:t>60 GHz) </a:t>
                        </a:r>
                      </a:p>
                      <a:p>
                        <a:pPr>
                          <a:lnSpc>
                            <a:spcPct val="105000"/>
                          </a:lnSpc>
                        </a:pPr>
                        <a:r>
                          <a:rPr lang="en-GB" sz="1600" dirty="0"/>
                          <a:t>with </a:t>
                        </a:r>
                        <a14:m>
                          <m:oMath xmlns:m="http://schemas.openxmlformats.org/officeDocument/2006/math">
                            <m:r>
                              <a:rPr lang="en-GB" sz="160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p>
                              <m:sSupPr>
                                <m:ctrlP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sup>
                            </m:sSup>
                          </m:oMath>
                        </a14:m>
                        <a:r>
                          <a:rPr lang="en-GB" sz="1600" dirty="0"/>
                          <a:t>:</a:t>
                        </a:r>
                      </a:p>
                      <a:p>
                        <a:pPr>
                          <a:lnSpc>
                            <a:spcPct val="105000"/>
                          </a:lnSpc>
                        </a:pPr>
                        <a:endParaRPr lang="en-GB" sz="1600" dirty="0"/>
                      </a:p>
                    </p:txBody>
                  </p:sp>
                </mc:Choice>
                <mc:Fallback>
                  <p:sp>
                    <p:nvSpPr>
                      <p:cNvPr id="40" name="TextBox 39">
                        <a:extLst>
                          <a:ext uri="{FF2B5EF4-FFF2-40B4-BE49-F238E27FC236}">
                            <a16:creationId xmlns:a16="http://schemas.microsoft.com/office/drawing/2014/main" id="{D5C6EAD4-B35F-7BB3-D3DE-842B07ED3FFF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945058" y="2192748"/>
                        <a:ext cx="4318898" cy="1808919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 l="-2821" t="-3716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769B6315-9F18-1A2C-1544-6514BC8E2E41}"/>
                      </a:ext>
                    </a:extLst>
                  </p:cNvPr>
                  <p:cNvSpPr txBox="1"/>
                  <p:nvPr/>
                </p:nvSpPr>
                <p:spPr>
                  <a:xfrm>
                    <a:off x="7902724" y="1614603"/>
                    <a:ext cx="3314381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 algn="l">
                      <a:lnSpc>
                        <a:spcPct val="105000"/>
                      </a:lnSpc>
                    </a:pPr>
                    <a:r>
                      <a:rPr lang="en-GB" dirty="0">
                        <a:solidFill>
                          <a:schemeClr val="tx1"/>
                        </a:solidFill>
                      </a:rPr>
                      <a:t>Implications for axion detection</a:t>
                    </a:r>
                  </a:p>
                </p:txBody>
              </p:sp>
            </p:grpSp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A7897BD6-A720-44EE-3FF6-D784A5A1550C}"/>
                      </a:ext>
                    </a:extLst>
                  </p:cNvPr>
                  <p:cNvSpPr txBox="1"/>
                  <p:nvPr/>
                </p:nvSpPr>
                <p:spPr>
                  <a:xfrm>
                    <a:off x="6837585" y="3193112"/>
                    <a:ext cx="6121152" cy="80855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>
                      <a:lnSpc>
                        <a:spcPct val="105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𝑠𝑐𝑎𝑛</m:t>
                              </m:r>
                            </m:sub>
                          </m:sSub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8,600 </m:t>
                          </m:r>
                          <m:r>
                            <m:rPr>
                              <m:nor/>
                            </m:rPr>
                            <a:rPr lang="en-GB" sz="18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years</m:t>
                          </m:r>
                          <m:sSup>
                            <m:sSup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d>
                                <m:d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</a:rPr>
                                        <m:t>1 </m:t>
                                      </m:r>
                                      <m:sSup>
                                        <m:sSupPr>
                                          <m:ctrlPr>
                                            <a:rPr lang="en-GB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sz="1800" i="1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e>
                                        <m:sup>
                                          <m:r>
                                            <a:rPr lang="en-GB" sz="1800" i="1">
                                              <a:latin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800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GB" sz="1800" i="1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nor/>
                                        </m:rPr>
                                        <a:rPr lang="en-GB" sz="1800">
                                          <a:latin typeface="Cambria Math" panose="02040503050406030204" pitchFamily="18" charset="0"/>
                                        </a:rPr>
                                        <m:t>1 </m:t>
                                      </m:r>
                                    </m:num>
                                    <m:den>
                                      <m:r>
                                        <m:rPr>
                                          <m:nor/>
                                        </m:rPr>
                                        <a:rPr lang="en-GB" sz="1800" b="0" i="0" smtClean="0">
                                          <a:latin typeface="Cambria Math" panose="02040503050406030204" pitchFamily="18" charset="0"/>
                                        </a:rPr>
                                        <m:t>Efficiency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oMath>
                      </m:oMathPara>
                    </a14:m>
                    <a:endParaRPr lang="en-GB" sz="1800" dirty="0"/>
                  </a:p>
                </p:txBody>
              </p:sp>
            </mc:Choice>
            <mc:Fallback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A7897BD6-A720-44EE-3FF6-D784A5A1550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37585" y="3193112"/>
                    <a:ext cx="6121152" cy="808555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DC9499D2-CE7F-3E0C-0CD0-9821A8F4552F}"/>
                </a:ext>
              </a:extLst>
            </p:cNvPr>
            <p:cNvSpPr txBox="1"/>
            <p:nvPr/>
          </p:nvSpPr>
          <p:spPr>
            <a:xfrm>
              <a:off x="8210172" y="5802928"/>
              <a:ext cx="6096000" cy="3630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5000"/>
                </a:lnSpc>
              </a:pPr>
              <a:r>
                <a:rPr lang="en-GB" sz="1800" dirty="0"/>
                <a:t>Squeezed vacuum is an alternative…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5863560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3C2E73-785F-E070-364D-9978CBEF87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CDD7B-7000-410A-BBD5-6BF173C60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Detecting weak signals at microwave frequencies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4D8FE-DA14-C21E-349A-2A1849C6F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51F23-4A61-CB0F-5171-8AD493E01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D583E-0830-1125-68C9-C14513364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12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60C2C99-56B9-1411-978D-0E3EFD3DC4DE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Single photon counting 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4B56407-19F0-EC81-FCA2-EDDB825B2EC2}"/>
              </a:ext>
            </a:extLst>
          </p:cNvPr>
          <p:cNvGrpSpPr/>
          <p:nvPr/>
        </p:nvGrpSpPr>
        <p:grpSpPr>
          <a:xfrm>
            <a:off x="3212978" y="1089269"/>
            <a:ext cx="6078141" cy="2268538"/>
            <a:chOff x="669743" y="805979"/>
            <a:chExt cx="6078141" cy="2268538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A1FF7C0-5626-567D-E35A-68008A2AC344}"/>
                </a:ext>
              </a:extLst>
            </p:cNvPr>
            <p:cNvCxnSpPr>
              <a:cxnSpLocks/>
            </p:cNvCxnSpPr>
            <p:nvPr/>
          </p:nvCxnSpPr>
          <p:spPr>
            <a:xfrm>
              <a:off x="669743" y="2491286"/>
              <a:ext cx="3727450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F372449D-7EF5-4042-6C79-EC030F7BC2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51032"/>
            <a:stretch/>
          </p:blipFill>
          <p:spPr>
            <a:xfrm>
              <a:off x="4327524" y="805979"/>
              <a:ext cx="2420360" cy="2268538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59AE885-C88A-CC3C-34DD-3AF3D5153EA8}"/>
                </a:ext>
              </a:extLst>
            </p:cNvPr>
            <p:cNvSpPr txBox="1"/>
            <p:nvPr/>
          </p:nvSpPr>
          <p:spPr>
            <a:xfrm>
              <a:off x="4955460" y="1200561"/>
              <a:ext cx="1164487" cy="37156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1600" dirty="0">
                  <a:solidFill>
                    <a:schemeClr val="tx1"/>
                  </a:solidFill>
                </a:rPr>
                <a:t>     Detector</a:t>
              </a:r>
            </a:p>
          </p:txBody>
        </p:sp>
        <p:sp>
          <p:nvSpPr>
            <p:cNvPr id="40" name="Free-form: Shape 39">
              <a:extLst>
                <a:ext uri="{FF2B5EF4-FFF2-40B4-BE49-F238E27FC236}">
                  <a16:creationId xmlns:a16="http://schemas.microsoft.com/office/drawing/2014/main" id="{9AA3BEA1-8DDC-7B77-7507-0BD2A376A8B2}"/>
                </a:ext>
              </a:extLst>
            </p:cNvPr>
            <p:cNvSpPr/>
            <p:nvPr/>
          </p:nvSpPr>
          <p:spPr>
            <a:xfrm>
              <a:off x="669925" y="1962942"/>
              <a:ext cx="3727268" cy="412206"/>
            </a:xfrm>
            <a:custGeom>
              <a:avLst/>
              <a:gdLst>
                <a:gd name="csX0" fmla="*/ 0 w 3770811"/>
                <a:gd name="csY0" fmla="*/ 412206 h 412206"/>
                <a:gd name="csX1" fmla="*/ 493486 w 3770811"/>
                <a:gd name="csY1" fmla="*/ 412206 h 412206"/>
                <a:gd name="csX2" fmla="*/ 493486 w 3770811"/>
                <a:gd name="csY2" fmla="*/ 2903 h 412206"/>
                <a:gd name="csX3" fmla="*/ 960846 w 3770811"/>
                <a:gd name="csY3" fmla="*/ 2903 h 412206"/>
                <a:gd name="csX4" fmla="*/ 960846 w 3770811"/>
                <a:gd name="csY4" fmla="*/ 397692 h 412206"/>
                <a:gd name="csX5" fmla="*/ 2026194 w 3770811"/>
                <a:gd name="csY5" fmla="*/ 397692 h 412206"/>
                <a:gd name="csX6" fmla="*/ 2026194 w 3770811"/>
                <a:gd name="csY6" fmla="*/ 0 h 412206"/>
                <a:gd name="csX7" fmla="*/ 2499360 w 3770811"/>
                <a:gd name="csY7" fmla="*/ 0 h 412206"/>
                <a:gd name="csX8" fmla="*/ 2499360 w 3770811"/>
                <a:gd name="csY8" fmla="*/ 394789 h 412206"/>
                <a:gd name="csX9" fmla="*/ 2783840 w 3770811"/>
                <a:gd name="csY9" fmla="*/ 394789 h 412206"/>
                <a:gd name="csX10" fmla="*/ 2783840 w 3770811"/>
                <a:gd name="csY10" fmla="*/ 14515 h 412206"/>
                <a:gd name="csX11" fmla="*/ 3257006 w 3770811"/>
                <a:gd name="csY11" fmla="*/ 14515 h 412206"/>
                <a:gd name="csX12" fmla="*/ 3257006 w 3770811"/>
                <a:gd name="csY12" fmla="*/ 403498 h 412206"/>
                <a:gd name="csX13" fmla="*/ 3727268 w 3770811"/>
                <a:gd name="csY13" fmla="*/ 403498 h 412206"/>
                <a:gd name="csX14" fmla="*/ 3727268 w 3770811"/>
                <a:gd name="csY14" fmla="*/ 403498 h 412206"/>
                <a:gd name="csX15" fmla="*/ 3770811 w 3770811"/>
                <a:gd name="csY15" fmla="*/ 211909 h 412206"/>
                <a:gd name="csX16" fmla="*/ 3770811 w 3770811"/>
                <a:gd name="csY16" fmla="*/ 211909 h 412206"/>
                <a:gd name="csX0" fmla="*/ 0 w 3770811"/>
                <a:gd name="csY0" fmla="*/ 412206 h 412206"/>
                <a:gd name="csX1" fmla="*/ 493486 w 3770811"/>
                <a:gd name="csY1" fmla="*/ 412206 h 412206"/>
                <a:gd name="csX2" fmla="*/ 493486 w 3770811"/>
                <a:gd name="csY2" fmla="*/ 2903 h 412206"/>
                <a:gd name="csX3" fmla="*/ 960846 w 3770811"/>
                <a:gd name="csY3" fmla="*/ 2903 h 412206"/>
                <a:gd name="csX4" fmla="*/ 960846 w 3770811"/>
                <a:gd name="csY4" fmla="*/ 397692 h 412206"/>
                <a:gd name="csX5" fmla="*/ 2026194 w 3770811"/>
                <a:gd name="csY5" fmla="*/ 397692 h 412206"/>
                <a:gd name="csX6" fmla="*/ 2026194 w 3770811"/>
                <a:gd name="csY6" fmla="*/ 0 h 412206"/>
                <a:gd name="csX7" fmla="*/ 2499360 w 3770811"/>
                <a:gd name="csY7" fmla="*/ 0 h 412206"/>
                <a:gd name="csX8" fmla="*/ 2499360 w 3770811"/>
                <a:gd name="csY8" fmla="*/ 394789 h 412206"/>
                <a:gd name="csX9" fmla="*/ 2783840 w 3770811"/>
                <a:gd name="csY9" fmla="*/ 394789 h 412206"/>
                <a:gd name="csX10" fmla="*/ 2783840 w 3770811"/>
                <a:gd name="csY10" fmla="*/ 14515 h 412206"/>
                <a:gd name="csX11" fmla="*/ 3257006 w 3770811"/>
                <a:gd name="csY11" fmla="*/ 14515 h 412206"/>
                <a:gd name="csX12" fmla="*/ 3257006 w 3770811"/>
                <a:gd name="csY12" fmla="*/ 403498 h 412206"/>
                <a:gd name="csX13" fmla="*/ 3727268 w 3770811"/>
                <a:gd name="csY13" fmla="*/ 403498 h 412206"/>
                <a:gd name="csX14" fmla="*/ 3770811 w 3770811"/>
                <a:gd name="csY14" fmla="*/ 211909 h 412206"/>
                <a:gd name="csX15" fmla="*/ 3770811 w 3770811"/>
                <a:gd name="csY15" fmla="*/ 211909 h 412206"/>
                <a:gd name="csX0" fmla="*/ 0 w 3770811"/>
                <a:gd name="csY0" fmla="*/ 412206 h 412206"/>
                <a:gd name="csX1" fmla="*/ 493486 w 3770811"/>
                <a:gd name="csY1" fmla="*/ 412206 h 412206"/>
                <a:gd name="csX2" fmla="*/ 493486 w 3770811"/>
                <a:gd name="csY2" fmla="*/ 2903 h 412206"/>
                <a:gd name="csX3" fmla="*/ 960846 w 3770811"/>
                <a:gd name="csY3" fmla="*/ 2903 h 412206"/>
                <a:gd name="csX4" fmla="*/ 960846 w 3770811"/>
                <a:gd name="csY4" fmla="*/ 397692 h 412206"/>
                <a:gd name="csX5" fmla="*/ 2026194 w 3770811"/>
                <a:gd name="csY5" fmla="*/ 397692 h 412206"/>
                <a:gd name="csX6" fmla="*/ 2026194 w 3770811"/>
                <a:gd name="csY6" fmla="*/ 0 h 412206"/>
                <a:gd name="csX7" fmla="*/ 2499360 w 3770811"/>
                <a:gd name="csY7" fmla="*/ 0 h 412206"/>
                <a:gd name="csX8" fmla="*/ 2499360 w 3770811"/>
                <a:gd name="csY8" fmla="*/ 394789 h 412206"/>
                <a:gd name="csX9" fmla="*/ 2783840 w 3770811"/>
                <a:gd name="csY9" fmla="*/ 394789 h 412206"/>
                <a:gd name="csX10" fmla="*/ 2783840 w 3770811"/>
                <a:gd name="csY10" fmla="*/ 14515 h 412206"/>
                <a:gd name="csX11" fmla="*/ 3257006 w 3770811"/>
                <a:gd name="csY11" fmla="*/ 14515 h 412206"/>
                <a:gd name="csX12" fmla="*/ 3257006 w 3770811"/>
                <a:gd name="csY12" fmla="*/ 403498 h 412206"/>
                <a:gd name="csX13" fmla="*/ 3727268 w 3770811"/>
                <a:gd name="csY13" fmla="*/ 403498 h 412206"/>
                <a:gd name="csX14" fmla="*/ 3770811 w 3770811"/>
                <a:gd name="csY14" fmla="*/ 211909 h 412206"/>
                <a:gd name="csX0" fmla="*/ 0 w 3727268"/>
                <a:gd name="csY0" fmla="*/ 412206 h 412206"/>
                <a:gd name="csX1" fmla="*/ 493486 w 3727268"/>
                <a:gd name="csY1" fmla="*/ 412206 h 412206"/>
                <a:gd name="csX2" fmla="*/ 493486 w 3727268"/>
                <a:gd name="csY2" fmla="*/ 2903 h 412206"/>
                <a:gd name="csX3" fmla="*/ 960846 w 3727268"/>
                <a:gd name="csY3" fmla="*/ 2903 h 412206"/>
                <a:gd name="csX4" fmla="*/ 960846 w 3727268"/>
                <a:gd name="csY4" fmla="*/ 397692 h 412206"/>
                <a:gd name="csX5" fmla="*/ 2026194 w 3727268"/>
                <a:gd name="csY5" fmla="*/ 397692 h 412206"/>
                <a:gd name="csX6" fmla="*/ 2026194 w 3727268"/>
                <a:gd name="csY6" fmla="*/ 0 h 412206"/>
                <a:gd name="csX7" fmla="*/ 2499360 w 3727268"/>
                <a:gd name="csY7" fmla="*/ 0 h 412206"/>
                <a:gd name="csX8" fmla="*/ 2499360 w 3727268"/>
                <a:gd name="csY8" fmla="*/ 394789 h 412206"/>
                <a:gd name="csX9" fmla="*/ 2783840 w 3727268"/>
                <a:gd name="csY9" fmla="*/ 394789 h 412206"/>
                <a:gd name="csX10" fmla="*/ 2783840 w 3727268"/>
                <a:gd name="csY10" fmla="*/ 14515 h 412206"/>
                <a:gd name="csX11" fmla="*/ 3257006 w 3727268"/>
                <a:gd name="csY11" fmla="*/ 14515 h 412206"/>
                <a:gd name="csX12" fmla="*/ 3257006 w 3727268"/>
                <a:gd name="csY12" fmla="*/ 403498 h 412206"/>
                <a:gd name="csX13" fmla="*/ 3727268 w 3727268"/>
                <a:gd name="csY13" fmla="*/ 403498 h 41220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727268" h="412206">
                  <a:moveTo>
                    <a:pt x="0" y="412206"/>
                  </a:moveTo>
                  <a:lnTo>
                    <a:pt x="493486" y="412206"/>
                  </a:lnTo>
                  <a:lnTo>
                    <a:pt x="493486" y="2903"/>
                  </a:lnTo>
                  <a:lnTo>
                    <a:pt x="960846" y="2903"/>
                  </a:lnTo>
                  <a:lnTo>
                    <a:pt x="960846" y="397692"/>
                  </a:lnTo>
                  <a:lnTo>
                    <a:pt x="2026194" y="397692"/>
                  </a:lnTo>
                  <a:lnTo>
                    <a:pt x="2026194" y="0"/>
                  </a:lnTo>
                  <a:lnTo>
                    <a:pt x="2499360" y="0"/>
                  </a:lnTo>
                  <a:lnTo>
                    <a:pt x="2499360" y="394789"/>
                  </a:lnTo>
                  <a:lnTo>
                    <a:pt x="2783840" y="394789"/>
                  </a:lnTo>
                  <a:lnTo>
                    <a:pt x="2783840" y="14515"/>
                  </a:lnTo>
                  <a:lnTo>
                    <a:pt x="3257006" y="14515"/>
                  </a:lnTo>
                  <a:lnTo>
                    <a:pt x="3257006" y="403498"/>
                  </a:lnTo>
                  <a:lnTo>
                    <a:pt x="3727268" y="403498"/>
                  </a:lnTo>
                </a:path>
              </a:pathLst>
            </a:custGeom>
            <a:noFill/>
            <a:ln w="762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A5D9D7B2-60CB-EA88-9948-D2BCC0B3435A}"/>
              </a:ext>
            </a:extLst>
          </p:cNvPr>
          <p:cNvSpPr txBox="1"/>
          <p:nvPr/>
        </p:nvSpPr>
        <p:spPr>
          <a:xfrm>
            <a:off x="4350596" y="392375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GB" sz="1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A4167A7-4259-9517-6F5B-FFEACCAB3168}"/>
                  </a:ext>
                </a:extLst>
              </p:cNvPr>
              <p:cNvSpPr txBox="1"/>
              <p:nvPr/>
            </p:nvSpPr>
            <p:spPr>
              <a:xfrm>
                <a:off x="3471807" y="3596841"/>
                <a:ext cx="6094520" cy="9446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800" dirty="0"/>
                  <a:t>Time to scan </a:t>
                </a:r>
                <a:r>
                  <a:rPr lang="en-GB" dirty="0"/>
                  <a:t>for 95% confidence limit </a:t>
                </a:r>
              </a:p>
              <a:p>
                <a:pPr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=124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μeV</m:t>
                      </m:r>
                      <m:r>
                        <a:rPr lang="en-GB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GB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18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248 </m:t>
                      </m:r>
                      <m:r>
                        <m:rPr>
                          <m:nor/>
                        </m:rPr>
                        <a:rPr lang="en-GB" sz="1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μeV</m:t>
                      </m:r>
                    </m:oMath>
                  </m:oMathPara>
                </a14:m>
                <a:endParaRPr lang="en-GB" sz="180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05000"/>
                  </a:lnSpc>
                </a:pPr>
                <a:r>
                  <a:rPr lang="en-GB" sz="1800" dirty="0"/>
                  <a:t>(30</a:t>
                </a:r>
                <a:r>
                  <a:rPr lang="en-GB" sz="18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sz="1800" dirty="0"/>
                  <a:t>60 GHz) with 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GB" sz="1800" dirty="0"/>
                  <a:t>:</a:t>
                </a:r>
              </a:p>
            </p:txBody>
          </p:sp>
        </mc:Choice>
        <mc:Fallback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A4167A7-4259-9517-6F5B-FFEACCAB31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1807" y="3596841"/>
                <a:ext cx="6094520" cy="944682"/>
              </a:xfrm>
              <a:prstGeom prst="rect">
                <a:avLst/>
              </a:prstGeom>
              <a:blipFill>
                <a:blip r:embed="rId4"/>
                <a:stretch>
                  <a:fillRect l="-901" t="-3871"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240E9F8B-A8B3-C001-5E94-0094C980F784}"/>
                  </a:ext>
                </a:extLst>
              </p:cNvPr>
              <p:cNvSpPr txBox="1"/>
              <p:nvPr/>
            </p:nvSpPr>
            <p:spPr>
              <a:xfrm>
                <a:off x="2341453" y="4721416"/>
                <a:ext cx="6094520" cy="7197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𝑠𝑐𝑎𝑛</m:t>
                          </m:r>
                        </m:sub>
                      </m:sSub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24 </m:t>
                      </m:r>
                      <m:r>
                        <m:rPr>
                          <m:nor/>
                        </m:rPr>
                        <a:rPr lang="en-GB" sz="1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days</m:t>
                      </m:r>
                      <m:r>
                        <a:rPr lang="en-GB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sSup>
                                <m:sSup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  <m:r>
                                <m:rPr>
                                  <m:nor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fficiency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240E9F8B-A8B3-C001-5E94-0094C980F7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1453" y="4721416"/>
                <a:ext cx="6094520" cy="71974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343CC3BB-D593-8BB8-B740-F2F2853FB1CE}"/>
              </a:ext>
            </a:extLst>
          </p:cNvPr>
          <p:cNvSpPr txBox="1"/>
          <p:nvPr/>
        </p:nvSpPr>
        <p:spPr>
          <a:xfrm>
            <a:off x="731734" y="2125386"/>
            <a:ext cx="6095288" cy="6538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</a:pPr>
            <a:r>
              <a:rPr lang="en-GB" sz="1800" dirty="0"/>
              <a:t>From axion to </a:t>
            </a:r>
          </a:p>
          <a:p>
            <a:pPr>
              <a:lnSpc>
                <a:spcPct val="105000"/>
              </a:lnSpc>
            </a:pPr>
            <a:r>
              <a:rPr lang="en-GB" sz="1800" dirty="0"/>
              <a:t>photon converter</a:t>
            </a:r>
            <a:endParaRPr lang="en-GB" dirty="0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5BB8A34-68E7-2AF7-BDEE-13DD741B99E9}"/>
              </a:ext>
            </a:extLst>
          </p:cNvPr>
          <p:cNvCxnSpPr/>
          <p:nvPr/>
        </p:nvCxnSpPr>
        <p:spPr>
          <a:xfrm>
            <a:off x="2568662" y="2658438"/>
            <a:ext cx="742833" cy="0"/>
          </a:xfrm>
          <a:prstGeom prst="straightConnector1">
            <a:avLst/>
          </a:prstGeom>
          <a:ln w="57150">
            <a:solidFill>
              <a:srgbClr val="1A1A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15CEFAC0-063D-AB8B-6835-248A1CC9EE89}"/>
              </a:ext>
            </a:extLst>
          </p:cNvPr>
          <p:cNvSpPr txBox="1"/>
          <p:nvPr/>
        </p:nvSpPr>
        <p:spPr>
          <a:xfrm>
            <a:off x="3048000" y="3247476"/>
            <a:ext cx="6096000" cy="363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</a:pPr>
            <a:r>
              <a:rPr lang="en-GB" sz="1800" dirty="0"/>
              <a:t>Time to scan </a:t>
            </a:r>
            <a:r>
              <a:rPr lang="en-GB" dirty="0"/>
              <a:t>for 95% confidence limit </a:t>
            </a:r>
          </a:p>
        </p:txBody>
      </p:sp>
    </p:spTree>
    <p:extLst>
      <p:ext uri="{BB962C8B-B14F-4D97-AF65-F5344CB8AC3E}">
        <p14:creationId xmlns:p14="http://schemas.microsoft.com/office/powerpoint/2010/main" val="1801705361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6ABB4C-142C-27FB-2047-C1E7131342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8B06B-2517-739B-D656-3DA52F7E9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238870"/>
            <a:ext cx="5163243" cy="3190130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3F90C8-115E-CC38-6320-204C77D88B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0A060-D8CA-6477-3C9D-2A0AE790C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</p:spPr>
        <p:txBody>
          <a:bodyPr/>
          <a:lstStyle/>
          <a:p>
            <a:r>
              <a:rPr lang="en-GB" sz="900" dirty="0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50F81-2946-D955-DAAC-C0B0C53F8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6755" y="6393702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pPr/>
              <a:t>13</a:t>
            </a:fld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C1C82C3-4FD4-85F9-8532-A51D2B457106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15265812"/>
              </p:ext>
            </p:extLst>
          </p:nvPr>
        </p:nvGraphicFramePr>
        <p:xfrm>
          <a:off x="866095" y="1643062"/>
          <a:ext cx="5776912" cy="9626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13797">
                  <a:extLst>
                    <a:ext uri="{9D8B030D-6E8A-4147-A177-3AD203B41FA5}">
                      <a16:colId xmlns:a16="http://schemas.microsoft.com/office/drawing/2014/main" val="2312058624"/>
                    </a:ext>
                  </a:extLst>
                </a:gridCol>
                <a:gridCol w="5163115">
                  <a:extLst>
                    <a:ext uri="{9D8B030D-6E8A-4147-A177-3AD203B41FA5}">
                      <a16:colId xmlns:a16="http://schemas.microsoft.com/office/drawing/2014/main" val="2529335587"/>
                    </a:ext>
                  </a:extLst>
                </a:gridCol>
              </a:tblGrid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kern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cs typeface="+mn-cs"/>
                        </a:rPr>
                        <a:t>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kern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  <a:cs typeface="+mn-cs"/>
                        </a:rPr>
                        <a:t>Introduction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13600567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kern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cs typeface="+mn-cs"/>
                        </a:rPr>
                        <a:t>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kern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  <a:cs typeface="+mn-cs"/>
                        </a:rPr>
                        <a:t>Linear amplification vs. single photon counting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77395039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How to make a Penning trap single photon counter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13601940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Progress so far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37709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262465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27052-B1A6-AC0B-0E1B-4A078B6233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170F2-E5AF-F6ED-7E98-3AE8896BB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Penning trap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ACDEAF-0B23-5339-0661-C24CC472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EBE0C-2F72-74AA-CEC6-E99D61994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FA645-8173-547C-9B23-8C738635B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14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D96AD8E3-FA58-070B-8696-CEA551B61BD6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What is it?</a:t>
            </a:r>
          </a:p>
        </p:txBody>
      </p:sp>
      <p:pic>
        <p:nvPicPr>
          <p:cNvPr id="10" name="Picture 9" descr="A yellow object with metal parts&#10;&#10;Description automatically generated with medium confidence">
            <a:extLst>
              <a:ext uri="{FF2B5EF4-FFF2-40B4-BE49-F238E27FC236}">
                <a16:creationId xmlns:a16="http://schemas.microsoft.com/office/drawing/2014/main" id="{5B5A4557-4DEC-1E49-908F-1D2BF1B818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96" t="15336" r="41967" b="18985"/>
          <a:stretch/>
        </p:blipFill>
        <p:spPr>
          <a:xfrm>
            <a:off x="4609701" y="1867492"/>
            <a:ext cx="2345351" cy="4041942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C8199257-01F4-04E9-B50E-B13A3804795C}"/>
              </a:ext>
            </a:extLst>
          </p:cNvPr>
          <p:cNvSpPr/>
          <p:nvPr/>
        </p:nvSpPr>
        <p:spPr>
          <a:xfrm>
            <a:off x="3619720" y="3736755"/>
            <a:ext cx="575070" cy="948544"/>
          </a:xfrm>
          <a:prstGeom prst="rightArrow">
            <a:avLst>
              <a:gd name="adj1" fmla="val 45699"/>
              <a:gd name="adj2" fmla="val 439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Gerade Verbindung 84">
            <a:extLst>
              <a:ext uri="{FF2B5EF4-FFF2-40B4-BE49-F238E27FC236}">
                <a16:creationId xmlns:a16="http://schemas.microsoft.com/office/drawing/2014/main" id="{613984B0-D4EC-0799-F76C-A10AF783F7B9}"/>
              </a:ext>
            </a:extLst>
          </p:cNvPr>
          <p:cNvCxnSpPr/>
          <p:nvPr/>
        </p:nvCxnSpPr>
        <p:spPr bwMode="auto">
          <a:xfrm rot="10800000" flipH="1">
            <a:off x="4636478" y="4913797"/>
            <a:ext cx="369888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oval" w="sm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87">
            <a:extLst>
              <a:ext uri="{FF2B5EF4-FFF2-40B4-BE49-F238E27FC236}">
                <a16:creationId xmlns:a16="http://schemas.microsoft.com/office/drawing/2014/main" id="{288BC7BF-6B0C-B230-51B5-06D689FAC9AF}"/>
              </a:ext>
            </a:extLst>
          </p:cNvPr>
          <p:cNvCxnSpPr>
            <a:cxnSpLocks/>
          </p:cNvCxnSpPr>
          <p:nvPr/>
        </p:nvCxnSpPr>
        <p:spPr bwMode="auto">
          <a:xfrm>
            <a:off x="4626177" y="4421223"/>
            <a:ext cx="230766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oval" w="sm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88">
            <a:extLst>
              <a:ext uri="{FF2B5EF4-FFF2-40B4-BE49-F238E27FC236}">
                <a16:creationId xmlns:a16="http://schemas.microsoft.com/office/drawing/2014/main" id="{C9ADCA3A-6BD3-9278-E794-9C55EE2B3FB6}"/>
              </a:ext>
            </a:extLst>
          </p:cNvPr>
          <p:cNvCxnSpPr>
            <a:cxnSpLocks/>
          </p:cNvCxnSpPr>
          <p:nvPr/>
        </p:nvCxnSpPr>
        <p:spPr bwMode="auto">
          <a:xfrm>
            <a:off x="4619001" y="3913862"/>
            <a:ext cx="336363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oval" w="sm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uppieren 47">
            <a:extLst>
              <a:ext uri="{FF2B5EF4-FFF2-40B4-BE49-F238E27FC236}">
                <a16:creationId xmlns:a16="http://schemas.microsoft.com/office/drawing/2014/main" id="{B8A5E63E-2779-548E-41D9-59BB08C12AB2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4587243" y="5286468"/>
            <a:ext cx="630041" cy="244475"/>
            <a:chOff x="2174863" y="2212040"/>
            <a:chExt cx="628606" cy="245294"/>
          </a:xfrm>
        </p:grpSpPr>
        <p:cxnSp>
          <p:nvCxnSpPr>
            <p:cNvPr id="17" name="Gerade Verbindung 37">
              <a:extLst>
                <a:ext uri="{FF2B5EF4-FFF2-40B4-BE49-F238E27FC236}">
                  <a16:creationId xmlns:a16="http://schemas.microsoft.com/office/drawing/2014/main" id="{F40A504E-29D9-22BC-49A8-E2EFCE555A45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174863" y="2334690"/>
              <a:ext cx="563672" cy="1592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none" w="sm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uppieren 46">
              <a:extLst>
                <a:ext uri="{FF2B5EF4-FFF2-40B4-BE49-F238E27FC236}">
                  <a16:creationId xmlns:a16="http://schemas.microsoft.com/office/drawing/2014/main" id="{B9BD7BC4-2F2A-8DF1-6779-691CC37026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8530" y="2212040"/>
              <a:ext cx="64939" cy="245294"/>
              <a:chOff x="2983773" y="2390615"/>
              <a:chExt cx="64939" cy="245294"/>
            </a:xfrm>
          </p:grpSpPr>
          <p:cxnSp>
            <p:nvCxnSpPr>
              <p:cNvPr id="19" name="Gerade Verbindung 41">
                <a:extLst>
                  <a:ext uri="{FF2B5EF4-FFF2-40B4-BE49-F238E27FC236}">
                    <a16:creationId xmlns:a16="http://schemas.microsoft.com/office/drawing/2014/main" id="{306C9FBF-9475-4A13-05D7-9633FCA903A5}"/>
                  </a:ext>
                </a:extLst>
              </p:cNvPr>
              <p:cNvCxnSpPr/>
              <p:nvPr/>
            </p:nvCxnSpPr>
            <p:spPr>
              <a:xfrm>
                <a:off x="2983773" y="2390615"/>
                <a:ext cx="0" cy="24529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43">
                <a:extLst>
                  <a:ext uri="{FF2B5EF4-FFF2-40B4-BE49-F238E27FC236}">
                    <a16:creationId xmlns:a16="http://schemas.microsoft.com/office/drawing/2014/main" id="{B9097FCF-3843-FACE-664C-BB06FFAC6652}"/>
                  </a:ext>
                </a:extLst>
              </p:cNvPr>
              <p:cNvCxnSpPr/>
              <p:nvPr/>
            </p:nvCxnSpPr>
            <p:spPr>
              <a:xfrm>
                <a:off x="3017035" y="2411324"/>
                <a:ext cx="0" cy="20388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45">
                <a:extLst>
                  <a:ext uri="{FF2B5EF4-FFF2-40B4-BE49-F238E27FC236}">
                    <a16:creationId xmlns:a16="http://schemas.microsoft.com/office/drawing/2014/main" id="{F80F316F-C154-F1E6-154F-662515D19793}"/>
                  </a:ext>
                </a:extLst>
              </p:cNvPr>
              <p:cNvCxnSpPr/>
              <p:nvPr/>
            </p:nvCxnSpPr>
            <p:spPr>
              <a:xfrm>
                <a:off x="3048712" y="2451140"/>
                <a:ext cx="0" cy="12264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Gruppieren 48">
            <a:extLst>
              <a:ext uri="{FF2B5EF4-FFF2-40B4-BE49-F238E27FC236}">
                <a16:creationId xmlns:a16="http://schemas.microsoft.com/office/drawing/2014/main" id="{478EF415-6D49-A0FE-DECA-133247DE19E5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4534887" y="3373042"/>
            <a:ext cx="369471" cy="246062"/>
            <a:chOff x="2464933" y="2218588"/>
            <a:chExt cx="368629" cy="245295"/>
          </a:xfrm>
        </p:grpSpPr>
        <p:cxnSp>
          <p:nvCxnSpPr>
            <p:cNvPr id="23" name="Gerade Verbindung 49">
              <a:extLst>
                <a:ext uri="{FF2B5EF4-FFF2-40B4-BE49-F238E27FC236}">
                  <a16:creationId xmlns:a16="http://schemas.microsoft.com/office/drawing/2014/main" id="{5D7AF659-457F-A9EB-04D1-A5E9E473C668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464933" y="2337282"/>
              <a:ext cx="298944" cy="0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none" w="sm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46">
              <a:extLst>
                <a:ext uri="{FF2B5EF4-FFF2-40B4-BE49-F238E27FC236}">
                  <a16:creationId xmlns:a16="http://schemas.microsoft.com/office/drawing/2014/main" id="{B9D6DB02-B92B-453B-9741-39C7CA8C51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63871" y="2218588"/>
              <a:ext cx="69691" cy="245295"/>
              <a:chOff x="3009114" y="2397163"/>
              <a:chExt cx="69691" cy="245295"/>
            </a:xfrm>
          </p:grpSpPr>
          <p:cxnSp>
            <p:nvCxnSpPr>
              <p:cNvPr id="25" name="Gerade Verbindung 51">
                <a:extLst>
                  <a:ext uri="{FF2B5EF4-FFF2-40B4-BE49-F238E27FC236}">
                    <a16:creationId xmlns:a16="http://schemas.microsoft.com/office/drawing/2014/main" id="{8996A70A-3419-5B26-6127-547CD641A986}"/>
                  </a:ext>
                </a:extLst>
              </p:cNvPr>
              <p:cNvCxnSpPr/>
              <p:nvPr/>
            </p:nvCxnSpPr>
            <p:spPr>
              <a:xfrm>
                <a:off x="3009114" y="2397163"/>
                <a:ext cx="0" cy="2452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Gerade Verbindung 52">
                <a:extLst>
                  <a:ext uri="{FF2B5EF4-FFF2-40B4-BE49-F238E27FC236}">
                    <a16:creationId xmlns:a16="http://schemas.microsoft.com/office/drawing/2014/main" id="{846A1B02-C160-E908-5AF3-0DE0C3C363B6}"/>
                  </a:ext>
                </a:extLst>
              </p:cNvPr>
              <p:cNvCxnSpPr/>
              <p:nvPr/>
            </p:nvCxnSpPr>
            <p:spPr>
              <a:xfrm>
                <a:off x="3042376" y="2419318"/>
                <a:ext cx="0" cy="20098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53">
                <a:extLst>
                  <a:ext uri="{FF2B5EF4-FFF2-40B4-BE49-F238E27FC236}">
                    <a16:creationId xmlns:a16="http://schemas.microsoft.com/office/drawing/2014/main" id="{3FA07A71-5DD1-003D-DDAD-62FC66C52F39}"/>
                  </a:ext>
                </a:extLst>
              </p:cNvPr>
              <p:cNvCxnSpPr/>
              <p:nvPr/>
            </p:nvCxnSpPr>
            <p:spPr>
              <a:xfrm>
                <a:off x="3078805" y="2455719"/>
                <a:ext cx="0" cy="12027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8" name="Gerade Verbindung mit Pfeil 80">
            <a:extLst>
              <a:ext uri="{FF2B5EF4-FFF2-40B4-BE49-F238E27FC236}">
                <a16:creationId xmlns:a16="http://schemas.microsoft.com/office/drawing/2014/main" id="{7E7A1B23-7F0A-B322-DD17-F9CDEDAC6953}"/>
              </a:ext>
            </a:extLst>
          </p:cNvPr>
          <p:cNvCxnSpPr/>
          <p:nvPr/>
        </p:nvCxnSpPr>
        <p:spPr bwMode="auto">
          <a:xfrm flipV="1">
            <a:off x="5957580" y="1790691"/>
            <a:ext cx="0" cy="425450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97E3AC0-D7DF-32A4-6FA9-23D887A351AC}"/>
                  </a:ext>
                </a:extLst>
              </p:cNvPr>
              <p:cNvSpPr txBox="1"/>
              <p:nvPr/>
            </p:nvSpPr>
            <p:spPr>
              <a:xfrm>
                <a:off x="5738145" y="1481860"/>
                <a:ext cx="49426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ea typeface="+mn-ea"/>
                              <a:cs typeface="+mn-cs"/>
                            </a:rPr>
                            <m:t>𝐵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ea typeface="+mn-ea"/>
                              <a:cs typeface="+mn-cs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97E3AC0-D7DF-32A4-6FA9-23D887A351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8145" y="1481860"/>
                <a:ext cx="494268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uppieren 47">
            <a:extLst>
              <a:ext uri="{FF2B5EF4-FFF2-40B4-BE49-F238E27FC236}">
                <a16:creationId xmlns:a16="http://schemas.microsoft.com/office/drawing/2014/main" id="{A3D3A9EE-B8CE-6AA6-547F-C570B5BA34A6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4594428" y="5651591"/>
            <a:ext cx="533330" cy="244475"/>
            <a:chOff x="2271354" y="2212040"/>
            <a:chExt cx="532115" cy="245294"/>
          </a:xfrm>
        </p:grpSpPr>
        <p:cxnSp>
          <p:nvCxnSpPr>
            <p:cNvPr id="31" name="Gerade Verbindung 37">
              <a:extLst>
                <a:ext uri="{FF2B5EF4-FFF2-40B4-BE49-F238E27FC236}">
                  <a16:creationId xmlns:a16="http://schemas.microsoft.com/office/drawing/2014/main" id="{BBE69932-BD2C-876F-B0CB-CABA05E4DF50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271354" y="2336282"/>
              <a:ext cx="467181" cy="0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none" w="sm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uppieren 46">
              <a:extLst>
                <a:ext uri="{FF2B5EF4-FFF2-40B4-BE49-F238E27FC236}">
                  <a16:creationId xmlns:a16="http://schemas.microsoft.com/office/drawing/2014/main" id="{AF949913-9127-1968-92F3-52AD4DEA92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8530" y="2212040"/>
              <a:ext cx="64939" cy="245294"/>
              <a:chOff x="2983773" y="2390615"/>
              <a:chExt cx="64939" cy="245294"/>
            </a:xfrm>
          </p:grpSpPr>
          <p:cxnSp>
            <p:nvCxnSpPr>
              <p:cNvPr id="33" name="Gerade Verbindung 41">
                <a:extLst>
                  <a:ext uri="{FF2B5EF4-FFF2-40B4-BE49-F238E27FC236}">
                    <a16:creationId xmlns:a16="http://schemas.microsoft.com/office/drawing/2014/main" id="{1BE6F0ED-D10C-17E8-A205-10831984BE32}"/>
                  </a:ext>
                </a:extLst>
              </p:cNvPr>
              <p:cNvCxnSpPr/>
              <p:nvPr/>
            </p:nvCxnSpPr>
            <p:spPr>
              <a:xfrm>
                <a:off x="2983773" y="2390615"/>
                <a:ext cx="0" cy="24529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 Verbindung 43">
                <a:extLst>
                  <a:ext uri="{FF2B5EF4-FFF2-40B4-BE49-F238E27FC236}">
                    <a16:creationId xmlns:a16="http://schemas.microsoft.com/office/drawing/2014/main" id="{6014A0BA-D3E7-2ED4-2E85-CDBAE1BFC2F4}"/>
                  </a:ext>
                </a:extLst>
              </p:cNvPr>
              <p:cNvCxnSpPr/>
              <p:nvPr/>
            </p:nvCxnSpPr>
            <p:spPr>
              <a:xfrm>
                <a:off x="3017035" y="2411324"/>
                <a:ext cx="0" cy="20388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 Verbindung 45">
                <a:extLst>
                  <a:ext uri="{FF2B5EF4-FFF2-40B4-BE49-F238E27FC236}">
                    <a16:creationId xmlns:a16="http://schemas.microsoft.com/office/drawing/2014/main" id="{0820F2F4-D61B-503B-BC47-108DDADD84EC}"/>
                  </a:ext>
                </a:extLst>
              </p:cNvPr>
              <p:cNvCxnSpPr/>
              <p:nvPr/>
            </p:nvCxnSpPr>
            <p:spPr>
              <a:xfrm>
                <a:off x="3048712" y="2451140"/>
                <a:ext cx="0" cy="12264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uppieren 47">
            <a:extLst>
              <a:ext uri="{FF2B5EF4-FFF2-40B4-BE49-F238E27FC236}">
                <a16:creationId xmlns:a16="http://schemas.microsoft.com/office/drawing/2014/main" id="{1DBDED05-1CC2-AEE8-EB92-97B6B73198E2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4534887" y="3041993"/>
            <a:ext cx="399918" cy="244475"/>
            <a:chOff x="2404462" y="2212040"/>
            <a:chExt cx="399007" cy="245294"/>
          </a:xfrm>
        </p:grpSpPr>
        <p:cxnSp>
          <p:nvCxnSpPr>
            <p:cNvPr id="37" name="Gerade Verbindung 37">
              <a:extLst>
                <a:ext uri="{FF2B5EF4-FFF2-40B4-BE49-F238E27FC236}">
                  <a16:creationId xmlns:a16="http://schemas.microsoft.com/office/drawing/2014/main" id="{C8CC41CE-04BB-3EE9-E237-B5FB6019991F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404462" y="2336282"/>
              <a:ext cx="334073" cy="0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none" w="sm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uppieren 46">
              <a:extLst>
                <a:ext uri="{FF2B5EF4-FFF2-40B4-BE49-F238E27FC236}">
                  <a16:creationId xmlns:a16="http://schemas.microsoft.com/office/drawing/2014/main" id="{19BD9E3B-D144-CF17-BDD9-E7331C79E8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8530" y="2212040"/>
              <a:ext cx="64939" cy="245294"/>
              <a:chOff x="2983773" y="2390615"/>
              <a:chExt cx="64939" cy="245294"/>
            </a:xfrm>
          </p:grpSpPr>
          <p:cxnSp>
            <p:nvCxnSpPr>
              <p:cNvPr id="39" name="Gerade Verbindung 41">
                <a:extLst>
                  <a:ext uri="{FF2B5EF4-FFF2-40B4-BE49-F238E27FC236}">
                    <a16:creationId xmlns:a16="http://schemas.microsoft.com/office/drawing/2014/main" id="{FD793F4F-F8DA-0ED4-8C01-6E9D3F09E491}"/>
                  </a:ext>
                </a:extLst>
              </p:cNvPr>
              <p:cNvCxnSpPr/>
              <p:nvPr/>
            </p:nvCxnSpPr>
            <p:spPr>
              <a:xfrm>
                <a:off x="2983773" y="2390615"/>
                <a:ext cx="0" cy="24529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Gerade Verbindung 43">
                <a:extLst>
                  <a:ext uri="{FF2B5EF4-FFF2-40B4-BE49-F238E27FC236}">
                    <a16:creationId xmlns:a16="http://schemas.microsoft.com/office/drawing/2014/main" id="{99B87934-BDA0-7953-DDBE-2904B7A83AEE}"/>
                  </a:ext>
                </a:extLst>
              </p:cNvPr>
              <p:cNvCxnSpPr/>
              <p:nvPr/>
            </p:nvCxnSpPr>
            <p:spPr>
              <a:xfrm>
                <a:off x="3017035" y="2411324"/>
                <a:ext cx="0" cy="20388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Gerade Verbindung 45">
                <a:extLst>
                  <a:ext uri="{FF2B5EF4-FFF2-40B4-BE49-F238E27FC236}">
                    <a16:creationId xmlns:a16="http://schemas.microsoft.com/office/drawing/2014/main" id="{1C4F7ED5-B56C-03DA-CBCE-AE29CAF36B4F}"/>
                  </a:ext>
                </a:extLst>
              </p:cNvPr>
              <p:cNvCxnSpPr/>
              <p:nvPr/>
            </p:nvCxnSpPr>
            <p:spPr>
              <a:xfrm>
                <a:off x="3048712" y="2451140"/>
                <a:ext cx="0" cy="12264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id="{5A7E25E6-14FD-0101-7FB7-A60C8931A0DE}"/>
              </a:ext>
            </a:extLst>
          </p:cNvPr>
          <p:cNvSpPr/>
          <p:nvPr/>
        </p:nvSpPr>
        <p:spPr>
          <a:xfrm>
            <a:off x="5840720" y="3888463"/>
            <a:ext cx="264968" cy="26496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reeform: Shape 86">
            <a:extLst>
              <a:ext uri="{FF2B5EF4-FFF2-40B4-BE49-F238E27FC236}">
                <a16:creationId xmlns:a16="http://schemas.microsoft.com/office/drawing/2014/main" id="{1E3DECB7-ABB9-8FE8-5590-C0229BE9CCF0}"/>
              </a:ext>
            </a:extLst>
          </p:cNvPr>
          <p:cNvSpPr/>
          <p:nvPr/>
        </p:nvSpPr>
        <p:spPr>
          <a:xfrm>
            <a:off x="5748768" y="2827943"/>
            <a:ext cx="146832" cy="2385024"/>
          </a:xfrm>
          <a:custGeom>
            <a:avLst/>
            <a:gdLst>
              <a:gd name="connsiteX0" fmla="*/ 622998 w 622998"/>
              <a:gd name="connsiteY0" fmla="*/ 0 h 1678074"/>
              <a:gd name="connsiteX1" fmla="*/ 0 w 622998"/>
              <a:gd name="connsiteY1" fmla="*/ 743578 h 1678074"/>
              <a:gd name="connsiteX2" fmla="*/ 592853 w 622998"/>
              <a:gd name="connsiteY2" fmla="*/ 1678074 h 1678074"/>
              <a:gd name="connsiteX3" fmla="*/ 592853 w 622998"/>
              <a:gd name="connsiteY3" fmla="*/ 1678074 h 1678074"/>
              <a:gd name="connsiteX0" fmla="*/ 622998 w 622998"/>
              <a:gd name="connsiteY0" fmla="*/ 0 h 1678074"/>
              <a:gd name="connsiteX1" fmla="*/ 0 w 622998"/>
              <a:gd name="connsiteY1" fmla="*/ 743578 h 1678074"/>
              <a:gd name="connsiteX2" fmla="*/ 592853 w 622998"/>
              <a:gd name="connsiteY2" fmla="*/ 1678074 h 1678074"/>
              <a:gd name="connsiteX3" fmla="*/ 592853 w 622998"/>
              <a:gd name="connsiteY3" fmla="*/ 1678074 h 1678074"/>
              <a:gd name="connsiteX0" fmla="*/ 661707 w 661707"/>
              <a:gd name="connsiteY0" fmla="*/ 0 h 1678074"/>
              <a:gd name="connsiteX1" fmla="*/ 38709 w 661707"/>
              <a:gd name="connsiteY1" fmla="*/ 743578 h 1678074"/>
              <a:gd name="connsiteX2" fmla="*/ 631562 w 661707"/>
              <a:gd name="connsiteY2" fmla="*/ 1678074 h 1678074"/>
              <a:gd name="connsiteX3" fmla="*/ 631562 w 661707"/>
              <a:gd name="connsiteY3" fmla="*/ 1678074 h 1678074"/>
              <a:gd name="connsiteX0" fmla="*/ 624164 w 624164"/>
              <a:gd name="connsiteY0" fmla="*/ 0 h 1678074"/>
              <a:gd name="connsiteX1" fmla="*/ 1166 w 624164"/>
              <a:gd name="connsiteY1" fmla="*/ 743578 h 1678074"/>
              <a:gd name="connsiteX2" fmla="*/ 594019 w 624164"/>
              <a:gd name="connsiteY2" fmla="*/ 1678074 h 1678074"/>
              <a:gd name="connsiteX3" fmla="*/ 594019 w 624164"/>
              <a:gd name="connsiteY3" fmla="*/ 1678074 h 1678074"/>
              <a:gd name="connsiteX0" fmla="*/ 444034 w 444034"/>
              <a:gd name="connsiteY0" fmla="*/ 0 h 1678074"/>
              <a:gd name="connsiteX1" fmla="*/ 1906 w 444034"/>
              <a:gd name="connsiteY1" fmla="*/ 803868 h 1678074"/>
              <a:gd name="connsiteX2" fmla="*/ 413889 w 444034"/>
              <a:gd name="connsiteY2" fmla="*/ 1678074 h 1678074"/>
              <a:gd name="connsiteX3" fmla="*/ 413889 w 444034"/>
              <a:gd name="connsiteY3" fmla="*/ 1678074 h 1678074"/>
              <a:gd name="connsiteX0" fmla="*/ 442167 w 442167"/>
              <a:gd name="connsiteY0" fmla="*/ 0 h 1678074"/>
              <a:gd name="connsiteX1" fmla="*/ 39 w 442167"/>
              <a:gd name="connsiteY1" fmla="*/ 803868 h 1678074"/>
              <a:gd name="connsiteX2" fmla="*/ 412022 w 442167"/>
              <a:gd name="connsiteY2" fmla="*/ 1678074 h 1678074"/>
              <a:gd name="connsiteX3" fmla="*/ 412022 w 442167"/>
              <a:gd name="connsiteY3" fmla="*/ 1678074 h 1678074"/>
              <a:gd name="connsiteX0" fmla="*/ 442167 w 442167"/>
              <a:gd name="connsiteY0" fmla="*/ 0 h 1678074"/>
              <a:gd name="connsiteX1" fmla="*/ 39 w 442167"/>
              <a:gd name="connsiteY1" fmla="*/ 803868 h 1678074"/>
              <a:gd name="connsiteX2" fmla="*/ 412022 w 442167"/>
              <a:gd name="connsiteY2" fmla="*/ 1678074 h 1678074"/>
              <a:gd name="connsiteX3" fmla="*/ 412022 w 442167"/>
              <a:gd name="connsiteY3" fmla="*/ 1678074 h 1678074"/>
              <a:gd name="connsiteX0" fmla="*/ 442167 w 442167"/>
              <a:gd name="connsiteY0" fmla="*/ 0 h 1678074"/>
              <a:gd name="connsiteX1" fmla="*/ 39 w 442167"/>
              <a:gd name="connsiteY1" fmla="*/ 803868 h 1678074"/>
              <a:gd name="connsiteX2" fmla="*/ 412022 w 442167"/>
              <a:gd name="connsiteY2" fmla="*/ 1678074 h 1678074"/>
              <a:gd name="connsiteX3" fmla="*/ 412022 w 442167"/>
              <a:gd name="connsiteY3" fmla="*/ 1678074 h 1678074"/>
              <a:gd name="connsiteX0" fmla="*/ 442149 w 442149"/>
              <a:gd name="connsiteY0" fmla="*/ 0 h 1678074"/>
              <a:gd name="connsiteX1" fmla="*/ 21 w 442149"/>
              <a:gd name="connsiteY1" fmla="*/ 803868 h 1678074"/>
              <a:gd name="connsiteX2" fmla="*/ 412004 w 442149"/>
              <a:gd name="connsiteY2" fmla="*/ 1678074 h 1678074"/>
              <a:gd name="connsiteX3" fmla="*/ 412004 w 442149"/>
              <a:gd name="connsiteY3" fmla="*/ 1678074 h 1678074"/>
              <a:gd name="connsiteX0" fmla="*/ 442149 w 442149"/>
              <a:gd name="connsiteY0" fmla="*/ 0 h 1678074"/>
              <a:gd name="connsiteX1" fmla="*/ 21 w 442149"/>
              <a:gd name="connsiteY1" fmla="*/ 803868 h 1678074"/>
              <a:gd name="connsiteX2" fmla="*/ 412004 w 442149"/>
              <a:gd name="connsiteY2" fmla="*/ 1678074 h 1678074"/>
              <a:gd name="connsiteX3" fmla="*/ 412004 w 442149"/>
              <a:gd name="connsiteY3" fmla="*/ 1678074 h 1678074"/>
              <a:gd name="connsiteX0" fmla="*/ 442149 w 442149"/>
              <a:gd name="connsiteY0" fmla="*/ 0 h 1678074"/>
              <a:gd name="connsiteX1" fmla="*/ 21 w 442149"/>
              <a:gd name="connsiteY1" fmla="*/ 803868 h 1678074"/>
              <a:gd name="connsiteX2" fmla="*/ 412004 w 442149"/>
              <a:gd name="connsiteY2" fmla="*/ 1678074 h 1678074"/>
              <a:gd name="connsiteX3" fmla="*/ 412004 w 442149"/>
              <a:gd name="connsiteY3" fmla="*/ 1678074 h 1678074"/>
              <a:gd name="connsiteX0" fmla="*/ 442149 w 442149"/>
              <a:gd name="connsiteY0" fmla="*/ 0 h 1678074"/>
              <a:gd name="connsiteX1" fmla="*/ 21 w 442149"/>
              <a:gd name="connsiteY1" fmla="*/ 803868 h 1678074"/>
              <a:gd name="connsiteX2" fmla="*/ 412004 w 442149"/>
              <a:gd name="connsiteY2" fmla="*/ 1678074 h 1678074"/>
              <a:gd name="connsiteX3" fmla="*/ 412004 w 442149"/>
              <a:gd name="connsiteY3" fmla="*/ 1678074 h 1678074"/>
              <a:gd name="connsiteX0" fmla="*/ 442149 w 467884"/>
              <a:gd name="connsiteY0" fmla="*/ 0 h 1678074"/>
              <a:gd name="connsiteX1" fmla="*/ 21 w 467884"/>
              <a:gd name="connsiteY1" fmla="*/ 803868 h 1678074"/>
              <a:gd name="connsiteX2" fmla="*/ 412004 w 467884"/>
              <a:gd name="connsiteY2" fmla="*/ 1678074 h 1678074"/>
              <a:gd name="connsiteX3" fmla="*/ 467884 w 467884"/>
              <a:gd name="connsiteY3" fmla="*/ 1518054 h 1678074"/>
              <a:gd name="connsiteX0" fmla="*/ 442166 w 470441"/>
              <a:gd name="connsiteY0" fmla="*/ 0 h 1596794"/>
              <a:gd name="connsiteX1" fmla="*/ 38 w 470441"/>
              <a:gd name="connsiteY1" fmla="*/ 803868 h 1596794"/>
              <a:gd name="connsiteX2" fmla="*/ 470441 w 470441"/>
              <a:gd name="connsiteY2" fmla="*/ 1596794 h 1596794"/>
              <a:gd name="connsiteX3" fmla="*/ 467901 w 470441"/>
              <a:gd name="connsiteY3" fmla="*/ 1518054 h 1596794"/>
              <a:gd name="connsiteX0" fmla="*/ 442166 w 470441"/>
              <a:gd name="connsiteY0" fmla="*/ 0 h 1596794"/>
              <a:gd name="connsiteX1" fmla="*/ 38 w 470441"/>
              <a:gd name="connsiteY1" fmla="*/ 803868 h 1596794"/>
              <a:gd name="connsiteX2" fmla="*/ 470441 w 470441"/>
              <a:gd name="connsiteY2" fmla="*/ 1596794 h 1596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441" h="1596794">
                <a:moveTo>
                  <a:pt x="442166" y="0"/>
                </a:moveTo>
                <a:cubicBezTo>
                  <a:pt x="425418" y="669890"/>
                  <a:pt x="-4675" y="537736"/>
                  <a:pt x="38" y="803868"/>
                </a:cubicBezTo>
                <a:cubicBezTo>
                  <a:pt x="4751" y="1070000"/>
                  <a:pt x="453694" y="953699"/>
                  <a:pt x="470441" y="1596794"/>
                </a:cubicBezTo>
              </a:path>
            </a:pathLst>
          </a:cu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7030A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8F353C8-5BFF-DE0D-DF8C-FF0B162D9405}"/>
              </a:ext>
            </a:extLst>
          </p:cNvPr>
          <p:cNvSpPr txBox="1"/>
          <p:nvPr/>
        </p:nvSpPr>
        <p:spPr>
          <a:xfrm>
            <a:off x="5626384" y="3077145"/>
            <a:ext cx="3385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V</a:t>
            </a:r>
            <a:endParaRPr lang="en-GB" dirty="0">
              <a:solidFill>
                <a:srgbClr val="7030A0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D01D908-66E6-028A-56A8-49477829A731}"/>
              </a:ext>
            </a:extLst>
          </p:cNvPr>
          <p:cNvGrpSpPr/>
          <p:nvPr/>
        </p:nvGrpSpPr>
        <p:grpSpPr>
          <a:xfrm>
            <a:off x="317004" y="1044234"/>
            <a:ext cx="3249547" cy="2916410"/>
            <a:chOff x="211824" y="1176233"/>
            <a:chExt cx="3249547" cy="2916410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3BD8816-BE74-6B16-6460-74DF9C921C76}"/>
                </a:ext>
              </a:extLst>
            </p:cNvPr>
            <p:cNvGrpSpPr/>
            <p:nvPr/>
          </p:nvGrpSpPr>
          <p:grpSpPr>
            <a:xfrm>
              <a:off x="348289" y="1406332"/>
              <a:ext cx="3056743" cy="2479411"/>
              <a:chOff x="318048" y="2125217"/>
              <a:chExt cx="3056743" cy="2479411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1EE5E191-DA2C-91B6-CFDE-ACB3FBF42BAE}"/>
                  </a:ext>
                </a:extLst>
              </p:cNvPr>
              <p:cNvSpPr txBox="1"/>
              <p:nvPr/>
            </p:nvSpPr>
            <p:spPr>
              <a:xfrm>
                <a:off x="1989188" y="2480970"/>
                <a:ext cx="1385603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Strong </a:t>
                </a:r>
              </a:p>
              <a:p>
                <a:pPr algn="ctr"/>
                <a:r>
                  <a:rPr lang="en-US" sz="1600" dirty="0"/>
                  <a:t>(~ Tesla)  static magnetic field gives radial confinement </a:t>
                </a:r>
                <a:endParaRPr lang="en-GB" sz="1600" dirty="0"/>
              </a:p>
            </p:txBody>
          </p:sp>
          <p:pic>
            <p:nvPicPr>
              <p:cNvPr id="50" name="Picture 49" descr="A blue container with a round object on top&#10;&#10;Description automatically generated">
                <a:extLst>
                  <a:ext uri="{FF2B5EF4-FFF2-40B4-BE49-F238E27FC236}">
                    <a16:creationId xmlns:a16="http://schemas.microsoft.com/office/drawing/2014/main" id="{84F638A9-E5D1-8591-7A8E-FED14B7519E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183" t="30489" r="43133" b="28095"/>
              <a:stretch/>
            </p:blipFill>
            <p:spPr>
              <a:xfrm>
                <a:off x="318048" y="2125217"/>
                <a:ext cx="1739512" cy="1951814"/>
              </a:xfrm>
              <a:prstGeom prst="rect">
                <a:avLst/>
              </a:prstGeom>
            </p:spPr>
          </p:pic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1F854F5E-2E4B-A309-28C3-EE44A64682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2191" y="4223926"/>
                <a:ext cx="771092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E578863-3C80-E289-EA1C-12118FCDF691}"/>
                  </a:ext>
                </a:extLst>
              </p:cNvPr>
              <p:cNvSpPr txBox="1"/>
              <p:nvPr/>
            </p:nvSpPr>
            <p:spPr>
              <a:xfrm>
                <a:off x="779264" y="4235296"/>
                <a:ext cx="9476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~10 cm</a:t>
                </a:r>
              </a:p>
            </p:txBody>
          </p:sp>
        </p:grp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7A6F6BF9-7EA9-C634-A844-2DC00CE51F64}"/>
                </a:ext>
              </a:extLst>
            </p:cNvPr>
            <p:cNvSpPr/>
            <p:nvPr/>
          </p:nvSpPr>
          <p:spPr>
            <a:xfrm>
              <a:off x="211824" y="1176233"/>
              <a:ext cx="3249547" cy="2916410"/>
            </a:xfrm>
            <a:prstGeom prst="roundRect">
              <a:avLst>
                <a:gd name="adj" fmla="val 4098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68C6CE4-DA34-C1F0-EA77-6A105BA58B56}"/>
              </a:ext>
            </a:extLst>
          </p:cNvPr>
          <p:cNvGrpSpPr/>
          <p:nvPr/>
        </p:nvGrpSpPr>
        <p:grpSpPr>
          <a:xfrm>
            <a:off x="324388" y="4483448"/>
            <a:ext cx="3249547" cy="1891489"/>
            <a:chOff x="219208" y="4374601"/>
            <a:chExt cx="3249547" cy="189148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2842CF20-DA35-C7B8-C2C7-4BFEBC8FCB8C}"/>
                </a:ext>
              </a:extLst>
            </p:cNvPr>
            <p:cNvGrpSpPr/>
            <p:nvPr/>
          </p:nvGrpSpPr>
          <p:grpSpPr>
            <a:xfrm>
              <a:off x="560501" y="4374601"/>
              <a:ext cx="2367204" cy="1799092"/>
              <a:chOff x="582709" y="4816243"/>
              <a:chExt cx="2367204" cy="1799092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AF1BCF25-4C6E-F88B-3C26-5E46C8F13B5C}"/>
                  </a:ext>
                </a:extLst>
              </p:cNvPr>
              <p:cNvSpPr txBox="1"/>
              <p:nvPr/>
            </p:nvSpPr>
            <p:spPr>
              <a:xfrm>
                <a:off x="582709" y="5274147"/>
                <a:ext cx="1525439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Quadratic electric potential gives  </a:t>
                </a:r>
              </a:p>
              <a:p>
                <a:pPr algn="ctr"/>
                <a:r>
                  <a:rPr lang="en-US" sz="1600" dirty="0"/>
                  <a:t>axial confinement</a:t>
                </a:r>
                <a:endParaRPr lang="en-GB" sz="1600" dirty="0"/>
              </a:p>
            </p:txBody>
          </p:sp>
          <p:pic>
            <p:nvPicPr>
              <p:cNvPr id="57" name="Picture 56" descr="A copper cylinder on a foil&#10;&#10;Description automatically generated">
                <a:extLst>
                  <a:ext uri="{FF2B5EF4-FFF2-40B4-BE49-F238E27FC236}">
                    <a16:creationId xmlns:a16="http://schemas.microsoft.com/office/drawing/2014/main" id="{F72A6AB2-E02A-D043-A8D9-5ABD1E0F23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030" t="32452" r="31333" b="38083"/>
              <a:stretch/>
            </p:blipFill>
            <p:spPr>
              <a:xfrm>
                <a:off x="2014001" y="5215413"/>
                <a:ext cx="899490" cy="1399922"/>
              </a:xfrm>
              <a:prstGeom prst="rect">
                <a:avLst/>
              </a:prstGeom>
            </p:spPr>
          </p:pic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45FEA757-40D4-2117-5C05-00839ED1DE08}"/>
                  </a:ext>
                </a:extLst>
              </p:cNvPr>
              <p:cNvCxnSpPr/>
              <p:nvPr/>
            </p:nvCxnSpPr>
            <p:spPr>
              <a:xfrm>
                <a:off x="2130916" y="5155735"/>
                <a:ext cx="644511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ADF8A2A-A4C3-A662-F0E7-DEA5240A8DA3}"/>
                  </a:ext>
                </a:extLst>
              </p:cNvPr>
              <p:cNvSpPr txBox="1"/>
              <p:nvPr/>
            </p:nvSpPr>
            <p:spPr>
              <a:xfrm>
                <a:off x="2130458" y="4816243"/>
                <a:ext cx="8194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~2 cm</a:t>
                </a:r>
              </a:p>
            </p:txBody>
          </p:sp>
        </p:grp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44993BF1-6DBE-D4F7-8548-1573DEBD761F}"/>
                </a:ext>
              </a:extLst>
            </p:cNvPr>
            <p:cNvSpPr/>
            <p:nvPr/>
          </p:nvSpPr>
          <p:spPr>
            <a:xfrm>
              <a:off x="219208" y="4374602"/>
              <a:ext cx="3249547" cy="1891488"/>
            </a:xfrm>
            <a:prstGeom prst="roundRect">
              <a:avLst>
                <a:gd name="adj" fmla="val 4098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3D8D1DD-16D9-7B44-51EC-763F2F604200}"/>
              </a:ext>
            </a:extLst>
          </p:cNvPr>
          <p:cNvGrpSpPr/>
          <p:nvPr/>
        </p:nvGrpSpPr>
        <p:grpSpPr>
          <a:xfrm>
            <a:off x="1783834" y="4105265"/>
            <a:ext cx="330654" cy="330654"/>
            <a:chOff x="1678654" y="4237264"/>
            <a:chExt cx="330654" cy="330654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54B722B-871F-CC7B-543E-A3AF99F5F370}"/>
                </a:ext>
              </a:extLst>
            </p:cNvPr>
            <p:cNvCxnSpPr>
              <a:cxnSpLocks/>
            </p:cNvCxnSpPr>
            <p:nvPr/>
          </p:nvCxnSpPr>
          <p:spPr>
            <a:xfrm>
              <a:off x="1843981" y="4237264"/>
              <a:ext cx="0" cy="330654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3AB47F48-9BCB-7173-B47F-66C95A9B04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843981" y="4237264"/>
              <a:ext cx="0" cy="330654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0BEBBEF-B00F-C2A1-FFCD-93A9EFD2131F}"/>
              </a:ext>
            </a:extLst>
          </p:cNvPr>
          <p:cNvGrpSpPr/>
          <p:nvPr/>
        </p:nvGrpSpPr>
        <p:grpSpPr>
          <a:xfrm>
            <a:off x="5739506" y="1428427"/>
            <a:ext cx="6924832" cy="5102545"/>
            <a:chOff x="6013889" y="1560426"/>
            <a:chExt cx="6924832" cy="5102545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053AFC5-A4E6-98DD-4297-9A93948C33DD}"/>
                </a:ext>
              </a:extLst>
            </p:cNvPr>
            <p:cNvGrpSpPr/>
            <p:nvPr/>
          </p:nvGrpSpPr>
          <p:grpSpPr>
            <a:xfrm>
              <a:off x="8138232" y="1560426"/>
              <a:ext cx="4800489" cy="1955985"/>
              <a:chOff x="6758081" y="2955807"/>
              <a:chExt cx="4800489" cy="1955985"/>
            </a:xfrm>
          </p:grpSpPr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F3FA5230-F0AC-B1E4-AEB9-B168EA2D7A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74234" y="3082298"/>
                <a:ext cx="2750536" cy="1554009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4" name="TextBox 73">
                    <a:extLst>
                      <a:ext uri="{FF2B5EF4-FFF2-40B4-BE49-F238E27FC236}">
                        <a16:creationId xmlns:a16="http://schemas.microsoft.com/office/drawing/2014/main" id="{A0D92430-8C91-DB6A-0745-DF2508BF6107}"/>
                      </a:ext>
                    </a:extLst>
                  </p:cNvPr>
                  <p:cNvSpPr txBox="1"/>
                  <p:nvPr/>
                </p:nvSpPr>
                <p:spPr>
                  <a:xfrm>
                    <a:off x="8425654" y="2955807"/>
                    <a:ext cx="2928146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/>
                            </m:ctrlPr>
                          </m:sSubPr>
                          <m:e>
                            <m:r>
                              <a:rPr lang="en-US" b="0" i="1" smtClean="0"/>
                              <m:t>  </m:t>
                            </m:r>
                            <m:r>
                              <a:rPr lang="en-US" i="1" smtClean="0"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/>
                              <m:t>𝑧</m:t>
                            </m:r>
                          </m:sub>
                        </m:sSub>
                      </m:oMath>
                    </a14:m>
                    <a:r>
                      <a:rPr lang="en-US" dirty="0"/>
                      <a:t> : Axial </a:t>
                    </a:r>
                    <a:endParaRPr lang="en-GB" dirty="0"/>
                  </a:p>
                </p:txBody>
              </p:sp>
            </mc:Choice>
            <mc:Fallback xmlns=""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A8DA499F-67F3-52EA-C4AD-0D489E759A4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25654" y="2955807"/>
                    <a:ext cx="2928146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t="-9836" b="-2459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5" name="TextBox 74">
                    <a:extLst>
                      <a:ext uri="{FF2B5EF4-FFF2-40B4-BE49-F238E27FC236}">
                        <a16:creationId xmlns:a16="http://schemas.microsoft.com/office/drawing/2014/main" id="{2240F23F-7ABD-C564-BF6C-5C08705A6117}"/>
                      </a:ext>
                    </a:extLst>
                  </p:cNvPr>
                  <p:cNvSpPr txBox="1"/>
                  <p:nvPr/>
                </p:nvSpPr>
                <p:spPr>
                  <a:xfrm>
                    <a:off x="9099319" y="3970131"/>
                    <a:ext cx="2459251" cy="64633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/>
                            </m:ctrlPr>
                          </m:sSubPr>
                          <m:e>
                            <m:r>
                              <a:rPr lang="en-US" i="1" smtClean="0"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ea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</m:oMath>
                    </a14:m>
                    <a:r>
                      <a:rPr lang="en-US" dirty="0"/>
                      <a:t> : Modified </a:t>
                    </a:r>
                  </a:p>
                  <a:p>
                    <a:r>
                      <a:rPr lang="en-US" dirty="0"/>
                      <a:t>Cyclotron </a:t>
                    </a:r>
                    <a:endParaRPr lang="en-GB" dirty="0"/>
                  </a:p>
                </p:txBody>
              </p:sp>
            </mc:Choice>
            <mc:Fallback xmlns=""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814D769E-67EB-0CA7-0A3F-D3992D92AA9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99319" y="3970131"/>
                    <a:ext cx="2459251" cy="646331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985" t="-4717" b="-1415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1C25E61A-41AA-D762-35E5-53F2873403D9}"/>
                  </a:ext>
                </a:extLst>
              </p:cNvPr>
              <p:cNvSpPr/>
              <p:nvPr/>
            </p:nvSpPr>
            <p:spPr>
              <a:xfrm>
                <a:off x="6758081" y="4501380"/>
                <a:ext cx="1121178" cy="3191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65CE3677-7E49-7BD6-F91D-2F22878F9B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14970" y="3168496"/>
                <a:ext cx="294640" cy="143943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7EE91191-1890-9E70-35B4-732E4F8EF475}"/>
                  </a:ext>
                </a:extLst>
              </p:cNvPr>
              <p:cNvCxnSpPr>
                <a:cxnSpLocks/>
                <a:endCxn id="75" idx="1"/>
              </p:cNvCxnSpPr>
              <p:nvPr/>
            </p:nvCxnSpPr>
            <p:spPr>
              <a:xfrm>
                <a:off x="9001957" y="4058504"/>
                <a:ext cx="97362" cy="234793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6B03A9BF-BFB9-6DA5-E52E-790DBC2BBABC}"/>
                  </a:ext>
                </a:extLst>
              </p:cNvPr>
              <p:cNvCxnSpPr>
                <a:cxnSpLocks/>
                <a:endCxn id="81" idx="1"/>
              </p:cNvCxnSpPr>
              <p:nvPr/>
            </p:nvCxnSpPr>
            <p:spPr>
              <a:xfrm>
                <a:off x="7174479" y="4325040"/>
                <a:ext cx="257825" cy="402086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936F5675-53C1-D5D4-05DF-28B0AF986822}"/>
                  </a:ext>
                </a:extLst>
              </p:cNvPr>
              <p:cNvSpPr/>
              <p:nvPr/>
            </p:nvSpPr>
            <p:spPr>
              <a:xfrm>
                <a:off x="6761276" y="3520597"/>
                <a:ext cx="264968" cy="2649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46000">
                    <a:schemeClr val="accent1">
                      <a:lumMod val="95000"/>
                      <a:lumOff val="5000"/>
                    </a:schemeClr>
                  </a:gs>
                  <a:gs pos="100000">
                    <a:schemeClr val="accent1">
                      <a:lumMod val="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1" name="TextBox 80">
                    <a:extLst>
                      <a:ext uri="{FF2B5EF4-FFF2-40B4-BE49-F238E27FC236}">
                        <a16:creationId xmlns:a16="http://schemas.microsoft.com/office/drawing/2014/main" id="{8304E789-4C21-1A7C-8EFF-AED7DD1CAAA0}"/>
                      </a:ext>
                    </a:extLst>
                  </p:cNvPr>
                  <p:cNvSpPr txBox="1"/>
                  <p:nvPr/>
                </p:nvSpPr>
                <p:spPr>
                  <a:xfrm>
                    <a:off x="7432304" y="4542460"/>
                    <a:ext cx="1711548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/>
                            </m:ctrlPr>
                          </m:sSubPr>
                          <m:e>
                            <m:r>
                              <a:rPr lang="en-US" i="1" smtClean="0"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ea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</m:oMath>
                    </a14:m>
                    <a:r>
                      <a:rPr lang="en-US" dirty="0"/>
                      <a:t>: Magnetron</a:t>
                    </a:r>
                    <a:endParaRPr lang="en-GB" dirty="0"/>
                  </a:p>
                </p:txBody>
              </p:sp>
            </mc:Choice>
            <mc:Fallback xmlns=""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467972C8-4FC5-496C-F325-98854715830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32304" y="4542460"/>
                    <a:ext cx="1711548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t="-8197" b="-2459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65" name="Picture 64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FED76D23-FFAC-34F2-5F31-FD75B288F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7137" y="4071524"/>
              <a:ext cx="1991003" cy="2495898"/>
            </a:xfrm>
            <a:prstGeom prst="rect">
              <a:avLst/>
            </a:prstGeom>
          </p:spPr>
        </p:pic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15AEE85-B1CB-6A56-D301-CEA65A266415}"/>
                </a:ext>
              </a:extLst>
            </p:cNvPr>
            <p:cNvSpPr txBox="1"/>
            <p:nvPr/>
          </p:nvSpPr>
          <p:spPr>
            <a:xfrm>
              <a:off x="10202578" y="5922960"/>
              <a:ext cx="1711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Magnetron</a:t>
              </a:r>
              <a:endParaRPr lang="en-GB" dirty="0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6AEC7F2-5335-01DA-F637-B5A2E71B89C1}"/>
                </a:ext>
              </a:extLst>
            </p:cNvPr>
            <p:cNvSpPr txBox="1"/>
            <p:nvPr/>
          </p:nvSpPr>
          <p:spPr>
            <a:xfrm>
              <a:off x="8669677" y="5617161"/>
              <a:ext cx="701688" cy="374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Axial </a:t>
              </a:r>
              <a:endParaRPr lang="en-GB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F091EED1-1641-C4EA-3B7A-4C17A2A3F8DB}"/>
                </a:ext>
              </a:extLst>
            </p:cNvPr>
            <p:cNvSpPr txBox="1"/>
            <p:nvPr/>
          </p:nvSpPr>
          <p:spPr>
            <a:xfrm>
              <a:off x="8479472" y="4288158"/>
              <a:ext cx="11518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Modified Cyclotron </a:t>
              </a:r>
              <a:endParaRPr lang="en-GB" dirty="0"/>
            </a:p>
          </p:txBody>
        </p:sp>
        <p:sp>
          <p:nvSpPr>
            <p:cNvPr id="69" name="Left Brace 68">
              <a:extLst>
                <a:ext uri="{FF2B5EF4-FFF2-40B4-BE49-F238E27FC236}">
                  <a16:creationId xmlns:a16="http://schemas.microsoft.com/office/drawing/2014/main" id="{81672CBB-7B9F-3421-9FAC-F4508AB282A6}"/>
                </a:ext>
              </a:extLst>
            </p:cNvPr>
            <p:cNvSpPr/>
            <p:nvPr/>
          </p:nvSpPr>
          <p:spPr>
            <a:xfrm>
              <a:off x="6637896" y="1641936"/>
              <a:ext cx="1447485" cy="5021035"/>
            </a:xfrm>
            <a:prstGeom prst="leftBrace">
              <a:avLst>
                <a:gd name="adj1" fmla="val 8333"/>
                <a:gd name="adj2" fmla="val 57263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5CDFA75-87C5-F410-117E-D38BF978C63E}"/>
                </a:ext>
              </a:extLst>
            </p:cNvPr>
            <p:cNvSpPr/>
            <p:nvPr/>
          </p:nvSpPr>
          <p:spPr>
            <a:xfrm>
              <a:off x="6013889" y="3928427"/>
              <a:ext cx="463299" cy="455275"/>
            </a:xfrm>
            <a:prstGeom prst="ellipse">
              <a:avLst/>
            </a:prstGeom>
            <a:noFill/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D44CE4E-21B6-CF8A-01B3-2F082CA3156F}"/>
                </a:ext>
              </a:extLst>
            </p:cNvPr>
            <p:cNvSpPr/>
            <p:nvPr/>
          </p:nvSpPr>
          <p:spPr>
            <a:xfrm rot="18993538">
              <a:off x="6425549" y="4292621"/>
              <a:ext cx="103053" cy="251141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0E7C7EF-0AAF-139C-5997-9328D678FD3F}"/>
                </a:ext>
              </a:extLst>
            </p:cNvPr>
            <p:cNvSpPr txBox="1"/>
            <p:nvPr/>
          </p:nvSpPr>
          <p:spPr>
            <a:xfrm>
              <a:off x="8610622" y="3655430"/>
              <a:ext cx="2108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Spin not shown</a:t>
              </a:r>
              <a:endParaRPr lang="en-GB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166B011-059D-3C31-6D16-512E19A59A7D}"/>
                  </a:ext>
                </a:extLst>
              </p:cNvPr>
              <p:cNvSpPr txBox="1"/>
              <p:nvPr/>
            </p:nvSpPr>
            <p:spPr>
              <a:xfrm>
                <a:off x="4237156" y="4211136"/>
                <a:ext cx="4842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/>
                          </m:ctrlPr>
                        </m:sSubPr>
                        <m:e>
                          <m:r>
                            <a:rPr lang="en-GB" b="0" i="1" smtClean="0"/>
                            <m:t>𝑉</m:t>
                          </m:r>
                        </m:e>
                        <m:sub>
                          <m:r>
                            <a:rPr lang="en-GB" b="0" i="1" smtClean="0"/>
                            <m:t>𝑅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166B011-059D-3C31-6D16-512E19A59A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7156" y="4211136"/>
                <a:ext cx="484299" cy="369332"/>
              </a:xfrm>
              <a:prstGeom prst="rect">
                <a:avLst/>
              </a:prstGeom>
              <a:blipFill>
                <a:blip r:embed="rId11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6734FFC6-3E59-E3B8-09D0-D669C6696F6F}"/>
                  </a:ext>
                </a:extLst>
              </p:cNvPr>
              <p:cNvSpPr txBox="1"/>
              <p:nvPr/>
            </p:nvSpPr>
            <p:spPr>
              <a:xfrm>
                <a:off x="4219368" y="4657079"/>
                <a:ext cx="4803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/>
                          </m:ctrlPr>
                        </m:sSubPr>
                        <m:e>
                          <m:r>
                            <a:rPr lang="en-GB" b="0" i="1" smtClean="0"/>
                            <m:t>𝑉</m:t>
                          </m:r>
                        </m:e>
                        <m:sub>
                          <m:r>
                            <a:rPr lang="en-GB" b="0" i="1" smtClean="0"/>
                            <m:t>𝐶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6734FFC6-3E59-E3B8-09D0-D669C6696F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9368" y="4657079"/>
                <a:ext cx="480323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68F128F1-50D4-68DC-EA38-74710D5A2633}"/>
                  </a:ext>
                </a:extLst>
              </p:cNvPr>
              <p:cNvSpPr txBox="1"/>
              <p:nvPr/>
            </p:nvSpPr>
            <p:spPr>
              <a:xfrm>
                <a:off x="4230131" y="3690397"/>
                <a:ext cx="4803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/>
                          </m:ctrlPr>
                        </m:sSubPr>
                        <m:e>
                          <m:r>
                            <a:rPr lang="en-GB" b="0" i="1" smtClean="0"/>
                            <m:t>𝑉</m:t>
                          </m:r>
                        </m:e>
                        <m:sub>
                          <m:r>
                            <a:rPr lang="en-GB" b="0" i="1" smtClean="0"/>
                            <m:t>𝐶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68F128F1-50D4-68DC-EA38-74710D5A26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0131" y="3690397"/>
                <a:ext cx="480323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877705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84BDD-2F50-3F34-7EAC-A59775070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Penning trap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224275-3857-7143-2530-AFEB813A7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C5CE4-D092-0AEC-EB93-C61FCD448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7411A-E4FD-897B-7E94-F7BF893CC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15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D520E3A9-2B75-0E3E-4F48-14CE3285E055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Existing methods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2A1750B-31B1-25C1-3A03-B784A7E1A4D0}"/>
              </a:ext>
            </a:extLst>
          </p:cNvPr>
          <p:cNvGrpSpPr/>
          <p:nvPr/>
        </p:nvGrpSpPr>
        <p:grpSpPr>
          <a:xfrm>
            <a:off x="269985" y="1104282"/>
            <a:ext cx="7705436" cy="5158170"/>
            <a:chOff x="269985" y="1104282"/>
            <a:chExt cx="7705436" cy="515817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EE9BA12-9815-60E5-F868-F3AC7A3B221A}"/>
                </a:ext>
              </a:extLst>
            </p:cNvPr>
            <p:cNvSpPr txBox="1"/>
            <p:nvPr/>
          </p:nvSpPr>
          <p:spPr>
            <a:xfrm>
              <a:off x="704094" y="5985452"/>
              <a:ext cx="727132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/>
                <a:t>D. Hanneke, S. </a:t>
              </a:r>
              <a:r>
                <a:rPr lang="en-GB" sz="1200" dirty="0" err="1"/>
                <a:t>Fogwell</a:t>
              </a:r>
              <a:r>
                <a:rPr lang="en-GB" sz="1200" dirty="0"/>
                <a:t> </a:t>
              </a:r>
              <a:r>
                <a:rPr lang="en-GB" sz="1200" dirty="0" err="1"/>
                <a:t>Hoogerheide</a:t>
              </a:r>
              <a:r>
                <a:rPr lang="en-GB" sz="1200" dirty="0"/>
                <a:t>, and G. </a:t>
              </a:r>
              <a:r>
                <a:rPr lang="en-GB" sz="1200" dirty="0" err="1"/>
                <a:t>Gabrielse</a:t>
              </a:r>
              <a:r>
                <a:rPr lang="en-GB" sz="1200" dirty="0"/>
                <a:t>, PR</a:t>
              </a:r>
              <a:r>
                <a:rPr lang="en-US" sz="1200" dirty="0"/>
                <a:t>A </a:t>
              </a:r>
              <a:r>
                <a:rPr lang="en-US" sz="1200" b="1" dirty="0"/>
                <a:t>83</a:t>
              </a:r>
              <a:r>
                <a:rPr lang="en-US" sz="1200" dirty="0"/>
                <a:t>, 052122 (2011)</a:t>
              </a:r>
              <a:endParaRPr lang="en-GB" sz="1200" dirty="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118A480-45A3-3F10-9846-933A5C882CDD}"/>
                </a:ext>
              </a:extLst>
            </p:cNvPr>
            <p:cNvGrpSpPr/>
            <p:nvPr/>
          </p:nvGrpSpPr>
          <p:grpSpPr>
            <a:xfrm>
              <a:off x="269985" y="1104282"/>
              <a:ext cx="6883745" cy="5158170"/>
              <a:chOff x="269985" y="1104282"/>
              <a:chExt cx="6883745" cy="5158170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A1F101D-E201-68B8-FD52-0372671196A3}"/>
                  </a:ext>
                </a:extLst>
              </p:cNvPr>
              <p:cNvSpPr txBox="1"/>
              <p:nvPr/>
            </p:nvSpPr>
            <p:spPr>
              <a:xfrm>
                <a:off x="682821" y="5786382"/>
                <a:ext cx="6210300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S. </a:t>
                </a:r>
                <a:r>
                  <a:rPr lang="en-US" sz="1200" dirty="0" err="1"/>
                  <a:t>Peil</a:t>
                </a:r>
                <a:r>
                  <a:rPr lang="en-US" sz="1200" dirty="0"/>
                  <a:t> and G. </a:t>
                </a:r>
                <a:r>
                  <a:rPr lang="en-US" sz="1200" dirty="0" err="1"/>
                  <a:t>Gabrielse</a:t>
                </a:r>
                <a:r>
                  <a:rPr lang="en-US" sz="1200" dirty="0"/>
                  <a:t> Phys. Rev. Lett. </a:t>
                </a:r>
                <a:r>
                  <a:rPr lang="en-US" sz="1200" b="1" dirty="0"/>
                  <a:t>83</a:t>
                </a:r>
                <a:r>
                  <a:rPr lang="en-US" sz="1200" dirty="0"/>
                  <a:t>, 1287 (1999)</a:t>
                </a: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97E9C303-935B-EEF6-1EFC-C9EA1164E59A}"/>
                  </a:ext>
                </a:extLst>
              </p:cNvPr>
              <p:cNvGrpSpPr/>
              <p:nvPr/>
            </p:nvGrpSpPr>
            <p:grpSpPr>
              <a:xfrm>
                <a:off x="269985" y="3857595"/>
                <a:ext cx="6267701" cy="1997434"/>
                <a:chOff x="1195431" y="1356422"/>
                <a:chExt cx="4595507" cy="1464528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5CD6C22C-4E08-19E3-CEB3-687BBD8D7C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195431" y="1356422"/>
                  <a:ext cx="1638716" cy="1390246"/>
                </a:xfrm>
                <a:prstGeom prst="rect">
                  <a:avLst/>
                </a:prstGeom>
              </p:spPr>
            </p:pic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46BA6556-D94E-2DF3-A64D-893E890A1A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888894" y="1485217"/>
                  <a:ext cx="1902044" cy="957767"/>
                </a:xfrm>
                <a:prstGeom prst="rect">
                  <a:avLst/>
                </a:prstGeom>
              </p:spPr>
            </p:pic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4A6E518C-1CFE-02A0-21F3-F32187F7B5FB}"/>
                    </a:ext>
                  </a:extLst>
                </p:cNvPr>
                <p:cNvSpPr txBox="1"/>
                <p:nvPr/>
              </p:nvSpPr>
              <p:spPr>
                <a:xfrm>
                  <a:off x="4724032" y="2471653"/>
                  <a:ext cx="73930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time (s)</a:t>
                  </a:r>
                  <a:endParaRPr lang="en-GB" sz="1400" dirty="0"/>
                </a:p>
              </p:txBody>
            </p:sp>
            <p:sp>
              <p:nvSpPr>
                <p:cNvPr id="15" name="Arrow: Right 14">
                  <a:extLst>
                    <a:ext uri="{FF2B5EF4-FFF2-40B4-BE49-F238E27FC236}">
                      <a16:creationId xmlns:a16="http://schemas.microsoft.com/office/drawing/2014/main" id="{20063917-C56C-3A22-9A2C-FE03DA718615}"/>
                    </a:ext>
                  </a:extLst>
                </p:cNvPr>
                <p:cNvSpPr/>
                <p:nvPr/>
              </p:nvSpPr>
              <p:spPr>
                <a:xfrm>
                  <a:off x="3174543" y="1716831"/>
                  <a:ext cx="404573" cy="426625"/>
                </a:xfrm>
                <a:prstGeom prst="rightArrow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6" name="TextBox 15">
                      <a:extLst>
                        <a:ext uri="{FF2B5EF4-FFF2-40B4-BE49-F238E27FC236}">
                          <a16:creationId xmlns:a16="http://schemas.microsoft.com/office/drawing/2014/main" id="{B0772DE3-FD2C-0303-3238-EC9C2FE84DF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696620" y="1755280"/>
                      <a:ext cx="52129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</m:oMath>
                      </a14:m>
                      <a:r>
                        <a:rPr lang="en-US" dirty="0"/>
                        <a:t>n</a:t>
                      </a:r>
                      <a:r>
                        <a:rPr lang="en-US" baseline="-25000" dirty="0"/>
                        <a:t>+</a:t>
                      </a:r>
                      <a:endParaRPr lang="en-GB" dirty="0"/>
                    </a:p>
                  </p:txBody>
                </p:sp>
              </mc:Choice>
              <mc:Fallback xmlns="">
                <p:sp>
                  <p:nvSpPr>
                    <p:cNvPr id="31" name="TextBox 30">
                      <a:extLst>
                        <a:ext uri="{FF2B5EF4-FFF2-40B4-BE49-F238E27FC236}">
                          <a16:creationId xmlns:a16="http://schemas.microsoft.com/office/drawing/2014/main" id="{11418552-BDA3-FECB-65F3-4408A722537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696620" y="1755280"/>
                      <a:ext cx="521297" cy="369332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t="-602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TextBox 16">
                      <a:extLst>
                        <a:ext uri="{FF2B5EF4-FFF2-40B4-BE49-F238E27FC236}">
                          <a16:creationId xmlns:a16="http://schemas.microsoft.com/office/drawing/2014/main" id="{133ADF16-E209-B9CE-27E5-A14F9352686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495138" y="1745477"/>
                      <a:ext cx="585994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oMath>
                        </m:oMathPara>
                      </a14:m>
                      <a:endParaRPr lang="en-GB" dirty="0"/>
                    </a:p>
                  </p:txBody>
                </p:sp>
              </mc:Choice>
              <mc:Fallback xmlns=""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65083241-1CA8-A6C9-AF86-2F403CA9681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495138" y="1745477"/>
                      <a:ext cx="585994" cy="369332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DDBEDA21-B7A0-0870-E963-D51320FDB504}"/>
                    </a:ext>
                  </a:extLst>
                </p:cNvPr>
                <p:cNvSpPr txBox="1"/>
                <p:nvPr/>
              </p:nvSpPr>
              <p:spPr>
                <a:xfrm>
                  <a:off x="2853985" y="1431869"/>
                  <a:ext cx="206981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electron</a:t>
                  </a:r>
                  <a:endParaRPr lang="en-GB" dirty="0"/>
                </a:p>
              </p:txBody>
            </p: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40CD284F-5349-0EE5-78D9-22E276A6AC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701502" y="1609321"/>
                  <a:ext cx="186716" cy="195255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8327A41-64A2-BE3D-ABF0-94289D87AA10}"/>
                    </a:ext>
                  </a:extLst>
                </p:cNvPr>
                <p:cNvSpPr txBox="1"/>
                <p:nvPr/>
              </p:nvSpPr>
              <p:spPr>
                <a:xfrm>
                  <a:off x="2604160" y="2451618"/>
                  <a:ext cx="206981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cyclotron mode</a:t>
                  </a:r>
                </a:p>
              </p:txBody>
            </p: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A4C11D43-3449-6F94-EA14-7A82F68450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30139" y="2124612"/>
                  <a:ext cx="304008" cy="39940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BBF2945B-0F7C-6B38-35ED-5789A9E56F0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r="23553"/>
              <a:stretch/>
            </p:blipFill>
            <p:spPr>
              <a:xfrm>
                <a:off x="600903" y="1565259"/>
                <a:ext cx="2144283" cy="2456220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3C26278-679E-3DBF-FD77-F04E2ECB7595}"/>
                  </a:ext>
                </a:extLst>
              </p:cNvPr>
              <p:cNvSpPr txBox="1"/>
              <p:nvPr/>
            </p:nvSpPr>
            <p:spPr>
              <a:xfrm>
                <a:off x="3309120" y="1980413"/>
                <a:ext cx="18089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Off resonant cavity</a:t>
                </a:r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6EC38EDC-FD57-1DDF-A413-89C5CDBA09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40394" y="2151560"/>
                <a:ext cx="1425493" cy="42604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ACCF566-C545-89E2-FB0E-758DCCCD2D2C}"/>
                  </a:ext>
                </a:extLst>
              </p:cNvPr>
              <p:cNvSpPr txBox="1"/>
              <p:nvPr/>
            </p:nvSpPr>
            <p:spPr>
              <a:xfrm>
                <a:off x="3139967" y="2402700"/>
                <a:ext cx="20698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electron</a:t>
                </a:r>
                <a:endParaRPr lang="en-GB" sz="1200" dirty="0"/>
              </a:p>
            </p:txBody>
          </p: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ACC59C92-C06B-D2D8-31F4-BAD3D0099054}"/>
                  </a:ext>
                </a:extLst>
              </p:cNvPr>
              <p:cNvCxnSpPr>
                <a:cxnSpLocks/>
                <a:endCxn id="25" idx="1"/>
              </p:cNvCxnSpPr>
              <p:nvPr/>
            </p:nvCxnSpPr>
            <p:spPr>
              <a:xfrm flipV="1">
                <a:off x="1820843" y="2541200"/>
                <a:ext cx="1319124" cy="284117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94F2B2E-C55E-085D-6915-144DB2BDAFE9}"/>
                  </a:ext>
                </a:extLst>
              </p:cNvPr>
              <p:cNvSpPr/>
              <p:nvPr/>
            </p:nvSpPr>
            <p:spPr>
              <a:xfrm>
                <a:off x="1452925" y="2570913"/>
                <a:ext cx="481575" cy="508808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Freeform: Shape 7">
                <a:extLst>
                  <a:ext uri="{FF2B5EF4-FFF2-40B4-BE49-F238E27FC236}">
                    <a16:creationId xmlns:a16="http://schemas.microsoft.com/office/drawing/2014/main" id="{6D5F41D1-E951-750D-C894-18185894A4AE}"/>
                  </a:ext>
                </a:extLst>
              </p:cNvPr>
              <p:cNvSpPr/>
              <p:nvPr/>
            </p:nvSpPr>
            <p:spPr>
              <a:xfrm flipH="1">
                <a:off x="2788117" y="1543719"/>
                <a:ext cx="177428" cy="2400806"/>
              </a:xfrm>
              <a:custGeom>
                <a:avLst/>
                <a:gdLst>
                  <a:gd name="connsiteX0" fmla="*/ 622998 w 622998"/>
                  <a:gd name="connsiteY0" fmla="*/ 0 h 1678074"/>
                  <a:gd name="connsiteX1" fmla="*/ 0 w 622998"/>
                  <a:gd name="connsiteY1" fmla="*/ 743578 h 1678074"/>
                  <a:gd name="connsiteX2" fmla="*/ 592853 w 622998"/>
                  <a:gd name="connsiteY2" fmla="*/ 1678074 h 1678074"/>
                  <a:gd name="connsiteX3" fmla="*/ 592853 w 622998"/>
                  <a:gd name="connsiteY3" fmla="*/ 1678074 h 1678074"/>
                  <a:gd name="connsiteX0" fmla="*/ 622998 w 622998"/>
                  <a:gd name="connsiteY0" fmla="*/ 0 h 1678074"/>
                  <a:gd name="connsiteX1" fmla="*/ 0 w 622998"/>
                  <a:gd name="connsiteY1" fmla="*/ 743578 h 1678074"/>
                  <a:gd name="connsiteX2" fmla="*/ 592853 w 622998"/>
                  <a:gd name="connsiteY2" fmla="*/ 1678074 h 1678074"/>
                  <a:gd name="connsiteX3" fmla="*/ 592853 w 622998"/>
                  <a:gd name="connsiteY3" fmla="*/ 1678074 h 1678074"/>
                  <a:gd name="connsiteX0" fmla="*/ 661707 w 661707"/>
                  <a:gd name="connsiteY0" fmla="*/ 0 h 1678074"/>
                  <a:gd name="connsiteX1" fmla="*/ 38709 w 661707"/>
                  <a:gd name="connsiteY1" fmla="*/ 743578 h 1678074"/>
                  <a:gd name="connsiteX2" fmla="*/ 631562 w 661707"/>
                  <a:gd name="connsiteY2" fmla="*/ 1678074 h 1678074"/>
                  <a:gd name="connsiteX3" fmla="*/ 631562 w 661707"/>
                  <a:gd name="connsiteY3" fmla="*/ 1678074 h 1678074"/>
                  <a:gd name="connsiteX0" fmla="*/ 624164 w 624164"/>
                  <a:gd name="connsiteY0" fmla="*/ 0 h 1678074"/>
                  <a:gd name="connsiteX1" fmla="*/ 1166 w 624164"/>
                  <a:gd name="connsiteY1" fmla="*/ 743578 h 1678074"/>
                  <a:gd name="connsiteX2" fmla="*/ 594019 w 624164"/>
                  <a:gd name="connsiteY2" fmla="*/ 1678074 h 1678074"/>
                  <a:gd name="connsiteX3" fmla="*/ 594019 w 624164"/>
                  <a:gd name="connsiteY3" fmla="*/ 1678074 h 1678074"/>
                  <a:gd name="connsiteX0" fmla="*/ 444034 w 444034"/>
                  <a:gd name="connsiteY0" fmla="*/ 0 h 1678074"/>
                  <a:gd name="connsiteX1" fmla="*/ 1906 w 444034"/>
                  <a:gd name="connsiteY1" fmla="*/ 803868 h 1678074"/>
                  <a:gd name="connsiteX2" fmla="*/ 413889 w 444034"/>
                  <a:gd name="connsiteY2" fmla="*/ 1678074 h 1678074"/>
                  <a:gd name="connsiteX3" fmla="*/ 413889 w 444034"/>
                  <a:gd name="connsiteY3" fmla="*/ 1678074 h 1678074"/>
                  <a:gd name="connsiteX0" fmla="*/ 442167 w 442167"/>
                  <a:gd name="connsiteY0" fmla="*/ 0 h 1678074"/>
                  <a:gd name="connsiteX1" fmla="*/ 39 w 442167"/>
                  <a:gd name="connsiteY1" fmla="*/ 803868 h 1678074"/>
                  <a:gd name="connsiteX2" fmla="*/ 412022 w 442167"/>
                  <a:gd name="connsiteY2" fmla="*/ 1678074 h 1678074"/>
                  <a:gd name="connsiteX3" fmla="*/ 412022 w 442167"/>
                  <a:gd name="connsiteY3" fmla="*/ 1678074 h 1678074"/>
                  <a:gd name="connsiteX0" fmla="*/ 442167 w 442167"/>
                  <a:gd name="connsiteY0" fmla="*/ 0 h 1678074"/>
                  <a:gd name="connsiteX1" fmla="*/ 39 w 442167"/>
                  <a:gd name="connsiteY1" fmla="*/ 803868 h 1678074"/>
                  <a:gd name="connsiteX2" fmla="*/ 412022 w 442167"/>
                  <a:gd name="connsiteY2" fmla="*/ 1678074 h 1678074"/>
                  <a:gd name="connsiteX3" fmla="*/ 412022 w 442167"/>
                  <a:gd name="connsiteY3" fmla="*/ 1678074 h 1678074"/>
                  <a:gd name="connsiteX0" fmla="*/ 442167 w 442167"/>
                  <a:gd name="connsiteY0" fmla="*/ 0 h 1678074"/>
                  <a:gd name="connsiteX1" fmla="*/ 39 w 442167"/>
                  <a:gd name="connsiteY1" fmla="*/ 803868 h 1678074"/>
                  <a:gd name="connsiteX2" fmla="*/ 412022 w 442167"/>
                  <a:gd name="connsiteY2" fmla="*/ 1678074 h 1678074"/>
                  <a:gd name="connsiteX3" fmla="*/ 412022 w 442167"/>
                  <a:gd name="connsiteY3" fmla="*/ 1678074 h 1678074"/>
                  <a:gd name="connsiteX0" fmla="*/ 442149 w 442149"/>
                  <a:gd name="connsiteY0" fmla="*/ 0 h 1678074"/>
                  <a:gd name="connsiteX1" fmla="*/ 21 w 442149"/>
                  <a:gd name="connsiteY1" fmla="*/ 803868 h 1678074"/>
                  <a:gd name="connsiteX2" fmla="*/ 412004 w 442149"/>
                  <a:gd name="connsiteY2" fmla="*/ 1678074 h 1678074"/>
                  <a:gd name="connsiteX3" fmla="*/ 412004 w 442149"/>
                  <a:gd name="connsiteY3" fmla="*/ 1678074 h 1678074"/>
                  <a:gd name="connsiteX0" fmla="*/ 442149 w 442149"/>
                  <a:gd name="connsiteY0" fmla="*/ 0 h 1678074"/>
                  <a:gd name="connsiteX1" fmla="*/ 21 w 442149"/>
                  <a:gd name="connsiteY1" fmla="*/ 803868 h 1678074"/>
                  <a:gd name="connsiteX2" fmla="*/ 412004 w 442149"/>
                  <a:gd name="connsiteY2" fmla="*/ 1678074 h 1678074"/>
                  <a:gd name="connsiteX3" fmla="*/ 412004 w 442149"/>
                  <a:gd name="connsiteY3" fmla="*/ 1678074 h 1678074"/>
                  <a:gd name="connsiteX0" fmla="*/ 442149 w 442149"/>
                  <a:gd name="connsiteY0" fmla="*/ 0 h 1678074"/>
                  <a:gd name="connsiteX1" fmla="*/ 21 w 442149"/>
                  <a:gd name="connsiteY1" fmla="*/ 803868 h 1678074"/>
                  <a:gd name="connsiteX2" fmla="*/ 412004 w 442149"/>
                  <a:gd name="connsiteY2" fmla="*/ 1678074 h 1678074"/>
                  <a:gd name="connsiteX3" fmla="*/ 412004 w 442149"/>
                  <a:gd name="connsiteY3" fmla="*/ 1678074 h 1678074"/>
                  <a:gd name="connsiteX0" fmla="*/ 442149 w 442149"/>
                  <a:gd name="connsiteY0" fmla="*/ 0 h 1678074"/>
                  <a:gd name="connsiteX1" fmla="*/ 21 w 442149"/>
                  <a:gd name="connsiteY1" fmla="*/ 803868 h 1678074"/>
                  <a:gd name="connsiteX2" fmla="*/ 412004 w 442149"/>
                  <a:gd name="connsiteY2" fmla="*/ 1678074 h 1678074"/>
                  <a:gd name="connsiteX3" fmla="*/ 412004 w 442149"/>
                  <a:gd name="connsiteY3" fmla="*/ 1678074 h 1678074"/>
                  <a:gd name="connsiteX0" fmla="*/ 442149 w 467884"/>
                  <a:gd name="connsiteY0" fmla="*/ 0 h 1678074"/>
                  <a:gd name="connsiteX1" fmla="*/ 21 w 467884"/>
                  <a:gd name="connsiteY1" fmla="*/ 803868 h 1678074"/>
                  <a:gd name="connsiteX2" fmla="*/ 412004 w 467884"/>
                  <a:gd name="connsiteY2" fmla="*/ 1678074 h 1678074"/>
                  <a:gd name="connsiteX3" fmla="*/ 467884 w 467884"/>
                  <a:gd name="connsiteY3" fmla="*/ 1518054 h 1678074"/>
                  <a:gd name="connsiteX0" fmla="*/ 442166 w 470441"/>
                  <a:gd name="connsiteY0" fmla="*/ 0 h 1596794"/>
                  <a:gd name="connsiteX1" fmla="*/ 38 w 470441"/>
                  <a:gd name="connsiteY1" fmla="*/ 803868 h 1596794"/>
                  <a:gd name="connsiteX2" fmla="*/ 470441 w 470441"/>
                  <a:gd name="connsiteY2" fmla="*/ 1596794 h 1596794"/>
                  <a:gd name="connsiteX3" fmla="*/ 467901 w 470441"/>
                  <a:gd name="connsiteY3" fmla="*/ 1518054 h 1596794"/>
                  <a:gd name="connsiteX0" fmla="*/ 442166 w 470441"/>
                  <a:gd name="connsiteY0" fmla="*/ 0 h 1596794"/>
                  <a:gd name="connsiteX1" fmla="*/ 38 w 470441"/>
                  <a:gd name="connsiteY1" fmla="*/ 803868 h 1596794"/>
                  <a:gd name="connsiteX2" fmla="*/ 470441 w 470441"/>
                  <a:gd name="connsiteY2" fmla="*/ 1596794 h 1596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0441" h="1596794">
                    <a:moveTo>
                      <a:pt x="442166" y="0"/>
                    </a:moveTo>
                    <a:cubicBezTo>
                      <a:pt x="425418" y="669890"/>
                      <a:pt x="-4675" y="537736"/>
                      <a:pt x="38" y="803868"/>
                    </a:cubicBezTo>
                    <a:cubicBezTo>
                      <a:pt x="4751" y="1070000"/>
                      <a:pt x="453694" y="953699"/>
                      <a:pt x="470441" y="159679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7030A0"/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C94DF07-8C8C-69FF-C2D7-E1AE1FDE35C8}"/>
                  </a:ext>
                </a:extLst>
              </p:cNvPr>
              <p:cNvSpPr txBox="1"/>
              <p:nvPr/>
            </p:nvSpPr>
            <p:spPr>
              <a:xfrm flipH="1">
                <a:off x="2818932" y="1706632"/>
                <a:ext cx="430633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B</a:t>
                </a:r>
                <a:r>
                  <a:rPr lang="en-US" baseline="-25000" dirty="0"/>
                  <a:t>2</a:t>
                </a:r>
                <a:endParaRPr lang="en-GB" baseline="-25000" dirty="0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8A90559E-798D-ACCB-C82D-8B907DC32992}"/>
                      </a:ext>
                    </a:extLst>
                  </p:cNvPr>
                  <p:cNvSpPr txBox="1"/>
                  <p:nvPr/>
                </p:nvSpPr>
                <p:spPr>
                  <a:xfrm>
                    <a:off x="4171012" y="2485544"/>
                    <a:ext cx="2366674" cy="57297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8A90559E-798D-ACCB-C82D-8B907DC3299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71012" y="2485544"/>
                    <a:ext cx="2366674" cy="57297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5" name="Subtitle 6">
                <a:extLst>
                  <a:ext uri="{FF2B5EF4-FFF2-40B4-BE49-F238E27FC236}">
                    <a16:creationId xmlns:a16="http://schemas.microsoft.com/office/drawing/2014/main" id="{0716FBE0-3148-EECC-D7FE-C8886003E67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72943" y="1149756"/>
                <a:ext cx="5380787" cy="371567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685765" rtl="0" eaLnBrk="1" latinLnBrk="0" hangingPunct="1">
                  <a:lnSpc>
                    <a:spcPct val="9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2600" kern="1200">
                    <a:solidFill>
                      <a:schemeClr val="accent3"/>
                    </a:solidFill>
                    <a:latin typeface="+mn-lt"/>
                    <a:ea typeface="Inter Medium" panose="02000503000000020004" pitchFamily="2" charset="0"/>
                    <a:cs typeface="+mn-cs"/>
                  </a:defRPr>
                </a:lvl1pPr>
                <a:lvl2pPr marL="342882" indent="0" algn="ctr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lvl2pPr>
                <a:lvl3pPr marL="685765" indent="0" algn="ctr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None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647" indent="0" algn="ctr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530" indent="0" algn="ctr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412" indent="0" algn="ctr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295" indent="0" algn="ctr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177" indent="0" algn="ctr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060" indent="0" algn="ctr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800" dirty="0">
                    <a:solidFill>
                      <a:schemeClr val="tx1"/>
                    </a:solidFill>
                  </a:rPr>
                  <a:t>Single cyclotron jump resolution</a:t>
                </a:r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DD550293-A8C0-E6E7-3999-DBD3CB5AF688}"/>
                  </a:ext>
                </a:extLst>
              </p:cNvPr>
              <p:cNvSpPr/>
              <p:nvPr/>
            </p:nvSpPr>
            <p:spPr>
              <a:xfrm>
                <a:off x="325800" y="1104282"/>
                <a:ext cx="6398273" cy="5158170"/>
              </a:xfrm>
              <a:prstGeom prst="roundRect">
                <a:avLst>
                  <a:gd name="adj" fmla="val 9620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52FD5F2-979B-751B-27E7-AA16A349FC24}"/>
              </a:ext>
            </a:extLst>
          </p:cNvPr>
          <p:cNvGrpSpPr/>
          <p:nvPr/>
        </p:nvGrpSpPr>
        <p:grpSpPr>
          <a:xfrm>
            <a:off x="6874390" y="1079634"/>
            <a:ext cx="6263476" cy="5158170"/>
            <a:chOff x="6874390" y="1079634"/>
            <a:chExt cx="6263476" cy="5158170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9D0FBEE-6938-7DE3-88EE-DF92F792531F}"/>
                </a:ext>
              </a:extLst>
            </p:cNvPr>
            <p:cNvGrpSpPr/>
            <p:nvPr/>
          </p:nvGrpSpPr>
          <p:grpSpPr>
            <a:xfrm>
              <a:off x="6874390" y="1079634"/>
              <a:ext cx="5123646" cy="5158170"/>
              <a:chOff x="6874390" y="1079634"/>
              <a:chExt cx="5123646" cy="5158170"/>
            </a:xfrm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4AD60884-517F-E638-8639-2906249409FC}"/>
                  </a:ext>
                </a:extLst>
              </p:cNvPr>
              <p:cNvSpPr/>
              <p:nvPr/>
            </p:nvSpPr>
            <p:spPr>
              <a:xfrm>
                <a:off x="6874390" y="1079634"/>
                <a:ext cx="5123646" cy="5158170"/>
              </a:xfrm>
              <a:prstGeom prst="roundRect">
                <a:avLst>
                  <a:gd name="adj" fmla="val 10521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Subtitle 6">
                <a:extLst>
                  <a:ext uri="{FF2B5EF4-FFF2-40B4-BE49-F238E27FC236}">
                    <a16:creationId xmlns:a16="http://schemas.microsoft.com/office/drawing/2014/main" id="{FC552D96-D470-9BA1-1D27-35703A2500A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91647" y="1266614"/>
                <a:ext cx="3999450" cy="371567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685765" rtl="0" eaLnBrk="1" latinLnBrk="0" hangingPunct="1">
                  <a:lnSpc>
                    <a:spcPct val="9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2600" kern="1200">
                    <a:solidFill>
                      <a:schemeClr val="accent3"/>
                    </a:solidFill>
                    <a:latin typeface="+mn-lt"/>
                    <a:ea typeface="Inter Medium" panose="02000503000000020004" pitchFamily="2" charset="0"/>
                    <a:cs typeface="+mn-cs"/>
                  </a:defRPr>
                </a:lvl1pPr>
                <a:lvl2pPr marL="342882" indent="0" algn="ctr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lvl2pPr>
                <a:lvl3pPr marL="685765" indent="0" algn="ctr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None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647" indent="0" algn="ctr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530" indent="0" algn="ctr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412" indent="0" algn="ctr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295" indent="0" algn="ctr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177" indent="0" algn="ctr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060" indent="0" algn="ctr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800" dirty="0">
                    <a:solidFill>
                      <a:schemeClr val="tx1"/>
                    </a:solidFill>
                  </a:rPr>
                  <a:t>High precision axial frequency measurements via phase sensitive detection </a:t>
                </a:r>
              </a:p>
            </p:txBody>
          </p:sp>
          <p:pic>
            <p:nvPicPr>
              <p:cNvPr id="2050" name="Picture 2">
                <a:extLst>
                  <a:ext uri="{FF2B5EF4-FFF2-40B4-BE49-F238E27FC236}">
                    <a16:creationId xmlns:a16="http://schemas.microsoft.com/office/drawing/2014/main" id="{30A7E591-008C-1A6D-24F8-5683050CB08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22633" y="2315613"/>
                <a:ext cx="4762500" cy="20859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0926E4D7-8A63-6D50-C271-3233B8C8CB1D}"/>
                  </a:ext>
                </a:extLst>
              </p:cNvPr>
              <p:cNvSpPr txBox="1"/>
              <p:nvPr/>
            </p:nvSpPr>
            <p:spPr>
              <a:xfrm>
                <a:off x="7250142" y="5943897"/>
                <a:ext cx="3926994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dirty="0"/>
                  <a:t>S. Sturm et al., Phys. Rev. Lett. </a:t>
                </a:r>
                <a:r>
                  <a:rPr lang="en-GB" sz="1200" b="1" dirty="0"/>
                  <a:t>107</a:t>
                </a:r>
                <a:r>
                  <a:rPr lang="en-GB" sz="1200" dirty="0"/>
                  <a:t>, 143003 (2011)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5973B36-2EAF-9477-9234-649B70D7EEAD}"/>
                  </a:ext>
                </a:extLst>
              </p:cNvPr>
              <p:cNvSpPr txBox="1"/>
              <p:nvPr/>
            </p:nvSpPr>
            <p:spPr>
              <a:xfrm>
                <a:off x="7834204" y="4505634"/>
                <a:ext cx="408075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1 degree phase resolution now standard for ions</a:t>
                </a:r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D7C44B2-4E15-95CF-FB64-84A31984AECE}"/>
                </a:ext>
              </a:extLst>
            </p:cNvPr>
            <p:cNvSpPr txBox="1"/>
            <p:nvPr/>
          </p:nvSpPr>
          <p:spPr>
            <a:xfrm>
              <a:off x="7043438" y="5745486"/>
              <a:ext cx="609442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/>
                <a:t>S. Sturm et al., Eur. Phys. J. Special Topics </a:t>
              </a:r>
              <a:r>
                <a:rPr lang="en-GB" sz="1200" b="1" dirty="0"/>
                <a:t>227</a:t>
              </a:r>
              <a:r>
                <a:rPr lang="en-GB" sz="1200" dirty="0"/>
                <a:t>, 1425–1491 (2019)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853800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F8331D-E6F9-96D8-FBEA-D1B1553D14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378D3-0F81-3BE0-1BEA-22B0610AA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Penning trap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0E6D4-65FC-BE63-EB77-234DCFD7B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8634BE-58F0-A391-9827-D702A99E5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3A0C18-BB30-F8F2-EDDD-540A884B8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16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881A342-8CE6-B258-0D68-9C27042A852A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Why use a Penning trap for single photon counting?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897888-8103-4DEE-320F-96A7040A1380}"/>
              </a:ext>
            </a:extLst>
          </p:cNvPr>
          <p:cNvSpPr txBox="1">
            <a:spLocks/>
          </p:cNvSpPr>
          <p:nvPr/>
        </p:nvSpPr>
        <p:spPr>
          <a:xfrm>
            <a:off x="1716450" y="2644028"/>
            <a:ext cx="9071623" cy="13866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61991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3984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5975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3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6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18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1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GB" dirty="0"/>
              <a:t>Penning traps do not require zero magnetic field 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GB" dirty="0"/>
              <a:t>All electronic control 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GB" dirty="0"/>
              <a:t>Very high up-time</a:t>
            </a:r>
          </a:p>
        </p:txBody>
      </p:sp>
    </p:spTree>
    <p:extLst>
      <p:ext uri="{BB962C8B-B14F-4D97-AF65-F5344CB8AC3E}">
        <p14:creationId xmlns:p14="http://schemas.microsoft.com/office/powerpoint/2010/main" val="29727592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1F5F75-59FE-DDA2-2D5A-B271613FEA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068EE2E6-2E54-D3CC-8243-43D225E721F7}"/>
              </a:ext>
            </a:extLst>
          </p:cNvPr>
          <p:cNvGrpSpPr/>
          <p:nvPr/>
        </p:nvGrpSpPr>
        <p:grpSpPr>
          <a:xfrm>
            <a:off x="935536" y="1280683"/>
            <a:ext cx="4066592" cy="1217297"/>
            <a:chOff x="7463635" y="1093033"/>
            <a:chExt cx="4329147" cy="1295890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26B6CCAF-ED06-4C64-AF51-99B29B737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24410" y="1093033"/>
              <a:ext cx="4068372" cy="1295890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789FE38-E360-5C3E-47A3-2A928DD55753}"/>
                </a:ext>
              </a:extLst>
            </p:cNvPr>
            <p:cNvSpPr txBox="1"/>
            <p:nvPr/>
          </p:nvSpPr>
          <p:spPr>
            <a:xfrm>
              <a:off x="7463635" y="2068709"/>
              <a:ext cx="12698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Microwave photon</a:t>
              </a:r>
              <a:endParaRPr lang="en-GB" sz="1100" dirty="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D12E03F-3C0B-A746-2CE3-236F25B97A3E}"/>
              </a:ext>
            </a:extLst>
          </p:cNvPr>
          <p:cNvGrpSpPr/>
          <p:nvPr/>
        </p:nvGrpSpPr>
        <p:grpSpPr>
          <a:xfrm>
            <a:off x="2339344" y="2234429"/>
            <a:ext cx="845111" cy="766897"/>
            <a:chOff x="4832673" y="2347710"/>
            <a:chExt cx="577343" cy="2433873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911405D1-30C9-D650-79E0-8E6E73929E06}"/>
                </a:ext>
              </a:extLst>
            </p:cNvPr>
            <p:cNvGrpSpPr/>
            <p:nvPr/>
          </p:nvGrpSpPr>
          <p:grpSpPr>
            <a:xfrm>
              <a:off x="4832673" y="3265094"/>
              <a:ext cx="577343" cy="1516489"/>
              <a:chOff x="4681057" y="3198124"/>
              <a:chExt cx="577343" cy="1516489"/>
            </a:xfrm>
          </p:grpSpPr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E919FE9E-A96E-3149-19A3-52658320F7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81057" y="3198124"/>
                <a:ext cx="5773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179278FD-4559-3D7A-FC05-07803A8B5ABF}"/>
                  </a:ext>
                </a:extLst>
              </p:cNvPr>
              <p:cNvCxnSpPr/>
              <p:nvPr/>
            </p:nvCxnSpPr>
            <p:spPr>
              <a:xfrm>
                <a:off x="5258400" y="3198124"/>
                <a:ext cx="0" cy="1516489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C3132DDA-B65C-8EEA-0DEB-A4E6E73887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32673" y="2347710"/>
              <a:ext cx="0" cy="917386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5102BB9-43E4-0E3E-EA73-C5928D1820CA}"/>
              </a:ext>
            </a:extLst>
          </p:cNvPr>
          <p:cNvSpPr txBox="1"/>
          <p:nvPr/>
        </p:nvSpPr>
        <p:spPr>
          <a:xfrm rot="16200000">
            <a:off x="115437" y="4082157"/>
            <a:ext cx="14644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Axial Amplitude  </a:t>
            </a:r>
            <a:endParaRPr lang="en-GB" sz="140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0166791-6CB2-58F8-8092-A152B71EC6BD}"/>
              </a:ext>
            </a:extLst>
          </p:cNvPr>
          <p:cNvGrpSpPr/>
          <p:nvPr/>
        </p:nvGrpSpPr>
        <p:grpSpPr>
          <a:xfrm>
            <a:off x="166051" y="2480173"/>
            <a:ext cx="6094602" cy="3913529"/>
            <a:chOff x="2366876" y="1120668"/>
            <a:chExt cx="6094602" cy="3913529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F52A1F30-40A6-6FA0-D3AB-609696DBE0F7}"/>
                </a:ext>
              </a:extLst>
            </p:cNvPr>
            <p:cNvGrpSpPr/>
            <p:nvPr/>
          </p:nvGrpSpPr>
          <p:grpSpPr>
            <a:xfrm>
              <a:off x="2744402" y="3917574"/>
              <a:ext cx="5345357" cy="1116623"/>
              <a:chOff x="-148024" y="3300329"/>
              <a:chExt cx="11756606" cy="2455906"/>
            </a:xfrm>
          </p:grpSpPr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7785A9FD-D4A1-F203-F5F7-6AC0A9CAE305}"/>
                  </a:ext>
                </a:extLst>
              </p:cNvPr>
              <p:cNvSpPr/>
              <p:nvPr/>
            </p:nvSpPr>
            <p:spPr>
              <a:xfrm>
                <a:off x="703150" y="5398500"/>
                <a:ext cx="10905432" cy="35773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AD41AC9A-6043-67DF-A67D-B98EDFEB8585}"/>
                  </a:ext>
                </a:extLst>
              </p:cNvPr>
              <p:cNvSpPr/>
              <p:nvPr/>
            </p:nvSpPr>
            <p:spPr>
              <a:xfrm>
                <a:off x="-148024" y="3300329"/>
                <a:ext cx="731443" cy="22280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4FE6A3B-4260-43CE-8FD1-B07238140F1F}"/>
                </a:ext>
              </a:extLst>
            </p:cNvPr>
            <p:cNvSpPr txBox="1"/>
            <p:nvPr/>
          </p:nvSpPr>
          <p:spPr>
            <a:xfrm>
              <a:off x="2366876" y="3443853"/>
              <a:ext cx="609460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800" dirty="0"/>
                <a:t>Time </a:t>
              </a:r>
              <a:endParaRPr lang="en-GB" sz="1800" dirty="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42DA7D5-5B9D-897F-E2FD-50457F3FD0A9}"/>
                </a:ext>
              </a:extLst>
            </p:cNvPr>
            <p:cNvGrpSpPr/>
            <p:nvPr/>
          </p:nvGrpSpPr>
          <p:grpSpPr>
            <a:xfrm>
              <a:off x="3180223" y="1120668"/>
              <a:ext cx="4467909" cy="2454595"/>
              <a:chOff x="2515417" y="-871616"/>
              <a:chExt cx="7221414" cy="3967326"/>
            </a:xfrm>
          </p:grpSpPr>
          <p:pic>
            <p:nvPicPr>
              <p:cNvPr id="68" name="Graphic 67">
                <a:extLst>
                  <a:ext uri="{FF2B5EF4-FFF2-40B4-BE49-F238E27FC236}">
                    <a16:creationId xmlns:a16="http://schemas.microsoft.com/office/drawing/2014/main" id="{FE650264-BFB9-AD80-8107-C0E410D51D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515417" y="-871616"/>
                <a:ext cx="7117071" cy="2075813"/>
              </a:xfrm>
              <a:prstGeom prst="rect">
                <a:avLst/>
              </a:prstGeom>
            </p:spPr>
          </p:pic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2E8D9627-9783-C081-AAAF-038758FE29EA}"/>
                  </a:ext>
                </a:extLst>
              </p:cNvPr>
              <p:cNvSpPr/>
              <p:nvPr/>
            </p:nvSpPr>
            <p:spPr>
              <a:xfrm>
                <a:off x="2515417" y="927161"/>
                <a:ext cx="7221414" cy="3048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70" name="Graphic 69">
                <a:extLst>
                  <a:ext uri="{FF2B5EF4-FFF2-40B4-BE49-F238E27FC236}">
                    <a16:creationId xmlns:a16="http://schemas.microsoft.com/office/drawing/2014/main" id="{C12EFB44-CCC6-0B4C-CA26-5DD3B9EC6C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515417" y="1005071"/>
                <a:ext cx="7117071" cy="2090639"/>
              </a:xfrm>
              <a:prstGeom prst="rect">
                <a:avLst/>
              </a:prstGeom>
            </p:spPr>
          </p:pic>
        </p:grpSp>
      </p:grp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539CA2F-24B9-22E7-AA31-51E4390C44F1}"/>
              </a:ext>
            </a:extLst>
          </p:cNvPr>
          <p:cNvCxnSpPr>
            <a:cxnSpLocks/>
          </p:cNvCxnSpPr>
          <p:nvPr/>
        </p:nvCxnSpPr>
        <p:spPr>
          <a:xfrm>
            <a:off x="3274946" y="2234429"/>
            <a:ext cx="0" cy="766897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1DFD2E7-0C14-30F5-F3E0-D76394EA0490}"/>
              </a:ext>
            </a:extLst>
          </p:cNvPr>
          <p:cNvGrpSpPr/>
          <p:nvPr/>
        </p:nvGrpSpPr>
        <p:grpSpPr>
          <a:xfrm flipH="1">
            <a:off x="3340234" y="2226439"/>
            <a:ext cx="1056355" cy="766897"/>
            <a:chOff x="4832673" y="2347710"/>
            <a:chExt cx="577343" cy="2433873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1EE3B355-8F12-5CB1-1DEE-54DA439C0484}"/>
                </a:ext>
              </a:extLst>
            </p:cNvPr>
            <p:cNvGrpSpPr/>
            <p:nvPr/>
          </p:nvGrpSpPr>
          <p:grpSpPr>
            <a:xfrm>
              <a:off x="4832673" y="3265094"/>
              <a:ext cx="577343" cy="1516489"/>
              <a:chOff x="4681057" y="3198124"/>
              <a:chExt cx="577343" cy="1516489"/>
            </a:xfrm>
          </p:grpSpPr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C4EF5D34-0614-E7FF-794A-BC30DE8272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81057" y="3198124"/>
                <a:ext cx="5773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0285D5A7-A336-CF97-6242-C7FE4ED71C8B}"/>
                  </a:ext>
                </a:extLst>
              </p:cNvPr>
              <p:cNvCxnSpPr/>
              <p:nvPr/>
            </p:nvCxnSpPr>
            <p:spPr>
              <a:xfrm>
                <a:off x="5258400" y="3198124"/>
                <a:ext cx="0" cy="1516489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148BB48-CFCA-352C-77BF-36234B6A3E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32673" y="2347710"/>
              <a:ext cx="0" cy="917386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2D073649-6A12-F6A5-FD7F-A49D679FA85E}"/>
              </a:ext>
            </a:extLst>
          </p:cNvPr>
          <p:cNvGrpSpPr/>
          <p:nvPr/>
        </p:nvGrpSpPr>
        <p:grpSpPr>
          <a:xfrm>
            <a:off x="5748719" y="2408434"/>
            <a:ext cx="5479691" cy="1483424"/>
            <a:chOff x="131288" y="4859117"/>
            <a:chExt cx="5479691" cy="1483424"/>
          </a:xfrm>
        </p:grpSpPr>
        <p:pic>
          <p:nvPicPr>
            <p:cNvPr id="79" name="Graphic 78">
              <a:extLst>
                <a:ext uri="{FF2B5EF4-FFF2-40B4-BE49-F238E27FC236}">
                  <a16:creationId xmlns:a16="http://schemas.microsoft.com/office/drawing/2014/main" id="{C9D1D278-8EF9-2881-4A2E-A59621EF81A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25800" y="4859117"/>
              <a:ext cx="5285179" cy="1464435"/>
            </a:xfrm>
            <a:prstGeom prst="rect">
              <a:avLst/>
            </a:prstGeom>
          </p:spPr>
        </p:pic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DD66F30-83EF-ED02-5132-ECA42E39C817}"/>
                </a:ext>
              </a:extLst>
            </p:cNvPr>
            <p:cNvSpPr/>
            <p:nvPr/>
          </p:nvSpPr>
          <p:spPr>
            <a:xfrm>
              <a:off x="131288" y="4878106"/>
              <a:ext cx="495979" cy="14644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596799B3-04BD-703A-CEDE-1200D1FBBD2B}"/>
                </a:ext>
              </a:extLst>
            </p:cNvPr>
            <p:cNvSpPr/>
            <p:nvPr/>
          </p:nvSpPr>
          <p:spPr>
            <a:xfrm>
              <a:off x="646009" y="6148502"/>
              <a:ext cx="4964970" cy="1940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EE47EB47-69EB-867E-F8A8-43B5A2D92EB0}"/>
                </a:ext>
              </a:extLst>
            </p:cNvPr>
            <p:cNvCxnSpPr/>
            <p:nvPr/>
          </p:nvCxnSpPr>
          <p:spPr>
            <a:xfrm>
              <a:off x="3933263" y="4935256"/>
              <a:ext cx="0" cy="3690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BF5C843-4690-9F56-0DD9-22E65B8DF919}"/>
                </a:ext>
              </a:extLst>
            </p:cNvPr>
            <p:cNvCxnSpPr/>
            <p:nvPr/>
          </p:nvCxnSpPr>
          <p:spPr>
            <a:xfrm>
              <a:off x="4118634" y="4935256"/>
              <a:ext cx="0" cy="3690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776489D0-A12A-90F5-4DF5-77468F0A42DC}"/>
                    </a:ext>
                  </a:extLst>
                </p:cNvPr>
                <p:cNvSpPr txBox="1"/>
                <p:nvPr/>
              </p:nvSpPr>
              <p:spPr>
                <a:xfrm>
                  <a:off x="3857913" y="5260743"/>
                  <a:ext cx="35278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776489D0-A12A-90F5-4DF5-77468F0A42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7913" y="5260743"/>
                  <a:ext cx="352789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20690" r="-22414" b="-3555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B84AAC63-5D97-8AD6-28DE-AA26C25CA729}"/>
                  </a:ext>
                </a:extLst>
              </p:cNvPr>
              <p:cNvSpPr txBox="1"/>
              <p:nvPr/>
            </p:nvSpPr>
            <p:spPr>
              <a:xfrm>
                <a:off x="7268830" y="5601960"/>
                <a:ext cx="13827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B84AAC63-5D97-8AD6-28DE-AA26C25CA7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8830" y="5601960"/>
                <a:ext cx="1382751" cy="276999"/>
              </a:xfrm>
              <a:prstGeom prst="rect">
                <a:avLst/>
              </a:prstGeom>
              <a:blipFill>
                <a:blip r:embed="rId10"/>
                <a:stretch>
                  <a:fillRect l="-5286" r="-1762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8C417100-5EEB-E256-2453-FF55C2CC78B8}"/>
                  </a:ext>
                </a:extLst>
              </p:cNvPr>
              <p:cNvSpPr txBox="1"/>
              <p:nvPr/>
            </p:nvSpPr>
            <p:spPr>
              <a:xfrm>
                <a:off x="7185801" y="4917779"/>
                <a:ext cx="2366674" cy="5729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8C417100-5EEB-E256-2453-FF55C2CC78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5801" y="4917779"/>
                <a:ext cx="2366674" cy="5729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TextBox 86">
            <a:extLst>
              <a:ext uri="{FF2B5EF4-FFF2-40B4-BE49-F238E27FC236}">
                <a16:creationId xmlns:a16="http://schemas.microsoft.com/office/drawing/2014/main" id="{AC31517D-6489-D1E8-05C2-39104C7AAD30}"/>
              </a:ext>
            </a:extLst>
          </p:cNvPr>
          <p:cNvSpPr txBox="1"/>
          <p:nvPr/>
        </p:nvSpPr>
        <p:spPr>
          <a:xfrm>
            <a:off x="1804272" y="3729387"/>
            <a:ext cx="1359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Excite axial motion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517EAB3-CBC0-773E-4539-D214FFE02A6F}"/>
              </a:ext>
            </a:extLst>
          </p:cNvPr>
          <p:cNvSpPr txBox="1"/>
          <p:nvPr/>
        </p:nvSpPr>
        <p:spPr>
          <a:xfrm>
            <a:off x="3899650" y="3753359"/>
            <a:ext cx="1407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909D8"/>
                </a:solidFill>
              </a:rPr>
              <a:t>Detect axial motion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C7D8D7E-4774-9B3C-4E98-C175BE3BB92B}"/>
                  </a:ext>
                </a:extLst>
              </p:cNvPr>
              <p:cNvSpPr txBox="1"/>
              <p:nvPr/>
            </p:nvSpPr>
            <p:spPr>
              <a:xfrm>
                <a:off x="7277489" y="3842734"/>
                <a:ext cx="338005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Microwave absorption causes a detectable phase jump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dirty="0"/>
                  <a:t> in the final axial signal  </a:t>
                </a:r>
              </a:p>
            </p:txBody>
          </p:sp>
        </mc:Choice>
        <mc:Fallback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C7D8D7E-4774-9B3C-4E98-C175BE3BB9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7489" y="3842734"/>
                <a:ext cx="3380059" cy="923330"/>
              </a:xfrm>
              <a:prstGeom prst="rect">
                <a:avLst/>
              </a:prstGeom>
              <a:blipFill>
                <a:blip r:embed="rId12"/>
                <a:stretch>
                  <a:fillRect l="-1625" t="-3289" r="-361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TextBox 89">
            <a:extLst>
              <a:ext uri="{FF2B5EF4-FFF2-40B4-BE49-F238E27FC236}">
                <a16:creationId xmlns:a16="http://schemas.microsoft.com/office/drawing/2014/main" id="{CCAEF6DE-6063-1DDE-793C-2CF089BC0858}"/>
              </a:ext>
            </a:extLst>
          </p:cNvPr>
          <p:cNvSpPr txBox="1"/>
          <p:nvPr/>
        </p:nvSpPr>
        <p:spPr>
          <a:xfrm rot="16200000">
            <a:off x="-22251" y="2855474"/>
            <a:ext cx="1666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Cyclotron state</a:t>
            </a:r>
            <a:endParaRPr lang="en-GB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4746A-7AD8-1893-C28E-B42B4E960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Penning trap single photon counter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C4FE3E-72BE-499C-3388-0E5687A04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659DFF-EA6D-ED6C-2919-DF8B7DC84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59B1F7-140B-D647-3498-5BD9D73C5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17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EE41772-A82D-CA59-F77A-D6C4593D6844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The basic operating principle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1FE44C-83C3-B3E7-B94D-66F1BE3ACA00}"/>
              </a:ext>
            </a:extLst>
          </p:cNvPr>
          <p:cNvSpPr txBox="1"/>
          <p:nvPr/>
        </p:nvSpPr>
        <p:spPr>
          <a:xfrm>
            <a:off x="262674" y="5482793"/>
            <a:ext cx="6096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Details in J. A. Devlin et al., </a:t>
            </a:r>
            <a:r>
              <a:rPr lang="en-GB" sz="1200" dirty="0">
                <a:hlinkClick r:id="rId13"/>
              </a:rPr>
              <a:t>arXiv:2601.05472</a:t>
            </a:r>
            <a:endParaRPr lang="en-GB" sz="1200" dirty="0"/>
          </a:p>
          <a:p>
            <a:r>
              <a:rPr lang="en-GB" sz="1200" dirty="0"/>
              <a:t>See also similar ideas – </a:t>
            </a:r>
          </a:p>
          <a:p>
            <a:r>
              <a:rPr lang="en-GB" sz="1200" dirty="0"/>
              <a:t>A. Cridland et al., Photonics </a:t>
            </a:r>
            <a:r>
              <a:rPr lang="en-GB" sz="1200" b="1" dirty="0"/>
              <a:t>3</a:t>
            </a:r>
            <a:r>
              <a:rPr lang="en-GB" sz="1200" dirty="0"/>
              <a:t>, 59 (2016).</a:t>
            </a:r>
          </a:p>
          <a:p>
            <a:r>
              <a:rPr lang="en-GB" sz="1200" dirty="0"/>
              <a:t>X. Fan et al., Physical Review D 111, 075022 (2025). </a:t>
            </a:r>
          </a:p>
          <a:p>
            <a:endParaRPr lang="en-GB" sz="1800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EE094B0A-C0F2-51A2-0062-A035FB1DDEFC}"/>
              </a:ext>
            </a:extLst>
          </p:cNvPr>
          <p:cNvSpPr/>
          <p:nvPr/>
        </p:nvSpPr>
        <p:spPr>
          <a:xfrm>
            <a:off x="3966538" y="4060959"/>
            <a:ext cx="1273276" cy="4797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52D04949-779C-663E-D79F-0287280B8C5E}"/>
              </a:ext>
            </a:extLst>
          </p:cNvPr>
          <p:cNvSpPr/>
          <p:nvPr/>
        </p:nvSpPr>
        <p:spPr>
          <a:xfrm>
            <a:off x="3136531" y="4030358"/>
            <a:ext cx="257501" cy="52125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1"/>
              </a:solidFill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D8AC24D3-D899-5AE1-2FE3-59A01D7637E7}"/>
              </a:ext>
            </a:extLst>
          </p:cNvPr>
          <p:cNvCxnSpPr/>
          <p:nvPr/>
        </p:nvCxnSpPr>
        <p:spPr>
          <a:xfrm flipH="1">
            <a:off x="3409756" y="3009362"/>
            <a:ext cx="2769602" cy="10209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7769183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CA34EA-2C20-6AD3-4227-DCA1FF6D0E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40AF6-700C-75AE-DA71-103249A3F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Penning trap single photon counter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DFB0C-EB87-A923-2111-DE8DDA2A8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2B109-88C8-4B8A-7AE7-44E40C251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42B4E-9C5D-088E-49D8-18503D1F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18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99AAC79-90DB-1345-77B4-39475115BDC5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Electron-photon interaction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466C10-97E5-24B3-F055-9F0F5DA1BECD}"/>
              </a:ext>
            </a:extLst>
          </p:cNvPr>
          <p:cNvSpPr txBox="1"/>
          <p:nvPr/>
        </p:nvSpPr>
        <p:spPr>
          <a:xfrm>
            <a:off x="2205166" y="1219404"/>
            <a:ext cx="34382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cQED</a:t>
            </a:r>
            <a:r>
              <a:rPr lang="en-GB" dirty="0"/>
              <a:t> model for coupled harmonic oscillators, parameterised by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55678FA-4E80-EA2D-F6F0-B6CE6D58D667}"/>
                  </a:ext>
                </a:extLst>
              </p:cNvPr>
              <p:cNvSpPr txBox="1"/>
              <p:nvPr/>
            </p:nvSpPr>
            <p:spPr>
              <a:xfrm>
                <a:off x="2199031" y="2104613"/>
                <a:ext cx="6100618" cy="1545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:r>
                  <a:rPr lang="en-GB" dirty="0">
                    <a:ea typeface="Cambria Math" panose="02040503050406030204" pitchFamily="18" charset="0"/>
                  </a:rPr>
                  <a:t>cavity photon decay rate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den>
                    </m:f>
                  </m:oMath>
                </a14:m>
                <a:endParaRPr lang="en-GB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:r>
                  <a:rPr lang="en-GB" dirty="0">
                    <a:ea typeface="Cambria Math" panose="02040503050406030204" pitchFamily="18" charset="0"/>
                  </a:rPr>
                  <a:t>coupling strength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acc>
                              <m:accPr>
                                <m:chr m:val="̃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</m:acc>
                          </m:den>
                        </m:f>
                      </m:e>
                    </m:rad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endParaRPr lang="en-GB" b="0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:r>
                  <a:rPr lang="en-GB" b="0" dirty="0">
                    <a:ea typeface="Cambria Math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𝑑𝑉</m:t>
                        </m:r>
                      </m:num>
                      <m:den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(0,0)</m:t>
                                </m:r>
                              </m:e>
                            </m:d>
                          </m:e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55678FA-4E80-EA2D-F6F0-B6CE6D58D6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9031" y="2104613"/>
                <a:ext cx="6100618" cy="1545551"/>
              </a:xfrm>
              <a:prstGeom prst="rect">
                <a:avLst/>
              </a:prstGeom>
              <a:blipFill>
                <a:blip r:embed="rId2"/>
                <a:stretch>
                  <a:fillRect l="-9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Graphic 17">
            <a:extLst>
              <a:ext uri="{FF2B5EF4-FFF2-40B4-BE49-F238E27FC236}">
                <a16:creationId xmlns:a16="http://schemas.microsoft.com/office/drawing/2014/main" id="{F84316A0-D47F-9B4F-96CD-3D362B36C5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08469" y="1255701"/>
            <a:ext cx="2743812" cy="2323483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E836C7EB-6451-840E-61CF-8004F7216B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33751" y="1226244"/>
            <a:ext cx="2724421" cy="2382395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0C41E78-E597-9082-202C-667C0BA31A68}"/>
              </a:ext>
            </a:extLst>
          </p:cNvPr>
          <p:cNvCxnSpPr>
            <a:cxnSpLocks/>
          </p:cNvCxnSpPr>
          <p:nvPr/>
        </p:nvCxnSpPr>
        <p:spPr>
          <a:xfrm>
            <a:off x="1087930" y="1546600"/>
            <a:ext cx="7852" cy="1554009"/>
          </a:xfrm>
          <a:prstGeom prst="line">
            <a:avLst/>
          </a:prstGeom>
          <a:noFill/>
          <a:ln w="76200" cap="rnd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9C5F899-C50F-B9CA-0C9F-22F3BA8E5AAB}"/>
              </a:ext>
            </a:extLst>
          </p:cNvPr>
          <p:cNvCxnSpPr>
            <a:cxnSpLocks/>
          </p:cNvCxnSpPr>
          <p:nvPr/>
        </p:nvCxnSpPr>
        <p:spPr>
          <a:xfrm>
            <a:off x="1095782" y="1771989"/>
            <a:ext cx="0" cy="632160"/>
          </a:xfrm>
          <a:prstGeom prst="line">
            <a:avLst/>
          </a:prstGeom>
          <a:noFill/>
          <a:ln w="76200" cap="rnd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0ECC8F20-DB55-A84C-371C-048E78D758B6}"/>
              </a:ext>
            </a:extLst>
          </p:cNvPr>
          <p:cNvSpPr txBox="1"/>
          <p:nvPr/>
        </p:nvSpPr>
        <p:spPr>
          <a:xfrm>
            <a:off x="936733" y="1225877"/>
            <a:ext cx="38824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B</a:t>
            </a:r>
            <a:r>
              <a:rPr lang="en-US" baseline="-25000" dirty="0">
                <a:solidFill>
                  <a:prstClr val="black"/>
                </a:solidFill>
                <a:latin typeface="Calibri" panose="020F0502020204030204"/>
              </a:rPr>
              <a:t>0</a:t>
            </a:r>
            <a:endParaRPr lang="en-GB" baseline="-25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3" name="Freeform: Shape 14">
            <a:extLst>
              <a:ext uri="{FF2B5EF4-FFF2-40B4-BE49-F238E27FC236}">
                <a16:creationId xmlns:a16="http://schemas.microsoft.com/office/drawing/2014/main" id="{BDB7DBE7-3474-2B3B-9289-4BABD0CA6671}"/>
              </a:ext>
            </a:extLst>
          </p:cNvPr>
          <p:cNvSpPr/>
          <p:nvPr/>
        </p:nvSpPr>
        <p:spPr>
          <a:xfrm>
            <a:off x="531868" y="1546600"/>
            <a:ext cx="470441" cy="1596794"/>
          </a:xfrm>
          <a:custGeom>
            <a:avLst/>
            <a:gdLst>
              <a:gd name="connsiteX0" fmla="*/ 622998 w 622998"/>
              <a:gd name="connsiteY0" fmla="*/ 0 h 1678074"/>
              <a:gd name="connsiteX1" fmla="*/ 0 w 622998"/>
              <a:gd name="connsiteY1" fmla="*/ 743578 h 1678074"/>
              <a:gd name="connsiteX2" fmla="*/ 592853 w 622998"/>
              <a:gd name="connsiteY2" fmla="*/ 1678074 h 1678074"/>
              <a:gd name="connsiteX3" fmla="*/ 592853 w 622998"/>
              <a:gd name="connsiteY3" fmla="*/ 1678074 h 1678074"/>
              <a:gd name="connsiteX0" fmla="*/ 622998 w 622998"/>
              <a:gd name="connsiteY0" fmla="*/ 0 h 1678074"/>
              <a:gd name="connsiteX1" fmla="*/ 0 w 622998"/>
              <a:gd name="connsiteY1" fmla="*/ 743578 h 1678074"/>
              <a:gd name="connsiteX2" fmla="*/ 592853 w 622998"/>
              <a:gd name="connsiteY2" fmla="*/ 1678074 h 1678074"/>
              <a:gd name="connsiteX3" fmla="*/ 592853 w 622998"/>
              <a:gd name="connsiteY3" fmla="*/ 1678074 h 1678074"/>
              <a:gd name="connsiteX0" fmla="*/ 661707 w 661707"/>
              <a:gd name="connsiteY0" fmla="*/ 0 h 1678074"/>
              <a:gd name="connsiteX1" fmla="*/ 38709 w 661707"/>
              <a:gd name="connsiteY1" fmla="*/ 743578 h 1678074"/>
              <a:gd name="connsiteX2" fmla="*/ 631562 w 661707"/>
              <a:gd name="connsiteY2" fmla="*/ 1678074 h 1678074"/>
              <a:gd name="connsiteX3" fmla="*/ 631562 w 661707"/>
              <a:gd name="connsiteY3" fmla="*/ 1678074 h 1678074"/>
              <a:gd name="connsiteX0" fmla="*/ 624164 w 624164"/>
              <a:gd name="connsiteY0" fmla="*/ 0 h 1678074"/>
              <a:gd name="connsiteX1" fmla="*/ 1166 w 624164"/>
              <a:gd name="connsiteY1" fmla="*/ 743578 h 1678074"/>
              <a:gd name="connsiteX2" fmla="*/ 594019 w 624164"/>
              <a:gd name="connsiteY2" fmla="*/ 1678074 h 1678074"/>
              <a:gd name="connsiteX3" fmla="*/ 594019 w 624164"/>
              <a:gd name="connsiteY3" fmla="*/ 1678074 h 1678074"/>
              <a:gd name="connsiteX0" fmla="*/ 444034 w 444034"/>
              <a:gd name="connsiteY0" fmla="*/ 0 h 1678074"/>
              <a:gd name="connsiteX1" fmla="*/ 1906 w 444034"/>
              <a:gd name="connsiteY1" fmla="*/ 803868 h 1678074"/>
              <a:gd name="connsiteX2" fmla="*/ 413889 w 444034"/>
              <a:gd name="connsiteY2" fmla="*/ 1678074 h 1678074"/>
              <a:gd name="connsiteX3" fmla="*/ 413889 w 444034"/>
              <a:gd name="connsiteY3" fmla="*/ 1678074 h 1678074"/>
              <a:gd name="connsiteX0" fmla="*/ 442167 w 442167"/>
              <a:gd name="connsiteY0" fmla="*/ 0 h 1678074"/>
              <a:gd name="connsiteX1" fmla="*/ 39 w 442167"/>
              <a:gd name="connsiteY1" fmla="*/ 803868 h 1678074"/>
              <a:gd name="connsiteX2" fmla="*/ 412022 w 442167"/>
              <a:gd name="connsiteY2" fmla="*/ 1678074 h 1678074"/>
              <a:gd name="connsiteX3" fmla="*/ 412022 w 442167"/>
              <a:gd name="connsiteY3" fmla="*/ 1678074 h 1678074"/>
              <a:gd name="connsiteX0" fmla="*/ 442167 w 442167"/>
              <a:gd name="connsiteY0" fmla="*/ 0 h 1678074"/>
              <a:gd name="connsiteX1" fmla="*/ 39 w 442167"/>
              <a:gd name="connsiteY1" fmla="*/ 803868 h 1678074"/>
              <a:gd name="connsiteX2" fmla="*/ 412022 w 442167"/>
              <a:gd name="connsiteY2" fmla="*/ 1678074 h 1678074"/>
              <a:gd name="connsiteX3" fmla="*/ 412022 w 442167"/>
              <a:gd name="connsiteY3" fmla="*/ 1678074 h 1678074"/>
              <a:gd name="connsiteX0" fmla="*/ 442167 w 442167"/>
              <a:gd name="connsiteY0" fmla="*/ 0 h 1678074"/>
              <a:gd name="connsiteX1" fmla="*/ 39 w 442167"/>
              <a:gd name="connsiteY1" fmla="*/ 803868 h 1678074"/>
              <a:gd name="connsiteX2" fmla="*/ 412022 w 442167"/>
              <a:gd name="connsiteY2" fmla="*/ 1678074 h 1678074"/>
              <a:gd name="connsiteX3" fmla="*/ 412022 w 442167"/>
              <a:gd name="connsiteY3" fmla="*/ 1678074 h 1678074"/>
              <a:gd name="connsiteX0" fmla="*/ 442149 w 442149"/>
              <a:gd name="connsiteY0" fmla="*/ 0 h 1678074"/>
              <a:gd name="connsiteX1" fmla="*/ 21 w 442149"/>
              <a:gd name="connsiteY1" fmla="*/ 803868 h 1678074"/>
              <a:gd name="connsiteX2" fmla="*/ 412004 w 442149"/>
              <a:gd name="connsiteY2" fmla="*/ 1678074 h 1678074"/>
              <a:gd name="connsiteX3" fmla="*/ 412004 w 442149"/>
              <a:gd name="connsiteY3" fmla="*/ 1678074 h 1678074"/>
              <a:gd name="connsiteX0" fmla="*/ 442149 w 442149"/>
              <a:gd name="connsiteY0" fmla="*/ 0 h 1678074"/>
              <a:gd name="connsiteX1" fmla="*/ 21 w 442149"/>
              <a:gd name="connsiteY1" fmla="*/ 803868 h 1678074"/>
              <a:gd name="connsiteX2" fmla="*/ 412004 w 442149"/>
              <a:gd name="connsiteY2" fmla="*/ 1678074 h 1678074"/>
              <a:gd name="connsiteX3" fmla="*/ 412004 w 442149"/>
              <a:gd name="connsiteY3" fmla="*/ 1678074 h 1678074"/>
              <a:gd name="connsiteX0" fmla="*/ 442149 w 442149"/>
              <a:gd name="connsiteY0" fmla="*/ 0 h 1678074"/>
              <a:gd name="connsiteX1" fmla="*/ 21 w 442149"/>
              <a:gd name="connsiteY1" fmla="*/ 803868 h 1678074"/>
              <a:gd name="connsiteX2" fmla="*/ 412004 w 442149"/>
              <a:gd name="connsiteY2" fmla="*/ 1678074 h 1678074"/>
              <a:gd name="connsiteX3" fmla="*/ 412004 w 442149"/>
              <a:gd name="connsiteY3" fmla="*/ 1678074 h 1678074"/>
              <a:gd name="connsiteX0" fmla="*/ 442149 w 442149"/>
              <a:gd name="connsiteY0" fmla="*/ 0 h 1678074"/>
              <a:gd name="connsiteX1" fmla="*/ 21 w 442149"/>
              <a:gd name="connsiteY1" fmla="*/ 803868 h 1678074"/>
              <a:gd name="connsiteX2" fmla="*/ 412004 w 442149"/>
              <a:gd name="connsiteY2" fmla="*/ 1678074 h 1678074"/>
              <a:gd name="connsiteX3" fmla="*/ 412004 w 442149"/>
              <a:gd name="connsiteY3" fmla="*/ 1678074 h 1678074"/>
              <a:gd name="connsiteX0" fmla="*/ 442149 w 467884"/>
              <a:gd name="connsiteY0" fmla="*/ 0 h 1678074"/>
              <a:gd name="connsiteX1" fmla="*/ 21 w 467884"/>
              <a:gd name="connsiteY1" fmla="*/ 803868 h 1678074"/>
              <a:gd name="connsiteX2" fmla="*/ 412004 w 467884"/>
              <a:gd name="connsiteY2" fmla="*/ 1678074 h 1678074"/>
              <a:gd name="connsiteX3" fmla="*/ 467884 w 467884"/>
              <a:gd name="connsiteY3" fmla="*/ 1518054 h 1678074"/>
              <a:gd name="connsiteX0" fmla="*/ 442166 w 470441"/>
              <a:gd name="connsiteY0" fmla="*/ 0 h 1596794"/>
              <a:gd name="connsiteX1" fmla="*/ 38 w 470441"/>
              <a:gd name="connsiteY1" fmla="*/ 803868 h 1596794"/>
              <a:gd name="connsiteX2" fmla="*/ 470441 w 470441"/>
              <a:gd name="connsiteY2" fmla="*/ 1596794 h 1596794"/>
              <a:gd name="connsiteX3" fmla="*/ 467901 w 470441"/>
              <a:gd name="connsiteY3" fmla="*/ 1518054 h 1596794"/>
              <a:gd name="connsiteX0" fmla="*/ 442166 w 470441"/>
              <a:gd name="connsiteY0" fmla="*/ 0 h 1596794"/>
              <a:gd name="connsiteX1" fmla="*/ 38 w 470441"/>
              <a:gd name="connsiteY1" fmla="*/ 803868 h 1596794"/>
              <a:gd name="connsiteX2" fmla="*/ 470441 w 470441"/>
              <a:gd name="connsiteY2" fmla="*/ 1596794 h 1596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441" h="1596794">
                <a:moveTo>
                  <a:pt x="442166" y="0"/>
                </a:moveTo>
                <a:cubicBezTo>
                  <a:pt x="425418" y="669890"/>
                  <a:pt x="-4675" y="537736"/>
                  <a:pt x="38" y="803868"/>
                </a:cubicBezTo>
                <a:cubicBezTo>
                  <a:pt x="4751" y="1070000"/>
                  <a:pt x="453694" y="953699"/>
                  <a:pt x="470441" y="1596794"/>
                </a:cubicBezTo>
              </a:path>
            </a:pathLst>
          </a:custGeom>
          <a:noFill/>
          <a:ln w="381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0E1E27-9813-9A2D-03A2-FE013A141F37}"/>
              </a:ext>
            </a:extLst>
          </p:cNvPr>
          <p:cNvSpPr txBox="1"/>
          <p:nvPr/>
        </p:nvSpPr>
        <p:spPr>
          <a:xfrm>
            <a:off x="761308" y="1225612"/>
            <a:ext cx="31611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srgbClr val="7030A0"/>
                </a:solidFill>
                <a:latin typeface="Calibri" panose="020F0502020204030204"/>
              </a:rPr>
              <a:t>V</a:t>
            </a:r>
            <a:endParaRPr lang="en-GB" dirty="0">
              <a:solidFill>
                <a:srgbClr val="7030A0"/>
              </a:solidFill>
              <a:latin typeface="Calibri" panose="020F0502020204030204"/>
            </a:endParaRPr>
          </a:p>
        </p:txBody>
      </p:sp>
      <p:sp>
        <p:nvSpPr>
          <p:cNvPr id="45" name="Freeform: Shape 5">
            <a:extLst>
              <a:ext uri="{FF2B5EF4-FFF2-40B4-BE49-F238E27FC236}">
                <a16:creationId xmlns:a16="http://schemas.microsoft.com/office/drawing/2014/main" id="{16B26BB8-2626-2518-B1FF-01D95423014D}"/>
              </a:ext>
            </a:extLst>
          </p:cNvPr>
          <p:cNvSpPr/>
          <p:nvPr/>
        </p:nvSpPr>
        <p:spPr>
          <a:xfrm flipH="1">
            <a:off x="1181504" y="1546600"/>
            <a:ext cx="470441" cy="1596794"/>
          </a:xfrm>
          <a:custGeom>
            <a:avLst/>
            <a:gdLst>
              <a:gd name="connsiteX0" fmla="*/ 622998 w 622998"/>
              <a:gd name="connsiteY0" fmla="*/ 0 h 1678074"/>
              <a:gd name="connsiteX1" fmla="*/ 0 w 622998"/>
              <a:gd name="connsiteY1" fmla="*/ 743578 h 1678074"/>
              <a:gd name="connsiteX2" fmla="*/ 592853 w 622998"/>
              <a:gd name="connsiteY2" fmla="*/ 1678074 h 1678074"/>
              <a:gd name="connsiteX3" fmla="*/ 592853 w 622998"/>
              <a:gd name="connsiteY3" fmla="*/ 1678074 h 1678074"/>
              <a:gd name="connsiteX0" fmla="*/ 622998 w 622998"/>
              <a:gd name="connsiteY0" fmla="*/ 0 h 1678074"/>
              <a:gd name="connsiteX1" fmla="*/ 0 w 622998"/>
              <a:gd name="connsiteY1" fmla="*/ 743578 h 1678074"/>
              <a:gd name="connsiteX2" fmla="*/ 592853 w 622998"/>
              <a:gd name="connsiteY2" fmla="*/ 1678074 h 1678074"/>
              <a:gd name="connsiteX3" fmla="*/ 592853 w 622998"/>
              <a:gd name="connsiteY3" fmla="*/ 1678074 h 1678074"/>
              <a:gd name="connsiteX0" fmla="*/ 661707 w 661707"/>
              <a:gd name="connsiteY0" fmla="*/ 0 h 1678074"/>
              <a:gd name="connsiteX1" fmla="*/ 38709 w 661707"/>
              <a:gd name="connsiteY1" fmla="*/ 743578 h 1678074"/>
              <a:gd name="connsiteX2" fmla="*/ 631562 w 661707"/>
              <a:gd name="connsiteY2" fmla="*/ 1678074 h 1678074"/>
              <a:gd name="connsiteX3" fmla="*/ 631562 w 661707"/>
              <a:gd name="connsiteY3" fmla="*/ 1678074 h 1678074"/>
              <a:gd name="connsiteX0" fmla="*/ 624164 w 624164"/>
              <a:gd name="connsiteY0" fmla="*/ 0 h 1678074"/>
              <a:gd name="connsiteX1" fmla="*/ 1166 w 624164"/>
              <a:gd name="connsiteY1" fmla="*/ 743578 h 1678074"/>
              <a:gd name="connsiteX2" fmla="*/ 594019 w 624164"/>
              <a:gd name="connsiteY2" fmla="*/ 1678074 h 1678074"/>
              <a:gd name="connsiteX3" fmla="*/ 594019 w 624164"/>
              <a:gd name="connsiteY3" fmla="*/ 1678074 h 1678074"/>
              <a:gd name="connsiteX0" fmla="*/ 444034 w 444034"/>
              <a:gd name="connsiteY0" fmla="*/ 0 h 1678074"/>
              <a:gd name="connsiteX1" fmla="*/ 1906 w 444034"/>
              <a:gd name="connsiteY1" fmla="*/ 803868 h 1678074"/>
              <a:gd name="connsiteX2" fmla="*/ 413889 w 444034"/>
              <a:gd name="connsiteY2" fmla="*/ 1678074 h 1678074"/>
              <a:gd name="connsiteX3" fmla="*/ 413889 w 444034"/>
              <a:gd name="connsiteY3" fmla="*/ 1678074 h 1678074"/>
              <a:gd name="connsiteX0" fmla="*/ 442167 w 442167"/>
              <a:gd name="connsiteY0" fmla="*/ 0 h 1678074"/>
              <a:gd name="connsiteX1" fmla="*/ 39 w 442167"/>
              <a:gd name="connsiteY1" fmla="*/ 803868 h 1678074"/>
              <a:gd name="connsiteX2" fmla="*/ 412022 w 442167"/>
              <a:gd name="connsiteY2" fmla="*/ 1678074 h 1678074"/>
              <a:gd name="connsiteX3" fmla="*/ 412022 w 442167"/>
              <a:gd name="connsiteY3" fmla="*/ 1678074 h 1678074"/>
              <a:gd name="connsiteX0" fmla="*/ 442167 w 442167"/>
              <a:gd name="connsiteY0" fmla="*/ 0 h 1678074"/>
              <a:gd name="connsiteX1" fmla="*/ 39 w 442167"/>
              <a:gd name="connsiteY1" fmla="*/ 803868 h 1678074"/>
              <a:gd name="connsiteX2" fmla="*/ 412022 w 442167"/>
              <a:gd name="connsiteY2" fmla="*/ 1678074 h 1678074"/>
              <a:gd name="connsiteX3" fmla="*/ 412022 w 442167"/>
              <a:gd name="connsiteY3" fmla="*/ 1678074 h 1678074"/>
              <a:gd name="connsiteX0" fmla="*/ 442167 w 442167"/>
              <a:gd name="connsiteY0" fmla="*/ 0 h 1678074"/>
              <a:gd name="connsiteX1" fmla="*/ 39 w 442167"/>
              <a:gd name="connsiteY1" fmla="*/ 803868 h 1678074"/>
              <a:gd name="connsiteX2" fmla="*/ 412022 w 442167"/>
              <a:gd name="connsiteY2" fmla="*/ 1678074 h 1678074"/>
              <a:gd name="connsiteX3" fmla="*/ 412022 w 442167"/>
              <a:gd name="connsiteY3" fmla="*/ 1678074 h 1678074"/>
              <a:gd name="connsiteX0" fmla="*/ 442149 w 442149"/>
              <a:gd name="connsiteY0" fmla="*/ 0 h 1678074"/>
              <a:gd name="connsiteX1" fmla="*/ 21 w 442149"/>
              <a:gd name="connsiteY1" fmla="*/ 803868 h 1678074"/>
              <a:gd name="connsiteX2" fmla="*/ 412004 w 442149"/>
              <a:gd name="connsiteY2" fmla="*/ 1678074 h 1678074"/>
              <a:gd name="connsiteX3" fmla="*/ 412004 w 442149"/>
              <a:gd name="connsiteY3" fmla="*/ 1678074 h 1678074"/>
              <a:gd name="connsiteX0" fmla="*/ 442149 w 442149"/>
              <a:gd name="connsiteY0" fmla="*/ 0 h 1678074"/>
              <a:gd name="connsiteX1" fmla="*/ 21 w 442149"/>
              <a:gd name="connsiteY1" fmla="*/ 803868 h 1678074"/>
              <a:gd name="connsiteX2" fmla="*/ 412004 w 442149"/>
              <a:gd name="connsiteY2" fmla="*/ 1678074 h 1678074"/>
              <a:gd name="connsiteX3" fmla="*/ 412004 w 442149"/>
              <a:gd name="connsiteY3" fmla="*/ 1678074 h 1678074"/>
              <a:gd name="connsiteX0" fmla="*/ 442149 w 442149"/>
              <a:gd name="connsiteY0" fmla="*/ 0 h 1678074"/>
              <a:gd name="connsiteX1" fmla="*/ 21 w 442149"/>
              <a:gd name="connsiteY1" fmla="*/ 803868 h 1678074"/>
              <a:gd name="connsiteX2" fmla="*/ 412004 w 442149"/>
              <a:gd name="connsiteY2" fmla="*/ 1678074 h 1678074"/>
              <a:gd name="connsiteX3" fmla="*/ 412004 w 442149"/>
              <a:gd name="connsiteY3" fmla="*/ 1678074 h 1678074"/>
              <a:gd name="connsiteX0" fmla="*/ 442149 w 442149"/>
              <a:gd name="connsiteY0" fmla="*/ 0 h 1678074"/>
              <a:gd name="connsiteX1" fmla="*/ 21 w 442149"/>
              <a:gd name="connsiteY1" fmla="*/ 803868 h 1678074"/>
              <a:gd name="connsiteX2" fmla="*/ 412004 w 442149"/>
              <a:gd name="connsiteY2" fmla="*/ 1678074 h 1678074"/>
              <a:gd name="connsiteX3" fmla="*/ 412004 w 442149"/>
              <a:gd name="connsiteY3" fmla="*/ 1678074 h 1678074"/>
              <a:gd name="connsiteX0" fmla="*/ 442149 w 467884"/>
              <a:gd name="connsiteY0" fmla="*/ 0 h 1678074"/>
              <a:gd name="connsiteX1" fmla="*/ 21 w 467884"/>
              <a:gd name="connsiteY1" fmla="*/ 803868 h 1678074"/>
              <a:gd name="connsiteX2" fmla="*/ 412004 w 467884"/>
              <a:gd name="connsiteY2" fmla="*/ 1678074 h 1678074"/>
              <a:gd name="connsiteX3" fmla="*/ 467884 w 467884"/>
              <a:gd name="connsiteY3" fmla="*/ 1518054 h 1678074"/>
              <a:gd name="connsiteX0" fmla="*/ 442166 w 470441"/>
              <a:gd name="connsiteY0" fmla="*/ 0 h 1596794"/>
              <a:gd name="connsiteX1" fmla="*/ 38 w 470441"/>
              <a:gd name="connsiteY1" fmla="*/ 803868 h 1596794"/>
              <a:gd name="connsiteX2" fmla="*/ 470441 w 470441"/>
              <a:gd name="connsiteY2" fmla="*/ 1596794 h 1596794"/>
              <a:gd name="connsiteX3" fmla="*/ 467901 w 470441"/>
              <a:gd name="connsiteY3" fmla="*/ 1518054 h 1596794"/>
              <a:gd name="connsiteX0" fmla="*/ 442166 w 470441"/>
              <a:gd name="connsiteY0" fmla="*/ 0 h 1596794"/>
              <a:gd name="connsiteX1" fmla="*/ 38 w 470441"/>
              <a:gd name="connsiteY1" fmla="*/ 803868 h 1596794"/>
              <a:gd name="connsiteX2" fmla="*/ 470441 w 470441"/>
              <a:gd name="connsiteY2" fmla="*/ 1596794 h 1596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441" h="1596794">
                <a:moveTo>
                  <a:pt x="442166" y="0"/>
                </a:moveTo>
                <a:cubicBezTo>
                  <a:pt x="425418" y="669890"/>
                  <a:pt x="-4675" y="537736"/>
                  <a:pt x="38" y="803868"/>
                </a:cubicBezTo>
                <a:cubicBezTo>
                  <a:pt x="4751" y="1070000"/>
                  <a:pt x="453694" y="953699"/>
                  <a:pt x="470441" y="1596794"/>
                </a:cubicBezTo>
              </a:path>
            </a:pathLst>
          </a:custGeom>
          <a:noFill/>
          <a:ln w="381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A99E2C5-D2FB-C795-E6C7-21C4A8AA162C}"/>
              </a:ext>
            </a:extLst>
          </p:cNvPr>
          <p:cNvSpPr txBox="1"/>
          <p:nvPr/>
        </p:nvSpPr>
        <p:spPr>
          <a:xfrm>
            <a:off x="1157457" y="1239026"/>
            <a:ext cx="38824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lang="en-US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B</a:t>
            </a:r>
            <a:r>
              <a:rPr lang="en-US" baseline="-25000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2</a:t>
            </a:r>
            <a:endParaRPr lang="en-GB" baseline="-25000" dirty="0">
              <a:solidFill>
                <a:srgbClr val="ED7D31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02FF811-4EE0-0752-AEFC-9AC9D2DA04FC}"/>
              </a:ext>
            </a:extLst>
          </p:cNvPr>
          <p:cNvSpPr/>
          <p:nvPr/>
        </p:nvSpPr>
        <p:spPr>
          <a:xfrm>
            <a:off x="481068" y="2794990"/>
            <a:ext cx="1202953" cy="507761"/>
          </a:xfrm>
          <a:prstGeom prst="ellips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9E1C053-F797-35B6-5768-53D9FEA21C48}"/>
              </a:ext>
            </a:extLst>
          </p:cNvPr>
          <p:cNvSpPr/>
          <p:nvPr/>
        </p:nvSpPr>
        <p:spPr>
          <a:xfrm>
            <a:off x="486396" y="1158794"/>
            <a:ext cx="1202953" cy="507761"/>
          </a:xfrm>
          <a:prstGeom prst="ellips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C2EFA3E-A903-5E3D-B1F6-0ABD56381990}"/>
              </a:ext>
            </a:extLst>
          </p:cNvPr>
          <p:cNvCxnSpPr>
            <a:cxnSpLocks/>
            <a:stCxn id="48" idx="2"/>
            <a:endCxn id="47" idx="2"/>
          </p:cNvCxnSpPr>
          <p:nvPr/>
        </p:nvCxnSpPr>
        <p:spPr>
          <a:xfrm flipH="1">
            <a:off x="481068" y="1412675"/>
            <a:ext cx="5328" cy="163619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8EFE060-A48E-4B04-31D9-562B33973BEB}"/>
              </a:ext>
            </a:extLst>
          </p:cNvPr>
          <p:cNvCxnSpPr/>
          <p:nvPr/>
        </p:nvCxnSpPr>
        <p:spPr>
          <a:xfrm flipH="1">
            <a:off x="1684021" y="1412675"/>
            <a:ext cx="5328" cy="163619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93BC3EE3-027A-E905-35D3-3466D2352E78}"/>
              </a:ext>
            </a:extLst>
          </p:cNvPr>
          <p:cNvSpPr/>
          <p:nvPr/>
        </p:nvSpPr>
        <p:spPr>
          <a:xfrm>
            <a:off x="484535" y="1705760"/>
            <a:ext cx="1192296" cy="496764"/>
          </a:xfrm>
          <a:prstGeom prst="ellipse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alpha val="70000"/>
                </a:srgbClr>
              </a:gs>
              <a:gs pos="14000">
                <a:srgbClr val="5B9BD5">
                  <a:lumMod val="45000"/>
                  <a:lumOff val="55000"/>
                  <a:alpha val="70000"/>
                </a:srgbClr>
              </a:gs>
              <a:gs pos="43000">
                <a:srgbClr val="5B9BD5">
                  <a:lumMod val="45000"/>
                  <a:lumOff val="55000"/>
                  <a:alpha val="70000"/>
                </a:srgbClr>
              </a:gs>
              <a:gs pos="100000">
                <a:sysClr val="window" lastClr="FFFFFF">
                  <a:alpha val="70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B12B1D1-4CB4-BBFE-CFC6-EBA9E1CAF35E}"/>
              </a:ext>
            </a:extLst>
          </p:cNvPr>
          <p:cNvSpPr/>
          <p:nvPr/>
        </p:nvSpPr>
        <p:spPr>
          <a:xfrm>
            <a:off x="484535" y="2010653"/>
            <a:ext cx="1192296" cy="496764"/>
          </a:xfrm>
          <a:prstGeom prst="ellipse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alpha val="70000"/>
                </a:srgbClr>
              </a:gs>
              <a:gs pos="14000">
                <a:srgbClr val="5B9BD5">
                  <a:lumMod val="45000"/>
                  <a:lumOff val="55000"/>
                  <a:alpha val="70000"/>
                </a:srgbClr>
              </a:gs>
              <a:gs pos="43000">
                <a:srgbClr val="5B9BD5">
                  <a:lumMod val="45000"/>
                  <a:lumOff val="55000"/>
                  <a:alpha val="70000"/>
                </a:srgbClr>
              </a:gs>
              <a:gs pos="100000">
                <a:sysClr val="window" lastClr="FFFFFF">
                  <a:alpha val="70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599257A-0C97-51FC-75F4-7DA9B5950A26}"/>
              </a:ext>
            </a:extLst>
          </p:cNvPr>
          <p:cNvSpPr/>
          <p:nvPr/>
        </p:nvSpPr>
        <p:spPr>
          <a:xfrm>
            <a:off x="484535" y="2315546"/>
            <a:ext cx="1192296" cy="496764"/>
          </a:xfrm>
          <a:prstGeom prst="ellipse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alpha val="70000"/>
                </a:srgbClr>
              </a:gs>
              <a:gs pos="14000">
                <a:srgbClr val="5B9BD5">
                  <a:lumMod val="45000"/>
                  <a:lumOff val="55000"/>
                  <a:alpha val="70000"/>
                </a:srgbClr>
              </a:gs>
              <a:gs pos="43000">
                <a:srgbClr val="5B9BD5">
                  <a:lumMod val="45000"/>
                  <a:lumOff val="55000"/>
                  <a:alpha val="70000"/>
                </a:srgbClr>
              </a:gs>
              <a:gs pos="100000">
                <a:sysClr val="window" lastClr="FFFFFF">
                  <a:alpha val="70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77F626A-6FBF-5F14-1D19-CC5C6EEC9FC9}"/>
              </a:ext>
            </a:extLst>
          </p:cNvPr>
          <p:cNvSpPr/>
          <p:nvPr/>
        </p:nvSpPr>
        <p:spPr>
          <a:xfrm>
            <a:off x="484535" y="2620438"/>
            <a:ext cx="1192296" cy="496764"/>
          </a:xfrm>
          <a:prstGeom prst="ellipse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alpha val="70000"/>
                </a:srgbClr>
              </a:gs>
              <a:gs pos="14000">
                <a:srgbClr val="5B9BD5">
                  <a:lumMod val="45000"/>
                  <a:lumOff val="55000"/>
                  <a:alpha val="70000"/>
                </a:srgbClr>
              </a:gs>
              <a:gs pos="43000">
                <a:srgbClr val="5B9BD5">
                  <a:lumMod val="45000"/>
                  <a:lumOff val="55000"/>
                  <a:alpha val="70000"/>
                </a:srgbClr>
              </a:gs>
              <a:gs pos="100000">
                <a:sysClr val="window" lastClr="FFFFFF">
                  <a:alpha val="70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35673F4-1380-66F9-ACE9-E9D72D97EE7B}"/>
              </a:ext>
            </a:extLst>
          </p:cNvPr>
          <p:cNvSpPr/>
          <p:nvPr/>
        </p:nvSpPr>
        <p:spPr>
          <a:xfrm>
            <a:off x="484535" y="1400867"/>
            <a:ext cx="1192296" cy="496764"/>
          </a:xfrm>
          <a:prstGeom prst="ellipse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alpha val="70000"/>
                </a:srgbClr>
              </a:gs>
              <a:gs pos="14000">
                <a:srgbClr val="5B9BD5">
                  <a:lumMod val="45000"/>
                  <a:lumOff val="55000"/>
                  <a:alpha val="70000"/>
                </a:srgbClr>
              </a:gs>
              <a:gs pos="43000">
                <a:srgbClr val="5B9BD5">
                  <a:lumMod val="45000"/>
                  <a:lumOff val="55000"/>
                  <a:alpha val="70000"/>
                </a:srgbClr>
              </a:gs>
              <a:gs pos="100000">
                <a:sysClr val="window" lastClr="FFFFFF">
                  <a:alpha val="70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5DB0FF6-D33B-9104-310C-5B473299A175}"/>
              </a:ext>
            </a:extLst>
          </p:cNvPr>
          <p:cNvSpPr/>
          <p:nvPr/>
        </p:nvSpPr>
        <p:spPr>
          <a:xfrm>
            <a:off x="974806" y="2153432"/>
            <a:ext cx="234099" cy="23134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9E6E62C5-4CD6-0BB7-4329-C1E4A353FA9B}"/>
                  </a:ext>
                </a:extLst>
              </p:cNvPr>
              <p:cNvSpPr txBox="1"/>
              <p:nvPr/>
            </p:nvSpPr>
            <p:spPr>
              <a:xfrm>
                <a:off x="4195439" y="847734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9E6E62C5-4CD6-0BB7-4329-C1E4A353F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5439" y="847734"/>
                <a:ext cx="6096000" cy="369332"/>
              </a:xfrm>
              <a:prstGeom prst="rect">
                <a:avLst/>
              </a:prstGeom>
              <a:blipFill>
                <a:blip r:embed="rId7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75C16134-A52F-9D44-533D-D8148B04E745}"/>
                  </a:ext>
                </a:extLst>
              </p:cNvPr>
              <p:cNvSpPr txBox="1"/>
              <p:nvPr/>
            </p:nvSpPr>
            <p:spPr>
              <a:xfrm>
                <a:off x="7080375" y="860102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75C16134-A52F-9D44-533D-D8148B04E7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0375" y="860102"/>
                <a:ext cx="6096000" cy="369332"/>
              </a:xfrm>
              <a:prstGeom prst="rect">
                <a:avLst/>
              </a:prstGeom>
              <a:blipFill>
                <a:blip r:embed="rId8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1" name="Group 70">
            <a:extLst>
              <a:ext uri="{FF2B5EF4-FFF2-40B4-BE49-F238E27FC236}">
                <a16:creationId xmlns:a16="http://schemas.microsoft.com/office/drawing/2014/main" id="{1611243E-1136-0BCE-D67B-FAD6038D35BD}"/>
              </a:ext>
            </a:extLst>
          </p:cNvPr>
          <p:cNvGrpSpPr/>
          <p:nvPr/>
        </p:nvGrpSpPr>
        <p:grpSpPr>
          <a:xfrm>
            <a:off x="531868" y="3814387"/>
            <a:ext cx="16082148" cy="2667118"/>
            <a:chOff x="531868" y="3814387"/>
            <a:chExt cx="16082148" cy="2667118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E27FB8B6-16DE-07E1-2796-151E1C6266F3}"/>
                </a:ext>
              </a:extLst>
            </p:cNvPr>
            <p:cNvGrpSpPr/>
            <p:nvPr/>
          </p:nvGrpSpPr>
          <p:grpSpPr>
            <a:xfrm>
              <a:off x="531868" y="3814387"/>
              <a:ext cx="9364093" cy="2667118"/>
              <a:chOff x="531868" y="3814387"/>
              <a:chExt cx="9364093" cy="2667118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177C3995-1023-5F8C-D353-84B8FB8A4D36}"/>
                  </a:ext>
                </a:extLst>
              </p:cNvPr>
              <p:cNvGrpSpPr/>
              <p:nvPr/>
            </p:nvGrpSpPr>
            <p:grpSpPr>
              <a:xfrm>
                <a:off x="531868" y="4271829"/>
                <a:ext cx="7357082" cy="2209676"/>
                <a:chOff x="5769751" y="4212557"/>
                <a:chExt cx="7357082" cy="2209676"/>
              </a:xfrm>
            </p:grpSpPr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12321796-ACD6-68C8-AD89-456634C67FD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56631" y="4212557"/>
                      <a:ext cx="5698060" cy="914400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noAutofit/>
                    </a:bodyPr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What proportion of the time is the phase &gt; </a:t>
                      </a:r>
                      <a14:m>
                        <m:oMath xmlns:m="http://schemas.openxmlformats.org/officeDocument/2006/math"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oMath>
                      </a14:m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? </a:t>
                      </a:r>
                    </a:p>
                  </p:txBody>
                </p:sp>
              </mc:Choice>
              <mc:Fallback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12321796-ACD6-68C8-AD89-456634C67FD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856631" y="4212557"/>
                      <a:ext cx="5698060" cy="914400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l="-2248" t="-733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57" name="TextBox 56">
                      <a:extLst>
                        <a:ext uri="{FF2B5EF4-FFF2-40B4-BE49-F238E27FC236}">
                          <a16:creationId xmlns:a16="http://schemas.microsoft.com/office/drawing/2014/main" id="{65C01CCE-0EA7-0DE7-1078-25D227AD6F7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903397" y="4593433"/>
                      <a:ext cx="5097767" cy="914400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noAutofit/>
                    </a:bodyPr>
                    <a:lstStyle/>
                    <a:p>
                      <a:pPr>
                        <a:lnSpc>
                          <a:spcPct val="105000"/>
                        </a:lnSpc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d>
                              <m:dPr>
                                <m:ctrlP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</m:d>
                            <m:r>
                              <a:rPr lang="en-GB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=1−</m:t>
                            </m:r>
                            <m:r>
                              <m:rPr>
                                <m:nor/>
                              </m:rPr>
                              <a:rPr lang="en-GB" sz="16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CDF</m:t>
                            </m:r>
                            <m:d>
                              <m:dPr>
                                <m:ctrlPr>
                                  <a:rPr lang="en-GB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</m:d>
                            <m:r>
                              <a:rPr lang="en-GB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GB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1−2</m:t>
                            </m:r>
                            <m:r>
                              <a:rPr lang="en-GB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m:rPr>
                                <m:sty m:val="p"/>
                              </m:rPr>
                              <a:rPr lang="el-G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sSub>
                              <m:sSub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  <m:nary>
                              <m:naryPr>
                                <m:ctrlP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l-GR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Φ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en-GB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  <m:e>
                                <m:r>
                                  <a:rPr lang="en-GB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𝜅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GB" sz="16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photon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GB" sz="16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GB" sz="16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in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GB" sz="16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GB" sz="16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cavity</m:t>
                                    </m:r>
                                  </m:e>
                                </m:d>
                                <m:r>
                                  <m:rPr>
                                    <m:nor/>
                                  </m:rPr>
                                  <a:rPr lang="en-GB" sz="16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𝑑𝑡</m:t>
                                </m:r>
                              </m:e>
                            </m:nary>
                          </m:oMath>
                        </m:oMathPara>
                      </a14:m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57" name="TextBox 56">
                      <a:extLst>
                        <a:ext uri="{FF2B5EF4-FFF2-40B4-BE49-F238E27FC236}">
                          <a16:creationId xmlns:a16="http://schemas.microsoft.com/office/drawing/2014/main" id="{65C01CCE-0EA7-0DE7-1078-25D227AD6F7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903397" y="4593433"/>
                      <a:ext cx="5097767" cy="914400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r="-1866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245F7280-1F7A-F4EE-F63D-FEAEB9893050}"/>
                    </a:ext>
                  </a:extLst>
                </p:cNvPr>
                <p:cNvSpPr txBox="1"/>
                <p:nvPr/>
              </p:nvSpPr>
              <p:spPr>
                <a:xfrm>
                  <a:off x="5769751" y="5507833"/>
                  <a:ext cx="7357082" cy="91440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l">
                    <a:lnSpc>
                      <a:spcPct val="105000"/>
                    </a:lnSpc>
                  </a:pPr>
                  <a:r>
                    <a:rPr lang="en-GB" sz="1600" u="sng" dirty="0">
                      <a:solidFill>
                        <a:schemeClr val="accent4"/>
                      </a:solidFill>
                    </a:rPr>
                    <a:t>Axial phase advances of a few degrees when a photon is in the cavity</a:t>
                  </a:r>
                </a:p>
              </p:txBody>
            </p:sp>
          </p:grpSp>
          <p:pic>
            <p:nvPicPr>
              <p:cNvPr id="67" name="Graphic 66">
                <a:extLst>
                  <a:ext uri="{FF2B5EF4-FFF2-40B4-BE49-F238E27FC236}">
                    <a16:creationId xmlns:a16="http://schemas.microsoft.com/office/drawing/2014/main" id="{E66CECA9-32FE-0EA8-264A-48C1BA0796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7086086" y="3814387"/>
                <a:ext cx="2809875" cy="2647950"/>
              </a:xfrm>
              <a:prstGeom prst="rect">
                <a:avLst/>
              </a:prstGeom>
            </p:spPr>
          </p:pic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91CA944F-02D0-9870-1AF5-718D309D4A91}"/>
                </a:ext>
              </a:extLst>
            </p:cNvPr>
            <p:cNvSpPr txBox="1"/>
            <p:nvPr/>
          </p:nvSpPr>
          <p:spPr>
            <a:xfrm>
              <a:off x="10024680" y="4729029"/>
              <a:ext cx="658933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ω</a:t>
              </a:r>
              <a:r>
                <a:rPr lang="en-GB" baseline="-25000" dirty="0"/>
                <a:t>+</a:t>
              </a:r>
              <a:r>
                <a:rPr lang="en-GB" dirty="0"/>
                <a:t> =2π × 30 GHz, </a:t>
              </a:r>
            </a:p>
            <a:p>
              <a:r>
                <a:rPr lang="en-GB" dirty="0"/>
                <a:t>B</a:t>
              </a:r>
              <a:r>
                <a:rPr lang="en-GB" baseline="-25000" dirty="0"/>
                <a:t>2</a:t>
              </a:r>
              <a:r>
                <a:rPr lang="en-GB" dirty="0"/>
                <a:t> = 10</a:t>
              </a:r>
              <a:r>
                <a:rPr lang="en-GB" baseline="30000" dirty="0"/>
                <a:t>5</a:t>
              </a:r>
              <a:r>
                <a:rPr lang="en-GB" dirty="0"/>
                <a:t> T/m</a:t>
              </a:r>
              <a:r>
                <a:rPr lang="en-GB" baseline="30000" dirty="0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07947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9F58A-3979-73AA-4D17-902B33168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Penning trap single photon counter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8282F-DD2F-50C0-D0FA-103E1E0E7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94555-6EA4-6035-AD40-187C3F88B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39EF4-3E9B-57DE-C733-FBE68D8D3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19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CDFABC01-C2D0-0E1D-9484-14EE299CA2BE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Resolving axial phase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4E8F7D10-9D2E-E755-7C70-45279E1294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1487" y="1428750"/>
            <a:ext cx="4924425" cy="43053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2DF07D5-32A0-E9AA-58A6-C098C776445B}"/>
              </a:ext>
            </a:extLst>
          </p:cNvPr>
          <p:cNvSpPr txBox="1"/>
          <p:nvPr/>
        </p:nvSpPr>
        <p:spPr>
          <a:xfrm>
            <a:off x="3357839" y="5297063"/>
            <a:ext cx="3438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Position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E585053-AD43-627A-5186-C25BD80B239B}"/>
                  </a:ext>
                </a:extLst>
              </p:cNvPr>
              <p:cNvSpPr txBox="1"/>
              <p:nvPr/>
            </p:nvSpPr>
            <p:spPr>
              <a:xfrm>
                <a:off x="154598" y="4860076"/>
                <a:ext cx="34382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Velocity/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E585053-AD43-627A-5186-C25BD80B23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598" y="4860076"/>
                <a:ext cx="3438251" cy="369332"/>
              </a:xfrm>
              <a:prstGeom prst="rect">
                <a:avLst/>
              </a:prstGeom>
              <a:blipFill>
                <a:blip r:embed="rId4"/>
                <a:stretch>
                  <a:fillRect l="-1418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6E94EDE7-9E9D-FDAE-B545-AF28D9FBE2F4}"/>
              </a:ext>
            </a:extLst>
          </p:cNvPr>
          <p:cNvSpPr txBox="1"/>
          <p:nvPr/>
        </p:nvSpPr>
        <p:spPr>
          <a:xfrm>
            <a:off x="5388713" y="4081400"/>
            <a:ext cx="937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PDF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0FC89A4-083C-79C1-3712-6661E0818C62}"/>
                  </a:ext>
                </a:extLst>
              </p:cNvPr>
              <p:cNvSpPr txBox="1"/>
              <p:nvPr/>
            </p:nvSpPr>
            <p:spPr>
              <a:xfrm>
                <a:off x="6703162" y="2228696"/>
                <a:ext cx="21822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Resolving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endParaRPr lang="en-GB" sz="1000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0FC89A4-083C-79C1-3712-6661E0818C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3162" y="2228696"/>
                <a:ext cx="2182219" cy="369332"/>
              </a:xfrm>
              <a:prstGeom prst="rect">
                <a:avLst/>
              </a:prstGeom>
              <a:blipFill>
                <a:blip r:embed="rId5"/>
                <a:stretch>
                  <a:fillRect l="-2514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CE5DFC3-1CEC-32A9-A08B-529C63398DDC}"/>
              </a:ext>
            </a:extLst>
          </p:cNvPr>
          <p:cNvCxnSpPr/>
          <p:nvPr/>
        </p:nvCxnSpPr>
        <p:spPr>
          <a:xfrm flipV="1">
            <a:off x="2933699" y="2562225"/>
            <a:ext cx="1733551" cy="3714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rc 19">
            <a:extLst>
              <a:ext uri="{FF2B5EF4-FFF2-40B4-BE49-F238E27FC236}">
                <a16:creationId xmlns:a16="http://schemas.microsoft.com/office/drawing/2014/main" id="{33B8A213-E195-C37A-E6C0-3A1B81163D85}"/>
              </a:ext>
            </a:extLst>
          </p:cNvPr>
          <p:cNvSpPr/>
          <p:nvPr/>
        </p:nvSpPr>
        <p:spPr>
          <a:xfrm>
            <a:off x="2908123" y="2786552"/>
            <a:ext cx="257175" cy="180975"/>
          </a:xfrm>
          <a:prstGeom prst="arc">
            <a:avLst>
              <a:gd name="adj1" fmla="val 16200000"/>
              <a:gd name="adj2" fmla="val 215206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94CE7D1-699E-D0BA-9C47-C30FF6DD05FA}"/>
              </a:ext>
            </a:extLst>
          </p:cNvPr>
          <p:cNvSpPr txBox="1"/>
          <p:nvPr/>
        </p:nvSpPr>
        <p:spPr>
          <a:xfrm>
            <a:off x="2892564" y="246633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GB" sz="1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59BC032-27F7-10BF-31B1-7FDB86DEF206}"/>
                  </a:ext>
                </a:extLst>
              </p:cNvPr>
              <p:cNvSpPr txBox="1"/>
              <p:nvPr/>
            </p:nvSpPr>
            <p:spPr>
              <a:xfrm>
                <a:off x="2476499" y="2140828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59BC032-27F7-10BF-31B1-7FDB86DEF2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6499" y="2140828"/>
                <a:ext cx="914400" cy="9144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844203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69B2BF-E0B9-7428-EAAA-0A540B0521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0BD28-6F7E-0A7D-1A9E-10E954BA9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238870"/>
            <a:ext cx="5163243" cy="3190130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30BBD6-6EC5-96F4-6E6C-8F90A73DFE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E4508-A1A4-0996-A7AC-D48A35977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</p:spPr>
        <p:txBody>
          <a:bodyPr/>
          <a:lstStyle/>
          <a:p>
            <a:r>
              <a:rPr lang="en-GB" sz="900" dirty="0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A61E04-BACD-694E-DAED-0530BAF80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6755" y="6393702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pPr/>
              <a:t>2</a:t>
            </a:fld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CB2DFB2-18C6-68B5-3F50-9C4AF273C9A6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31464135"/>
              </p:ext>
            </p:extLst>
          </p:nvPr>
        </p:nvGraphicFramePr>
        <p:xfrm>
          <a:off x="866095" y="1643062"/>
          <a:ext cx="5776912" cy="9626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13797">
                  <a:extLst>
                    <a:ext uri="{9D8B030D-6E8A-4147-A177-3AD203B41FA5}">
                      <a16:colId xmlns:a16="http://schemas.microsoft.com/office/drawing/2014/main" val="2312058624"/>
                    </a:ext>
                  </a:extLst>
                </a:gridCol>
                <a:gridCol w="5163115">
                  <a:extLst>
                    <a:ext uri="{9D8B030D-6E8A-4147-A177-3AD203B41FA5}">
                      <a16:colId xmlns:a16="http://schemas.microsoft.com/office/drawing/2014/main" val="2529335587"/>
                    </a:ext>
                  </a:extLst>
                </a:gridCol>
              </a:tblGrid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Introduction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13600567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Linear amplification vs. single photon counting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77395039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How to make a Penning trap single photon counter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13601940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Progress so far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37709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2109094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C4DE0-CD67-7951-0844-0A3F8C2CAE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D2944-0A31-1270-D63B-67CF24AF9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Penning trap single photon counter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C99DE-2A6F-8269-6C35-2AB5DA760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D9B9B-65B6-3038-6F65-89E34E8F8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17D1E-DFB4-4474-1EE0-2AB9BD545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20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2F1FB8E-7E24-E8AD-6A30-8150EE81B79A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How well can we resolve an axial phase? 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17A84CEF-D76B-3847-CF28-487AC237AA6F}"/>
              </a:ext>
            </a:extLst>
          </p:cNvPr>
          <p:cNvGrpSpPr/>
          <p:nvPr/>
        </p:nvGrpSpPr>
        <p:grpSpPr>
          <a:xfrm>
            <a:off x="8505470" y="2034178"/>
            <a:ext cx="4927545" cy="3059316"/>
            <a:chOff x="8505470" y="2034178"/>
            <a:chExt cx="4927545" cy="3059316"/>
          </a:xfrm>
        </p:grpSpPr>
        <p:pic>
          <p:nvPicPr>
            <p:cNvPr id="141" name="Graphic 140">
              <a:extLst>
                <a:ext uri="{FF2B5EF4-FFF2-40B4-BE49-F238E27FC236}">
                  <a16:creationId xmlns:a16="http://schemas.microsoft.com/office/drawing/2014/main" id="{4BE23CB3-0ECC-D797-45D1-591EB5A6BF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505470" y="2034178"/>
              <a:ext cx="3592047" cy="1942868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2" name="TextBox 141">
                  <a:extLst>
                    <a:ext uri="{FF2B5EF4-FFF2-40B4-BE49-F238E27FC236}">
                      <a16:creationId xmlns:a16="http://schemas.microsoft.com/office/drawing/2014/main" id="{282B5988-0FED-DBF5-C29E-73A58E18D88A}"/>
                    </a:ext>
                  </a:extLst>
                </p:cNvPr>
                <p:cNvSpPr txBox="1"/>
                <p:nvPr/>
              </p:nvSpPr>
              <p:spPr>
                <a:xfrm>
                  <a:off x="9175340" y="4179094"/>
                  <a:ext cx="4257675" cy="91440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l">
                    <a:lnSpc>
                      <a:spcPct val="105000"/>
                    </a:lnSpc>
                  </a:pPr>
                  <a:r>
                    <a:rPr lang="en-GB" sz="1600" dirty="0">
                      <a:solidFill>
                        <a:schemeClr val="tx1"/>
                      </a:solidFill>
                    </a:rPr>
                    <a:t>Requirement:</a:t>
                  </a:r>
                  <a:endParaRPr lang="en-GB" sz="1600" b="0" i="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algn="l">
                    <a:lnSpc>
                      <a:spcPct val="10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GB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en-GB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l-GR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GB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l-GR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trap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-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factor</m:t>
                        </m:r>
                      </m:oMath>
                    </m:oMathPara>
                  </a14:m>
                  <a:endParaRPr lang="en-GB" sz="1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142" name="TextBox 141">
                  <a:extLst>
                    <a:ext uri="{FF2B5EF4-FFF2-40B4-BE49-F238E27FC236}">
                      <a16:creationId xmlns:a16="http://schemas.microsoft.com/office/drawing/2014/main" id="{282B5988-0FED-DBF5-C29E-73A58E18D88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75340" y="4179094"/>
                  <a:ext cx="4257675" cy="914400"/>
                </a:xfrm>
                <a:prstGeom prst="rect">
                  <a:avLst/>
                </a:prstGeom>
                <a:blipFill>
                  <a:blip r:embed="rId4"/>
                  <a:stretch>
                    <a:fillRect l="-2861" t="-7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FF656C54-5A22-2839-3C86-B288D6266EF5}"/>
              </a:ext>
            </a:extLst>
          </p:cNvPr>
          <p:cNvGrpSpPr/>
          <p:nvPr/>
        </p:nvGrpSpPr>
        <p:grpSpPr>
          <a:xfrm>
            <a:off x="415924" y="1734046"/>
            <a:ext cx="3949985" cy="3824511"/>
            <a:chOff x="415924" y="1734046"/>
            <a:chExt cx="3949985" cy="3824511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3F2CCB76-08AA-BA5B-18A7-26BA841922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15924" y="1734046"/>
              <a:ext cx="3949985" cy="2430760"/>
            </a:xfrm>
            <a:prstGeom prst="rect">
              <a:avLst/>
            </a:prstGeom>
          </p:spPr>
        </p:pic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4FBBF5C3-8DA6-876C-99C0-1DE399AFCBA3}"/>
                </a:ext>
              </a:extLst>
            </p:cNvPr>
            <p:cNvGrpSpPr/>
            <p:nvPr/>
          </p:nvGrpSpPr>
          <p:grpSpPr>
            <a:xfrm>
              <a:off x="3062725" y="4101897"/>
              <a:ext cx="802559" cy="1383117"/>
              <a:chOff x="4451794" y="3557551"/>
              <a:chExt cx="1396556" cy="2406802"/>
            </a:xfrm>
          </p:grpSpPr>
          <p:pic>
            <p:nvPicPr>
              <p:cNvPr id="50" name="Picture 49" descr="A yellow object with metal parts&#10;&#10;Description automatically generated with medium confidence">
                <a:extLst>
                  <a:ext uri="{FF2B5EF4-FFF2-40B4-BE49-F238E27FC236}">
                    <a16:creationId xmlns:a16="http://schemas.microsoft.com/office/drawing/2014/main" id="{FCF835B9-33C5-CCCF-9F6B-09328F8550C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796" t="15336" r="41967" b="18985"/>
              <a:stretch/>
            </p:blipFill>
            <p:spPr>
              <a:xfrm>
                <a:off x="4451794" y="3557551"/>
                <a:ext cx="1396556" cy="2406802"/>
              </a:xfrm>
              <a:prstGeom prst="rect">
                <a:avLst/>
              </a:prstGeom>
            </p:spPr>
          </p:pic>
          <p:cxnSp>
            <p:nvCxnSpPr>
              <p:cNvPr id="66" name="Gerade Verbindung mit Pfeil 80">
                <a:extLst>
                  <a:ext uri="{FF2B5EF4-FFF2-40B4-BE49-F238E27FC236}">
                    <a16:creationId xmlns:a16="http://schemas.microsoft.com/office/drawing/2014/main" id="{2350C3C4-1EFB-86B8-21DA-BC36E5124C4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263702" y="4502311"/>
                <a:ext cx="0" cy="67127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6E65F69E-79DF-CF0D-E383-8FF1256C8296}"/>
                  </a:ext>
                </a:extLst>
              </p:cNvPr>
              <p:cNvSpPr/>
              <p:nvPr/>
            </p:nvSpPr>
            <p:spPr>
              <a:xfrm>
                <a:off x="5184813" y="4760952"/>
                <a:ext cx="157777" cy="15777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46000">
                    <a:schemeClr val="accent1">
                      <a:lumMod val="95000"/>
                      <a:lumOff val="5000"/>
                    </a:schemeClr>
                  </a:gs>
                  <a:gs pos="100000">
                    <a:schemeClr val="accent1">
                      <a:lumMod val="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96" name="Picture 95" descr="A yellow object with metal parts&#10;&#10;Description automatically generated with medium confidence">
              <a:extLst>
                <a:ext uri="{FF2B5EF4-FFF2-40B4-BE49-F238E27FC236}">
                  <a16:creationId xmlns:a16="http://schemas.microsoft.com/office/drawing/2014/main" id="{9361F1A1-2673-BB0E-A3D2-D70E967B4B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796" t="15336" r="41967" b="18985"/>
            <a:stretch/>
          </p:blipFill>
          <p:spPr>
            <a:xfrm>
              <a:off x="689085" y="4175440"/>
              <a:ext cx="802559" cy="1383117"/>
            </a:xfrm>
            <a:prstGeom prst="rect">
              <a:avLst/>
            </a:prstGeom>
          </p:spPr>
        </p:pic>
        <p:cxnSp>
          <p:nvCxnSpPr>
            <p:cNvPr id="97" name="Gerade Verbindung mit Pfeil 80">
              <a:extLst>
                <a:ext uri="{FF2B5EF4-FFF2-40B4-BE49-F238E27FC236}">
                  <a16:creationId xmlns:a16="http://schemas.microsoft.com/office/drawing/2014/main" id="{B9FBB4AA-5F6A-23F8-6B2D-924F2E0FD43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55664" y="4804090"/>
              <a:ext cx="0" cy="214313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6D1ED899-5F44-472C-B7AF-D580F7BBED2D}"/>
                </a:ext>
              </a:extLst>
            </p:cNvPr>
            <p:cNvSpPr/>
            <p:nvPr/>
          </p:nvSpPr>
          <p:spPr>
            <a:xfrm>
              <a:off x="1110329" y="4866999"/>
              <a:ext cx="90670" cy="9067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Arrow: Right 109">
              <a:extLst>
                <a:ext uri="{FF2B5EF4-FFF2-40B4-BE49-F238E27FC236}">
                  <a16:creationId xmlns:a16="http://schemas.microsoft.com/office/drawing/2014/main" id="{D1FC4B96-6810-8754-0777-B5397A9FFE52}"/>
                </a:ext>
              </a:extLst>
            </p:cNvPr>
            <p:cNvSpPr/>
            <p:nvPr/>
          </p:nvSpPr>
          <p:spPr>
            <a:xfrm>
              <a:off x="1637055" y="4593867"/>
              <a:ext cx="1209675" cy="429804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chemeClr val="bg1"/>
                </a:solidFill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BAC94D3F-98E9-543E-C749-153D7BCC0174}"/>
                </a:ext>
              </a:extLst>
            </p:cNvPr>
            <p:cNvSpPr txBox="1"/>
            <p:nvPr/>
          </p:nvSpPr>
          <p:spPr>
            <a:xfrm>
              <a:off x="1588186" y="4141260"/>
              <a:ext cx="1527440" cy="456985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1600" dirty="0">
                  <a:solidFill>
                    <a:schemeClr val="tx1"/>
                  </a:solidFill>
                </a:rPr>
                <a:t>Increasing </a:t>
              </a:r>
            </a:p>
            <a:p>
              <a:pPr algn="l">
                <a:lnSpc>
                  <a:spcPct val="105000"/>
                </a:lnSpc>
              </a:pPr>
              <a:r>
                <a:rPr lang="en-GB" sz="1600" dirty="0"/>
                <a:t>Axial </a:t>
              </a:r>
              <a:r>
                <a:rPr lang="en-GB" sz="1600" dirty="0">
                  <a:solidFill>
                    <a:schemeClr val="tx1"/>
                  </a:solidFill>
                </a:rPr>
                <a:t>amplitude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666F302F-86BF-03BB-48A4-86AD9F8C6BC0}"/>
                </a:ext>
              </a:extLst>
            </p:cNvPr>
            <p:cNvSpPr txBox="1"/>
            <p:nvPr/>
          </p:nvSpPr>
          <p:spPr>
            <a:xfrm>
              <a:off x="1612432" y="5037204"/>
              <a:ext cx="1120234" cy="3058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1600" dirty="0">
                  <a:solidFill>
                    <a:schemeClr val="tx1"/>
                  </a:solidFill>
                </a:rPr>
                <a:t>Lower axial</a:t>
              </a:r>
            </a:p>
            <a:p>
              <a:pPr algn="l">
                <a:lnSpc>
                  <a:spcPct val="105000"/>
                </a:lnSpc>
              </a:pPr>
              <a:r>
                <a:rPr lang="en-GB" sz="1600" dirty="0">
                  <a:solidFill>
                    <a:schemeClr val="tx1"/>
                  </a:solidFill>
                </a:rPr>
                <a:t>phase noise</a:t>
              </a: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33BCA7DF-4685-6B11-B447-56D17BA55DFE}"/>
              </a:ext>
            </a:extLst>
          </p:cNvPr>
          <p:cNvGrpSpPr/>
          <p:nvPr/>
        </p:nvGrpSpPr>
        <p:grpSpPr>
          <a:xfrm>
            <a:off x="4662832" y="1683092"/>
            <a:ext cx="3842638" cy="4198424"/>
            <a:chOff x="4662832" y="1683092"/>
            <a:chExt cx="3842638" cy="4198424"/>
          </a:xfrm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E6CD6B04-F27A-8B3C-E703-FA33A9E045DA}"/>
                </a:ext>
              </a:extLst>
            </p:cNvPr>
            <p:cNvGrpSpPr/>
            <p:nvPr/>
          </p:nvGrpSpPr>
          <p:grpSpPr>
            <a:xfrm>
              <a:off x="4662832" y="1683092"/>
              <a:ext cx="3842638" cy="4198424"/>
              <a:chOff x="4662832" y="1683092"/>
              <a:chExt cx="3842638" cy="4198424"/>
            </a:xfrm>
          </p:grpSpPr>
          <p:pic>
            <p:nvPicPr>
              <p:cNvPr id="139" name="Picture 138" descr="A red line in a rectangular shape&#10;&#10;AI-generated content may be incorrect.">
                <a:extLst>
                  <a:ext uri="{FF2B5EF4-FFF2-40B4-BE49-F238E27FC236}">
                    <a16:creationId xmlns:a16="http://schemas.microsoft.com/office/drawing/2014/main" id="{79C49B5F-9FCA-624B-0099-56843BEF98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 l="5209" t="7650" r="14187" b="18186"/>
              <a:stretch>
                <a:fillRect/>
              </a:stretch>
            </p:blipFill>
            <p:spPr>
              <a:xfrm>
                <a:off x="4662832" y="1683092"/>
                <a:ext cx="3382654" cy="2441448"/>
              </a:xfrm>
              <a:prstGeom prst="rect">
                <a:avLst/>
              </a:prstGeom>
            </p:spPr>
          </p:pic>
          <p:grpSp>
            <p:nvGrpSpPr>
              <p:cNvPr id="135" name="Group 134">
                <a:extLst>
                  <a:ext uri="{FF2B5EF4-FFF2-40B4-BE49-F238E27FC236}">
                    <a16:creationId xmlns:a16="http://schemas.microsoft.com/office/drawing/2014/main" id="{67C1D7BD-BACD-CAEA-ADEF-23AC97489E71}"/>
                  </a:ext>
                </a:extLst>
              </p:cNvPr>
              <p:cNvGrpSpPr/>
              <p:nvPr/>
            </p:nvGrpSpPr>
            <p:grpSpPr>
              <a:xfrm>
                <a:off x="5001566" y="4164806"/>
                <a:ext cx="3503904" cy="1716710"/>
                <a:chOff x="5496880" y="3420210"/>
                <a:chExt cx="3503904" cy="1716710"/>
              </a:xfrm>
            </p:grpSpPr>
            <p:grpSp>
              <p:nvGrpSpPr>
                <p:cNvPr id="120" name="Group 119">
                  <a:extLst>
                    <a:ext uri="{FF2B5EF4-FFF2-40B4-BE49-F238E27FC236}">
                      <a16:creationId xmlns:a16="http://schemas.microsoft.com/office/drawing/2014/main" id="{1BF0F9EA-C357-2E99-BFC9-9578E5A84624}"/>
                    </a:ext>
                  </a:extLst>
                </p:cNvPr>
                <p:cNvGrpSpPr/>
                <p:nvPr/>
              </p:nvGrpSpPr>
              <p:grpSpPr>
                <a:xfrm>
                  <a:off x="7800693" y="3420210"/>
                  <a:ext cx="802559" cy="1383117"/>
                  <a:chOff x="4451794" y="3557551"/>
                  <a:chExt cx="1396556" cy="2406802"/>
                </a:xfrm>
              </p:grpSpPr>
              <p:pic>
                <p:nvPicPr>
                  <p:cNvPr id="121" name="Picture 120" descr="A yellow object with metal parts&#10;&#10;Description automatically generated with medium confidence">
                    <a:extLst>
                      <a:ext uri="{FF2B5EF4-FFF2-40B4-BE49-F238E27FC236}">
                        <a16:creationId xmlns:a16="http://schemas.microsoft.com/office/drawing/2014/main" id="{22F0513B-8E81-9D84-327A-53E3C38E1A1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8796" t="15336" r="41967" b="18985"/>
                  <a:stretch/>
                </p:blipFill>
                <p:spPr>
                  <a:xfrm>
                    <a:off x="4451794" y="3557551"/>
                    <a:ext cx="1396556" cy="2406802"/>
                  </a:xfrm>
                  <a:prstGeom prst="rect">
                    <a:avLst/>
                  </a:prstGeom>
                </p:spPr>
              </p:pic>
              <p:cxnSp>
                <p:nvCxnSpPr>
                  <p:cNvPr id="122" name="Gerade Verbindung mit Pfeil 80">
                    <a:extLst>
                      <a:ext uri="{FF2B5EF4-FFF2-40B4-BE49-F238E27FC236}">
                        <a16:creationId xmlns:a16="http://schemas.microsoft.com/office/drawing/2014/main" id="{7DD4CEA8-C0BE-33A7-F01E-68AA90A469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V="1">
                    <a:off x="5263702" y="4502311"/>
                    <a:ext cx="0" cy="671277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headEnd type="triangle" w="sm" len="sm"/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3" name="Oval 122">
                    <a:extLst>
                      <a:ext uri="{FF2B5EF4-FFF2-40B4-BE49-F238E27FC236}">
                        <a16:creationId xmlns:a16="http://schemas.microsoft.com/office/drawing/2014/main" id="{CC21B66E-421D-06C1-7DB8-FA9EE64483ED}"/>
                      </a:ext>
                    </a:extLst>
                  </p:cNvPr>
                  <p:cNvSpPr/>
                  <p:nvPr/>
                </p:nvSpPr>
                <p:spPr>
                  <a:xfrm>
                    <a:off x="5184813" y="4760952"/>
                    <a:ext cx="157777" cy="1577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40000"/>
                          <a:lumOff val="60000"/>
                        </a:schemeClr>
                      </a:gs>
                      <a:gs pos="46000">
                        <a:schemeClr val="accent1">
                          <a:lumMod val="95000"/>
                          <a:lumOff val="5000"/>
                        </a:schemeClr>
                      </a:gs>
                      <a:gs pos="100000">
                        <a:schemeClr val="accent1">
                          <a:lumMod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pic>
              <p:nvPicPr>
                <p:cNvPr id="124" name="Picture 123" descr="A yellow object with metal parts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BD8F240E-0ADA-CD5A-CF01-729EA30349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8796" t="15336" r="41967" b="18985"/>
                <a:stretch/>
              </p:blipFill>
              <p:spPr>
                <a:xfrm>
                  <a:off x="5496880" y="3420210"/>
                  <a:ext cx="802559" cy="1383117"/>
                </a:xfrm>
                <a:prstGeom prst="rect">
                  <a:avLst/>
                </a:prstGeom>
              </p:spPr>
            </p:pic>
            <p:cxnSp>
              <p:nvCxnSpPr>
                <p:cNvPr id="125" name="Gerade Verbindung mit Pfeil 80">
                  <a:extLst>
                    <a:ext uri="{FF2B5EF4-FFF2-40B4-BE49-F238E27FC236}">
                      <a16:creationId xmlns:a16="http://schemas.microsoft.com/office/drawing/2014/main" id="{ECFE8C65-80DC-1B82-177B-FF5EA2BB823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5963459" y="4048860"/>
                  <a:ext cx="0" cy="21431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triangle"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6" name="Oval 125">
                  <a:extLst>
                    <a:ext uri="{FF2B5EF4-FFF2-40B4-BE49-F238E27FC236}">
                      <a16:creationId xmlns:a16="http://schemas.microsoft.com/office/drawing/2014/main" id="{D832A1FE-2C54-1653-DD9F-23E903DECB6D}"/>
                    </a:ext>
                  </a:extLst>
                </p:cNvPr>
                <p:cNvSpPr/>
                <p:nvPr/>
              </p:nvSpPr>
              <p:spPr>
                <a:xfrm>
                  <a:off x="5918124" y="4111769"/>
                  <a:ext cx="90670" cy="9067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46000">
                      <a:schemeClr val="accent1">
                        <a:lumMod val="95000"/>
                        <a:lumOff val="5000"/>
                      </a:schemeClr>
                    </a:gs>
                    <a:gs pos="100000">
                      <a:schemeClr val="accent1">
                        <a:lumMod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7" name="Arrow: Right 126">
                  <a:extLst>
                    <a:ext uri="{FF2B5EF4-FFF2-40B4-BE49-F238E27FC236}">
                      <a16:creationId xmlns:a16="http://schemas.microsoft.com/office/drawing/2014/main" id="{1ADE5DC3-8475-571E-1F8F-43BC71AFC0BE}"/>
                    </a:ext>
                  </a:extLst>
                </p:cNvPr>
                <p:cNvSpPr/>
                <p:nvPr/>
              </p:nvSpPr>
              <p:spPr>
                <a:xfrm>
                  <a:off x="6463608" y="3896866"/>
                  <a:ext cx="1209675" cy="429804"/>
                </a:xfrm>
                <a:prstGeom prst="rightArrow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DAC7D730-33C7-DE70-5177-A4734B5628B0}"/>
                    </a:ext>
                  </a:extLst>
                </p:cNvPr>
                <p:cNvSpPr txBox="1"/>
                <p:nvPr/>
              </p:nvSpPr>
              <p:spPr>
                <a:xfrm>
                  <a:off x="6488761" y="4222520"/>
                  <a:ext cx="914400" cy="91440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l">
                    <a:lnSpc>
                      <a:spcPct val="105000"/>
                    </a:lnSpc>
                  </a:pPr>
                  <a:r>
                    <a:rPr lang="en-GB" sz="1600" dirty="0">
                      <a:solidFill>
                        <a:schemeClr val="tx1"/>
                      </a:solidFill>
                    </a:rPr>
                    <a:t>Increasing </a:t>
                  </a:r>
                </a:p>
                <a:p>
                  <a:pPr algn="l">
                    <a:lnSpc>
                      <a:spcPct val="105000"/>
                    </a:lnSpc>
                  </a:pPr>
                  <a:r>
                    <a:rPr lang="en-GB" sz="1600" dirty="0"/>
                    <a:t>broadening</a:t>
                  </a:r>
                  <a:endParaRPr lang="en-GB" sz="1600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29" name="Group 128">
                  <a:extLst>
                    <a:ext uri="{FF2B5EF4-FFF2-40B4-BE49-F238E27FC236}">
                      <a16:creationId xmlns:a16="http://schemas.microsoft.com/office/drawing/2014/main" id="{567315AA-5FC7-61D9-C408-DB859CF44420}"/>
                    </a:ext>
                  </a:extLst>
                </p:cNvPr>
                <p:cNvGrpSpPr/>
                <p:nvPr/>
              </p:nvGrpSpPr>
              <p:grpSpPr>
                <a:xfrm>
                  <a:off x="8381660" y="3701231"/>
                  <a:ext cx="619124" cy="879878"/>
                  <a:chOff x="5636121" y="2606013"/>
                  <a:chExt cx="1349841" cy="2400806"/>
                </a:xfrm>
              </p:grpSpPr>
              <p:sp>
                <p:nvSpPr>
                  <p:cNvPr id="130" name="Freeform: Shape 88">
                    <a:extLst>
                      <a:ext uri="{FF2B5EF4-FFF2-40B4-BE49-F238E27FC236}">
                        <a16:creationId xmlns:a16="http://schemas.microsoft.com/office/drawing/2014/main" id="{3F41EB57-AEFF-575E-CC40-F69FDAE8DB70}"/>
                      </a:ext>
                    </a:extLst>
                  </p:cNvPr>
                  <p:cNvSpPr/>
                  <p:nvPr/>
                </p:nvSpPr>
                <p:spPr>
                  <a:xfrm flipH="1">
                    <a:off x="5697110" y="2606013"/>
                    <a:ext cx="177428" cy="2400806"/>
                  </a:xfrm>
                  <a:custGeom>
                    <a:avLst/>
                    <a:gdLst>
                      <a:gd name="connsiteX0" fmla="*/ 622998 w 622998"/>
                      <a:gd name="connsiteY0" fmla="*/ 0 h 1678074"/>
                      <a:gd name="connsiteX1" fmla="*/ 0 w 622998"/>
                      <a:gd name="connsiteY1" fmla="*/ 743578 h 1678074"/>
                      <a:gd name="connsiteX2" fmla="*/ 592853 w 622998"/>
                      <a:gd name="connsiteY2" fmla="*/ 1678074 h 1678074"/>
                      <a:gd name="connsiteX3" fmla="*/ 592853 w 622998"/>
                      <a:gd name="connsiteY3" fmla="*/ 1678074 h 1678074"/>
                      <a:gd name="connsiteX0" fmla="*/ 622998 w 622998"/>
                      <a:gd name="connsiteY0" fmla="*/ 0 h 1678074"/>
                      <a:gd name="connsiteX1" fmla="*/ 0 w 622998"/>
                      <a:gd name="connsiteY1" fmla="*/ 743578 h 1678074"/>
                      <a:gd name="connsiteX2" fmla="*/ 592853 w 622998"/>
                      <a:gd name="connsiteY2" fmla="*/ 1678074 h 1678074"/>
                      <a:gd name="connsiteX3" fmla="*/ 592853 w 622998"/>
                      <a:gd name="connsiteY3" fmla="*/ 1678074 h 1678074"/>
                      <a:gd name="connsiteX0" fmla="*/ 661707 w 661707"/>
                      <a:gd name="connsiteY0" fmla="*/ 0 h 1678074"/>
                      <a:gd name="connsiteX1" fmla="*/ 38709 w 661707"/>
                      <a:gd name="connsiteY1" fmla="*/ 743578 h 1678074"/>
                      <a:gd name="connsiteX2" fmla="*/ 631562 w 661707"/>
                      <a:gd name="connsiteY2" fmla="*/ 1678074 h 1678074"/>
                      <a:gd name="connsiteX3" fmla="*/ 631562 w 661707"/>
                      <a:gd name="connsiteY3" fmla="*/ 1678074 h 1678074"/>
                      <a:gd name="connsiteX0" fmla="*/ 624164 w 624164"/>
                      <a:gd name="connsiteY0" fmla="*/ 0 h 1678074"/>
                      <a:gd name="connsiteX1" fmla="*/ 1166 w 624164"/>
                      <a:gd name="connsiteY1" fmla="*/ 743578 h 1678074"/>
                      <a:gd name="connsiteX2" fmla="*/ 594019 w 624164"/>
                      <a:gd name="connsiteY2" fmla="*/ 1678074 h 1678074"/>
                      <a:gd name="connsiteX3" fmla="*/ 594019 w 624164"/>
                      <a:gd name="connsiteY3" fmla="*/ 1678074 h 1678074"/>
                      <a:gd name="connsiteX0" fmla="*/ 444034 w 444034"/>
                      <a:gd name="connsiteY0" fmla="*/ 0 h 1678074"/>
                      <a:gd name="connsiteX1" fmla="*/ 1906 w 444034"/>
                      <a:gd name="connsiteY1" fmla="*/ 803868 h 1678074"/>
                      <a:gd name="connsiteX2" fmla="*/ 413889 w 444034"/>
                      <a:gd name="connsiteY2" fmla="*/ 1678074 h 1678074"/>
                      <a:gd name="connsiteX3" fmla="*/ 413889 w 444034"/>
                      <a:gd name="connsiteY3" fmla="*/ 1678074 h 1678074"/>
                      <a:gd name="connsiteX0" fmla="*/ 442167 w 442167"/>
                      <a:gd name="connsiteY0" fmla="*/ 0 h 1678074"/>
                      <a:gd name="connsiteX1" fmla="*/ 39 w 442167"/>
                      <a:gd name="connsiteY1" fmla="*/ 803868 h 1678074"/>
                      <a:gd name="connsiteX2" fmla="*/ 412022 w 442167"/>
                      <a:gd name="connsiteY2" fmla="*/ 1678074 h 1678074"/>
                      <a:gd name="connsiteX3" fmla="*/ 412022 w 442167"/>
                      <a:gd name="connsiteY3" fmla="*/ 1678074 h 1678074"/>
                      <a:gd name="connsiteX0" fmla="*/ 442167 w 442167"/>
                      <a:gd name="connsiteY0" fmla="*/ 0 h 1678074"/>
                      <a:gd name="connsiteX1" fmla="*/ 39 w 442167"/>
                      <a:gd name="connsiteY1" fmla="*/ 803868 h 1678074"/>
                      <a:gd name="connsiteX2" fmla="*/ 412022 w 442167"/>
                      <a:gd name="connsiteY2" fmla="*/ 1678074 h 1678074"/>
                      <a:gd name="connsiteX3" fmla="*/ 412022 w 442167"/>
                      <a:gd name="connsiteY3" fmla="*/ 1678074 h 1678074"/>
                      <a:gd name="connsiteX0" fmla="*/ 442167 w 442167"/>
                      <a:gd name="connsiteY0" fmla="*/ 0 h 1678074"/>
                      <a:gd name="connsiteX1" fmla="*/ 39 w 442167"/>
                      <a:gd name="connsiteY1" fmla="*/ 803868 h 1678074"/>
                      <a:gd name="connsiteX2" fmla="*/ 412022 w 442167"/>
                      <a:gd name="connsiteY2" fmla="*/ 1678074 h 1678074"/>
                      <a:gd name="connsiteX3" fmla="*/ 412022 w 442167"/>
                      <a:gd name="connsiteY3" fmla="*/ 1678074 h 1678074"/>
                      <a:gd name="connsiteX0" fmla="*/ 442149 w 442149"/>
                      <a:gd name="connsiteY0" fmla="*/ 0 h 1678074"/>
                      <a:gd name="connsiteX1" fmla="*/ 21 w 442149"/>
                      <a:gd name="connsiteY1" fmla="*/ 803868 h 1678074"/>
                      <a:gd name="connsiteX2" fmla="*/ 412004 w 442149"/>
                      <a:gd name="connsiteY2" fmla="*/ 1678074 h 1678074"/>
                      <a:gd name="connsiteX3" fmla="*/ 412004 w 442149"/>
                      <a:gd name="connsiteY3" fmla="*/ 1678074 h 1678074"/>
                      <a:gd name="connsiteX0" fmla="*/ 442149 w 442149"/>
                      <a:gd name="connsiteY0" fmla="*/ 0 h 1678074"/>
                      <a:gd name="connsiteX1" fmla="*/ 21 w 442149"/>
                      <a:gd name="connsiteY1" fmla="*/ 803868 h 1678074"/>
                      <a:gd name="connsiteX2" fmla="*/ 412004 w 442149"/>
                      <a:gd name="connsiteY2" fmla="*/ 1678074 h 1678074"/>
                      <a:gd name="connsiteX3" fmla="*/ 412004 w 442149"/>
                      <a:gd name="connsiteY3" fmla="*/ 1678074 h 1678074"/>
                      <a:gd name="connsiteX0" fmla="*/ 442149 w 442149"/>
                      <a:gd name="connsiteY0" fmla="*/ 0 h 1678074"/>
                      <a:gd name="connsiteX1" fmla="*/ 21 w 442149"/>
                      <a:gd name="connsiteY1" fmla="*/ 803868 h 1678074"/>
                      <a:gd name="connsiteX2" fmla="*/ 412004 w 442149"/>
                      <a:gd name="connsiteY2" fmla="*/ 1678074 h 1678074"/>
                      <a:gd name="connsiteX3" fmla="*/ 412004 w 442149"/>
                      <a:gd name="connsiteY3" fmla="*/ 1678074 h 1678074"/>
                      <a:gd name="connsiteX0" fmla="*/ 442149 w 442149"/>
                      <a:gd name="connsiteY0" fmla="*/ 0 h 1678074"/>
                      <a:gd name="connsiteX1" fmla="*/ 21 w 442149"/>
                      <a:gd name="connsiteY1" fmla="*/ 803868 h 1678074"/>
                      <a:gd name="connsiteX2" fmla="*/ 412004 w 442149"/>
                      <a:gd name="connsiteY2" fmla="*/ 1678074 h 1678074"/>
                      <a:gd name="connsiteX3" fmla="*/ 412004 w 442149"/>
                      <a:gd name="connsiteY3" fmla="*/ 1678074 h 1678074"/>
                      <a:gd name="connsiteX0" fmla="*/ 442149 w 467884"/>
                      <a:gd name="connsiteY0" fmla="*/ 0 h 1678074"/>
                      <a:gd name="connsiteX1" fmla="*/ 21 w 467884"/>
                      <a:gd name="connsiteY1" fmla="*/ 803868 h 1678074"/>
                      <a:gd name="connsiteX2" fmla="*/ 412004 w 467884"/>
                      <a:gd name="connsiteY2" fmla="*/ 1678074 h 1678074"/>
                      <a:gd name="connsiteX3" fmla="*/ 467884 w 467884"/>
                      <a:gd name="connsiteY3" fmla="*/ 1518054 h 1678074"/>
                      <a:gd name="connsiteX0" fmla="*/ 442166 w 470441"/>
                      <a:gd name="connsiteY0" fmla="*/ 0 h 1596794"/>
                      <a:gd name="connsiteX1" fmla="*/ 38 w 470441"/>
                      <a:gd name="connsiteY1" fmla="*/ 803868 h 1596794"/>
                      <a:gd name="connsiteX2" fmla="*/ 470441 w 470441"/>
                      <a:gd name="connsiteY2" fmla="*/ 1596794 h 1596794"/>
                      <a:gd name="connsiteX3" fmla="*/ 467901 w 470441"/>
                      <a:gd name="connsiteY3" fmla="*/ 1518054 h 1596794"/>
                      <a:gd name="connsiteX0" fmla="*/ 442166 w 470441"/>
                      <a:gd name="connsiteY0" fmla="*/ 0 h 1596794"/>
                      <a:gd name="connsiteX1" fmla="*/ 38 w 470441"/>
                      <a:gd name="connsiteY1" fmla="*/ 803868 h 1596794"/>
                      <a:gd name="connsiteX2" fmla="*/ 470441 w 470441"/>
                      <a:gd name="connsiteY2" fmla="*/ 1596794 h 1596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70441" h="1596794">
                        <a:moveTo>
                          <a:pt x="442166" y="0"/>
                        </a:moveTo>
                        <a:cubicBezTo>
                          <a:pt x="425418" y="669890"/>
                          <a:pt x="-4675" y="537736"/>
                          <a:pt x="38" y="803868"/>
                        </a:cubicBezTo>
                        <a:cubicBezTo>
                          <a:pt x="4751" y="1070000"/>
                          <a:pt x="453694" y="953699"/>
                          <a:pt x="470441" y="1596794"/>
                        </a:cubicBezTo>
                      </a:path>
                    </a:pathLst>
                  </a:custGeom>
                  <a:noFill/>
                  <a:ln w="38100" cap="flat" cmpd="sng" algn="ctr">
                    <a:solidFill>
                      <a:schemeClr val="accent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chemeClr val="accent4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1" name="TextBox 130">
                    <a:extLst>
                      <a:ext uri="{FF2B5EF4-FFF2-40B4-BE49-F238E27FC236}">
                        <a16:creationId xmlns:a16="http://schemas.microsoft.com/office/drawing/2014/main" id="{AA37B5C7-D878-0F30-5A50-0148ECE83D39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636121" y="2774688"/>
                    <a:ext cx="1349841" cy="100774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defTabSz="914400"/>
                    <a:r>
                      <a:rPr lang="en-US" dirty="0">
                        <a:solidFill>
                          <a:schemeClr val="accent4"/>
                        </a:solidFill>
                        <a:latin typeface="Calibri" panose="020F0502020204030204"/>
                      </a:rPr>
                      <a:t>B</a:t>
                    </a:r>
                    <a:r>
                      <a:rPr lang="en-US" baseline="-25000" dirty="0">
                        <a:solidFill>
                          <a:schemeClr val="accent4"/>
                        </a:solidFill>
                        <a:latin typeface="Calibri" panose="020F0502020204030204"/>
                      </a:rPr>
                      <a:t>2</a:t>
                    </a:r>
                    <a:endParaRPr lang="en-GB" baseline="-25000" dirty="0">
                      <a:solidFill>
                        <a:schemeClr val="accent4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132" name="Group 131">
                  <a:extLst>
                    <a:ext uri="{FF2B5EF4-FFF2-40B4-BE49-F238E27FC236}">
                      <a16:creationId xmlns:a16="http://schemas.microsoft.com/office/drawing/2014/main" id="{6FFDAE8D-471B-F216-5023-FEE969701D01}"/>
                    </a:ext>
                  </a:extLst>
                </p:cNvPr>
                <p:cNvGrpSpPr/>
                <p:nvPr/>
              </p:nvGrpSpPr>
              <p:grpSpPr>
                <a:xfrm>
                  <a:off x="6114155" y="3671829"/>
                  <a:ext cx="619124" cy="879878"/>
                  <a:chOff x="5636121" y="2606013"/>
                  <a:chExt cx="1349841" cy="2400806"/>
                </a:xfrm>
              </p:grpSpPr>
              <p:sp>
                <p:nvSpPr>
                  <p:cNvPr id="133" name="Freeform: Shape 88">
                    <a:extLst>
                      <a:ext uri="{FF2B5EF4-FFF2-40B4-BE49-F238E27FC236}">
                        <a16:creationId xmlns:a16="http://schemas.microsoft.com/office/drawing/2014/main" id="{0CFC807F-E98C-E371-8E1F-F7DB36BD7BE2}"/>
                      </a:ext>
                    </a:extLst>
                  </p:cNvPr>
                  <p:cNvSpPr/>
                  <p:nvPr/>
                </p:nvSpPr>
                <p:spPr>
                  <a:xfrm flipH="1">
                    <a:off x="5697110" y="2606013"/>
                    <a:ext cx="177428" cy="2400806"/>
                  </a:xfrm>
                  <a:custGeom>
                    <a:avLst/>
                    <a:gdLst>
                      <a:gd name="connsiteX0" fmla="*/ 622998 w 622998"/>
                      <a:gd name="connsiteY0" fmla="*/ 0 h 1678074"/>
                      <a:gd name="connsiteX1" fmla="*/ 0 w 622998"/>
                      <a:gd name="connsiteY1" fmla="*/ 743578 h 1678074"/>
                      <a:gd name="connsiteX2" fmla="*/ 592853 w 622998"/>
                      <a:gd name="connsiteY2" fmla="*/ 1678074 h 1678074"/>
                      <a:gd name="connsiteX3" fmla="*/ 592853 w 622998"/>
                      <a:gd name="connsiteY3" fmla="*/ 1678074 h 1678074"/>
                      <a:gd name="connsiteX0" fmla="*/ 622998 w 622998"/>
                      <a:gd name="connsiteY0" fmla="*/ 0 h 1678074"/>
                      <a:gd name="connsiteX1" fmla="*/ 0 w 622998"/>
                      <a:gd name="connsiteY1" fmla="*/ 743578 h 1678074"/>
                      <a:gd name="connsiteX2" fmla="*/ 592853 w 622998"/>
                      <a:gd name="connsiteY2" fmla="*/ 1678074 h 1678074"/>
                      <a:gd name="connsiteX3" fmla="*/ 592853 w 622998"/>
                      <a:gd name="connsiteY3" fmla="*/ 1678074 h 1678074"/>
                      <a:gd name="connsiteX0" fmla="*/ 661707 w 661707"/>
                      <a:gd name="connsiteY0" fmla="*/ 0 h 1678074"/>
                      <a:gd name="connsiteX1" fmla="*/ 38709 w 661707"/>
                      <a:gd name="connsiteY1" fmla="*/ 743578 h 1678074"/>
                      <a:gd name="connsiteX2" fmla="*/ 631562 w 661707"/>
                      <a:gd name="connsiteY2" fmla="*/ 1678074 h 1678074"/>
                      <a:gd name="connsiteX3" fmla="*/ 631562 w 661707"/>
                      <a:gd name="connsiteY3" fmla="*/ 1678074 h 1678074"/>
                      <a:gd name="connsiteX0" fmla="*/ 624164 w 624164"/>
                      <a:gd name="connsiteY0" fmla="*/ 0 h 1678074"/>
                      <a:gd name="connsiteX1" fmla="*/ 1166 w 624164"/>
                      <a:gd name="connsiteY1" fmla="*/ 743578 h 1678074"/>
                      <a:gd name="connsiteX2" fmla="*/ 594019 w 624164"/>
                      <a:gd name="connsiteY2" fmla="*/ 1678074 h 1678074"/>
                      <a:gd name="connsiteX3" fmla="*/ 594019 w 624164"/>
                      <a:gd name="connsiteY3" fmla="*/ 1678074 h 1678074"/>
                      <a:gd name="connsiteX0" fmla="*/ 444034 w 444034"/>
                      <a:gd name="connsiteY0" fmla="*/ 0 h 1678074"/>
                      <a:gd name="connsiteX1" fmla="*/ 1906 w 444034"/>
                      <a:gd name="connsiteY1" fmla="*/ 803868 h 1678074"/>
                      <a:gd name="connsiteX2" fmla="*/ 413889 w 444034"/>
                      <a:gd name="connsiteY2" fmla="*/ 1678074 h 1678074"/>
                      <a:gd name="connsiteX3" fmla="*/ 413889 w 444034"/>
                      <a:gd name="connsiteY3" fmla="*/ 1678074 h 1678074"/>
                      <a:gd name="connsiteX0" fmla="*/ 442167 w 442167"/>
                      <a:gd name="connsiteY0" fmla="*/ 0 h 1678074"/>
                      <a:gd name="connsiteX1" fmla="*/ 39 w 442167"/>
                      <a:gd name="connsiteY1" fmla="*/ 803868 h 1678074"/>
                      <a:gd name="connsiteX2" fmla="*/ 412022 w 442167"/>
                      <a:gd name="connsiteY2" fmla="*/ 1678074 h 1678074"/>
                      <a:gd name="connsiteX3" fmla="*/ 412022 w 442167"/>
                      <a:gd name="connsiteY3" fmla="*/ 1678074 h 1678074"/>
                      <a:gd name="connsiteX0" fmla="*/ 442167 w 442167"/>
                      <a:gd name="connsiteY0" fmla="*/ 0 h 1678074"/>
                      <a:gd name="connsiteX1" fmla="*/ 39 w 442167"/>
                      <a:gd name="connsiteY1" fmla="*/ 803868 h 1678074"/>
                      <a:gd name="connsiteX2" fmla="*/ 412022 w 442167"/>
                      <a:gd name="connsiteY2" fmla="*/ 1678074 h 1678074"/>
                      <a:gd name="connsiteX3" fmla="*/ 412022 w 442167"/>
                      <a:gd name="connsiteY3" fmla="*/ 1678074 h 1678074"/>
                      <a:gd name="connsiteX0" fmla="*/ 442167 w 442167"/>
                      <a:gd name="connsiteY0" fmla="*/ 0 h 1678074"/>
                      <a:gd name="connsiteX1" fmla="*/ 39 w 442167"/>
                      <a:gd name="connsiteY1" fmla="*/ 803868 h 1678074"/>
                      <a:gd name="connsiteX2" fmla="*/ 412022 w 442167"/>
                      <a:gd name="connsiteY2" fmla="*/ 1678074 h 1678074"/>
                      <a:gd name="connsiteX3" fmla="*/ 412022 w 442167"/>
                      <a:gd name="connsiteY3" fmla="*/ 1678074 h 1678074"/>
                      <a:gd name="connsiteX0" fmla="*/ 442149 w 442149"/>
                      <a:gd name="connsiteY0" fmla="*/ 0 h 1678074"/>
                      <a:gd name="connsiteX1" fmla="*/ 21 w 442149"/>
                      <a:gd name="connsiteY1" fmla="*/ 803868 h 1678074"/>
                      <a:gd name="connsiteX2" fmla="*/ 412004 w 442149"/>
                      <a:gd name="connsiteY2" fmla="*/ 1678074 h 1678074"/>
                      <a:gd name="connsiteX3" fmla="*/ 412004 w 442149"/>
                      <a:gd name="connsiteY3" fmla="*/ 1678074 h 1678074"/>
                      <a:gd name="connsiteX0" fmla="*/ 442149 w 442149"/>
                      <a:gd name="connsiteY0" fmla="*/ 0 h 1678074"/>
                      <a:gd name="connsiteX1" fmla="*/ 21 w 442149"/>
                      <a:gd name="connsiteY1" fmla="*/ 803868 h 1678074"/>
                      <a:gd name="connsiteX2" fmla="*/ 412004 w 442149"/>
                      <a:gd name="connsiteY2" fmla="*/ 1678074 h 1678074"/>
                      <a:gd name="connsiteX3" fmla="*/ 412004 w 442149"/>
                      <a:gd name="connsiteY3" fmla="*/ 1678074 h 1678074"/>
                      <a:gd name="connsiteX0" fmla="*/ 442149 w 442149"/>
                      <a:gd name="connsiteY0" fmla="*/ 0 h 1678074"/>
                      <a:gd name="connsiteX1" fmla="*/ 21 w 442149"/>
                      <a:gd name="connsiteY1" fmla="*/ 803868 h 1678074"/>
                      <a:gd name="connsiteX2" fmla="*/ 412004 w 442149"/>
                      <a:gd name="connsiteY2" fmla="*/ 1678074 h 1678074"/>
                      <a:gd name="connsiteX3" fmla="*/ 412004 w 442149"/>
                      <a:gd name="connsiteY3" fmla="*/ 1678074 h 1678074"/>
                      <a:gd name="connsiteX0" fmla="*/ 442149 w 442149"/>
                      <a:gd name="connsiteY0" fmla="*/ 0 h 1678074"/>
                      <a:gd name="connsiteX1" fmla="*/ 21 w 442149"/>
                      <a:gd name="connsiteY1" fmla="*/ 803868 h 1678074"/>
                      <a:gd name="connsiteX2" fmla="*/ 412004 w 442149"/>
                      <a:gd name="connsiteY2" fmla="*/ 1678074 h 1678074"/>
                      <a:gd name="connsiteX3" fmla="*/ 412004 w 442149"/>
                      <a:gd name="connsiteY3" fmla="*/ 1678074 h 1678074"/>
                      <a:gd name="connsiteX0" fmla="*/ 442149 w 467884"/>
                      <a:gd name="connsiteY0" fmla="*/ 0 h 1678074"/>
                      <a:gd name="connsiteX1" fmla="*/ 21 w 467884"/>
                      <a:gd name="connsiteY1" fmla="*/ 803868 h 1678074"/>
                      <a:gd name="connsiteX2" fmla="*/ 412004 w 467884"/>
                      <a:gd name="connsiteY2" fmla="*/ 1678074 h 1678074"/>
                      <a:gd name="connsiteX3" fmla="*/ 467884 w 467884"/>
                      <a:gd name="connsiteY3" fmla="*/ 1518054 h 1678074"/>
                      <a:gd name="connsiteX0" fmla="*/ 442166 w 470441"/>
                      <a:gd name="connsiteY0" fmla="*/ 0 h 1596794"/>
                      <a:gd name="connsiteX1" fmla="*/ 38 w 470441"/>
                      <a:gd name="connsiteY1" fmla="*/ 803868 h 1596794"/>
                      <a:gd name="connsiteX2" fmla="*/ 470441 w 470441"/>
                      <a:gd name="connsiteY2" fmla="*/ 1596794 h 1596794"/>
                      <a:gd name="connsiteX3" fmla="*/ 467901 w 470441"/>
                      <a:gd name="connsiteY3" fmla="*/ 1518054 h 1596794"/>
                      <a:gd name="connsiteX0" fmla="*/ 442166 w 470441"/>
                      <a:gd name="connsiteY0" fmla="*/ 0 h 1596794"/>
                      <a:gd name="connsiteX1" fmla="*/ 38 w 470441"/>
                      <a:gd name="connsiteY1" fmla="*/ 803868 h 1596794"/>
                      <a:gd name="connsiteX2" fmla="*/ 470441 w 470441"/>
                      <a:gd name="connsiteY2" fmla="*/ 1596794 h 1596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70441" h="1596794">
                        <a:moveTo>
                          <a:pt x="442166" y="0"/>
                        </a:moveTo>
                        <a:cubicBezTo>
                          <a:pt x="425418" y="669890"/>
                          <a:pt x="-4675" y="537736"/>
                          <a:pt x="38" y="803868"/>
                        </a:cubicBezTo>
                        <a:cubicBezTo>
                          <a:pt x="4751" y="1070000"/>
                          <a:pt x="453694" y="953699"/>
                          <a:pt x="470441" y="1596794"/>
                        </a:cubicBezTo>
                      </a:path>
                    </a:pathLst>
                  </a:custGeom>
                  <a:noFill/>
                  <a:ln w="38100" cap="flat" cmpd="sng" algn="ctr">
                    <a:solidFill>
                      <a:schemeClr val="accent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chemeClr val="accent4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4" name="TextBox 133">
                    <a:extLst>
                      <a:ext uri="{FF2B5EF4-FFF2-40B4-BE49-F238E27FC236}">
                        <a16:creationId xmlns:a16="http://schemas.microsoft.com/office/drawing/2014/main" id="{A0A988E4-4A17-42D4-E16A-47246605218C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636121" y="2774688"/>
                    <a:ext cx="1349841" cy="100774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defTabSz="914400"/>
                    <a:r>
                      <a:rPr lang="en-US" dirty="0">
                        <a:solidFill>
                          <a:schemeClr val="accent4"/>
                        </a:solidFill>
                        <a:latin typeface="Calibri" panose="020F0502020204030204"/>
                      </a:rPr>
                      <a:t>B</a:t>
                    </a:r>
                    <a:r>
                      <a:rPr lang="en-US" baseline="-25000" dirty="0">
                        <a:solidFill>
                          <a:schemeClr val="accent4"/>
                        </a:solidFill>
                        <a:latin typeface="Calibri" panose="020F0502020204030204"/>
                      </a:rPr>
                      <a:t>2</a:t>
                    </a:r>
                    <a:endParaRPr lang="en-GB" baseline="-25000" dirty="0">
                      <a:solidFill>
                        <a:schemeClr val="accent4"/>
                      </a:solidFill>
                      <a:latin typeface="Calibri" panose="020F0502020204030204"/>
                    </a:endParaRPr>
                  </a:p>
                </p:txBody>
              </p:sp>
            </p:grpSp>
          </p:grpSp>
        </p:grp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4D7C7C9E-3064-3289-313C-7F08BA173A75}"/>
                </a:ext>
              </a:extLst>
            </p:cNvPr>
            <p:cNvSpPr txBox="1"/>
            <p:nvPr/>
          </p:nvSpPr>
          <p:spPr>
            <a:xfrm>
              <a:off x="5968294" y="4153568"/>
              <a:ext cx="1527440" cy="456985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1600" dirty="0">
                  <a:solidFill>
                    <a:schemeClr val="tx1"/>
                  </a:solidFill>
                </a:rPr>
                <a:t>Increasing </a:t>
              </a:r>
            </a:p>
            <a:p>
              <a:pPr algn="l">
                <a:lnSpc>
                  <a:spcPct val="105000"/>
                </a:lnSpc>
              </a:pPr>
              <a:r>
                <a:rPr lang="en-GB" sz="1600" dirty="0"/>
                <a:t>Axial </a:t>
              </a:r>
              <a:r>
                <a:rPr lang="en-GB" sz="1600" dirty="0">
                  <a:solidFill>
                    <a:schemeClr val="tx1"/>
                  </a:solidFill>
                </a:rPr>
                <a:t>amplitude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2095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D18472-D90D-C74B-B7E3-5C8EC2327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84BA5-6185-0FFD-1066-CD6DD5984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Penning trap single photon counter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5F74D-4F0C-5ECD-CB54-D37F337E9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B3036-3E42-1E8C-D71A-FF8D2A6EC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2977F-381F-BF0F-FD56-7E793686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21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7C0B10A4-13BC-0916-9B97-DD2E8321DF52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Detection and exclusion efficiency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5DB0145-02BF-C5F9-1140-2049DBDFB0FF}"/>
              </a:ext>
            </a:extLst>
          </p:cNvPr>
          <p:cNvGrpSpPr/>
          <p:nvPr/>
        </p:nvGrpSpPr>
        <p:grpSpPr>
          <a:xfrm>
            <a:off x="443289" y="1530242"/>
            <a:ext cx="5926740" cy="1989088"/>
            <a:chOff x="443289" y="1530242"/>
            <a:chExt cx="5926740" cy="1989088"/>
          </a:xfrm>
        </p:grpSpPr>
        <p:pic>
          <p:nvPicPr>
            <p:cNvPr id="17" name="Picture 16" descr="A graph of a function&#10;&#10;AI-generated content may be incorrect.">
              <a:extLst>
                <a:ext uri="{FF2B5EF4-FFF2-40B4-BE49-F238E27FC236}">
                  <a16:creationId xmlns:a16="http://schemas.microsoft.com/office/drawing/2014/main" id="{9C974DE5-A143-5C2D-BDF4-DAEA77AEE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76987" y="1683166"/>
              <a:ext cx="2693042" cy="1836164"/>
            </a:xfrm>
            <a:prstGeom prst="rect">
              <a:avLst/>
            </a:prstGeom>
          </p:spPr>
        </p:pic>
        <p:pic>
          <p:nvPicPr>
            <p:cNvPr id="25" name="Picture 24" descr="A diagram of a phase&#10;&#10;AI-generated content may be incorrect.">
              <a:extLst>
                <a:ext uri="{FF2B5EF4-FFF2-40B4-BE49-F238E27FC236}">
                  <a16:creationId xmlns:a16="http://schemas.microsoft.com/office/drawing/2014/main" id="{8CE35132-CB6E-0447-8331-36383D054A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3289" y="1683165"/>
              <a:ext cx="2843292" cy="1836165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953360E-81FB-8565-E4D2-20C53AE49E9A}"/>
                </a:ext>
              </a:extLst>
            </p:cNvPr>
            <p:cNvSpPr txBox="1"/>
            <p:nvPr/>
          </p:nvSpPr>
          <p:spPr>
            <a:xfrm>
              <a:off x="4312146" y="1530242"/>
              <a:ext cx="1943100" cy="3058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1600" dirty="0">
                  <a:solidFill>
                    <a:schemeClr val="tx1"/>
                  </a:solidFill>
                </a:rPr>
                <a:t>Detection efficiency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5DCBFA5-8EDA-C6B1-E162-3FAC77A7B649}"/>
              </a:ext>
            </a:extLst>
          </p:cNvPr>
          <p:cNvGrpSpPr/>
          <p:nvPr/>
        </p:nvGrpSpPr>
        <p:grpSpPr>
          <a:xfrm>
            <a:off x="7718628" y="915891"/>
            <a:ext cx="3832848" cy="5477811"/>
            <a:chOff x="7718628" y="915891"/>
            <a:chExt cx="3832848" cy="5477811"/>
          </a:xfrm>
        </p:grpSpPr>
        <p:pic>
          <p:nvPicPr>
            <p:cNvPr id="27" name="Picture 26" descr="A table with numbers and symbols&#10;&#10;AI-generated content may be incorrect.">
              <a:extLst>
                <a:ext uri="{FF2B5EF4-FFF2-40B4-BE49-F238E27FC236}">
                  <a16:creationId xmlns:a16="http://schemas.microsoft.com/office/drawing/2014/main" id="{5174ACE9-997B-D200-9650-A99623090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98155" y="4555120"/>
              <a:ext cx="3553321" cy="1838582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D875E12A-3BFB-91F7-64CA-9D26AEA708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843754" y="1153102"/>
              <a:ext cx="3414418" cy="3233442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EA5F235F-2BE4-D4D3-3FBF-BC065B581CA0}"/>
                    </a:ext>
                  </a:extLst>
                </p:cNvPr>
                <p:cNvSpPr txBox="1"/>
                <p:nvPr/>
              </p:nvSpPr>
              <p:spPr>
                <a:xfrm>
                  <a:off x="8874260" y="915891"/>
                  <a:ext cx="1943100" cy="30584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>
                    <a:lnSpc>
                      <a:spcPct val="105000"/>
                    </a:lnSpc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a14:m>
                  <a:r>
                    <a:rPr lang="en-GB" sz="1600" dirty="0">
                      <a:solidFill>
                        <a:schemeClr val="tx1"/>
                      </a:solidFill>
                    </a:rPr>
                    <a:t> scan time</a:t>
                  </a:r>
                </a:p>
              </p:txBody>
            </p:sp>
          </mc:Choice>
          <mc:Fallback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EA5F235F-2BE4-D4D3-3FBF-BC065B581C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74260" y="915891"/>
                  <a:ext cx="1943100" cy="305846"/>
                </a:xfrm>
                <a:prstGeom prst="rect">
                  <a:avLst/>
                </a:prstGeom>
                <a:blipFill>
                  <a:blip r:embed="rId7"/>
                  <a:stretch>
                    <a:fillRect l="-2821" t="-20000" r="-1567" b="-22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0D31713-3FA8-DBA9-DA8C-F6DBC55D7C0E}"/>
                </a:ext>
              </a:extLst>
            </p:cNvPr>
            <p:cNvSpPr txBox="1"/>
            <p:nvPr/>
          </p:nvSpPr>
          <p:spPr>
            <a:xfrm rot="16200000">
              <a:off x="6900001" y="2287755"/>
              <a:ext cx="1943100" cy="30584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1600" dirty="0">
                  <a:solidFill>
                    <a:schemeClr val="tx1"/>
                  </a:solidFill>
                </a:rPr>
                <a:t>Exclusion efficiency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FCD12995-5AAD-9F6F-5E7F-2C7F2C4CE073}"/>
              </a:ext>
            </a:extLst>
          </p:cNvPr>
          <p:cNvSpPr txBox="1"/>
          <p:nvPr/>
        </p:nvSpPr>
        <p:spPr>
          <a:xfrm>
            <a:off x="5885028" y="2009186"/>
            <a:ext cx="305846" cy="21496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dirty="0">
                <a:solidFill>
                  <a:schemeClr val="tx1"/>
                </a:solidFill>
              </a:rPr>
              <a:t>3%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5E3F69A-59C9-5024-4C54-A7448484D9AE}"/>
              </a:ext>
            </a:extLst>
          </p:cNvPr>
          <p:cNvGrpSpPr/>
          <p:nvPr/>
        </p:nvGrpSpPr>
        <p:grpSpPr>
          <a:xfrm>
            <a:off x="331655" y="3866135"/>
            <a:ext cx="6483687" cy="2088091"/>
            <a:chOff x="331655" y="3866135"/>
            <a:chExt cx="6483687" cy="2088091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D1367C1-A159-88B4-1531-626DE5A395D7}"/>
                </a:ext>
              </a:extLst>
            </p:cNvPr>
            <p:cNvGrpSpPr/>
            <p:nvPr/>
          </p:nvGrpSpPr>
          <p:grpSpPr>
            <a:xfrm>
              <a:off x="331655" y="3866135"/>
              <a:ext cx="6316489" cy="2088091"/>
              <a:chOff x="331655" y="3866135"/>
              <a:chExt cx="6316489" cy="2088091"/>
            </a:xfrm>
          </p:grpSpPr>
          <p:pic>
            <p:nvPicPr>
              <p:cNvPr id="19" name="Picture 18" descr="A graph of a function&#10;&#10;AI-generated content may be incorrect.">
                <a:extLst>
                  <a:ext uri="{FF2B5EF4-FFF2-40B4-BE49-F238E27FC236}">
                    <a16:creationId xmlns:a16="http://schemas.microsoft.com/office/drawing/2014/main" id="{31C00DD6-8CCD-CC4C-4230-CC12ED5878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802113" y="3889594"/>
                <a:ext cx="2846031" cy="1989216"/>
              </a:xfrm>
              <a:prstGeom prst="rect">
                <a:avLst/>
              </a:prstGeom>
            </p:spPr>
          </p:pic>
          <p:pic>
            <p:nvPicPr>
              <p:cNvPr id="23" name="Picture 22" descr="A diagram of a phase&#10;&#10;AI-generated content may be incorrect.">
                <a:extLst>
                  <a:ext uri="{FF2B5EF4-FFF2-40B4-BE49-F238E27FC236}">
                    <a16:creationId xmlns:a16="http://schemas.microsoft.com/office/drawing/2014/main" id="{77063845-E4E5-2952-65C9-CE72C5CF19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31655" y="3965010"/>
                <a:ext cx="3303260" cy="1989216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1B7B54E-8F0F-2EA2-EFE8-EA5EA2D50295}"/>
                  </a:ext>
                </a:extLst>
              </p:cNvPr>
              <p:cNvSpPr txBox="1"/>
              <p:nvPr/>
            </p:nvSpPr>
            <p:spPr>
              <a:xfrm>
                <a:off x="4437272" y="3866135"/>
                <a:ext cx="1943100" cy="3058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1600" dirty="0">
                    <a:solidFill>
                      <a:schemeClr val="tx1"/>
                    </a:solidFill>
                  </a:rPr>
                  <a:t>Exclusion efficiency</a:t>
                </a:r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838D002-1FE3-249A-3042-E6836BCC870D}"/>
                </a:ext>
              </a:extLst>
            </p:cNvPr>
            <p:cNvSpPr txBox="1"/>
            <p:nvPr/>
          </p:nvSpPr>
          <p:spPr>
            <a:xfrm>
              <a:off x="6509496" y="4279063"/>
              <a:ext cx="305846" cy="21496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1600" dirty="0"/>
                <a:t>19 </a:t>
              </a:r>
              <a:r>
                <a:rPr lang="en-GB" sz="1600" dirty="0">
                  <a:solidFill>
                    <a:schemeClr val="tx1"/>
                  </a:solidFill>
                </a:rPr>
                <a:t>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13129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3E6274-0669-F8CB-1372-8F833FA3F6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0FD4A-CC70-3587-E2C8-E396CBE0E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238870"/>
            <a:ext cx="5163243" cy="3190130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0F10CB-B0D5-482B-A57D-F7654ADED1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2F4B6-AB63-427F-C399-F0777CB33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</p:spPr>
        <p:txBody>
          <a:bodyPr/>
          <a:lstStyle/>
          <a:p>
            <a:r>
              <a:rPr lang="en-GB" sz="900" dirty="0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DDF273-532F-96CD-E35A-0CF46AB05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6755" y="6393702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pPr/>
              <a:t>22</a:t>
            </a:fld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00089BB-4E3F-4937-B1C6-17DDDC7FACB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14184033"/>
              </p:ext>
            </p:extLst>
          </p:nvPr>
        </p:nvGraphicFramePr>
        <p:xfrm>
          <a:off x="866095" y="1643062"/>
          <a:ext cx="5776912" cy="9626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13797">
                  <a:extLst>
                    <a:ext uri="{9D8B030D-6E8A-4147-A177-3AD203B41FA5}">
                      <a16:colId xmlns:a16="http://schemas.microsoft.com/office/drawing/2014/main" val="2312058624"/>
                    </a:ext>
                  </a:extLst>
                </a:gridCol>
                <a:gridCol w="5163115">
                  <a:extLst>
                    <a:ext uri="{9D8B030D-6E8A-4147-A177-3AD203B41FA5}">
                      <a16:colId xmlns:a16="http://schemas.microsoft.com/office/drawing/2014/main" val="2529335587"/>
                    </a:ext>
                  </a:extLst>
                </a:gridCol>
              </a:tblGrid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kern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cs typeface="+mn-cs"/>
                        </a:rPr>
                        <a:t>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kern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  <a:cs typeface="+mn-cs"/>
                        </a:rPr>
                        <a:t>Introduction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13600567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kern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cs typeface="+mn-cs"/>
                        </a:rPr>
                        <a:t>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kern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  <a:cs typeface="+mn-cs"/>
                        </a:rPr>
                        <a:t>Linear amplification vs. single photon counting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77395039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How to make a Penning trap single photon counter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13601940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Progress so far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37709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20535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496A3-F81A-5C36-BAC3-EF6D0B1A0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6E0C2-22AA-DB5E-6962-4EF21B1D0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Penning trap experimental progress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0D2A7-A18F-3EA2-3A8D-4BF02267A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75D66-452E-0A3D-F175-377209E69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DC4973-07B6-37D3-135A-B68E9A7FC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23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53F7EC95-A99E-0BE8-851F-63A65E147614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Dilution refrigerator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6279B44-EF97-D4F6-7679-5CE167241A7D}"/>
              </a:ext>
            </a:extLst>
          </p:cNvPr>
          <p:cNvGrpSpPr/>
          <p:nvPr/>
        </p:nvGrpSpPr>
        <p:grpSpPr>
          <a:xfrm>
            <a:off x="1179057" y="1400040"/>
            <a:ext cx="5687927" cy="4084611"/>
            <a:chOff x="135300" y="1073582"/>
            <a:chExt cx="5687927" cy="4084611"/>
          </a:xfrm>
        </p:grpSpPr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B377B1D0-ADF4-5444-085B-3C2D9C4024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35300" y="1587560"/>
              <a:ext cx="2201194" cy="3363246"/>
            </a:xfrm>
            <a:prstGeom prst="rect">
              <a:avLst/>
            </a:prstGeom>
          </p:spPr>
        </p:pic>
        <p:pic>
          <p:nvPicPr>
            <p:cNvPr id="16" name="Picture 101">
              <a:extLst>
                <a:ext uri="{FF2B5EF4-FFF2-40B4-BE49-F238E27FC236}">
                  <a16:creationId xmlns:a16="http://schemas.microsoft.com/office/drawing/2014/main" id="{A792C445-ADBB-AEDB-C2A9-87BE6115B32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998078" y="1073582"/>
              <a:ext cx="1825149" cy="4084611"/>
            </a:xfrm>
            <a:prstGeom prst="rect">
              <a:avLst/>
            </a:prstGeom>
            <a:noFill/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34B8044-FB86-BB0E-88BE-AC4AF01F4AB8}"/>
              </a:ext>
            </a:extLst>
          </p:cNvPr>
          <p:cNvGrpSpPr/>
          <p:nvPr/>
        </p:nvGrpSpPr>
        <p:grpSpPr>
          <a:xfrm>
            <a:off x="7337739" y="1746483"/>
            <a:ext cx="5917048" cy="3530781"/>
            <a:chOff x="7903348" y="1969326"/>
            <a:chExt cx="5917048" cy="3530781"/>
          </a:xfrm>
        </p:grpSpPr>
        <p:pic>
          <p:nvPicPr>
            <p:cNvPr id="4098" name="Picture 2" descr="Mixing chamber heat load vs temperature &#10;Temperature (mK) &#10;200 &#10;150 &#10;100 &#10;50 &#10;100 &#10;200 &#10;300 &#10;400 &#10;Power (uW) ">
              <a:extLst>
                <a:ext uri="{FF2B5EF4-FFF2-40B4-BE49-F238E27FC236}">
                  <a16:creationId xmlns:a16="http://schemas.microsoft.com/office/drawing/2014/main" id="{D9537A18-6A84-F199-920B-76CC7E81FB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3348" y="1969326"/>
              <a:ext cx="3429000" cy="1952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A232488-B935-356A-3641-1B2B4C181134}"/>
                </a:ext>
              </a:extLst>
            </p:cNvPr>
            <p:cNvSpPr txBox="1"/>
            <p:nvPr/>
          </p:nvSpPr>
          <p:spPr>
            <a:xfrm>
              <a:off x="8102172" y="4054026"/>
              <a:ext cx="2918691" cy="2858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05000"/>
                </a:lnSpc>
              </a:pPr>
              <a:r>
                <a:rPr lang="en-GB" sz="1200" dirty="0"/>
                <a:t>With 2T applied, base temperature 0.047  </a:t>
              </a:r>
              <a:r>
                <a:rPr lang="en-US" sz="1200" dirty="0"/>
                <a:t>± 0.001</a:t>
              </a:r>
              <a:r>
                <a:rPr lang="en-GB" sz="1200" dirty="0"/>
                <a:t>K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1F92AA3-90CF-0A37-466C-2EAB6AFAA645}"/>
                </a:ext>
              </a:extLst>
            </p:cNvPr>
            <p:cNvSpPr txBox="1"/>
            <p:nvPr/>
          </p:nvSpPr>
          <p:spPr>
            <a:xfrm>
              <a:off x="8003820" y="4585707"/>
              <a:ext cx="5816576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1600" dirty="0"/>
                <a:t>Vibration measured via MEMS </a:t>
              </a:r>
            </a:p>
            <a:p>
              <a:pPr algn="l">
                <a:lnSpc>
                  <a:spcPct val="105000"/>
                </a:lnSpc>
              </a:pPr>
              <a:r>
                <a:rPr lang="en-GB" sz="1600" dirty="0"/>
                <a:t>accelerometers &lt; 1µm rms at </a:t>
              </a:r>
            </a:p>
            <a:p>
              <a:pPr algn="l">
                <a:lnSpc>
                  <a:spcPct val="105000"/>
                </a:lnSpc>
              </a:pPr>
              <a:r>
                <a:rPr lang="en-GB" sz="1600" dirty="0"/>
                <a:t>magnet centre, should not affect </a:t>
              </a:r>
            </a:p>
            <a:p>
              <a:pPr algn="l">
                <a:lnSpc>
                  <a:spcPct val="105000"/>
                </a:lnSpc>
              </a:pPr>
              <a:r>
                <a:rPr lang="en-GB" sz="1600" dirty="0"/>
                <a:t>measurement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37" name="AutoShape 4" descr="Image preview">
            <a:extLst>
              <a:ext uri="{FF2B5EF4-FFF2-40B4-BE49-F238E27FC236}">
                <a16:creationId xmlns:a16="http://schemas.microsoft.com/office/drawing/2014/main" id="{45FC91E8-E61E-1EC0-6111-0E9281B6D6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9" name="Picture 38" descr="A group of people standing around a large gold object&#10;&#10;AI-generated content may be incorrect.">
            <a:extLst>
              <a:ext uri="{FF2B5EF4-FFF2-40B4-BE49-F238E27FC236}">
                <a16:creationId xmlns:a16="http://schemas.microsoft.com/office/drawing/2014/main" id="{F1BFD9BF-6623-7D03-0DD4-DA0FD275F2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26" r="16512"/>
          <a:stretch>
            <a:fillRect/>
          </a:stretch>
        </p:blipFill>
        <p:spPr>
          <a:xfrm>
            <a:off x="3510365" y="2011109"/>
            <a:ext cx="1398964" cy="336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346896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E62B1A-6119-30FA-5090-641A68A18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C21AE-6382-C74B-6954-79AC07DFC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progress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F3949-65F6-4D95-90EB-1B0841B32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89A65-9F9F-AB2B-687F-D7E8DCFFB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60260-8F48-9B3A-660A-5D447C94D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24</a:t>
            </a:fld>
            <a:endParaRPr lang="en-GB"/>
          </a:p>
        </p:txBody>
      </p:sp>
      <p:pic>
        <p:nvPicPr>
          <p:cNvPr id="11" name="Picture 10" descr="A gold and copper device&#10;&#10;AI-generated content may be incorrect.">
            <a:extLst>
              <a:ext uri="{FF2B5EF4-FFF2-40B4-BE49-F238E27FC236}">
                <a16:creationId xmlns:a16="http://schemas.microsoft.com/office/drawing/2014/main" id="{AF432A72-5B26-52EC-11AF-9FDFA71BD5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89" t="13418" r="36498" b="16055"/>
          <a:stretch>
            <a:fillRect/>
          </a:stretch>
        </p:blipFill>
        <p:spPr>
          <a:xfrm>
            <a:off x="9179943" y="897500"/>
            <a:ext cx="1461406" cy="4836707"/>
          </a:xfrm>
          <a:prstGeom prst="rect">
            <a:avLst/>
          </a:prstGeom>
        </p:spPr>
      </p:pic>
      <p:pic>
        <p:nvPicPr>
          <p:cNvPr id="13" name="Picture 12" descr="A gold and copper machine&#10;&#10;AI-generated content may be incorrect.">
            <a:extLst>
              <a:ext uri="{FF2B5EF4-FFF2-40B4-BE49-F238E27FC236}">
                <a16:creationId xmlns:a16="http://schemas.microsoft.com/office/drawing/2014/main" id="{690E8AE5-1174-4553-24A9-83BD0AC00F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35" t="2275" r="29786" b="16238"/>
          <a:stretch>
            <a:fillRect/>
          </a:stretch>
        </p:blipFill>
        <p:spPr>
          <a:xfrm>
            <a:off x="7074975" y="897499"/>
            <a:ext cx="1753016" cy="4836707"/>
          </a:xfrm>
          <a:prstGeom prst="rect">
            <a:avLst/>
          </a:prstGeom>
        </p:spPr>
      </p:pic>
      <p:pic>
        <p:nvPicPr>
          <p:cNvPr id="15" name="Picture 14" descr="A gold and copper machine&#10;&#10;AI-generated content may be incorrect.">
            <a:extLst>
              <a:ext uri="{FF2B5EF4-FFF2-40B4-BE49-F238E27FC236}">
                <a16:creationId xmlns:a16="http://schemas.microsoft.com/office/drawing/2014/main" id="{6C98E01B-7B3D-EA2A-7F3F-5173DB7F42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7" t="3674" r="34996" b="11684"/>
          <a:stretch>
            <a:fillRect/>
          </a:stretch>
        </p:blipFill>
        <p:spPr>
          <a:xfrm>
            <a:off x="5202862" y="916234"/>
            <a:ext cx="1520161" cy="4799236"/>
          </a:xfrm>
          <a:prstGeom prst="rect">
            <a:avLst/>
          </a:prstGeom>
        </p:spPr>
      </p:pic>
      <p:pic>
        <p:nvPicPr>
          <p:cNvPr id="20" name="Picture 100">
            <a:extLst>
              <a:ext uri="{FF2B5EF4-FFF2-40B4-BE49-F238E27FC236}">
                <a16:creationId xmlns:a16="http://schemas.microsoft.com/office/drawing/2014/main" id="{57A9F4D8-8E09-24E0-829E-75560C3D7060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31931" y="938654"/>
            <a:ext cx="1753016" cy="5202499"/>
          </a:xfrm>
          <a:prstGeom prst="rect">
            <a:avLst/>
          </a:prstGeom>
          <a:noFill/>
        </p:spPr>
      </p:pic>
      <p:pic>
        <p:nvPicPr>
          <p:cNvPr id="21" name="Picture 101">
            <a:extLst>
              <a:ext uri="{FF2B5EF4-FFF2-40B4-BE49-F238E27FC236}">
                <a16:creationId xmlns:a16="http://schemas.microsoft.com/office/drawing/2014/main" id="{2A48D89E-6529-5734-9131-BA4D1849B42D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5519" y="1129000"/>
            <a:ext cx="824460" cy="1845109"/>
          </a:xfrm>
          <a:prstGeom prst="rect">
            <a:avLst/>
          </a:prstGeom>
          <a:noFill/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99CFDF8-F590-F0B0-D326-2A145F37106E}"/>
              </a:ext>
            </a:extLst>
          </p:cNvPr>
          <p:cNvCxnSpPr>
            <a:cxnSpLocks/>
          </p:cNvCxnSpPr>
          <p:nvPr/>
        </p:nvCxnSpPr>
        <p:spPr>
          <a:xfrm flipH="1" flipV="1">
            <a:off x="967749" y="2844800"/>
            <a:ext cx="1177113" cy="94210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DE645D8-C0C0-C593-E52B-B1835C5C038E}"/>
              </a:ext>
            </a:extLst>
          </p:cNvPr>
          <p:cNvSpPr txBox="1"/>
          <p:nvPr/>
        </p:nvSpPr>
        <p:spPr>
          <a:xfrm>
            <a:off x="3442410" y="1820093"/>
            <a:ext cx="2351043" cy="37156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dirty="0"/>
              <a:t>Penning trap </a:t>
            </a:r>
          </a:p>
          <a:p>
            <a:pPr algn="l">
              <a:lnSpc>
                <a:spcPct val="105000"/>
              </a:lnSpc>
            </a:pPr>
            <a:r>
              <a:rPr lang="en-GB" sz="1600" dirty="0"/>
              <a:t>electrodes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F548EBE-2DA1-DDC3-A86D-50AA2D1BA5A6}"/>
              </a:ext>
            </a:extLst>
          </p:cNvPr>
          <p:cNvCxnSpPr>
            <a:cxnSpLocks/>
          </p:cNvCxnSpPr>
          <p:nvPr/>
        </p:nvCxnSpPr>
        <p:spPr>
          <a:xfrm>
            <a:off x="4617931" y="1949821"/>
            <a:ext cx="104875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16B6F36-810B-04F3-5E6A-652F7D83495A}"/>
              </a:ext>
            </a:extLst>
          </p:cNvPr>
          <p:cNvSpPr txBox="1"/>
          <p:nvPr/>
        </p:nvSpPr>
        <p:spPr>
          <a:xfrm>
            <a:off x="3408395" y="3099048"/>
            <a:ext cx="840734" cy="37156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dirty="0"/>
              <a:t>Trap can 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EAC38FB-AC6D-CFF9-63AB-73B7E69A77D1}"/>
              </a:ext>
            </a:extLst>
          </p:cNvPr>
          <p:cNvCxnSpPr>
            <a:cxnSpLocks/>
          </p:cNvCxnSpPr>
          <p:nvPr/>
        </p:nvCxnSpPr>
        <p:spPr>
          <a:xfrm flipH="1">
            <a:off x="3003425" y="3216900"/>
            <a:ext cx="311816" cy="16516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F3F389B-AB7E-EA89-AFC4-E653555963EA}"/>
              </a:ext>
            </a:extLst>
          </p:cNvPr>
          <p:cNvSpPr txBox="1"/>
          <p:nvPr/>
        </p:nvSpPr>
        <p:spPr>
          <a:xfrm>
            <a:off x="3368271" y="1004068"/>
            <a:ext cx="840734" cy="37156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dirty="0"/>
              <a:t>Custom high </a:t>
            </a:r>
          </a:p>
          <a:p>
            <a:pPr algn="l">
              <a:lnSpc>
                <a:spcPct val="105000"/>
              </a:lnSpc>
            </a:pPr>
            <a:r>
              <a:rPr lang="en-GB" sz="1600" dirty="0"/>
              <a:t>density feedthrough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EDADEE3-903A-F288-3035-3722B2119ACD}"/>
              </a:ext>
            </a:extLst>
          </p:cNvPr>
          <p:cNvCxnSpPr>
            <a:cxnSpLocks/>
          </p:cNvCxnSpPr>
          <p:nvPr/>
        </p:nvCxnSpPr>
        <p:spPr>
          <a:xfrm flipH="1">
            <a:off x="3003425" y="1416280"/>
            <a:ext cx="311816" cy="16516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B19C436-E8C2-8A0A-DBC8-76A873583BC9}"/>
              </a:ext>
            </a:extLst>
          </p:cNvPr>
          <p:cNvSpPr txBox="1"/>
          <p:nvPr/>
        </p:nvSpPr>
        <p:spPr>
          <a:xfrm>
            <a:off x="3408395" y="5362639"/>
            <a:ext cx="840734" cy="37156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dirty="0"/>
              <a:t>Pinch off tube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CC34579-5063-F05D-6401-34F438B181B6}"/>
              </a:ext>
            </a:extLst>
          </p:cNvPr>
          <p:cNvCxnSpPr>
            <a:cxnSpLocks/>
          </p:cNvCxnSpPr>
          <p:nvPr/>
        </p:nvCxnSpPr>
        <p:spPr>
          <a:xfrm flipH="1">
            <a:off x="2775621" y="5480491"/>
            <a:ext cx="53962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48DA80C-DFF4-131E-F3F3-EFDC1366F4C0}"/>
              </a:ext>
            </a:extLst>
          </p:cNvPr>
          <p:cNvSpPr txBox="1"/>
          <p:nvPr/>
        </p:nvSpPr>
        <p:spPr>
          <a:xfrm>
            <a:off x="4129974" y="3656062"/>
            <a:ext cx="840734" cy="37156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dirty="0">
                <a:solidFill>
                  <a:schemeClr val="tx1"/>
                </a:solidFill>
              </a:rPr>
              <a:t>Filters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120DEA2-F7BB-20D7-0330-6752E405301D}"/>
              </a:ext>
            </a:extLst>
          </p:cNvPr>
          <p:cNvCxnSpPr>
            <a:cxnSpLocks/>
          </p:cNvCxnSpPr>
          <p:nvPr/>
        </p:nvCxnSpPr>
        <p:spPr>
          <a:xfrm>
            <a:off x="4802909" y="3786909"/>
            <a:ext cx="990544" cy="549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3271C074-7B49-6CEB-D026-1EE604B61F3A}"/>
              </a:ext>
            </a:extLst>
          </p:cNvPr>
          <p:cNvSpPr txBox="1"/>
          <p:nvPr/>
        </p:nvSpPr>
        <p:spPr>
          <a:xfrm>
            <a:off x="10993301" y="2971761"/>
            <a:ext cx="840734" cy="37156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dirty="0"/>
              <a:t>Inductor</a:t>
            </a:r>
          </a:p>
          <a:p>
            <a:pPr algn="l">
              <a:lnSpc>
                <a:spcPct val="105000"/>
              </a:lnSpc>
            </a:pPr>
            <a:r>
              <a:rPr lang="en-GB" sz="1600" dirty="0">
                <a:solidFill>
                  <a:schemeClr val="tx1"/>
                </a:solidFill>
              </a:rPr>
              <a:t>(one element </a:t>
            </a:r>
          </a:p>
          <a:p>
            <a:pPr algn="l">
              <a:lnSpc>
                <a:spcPct val="105000"/>
              </a:lnSpc>
            </a:pPr>
            <a:r>
              <a:rPr lang="en-GB" sz="1600" dirty="0">
                <a:solidFill>
                  <a:schemeClr val="tx1"/>
                </a:solidFill>
              </a:rPr>
              <a:t>of image </a:t>
            </a:r>
          </a:p>
          <a:p>
            <a:pPr algn="l">
              <a:lnSpc>
                <a:spcPct val="105000"/>
              </a:lnSpc>
            </a:pPr>
            <a:r>
              <a:rPr lang="en-GB" sz="1600" dirty="0">
                <a:solidFill>
                  <a:schemeClr val="tx1"/>
                </a:solidFill>
              </a:rPr>
              <a:t>current </a:t>
            </a:r>
          </a:p>
          <a:p>
            <a:pPr algn="l">
              <a:lnSpc>
                <a:spcPct val="105000"/>
              </a:lnSpc>
            </a:pPr>
            <a:r>
              <a:rPr lang="en-GB" sz="1600" dirty="0"/>
              <a:t>d</a:t>
            </a:r>
            <a:r>
              <a:rPr lang="en-GB" sz="1600" dirty="0">
                <a:solidFill>
                  <a:schemeClr val="tx1"/>
                </a:solidFill>
              </a:rPr>
              <a:t>etector) 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30E13B5-99DA-8569-3A50-AB64BBDE3554}"/>
              </a:ext>
            </a:extLst>
          </p:cNvPr>
          <p:cNvCxnSpPr>
            <a:cxnSpLocks/>
            <a:stCxn id="43" idx="1"/>
          </p:cNvCxnSpPr>
          <p:nvPr/>
        </p:nvCxnSpPr>
        <p:spPr>
          <a:xfrm flipH="1">
            <a:off x="10054111" y="3157545"/>
            <a:ext cx="939190" cy="3217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6">
            <a:extLst>
              <a:ext uri="{FF2B5EF4-FFF2-40B4-BE49-F238E27FC236}">
                <a16:creationId xmlns:a16="http://schemas.microsoft.com/office/drawing/2014/main" id="{1ABBE6F4-C58E-EA03-369C-8EE58E2BC395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Trap design and construction </a:t>
            </a:r>
          </a:p>
        </p:txBody>
      </p:sp>
    </p:spTree>
    <p:extLst>
      <p:ext uri="{BB962C8B-B14F-4D97-AF65-F5344CB8AC3E}">
        <p14:creationId xmlns:p14="http://schemas.microsoft.com/office/powerpoint/2010/main" val="3895781876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27E4B3-9CC4-1722-83BF-43DA2EFEA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71FF8-4FA6-8C93-5ACA-29D7B8D03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progress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721F3-B945-7442-115C-295A476BE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5E675-31A2-E6E6-9C1F-11DB2892C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5A474-44C3-232F-8ED5-C26F5CD16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25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A1C27242-49A3-9BFA-48EA-39AA1086DE71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Electron trapping and excitation 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8E23978-49DD-1550-D30B-82A5D9588007}"/>
              </a:ext>
            </a:extLst>
          </p:cNvPr>
          <p:cNvGrpSpPr/>
          <p:nvPr/>
        </p:nvGrpSpPr>
        <p:grpSpPr>
          <a:xfrm>
            <a:off x="3169059" y="3503833"/>
            <a:ext cx="5506566" cy="2958504"/>
            <a:chOff x="3169059" y="3503833"/>
            <a:chExt cx="5506566" cy="2958504"/>
          </a:xfrm>
        </p:grpSpPr>
        <p:pic>
          <p:nvPicPr>
            <p:cNvPr id="11" name="Picture 10" descr="A screen shot of a graph&#10;&#10;AI-generated content may be incorrect.">
              <a:extLst>
                <a:ext uri="{FF2B5EF4-FFF2-40B4-BE49-F238E27FC236}">
                  <a16:creationId xmlns:a16="http://schemas.microsoft.com/office/drawing/2014/main" id="{BE6268C4-4C75-202C-BE9A-B6BA12383E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69059" y="3753714"/>
              <a:ext cx="3888246" cy="2278269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691B34B-DEE9-3680-A987-0F3CD105869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86095" y="5057696"/>
              <a:ext cx="452890" cy="1033074"/>
            </a:xfrm>
            <a:prstGeom prst="straightConnector1">
              <a:avLst/>
            </a:prstGeom>
            <a:ln w="762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72FB7ED-C7B5-D4C0-FF10-52971A28A50B}"/>
                </a:ext>
              </a:extLst>
            </p:cNvPr>
            <p:cNvSpPr txBox="1"/>
            <p:nvPr/>
          </p:nvSpPr>
          <p:spPr>
            <a:xfrm>
              <a:off x="5438985" y="6090770"/>
              <a:ext cx="3236640" cy="3715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1600" dirty="0"/>
                <a:t>Clear signs of trapping 23/10/25 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469147B-DA32-37D5-96F7-FC558FF7C86E}"/>
                </a:ext>
              </a:extLst>
            </p:cNvPr>
            <p:cNvSpPr txBox="1"/>
            <p:nvPr/>
          </p:nvSpPr>
          <p:spPr>
            <a:xfrm>
              <a:off x="3183426" y="3503833"/>
              <a:ext cx="3236640" cy="3715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1600" dirty="0"/>
                <a:t>Cooldown 10/10/25 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43" name="Picture 42" descr="A gold and copper device&#10;&#10;AI-generated content may be incorrect.">
            <a:extLst>
              <a:ext uri="{FF2B5EF4-FFF2-40B4-BE49-F238E27FC236}">
                <a16:creationId xmlns:a16="http://schemas.microsoft.com/office/drawing/2014/main" id="{16A00307-BF42-E022-583D-598BBEB271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50" t="13419" r="40207" b="43020"/>
          <a:stretch>
            <a:fillRect/>
          </a:stretch>
        </p:blipFill>
        <p:spPr>
          <a:xfrm>
            <a:off x="463711" y="1461073"/>
            <a:ext cx="1180070" cy="2987441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86AF7377-12C1-3A72-ECFD-29D89B56BDA3}"/>
              </a:ext>
            </a:extLst>
          </p:cNvPr>
          <p:cNvGrpSpPr/>
          <p:nvPr/>
        </p:nvGrpSpPr>
        <p:grpSpPr>
          <a:xfrm>
            <a:off x="1937346" y="-1243776"/>
            <a:ext cx="5198761" cy="5049203"/>
            <a:chOff x="92063" y="1168131"/>
            <a:chExt cx="5198761" cy="504920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076C876-5258-1D48-1EAC-F75680780F6D}"/>
                </a:ext>
              </a:extLst>
            </p:cNvPr>
            <p:cNvGrpSpPr/>
            <p:nvPr/>
          </p:nvGrpSpPr>
          <p:grpSpPr>
            <a:xfrm>
              <a:off x="92063" y="1168131"/>
              <a:ext cx="5198761" cy="5049203"/>
              <a:chOff x="5222240" y="1340071"/>
              <a:chExt cx="5198761" cy="5049203"/>
            </a:xfrm>
          </p:grpSpPr>
          <p:sp>
            <p:nvSpPr>
              <p:cNvPr id="21" name="Content Placeholder 2">
                <a:extLst>
                  <a:ext uri="{FF2B5EF4-FFF2-40B4-BE49-F238E27FC236}">
                    <a16:creationId xmlns:a16="http://schemas.microsoft.com/office/drawing/2014/main" id="{7764B70A-2A44-B6E6-ECAB-CE09F761B2D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22240" y="1340071"/>
                <a:ext cx="4119880" cy="504920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GB" dirty="0"/>
              </a:p>
            </p:txBody>
          </p: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C740F202-69AB-05C8-5A9D-A8FE9291511B}"/>
                  </a:ext>
                </a:extLst>
              </p:cNvPr>
              <p:cNvGrpSpPr/>
              <p:nvPr/>
            </p:nvGrpSpPr>
            <p:grpSpPr>
              <a:xfrm>
                <a:off x="5450545" y="4064994"/>
                <a:ext cx="4970456" cy="1689195"/>
                <a:chOff x="818580" y="4687197"/>
                <a:chExt cx="4872017" cy="1655741"/>
              </a:xfrm>
            </p:grpSpPr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D2E93298-04E3-9F9D-C65B-2EF2287B259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18580" y="4687197"/>
                  <a:ext cx="4872017" cy="1655741"/>
                </a:xfrm>
                <a:prstGeom prst="rect">
                  <a:avLst/>
                </a:prstGeom>
              </p:spPr>
            </p:pic>
            <p:pic>
              <p:nvPicPr>
                <p:cNvPr id="29" name="Grafik 77" descr="Proton_transp.png">
                  <a:extLst>
                    <a:ext uri="{FF2B5EF4-FFF2-40B4-BE49-F238E27FC236}">
                      <a16:creationId xmlns:a16="http://schemas.microsoft.com/office/drawing/2014/main" id="{A8BE5903-0D32-8A94-4CD8-DB41E52970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246661" y="5437014"/>
                  <a:ext cx="103796" cy="1037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C1A3074A-9603-CBB2-28EE-4F973F6F4E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9255" y="4503383"/>
              <a:ext cx="1771" cy="415169"/>
            </a:xfrm>
            <a:prstGeom prst="straightConnector1">
              <a:avLst/>
            </a:prstGeom>
            <a:ln w="38100">
              <a:solidFill>
                <a:srgbClr val="0606FF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65403A3-5224-F9E7-6ED8-415C1DDEA6B1}"/>
                </a:ext>
              </a:extLst>
            </p:cNvPr>
            <p:cNvSpPr/>
            <p:nvPr/>
          </p:nvSpPr>
          <p:spPr>
            <a:xfrm>
              <a:off x="3803374" y="4601633"/>
              <a:ext cx="661370" cy="540372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chemeClr val="bg1"/>
                </a:solidFill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BA072A4-0219-FAE7-819E-2AC030C1A3B8}"/>
                </a:ext>
              </a:extLst>
            </p:cNvPr>
            <p:cNvCxnSpPr/>
            <p:nvPr/>
          </p:nvCxnSpPr>
          <p:spPr>
            <a:xfrm>
              <a:off x="3782091" y="4752627"/>
              <a:ext cx="70696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6027EF5-F529-D29C-2136-29C13963A496}"/>
              </a:ext>
            </a:extLst>
          </p:cNvPr>
          <p:cNvCxnSpPr>
            <a:cxnSpLocks/>
          </p:cNvCxnSpPr>
          <p:nvPr/>
        </p:nvCxnSpPr>
        <p:spPr>
          <a:xfrm flipV="1">
            <a:off x="1422422" y="2299060"/>
            <a:ext cx="927158" cy="6395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66E05CD-A02C-0B60-96BA-BAE4220B3FAB}"/>
              </a:ext>
            </a:extLst>
          </p:cNvPr>
          <p:cNvCxnSpPr>
            <a:cxnSpLocks/>
          </p:cNvCxnSpPr>
          <p:nvPr/>
        </p:nvCxnSpPr>
        <p:spPr>
          <a:xfrm flipV="1">
            <a:off x="1343081" y="2817404"/>
            <a:ext cx="1847119" cy="121438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ECE8A72B-988F-98C6-D081-56189068767C}"/>
              </a:ext>
            </a:extLst>
          </p:cNvPr>
          <p:cNvSpPr txBox="1"/>
          <p:nvPr/>
        </p:nvSpPr>
        <p:spPr>
          <a:xfrm>
            <a:off x="1966071" y="3635739"/>
            <a:ext cx="368300" cy="21177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dirty="0">
                <a:solidFill>
                  <a:schemeClr val="tx1"/>
                </a:solidFill>
              </a:rPr>
              <a:t>resonator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129B893-EA4D-3D26-80A9-27F81A35EEDA}"/>
              </a:ext>
            </a:extLst>
          </p:cNvPr>
          <p:cNvGrpSpPr/>
          <p:nvPr/>
        </p:nvGrpSpPr>
        <p:grpSpPr>
          <a:xfrm>
            <a:off x="7845374" y="1009169"/>
            <a:ext cx="3598851" cy="4943609"/>
            <a:chOff x="7845374" y="1009169"/>
            <a:chExt cx="3598851" cy="4943609"/>
          </a:xfrm>
        </p:grpSpPr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E058097D-0496-40B5-C4ED-050296CFBD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845374" y="1615130"/>
              <a:ext cx="3303677" cy="2092329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FA874655-F2BE-7B31-FC95-E081BA3EA80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845374" y="3832918"/>
              <a:ext cx="3303678" cy="2119860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7B51A8E-433F-D4D8-E61E-08B66D8A8552}"/>
                </a:ext>
              </a:extLst>
            </p:cNvPr>
            <p:cNvSpPr txBox="1"/>
            <p:nvPr/>
          </p:nvSpPr>
          <p:spPr>
            <a:xfrm>
              <a:off x="8207585" y="1009169"/>
              <a:ext cx="3236640" cy="3715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05000"/>
                </a:lnSpc>
              </a:pPr>
              <a:r>
                <a:rPr lang="en-GB" sz="1600" dirty="0">
                  <a:solidFill>
                    <a:schemeClr val="tx1"/>
                  </a:solidFill>
                </a:rPr>
                <a:t>Up</a:t>
              </a:r>
              <a:r>
                <a:rPr lang="en-GB" sz="1600" dirty="0"/>
                <a:t> to date images of small </a:t>
              </a:r>
            </a:p>
            <a:p>
              <a:pPr algn="ctr">
                <a:lnSpc>
                  <a:spcPct val="105000"/>
                </a:lnSpc>
              </a:pPr>
              <a:r>
                <a:rPr lang="en-GB" sz="1600" dirty="0"/>
                <a:t>cloud of electrons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37872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E703D-7AAD-8957-684E-2B9A766A6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4F823-67F3-9DF8-AB87-FBD8D535B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238870"/>
            <a:ext cx="5163243" cy="3190130"/>
          </a:xfrm>
        </p:spPr>
        <p:txBody>
          <a:bodyPr/>
          <a:lstStyle/>
          <a:p>
            <a:r>
              <a:rPr lang="en-US" dirty="0"/>
              <a:t>Takeaway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6435D1-9D36-65C7-7CAD-D771AEECC2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73814-04ED-1CA6-ABE6-08581E029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</p:spPr>
        <p:txBody>
          <a:bodyPr/>
          <a:lstStyle/>
          <a:p>
            <a:r>
              <a:rPr lang="en-GB" sz="900" dirty="0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234ED-6351-FD32-1AF5-BC3CF6B8F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6755" y="6393702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pPr/>
              <a:t>26</a:t>
            </a:fld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EB8461E-B8B4-E573-CFF7-285BF4EB61A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36876984"/>
              </p:ext>
            </p:extLst>
          </p:nvPr>
        </p:nvGraphicFramePr>
        <p:xfrm>
          <a:off x="1942742" y="2502121"/>
          <a:ext cx="8698607" cy="153371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924227">
                  <a:extLst>
                    <a:ext uri="{9D8B030D-6E8A-4147-A177-3AD203B41FA5}">
                      <a16:colId xmlns:a16="http://schemas.microsoft.com/office/drawing/2014/main" val="2312058624"/>
                    </a:ext>
                  </a:extLst>
                </a:gridCol>
                <a:gridCol w="7774380">
                  <a:extLst>
                    <a:ext uri="{9D8B030D-6E8A-4147-A177-3AD203B41FA5}">
                      <a16:colId xmlns:a16="http://schemas.microsoft.com/office/drawing/2014/main" val="2529335587"/>
                    </a:ext>
                  </a:extLst>
                </a:gridCol>
              </a:tblGrid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Microwave single photons counters dramatically speed up high mass axion searches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13600567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An electron in a Penning trap can be used to make a photon counter 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77395039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We can now load and control small clouds of electrons, and are working towards single particle control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136019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163918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3F542B1-1D77-8C48-A736-58C75F73EE7C}"/>
              </a:ext>
            </a:extLst>
          </p:cNvPr>
          <p:cNvSpPr/>
          <p:nvPr/>
        </p:nvSpPr>
        <p:spPr>
          <a:xfrm>
            <a:off x="0" y="0"/>
            <a:ext cx="12192000" cy="1151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AC92A0-DAFD-2CE4-F5BD-315A0135CD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500" y="3338513"/>
            <a:ext cx="9144000" cy="1828800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6972F5-B010-8428-D0AA-F619C83E71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00" y="5878513"/>
            <a:ext cx="9941560" cy="652463"/>
          </a:xfrm>
        </p:spPr>
        <p:txBody>
          <a:bodyPr/>
          <a:lstStyle/>
          <a:p>
            <a:r>
              <a:rPr lang="en-GB" dirty="0"/>
              <a:t>A new search for dark matter axions using quantum technologies</a:t>
            </a:r>
          </a:p>
          <a:p>
            <a:r>
              <a:rPr lang="en-US" dirty="0"/>
              <a:t>21/01/2026</a:t>
            </a:r>
          </a:p>
        </p:txBody>
      </p:sp>
      <p:pic>
        <p:nvPicPr>
          <p:cNvPr id="4" name="Picture 3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B9579DEB-51EC-940C-CFD7-604E742BEA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90" y="40266"/>
            <a:ext cx="1163853" cy="969086"/>
          </a:xfrm>
          <a:prstGeom prst="rect">
            <a:avLst/>
          </a:prstGeom>
        </p:spPr>
      </p:pic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EDC98805-9B95-9DB2-11F5-DCDE8642CC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979" y="72659"/>
            <a:ext cx="984373" cy="984373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FA487932-8D98-BFC1-D3D9-1F4711A1A5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331" y="101418"/>
            <a:ext cx="2871953" cy="846782"/>
          </a:xfrm>
          <a:prstGeom prst="rect">
            <a:avLst/>
          </a:prstGeom>
        </p:spPr>
      </p:pic>
      <p:grpSp>
        <p:nvGrpSpPr>
          <p:cNvPr id="8" name="Group 4">
            <a:extLst>
              <a:ext uri="{FF2B5EF4-FFF2-40B4-BE49-F238E27FC236}">
                <a16:creationId xmlns:a16="http://schemas.microsoft.com/office/drawing/2014/main" id="{AF1B0A0A-9C9E-062A-82F5-CD98DB26F45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D6706B1E-15E8-7842-FE5F-8FC16E66A4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ECEE3940-02D4-C516-FB94-F9D4F10C2D8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6EFEAD01-60EF-45E6-CDD5-7DBDC3F730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5212F7D9-BFA7-A756-7C53-FC016EB02A3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9D61F5EC-D714-2D3B-7AF5-8F36CC68FA6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215CB686-C660-CDB5-8635-010B519A4BF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01F9A826-BEA4-92D3-D0BC-98E64203C5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1492A27F-6512-5C06-308A-1F29F740C7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287451629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4D390-C79C-775E-B50F-DDC0FE81E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Detecting weak signals at microwave frequencies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C3FEF-7411-5C5C-D4EA-4BCC53620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384E8-8A4A-67A4-BD61-F3C237FFF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E4E9B3-F699-5EC8-524B-F64913075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28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581D60CE-BB00-49A6-7683-40E392A22E4B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Single photon counting technologies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620083-BB3C-7178-56CF-1999EFE4794C}"/>
              </a:ext>
            </a:extLst>
          </p:cNvPr>
          <p:cNvSpPr txBox="1"/>
          <p:nvPr/>
        </p:nvSpPr>
        <p:spPr>
          <a:xfrm>
            <a:off x="401808" y="991763"/>
            <a:ext cx="465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Solid-state devices</a:t>
            </a:r>
            <a:endParaRPr lang="en-GB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E2355B-CCEC-D61E-1F29-7A83425F152B}"/>
              </a:ext>
            </a:extLst>
          </p:cNvPr>
          <p:cNvSpPr txBox="1"/>
          <p:nvPr/>
        </p:nvSpPr>
        <p:spPr>
          <a:xfrm>
            <a:off x="6758217" y="928591"/>
            <a:ext cx="465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Alternative AMO devices</a:t>
            </a:r>
            <a:endParaRPr lang="en-GB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E9A879-573E-E889-FCF1-E57C8CBDA6C7}"/>
              </a:ext>
            </a:extLst>
          </p:cNvPr>
          <p:cNvSpPr txBox="1"/>
          <p:nvPr/>
        </p:nvSpPr>
        <p:spPr>
          <a:xfrm>
            <a:off x="6758217" y="1333246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CARRACK I &amp; II Rydberg atoms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04D0C2-C6AC-20E9-F788-234356B9C56E}"/>
              </a:ext>
            </a:extLst>
          </p:cNvPr>
          <p:cNvSpPr txBox="1"/>
          <p:nvPr/>
        </p:nvSpPr>
        <p:spPr>
          <a:xfrm>
            <a:off x="317004" y="6098202"/>
            <a:ext cx="487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effectLst/>
              </a:rPr>
              <a:t>A. </a:t>
            </a:r>
            <a:r>
              <a:rPr lang="en-GB" sz="1200" dirty="0" err="1">
                <a:effectLst/>
              </a:rPr>
              <a:t>Ghirri</a:t>
            </a:r>
            <a:r>
              <a:rPr lang="en-GB" sz="1200" dirty="0">
                <a:effectLst/>
              </a:rPr>
              <a:t> et al., Sensors </a:t>
            </a:r>
            <a:r>
              <a:rPr lang="en-GB" sz="1200" b="1" dirty="0">
                <a:effectLst/>
              </a:rPr>
              <a:t>20(14)</a:t>
            </a:r>
            <a:r>
              <a:rPr lang="en-GB" sz="1200" dirty="0">
                <a:effectLst/>
              </a:rPr>
              <a:t>, 4010 (2020)</a:t>
            </a:r>
            <a:endParaRPr lang="en-GB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2FC16A0-2E07-1C47-CFEA-63E62AC8D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8217" y="1619491"/>
            <a:ext cx="2429648" cy="322914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E572D2A-7673-1A29-E6CA-622FBE1B80AE}"/>
              </a:ext>
            </a:extLst>
          </p:cNvPr>
          <p:cNvSpPr txBox="1"/>
          <p:nvPr/>
        </p:nvSpPr>
        <p:spPr>
          <a:xfrm>
            <a:off x="6657795" y="5843153"/>
            <a:ext cx="39835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M. Tada et al., Physics Letters A </a:t>
            </a:r>
            <a:r>
              <a:rPr lang="en-GB" sz="1200" b="1" dirty="0"/>
              <a:t>349 6</a:t>
            </a:r>
            <a:r>
              <a:rPr lang="en-GB" sz="1200" dirty="0"/>
              <a:t> 488 (2006)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CC0D44A-11D1-9AC8-3989-4D3D24A95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7865" y="2138493"/>
            <a:ext cx="2673332" cy="247444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45C1900-3A99-7FC8-00D0-91055BB0CE49}"/>
              </a:ext>
            </a:extLst>
          </p:cNvPr>
          <p:cNvSpPr txBox="1"/>
          <p:nvPr/>
        </p:nvSpPr>
        <p:spPr>
          <a:xfrm>
            <a:off x="6682924" y="4943235"/>
            <a:ext cx="5509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Good performance, ultimately effort was not sustained, new Rydberg efforts at Yale 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1EB07D-71B5-4D28-60F1-7F7EA26F3390}"/>
              </a:ext>
            </a:extLst>
          </p:cNvPr>
          <p:cNvSpPr txBox="1"/>
          <p:nvPr/>
        </p:nvSpPr>
        <p:spPr>
          <a:xfrm>
            <a:off x="401808" y="1396308"/>
            <a:ext cx="5933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At 100-300 GHz LCKIDs are used for astrophysics </a:t>
            </a:r>
          </a:p>
          <a:p>
            <a:r>
              <a:rPr lang="en-US" sz="1400" dirty="0"/>
              <a:t>(not single photon sensitivity)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C3F-87F6-9BCF-8565-27C1D029A0DC}"/>
              </a:ext>
            </a:extLst>
          </p:cNvPr>
          <p:cNvSpPr txBox="1"/>
          <p:nvPr/>
        </p:nvSpPr>
        <p:spPr>
          <a:xfrm>
            <a:off x="336319" y="5916116"/>
            <a:ext cx="67437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A. V. Dixit, et al., Phys. Rev. Lett. </a:t>
            </a:r>
            <a:r>
              <a:rPr lang="en-GB" sz="1200" b="1" dirty="0"/>
              <a:t>126</a:t>
            </a:r>
            <a:r>
              <a:rPr lang="en-GB" sz="1200" dirty="0"/>
              <a:t> 141302 (2021)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57929C-258E-9AB0-261A-8018331DAB08}"/>
              </a:ext>
            </a:extLst>
          </p:cNvPr>
          <p:cNvGrpSpPr/>
          <p:nvPr/>
        </p:nvGrpSpPr>
        <p:grpSpPr>
          <a:xfrm>
            <a:off x="166445" y="1882835"/>
            <a:ext cx="6096528" cy="4061812"/>
            <a:chOff x="5632310" y="1570590"/>
            <a:chExt cx="6096528" cy="4061812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50B7C91-FB68-9379-BE0D-0B44ECE240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32310" y="1570590"/>
              <a:ext cx="6096528" cy="4061812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06EB465-5EBE-A1D2-B1C8-7C1518715907}"/>
                </a:ext>
              </a:extLst>
            </p:cNvPr>
            <p:cNvSpPr txBox="1"/>
            <p:nvPr/>
          </p:nvSpPr>
          <p:spPr>
            <a:xfrm>
              <a:off x="6426410" y="2701454"/>
              <a:ext cx="23263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0AA00"/>
                  </a:solidFill>
                  <a:effectLst/>
                </a:rPr>
                <a:t>opto-electro-mechanical detector</a:t>
              </a:r>
              <a:endParaRPr lang="en-GB" sz="1200" dirty="0">
                <a:solidFill>
                  <a:srgbClr val="00AA0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E0FD3D8-83E9-2459-509E-A0ABE0456570}"/>
                </a:ext>
              </a:extLst>
            </p:cNvPr>
            <p:cNvSpPr txBox="1"/>
            <p:nvPr/>
          </p:nvSpPr>
          <p:spPr>
            <a:xfrm>
              <a:off x="6654760" y="3139831"/>
              <a:ext cx="23263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FF0000"/>
                  </a:solidFill>
                  <a:effectLst/>
                </a:rPr>
                <a:t>Double Quantum Dot (resonant)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3CD8767-39C8-518E-43BC-8443BDD0E39F}"/>
                </a:ext>
              </a:extLst>
            </p:cNvPr>
            <p:cNvSpPr txBox="1"/>
            <p:nvPr/>
          </p:nvSpPr>
          <p:spPr>
            <a:xfrm>
              <a:off x="9895897" y="3343982"/>
              <a:ext cx="163493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rgbClr val="FF0000"/>
                  </a:solidFill>
                  <a:effectLst/>
                </a:rPr>
                <a:t>(photomultiplication)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0B0169A-6608-044E-C576-59D1D64272E5}"/>
                </a:ext>
              </a:extLst>
            </p:cNvPr>
            <p:cNvSpPr txBox="1"/>
            <p:nvPr/>
          </p:nvSpPr>
          <p:spPr>
            <a:xfrm>
              <a:off x="7493817" y="3558582"/>
              <a:ext cx="23263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FF0000"/>
                  </a:solidFill>
                  <a:effectLst/>
                </a:rPr>
                <a:t>Double Quantum Dot (broadband)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FEF9C77-5D62-2B5C-8746-8B355098A371}"/>
                </a:ext>
              </a:extLst>
            </p:cNvPr>
            <p:cNvSpPr txBox="1"/>
            <p:nvPr/>
          </p:nvSpPr>
          <p:spPr>
            <a:xfrm>
              <a:off x="7625823" y="2516747"/>
              <a:ext cx="2326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800080"/>
                  </a:solidFill>
                  <a:effectLst/>
                </a:rPr>
                <a:t>Penning trapped electron</a:t>
              </a:r>
              <a:endParaRPr lang="en-GB" sz="1200" dirty="0">
                <a:solidFill>
                  <a:srgbClr val="800080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700A4D6-0210-272B-3BFC-A30939A0E15C}"/>
                </a:ext>
              </a:extLst>
            </p:cNvPr>
            <p:cNvSpPr txBox="1"/>
            <p:nvPr/>
          </p:nvSpPr>
          <p:spPr>
            <a:xfrm>
              <a:off x="8301187" y="3950890"/>
              <a:ext cx="2326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000FF"/>
                  </a:solidFill>
                  <a:effectLst/>
                </a:rPr>
                <a:t>Transition Edge Sensors </a:t>
              </a:r>
              <a:endParaRPr lang="en-GB" sz="1200" dirty="0">
                <a:solidFill>
                  <a:srgbClr val="0000FF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57CF1F3-47BC-8EB6-8092-C016919B1E7F}"/>
                </a:ext>
              </a:extLst>
            </p:cNvPr>
            <p:cNvSpPr txBox="1"/>
            <p:nvPr/>
          </p:nvSpPr>
          <p:spPr>
            <a:xfrm>
              <a:off x="6895119" y="4346761"/>
              <a:ext cx="2326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000FF"/>
                  </a:solidFill>
                  <a:effectLst/>
                </a:rPr>
                <a:t>Josephson junction detectors</a:t>
              </a:r>
              <a:endParaRPr lang="en-GB" sz="1200" dirty="0">
                <a:solidFill>
                  <a:srgbClr val="0000FF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D501398-63E8-4AEF-CFB8-46FBC06F7B55}"/>
                </a:ext>
              </a:extLst>
            </p:cNvPr>
            <p:cNvSpPr txBox="1"/>
            <p:nvPr/>
          </p:nvSpPr>
          <p:spPr>
            <a:xfrm>
              <a:off x="9758533" y="4373431"/>
              <a:ext cx="18300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000FF"/>
                  </a:solidFill>
                  <a:effectLst/>
                </a:rPr>
                <a:t>Hot-electron bolometers</a:t>
              </a:r>
              <a:endParaRPr lang="en-GB" sz="1200" dirty="0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3F7B402B-AEE1-742D-6DD7-F6FF396E3729}"/>
                    </a:ext>
                  </a:extLst>
                </p:cNvPr>
                <p:cNvSpPr txBox="1"/>
                <p:nvPr/>
              </p:nvSpPr>
              <p:spPr>
                <a:xfrm>
                  <a:off x="5815703" y="3571584"/>
                  <a:ext cx="1852367" cy="3796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>
                      <a:solidFill>
                        <a:srgbClr val="FF0000"/>
                      </a:solidFill>
                      <a:ea typeface="Cambria Math" panose="02040503050406030204" pitchFamily="18" charset="0"/>
                    </a:rPr>
                    <a:t>Efficiency ~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3F7B402B-AEE1-742D-6DD7-F6FF396E37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15703" y="3571584"/>
                  <a:ext cx="1852367" cy="379656"/>
                </a:xfrm>
                <a:prstGeom prst="rect">
                  <a:avLst/>
                </a:prstGeom>
                <a:blipFill>
                  <a:blip r:embed="rId5"/>
                  <a:stretch>
                    <a:fillRect l="-2632" t="-4839" b="-2580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708C4AF-2460-D13B-A302-288BC096F355}"/>
                </a:ext>
              </a:extLst>
            </p:cNvPr>
            <p:cNvSpPr txBox="1"/>
            <p:nvPr/>
          </p:nvSpPr>
          <p:spPr>
            <a:xfrm>
              <a:off x="6108655" y="4327264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SIMP</a:t>
              </a:r>
              <a:endParaRPr lang="en-GB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1CF2217-2C66-5F2A-0A09-A74FC8FABDCD}"/>
                </a:ext>
              </a:extLst>
            </p:cNvPr>
            <p:cNvSpPr txBox="1"/>
            <p:nvPr/>
          </p:nvSpPr>
          <p:spPr>
            <a:xfrm>
              <a:off x="6440637" y="4627896"/>
              <a:ext cx="1377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cQED</a:t>
              </a:r>
              <a:r>
                <a:rPr lang="en-US" dirty="0"/>
                <a:t> QND</a:t>
              </a:r>
              <a:endParaRPr lang="en-GB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9AF87F7-9D41-3F1C-2165-E0BE31569E01}"/>
                </a:ext>
              </a:extLst>
            </p:cNvPr>
            <p:cNvSpPr/>
            <p:nvPr/>
          </p:nvSpPr>
          <p:spPr>
            <a:xfrm>
              <a:off x="7159625" y="4547135"/>
              <a:ext cx="120690" cy="129195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375664A-B285-1F71-2529-4C6E0CA7A8A6}"/>
                </a:ext>
              </a:extLst>
            </p:cNvPr>
            <p:cNvSpPr/>
            <p:nvPr/>
          </p:nvSpPr>
          <p:spPr>
            <a:xfrm>
              <a:off x="9404018" y="2475138"/>
              <a:ext cx="120690" cy="129195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026DB1C-F06D-62E0-7764-5FE41F4AC50F}"/>
                </a:ext>
              </a:extLst>
            </p:cNvPr>
            <p:cNvSpPr txBox="1"/>
            <p:nvPr/>
          </p:nvSpPr>
          <p:spPr>
            <a:xfrm>
              <a:off x="9179502" y="2243733"/>
              <a:ext cx="2326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800080"/>
                  </a:solidFill>
                  <a:effectLst/>
                </a:rPr>
                <a:t>electron g-factor</a:t>
              </a:r>
              <a:endParaRPr lang="en-GB" sz="1200" dirty="0">
                <a:solidFill>
                  <a:srgbClr val="800080"/>
                </a:solidFill>
              </a:endParaRPr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B000E07-8021-ADAA-FE64-ED94CA281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43984" y="2185008"/>
              <a:ext cx="1163177" cy="316706"/>
            </a:xfrm>
            <a:prstGeom prst="rect">
              <a:avLst/>
            </a:prstGeom>
          </p:spPr>
        </p:pic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2923503E-2669-1819-BEEB-35159908A144}"/>
              </a:ext>
            </a:extLst>
          </p:cNvPr>
          <p:cNvSpPr txBox="1"/>
          <p:nvPr/>
        </p:nvSpPr>
        <p:spPr>
          <a:xfrm>
            <a:off x="6657795" y="6040361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E. Graham et al., Physical Review D </a:t>
            </a:r>
            <a:r>
              <a:rPr lang="en-GB" sz="1200" b="1" dirty="0"/>
              <a:t>109</a:t>
            </a:r>
            <a:r>
              <a:rPr lang="en-GB" sz="1200" dirty="0"/>
              <a:t>, 032009 (2024)</a:t>
            </a:r>
          </a:p>
        </p:txBody>
      </p:sp>
    </p:spTree>
    <p:extLst>
      <p:ext uri="{BB962C8B-B14F-4D97-AF65-F5344CB8AC3E}">
        <p14:creationId xmlns:p14="http://schemas.microsoft.com/office/powerpoint/2010/main" val="757356185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031CB4-D875-3075-AC2C-ED5F47D268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F5A28-EBA0-D45D-C740-07007A027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Penning trap experimental progress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ACB9A5-7DCD-881D-60EB-46319F572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FF93E6-CB31-C129-DD76-A92E0D83C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A4C0B-E597-BE6B-5CBF-E9391EFD7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29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C3864C4A-850D-B534-E152-CAFDA61F357A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Short term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8EAFA-F064-B1D5-2BC3-684B92EAC110}"/>
              </a:ext>
            </a:extLst>
          </p:cNvPr>
          <p:cNvSpPr txBox="1">
            <a:spLocks/>
          </p:cNvSpPr>
          <p:nvPr/>
        </p:nvSpPr>
        <p:spPr>
          <a:xfrm>
            <a:off x="1716450" y="2644028"/>
            <a:ext cx="8180025" cy="13866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61991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3984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5975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3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6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18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1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GB" dirty="0"/>
              <a:t>Load, trap and control electrons 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GB" dirty="0"/>
              <a:t>Demonstrate the basic techniques needed for photon counting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GB" dirty="0"/>
              <a:t>Demonstrate photon counting 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1AF95D-D15F-1C44-A4FB-B0A1E567745C}"/>
              </a:ext>
            </a:extLst>
          </p:cNvPr>
          <p:cNvSpPr/>
          <p:nvPr/>
        </p:nvSpPr>
        <p:spPr>
          <a:xfrm>
            <a:off x="646545" y="3048000"/>
            <a:ext cx="9845964" cy="13669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6224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6A005B-7F4A-E44F-3987-3921ACF643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CF0AB-835A-5A6B-E526-60DD36870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238870"/>
            <a:ext cx="5163243" cy="3190130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2B1448-6C90-5FAF-5593-FAE6C8D7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94A4F-F805-4094-90D9-C0FAFF06B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</p:spPr>
        <p:txBody>
          <a:bodyPr/>
          <a:lstStyle/>
          <a:p>
            <a:r>
              <a:rPr lang="en-GB" sz="900" dirty="0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B19A0-F000-0B75-0373-2BF17CF6B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6755" y="6393702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pPr/>
              <a:t>3</a:t>
            </a:fld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4F5ABAF-0DD5-7632-4463-67BDE682FEAF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76497447"/>
              </p:ext>
            </p:extLst>
          </p:nvPr>
        </p:nvGraphicFramePr>
        <p:xfrm>
          <a:off x="866095" y="1643062"/>
          <a:ext cx="5776912" cy="9626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13797">
                  <a:extLst>
                    <a:ext uri="{9D8B030D-6E8A-4147-A177-3AD203B41FA5}">
                      <a16:colId xmlns:a16="http://schemas.microsoft.com/office/drawing/2014/main" val="2312058624"/>
                    </a:ext>
                  </a:extLst>
                </a:gridCol>
                <a:gridCol w="5163115">
                  <a:extLst>
                    <a:ext uri="{9D8B030D-6E8A-4147-A177-3AD203B41FA5}">
                      <a16:colId xmlns:a16="http://schemas.microsoft.com/office/drawing/2014/main" val="2529335587"/>
                    </a:ext>
                  </a:extLst>
                </a:gridCol>
              </a:tblGrid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Introduction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13600567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Linear amplification vs. single photon counting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77395039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How to make a Penning trap single photon counter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13601940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r>
                        <a:rPr lang="en-US" sz="16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anose="020B0604020202020204" pitchFamily="34" charset="0"/>
                          <a:ea typeface="Inter Medium" panose="02000503000000020004" pitchFamily="2" charset="0"/>
                        </a:rPr>
                        <a:t>Progress so far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37709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514817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CFAB8-8548-D3AF-5D97-18BAF81DB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8554147" cy="378044"/>
          </a:xfrm>
        </p:spPr>
        <p:txBody>
          <a:bodyPr/>
          <a:lstStyle/>
          <a:p>
            <a:r>
              <a:rPr lang="en-GB" dirty="0"/>
              <a:t>Who we are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AEC37-4C51-88B5-4C98-52311D60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A0562-0048-C7A2-A87D-892FBC17D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C16DF1-2E60-342B-E6EA-412AF869A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4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EE24AA3A-B242-B1DD-6E42-14EA0EE88F56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Centre for Cold Matter @ Imperial College </a:t>
            </a:r>
          </a:p>
          <a:p>
            <a:endParaRPr lang="en-GB" b="1" dirty="0"/>
          </a:p>
        </p:txBody>
      </p:sp>
      <p:pic>
        <p:nvPicPr>
          <p:cNvPr id="9" name="Picture 8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DD531A4A-4E5D-8D5E-6D04-005A0264A1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00" y="1177774"/>
            <a:ext cx="6044161" cy="40290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C0987BA-D05E-4E23-70CC-DABEFFE2D46E}"/>
              </a:ext>
            </a:extLst>
          </p:cNvPr>
          <p:cNvSpPr txBox="1"/>
          <p:nvPr/>
        </p:nvSpPr>
        <p:spPr>
          <a:xfrm>
            <a:off x="138231" y="5284466"/>
            <a:ext cx="636416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The Centre for Cold Matter uses cold atoms, molecules and ions to test fundamental physics, measure tiny forces, control quantum systems and develop quantum technologies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8BF5A20-30B1-83A4-32BE-0E4E5BAE5C95}"/>
              </a:ext>
            </a:extLst>
          </p:cNvPr>
          <p:cNvGrpSpPr/>
          <p:nvPr/>
        </p:nvGrpSpPr>
        <p:grpSpPr>
          <a:xfrm>
            <a:off x="6502400" y="513896"/>
            <a:ext cx="12954058" cy="5721069"/>
            <a:chOff x="6502400" y="513896"/>
            <a:chExt cx="12954058" cy="572106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6C68835-E400-32C8-946E-3D9975D4664C}"/>
                </a:ext>
              </a:extLst>
            </p:cNvPr>
            <p:cNvGrpSpPr/>
            <p:nvPr/>
          </p:nvGrpSpPr>
          <p:grpSpPr>
            <a:xfrm>
              <a:off x="6502400" y="513896"/>
              <a:ext cx="10801247" cy="5721069"/>
              <a:chOff x="7054044" y="1202898"/>
              <a:chExt cx="10801247" cy="5721069"/>
            </a:xfrm>
          </p:grpSpPr>
          <p:pic>
            <p:nvPicPr>
              <p:cNvPr id="13" name="Picture 12" descr="A group of people standing in a room&#10;&#10;AI-generated content may be incorrect.">
                <a:extLst>
                  <a:ext uri="{FF2B5EF4-FFF2-40B4-BE49-F238E27FC236}">
                    <a16:creationId xmlns:a16="http://schemas.microsoft.com/office/drawing/2014/main" id="{873F0265-3DC8-9564-A99D-ECDAD44556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711"/>
              <a:stretch/>
            </p:blipFill>
            <p:spPr>
              <a:xfrm>
                <a:off x="7485037" y="1979105"/>
                <a:ext cx="3008457" cy="3661867"/>
              </a:xfrm>
              <a:prstGeom prst="rect">
                <a:avLst/>
              </a:prstGeom>
            </p:spPr>
          </p:pic>
          <p:pic>
            <p:nvPicPr>
              <p:cNvPr id="14" name="Picture 13" descr="A person smiling in front of a tall building&#10;&#10;Description automatically generated with low confidence">
                <a:extLst>
                  <a:ext uri="{FF2B5EF4-FFF2-40B4-BE49-F238E27FC236}">
                    <a16:creationId xmlns:a16="http://schemas.microsoft.com/office/drawing/2014/main" id="{09BB1D4C-33FB-6992-D240-1592555B07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900" t="27871" r="25102" b="24069"/>
              <a:stretch/>
            </p:blipFill>
            <p:spPr>
              <a:xfrm>
                <a:off x="10642883" y="2109867"/>
                <a:ext cx="735690" cy="983201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4DAC185-A746-F65F-1BEF-116F228D7F0B}"/>
                  </a:ext>
                </a:extLst>
              </p:cNvPr>
              <p:cNvSpPr txBox="1"/>
              <p:nvPr/>
            </p:nvSpPr>
            <p:spPr>
              <a:xfrm>
                <a:off x="11359402" y="2078001"/>
                <a:ext cx="778675" cy="4098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0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Richard</a:t>
                </a:r>
              </a:p>
              <a:p>
                <a:r>
                  <a:rPr lang="en-GB" sz="10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Thompson</a:t>
                </a:r>
              </a:p>
            </p:txBody>
          </p:sp>
          <p:pic>
            <p:nvPicPr>
              <p:cNvPr id="16" name="Picture 15" descr="A person in a dress standing in front of a stone wall&#10;&#10;Description automatically generated">
                <a:extLst>
                  <a:ext uri="{FF2B5EF4-FFF2-40B4-BE49-F238E27FC236}">
                    <a16:creationId xmlns:a16="http://schemas.microsoft.com/office/drawing/2014/main" id="{41E2CDA2-AA6D-5C8F-8085-AA7081A9DB4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570" t="33729" r="41973" b="42903"/>
              <a:stretch/>
            </p:blipFill>
            <p:spPr>
              <a:xfrm>
                <a:off x="10642883" y="3307178"/>
                <a:ext cx="735690" cy="1064122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C4A7AF7-99BD-85D9-AEBD-DD376F68D7B0}"/>
                  </a:ext>
                </a:extLst>
              </p:cNvPr>
              <p:cNvSpPr txBox="1"/>
              <p:nvPr/>
            </p:nvSpPr>
            <p:spPr>
              <a:xfrm>
                <a:off x="11378573" y="3268190"/>
                <a:ext cx="778675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000" b="1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Dr.</a:t>
                </a:r>
                <a:r>
                  <a:rPr lang="en-GB" sz="10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Kanika</a:t>
                </a:r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15721670-C8EB-164E-142C-A3F5B3F7BA7C}"/>
                  </a:ext>
                </a:extLst>
              </p:cNvPr>
              <p:cNvGrpSpPr/>
              <p:nvPr/>
            </p:nvGrpSpPr>
            <p:grpSpPr>
              <a:xfrm>
                <a:off x="7506387" y="1202898"/>
                <a:ext cx="4631690" cy="707886"/>
                <a:chOff x="7370860" y="1032765"/>
                <a:chExt cx="4631690" cy="707886"/>
              </a:xfrm>
            </p:grpSpPr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5C90A62D-B89A-21F5-B772-193756EBAF73}"/>
                    </a:ext>
                  </a:extLst>
                </p:cNvPr>
                <p:cNvSpPr txBox="1"/>
                <p:nvPr/>
              </p:nvSpPr>
              <p:spPr>
                <a:xfrm>
                  <a:off x="8276114" y="1032765"/>
                  <a:ext cx="3726436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>
                      <a:solidFill>
                        <a:srgbClr val="800080"/>
                      </a:solidFill>
                    </a:rPr>
                    <a:t>Qu</a:t>
                  </a:r>
                  <a:r>
                    <a:rPr lang="en-US" sz="2000" dirty="0"/>
                    <a:t>antum </a:t>
                  </a:r>
                  <a:r>
                    <a:rPr lang="en-US" sz="2000" b="1" dirty="0">
                      <a:solidFill>
                        <a:srgbClr val="800080"/>
                      </a:solidFill>
                    </a:rPr>
                    <a:t>E</a:t>
                  </a:r>
                  <a:r>
                    <a:rPr lang="en-US" sz="2000" dirty="0"/>
                    <a:t>nhanced </a:t>
                  </a:r>
                  <a:r>
                    <a:rPr lang="en-US" sz="2000" b="1" dirty="0">
                      <a:solidFill>
                        <a:srgbClr val="800080"/>
                      </a:solidFill>
                    </a:rPr>
                    <a:t>P</a:t>
                  </a:r>
                  <a:r>
                    <a:rPr lang="en-US" sz="2000" dirty="0"/>
                    <a:t>article </a:t>
                  </a:r>
                  <a:r>
                    <a:rPr lang="en-US" sz="2000" b="1" dirty="0">
                      <a:solidFill>
                        <a:srgbClr val="800080"/>
                      </a:solidFill>
                    </a:rPr>
                    <a:t>A</a:t>
                  </a:r>
                  <a:r>
                    <a:rPr lang="en-US" sz="2000" dirty="0"/>
                    <a:t>strophysics Team</a:t>
                  </a:r>
                  <a:endParaRPr lang="en-GB" sz="2000" dirty="0"/>
                </a:p>
              </p:txBody>
            </p:sp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0422E80E-7CC1-3758-B5F1-2BF99CD2E5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t="3583"/>
                <a:stretch/>
              </p:blipFill>
              <p:spPr>
                <a:xfrm>
                  <a:off x="7370860" y="1121960"/>
                  <a:ext cx="905255" cy="414189"/>
                </a:xfrm>
                <a:prstGeom prst="rect">
                  <a:avLst/>
                </a:prstGeom>
              </p:spPr>
            </p:pic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64A153A-1019-B805-2EE9-1B6EA4857CC9}"/>
                  </a:ext>
                </a:extLst>
              </p:cNvPr>
              <p:cNvSpPr txBox="1"/>
              <p:nvPr/>
            </p:nvSpPr>
            <p:spPr>
              <a:xfrm>
                <a:off x="7054044" y="6508469"/>
                <a:ext cx="4305358" cy="4154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050" dirty="0"/>
                  <a:t>+ </a:t>
                </a:r>
                <a:r>
                  <a:rPr lang="en-GB" sz="1050" b="1" dirty="0"/>
                  <a:t>Mike </a:t>
                </a:r>
                <a:r>
                  <a:rPr lang="en-GB" sz="1050" b="1" dirty="0" err="1"/>
                  <a:t>Tarbutt</a:t>
                </a:r>
                <a:r>
                  <a:rPr lang="en-GB" sz="1050" b="1" dirty="0"/>
                  <a:t> </a:t>
                </a:r>
                <a:r>
                  <a:rPr lang="en-GB" sz="1050" dirty="0"/>
                  <a:t>Marios </a:t>
                </a:r>
                <a:r>
                  <a:rPr lang="en-GB" sz="1050" dirty="0" err="1"/>
                  <a:t>Telemachou</a:t>
                </a:r>
                <a:r>
                  <a:rPr lang="en-GB" sz="1050" dirty="0"/>
                  <a:t> </a:t>
                </a:r>
                <a:r>
                  <a:rPr lang="en-US" sz="1050" dirty="0"/>
                  <a:t>&amp; </a:t>
                </a:r>
                <a:r>
                  <a:rPr lang="en-US" sz="1050" dirty="0" err="1"/>
                  <a:t>Mingyao</a:t>
                </a:r>
                <a:r>
                  <a:rPr lang="en-US" sz="1050" dirty="0"/>
                  <a:t> Xu, Maddie Fisher  </a:t>
                </a:r>
                <a:r>
                  <a:rPr lang="en-GB" sz="1050" dirty="0"/>
                  <a:t>Horacio </a:t>
                </a:r>
                <a:r>
                  <a:rPr lang="en-GB" sz="1050" dirty="0" err="1"/>
                  <a:t>Septien</a:t>
                </a:r>
                <a:r>
                  <a:rPr lang="en-GB" sz="1050" dirty="0"/>
                  <a:t>-Gonzalez</a:t>
                </a:r>
                <a:endParaRPr lang="en-US" sz="1050" dirty="0"/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7F8F832D-97C2-2B54-F03D-DBAF744BA828}"/>
                  </a:ext>
                </a:extLst>
              </p:cNvPr>
              <p:cNvGrpSpPr/>
              <p:nvPr/>
            </p:nvGrpSpPr>
            <p:grpSpPr>
              <a:xfrm>
                <a:off x="7054044" y="5746131"/>
                <a:ext cx="10801247" cy="539282"/>
                <a:chOff x="6998203" y="5091866"/>
                <a:chExt cx="10801247" cy="539282"/>
              </a:xfrm>
            </p:grpSpPr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116EE0A3-9A4F-F05D-EF34-65752E1B468D}"/>
                    </a:ext>
                  </a:extLst>
                </p:cNvPr>
                <p:cNvSpPr txBox="1"/>
                <p:nvPr/>
              </p:nvSpPr>
              <p:spPr>
                <a:xfrm>
                  <a:off x="9014319" y="5332194"/>
                  <a:ext cx="106150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err="1"/>
                    <a:t>Jiacheng</a:t>
                  </a:r>
                  <a:r>
                    <a:rPr lang="en-GB" sz="1200" dirty="0"/>
                    <a:t> Shi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EC2CEF57-9BC5-0A9F-E0A3-D0C6E794B1F7}"/>
                    </a:ext>
                  </a:extLst>
                </p:cNvPr>
                <p:cNvSpPr txBox="1"/>
                <p:nvPr/>
              </p:nvSpPr>
              <p:spPr>
                <a:xfrm>
                  <a:off x="7998259" y="5091866"/>
                  <a:ext cx="142744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/>
                    <a:t>Marko </a:t>
                  </a:r>
                  <a:r>
                    <a:rPr lang="en-GB" sz="1200" dirty="0" err="1"/>
                    <a:t>Wojtkowiak</a:t>
                  </a:r>
                  <a:endParaRPr lang="en-GB" sz="1200" dirty="0"/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B3E4F8FB-6DD2-8F28-D073-C11CCD4C73EF}"/>
                    </a:ext>
                  </a:extLst>
                </p:cNvPr>
                <p:cNvSpPr txBox="1"/>
                <p:nvPr/>
              </p:nvSpPr>
              <p:spPr>
                <a:xfrm>
                  <a:off x="9836928" y="5091866"/>
                  <a:ext cx="7962522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200" dirty="0" err="1"/>
                    <a:t>Shreyak</a:t>
                  </a:r>
                  <a:r>
                    <a:rPr lang="en-GB" sz="1200" dirty="0"/>
                    <a:t> </a:t>
                  </a:r>
                  <a:r>
                    <a:rPr lang="en-GB" sz="1200" dirty="0" err="1"/>
                    <a:t>Banhatti</a:t>
                  </a:r>
                  <a:r>
                    <a:rPr lang="en-GB" sz="1200" dirty="0"/>
                    <a:t> 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C032DE4-3261-F85A-F261-D6C2F4C16308}"/>
                    </a:ext>
                  </a:extLst>
                </p:cNvPr>
                <p:cNvSpPr txBox="1"/>
                <p:nvPr/>
              </p:nvSpPr>
              <p:spPr>
                <a:xfrm>
                  <a:off x="7953355" y="5354149"/>
                  <a:ext cx="85792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/>
                    <a:t>He Zhang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5BFFF835-CC1A-2F56-D965-EA11ACB96B87}"/>
                    </a:ext>
                  </a:extLst>
                </p:cNvPr>
                <p:cNvSpPr txBox="1"/>
                <p:nvPr/>
              </p:nvSpPr>
              <p:spPr>
                <a:xfrm>
                  <a:off x="6998203" y="5091866"/>
                  <a:ext cx="107170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/>
                    <a:t>Toren </a:t>
                  </a:r>
                  <a:r>
                    <a:rPr lang="en-GB" sz="1200" dirty="0" err="1"/>
                    <a:t>Dofher</a:t>
                  </a:r>
                  <a:endParaRPr lang="en-GB" sz="1200" dirty="0"/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30E3641F-379D-B54E-322E-9A1DE066B010}"/>
                    </a:ext>
                  </a:extLst>
                </p:cNvPr>
                <p:cNvSpPr txBox="1"/>
                <p:nvPr/>
              </p:nvSpPr>
              <p:spPr>
                <a:xfrm>
                  <a:off x="9429482" y="5091866"/>
                  <a:ext cx="47481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/>
                    <a:t>JAD</a:t>
                  </a:r>
                </a:p>
              </p:txBody>
            </p:sp>
          </p:grpSp>
        </p:grp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265F6CF3-BD1B-4DF8-D3CB-39D0A32FE6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249" t="32407" r="32539" b="37222"/>
            <a:stretch>
              <a:fillRect/>
            </a:stretch>
          </p:blipFill>
          <p:spPr bwMode="auto">
            <a:xfrm>
              <a:off x="10091239" y="3812857"/>
              <a:ext cx="743715" cy="9648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42874DC-E9C0-4243-496F-D681E883E321}"/>
                </a:ext>
              </a:extLst>
            </p:cNvPr>
            <p:cNvSpPr txBox="1"/>
            <p:nvPr/>
          </p:nvSpPr>
          <p:spPr>
            <a:xfrm>
              <a:off x="10807758" y="3874845"/>
              <a:ext cx="864870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b="1" dirty="0">
                  <a:latin typeface="Calibri" panose="020F0502020204030204" pitchFamily="34" charset="0"/>
                  <a:cs typeface="Times New Roman" panose="02020603050405020304" pitchFamily="18" charset="0"/>
                </a:rPr>
                <a:t>Jonathan Gosling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0424FCB-7549-7B5A-915B-DE31C9CD2CC9}"/>
              </a:ext>
            </a:extLst>
          </p:cNvPr>
          <p:cNvGrpSpPr/>
          <p:nvPr/>
        </p:nvGrpSpPr>
        <p:grpSpPr>
          <a:xfrm>
            <a:off x="7152417" y="2256247"/>
            <a:ext cx="3682536" cy="2485625"/>
            <a:chOff x="7152417" y="2256247"/>
            <a:chExt cx="3682536" cy="2485625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6853FCA5-145E-DB0F-691F-87FD01C6B951}"/>
                </a:ext>
              </a:extLst>
            </p:cNvPr>
            <p:cNvGrpSpPr/>
            <p:nvPr/>
          </p:nvGrpSpPr>
          <p:grpSpPr>
            <a:xfrm>
              <a:off x="7571893" y="2532540"/>
              <a:ext cx="3263060" cy="2209332"/>
              <a:chOff x="7571893" y="2532540"/>
              <a:chExt cx="3263060" cy="2209332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3993E8EF-E16D-9AB6-15F6-E12CCDCFDF38}"/>
                  </a:ext>
                </a:extLst>
              </p:cNvPr>
              <p:cNvSpPr/>
              <p:nvPr/>
            </p:nvSpPr>
            <p:spPr>
              <a:xfrm>
                <a:off x="8730558" y="2550545"/>
                <a:ext cx="700078" cy="703919"/>
              </a:xfrm>
              <a:prstGeom prst="ellipse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207200F6-389E-2FED-2E00-B25044BC4234}"/>
                  </a:ext>
                </a:extLst>
              </p:cNvPr>
              <p:cNvSpPr/>
              <p:nvPr/>
            </p:nvSpPr>
            <p:spPr>
              <a:xfrm>
                <a:off x="7571893" y="2532540"/>
                <a:ext cx="700078" cy="703919"/>
              </a:xfrm>
              <a:prstGeom prst="ellipse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BAD68066-BBF4-BC47-BE59-E1A231552CAF}"/>
                  </a:ext>
                </a:extLst>
              </p:cNvPr>
              <p:cNvSpPr/>
              <p:nvPr/>
            </p:nvSpPr>
            <p:spPr>
              <a:xfrm>
                <a:off x="10024764" y="3787457"/>
                <a:ext cx="810189" cy="954415"/>
              </a:xfrm>
              <a:prstGeom prst="ellipse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16C621F-93A2-2066-6A63-6A64E816EE67}"/>
                </a:ext>
              </a:extLst>
            </p:cNvPr>
            <p:cNvSpPr/>
            <p:nvPr/>
          </p:nvSpPr>
          <p:spPr>
            <a:xfrm>
              <a:off x="7152417" y="2256247"/>
              <a:ext cx="700078" cy="703919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97544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0941D-D564-05F5-FA51-142B3AC6E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Axions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0FAC1-405F-34B6-8AE3-EF4193058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46C6E-33DF-29C3-5F62-3AFD2494B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4176D-BC5E-E08C-3BCB-0F98C090A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5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18577E-DDF1-1AA0-F921-0BE326A867B5}"/>
              </a:ext>
            </a:extLst>
          </p:cNvPr>
          <p:cNvSpPr txBox="1"/>
          <p:nvPr/>
        </p:nvSpPr>
        <p:spPr>
          <a:xfrm>
            <a:off x="402048" y="5792505"/>
            <a:ext cx="127129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Top: limits from </a:t>
            </a:r>
            <a:r>
              <a:rPr lang="en-GB" sz="1200" dirty="0">
                <a:latin typeface="+mj-lt"/>
                <a:hlinkClick r:id="rId2"/>
              </a:rPr>
              <a:t>cajohare.github.io/AxionLimits/docs/ap.html</a:t>
            </a:r>
            <a:endParaRPr lang="en-GB" sz="1200" dirty="0">
              <a:latin typeface="+mj-lt"/>
            </a:endParaRPr>
          </a:p>
          <a:p>
            <a:r>
              <a:rPr lang="en-GB" sz="1200" dirty="0">
                <a:latin typeface="+mj-lt"/>
              </a:rPr>
              <a:t>Bottom: Theory plot adapted from Javier Redondo’s talk at TAUP 2021, reproduced with permission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CAF144-4938-05C4-CC33-68F0FF2336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3052" y="4703733"/>
            <a:ext cx="7308297" cy="5061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+mj-lt"/>
              </a:rPr>
              <a:t>Huge range of viable axion masses to be explored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A32C159-1739-ACC4-A29F-F481D3584613}"/>
                  </a:ext>
                </a:extLst>
              </p:cNvPr>
              <p:cNvSpPr txBox="1"/>
              <p:nvPr/>
            </p:nvSpPr>
            <p:spPr>
              <a:xfrm>
                <a:off x="1144161" y="1333416"/>
                <a:ext cx="1760220" cy="1222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+mj-lt"/>
                  </a:rPr>
                  <a:t>Experimental limits on axion masses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+mj-lt"/>
                          </a:rPr>
                        </m:ctrlPr>
                      </m:sSubPr>
                      <m:e>
                        <m:r>
                          <a:rPr lang="en-GB" i="1">
                            <a:latin typeface="+mj-lt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+mj-lt"/>
                          </a:rPr>
                          <m:t>𝑎</m:t>
                        </m:r>
                        <m:r>
                          <a:rPr lang="en-GB" i="1">
                            <a:latin typeface="+mj-lt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GB" dirty="0">
                    <a:latin typeface="+mj-lt"/>
                  </a:rPr>
                  <a:t> from theory 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A32C159-1739-ACC4-A29F-F481D35846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4161" y="1333416"/>
                <a:ext cx="1760220" cy="1222514"/>
              </a:xfrm>
              <a:prstGeom prst="rect">
                <a:avLst/>
              </a:prstGeom>
              <a:blipFill>
                <a:blip r:embed="rId3"/>
                <a:stretch>
                  <a:fillRect l="-3125" t="-3000" r="-4167" b="-5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0E640B6C-FA3A-D5A6-6D1A-34B6A8AD6C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849"/>
          <a:stretch/>
        </p:blipFill>
        <p:spPr>
          <a:xfrm>
            <a:off x="2750711" y="890881"/>
            <a:ext cx="5861779" cy="234207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05A095A-AB6D-D841-3EB0-144FE36520D9}"/>
              </a:ext>
            </a:extLst>
          </p:cNvPr>
          <p:cNvSpPr/>
          <p:nvPr/>
        </p:nvSpPr>
        <p:spPr>
          <a:xfrm>
            <a:off x="3449841" y="899604"/>
            <a:ext cx="914400" cy="308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1B25CD-26D6-BE76-5D1D-C6D73321D4B5}"/>
              </a:ext>
            </a:extLst>
          </p:cNvPr>
          <p:cNvSpPr/>
          <p:nvPr/>
        </p:nvSpPr>
        <p:spPr>
          <a:xfrm>
            <a:off x="3056781" y="2625701"/>
            <a:ext cx="342900" cy="369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5C1FE842-5D00-81F0-3514-0E07218E41FB}"/>
              </a:ext>
            </a:extLst>
          </p:cNvPr>
          <p:cNvSpPr/>
          <p:nvPr/>
        </p:nvSpPr>
        <p:spPr>
          <a:xfrm>
            <a:off x="8447931" y="2042317"/>
            <a:ext cx="181230" cy="380875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800818-4335-8C1E-DB11-F4B96135CB42}"/>
              </a:ext>
            </a:extLst>
          </p:cNvPr>
          <p:cNvSpPr txBox="1"/>
          <p:nvPr/>
        </p:nvSpPr>
        <p:spPr>
          <a:xfrm>
            <a:off x="8538545" y="2036995"/>
            <a:ext cx="18995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+mj-lt"/>
              </a:rPr>
              <a:t>Model predictions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113AC2-20D3-75DC-A764-80224DA10962}"/>
              </a:ext>
            </a:extLst>
          </p:cNvPr>
          <p:cNvSpPr txBox="1"/>
          <p:nvPr/>
        </p:nvSpPr>
        <p:spPr>
          <a:xfrm>
            <a:off x="4031011" y="2087893"/>
            <a:ext cx="6606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+mj-lt"/>
              </a:rPr>
              <a:t>DFSZ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0E89587-9C7E-AA7D-9A5B-81DD94F831DB}"/>
              </a:ext>
            </a:extLst>
          </p:cNvPr>
          <p:cNvSpPr/>
          <p:nvPr/>
        </p:nvSpPr>
        <p:spPr>
          <a:xfrm>
            <a:off x="3319344" y="2752409"/>
            <a:ext cx="342900" cy="369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4207766-6210-5DAE-FEFE-A7D9D73F48E0}"/>
              </a:ext>
            </a:extLst>
          </p:cNvPr>
          <p:cNvGrpSpPr/>
          <p:nvPr/>
        </p:nvGrpSpPr>
        <p:grpSpPr>
          <a:xfrm>
            <a:off x="1207661" y="2739923"/>
            <a:ext cx="10676045" cy="2014020"/>
            <a:chOff x="1230630" y="2895522"/>
            <a:chExt cx="10676045" cy="201402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ED4E072-2516-11D9-630F-FE36863839DC}"/>
                </a:ext>
              </a:extLst>
            </p:cNvPr>
            <p:cNvGrpSpPr/>
            <p:nvPr/>
          </p:nvGrpSpPr>
          <p:grpSpPr>
            <a:xfrm>
              <a:off x="1230630" y="2895522"/>
              <a:ext cx="10676045" cy="2014020"/>
              <a:chOff x="1230630" y="2895522"/>
              <a:chExt cx="10676045" cy="2014020"/>
            </a:xfrm>
          </p:grpSpPr>
          <p:pic>
            <p:nvPicPr>
              <p:cNvPr id="24" name="Picture 23" descr="Diagram&#10;&#10;Description automatically generated">
                <a:extLst>
                  <a:ext uri="{FF2B5EF4-FFF2-40B4-BE49-F238E27FC236}">
                    <a16:creationId xmlns:a16="http://schemas.microsoft.com/office/drawing/2014/main" id="{BB695C8E-0C08-A457-B3B2-B70B9D7D2E2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0632" b="1"/>
              <a:stretch/>
            </p:blipFill>
            <p:spPr>
              <a:xfrm>
                <a:off x="2757009" y="2895522"/>
                <a:ext cx="5861779" cy="2014020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94A928B-7A0C-AE94-D707-ADB889BB1CB8}"/>
                  </a:ext>
                </a:extLst>
              </p:cNvPr>
              <p:cNvSpPr txBox="1"/>
              <p:nvPr/>
            </p:nvSpPr>
            <p:spPr>
              <a:xfrm>
                <a:off x="1230630" y="3105063"/>
                <a:ext cx="202057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+mj-lt"/>
                  </a:rPr>
                  <a:t>Axion masses consistent with Big Bang cosmology and DM density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FE0373E-5AE4-81AF-FA98-691D42ACC7A4}"/>
                  </a:ext>
                </a:extLst>
              </p:cNvPr>
              <p:cNvSpPr txBox="1"/>
              <p:nvPr/>
            </p:nvSpPr>
            <p:spPr>
              <a:xfrm>
                <a:off x="8506788" y="2900751"/>
                <a:ext cx="29290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latin typeface="+mj-lt"/>
                  </a:rPr>
                  <a:t>Axions formed pre-inflation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96371DF-47AC-1CA6-B67F-28968CB756C4}"/>
                  </a:ext>
                </a:extLst>
              </p:cNvPr>
              <p:cNvSpPr txBox="1"/>
              <p:nvPr/>
            </p:nvSpPr>
            <p:spPr>
              <a:xfrm>
                <a:off x="8506788" y="3180041"/>
                <a:ext cx="33998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FF7B00"/>
                    </a:solidFill>
                    <a:latin typeface="+mj-lt"/>
                  </a:rPr>
                  <a:t>Axions formed post-inflation with 1 domain wall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A88F4D-E51C-8F2A-A4F1-E66528239C57}"/>
                  </a:ext>
                </a:extLst>
              </p:cNvPr>
              <p:cNvSpPr txBox="1"/>
              <p:nvPr/>
            </p:nvSpPr>
            <p:spPr>
              <a:xfrm>
                <a:off x="8474506" y="3768451"/>
                <a:ext cx="33998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922892"/>
                    </a:solidFill>
                    <a:latin typeface="+mj-lt"/>
                  </a:rPr>
                  <a:t>&gt;1 domain wall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4959216-AEEE-9E30-595A-127510C34A7B}"/>
                  </a:ext>
                </a:extLst>
              </p:cNvPr>
              <p:cNvSpPr txBox="1"/>
              <p:nvPr/>
            </p:nvSpPr>
            <p:spPr>
              <a:xfrm>
                <a:off x="8506788" y="3995455"/>
                <a:ext cx="33998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2C2CFF"/>
                    </a:solidFill>
                    <a:latin typeface="+mj-lt"/>
                  </a:rPr>
                  <a:t>Other models</a:t>
                </a:r>
              </a:p>
            </p:txBody>
          </p:sp>
        </p:grp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FAE8CCF-66F2-16B2-868E-3A2A1E9B52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17072" y="2895522"/>
              <a:ext cx="7153828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6FE2AE5-6719-F283-F889-FB54AEBE7743}"/>
                  </a:ext>
                </a:extLst>
              </p:cNvPr>
              <p:cNvSpPr txBox="1"/>
              <p:nvPr/>
            </p:nvSpPr>
            <p:spPr>
              <a:xfrm>
                <a:off x="402048" y="5186976"/>
                <a:ext cx="11891246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3200" dirty="0">
                    <a:solidFill>
                      <a:srgbClr val="800080"/>
                    </a:solidFill>
                    <a:latin typeface="+mj-lt"/>
                  </a:rPr>
                  <a:t>Goal:</a:t>
                </a:r>
                <a:r>
                  <a:rPr lang="en-US" sz="3200" i="1" dirty="0">
                    <a:solidFill>
                      <a:srgbClr val="800080"/>
                    </a:solidFill>
                    <a:latin typeface="+mj-lt"/>
                  </a:rPr>
                  <a:t> </a:t>
                </a:r>
                <a:r>
                  <a:rPr lang="en-GB" sz="3200" dirty="0">
                    <a:solidFill>
                      <a:srgbClr val="800080"/>
                    </a:solidFill>
                    <a:latin typeface="+mj-lt"/>
                  </a:rPr>
                  <a:t>Search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smtClean="0">
                            <a:solidFill>
                              <a:srgbClr val="800080"/>
                            </a:solidFill>
                            <a:latin typeface="+mj-lt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800080"/>
                            </a:solidFill>
                            <a:latin typeface="+mj-lt"/>
                          </a:rPr>
                          <m:t>𝑚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800080"/>
                            </a:solidFill>
                            <a:latin typeface="+mj-lt"/>
                          </a:rPr>
                          <m:t>𝑎</m:t>
                        </m:r>
                      </m:sub>
                    </m:sSub>
                    <m:r>
                      <a:rPr lang="en-GB" sz="3200" b="0" i="0" smtClean="0">
                        <a:solidFill>
                          <a:srgbClr val="80008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3200" b="0" i="0" smtClean="0">
                        <a:solidFill>
                          <a:srgbClr val="800080"/>
                        </a:solidFill>
                        <a:latin typeface="+mj-lt"/>
                      </a:rPr>
                      <m:t>12</m:t>
                    </m:r>
                    <m:r>
                      <m:rPr>
                        <m:nor/>
                      </m:rPr>
                      <a:rPr lang="en-GB" sz="3200" b="0" i="0" smtClean="0">
                        <a:solidFill>
                          <a:srgbClr val="800080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m:rPr>
                        <m:nor/>
                      </m:rPr>
                      <a:rPr lang="en-GB" sz="3200" b="0" i="0" smtClean="0">
                        <a:solidFill>
                          <a:srgbClr val="800080"/>
                        </a:solidFill>
                        <a:latin typeface="+mj-lt"/>
                      </a:rPr>
                      <m:t> </m:t>
                    </m:r>
                    <m:r>
                      <m:rPr>
                        <m:nor/>
                      </m:rPr>
                      <a:rPr lang="en-US" sz="3200" b="0" i="0" smtClean="0">
                        <a:solidFill>
                          <a:srgbClr val="800080"/>
                        </a:solidFill>
                        <a:latin typeface="+mj-lt"/>
                        <a:ea typeface="Cambria Math" panose="02040503050406030204" pitchFamily="18" charset="0"/>
                      </a:rPr>
                      <m:t>μeV</m:t>
                    </m:r>
                  </m:oMath>
                </a14:m>
                <a:r>
                  <a:rPr lang="en-US" sz="3200" dirty="0">
                    <a:solidFill>
                      <a:srgbClr val="800080"/>
                    </a:solidFill>
                    <a:latin typeface="+mj-lt"/>
                  </a:rPr>
                  <a:t> -</a:t>
                </a:r>
                <a:r>
                  <a:rPr lang="en-GB" sz="3200" dirty="0">
                    <a:solidFill>
                      <a:srgbClr val="80008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3200" b="0" i="0" smtClean="0">
                        <a:solidFill>
                          <a:srgbClr val="800080"/>
                        </a:solidFill>
                        <a:latin typeface="Cambria Math" panose="02040503050406030204" pitchFamily="18" charset="0"/>
                      </a:rPr>
                      <m:t>248</m:t>
                    </m:r>
                    <m:r>
                      <m:rPr>
                        <m:nor/>
                      </m:rPr>
                      <a:rPr lang="en-GB" sz="3200" i="0" smtClean="0">
                        <a:solidFill>
                          <a:srgbClr val="80008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3200" i="0" smtClean="0">
                        <a:solidFill>
                          <a:srgbClr val="80008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μeV</m:t>
                    </m:r>
                  </m:oMath>
                </a14:m>
                <a:r>
                  <a:rPr lang="en-US" sz="3200" dirty="0">
                    <a:solidFill>
                      <a:srgbClr val="800080"/>
                    </a:solidFill>
                    <a:latin typeface="+mj-lt"/>
                  </a:rPr>
                  <a:t> @ DFSZ sensitivity</a:t>
                </a: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6FE2AE5-6719-F283-F889-FB54AEBE77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048" y="5186976"/>
                <a:ext cx="11891246" cy="584775"/>
              </a:xfrm>
              <a:prstGeom prst="rect">
                <a:avLst/>
              </a:prstGeom>
              <a:blipFill>
                <a:blip r:embed="rId5"/>
                <a:stretch>
                  <a:fillRect l="-1333" t="-13542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>
            <a:extLst>
              <a:ext uri="{FF2B5EF4-FFF2-40B4-BE49-F238E27FC236}">
                <a16:creationId xmlns:a16="http://schemas.microsoft.com/office/drawing/2014/main" id="{8570937B-A56A-9CD7-2757-93DC96BF3283}"/>
              </a:ext>
            </a:extLst>
          </p:cNvPr>
          <p:cNvGrpSpPr/>
          <p:nvPr/>
        </p:nvGrpSpPr>
        <p:grpSpPr>
          <a:xfrm>
            <a:off x="6241254" y="767104"/>
            <a:ext cx="2875624" cy="3462395"/>
            <a:chOff x="5985826" y="1295343"/>
            <a:chExt cx="2875624" cy="3462395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F21A96D-DEE1-4C18-611A-807B9018A16D}"/>
                </a:ext>
              </a:extLst>
            </p:cNvPr>
            <p:cNvSpPr/>
            <p:nvPr/>
          </p:nvSpPr>
          <p:spPr>
            <a:xfrm>
              <a:off x="6009841" y="1785144"/>
              <a:ext cx="165702" cy="2972594"/>
            </a:xfrm>
            <a:prstGeom prst="rect">
              <a:avLst/>
            </a:prstGeom>
            <a:solidFill>
              <a:srgbClr val="922892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+mj-lt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8A6C744-56BD-8423-E16A-B3AFD95F5A10}"/>
                </a:ext>
              </a:extLst>
            </p:cNvPr>
            <p:cNvCxnSpPr>
              <a:cxnSpLocks/>
              <a:endCxn id="38" idx="1"/>
            </p:cNvCxnSpPr>
            <p:nvPr/>
          </p:nvCxnSpPr>
          <p:spPr>
            <a:xfrm flipV="1">
              <a:off x="5985826" y="1491241"/>
              <a:ext cx="1436663" cy="46871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BD9B0AC4-74E0-BD29-210A-C1BCBC95D0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22489" y="1295343"/>
              <a:ext cx="1438961" cy="391796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DD19611-CD21-99E4-B3A0-9C42F61F8CF2}"/>
              </a:ext>
            </a:extLst>
          </p:cNvPr>
          <p:cNvGrpSpPr/>
          <p:nvPr/>
        </p:nvGrpSpPr>
        <p:grpSpPr>
          <a:xfrm>
            <a:off x="156922" y="2726989"/>
            <a:ext cx="12035078" cy="3070279"/>
            <a:chOff x="156922" y="2722224"/>
            <a:chExt cx="12035078" cy="3036595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3DF869E-12B0-4C46-1251-FC12AF3B53D5}"/>
                </a:ext>
              </a:extLst>
            </p:cNvPr>
            <p:cNvSpPr/>
            <p:nvPr/>
          </p:nvSpPr>
          <p:spPr>
            <a:xfrm>
              <a:off x="156922" y="2722224"/>
              <a:ext cx="12035078" cy="3036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+mj-lt"/>
              </a:endParaRPr>
            </a:p>
          </p:txBody>
        </p:sp>
        <p:pic>
          <p:nvPicPr>
            <p:cNvPr id="41" name="Picture 40" descr="Diagram&#10;&#10;Description automatically generated">
              <a:extLst>
                <a:ext uri="{FF2B5EF4-FFF2-40B4-BE49-F238E27FC236}">
                  <a16:creationId xmlns:a16="http://schemas.microsoft.com/office/drawing/2014/main" id="{09D7523F-952E-97BF-DD42-15960DD11B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734" b="1"/>
            <a:stretch>
              <a:fillRect/>
            </a:stretch>
          </p:blipFill>
          <p:spPr>
            <a:xfrm>
              <a:off x="2782993" y="2814111"/>
              <a:ext cx="5861779" cy="498224"/>
            </a:xfrm>
            <a:prstGeom prst="rect">
              <a:avLst/>
            </a:prstGeom>
          </p:spPr>
        </p:pic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4C0EFEEE-0B7E-F118-CE52-01D3B31D0A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89680" y="1001702"/>
            <a:ext cx="2661744" cy="99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0257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95F00-498C-AD48-A37B-F8D607A669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33454F3-CCDD-FB85-05F9-669F14074F1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Why axions above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0"/>
                      <m:t>12</m:t>
                    </m:r>
                    <m:r>
                      <m:rPr>
                        <m:nor/>
                      </m:rPr>
                      <a:rPr lang="en-GB" i="0"/>
                      <m:t>4 </m:t>
                    </m:r>
                    <m:r>
                      <m:rPr>
                        <m:nor/>
                      </m:rPr>
                      <a:rPr lang="en-US" i="0"/>
                      <m:t>μeV</m:t>
                    </m:r>
                    <m:r>
                      <m:rPr>
                        <m:nor/>
                      </m:rPr>
                      <a:rPr lang="en-GB" b="1" i="0" smtClean="0"/>
                      <m:t>?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33454F3-CCDD-FB85-05F9-669F14074F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42" t="-37097" b="-467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C3CECE-7F27-2B41-2C54-4AA5752E4E1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97977" y="2440828"/>
                <a:ext cx="8180025" cy="1386681"/>
              </a:xfrm>
            </p:spPr>
            <p:txBody>
              <a:bodyPr/>
              <a:lstStyle/>
              <a:p>
                <a:pPr marL="457200" indent="-4572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US" dirty="0"/>
                  <a:t>Bulk of dark matter models predict axions with masses          1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/>
                      <m:t>μeV</m:t>
                    </m:r>
                    <m:r>
                      <m:rPr>
                        <m:nor/>
                      </m:rPr>
                      <a:rPr lang="en-GB" b="0" i="0" smtClean="0"/>
                      <m:t>-10 </m:t>
                    </m:r>
                    <m:r>
                      <m:rPr>
                        <m:nor/>
                      </m:rPr>
                      <a:rPr lang="en-GB" b="0" i="0" smtClean="0"/>
                      <m:t>meV</m:t>
                    </m:r>
                    <m:r>
                      <m:rPr>
                        <m:nor/>
                      </m:rPr>
                      <a:rPr lang="en-GB" b="0" i="0" smtClean="0"/>
                      <m:t>, </m:t>
                    </m:r>
                    <m:r>
                      <m:rPr>
                        <m:nor/>
                      </m:rPr>
                      <a:rPr lang="en-GB" b="0" i="0" smtClean="0"/>
                      <m:t>need</m:t>
                    </m:r>
                    <m:r>
                      <m:rPr>
                        <m:nor/>
                      </m:rPr>
                      <a:rPr lang="en-GB" b="0" i="0" smtClean="0"/>
                      <m:t> </m:t>
                    </m:r>
                    <m:r>
                      <m:rPr>
                        <m:nor/>
                      </m:rPr>
                      <a:rPr lang="en-GB" b="0" i="0" smtClean="0"/>
                      <m:t>experiments</m:t>
                    </m:r>
                    <m:r>
                      <m:rPr>
                        <m:nor/>
                      </m:rPr>
                      <a:rPr lang="en-GB" b="0" i="0" smtClean="0"/>
                      <m:t> </m:t>
                    </m:r>
                    <m:r>
                      <m:rPr>
                        <m:nor/>
                      </m:rPr>
                      <a:rPr lang="en-GB" b="0" i="0" smtClean="0"/>
                      <m:t>to</m:t>
                    </m:r>
                    <m:r>
                      <m:rPr>
                        <m:nor/>
                      </m:rPr>
                      <a:rPr lang="en-GB" b="0" i="0" smtClean="0"/>
                      <m:t> </m:t>
                    </m:r>
                    <m:r>
                      <m:rPr>
                        <m:nor/>
                      </m:rPr>
                      <a:rPr lang="en-GB" b="0" i="0" smtClean="0"/>
                      <m:t>cover</m:t>
                    </m:r>
                    <m:r>
                      <m:rPr>
                        <m:nor/>
                      </m:rPr>
                      <a:rPr lang="en-GB" b="0" i="0" smtClean="0"/>
                      <m:t> </m:t>
                    </m:r>
                    <m:r>
                      <m:rPr>
                        <m:nor/>
                      </m:rPr>
                      <a:rPr lang="en-GB" b="0" i="0" smtClean="0"/>
                      <m:t>whole</m:t>
                    </m:r>
                    <m:r>
                      <m:rPr>
                        <m:nor/>
                      </m:rPr>
                      <a:rPr lang="en-GB" b="0" i="0" smtClean="0"/>
                      <m:t> </m:t>
                    </m:r>
                    <m:r>
                      <m:rPr>
                        <m:nor/>
                      </m:rPr>
                      <a:rPr lang="en-GB" b="0" i="0" smtClean="0"/>
                      <m:t>mass</m:t>
                    </m:r>
                    <m:r>
                      <m:rPr>
                        <m:nor/>
                      </m:rPr>
                      <a:rPr lang="en-GB" b="0" i="0" smtClean="0"/>
                      <m:t> </m:t>
                    </m:r>
                  </m:oMath>
                </a14:m>
                <a:r>
                  <a:rPr lang="en-GB" b="0" i="0" dirty="0"/>
                  <a:t>range</a:t>
                </a: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GB" dirty="0"/>
                  <a:t>Existing </a:t>
                </a:r>
                <a:r>
                  <a:rPr lang="en-GB" dirty="0" err="1"/>
                  <a:t>haloscope</a:t>
                </a:r>
                <a:r>
                  <a:rPr lang="en-GB" dirty="0"/>
                  <a:t> axion dark matter detectors techniques struggle above ~100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/>
                      <m:t>μeV</m:t>
                    </m:r>
                  </m:oMath>
                </a14:m>
                <a:r>
                  <a:rPr lang="en-GB" b="0" i="0" dirty="0"/>
                  <a:t> – worth developing other technologies</a:t>
                </a: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GB" dirty="0"/>
                  <a:t>Techniques from quantum science most relevant in this mass range  </a:t>
                </a:r>
                <a:endParaRPr lang="en-GB" b="0" i="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C3CECE-7F27-2B41-2C54-4AA5752E4E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97977" y="2440828"/>
                <a:ext cx="8180025" cy="1386681"/>
              </a:xfrm>
              <a:blipFill>
                <a:blip r:embed="rId3"/>
                <a:stretch>
                  <a:fillRect l="-1790" t="-6140" r="-1790" b="-469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2CFDD-B44C-1DB2-CB19-95969441F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4DFCC-3491-7BA5-D039-DE5B133B6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B27C0-D8A9-9610-8A5D-F17AF7EF4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9678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85D2A-2673-35E6-96AE-7FEF71B5E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concept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A93190-0314-AEBD-5A81-F25A7248B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8DADD1-0676-8116-CD32-A195D8F83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B0F4A-761F-8FE0-8305-A704132F3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7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307ECB5-2DF3-3EE8-5CBA-173CBC4044C7}"/>
              </a:ext>
            </a:extLst>
          </p:cNvPr>
          <p:cNvGrpSpPr/>
          <p:nvPr/>
        </p:nvGrpSpPr>
        <p:grpSpPr>
          <a:xfrm>
            <a:off x="373450" y="1319106"/>
            <a:ext cx="4967927" cy="4228597"/>
            <a:chOff x="-1087947" y="483619"/>
            <a:chExt cx="4967927" cy="4228597"/>
          </a:xfrm>
        </p:grpSpPr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041F6492-C670-E04F-2A8E-DF0E2B16AA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-52174" t="-5416" r="52174" b="5416"/>
            <a:stretch/>
          </p:blipFill>
          <p:spPr>
            <a:xfrm>
              <a:off x="-1087947" y="2443678"/>
              <a:ext cx="4942709" cy="2268538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6348A63F-E97B-15F6-8B38-B3A0EDD490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51032"/>
            <a:stretch/>
          </p:blipFill>
          <p:spPr>
            <a:xfrm flipH="1">
              <a:off x="1459620" y="483619"/>
              <a:ext cx="2420360" cy="2268538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C09E617-2538-11AE-BDF0-01D7B1FEF1E1}"/>
              </a:ext>
            </a:extLst>
          </p:cNvPr>
          <p:cNvSpPr txBox="1"/>
          <p:nvPr/>
        </p:nvSpPr>
        <p:spPr>
          <a:xfrm>
            <a:off x="3735485" y="1717758"/>
            <a:ext cx="1200236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Detector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D26AD4F-88C2-EF58-0B5F-18C30601FCC5}"/>
              </a:ext>
            </a:extLst>
          </p:cNvPr>
          <p:cNvCxnSpPr>
            <a:cxnSpLocks/>
          </p:cNvCxnSpPr>
          <p:nvPr/>
        </p:nvCxnSpPr>
        <p:spPr>
          <a:xfrm>
            <a:off x="5341377" y="2969879"/>
            <a:ext cx="0" cy="214537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46AB47D-1AAE-43E1-6B1F-C503864A815A}"/>
              </a:ext>
            </a:extLst>
          </p:cNvPr>
          <p:cNvGrpSpPr/>
          <p:nvPr/>
        </p:nvGrpSpPr>
        <p:grpSpPr>
          <a:xfrm>
            <a:off x="5366595" y="327026"/>
            <a:ext cx="5896206" cy="5220677"/>
            <a:chOff x="5366595" y="327026"/>
            <a:chExt cx="5896206" cy="5220677"/>
          </a:xfrm>
        </p:grpSpPr>
        <p:pic>
          <p:nvPicPr>
            <p:cNvPr id="28" name="Picture 27" descr="A blue and yellow graph&#10;&#10;AI-generated content may be incorrect.">
              <a:extLst>
                <a:ext uri="{FF2B5EF4-FFF2-40B4-BE49-F238E27FC236}">
                  <a16:creationId xmlns:a16="http://schemas.microsoft.com/office/drawing/2014/main" id="{50633DB3-2091-F8BB-296C-4FF76F7BE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5052" y="1413719"/>
              <a:ext cx="1697749" cy="3938776"/>
            </a:xfrm>
            <a:prstGeom prst="rect">
              <a:avLst/>
            </a:prstGeom>
          </p:spPr>
        </p:pic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5475D554-2FE5-18D2-59D6-5FBCD5DD98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255246" y="327026"/>
              <a:ext cx="4943473" cy="5220677"/>
            </a:xfrm>
            <a:prstGeom prst="rect">
              <a:avLst/>
            </a:prstGeom>
          </p:spPr>
        </p:pic>
        <p:cxnSp>
          <p:nvCxnSpPr>
            <p:cNvPr id="12" name="Connector: Elbow 11">
              <a:extLst>
                <a:ext uri="{FF2B5EF4-FFF2-40B4-BE49-F238E27FC236}">
                  <a16:creationId xmlns:a16="http://schemas.microsoft.com/office/drawing/2014/main" id="{988DAC24-ED1A-C12F-AD3B-5417FDD57D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00893" y="4169921"/>
              <a:ext cx="2495655" cy="243513"/>
            </a:xfrm>
            <a:prstGeom prst="bentConnector3">
              <a:avLst>
                <a:gd name="adj1" fmla="val 19955"/>
              </a:avLst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or: Elbow 12">
              <a:extLst>
                <a:ext uri="{FF2B5EF4-FFF2-40B4-BE49-F238E27FC236}">
                  <a16:creationId xmlns:a16="http://schemas.microsoft.com/office/drawing/2014/main" id="{B49D81FB-FE3F-87DD-493E-DD435CC70394}"/>
                </a:ext>
              </a:extLst>
            </p:cNvPr>
            <p:cNvCxnSpPr>
              <a:cxnSpLocks/>
            </p:cNvCxnSpPr>
            <p:nvPr/>
          </p:nvCxnSpPr>
          <p:spPr>
            <a:xfrm>
              <a:off x="5366595" y="2260755"/>
              <a:ext cx="2729953" cy="1122352"/>
            </a:xfrm>
            <a:prstGeom prst="bentConnector3">
              <a:avLst>
                <a:gd name="adj1" fmla="val 27670"/>
              </a:avLst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58F1EEDE-BFED-D48D-2CDE-E58A9E2BFA4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924592" y="2625869"/>
              <a:ext cx="666750" cy="1552575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575BB14-B22D-D96D-BB09-177AC85F4648}"/>
                  </a:ext>
                </a:extLst>
              </p:cNvPr>
              <p:cNvSpPr txBox="1"/>
              <p:nvPr/>
            </p:nvSpPr>
            <p:spPr>
              <a:xfrm>
                <a:off x="802164" y="4444323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p>
                        <m:sSup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575BB14-B22D-D96D-BB09-177AC85F46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164" y="4444323"/>
                <a:ext cx="914400" cy="914400"/>
              </a:xfrm>
              <a:prstGeom prst="rect">
                <a:avLst/>
              </a:prstGeom>
              <a:blipFill>
                <a:blip r:embed="rId9"/>
                <a:stretch>
                  <a:fillRect l="-6000" r="-9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2792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5860B-0FB3-2EEE-F552-B0EC0903F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Fabry-Perot cavity axion-to-photon converter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9E3A30-F491-4E7F-B11E-5990F95BB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7EEE5-113A-9A5D-8732-8E484B880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502AC-89E2-EC8F-28F3-6F9704AFD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8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9CB9398-7056-6AF6-D3F5-95D24A84B7E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1" y="620196"/>
            <a:ext cx="2883146" cy="371567"/>
          </a:xfrm>
        </p:spPr>
        <p:txBody>
          <a:bodyPr/>
          <a:lstStyle/>
          <a:p>
            <a:r>
              <a:rPr lang="en-GB" dirty="0"/>
              <a:t>Why?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A742273-D2F1-039B-24DD-4258DA4CE570}"/>
                  </a:ext>
                </a:extLst>
              </p:cNvPr>
              <p:cNvSpPr txBox="1"/>
              <p:nvPr/>
            </p:nvSpPr>
            <p:spPr>
              <a:xfrm>
                <a:off x="4312676" y="1178007"/>
                <a:ext cx="3526543" cy="3313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b="0" i="0" smtClean="0"/>
                        <m:t>Rate</m:t>
                      </m:r>
                      <m:r>
                        <a:rPr lang="en-GB" b="0" i="1" smtClean="0"/>
                        <m:t> [</m:t>
                      </m:r>
                      <m:sSup>
                        <m:sSupPr>
                          <m:ctrlPr>
                            <a:rPr lang="en-GB" b="0" i="1" smtClean="0"/>
                          </m:ctrlPr>
                        </m:sSupPr>
                        <m:e>
                          <m:r>
                            <a:rPr lang="en-GB" b="0" i="1" smtClean="0"/>
                            <m:t>𝑠</m:t>
                          </m:r>
                        </m:e>
                        <m:sup>
                          <m:r>
                            <a:rPr lang="en-GB" b="0" i="1" smtClean="0"/>
                            <m:t>−1</m:t>
                          </m:r>
                        </m:sup>
                      </m:sSup>
                      <m:r>
                        <a:rPr lang="en-GB" b="0" i="1" smtClean="0"/>
                        <m:t>]</m:t>
                      </m:r>
                      <m:r>
                        <a:rPr lang="en-US" b="0" i="1" smtClean="0"/>
                        <m:t>=</m:t>
                      </m:r>
                      <m:sSup>
                        <m:sSupPr>
                          <m:ctrlPr>
                            <a:rPr lang="en-US" i="1"/>
                          </m:ctrlPr>
                        </m:sSupPr>
                        <m:e>
                          <m:r>
                            <a:rPr lang="en-GB" b="0" i="1" smtClean="0"/>
                            <m:t>10</m:t>
                          </m:r>
                        </m:e>
                        <m:sup>
                          <m:r>
                            <a:rPr lang="en-GB" b="0" i="1" smtClean="0"/>
                            <m:t>−3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sSup>
                        <m:sSupPr>
                          <m:ctrlPr>
                            <a:rPr lang="en-US" i="1" smtClean="0"/>
                          </m:ctrlPr>
                        </m:sSupPr>
                        <m:e>
                          <m:sSub>
                            <m:sSubPr>
                              <m:ctrlPr>
                                <a:rPr lang="en-US" i="1"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i="1">
                                  <a:ea typeface="Cambria Math" panose="02040503050406030204" pitchFamily="18" charset="0"/>
                                </a:rPr>
                                <m:t>𝛾𝛾</m:t>
                              </m:r>
                            </m:sub>
                          </m:sSub>
                        </m:e>
                        <m:sup>
                          <m:r>
                            <a:rPr lang="en-US" b="0" i="1" smtClean="0"/>
                            <m:t>2</m:t>
                          </m:r>
                        </m:sup>
                      </m:sSup>
                      <m:r>
                        <a:rPr lang="en-GB" b="0" i="1" smtClean="0"/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chemeClr val="accent2"/>
                              </a:solidFill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</a:rPr>
                            <m:t>𝑚</m:t>
                          </m:r>
                        </m:sub>
                      </m:sSub>
                      <m:r>
                        <a:rPr lang="en-GB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sSup>
                        <m:sSupPr>
                          <m:ctrlPr>
                            <a:rPr lang="en-US" i="1" smtClean="0">
                              <a:solidFill>
                                <a:schemeClr val="accent4"/>
                              </a:solidFill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4"/>
                              </a:solidFill>
                            </a:rPr>
                            <m:t>𝐵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4"/>
                              </a:solidFill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A742273-D2F1-039B-24DD-4258DA4CE5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676" y="1178007"/>
                <a:ext cx="3526543" cy="331373"/>
              </a:xfrm>
              <a:prstGeom prst="rect">
                <a:avLst/>
              </a:prstGeom>
              <a:blipFill>
                <a:blip r:embed="rId2"/>
                <a:stretch>
                  <a:fillRect l="-1036" b="-25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Group 42">
            <a:extLst>
              <a:ext uri="{FF2B5EF4-FFF2-40B4-BE49-F238E27FC236}">
                <a16:creationId xmlns:a16="http://schemas.microsoft.com/office/drawing/2014/main" id="{BFA7A9DD-CA2A-81EA-4CD4-BA845CB6D6A1}"/>
              </a:ext>
            </a:extLst>
          </p:cNvPr>
          <p:cNvGrpSpPr/>
          <p:nvPr/>
        </p:nvGrpSpPr>
        <p:grpSpPr>
          <a:xfrm>
            <a:off x="7488485" y="1631534"/>
            <a:ext cx="4226875" cy="2162300"/>
            <a:chOff x="7605850" y="1902741"/>
            <a:chExt cx="4226875" cy="2162300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5BFE932-10D0-6729-D3CF-78E93DAD8306}"/>
                </a:ext>
              </a:extLst>
            </p:cNvPr>
            <p:cNvSpPr txBox="1"/>
            <p:nvPr/>
          </p:nvSpPr>
          <p:spPr>
            <a:xfrm>
              <a:off x="7916236" y="3652427"/>
              <a:ext cx="373447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200" dirty="0"/>
                <a:t>S. </a:t>
              </a:r>
              <a:r>
                <a:rPr lang="fr-FR" sz="1200" dirty="0" err="1"/>
                <a:t>Kuhr</a:t>
              </a:r>
              <a:r>
                <a:rPr lang="fr-FR" sz="1200" dirty="0"/>
                <a:t> et al., </a:t>
              </a:r>
              <a:r>
                <a:rPr lang="fr-FR" sz="1200" dirty="0" err="1"/>
                <a:t>Appl</a:t>
              </a:r>
              <a:r>
                <a:rPr lang="fr-FR" sz="1200" dirty="0"/>
                <a:t>. Phys. </a:t>
              </a:r>
              <a:r>
                <a:rPr lang="fr-FR" sz="1200" dirty="0" err="1"/>
                <a:t>Lett</a:t>
              </a:r>
              <a:r>
                <a:rPr lang="fr-FR" sz="1200" dirty="0"/>
                <a:t>. </a:t>
              </a:r>
              <a:r>
                <a:rPr lang="fr-FR" sz="1200" b="1" dirty="0"/>
                <a:t>90</a:t>
              </a:r>
              <a:r>
                <a:rPr lang="fr-FR" sz="1200" dirty="0"/>
                <a:t>, 164101 (2007)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51C7628F-3931-72F0-E2B3-81412C8CD1F0}"/>
                </a:ext>
              </a:extLst>
            </p:cNvPr>
            <p:cNvGrpSpPr/>
            <p:nvPr/>
          </p:nvGrpSpPr>
          <p:grpSpPr>
            <a:xfrm>
              <a:off x="8865238" y="2278473"/>
              <a:ext cx="1661310" cy="1323377"/>
              <a:chOff x="9280301" y="2301666"/>
              <a:chExt cx="1661310" cy="1323377"/>
            </a:xfrm>
          </p:grpSpPr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B987BABF-2ABF-ABD0-9AD9-B056C4A605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280301" y="2301666"/>
                <a:ext cx="1510664" cy="1323377"/>
              </a:xfrm>
              <a:prstGeom prst="rect">
                <a:avLst/>
              </a:prstGeom>
            </p:spPr>
          </p:pic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51F0BE4-D259-CE49-3193-F0322F1DDD68}"/>
                  </a:ext>
                </a:extLst>
              </p:cNvPr>
              <p:cNvSpPr txBox="1"/>
              <p:nvPr/>
            </p:nvSpPr>
            <p:spPr>
              <a:xfrm>
                <a:off x="9789915" y="2312585"/>
                <a:ext cx="1151696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Q=4.2x10</a:t>
                </a:r>
                <a:r>
                  <a:rPr lang="en-US" sz="1200" baseline="30000" dirty="0">
                    <a:solidFill>
                      <a:schemeClr val="bg1"/>
                    </a:solidFill>
                  </a:rPr>
                  <a:t>10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E277DC0-ECB3-2775-DEDD-01C8DE33E62E}"/>
                </a:ext>
              </a:extLst>
            </p:cNvPr>
            <p:cNvSpPr txBox="1"/>
            <p:nvPr/>
          </p:nvSpPr>
          <p:spPr>
            <a:xfrm>
              <a:off x="7675106" y="1917910"/>
              <a:ext cx="415700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GB" dirty="0">
                  <a:ea typeface="Cambria Math" panose="02040503050406030204" pitchFamily="18" charset="0"/>
                </a:rPr>
                <a:t>2) High Q possible in open geometry</a:t>
              </a:r>
              <a:endParaRPr lang="en-GB" dirty="0"/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22CC4A2E-FB18-1731-F8DF-C945D361E1BC}"/>
                </a:ext>
              </a:extLst>
            </p:cNvPr>
            <p:cNvSpPr/>
            <p:nvPr/>
          </p:nvSpPr>
          <p:spPr>
            <a:xfrm>
              <a:off x="7605850" y="1902741"/>
              <a:ext cx="4226875" cy="2162300"/>
            </a:xfrm>
            <a:prstGeom prst="roundRect">
              <a:avLst>
                <a:gd name="adj" fmla="val 9879"/>
              </a:avLst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5DB44554-432C-C1AF-2E8A-98AB2B153550}"/>
              </a:ext>
            </a:extLst>
          </p:cNvPr>
          <p:cNvSpPr txBox="1"/>
          <p:nvPr/>
        </p:nvSpPr>
        <p:spPr>
          <a:xfrm>
            <a:off x="388991" y="5913413"/>
            <a:ext cx="1186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Other considerations: Frequency adjustment easy, compact, broad tuning range, easy to model and profile E field  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3BC30AD-CC2B-6BA5-A73C-674B447C39FF}"/>
              </a:ext>
            </a:extLst>
          </p:cNvPr>
          <p:cNvGrpSpPr/>
          <p:nvPr/>
        </p:nvGrpSpPr>
        <p:grpSpPr>
          <a:xfrm>
            <a:off x="7488486" y="3872672"/>
            <a:ext cx="4226724" cy="1974042"/>
            <a:chOff x="7605851" y="4143879"/>
            <a:chExt cx="4226724" cy="1974042"/>
          </a:xfrm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5B52EB2B-DCC8-34FE-6227-596E9C839882}"/>
                </a:ext>
              </a:extLst>
            </p:cNvPr>
            <p:cNvSpPr/>
            <p:nvPr/>
          </p:nvSpPr>
          <p:spPr>
            <a:xfrm>
              <a:off x="7605851" y="4143879"/>
              <a:ext cx="4226724" cy="1974042"/>
            </a:xfrm>
            <a:prstGeom prst="roundRect">
              <a:avLst>
                <a:gd name="adj" fmla="val 9879"/>
              </a:avLst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28E7BF7-93AF-ADB5-7C08-00EECD370641}"/>
                </a:ext>
              </a:extLst>
            </p:cNvPr>
            <p:cNvSpPr txBox="1"/>
            <p:nvPr/>
          </p:nvSpPr>
          <p:spPr>
            <a:xfrm>
              <a:off x="7690891" y="4176274"/>
              <a:ext cx="350991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GB" dirty="0">
                  <a:ea typeface="Cambria Math" panose="02040503050406030204" pitchFamily="18" charset="0"/>
                </a:rPr>
                <a:t>3) High B-field compatible </a:t>
              </a:r>
              <a:endParaRPr lang="en-GB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71B560E7-EC2B-973C-4552-39FC49C442DE}"/>
                    </a:ext>
                  </a:extLst>
                </p:cNvPr>
                <p:cNvSpPr txBox="1"/>
                <p:nvPr/>
              </p:nvSpPr>
              <p:spPr>
                <a:xfrm>
                  <a:off x="7898460" y="4789280"/>
                  <a:ext cx="3705130" cy="7466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/>
                    <a:t>Microwave Bragg mirrors, </a:t>
                  </a:r>
                  <a14:m>
                    <m:oMath xmlns:m="http://schemas.openxmlformats.org/officeDocument/2006/math">
                      <m:r>
                        <a:rPr lang="en-GB" sz="1400" b="0" i="0" dirty="0" smtClean="0"/>
                        <m:t> </m:t>
                      </m:r>
                      <m:r>
                        <m:rPr>
                          <m:nor/>
                        </m:rPr>
                        <a:rPr lang="en-GB" sz="1400" dirty="0"/>
                        <m:t>Q</m:t>
                      </m:r>
                      <m:r>
                        <m:rPr>
                          <m:nor/>
                        </m:rPr>
                        <a:rPr lang="en-GB" sz="1400" dirty="0"/>
                        <m:t>&gt;2.5</m:t>
                      </m:r>
                      <m:r>
                        <a:rPr lang="en-GB" sz="1400" i="1"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1400" i="1" smtClean="0"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b="0" i="1" smtClean="0"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a14:m>
                  <a:endParaRPr lang="en-GB" sz="1400" dirty="0"/>
                </a:p>
                <a:p>
                  <a:r>
                    <a:rPr lang="en-GB" sz="1400" dirty="0"/>
                    <a:t>J. </a:t>
                  </a:r>
                  <a:r>
                    <a:rPr lang="en-GB" sz="1400" dirty="0" err="1"/>
                    <a:t>Krupka</a:t>
                  </a:r>
                  <a:r>
                    <a:rPr lang="en-GB" sz="1400" dirty="0"/>
                    <a:t> et al., IEEE trans. ultra. </a:t>
                  </a:r>
                  <a:r>
                    <a:rPr lang="en-GB" sz="1400" b="1" dirty="0"/>
                    <a:t>52</a:t>
                  </a:r>
                  <a:r>
                    <a:rPr lang="en-GB" sz="1400" dirty="0"/>
                    <a:t> 9 (2005)   </a:t>
                  </a:r>
                </a:p>
              </p:txBody>
            </p:sp>
          </mc:Choice>
          <mc:Fallback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71B560E7-EC2B-973C-4552-39FC49C442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98460" y="4789280"/>
                  <a:ext cx="3705130" cy="746679"/>
                </a:xfrm>
                <a:prstGeom prst="rect">
                  <a:avLst/>
                </a:prstGeom>
                <a:blipFill>
                  <a:blip r:embed="rId4"/>
                  <a:stretch>
                    <a:fillRect l="-493" b="-813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8FDFA29-2DC1-B37F-222C-9E8FB6141A1D}"/>
              </a:ext>
            </a:extLst>
          </p:cNvPr>
          <p:cNvGrpSpPr/>
          <p:nvPr/>
        </p:nvGrpSpPr>
        <p:grpSpPr>
          <a:xfrm>
            <a:off x="187435" y="1637138"/>
            <a:ext cx="7274928" cy="4209576"/>
            <a:chOff x="187435" y="1637138"/>
            <a:chExt cx="7274928" cy="4209576"/>
          </a:xfrm>
        </p:grpSpPr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77ACF258-A3F2-B3B3-C0D1-418808C76C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flipH="1">
              <a:off x="6009181" y="1908888"/>
              <a:ext cx="246065" cy="3561469"/>
            </a:xfrm>
            <a:prstGeom prst="rect">
              <a:avLst/>
            </a:prstGeom>
          </p:spPr>
        </p:pic>
        <p:sp>
          <p:nvSpPr>
            <p:cNvPr id="58" name="Free-form: Shape 57">
              <a:extLst>
                <a:ext uri="{FF2B5EF4-FFF2-40B4-BE49-F238E27FC236}">
                  <a16:creationId xmlns:a16="http://schemas.microsoft.com/office/drawing/2014/main" id="{8D63076E-91EB-DEA1-F6E9-70022A91DA38}"/>
                </a:ext>
              </a:extLst>
            </p:cNvPr>
            <p:cNvSpPr/>
            <p:nvPr/>
          </p:nvSpPr>
          <p:spPr>
            <a:xfrm flipH="1">
              <a:off x="6174712" y="2000504"/>
              <a:ext cx="233362" cy="3373437"/>
            </a:xfrm>
            <a:custGeom>
              <a:avLst/>
              <a:gdLst>
                <a:gd name="csX0" fmla="*/ 63109 w 65598"/>
                <a:gd name="csY0" fmla="*/ 429864 h 4231132"/>
                <a:gd name="csX1" fmla="*/ 50409 w 65598"/>
                <a:gd name="csY1" fmla="*/ 3808064 h 4231132"/>
                <a:gd name="csX2" fmla="*/ 5959 w 65598"/>
                <a:gd name="csY2" fmla="*/ 3808064 h 4231132"/>
                <a:gd name="csX3" fmla="*/ 5959 w 65598"/>
                <a:gd name="csY3" fmla="*/ 417164 h 4231132"/>
                <a:gd name="csX4" fmla="*/ 63109 w 65598"/>
                <a:gd name="csY4" fmla="*/ 429864 h 4231132"/>
                <a:gd name="csX0" fmla="*/ 63109 w 65598"/>
                <a:gd name="csY0" fmla="*/ 429864 h 4231132"/>
                <a:gd name="csX1" fmla="*/ 50409 w 65598"/>
                <a:gd name="csY1" fmla="*/ 3808064 h 4231132"/>
                <a:gd name="csX2" fmla="*/ 5959 w 65598"/>
                <a:gd name="csY2" fmla="*/ 3808064 h 4231132"/>
                <a:gd name="csX3" fmla="*/ 5959 w 65598"/>
                <a:gd name="csY3" fmla="*/ 417164 h 4231132"/>
                <a:gd name="csX4" fmla="*/ 63109 w 65598"/>
                <a:gd name="csY4" fmla="*/ 429864 h 4231132"/>
                <a:gd name="csX0" fmla="*/ 63109 w 65598"/>
                <a:gd name="csY0" fmla="*/ 429864 h 4231132"/>
                <a:gd name="csX1" fmla="*/ 50409 w 65598"/>
                <a:gd name="csY1" fmla="*/ 3808064 h 4231132"/>
                <a:gd name="csX2" fmla="*/ 5959 w 65598"/>
                <a:gd name="csY2" fmla="*/ 3808064 h 4231132"/>
                <a:gd name="csX3" fmla="*/ 5959 w 65598"/>
                <a:gd name="csY3" fmla="*/ 417164 h 4231132"/>
                <a:gd name="csX4" fmla="*/ 63109 w 65598"/>
                <a:gd name="csY4" fmla="*/ 429864 h 4231132"/>
                <a:gd name="csX0" fmla="*/ 57150 w 59639"/>
                <a:gd name="csY0" fmla="*/ 429864 h 4231132"/>
                <a:gd name="csX1" fmla="*/ 44450 w 59639"/>
                <a:gd name="csY1" fmla="*/ 3808064 h 4231132"/>
                <a:gd name="csX2" fmla="*/ 0 w 59639"/>
                <a:gd name="csY2" fmla="*/ 3808064 h 4231132"/>
                <a:gd name="csX3" fmla="*/ 0 w 59639"/>
                <a:gd name="csY3" fmla="*/ 417164 h 4231132"/>
                <a:gd name="csX4" fmla="*/ 57150 w 59639"/>
                <a:gd name="csY4" fmla="*/ 429864 h 4231132"/>
                <a:gd name="csX0" fmla="*/ 57150 w 59639"/>
                <a:gd name="csY0" fmla="*/ 12700 h 3813968"/>
                <a:gd name="csX1" fmla="*/ 44450 w 59639"/>
                <a:gd name="csY1" fmla="*/ 3390900 h 3813968"/>
                <a:gd name="csX2" fmla="*/ 0 w 59639"/>
                <a:gd name="csY2" fmla="*/ 3390900 h 3813968"/>
                <a:gd name="csX3" fmla="*/ 0 w 59639"/>
                <a:gd name="csY3" fmla="*/ 0 h 3813968"/>
                <a:gd name="csX4" fmla="*/ 57150 w 59639"/>
                <a:gd name="csY4" fmla="*/ 12700 h 3813968"/>
                <a:gd name="csX0" fmla="*/ 64294 w 66143"/>
                <a:gd name="csY0" fmla="*/ 19844 h 3813523"/>
                <a:gd name="csX1" fmla="*/ 44450 w 66143"/>
                <a:gd name="csY1" fmla="*/ 3390900 h 3813523"/>
                <a:gd name="csX2" fmla="*/ 0 w 66143"/>
                <a:gd name="csY2" fmla="*/ 3390900 h 3813523"/>
                <a:gd name="csX3" fmla="*/ 0 w 66143"/>
                <a:gd name="csY3" fmla="*/ 0 h 3813523"/>
                <a:gd name="csX4" fmla="*/ 64294 w 66143"/>
                <a:gd name="csY4" fmla="*/ 19844 h 3813523"/>
                <a:gd name="csX0" fmla="*/ 104775 w 109214"/>
                <a:gd name="csY0" fmla="*/ 250532 h 4044211"/>
                <a:gd name="csX1" fmla="*/ 84931 w 109214"/>
                <a:gd name="csY1" fmla="*/ 3621588 h 4044211"/>
                <a:gd name="csX2" fmla="*/ 40481 w 109214"/>
                <a:gd name="csY2" fmla="*/ 3621588 h 4044211"/>
                <a:gd name="csX3" fmla="*/ 0 w 109214"/>
                <a:gd name="csY3" fmla="*/ 247357 h 4044211"/>
                <a:gd name="csX4" fmla="*/ 104775 w 109214"/>
                <a:gd name="csY4" fmla="*/ 250532 h 4044211"/>
                <a:gd name="csX0" fmla="*/ 104775 w 109214"/>
                <a:gd name="csY0" fmla="*/ 3175 h 3796854"/>
                <a:gd name="csX1" fmla="*/ 84931 w 109214"/>
                <a:gd name="csY1" fmla="*/ 3374231 h 3796854"/>
                <a:gd name="csX2" fmla="*/ 40481 w 109214"/>
                <a:gd name="csY2" fmla="*/ 3374231 h 3796854"/>
                <a:gd name="csX3" fmla="*/ 0 w 109214"/>
                <a:gd name="csY3" fmla="*/ 0 h 3796854"/>
                <a:gd name="csX4" fmla="*/ 104775 w 109214"/>
                <a:gd name="csY4" fmla="*/ 3175 h 3796854"/>
                <a:gd name="csX0" fmla="*/ 64294 w 65097"/>
                <a:gd name="csY0" fmla="*/ 249296 h 4042975"/>
                <a:gd name="csX1" fmla="*/ 44450 w 65097"/>
                <a:gd name="csY1" fmla="*/ 3620352 h 4042975"/>
                <a:gd name="csX2" fmla="*/ 0 w 65097"/>
                <a:gd name="csY2" fmla="*/ 3620352 h 4042975"/>
                <a:gd name="csX3" fmla="*/ 19050 w 65097"/>
                <a:gd name="csY3" fmla="*/ 250884 h 4042975"/>
                <a:gd name="csX4" fmla="*/ 64294 w 65097"/>
                <a:gd name="csY4" fmla="*/ 249296 h 4042975"/>
                <a:gd name="csX0" fmla="*/ 64294 w 66143"/>
                <a:gd name="csY0" fmla="*/ 251686 h 4045365"/>
                <a:gd name="csX1" fmla="*/ 44450 w 66143"/>
                <a:gd name="csY1" fmla="*/ 3622742 h 4045365"/>
                <a:gd name="csX2" fmla="*/ 0 w 66143"/>
                <a:gd name="csY2" fmla="*/ 3622742 h 4045365"/>
                <a:gd name="csX3" fmla="*/ 0 w 66143"/>
                <a:gd name="csY3" fmla="*/ 246130 h 4045365"/>
                <a:gd name="csX4" fmla="*/ 64294 w 66143"/>
                <a:gd name="csY4" fmla="*/ 251686 h 4045365"/>
                <a:gd name="csX0" fmla="*/ 64294 w 66143"/>
                <a:gd name="csY0" fmla="*/ 5556 h 3799235"/>
                <a:gd name="csX1" fmla="*/ 44450 w 66143"/>
                <a:gd name="csY1" fmla="*/ 3376612 h 3799235"/>
                <a:gd name="csX2" fmla="*/ 0 w 66143"/>
                <a:gd name="csY2" fmla="*/ 3376612 h 3799235"/>
                <a:gd name="csX3" fmla="*/ 0 w 66143"/>
                <a:gd name="csY3" fmla="*/ 0 h 3799235"/>
                <a:gd name="csX4" fmla="*/ 64294 w 66143"/>
                <a:gd name="csY4" fmla="*/ 5556 h 3799235"/>
                <a:gd name="csX0" fmla="*/ 64294 w 66003"/>
                <a:gd name="csY0" fmla="*/ 248681 h 4042360"/>
                <a:gd name="csX1" fmla="*/ 44450 w 66003"/>
                <a:gd name="csY1" fmla="*/ 3619737 h 4042360"/>
                <a:gd name="csX2" fmla="*/ 0 w 66003"/>
                <a:gd name="csY2" fmla="*/ 3619737 h 4042360"/>
                <a:gd name="csX3" fmla="*/ 2381 w 66003"/>
                <a:gd name="csY3" fmla="*/ 252650 h 4042360"/>
                <a:gd name="csX4" fmla="*/ 64294 w 66003"/>
                <a:gd name="csY4" fmla="*/ 248681 h 4042360"/>
                <a:gd name="csX0" fmla="*/ 64294 w 66003"/>
                <a:gd name="csY0" fmla="*/ 248681 h 4042360"/>
                <a:gd name="csX1" fmla="*/ 44450 w 66003"/>
                <a:gd name="csY1" fmla="*/ 3619737 h 4042360"/>
                <a:gd name="csX2" fmla="*/ 0 w 66003"/>
                <a:gd name="csY2" fmla="*/ 3619737 h 4042360"/>
                <a:gd name="csX3" fmla="*/ 2381 w 66003"/>
                <a:gd name="csY3" fmla="*/ 252650 h 4042360"/>
                <a:gd name="csX4" fmla="*/ 64294 w 66003"/>
                <a:gd name="csY4" fmla="*/ 248681 h 4042360"/>
                <a:gd name="csX0" fmla="*/ 64294 w 66003"/>
                <a:gd name="csY0" fmla="*/ 0 h 3793679"/>
                <a:gd name="csX1" fmla="*/ 44450 w 66003"/>
                <a:gd name="csY1" fmla="*/ 3371056 h 3793679"/>
                <a:gd name="csX2" fmla="*/ 0 w 66003"/>
                <a:gd name="csY2" fmla="*/ 3371056 h 3793679"/>
                <a:gd name="csX3" fmla="*/ 2381 w 66003"/>
                <a:gd name="csY3" fmla="*/ 3969 h 3793679"/>
                <a:gd name="csX4" fmla="*/ 64294 w 66003"/>
                <a:gd name="csY4" fmla="*/ 0 h 3793679"/>
                <a:gd name="csX0" fmla="*/ 66781 w 68490"/>
                <a:gd name="csY0" fmla="*/ 0 h 3793679"/>
                <a:gd name="csX1" fmla="*/ 46937 w 68490"/>
                <a:gd name="csY1" fmla="*/ 3371056 h 3793679"/>
                <a:gd name="csX2" fmla="*/ 2487 w 68490"/>
                <a:gd name="csY2" fmla="*/ 3371056 h 3793679"/>
                <a:gd name="csX3" fmla="*/ 105 w 68490"/>
                <a:gd name="csY3" fmla="*/ 3969 h 3793679"/>
                <a:gd name="csX4" fmla="*/ 66781 w 68490"/>
                <a:gd name="csY4" fmla="*/ 0 h 3793679"/>
                <a:gd name="csX0" fmla="*/ 66781 w 68490"/>
                <a:gd name="csY0" fmla="*/ 0 h 3793679"/>
                <a:gd name="csX1" fmla="*/ 46937 w 68490"/>
                <a:gd name="csY1" fmla="*/ 3371056 h 3793679"/>
                <a:gd name="csX2" fmla="*/ 2487 w 68490"/>
                <a:gd name="csY2" fmla="*/ 3371056 h 3793679"/>
                <a:gd name="csX3" fmla="*/ 105 w 68490"/>
                <a:gd name="csY3" fmla="*/ 3969 h 3793679"/>
                <a:gd name="csX4" fmla="*/ 66781 w 68490"/>
                <a:gd name="csY4" fmla="*/ 0 h 3793679"/>
                <a:gd name="csX0" fmla="*/ 66781 w 68490"/>
                <a:gd name="csY0" fmla="*/ 0 h 3371056"/>
                <a:gd name="csX1" fmla="*/ 46937 w 68490"/>
                <a:gd name="csY1" fmla="*/ 3371056 h 3371056"/>
                <a:gd name="csX2" fmla="*/ 2487 w 68490"/>
                <a:gd name="csY2" fmla="*/ 3371056 h 3371056"/>
                <a:gd name="csX3" fmla="*/ 105 w 68490"/>
                <a:gd name="csY3" fmla="*/ 3969 h 3371056"/>
                <a:gd name="csX4" fmla="*/ 66781 w 68490"/>
                <a:gd name="csY4" fmla="*/ 0 h 3371056"/>
                <a:gd name="csX0" fmla="*/ 66781 w 70220"/>
                <a:gd name="csY0" fmla="*/ 0 h 3371056"/>
                <a:gd name="csX1" fmla="*/ 58843 w 70220"/>
                <a:gd name="csY1" fmla="*/ 3371056 h 3371056"/>
                <a:gd name="csX2" fmla="*/ 2487 w 70220"/>
                <a:gd name="csY2" fmla="*/ 3371056 h 3371056"/>
                <a:gd name="csX3" fmla="*/ 105 w 70220"/>
                <a:gd name="csY3" fmla="*/ 3969 h 3371056"/>
                <a:gd name="csX4" fmla="*/ 66781 w 70220"/>
                <a:gd name="csY4" fmla="*/ 0 h 3371056"/>
                <a:gd name="csX0" fmla="*/ 66781 w 67539"/>
                <a:gd name="csY0" fmla="*/ 0 h 3371056"/>
                <a:gd name="csX1" fmla="*/ 58843 w 67539"/>
                <a:gd name="csY1" fmla="*/ 3371056 h 3371056"/>
                <a:gd name="csX2" fmla="*/ 2487 w 67539"/>
                <a:gd name="csY2" fmla="*/ 3371056 h 3371056"/>
                <a:gd name="csX3" fmla="*/ 105 w 67539"/>
                <a:gd name="csY3" fmla="*/ 3969 h 3371056"/>
                <a:gd name="csX4" fmla="*/ 66781 w 67539"/>
                <a:gd name="csY4" fmla="*/ 0 h 3371056"/>
                <a:gd name="csX0" fmla="*/ 66781 w 67245"/>
                <a:gd name="csY0" fmla="*/ 0 h 3371056"/>
                <a:gd name="csX1" fmla="*/ 58843 w 67245"/>
                <a:gd name="csY1" fmla="*/ 3371056 h 3371056"/>
                <a:gd name="csX2" fmla="*/ 2487 w 67245"/>
                <a:gd name="csY2" fmla="*/ 3371056 h 3371056"/>
                <a:gd name="csX3" fmla="*/ 105 w 67245"/>
                <a:gd name="csY3" fmla="*/ 3969 h 3371056"/>
                <a:gd name="csX4" fmla="*/ 66781 w 67245"/>
                <a:gd name="csY4" fmla="*/ 0 h 3371056"/>
                <a:gd name="csX0" fmla="*/ 66781 w 67577"/>
                <a:gd name="csY0" fmla="*/ 0 h 3371056"/>
                <a:gd name="csX1" fmla="*/ 58843 w 67577"/>
                <a:gd name="csY1" fmla="*/ 3371056 h 3371056"/>
                <a:gd name="csX2" fmla="*/ 2487 w 67577"/>
                <a:gd name="csY2" fmla="*/ 3371056 h 3371056"/>
                <a:gd name="csX3" fmla="*/ 105 w 67577"/>
                <a:gd name="csY3" fmla="*/ 3969 h 3371056"/>
                <a:gd name="csX4" fmla="*/ 66781 w 67577"/>
                <a:gd name="csY4" fmla="*/ 0 h 3371056"/>
                <a:gd name="csX0" fmla="*/ 66781 w 66781"/>
                <a:gd name="csY0" fmla="*/ 0 h 3371056"/>
                <a:gd name="csX1" fmla="*/ 58843 w 66781"/>
                <a:gd name="csY1" fmla="*/ 3371056 h 3371056"/>
                <a:gd name="csX2" fmla="*/ 2487 w 66781"/>
                <a:gd name="csY2" fmla="*/ 3371056 h 3371056"/>
                <a:gd name="csX3" fmla="*/ 105 w 66781"/>
                <a:gd name="csY3" fmla="*/ 3969 h 3371056"/>
                <a:gd name="csX4" fmla="*/ 66781 w 66781"/>
                <a:gd name="csY4" fmla="*/ 0 h 3371056"/>
                <a:gd name="csX0" fmla="*/ 66781 w 66781"/>
                <a:gd name="csY0" fmla="*/ 0 h 3371056"/>
                <a:gd name="csX1" fmla="*/ 58843 w 66781"/>
                <a:gd name="csY1" fmla="*/ 3371056 h 3371056"/>
                <a:gd name="csX2" fmla="*/ 2487 w 66781"/>
                <a:gd name="csY2" fmla="*/ 3371056 h 3371056"/>
                <a:gd name="csX3" fmla="*/ 105 w 66781"/>
                <a:gd name="csY3" fmla="*/ 3969 h 3371056"/>
                <a:gd name="csX4" fmla="*/ 66781 w 66781"/>
                <a:gd name="csY4" fmla="*/ 0 h 3371056"/>
                <a:gd name="csX0" fmla="*/ 66781 w 66781"/>
                <a:gd name="csY0" fmla="*/ 0 h 3371056"/>
                <a:gd name="csX1" fmla="*/ 58843 w 66781"/>
                <a:gd name="csY1" fmla="*/ 3371056 h 3371056"/>
                <a:gd name="csX2" fmla="*/ 2487 w 66781"/>
                <a:gd name="csY2" fmla="*/ 3371056 h 3371056"/>
                <a:gd name="csX3" fmla="*/ 105 w 66781"/>
                <a:gd name="csY3" fmla="*/ 3969 h 3371056"/>
                <a:gd name="csX4" fmla="*/ 66781 w 66781"/>
                <a:gd name="csY4" fmla="*/ 0 h 3371056"/>
                <a:gd name="csX0" fmla="*/ 66781 w 67187"/>
                <a:gd name="csY0" fmla="*/ 0 h 3371056"/>
                <a:gd name="csX1" fmla="*/ 29476 w 67187"/>
                <a:gd name="csY1" fmla="*/ 1769270 h 3371056"/>
                <a:gd name="csX2" fmla="*/ 58843 w 67187"/>
                <a:gd name="csY2" fmla="*/ 3371056 h 3371056"/>
                <a:gd name="csX3" fmla="*/ 2487 w 67187"/>
                <a:gd name="csY3" fmla="*/ 3371056 h 3371056"/>
                <a:gd name="csX4" fmla="*/ 105 w 67187"/>
                <a:gd name="csY4" fmla="*/ 3969 h 3371056"/>
                <a:gd name="csX5" fmla="*/ 66781 w 67187"/>
                <a:gd name="csY5" fmla="*/ 0 h 3371056"/>
                <a:gd name="csX0" fmla="*/ 66781 w 67076"/>
                <a:gd name="csY0" fmla="*/ 0 h 3371056"/>
                <a:gd name="csX1" fmla="*/ 12807 w 67076"/>
                <a:gd name="csY1" fmla="*/ 1724027 h 3371056"/>
                <a:gd name="csX2" fmla="*/ 58843 w 67076"/>
                <a:gd name="csY2" fmla="*/ 3371056 h 3371056"/>
                <a:gd name="csX3" fmla="*/ 2487 w 67076"/>
                <a:gd name="csY3" fmla="*/ 3371056 h 3371056"/>
                <a:gd name="csX4" fmla="*/ 105 w 67076"/>
                <a:gd name="csY4" fmla="*/ 3969 h 3371056"/>
                <a:gd name="csX5" fmla="*/ 66781 w 67076"/>
                <a:gd name="csY5" fmla="*/ 0 h 3371056"/>
                <a:gd name="csX0" fmla="*/ 223837 w 224132"/>
                <a:gd name="csY0" fmla="*/ 0 h 3371056"/>
                <a:gd name="csX1" fmla="*/ 169863 w 224132"/>
                <a:gd name="csY1" fmla="*/ 1724027 h 3371056"/>
                <a:gd name="csX2" fmla="*/ 215899 w 224132"/>
                <a:gd name="csY2" fmla="*/ 3371056 h 3371056"/>
                <a:gd name="csX3" fmla="*/ 0 w 224132"/>
                <a:gd name="csY3" fmla="*/ 3371056 h 3371056"/>
                <a:gd name="csX4" fmla="*/ 157161 w 224132"/>
                <a:gd name="csY4" fmla="*/ 3969 h 3371056"/>
                <a:gd name="csX5" fmla="*/ 223837 w 224132"/>
                <a:gd name="csY5" fmla="*/ 0 h 3371056"/>
                <a:gd name="csX0" fmla="*/ 223837 w 224132"/>
                <a:gd name="csY0" fmla="*/ 0 h 3371056"/>
                <a:gd name="csX1" fmla="*/ 169863 w 224132"/>
                <a:gd name="csY1" fmla="*/ 1724027 h 3371056"/>
                <a:gd name="csX2" fmla="*/ 215899 w 224132"/>
                <a:gd name="csY2" fmla="*/ 3371056 h 3371056"/>
                <a:gd name="csX3" fmla="*/ 0 w 224132"/>
                <a:gd name="csY3" fmla="*/ 3371056 h 3371056"/>
                <a:gd name="csX4" fmla="*/ 157161 w 224132"/>
                <a:gd name="csY4" fmla="*/ 3969 h 3371056"/>
                <a:gd name="csX5" fmla="*/ 223837 w 224132"/>
                <a:gd name="csY5" fmla="*/ 0 h 3371056"/>
                <a:gd name="csX0" fmla="*/ 223837 w 224132"/>
                <a:gd name="csY0" fmla="*/ 793 h 3371849"/>
                <a:gd name="csX1" fmla="*/ 169863 w 224132"/>
                <a:gd name="csY1" fmla="*/ 1724820 h 3371849"/>
                <a:gd name="csX2" fmla="*/ 215899 w 224132"/>
                <a:gd name="csY2" fmla="*/ 3371849 h 3371849"/>
                <a:gd name="csX3" fmla="*/ 0 w 224132"/>
                <a:gd name="csY3" fmla="*/ 3371849 h 3371849"/>
                <a:gd name="csX4" fmla="*/ 16667 w 224132"/>
                <a:gd name="csY4" fmla="*/ 0 h 3371849"/>
                <a:gd name="csX5" fmla="*/ 223837 w 224132"/>
                <a:gd name="csY5" fmla="*/ 793 h 3371849"/>
                <a:gd name="csX0" fmla="*/ 223837 w 224157"/>
                <a:gd name="csY0" fmla="*/ 793 h 3371849"/>
                <a:gd name="csX1" fmla="*/ 174626 w 224157"/>
                <a:gd name="csY1" fmla="*/ 1712913 h 3371849"/>
                <a:gd name="csX2" fmla="*/ 215899 w 224157"/>
                <a:gd name="csY2" fmla="*/ 3371849 h 3371849"/>
                <a:gd name="csX3" fmla="*/ 0 w 224157"/>
                <a:gd name="csY3" fmla="*/ 3371849 h 3371849"/>
                <a:gd name="csX4" fmla="*/ 16667 w 224157"/>
                <a:gd name="csY4" fmla="*/ 0 h 3371849"/>
                <a:gd name="csX5" fmla="*/ 223837 w 224157"/>
                <a:gd name="csY5" fmla="*/ 793 h 3371849"/>
                <a:gd name="csX0" fmla="*/ 223837 w 230422"/>
                <a:gd name="csY0" fmla="*/ 793 h 3376611"/>
                <a:gd name="csX1" fmla="*/ 174626 w 230422"/>
                <a:gd name="csY1" fmla="*/ 1712913 h 3376611"/>
                <a:gd name="csX2" fmla="*/ 230187 w 230422"/>
                <a:gd name="csY2" fmla="*/ 3376611 h 3376611"/>
                <a:gd name="csX3" fmla="*/ 0 w 230422"/>
                <a:gd name="csY3" fmla="*/ 3371849 h 3376611"/>
                <a:gd name="csX4" fmla="*/ 16667 w 230422"/>
                <a:gd name="csY4" fmla="*/ 0 h 3376611"/>
                <a:gd name="csX5" fmla="*/ 223837 w 230422"/>
                <a:gd name="csY5" fmla="*/ 793 h 3376611"/>
                <a:gd name="csX0" fmla="*/ 233362 w 233635"/>
                <a:gd name="csY0" fmla="*/ 0 h 3378199"/>
                <a:gd name="csX1" fmla="*/ 174626 w 233635"/>
                <a:gd name="csY1" fmla="*/ 1714501 h 3378199"/>
                <a:gd name="csX2" fmla="*/ 230187 w 233635"/>
                <a:gd name="csY2" fmla="*/ 3378199 h 3378199"/>
                <a:gd name="csX3" fmla="*/ 0 w 233635"/>
                <a:gd name="csY3" fmla="*/ 3373437 h 3378199"/>
                <a:gd name="csX4" fmla="*/ 16667 w 233635"/>
                <a:gd name="csY4" fmla="*/ 1588 h 3378199"/>
                <a:gd name="csX5" fmla="*/ 233362 w 233635"/>
                <a:gd name="csY5" fmla="*/ 0 h 3378199"/>
                <a:gd name="csX0" fmla="*/ 233362 w 233362"/>
                <a:gd name="csY0" fmla="*/ 0 h 3378199"/>
                <a:gd name="csX1" fmla="*/ 174626 w 233362"/>
                <a:gd name="csY1" fmla="*/ 1714501 h 3378199"/>
                <a:gd name="csX2" fmla="*/ 230187 w 233362"/>
                <a:gd name="csY2" fmla="*/ 3378199 h 3378199"/>
                <a:gd name="csX3" fmla="*/ 0 w 233362"/>
                <a:gd name="csY3" fmla="*/ 3373437 h 3378199"/>
                <a:gd name="csX4" fmla="*/ 16667 w 233362"/>
                <a:gd name="csY4" fmla="*/ 1588 h 3378199"/>
                <a:gd name="csX5" fmla="*/ 233362 w 233362"/>
                <a:gd name="csY5" fmla="*/ 0 h 3378199"/>
                <a:gd name="csX0" fmla="*/ 233362 w 233362"/>
                <a:gd name="csY0" fmla="*/ 0 h 3373437"/>
                <a:gd name="csX1" fmla="*/ 174626 w 233362"/>
                <a:gd name="csY1" fmla="*/ 1714501 h 3373437"/>
                <a:gd name="csX2" fmla="*/ 223043 w 233362"/>
                <a:gd name="csY2" fmla="*/ 3368674 h 3373437"/>
                <a:gd name="csX3" fmla="*/ 0 w 233362"/>
                <a:gd name="csY3" fmla="*/ 3373437 h 3373437"/>
                <a:gd name="csX4" fmla="*/ 16667 w 233362"/>
                <a:gd name="csY4" fmla="*/ 1588 h 3373437"/>
                <a:gd name="csX5" fmla="*/ 233362 w 233362"/>
                <a:gd name="csY5" fmla="*/ 0 h 3373437"/>
                <a:gd name="csX0" fmla="*/ 233362 w 233362"/>
                <a:gd name="csY0" fmla="*/ 0 h 3375818"/>
                <a:gd name="csX1" fmla="*/ 174626 w 233362"/>
                <a:gd name="csY1" fmla="*/ 1714501 h 3375818"/>
                <a:gd name="csX2" fmla="*/ 225424 w 233362"/>
                <a:gd name="csY2" fmla="*/ 3375818 h 3375818"/>
                <a:gd name="csX3" fmla="*/ 0 w 233362"/>
                <a:gd name="csY3" fmla="*/ 3373437 h 3375818"/>
                <a:gd name="csX4" fmla="*/ 16667 w 233362"/>
                <a:gd name="csY4" fmla="*/ 1588 h 3375818"/>
                <a:gd name="csX5" fmla="*/ 233362 w 233362"/>
                <a:gd name="csY5" fmla="*/ 0 h 3375818"/>
                <a:gd name="csX0" fmla="*/ 233362 w 233362"/>
                <a:gd name="csY0" fmla="*/ 0 h 3373437"/>
                <a:gd name="csX1" fmla="*/ 174626 w 233362"/>
                <a:gd name="csY1" fmla="*/ 1714501 h 3373437"/>
                <a:gd name="csX2" fmla="*/ 220661 w 233362"/>
                <a:gd name="csY2" fmla="*/ 3373437 h 3373437"/>
                <a:gd name="csX3" fmla="*/ 0 w 233362"/>
                <a:gd name="csY3" fmla="*/ 3373437 h 3373437"/>
                <a:gd name="csX4" fmla="*/ 16667 w 233362"/>
                <a:gd name="csY4" fmla="*/ 1588 h 3373437"/>
                <a:gd name="csX5" fmla="*/ 233362 w 233362"/>
                <a:gd name="csY5" fmla="*/ 0 h 33734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33362" h="3373437">
                  <a:moveTo>
                    <a:pt x="233362" y="0"/>
                  </a:moveTo>
                  <a:cubicBezTo>
                    <a:pt x="226350" y="291836"/>
                    <a:pt x="175949" y="1152658"/>
                    <a:pt x="174626" y="1714501"/>
                  </a:cubicBezTo>
                  <a:cubicBezTo>
                    <a:pt x="173303" y="2276344"/>
                    <a:pt x="225159" y="3106473"/>
                    <a:pt x="220661" y="3373437"/>
                  </a:cubicBezTo>
                  <a:lnTo>
                    <a:pt x="0" y="3373437"/>
                  </a:lnTo>
                  <a:cubicBezTo>
                    <a:pt x="5556" y="2249487"/>
                    <a:pt x="11111" y="1125538"/>
                    <a:pt x="16667" y="1588"/>
                  </a:cubicBezTo>
                  <a:lnTo>
                    <a:pt x="233362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b="1" dirty="0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276C7F7-BCED-71CB-8153-E2D05C4EE7B3}"/>
                    </a:ext>
                  </a:extLst>
                </p:cNvPr>
                <p:cNvSpPr txBox="1"/>
                <p:nvPr/>
              </p:nvSpPr>
              <p:spPr>
                <a:xfrm>
                  <a:off x="477253" y="2217266"/>
                  <a:ext cx="4757456" cy="5677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At the optimum design frequency,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GB" b="0" i="1" smtClean="0"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ea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en-GB" b="0" i="1" smtClean="0"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GB" b="0" i="1" smtClean="0"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b="0" i="1" smtClean="0"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b="0" i="1" smtClean="0"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GB" b="0" i="1" smtClean="0"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b="0" i="1" smtClean="0"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a14:m>
                  <a:r>
                    <a:rPr lang="en-GB" dirty="0"/>
                    <a:t> </a:t>
                  </a:r>
                </a:p>
              </p:txBody>
            </p:sp>
          </mc:Choice>
          <mc:Fallback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276C7F7-BCED-71CB-8153-E2D05C4EE7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7253" y="2217266"/>
                  <a:ext cx="4757456" cy="567784"/>
                </a:xfrm>
                <a:prstGeom prst="rect">
                  <a:avLst/>
                </a:prstGeom>
                <a:blipFill>
                  <a:blip r:embed="rId7"/>
                  <a:stretch>
                    <a:fillRect l="-102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8B17B48-9321-8F52-AC38-87989F7F43D7}"/>
                </a:ext>
              </a:extLst>
            </p:cNvPr>
            <p:cNvGrpSpPr/>
            <p:nvPr/>
          </p:nvGrpSpPr>
          <p:grpSpPr>
            <a:xfrm>
              <a:off x="4998163" y="1637934"/>
              <a:ext cx="2333462" cy="3069972"/>
              <a:chOff x="2600575" y="1336928"/>
              <a:chExt cx="2870675" cy="3776746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AADAE0F2-DD16-D643-42CB-3E6235DCAB59}"/>
                  </a:ext>
                </a:extLst>
              </p:cNvPr>
              <p:cNvGrpSpPr/>
              <p:nvPr/>
            </p:nvGrpSpPr>
            <p:grpSpPr>
              <a:xfrm>
                <a:off x="2600575" y="4188572"/>
                <a:ext cx="2870675" cy="925102"/>
                <a:chOff x="2413390" y="4383516"/>
                <a:chExt cx="2870675" cy="925102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C908AD44-559F-481B-D99B-5202B60EA929}"/>
                    </a:ext>
                  </a:extLst>
                </p:cNvPr>
                <p:cNvSpPr/>
                <p:nvPr/>
              </p:nvSpPr>
              <p:spPr>
                <a:xfrm rot="1069242" flipH="1">
                  <a:off x="4981392" y="4383516"/>
                  <a:ext cx="302673" cy="8686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CFFFF487-DD61-4AD5-1E5A-53756F129B11}"/>
                    </a:ext>
                  </a:extLst>
                </p:cNvPr>
                <p:cNvSpPr/>
                <p:nvPr/>
              </p:nvSpPr>
              <p:spPr>
                <a:xfrm rot="20401622" flipH="1">
                  <a:off x="2413390" y="4439937"/>
                  <a:ext cx="302673" cy="8686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5560CF2B-F847-02A8-7F8F-12BC2DAF0B83}"/>
                  </a:ext>
                </a:extLst>
              </p:cNvPr>
              <p:cNvGrpSpPr/>
              <p:nvPr/>
            </p:nvGrpSpPr>
            <p:grpSpPr>
              <a:xfrm>
                <a:off x="4270797" y="1336928"/>
                <a:ext cx="432273" cy="2269641"/>
                <a:chOff x="4270797" y="1336928"/>
                <a:chExt cx="432273" cy="2269641"/>
              </a:xfrm>
            </p:grpSpPr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58C792E1-6A0B-569E-7C1F-ADF45B20CA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461707" y="1688845"/>
                  <a:ext cx="0" cy="1917724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CE6AAFD-039F-B394-6365-047FA5A01B82}"/>
                    </a:ext>
                  </a:extLst>
                </p:cNvPr>
                <p:cNvSpPr txBox="1"/>
                <p:nvPr/>
              </p:nvSpPr>
              <p:spPr>
                <a:xfrm>
                  <a:off x="4270797" y="1336928"/>
                  <a:ext cx="432273" cy="4543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>
                      <a:solidFill>
                        <a:srgbClr val="FF0000"/>
                      </a:solidFill>
                    </a:rPr>
                    <a:t>B</a:t>
                  </a:r>
                  <a:endParaRPr lang="en-GB" b="1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311CBBE-2015-E30F-E529-44EA413FDF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91091" y="3689623"/>
              <a:ext cx="28564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B58F6D3-5476-A971-8C40-BB5AAD9D92D1}"/>
                </a:ext>
              </a:extLst>
            </p:cNvPr>
            <p:cNvCxnSpPr>
              <a:cxnSpLocks/>
            </p:cNvCxnSpPr>
            <p:nvPr/>
          </p:nvCxnSpPr>
          <p:spPr>
            <a:xfrm>
              <a:off x="6303177" y="3232717"/>
              <a:ext cx="8425" cy="894971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DA21AEC-F706-7FD9-C068-868FFAF94F9D}"/>
                    </a:ext>
                  </a:extLst>
                </p:cNvPr>
                <p:cNvSpPr txBox="1"/>
                <p:nvPr/>
              </p:nvSpPr>
              <p:spPr>
                <a:xfrm>
                  <a:off x="6346801" y="3493547"/>
                  <a:ext cx="111556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m:t>𝑤</m:t>
                      </m:r>
                      <m:r>
                        <a:rPr lang="en-GB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m:t>≫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</a:rPr>
                            <m:t>𝑎</m:t>
                          </m:r>
                        </m:sub>
                      </m:sSub>
                    </m:oMath>
                  </a14:m>
                  <a:r>
                    <a:rPr lang="en-GB" dirty="0">
                      <a:solidFill>
                        <a:schemeClr val="accent4">
                          <a:lumMod val="75000"/>
                        </a:schemeClr>
                      </a:solidFill>
                    </a:rPr>
                    <a:t>/2</a:t>
                  </a:r>
                </a:p>
              </p:txBody>
            </p:sp>
          </mc:Choice>
          <mc:Fallback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DA21AEC-F706-7FD9-C068-868FFAF94F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46801" y="3493547"/>
                  <a:ext cx="1115562" cy="369332"/>
                </a:xfrm>
                <a:prstGeom prst="rect">
                  <a:avLst/>
                </a:prstGeom>
                <a:blipFill>
                  <a:blip r:embed="rId8"/>
                  <a:stretch>
                    <a:fillRect t="-8197" r="-4372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3D04B9C-A76A-4353-9B88-1D7D1C6A2C66}"/>
                    </a:ext>
                  </a:extLst>
                </p:cNvPr>
                <p:cNvSpPr txBox="1"/>
                <p:nvPr/>
              </p:nvSpPr>
              <p:spPr>
                <a:xfrm>
                  <a:off x="416035" y="1764886"/>
                  <a:ext cx="60960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indent="0">
                    <a:buNone/>
                  </a:pPr>
                  <a:r>
                    <a:rPr lang="en-GB" dirty="0">
                      <a:ea typeface="Cambria Math" panose="02040503050406030204" pitchFamily="18" charset="0"/>
                    </a:rPr>
                    <a:t>1) Favourable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a14:m>
                  <a:r>
                    <a:rPr lang="en-GB" dirty="0"/>
                    <a:t> scaling with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i="1"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a14:m>
                  <a:endParaRPr lang="en-GB" dirty="0"/>
                </a:p>
              </p:txBody>
            </p:sp>
          </mc:Choice>
          <mc:Fallback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3D04B9C-A76A-4353-9B88-1D7D1C6A2C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6035" y="1764886"/>
                  <a:ext cx="6096000" cy="369332"/>
                </a:xfrm>
                <a:prstGeom prst="rect">
                  <a:avLst/>
                </a:prstGeom>
                <a:blipFill>
                  <a:blip r:embed="rId9"/>
                  <a:stretch>
                    <a:fillRect l="-800" t="-10000" b="-2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D2C065C-C755-40FB-59B8-F217802F4130}"/>
                </a:ext>
              </a:extLst>
            </p:cNvPr>
            <p:cNvGrpSpPr/>
            <p:nvPr/>
          </p:nvGrpSpPr>
          <p:grpSpPr>
            <a:xfrm>
              <a:off x="260428" y="2785370"/>
              <a:ext cx="5317216" cy="2970840"/>
              <a:chOff x="519843" y="2647002"/>
              <a:chExt cx="5317216" cy="2970840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3CEECB91-44D3-36C6-0DE7-DE7E4ED2A410}"/>
                      </a:ext>
                    </a:extLst>
                  </p:cNvPr>
                  <p:cNvSpPr txBox="1"/>
                  <p:nvPr/>
                </p:nvSpPr>
                <p:spPr>
                  <a:xfrm>
                    <a:off x="4609132" y="3443533"/>
                    <a:ext cx="1227927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/>
                      <a:t>Measurement time to scan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/>
                            </m:ctrlPr>
                          </m:sSubPr>
                          <m:e>
                            <m:r>
                              <a:rPr lang="en-GB" sz="1200" b="0" i="1" smtClean="0"/>
                              <m:t>𝑚</m:t>
                            </m:r>
                          </m:e>
                          <m:sub>
                            <m:r>
                              <a:rPr lang="en-GB" sz="1200" b="0" i="1" smtClean="0"/>
                              <m:t>𝑎</m:t>
                            </m:r>
                          </m:sub>
                        </m:sSub>
                        <m:r>
                          <a:rPr lang="en-GB" sz="1200" b="0" i="1" smtClean="0"/>
                          <m:t>→2</m:t>
                        </m:r>
                        <m:sSub>
                          <m:sSubPr>
                            <m:ctrlPr>
                              <a:rPr lang="en-GB" sz="1200" i="1"/>
                            </m:ctrlPr>
                          </m:sSubPr>
                          <m:e>
                            <m:r>
                              <a:rPr lang="en-GB" sz="1200" i="1"/>
                              <m:t>𝑚</m:t>
                            </m:r>
                          </m:e>
                          <m:sub>
                            <m:r>
                              <a:rPr lang="en-GB" sz="1200" i="1"/>
                              <m:t>𝑎</m:t>
                            </m:r>
                          </m:sub>
                        </m:sSub>
                      </m:oMath>
                    </a14:m>
                    <a:endParaRPr lang="en-GB" sz="1200" dirty="0"/>
                  </a:p>
                </p:txBody>
              </p:sp>
            </mc:Choice>
            <mc:Fallback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3CEECB91-44D3-36C6-0DE7-DE7E4ED2A41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09132" y="3443533"/>
                    <a:ext cx="1227927" cy="64633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498" t="-188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9" name="Right Brace 28">
                <a:extLst>
                  <a:ext uri="{FF2B5EF4-FFF2-40B4-BE49-F238E27FC236}">
                    <a16:creationId xmlns:a16="http://schemas.microsoft.com/office/drawing/2014/main" id="{407B18E9-6D05-A14F-0342-8F1744C8B28C}"/>
                  </a:ext>
                </a:extLst>
              </p:cNvPr>
              <p:cNvSpPr/>
              <p:nvPr/>
            </p:nvSpPr>
            <p:spPr>
              <a:xfrm>
                <a:off x="4281061" y="3256707"/>
                <a:ext cx="373095" cy="972543"/>
              </a:xfrm>
              <a:prstGeom prst="rightBrac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55C8C8BA-80E1-68AA-2910-EB57B11398F3}"/>
                  </a:ext>
                </a:extLst>
              </p:cNvPr>
              <p:cNvGrpSpPr/>
              <p:nvPr/>
            </p:nvGrpSpPr>
            <p:grpSpPr>
              <a:xfrm>
                <a:off x="519843" y="2647002"/>
                <a:ext cx="3810000" cy="2970840"/>
                <a:chOff x="999106" y="2730051"/>
                <a:chExt cx="3810000" cy="2970840"/>
              </a:xfrm>
            </p:grpSpPr>
            <p:pic>
              <p:nvPicPr>
                <p:cNvPr id="31" name="Graphic 30">
                  <a:extLst>
                    <a:ext uri="{FF2B5EF4-FFF2-40B4-BE49-F238E27FC236}">
                      <a16:creationId xmlns:a16="http://schemas.microsoft.com/office/drawing/2014/main" id="{C0F4AFBF-EC74-C1FD-0FA8-D8AE800FCC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99106" y="2730051"/>
                  <a:ext cx="3810000" cy="2133600"/>
                </a:xfrm>
                <a:prstGeom prst="rect">
                  <a:avLst/>
                </a:prstGeom>
              </p:spPr>
            </p:pic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8D6FA080-7EB9-768E-7122-F1A340DE3A8B}"/>
                    </a:ext>
                  </a:extLst>
                </p:cNvPr>
                <p:cNvGrpSpPr/>
                <p:nvPr/>
              </p:nvGrpSpPr>
              <p:grpSpPr>
                <a:xfrm>
                  <a:off x="1713803" y="4910178"/>
                  <a:ext cx="1498158" cy="790713"/>
                  <a:chOff x="1713803" y="6045874"/>
                  <a:chExt cx="1498158" cy="790713"/>
                </a:xfrm>
              </p:grpSpPr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4D5B8473-BA32-3004-1AFB-6C3095711362}"/>
                      </a:ext>
                    </a:extLst>
                  </p:cNvPr>
                  <p:cNvCxnSpPr/>
                  <p:nvPr/>
                </p:nvCxnSpPr>
                <p:spPr>
                  <a:xfrm>
                    <a:off x="1713804" y="6187611"/>
                    <a:ext cx="314325" cy="0"/>
                  </a:xfrm>
                  <a:prstGeom prst="line">
                    <a:avLst/>
                  </a:prstGeom>
                  <a:ln w="254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>
                    <a:extLst>
                      <a:ext uri="{FF2B5EF4-FFF2-40B4-BE49-F238E27FC236}">
                        <a16:creationId xmlns:a16="http://schemas.microsoft.com/office/drawing/2014/main" id="{FD5A7557-8B5A-B8BF-321B-230D5A4FCA1B}"/>
                      </a:ext>
                    </a:extLst>
                  </p:cNvPr>
                  <p:cNvCxnSpPr/>
                  <p:nvPr/>
                </p:nvCxnSpPr>
                <p:spPr>
                  <a:xfrm>
                    <a:off x="1713804" y="6345129"/>
                    <a:ext cx="314325" cy="0"/>
                  </a:xfrm>
                  <a:prstGeom prst="line">
                    <a:avLst/>
                  </a:prstGeom>
                  <a:ln w="25400">
                    <a:solidFill>
                      <a:srgbClr val="7F007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>
                    <a:extLst>
                      <a:ext uri="{FF2B5EF4-FFF2-40B4-BE49-F238E27FC236}">
                        <a16:creationId xmlns:a16="http://schemas.microsoft.com/office/drawing/2014/main" id="{960A5158-A099-08ED-D121-C2A0F106376B}"/>
                      </a:ext>
                    </a:extLst>
                  </p:cNvPr>
                  <p:cNvCxnSpPr/>
                  <p:nvPr/>
                </p:nvCxnSpPr>
                <p:spPr>
                  <a:xfrm>
                    <a:off x="1713804" y="6530511"/>
                    <a:ext cx="314325" cy="0"/>
                  </a:xfrm>
                  <a:prstGeom prst="line">
                    <a:avLst/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2F069CE7-F0AB-290D-7B4E-97C4BC85AA3B}"/>
                      </a:ext>
                    </a:extLst>
                  </p:cNvPr>
                  <p:cNvCxnSpPr/>
                  <p:nvPr/>
                </p:nvCxnSpPr>
                <p:spPr>
                  <a:xfrm>
                    <a:off x="1713803" y="6706737"/>
                    <a:ext cx="314325" cy="0"/>
                  </a:xfrm>
                  <a:prstGeom prst="line">
                    <a:avLst/>
                  </a:prstGeom>
                  <a:ln w="25400">
                    <a:solidFill>
                      <a:srgbClr val="00FF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0AB88E30-9232-D370-97BF-2F701EB9F313}"/>
                      </a:ext>
                    </a:extLst>
                  </p:cNvPr>
                  <p:cNvSpPr txBox="1"/>
                  <p:nvPr/>
                </p:nvSpPr>
                <p:spPr>
                  <a:xfrm>
                    <a:off x="1974122" y="6045874"/>
                    <a:ext cx="1237839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100" dirty="0"/>
                      <a:t>Cylindrical cavity</a:t>
                    </a:r>
                  </a:p>
                </p:txBody>
              </p:sp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38" name="TextBox 37">
                        <a:extLst>
                          <a:ext uri="{FF2B5EF4-FFF2-40B4-BE49-F238E27FC236}">
                            <a16:creationId xmlns:a16="http://schemas.microsoft.com/office/drawing/2014/main" id="{DABD6F33-29BA-8665-45B9-DCDB34EE28D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974122" y="6205742"/>
                        <a:ext cx="952505" cy="26161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GB" sz="1100" dirty="0"/>
                          <a:t>FP </a:t>
                        </a:r>
                        <a14:m>
                          <m:oMath xmlns:m="http://schemas.openxmlformats.org/officeDocument/2006/math">
                            <m:r>
                              <a:rPr lang="en-GB" sz="1100" i="1" smtClean="0">
                                <a:ea typeface="Cambria Math" panose="02040503050406030204" pitchFamily="18" charset="0"/>
                              </a:rPr>
                              <m:t>∅</m:t>
                            </m:r>
                            <m:r>
                              <a:rPr lang="en-GB" sz="1100" b="0" i="1" smtClean="0">
                                <a:ea typeface="Cambria Math" panose="02040503050406030204" pitchFamily="18" charset="0"/>
                              </a:rPr>
                              <m:t> 50</m:t>
                            </m:r>
                          </m:oMath>
                        </a14:m>
                        <a:r>
                          <a:rPr lang="en-GB" sz="1100" dirty="0"/>
                          <a:t> mm</a:t>
                        </a:r>
                      </a:p>
                    </p:txBody>
                  </p:sp>
                </mc:Choice>
                <mc:Fallback>
                  <p:sp>
                    <p:nvSpPr>
                      <p:cNvPr id="38" name="TextBox 37">
                        <a:extLst>
                          <a:ext uri="{FF2B5EF4-FFF2-40B4-BE49-F238E27FC236}">
                            <a16:creationId xmlns:a16="http://schemas.microsoft.com/office/drawing/2014/main" id="{DABD6F33-29BA-8665-45B9-DCDB34EE28D2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974122" y="6205742"/>
                        <a:ext cx="952505" cy="261610"/>
                      </a:xfrm>
                      <a:prstGeom prst="rect">
                        <a:avLst/>
                      </a:prstGeom>
                      <a:blipFill>
                        <a:blip r:embed="rId13"/>
                        <a:stretch>
                          <a:fillRect t="-2326" b="-1395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39" name="TextBox 38">
                        <a:extLst>
                          <a:ext uri="{FF2B5EF4-FFF2-40B4-BE49-F238E27FC236}">
                            <a16:creationId xmlns:a16="http://schemas.microsoft.com/office/drawing/2014/main" id="{B4DD39BA-4BE0-37E9-F331-B0FA84D7FE7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974122" y="6382729"/>
                        <a:ext cx="1031051" cy="26161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GB" sz="1100" dirty="0"/>
                          <a:t>FP </a:t>
                        </a:r>
                        <a14:m>
                          <m:oMath xmlns:m="http://schemas.openxmlformats.org/officeDocument/2006/math">
                            <m:r>
                              <a:rPr lang="en-GB" sz="1100" i="1" smtClean="0">
                                <a:ea typeface="Cambria Math" panose="02040503050406030204" pitchFamily="18" charset="0"/>
                              </a:rPr>
                              <m:t>∅</m:t>
                            </m:r>
                            <m:r>
                              <a:rPr lang="en-GB" sz="1100" b="0" i="1" smtClean="0">
                                <a:ea typeface="Cambria Math" panose="02040503050406030204" pitchFamily="18" charset="0"/>
                              </a:rPr>
                              <m:t> 150</m:t>
                            </m:r>
                          </m:oMath>
                        </a14:m>
                        <a:r>
                          <a:rPr lang="en-GB" sz="1100" dirty="0"/>
                          <a:t> mm</a:t>
                        </a:r>
                      </a:p>
                    </p:txBody>
                  </p:sp>
                </mc:Choice>
                <mc:Fallback>
                  <p:sp>
                    <p:nvSpPr>
                      <p:cNvPr id="39" name="TextBox 38">
                        <a:extLst>
                          <a:ext uri="{FF2B5EF4-FFF2-40B4-BE49-F238E27FC236}">
                            <a16:creationId xmlns:a16="http://schemas.microsoft.com/office/drawing/2014/main" id="{B4DD39BA-4BE0-37E9-F331-B0FA84D7FE7C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974122" y="6382729"/>
                        <a:ext cx="1031051" cy="261610"/>
                      </a:xfrm>
                      <a:prstGeom prst="rect">
                        <a:avLst/>
                      </a:prstGeom>
                      <a:blipFill>
                        <a:blip r:embed="rId14"/>
                        <a:stretch>
                          <a:fillRect t="-2326" b="-1395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40" name="TextBox 39">
                        <a:extLst>
                          <a:ext uri="{FF2B5EF4-FFF2-40B4-BE49-F238E27FC236}">
                            <a16:creationId xmlns:a16="http://schemas.microsoft.com/office/drawing/2014/main" id="{267E4119-A0DA-0308-BCFC-60AFA21F55E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974121" y="6574977"/>
                        <a:ext cx="1031051" cy="26161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GB" sz="1100" dirty="0"/>
                          <a:t>FP </a:t>
                        </a:r>
                        <a14:m>
                          <m:oMath xmlns:m="http://schemas.openxmlformats.org/officeDocument/2006/math">
                            <m:r>
                              <a:rPr lang="en-GB" sz="1100" i="1" smtClean="0">
                                <a:ea typeface="Cambria Math" panose="02040503050406030204" pitchFamily="18" charset="0"/>
                              </a:rPr>
                              <m:t>∅</m:t>
                            </m:r>
                            <m:r>
                              <a:rPr lang="en-GB" sz="1100" b="0" i="1" smtClean="0">
                                <a:ea typeface="Cambria Math" panose="02040503050406030204" pitchFamily="18" charset="0"/>
                              </a:rPr>
                              <m:t> 300</m:t>
                            </m:r>
                          </m:oMath>
                        </a14:m>
                        <a:r>
                          <a:rPr lang="en-GB" sz="1100" dirty="0"/>
                          <a:t> mm</a:t>
                        </a:r>
                      </a:p>
                    </p:txBody>
                  </p:sp>
                </mc:Choice>
                <mc:Fallback>
                  <p:sp>
                    <p:nvSpPr>
                      <p:cNvPr id="40" name="TextBox 39">
                        <a:extLst>
                          <a:ext uri="{FF2B5EF4-FFF2-40B4-BE49-F238E27FC236}">
                            <a16:creationId xmlns:a16="http://schemas.microsoft.com/office/drawing/2014/main" id="{267E4119-A0DA-0308-BCFC-60AFA21F55E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974121" y="6574977"/>
                        <a:ext cx="1031051" cy="261610"/>
                      </a:xfrm>
                      <a:prstGeom prst="rect">
                        <a:avLst/>
                      </a:prstGeom>
                      <a:blipFill>
                        <a:blip r:embed="rId15"/>
                        <a:stretch>
                          <a:fillRect t="-2326" b="-1395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5EAEA48-6E5A-D7D7-0791-BE68A108118F}"/>
                </a:ext>
              </a:extLst>
            </p:cNvPr>
            <p:cNvSpPr txBox="1"/>
            <p:nvPr/>
          </p:nvSpPr>
          <p:spPr>
            <a:xfrm>
              <a:off x="2447420" y="3026988"/>
              <a:ext cx="10823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B=10T, Q=10</a:t>
              </a:r>
              <a:r>
                <a:rPr lang="en-US" sz="1100" baseline="30000" dirty="0"/>
                <a:t>6</a:t>
              </a:r>
              <a:endParaRPr lang="en-US" sz="1100" dirty="0"/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4088FD70-35B8-C61B-860B-2D1D206A74FB}"/>
                </a:ext>
              </a:extLst>
            </p:cNvPr>
            <p:cNvSpPr/>
            <p:nvPr/>
          </p:nvSpPr>
          <p:spPr>
            <a:xfrm>
              <a:off x="187435" y="1637138"/>
              <a:ext cx="7213655" cy="4209576"/>
            </a:xfrm>
            <a:prstGeom prst="roundRect">
              <a:avLst>
                <a:gd name="adj" fmla="val 4147"/>
              </a:avLst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Free-form: Shape 56">
              <a:extLst>
                <a:ext uri="{FF2B5EF4-FFF2-40B4-BE49-F238E27FC236}">
                  <a16:creationId xmlns:a16="http://schemas.microsoft.com/office/drawing/2014/main" id="{16BE7CEE-E088-BBAA-74F5-B715D0D5FDB7}"/>
                </a:ext>
              </a:extLst>
            </p:cNvPr>
            <p:cNvSpPr/>
            <p:nvPr/>
          </p:nvSpPr>
          <p:spPr>
            <a:xfrm>
              <a:off x="5837345" y="2000504"/>
              <a:ext cx="235743" cy="3373437"/>
            </a:xfrm>
            <a:custGeom>
              <a:avLst/>
              <a:gdLst>
                <a:gd name="csX0" fmla="*/ 63109 w 65598"/>
                <a:gd name="csY0" fmla="*/ 429864 h 4231132"/>
                <a:gd name="csX1" fmla="*/ 50409 w 65598"/>
                <a:gd name="csY1" fmla="*/ 3808064 h 4231132"/>
                <a:gd name="csX2" fmla="*/ 5959 w 65598"/>
                <a:gd name="csY2" fmla="*/ 3808064 h 4231132"/>
                <a:gd name="csX3" fmla="*/ 5959 w 65598"/>
                <a:gd name="csY3" fmla="*/ 417164 h 4231132"/>
                <a:gd name="csX4" fmla="*/ 63109 w 65598"/>
                <a:gd name="csY4" fmla="*/ 429864 h 4231132"/>
                <a:gd name="csX0" fmla="*/ 63109 w 65598"/>
                <a:gd name="csY0" fmla="*/ 429864 h 4231132"/>
                <a:gd name="csX1" fmla="*/ 50409 w 65598"/>
                <a:gd name="csY1" fmla="*/ 3808064 h 4231132"/>
                <a:gd name="csX2" fmla="*/ 5959 w 65598"/>
                <a:gd name="csY2" fmla="*/ 3808064 h 4231132"/>
                <a:gd name="csX3" fmla="*/ 5959 w 65598"/>
                <a:gd name="csY3" fmla="*/ 417164 h 4231132"/>
                <a:gd name="csX4" fmla="*/ 63109 w 65598"/>
                <a:gd name="csY4" fmla="*/ 429864 h 4231132"/>
                <a:gd name="csX0" fmla="*/ 63109 w 65598"/>
                <a:gd name="csY0" fmla="*/ 429864 h 4231132"/>
                <a:gd name="csX1" fmla="*/ 50409 w 65598"/>
                <a:gd name="csY1" fmla="*/ 3808064 h 4231132"/>
                <a:gd name="csX2" fmla="*/ 5959 w 65598"/>
                <a:gd name="csY2" fmla="*/ 3808064 h 4231132"/>
                <a:gd name="csX3" fmla="*/ 5959 w 65598"/>
                <a:gd name="csY3" fmla="*/ 417164 h 4231132"/>
                <a:gd name="csX4" fmla="*/ 63109 w 65598"/>
                <a:gd name="csY4" fmla="*/ 429864 h 4231132"/>
                <a:gd name="csX0" fmla="*/ 57150 w 59639"/>
                <a:gd name="csY0" fmla="*/ 429864 h 4231132"/>
                <a:gd name="csX1" fmla="*/ 44450 w 59639"/>
                <a:gd name="csY1" fmla="*/ 3808064 h 4231132"/>
                <a:gd name="csX2" fmla="*/ 0 w 59639"/>
                <a:gd name="csY2" fmla="*/ 3808064 h 4231132"/>
                <a:gd name="csX3" fmla="*/ 0 w 59639"/>
                <a:gd name="csY3" fmla="*/ 417164 h 4231132"/>
                <a:gd name="csX4" fmla="*/ 57150 w 59639"/>
                <a:gd name="csY4" fmla="*/ 429864 h 4231132"/>
                <a:gd name="csX0" fmla="*/ 57150 w 59639"/>
                <a:gd name="csY0" fmla="*/ 12700 h 3813968"/>
                <a:gd name="csX1" fmla="*/ 44450 w 59639"/>
                <a:gd name="csY1" fmla="*/ 3390900 h 3813968"/>
                <a:gd name="csX2" fmla="*/ 0 w 59639"/>
                <a:gd name="csY2" fmla="*/ 3390900 h 3813968"/>
                <a:gd name="csX3" fmla="*/ 0 w 59639"/>
                <a:gd name="csY3" fmla="*/ 0 h 3813968"/>
                <a:gd name="csX4" fmla="*/ 57150 w 59639"/>
                <a:gd name="csY4" fmla="*/ 12700 h 3813968"/>
                <a:gd name="csX0" fmla="*/ 64294 w 66143"/>
                <a:gd name="csY0" fmla="*/ 19844 h 3813523"/>
                <a:gd name="csX1" fmla="*/ 44450 w 66143"/>
                <a:gd name="csY1" fmla="*/ 3390900 h 3813523"/>
                <a:gd name="csX2" fmla="*/ 0 w 66143"/>
                <a:gd name="csY2" fmla="*/ 3390900 h 3813523"/>
                <a:gd name="csX3" fmla="*/ 0 w 66143"/>
                <a:gd name="csY3" fmla="*/ 0 h 3813523"/>
                <a:gd name="csX4" fmla="*/ 64294 w 66143"/>
                <a:gd name="csY4" fmla="*/ 19844 h 3813523"/>
                <a:gd name="csX0" fmla="*/ 104775 w 109214"/>
                <a:gd name="csY0" fmla="*/ 250532 h 4044211"/>
                <a:gd name="csX1" fmla="*/ 84931 w 109214"/>
                <a:gd name="csY1" fmla="*/ 3621588 h 4044211"/>
                <a:gd name="csX2" fmla="*/ 40481 w 109214"/>
                <a:gd name="csY2" fmla="*/ 3621588 h 4044211"/>
                <a:gd name="csX3" fmla="*/ 0 w 109214"/>
                <a:gd name="csY3" fmla="*/ 247357 h 4044211"/>
                <a:gd name="csX4" fmla="*/ 104775 w 109214"/>
                <a:gd name="csY4" fmla="*/ 250532 h 4044211"/>
                <a:gd name="csX0" fmla="*/ 104775 w 109214"/>
                <a:gd name="csY0" fmla="*/ 3175 h 3796854"/>
                <a:gd name="csX1" fmla="*/ 84931 w 109214"/>
                <a:gd name="csY1" fmla="*/ 3374231 h 3796854"/>
                <a:gd name="csX2" fmla="*/ 40481 w 109214"/>
                <a:gd name="csY2" fmla="*/ 3374231 h 3796854"/>
                <a:gd name="csX3" fmla="*/ 0 w 109214"/>
                <a:gd name="csY3" fmla="*/ 0 h 3796854"/>
                <a:gd name="csX4" fmla="*/ 104775 w 109214"/>
                <a:gd name="csY4" fmla="*/ 3175 h 3796854"/>
                <a:gd name="csX0" fmla="*/ 64294 w 65097"/>
                <a:gd name="csY0" fmla="*/ 249296 h 4042975"/>
                <a:gd name="csX1" fmla="*/ 44450 w 65097"/>
                <a:gd name="csY1" fmla="*/ 3620352 h 4042975"/>
                <a:gd name="csX2" fmla="*/ 0 w 65097"/>
                <a:gd name="csY2" fmla="*/ 3620352 h 4042975"/>
                <a:gd name="csX3" fmla="*/ 19050 w 65097"/>
                <a:gd name="csY3" fmla="*/ 250884 h 4042975"/>
                <a:gd name="csX4" fmla="*/ 64294 w 65097"/>
                <a:gd name="csY4" fmla="*/ 249296 h 4042975"/>
                <a:gd name="csX0" fmla="*/ 64294 w 66143"/>
                <a:gd name="csY0" fmla="*/ 251686 h 4045365"/>
                <a:gd name="csX1" fmla="*/ 44450 w 66143"/>
                <a:gd name="csY1" fmla="*/ 3622742 h 4045365"/>
                <a:gd name="csX2" fmla="*/ 0 w 66143"/>
                <a:gd name="csY2" fmla="*/ 3622742 h 4045365"/>
                <a:gd name="csX3" fmla="*/ 0 w 66143"/>
                <a:gd name="csY3" fmla="*/ 246130 h 4045365"/>
                <a:gd name="csX4" fmla="*/ 64294 w 66143"/>
                <a:gd name="csY4" fmla="*/ 251686 h 4045365"/>
                <a:gd name="csX0" fmla="*/ 64294 w 66143"/>
                <a:gd name="csY0" fmla="*/ 5556 h 3799235"/>
                <a:gd name="csX1" fmla="*/ 44450 w 66143"/>
                <a:gd name="csY1" fmla="*/ 3376612 h 3799235"/>
                <a:gd name="csX2" fmla="*/ 0 w 66143"/>
                <a:gd name="csY2" fmla="*/ 3376612 h 3799235"/>
                <a:gd name="csX3" fmla="*/ 0 w 66143"/>
                <a:gd name="csY3" fmla="*/ 0 h 3799235"/>
                <a:gd name="csX4" fmla="*/ 64294 w 66143"/>
                <a:gd name="csY4" fmla="*/ 5556 h 3799235"/>
                <a:gd name="csX0" fmla="*/ 64294 w 66003"/>
                <a:gd name="csY0" fmla="*/ 248681 h 4042360"/>
                <a:gd name="csX1" fmla="*/ 44450 w 66003"/>
                <a:gd name="csY1" fmla="*/ 3619737 h 4042360"/>
                <a:gd name="csX2" fmla="*/ 0 w 66003"/>
                <a:gd name="csY2" fmla="*/ 3619737 h 4042360"/>
                <a:gd name="csX3" fmla="*/ 2381 w 66003"/>
                <a:gd name="csY3" fmla="*/ 252650 h 4042360"/>
                <a:gd name="csX4" fmla="*/ 64294 w 66003"/>
                <a:gd name="csY4" fmla="*/ 248681 h 4042360"/>
                <a:gd name="csX0" fmla="*/ 64294 w 66003"/>
                <a:gd name="csY0" fmla="*/ 248681 h 4042360"/>
                <a:gd name="csX1" fmla="*/ 44450 w 66003"/>
                <a:gd name="csY1" fmla="*/ 3619737 h 4042360"/>
                <a:gd name="csX2" fmla="*/ 0 w 66003"/>
                <a:gd name="csY2" fmla="*/ 3619737 h 4042360"/>
                <a:gd name="csX3" fmla="*/ 2381 w 66003"/>
                <a:gd name="csY3" fmla="*/ 252650 h 4042360"/>
                <a:gd name="csX4" fmla="*/ 64294 w 66003"/>
                <a:gd name="csY4" fmla="*/ 248681 h 4042360"/>
                <a:gd name="csX0" fmla="*/ 64294 w 66003"/>
                <a:gd name="csY0" fmla="*/ 0 h 3793679"/>
                <a:gd name="csX1" fmla="*/ 44450 w 66003"/>
                <a:gd name="csY1" fmla="*/ 3371056 h 3793679"/>
                <a:gd name="csX2" fmla="*/ 0 w 66003"/>
                <a:gd name="csY2" fmla="*/ 3371056 h 3793679"/>
                <a:gd name="csX3" fmla="*/ 2381 w 66003"/>
                <a:gd name="csY3" fmla="*/ 3969 h 3793679"/>
                <a:gd name="csX4" fmla="*/ 64294 w 66003"/>
                <a:gd name="csY4" fmla="*/ 0 h 3793679"/>
                <a:gd name="csX0" fmla="*/ 66781 w 68490"/>
                <a:gd name="csY0" fmla="*/ 0 h 3793679"/>
                <a:gd name="csX1" fmla="*/ 46937 w 68490"/>
                <a:gd name="csY1" fmla="*/ 3371056 h 3793679"/>
                <a:gd name="csX2" fmla="*/ 2487 w 68490"/>
                <a:gd name="csY2" fmla="*/ 3371056 h 3793679"/>
                <a:gd name="csX3" fmla="*/ 105 w 68490"/>
                <a:gd name="csY3" fmla="*/ 3969 h 3793679"/>
                <a:gd name="csX4" fmla="*/ 66781 w 68490"/>
                <a:gd name="csY4" fmla="*/ 0 h 3793679"/>
                <a:gd name="csX0" fmla="*/ 66781 w 68490"/>
                <a:gd name="csY0" fmla="*/ 0 h 3793679"/>
                <a:gd name="csX1" fmla="*/ 46937 w 68490"/>
                <a:gd name="csY1" fmla="*/ 3371056 h 3793679"/>
                <a:gd name="csX2" fmla="*/ 2487 w 68490"/>
                <a:gd name="csY2" fmla="*/ 3371056 h 3793679"/>
                <a:gd name="csX3" fmla="*/ 105 w 68490"/>
                <a:gd name="csY3" fmla="*/ 3969 h 3793679"/>
                <a:gd name="csX4" fmla="*/ 66781 w 68490"/>
                <a:gd name="csY4" fmla="*/ 0 h 3793679"/>
                <a:gd name="csX0" fmla="*/ 66781 w 68490"/>
                <a:gd name="csY0" fmla="*/ 0 h 3371056"/>
                <a:gd name="csX1" fmla="*/ 46937 w 68490"/>
                <a:gd name="csY1" fmla="*/ 3371056 h 3371056"/>
                <a:gd name="csX2" fmla="*/ 2487 w 68490"/>
                <a:gd name="csY2" fmla="*/ 3371056 h 3371056"/>
                <a:gd name="csX3" fmla="*/ 105 w 68490"/>
                <a:gd name="csY3" fmla="*/ 3969 h 3371056"/>
                <a:gd name="csX4" fmla="*/ 66781 w 68490"/>
                <a:gd name="csY4" fmla="*/ 0 h 3371056"/>
                <a:gd name="csX0" fmla="*/ 66781 w 70220"/>
                <a:gd name="csY0" fmla="*/ 0 h 3371056"/>
                <a:gd name="csX1" fmla="*/ 58843 w 70220"/>
                <a:gd name="csY1" fmla="*/ 3371056 h 3371056"/>
                <a:gd name="csX2" fmla="*/ 2487 w 70220"/>
                <a:gd name="csY2" fmla="*/ 3371056 h 3371056"/>
                <a:gd name="csX3" fmla="*/ 105 w 70220"/>
                <a:gd name="csY3" fmla="*/ 3969 h 3371056"/>
                <a:gd name="csX4" fmla="*/ 66781 w 70220"/>
                <a:gd name="csY4" fmla="*/ 0 h 3371056"/>
                <a:gd name="csX0" fmla="*/ 66781 w 67539"/>
                <a:gd name="csY0" fmla="*/ 0 h 3371056"/>
                <a:gd name="csX1" fmla="*/ 58843 w 67539"/>
                <a:gd name="csY1" fmla="*/ 3371056 h 3371056"/>
                <a:gd name="csX2" fmla="*/ 2487 w 67539"/>
                <a:gd name="csY2" fmla="*/ 3371056 h 3371056"/>
                <a:gd name="csX3" fmla="*/ 105 w 67539"/>
                <a:gd name="csY3" fmla="*/ 3969 h 3371056"/>
                <a:gd name="csX4" fmla="*/ 66781 w 67539"/>
                <a:gd name="csY4" fmla="*/ 0 h 3371056"/>
                <a:gd name="csX0" fmla="*/ 66781 w 67245"/>
                <a:gd name="csY0" fmla="*/ 0 h 3371056"/>
                <a:gd name="csX1" fmla="*/ 58843 w 67245"/>
                <a:gd name="csY1" fmla="*/ 3371056 h 3371056"/>
                <a:gd name="csX2" fmla="*/ 2487 w 67245"/>
                <a:gd name="csY2" fmla="*/ 3371056 h 3371056"/>
                <a:gd name="csX3" fmla="*/ 105 w 67245"/>
                <a:gd name="csY3" fmla="*/ 3969 h 3371056"/>
                <a:gd name="csX4" fmla="*/ 66781 w 67245"/>
                <a:gd name="csY4" fmla="*/ 0 h 3371056"/>
                <a:gd name="csX0" fmla="*/ 66781 w 67577"/>
                <a:gd name="csY0" fmla="*/ 0 h 3371056"/>
                <a:gd name="csX1" fmla="*/ 58843 w 67577"/>
                <a:gd name="csY1" fmla="*/ 3371056 h 3371056"/>
                <a:gd name="csX2" fmla="*/ 2487 w 67577"/>
                <a:gd name="csY2" fmla="*/ 3371056 h 3371056"/>
                <a:gd name="csX3" fmla="*/ 105 w 67577"/>
                <a:gd name="csY3" fmla="*/ 3969 h 3371056"/>
                <a:gd name="csX4" fmla="*/ 66781 w 67577"/>
                <a:gd name="csY4" fmla="*/ 0 h 3371056"/>
                <a:gd name="csX0" fmla="*/ 66781 w 66781"/>
                <a:gd name="csY0" fmla="*/ 0 h 3371056"/>
                <a:gd name="csX1" fmla="*/ 58843 w 66781"/>
                <a:gd name="csY1" fmla="*/ 3371056 h 3371056"/>
                <a:gd name="csX2" fmla="*/ 2487 w 66781"/>
                <a:gd name="csY2" fmla="*/ 3371056 h 3371056"/>
                <a:gd name="csX3" fmla="*/ 105 w 66781"/>
                <a:gd name="csY3" fmla="*/ 3969 h 3371056"/>
                <a:gd name="csX4" fmla="*/ 66781 w 66781"/>
                <a:gd name="csY4" fmla="*/ 0 h 3371056"/>
                <a:gd name="csX0" fmla="*/ 66781 w 66781"/>
                <a:gd name="csY0" fmla="*/ 0 h 3371056"/>
                <a:gd name="csX1" fmla="*/ 58843 w 66781"/>
                <a:gd name="csY1" fmla="*/ 3371056 h 3371056"/>
                <a:gd name="csX2" fmla="*/ 2487 w 66781"/>
                <a:gd name="csY2" fmla="*/ 3371056 h 3371056"/>
                <a:gd name="csX3" fmla="*/ 105 w 66781"/>
                <a:gd name="csY3" fmla="*/ 3969 h 3371056"/>
                <a:gd name="csX4" fmla="*/ 66781 w 66781"/>
                <a:gd name="csY4" fmla="*/ 0 h 3371056"/>
                <a:gd name="csX0" fmla="*/ 66781 w 66781"/>
                <a:gd name="csY0" fmla="*/ 0 h 3371056"/>
                <a:gd name="csX1" fmla="*/ 58843 w 66781"/>
                <a:gd name="csY1" fmla="*/ 3371056 h 3371056"/>
                <a:gd name="csX2" fmla="*/ 2487 w 66781"/>
                <a:gd name="csY2" fmla="*/ 3371056 h 3371056"/>
                <a:gd name="csX3" fmla="*/ 105 w 66781"/>
                <a:gd name="csY3" fmla="*/ 3969 h 3371056"/>
                <a:gd name="csX4" fmla="*/ 66781 w 66781"/>
                <a:gd name="csY4" fmla="*/ 0 h 3371056"/>
                <a:gd name="csX0" fmla="*/ 66781 w 67187"/>
                <a:gd name="csY0" fmla="*/ 0 h 3371056"/>
                <a:gd name="csX1" fmla="*/ 29476 w 67187"/>
                <a:gd name="csY1" fmla="*/ 1769270 h 3371056"/>
                <a:gd name="csX2" fmla="*/ 58843 w 67187"/>
                <a:gd name="csY2" fmla="*/ 3371056 h 3371056"/>
                <a:gd name="csX3" fmla="*/ 2487 w 67187"/>
                <a:gd name="csY3" fmla="*/ 3371056 h 3371056"/>
                <a:gd name="csX4" fmla="*/ 105 w 67187"/>
                <a:gd name="csY4" fmla="*/ 3969 h 3371056"/>
                <a:gd name="csX5" fmla="*/ 66781 w 67187"/>
                <a:gd name="csY5" fmla="*/ 0 h 3371056"/>
                <a:gd name="csX0" fmla="*/ 66781 w 67076"/>
                <a:gd name="csY0" fmla="*/ 0 h 3371056"/>
                <a:gd name="csX1" fmla="*/ 12807 w 67076"/>
                <a:gd name="csY1" fmla="*/ 1724027 h 3371056"/>
                <a:gd name="csX2" fmla="*/ 58843 w 67076"/>
                <a:gd name="csY2" fmla="*/ 3371056 h 3371056"/>
                <a:gd name="csX3" fmla="*/ 2487 w 67076"/>
                <a:gd name="csY3" fmla="*/ 3371056 h 3371056"/>
                <a:gd name="csX4" fmla="*/ 105 w 67076"/>
                <a:gd name="csY4" fmla="*/ 3969 h 3371056"/>
                <a:gd name="csX5" fmla="*/ 66781 w 67076"/>
                <a:gd name="csY5" fmla="*/ 0 h 3371056"/>
                <a:gd name="csX0" fmla="*/ 223837 w 224132"/>
                <a:gd name="csY0" fmla="*/ 0 h 3371056"/>
                <a:gd name="csX1" fmla="*/ 169863 w 224132"/>
                <a:gd name="csY1" fmla="*/ 1724027 h 3371056"/>
                <a:gd name="csX2" fmla="*/ 215899 w 224132"/>
                <a:gd name="csY2" fmla="*/ 3371056 h 3371056"/>
                <a:gd name="csX3" fmla="*/ 0 w 224132"/>
                <a:gd name="csY3" fmla="*/ 3371056 h 3371056"/>
                <a:gd name="csX4" fmla="*/ 157161 w 224132"/>
                <a:gd name="csY4" fmla="*/ 3969 h 3371056"/>
                <a:gd name="csX5" fmla="*/ 223837 w 224132"/>
                <a:gd name="csY5" fmla="*/ 0 h 3371056"/>
                <a:gd name="csX0" fmla="*/ 223837 w 224132"/>
                <a:gd name="csY0" fmla="*/ 0 h 3371056"/>
                <a:gd name="csX1" fmla="*/ 169863 w 224132"/>
                <a:gd name="csY1" fmla="*/ 1724027 h 3371056"/>
                <a:gd name="csX2" fmla="*/ 215899 w 224132"/>
                <a:gd name="csY2" fmla="*/ 3371056 h 3371056"/>
                <a:gd name="csX3" fmla="*/ 0 w 224132"/>
                <a:gd name="csY3" fmla="*/ 3371056 h 3371056"/>
                <a:gd name="csX4" fmla="*/ 157161 w 224132"/>
                <a:gd name="csY4" fmla="*/ 3969 h 3371056"/>
                <a:gd name="csX5" fmla="*/ 223837 w 224132"/>
                <a:gd name="csY5" fmla="*/ 0 h 3371056"/>
                <a:gd name="csX0" fmla="*/ 223837 w 224132"/>
                <a:gd name="csY0" fmla="*/ 793 h 3371849"/>
                <a:gd name="csX1" fmla="*/ 169863 w 224132"/>
                <a:gd name="csY1" fmla="*/ 1724820 h 3371849"/>
                <a:gd name="csX2" fmla="*/ 215899 w 224132"/>
                <a:gd name="csY2" fmla="*/ 3371849 h 3371849"/>
                <a:gd name="csX3" fmla="*/ 0 w 224132"/>
                <a:gd name="csY3" fmla="*/ 3371849 h 3371849"/>
                <a:gd name="csX4" fmla="*/ 16667 w 224132"/>
                <a:gd name="csY4" fmla="*/ 0 h 3371849"/>
                <a:gd name="csX5" fmla="*/ 223837 w 224132"/>
                <a:gd name="csY5" fmla="*/ 793 h 3371849"/>
                <a:gd name="csX0" fmla="*/ 223837 w 224157"/>
                <a:gd name="csY0" fmla="*/ 793 h 3371849"/>
                <a:gd name="csX1" fmla="*/ 174626 w 224157"/>
                <a:gd name="csY1" fmla="*/ 1712913 h 3371849"/>
                <a:gd name="csX2" fmla="*/ 215899 w 224157"/>
                <a:gd name="csY2" fmla="*/ 3371849 h 3371849"/>
                <a:gd name="csX3" fmla="*/ 0 w 224157"/>
                <a:gd name="csY3" fmla="*/ 3371849 h 3371849"/>
                <a:gd name="csX4" fmla="*/ 16667 w 224157"/>
                <a:gd name="csY4" fmla="*/ 0 h 3371849"/>
                <a:gd name="csX5" fmla="*/ 223837 w 224157"/>
                <a:gd name="csY5" fmla="*/ 793 h 3371849"/>
                <a:gd name="csX0" fmla="*/ 223837 w 230422"/>
                <a:gd name="csY0" fmla="*/ 793 h 3376611"/>
                <a:gd name="csX1" fmla="*/ 174626 w 230422"/>
                <a:gd name="csY1" fmla="*/ 1712913 h 3376611"/>
                <a:gd name="csX2" fmla="*/ 230187 w 230422"/>
                <a:gd name="csY2" fmla="*/ 3376611 h 3376611"/>
                <a:gd name="csX3" fmla="*/ 0 w 230422"/>
                <a:gd name="csY3" fmla="*/ 3371849 h 3376611"/>
                <a:gd name="csX4" fmla="*/ 16667 w 230422"/>
                <a:gd name="csY4" fmla="*/ 0 h 3376611"/>
                <a:gd name="csX5" fmla="*/ 223837 w 230422"/>
                <a:gd name="csY5" fmla="*/ 793 h 3376611"/>
                <a:gd name="csX0" fmla="*/ 233362 w 233635"/>
                <a:gd name="csY0" fmla="*/ 0 h 3378199"/>
                <a:gd name="csX1" fmla="*/ 174626 w 233635"/>
                <a:gd name="csY1" fmla="*/ 1714501 h 3378199"/>
                <a:gd name="csX2" fmla="*/ 230187 w 233635"/>
                <a:gd name="csY2" fmla="*/ 3378199 h 3378199"/>
                <a:gd name="csX3" fmla="*/ 0 w 233635"/>
                <a:gd name="csY3" fmla="*/ 3373437 h 3378199"/>
                <a:gd name="csX4" fmla="*/ 16667 w 233635"/>
                <a:gd name="csY4" fmla="*/ 1588 h 3378199"/>
                <a:gd name="csX5" fmla="*/ 233362 w 233635"/>
                <a:gd name="csY5" fmla="*/ 0 h 3378199"/>
                <a:gd name="csX0" fmla="*/ 233362 w 233362"/>
                <a:gd name="csY0" fmla="*/ 0 h 3378199"/>
                <a:gd name="csX1" fmla="*/ 174626 w 233362"/>
                <a:gd name="csY1" fmla="*/ 1714501 h 3378199"/>
                <a:gd name="csX2" fmla="*/ 230187 w 233362"/>
                <a:gd name="csY2" fmla="*/ 3378199 h 3378199"/>
                <a:gd name="csX3" fmla="*/ 0 w 233362"/>
                <a:gd name="csY3" fmla="*/ 3373437 h 3378199"/>
                <a:gd name="csX4" fmla="*/ 16667 w 233362"/>
                <a:gd name="csY4" fmla="*/ 1588 h 3378199"/>
                <a:gd name="csX5" fmla="*/ 233362 w 233362"/>
                <a:gd name="csY5" fmla="*/ 0 h 3378199"/>
                <a:gd name="csX0" fmla="*/ 233362 w 233362"/>
                <a:gd name="csY0" fmla="*/ 0 h 3373437"/>
                <a:gd name="csX1" fmla="*/ 174626 w 233362"/>
                <a:gd name="csY1" fmla="*/ 1714501 h 3373437"/>
                <a:gd name="csX2" fmla="*/ 230187 w 233362"/>
                <a:gd name="csY2" fmla="*/ 3371056 h 3373437"/>
                <a:gd name="csX3" fmla="*/ 0 w 233362"/>
                <a:gd name="csY3" fmla="*/ 3373437 h 3373437"/>
                <a:gd name="csX4" fmla="*/ 16667 w 233362"/>
                <a:gd name="csY4" fmla="*/ 1588 h 3373437"/>
                <a:gd name="csX5" fmla="*/ 233362 w 233362"/>
                <a:gd name="csY5" fmla="*/ 0 h 3373437"/>
                <a:gd name="csX0" fmla="*/ 235743 w 235743"/>
                <a:gd name="csY0" fmla="*/ 0 h 3371056"/>
                <a:gd name="csX1" fmla="*/ 177007 w 235743"/>
                <a:gd name="csY1" fmla="*/ 1714501 h 3371056"/>
                <a:gd name="csX2" fmla="*/ 232568 w 235743"/>
                <a:gd name="csY2" fmla="*/ 3371056 h 3371056"/>
                <a:gd name="csX3" fmla="*/ 0 w 235743"/>
                <a:gd name="csY3" fmla="*/ 3366293 h 3371056"/>
                <a:gd name="csX4" fmla="*/ 19048 w 235743"/>
                <a:gd name="csY4" fmla="*/ 1588 h 3371056"/>
                <a:gd name="csX5" fmla="*/ 235743 w 235743"/>
                <a:gd name="csY5" fmla="*/ 0 h 3371056"/>
                <a:gd name="csX0" fmla="*/ 235743 w 235743"/>
                <a:gd name="csY0" fmla="*/ 0 h 3373437"/>
                <a:gd name="csX1" fmla="*/ 177007 w 235743"/>
                <a:gd name="csY1" fmla="*/ 1714501 h 3373437"/>
                <a:gd name="csX2" fmla="*/ 232568 w 235743"/>
                <a:gd name="csY2" fmla="*/ 3371056 h 3373437"/>
                <a:gd name="csX3" fmla="*/ 0 w 235743"/>
                <a:gd name="csY3" fmla="*/ 3373437 h 3373437"/>
                <a:gd name="csX4" fmla="*/ 19048 w 235743"/>
                <a:gd name="csY4" fmla="*/ 1588 h 3373437"/>
                <a:gd name="csX5" fmla="*/ 235743 w 235743"/>
                <a:gd name="csY5" fmla="*/ 0 h 33734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35743" h="3373437">
                  <a:moveTo>
                    <a:pt x="235743" y="0"/>
                  </a:moveTo>
                  <a:cubicBezTo>
                    <a:pt x="228731" y="291836"/>
                    <a:pt x="178330" y="1152658"/>
                    <a:pt x="177007" y="1714501"/>
                  </a:cubicBezTo>
                  <a:cubicBezTo>
                    <a:pt x="175684" y="2276344"/>
                    <a:pt x="237066" y="3104092"/>
                    <a:pt x="232568" y="3371056"/>
                  </a:cubicBezTo>
                  <a:lnTo>
                    <a:pt x="0" y="3373437"/>
                  </a:lnTo>
                  <a:cubicBezTo>
                    <a:pt x="5556" y="2249487"/>
                    <a:pt x="13492" y="1125538"/>
                    <a:pt x="19048" y="1588"/>
                  </a:cubicBezTo>
                  <a:lnTo>
                    <a:pt x="235743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57C2B067-2257-7DD5-3B0C-D4AB2DA8E01C}"/>
                    </a:ext>
                  </a:extLst>
                </p:cNvPr>
                <p:cNvSpPr txBox="1"/>
                <p:nvPr/>
              </p:nvSpPr>
              <p:spPr>
                <a:xfrm>
                  <a:off x="5392742" y="3482838"/>
                  <a:ext cx="71929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/>
                            </m:ctrlPr>
                          </m:sSubPr>
                          <m:e>
                            <m:r>
                              <a:rPr lang="en-GB" i="1" smtClean="0"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b="0" i="1" smtClean="0"/>
                              <m:t>𝑎</m:t>
                            </m:r>
                          </m:sub>
                        </m:sSub>
                        <m:r>
                          <a:rPr lang="en-GB" b="0" i="1" smtClean="0"/>
                          <m:t>/2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57C2B067-2257-7DD5-3B0C-D4AB2DA8E0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92742" y="3482838"/>
                  <a:ext cx="719299" cy="369332"/>
                </a:xfrm>
                <a:prstGeom prst="rect">
                  <a:avLst/>
                </a:prstGeom>
                <a:blipFill>
                  <a:blip r:embed="rId16"/>
                  <a:stretch>
                    <a:fillRect b="-1475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43518292-FC85-E8B2-769D-AD479E46787D}"/>
              </a:ext>
            </a:extLst>
          </p:cNvPr>
          <p:cNvSpPr txBox="1"/>
          <p:nvPr/>
        </p:nvSpPr>
        <p:spPr>
          <a:xfrm>
            <a:off x="1188793" y="880453"/>
            <a:ext cx="29430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If axions make up all dark matter, </a:t>
            </a:r>
            <a:r>
              <a:rPr lang="en-GB" dirty="0" err="1"/>
              <a:t>haloscope</a:t>
            </a:r>
            <a:r>
              <a:rPr lang="en-GB" dirty="0"/>
              <a:t> output 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FA28214-2E71-3EFA-AD3A-25FB7B15F7B9}"/>
                  </a:ext>
                </a:extLst>
              </p:cNvPr>
              <p:cNvSpPr txBox="1"/>
              <p:nvPr/>
            </p:nvSpPr>
            <p:spPr>
              <a:xfrm>
                <a:off x="8235387" y="545498"/>
                <a:ext cx="612519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GB" dirty="0">
                    <a:solidFill>
                      <a:schemeClr val="accent2"/>
                    </a:solidFill>
                  </a:rPr>
                  <a:t> cavity volume</a:t>
                </a:r>
              </a:p>
            </p:txBody>
          </p:sp>
        </mc:Choice>
        <mc:Fallback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FA28214-2E71-3EFA-AD3A-25FB7B15F7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5387" y="545498"/>
                <a:ext cx="6125198" cy="369332"/>
              </a:xfrm>
              <a:prstGeom prst="rect">
                <a:avLst/>
              </a:prstGeom>
              <a:blipFill>
                <a:blip r:embed="rId1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1F62CB22-34B3-607A-7E7A-19B23ADE072F}"/>
                  </a:ext>
                </a:extLst>
              </p:cNvPr>
              <p:cNvSpPr txBox="1"/>
              <p:nvPr/>
            </p:nvSpPr>
            <p:spPr>
              <a:xfrm>
                <a:off x="8235387" y="834286"/>
                <a:ext cx="700968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b="0" i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accent3"/>
                    </a:solidFill>
                  </a:rPr>
                  <a:t>cavity Q-factor</a:t>
                </a:r>
              </a:p>
            </p:txBody>
          </p:sp>
        </mc:Choice>
        <mc:Fallback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1F62CB22-34B3-607A-7E7A-19B23ADE07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5387" y="834286"/>
                <a:ext cx="7009688" cy="369332"/>
              </a:xfrm>
              <a:prstGeom prst="rect">
                <a:avLst/>
              </a:prstGeom>
              <a:blipFill>
                <a:blip r:embed="rId18"/>
                <a:stretch>
                  <a:fillRect l="-174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5B6004AD-2240-4390-39CD-252E3734C152}"/>
                  </a:ext>
                </a:extLst>
              </p:cNvPr>
              <p:cNvSpPr txBox="1"/>
              <p:nvPr/>
            </p:nvSpPr>
            <p:spPr>
              <a:xfrm>
                <a:off x="8235387" y="1105835"/>
                <a:ext cx="762284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>
                    <a:solidFill>
                      <a:schemeClr val="accent4"/>
                    </a:solidFill>
                  </a:rPr>
                  <a:t> magnetic field</a:t>
                </a:r>
              </a:p>
            </p:txBody>
          </p:sp>
        </mc:Choice>
        <mc:Fallback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5B6004AD-2240-4390-39CD-252E3734C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5387" y="1105835"/>
                <a:ext cx="7622848" cy="369332"/>
              </a:xfrm>
              <a:prstGeom prst="rect">
                <a:avLst/>
              </a:prstGeom>
              <a:blipFill>
                <a:blip r:embed="rId19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38545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001C11-FA2D-3D4A-092A-1FB4406D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2A172-B7C7-A1C3-2E93-B8D7961F5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Fabry-Perot cavity axion-to-photon converter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52E06-2192-8BC0-CA3A-5ACFC1E3A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21/01/2026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DF113-0FAE-D4ED-65F2-FD08EDC68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new search for dark matter axions using quantum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FC8DC-E97B-4552-4F01-8A1663D22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9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8184EFBD-3A30-7ECE-B1B4-B3C2F8BCC938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Performance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868E08-A963-D45A-1603-66B822182B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51" t="25797" r="26174" b="36483"/>
          <a:stretch>
            <a:fillRect/>
          </a:stretch>
        </p:blipFill>
        <p:spPr>
          <a:xfrm rot="16200000">
            <a:off x="549722" y="2523024"/>
            <a:ext cx="1865632" cy="114383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1BCE9B6-3F40-08C6-F7C9-A0871429F2CD}"/>
              </a:ext>
            </a:extLst>
          </p:cNvPr>
          <p:cNvSpPr/>
          <p:nvPr/>
        </p:nvSpPr>
        <p:spPr>
          <a:xfrm>
            <a:off x="910618" y="2162125"/>
            <a:ext cx="1143836" cy="1865633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9734893-996F-A657-62E9-4148AEA1B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618" y="4211277"/>
            <a:ext cx="1390551" cy="14497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AE00697-C1EF-7BE3-166D-995E07B0BA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1118" t="14584" r="5577" b="15855"/>
          <a:stretch>
            <a:fillRect/>
          </a:stretch>
        </p:blipFill>
        <p:spPr>
          <a:xfrm>
            <a:off x="2165625" y="2223354"/>
            <a:ext cx="101325" cy="2109427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481C239-1A1D-8BD2-7559-4ABFCCD424DD}"/>
              </a:ext>
            </a:extLst>
          </p:cNvPr>
          <p:cNvCxnSpPr/>
          <p:nvPr/>
        </p:nvCxnSpPr>
        <p:spPr>
          <a:xfrm>
            <a:off x="740935" y="2350223"/>
            <a:ext cx="0" cy="148943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1452B8E-4BC6-0CB9-02CA-678A75D59DAE}"/>
              </a:ext>
            </a:extLst>
          </p:cNvPr>
          <p:cNvSpPr txBox="1"/>
          <p:nvPr/>
        </p:nvSpPr>
        <p:spPr>
          <a:xfrm rot="16200000">
            <a:off x="167083" y="2949174"/>
            <a:ext cx="914400" cy="20739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dirty="0">
                <a:solidFill>
                  <a:schemeClr val="tx1"/>
                </a:solidFill>
              </a:rPr>
              <a:t>50 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437617-BD6C-F5D2-1DEE-A5B80EB4DA82}"/>
              </a:ext>
            </a:extLst>
          </p:cNvPr>
          <p:cNvSpPr txBox="1"/>
          <p:nvPr/>
        </p:nvSpPr>
        <p:spPr>
          <a:xfrm>
            <a:off x="2301169" y="2281385"/>
            <a:ext cx="354193" cy="27131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dirty="0"/>
              <a:t>2.5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1AB633-DF67-4DD1-9E59-4CB8CA451D07}"/>
              </a:ext>
            </a:extLst>
          </p:cNvPr>
          <p:cNvSpPr txBox="1"/>
          <p:nvPr/>
        </p:nvSpPr>
        <p:spPr>
          <a:xfrm>
            <a:off x="2301168" y="2600561"/>
            <a:ext cx="354193" cy="27131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dirty="0"/>
              <a:t>2.0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AAFD72-F2F0-DEF2-90C4-39F7880498A1}"/>
              </a:ext>
            </a:extLst>
          </p:cNvPr>
          <p:cNvSpPr txBox="1"/>
          <p:nvPr/>
        </p:nvSpPr>
        <p:spPr>
          <a:xfrm>
            <a:off x="2301168" y="2959282"/>
            <a:ext cx="354193" cy="27131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dirty="0"/>
              <a:t>1.5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90BF318-F058-9C9F-B431-A238BADB8AC0}"/>
              </a:ext>
            </a:extLst>
          </p:cNvPr>
          <p:cNvSpPr txBox="1"/>
          <p:nvPr/>
        </p:nvSpPr>
        <p:spPr>
          <a:xfrm>
            <a:off x="2301168" y="3293342"/>
            <a:ext cx="354193" cy="27131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dirty="0"/>
              <a:t>1.0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273D89-0518-ECDD-F503-F0F19EC16FE3}"/>
              </a:ext>
            </a:extLst>
          </p:cNvPr>
          <p:cNvSpPr txBox="1"/>
          <p:nvPr/>
        </p:nvSpPr>
        <p:spPr>
          <a:xfrm>
            <a:off x="2301168" y="3627402"/>
            <a:ext cx="354193" cy="27131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dirty="0"/>
              <a:t>0.5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F74DBF2-36D6-72FA-0129-02F9E809D911}"/>
              </a:ext>
            </a:extLst>
          </p:cNvPr>
          <p:cNvSpPr txBox="1"/>
          <p:nvPr/>
        </p:nvSpPr>
        <p:spPr>
          <a:xfrm>
            <a:off x="2165625" y="1943235"/>
            <a:ext cx="280988" cy="31421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dirty="0">
                <a:solidFill>
                  <a:schemeClr val="tx1"/>
                </a:solidFill>
              </a:rPr>
              <a:t>|E|</a:t>
            </a:r>
          </a:p>
        </p:txBody>
      </p:sp>
      <p:pic>
        <p:nvPicPr>
          <p:cNvPr id="27" name="Picture 26" descr="A graph of a function&#10;&#10;AI-generated content may be incorrect.">
            <a:extLst>
              <a:ext uri="{FF2B5EF4-FFF2-40B4-BE49-F238E27FC236}">
                <a16:creationId xmlns:a16="http://schemas.microsoft.com/office/drawing/2014/main" id="{EDFBF31F-7D1F-0655-B5EF-14DE1688C6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9579" y="2162125"/>
            <a:ext cx="1945648" cy="1746373"/>
          </a:xfrm>
          <a:prstGeom prst="rect">
            <a:avLst/>
          </a:prstGeom>
        </p:spPr>
      </p:pic>
      <p:pic>
        <p:nvPicPr>
          <p:cNvPr id="29" name="Picture 28" descr="A graph of a graph with a circle and a line&#10;&#10;AI-generated content may be incorrect.">
            <a:extLst>
              <a:ext uri="{FF2B5EF4-FFF2-40B4-BE49-F238E27FC236}">
                <a16:creationId xmlns:a16="http://schemas.microsoft.com/office/drawing/2014/main" id="{D29938F9-AA75-FC97-77C1-E6040A4E80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9579" y="4108881"/>
            <a:ext cx="1950303" cy="174637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A044514-F533-0960-180E-335CDD5309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04163" y="5890426"/>
            <a:ext cx="1945648" cy="28311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1E2556CA-0D87-478C-64CC-F277585DC846}"/>
              </a:ext>
            </a:extLst>
          </p:cNvPr>
          <p:cNvSpPr txBox="1"/>
          <p:nvPr/>
        </p:nvSpPr>
        <p:spPr>
          <a:xfrm>
            <a:off x="1144769" y="1343055"/>
            <a:ext cx="3889144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dirty="0">
                <a:solidFill>
                  <a:schemeClr val="tx1"/>
                </a:solidFill>
              </a:rPr>
              <a:t>50 mm diameter prototype works well, </a:t>
            </a:r>
          </a:p>
          <a:p>
            <a:pPr algn="l">
              <a:lnSpc>
                <a:spcPct val="105000"/>
              </a:lnSpc>
            </a:pPr>
            <a:r>
              <a:rPr lang="en-GB" sz="1600" dirty="0">
                <a:solidFill>
                  <a:schemeClr val="tx1"/>
                </a:solidFill>
              </a:rPr>
              <a:t>tested at room temperature and 4K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2A4099A-B5D7-01DD-C210-86E24B20E786}"/>
              </a:ext>
            </a:extLst>
          </p:cNvPr>
          <p:cNvGrpSpPr/>
          <p:nvPr/>
        </p:nvGrpSpPr>
        <p:grpSpPr>
          <a:xfrm>
            <a:off x="6609130" y="1087913"/>
            <a:ext cx="5425521" cy="4944069"/>
            <a:chOff x="6609130" y="1087913"/>
            <a:chExt cx="5425521" cy="4944069"/>
          </a:xfrm>
        </p:grpSpPr>
        <p:pic>
          <p:nvPicPr>
            <p:cNvPr id="38" name="Picture 37" descr="A graph of a graph showing different types of objects&#10;&#10;AI-generated content may be incorrect.">
              <a:extLst>
                <a:ext uri="{FF2B5EF4-FFF2-40B4-BE49-F238E27FC236}">
                  <a16:creationId xmlns:a16="http://schemas.microsoft.com/office/drawing/2014/main" id="{17B26847-FA06-7F28-0AF6-F427687DFBA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632948" y="3301542"/>
              <a:ext cx="3786182" cy="2461395"/>
            </a:xfrm>
            <a:prstGeom prst="rect">
              <a:avLst/>
            </a:prstGeom>
          </p:spPr>
        </p:pic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2AD14E2B-ECD3-3D06-EDDC-11A18F8F7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632948" y="1355248"/>
              <a:ext cx="3810000" cy="2133600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55C05E6-8196-70F0-44AC-7229499B8F38}"/>
                </a:ext>
              </a:extLst>
            </p:cNvPr>
            <p:cNvSpPr txBox="1"/>
            <p:nvPr/>
          </p:nvSpPr>
          <p:spPr>
            <a:xfrm>
              <a:off x="7526587" y="1087913"/>
              <a:ext cx="3889144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1600" dirty="0">
                  <a:solidFill>
                    <a:schemeClr val="tx1"/>
                  </a:solidFill>
                </a:rPr>
                <a:t>Aim for a larger cavity: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F6BFF04-FC00-9B0D-8E6C-E43CAC37217C}"/>
                </a:ext>
              </a:extLst>
            </p:cNvPr>
            <p:cNvCxnSpPr/>
            <p:nvPr/>
          </p:nvCxnSpPr>
          <p:spPr>
            <a:xfrm>
              <a:off x="10536494" y="2098463"/>
              <a:ext cx="314325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7B886CC-4EBD-05D4-6472-77C3F3AEF001}"/>
                </a:ext>
              </a:extLst>
            </p:cNvPr>
            <p:cNvCxnSpPr/>
            <p:nvPr/>
          </p:nvCxnSpPr>
          <p:spPr>
            <a:xfrm>
              <a:off x="10536494" y="2255981"/>
              <a:ext cx="314325" cy="0"/>
            </a:xfrm>
            <a:prstGeom prst="line">
              <a:avLst/>
            </a:prstGeom>
            <a:ln w="25400">
              <a:solidFill>
                <a:srgbClr val="7F00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09387BB-FA9B-7E2F-81C6-9328F6D07722}"/>
                </a:ext>
              </a:extLst>
            </p:cNvPr>
            <p:cNvCxnSpPr/>
            <p:nvPr/>
          </p:nvCxnSpPr>
          <p:spPr>
            <a:xfrm>
              <a:off x="10536494" y="2441363"/>
              <a:ext cx="314325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3E667E6-CCA9-47D7-78A4-AB89E07C819B}"/>
                </a:ext>
              </a:extLst>
            </p:cNvPr>
            <p:cNvCxnSpPr/>
            <p:nvPr/>
          </p:nvCxnSpPr>
          <p:spPr>
            <a:xfrm>
              <a:off x="10536493" y="2617589"/>
              <a:ext cx="314325" cy="0"/>
            </a:xfrm>
            <a:prstGeom prst="line">
              <a:avLst/>
            </a:prstGeom>
            <a:ln w="25400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CE92A30-B02A-9FF6-7C99-BB26553F9305}"/>
                </a:ext>
              </a:extLst>
            </p:cNvPr>
            <p:cNvSpPr txBox="1"/>
            <p:nvPr/>
          </p:nvSpPr>
          <p:spPr>
            <a:xfrm>
              <a:off x="10796812" y="1956726"/>
              <a:ext cx="123783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Cylindrical cavity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8D013500-FA2C-0FFF-28CB-3BD793560338}"/>
                    </a:ext>
                  </a:extLst>
                </p:cNvPr>
                <p:cNvSpPr txBox="1"/>
                <p:nvPr/>
              </p:nvSpPr>
              <p:spPr>
                <a:xfrm>
                  <a:off x="10796812" y="2116594"/>
                  <a:ext cx="952505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/>
                    <a:t>FP </a:t>
                  </a:r>
                  <a14:m>
                    <m:oMath xmlns:m="http://schemas.openxmlformats.org/officeDocument/2006/math">
                      <m:r>
                        <a:rPr lang="en-GB" sz="1100" i="1" smtClean="0">
                          <a:ea typeface="Cambria Math" panose="02040503050406030204" pitchFamily="18" charset="0"/>
                        </a:rPr>
                        <m:t>∅</m:t>
                      </m:r>
                      <m:r>
                        <a:rPr lang="en-GB" sz="1100" b="0" i="1" smtClean="0">
                          <a:ea typeface="Cambria Math" panose="02040503050406030204" pitchFamily="18" charset="0"/>
                        </a:rPr>
                        <m:t> 50</m:t>
                      </m:r>
                    </m:oMath>
                  </a14:m>
                  <a:r>
                    <a:rPr lang="en-GB" sz="1100" dirty="0"/>
                    <a:t> mm</a:t>
                  </a:r>
                </a:p>
              </p:txBody>
            </p:sp>
          </mc:Choice>
          <mc:Fallback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8D013500-FA2C-0FFF-28CB-3BD7935603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96812" y="2116594"/>
                  <a:ext cx="952505" cy="261610"/>
                </a:xfrm>
                <a:prstGeom prst="rect">
                  <a:avLst/>
                </a:prstGeom>
                <a:blipFill>
                  <a:blip r:embed="rId10"/>
                  <a:stretch>
                    <a:fillRect t="-2326" b="-1395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52978B24-B02C-2122-3513-D7E4BAAAC7F2}"/>
                    </a:ext>
                  </a:extLst>
                </p:cNvPr>
                <p:cNvSpPr txBox="1"/>
                <p:nvPr/>
              </p:nvSpPr>
              <p:spPr>
                <a:xfrm>
                  <a:off x="10796812" y="2293581"/>
                  <a:ext cx="1031051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/>
                    <a:t>FP </a:t>
                  </a:r>
                  <a14:m>
                    <m:oMath xmlns:m="http://schemas.openxmlformats.org/officeDocument/2006/math">
                      <m:r>
                        <a:rPr lang="en-GB" sz="1100" i="1" smtClean="0">
                          <a:ea typeface="Cambria Math" panose="02040503050406030204" pitchFamily="18" charset="0"/>
                        </a:rPr>
                        <m:t>∅</m:t>
                      </m:r>
                      <m:r>
                        <a:rPr lang="en-GB" sz="1100" b="0" i="1" smtClean="0">
                          <a:ea typeface="Cambria Math" panose="02040503050406030204" pitchFamily="18" charset="0"/>
                        </a:rPr>
                        <m:t> 150</m:t>
                      </m:r>
                    </m:oMath>
                  </a14:m>
                  <a:r>
                    <a:rPr lang="en-GB" sz="1100" dirty="0"/>
                    <a:t> mm</a:t>
                  </a:r>
                </a:p>
              </p:txBody>
            </p:sp>
          </mc:Choice>
          <mc:Fallback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52978B24-B02C-2122-3513-D7E4BAAAC7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96812" y="2293581"/>
                  <a:ext cx="1031051" cy="261610"/>
                </a:xfrm>
                <a:prstGeom prst="rect">
                  <a:avLst/>
                </a:prstGeom>
                <a:blipFill>
                  <a:blip r:embed="rId11"/>
                  <a:stretch>
                    <a:fillRect t="-2326" b="-1395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EFD13D0-2A4F-BC77-F2B5-C63556D8D111}"/>
                    </a:ext>
                  </a:extLst>
                </p:cNvPr>
                <p:cNvSpPr txBox="1"/>
                <p:nvPr/>
              </p:nvSpPr>
              <p:spPr>
                <a:xfrm>
                  <a:off x="10796811" y="2485829"/>
                  <a:ext cx="1031051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/>
                    <a:t>FP </a:t>
                  </a:r>
                  <a14:m>
                    <m:oMath xmlns:m="http://schemas.openxmlformats.org/officeDocument/2006/math">
                      <m:r>
                        <a:rPr lang="en-GB" sz="1100" i="1" smtClean="0">
                          <a:ea typeface="Cambria Math" panose="02040503050406030204" pitchFamily="18" charset="0"/>
                        </a:rPr>
                        <m:t>∅</m:t>
                      </m:r>
                      <m:r>
                        <a:rPr lang="en-GB" sz="1100" b="0" i="1" smtClean="0">
                          <a:ea typeface="Cambria Math" panose="02040503050406030204" pitchFamily="18" charset="0"/>
                        </a:rPr>
                        <m:t> 300</m:t>
                      </m:r>
                    </m:oMath>
                  </a14:m>
                  <a:r>
                    <a:rPr lang="en-GB" sz="1100" dirty="0"/>
                    <a:t> mm</a:t>
                  </a:r>
                </a:p>
              </p:txBody>
            </p:sp>
          </mc:Choice>
          <mc:Fallback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EFD13D0-2A4F-BC77-F2B5-C63556D8D1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96811" y="2485829"/>
                  <a:ext cx="1031051" cy="261610"/>
                </a:xfrm>
                <a:prstGeom prst="rect">
                  <a:avLst/>
                </a:prstGeom>
                <a:blipFill>
                  <a:blip r:embed="rId12"/>
                  <a:stretch>
                    <a:fillRect t="-2326" b="-1395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24ADBECB-DA8E-7059-2EC5-70485B418070}"/>
                    </a:ext>
                  </a:extLst>
                </p:cNvPr>
                <p:cNvSpPr txBox="1"/>
                <p:nvPr/>
              </p:nvSpPr>
              <p:spPr>
                <a:xfrm>
                  <a:off x="6609130" y="5634847"/>
                  <a:ext cx="3035431" cy="3971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>
                    <a:lnSpc>
                      <a:spcPct val="105000"/>
                    </a:lnSpc>
                  </a:pP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GB" sz="1600" b="0" i="0" smtClean="0"/>
                        <m:t>Axion</m:t>
                      </m:r>
                      <m:r>
                        <m:rPr>
                          <m:nor/>
                        </m:rPr>
                        <a:rPr lang="en-GB" sz="1600" b="0" i="0" smtClean="0"/>
                        <m:t> </m:t>
                      </m:r>
                      <m:r>
                        <m:rPr>
                          <m:nor/>
                        </m:rPr>
                        <a:rPr lang="en-GB" sz="1600" b="0" i="0" smtClean="0"/>
                        <m:t>to</m:t>
                      </m:r>
                      <m:r>
                        <m:rPr>
                          <m:nor/>
                        </m:rPr>
                        <a:rPr lang="en-GB" sz="1600" b="0" i="0" smtClean="0"/>
                        <m:t> </m:t>
                      </m:r>
                      <m:r>
                        <m:rPr>
                          <m:nor/>
                        </m:rPr>
                        <a:rPr lang="en-GB" sz="1600" b="0" i="0" smtClean="0"/>
                        <m:t>photon</m:t>
                      </m:r>
                      <m:r>
                        <m:rPr>
                          <m:nor/>
                        </m:rPr>
                        <a:rPr lang="en-GB" sz="1600" b="0" i="0" smtClean="0"/>
                        <m:t> </m:t>
                      </m:r>
                      <m:r>
                        <m:rPr>
                          <m:nor/>
                        </m:rPr>
                        <a:rPr lang="en-GB" sz="1600" b="0" i="0" smtClean="0"/>
                        <m:t>conversion</m:t>
                      </m:r>
                      <m:r>
                        <m:rPr>
                          <m:nor/>
                        </m:rPr>
                        <a:rPr lang="en-GB" sz="1600" b="0" i="0" smtClean="0"/>
                        <m:t> </m:t>
                      </m:r>
                      <m:r>
                        <m:rPr>
                          <m:nor/>
                        </m:rPr>
                        <a:rPr lang="en-GB" sz="1600" b="0" i="0" smtClean="0"/>
                        <m:t>rate</m:t>
                      </m:r>
                      <m:r>
                        <m:rPr>
                          <m:nor/>
                        </m:rPr>
                        <a:rPr lang="en-GB" sz="1600" b="0" i="0" smtClean="0"/>
                        <m:t> </m:t>
                      </m:r>
                      <m:r>
                        <m:rPr>
                          <m:nor/>
                        </m:rPr>
                        <a:rPr lang="en-GB" sz="1600" b="0" i="0" smtClean="0"/>
                        <m:t>of</m:t>
                      </m:r>
                      <m:r>
                        <m:rPr>
                          <m:nor/>
                        </m:rPr>
                        <a:rPr lang="en-GB" sz="1600" b="0" i="0" smtClean="0"/>
                        <m:t>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~1 </m:t>
                      </m:r>
                      <m:sSup>
                        <m:sSup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a14:m>
                  <a:r>
                    <a:rPr lang="en-GB" sz="1600" dirty="0">
                      <a:solidFill>
                        <a:schemeClr val="tx1"/>
                      </a:solidFill>
                    </a:rPr>
                    <a:t> achievable </a:t>
                  </a:r>
                </a:p>
              </p:txBody>
            </p:sp>
          </mc:Choice>
          <mc:Fallback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24ADBECB-DA8E-7059-2EC5-70485B41807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09130" y="5634847"/>
                  <a:ext cx="3035431" cy="397135"/>
                </a:xfrm>
                <a:prstGeom prst="rect">
                  <a:avLst/>
                </a:prstGeom>
                <a:blipFill>
                  <a:blip r:embed="rId13"/>
                  <a:stretch>
                    <a:fillRect l="-2410" t="-15385" r="-6345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9288946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CL PPT Theme">
  <a:themeElements>
    <a:clrScheme name="Imperial colour theme">
      <a:dk1>
        <a:sysClr val="windowText" lastClr="000000"/>
      </a:dk1>
      <a:lt1>
        <a:sysClr val="window" lastClr="FFFFFF"/>
      </a:lt1>
      <a:dk2>
        <a:srgbClr val="000080"/>
      </a:dk2>
      <a:lt2>
        <a:srgbClr val="F5F5F5"/>
      </a:lt2>
      <a:accent1>
        <a:srgbClr val="0000CD"/>
      </a:accent1>
      <a:accent2>
        <a:srgbClr val="C71585"/>
      </a:accent2>
      <a:accent3>
        <a:srgbClr val="7B68EE"/>
      </a:accent3>
      <a:accent4>
        <a:srgbClr val="FF0000"/>
      </a:accent4>
      <a:accent5>
        <a:srgbClr val="FF4500"/>
      </a:accent5>
      <a:accent6>
        <a:srgbClr val="006400"/>
      </a:accent6>
      <a:hlink>
        <a:srgbClr val="000080"/>
      </a:hlink>
      <a:folHlink>
        <a:srgbClr val="C71585"/>
      </a:folHlink>
    </a:clrScheme>
    <a:fontScheme name="Imperial College Standard Font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05000"/>
          </a:lnSpc>
          <a:defRPr sz="1600" dirty="0">
            <a:solidFill>
              <a:schemeClr val="tx1"/>
            </a:solidFill>
          </a:defRPr>
        </a:defPPr>
      </a:lstStyle>
    </a:txDef>
  </a:objectDefaults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Arial_Imperial_PowerPoint_16_9_simplified template_with_instrucs" id="{E2003566-CB3B-AF4B-AC63-3C69992DFC2C}" vid="{F435D263-C53D-E44B-AFB4-0237A8A90C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9AEDE06C8B0342A6C4D20B29F8488E" ma:contentTypeVersion="16" ma:contentTypeDescription="Create a new document." ma:contentTypeScope="" ma:versionID="a4578b94c4c0df5c4f162bb3027c7c05">
  <xsd:schema xmlns:xsd="http://www.w3.org/2001/XMLSchema" xmlns:xs="http://www.w3.org/2001/XMLSchema" xmlns:p="http://schemas.microsoft.com/office/2006/metadata/properties" xmlns:ns2="6d1e2927-7a8e-4755-b112-de5aaecc1c06" xmlns:ns3="df1ede62-d5df-40e3-a8ec-fa53b1631612" xmlns:ns4="d0201ca7-26fa-426c-b12d-c4c6e5857dcc" targetNamespace="http://schemas.microsoft.com/office/2006/metadata/properties" ma:root="true" ma:fieldsID="8c51cfd87b0abe227219b0f2986567bc" ns2:_="" ns3:_="" ns4:_="">
    <xsd:import namespace="6d1e2927-7a8e-4755-b112-de5aaecc1c06"/>
    <xsd:import namespace="df1ede62-d5df-40e3-a8ec-fa53b1631612"/>
    <xsd:import namespace="d0201ca7-26fa-426c-b12d-c4c6e5857d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1e2927-7a8e-4755-b112-de5aaecc1c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4661dae-d6df-48fc-a54e-a577d2899e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1ede62-d5df-40e3-a8ec-fa53b163161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201ca7-26fa-426c-b12d-c4c6e5857dcc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04698054-6ef3-4a0a-8632-c02544f20d65}" ma:internalName="TaxCatchAll" ma:showField="CatchAllData" ma:web="d0201ca7-26fa-426c-b12d-c4c6e5857d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d1e2927-7a8e-4755-b112-de5aaecc1c06">
      <Terms xmlns="http://schemas.microsoft.com/office/infopath/2007/PartnerControls"/>
    </lcf76f155ced4ddcb4097134ff3c332f>
    <TaxCatchAll xmlns="d0201ca7-26fa-426c-b12d-c4c6e5857d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D8D580-1CFD-4A82-B403-D3A047B3EE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1e2927-7a8e-4755-b112-de5aaecc1c06"/>
    <ds:schemaRef ds:uri="df1ede62-d5df-40e3-a8ec-fa53b1631612"/>
    <ds:schemaRef ds:uri="d0201ca7-26fa-426c-b12d-c4c6e5857d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BB4C6-127E-40DB-83D0-BAD626190316}">
  <ds:schemaRefs>
    <ds:schemaRef ds:uri="http://schemas.openxmlformats.org/package/2006/metadata/core-properties"/>
    <ds:schemaRef ds:uri="df1ede62-d5df-40e3-a8ec-fa53b1631612"/>
    <ds:schemaRef ds:uri="http://schemas.microsoft.com/office/2006/documentManagement/types"/>
    <ds:schemaRef ds:uri="http://purl.org/dc/dcmitype/"/>
    <ds:schemaRef ds:uri="6d1e2927-7a8e-4755-b112-de5aaecc1c06"/>
    <ds:schemaRef ds:uri="http://www.w3.org/XML/1998/namespace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d0201ca7-26fa-426c-b12d-c4c6e5857dcc"/>
  </ds:schemaRefs>
</ds:datastoreItem>
</file>

<file path=customXml/itemProps3.xml><?xml version="1.0" encoding="utf-8"?>
<ds:datastoreItem xmlns:ds="http://schemas.openxmlformats.org/officeDocument/2006/customXml" ds:itemID="{0BCC2720-3352-404F-8526-0437378EE58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Arial_Imperial_PowerPoint_16_9_simplified template_with_instrucs</Template>
  <TotalTime>3041</TotalTime>
  <Words>1939</Words>
  <Application>Microsoft Office PowerPoint</Application>
  <PresentationFormat>Widescreen</PresentationFormat>
  <Paragraphs>407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Cambria Math</vt:lpstr>
      <vt:lpstr>Inter Medium</vt:lpstr>
      <vt:lpstr>ICL PPT Theme</vt:lpstr>
      <vt:lpstr>A new search for dark matter axions using quantum technologies</vt:lpstr>
      <vt:lpstr>Overview</vt:lpstr>
      <vt:lpstr>Overview</vt:lpstr>
      <vt:lpstr>Who we are</vt:lpstr>
      <vt:lpstr>Axions</vt:lpstr>
      <vt:lpstr>Why axions above "124 μeV?" </vt:lpstr>
      <vt:lpstr>Experimental concept</vt:lpstr>
      <vt:lpstr>Fabry-Perot cavity axion-to-photon converter</vt:lpstr>
      <vt:lpstr>Fabry-Perot cavity axion-to-photon converter</vt:lpstr>
      <vt:lpstr>Overview</vt:lpstr>
      <vt:lpstr>Detecting weak signals at microwave frequencies</vt:lpstr>
      <vt:lpstr>Detecting weak signals at microwave frequencies</vt:lpstr>
      <vt:lpstr>Overview</vt:lpstr>
      <vt:lpstr>The Penning trap</vt:lpstr>
      <vt:lpstr>The Penning trap</vt:lpstr>
      <vt:lpstr>The Penning trap</vt:lpstr>
      <vt:lpstr>A Penning trap single photon counter</vt:lpstr>
      <vt:lpstr>A Penning trap single photon counter</vt:lpstr>
      <vt:lpstr>A Penning trap single photon counter</vt:lpstr>
      <vt:lpstr>A Penning trap single photon counter</vt:lpstr>
      <vt:lpstr>A Penning trap single photon counter</vt:lpstr>
      <vt:lpstr>Overview</vt:lpstr>
      <vt:lpstr>Penning trap experimental progress</vt:lpstr>
      <vt:lpstr>Experimental progress</vt:lpstr>
      <vt:lpstr>Experimental progress</vt:lpstr>
      <vt:lpstr>Takeaway</vt:lpstr>
      <vt:lpstr>Thank you</vt:lpstr>
      <vt:lpstr>Detecting weak signals at microwave frequencies</vt:lpstr>
      <vt:lpstr>Penning trap experimental progress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Devlin, Jack A</dc:creator>
  <cp:lastModifiedBy>Devlin, Jack A</cp:lastModifiedBy>
  <cp:revision>19</cp:revision>
  <dcterms:created xsi:type="dcterms:W3CDTF">2026-01-19T10:42:23Z</dcterms:created>
  <dcterms:modified xsi:type="dcterms:W3CDTF">2026-01-21T13:23:39Z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0x010100D99AEDE06C8B0342A6C4D20B29F8488E</vt:lpwstr>
  </property>
</Properties>
</file>