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notesMasterIdLst>
    <p:notesMasterId r:id="rId50"/>
  </p:notesMasterIdLst>
  <p:sldIdLst>
    <p:sldId id="259" r:id="rId4"/>
    <p:sldId id="299" r:id="rId5"/>
    <p:sldId id="305" r:id="rId6"/>
    <p:sldId id="585" r:id="rId7"/>
    <p:sldId id="256" r:id="rId8"/>
    <p:sldId id="578" r:id="rId9"/>
    <p:sldId id="582" r:id="rId10"/>
    <p:sldId id="258" r:id="rId11"/>
    <p:sldId id="301" r:id="rId12"/>
    <p:sldId id="300" r:id="rId13"/>
    <p:sldId id="264" r:id="rId14"/>
    <p:sldId id="272" r:id="rId15"/>
    <p:sldId id="286" r:id="rId16"/>
    <p:sldId id="304" r:id="rId17"/>
    <p:sldId id="307" r:id="rId18"/>
    <p:sldId id="262" r:id="rId19"/>
    <p:sldId id="308" r:id="rId20"/>
    <p:sldId id="276" r:id="rId21"/>
    <p:sldId id="277" r:id="rId22"/>
    <p:sldId id="584" r:id="rId23"/>
    <p:sldId id="581" r:id="rId24"/>
    <p:sldId id="583" r:id="rId25"/>
    <p:sldId id="291" r:id="rId26"/>
    <p:sldId id="271" r:id="rId27"/>
    <p:sldId id="293" r:id="rId28"/>
    <p:sldId id="294" r:id="rId29"/>
    <p:sldId id="275" r:id="rId30"/>
    <p:sldId id="279" r:id="rId31"/>
    <p:sldId id="295" r:id="rId32"/>
    <p:sldId id="296" r:id="rId33"/>
    <p:sldId id="297" r:id="rId34"/>
    <p:sldId id="260" r:id="rId35"/>
    <p:sldId id="268" r:id="rId36"/>
    <p:sldId id="287" r:id="rId37"/>
    <p:sldId id="273" r:id="rId38"/>
    <p:sldId id="270" r:id="rId39"/>
    <p:sldId id="274" r:id="rId40"/>
    <p:sldId id="265" r:id="rId41"/>
    <p:sldId id="334" r:id="rId42"/>
    <p:sldId id="267" r:id="rId43"/>
    <p:sldId id="266" r:id="rId44"/>
    <p:sldId id="333" r:id="rId45"/>
    <p:sldId id="329" r:id="rId46"/>
    <p:sldId id="330" r:id="rId47"/>
    <p:sldId id="331" r:id="rId48"/>
    <p:sldId id="332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425B"/>
    <a:srgbClr val="6F07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657" autoAdjust="0"/>
  </p:normalViewPr>
  <p:slideViewPr>
    <p:cSldViewPr snapToGrid="0">
      <p:cViewPr>
        <p:scale>
          <a:sx n="80" d="100"/>
          <a:sy n="80" d="100"/>
        </p:scale>
        <p:origin x="864" y="96"/>
      </p:cViewPr>
      <p:guideLst/>
    </p:cSldViewPr>
  </p:slideViewPr>
  <p:outlineViewPr>
    <p:cViewPr>
      <p:scale>
        <a:sx n="33" d="100"/>
        <a:sy n="33" d="100"/>
      </p:scale>
      <p:origin x="0" y="-2339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94709-29EF-4932-A3F3-746452DE8A07}" type="datetimeFigureOut">
              <a:rPr lang="en-GB" smtClean="0"/>
              <a:t>20/01/2026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90EBC-BCEB-46B9-81BB-75B934CF3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43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84315"/>
            <a:ext cx="8496300" cy="13684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068638"/>
            <a:ext cx="8496300" cy="3097212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" y="6245225"/>
            <a:ext cx="84963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5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095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615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7664" y="908050"/>
            <a:ext cx="2122487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1" y="908050"/>
            <a:ext cx="6215063" cy="5257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458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A4C4-3C67-4AED-84E5-BCA98C96E239}" type="datetime1">
              <a:rPr lang="en-GB" smtClean="0"/>
              <a:t>20/01/2026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15" descr="DarkPurple1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770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50423-9862-4F21-9CF4-EC6C611F9EC9}" type="datetime1">
              <a:rPr lang="en-GB" smtClean="0"/>
              <a:t>20/01/2026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C088-8885-4302-B425-958095D6590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1014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E3A0-A69F-4D2E-B506-B3357EA16FC9}" type="datetime1">
              <a:rPr lang="en-GB" smtClean="0"/>
              <a:t>20/01/2026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E3869-EE23-4947-8C1D-0A334C51188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318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8357-C32D-4668-A558-BCC704286B1B}" type="datetime1">
              <a:rPr lang="en-GB" smtClean="0"/>
              <a:t>20/01/2026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3842-7FFE-46E6-A061-6D51FFD2AB1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116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52306-EB5F-42F6-AD2F-1F2F1E7785D6}" type="datetime1">
              <a:rPr lang="en-GB" smtClean="0"/>
              <a:t>20/01/2026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19D-7759-4479-A5A8-11DE75847BF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2653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FB3CC-C1E8-4432-A8C0-F523FD95650E}" type="datetime1">
              <a:rPr lang="en-GB" smtClean="0"/>
              <a:t>20/01/2026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49B6-12EA-4E6B-B099-E73A859255B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5350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CC-190A-4B00-8776-39E1761980AE}" type="datetime1">
              <a:rPr lang="en-GB" smtClean="0"/>
              <a:t>20/01/2026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0FB9-8236-41C7-8F50-3DF41BCCB74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6168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D8F2-1256-4EC9-922C-7CA1969288D6}" type="datetime1">
              <a:rPr lang="en-GB" smtClean="0"/>
              <a:t>20/01/2026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F540-D2E2-4A77-AFED-F0E97CF240D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31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6350454"/>
            <a:ext cx="694163" cy="507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6446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597A-224F-4895-AEB7-17A60869348D}" type="datetime1">
              <a:rPr lang="en-GB" smtClean="0"/>
              <a:t>20/01/2026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D5AA5-2E76-4994-A87C-4C47B9EBEEE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4383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59E5F-C92E-4F08-8E2F-E77B74573943}" type="datetime1">
              <a:rPr lang="en-GB" smtClean="0"/>
              <a:t>20/01/2026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B0BD7-1735-430C-9FA7-30D0183D0A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0609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40322-37A0-431F-A629-20ED1A4AD8C2}" type="datetime1">
              <a:rPr lang="en-GB" smtClean="0"/>
              <a:t>20/01/2026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44B92-5568-472F-84C8-58402279A33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4078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134F6-7230-4875-9A20-54E06B0D18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0C024C-35C3-42AE-9AE5-7F976743F9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65D59-5B94-4D8D-B47B-E33D98378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DF3D-210F-46C1-84D0-01265B70BBFE}" type="datetime1">
              <a:rPr lang="en-GB" smtClean="0"/>
              <a:t>20/01/2026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A343B-8B25-458B-87FF-CAC23A21F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521F7-CA9B-4A25-9810-AD082D66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BFBF6-D514-4B9A-9555-783F492DD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5657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EC07E-76C0-4DFB-A779-63F8029E0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34505-F2EF-4B08-80F7-4B64489A1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17EC4-7236-45A1-BE4C-F3032F083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CF0D-1D0D-432A-84C3-EDF0B5BB872A}" type="datetime1">
              <a:rPr lang="en-GB" smtClean="0"/>
              <a:t>20/01/2026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F218D-E3B8-4794-BFA1-2F63938A9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151B3-C1C4-4A98-B818-6164DF37D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CD47B8-D091-A7F8-42D5-7E17EAECED14}"/>
              </a:ext>
            </a:extLst>
          </p:cNvPr>
          <p:cNvSpPr/>
          <p:nvPr userDrawn="1"/>
        </p:nvSpPr>
        <p:spPr>
          <a:xfrm>
            <a:off x="0" y="6350454"/>
            <a:ext cx="694163" cy="507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2" descr="Nordic Institute for Theoretical Physics | UIA Yearbook Profile | Union of  International Associations">
            <a:extLst>
              <a:ext uri="{FF2B5EF4-FFF2-40B4-BE49-F238E27FC236}">
                <a16:creationId xmlns:a16="http://schemas.microsoft.com/office/drawing/2014/main" id="{D7911EB7-15B8-654B-4AA9-6E3D059D9EF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588" y="143683"/>
            <a:ext cx="862064" cy="90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Stockholm University - Wikipedia">
            <a:extLst>
              <a:ext uri="{FF2B5EF4-FFF2-40B4-BE49-F238E27FC236}">
                <a16:creationId xmlns:a16="http://schemas.microsoft.com/office/drawing/2014/main" id="{3E70F149-2E9F-C843-E869-7DB5EFAA473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48" y="101629"/>
            <a:ext cx="1037344" cy="99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7152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9926C-D10F-4222-9B27-544BA3FF3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8C697F-BDAE-4129-BE64-2700C86DF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5D0D3-EC7F-455B-B38A-968F0A226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E1D5-9C8E-4E16-B41A-7C40C8441014}" type="datetime1">
              <a:rPr lang="en-GB" smtClean="0"/>
              <a:t>20/01/2026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9E517-A155-47DD-A1AE-7122E4242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936414-61BF-4CA7-9D16-ECAF54D07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3629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E19BB-4EA3-4650-AA2A-4A7D11B5E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F90E1-74D2-4880-A73D-126A7DA94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5C607F-6782-45DF-B9E3-7769F82079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61BDB7-842C-4F03-8FFA-0DDB20C52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2434-7EA1-48DF-BFBB-F920B8768CDD}" type="datetime1">
              <a:rPr lang="en-GB" smtClean="0"/>
              <a:t>20/01/2026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15DE6-8ED6-44A5-932A-DCE7E031A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632B43-8F46-47B8-B2DB-EA98C71DE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5534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0E35D-BBD3-48BC-BC66-6BBF79539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02AEB1-CF91-42E6-96F3-A503D1022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608DBC-B358-412D-9623-56B8593621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3D4AD1-6AA8-472E-902B-059273E982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6B6B1F-B43D-44A4-A407-6FA5E5D60E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CD80B3-C80B-495A-859D-28B09C436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43FF3-5B43-4618-BF19-39276F899F36}" type="datetime1">
              <a:rPr lang="en-GB" smtClean="0"/>
              <a:t>20/01/2026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4371E4-087D-4169-99B5-4358F7F6A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93AB91-C8DC-4201-B1A9-7659485F7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6594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B2B7F-380F-4FBE-AA7D-937E97EFF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DA4F3-60E0-4F48-B290-0D414B408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F893-0D95-4E00-B2DE-637C09C45FE1}" type="datetime1">
              <a:rPr lang="en-GB" smtClean="0"/>
              <a:t>20/01/2026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BBEBB-2DE4-4974-B0CE-53A9A28B4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9F5F80-0E7B-4A77-B307-8ED377EFC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1567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C9D2AC-1110-4634-8DC1-8BABDBD2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B126-D58B-4B18-923A-4607933128CA}" type="datetime1">
              <a:rPr lang="en-GB" smtClean="0"/>
              <a:t>20/01/2026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A29F66-7967-4823-86BF-2052C2D13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2F776D-DDD8-4AE1-9D74-84099196D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5150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59695-CE48-46CB-82B4-62785EB47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7E874-4707-4460-8E21-6FE1315BF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9C772F-E448-4D6A-B497-D34D500D13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C20B6C-E1BA-4485-BBEC-8ABC6FE02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CC50E-744B-463A-B72C-A358A3B0AE9F}" type="datetime1">
              <a:rPr lang="en-GB" smtClean="0"/>
              <a:t>20/01/2026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3287D8-4DB2-44B4-9721-FDA98F5CD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C7B761-FB30-471E-B758-567F2CAF3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9702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703DB-A082-4355-AFA0-F116CD9AA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DF70F9-9830-4A7A-ACEB-66789F5ABF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A931FD-1716-410E-A145-066AB10DFA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B37713-A491-4B5D-9C00-64797B56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17F19-98F0-4F9A-934D-98774112DD32}" type="datetime1">
              <a:rPr lang="en-GB" smtClean="0"/>
              <a:t>20/01/2026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F85D43-DCF1-48C3-8289-484203D4C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9B99C0-081B-4AD1-9BE3-2831C9F41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39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E587A-D8EB-4239-8957-52AC6D520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DD80BF-2942-4D80-9B9B-6F88B3AA91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55D97-5035-4C9A-BC6D-685516B29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0383-DA13-43A9-A350-738C1D339848}" type="datetime1">
              <a:rPr lang="en-GB" smtClean="0"/>
              <a:t>20/01/2026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2B696-AEAF-4BDB-BFF3-6B14DD2ED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8D8311-07EF-4F29-8D25-82A9DE476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8354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2D78D0-535D-48AD-9298-1F3B53B312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E6A95E-716D-47F3-AE35-72BE497300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C448EB-19F8-4832-BC22-343A2DB92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EE37-4B7E-4387-9FE6-E95D3CA3966F}" type="datetime1">
              <a:rPr lang="en-GB" smtClean="0"/>
              <a:t>20/01/2026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8EF24-DF1E-4013-8941-C84EB0166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34B52-A409-4B16-9C7D-7403C202A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740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1" y="2708277"/>
            <a:ext cx="4168775" cy="34575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6" y="2708277"/>
            <a:ext cx="4168775" cy="34575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49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101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617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360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894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654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0201" y="908050"/>
            <a:ext cx="8489950" cy="129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1" y="2708277"/>
            <a:ext cx="8489950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12088" y="6337300"/>
            <a:ext cx="10080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/>
            </a:lvl1pPr>
          </a:lstStyle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539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5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panose="020B0604020202020204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panose="020B0604020202020204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panose="020B0604020202020204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panose="020B0604020202020204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25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6372C-7F9B-43EA-A891-21A94E51FF35}" type="datetime1">
              <a:rPr lang="en-GB" smtClean="0"/>
              <a:t>20/01/2026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91D50-786D-415D-A28F-528EDEB551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7" name="Picture 15" descr="DarkPurple9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923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7E15CF-018A-472F-90F2-0FFB6CAF6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465655-82E3-4BEC-A434-03F6C781C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9B796-45A2-4185-B899-C48CF8245C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CB94C-80CC-4F81-85F3-8047FBB5F269}" type="datetime1">
              <a:rPr lang="en-GB" smtClean="0"/>
              <a:t>20/01/2026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91895-29D9-44F6-9D7E-F16666D5C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6DD43-E9EA-4A74-92B9-52232CB38F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AE13A-43C8-4504-BFE3-6312E8C47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34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2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tags" Target="../tags/tag7.xml"/><Relationship Id="rId7" Type="http://schemas.openxmlformats.org/officeDocument/2006/relationships/image" Target="../media/image3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5.pn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39.png"/><Relationship Id="rId4" Type="http://schemas.openxmlformats.org/officeDocument/2006/relationships/tags" Target="../tags/tag8.xml"/><Relationship Id="rId9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4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tags" Target="../tags/tag14.xml"/><Relationship Id="rId7" Type="http://schemas.openxmlformats.org/officeDocument/2006/relationships/image" Target="../media/image45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49.png"/><Relationship Id="rId5" Type="http://schemas.openxmlformats.org/officeDocument/2006/relationships/tags" Target="../tags/tag16.xml"/><Relationship Id="rId10" Type="http://schemas.openxmlformats.org/officeDocument/2006/relationships/image" Target="../media/image48.png"/><Relationship Id="rId4" Type="http://schemas.openxmlformats.org/officeDocument/2006/relationships/tags" Target="../tags/tag15.xml"/><Relationship Id="rId9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tags" Target="../tags/tag19.xml"/><Relationship Id="rId7" Type="http://schemas.openxmlformats.org/officeDocument/2006/relationships/image" Target="../media/image46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35.png"/><Relationship Id="rId5" Type="http://schemas.openxmlformats.org/officeDocument/2006/relationships/image" Target="../media/image52.png"/><Relationship Id="rId4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23.xml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tags" Target="../tags/tag29.xml"/><Relationship Id="rId7" Type="http://schemas.openxmlformats.org/officeDocument/2006/relationships/image" Target="../media/image64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63.png"/><Relationship Id="rId5" Type="http://schemas.openxmlformats.org/officeDocument/2006/relationships/image" Target="../media/image510.png"/><Relationship Id="rId4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tags" Target="../tags/tag35.xml"/><Relationship Id="rId7" Type="http://schemas.openxmlformats.org/officeDocument/2006/relationships/image" Target="../media/image69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73.png"/><Relationship Id="rId5" Type="http://schemas.openxmlformats.org/officeDocument/2006/relationships/tags" Target="../tags/tag37.xml"/><Relationship Id="rId10" Type="http://schemas.openxmlformats.org/officeDocument/2006/relationships/image" Target="../media/image72.png"/><Relationship Id="rId4" Type="http://schemas.openxmlformats.org/officeDocument/2006/relationships/tags" Target="../tags/tag36.xml"/><Relationship Id="rId9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3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3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4.jpeg"/><Relationship Id="rId4" Type="http://schemas.openxmlformats.org/officeDocument/2006/relationships/image" Target="../media/image8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Top 5 Things To Do In Stockholm, Sweden">
            <a:extLst>
              <a:ext uri="{FF2B5EF4-FFF2-40B4-BE49-F238E27FC236}">
                <a16:creationId xmlns:a16="http://schemas.microsoft.com/office/drawing/2014/main" id="{90B7CF35-B6FE-4CC1-A42A-EC82537E3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9352" y="0"/>
            <a:ext cx="12454360" cy="6901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-308926" y="3921545"/>
            <a:ext cx="10179123" cy="293645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E75D4CD-0A53-416F-92C8-C39F9FF46A5C}"/>
              </a:ext>
            </a:extLst>
          </p:cNvPr>
          <p:cNvSpPr txBox="1">
            <a:spLocks/>
          </p:cNvSpPr>
          <p:nvPr/>
        </p:nvSpPr>
        <p:spPr>
          <a:xfrm>
            <a:off x="747906" y="4381396"/>
            <a:ext cx="7886700" cy="8072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Dark energy and modified gravity with levitated cavity </a:t>
            </a:r>
            <a:r>
              <a:rPr lang="en-GB" sz="2800" dirty="0" err="1"/>
              <a:t>optomechanics</a:t>
            </a:r>
            <a:endParaRPr lang="en-US" sz="2400" b="1" dirty="0"/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562ACC71-A668-41E2-88A3-14A4764EF8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66" y="249662"/>
            <a:ext cx="2552615" cy="6971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DEC9B9C-411F-4D73-B270-F43317814EBC}"/>
              </a:ext>
            </a:extLst>
          </p:cNvPr>
          <p:cNvSpPr txBox="1"/>
          <p:nvPr/>
        </p:nvSpPr>
        <p:spPr>
          <a:xfrm>
            <a:off x="894695" y="5188676"/>
            <a:ext cx="7585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Sofia Qvarfort</a:t>
            </a:r>
            <a:r>
              <a:rPr lang="en-GB" dirty="0"/>
              <a:t>, Dennis Rätzel, Stephen Stopyra</a:t>
            </a:r>
          </a:p>
          <a:p>
            <a:pPr algn="ctr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Manchester 20</a:t>
            </a:r>
            <a:r>
              <a:rPr lang="en-GB" baseline="30000" dirty="0">
                <a:solidFill>
                  <a:schemeClr val="bg2">
                    <a:lumMod val="75000"/>
                  </a:schemeClr>
                </a:solidFill>
              </a:rPr>
              <a:t>th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 January 2026</a:t>
            </a:r>
          </a:p>
        </p:txBody>
      </p:sp>
      <p:pic>
        <p:nvPicPr>
          <p:cNvPr id="8" name="Picture 6" descr="Stockholm University - Wikipedia">
            <a:extLst>
              <a:ext uri="{FF2B5EF4-FFF2-40B4-BE49-F238E27FC236}">
                <a16:creationId xmlns:a16="http://schemas.microsoft.com/office/drawing/2014/main" id="{1AFB72E8-5761-3B47-6C88-570EA8F42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48" y="101629"/>
            <a:ext cx="1037344" cy="99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DEABFF4-628E-3BF6-C1EB-B9CBB8622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BFBF6-D514-4B9A-9555-783F492DDD8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984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63EB7-9D54-CFDB-381F-25796006D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Yukawa-like modifications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1003A5-6F23-4693-AECA-410A030D8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10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3481786-FD4C-9648-20AD-19B1C08C6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Newtonian potential can be parametrised as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where      is the strength and       is the range of the modification.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1" name="Picture 10" descr="\documentclass{article}&#10;\usepackage{amsmath}&#10;\pagestyle{empty}&#10;\begin{document}&#10;&#10;\begin{equation*}&#10;V(r) = G \frac{m_1 m_2}{r} \left( 1 + \alpha e^{- r/\lambda} \right),&#10;\end{equation*}&#10;&#10;&#10;\end{document}" title="IguanaTex Bitmap Display">
            <a:extLst>
              <a:ext uri="{FF2B5EF4-FFF2-40B4-BE49-F238E27FC236}">
                <a16:creationId xmlns:a16="http://schemas.microsoft.com/office/drawing/2014/main" id="{48832877-0068-E252-2DCD-EAA0D004547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400" y="2463202"/>
            <a:ext cx="3595200" cy="491200"/>
          </a:xfrm>
          <a:prstGeom prst="rect">
            <a:avLst/>
          </a:prstGeom>
        </p:spPr>
      </p:pic>
      <p:pic>
        <p:nvPicPr>
          <p:cNvPr id="12" name="Picture 11" descr="\documentclass{article}&#10;\usepackage{amsmath}&#10;\pagestyle{empty}&#10;\begin{document}&#10;&#10;$\alpha$&#10;&#10;&#10;\end{document}" title="IguanaTex Bitmap Display">
            <a:extLst>
              <a:ext uri="{FF2B5EF4-FFF2-40B4-BE49-F238E27FC236}">
                <a16:creationId xmlns:a16="http://schemas.microsoft.com/office/drawing/2014/main" id="{1008A589-942F-34E8-DFB8-655325E8518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645" y="3491291"/>
            <a:ext cx="194151" cy="154908"/>
          </a:xfrm>
          <a:prstGeom prst="rect">
            <a:avLst/>
          </a:prstGeom>
        </p:spPr>
      </p:pic>
      <p:pic>
        <p:nvPicPr>
          <p:cNvPr id="13" name="Picture 12" descr="\documentclass{article}&#10;\usepackage{amsmath}&#10;\pagestyle{empty}&#10;\begin{document}&#10;&#10;$\lambda$&#10;&#10;&#10;\end{document}" title="IguanaTex Bitmap Display">
            <a:extLst>
              <a:ext uri="{FF2B5EF4-FFF2-40B4-BE49-F238E27FC236}">
                <a16:creationId xmlns:a16="http://schemas.microsoft.com/office/drawing/2014/main" id="{D4EFD767-C2BD-9FAD-240D-25C3C9C46F9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405" y="3407879"/>
            <a:ext cx="171431" cy="24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585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Chameleon-like modifications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025" y="1837631"/>
            <a:ext cx="8489950" cy="2593181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/>
              <a:t>The chameleon field </a:t>
            </a:r>
          </a:p>
          <a:p>
            <a:pPr lvl="1"/>
            <a:r>
              <a:rPr lang="en-GB" sz="2400" dirty="0"/>
              <a:t>…is screened by local matter</a:t>
            </a:r>
          </a:p>
          <a:p>
            <a:pPr lvl="1"/>
            <a:r>
              <a:rPr lang="en-GB" sz="2400" dirty="0"/>
              <a:t>…is difficult to detect in the laboratory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11</a:t>
            </a:fld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1376690" y="3127553"/>
            <a:ext cx="2606517" cy="260651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941140" y="3667954"/>
            <a:ext cx="1454080" cy="145408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Source</a:t>
            </a:r>
          </a:p>
        </p:txBody>
      </p:sp>
      <p:cxnSp>
        <p:nvCxnSpPr>
          <p:cNvPr id="7" name="Straight Arrow Connector 6"/>
          <p:cNvCxnSpPr>
            <a:cxnSpLocks/>
          </p:cNvCxnSpPr>
          <p:nvPr/>
        </p:nvCxnSpPr>
        <p:spPr>
          <a:xfrm flipH="1">
            <a:off x="3010328" y="3814896"/>
            <a:ext cx="923091" cy="2174938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831819" y="3683926"/>
            <a:ext cx="203200" cy="21057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\documentclass{article}&#10;\usepackage{amsmath}&#10;\pagestyle{empty}&#10;\begin{document}&#10;&#10;\begin{equation}&#10;V_{\mathrm{eff}}(\phi) = \frac{\Lambda^{5}}{\phi} + \frac{\phi\rho}{M}(\hbar c)^3. \nonumber&#10;\end{equation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665" y="4070945"/>
            <a:ext cx="3292485" cy="74983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4765" y="6492874"/>
            <a:ext cx="73696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>
                <a:solidFill>
                  <a:srgbClr val="222222"/>
                </a:solidFill>
              </a:rPr>
              <a:t>Khoury</a:t>
            </a:r>
            <a:r>
              <a:rPr lang="en-GB" sz="1400" dirty="0">
                <a:solidFill>
                  <a:srgbClr val="222222"/>
                </a:solidFill>
              </a:rPr>
              <a:t> and </a:t>
            </a:r>
            <a:r>
              <a:rPr lang="en-GB" sz="1400" dirty="0" err="1">
                <a:solidFill>
                  <a:srgbClr val="222222"/>
                </a:solidFill>
              </a:rPr>
              <a:t>Weltman</a:t>
            </a:r>
            <a:r>
              <a:rPr lang="en-GB" sz="1400" dirty="0">
                <a:solidFill>
                  <a:srgbClr val="222222"/>
                </a:solidFill>
              </a:rPr>
              <a:t>. "Chameleon cosmology." </a:t>
            </a:r>
            <a:r>
              <a:rPr lang="en-GB" sz="1400" i="1" dirty="0">
                <a:solidFill>
                  <a:srgbClr val="222222"/>
                </a:solidFill>
              </a:rPr>
              <a:t>Physical Review D</a:t>
            </a:r>
            <a:r>
              <a:rPr lang="en-GB" sz="1400" dirty="0">
                <a:solidFill>
                  <a:srgbClr val="222222"/>
                </a:solidFill>
              </a:rPr>
              <a:t> 69.4 (2004): 044026.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87F1B9-8229-4D17-9451-7800E43A7FDF}"/>
              </a:ext>
            </a:extLst>
          </p:cNvPr>
          <p:cNvSpPr txBox="1"/>
          <p:nvPr/>
        </p:nvSpPr>
        <p:spPr>
          <a:xfrm>
            <a:off x="3593497" y="3311650"/>
            <a:ext cx="1415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Test particle</a:t>
            </a:r>
          </a:p>
        </p:txBody>
      </p:sp>
    </p:spTree>
    <p:extLst>
      <p:ext uri="{BB962C8B-B14F-4D97-AF65-F5344CB8AC3E}">
        <p14:creationId xmlns:p14="http://schemas.microsoft.com/office/powerpoint/2010/main" val="3705038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limits on modified </a:t>
            </a:r>
            <a:br>
              <a:rPr lang="en-GB" dirty="0"/>
            </a:br>
            <a:r>
              <a:rPr lang="en-GB" dirty="0"/>
              <a:t>gravity theories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12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98" y="2125266"/>
            <a:ext cx="4125969" cy="29131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82" y="6308080"/>
            <a:ext cx="6435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J. Murata, and S. Tanaka. "A review of short-range gravity experiments in the LHC era." </a:t>
            </a:r>
            <a:r>
              <a:rPr lang="en-GB" sz="1200" i="1" dirty="0"/>
              <a:t>Classical and Quantum Gravity</a:t>
            </a:r>
            <a:r>
              <a:rPr lang="en-GB" sz="1200" dirty="0"/>
              <a:t> 32.3 (2015): 033001.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134184"/>
            <a:ext cx="4215147" cy="28953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75841" y="500200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All tests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76456" y="5002008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Laboratory tests</a:t>
            </a:r>
          </a:p>
        </p:txBody>
      </p:sp>
    </p:spTree>
    <p:extLst>
      <p:ext uri="{BB962C8B-B14F-4D97-AF65-F5344CB8AC3E}">
        <p14:creationId xmlns:p14="http://schemas.microsoft.com/office/powerpoint/2010/main" val="495564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Cold atom interferometry searches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13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5234" y="6075145"/>
            <a:ext cx="7311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 err="1"/>
              <a:t>Burrage</a:t>
            </a:r>
            <a:r>
              <a:rPr lang="en-GB" sz="1200" dirty="0"/>
              <a:t>, Copeland, and Hinds. "Probing dark energy with atom interferometry." Journal of Cosmology and </a:t>
            </a:r>
            <a:r>
              <a:rPr lang="en-GB" sz="1200" dirty="0" err="1"/>
              <a:t>Astroparticle</a:t>
            </a:r>
            <a:r>
              <a:rPr lang="en-GB" sz="1200" dirty="0"/>
              <a:t> Physics 2015.03 (2015): 042.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/>
              <a:t>Hamilton,</a:t>
            </a:r>
            <a:r>
              <a:rPr lang="en-GB" sz="1200" i="1" dirty="0"/>
              <a:t> et al</a:t>
            </a:r>
            <a:r>
              <a:rPr lang="en-GB" sz="1200" dirty="0"/>
              <a:t>. "Atom-interferometry constraints on dark energy." Science 349.6250 (2015): 849-851.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872" y="1508565"/>
            <a:ext cx="3892256" cy="415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081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levitated silicon">
            <a:extLst>
              <a:ext uri="{FF2B5EF4-FFF2-40B4-BE49-F238E27FC236}">
                <a16:creationId xmlns:a16="http://schemas.microsoft.com/office/drawing/2014/main" id="{D03ABB9F-7B46-4FD2-B11C-84A4C0E83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CBF20D-61DF-586F-D351-0BFCEB67D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BFBF6-D514-4B9A-9555-783F492DDD8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408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Optomechanical</a:t>
            </a:r>
            <a:r>
              <a:rPr lang="en-GB" dirty="0"/>
              <a:t> systems</a:t>
            </a:r>
          </a:p>
        </p:txBody>
      </p:sp>
      <p:pic>
        <p:nvPicPr>
          <p:cNvPr id="1028" name="Picture 4" descr="NIST team directs and measures quantum drum duet | EurekAlert! Science New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007" y="4107256"/>
            <a:ext cx="2262335" cy="155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325" y="2043029"/>
            <a:ext cx="4255714" cy="16702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1975684"/>
            <a:ext cx="1824261" cy="175574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15245" y="3697835"/>
            <a:ext cx="1722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dirty="0">
                <a:solidFill>
                  <a:srgbClr val="222222"/>
                </a:solidFill>
              </a:rPr>
              <a:t>Schliesser </a:t>
            </a:r>
            <a:r>
              <a:rPr lang="en-GB" sz="900" i="1" dirty="0">
                <a:solidFill>
                  <a:srgbClr val="222222"/>
                </a:solidFill>
              </a:rPr>
              <a:t>et al</a:t>
            </a:r>
            <a:r>
              <a:rPr lang="en-GB" sz="900" dirty="0">
                <a:solidFill>
                  <a:srgbClr val="222222"/>
                </a:solidFill>
              </a:rPr>
              <a:t>. </a:t>
            </a:r>
            <a:r>
              <a:rPr lang="en-GB" sz="900" i="1" dirty="0">
                <a:solidFill>
                  <a:srgbClr val="222222"/>
                </a:solidFill>
              </a:rPr>
              <a:t>Nature Physics</a:t>
            </a:r>
            <a:r>
              <a:rPr lang="en-GB" sz="900" dirty="0">
                <a:solidFill>
                  <a:srgbClr val="222222"/>
                </a:solidFill>
              </a:rPr>
              <a:t> 4.5 (2008).</a:t>
            </a:r>
            <a:endParaRPr lang="en-GB" sz="9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7343" y="2000659"/>
            <a:ext cx="1659917" cy="17056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476907" y="3697835"/>
            <a:ext cx="1679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dirty="0" err="1">
                <a:solidFill>
                  <a:srgbClr val="222222"/>
                </a:solidFill>
              </a:rPr>
              <a:t>Gröblacher</a:t>
            </a:r>
            <a:r>
              <a:rPr lang="en-GB" sz="900" dirty="0">
                <a:solidFill>
                  <a:srgbClr val="222222"/>
                </a:solidFill>
              </a:rPr>
              <a:t>, </a:t>
            </a:r>
            <a:r>
              <a:rPr lang="en-GB" sz="900" i="1" dirty="0">
                <a:solidFill>
                  <a:srgbClr val="222222"/>
                </a:solidFill>
              </a:rPr>
              <a:t>et al</a:t>
            </a:r>
            <a:r>
              <a:rPr lang="en-GB" sz="900" dirty="0">
                <a:solidFill>
                  <a:srgbClr val="222222"/>
                </a:solidFill>
              </a:rPr>
              <a:t>. </a:t>
            </a:r>
            <a:r>
              <a:rPr lang="en-GB" sz="900" i="1" dirty="0">
                <a:solidFill>
                  <a:srgbClr val="222222"/>
                </a:solidFill>
              </a:rPr>
              <a:t>Nature Physics</a:t>
            </a:r>
            <a:r>
              <a:rPr lang="en-GB" sz="900" dirty="0">
                <a:solidFill>
                  <a:srgbClr val="222222"/>
                </a:solidFill>
              </a:rPr>
              <a:t> 5.7 (2009).</a:t>
            </a:r>
            <a:endParaRPr lang="en-GB" sz="9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5592" y="4107256"/>
            <a:ext cx="1535744" cy="154147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232324" y="3697835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900" dirty="0"/>
              <a:t>Chan, </a:t>
            </a:r>
            <a:r>
              <a:rPr lang="en-GB" sz="900" i="1" dirty="0"/>
              <a:t>et al</a:t>
            </a:r>
            <a:r>
              <a:rPr lang="en-GB" sz="900" dirty="0"/>
              <a:t>. Nature 478.7367 (2011).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77769" y="5689721"/>
            <a:ext cx="228464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 err="1"/>
              <a:t>Delić</a:t>
            </a:r>
            <a:r>
              <a:rPr lang="en-GB" sz="900" dirty="0"/>
              <a:t>, </a:t>
            </a:r>
            <a:r>
              <a:rPr lang="en-GB" sz="900" i="1" dirty="0"/>
              <a:t>et al</a:t>
            </a:r>
            <a:r>
              <a:rPr lang="en-GB" sz="900" dirty="0"/>
              <a:t>. </a:t>
            </a:r>
            <a:r>
              <a:rPr lang="en-GB" sz="900" i="1" dirty="0"/>
              <a:t>Science</a:t>
            </a:r>
            <a:r>
              <a:rPr lang="en-GB" sz="900" dirty="0"/>
              <a:t> 367.6480 (2020).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376122" y="5684444"/>
            <a:ext cx="228464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/>
              <a:t>Kotler, </a:t>
            </a:r>
            <a:r>
              <a:rPr lang="en-GB" sz="900" i="1" dirty="0"/>
              <a:t>et al</a:t>
            </a:r>
            <a:r>
              <a:rPr lang="en-GB" sz="900" dirty="0"/>
              <a:t>. Science 372.6542 (2021).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6768" y="4044084"/>
            <a:ext cx="1959017" cy="167737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756342" y="5655096"/>
            <a:ext cx="22846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dirty="0" err="1"/>
              <a:t>Latorre</a:t>
            </a:r>
            <a:r>
              <a:rPr lang="en-GB" sz="900" dirty="0"/>
              <a:t> </a:t>
            </a:r>
            <a:r>
              <a:rPr lang="en-GB" sz="900" i="1" dirty="0"/>
              <a:t>et al</a:t>
            </a:r>
            <a:r>
              <a:rPr lang="en-GB" sz="900" dirty="0"/>
              <a:t>.  </a:t>
            </a:r>
            <a:r>
              <a:rPr lang="en-GB" sz="900" i="1" dirty="0" err="1"/>
              <a:t>arXiv</a:t>
            </a:r>
            <a:r>
              <a:rPr lang="en-GB" sz="900" i="1" dirty="0"/>
              <a:t> preprint arXiv:2109.15071</a:t>
            </a:r>
            <a:r>
              <a:rPr lang="en-GB" sz="900" dirty="0"/>
              <a:t> (2021).</a:t>
            </a:r>
            <a:endParaRPr lang="en-GB" sz="75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70E9B-CB70-8929-3849-6FCEB45FB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686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Optomechanical</a:t>
            </a:r>
            <a:r>
              <a:rPr lang="en-GB" dirty="0"/>
              <a:t> Hamiltonian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standard </a:t>
            </a:r>
            <a:r>
              <a:rPr lang="en-GB" dirty="0" err="1"/>
              <a:t>optomechanical</a:t>
            </a:r>
            <a:r>
              <a:rPr lang="en-GB" dirty="0"/>
              <a:t> Hamiltonian is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where</a:t>
            </a:r>
          </a:p>
          <a:p>
            <a:pPr marL="0" indent="0">
              <a:buNone/>
            </a:pPr>
            <a:r>
              <a:rPr lang="en-GB" dirty="0"/>
              <a:t>	is the optical frequency</a:t>
            </a:r>
          </a:p>
          <a:p>
            <a:pPr marL="0" indent="0">
              <a:buNone/>
            </a:pPr>
            <a:r>
              <a:rPr lang="en-GB" dirty="0"/>
              <a:t>	is the mechanical frequency</a:t>
            </a:r>
          </a:p>
          <a:p>
            <a:pPr marL="0" indent="0">
              <a:buNone/>
            </a:pPr>
            <a:r>
              <a:rPr lang="en-GB" dirty="0"/>
              <a:t>	is the </a:t>
            </a:r>
            <a:r>
              <a:rPr lang="en-GB" dirty="0" err="1"/>
              <a:t>optomechanical</a:t>
            </a:r>
            <a:r>
              <a:rPr lang="en-GB" dirty="0"/>
              <a:t> coupling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16</a:t>
            </a:fld>
            <a:endParaRPr lang="en-GB"/>
          </a:p>
        </p:txBody>
      </p:sp>
      <p:pic>
        <p:nvPicPr>
          <p:cNvPr id="6" name="Picture 5" descr="\documentclass{article}&#10;\usepackage{amsmath}&#10;\pagestyle{empty}&#10;\begin{document}&#10;&#10;\begin{equation*}&#10;\hat H_0 = \hbar \omega_{\mathrm{c}} \hat a^\dag \hat a + \hbar \omega_{\mathrm{m}} \hat b^\dag \hat b - \hbar k(t) \hat a^\dag \hat a \bigl( \hat b^\dag + \hat b \bigr),&#10;\end{equation*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871" y="2328941"/>
            <a:ext cx="6504258" cy="456181"/>
          </a:xfrm>
          <a:prstGeom prst="rect">
            <a:avLst/>
          </a:prstGeom>
        </p:spPr>
      </p:pic>
      <p:pic>
        <p:nvPicPr>
          <p:cNvPr id="4" name="Picture 3" descr="\documentclass{article}&#10;\usepackage{amsmath}&#10;\pagestyle{empty}&#10;\begin{document}&#10;&#10;$\omega_{\mathrm{m}}$&#10;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77" y="4219006"/>
            <a:ext cx="414145" cy="196069"/>
          </a:xfrm>
          <a:prstGeom prst="rect">
            <a:avLst/>
          </a:prstGeom>
        </p:spPr>
      </p:pic>
      <p:pic>
        <p:nvPicPr>
          <p:cNvPr id="7" name="Picture 6" descr="\documentclass{article}&#10;\usepackage{amsmath}&#10;\pagestyle{empty}&#10;\begin{document}&#10;&#10;$\omega_{\mathrm{c}}$&#10;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78" y="3869871"/>
            <a:ext cx="314109" cy="198069"/>
          </a:xfrm>
          <a:prstGeom prst="rect">
            <a:avLst/>
          </a:prstGeom>
        </p:spPr>
      </p:pic>
      <p:pic>
        <p:nvPicPr>
          <p:cNvPr id="8" name="Picture 7" descr="\documentclass{article}&#10;\usepackage{amsmath}&#10;\pagestyle{empty}&#10;\begin{document}&#10;&#10;$k(t)$&#10;&#10;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92" y="4623142"/>
            <a:ext cx="365842" cy="238655"/>
          </a:xfrm>
          <a:prstGeom prst="rect">
            <a:avLst/>
          </a:prstGeom>
        </p:spPr>
      </p:pic>
      <p:pic>
        <p:nvPicPr>
          <p:cNvPr id="12" name="Picture 11" descr="A pink and blue tube with a white pearl inside&#10;&#10;AI-generated content may be incorrect.">
            <a:extLst>
              <a:ext uri="{FF2B5EF4-FFF2-40B4-BE49-F238E27FC236}">
                <a16:creationId xmlns:a16="http://schemas.microsoft.com/office/drawing/2014/main" id="{31C450A8-9E9D-9C81-93FF-62B324EC91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44040" y="3572933"/>
            <a:ext cx="3899960" cy="260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69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4444F-EBB6-18D4-C984-625030CD5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Sensing gravitational shifts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716E8-B2B9-ACD1-BC52-998F0405D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17</a:t>
            </a:fld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ACBF0B0-856D-97B4-5581-9BBDB6B795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/>
        </p:blipFill>
        <p:spPr>
          <a:xfrm>
            <a:off x="666953" y="1825625"/>
            <a:ext cx="7810093" cy="43513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576BA8-164C-901F-84C2-B6A07DBA7352}"/>
              </a:ext>
            </a:extLst>
          </p:cNvPr>
          <p:cNvSpPr txBox="1"/>
          <p:nvPr/>
        </p:nvSpPr>
        <p:spPr>
          <a:xfrm>
            <a:off x="-229902" y="6075145"/>
            <a:ext cx="8745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en-GB" sz="1200" dirty="0"/>
              <a:t>Gravimetry through nonlinear </a:t>
            </a:r>
            <a:r>
              <a:rPr lang="en-GB" sz="1200" dirty="0" err="1"/>
              <a:t>optomechancis</a:t>
            </a:r>
            <a:r>
              <a:rPr lang="en-GB" sz="1200" dirty="0"/>
              <a:t> (SQ </a:t>
            </a:r>
            <a:r>
              <a:rPr lang="en-GB" sz="1200" i="1" dirty="0"/>
              <a:t>et al. </a:t>
            </a:r>
            <a:r>
              <a:rPr lang="en-GB" sz="1200" dirty="0"/>
              <a:t>Nat. </a:t>
            </a:r>
            <a:r>
              <a:rPr lang="en-GB" sz="1200" dirty="0" err="1"/>
              <a:t>Commun</a:t>
            </a:r>
            <a:r>
              <a:rPr lang="en-GB" sz="1200" dirty="0"/>
              <a:t>. 2018)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en-GB" sz="1200" dirty="0"/>
              <a:t>Fundamental sensing limits to general dynamics (SQ, DR </a:t>
            </a:r>
            <a:r>
              <a:rPr lang="en-GB" sz="1200" i="1" dirty="0"/>
              <a:t>et al. </a:t>
            </a:r>
            <a:r>
              <a:rPr lang="en-GB" sz="1200" dirty="0"/>
              <a:t>PRA 2020)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en-GB" sz="1200" dirty="0"/>
              <a:t>Detecting time-dependent gravitational fields, including gravitational waves (SQ, DR </a:t>
            </a:r>
            <a:r>
              <a:rPr lang="en-GB" sz="1200" i="1" dirty="0"/>
              <a:t>et al. </a:t>
            </a:r>
            <a:r>
              <a:rPr lang="en-GB" sz="1200" dirty="0"/>
              <a:t>PRR 2021)</a:t>
            </a:r>
          </a:p>
        </p:txBody>
      </p:sp>
      <p:pic>
        <p:nvPicPr>
          <p:cNvPr id="3" name="Picture 2" descr="A pink and blue tube with a white pearl inside&#10;&#10;AI-generated content may be incorrect.">
            <a:extLst>
              <a:ext uri="{FF2B5EF4-FFF2-40B4-BE49-F238E27FC236}">
                <a16:creationId xmlns:a16="http://schemas.microsoft.com/office/drawing/2014/main" id="{E62EAEA1-A17C-F85D-9FEB-621CA2868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3307" y="2666998"/>
            <a:ext cx="3479136" cy="23230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E5D939D-5A12-2C38-1A6F-00B6390AD70D}"/>
              </a:ext>
            </a:extLst>
          </p:cNvPr>
          <p:cNvSpPr/>
          <p:nvPr/>
        </p:nvSpPr>
        <p:spPr>
          <a:xfrm>
            <a:off x="2209800" y="4546600"/>
            <a:ext cx="5302643" cy="795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Right Bracket 7">
            <a:extLst>
              <a:ext uri="{FF2B5EF4-FFF2-40B4-BE49-F238E27FC236}">
                <a16:creationId xmlns:a16="http://schemas.microsoft.com/office/drawing/2014/main" id="{CCEE0DA7-32B0-28F9-F7A2-1FD9CC3531E0}"/>
              </a:ext>
            </a:extLst>
          </p:cNvPr>
          <p:cNvSpPr/>
          <p:nvPr/>
        </p:nvSpPr>
        <p:spPr>
          <a:xfrm rot="5400000">
            <a:off x="4274354" y="3369276"/>
            <a:ext cx="206093" cy="2750435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11" name="Picture 10" descr="A black letter on a white background&#10;&#10;AI-generated content may be incorrect.">
            <a:extLst>
              <a:ext uri="{FF2B5EF4-FFF2-40B4-BE49-F238E27FC236}">
                <a16:creationId xmlns:a16="http://schemas.microsoft.com/office/drawing/2014/main" id="{AED33B7D-43F7-2967-122A-6BF345D745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3307" y="4997611"/>
            <a:ext cx="735884" cy="35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899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Linearising the gravitational potential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025" y="1908329"/>
            <a:ext cx="8489950" cy="4584545"/>
          </a:xfrm>
        </p:spPr>
        <p:txBody>
          <a:bodyPr>
            <a:normAutofit/>
          </a:bodyPr>
          <a:lstStyle/>
          <a:p>
            <a:r>
              <a:rPr lang="en-GB" sz="2000" dirty="0"/>
              <a:t>Expand the potential for small perturbations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Then promote the perturbation of the mechanical element to a quantum operator 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The Hamiltonian becomes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18</a:t>
            </a:fld>
            <a:endParaRPr lang="en-GB"/>
          </a:p>
        </p:txBody>
      </p:sp>
      <p:pic>
        <p:nvPicPr>
          <p:cNvPr id="4" name="Picture 3" descr="\documentclass{article}&#10;\usepackage{amsmath}&#10;\pagestyle{empty}&#10;\begin{document}&#10;&#10;\begin{equation} \label{eq:expanded:potential}&#10;V(x_S(t) - \delta x ) = V(x_S(t)) - V'(x_S(t))  \, \delta x + \mathcal{O}[(\delta x)^2]. \nonumber&#10;\end{equation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627" y="2473614"/>
            <a:ext cx="6102400" cy="300800"/>
          </a:xfrm>
          <a:prstGeom prst="rect">
            <a:avLst/>
          </a:prstGeom>
        </p:spPr>
      </p:pic>
      <p:pic>
        <p:nvPicPr>
          <p:cNvPr id="5" name="Picture 4" descr="\documentclass{article}&#10;\usepackage{amsmath}&#10;\pagestyle{empty}&#10;\begin{document}&#10;&#10;&#10;\begin{align} \label{eq:cham:Hamiltonian}&#10;\hat H(t) = \hat H_0 -   V'(x_S(t)) \, x_0 \, \bigl( \hat b^\dag + \hat b \bigr), \nonumber &#10;\end{align}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027" y="4928963"/>
            <a:ext cx="3977600" cy="347200"/>
          </a:xfrm>
          <a:prstGeom prst="rect">
            <a:avLst/>
          </a:prstGeom>
        </p:spPr>
      </p:pic>
      <p:pic>
        <p:nvPicPr>
          <p:cNvPr id="8" name="Picture 7" descr="\documentclass{article}&#10;\usepackage{amsmath}&#10;\pagestyle{empty}&#10;\begin{document}&#10;&#10;&#10; $\delta x \rightarrow \hat x_{\mathrm{m}} = x_0 \, \bigl( \hat b^\dag + \hat b\bigr)$.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218" y="3714732"/>
            <a:ext cx="2644445" cy="34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293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Linearising for small oscillations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025" y="1901627"/>
            <a:ext cx="8489950" cy="3621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Let the source mass oscillates around        :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Linearising for small      , the Hamiltonian </a:t>
            </a:r>
            <a:r>
              <a:rPr lang="en-GB" sz="2000" dirty="0" err="1"/>
              <a:t>prefactor</a:t>
            </a:r>
            <a:r>
              <a:rPr lang="en-GB" sz="2000" dirty="0"/>
              <a:t> becomes</a:t>
            </a:r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where 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19</a:t>
            </a:fld>
            <a:endParaRPr lang="en-GB"/>
          </a:p>
        </p:txBody>
      </p:sp>
      <p:pic>
        <p:nvPicPr>
          <p:cNvPr id="9" name="Picture 8" descr="\documentclass{article}&#10;\usepackage{amsmath}&#10;\pagestyle{empty}&#10;\begin{document}&#10;&#10;\begin{equation} \label{eq:time:dependent:distance}&#10; x_S(t ) = r_0 \, \left[ 1 - \epsilon \cos(\omega_0 \, t  + \phi_0) \right] .  \nonumber&#10;\end{equation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136" y="2422334"/>
            <a:ext cx="4175703" cy="299546"/>
          </a:xfrm>
          <a:prstGeom prst="rect">
            <a:avLst/>
          </a:prstGeom>
        </p:spPr>
      </p:pic>
      <p:pic>
        <p:nvPicPr>
          <p:cNvPr id="15" name="Picture 14" descr="\documentclass{article}&#10;\usepackage{amsmath}&#10;\pagestyle{empty}&#10;\begin{document}&#10;&#10;\begin{align} \label{eq:linearised:Yukawa:int}&#10;V'(x_S(t)) &amp;\approx   - \frac{G M_S m }{ \, x_S^2(t) }  -&#10; m g_N \bigl[ \kappa + \sigma \,\epsilon \,\cos (  \omega_0 \,t + \phi_0 ) \bigr] , \nonumber&#10;\end{align}&#10;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901" y="3712302"/>
            <a:ext cx="5905749" cy="600792"/>
          </a:xfrm>
          <a:prstGeom prst="rect">
            <a:avLst/>
          </a:prstGeom>
        </p:spPr>
      </p:pic>
      <p:pic>
        <p:nvPicPr>
          <p:cNvPr id="5" name="Picture 4" descr="\documentclass{article}&#10;\usepackage{amsmath}&#10;\pagestyle{empty}&#10;\begin{document}&#10;&#10;$r_0$&#10;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265" y="2021090"/>
            <a:ext cx="215900" cy="164810"/>
          </a:xfrm>
          <a:prstGeom prst="rect">
            <a:avLst/>
          </a:prstGeom>
        </p:spPr>
      </p:pic>
      <p:pic>
        <p:nvPicPr>
          <p:cNvPr id="11" name="Picture 10" descr="\documentclass{article}&#10;\usepackage{amsmath}&#10;\pagestyle{empty}&#10;\begin{document}&#10;&#10;$\epsilon$&#10;&#10;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716" y="3155819"/>
            <a:ext cx="90355" cy="119398"/>
          </a:xfrm>
          <a:prstGeom prst="rect">
            <a:avLst/>
          </a:prstGeom>
        </p:spPr>
      </p:pic>
      <p:pic>
        <p:nvPicPr>
          <p:cNvPr id="14" name="Picture 13" descr="\documentclass{article}&#10;\usepackage{amsmath}&#10;\pagestyle{empty}&#10;\begin{document}&#10;&#10;\begin{align} \label{eq:kappa}&#10; &amp;\kappa =  \alpha \, e^{- r_0/\lambda} \, \left( 1 + \frac{r_0}{\lambda}\right) , &#10;&amp;&amp; \mbox{and}&#10; &amp;&amp; \sigma =  \alpha \, e^{- r_0/\lambda} \,  \left(2 + 2 \frac{r_0}{\lambda} + \frac{ r_0^2}{\lambda^2}  \right)   \,. \nonumber&#10;\end{align}&#10;&#10;&#10;\end{document}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54" y="5080142"/>
            <a:ext cx="7205291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995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Skolor - Campus Albano | AF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294" y="1618071"/>
            <a:ext cx="9358313" cy="4050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4261" y="907841"/>
            <a:ext cx="480817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300" dirty="0">
                <a:solidFill>
                  <a:schemeClr val="bg1"/>
                </a:solidFill>
                <a:latin typeface="+mj-lt"/>
              </a:rPr>
              <a:t>Campus Albano, Stockholm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133" y="1531089"/>
            <a:ext cx="1195103" cy="111144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0D3A58-BCB8-A562-0AAA-C68506A4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006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F8BEB-1AE5-7E86-308C-8825C22F2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Linearising the chameleon force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840A2-B9F4-3E1F-8EA6-2923ECC2D6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expressions now become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where we have defined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BCA3CE-3A58-1AFD-DD95-6355DEDDF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20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091465-5657-52A1-1311-E9D47FE7B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615" y="2262050"/>
            <a:ext cx="9144000" cy="18532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41AF97-C93F-5A0C-E9F9-5A0086BB6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76" y="5038356"/>
            <a:ext cx="8124092" cy="90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0551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102355C-7FDC-0457-8F0E-2C778F58AB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4248" y="5092733"/>
            <a:ext cx="3217298" cy="10194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635774-E326-54D8-862B-9DBBC9418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Full system Hamiltonian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6475F-0992-3273-72A6-7C997CF73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full Hamiltonian that models the cavity and mechanical element is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Given an initial state of the system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final state becomes: 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8495C-62D7-B7B5-5613-2CB978765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21</a:t>
            </a:fld>
            <a:endParaRPr lang="en-GB"/>
          </a:p>
        </p:txBody>
      </p:sp>
      <p:pic>
        <p:nvPicPr>
          <p:cNvPr id="5" name="Picture 4" descr="\documentclass{article}&#10;\usepackage{amsmath}&#10;\pagestyle{empty}&#10;\begin{document}&#10;&#10;\begin{equation*}&#10;\hat H_0 = \hbar \omega_{\mathrm{c}} \hat a^\dag \hat a + \hbar \omega_{\mathrm{m}} \hat b^\dag \hat b - \hbar k(t) \hat a^\dag \hat a \bigl( \hat b^\dag + \hat b \bigr),&#10;\end{equation*}&#10;&#10;&#10;\end{document}" title="IguanaTex Bitmap Display">
            <a:extLst>
              <a:ext uri="{FF2B5EF4-FFF2-40B4-BE49-F238E27FC236}">
                <a16:creationId xmlns:a16="http://schemas.microsoft.com/office/drawing/2014/main" id="{7FFCD612-2800-DB32-53C9-9CE3923E0E9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6"/>
          <a:stretch>
            <a:fillRect/>
          </a:stretch>
        </p:blipFill>
        <p:spPr>
          <a:xfrm>
            <a:off x="1826362" y="2321923"/>
            <a:ext cx="5491276" cy="389638"/>
          </a:xfrm>
          <a:prstGeom prst="rect">
            <a:avLst/>
          </a:prstGeom>
        </p:spPr>
      </p:pic>
      <p:pic>
        <p:nvPicPr>
          <p:cNvPr id="6" name="Picture 5" descr="\documentclass{article}&#10;\usepackage{amsmath}&#10;\pagestyle{empty}&#10;\begin{document}&#10;&#10;\begin{align} \label{eq:linearised:Yukawa:int}&#10;V'(x_S(t)) &amp;\approx   - \frac{G M_S m }{ \, x_S^2(t) }  -&#10; m g_N \bigl[ \kappa + \sigma \,\epsilon \,\cos (  \omega_0 \,t + \phi_0 ) \bigr] ,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993F6083-2139-A75C-8F3C-8C4A7B0412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29" t="-1898" r="1019" b="1898"/>
          <a:stretch>
            <a:fillRect/>
          </a:stretch>
        </p:blipFill>
        <p:spPr>
          <a:xfrm>
            <a:off x="2303087" y="2711561"/>
            <a:ext cx="3868459" cy="694651"/>
          </a:xfrm>
          <a:prstGeom prst="rect">
            <a:avLst/>
          </a:prstGeom>
        </p:spPr>
      </p:pic>
      <p:pic>
        <p:nvPicPr>
          <p:cNvPr id="7" name="Picture 6" descr="\documentclass{article}&#10;\usepackage{amsmath}&#10;\pagestyle{empty}&#10;\begin{document}&#10;&#10;\begin{equation*}&#10;\hat H_0 = \hbar \omega_{\mathrm{c}} \hat a^\dag \hat a + \hbar \omega_{\mathrm{m}} \hat b^\dag \hat b - \hbar k(t) \hat a^\dag \hat a \bigl( \hat b^\dag + \hat b \bigr),&#10;\end{equation*}&#10;&#10;&#10;\end{document}" title="IguanaTex Bitmap Display">
            <a:extLst>
              <a:ext uri="{FF2B5EF4-FFF2-40B4-BE49-F238E27FC236}">
                <a16:creationId xmlns:a16="http://schemas.microsoft.com/office/drawing/2014/main" id="{5BACF9AA-C89E-BBEA-3571-87F75C428C5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20" r="1157"/>
          <a:stretch>
            <a:fillRect/>
          </a:stretch>
        </p:blipFill>
        <p:spPr>
          <a:xfrm>
            <a:off x="6147619" y="2868722"/>
            <a:ext cx="1001304" cy="3896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E3F40D-3E09-22C4-B571-BA0EC609BE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09264" y="4197266"/>
            <a:ext cx="2242555" cy="61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2361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81018-8334-FD64-FDA2-547C1E9B5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Chameleon screening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DAA80-0619-9F7E-F06E-5CBD9D133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Consider the potential around a source or probe: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where</a:t>
            </a:r>
          </a:p>
          <a:p>
            <a:pPr marL="0" indent="0">
              <a:buNone/>
            </a:pP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3245E2-852F-46D3-F926-64C3C4A87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22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A1168B-C478-D8CD-895D-67B86DE195EE}"/>
              </a:ext>
            </a:extLst>
          </p:cNvPr>
          <p:cNvSpPr txBox="1"/>
          <p:nvPr/>
        </p:nvSpPr>
        <p:spPr>
          <a:xfrm>
            <a:off x="187778" y="6169708"/>
            <a:ext cx="55353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Burrage C, Copeland E J and Hinds E A 2015 J. </a:t>
            </a:r>
            <a:r>
              <a:rPr lang="en-GB" dirty="0" err="1"/>
              <a:t>Cosmol</a:t>
            </a:r>
            <a:r>
              <a:rPr lang="en-GB" dirty="0"/>
              <a:t>. </a:t>
            </a:r>
            <a:r>
              <a:rPr lang="en-GB" dirty="0" err="1"/>
              <a:t>Astropart</a:t>
            </a:r>
            <a:r>
              <a:rPr lang="en-GB" dirty="0"/>
              <a:t>. Phys. JCAP03(2015)042</a:t>
            </a:r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94546E-3BFC-0357-7D1C-A46F0035E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3927"/>
            <a:ext cx="9144000" cy="21031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32307C-3E56-2019-E81B-39AE268E0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0019" y="4724640"/>
            <a:ext cx="2950490" cy="11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5936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Hilbert space trajectory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0EDC-15E9-4246-8633-ACA6DA357583}" type="slidenum">
              <a:rPr lang="en-GB" smtClean="0"/>
              <a:t>23</a:t>
            </a:fld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245440" y="2074466"/>
            <a:ext cx="5101273" cy="3337293"/>
          </a:xfrm>
          <a:custGeom>
            <a:avLst/>
            <a:gdLst>
              <a:gd name="connsiteX0" fmla="*/ 0 w 6756400"/>
              <a:gd name="connsiteY0" fmla="*/ 2088356 h 4176712"/>
              <a:gd name="connsiteX1" fmla="*/ 3378200 w 6756400"/>
              <a:gd name="connsiteY1" fmla="*/ 0 h 4176712"/>
              <a:gd name="connsiteX2" fmla="*/ 6756400 w 6756400"/>
              <a:gd name="connsiteY2" fmla="*/ 2088356 h 4176712"/>
              <a:gd name="connsiteX3" fmla="*/ 3378200 w 6756400"/>
              <a:gd name="connsiteY3" fmla="*/ 4176712 h 4176712"/>
              <a:gd name="connsiteX4" fmla="*/ 0 w 6756400"/>
              <a:gd name="connsiteY4" fmla="*/ 2088356 h 4176712"/>
              <a:gd name="connsiteX0" fmla="*/ 0 w 6830341"/>
              <a:gd name="connsiteY0" fmla="*/ 2181104 h 4269460"/>
              <a:gd name="connsiteX1" fmla="*/ 3378200 w 6830341"/>
              <a:gd name="connsiteY1" fmla="*/ 92748 h 4269460"/>
              <a:gd name="connsiteX2" fmla="*/ 5524500 w 6830341"/>
              <a:gd name="connsiteY2" fmla="*/ 548360 h 4269460"/>
              <a:gd name="connsiteX3" fmla="*/ 6756400 w 6830341"/>
              <a:gd name="connsiteY3" fmla="*/ 2181104 h 4269460"/>
              <a:gd name="connsiteX4" fmla="*/ 3378200 w 6830341"/>
              <a:gd name="connsiteY4" fmla="*/ 4269460 h 4269460"/>
              <a:gd name="connsiteX5" fmla="*/ 0 w 6830341"/>
              <a:gd name="connsiteY5" fmla="*/ 2181104 h 4269460"/>
              <a:gd name="connsiteX0" fmla="*/ 116647 w 6946988"/>
              <a:gd name="connsiteY0" fmla="*/ 2181104 h 4269460"/>
              <a:gd name="connsiteX1" fmla="*/ 1031047 w 6946988"/>
              <a:gd name="connsiteY1" fmla="*/ 751560 h 4269460"/>
              <a:gd name="connsiteX2" fmla="*/ 3494847 w 6946988"/>
              <a:gd name="connsiteY2" fmla="*/ 92748 h 4269460"/>
              <a:gd name="connsiteX3" fmla="*/ 5641147 w 6946988"/>
              <a:gd name="connsiteY3" fmla="*/ 548360 h 4269460"/>
              <a:gd name="connsiteX4" fmla="*/ 6873047 w 6946988"/>
              <a:gd name="connsiteY4" fmla="*/ 2181104 h 4269460"/>
              <a:gd name="connsiteX5" fmla="*/ 3494847 w 6946988"/>
              <a:gd name="connsiteY5" fmla="*/ 4269460 h 4269460"/>
              <a:gd name="connsiteX6" fmla="*/ 116647 w 6946988"/>
              <a:gd name="connsiteY6" fmla="*/ 2181104 h 4269460"/>
              <a:gd name="connsiteX0" fmla="*/ 116647 w 6946988"/>
              <a:gd name="connsiteY0" fmla="*/ 2181104 h 4373297"/>
              <a:gd name="connsiteX1" fmla="*/ 1031047 w 6946988"/>
              <a:gd name="connsiteY1" fmla="*/ 751560 h 4373297"/>
              <a:gd name="connsiteX2" fmla="*/ 3494847 w 6946988"/>
              <a:gd name="connsiteY2" fmla="*/ 92748 h 4373297"/>
              <a:gd name="connsiteX3" fmla="*/ 5641147 w 6946988"/>
              <a:gd name="connsiteY3" fmla="*/ 548360 h 4373297"/>
              <a:gd name="connsiteX4" fmla="*/ 6873047 w 6946988"/>
              <a:gd name="connsiteY4" fmla="*/ 2181104 h 4373297"/>
              <a:gd name="connsiteX5" fmla="*/ 3494847 w 6946988"/>
              <a:gd name="connsiteY5" fmla="*/ 4269460 h 4373297"/>
              <a:gd name="connsiteX6" fmla="*/ 1500947 w 6946988"/>
              <a:gd name="connsiteY6" fmla="*/ 3863060 h 4373297"/>
              <a:gd name="connsiteX7" fmla="*/ 116647 w 6946988"/>
              <a:gd name="connsiteY7" fmla="*/ 2181104 h 4373297"/>
              <a:gd name="connsiteX0" fmla="*/ 116647 w 6876222"/>
              <a:gd name="connsiteY0" fmla="*/ 2181104 h 4291656"/>
              <a:gd name="connsiteX1" fmla="*/ 1031047 w 6876222"/>
              <a:gd name="connsiteY1" fmla="*/ 751560 h 4291656"/>
              <a:gd name="connsiteX2" fmla="*/ 3494847 w 6876222"/>
              <a:gd name="connsiteY2" fmla="*/ 92748 h 4291656"/>
              <a:gd name="connsiteX3" fmla="*/ 5641147 w 6876222"/>
              <a:gd name="connsiteY3" fmla="*/ 548360 h 4291656"/>
              <a:gd name="connsiteX4" fmla="*/ 6873047 w 6876222"/>
              <a:gd name="connsiteY4" fmla="*/ 2181104 h 4291656"/>
              <a:gd name="connsiteX5" fmla="*/ 5298247 w 6876222"/>
              <a:gd name="connsiteY5" fmla="*/ 3380460 h 4291656"/>
              <a:gd name="connsiteX6" fmla="*/ 3494847 w 6876222"/>
              <a:gd name="connsiteY6" fmla="*/ 4269460 h 4291656"/>
              <a:gd name="connsiteX7" fmla="*/ 1500947 w 6876222"/>
              <a:gd name="connsiteY7" fmla="*/ 3863060 h 4291656"/>
              <a:gd name="connsiteX8" fmla="*/ 116647 w 6876222"/>
              <a:gd name="connsiteY8" fmla="*/ 2181104 h 4291656"/>
              <a:gd name="connsiteX0" fmla="*/ 116647 w 6876222"/>
              <a:gd name="connsiteY0" fmla="*/ 2181104 h 4270141"/>
              <a:gd name="connsiteX1" fmla="*/ 1031047 w 6876222"/>
              <a:gd name="connsiteY1" fmla="*/ 751560 h 4270141"/>
              <a:gd name="connsiteX2" fmla="*/ 3494847 w 6876222"/>
              <a:gd name="connsiteY2" fmla="*/ 92748 h 4270141"/>
              <a:gd name="connsiteX3" fmla="*/ 5641147 w 6876222"/>
              <a:gd name="connsiteY3" fmla="*/ 548360 h 4270141"/>
              <a:gd name="connsiteX4" fmla="*/ 6873047 w 6876222"/>
              <a:gd name="connsiteY4" fmla="*/ 2181104 h 4270141"/>
              <a:gd name="connsiteX5" fmla="*/ 6377747 w 6876222"/>
              <a:gd name="connsiteY5" fmla="*/ 3812260 h 4270141"/>
              <a:gd name="connsiteX6" fmla="*/ 3494847 w 6876222"/>
              <a:gd name="connsiteY6" fmla="*/ 4269460 h 4270141"/>
              <a:gd name="connsiteX7" fmla="*/ 1500947 w 6876222"/>
              <a:gd name="connsiteY7" fmla="*/ 3863060 h 4270141"/>
              <a:gd name="connsiteX8" fmla="*/ 116647 w 6876222"/>
              <a:gd name="connsiteY8" fmla="*/ 2181104 h 4270141"/>
              <a:gd name="connsiteX0" fmla="*/ 116647 w 6876222"/>
              <a:gd name="connsiteY0" fmla="*/ 2107211 h 4196248"/>
              <a:gd name="connsiteX1" fmla="*/ 1031047 w 6876222"/>
              <a:gd name="connsiteY1" fmla="*/ 677667 h 4196248"/>
              <a:gd name="connsiteX2" fmla="*/ 3494847 w 6876222"/>
              <a:gd name="connsiteY2" fmla="*/ 18855 h 4196248"/>
              <a:gd name="connsiteX3" fmla="*/ 5641147 w 6876222"/>
              <a:gd name="connsiteY3" fmla="*/ 474467 h 4196248"/>
              <a:gd name="connsiteX4" fmla="*/ 6873047 w 6876222"/>
              <a:gd name="connsiteY4" fmla="*/ 2107211 h 4196248"/>
              <a:gd name="connsiteX5" fmla="*/ 6377747 w 6876222"/>
              <a:gd name="connsiteY5" fmla="*/ 3738367 h 4196248"/>
              <a:gd name="connsiteX6" fmla="*/ 3494847 w 6876222"/>
              <a:gd name="connsiteY6" fmla="*/ 4195567 h 4196248"/>
              <a:gd name="connsiteX7" fmla="*/ 1500947 w 6876222"/>
              <a:gd name="connsiteY7" fmla="*/ 3789167 h 4196248"/>
              <a:gd name="connsiteX8" fmla="*/ 116647 w 6876222"/>
              <a:gd name="connsiteY8" fmla="*/ 2107211 h 4196248"/>
              <a:gd name="connsiteX0" fmla="*/ 3114 w 6762689"/>
              <a:gd name="connsiteY0" fmla="*/ 2107211 h 4196248"/>
              <a:gd name="connsiteX1" fmla="*/ 917514 w 6762689"/>
              <a:gd name="connsiteY1" fmla="*/ 677667 h 4196248"/>
              <a:gd name="connsiteX2" fmla="*/ 3381314 w 6762689"/>
              <a:gd name="connsiteY2" fmla="*/ 18855 h 4196248"/>
              <a:gd name="connsiteX3" fmla="*/ 5527614 w 6762689"/>
              <a:gd name="connsiteY3" fmla="*/ 474467 h 4196248"/>
              <a:gd name="connsiteX4" fmla="*/ 6759514 w 6762689"/>
              <a:gd name="connsiteY4" fmla="*/ 2107211 h 4196248"/>
              <a:gd name="connsiteX5" fmla="*/ 6264214 w 6762689"/>
              <a:gd name="connsiteY5" fmla="*/ 3738367 h 4196248"/>
              <a:gd name="connsiteX6" fmla="*/ 3381314 w 6762689"/>
              <a:gd name="connsiteY6" fmla="*/ 4195567 h 4196248"/>
              <a:gd name="connsiteX7" fmla="*/ 1387414 w 6762689"/>
              <a:gd name="connsiteY7" fmla="*/ 3789167 h 4196248"/>
              <a:gd name="connsiteX8" fmla="*/ 3114 w 6762689"/>
              <a:gd name="connsiteY8" fmla="*/ 2107211 h 4196248"/>
              <a:gd name="connsiteX0" fmla="*/ 3114 w 6762689"/>
              <a:gd name="connsiteY0" fmla="*/ 2107211 h 4196160"/>
              <a:gd name="connsiteX1" fmla="*/ 917514 w 6762689"/>
              <a:gd name="connsiteY1" fmla="*/ 677667 h 4196160"/>
              <a:gd name="connsiteX2" fmla="*/ 3381314 w 6762689"/>
              <a:gd name="connsiteY2" fmla="*/ 18855 h 4196160"/>
              <a:gd name="connsiteX3" fmla="*/ 5527614 w 6762689"/>
              <a:gd name="connsiteY3" fmla="*/ 474467 h 4196160"/>
              <a:gd name="connsiteX4" fmla="*/ 6759514 w 6762689"/>
              <a:gd name="connsiteY4" fmla="*/ 2107211 h 4196160"/>
              <a:gd name="connsiteX5" fmla="*/ 6264214 w 6762689"/>
              <a:gd name="connsiteY5" fmla="*/ 3738367 h 4196160"/>
              <a:gd name="connsiteX6" fmla="*/ 3381314 w 6762689"/>
              <a:gd name="connsiteY6" fmla="*/ 4195567 h 4196160"/>
              <a:gd name="connsiteX7" fmla="*/ 1387414 w 6762689"/>
              <a:gd name="connsiteY7" fmla="*/ 3789167 h 4196160"/>
              <a:gd name="connsiteX8" fmla="*/ 3114 w 6762689"/>
              <a:gd name="connsiteY8" fmla="*/ 2107211 h 4196160"/>
              <a:gd name="connsiteX0" fmla="*/ 3114 w 6762689"/>
              <a:gd name="connsiteY0" fmla="*/ 2107211 h 4449724"/>
              <a:gd name="connsiteX1" fmla="*/ 917514 w 6762689"/>
              <a:gd name="connsiteY1" fmla="*/ 677667 h 4449724"/>
              <a:gd name="connsiteX2" fmla="*/ 3381314 w 6762689"/>
              <a:gd name="connsiteY2" fmla="*/ 18855 h 4449724"/>
              <a:gd name="connsiteX3" fmla="*/ 5527614 w 6762689"/>
              <a:gd name="connsiteY3" fmla="*/ 474467 h 4449724"/>
              <a:gd name="connsiteX4" fmla="*/ 6759514 w 6762689"/>
              <a:gd name="connsiteY4" fmla="*/ 2107211 h 4449724"/>
              <a:gd name="connsiteX5" fmla="*/ 6264214 w 6762689"/>
              <a:gd name="connsiteY5" fmla="*/ 3738367 h 4449724"/>
              <a:gd name="connsiteX6" fmla="*/ 3863914 w 6762689"/>
              <a:gd name="connsiteY6" fmla="*/ 4449567 h 4449724"/>
              <a:gd name="connsiteX7" fmla="*/ 1387414 w 6762689"/>
              <a:gd name="connsiteY7" fmla="*/ 3789167 h 4449724"/>
              <a:gd name="connsiteX8" fmla="*/ 3114 w 6762689"/>
              <a:gd name="connsiteY8" fmla="*/ 2107211 h 4449724"/>
              <a:gd name="connsiteX0" fmla="*/ 3114 w 6759514"/>
              <a:gd name="connsiteY0" fmla="*/ 2107211 h 4449724"/>
              <a:gd name="connsiteX1" fmla="*/ 917514 w 6759514"/>
              <a:gd name="connsiteY1" fmla="*/ 677667 h 4449724"/>
              <a:gd name="connsiteX2" fmla="*/ 3381314 w 6759514"/>
              <a:gd name="connsiteY2" fmla="*/ 18855 h 4449724"/>
              <a:gd name="connsiteX3" fmla="*/ 5527614 w 6759514"/>
              <a:gd name="connsiteY3" fmla="*/ 474467 h 4449724"/>
              <a:gd name="connsiteX4" fmla="*/ 6759514 w 6759514"/>
              <a:gd name="connsiteY4" fmla="*/ 2107211 h 4449724"/>
              <a:gd name="connsiteX5" fmla="*/ 6264214 w 6759514"/>
              <a:gd name="connsiteY5" fmla="*/ 3738367 h 4449724"/>
              <a:gd name="connsiteX6" fmla="*/ 3863914 w 6759514"/>
              <a:gd name="connsiteY6" fmla="*/ 4449567 h 4449724"/>
              <a:gd name="connsiteX7" fmla="*/ 1387414 w 6759514"/>
              <a:gd name="connsiteY7" fmla="*/ 3789167 h 4449724"/>
              <a:gd name="connsiteX8" fmla="*/ 3114 w 6759514"/>
              <a:gd name="connsiteY8" fmla="*/ 2107211 h 4449724"/>
              <a:gd name="connsiteX0" fmla="*/ 3114 w 6801697"/>
              <a:gd name="connsiteY0" fmla="*/ 2107211 h 4449724"/>
              <a:gd name="connsiteX1" fmla="*/ 917514 w 6801697"/>
              <a:gd name="connsiteY1" fmla="*/ 677667 h 4449724"/>
              <a:gd name="connsiteX2" fmla="*/ 3381314 w 6801697"/>
              <a:gd name="connsiteY2" fmla="*/ 18855 h 4449724"/>
              <a:gd name="connsiteX3" fmla="*/ 5527614 w 6801697"/>
              <a:gd name="connsiteY3" fmla="*/ 474467 h 4449724"/>
              <a:gd name="connsiteX4" fmla="*/ 6759514 w 6801697"/>
              <a:gd name="connsiteY4" fmla="*/ 2107211 h 4449724"/>
              <a:gd name="connsiteX5" fmla="*/ 6264214 w 6801697"/>
              <a:gd name="connsiteY5" fmla="*/ 3738367 h 4449724"/>
              <a:gd name="connsiteX6" fmla="*/ 3863914 w 6801697"/>
              <a:gd name="connsiteY6" fmla="*/ 4449567 h 4449724"/>
              <a:gd name="connsiteX7" fmla="*/ 1387414 w 6801697"/>
              <a:gd name="connsiteY7" fmla="*/ 3789167 h 4449724"/>
              <a:gd name="connsiteX8" fmla="*/ 3114 w 6801697"/>
              <a:gd name="connsiteY8" fmla="*/ 2107211 h 444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01697" h="4449724">
                <a:moveTo>
                  <a:pt x="3114" y="2107211"/>
                </a:moveTo>
                <a:cubicBezTo>
                  <a:pt x="-39219" y="1406594"/>
                  <a:pt x="354481" y="1025726"/>
                  <a:pt x="917514" y="677667"/>
                </a:cubicBezTo>
                <a:cubicBezTo>
                  <a:pt x="1480547" y="329608"/>
                  <a:pt x="2231964" y="100479"/>
                  <a:pt x="3381314" y="18855"/>
                </a:cubicBezTo>
                <a:cubicBezTo>
                  <a:pt x="4530664" y="-62769"/>
                  <a:pt x="4964581" y="126408"/>
                  <a:pt x="5527614" y="474467"/>
                </a:cubicBezTo>
                <a:cubicBezTo>
                  <a:pt x="6090647" y="822526"/>
                  <a:pt x="6486464" y="1266894"/>
                  <a:pt x="6759514" y="2107211"/>
                </a:cubicBezTo>
                <a:cubicBezTo>
                  <a:pt x="6854764" y="2769728"/>
                  <a:pt x="6827247" y="3390308"/>
                  <a:pt x="6264214" y="3738367"/>
                </a:cubicBezTo>
                <a:cubicBezTo>
                  <a:pt x="5701181" y="4086426"/>
                  <a:pt x="4676714" y="4441100"/>
                  <a:pt x="3863914" y="4449567"/>
                </a:cubicBezTo>
                <a:cubicBezTo>
                  <a:pt x="3051114" y="4458034"/>
                  <a:pt x="2001247" y="4124526"/>
                  <a:pt x="1387414" y="3789167"/>
                </a:cubicBezTo>
                <a:cubicBezTo>
                  <a:pt x="824381" y="3441108"/>
                  <a:pt x="45447" y="2807828"/>
                  <a:pt x="3114" y="2107211"/>
                </a:cubicBezTo>
                <a:close/>
              </a:path>
            </a:pathLst>
          </a:cu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915483" y="3665682"/>
                <a:ext cx="352341" cy="5078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33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3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𝜚</m:t>
                          </m:r>
                        </m:e>
                      </m:acc>
                    </m:oMath>
                  </m:oMathPara>
                </a14:m>
                <a:endParaRPr lang="en-GB" sz="33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5483" y="3665682"/>
                <a:ext cx="352341" cy="5078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/>
          <p:cNvSpPr/>
          <p:nvPr/>
        </p:nvSpPr>
        <p:spPr>
          <a:xfrm>
            <a:off x="4248170" y="3551381"/>
            <a:ext cx="228600" cy="2286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78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6 L 0.03542 -0.09652 L 0.17326 -0.02847 L 0.11944 0.2132 L -0.06458 0.17616 L 0.05486 0.10787 L -0.15729 0.01274 L -0.00261 -0.20416 L 1.66667E-6 -3.7037E-6 Z " pathEditMode="relative" rAng="0" ptsTypes="AAAA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00" y="4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Lie algebra solution for </a:t>
            </a:r>
            <a:br>
              <a:rPr lang="en-GB" dirty="0"/>
            </a:br>
            <a:r>
              <a:rPr lang="en-GB" dirty="0"/>
              <a:t>quantum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917" y="2187575"/>
            <a:ext cx="7886700" cy="4351338"/>
          </a:xfrm>
        </p:spPr>
        <p:txBody>
          <a:bodyPr/>
          <a:lstStyle/>
          <a:p>
            <a:pPr marL="385763" indent="-385763">
              <a:buFont typeface="+mj-lt"/>
              <a:buAutoNum type="arabicPeriod"/>
            </a:pPr>
            <a:r>
              <a:rPr lang="en-GB" dirty="0"/>
              <a:t>Write down the Hamiltonian </a:t>
            </a:r>
          </a:p>
          <a:p>
            <a:pPr marL="385763" indent="-385763">
              <a:buFont typeface="+mj-lt"/>
              <a:buAutoNum type="arabicPeriod"/>
            </a:pP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A2E895-2758-48B7-BCC2-3EF1FE1A5323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4" name="Picture 3" descr="\documentclass{article}&#10;\usepackage{amsmath}&#10;\pagestyle{empty}&#10;\begin{document}&#10;&#10;\begin{equation*}&#10;\hat H = \sum_j^m G_j(t) \hat H_j&#10;\end{equation*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800" y="3093421"/>
            <a:ext cx="1942400" cy="764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808FE6-B635-49DC-80F9-7A87FE1E343F}"/>
              </a:ext>
            </a:extLst>
          </p:cNvPr>
          <p:cNvSpPr txBox="1"/>
          <p:nvPr/>
        </p:nvSpPr>
        <p:spPr>
          <a:xfrm>
            <a:off x="378069" y="5961185"/>
            <a:ext cx="7666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Wei, James, and Edward Norman. "Lie algebraic solution of linear differential equations." 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Journal of Mathematical Physics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4.4 (1963): 575-581.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24943073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Lie algebra solution for </a:t>
            </a:r>
            <a:br>
              <a:rPr lang="en-GB" dirty="0"/>
            </a:br>
            <a:r>
              <a:rPr lang="en-GB" dirty="0"/>
              <a:t>quantum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26469"/>
            <a:ext cx="7886700" cy="35583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2. Find all the terms of the Lie algebra by commuting the Hamiltonian terms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				but also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There are now two alternatives:</a:t>
            </a:r>
          </a:p>
          <a:p>
            <a:pPr lvl="1"/>
            <a:r>
              <a:rPr lang="en-GB" dirty="0"/>
              <a:t>The Lie algebra is finite (true for all quadratic systems) = we can solve the dynamics</a:t>
            </a:r>
          </a:p>
          <a:p>
            <a:pPr lvl="1"/>
            <a:r>
              <a:rPr lang="en-GB" dirty="0"/>
              <a:t>The Lie algebra is infinite (many nonlinear systems) = unlikely to find simple expressions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A2E895-2758-48B7-BCC2-3EF1FE1A5323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4" name="Picture 3" descr="\documentclass{article}&#10;\usepackage{amsmath}&#10;\pagestyle{empty}&#10;\begin{document}&#10;&#10;$[\hat H_1, \hat H_2] \propto \hat H_3$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200" y="3315283"/>
            <a:ext cx="1585600" cy="318400"/>
          </a:xfrm>
          <a:prstGeom prst="rect">
            <a:avLst/>
          </a:prstGeom>
        </p:spPr>
      </p:pic>
      <p:pic>
        <p:nvPicPr>
          <p:cNvPr id="7" name="Picture 6" descr="\documentclass{article}&#10;\usepackage{amsmath}&#10;\pagestyle{empty}&#10;\begin{document}&#10;&#10;$[\hat H_1, [\hat H_1, \hat H_2] \propto \hat H_4$&#10;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051" y="3330680"/>
            <a:ext cx="2121599" cy="318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8F5408-AAEE-78C1-9408-77E9377AE235}"/>
              </a:ext>
            </a:extLst>
          </p:cNvPr>
          <p:cNvSpPr txBox="1"/>
          <p:nvPr/>
        </p:nvSpPr>
        <p:spPr>
          <a:xfrm>
            <a:off x="378069" y="5961185"/>
            <a:ext cx="7666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Wei, James, and Edward Norman. "Lie algebraic solution of linear differential equations." 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Journal of Mathematical Physics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4.4 (1963): 575-581.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112636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Lie algebra solution for </a:t>
            </a:r>
            <a:br>
              <a:rPr lang="en-GB" dirty="0"/>
            </a:br>
            <a:r>
              <a:rPr lang="en-GB" dirty="0"/>
              <a:t>quantum dynamics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GB" dirty="0"/>
                  <a:t>3. If the algebra is finite, state the ansatz of the time-evolution operator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where the 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/>
                  <a:t> are real scalar function and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/>
                  <a:t> are the Hamiltonian terms from before.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17" t="-2241" r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A2E895-2758-48B7-BCC2-3EF1FE1A5323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6" name="Picture 5" descr="\documentclass{article}&#10;\usepackage{amsmath}&#10;\pagestyle{empty}&#10;\begin{document}&#10;&#10;\begin{equation*}&#10;\hat U(t) = e^{- i F_1 \hat H_1} \, e^{- i F_2 \hat H_2} \, e^{- i F_3 \hat H_3 } \times \ldots \times e^{- i F_N \hat H_N},&#10;\end{equation*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953" y="2798852"/>
            <a:ext cx="6998726" cy="4371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29F87B-FB9B-82DC-4653-44DD7A09386A}"/>
              </a:ext>
            </a:extLst>
          </p:cNvPr>
          <p:cNvSpPr txBox="1"/>
          <p:nvPr/>
        </p:nvSpPr>
        <p:spPr>
          <a:xfrm>
            <a:off x="378069" y="5961185"/>
            <a:ext cx="7666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Wei, James, and Edward Norman. "Lie algebraic solution of linear differential equations." 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Journal of Mathematical Physics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4.4 (1963): 575-581.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15856716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Lie algebra solution for </a:t>
            </a:r>
            <a:br>
              <a:rPr lang="en-GB" dirty="0"/>
            </a:br>
            <a:r>
              <a:rPr lang="en-GB" dirty="0"/>
              <a:t>quantum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8757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4. Then, differentiate the ansatz: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A2E895-2758-48B7-BCC2-3EF1FE1A5323}" type="slidenum">
              <a:rPr lang="en-GB" smtClean="0"/>
              <a:pPr/>
              <a:t>27</a:t>
            </a:fld>
            <a:endParaRPr lang="en-GB"/>
          </a:p>
        </p:txBody>
      </p:sp>
      <p:pic>
        <p:nvPicPr>
          <p:cNvPr id="9" name="Picture 8" descr="\documentclass{article}&#10;\usepackage{amsmath}&#10;\pagestyle{empty}&#10;\begin{document}&#10;&#10;\begin{align*}&#10;\frac{\mathrm{d}}{\mathrm{d}t} \hat U(t) &amp;= - i \dot{F}_1 \hat H_1 e^{- i F_1 \hat H_1}\ldots e^{- i F_N \hat H_N} \nonumber \\&#10;&amp;\,  - i \, e^{- i F_1 \hat H_1} \dot{F}_2 \hat H_2 e^{- i F_2 \hat H_2}\ldots e^{- i F_N \hat H_N} \nonumber \\&#10;&amp;\, + \ldots \nonumber\\&#10;&amp;\, - i \dot{F}_N e^{- i F_1 \hat H_1} \ldots \hat H_N e^{- i F_N \hat H_N}&#10;\end{align*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018" y="2786201"/>
            <a:ext cx="5881156" cy="21479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761DFAA-C9A6-A183-CAF7-D44A270E9756}"/>
              </a:ext>
            </a:extLst>
          </p:cNvPr>
          <p:cNvSpPr txBox="1"/>
          <p:nvPr/>
        </p:nvSpPr>
        <p:spPr>
          <a:xfrm>
            <a:off x="378069" y="5961185"/>
            <a:ext cx="7666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Wei, James, and Edward Norman. "Lie algebraic solution of linear differential equations." 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Journal of Mathematical Physics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4.4 (1963): 575-581.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7831218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Lie algebra solution for </a:t>
            </a:r>
            <a:br>
              <a:rPr lang="en-GB" dirty="0"/>
            </a:br>
            <a:r>
              <a:rPr lang="en-GB" dirty="0"/>
              <a:t>quantum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23573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4. But we could also differentiate the actual time-evolution operator: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two expressions are equivalent: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A2E895-2758-48B7-BCC2-3EF1FE1A5323}" type="slidenum">
              <a:rPr lang="en-GB" smtClean="0"/>
              <a:pPr/>
              <a:t>28</a:t>
            </a:fld>
            <a:endParaRPr lang="en-GB"/>
          </a:p>
        </p:txBody>
      </p:sp>
      <p:pic>
        <p:nvPicPr>
          <p:cNvPr id="6" name="Picture 5" descr="\documentclass{article}&#10;\usepackage{amsmath}&#10;\pagestyle{empty}&#10;\begin{document}&#10;&#10;\begin{align*}&#10;\frac{\mathrm{d}}{\mathrm{d}t} \hat U(t) &amp;= \frac{\mathrm{d}}{\mathrm{d}t} \mathcal{T} \mathrm{exp}\left[ - \frac{i}{\hbar} \int^t_0 \mathrm{d}t' \, \hat H(t') \right] = - \frac{i}{\hbar} \hat H(t) \hat U(t)&#10;\end{align*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598" y="2797465"/>
            <a:ext cx="6052801" cy="664000"/>
          </a:xfrm>
          <a:prstGeom prst="rect">
            <a:avLst/>
          </a:prstGeom>
        </p:spPr>
      </p:pic>
      <p:pic>
        <p:nvPicPr>
          <p:cNvPr id="7" name="Picture 6" descr="\documentclass{article}&#10;\usepackage{amsmath}&#10;\pagestyle{empty}&#10;\begin{document}&#10;&#10;\begin{align*}&#10;\hat H (t) \hat U(t) = \dot{F}_1 \hat H_1 e^{- i F_1 \hat H_1}\ldots e^{- i F_N \hat H_N} + \ldots &#10;\end{align*}&#10;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599" y="4656431"/>
            <a:ext cx="4964800" cy="353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AA5F43-0F52-DE8E-6720-BE1E37E383A1}"/>
              </a:ext>
            </a:extLst>
          </p:cNvPr>
          <p:cNvSpPr txBox="1"/>
          <p:nvPr/>
        </p:nvSpPr>
        <p:spPr>
          <a:xfrm>
            <a:off x="378069" y="5961185"/>
            <a:ext cx="7666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Wei, James, and Edward Norman. "Lie algebraic solution of linear differential equations." 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Journal of Mathematical Physics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4.4 (1963): 575-581.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47955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Lie algebra solution for </a:t>
            </a:r>
            <a:br>
              <a:rPr lang="en-GB" dirty="0"/>
            </a:br>
            <a:r>
              <a:rPr lang="en-GB" dirty="0"/>
              <a:t>quantum dynamics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2226468"/>
                <a:ext cx="7886700" cy="3676915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GB" dirty="0"/>
                  <a:t>4. Multiply by the inverse to find 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 </a:t>
                </a:r>
              </a:p>
              <a:p>
                <a:pPr marL="0" indent="0">
                  <a:buNone/>
                </a:pPr>
                <a:r>
                  <a:rPr lang="en-GB" dirty="0"/>
                  <a:t>Then, using the fact that the Lie algebra is closed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we write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where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𝑘𝑖</m:t>
                        </m:r>
                      </m:sub>
                    </m:sSub>
                  </m:oMath>
                </a14:m>
                <a:r>
                  <a:rPr lang="en-GB" dirty="0"/>
                  <a:t> are functions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/>
                  <a:t> coefficients. 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2226468"/>
                <a:ext cx="7886700" cy="3676915"/>
              </a:xfrm>
              <a:blipFill>
                <a:blip r:embed="rId5"/>
                <a:stretch>
                  <a:fillRect l="-927" t="-2488" b="-6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A2E895-2758-48B7-BCC2-3EF1FE1A5323}" type="slidenum">
              <a:rPr lang="en-GB" smtClean="0"/>
              <a:pPr/>
              <a:t>29</a:t>
            </a:fld>
            <a:endParaRPr lang="en-GB"/>
          </a:p>
        </p:txBody>
      </p:sp>
      <p:pic>
        <p:nvPicPr>
          <p:cNvPr id="5" name="Picture 4" descr="\documentclass{article}&#10;\usepackage{amsmath}&#10;\pagestyle{empty}&#10;\begin{document}&#10;&#10;\begin{equation*}&#10;\hat H(t) = \dot{F}_1 \hat H_1 + \dot{F}_2 \hat U_1 \hat H_2 \hat U_1^\dag + \dot{F}_3 \hat U_1 \hat U_2 \hat H_3 \hat U_2^\dag \hat U_1^\dag + \ldots&#10;\end{equation*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198" y="2686039"/>
            <a:ext cx="5905601" cy="329600"/>
          </a:xfrm>
          <a:prstGeom prst="rect">
            <a:avLst/>
          </a:prstGeom>
        </p:spPr>
      </p:pic>
      <p:pic>
        <p:nvPicPr>
          <p:cNvPr id="7" name="Picture 6" descr="\documentclass{article}&#10;\usepackage{amsmath}&#10;\pagestyle{empty}&#10;\begin{document}&#10;&#10;\begin{equation*}&#10;\sum_i G_i(t) \hat H_i = \sum_i \sum_k \dot{F}_i (t) \xi _{ki} \hat H_i&#10;\end{equation*}&#10;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799" y="4739848"/>
            <a:ext cx="3702400" cy="574400"/>
          </a:xfrm>
          <a:prstGeom prst="rect">
            <a:avLst/>
          </a:prstGeom>
        </p:spPr>
      </p:pic>
      <p:pic>
        <p:nvPicPr>
          <p:cNvPr id="9" name="Picture 8" descr="\documentclass{article}&#10;\usepackage{amsmath}&#10;\pagestyle{empty}&#10;\begin{document}&#10;&#10;\begin{align*}&#10;e^A B e^{-A} = B + [A,B] + \frac{1}{2} [A, [A, B]]+ \ldots &#10;\end{align*}&#10;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598" y="3670808"/>
            <a:ext cx="4812800" cy="539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01238A-C4A9-8862-4222-0BE8A41373C7}"/>
              </a:ext>
            </a:extLst>
          </p:cNvPr>
          <p:cNvSpPr txBox="1"/>
          <p:nvPr/>
        </p:nvSpPr>
        <p:spPr>
          <a:xfrm>
            <a:off x="378069" y="5961185"/>
            <a:ext cx="7666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Wei, James, and Edward Norman. "Lie algebraic solution of linear differential equations." 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Journal of Mathematical Physics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4.4 (1963): 575-581.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123884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3019" y="955252"/>
            <a:ext cx="832150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300" dirty="0">
                <a:solidFill>
                  <a:schemeClr val="bg1"/>
                </a:solidFill>
                <a:latin typeface="+mj-lt"/>
              </a:rPr>
              <a:t>Nordic Institute for Theoretical Physics (</a:t>
            </a:r>
            <a:r>
              <a:rPr lang="en-GB" sz="3300" dirty="0" err="1">
                <a:solidFill>
                  <a:schemeClr val="bg1"/>
                </a:solidFill>
                <a:latin typeface="+mj-lt"/>
              </a:rPr>
              <a:t>Nordita</a:t>
            </a:r>
            <a:r>
              <a:rPr lang="en-GB" sz="3300" dirty="0">
                <a:solidFill>
                  <a:schemeClr val="bg1"/>
                </a:solidFill>
                <a:latin typeface="+mj-lt"/>
              </a:rPr>
              <a:t>)</a:t>
            </a:r>
          </a:p>
        </p:txBody>
      </p:sp>
      <p:pic>
        <p:nvPicPr>
          <p:cNvPr id="4" name="Picture 4" descr="Stockholm University on Twitter: &quot;This site is under construction! Our new campus  Albano will function as a scientific hub connecting Stockholm University  and KTH and the city. It will house 15,000 studen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7" b="31428"/>
          <a:stretch/>
        </p:blipFill>
        <p:spPr bwMode="auto">
          <a:xfrm>
            <a:off x="-109319" y="1770630"/>
            <a:ext cx="9338146" cy="371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ampus Albano | Stockholm, Sweden | Lars Igelström | Flick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778" y="1611765"/>
            <a:ext cx="5380265" cy="403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8593B1-2817-90F2-2A87-778E4CB43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977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Lie algebra solution for </a:t>
            </a:r>
            <a:br>
              <a:rPr lang="en-GB" dirty="0"/>
            </a:br>
            <a:r>
              <a:rPr lang="en-GB" dirty="0"/>
              <a:t>quantum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05767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5. Use the linear independence of the operators to identify a set of differential equations: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Invert the matrix to solve the differential equations.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A2E895-2758-48B7-BCC2-3EF1FE1A5323}" type="slidenum">
              <a:rPr lang="en-GB" smtClean="0"/>
              <a:pPr/>
              <a:t>30</a:t>
            </a:fld>
            <a:endParaRPr lang="en-GB"/>
          </a:p>
        </p:txBody>
      </p:sp>
      <p:pic>
        <p:nvPicPr>
          <p:cNvPr id="5" name="Picture 4" descr="\documentclass{article}&#10;\usepackage{amsmath}&#10;\pagestyle{empty}&#10;\begin{document}&#10;&#10;\begin{equation*}&#10;\begin{pmatrix}&#10;G_1 (t) \\&#10;G_2 (t) \\&#10;\vdots \\&#10;G_N(t) \end{pmatrix} &#10;= \begin{pmatrix}&#10;\xi_{11} &amp; \ldots &amp; \xi_{1N} \\&#10;\\&#10;\\&#10;\xi_{N1} &amp; \ldots &amp; \xi_{NN} \end{pmatrix}&#10;\begin{pmatrix}&#10;\dot{F}_1 \\&#10;\dot{F}_2 \\&#10;\ldots \\&#10;\dot{F}_N &#10;\end{pmatrix}&#10;\end{equation*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800" y="3091542"/>
            <a:ext cx="4494399" cy="1435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799346-C376-E163-0478-075885464B0B}"/>
              </a:ext>
            </a:extLst>
          </p:cNvPr>
          <p:cNvSpPr txBox="1"/>
          <p:nvPr/>
        </p:nvSpPr>
        <p:spPr>
          <a:xfrm>
            <a:off x="378069" y="5961185"/>
            <a:ext cx="7666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Wei, James, and Edward Norman. "Lie algebraic solution of linear differential equations." 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Journal of Mathematical Physics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4.4 (1963): 575-581.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36331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Lie algebra solution for </a:t>
            </a:r>
            <a:br>
              <a:rPr lang="en-GB" dirty="0"/>
            </a:br>
            <a:r>
              <a:rPr lang="en-GB" dirty="0"/>
              <a:t>quantum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5763" indent="-385763">
              <a:buFont typeface="+mj-lt"/>
              <a:buAutoNum type="arabicPeriod"/>
            </a:pPr>
            <a:r>
              <a:rPr lang="en-GB" dirty="0"/>
              <a:t>Write down the Hamiltonian </a:t>
            </a:r>
          </a:p>
          <a:p>
            <a:pPr marL="385763" indent="-385763">
              <a:buFont typeface="+mj-lt"/>
              <a:buAutoNum type="arabicPeriod"/>
            </a:pPr>
            <a:r>
              <a:rPr lang="en-GB" dirty="0"/>
              <a:t>Find all the terms of the Lie algebra by commuting the Hamiltonian terms</a:t>
            </a:r>
          </a:p>
          <a:p>
            <a:pPr marL="385763" indent="-385763">
              <a:buFont typeface="+mj-lt"/>
              <a:buAutoNum type="arabicPeriod"/>
            </a:pPr>
            <a:r>
              <a:rPr lang="en-GB" dirty="0"/>
              <a:t>State the ansatz of the time-evolution operator</a:t>
            </a:r>
          </a:p>
          <a:p>
            <a:pPr marL="385763" indent="-385763">
              <a:buFont typeface="+mj-lt"/>
              <a:buAutoNum type="arabicPeriod"/>
            </a:pPr>
            <a:r>
              <a:rPr lang="en-GB" dirty="0"/>
              <a:t>Differentiate the ansatz and set it equal to the Hamiltonian</a:t>
            </a:r>
          </a:p>
          <a:p>
            <a:pPr marL="385763" indent="-385763">
              <a:buFont typeface="+mj-lt"/>
              <a:buAutoNum type="arabicPeriod"/>
            </a:pPr>
            <a:r>
              <a:rPr lang="en-GB" dirty="0"/>
              <a:t>Identify and (hopefully) solve the resulting differential equations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A2E895-2758-48B7-BCC2-3EF1FE1A5323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269BF0-8659-7F83-5016-ACFB5174E946}"/>
              </a:ext>
            </a:extLst>
          </p:cNvPr>
          <p:cNvSpPr txBox="1"/>
          <p:nvPr/>
        </p:nvSpPr>
        <p:spPr>
          <a:xfrm>
            <a:off x="324694" y="5591853"/>
            <a:ext cx="6431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Tutorial article: 	SQ and I. Pikovski (PRX Quantum)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241C45-02D1-35BF-E2D7-D344B8EB5646}"/>
              </a:ext>
            </a:extLst>
          </p:cNvPr>
          <p:cNvSpPr txBox="1"/>
          <p:nvPr/>
        </p:nvSpPr>
        <p:spPr>
          <a:xfrm>
            <a:off x="378069" y="5961185"/>
            <a:ext cx="7666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Wei, James, and Edward Norman. "Lie algebraic solution of linear differential equations." 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Journal of Mathematical Physics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4.4 (1963): 575-581.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428899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Quantum metrology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025" y="1690689"/>
            <a:ext cx="8489950" cy="2593181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Quantum Fisher information</a:t>
            </a:r>
            <a:r>
              <a:rPr lang="en-GB" dirty="0"/>
              <a:t>: Quantifies the change in a quantum state due to an external effect. It is related to the variance of a parameter as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For a pure quantum state, the quantum Fisher information is given by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32</a:t>
            </a:fld>
            <a:endParaRPr lang="en-GB"/>
          </a:p>
        </p:txBody>
      </p:sp>
      <p:pic>
        <p:nvPicPr>
          <p:cNvPr id="7" name="Picture 6" descr="\documentclass{article}&#10;\usepackage{amsmath}&#10;\pagestyle{empty}&#10;\begin{document}&#10;&#10;\begin{equation*}&#10;\mathrm{Var}(\theta) \geq \frac{1}{\mathcal{M} \, \mathcal{I}_F}.&#10;\end{equation*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600" y="2601755"/>
            <a:ext cx="1900800" cy="579200"/>
          </a:xfrm>
          <a:prstGeom prst="rect">
            <a:avLst/>
          </a:prstGeom>
        </p:spPr>
      </p:pic>
      <p:pic>
        <p:nvPicPr>
          <p:cNvPr id="6" name="Picture 5" descr="\documentclass{article}&#10;\usepackage{amsmath}&#10;\pagestyle{empty}&#10;\begin{document}&#10;&#10;\begin{align*}&#10;\mathcal{I}_\theta = 4 \left[ \langle \partial_\theta \Psi | \partial_\theta \Psi \rangle - |\langle \partial_\theta \Psi | \Psi \rangle|^2 \right]&#10;\end{align*}&#10;&#10;&#10;\end{document}" title="IguanaTex Bitmap Display">
            <a:extLst>
              <a:ext uri="{FF2B5EF4-FFF2-40B4-BE49-F238E27FC236}">
                <a16:creationId xmlns:a16="http://schemas.microsoft.com/office/drawing/2014/main" id="{433C713E-E3B6-1838-BA2A-2B526AB37F6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624" y="4073429"/>
            <a:ext cx="5082752" cy="44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69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– sensitivity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297" y="2008822"/>
            <a:ext cx="8489950" cy="402939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400" dirty="0"/>
              <a:t>Variances for constant </a:t>
            </a:r>
            <a:r>
              <a:rPr lang="en-GB" sz="2400" dirty="0" err="1"/>
              <a:t>optomechanical</a:t>
            </a:r>
            <a:r>
              <a:rPr lang="en-GB" sz="2400" dirty="0"/>
              <a:t> coupling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where </a:t>
            </a:r>
          </a:p>
          <a:p>
            <a:pPr marL="0" indent="0">
              <a:buNone/>
            </a:pPr>
            <a:r>
              <a:rPr lang="en-GB" sz="2400" dirty="0"/>
              <a:t>	is the number of measurements</a:t>
            </a:r>
          </a:p>
          <a:p>
            <a:pPr marL="0" indent="0">
              <a:buNone/>
            </a:pPr>
            <a:r>
              <a:rPr lang="en-GB" sz="2400" dirty="0"/>
              <a:t>	is the photon number standard deviation</a:t>
            </a:r>
          </a:p>
          <a:p>
            <a:pPr marL="0" indent="0">
              <a:buNone/>
            </a:pPr>
            <a:r>
              <a:rPr lang="en-GB" sz="2400" dirty="0"/>
              <a:t>	denotes the measurement time as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33</a:t>
            </a:fld>
            <a:endParaRPr lang="en-GB"/>
          </a:p>
        </p:txBody>
      </p:sp>
      <p:pic>
        <p:nvPicPr>
          <p:cNvPr id="4" name="Picture 3" descr="\documentclass{article}&#10;\usepackage{amsmath}&#10;\pagestyle{empty}&#10;\begin{document}&#10;&#10;\begin{align} &#10;\Delta \kappa &amp;= \frac{1}{\sqrt{\mathcal{M}} \, g_\mathrm{N} } \frac{1}{\Delta \hat  N_a} \sqrt{\frac{ 2 \hbar \, \omega_{\mathrm{m}}^5}{m}}  \frac{1}{8  \pi\, n \,  k_0  } , \label{eq:constant:sensitivity:kappa} \\&#10;\Delta \sigma &amp;= \frac{1}{\sqrt{\mathcal{M}} \, g_\mathrm{N} } \frac{1}{\Delta \hat  N_a} \sqrt{\frac{ 2 \hbar \, \omega_{\mathrm{m}}^5}{m}} \frac{1}{4  \pi\, n \,   k_0 \,\epsilon },  \label{eq:constant:sensitivity:sigma}&#10;\end{align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12"/>
          <a:stretch/>
        </p:blipFill>
        <p:spPr>
          <a:xfrm>
            <a:off x="2616480" y="2467429"/>
            <a:ext cx="5422130" cy="1556090"/>
          </a:xfrm>
          <a:prstGeom prst="rect">
            <a:avLst/>
          </a:prstGeom>
        </p:spPr>
      </p:pic>
      <p:pic>
        <p:nvPicPr>
          <p:cNvPr id="8" name="Picture 7" descr="\documentclass{article}&#10;\usepackage{amsmath}&#10;\pagestyle{empty}&#10;\begin{document}&#10;&#10;$\mathcal{M}$&#10;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64" y="4730158"/>
            <a:ext cx="299953" cy="207660"/>
          </a:xfrm>
          <a:prstGeom prst="rect">
            <a:avLst/>
          </a:prstGeom>
        </p:spPr>
      </p:pic>
      <p:pic>
        <p:nvPicPr>
          <p:cNvPr id="10" name="Picture 9" descr="\documentclass{article}&#10;\usepackage{amsmath}&#10;\pagestyle{empty}&#10;\begin{document}&#10;&#10;$\Delta \hat N_a$&#10;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38" y="5016600"/>
            <a:ext cx="545519" cy="301601"/>
          </a:xfrm>
          <a:prstGeom prst="rect">
            <a:avLst/>
          </a:prstGeom>
        </p:spPr>
      </p:pic>
      <p:pic>
        <p:nvPicPr>
          <p:cNvPr id="12" name="Picture 11" descr="\documentclass{article}&#10;\usepackage{amsmath}&#10;\pagestyle{empty}&#10;\begin{document}&#10;&#10;$n$&#10;&#10;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474" y="5461240"/>
            <a:ext cx="149977" cy="123608"/>
          </a:xfrm>
          <a:prstGeom prst="rect">
            <a:avLst/>
          </a:prstGeom>
        </p:spPr>
      </p:pic>
      <p:pic>
        <p:nvPicPr>
          <p:cNvPr id="15" name="Picture 14" descr="\documentclass{article}&#10;\usepackage{amsmath}&#10;\pagestyle{empty}&#10;\begin{document}&#10;&#10;$2\pi n$&#10;&#10;&#10;\end{document}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29" y="5409053"/>
            <a:ext cx="446634" cy="18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5713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– sensitivity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447" y="1936647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Variances for a modulated optomechanical coupling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34</a:t>
            </a:fld>
            <a:endParaRPr lang="en-GB"/>
          </a:p>
        </p:txBody>
      </p:sp>
      <p:pic>
        <p:nvPicPr>
          <p:cNvPr id="5" name="Picture 4" descr="\documentclass{article}&#10;\usepackage{amsmath}&#10;\pagestyle{empty}&#10;\begin{document}&#10;&#10;\begin{align} &#10;\Delta \kappa^{(\mathrm{mod})} &amp;= \frac{1}{\sqrt{\mathcal{M}} \, g_\mathrm{N} } \frac{1}{\Delta \hat  N_a} \sqrt{\frac{ 2 \hbar \, \omega_{\mathrm{m}}^5}{m}}  \frac{1}{ 4 \pi\, n \,   k_0  },  \label{eq:modulated:sensitivity:kappa} \\&#10;\Delta \sigma^{(\mathrm{mod})} &amp;= \frac{1}{\sqrt{\mathcal{M}} \, g_\mathrm{N} } \frac{1}{\Delta \hat  N_a} \sqrt{\frac{ 2 \hbar \, \omega_{\mathrm{m}}^5}{m}} \frac{1}{ 2  \pi^2 \, n^2 \, \,  k_0 \,\epsilon }\label{eq:modulated:sensitivity:sigma} . &#10;\end{align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16"/>
          <a:stretch/>
        </p:blipFill>
        <p:spPr>
          <a:xfrm>
            <a:off x="1955396" y="2652874"/>
            <a:ext cx="5330023" cy="145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6620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– parameters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35</a:t>
            </a:fld>
            <a:endParaRPr lang="en-GB"/>
          </a:p>
        </p:txBody>
      </p:sp>
      <p:pic>
        <p:nvPicPr>
          <p:cNvPr id="7" name="Picture 6" descr="\documentclass{article}&#10;\usepackage{amsmath}&#10;\pagestyle{empty}&#10;\begin{document}&#10;&#10;\begin{tabular}{l c c} \hline  \hline&#10; \textbf{Parameter} &amp; \textbf{Symbol}  &amp;  \textbf{Value} \\ &#10;\hline &#10;Source mass &amp; $M_{\mathrm{S}}$ &amp; $10^{-6}\,$kg \\ &#10;Source mass density &amp; $\rho_{\mathrm{S}}$ &amp; $19.3\times 10^3$\,kg\,m$^{-3}$ \\&#10;Source mass radius &amp; $R_{\mathrm{S}}$ &amp; $2\times 10^{-4}$\,m \\&#10;Equilibrium distance  &amp; $r_0$  &amp; $ 10^{-3}$\,m    \\&#10;Source oscillation amplitude &amp; $\epsilon $ &amp;  0.1  \\ &#10;Background density &amp; $\rho_{\mathrm{bg}}$  &amp; $8.27\times 10^{-14}$\,kg\,m$^{-3}$ \\ \hline&#10;Optomechanical coupling &amp; $   k_0/(2\pi)$ &amp; $10$\,Hz   \\&#10;Mechanical frequency &amp; $\omega_{\mathrm{m}}/(2\pi)$ &amp; $100$\,Hz  \\&#10;Probe mass &amp; $m$ &amp; $10^{-14}$\,kg \\ &#10;Oscillator (probe) mass density (silica) &amp; $\rho_{\mathrm{P}}$ &amp; $1\,538$\,kg\,m$^{-3}$ \\\hline&#10;Coherent state parameter &amp; $|\mu_{\mathrm{c}}|^2$ &amp; $10^6$  \\&#10;Squeezing parameter &amp; $r$ &amp; 1.73 \\&#10; \hline&#10;Number of measurements &amp; $\mathcal{M}$ &amp; $10^3$ \\&#10;Time of measurement &amp; $\omega_{\mathrm{m}} \, t = 2\pi n $ &amp; $n = 10$ \\   \hline\hline&#10;\end{tabular} \label{tab:Values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68" y="1690689"/>
            <a:ext cx="7136063" cy="388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8845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– Yukawa bounds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36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278" y="1326428"/>
            <a:ext cx="5613444" cy="521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8345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– Chameleon bounds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37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992" y="1426149"/>
            <a:ext cx="5213924" cy="50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5804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3742" y="1984527"/>
            <a:ext cx="3967793" cy="39349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97" y="1928521"/>
            <a:ext cx="4123235" cy="40018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with known bounds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0451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CC8BF-FBBA-4076-AA6C-FF43F1DC2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 – closer to experiments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A8F86-3079-4479-957F-C31910F43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956" y="18256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1. Assumptions made in this work:</a:t>
            </a:r>
          </a:p>
          <a:p>
            <a:pPr lvl="1"/>
            <a:r>
              <a:rPr lang="en-GB" dirty="0"/>
              <a:t>No optical noise</a:t>
            </a:r>
          </a:p>
          <a:p>
            <a:pPr lvl="1"/>
            <a:r>
              <a:rPr lang="en-GB" dirty="0"/>
              <a:t>No mechanical noise</a:t>
            </a:r>
          </a:p>
          <a:p>
            <a:pPr lvl="1"/>
            <a:r>
              <a:rPr lang="en-GB" dirty="0"/>
              <a:t>Access to the intra-cavity state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A full noise analysis is needed to determine actual limits.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Comparison with linearised </a:t>
            </a:r>
            <a:r>
              <a:rPr lang="en-GB" dirty="0" err="1"/>
              <a:t>optomechanics</a:t>
            </a:r>
            <a:r>
              <a:rPr lang="en-GB" dirty="0"/>
              <a:t> – is linearisation justified?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Could alternative shapes prove advantages for detecting chameleon forces? </a:t>
            </a:r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433E20-01AB-4093-8385-8CE24BAC4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39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7A73ED-4F87-3F89-6EE2-1BC5D8D22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431" y="4225001"/>
            <a:ext cx="6021137" cy="80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61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67543B-0E33-9461-08AD-0561CC55E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9262"/>
            <a:ext cx="9144000" cy="477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1890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Summary: 	</a:t>
            </a:r>
            <a:r>
              <a:rPr lang="en-GB" dirty="0"/>
              <a:t>We derived fundamental limits to detecting modifications </a:t>
            </a:r>
            <a:br>
              <a:rPr lang="en-GB" dirty="0"/>
            </a:br>
            <a:r>
              <a:rPr lang="en-GB" dirty="0"/>
              <a:t>		of Newtonian gravity with an optomechanical sensor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Conclusion: 	</a:t>
            </a:r>
            <a:r>
              <a:rPr lang="en-GB" dirty="0"/>
              <a:t>In high vacuum, optomechanical sensors could potentially 		further constrain modified gravity theories, especially</a:t>
            </a:r>
            <a:br>
              <a:rPr lang="en-GB" dirty="0"/>
            </a:br>
            <a:r>
              <a:rPr lang="en-GB" dirty="0"/>
              <a:t>		chameleon theories, but more work is needed to 				determine realistic limits. </a:t>
            </a:r>
            <a:br>
              <a:rPr lang="en-GB" dirty="0"/>
            </a:br>
            <a:br>
              <a:rPr lang="en-GB" dirty="0"/>
            </a:br>
            <a:r>
              <a:rPr lang="en-GB" dirty="0"/>
              <a:t>		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0205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for listening!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981" y="1667911"/>
            <a:ext cx="8489950" cy="2593181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Paper reference:  New Journal of Physics 24.3 (2022): 033009.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41</a:t>
            </a:fld>
            <a:endParaRPr lang="en-GB"/>
          </a:p>
        </p:txBody>
      </p:sp>
      <p:pic>
        <p:nvPicPr>
          <p:cNvPr id="2050" name="Picture 2" descr="MSCA - Saleh La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596" y="5172573"/>
            <a:ext cx="1222574" cy="1186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8" descr="Logos and indentity - EPSRC website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5172574"/>
            <a:ext cx="1577148" cy="922685"/>
          </a:xfrm>
          <a:prstGeom prst="rect">
            <a:avLst/>
          </a:prstGeom>
        </p:spPr>
      </p:pic>
      <p:pic>
        <p:nvPicPr>
          <p:cNvPr id="2058" name="Picture 10" descr="Communicating your research | ERC: European Research Council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194" y="4352015"/>
            <a:ext cx="3776256" cy="26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4" descr="New £8m Fellowship scheme with Royal Society"/>
          <p:cNvSpPr>
            <a:spLocks noChangeAspect="1" noChangeArrowheads="1"/>
          </p:cNvSpPr>
          <p:nvPr/>
        </p:nvSpPr>
        <p:spPr bwMode="auto">
          <a:xfrm>
            <a:off x="230981" y="8632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4" name="Picture 6" descr="New £8m Fellowship scheme with Royal Societ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305" y="5172573"/>
            <a:ext cx="1674125" cy="103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8578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Lie algebra solution for </a:t>
            </a:r>
            <a:br>
              <a:rPr lang="en-GB" dirty="0"/>
            </a:br>
            <a:r>
              <a:rPr lang="en-GB" dirty="0"/>
              <a:t>quantum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We identify a Lie algebra that generates the dynamics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05"/>
          <a:stretch/>
        </p:blipFill>
        <p:spPr>
          <a:xfrm>
            <a:off x="914250" y="2923579"/>
            <a:ext cx="7860346" cy="200912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2E86685-5CA3-402B-B05A-71F71446EAC0}"/>
              </a:ext>
            </a:extLst>
          </p:cNvPr>
          <p:cNvSpPr/>
          <p:nvPr/>
        </p:nvSpPr>
        <p:spPr>
          <a:xfrm>
            <a:off x="35565" y="6550223"/>
            <a:ext cx="46032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F. </a:t>
            </a:r>
            <a:r>
              <a:rPr lang="en-GB" sz="1400" dirty="0" err="1"/>
              <a:t>Schneiter</a:t>
            </a:r>
            <a:r>
              <a:rPr lang="en-GB" sz="1400" dirty="0"/>
              <a:t>, SQ, DR, </a:t>
            </a:r>
            <a:r>
              <a:rPr lang="en-GB" sz="1400" i="1" dirty="0"/>
              <a:t>et al</a:t>
            </a:r>
            <a:r>
              <a:rPr lang="en-GB" sz="1400" dirty="0"/>
              <a:t>.  </a:t>
            </a:r>
            <a:r>
              <a:rPr lang="en-GB" sz="1400" i="1" dirty="0"/>
              <a:t>PRA</a:t>
            </a:r>
            <a:r>
              <a:rPr lang="en-GB" sz="1400" dirty="0"/>
              <a:t> 101.3 (2020): 033834.</a:t>
            </a:r>
            <a:endParaRPr lang="en-GB" sz="9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13B04A-088E-F0AD-63D4-4FB89DD3A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5306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Lie algebra solution for </a:t>
            </a:r>
            <a:br>
              <a:rPr lang="en-GB" dirty="0"/>
            </a:br>
            <a:r>
              <a:rPr lang="en-GB" dirty="0"/>
              <a:t>cavity </a:t>
            </a:r>
            <a:r>
              <a:rPr lang="en-GB" dirty="0" err="1"/>
              <a:t>optomehanics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We then make the ansatz: </a:t>
            </a:r>
          </a:p>
        </p:txBody>
      </p:sp>
      <p:pic>
        <p:nvPicPr>
          <p:cNvPr id="4" name="Picture 3" descr="\documentclass{article}&#10;\usepackage{amsmath}&#10;\pagestyle{empty}&#10;\begin{document}&#10;&#10;\begin{align*}&#10;\hat U(\tau)= \, &amp;  e^{- i \, \hat N_b \, \tau} \, e^{-i\,F_{\hat{N}_a}\,\hat{N}_a}\,e^{-i\,F_{\hat{N}^2_a}\,\hat{N}^2_a}\,\nonumber\\&#10; &amp;\times e^{-i\,F_{\hat{B}_+}\,\hat{B}_+}&#10;\,e^{-i\,F_{\hat{N}_a\,\hat{B}_+}\,\hat{N}_a\,\hat{B}_+}\,&#10;\nonumber\\&#10;&amp;\times e^{-i\,F_{\hat{B}_-}\,\hat{B}_-}\,e^{-i\,F_{\hat{N}_a\,\hat{B}_-}\,\hat{N}_a\,\hat{B}_-} \, , &#10;\end{align*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39" y="2991445"/>
            <a:ext cx="5229566" cy="200918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F51E1BE-1830-C917-9B8F-BD19EC55EA04}"/>
              </a:ext>
            </a:extLst>
          </p:cNvPr>
          <p:cNvSpPr/>
          <p:nvPr/>
        </p:nvSpPr>
        <p:spPr>
          <a:xfrm>
            <a:off x="35565" y="6550223"/>
            <a:ext cx="46032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F. </a:t>
            </a:r>
            <a:r>
              <a:rPr lang="en-GB" sz="1400" dirty="0" err="1"/>
              <a:t>Schneiter</a:t>
            </a:r>
            <a:r>
              <a:rPr lang="en-GB" sz="1400" dirty="0"/>
              <a:t>, SQ, DR, </a:t>
            </a:r>
            <a:r>
              <a:rPr lang="en-GB" sz="1400" i="1" dirty="0"/>
              <a:t>et al</a:t>
            </a:r>
            <a:r>
              <a:rPr lang="en-GB" sz="1400" dirty="0"/>
              <a:t>.  </a:t>
            </a:r>
            <a:r>
              <a:rPr lang="en-GB" sz="1400" i="1" dirty="0"/>
              <a:t>PRA</a:t>
            </a:r>
            <a:r>
              <a:rPr lang="en-GB" sz="1400" dirty="0"/>
              <a:t> 101.3 (2020): 033834.</a:t>
            </a:r>
            <a:endParaRPr lang="en-GB" sz="9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AAD3A-975C-A104-DB54-98B64E339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1853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Lie algebra solution for </a:t>
            </a:r>
            <a:br>
              <a:rPr lang="en-GB" dirty="0"/>
            </a:br>
            <a:r>
              <a:rPr lang="en-GB" dirty="0"/>
              <a:t>cavity </a:t>
            </a:r>
            <a:r>
              <a:rPr lang="en-GB" dirty="0" err="1"/>
              <a:t>optomehanics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We then make the ansatz: </a:t>
            </a:r>
          </a:p>
        </p:txBody>
      </p:sp>
      <p:sp>
        <p:nvSpPr>
          <p:cNvPr id="7" name="Oval 6"/>
          <p:cNvSpPr/>
          <p:nvPr/>
        </p:nvSpPr>
        <p:spPr>
          <a:xfrm>
            <a:off x="4933949" y="2790826"/>
            <a:ext cx="1828800" cy="876300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\documentclass{article}&#10;\usepackage{amsmath}&#10;\pagestyle{empty}&#10;\begin{document}&#10;&#10;\begin{align*}&#10;\hat U(\tau)= \, &amp;  e^{- i \, \hat N_b \, \tau} \, e^{-i\,F_{\hat{N}_a}\,\hat{N}_a}\,e^{-i\,F_{\hat{N}^2_a}\,\hat{N}^2_a}\,\nonumber\\&#10; &amp;\times e^{-i\,F_{\hat{B}_+}\,\hat{B}_+}&#10;\,e^{-i\,F_{\hat{N}_a\,\hat{B}_+}\,\hat{N}_a\,\hat{B}_+}\,&#10;\nonumber\\&#10;&amp;\times e^{-i\,F_{\hat{B}_-}\,\hat{B}_-}\,e^{-i\,F_{\hat{N}_a\,\hat{B}_-}\,\hat{N}_a\,\hat{B}_-} \, , &#10;\end{align*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39" y="2991445"/>
            <a:ext cx="5229566" cy="2009180"/>
          </a:xfrm>
          <a:prstGeom prst="rect">
            <a:avLst/>
          </a:prstGeom>
        </p:spPr>
      </p:pic>
      <p:sp>
        <p:nvSpPr>
          <p:cNvPr id="6" name="Rounded Rectangle 21">
            <a:extLst>
              <a:ext uri="{FF2B5EF4-FFF2-40B4-BE49-F238E27FC236}">
                <a16:creationId xmlns:a16="http://schemas.microsoft.com/office/drawing/2014/main" id="{581FA016-DEB7-12F1-C0EE-D3C745EAC07D}"/>
              </a:ext>
            </a:extLst>
          </p:cNvPr>
          <p:cNvSpPr/>
          <p:nvPr/>
        </p:nvSpPr>
        <p:spPr>
          <a:xfrm>
            <a:off x="6900863" y="2149377"/>
            <a:ext cx="1693409" cy="54024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Evidence of nonlinearity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F933CF-4FD2-8399-9270-BC846A57B215}"/>
              </a:ext>
            </a:extLst>
          </p:cNvPr>
          <p:cNvSpPr/>
          <p:nvPr/>
        </p:nvSpPr>
        <p:spPr>
          <a:xfrm>
            <a:off x="35565" y="6550223"/>
            <a:ext cx="46032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F. </a:t>
            </a:r>
            <a:r>
              <a:rPr lang="en-GB" sz="1400" dirty="0" err="1"/>
              <a:t>Schneiter</a:t>
            </a:r>
            <a:r>
              <a:rPr lang="en-GB" sz="1400" dirty="0"/>
              <a:t>, SQ, DR, </a:t>
            </a:r>
            <a:r>
              <a:rPr lang="en-GB" sz="1400" i="1" dirty="0"/>
              <a:t>et al</a:t>
            </a:r>
            <a:r>
              <a:rPr lang="en-GB" sz="1400" dirty="0"/>
              <a:t>.  </a:t>
            </a:r>
            <a:r>
              <a:rPr lang="en-GB" sz="1400" i="1" dirty="0"/>
              <a:t>PRA</a:t>
            </a:r>
            <a:r>
              <a:rPr lang="en-GB" sz="1400" dirty="0"/>
              <a:t> 101.3 (2020): 033834.</a:t>
            </a:r>
            <a:endParaRPr lang="en-GB" sz="9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C40DCB-8520-CE3A-E4E7-230E7F27F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2406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Lie algebra solution for </a:t>
            </a:r>
            <a:br>
              <a:rPr lang="en-GB" dirty="0"/>
            </a:br>
            <a:r>
              <a:rPr lang="en-GB" dirty="0"/>
              <a:t>cavity </a:t>
            </a:r>
            <a:r>
              <a:rPr lang="en-GB" dirty="0" err="1"/>
              <a:t>optomehanics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We then make the ansatz: </a:t>
            </a:r>
          </a:p>
        </p:txBody>
      </p:sp>
      <p:sp>
        <p:nvSpPr>
          <p:cNvPr id="9" name="Oval 8"/>
          <p:cNvSpPr/>
          <p:nvPr/>
        </p:nvSpPr>
        <p:spPr>
          <a:xfrm>
            <a:off x="5810250" y="4223147"/>
            <a:ext cx="1028700" cy="872132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842761" y="3445669"/>
            <a:ext cx="1028700" cy="872132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933949" y="2790826"/>
            <a:ext cx="1828800" cy="876300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 descr="\documentclass{article}&#10;\usepackage{amsmath}&#10;\pagestyle{empty}&#10;\begin{document}&#10;&#10;\begin{align*}&#10;\hat U(\tau)= \, &amp;  e^{- i \, \hat N_b \, \tau} \, e^{-i\,F_{\hat{N}_a}\,\hat{N}_a}\,e^{-i\,F_{\hat{N}^2_a}\,\hat{N}^2_a}\,\nonumber\\&#10; &amp;\times e^{-i\,F_{\hat{B}_+}\,\hat{B}_+}&#10;\,e^{-i\,F_{\hat{N}_a\,\hat{B}_+}\,\hat{N}_a\,\hat{B}_+}\,&#10;\nonumber\\&#10;&amp;\times e^{-i\,F_{\hat{B}_-}\,\hat{B}_-}\,e^{-i\,F_{\hat{N}_a\,\hat{B}_-}\,\hat{N}_a\,\hat{B}_-} \, , &#10;\end{align*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39" y="2991445"/>
            <a:ext cx="5229566" cy="2009180"/>
          </a:xfrm>
          <a:prstGeom prst="rect">
            <a:avLst/>
          </a:prstGeom>
        </p:spPr>
      </p:pic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8CDDEED5-A94F-EA88-FF9D-814F1B1648E0}"/>
              </a:ext>
            </a:extLst>
          </p:cNvPr>
          <p:cNvSpPr/>
          <p:nvPr/>
        </p:nvSpPr>
        <p:spPr>
          <a:xfrm>
            <a:off x="7110979" y="4038303"/>
            <a:ext cx="1693409" cy="54024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Optomechanical</a:t>
            </a:r>
            <a:r>
              <a:rPr lang="en-GB" sz="1600" dirty="0"/>
              <a:t> interactions</a:t>
            </a:r>
          </a:p>
        </p:txBody>
      </p:sp>
      <p:sp>
        <p:nvSpPr>
          <p:cNvPr id="6" name="Rounded Rectangle 21">
            <a:extLst>
              <a:ext uri="{FF2B5EF4-FFF2-40B4-BE49-F238E27FC236}">
                <a16:creationId xmlns:a16="http://schemas.microsoft.com/office/drawing/2014/main" id="{CA0106F4-9D06-2D7A-06CD-00AF77348143}"/>
              </a:ext>
            </a:extLst>
          </p:cNvPr>
          <p:cNvSpPr/>
          <p:nvPr/>
        </p:nvSpPr>
        <p:spPr>
          <a:xfrm>
            <a:off x="6900863" y="2149377"/>
            <a:ext cx="1693409" cy="54024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Evidence of nonlinearity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206A30-FBF6-4407-3333-525B3A95C73E}"/>
              </a:ext>
            </a:extLst>
          </p:cNvPr>
          <p:cNvSpPr/>
          <p:nvPr/>
        </p:nvSpPr>
        <p:spPr>
          <a:xfrm>
            <a:off x="35565" y="6550223"/>
            <a:ext cx="46032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F. </a:t>
            </a:r>
            <a:r>
              <a:rPr lang="en-GB" sz="1400" dirty="0" err="1"/>
              <a:t>Schneiter</a:t>
            </a:r>
            <a:r>
              <a:rPr lang="en-GB" sz="1400" dirty="0"/>
              <a:t>, SQ, DR, </a:t>
            </a:r>
            <a:r>
              <a:rPr lang="en-GB" sz="1400" i="1" dirty="0"/>
              <a:t>et al</a:t>
            </a:r>
            <a:r>
              <a:rPr lang="en-GB" sz="1400" dirty="0"/>
              <a:t>.  </a:t>
            </a:r>
            <a:r>
              <a:rPr lang="en-GB" sz="1400" i="1" dirty="0"/>
              <a:t>PRA</a:t>
            </a:r>
            <a:r>
              <a:rPr lang="en-GB" sz="1400" dirty="0"/>
              <a:t> 101.3 (2020): 033834.</a:t>
            </a:r>
            <a:endParaRPr lang="en-GB" sz="9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55238B2-7F69-B358-A89F-EF01FC8E7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34073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Lie algebra solution for </a:t>
            </a:r>
            <a:br>
              <a:rPr lang="en-GB" dirty="0"/>
            </a:br>
            <a:r>
              <a:rPr lang="en-GB" dirty="0"/>
              <a:t>cavity </a:t>
            </a:r>
            <a:r>
              <a:rPr lang="en-GB" dirty="0" err="1"/>
              <a:t>optomehanics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We then make the ansatz: </a:t>
            </a:r>
          </a:p>
        </p:txBody>
      </p:sp>
      <p:sp>
        <p:nvSpPr>
          <p:cNvPr id="9" name="Oval 8"/>
          <p:cNvSpPr/>
          <p:nvPr/>
        </p:nvSpPr>
        <p:spPr>
          <a:xfrm>
            <a:off x="5810250" y="4223147"/>
            <a:ext cx="1028700" cy="872132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842761" y="3445669"/>
            <a:ext cx="1028700" cy="872132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7110979" y="4038303"/>
            <a:ext cx="1693409" cy="54024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Optomechanical</a:t>
            </a:r>
            <a:r>
              <a:rPr lang="en-GB" sz="1600" dirty="0"/>
              <a:t> interactions</a:t>
            </a:r>
          </a:p>
        </p:txBody>
      </p:sp>
      <p:sp>
        <p:nvSpPr>
          <p:cNvPr id="13" name="Oval 12"/>
          <p:cNvSpPr/>
          <p:nvPr/>
        </p:nvSpPr>
        <p:spPr>
          <a:xfrm rot="16200000">
            <a:off x="3542358" y="3958951"/>
            <a:ext cx="777478" cy="1305869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3028243" y="5095279"/>
            <a:ext cx="1805709" cy="54579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Displacements from gravity</a:t>
            </a:r>
          </a:p>
        </p:txBody>
      </p:sp>
      <p:sp>
        <p:nvSpPr>
          <p:cNvPr id="20" name="Oval 19"/>
          <p:cNvSpPr/>
          <p:nvPr/>
        </p:nvSpPr>
        <p:spPr>
          <a:xfrm rot="16200000">
            <a:off x="3517004" y="3250772"/>
            <a:ext cx="828186" cy="1305869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933949" y="2790826"/>
            <a:ext cx="1828800" cy="876300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>
            <a:off x="6900863" y="2149377"/>
            <a:ext cx="1693409" cy="54024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Evidence of nonlinearity</a:t>
            </a:r>
          </a:p>
        </p:txBody>
      </p:sp>
      <p:pic>
        <p:nvPicPr>
          <p:cNvPr id="23" name="Picture 22" descr="\documentclass{article}&#10;\usepackage{amsmath}&#10;\pagestyle{empty}&#10;\begin{document}&#10;&#10;\begin{align*}&#10;\hat U(\tau)= \, &amp;  e^{- i \, \hat N_b \, \tau} \, e^{-i\,F_{\hat{N}_a}\,\hat{N}_a}\,e^{-i\,F_{\hat{N}^2_a}\,\hat{N}^2_a}\,\nonumber\\&#10; &amp;\times e^{-i\,F_{\hat{B}_+}\,\hat{B}_+}&#10;\,e^{-i\,F_{\hat{N}_a\,\hat{B}_+}\,\hat{N}_a\,\hat{B}_+}\,&#10;\nonumber\\&#10;&amp;\times e^{-i\,F_{\hat{B}_-}\,\hat{B}_-}\,e^{-i\,F_{\hat{N}_a\,\hat{B}_-}\,\hat{N}_a\,\hat{B}_-} \, , &#10;\end{align*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39" y="2991445"/>
            <a:ext cx="5229566" cy="200918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2EF0481-7206-806E-8730-E3FC9E25A359}"/>
              </a:ext>
            </a:extLst>
          </p:cNvPr>
          <p:cNvSpPr/>
          <p:nvPr/>
        </p:nvSpPr>
        <p:spPr>
          <a:xfrm>
            <a:off x="35565" y="6550223"/>
            <a:ext cx="46032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F. </a:t>
            </a:r>
            <a:r>
              <a:rPr lang="en-GB" sz="1400" dirty="0" err="1"/>
              <a:t>Schneiter</a:t>
            </a:r>
            <a:r>
              <a:rPr lang="en-GB" sz="1400" dirty="0"/>
              <a:t>, SQ, DR, </a:t>
            </a:r>
            <a:r>
              <a:rPr lang="en-GB" sz="1400" i="1" dirty="0"/>
              <a:t>et al</a:t>
            </a:r>
            <a:r>
              <a:rPr lang="en-GB" sz="1400" dirty="0"/>
              <a:t>.  </a:t>
            </a:r>
            <a:r>
              <a:rPr lang="en-GB" sz="1400" i="1" dirty="0"/>
              <a:t>PRA</a:t>
            </a:r>
            <a:r>
              <a:rPr lang="en-GB" sz="1400" dirty="0"/>
              <a:t> 101.3 (2020): 033834.</a:t>
            </a:r>
            <a:endParaRPr lang="en-GB" sz="9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F391D-B6A6-D703-CE10-E21BFEBA9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762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D319A6-899B-7B8F-6550-D789010F74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673"/>
          <a:stretch>
            <a:fillRect/>
          </a:stretch>
        </p:blipFill>
        <p:spPr>
          <a:xfrm>
            <a:off x="189187" y="1314571"/>
            <a:ext cx="8899634" cy="422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444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4F81AC7-4254-A3BA-BE4B-5125A500AF96}"/>
              </a:ext>
            </a:extLst>
          </p:cNvPr>
          <p:cNvSpPr/>
          <p:nvPr/>
        </p:nvSpPr>
        <p:spPr>
          <a:xfrm>
            <a:off x="628650" y="4028441"/>
            <a:ext cx="8181395" cy="192421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82BE20D-4653-BE91-262E-2ED90531E95D}"/>
              </a:ext>
            </a:extLst>
          </p:cNvPr>
          <p:cNvSpPr/>
          <p:nvPr/>
        </p:nvSpPr>
        <p:spPr>
          <a:xfrm>
            <a:off x="628650" y="1884459"/>
            <a:ext cx="8181395" cy="192421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AAC1BB-D9B3-21E3-8F45-0B68E4722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group – sensing with dynamical quantum systems</a:t>
            </a:r>
            <a:endParaRPr lang="LID4096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799576C-4783-FF67-EE54-736E76E411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15383" y="2015661"/>
            <a:ext cx="1152033" cy="1323360"/>
          </a:xfrm>
          <a:prstGeom prst="rect">
            <a:avLst/>
          </a:prstGeom>
        </p:spPr>
      </p:pic>
      <p:pic>
        <p:nvPicPr>
          <p:cNvPr id="6" name="Picture 4" descr="Premium Vector | Loading symbol vector">
            <a:extLst>
              <a:ext uri="{FF2B5EF4-FFF2-40B4-BE49-F238E27FC236}">
                <a16:creationId xmlns:a16="http://schemas.microsoft.com/office/drawing/2014/main" id="{DD1B5B98-59A8-A4F2-0500-858584B4F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992" y="4255001"/>
            <a:ext cx="1520812" cy="1471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368519-5325-BF68-7F02-4B593255D5CF}"/>
              </a:ext>
            </a:extLst>
          </p:cNvPr>
          <p:cNvSpPr txBox="1"/>
          <p:nvPr/>
        </p:nvSpPr>
        <p:spPr>
          <a:xfrm>
            <a:off x="628650" y="2057901"/>
            <a:ext cx="35563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      </a:t>
            </a:r>
          </a:p>
          <a:p>
            <a:r>
              <a:rPr lang="en-GB" dirty="0">
                <a:latin typeface="+mj-lt"/>
              </a:rPr>
              <a:t>          PhD students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        Postdoc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endParaRPr lang="en-GB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7F434C-498E-F8CF-825A-D4AD6D4DBC6A}"/>
              </a:ext>
            </a:extLst>
          </p:cNvPr>
          <p:cNvSpPr txBox="1"/>
          <p:nvPr/>
        </p:nvSpPr>
        <p:spPr>
          <a:xfrm>
            <a:off x="3404070" y="3372446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Niklas Önne</a:t>
            </a:r>
            <a:endParaRPr lang="LID4096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371A89-7448-4969-B4B1-62645B2D24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421" y="2013458"/>
            <a:ext cx="1085374" cy="13255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260973-A2EA-4FE9-80A8-886F061A9EBC}"/>
              </a:ext>
            </a:extLst>
          </p:cNvPr>
          <p:cNvSpPr txBox="1"/>
          <p:nvPr/>
        </p:nvSpPr>
        <p:spPr>
          <a:xfrm>
            <a:off x="5374084" y="3372446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Maximilian Goll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186809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84A25-2A16-687A-4B78-703D83E7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Paper reference 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A4FAF2-4BE0-0CD3-4591-FB2493D3C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2" descr="Dennis Rätzel | Theoretical Optics &amp;amp; Photonics">
            <a:extLst>
              <a:ext uri="{FF2B5EF4-FFF2-40B4-BE49-F238E27FC236}">
                <a16:creationId xmlns:a16="http://schemas.microsoft.com/office/drawing/2014/main" id="{57A4DD78-6E56-BCD3-7B77-DEB4741EF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997" y="1497359"/>
            <a:ext cx="1040606" cy="104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Mr Stephen Stopyra">
            <a:extLst>
              <a:ext uri="{FF2B5EF4-FFF2-40B4-BE49-F238E27FC236}">
                <a16:creationId xmlns:a16="http://schemas.microsoft.com/office/drawing/2014/main" id="{62CCBD0F-45DF-FEB9-D6A3-DF086D2F6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070" y="3122051"/>
            <a:ext cx="686460" cy="102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472861-A56C-33FD-741E-34882083CB30}"/>
              </a:ext>
            </a:extLst>
          </p:cNvPr>
          <p:cNvSpPr txBox="1"/>
          <p:nvPr/>
        </p:nvSpPr>
        <p:spPr>
          <a:xfrm>
            <a:off x="7165730" y="2598323"/>
            <a:ext cx="1899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Dennis Rätzel (Vienna)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7BEC03-E2FF-0441-BF41-4B91050CB330}"/>
              </a:ext>
            </a:extLst>
          </p:cNvPr>
          <p:cNvSpPr txBox="1"/>
          <p:nvPr/>
        </p:nvSpPr>
        <p:spPr>
          <a:xfrm>
            <a:off x="7086600" y="4298916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Stephen Stopyra (UCL)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C8AD57C-5669-901F-2C2A-CDB1ACDAE8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297" y="1619921"/>
            <a:ext cx="6361713" cy="332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330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xpansion of the Universe | Questions answered | BBC Sky at Night Magazine">
            <a:extLst>
              <a:ext uri="{FF2B5EF4-FFF2-40B4-BE49-F238E27FC236}">
                <a16:creationId xmlns:a16="http://schemas.microsoft.com/office/drawing/2014/main" id="{DA9B05C0-7292-A3D1-9CA3-EF15A5347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614" y="-16794"/>
            <a:ext cx="9325614" cy="687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Searches for modified gravity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82194" y="5329114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The cosmological constant problem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The Universe is expanding </a:t>
            </a: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bg1"/>
                </a:solidFill>
              </a:rPr>
              <a:t>weakly positive cosmological constant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Predicted value of vacuum fluctuations is 120 orders of magnitude off</a:t>
            </a:r>
          </a:p>
          <a:p>
            <a:pPr lvl="1"/>
            <a:endParaRPr lang="en-GB" dirty="0">
              <a:solidFill>
                <a:schemeClr val="bg1"/>
              </a:solidFill>
            </a:endParaRPr>
          </a:p>
          <a:p>
            <a:pPr lvl="1"/>
            <a:endParaRPr lang="en-GB" dirty="0">
              <a:solidFill>
                <a:schemeClr val="bg1"/>
              </a:solidFill>
            </a:endParaRPr>
          </a:p>
          <a:p>
            <a:pPr lvl="1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6492874"/>
            <a:ext cx="82426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T. Clifton, et al. "Modified gravity and cosmology." Physics Reports 513.1-3 (2012): 1-189.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C82AF7-D196-6691-191B-C17E83F61F71}"/>
              </a:ext>
            </a:extLst>
          </p:cNvPr>
          <p:cNvSpPr txBox="1"/>
          <p:nvPr/>
        </p:nvSpPr>
        <p:spPr>
          <a:xfrm>
            <a:off x="7594333" y="66477"/>
            <a:ext cx="1431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Image credit: BBC</a:t>
            </a:r>
          </a:p>
        </p:txBody>
      </p:sp>
    </p:spTree>
    <p:extLst>
      <p:ext uri="{BB962C8B-B14F-4D97-AF65-F5344CB8AC3E}">
        <p14:creationId xmlns:p14="http://schemas.microsoft.com/office/powerpoint/2010/main" val="2303727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936AB-44DB-2E09-845B-F38F4C186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-96920"/>
            <a:ext cx="7886700" cy="1325563"/>
          </a:xfrm>
        </p:spPr>
        <p:txBody>
          <a:bodyPr/>
          <a:lstStyle/>
          <a:p>
            <a:r>
              <a:rPr lang="en-GB" dirty="0"/>
              <a:t>Modified gravity theories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7B547-549C-897F-8D3D-8B6415049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E13A-43C8-4504-BFE3-6312E8C476A4}" type="slidenum">
              <a:rPr lang="en-GB" smtClean="0"/>
              <a:t>9</a:t>
            </a:fld>
            <a:endParaRPr lang="en-GB"/>
          </a:p>
        </p:txBody>
      </p:sp>
      <p:pic>
        <p:nvPicPr>
          <p:cNvPr id="7" name="Content Placeholder 6" descr="Diagram, bubble chart&#10;&#10;Description automatically generated">
            <a:extLst>
              <a:ext uri="{FF2B5EF4-FFF2-40B4-BE49-F238E27FC236}">
                <a16:creationId xmlns:a16="http://schemas.microsoft.com/office/drawing/2014/main" id="{8F5C22C6-B271-93C0-B789-BAE5018FBD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5264" y="986550"/>
            <a:ext cx="5173469" cy="523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9601D7-5DD2-8F23-7EF7-C2DA8E81FBDA}"/>
              </a:ext>
            </a:extLst>
          </p:cNvPr>
          <p:cNvSpPr txBox="1"/>
          <p:nvPr/>
        </p:nvSpPr>
        <p:spPr>
          <a:xfrm>
            <a:off x="0" y="6441445"/>
            <a:ext cx="679026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S. </a:t>
            </a:r>
            <a:r>
              <a:rPr lang="en-GB" sz="105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Shankaranarayanan</a:t>
            </a:r>
            <a:r>
              <a:rPr lang="en-GB" sz="105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and J. P. Johnson. "Modified theories of gravity: Why, how and what?." </a:t>
            </a:r>
            <a:r>
              <a:rPr lang="en-GB" sz="105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General Relativity and Gravitation</a:t>
            </a:r>
            <a:r>
              <a:rPr lang="en-GB" sz="105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54.5 (2022): 1-35.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2521410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0.2212"/>
  <p:tag name="ORIGINALWIDTH" val="1685.039"/>
  <p:tag name="LATEXADDIN" val="\documentclass{article}&#10;\usepackage{amsmath}&#10;\pagestyle{empty}&#10;\begin{document}&#10;&#10;\begin{equation*}&#10;V(r) = G \frac{m_1 m_2}{r} \left( 1 + \alpha e^{- r/\lambda} \right),&#10;\end{equation*}&#10;&#10;&#10;\end{document}"/>
  <p:tag name="IGUANATEXSIZE" val="28"/>
  <p:tag name="IGUANATEXCURSOR" val="16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2.7297"/>
  <p:tag name="ORIGINALWIDTH" val="1864.267"/>
  <p:tag name="LATEXADDIN" val="\documentclass{article}&#10;\usepackage{amsmath}&#10;\pagestyle{empty}&#10;\begin{document}&#10;&#10;&#10;\begin{align} \label{eq:cham:Hamiltonian}&#10;\hat H(t) = \hat H_0 -   V'(x_S(t)) \, x_0 \, \bigl( \hat b^\dag + \hat b \bigr), \nonumber &#10;\end{align}&#10;&#10;\end{document}"/>
  <p:tag name="IGUANATEXSIZE" val="28"/>
  <p:tag name="IGUANATEXCURSOR" val="21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1.9798"/>
  <p:tag name="ORIGINALWIDTH" val="1242.595"/>
  <p:tag name="LATEXADDIN" val="\documentclass{article}&#10;\usepackage{amsmath}&#10;\pagestyle{empty}&#10;\begin{document}&#10;&#10;&#10; $\delta x \rightarrow \hat x_{\mathrm{m}} = x_0 \, \bigl( \hat b^\dag + \hat b\bigr)$.&#10;&#10;\end{document}"/>
  <p:tag name="IGUANATEXSIZE" val="20"/>
  <p:tag name="IGUANATEXCURSOR" val="13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745.782"/>
  <p:tag name="LATEXADDIN" val="\documentclass{article}&#10;\usepackage{amsmath}&#10;\pagestyle{empty}&#10;\begin{document}&#10;&#10;\begin{equation} \label{eq:time:dependent:distance}&#10; x_S(t ) = r_0 \, \left[ 1 - \epsilon \cos(\omega_0 \, t  + \phi_0) \right] .  \nonumber&#10;\end{equation}&#10;&#10;&#10;\end{document}"/>
  <p:tag name="IGUANATEXSIZE" val="44"/>
  <p:tag name="IGUANATEXCURSOR" val="21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5.4631"/>
  <p:tag name="ORIGINALWIDTH" val="2904.387"/>
  <p:tag name="LATEXADDIN" val="\documentclass{article}&#10;\usepackage{amsmath}&#10;\pagestyle{empty}&#10;\begin{document}&#10;&#10;\begin{align} \label{eq:linearised:Yukawa:int}&#10;V'(x_S(t)) &amp;\approx   - \frac{G M_S m }{ \, x_S^2(t) }  -&#10; m g_N \bigl[ \kappa + \sigma \,\epsilon \,\cos (  \omega_0 \,t + \phi_0 ) \bigr] , \nonumber&#10;\end{align}&#10;&#10;&#10;\end{document}"/>
  <p:tag name="IGUANATEXSIZE" val="28"/>
  <p:tag name="IGUANATEXCURSOR" val="26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99063"/>
  <p:tag name="ORIGINALWIDTH" val="98.23772"/>
  <p:tag name="LATEXADDIN" val="\documentclass{article}&#10;\usepackage{amsmath}&#10;\pagestyle{empty}&#10;\begin{document}&#10;&#10;$r_0$&#10;&#10;&#10;\end{document}"/>
  <p:tag name="IGUANATEXSIZE" val="28"/>
  <p:tag name="IGUANATEXCURSOR" val="8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5.49307"/>
  <p:tag name="ORIGINALWIDTH" val="41.99472"/>
  <p:tag name="LATEXADDIN" val="\documentclass{article}&#10;\usepackage{amsmath}&#10;\pagestyle{empty}&#10;\begin{document}&#10;&#10;$\epsilon$&#10;&#10;&#10;\end{document}"/>
  <p:tag name="IGUANATEXSIZE" val="28"/>
  <p:tag name="IGUANATEXCURSOR" val="9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.9617"/>
  <p:tag name="ORIGINALWIDTH" val="3733.033"/>
  <p:tag name="LATEXADDIN" val="\documentclass{article}&#10;\usepackage{amsmath}&#10;\pagestyle{empty}&#10;\begin{document}&#10;&#10;\begin{align} \label{eq:kappa}&#10; &amp;\kappa =  \alpha \, e^{- r_0/\lambda} \, \left( 1 + \frac{r_0}{\lambda}\right) , &#10;&amp;&amp; \mbox{and}&#10; &amp;&amp; \sigma =  \alpha \, e^{- r_0/\lambda} \,  \left(2 + 2 \frac{r_0}{\lambda} + \frac{ r_0^2}{\lambda^2}  \right)   \,. \nonumber&#10;\end{align}&#10;&#10;&#10;\end{document}"/>
  <p:tag name="IGUANATEXSIZE" val="24"/>
  <p:tag name="IGUANATEXCURSOR" val="33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2.7297"/>
  <p:tag name="ORIGINALWIDTH" val="2320.21"/>
  <p:tag name="LATEXADDIN" val="\documentclass{article}&#10;\usepackage{amsmath}&#10;\pagestyle{empty}&#10;\begin{document}&#10;&#10;\begin{equation*}&#10;\hat H_0 = \hbar \omega_{\mathrm{c}} \hat a^\dag \hat a + \hbar \omega_{\mathrm{m}} \hat b^\dag \hat b - \hbar k(t) \hat a^\dag \hat a \bigl( \hat b^\dag + \hat b \bigr),&#10;\end{equation*}&#10;&#10;&#10;\end{document}"/>
  <p:tag name="IGUANATEXSIZE" val="28"/>
  <p:tag name="IGUANATEXCURSOR" val="20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5.4631"/>
  <p:tag name="ORIGINALWIDTH" val="2904.387"/>
  <p:tag name="LATEXADDIN" val="\documentclass{article}&#10;\usepackage{amsmath}&#10;\pagestyle{empty}&#10;\begin{document}&#10;&#10;\begin{align} \label{eq:linearised:Yukawa:int}&#10;V'(x_S(t)) &amp;\approx   - \frac{G M_S m }{ \, x_S^2(t) }  -&#10; m g_N \bigl[ \kappa + \sigma \,\epsilon \,\cos (  \omega_0 \,t + \phi_0 ) \bigr] , \nonumber&#10;\end{align}&#10;&#10;&#10;\end{document}"/>
  <p:tag name="IGUANATEXSIZE" val="28"/>
  <p:tag name="IGUANATEXCURSOR" val="26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2.7297"/>
  <p:tag name="ORIGINALWIDTH" val="2320.21"/>
  <p:tag name="LATEXADDIN" val="\documentclass{article}&#10;\usepackage{amsmath}&#10;\pagestyle{empty}&#10;\begin{document}&#10;&#10;\begin{equation*}&#10;\hat H_0 = \hbar \omega_{\mathrm{c}} \hat a^\dag \hat a + \hbar \omega_{\mathrm{m}} \hat b^\dag \hat b - \hbar k(t) \hat a^\dag \hat a \bigl( \hat b^\dag + \hat b \bigr),&#10;\end{equation*}&#10;&#10;&#10;\end{document}"/>
  <p:tag name="IGUANATEXSIZE" val="28"/>
  <p:tag name="IGUANATEXCURSOR" val="20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70.49118"/>
  <p:tag name="LATEXADDIN" val="\documentclass{article}&#10;\usepackage{amsmath}&#10;\pagestyle{empty}&#10;\begin{document}&#10;&#10;$\alpha$&#10;&#10;&#10;\end{document}"/>
  <p:tag name="IGUANATEXSIZE" val="20"/>
  <p:tag name="IGUANATEXCURSOR" val="8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8.4552"/>
  <p:tag name="ORIGINALWIDTH" val="910.3862"/>
  <p:tag name="LATEXADDIN" val="\documentclass{article}&#10;\usepackage{amsmath}&#10;\pagestyle{empty}&#10;\begin{document}&#10;&#10;\begin{equation*}&#10;\hat H = \sum_j^m G_j(t) \hat H_j&#10;\end{equation*}&#10;&#10;&#10;\end{document}"/>
  <p:tag name="IGUANATEXSIZE" val="28"/>
  <p:tag name="IGUANATEXCURSOR" val="1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.2313"/>
  <p:tag name="ORIGINALWIDTH" val="743.1571"/>
  <p:tag name="LATEXADDIN" val="\documentclass{article}&#10;\usepackage{amsmath}&#10;\pagestyle{empty}&#10;\begin{document}&#10;&#10;$[\hat H_1, \hat H_2] \propto \hat H_3$&#10;&#10;&#10;\end{document}"/>
  <p:tag name="IGUANATEXSIZE" val="28"/>
  <p:tag name="IGUANATEXCURSOR" val="8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.2313"/>
  <p:tag name="ORIGINALWIDTH" val="994.3757"/>
  <p:tag name="LATEXADDIN" val="\documentclass{article}&#10;\usepackage{amsmath}&#10;\pagestyle{empty}&#10;\begin{document}&#10;&#10;$[\hat H_1, [\hat H_1, \hat H_2] \propto \hat H_4$&#10;&#10;&#10;\end{document}"/>
  <p:tag name="IGUANATEXSIZE" val="28"/>
  <p:tag name="IGUANATEXCURSOR" val="13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5.7293"/>
  <p:tag name="ORIGINALWIDTH" val="2653.168"/>
  <p:tag name="LATEXADDIN" val="\documentclass{article}&#10;\usepackage{amsmath}&#10;\pagestyle{empty}&#10;\begin{document}&#10;&#10;\begin{equation*}&#10;\hat U(t) = e^{- i F_1 \hat H_1} \, e^{- i F_2 \hat H_2} \, e^{- i F_3 \hat H_3 } \times \ldots \times e^{- i F_N \hat H_N},&#10;\end{equation*}&#10;&#10;&#10;\end{document}"/>
  <p:tag name="IGUANATEXSIZE" val="28"/>
  <p:tag name="IGUANATEXCURSOR" val="18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2.8909"/>
  <p:tag name="ORIGINALWIDTH" val="2389.951"/>
  <p:tag name="LATEXADDIN" val="\documentclass{article}&#10;\usepackage{amsmath}&#10;\pagestyle{empty}&#10;\begin{document}&#10;&#10;\begin{align*}&#10;\frac{\mathrm{d}}{\mathrm{d}t} \hat U(t) &amp;= - i \dot{F}_1 \hat H_1 e^{- i F_1 \hat H_1}\ldots e^{- i F_N \hat H_N} \nonumber \\&#10;&amp;\,  - i \, e^{- i F_1 \hat H_1} \dot{F}_2 \hat H_2 e^{- i F_2 \hat H_2}\ldots e^{- i F_N \hat H_N} \nonumber \\&#10;&amp;\, + \ldots \nonumber\\&#10;&amp;\, - i \dot{F}_N e^{- i F_1 \hat H_1} \ldots \hat H_N e^{- i F_N \hat H_N}&#10;\end{align*}&#10;&#10;&#10;\end{document}"/>
  <p:tag name="IGUANATEXSIZE" val="28"/>
  <p:tag name="IGUANATEXCURSOR" val="34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1.2111"/>
  <p:tag name="ORIGINALWIDTH" val="2836.896"/>
  <p:tag name="LATEXADDIN" val="\documentclass{article}&#10;\usepackage{amsmath}&#10;\pagestyle{empty}&#10;\begin{document}&#10;&#10;\begin{align*}&#10;\frac{\mathrm{d}}{\mathrm{d}t} \hat U(t) &amp;= \frac{\mathrm{d}}{\mathrm{d}t} \mathcal{T} \mathrm{exp}\left[ - \frac{i}{\hbar} \int^t_0 \mathrm{d}t' \, \hat H(t') \right] = - \frac{i}{\hbar} \hat H(t) \hat U(t)&#10;\end{align*}&#10;&#10;&#10;\end{document}"/>
  <p:tag name="IGUANATEXSIZE" val="28"/>
  <p:tag name="IGUANATEXCURSOR" val="30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5.7293"/>
  <p:tag name="ORIGINALWIDTH" val="2326.959"/>
  <p:tag name="LATEXADDIN" val="\documentclass{article}&#10;\usepackage{amsmath}&#10;\pagestyle{empty}&#10;\begin{document}&#10;&#10;\begin{align*}&#10;\hat H (t) \hat U(t) = \dot{F}_1 \hat H_1 e^{- i F_1 \hat H_1}\ldots e^{- i F_N \hat H_N} + \ldots &#10;\end{align*}&#10;&#10;&#10;\end{document}"/>
  <p:tag name="IGUANATEXSIZE" val="28"/>
  <p:tag name="IGUANATEXCURSOR" val="11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4.4807"/>
  <p:tag name="ORIGINALWIDTH" val="2767.904"/>
  <p:tag name="LATEXADDIN" val="\documentclass{article}&#10;\usepackage{amsmath}&#10;\pagestyle{empty}&#10;\begin{document}&#10;&#10;\begin{equation*}&#10;\hat H(t) = \dot{F}_1 \hat H_1 + \dot{F}_2 \hat U_1 \hat H_2 \hat U_1^\dag + \dot{F}_3 \hat U_1 \hat U_2 \hat H_3 \hat U_2^\dag \hat U_1^\dag + \ldots&#10;\end{equation*}&#10;&#10;&#10;\end{document}"/>
  <p:tag name="IGUANATEXSIZE" val="28"/>
  <p:tag name="IGUANATEXCURSOR" val="24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9.2164"/>
  <p:tag name="ORIGINALWIDTH" val="1735.283"/>
  <p:tag name="LATEXADDIN" val="\documentclass{article}&#10;\usepackage{amsmath}&#10;\pagestyle{empty}&#10;\begin{document}&#10;&#10;\begin{equation*}&#10;\sum_i G_i(t) \hat H_i = \sum_i \sum_k \dot{F}_i (t) \xi _{ki} \hat H_i&#10;\end{equation*}&#10;&#10;&#10;\end{document}"/>
  <p:tag name="IGUANATEXSIZE" val="28"/>
  <p:tag name="IGUANATEXCURSOR" val="10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.7184"/>
  <p:tag name="ORIGINALWIDTH" val="2255.718"/>
  <p:tag name="LATEXADDIN" val="\documentclass{article}&#10;\usepackage{amsmath}&#10;\pagestyle{empty}&#10;\begin{document}&#10;&#10;\begin{align*}&#10;e^A B e^{-A} = B + [A,B] + \frac{1}{2} [A, [A, B]]+ \ldots &#10;\end{align*}&#10;&#10;&#10;\end{document}"/>
  <p:tag name="IGUANATEXSIZE" val="28"/>
  <p:tag name="IGUANATEXCURSOR" val="10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62.24221"/>
  <p:tag name="LATEXADDIN" val="\documentclass{article}&#10;\usepackage{amsmath}&#10;\pagestyle{empty}&#10;\begin{document}&#10;&#10;$\lambda$&#10;&#10;&#10;\end{document}"/>
  <p:tag name="IGUANATEXSIZE" val="20"/>
  <p:tag name="IGUANATEXCURSOR" val="8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72.6659"/>
  <p:tag name="ORIGINALWIDTH" val="2106.487"/>
  <p:tag name="LATEXADDIN" val="\documentclass{article}&#10;\usepackage{amsmath}&#10;\pagestyle{empty}&#10;\begin{document}&#10;&#10;\begin{equation*}&#10;\begin{pmatrix}&#10;G_1 (t) \\&#10;G_2 (t) \\&#10;\vdots \\&#10;G_N(t) \end{pmatrix} &#10;= \begin{pmatrix}&#10;\xi_{11} &amp; \ldots &amp; \xi_{1N} \\&#10;\\&#10;\\&#10;\xi_{N1} &amp; \ldots &amp; \xi_{NN} \end{pmatrix}&#10;\begin{pmatrix}&#10;\dot{F}_1 \\&#10;\dot{F}_2 \\&#10;\ldots \\&#10;\dot{F}_N &#10;\end{pmatrix}&#10;\end{equation*}&#10;&#10;&#10;\end{document}"/>
  <p:tag name="IGUANATEXSIZE" val="28"/>
  <p:tag name="IGUANATEXCURSOR" val="1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1.4661"/>
  <p:tag name="ORIGINALWIDTH" val="890.8887"/>
  <p:tag name="LATEXADDIN" val="\documentclass{article}&#10;\usepackage{amsmath}&#10;\pagestyle{empty}&#10;\begin{document}&#10;&#10;\begin{equation*}&#10;\mathrm{Var}(\theta) \geq \frac{1}{\mathcal{M} \, \mathcal{I}_F}.&#10;\end{equation*}&#10;&#10;&#10;\end{document}"/>
  <p:tag name="IGUANATEXSIZE" val="28"/>
  <p:tag name="IGUANATEXCURSOR" val="14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.9809"/>
  <p:tag name="ORIGINALWIDTH" val="1748.781"/>
  <p:tag name="LATEXADDIN" val="\documentclass{article}&#10;\usepackage{amsmath}&#10;\pagestyle{empty}&#10;\begin{document}&#10;&#10;\begin{align*}&#10;\mathcal{I}_\theta = 4 \left[ \langle \partial_\theta \Psi | \partial_\theta \Psi \rangle - |\langle \partial_\theta \Psi | \Psi \rangle|^2 \right]&#10;\end{align*}&#10;&#10;&#10;\end{document}"/>
  <p:tag name="IGUANATEXSIZE" val="20"/>
  <p:tag name="IGUANATEXCURSOR" val="25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20.6599"/>
  <p:tag name="ORIGINALWIDTH" val="3163.104"/>
  <p:tag name="LATEXADDIN" val="\documentclass{article}&#10;\usepackage{amsmath}&#10;\pagestyle{empty}&#10;\begin{document}&#10;&#10;\begin{align} &#10;\Delta \kappa &amp;= \frac{1}{\sqrt{\mathcal{M}} \, g_\mathrm{N} } \frac{1}{\Delta \hat  N_a} \sqrt{\frac{ 2 \hbar \, \omega_{\mathrm{m}}^5}{m}}  \frac{1}{8  \pi\, n \,  k_0  } , \label{eq:constant:sensitivity:kappa} \\&#10;\Delta \sigma &amp;= \frac{1}{\sqrt{\mathcal{M}} \, g_\mathrm{N} } \frac{1}{\Delta \hat  N_a} \sqrt{\frac{ 2 \hbar \, \omega_{\mathrm{m}}^5}{m}} \frac{1}{4  \pi\, n \,   k_0 \,\epsilon },  \label{eq:constant:sensitivity:sigma}&#10;\end{align}&#10;&#10;&#10;\end{document}"/>
  <p:tag name="IGUANATEXSIZE" val="20"/>
  <p:tag name="IGUANATEXCURSOR" val="5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4.48819"/>
  <p:tag name="ORIGINALWIDTH" val="136.4829"/>
  <p:tag name="LATEXADDIN" val="\documentclass{article}&#10;\usepackage{amsmath}&#10;\pagestyle{empty}&#10;\begin{document}&#10;&#10;$\mathcal{M}$&#10;&#10;&#10;\end{document}"/>
  <p:tag name="IGUANATEXSIZE" val="28"/>
  <p:tag name="IGUANATEXCURSOR" val="9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.2328"/>
  <p:tag name="ORIGINALWIDTH" val="248.219"/>
  <p:tag name="LATEXADDIN" val="\documentclass{article}&#10;\usepackage{amsmath}&#10;\pagestyle{empty}&#10;\begin{document}&#10;&#10;$\Delta \hat N_a$&#10;&#10;&#10;\end{document}"/>
  <p:tag name="IGUANATEXSIZE" val="28"/>
  <p:tag name="IGUANATEXCURSOR" val="9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8.24149"/>
  <p:tag name="LATEXADDIN" val="\documentclass{article}&#10;\usepackage{amsmath}&#10;\pagestyle{empty}&#10;\begin{document}&#10;&#10;$n$&#10;&#10;&#10;\end{document}"/>
  <p:tag name="IGUANATEXSIZE" val="28"/>
  <p:tag name="IGUANATEXCURSOR" val="8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98952"/>
  <p:tag name="ORIGINALWIDTH" val="203.2246"/>
  <p:tag name="LATEXADDIN" val="\documentclass{article}&#10;\usepackage{amsmath}&#10;\pagestyle{empty}&#10;\begin{document}&#10;&#10;$2\pi n$&#10;&#10;&#10;\end{document}"/>
  <p:tag name="IGUANATEXSIZE" val="28"/>
  <p:tag name="IGUANATEXCURSOR" val="8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20.6599"/>
  <p:tag name="ORIGINALWIDTH" val="3366.329"/>
  <p:tag name="LATEXADDIN" val="\documentclass{article}&#10;\usepackage{amsmath}&#10;\pagestyle{empty}&#10;\begin{document}&#10;&#10;\begin{align} &#10;\Delta \kappa^{(\mathrm{mod})} &amp;= \frac{1}{\sqrt{\mathcal{M}} \, g_\mathrm{N} } \frac{1}{\Delta \hat  N_a} \sqrt{\frac{ 2 \hbar \, \omega_{\mathrm{m}}^5}{m}}  \frac{1}{ 4 \pi\, n \,   k_0  },  \label{eq:modulated:sensitivity:kappa} \\&#10;\Delta \sigma^{(\mathrm{mod})} &amp;= \frac{1}{\sqrt{\mathcal{M}} \, g_\mathrm{N} } \frac{1}{\Delta \hat  N_a} \sqrt{\frac{ 2 \hbar \, \omega_{\mathrm{m}}^5}{m}} \frac{1}{ 2  \pi^2 \, n^2 \, \,  k_0 \,\epsilon }\label{eq:modulated:sensitivity:sigma} . &#10;\end{align}&#10;&#10;&#10;\end{document}"/>
  <p:tag name="IGUANATEXSIZE" val="20"/>
  <p:tag name="IGUANATEXCURSOR" val="59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20.96"/>
  <p:tag name="ORIGINALWIDTH" val="4263.217"/>
  <p:tag name="LATEXADDIN" val="\documentclass{article}&#10;\usepackage{amsmath}&#10;\pagestyle{empty}&#10;\begin{document}&#10;&#10;\begin{tabular}{l c c} \hline  \hline&#10; \textbf{Parameter} &amp; \textbf{Symbol}  &amp;  \textbf{Value} \\ &#10;\hline &#10;Source mass &amp; $M_{\mathrm{S}}$ &amp; $10^{-6}\,$kg \\ &#10;Source mass density &amp; $\rho_{\mathrm{S}}$ &amp; $19.3\times 10^3$\,kg\,m$^{-3}$ \\&#10;Source mass radius &amp; $R_{\mathrm{S}}$ &amp; $2\times 10^{-4}$\,m \\&#10;Equilibrium distance  &amp; $r_0$  &amp; $ 10^{-3}$\,m    \\&#10;Source oscillation amplitude &amp; $\epsilon $ &amp;  0.1  \\ &#10;Background density &amp; $\rho_{\mathrm{bg}}$  &amp; $8.27\times 10^{-14}$\,kg\,m$^{-3}$ \\ \hline&#10;Optomechanical coupling &amp; $   k_0/(2\pi)$ &amp; $10$\,Hz   \\&#10;Mechanical frequency &amp; $\omega_{\mathrm{m}}/(2\pi)$ &amp; $100$\,Hz  \\&#10;Probe mass &amp; $m$ &amp; $10^{-14}$\,kg \\ &#10;Oscillator (probe) mass density (silica) &amp; $\rho_{\mathrm{P}}$ &amp; $1\,538$\,kg\,m$^{-3}$ \\\hline&#10;Coherent state parameter &amp; $|\mu_{\mathrm{c}}|^2$ &amp; $10^6$  \\&#10;Squeezing parameter &amp; $r$ &amp; 1.73 \\&#10; \hline&#10;Number of measurements &amp; $\mathcal{M}$ &amp; $10^3$ \\&#10;Time of measurement &amp; $\omega_{\mathrm{m}} \, t = 2\pi n $ &amp; $n = 10$ \\   \hline\hline&#10;\end{tabular} \label{tab:Values}&#10;&#10;&#10;\end{document}"/>
  <p:tag name="IGUANATEXSIZE" val="20"/>
  <p:tag name="IGUANATEXCURSOR" val="107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1313.836"/>
  <p:tag name="LATEXADDIN" val="\documentclass{article}&#10;\usepackage{amsmath}&#10;\pagestyle{empty}&#10;\begin{document}&#10;&#10;\begin{equation}&#10;V_{\mathrm{eff}}(\phi) = \frac{\Lambda^{5}}{\phi} + \frac{\phi\rho}{M}(\hbar c)^3. \nonumber&#10;\end{equation}&#10;&#10;&#10;\end{document}"/>
  <p:tag name="IGUANATEXSIZE" val="20"/>
  <p:tag name="IGUANATEXCURSOR" val="1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91.1511"/>
  <p:tag name="ORIGINALWIDTH" val="3802.775"/>
  <p:tag name="LATEXADDIN" val="\documentclass{article}&#10;\usepackage{amsmath}&#10;\pagestyle{empty}&#10;\begin{document}&#10;&#10;\begin{align}\label{basis:operator:Lie:algebra}&#10; \hat{N}^2_a &amp;:= (\hat a^\dagger \hat a)^2 \nonumber \\&#10; \hat{N}_a &amp;:= \hat a^\dagger \hat a &amp; &#10; \hat{N}_b &amp;:= \hat b^\dagger \hat b &amp; \nonumber \\&#10; \hat{B}_+ &amp;:=  \hat b^\dagger +\hat b &amp;&#10; \hat{B}_- &amp;:= i\,(\hat b^\dagger -\hat b) &amp;&#10;  &amp;  \nonumber\\&#10; \hat{N}_a\,\hat{B}_+ &amp;:= \hat{N}_a\,(\hat b^{\dagger}+\hat b) &amp;&#10; \hat{N}_a\,\hat{B}_- &amp;:= i\,\hat{N}_a \, (\hat b^{\dagger}-\hat b). &amp;&#10;  &amp; &#10;\end{align}&#10;&#10;&#10;\end{document}"/>
  <p:tag name="IGUANATEXSIZE" val="20"/>
  <p:tag name="IGUANATEXCURSOR" val="53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74.1658"/>
  <p:tag name="ORIGINALWIDTH" val="2048.744"/>
  <p:tag name="LATEXADDIN" val="\documentclass{article}&#10;\usepackage{amsmath}&#10;\pagestyle{empty}&#10;\begin{document}&#10;&#10;\begin{align*}&#10;\hat U(\tau)= \, &amp;  e^{- i \, \hat N_b \, \tau} \, e^{-i\,F_{\hat{N}_a}\,\hat{N}_a}\,e^{-i\,F_{\hat{N}^2_a}\,\hat{N}^2_a}\,\nonumber\\&#10; &amp;\times e^{-i\,F_{\hat{B}_+}\,\hat{B}_+}&#10;\,e^{-i\,F_{\hat{N}_a\,\hat{B}_+}\,\hat{N}_a\,\hat{B}_+}\,&#10;\nonumber\\&#10;&amp;\times e^{-i\,F_{\hat{B}_-}\,\hat{B}_-}\,e^{-i\,F_{\hat{N}_a\,\hat{B}_-}\,\hat{N}_a\,\hat{B}_-} \, , &#10;\end{align*}&#10;&#10;&#10;\end{document}"/>
  <p:tag name="IGUANATEXSIZE" val="20"/>
  <p:tag name="IGUANATEXCURSOR" val="11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74.1658"/>
  <p:tag name="ORIGINALWIDTH" val="2048.744"/>
  <p:tag name="LATEXADDIN" val="\documentclass{article}&#10;\usepackage{amsmath}&#10;\pagestyle{empty}&#10;\begin{document}&#10;&#10;\begin{align*}&#10;\hat U(\tau)= \, &amp;  e^{- i \, \hat N_b \, \tau} \, e^{-i\,F_{\hat{N}_a}\,\hat{N}_a}\,e^{-i\,F_{\hat{N}^2_a}\,\hat{N}^2_a}\,\nonumber\\&#10; &amp;\times e^{-i\,F_{\hat{B}_+}\,\hat{B}_+}&#10;\,e^{-i\,F_{\hat{N}_a\,\hat{B}_+}\,\hat{N}_a\,\hat{B}_+}\,&#10;\nonumber\\&#10;&amp;\times e^{-i\,F_{\hat{B}_-}\,\hat{B}_-}\,e^{-i\,F_{\hat{N}_a\,\hat{B}_-}\,\hat{N}_a\,\hat{B}_-} \, , &#10;\end{align*}&#10;&#10;&#10;\end{document}"/>
  <p:tag name="IGUANATEXSIZE" val="20"/>
  <p:tag name="IGUANATEXCURSOR" val="11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74.1658"/>
  <p:tag name="ORIGINALWIDTH" val="2048.744"/>
  <p:tag name="LATEXADDIN" val="\documentclass{article}&#10;\usepackage{amsmath}&#10;\pagestyle{empty}&#10;\begin{document}&#10;&#10;\begin{align*}&#10;\hat U(\tau)= \, &amp;  e^{- i \, \hat N_b \, \tau} \, e^{-i\,F_{\hat{N}_a}\,\hat{N}_a}\,e^{-i\,F_{\hat{N}^2_a}\,\hat{N}^2_a}\,\nonumber\\&#10; &amp;\times e^{-i\,F_{\hat{B}_+}\,\hat{B}_+}&#10;\,e^{-i\,F_{\hat{N}_a\,\hat{B}_+}\,\hat{N}_a\,\hat{B}_+}\,&#10;\nonumber\\&#10;&amp;\times e^{-i\,F_{\hat{B}_-}\,\hat{B}_-}\,e^{-i\,F_{\hat{N}_a\,\hat{B}_-}\,\hat{N}_a\,\hat{B}_-} \, , &#10;\end{align*}&#10;&#10;&#10;\end{document}"/>
  <p:tag name="IGUANATEXSIZE" val="20"/>
  <p:tag name="IGUANATEXCURSOR" val="11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74.1658"/>
  <p:tag name="ORIGINALWIDTH" val="2048.744"/>
  <p:tag name="LATEXADDIN" val="\documentclass{article}&#10;\usepackage{amsmath}&#10;\pagestyle{empty}&#10;\begin{document}&#10;&#10;\begin{align*}&#10;\hat U(\tau)= \, &amp;  e^{- i \, \hat N_b \, \tau} \, e^{-i\,F_{\hat{N}_a}\,\hat{N}_a}\,e^{-i\,F_{\hat{N}^2_a}\,\hat{N}^2_a}\,\nonumber\\&#10; &amp;\times e^{-i\,F_{\hat{B}_+}\,\hat{B}_+}&#10;\,e^{-i\,F_{\hat{N}_a\,\hat{B}_+}\,\hat{N}_a\,\hat{B}_+}\,&#10;\nonumber\\&#10;&amp;\times e^{-i\,F_{\hat{B}_-}\,\hat{B}_-}\,e^{-i\,F_{\hat{N}_a\,\hat{B}_-}\,\hat{N}_a\,\hat{B}_-} \, , &#10;\end{align*}&#10;&#10;&#10;\end{document}"/>
  <p:tag name="IGUANATEXSIZE" val="20"/>
  <p:tag name="IGUANATEXCURSOR" val="11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2.7297"/>
  <p:tag name="ORIGINALWIDTH" val="2320.21"/>
  <p:tag name="LATEXADDIN" val="\documentclass{article}&#10;\usepackage{amsmath}&#10;\pagestyle{empty}&#10;\begin{document}&#10;&#10;\begin{equation*}&#10;\hat H_0 = \hbar \omega_{\mathrm{c}} \hat a^\dag \hat a + \hbar \omega_{\mathrm{m}} \hat b^\dag \hat b - \hbar k(t) \hat a^\dag \hat a \bigl( \hat b^\dag + \hat b \bigr),&#10;\end{equation*}&#10;&#10;&#10;\end{document}"/>
  <p:tag name="IGUANATEXSIZE" val="28"/>
  <p:tag name="IGUANATEXCURSOR" val="20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55.2306"/>
  <p:tag name="LATEXADDIN" val="\documentclass{article}&#10;\usepackage{amsmath}&#10;\pagestyle{empty}&#10;\begin{document}&#10;&#10;$\omega_{\mathrm{m}}$&#10;&#10;&#10;\end{document}"/>
  <p:tag name="IGUANATEXSIZE" val="28"/>
  <p:tag name="IGUANATEXCURSOR" val="10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24071"/>
  <p:tag name="ORIGINALWIDTH" val="117.7353"/>
  <p:tag name="LATEXADDIN" val="\documentclass{article}&#10;\usepackage{amsmath}&#10;\pagestyle{empty}&#10;\begin{document}&#10;&#10;$\omega_{\mathrm{c}}$&#10;&#10;&#10;\end{document}"/>
  <p:tag name="IGUANATEXSIZE" val="28"/>
  <p:tag name="IGUANATEXCURSOR" val="10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91.976"/>
  <p:tag name="LATEXADDIN" val="\documentclass{article}&#10;\usepackage{amsmath}&#10;\pagestyle{empty}&#10;\begin{document}&#10;&#10;$k(t)$&#10;&#10;&#10;\end{document}"/>
  <p:tag name="IGUANATEXSIZE" val="20"/>
  <p:tag name="IGUANATEXCURSOR" val="8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2860.142"/>
  <p:tag name="LATEXADDIN" val="\documentclass{article}&#10;\usepackage{amsmath}&#10;\pagestyle{empty}&#10;\begin{document}&#10;&#10;\begin{equation} \label{eq:expanded:potential}&#10;V(x_S(t) - \delta x ) = V(x_S(t)) - V'(x_S(t))  \, \delta x + \mathcal{O}[(\delta x)^2]. \nonumber&#10;\end{equation}&#10;&#10;&#10;\end{document}"/>
  <p:tag name="IGUANATEXSIZE" val="28"/>
  <p:tag name="IGUANATEXCURSOR" val="22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UCL_purple_wide">
  <a:themeElements>
    <a:clrScheme name="Custom Design 15">
      <a:dk1>
        <a:srgbClr val="000000"/>
      </a:dk1>
      <a:lt1>
        <a:srgbClr val="FFFFFF"/>
      </a:lt1>
      <a:dk2>
        <a:srgbClr val="52425B"/>
      </a:dk2>
      <a:lt2>
        <a:srgbClr val="808080"/>
      </a:lt2>
      <a:accent1>
        <a:srgbClr val="7FA1AC"/>
      </a:accent1>
      <a:accent2>
        <a:srgbClr val="911853"/>
      </a:accent2>
      <a:accent3>
        <a:srgbClr val="FFFFFF"/>
      </a:accent3>
      <a:accent4>
        <a:srgbClr val="000000"/>
      </a:accent4>
      <a:accent5>
        <a:srgbClr val="C0CDD2"/>
      </a:accent5>
      <a:accent6>
        <a:srgbClr val="83154A"/>
      </a:accent6>
      <a:hlink>
        <a:srgbClr val="4B4620"/>
      </a:hlink>
      <a:folHlink>
        <a:srgbClr val="B25D86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FA1AC"/>
        </a:accent1>
        <a:accent2>
          <a:srgbClr val="004359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003C50"/>
        </a:accent6>
        <a:hlink>
          <a:srgbClr val="4B4620"/>
        </a:hlink>
        <a:folHlink>
          <a:srgbClr val="B25D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000000"/>
        </a:dk1>
        <a:lt1>
          <a:srgbClr val="FFFFFF"/>
        </a:lt1>
        <a:dk2>
          <a:srgbClr val="004359"/>
        </a:dk2>
        <a:lt2>
          <a:srgbClr val="808080"/>
        </a:lt2>
        <a:accent1>
          <a:srgbClr val="7FA1AC"/>
        </a:accent1>
        <a:accent2>
          <a:srgbClr val="004359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003C50"/>
        </a:accent6>
        <a:hlink>
          <a:srgbClr val="4B4620"/>
        </a:hlink>
        <a:folHlink>
          <a:srgbClr val="B25D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000000"/>
        </a:dk1>
        <a:lt1>
          <a:srgbClr val="FFFFFF"/>
        </a:lt1>
        <a:dk2>
          <a:srgbClr val="52425B"/>
        </a:dk2>
        <a:lt2>
          <a:srgbClr val="808080"/>
        </a:lt2>
        <a:accent1>
          <a:srgbClr val="7FA1AC"/>
        </a:accent1>
        <a:accent2>
          <a:srgbClr val="911853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83154A"/>
        </a:accent6>
        <a:hlink>
          <a:srgbClr val="4B4620"/>
        </a:hlink>
        <a:folHlink>
          <a:srgbClr val="B25D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CL_purple_wide" id="{4F054DEF-D24B-49F8-A110-D96AB0C3DB94}" vid="{B90C34CC-565F-4EDD-990F-2C3D05E93B1F}"/>
    </a:ext>
  </a:extLst>
</a:theme>
</file>

<file path=ppt/theme/theme2.xml><?xml version="1.0" encoding="utf-8"?>
<a:theme xmlns:a="http://schemas.openxmlformats.org/drawingml/2006/main" name="1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reenat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reenath" id="{DE88396F-5777-44FB-9857-71FFD331369C}" vid="{6E0C9B61-664B-4A3E-8894-A6839933AF4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UCL_purple_wide</Template>
  <TotalTime>753</TotalTime>
  <Words>1525</Words>
  <Application>Microsoft Office PowerPoint</Application>
  <PresentationFormat>On-screen Show (4:3)</PresentationFormat>
  <Paragraphs>299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Arial</vt:lpstr>
      <vt:lpstr>Calibri</vt:lpstr>
      <vt:lpstr>Calibri Light</vt:lpstr>
      <vt:lpstr>Cambria Math</vt:lpstr>
      <vt:lpstr>Corbel</vt:lpstr>
      <vt:lpstr>Wingdings</vt:lpstr>
      <vt:lpstr>UCL_purple_wide</vt:lpstr>
      <vt:lpstr>1_Custom Design</vt:lpstr>
      <vt:lpstr>sreenath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group – sensing with dynamical quantum systems</vt:lpstr>
      <vt:lpstr>Paper reference </vt:lpstr>
      <vt:lpstr>Searches for modified gravity</vt:lpstr>
      <vt:lpstr>Modified gravity theories</vt:lpstr>
      <vt:lpstr>Yukawa-like modifications</vt:lpstr>
      <vt:lpstr>Chameleon-like modifications</vt:lpstr>
      <vt:lpstr>Current limits on modified  gravity theories</vt:lpstr>
      <vt:lpstr>Cold atom interferometry searches</vt:lpstr>
      <vt:lpstr>PowerPoint Presentation</vt:lpstr>
      <vt:lpstr>Optomechanical systems</vt:lpstr>
      <vt:lpstr>Optomechanical Hamiltonian</vt:lpstr>
      <vt:lpstr>Sensing gravitational shifts</vt:lpstr>
      <vt:lpstr>Linearising the gravitational potential</vt:lpstr>
      <vt:lpstr>Linearising for small oscillations</vt:lpstr>
      <vt:lpstr>Linearising the chameleon force</vt:lpstr>
      <vt:lpstr>Full system Hamiltonian</vt:lpstr>
      <vt:lpstr>Chameleon screening</vt:lpstr>
      <vt:lpstr>Hilbert space trajectory</vt:lpstr>
      <vt:lpstr>Lie algebra solution for  quantum dynamics</vt:lpstr>
      <vt:lpstr>Lie algebra solution for  quantum dynamics</vt:lpstr>
      <vt:lpstr>Lie algebra solution for  quantum dynamics</vt:lpstr>
      <vt:lpstr>Lie algebra solution for  quantum dynamics</vt:lpstr>
      <vt:lpstr>Lie algebra solution for  quantum dynamics</vt:lpstr>
      <vt:lpstr>Lie algebra solution for  quantum dynamics</vt:lpstr>
      <vt:lpstr>Lie algebra solution for  quantum dynamics</vt:lpstr>
      <vt:lpstr>Lie algebra solution for  quantum dynamics</vt:lpstr>
      <vt:lpstr>Quantum metrology</vt:lpstr>
      <vt:lpstr>Results – sensitivity </vt:lpstr>
      <vt:lpstr>Results – sensitivity </vt:lpstr>
      <vt:lpstr>Results – parameters </vt:lpstr>
      <vt:lpstr>Results – Yukawa bounds</vt:lpstr>
      <vt:lpstr>Results – Chameleon bounds</vt:lpstr>
      <vt:lpstr>Comparison with known bounds </vt:lpstr>
      <vt:lpstr>Next steps – closer to experiments</vt:lpstr>
      <vt:lpstr>Summary</vt:lpstr>
      <vt:lpstr>Thank you for listening! </vt:lpstr>
      <vt:lpstr>Lie algebra solution for  quantum dynamics</vt:lpstr>
      <vt:lpstr>Lie algebra solution for  cavity optomehanics</vt:lpstr>
      <vt:lpstr>Lie algebra solution for  cavity optomehanics</vt:lpstr>
      <vt:lpstr>Lie algebra solution for  cavity optomehanics</vt:lpstr>
      <vt:lpstr>Lie algebra solution for  cavity optomehanics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Constraining modified gravity with quantum optomechanics</dc:title>
  <dc:creator>Sofia Qvarfort</dc:creator>
  <cp:lastModifiedBy>Sofia Qvarfort</cp:lastModifiedBy>
  <cp:revision>119</cp:revision>
  <dcterms:created xsi:type="dcterms:W3CDTF">2021-06-29T13:21:02Z</dcterms:created>
  <dcterms:modified xsi:type="dcterms:W3CDTF">2026-01-20T12:18:30Z</dcterms:modified>
</cp:coreProperties>
</file>