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1"/>
  </p:sldMasterIdLst>
  <p:notesMasterIdLst>
    <p:notesMasterId r:id="rId41"/>
  </p:notesMasterIdLst>
  <p:handoutMasterIdLst>
    <p:handoutMasterId r:id="rId42"/>
  </p:handoutMasterIdLst>
  <p:sldIdLst>
    <p:sldId id="332" r:id="rId2"/>
    <p:sldId id="1794" r:id="rId3"/>
    <p:sldId id="1961" r:id="rId4"/>
    <p:sldId id="2033" r:id="rId5"/>
    <p:sldId id="2021" r:id="rId6"/>
    <p:sldId id="1919" r:id="rId7"/>
    <p:sldId id="2019" r:id="rId8"/>
    <p:sldId id="2022" r:id="rId9"/>
    <p:sldId id="2006" r:id="rId10"/>
    <p:sldId id="2012" r:id="rId11"/>
    <p:sldId id="571" r:id="rId12"/>
    <p:sldId id="532" r:id="rId13"/>
    <p:sldId id="2034" r:id="rId14"/>
    <p:sldId id="2035" r:id="rId15"/>
    <p:sldId id="1913" r:id="rId16"/>
    <p:sldId id="1989" r:id="rId17"/>
    <p:sldId id="537" r:id="rId18"/>
    <p:sldId id="593" r:id="rId19"/>
    <p:sldId id="540" r:id="rId20"/>
    <p:sldId id="1967" r:id="rId21"/>
    <p:sldId id="2010" r:id="rId22"/>
    <p:sldId id="2011" r:id="rId23"/>
    <p:sldId id="550" r:id="rId24"/>
    <p:sldId id="617" r:id="rId25"/>
    <p:sldId id="581" r:id="rId26"/>
    <p:sldId id="586" r:id="rId27"/>
    <p:sldId id="582" r:id="rId28"/>
    <p:sldId id="2013" r:id="rId29"/>
    <p:sldId id="583" r:id="rId30"/>
    <p:sldId id="584" r:id="rId31"/>
    <p:sldId id="585" r:id="rId32"/>
    <p:sldId id="2036" r:id="rId33"/>
    <p:sldId id="1742" r:id="rId34"/>
    <p:sldId id="1802" r:id="rId35"/>
    <p:sldId id="624" r:id="rId36"/>
    <p:sldId id="1979" r:id="rId37"/>
    <p:sldId id="2032" r:id="rId38"/>
    <p:sldId id="2014" r:id="rId39"/>
    <p:sldId id="1909" r:id="rId40"/>
  </p:sldIdLst>
  <p:sldSz cx="12192000" cy="6858000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x Kogel" initials="FK" lastIdx="1" clrIdx="0">
    <p:extLst>
      <p:ext uri="{19B8F6BF-5375-455C-9EA6-DF929625EA0E}">
        <p15:presenceInfo xmlns:p15="http://schemas.microsoft.com/office/powerpoint/2012/main" userId="319f3503c3be306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0408"/>
    <a:srgbClr val="FFC000"/>
    <a:srgbClr val="C5C2C1"/>
    <a:srgbClr val="FC69C3"/>
    <a:srgbClr val="AA47F2"/>
    <a:srgbClr val="00B050"/>
    <a:srgbClr val="00519E"/>
    <a:srgbClr val="FFD500"/>
    <a:srgbClr val="FFCE6B"/>
    <a:srgbClr val="0C5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526" autoAdjust="0"/>
    <p:restoredTop sz="92047" autoAdjust="0"/>
  </p:normalViewPr>
  <p:slideViewPr>
    <p:cSldViewPr snapToGrid="0">
      <p:cViewPr>
        <p:scale>
          <a:sx n="89" d="100"/>
          <a:sy n="89" d="100"/>
        </p:scale>
        <p:origin x="144" y="4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381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303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DEFAE-3D14-4E89-97B3-11956E59EF96}" type="datetimeFigureOut">
              <a:rPr lang="en-US" smtClean="0"/>
              <a:t>1/21/26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60EE6-A4CA-4A8C-80CE-38344E71E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74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34020-E495-4F4F-89BA-A5D3A52CF683}" type="datetimeFigureOut">
              <a:rPr lang="en-GB" smtClean="0"/>
              <a:t>21/01/2026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32ABB-CA1A-456A-A8E0-5D8BFAFC7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032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C4CCB8-5747-47CE-8974-144FE51247E6}" type="datetime1">
              <a:rPr lang="de-DE" smtClean="0"/>
              <a:t>21.01.26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253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791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dirty="0"/>
              <a:t>All of this motivates the</a:t>
            </a:r>
            <a:r>
              <a:rPr lang="en-GB" baseline="0" dirty="0"/>
              <a:t> guideline of this talk.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After an introduction into molecular laser cooling, the level structure of these 5 isotopologues is characterized via spectroscopy,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With this input, a new laser cooling scheme is established for simpler 138BaF. (involving complete sideband opt.)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Finally, we learn how to work with multiple rare isotopologues and extend the laser cooling to complex level structures</a:t>
            </a:r>
          </a:p>
          <a:p>
            <a:pPr marL="0" indent="0">
              <a:buFontTx/>
              <a:buNone/>
            </a:pPr>
            <a:r>
              <a:rPr lang="en-GB" baseline="0" dirty="0">
                <a:sym typeface="Wingdings" panose="05000000000000000000" pitchFamily="2" charset="2"/>
              </a:rPr>
              <a:t> This ultimately opens a new class of laser-cooled molecules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470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dirty="0"/>
              <a:t>All of this motivates the</a:t>
            </a:r>
            <a:r>
              <a:rPr lang="en-GB" baseline="0" dirty="0"/>
              <a:t> guideline of this talk.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After an introduction into molecular laser cooling, the level structure of these 5 isotopologues is characterized via spectroscopy,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With this input, a new laser cooling scheme is established for simpler 138BaF. (involving complete sideband opt.)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Finally, we learn how to work with multiple rare isotopologues and extend the laser cooling to complex level structures</a:t>
            </a:r>
          </a:p>
          <a:p>
            <a:pPr marL="0" indent="0">
              <a:buFontTx/>
              <a:buNone/>
            </a:pPr>
            <a:r>
              <a:rPr lang="en-GB" baseline="0" dirty="0">
                <a:sym typeface="Wingdings" panose="05000000000000000000" pitchFamily="2" charset="2"/>
              </a:rPr>
              <a:t> This ultimately opens a new class of laser-cooled molecules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4705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696B9-BE08-7114-F459-850A573BC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7C536D-100D-68AE-DEE6-187B43F58B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323456-CAFB-05BD-89E0-216DADB026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Naturally start with most abundant, presumably most simple </a:t>
            </a:r>
            <a:r>
              <a:rPr lang="en-US" dirty="0" err="1"/>
              <a:t>isotopologue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9FF72B-5BD0-E39B-09E0-5A92FC12BC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619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Terrible wavelengths,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4151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Something for another time </a:t>
            </a:r>
            <a:r>
              <a:rPr lang="en-DE" dirty="0"/>
              <a:t>…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299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As a first example, we can apply this framework to test ho</a:t>
            </a:r>
            <a:r>
              <a:rPr lang="en-US" baseline="0" dirty="0"/>
              <a:t>w the new insights of the spectroscopy affect the laser cooling -- especially the resolved hyperfine splitting in the excited state.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So, we simulate the forces first for the previously assumed zero splitting using a conventional sinusoidal sidebands.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This results in large cooling forces (blue) over broad velocity and intensity range.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However, when adapting the level structure for the 17 MHz splitting, the forces decline significantly.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This demonstrates that addressing the hyperfine structure even for simpler 138BaF is non-trivial and requires a novel approach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C4CCB8-5747-47CE-8974-144FE51247E6}" type="datetime1">
              <a:rPr lang="de-DE" smtClean="0"/>
              <a:t>21.01.26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491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optimize cooling forces, the</a:t>
            </a:r>
            <a:r>
              <a:rPr lang="en-US" baseline="0" dirty="0"/>
              <a:t> general goal is to independently tune all experimental parameters.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baseline="0" dirty="0">
                <a:sym typeface="Wingdings" panose="05000000000000000000" pitchFamily="2" charset="2"/>
              </a:rPr>
              <a:t>And Bayesian optimization presents a great tool for such high-dimensional parameter spaces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baseline="0" dirty="0">
                <a:sym typeface="Wingdings" panose="05000000000000000000" pitchFamily="2" charset="2"/>
              </a:rPr>
              <a:t>Here, the integrated force over a certain velocity range is maximized over several iterations and eventually results in the optimized sideband configuration depicted in purple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baseline="0" dirty="0">
                <a:sym typeface="Wingdings" panose="05000000000000000000" pitchFamily="2" charset="2"/>
              </a:rPr>
              <a:t>Important outcomes were that 3 rather than 4 sidebands are more favorable and that the cooling forces critically depends only on the detuning of the most left sideband where the other sidebands maintain the optical cycle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endParaRPr lang="en-US" baseline="0" dirty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baseline="0" dirty="0">
                <a:sym typeface="Wingdings" panose="05000000000000000000" pitchFamily="2" charset="2"/>
              </a:rPr>
              <a:t>###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baseline="0" dirty="0">
                <a:sym typeface="Wingdings" panose="05000000000000000000" pitchFamily="2" charset="2"/>
              </a:rPr>
              <a:t>As an simpler example, we can optimize the intensities and frequencies of three independent sideband components within these blue ranges.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baseline="0" dirty="0">
                <a:sym typeface="Wingdings" panose="05000000000000000000" pitchFamily="2" charset="2"/>
              </a:rPr>
              <a:t>Parameter to be optimized is e.g. integrated force over the relevant velocity range. After several iterations the cooling efficiency is maximized.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C4CCB8-5747-47CE-8974-144FE51247E6}" type="datetime1">
              <a:rPr lang="de-DE" smtClean="0"/>
              <a:t>21.01.26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3203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2548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63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Contains everything we know about the universe … tested to outstanding precision!</a:t>
            </a:r>
          </a:p>
          <a:p>
            <a:r>
              <a:rPr lang="en-US" dirty="0"/>
              <a:t>We have the quarks that form more complex particles, like the protons and neutrons that make up most of our world</a:t>
            </a:r>
          </a:p>
          <a:p>
            <a:r>
              <a:rPr lang="en-US" dirty="0"/>
              <a:t>We have the three families of leptons, including e.g. our familiar electrons</a:t>
            </a:r>
          </a:p>
          <a:p>
            <a:r>
              <a:rPr lang="en-US" dirty="0"/>
              <a:t>We have four fundamental forces, that are mediated by vector bosons</a:t>
            </a:r>
          </a:p>
          <a:p>
            <a:r>
              <a:rPr lang="en-US" dirty="0"/>
              <a:t>And we have the famous </a:t>
            </a:r>
            <a:r>
              <a:rPr lang="en-US" dirty="0" err="1"/>
              <a:t>higgs</a:t>
            </a:r>
            <a:r>
              <a:rPr lang="en-US" dirty="0"/>
              <a:t> boson, which gives everything it’s mass</a:t>
            </a:r>
          </a:p>
          <a:p>
            <a:endParaRPr lang="en-US" dirty="0"/>
          </a:p>
          <a:p>
            <a:pPr marL="180975" marR="0" lvl="0" indent="-180975" algn="l" defTabSz="71323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dirty="0">
                <a:solidFill>
                  <a:schemeClr val="accent2"/>
                </a:solidFill>
              </a:rPr>
              <a:t>(e.g. JILA, Schumm, </a:t>
            </a:r>
            <a:r>
              <a:rPr lang="en-US" sz="1000" dirty="0" err="1">
                <a:solidFill>
                  <a:schemeClr val="accent2"/>
                </a:solidFill>
              </a:rPr>
              <a:t>Haslinger</a:t>
            </a:r>
            <a:r>
              <a:rPr lang="en-US" sz="1000" dirty="0">
                <a:solidFill>
                  <a:schemeClr val="accent2"/>
                </a:solidFill>
              </a:rPr>
              <a:t>)</a:t>
            </a:r>
          </a:p>
          <a:p>
            <a:pPr marL="180975" marR="0" lvl="0" indent="-180975" algn="l" defTabSz="71323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dirty="0">
                <a:solidFill>
                  <a:schemeClr val="accent2"/>
                </a:solidFill>
              </a:rPr>
              <a:t>(e.g. Abele)</a:t>
            </a:r>
          </a:p>
          <a:p>
            <a:pPr marL="180975" marR="0" lvl="0" indent="-180975" algn="l" defTabSz="71323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dirty="0">
                <a:solidFill>
                  <a:schemeClr val="accent2"/>
                </a:solidFill>
              </a:rPr>
              <a:t>(e.g. Harvard, Imperial, JILA)</a:t>
            </a:r>
          </a:p>
          <a:p>
            <a:pPr marL="180975" marR="0" lvl="0" indent="-180975" algn="l" defTabSz="71323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00" dirty="0">
              <a:solidFill>
                <a:schemeClr val="accent2"/>
              </a:solidFill>
            </a:endParaRPr>
          </a:p>
          <a:p>
            <a:pPr marL="180975" marR="0" lvl="0" indent="-180975" algn="l" defTabSz="71323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00" dirty="0">
              <a:solidFill>
                <a:schemeClr val="accent2"/>
              </a:solidFill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are interested in a another sector of this diagram ,and that’s concerned here with the W and Z bosons, the carriers of the weak interaction inside a nucleus</a:t>
            </a:r>
          </a:p>
          <a:p>
            <a:r>
              <a:rPr lang="en-US" dirty="0"/>
              <a:t>EDM also at Harvard/Yale and at Imperial … probing physics on the energy scales of the LHC and beyond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C4CCB8-5747-47CE-8974-144FE51247E6}" type="datetime1">
              <a:rPr lang="de-DE" smtClean="0"/>
              <a:t>21.01.26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3852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A8D1C-6F17-8DDC-06D0-7F7CF40A0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855839-1222-51B4-235B-BE2793B293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2D0926-D3D1-EE02-37F9-1C918C4AE6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AC5DE8D4-988C-6949-7D68-44671B885A0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E18B55-3654-5742-FD6F-2807A0EF612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C4CCB8-5747-47CE-8974-144FE51247E6}" type="datetime1">
              <a:rPr lang="de-DE" smtClean="0"/>
              <a:t>21.01.26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CC9C0-A0C8-64AD-45EB-2ABC3CD6538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61B6B7-B035-BB0B-3386-4DCDE231B3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3580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2EB92-88E6-C5B3-65F1-D44BB46E2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854D82-1E7D-ACF0-11A4-6406B61A8D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1512A5-14D8-2514-F98A-7C255A7081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24248A75-E71D-D5B4-94F6-1C050B41720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28B44F-3B1A-97BE-0429-8DF7EB0FD29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C4CCB8-5747-47CE-8974-144FE51247E6}" type="datetime1">
              <a:rPr lang="de-DE" smtClean="0"/>
              <a:t>21.01.26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BEF507-5313-1884-72AF-EF807770141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F4A858-F3F0-85FD-757B-B698123FAA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9701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2"/>
                </a:solidFill>
              </a:rPr>
              <a:t>Here, you</a:t>
            </a:r>
            <a:r>
              <a:rPr lang="en-US" baseline="0" dirty="0">
                <a:solidFill>
                  <a:schemeClr val="tx2"/>
                </a:solidFill>
              </a:rPr>
              <a:t> see again the same unperturbed molecular beam profile with the corresponding cross section on the right.</a:t>
            </a:r>
            <a:endParaRPr lang="en-US" dirty="0">
              <a:solidFill>
                <a:schemeClr val="tx2"/>
              </a:solidFill>
            </a:endParaRPr>
          </a:p>
          <a:p>
            <a:pPr marL="171450" indent="-1714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Turnin</a:t>
            </a:r>
            <a:r>
              <a:rPr lang="en-US" baseline="0" dirty="0">
                <a:solidFill>
                  <a:schemeClr val="tx2"/>
                </a:solidFill>
              </a:rPr>
              <a:t>g on the cooling beams and detuning them to the blue results in an enhanced population of molecules in the coldest part of the distribution.</a:t>
            </a:r>
          </a:p>
          <a:p>
            <a:pPr marL="171450" indent="-1714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aseline="0" dirty="0">
                <a:solidFill>
                  <a:schemeClr val="tx2"/>
                </a:solidFill>
              </a:rPr>
              <a:t>In contrast, a red-detuning depletes these molecules from the center resulting in heating.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aseline="0" dirty="0">
                <a:solidFill>
                  <a:schemeClr val="tx2"/>
                </a:solidFill>
                <a:sym typeface="Wingdings" panose="05000000000000000000" pitchFamily="2" charset="2"/>
              </a:rPr>
              <a:t> This indicates a highly collimated molecular beam with high flux and low temperatures well below 2.5mK.</a:t>
            </a:r>
            <a:endParaRPr lang="en-US" baseline="0" dirty="0">
              <a:solidFill>
                <a:schemeClr val="tx2"/>
              </a:solidFill>
            </a:endParaRPr>
          </a:p>
          <a:p>
            <a:pPr marL="171450" indent="-1714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aseline="0" dirty="0">
              <a:solidFill>
                <a:schemeClr val="tx2"/>
              </a:solidFill>
            </a:endParaRPr>
          </a:p>
          <a:p>
            <a:pPr marL="171450" indent="-1714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aseline="0" dirty="0">
              <a:solidFill>
                <a:schemeClr val="tx2"/>
              </a:solidFill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aseline="0" dirty="0">
                <a:solidFill>
                  <a:schemeClr val="tx2"/>
                </a:solidFill>
              </a:rPr>
              <a:t>###</a:t>
            </a:r>
          </a:p>
          <a:p>
            <a:pPr marL="171450" indent="-1714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aseline="0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Observable temperature reduction</a:t>
            </a:r>
          </a:p>
          <a:p>
            <a:pPr marL="628650" lvl="1" indent="-1714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100 </a:t>
            </a:r>
            <a:r>
              <a:rPr lang="en-US" dirty="0" err="1">
                <a:solidFill>
                  <a:schemeClr val="tx2"/>
                </a:solidFill>
              </a:rPr>
              <a:t>mK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2.5 </a:t>
            </a:r>
            <a:r>
              <a:rPr lang="en-US" dirty="0" err="1">
                <a:solidFill>
                  <a:schemeClr val="tx2"/>
                </a:solidFill>
                <a:sym typeface="Wingdings" panose="05000000000000000000" pitchFamily="2" charset="2"/>
              </a:rPr>
              <a:t>mK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</a:p>
          <a:p>
            <a:pPr marL="171450" indent="-17145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Expected actual temperature &lt; 100 µK</a:t>
            </a:r>
          </a:p>
          <a:p>
            <a:pPr marL="171450" indent="-1714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Most efficient sideband configuration</a:t>
            </a:r>
          </a:p>
          <a:p>
            <a:pPr marL="171450" indent="-1714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Successful collimation of molecular beam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9396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arrive at these optimized</a:t>
            </a:r>
            <a:r>
              <a:rPr lang="en-US" baseline="0" dirty="0"/>
              <a:t> cooling results, we made use of the flexibility of the Serrodynes to test different sideband configurations in the experiment.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Overall, we observed similar principles as from the simulations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dirty="0"/>
              <a:t>So, conventional four sidebands perform the worst.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dirty="0"/>
              <a:t>Whereas fewer</a:t>
            </a:r>
            <a:r>
              <a:rPr lang="en-US" baseline="0" dirty="0"/>
              <a:t> sidebands - informed from simulations - are clearly better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dirty="0"/>
              <a:t>The cooling efficiency can</a:t>
            </a:r>
            <a:r>
              <a:rPr lang="en-US" baseline="0" dirty="0"/>
              <a:t> be further boosted by putting even more power in this sideband on the left where we identified the most important transition.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baseline="0" dirty="0"/>
              <a:t>The remaining transitions can only be weakly </a:t>
            </a:r>
            <a:r>
              <a:rPr lang="en-US" baseline="0" dirty="0" err="1"/>
              <a:t>repumped</a:t>
            </a:r>
            <a:r>
              <a:rPr lang="en-US" baseline="0" dirty="0"/>
              <a:t> and this scheme is also directly applicable to other similar species like </a:t>
            </a:r>
            <a:r>
              <a:rPr lang="en-US" baseline="0" dirty="0" err="1"/>
              <a:t>CaF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686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What’s nowadays standard in atoms is: selective laser cooling based on isotopic composition.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rare isotopes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quantum gas mixtures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trace gas analysis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but this has not been realized with molecules yet!</a:t>
            </a:r>
            <a:endParaRPr lang="en-US" dirty="0"/>
          </a:p>
          <a:p>
            <a:r>
              <a:rPr lang="en-US" dirty="0"/>
              <a:t>I will show you how we did this for 136BaF which is an ideal test</a:t>
            </a:r>
            <a:r>
              <a:rPr lang="en-US" baseline="0" dirty="0"/>
              <a:t> candidate with a similar level structure and </a:t>
            </a:r>
            <a:r>
              <a:rPr lang="en-US" dirty="0"/>
              <a:t>10 times less abundance!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52118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Main challenge when one wants to address a certain isotopologue, off-resonant excitations of others are often unavoidable.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To illustrate this, I show you typical rotational spectra of the cooling transition for two even isotopologues 138 and 136BaF.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What you can see is that the important transitions in the vertical bars just overlap. So, cooling one of the two always interferes with the other.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However, the solution to select only one: you combine it with the first </a:t>
            </a:r>
            <a:r>
              <a:rPr lang="en-GB" dirty="0" err="1"/>
              <a:t>repumper</a:t>
            </a:r>
            <a:r>
              <a:rPr lang="en-GB" dirty="0"/>
              <a:t> where the transitions are now well separated.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So, when cycling multiple 100s of photons, the other isotopologue is quickly pumped into a dark state.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ym typeface="Wingdings" panose="05000000000000000000" pitchFamily="2" charset="2"/>
              </a:rPr>
              <a:t> This works for any molecule</a:t>
            </a:r>
            <a:r>
              <a:rPr lang="en-GB" baseline="0" dirty="0">
                <a:sym typeface="Wingdings" panose="05000000000000000000" pitchFamily="2" charset="2"/>
              </a:rPr>
              <a:t> and any laser cooling technique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1254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This principle can</a:t>
            </a:r>
            <a:r>
              <a:rPr lang="en-GB" baseline="0" dirty="0"/>
              <a:t> also be applied</a:t>
            </a:r>
            <a:r>
              <a:rPr lang="en-GB" dirty="0"/>
              <a:t> for imaging both isotopologues at the same time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>
                <a:sym typeface="Wingdings" panose="05000000000000000000" pitchFamily="2" charset="2"/>
              </a:rPr>
              <a:t>Here, </a:t>
            </a:r>
            <a:r>
              <a:rPr lang="en-GB" baseline="0" dirty="0"/>
              <a:t>combining the </a:t>
            </a:r>
            <a:r>
              <a:rPr lang="en-GB" baseline="0" dirty="0" err="1"/>
              <a:t>depumping</a:t>
            </a:r>
            <a:r>
              <a:rPr lang="en-GB" baseline="0" dirty="0"/>
              <a:t> with the </a:t>
            </a:r>
            <a:r>
              <a:rPr lang="en-GB" baseline="0" dirty="0" err="1"/>
              <a:t>repumping</a:t>
            </a:r>
            <a:r>
              <a:rPr lang="en-GB" baseline="0" dirty="0"/>
              <a:t> transition leads to perfect background free image of rare 136BaF.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/>
              <a:t>and most abundant 138BaF can simply be imaged with the conventional scheme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Turning on cooling light, clearly collimates 136 and off-resonantly</a:t>
            </a:r>
            <a:r>
              <a:rPr lang="en-US" baseline="0" dirty="0"/>
              <a:t> </a:t>
            </a:r>
            <a:r>
              <a:rPr lang="en-US" dirty="0"/>
              <a:t>pumps away 138.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Which</a:t>
            </a:r>
            <a:r>
              <a:rPr lang="en-US" baseline="0" dirty="0"/>
              <a:t> can be brought back by</a:t>
            </a:r>
            <a:r>
              <a:rPr lang="en-US" dirty="0"/>
              <a:t> using an</a:t>
            </a:r>
            <a:r>
              <a:rPr lang="en-US" baseline="0" dirty="0"/>
              <a:t> additional</a:t>
            </a:r>
            <a:r>
              <a:rPr lang="en-US" dirty="0"/>
              <a:t> </a:t>
            </a:r>
            <a:r>
              <a:rPr lang="en-US" dirty="0" err="1"/>
              <a:t>repumper</a:t>
            </a:r>
            <a:r>
              <a:rPr lang="en-US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conclude, we can cool 136BaF while 138BaF remains unperturbed or can be removed</a:t>
            </a:r>
            <a:r>
              <a:rPr lang="en-US" baseline="0" dirty="0"/>
              <a:t> for full quantum state control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20553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39CC3-136A-EF04-2842-CBA72218D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E8B7286-D09B-5742-E14E-B40B705781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F626F21-9EB7-04F5-FAF9-4484EC759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dirty="0"/>
              <a:t>All of this motivates the</a:t>
            </a:r>
            <a:r>
              <a:rPr lang="en-GB" baseline="0" dirty="0"/>
              <a:t> guideline of this talk.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After an introduction into molecular laser cooling, the level structure of these 5 isotopologues is characterized via spectroscopy,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With this input, a new laser cooling scheme is established for simpler 138BaF. (involving complete sideband opt.)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Finally, we learn how to work with multiple rare isotopologues and extend the laser cooling to complex level structures</a:t>
            </a:r>
          </a:p>
          <a:p>
            <a:pPr marL="0" indent="0">
              <a:buFontTx/>
              <a:buNone/>
            </a:pPr>
            <a:r>
              <a:rPr lang="en-GB" baseline="0" dirty="0">
                <a:sym typeface="Wingdings" panose="05000000000000000000" pitchFamily="2" charset="2"/>
              </a:rPr>
              <a:t> This ultimately opens a new class of laser-cooled molecules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7BE12B0-2794-1C4D-D633-4DBFA037AE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035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So,</a:t>
            </a:r>
            <a:r>
              <a:rPr lang="en-US" baseline="0" dirty="0"/>
              <a:t> we can cool rare isotopologues, but what </a:t>
            </a:r>
            <a:r>
              <a:rPr lang="en-US" dirty="0"/>
              <a:t>about the</a:t>
            </a:r>
            <a:r>
              <a:rPr lang="en-US" baseline="0" dirty="0"/>
              <a:t> complex fermions?</a:t>
            </a:r>
          </a:p>
          <a:p>
            <a:endParaRPr lang="en-US" dirty="0"/>
          </a:p>
          <a:p>
            <a:r>
              <a:rPr lang="en-US" dirty="0"/>
              <a:t>####</a:t>
            </a:r>
          </a:p>
          <a:p>
            <a:r>
              <a:rPr lang="en-US" dirty="0"/>
              <a:t>(Combining</a:t>
            </a:r>
            <a:r>
              <a:rPr lang="en-US" baseline="0" dirty="0"/>
              <a:t> all gained knowledge about laser cooling using optimized </a:t>
            </a:r>
            <a:r>
              <a:rPr lang="en-US" baseline="0" dirty="0" err="1"/>
              <a:t>serrodyne</a:t>
            </a:r>
            <a:r>
              <a:rPr lang="en-US" baseline="0" dirty="0"/>
              <a:t> sidebands and isotopologue-selective laser cooling and detection of low abundant species.)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6191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</a:t>
            </a:r>
            <a:r>
              <a:rPr lang="en-GB" baseline="0" dirty="0"/>
              <a:t> I already mentioned earlier, these isotopologues feature an additional spin of the barium nucleus.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That’s why they are so interesting for probing nuclear parity violation effects.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However, introduces also fully resolved hyperfine level structure (as you can see) with a complexity exceeding any other laser cooled molecule.</a:t>
            </a:r>
          </a:p>
          <a:p>
            <a:pPr marL="171450" indent="-171450">
              <a:buFontTx/>
              <a:buChar char="-"/>
            </a:pPr>
            <a:r>
              <a:rPr lang="en-GB" dirty="0"/>
              <a:t>So, there are 48 +</a:t>
            </a:r>
            <a:r>
              <a:rPr lang="en-GB" baseline="0" dirty="0"/>
              <a:t> 16 levels per vibrational state or in total 112 levels for our scheme.</a:t>
            </a:r>
          </a:p>
          <a:p>
            <a:pPr marL="171450" indent="-171450">
              <a:buFontTx/>
              <a:buChar char="-"/>
            </a:pPr>
            <a:r>
              <a:rPr lang="en-GB" dirty="0"/>
              <a:t>… and corresponding</a:t>
            </a:r>
            <a:r>
              <a:rPr lang="en-GB" baseline="0" dirty="0"/>
              <a:t> 35 resolved transitions which lead to </a:t>
            </a:r>
            <a:r>
              <a:rPr lang="en-GB" dirty="0"/>
              <a:t>very chaotic</a:t>
            </a:r>
            <a:r>
              <a:rPr lang="en-GB" baseline="0" dirty="0"/>
              <a:t> spectra!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strategy to deal with this is to use insights from simulated</a:t>
            </a:r>
            <a:r>
              <a:rPr lang="en-US" baseline="0" dirty="0"/>
              <a:t> and experimental optimizations</a:t>
            </a:r>
            <a:r>
              <a:rPr lang="en-US" dirty="0"/>
              <a:t>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Instead of addressing every single transition in the conventional way, we only apply few strong sidebands and weakly </a:t>
            </a:r>
            <a:r>
              <a:rPr lang="en-US" baseline="0" dirty="0" err="1"/>
              <a:t>repump</a:t>
            </a:r>
            <a:r>
              <a:rPr lang="en-US" baseline="0" dirty="0"/>
              <a:t> the remaining ones.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The corresponding sideband spectrum is shown here in grey which only addresses the important ground states that contribute most to the forces.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For cooling, these sidebands are individually detuned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383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1785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To test this optical cycling scheme in the experiment,</a:t>
            </a:r>
            <a:r>
              <a:rPr lang="en-US" sz="1200" baseline="0" dirty="0">
                <a:sym typeface="Wingdings" panose="05000000000000000000" pitchFamily="2" charset="2"/>
              </a:rPr>
              <a:t> we first only address the two G manifolds separately where only 1 or 2 photons are scattered.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aseline="0" dirty="0">
                <a:sym typeface="Wingdings" panose="05000000000000000000" pitchFamily="2" charset="2"/>
              </a:rPr>
              <a:t>Applying both together leads to a lot more scattered photons, indicating the proper closed optical cycle.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aseline="0" dirty="0">
                <a:sym typeface="Wingdings" panose="05000000000000000000" pitchFamily="2" charset="2"/>
              </a:rPr>
              <a:t>With this, background-free Imaging can be realized in a similar way as presented before.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aseline="0" dirty="0">
                <a:sym typeface="Wingdings" panose="05000000000000000000" pitchFamily="2" charset="2"/>
              </a:rPr>
              <a:t>And by choosing the right </a:t>
            </a:r>
            <a:r>
              <a:rPr lang="en-US" sz="1200" baseline="0" dirty="0" err="1">
                <a:sym typeface="Wingdings" panose="05000000000000000000" pitchFamily="2" charset="2"/>
              </a:rPr>
              <a:t>detunings</a:t>
            </a:r>
            <a:r>
              <a:rPr lang="en-US" sz="1200" baseline="0" dirty="0">
                <a:sym typeface="Wingdings" panose="05000000000000000000" pitchFamily="2" charset="2"/>
              </a:rPr>
              <a:t> of the sideband spectra, we are able to realize laser cool for such complex and rare molecules for the first time!!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1087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987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Sidenote</a:t>
            </a:r>
            <a:r>
              <a:rPr lang="en-US" dirty="0"/>
              <a:t>: more applied sensing: NV center magnetometers</a:t>
            </a:r>
          </a:p>
          <a:p>
            <a:r>
              <a:rPr lang="en-US" dirty="0"/>
              <a:t>Each particle is characterized by two primary electroweak “charges”: a “vector” charge and an “axial” charge.</a:t>
            </a:r>
          </a:p>
          <a:p>
            <a:r>
              <a:rPr lang="en-US" dirty="0"/>
              <a:t>vector electron-axial nucleon coupling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Demille</a:t>
            </a:r>
            <a:r>
              <a:rPr lang="en-US" dirty="0"/>
              <a:t>: 32cm interaction … we need to be 32x slower, 630/32 = 20m/s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C4CCB8-5747-47CE-8974-144FE51247E6}" type="datetime1">
              <a:rPr lang="de-DE" smtClean="0"/>
              <a:t>21.01.26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1626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Many atoms make sensors better just because there are more</a:t>
            </a:r>
          </a:p>
          <a:p>
            <a:endParaRPr lang="en-US" dirty="0"/>
          </a:p>
          <a:p>
            <a:r>
              <a:rPr lang="en-US" dirty="0"/>
              <a:t>- Many atoms make sensors better, when they become correlated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C4CCB8-5747-47CE-8974-144FE51247E6}" type="datetime1">
              <a:rPr lang="de-DE" smtClean="0"/>
              <a:t>21.01.26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5021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conclude,</a:t>
            </a:r>
            <a:r>
              <a:rPr lang="en-US" baseline="0" dirty="0"/>
              <a:t> I presented a new technique to effectively laser cool several isotopologues of </a:t>
            </a:r>
            <a:r>
              <a:rPr lang="en-US" baseline="0" dirty="0" err="1"/>
              <a:t>BaF</a:t>
            </a:r>
            <a:r>
              <a:rPr lang="en-US" baseline="0" dirty="0"/>
              <a:t>.</a:t>
            </a:r>
          </a:p>
          <a:p>
            <a:r>
              <a:rPr lang="en-US" baseline="0" dirty="0"/>
              <a:t>The laser cooling of the most abundant isotopologue would greatly improve ongoing efforts like the </a:t>
            </a:r>
            <a:r>
              <a:rPr lang="en-US" baseline="0" dirty="0" err="1"/>
              <a:t>eEDM</a:t>
            </a:r>
            <a:r>
              <a:rPr lang="en-US" baseline="0" dirty="0"/>
              <a:t> experiment from the Netherlands collaboration.</a:t>
            </a:r>
          </a:p>
          <a:p>
            <a:r>
              <a:rPr lang="en-US" baseline="0" dirty="0">
                <a:sym typeface="Wingdings" panose="05000000000000000000" pitchFamily="2" charset="2"/>
              </a:rPr>
              <a:t> Especially when the second transversal cooling axis is added and combined with molecular beam slowing and trapping.</a:t>
            </a:r>
          </a:p>
          <a:p>
            <a:endParaRPr lang="en-US" baseline="0" dirty="0"/>
          </a:p>
          <a:p>
            <a:r>
              <a:rPr lang="en-US" baseline="0" dirty="0"/>
              <a:t>More importantly, the presented results for the rare and complex odd isotopologues hold great promise for the first PV measurement with molecules in the near future.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In particular, optical cycling with Serrodynes allows for efficient science ..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Laser cooling enables a collimated beam with high flux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Moreover, the ability of switching between isotopologues is very helpful to disentangle competing effects of the parity violation</a:t>
            </a:r>
          </a:p>
          <a:p>
            <a:endParaRPr lang="en-US" dirty="0"/>
          </a:p>
          <a:p>
            <a:r>
              <a:rPr lang="en-US" dirty="0"/>
              <a:t>####</a:t>
            </a:r>
          </a:p>
          <a:p>
            <a:r>
              <a:rPr lang="en-US" dirty="0"/>
              <a:t>Trapped neutral molecule eEDM experiment?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200" dirty="0"/>
              <a:t>Competitive with currently best experiments, but with</a:t>
            </a:r>
            <a:br>
              <a:rPr lang="en-US" sz="1200" dirty="0"/>
            </a:br>
            <a:r>
              <a:rPr lang="en-US" sz="1200" dirty="0"/>
              <a:t>different species and different systematics?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200" dirty="0"/>
              <a:t>Mitigate systematics using different isotopologues </a:t>
            </a:r>
          </a:p>
          <a:p>
            <a:r>
              <a:rPr lang="en-US" dirty="0"/>
              <a:t>First</a:t>
            </a:r>
            <a:r>
              <a:rPr lang="en-US" baseline="0" dirty="0"/>
              <a:t> PV violation measurement using molecules within reach!!</a:t>
            </a:r>
          </a:p>
          <a:p>
            <a:pPr marL="171450" indent="-171450">
              <a:buFontTx/>
              <a:buChar char="-"/>
            </a:pPr>
            <a:r>
              <a:rPr lang="en-US" dirty="0"/>
              <a:t>Short-term: Beam, mid-term: Trap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1194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BC4CCB8-5747-47CE-8974-144FE51247E6}" type="datetime1">
              <a:rPr lang="de-DE" smtClean="0"/>
              <a:t>21.01.26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641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59ABB-EA4C-D139-7B3E-95282E11AC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321902-F090-0BC8-C679-A3501D63F0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3A920B-2610-1B5F-581F-01CB246BEC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A7ED2C-9700-8A0C-7F67-80624CA8B2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215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Naturally start with most abundant, presumably most simple </a:t>
            </a:r>
            <a:r>
              <a:rPr lang="en-US" dirty="0" err="1"/>
              <a:t>isotopologue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942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055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860D9-4959-1155-5C8A-F9078ADFD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499079F-F559-67DC-0B7B-C54CD45B10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AC7C4C9-B85B-B1E3-3672-17AAD56FE0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65AD68-1DE2-CDDB-84AE-1019CADE4E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608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11955-B262-5827-DFAA-E3AE2B942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192367B-02A6-25DD-891E-B61CE1D00F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FEC153E-3AD0-42BD-A5EA-BE3D30BE46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953A44-9B78-CE06-BAB7-3A63BFE18C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911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C0B05-C422-0B6E-37FD-41CC90B23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FB5553C-D11C-D215-3802-A728349E42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F5B39FF-539E-0A9F-9BFF-AE94BE0540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E56EFF-D2D1-5B83-56A0-A43B490F0A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32ABB-CA1A-456A-A8E0-5D8BFAFC7B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659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5434E774-7C72-48E0-B896-1C63AA748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1" y="358611"/>
            <a:ext cx="2742489" cy="575997"/>
          </a:xfrm>
          <a:prstGeom prst="rect">
            <a:avLst/>
          </a:prstGeom>
        </p:spPr>
      </p:pic>
      <p:sp>
        <p:nvSpPr>
          <p:cNvPr id="9" name="Bildplatzhalt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689121"/>
            <a:ext cx="12192000" cy="5168879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6BA6808-8CD4-4528-935A-3978EF1718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4029" y="599281"/>
            <a:ext cx="5520000" cy="5520000"/>
          </a:xfrm>
          <a:prstGeom prst="ellipse">
            <a:avLst/>
          </a:prstGeom>
          <a:solidFill>
            <a:schemeClr val="tx1"/>
          </a:solidFill>
        </p:spPr>
        <p:txBody>
          <a:bodyPr vert="horz" wrap="square" lIns="0" tIns="0" rIns="0" bIns="1116000" rtlCol="0" anchor="b" anchorCtr="0">
            <a:noAutofit/>
          </a:bodyPr>
          <a:lstStyle>
            <a:lvl1pPr>
              <a:defRPr lang="en-GB" sz="3733" baseline="0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 dirty="0"/>
              <a:t>Barrierefreier  Titel – Text durch Klicken </a:t>
            </a:r>
            <a:br>
              <a:rPr lang="de-DE" dirty="0"/>
            </a:br>
            <a:r>
              <a:rPr lang="de-DE" dirty="0"/>
              <a:t>hinzufügen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141030" y="3951514"/>
            <a:ext cx="4016828" cy="740229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185" indent="0" algn="ctr">
              <a:buNone/>
              <a:defRPr sz="2000"/>
            </a:lvl2pPr>
            <a:lvl3pPr marL="914368" indent="0" algn="ctr">
              <a:buNone/>
              <a:defRPr sz="1800"/>
            </a:lvl3pPr>
            <a:lvl4pPr marL="1371552" indent="0" algn="ctr">
              <a:buNone/>
              <a:defRPr sz="1600"/>
            </a:lvl4pPr>
            <a:lvl5pPr marL="1828736" indent="0" algn="ctr">
              <a:buNone/>
              <a:defRPr sz="1600"/>
            </a:lvl5pPr>
            <a:lvl6pPr marL="2285920" indent="0" algn="ctr">
              <a:buNone/>
              <a:defRPr sz="1600"/>
            </a:lvl6pPr>
            <a:lvl7pPr marL="2743103" indent="0" algn="ctr">
              <a:buNone/>
              <a:defRPr sz="1600"/>
            </a:lvl7pPr>
            <a:lvl8pPr marL="3200288" indent="0" algn="ctr">
              <a:buNone/>
              <a:defRPr sz="1600"/>
            </a:lvl8pPr>
            <a:lvl9pPr marL="3657473" indent="0" algn="ctr">
              <a:buNone/>
              <a:defRPr sz="1600"/>
            </a:lvl9pPr>
          </a:lstStyle>
          <a:p>
            <a:r>
              <a:rPr lang="de-DE"/>
              <a:t>Untertitel Text durch Klicken hinzufügen</a:t>
            </a:r>
            <a:endParaRPr lang="de-DE" dirty="0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A6FC492-F4FE-474B-9BFE-DAAE645B98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64013" y="4794480"/>
            <a:ext cx="1699200" cy="1699200"/>
          </a:xfrm>
          <a:prstGeom prst="ellipse">
            <a:avLst/>
          </a:prstGeom>
          <a:solidFill>
            <a:schemeClr val="bg1"/>
          </a:solidFill>
        </p:spPr>
        <p:txBody>
          <a:bodyPr wrap="none" lIns="0" tIns="0" rIns="0" bIns="0"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Vorname </a:t>
            </a:r>
            <a:br>
              <a:rPr lang="de-DE" dirty="0"/>
            </a:br>
            <a:r>
              <a:rPr lang="de-DE" dirty="0"/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2403822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15285CE5-013A-4554-99D3-E6E1B7530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9008" y="-1"/>
            <a:ext cx="10456385" cy="5645695"/>
          </a:xfrm>
          <a:custGeom>
            <a:avLst/>
            <a:gdLst>
              <a:gd name="connsiteX0" fmla="*/ 10560 w 6543725"/>
              <a:gd name="connsiteY0" fmla="*/ 0 h 3533140"/>
              <a:gd name="connsiteX1" fmla="*/ 6533165 w 6543725"/>
              <a:gd name="connsiteY1" fmla="*/ 0 h 3533140"/>
              <a:gd name="connsiteX2" fmla="*/ 6543725 w 6543725"/>
              <a:gd name="connsiteY2" fmla="*/ 261277 h 3533140"/>
              <a:gd name="connsiteX3" fmla="*/ 6532879 w 6543725"/>
              <a:gd name="connsiteY3" fmla="*/ 529622 h 3533140"/>
              <a:gd name="connsiteX4" fmla="*/ 6500902 w 6543725"/>
              <a:gd name="connsiteY4" fmla="*/ 791992 h 3533140"/>
              <a:gd name="connsiteX5" fmla="*/ 6448637 w 6543725"/>
              <a:gd name="connsiteY5" fmla="*/ 1047546 h 3533140"/>
              <a:gd name="connsiteX6" fmla="*/ 6376924 w 6543725"/>
              <a:gd name="connsiteY6" fmla="*/ 1295442 h 3533140"/>
              <a:gd name="connsiteX7" fmla="*/ 6286607 w 6543725"/>
              <a:gd name="connsiteY7" fmla="*/ 1534837 h 3533140"/>
              <a:gd name="connsiteX8" fmla="*/ 6178527 w 6543725"/>
              <a:gd name="connsiteY8" fmla="*/ 1764890 h 3533140"/>
              <a:gd name="connsiteX9" fmla="*/ 6053527 w 6543725"/>
              <a:gd name="connsiteY9" fmla="*/ 1984758 h 3533140"/>
              <a:gd name="connsiteX10" fmla="*/ 5912448 w 6543725"/>
              <a:gd name="connsiteY10" fmla="*/ 2193600 h 3533140"/>
              <a:gd name="connsiteX11" fmla="*/ 5756132 w 6543725"/>
              <a:gd name="connsiteY11" fmla="*/ 2390573 h 3533140"/>
              <a:gd name="connsiteX12" fmla="*/ 5585421 w 6543725"/>
              <a:gd name="connsiteY12" fmla="*/ 2574836 h 3533140"/>
              <a:gd name="connsiteX13" fmla="*/ 5401159 w 6543725"/>
              <a:gd name="connsiteY13" fmla="*/ 2745547 h 3533140"/>
              <a:gd name="connsiteX14" fmla="*/ 5204185 w 6543725"/>
              <a:gd name="connsiteY14" fmla="*/ 2901862 h 3533140"/>
              <a:gd name="connsiteX15" fmla="*/ 4995343 w 6543725"/>
              <a:gd name="connsiteY15" fmla="*/ 3042941 h 3533140"/>
              <a:gd name="connsiteX16" fmla="*/ 4775475 w 6543725"/>
              <a:gd name="connsiteY16" fmla="*/ 3167942 h 3533140"/>
              <a:gd name="connsiteX17" fmla="*/ 4545422 w 6543725"/>
              <a:gd name="connsiteY17" fmla="*/ 3276022 h 3533140"/>
              <a:gd name="connsiteX18" fmla="*/ 4306027 w 6543725"/>
              <a:gd name="connsiteY18" fmla="*/ 3366339 h 3533140"/>
              <a:gd name="connsiteX19" fmla="*/ 4058131 w 6543725"/>
              <a:gd name="connsiteY19" fmla="*/ 3438051 h 3533140"/>
              <a:gd name="connsiteX20" fmla="*/ 3802577 w 6543725"/>
              <a:gd name="connsiteY20" fmla="*/ 3490317 h 3533140"/>
              <a:gd name="connsiteX21" fmla="*/ 3540207 w 6543725"/>
              <a:gd name="connsiteY21" fmla="*/ 3522294 h 3533140"/>
              <a:gd name="connsiteX22" fmla="*/ 3271862 w 6543725"/>
              <a:gd name="connsiteY22" fmla="*/ 3533140 h 3533140"/>
              <a:gd name="connsiteX23" fmla="*/ 3003520 w 6543725"/>
              <a:gd name="connsiteY23" fmla="*/ 3522294 h 3533140"/>
              <a:gd name="connsiteX24" fmla="*/ 2741151 w 6543725"/>
              <a:gd name="connsiteY24" fmla="*/ 3490317 h 3533140"/>
              <a:gd name="connsiteX25" fmla="*/ 2485598 w 6543725"/>
              <a:gd name="connsiteY25" fmla="*/ 3438051 h 3533140"/>
              <a:gd name="connsiteX26" fmla="*/ 2237703 w 6543725"/>
              <a:gd name="connsiteY26" fmla="*/ 3366339 h 3533140"/>
              <a:gd name="connsiteX27" fmla="*/ 1998308 w 6543725"/>
              <a:gd name="connsiteY27" fmla="*/ 3276022 h 3533140"/>
              <a:gd name="connsiteX28" fmla="*/ 1768256 w 6543725"/>
              <a:gd name="connsiteY28" fmla="*/ 3167942 h 3533140"/>
              <a:gd name="connsiteX29" fmla="*/ 1548387 w 6543725"/>
              <a:gd name="connsiteY29" fmla="*/ 3042941 h 3533140"/>
              <a:gd name="connsiteX30" fmla="*/ 1339545 w 6543725"/>
              <a:gd name="connsiteY30" fmla="*/ 2901862 h 3533140"/>
              <a:gd name="connsiteX31" fmla="*/ 1142571 w 6543725"/>
              <a:gd name="connsiteY31" fmla="*/ 2745547 h 3533140"/>
              <a:gd name="connsiteX32" fmla="*/ 958308 w 6543725"/>
              <a:gd name="connsiteY32" fmla="*/ 2574836 h 3533140"/>
              <a:gd name="connsiteX33" fmla="*/ 787597 w 6543725"/>
              <a:gd name="connsiteY33" fmla="*/ 2390573 h 3533140"/>
              <a:gd name="connsiteX34" fmla="*/ 631281 w 6543725"/>
              <a:gd name="connsiteY34" fmla="*/ 2193600 h 3533140"/>
              <a:gd name="connsiteX35" fmla="*/ 490201 w 6543725"/>
              <a:gd name="connsiteY35" fmla="*/ 1984758 h 3533140"/>
              <a:gd name="connsiteX36" fmla="*/ 365200 w 6543725"/>
              <a:gd name="connsiteY36" fmla="*/ 1764890 h 3533140"/>
              <a:gd name="connsiteX37" fmla="*/ 257120 w 6543725"/>
              <a:gd name="connsiteY37" fmla="*/ 1534837 h 3533140"/>
              <a:gd name="connsiteX38" fmla="*/ 166802 w 6543725"/>
              <a:gd name="connsiteY38" fmla="*/ 1295442 h 3533140"/>
              <a:gd name="connsiteX39" fmla="*/ 95089 w 6543725"/>
              <a:gd name="connsiteY39" fmla="*/ 1047546 h 3533140"/>
              <a:gd name="connsiteX40" fmla="*/ 42823 w 6543725"/>
              <a:gd name="connsiteY40" fmla="*/ 791992 h 3533140"/>
              <a:gd name="connsiteX41" fmla="*/ 10846 w 6543725"/>
              <a:gd name="connsiteY41" fmla="*/ 529622 h 3533140"/>
              <a:gd name="connsiteX42" fmla="*/ 0 w 6543725"/>
              <a:gd name="connsiteY42" fmla="*/ 261277 h 3533140"/>
              <a:gd name="connsiteX43" fmla="*/ 10560 w 6543725"/>
              <a:gd name="connsiteY43" fmla="*/ 0 h 353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543725" h="3533140">
                <a:moveTo>
                  <a:pt x="10560" y="0"/>
                </a:moveTo>
                <a:lnTo>
                  <a:pt x="6533165" y="0"/>
                </a:lnTo>
                <a:lnTo>
                  <a:pt x="6543725" y="261277"/>
                </a:lnTo>
                <a:lnTo>
                  <a:pt x="6532879" y="529622"/>
                </a:lnTo>
                <a:lnTo>
                  <a:pt x="6500902" y="791992"/>
                </a:lnTo>
                <a:lnTo>
                  <a:pt x="6448637" y="1047546"/>
                </a:lnTo>
                <a:lnTo>
                  <a:pt x="6376924" y="1295442"/>
                </a:lnTo>
                <a:lnTo>
                  <a:pt x="6286607" y="1534837"/>
                </a:lnTo>
                <a:lnTo>
                  <a:pt x="6178527" y="1764890"/>
                </a:lnTo>
                <a:lnTo>
                  <a:pt x="6053527" y="1984758"/>
                </a:lnTo>
                <a:lnTo>
                  <a:pt x="5912448" y="2193600"/>
                </a:lnTo>
                <a:lnTo>
                  <a:pt x="5756132" y="2390573"/>
                </a:lnTo>
                <a:lnTo>
                  <a:pt x="5585421" y="2574836"/>
                </a:lnTo>
                <a:lnTo>
                  <a:pt x="5401159" y="2745547"/>
                </a:lnTo>
                <a:lnTo>
                  <a:pt x="5204185" y="2901862"/>
                </a:lnTo>
                <a:lnTo>
                  <a:pt x="4995343" y="3042941"/>
                </a:lnTo>
                <a:lnTo>
                  <a:pt x="4775475" y="3167942"/>
                </a:lnTo>
                <a:lnTo>
                  <a:pt x="4545422" y="3276022"/>
                </a:lnTo>
                <a:lnTo>
                  <a:pt x="4306027" y="3366339"/>
                </a:lnTo>
                <a:lnTo>
                  <a:pt x="4058131" y="3438051"/>
                </a:lnTo>
                <a:lnTo>
                  <a:pt x="3802577" y="3490317"/>
                </a:lnTo>
                <a:lnTo>
                  <a:pt x="3540207" y="3522294"/>
                </a:lnTo>
                <a:lnTo>
                  <a:pt x="3271862" y="3533140"/>
                </a:lnTo>
                <a:lnTo>
                  <a:pt x="3003520" y="3522294"/>
                </a:lnTo>
                <a:lnTo>
                  <a:pt x="2741151" y="3490317"/>
                </a:lnTo>
                <a:lnTo>
                  <a:pt x="2485598" y="3438051"/>
                </a:lnTo>
                <a:lnTo>
                  <a:pt x="2237703" y="3366339"/>
                </a:lnTo>
                <a:lnTo>
                  <a:pt x="1998308" y="3276022"/>
                </a:lnTo>
                <a:lnTo>
                  <a:pt x="1768256" y="3167942"/>
                </a:lnTo>
                <a:lnTo>
                  <a:pt x="1548387" y="3042941"/>
                </a:lnTo>
                <a:lnTo>
                  <a:pt x="1339545" y="2901862"/>
                </a:lnTo>
                <a:lnTo>
                  <a:pt x="1142571" y="2745547"/>
                </a:lnTo>
                <a:lnTo>
                  <a:pt x="958308" y="2574836"/>
                </a:lnTo>
                <a:lnTo>
                  <a:pt x="787597" y="2390573"/>
                </a:lnTo>
                <a:lnTo>
                  <a:pt x="631281" y="2193600"/>
                </a:lnTo>
                <a:lnTo>
                  <a:pt x="490201" y="1984758"/>
                </a:lnTo>
                <a:lnTo>
                  <a:pt x="365200" y="1764890"/>
                </a:lnTo>
                <a:lnTo>
                  <a:pt x="257120" y="1534837"/>
                </a:lnTo>
                <a:lnTo>
                  <a:pt x="166802" y="1295442"/>
                </a:lnTo>
                <a:lnTo>
                  <a:pt x="95089" y="1047546"/>
                </a:lnTo>
                <a:lnTo>
                  <a:pt x="42823" y="791992"/>
                </a:lnTo>
                <a:lnTo>
                  <a:pt x="10846" y="529622"/>
                </a:lnTo>
                <a:lnTo>
                  <a:pt x="0" y="261277"/>
                </a:lnTo>
                <a:lnTo>
                  <a:pt x="1056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33" dirty="0"/>
          </a:p>
        </p:txBody>
      </p:sp>
      <p:sp>
        <p:nvSpPr>
          <p:cNvPr id="6" name="object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600288" y="3459029"/>
            <a:ext cx="2732193" cy="2731200"/>
          </a:xfrm>
          <a:custGeom>
            <a:avLst/>
            <a:gdLst/>
            <a:ahLst/>
            <a:cxnLst/>
            <a:rect l="l" t="t" r="r" b="b"/>
            <a:pathLst>
              <a:path w="2049145" h="2049145">
                <a:moveTo>
                  <a:pt x="1024432" y="0"/>
                </a:moveTo>
                <a:lnTo>
                  <a:pt x="940414" y="3395"/>
                </a:lnTo>
                <a:lnTo>
                  <a:pt x="858266" y="13407"/>
                </a:lnTo>
                <a:lnTo>
                  <a:pt x="778251" y="29772"/>
                </a:lnTo>
                <a:lnTo>
                  <a:pt x="700635" y="52225"/>
                </a:lnTo>
                <a:lnTo>
                  <a:pt x="625679" y="80504"/>
                </a:lnTo>
                <a:lnTo>
                  <a:pt x="553649" y="114344"/>
                </a:lnTo>
                <a:lnTo>
                  <a:pt x="484808" y="153482"/>
                </a:lnTo>
                <a:lnTo>
                  <a:pt x="419418" y="197654"/>
                </a:lnTo>
                <a:lnTo>
                  <a:pt x="357745" y="246597"/>
                </a:lnTo>
                <a:lnTo>
                  <a:pt x="300051" y="300047"/>
                </a:lnTo>
                <a:lnTo>
                  <a:pt x="246601" y="357740"/>
                </a:lnTo>
                <a:lnTo>
                  <a:pt x="197657" y="419413"/>
                </a:lnTo>
                <a:lnTo>
                  <a:pt x="153485" y="484802"/>
                </a:lnTo>
                <a:lnTo>
                  <a:pt x="114346" y="553644"/>
                </a:lnTo>
                <a:lnTo>
                  <a:pt x="80505" y="625674"/>
                </a:lnTo>
                <a:lnTo>
                  <a:pt x="52226" y="700630"/>
                </a:lnTo>
                <a:lnTo>
                  <a:pt x="29773" y="778247"/>
                </a:lnTo>
                <a:lnTo>
                  <a:pt x="13408" y="858262"/>
                </a:lnTo>
                <a:lnTo>
                  <a:pt x="3396" y="940412"/>
                </a:lnTo>
                <a:lnTo>
                  <a:pt x="0" y="1024432"/>
                </a:lnTo>
                <a:lnTo>
                  <a:pt x="3396" y="1108453"/>
                </a:lnTo>
                <a:lnTo>
                  <a:pt x="13408" y="1190602"/>
                </a:lnTo>
                <a:lnTo>
                  <a:pt x="29773" y="1270617"/>
                </a:lnTo>
                <a:lnTo>
                  <a:pt x="52226" y="1348235"/>
                </a:lnTo>
                <a:lnTo>
                  <a:pt x="80505" y="1423190"/>
                </a:lnTo>
                <a:lnTo>
                  <a:pt x="114346" y="1495221"/>
                </a:lnTo>
                <a:lnTo>
                  <a:pt x="153485" y="1564063"/>
                </a:lnTo>
                <a:lnTo>
                  <a:pt x="197657" y="1629452"/>
                </a:lnTo>
                <a:lnTo>
                  <a:pt x="246601" y="1691125"/>
                </a:lnTo>
                <a:lnTo>
                  <a:pt x="300051" y="1748818"/>
                </a:lnTo>
                <a:lnTo>
                  <a:pt x="357745" y="1802268"/>
                </a:lnTo>
                <a:lnTo>
                  <a:pt x="419418" y="1851211"/>
                </a:lnTo>
                <a:lnTo>
                  <a:pt x="484808" y="1895383"/>
                </a:lnTo>
                <a:lnTo>
                  <a:pt x="553649" y="1934521"/>
                </a:lnTo>
                <a:lnTo>
                  <a:pt x="625679" y="1968361"/>
                </a:lnTo>
                <a:lnTo>
                  <a:pt x="700635" y="1996639"/>
                </a:lnTo>
                <a:lnTo>
                  <a:pt x="778251" y="2019093"/>
                </a:lnTo>
                <a:lnTo>
                  <a:pt x="858266" y="2035457"/>
                </a:lnTo>
                <a:lnTo>
                  <a:pt x="940414" y="2045469"/>
                </a:lnTo>
                <a:lnTo>
                  <a:pt x="1024432" y="2048865"/>
                </a:lnTo>
                <a:lnTo>
                  <a:pt x="1108453" y="2045469"/>
                </a:lnTo>
                <a:lnTo>
                  <a:pt x="1190602" y="2035457"/>
                </a:lnTo>
                <a:lnTo>
                  <a:pt x="1270617" y="2019093"/>
                </a:lnTo>
                <a:lnTo>
                  <a:pt x="1348235" y="1996639"/>
                </a:lnTo>
                <a:lnTo>
                  <a:pt x="1423190" y="1968361"/>
                </a:lnTo>
                <a:lnTo>
                  <a:pt x="1495221" y="1934521"/>
                </a:lnTo>
                <a:lnTo>
                  <a:pt x="1564063" y="1895383"/>
                </a:lnTo>
                <a:lnTo>
                  <a:pt x="1629452" y="1851211"/>
                </a:lnTo>
                <a:lnTo>
                  <a:pt x="1691125" y="1802268"/>
                </a:lnTo>
                <a:lnTo>
                  <a:pt x="1748818" y="1748818"/>
                </a:lnTo>
                <a:lnTo>
                  <a:pt x="1802268" y="1691125"/>
                </a:lnTo>
                <a:lnTo>
                  <a:pt x="1851211" y="1629452"/>
                </a:lnTo>
                <a:lnTo>
                  <a:pt x="1895383" y="1564063"/>
                </a:lnTo>
                <a:lnTo>
                  <a:pt x="1934521" y="1495221"/>
                </a:lnTo>
                <a:lnTo>
                  <a:pt x="1968361" y="1423190"/>
                </a:lnTo>
                <a:lnTo>
                  <a:pt x="1996639" y="1348235"/>
                </a:lnTo>
                <a:lnTo>
                  <a:pt x="2019093" y="1270617"/>
                </a:lnTo>
                <a:lnTo>
                  <a:pt x="2035457" y="1190602"/>
                </a:lnTo>
                <a:lnTo>
                  <a:pt x="2045469" y="1108453"/>
                </a:lnTo>
                <a:lnTo>
                  <a:pt x="2048865" y="1024432"/>
                </a:lnTo>
                <a:lnTo>
                  <a:pt x="2045469" y="940412"/>
                </a:lnTo>
                <a:lnTo>
                  <a:pt x="2035457" y="858262"/>
                </a:lnTo>
                <a:lnTo>
                  <a:pt x="2019093" y="778247"/>
                </a:lnTo>
                <a:lnTo>
                  <a:pt x="1996639" y="700630"/>
                </a:lnTo>
                <a:lnTo>
                  <a:pt x="1968361" y="625674"/>
                </a:lnTo>
                <a:lnTo>
                  <a:pt x="1934521" y="553644"/>
                </a:lnTo>
                <a:lnTo>
                  <a:pt x="1895383" y="484802"/>
                </a:lnTo>
                <a:lnTo>
                  <a:pt x="1851211" y="419413"/>
                </a:lnTo>
                <a:lnTo>
                  <a:pt x="1802268" y="357740"/>
                </a:lnTo>
                <a:lnTo>
                  <a:pt x="1748818" y="300047"/>
                </a:lnTo>
                <a:lnTo>
                  <a:pt x="1691125" y="246597"/>
                </a:lnTo>
                <a:lnTo>
                  <a:pt x="1629452" y="197654"/>
                </a:lnTo>
                <a:lnTo>
                  <a:pt x="1564063" y="153482"/>
                </a:lnTo>
                <a:lnTo>
                  <a:pt x="1495221" y="114344"/>
                </a:lnTo>
                <a:lnTo>
                  <a:pt x="1423190" y="80504"/>
                </a:lnTo>
                <a:lnTo>
                  <a:pt x="1348235" y="52225"/>
                </a:lnTo>
                <a:lnTo>
                  <a:pt x="1270617" y="29772"/>
                </a:lnTo>
                <a:lnTo>
                  <a:pt x="1190602" y="13407"/>
                </a:lnTo>
                <a:lnTo>
                  <a:pt x="1108453" y="3395"/>
                </a:lnTo>
                <a:lnTo>
                  <a:pt x="10244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de-DE" sz="1872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B21D629-C43C-4D84-9C1B-3D969EC17A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172" t="52913" r="38079" b="30629"/>
          <a:stretch/>
        </p:blipFill>
        <p:spPr>
          <a:xfrm>
            <a:off x="8051982" y="4185595"/>
            <a:ext cx="1646636" cy="1298604"/>
          </a:xfrm>
          <a:prstGeom prst="rect">
            <a:avLst/>
          </a:prstGeom>
        </p:spPr>
      </p:pic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260800" y="861391"/>
            <a:ext cx="6446168" cy="248454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4267" b="1" baseline="0">
                <a:solidFill>
                  <a:schemeClr val="bg1"/>
                </a:solidFill>
              </a:defRPr>
            </a:lvl1pPr>
            <a:lvl2pPr>
              <a:defRPr sz="4533" b="1">
                <a:solidFill>
                  <a:schemeClr val="bg1"/>
                </a:solidFill>
              </a:defRPr>
            </a:lvl2pPr>
            <a:lvl3pPr>
              <a:defRPr sz="4533" b="1">
                <a:solidFill>
                  <a:schemeClr val="bg1"/>
                </a:solidFill>
              </a:defRPr>
            </a:lvl3pPr>
            <a:lvl4pPr>
              <a:defRPr sz="4533" b="1">
                <a:solidFill>
                  <a:schemeClr val="bg1"/>
                </a:solidFill>
              </a:defRPr>
            </a:lvl4pPr>
            <a:lvl5pPr>
              <a:defRPr sz="4533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Zitat durch Klicken hinzufügen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260805" y="3628802"/>
            <a:ext cx="5074295" cy="55679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B0679E-4298-42B0-A6D7-5DEAE17BE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16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622D3E87-4D5E-42EE-BFAA-DEFADCE54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5900F60D-1768-48E3-A1B5-14BBCB67FE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768000"/>
            <a:ext cx="10992267" cy="369600"/>
          </a:xfrm>
        </p:spPr>
        <p:txBody>
          <a:bodyPr lIns="0" tIns="0" rIns="0" bIns="0"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000" y="1344000"/>
            <a:ext cx="5280000" cy="4944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6267" y="1344000"/>
            <a:ext cx="5280000" cy="4944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B82C5C2-88CF-4E85-87A1-3B28CBF336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7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5E59DF-9C98-443E-93E0-C25D5A93D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FF756D6-45BE-4CA9-8D73-7DC21CF7EB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768000"/>
            <a:ext cx="10992267" cy="369600"/>
          </a:xfrm>
        </p:spPr>
        <p:txBody>
          <a:bodyPr lIns="0" tIns="0" rIns="0" bIns="0"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000" y="1344001"/>
            <a:ext cx="5280000" cy="286977"/>
          </a:xfrm>
        </p:spPr>
        <p:txBody>
          <a:bodyPr anchor="b"/>
          <a:lstStyle>
            <a:lvl1pPr marL="0" indent="0">
              <a:buNone/>
              <a:defRPr sz="1867" b="0" cap="all" baseline="0">
                <a:solidFill>
                  <a:schemeClr val="accent1"/>
                </a:solidFill>
              </a:defRPr>
            </a:lvl1pPr>
            <a:lvl2pPr marL="457185" indent="0">
              <a:buNone/>
              <a:defRPr sz="2000" b="1"/>
            </a:lvl2pPr>
            <a:lvl3pPr marL="914368" indent="0">
              <a:buNone/>
              <a:defRPr sz="1800" b="1"/>
            </a:lvl3pPr>
            <a:lvl4pPr marL="1371552" indent="0">
              <a:buNone/>
              <a:defRPr sz="1600" b="1"/>
            </a:lvl4pPr>
            <a:lvl5pPr marL="1828736" indent="0">
              <a:buNone/>
              <a:defRPr sz="1600" b="1"/>
            </a:lvl5pPr>
            <a:lvl6pPr marL="2285920" indent="0">
              <a:buNone/>
              <a:defRPr sz="1600" b="1"/>
            </a:lvl6pPr>
            <a:lvl7pPr marL="2743103" indent="0">
              <a:buNone/>
              <a:defRPr sz="1600" b="1"/>
            </a:lvl7pPr>
            <a:lvl8pPr marL="3200288" indent="0">
              <a:buNone/>
              <a:defRPr sz="1600" b="1"/>
            </a:lvl8pPr>
            <a:lvl9pPr marL="3657473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000" y="1728000"/>
            <a:ext cx="5280000" cy="4560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336267" y="1344001"/>
            <a:ext cx="5280000" cy="286977"/>
          </a:xfrm>
        </p:spPr>
        <p:txBody>
          <a:bodyPr anchor="b"/>
          <a:lstStyle>
            <a:lvl1pPr marL="0" indent="0">
              <a:buNone/>
              <a:defRPr sz="1867" b="0" cap="all" baseline="0">
                <a:solidFill>
                  <a:schemeClr val="accent1"/>
                </a:solidFill>
              </a:defRPr>
            </a:lvl1pPr>
            <a:lvl2pPr marL="457185" indent="0">
              <a:buNone/>
              <a:defRPr sz="2000" b="1"/>
            </a:lvl2pPr>
            <a:lvl3pPr marL="914368" indent="0">
              <a:buNone/>
              <a:defRPr sz="1800" b="1"/>
            </a:lvl3pPr>
            <a:lvl4pPr marL="1371552" indent="0">
              <a:buNone/>
              <a:defRPr sz="1600" b="1"/>
            </a:lvl4pPr>
            <a:lvl5pPr marL="1828736" indent="0">
              <a:buNone/>
              <a:defRPr sz="1600" b="1"/>
            </a:lvl5pPr>
            <a:lvl6pPr marL="2285920" indent="0">
              <a:buNone/>
              <a:defRPr sz="1600" b="1"/>
            </a:lvl6pPr>
            <a:lvl7pPr marL="2743103" indent="0">
              <a:buNone/>
              <a:defRPr sz="1600" b="1"/>
            </a:lvl7pPr>
            <a:lvl8pPr marL="3200288" indent="0">
              <a:buNone/>
              <a:defRPr sz="1600" b="1"/>
            </a:lvl8pPr>
            <a:lvl9pPr marL="3657473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15"/>
          </p:nvPr>
        </p:nvSpPr>
        <p:spPr>
          <a:xfrm>
            <a:off x="6336267" y="1728000"/>
            <a:ext cx="5280000" cy="4560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8E22309-6A52-4A7C-99F1-CEE24DDAA3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133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3E3249F-FD38-4D4D-9020-0251E0AF5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501507C-4075-4224-82B8-ACF0E98687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768000"/>
            <a:ext cx="10992267" cy="369600"/>
          </a:xfrm>
        </p:spPr>
        <p:txBody>
          <a:bodyPr lIns="0" tIns="0" rIns="0" bIns="0"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000" y="1344000"/>
            <a:ext cx="5568000" cy="4944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4"/>
          </p:nvPr>
        </p:nvSpPr>
        <p:spPr>
          <a:xfrm>
            <a:off x="6527584" y="1344000"/>
            <a:ext cx="5088683" cy="238712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5"/>
          </p:nvPr>
        </p:nvSpPr>
        <p:spPr>
          <a:xfrm>
            <a:off x="6527584" y="3818384"/>
            <a:ext cx="5088683" cy="24624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72E9CC-06C1-4D8B-AB4D-A9861EE14C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110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301769-7A5F-4726-A7DE-F0F6415EC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6BEED840-629E-4E70-924A-3F5FA272B6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768000"/>
            <a:ext cx="10992267" cy="369600"/>
          </a:xfrm>
        </p:spPr>
        <p:txBody>
          <a:bodyPr lIns="0" tIns="0" rIns="0" bIns="0"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000" y="1344000"/>
            <a:ext cx="5569147" cy="4944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4"/>
          </p:nvPr>
        </p:nvSpPr>
        <p:spPr>
          <a:xfrm>
            <a:off x="6527584" y="1344000"/>
            <a:ext cx="5088683" cy="4944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CB930EF-1FFF-436D-9D19-8CEE6022B7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144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3CA99B5-A2F2-4F10-9CFB-140C563A4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F23A02F9-9EFB-40DA-A6A9-B4AB8316E8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768000"/>
            <a:ext cx="10992267" cy="369600"/>
          </a:xfrm>
        </p:spPr>
        <p:txBody>
          <a:bodyPr lIns="0" tIns="0" rIns="0" bIns="0"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9"/>
          </p:nvPr>
        </p:nvSpPr>
        <p:spPr>
          <a:xfrm>
            <a:off x="0" y="1268731"/>
            <a:ext cx="4320000" cy="27648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4320005" y="1268731"/>
            <a:ext cx="4319999" cy="27648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20"/>
          </p:nvPr>
        </p:nvSpPr>
        <p:spPr>
          <a:xfrm>
            <a:off x="0" y="4051496"/>
            <a:ext cx="4320000" cy="280650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7"/>
          </p:nvPr>
        </p:nvSpPr>
        <p:spPr>
          <a:xfrm>
            <a:off x="4320000" y="4051496"/>
            <a:ext cx="4320000" cy="280650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8"/>
          </p:nvPr>
        </p:nvSpPr>
        <p:spPr>
          <a:xfrm>
            <a:off x="8640000" y="1268733"/>
            <a:ext cx="3552000" cy="558927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004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runden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A8DCC85-4928-492C-BEE7-FC5B55B32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4"/>
          </p:nvPr>
        </p:nvSpPr>
        <p:spPr>
          <a:xfrm>
            <a:off x="642968" y="1276393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333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2424000" y="1276393"/>
            <a:ext cx="9192267" cy="1440000"/>
          </a:xfrm>
        </p:spPr>
        <p:txBody>
          <a:bodyPr anchor="ctr"/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1" name="Bildplatzhalter 7"/>
          <p:cNvSpPr>
            <a:spLocks noGrp="1" noChangeAspect="1"/>
          </p:cNvSpPr>
          <p:nvPr>
            <p:ph type="pic" sz="quarter" idx="17"/>
          </p:nvPr>
        </p:nvSpPr>
        <p:spPr>
          <a:xfrm>
            <a:off x="642968" y="304543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333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2424000" y="3045432"/>
            <a:ext cx="9192267" cy="1440000"/>
          </a:xfrm>
        </p:spPr>
        <p:txBody>
          <a:bodyPr anchor="ctr"/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3" name="Bildplatzhalter 7"/>
          <p:cNvSpPr>
            <a:spLocks noGrp="1" noChangeAspect="1"/>
          </p:cNvSpPr>
          <p:nvPr>
            <p:ph type="pic" sz="quarter" idx="19"/>
          </p:nvPr>
        </p:nvSpPr>
        <p:spPr>
          <a:xfrm>
            <a:off x="642968" y="4814471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333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4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2424000" y="4814471"/>
            <a:ext cx="9192267" cy="1440000"/>
          </a:xfrm>
        </p:spPr>
        <p:txBody>
          <a:bodyPr anchor="ctr"/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C06C85-60EC-4B14-BA0F-EDC84B2B91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769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eckigen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792EEEF-D15B-42F6-B267-A355CF4E4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4"/>
          </p:nvPr>
        </p:nvSpPr>
        <p:spPr>
          <a:xfrm>
            <a:off x="635000" y="1278160"/>
            <a:ext cx="192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2858814" y="1278161"/>
            <a:ext cx="8757453" cy="1440000"/>
          </a:xfrm>
        </p:spPr>
        <p:txBody>
          <a:bodyPr anchor="ctr"/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21"/>
          </p:nvPr>
        </p:nvSpPr>
        <p:spPr>
          <a:xfrm>
            <a:off x="635000" y="3059473"/>
            <a:ext cx="192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22"/>
          </p:nvPr>
        </p:nvSpPr>
        <p:spPr>
          <a:xfrm>
            <a:off x="2858814" y="3059473"/>
            <a:ext cx="8757453" cy="1440000"/>
          </a:xfrm>
        </p:spPr>
        <p:txBody>
          <a:bodyPr anchor="ctr"/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5" name="Bildplatzhalter 7"/>
          <p:cNvSpPr>
            <a:spLocks noGrp="1"/>
          </p:cNvSpPr>
          <p:nvPr>
            <p:ph type="pic" sz="quarter" idx="23"/>
          </p:nvPr>
        </p:nvSpPr>
        <p:spPr>
          <a:xfrm>
            <a:off x="635000" y="4840788"/>
            <a:ext cx="192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6" name="Textplatzhalter 10"/>
          <p:cNvSpPr>
            <a:spLocks noGrp="1"/>
          </p:cNvSpPr>
          <p:nvPr>
            <p:ph type="body" sz="quarter" idx="24"/>
          </p:nvPr>
        </p:nvSpPr>
        <p:spPr>
          <a:xfrm>
            <a:off x="2858814" y="4840788"/>
            <a:ext cx="8757453" cy="1440000"/>
          </a:xfrm>
        </p:spPr>
        <p:txBody>
          <a:bodyPr anchor="ctr"/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6D0D84A-45A2-45C5-9990-3E4AD0115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552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2369BABE-C34D-4B71-ABE7-625BE220F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4F73F404-72E1-4BC9-B71C-D15CC67905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768000"/>
            <a:ext cx="10992267" cy="369600"/>
          </a:xfrm>
        </p:spPr>
        <p:txBody>
          <a:bodyPr lIns="0" tIns="0" rIns="0" bIns="0"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9" name="Rechteck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33663" y="2778942"/>
            <a:ext cx="3752052" cy="35018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72" dirty="0"/>
          </a:p>
        </p:txBody>
      </p:sp>
      <p:sp>
        <p:nvSpPr>
          <p:cNvPr id="8" name="Bildplatzhalter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1549688" y="1716948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960000" y="3857760"/>
            <a:ext cx="3120387" cy="302400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960000" y="4320002"/>
            <a:ext cx="3120387" cy="1507740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21" name="Rechteck 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95306" y="2778942"/>
            <a:ext cx="3752052" cy="35018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72" dirty="0"/>
          </a:p>
        </p:txBody>
      </p:sp>
      <p:sp>
        <p:nvSpPr>
          <p:cNvPr id="22" name="Bildplatzhalter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6111331" y="1716948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3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5512335" y="3857760"/>
            <a:ext cx="3120387" cy="302400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4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5512335" y="4320002"/>
            <a:ext cx="3120387" cy="1507740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6E0B2A-3E4B-42AD-A666-EE9AC24DB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653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8B00749-49F7-4FC9-AE55-9A89B4673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9" name="Rechteck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33661" y="2119086"/>
            <a:ext cx="3360000" cy="4161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72" dirty="0"/>
          </a:p>
        </p:txBody>
      </p:sp>
      <p:sp>
        <p:nvSpPr>
          <p:cNvPr id="21" name="Bildplatzhalter 7">
            <a:extLst>
              <a:ext uri="{FF2B5EF4-FFF2-40B4-BE49-F238E27FC236}">
                <a16:creationId xmlns:a16="http://schemas.microsoft.com/office/drawing/2014/main" id="{0CCFCC13-9E94-4A8E-927E-B90EB9693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1340394" y="1107350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960000" y="3190102"/>
            <a:ext cx="2880000" cy="302400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960000" y="4320002"/>
            <a:ext cx="2880000" cy="1507740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13" name="Rechteck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47127" y="2119086"/>
            <a:ext cx="3360000" cy="4161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72" dirty="0"/>
          </a:p>
        </p:txBody>
      </p:sp>
      <p:sp>
        <p:nvSpPr>
          <p:cNvPr id="22" name="Bildplatzhalter 7">
            <a:extLst>
              <a:ext uri="{FF2B5EF4-FFF2-40B4-BE49-F238E27FC236}">
                <a16:creationId xmlns:a16="http://schemas.microsoft.com/office/drawing/2014/main" id="{34D29721-8BC0-4D90-A4F3-75A72451E9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5167127" y="1107350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5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768812" y="3204973"/>
            <a:ext cx="2880000" cy="302400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6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4768812" y="4320002"/>
            <a:ext cx="2880000" cy="1507740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17" name="Rechteck 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260592" y="2119086"/>
            <a:ext cx="3360000" cy="41616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72" dirty="0"/>
          </a:p>
        </p:txBody>
      </p:sp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01CD30C1-0EF4-4BAD-97BF-FFFDBEF2C1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8980592" y="1107350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9" name="Textplatzhalt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8577624" y="3857760"/>
            <a:ext cx="2880000" cy="302400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0" name="Textplatzhalt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8577624" y="4320002"/>
            <a:ext cx="2880000" cy="1507740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1B1ECFF-6681-442D-8B7C-82576D3E2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Rechteck 17"/>
          <p:cNvSpPr/>
          <p:nvPr userDrawn="1"/>
        </p:nvSpPr>
        <p:spPr>
          <a:xfrm>
            <a:off x="0" y="-1"/>
            <a:ext cx="12192000" cy="815547"/>
          </a:xfrm>
          <a:prstGeom prst="rect">
            <a:avLst/>
          </a:prstGeom>
          <a:solidFill>
            <a:srgbClr val="0C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28" name="Titel 1"/>
          <p:cNvSpPr txBox="1">
            <a:spLocks/>
          </p:cNvSpPr>
          <p:nvPr userDrawn="1"/>
        </p:nvSpPr>
        <p:spPr>
          <a:xfrm>
            <a:off x="345990" y="202702"/>
            <a:ext cx="11272400" cy="33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6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Univers for UniS 65 Bold Rg" panose="020B0703030502020204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9945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arriefrei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5434E774-7C72-48E0-B896-1C63AA748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1" y="358611"/>
            <a:ext cx="2742489" cy="575997"/>
          </a:xfrm>
          <a:prstGeom prst="rect">
            <a:avLst/>
          </a:prstGeom>
        </p:spPr>
      </p:pic>
      <p:sp>
        <p:nvSpPr>
          <p:cNvPr id="9" name="Bildplatzhalt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689121"/>
            <a:ext cx="12192000" cy="5168879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6BA6808-8CD4-4528-935A-3978EF1718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4029" y="599281"/>
            <a:ext cx="5520000" cy="5520000"/>
          </a:xfrm>
          <a:prstGeom prst="ellipse">
            <a:avLst/>
          </a:prstGeom>
          <a:solidFill>
            <a:schemeClr val="accent2"/>
          </a:solidFill>
        </p:spPr>
        <p:txBody>
          <a:bodyPr vert="horz" wrap="square" lIns="0" tIns="0" rIns="0" bIns="1116000" rtlCol="0" anchor="b" anchorCtr="0">
            <a:noAutofit/>
          </a:bodyPr>
          <a:lstStyle>
            <a:lvl1pPr>
              <a:defRPr lang="en-GB" sz="3733" baseline="0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 dirty="0"/>
              <a:t>Barrierefreier  Titel – Text durch Klicken </a:t>
            </a:r>
            <a:br>
              <a:rPr lang="de-DE" dirty="0"/>
            </a:br>
            <a:r>
              <a:rPr lang="de-DE" dirty="0"/>
              <a:t>hinzufügen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141030" y="3951514"/>
            <a:ext cx="4016828" cy="740229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185" indent="0" algn="ctr">
              <a:buNone/>
              <a:defRPr sz="2000"/>
            </a:lvl2pPr>
            <a:lvl3pPr marL="914368" indent="0" algn="ctr">
              <a:buNone/>
              <a:defRPr sz="1800"/>
            </a:lvl3pPr>
            <a:lvl4pPr marL="1371552" indent="0" algn="ctr">
              <a:buNone/>
              <a:defRPr sz="1600"/>
            </a:lvl4pPr>
            <a:lvl5pPr marL="1828736" indent="0" algn="ctr">
              <a:buNone/>
              <a:defRPr sz="1600"/>
            </a:lvl5pPr>
            <a:lvl6pPr marL="2285920" indent="0" algn="ctr">
              <a:buNone/>
              <a:defRPr sz="1600"/>
            </a:lvl6pPr>
            <a:lvl7pPr marL="2743103" indent="0" algn="ctr">
              <a:buNone/>
              <a:defRPr sz="1600"/>
            </a:lvl7pPr>
            <a:lvl8pPr marL="3200288" indent="0" algn="ctr">
              <a:buNone/>
              <a:defRPr sz="1600"/>
            </a:lvl8pPr>
            <a:lvl9pPr marL="3657473" indent="0" algn="ctr">
              <a:buNone/>
              <a:defRPr sz="1600"/>
            </a:lvl9pPr>
          </a:lstStyle>
          <a:p>
            <a:r>
              <a:rPr lang="de-DE"/>
              <a:t>Untertitel Text durch Klicken hinzufügen</a:t>
            </a:r>
            <a:endParaRPr lang="de-DE" dirty="0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A6FC492-F4FE-474B-9BFE-DAAE645B98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64013" y="4794480"/>
            <a:ext cx="1699200" cy="1699200"/>
          </a:xfrm>
          <a:prstGeom prst="ellipse">
            <a:avLst/>
          </a:prstGeom>
          <a:solidFill>
            <a:schemeClr val="bg1"/>
          </a:solidFill>
        </p:spPr>
        <p:txBody>
          <a:bodyPr wrap="none" lIns="0" tIns="0" rIns="0" bIns="0"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Vorname </a:t>
            </a:r>
            <a:br>
              <a:rPr lang="de-DE" dirty="0"/>
            </a:br>
            <a:r>
              <a:rPr lang="de-DE" dirty="0"/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36748434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00D522C-4936-4859-8D4D-0C55FD55D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9" name="Rechteck 8"/>
          <p:cNvSpPr/>
          <p:nvPr userDrawn="1"/>
        </p:nvSpPr>
        <p:spPr>
          <a:xfrm>
            <a:off x="622305" y="1943100"/>
            <a:ext cx="2708668" cy="43370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72" dirty="0"/>
          </a:p>
        </p:txBody>
      </p:sp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8148DC21-4CB2-4171-8B0E-7865619CB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1110237" y="935898"/>
            <a:ext cx="1732800" cy="17328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893308" y="2909197"/>
            <a:ext cx="2166659" cy="489331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893308" y="4385165"/>
            <a:ext cx="2166659" cy="1724087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24" name="Rechteck 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408840" y="1943100"/>
            <a:ext cx="2688000" cy="43370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72" dirty="0"/>
          </a:p>
        </p:txBody>
      </p:sp>
      <p:sp>
        <p:nvSpPr>
          <p:cNvPr id="37" name="Bildplatzhalter 7">
            <a:extLst>
              <a:ext uri="{FF2B5EF4-FFF2-40B4-BE49-F238E27FC236}">
                <a16:creationId xmlns:a16="http://schemas.microsoft.com/office/drawing/2014/main" id="{515DA547-D380-4DDE-8F77-C8902B702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3886440" y="935898"/>
            <a:ext cx="1732800" cy="17328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6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669511" y="2909197"/>
            <a:ext cx="2166659" cy="489331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7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3669511" y="4385165"/>
            <a:ext cx="2166659" cy="1724087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28" name="Rechteck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74708" y="1943100"/>
            <a:ext cx="2688000" cy="43370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72" dirty="0"/>
          </a:p>
        </p:txBody>
      </p:sp>
      <p:sp>
        <p:nvSpPr>
          <p:cNvPr id="38" name="Bildplatzhalter 7">
            <a:extLst>
              <a:ext uri="{FF2B5EF4-FFF2-40B4-BE49-F238E27FC236}">
                <a16:creationId xmlns:a16="http://schemas.microsoft.com/office/drawing/2014/main" id="{27A38D11-8E8E-44F4-9460-58E87F53E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6652308" y="935898"/>
            <a:ext cx="1732800" cy="17328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30" name="Textplatzhalt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6435379" y="2909197"/>
            <a:ext cx="2166659" cy="489331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31" name="Textplatzhalt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6435379" y="4385165"/>
            <a:ext cx="2166659" cy="1724087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32" name="Rechteck 3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40576" y="1943100"/>
            <a:ext cx="2688000" cy="43370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72" dirty="0"/>
          </a:p>
        </p:txBody>
      </p:sp>
      <p:sp>
        <p:nvSpPr>
          <p:cNvPr id="39" name="Bildplatzhalter 7">
            <a:extLst>
              <a:ext uri="{FF2B5EF4-FFF2-40B4-BE49-F238E27FC236}">
                <a16:creationId xmlns:a16="http://schemas.microsoft.com/office/drawing/2014/main" id="{F9D0B43C-E1CE-4C97-B82A-2D4CC82B3C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9418176" y="935898"/>
            <a:ext cx="1732800" cy="17328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34" name="Textplatzhalt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9201247" y="2909197"/>
            <a:ext cx="2166659" cy="489331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35" name="Textplatzhalt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9201247" y="4385165"/>
            <a:ext cx="2166659" cy="1724087"/>
          </a:xfrm>
        </p:spPr>
        <p:txBody>
          <a:bodyPr/>
          <a:lstStyle>
            <a:lvl1pPr marL="0" indent="0">
              <a:spcBef>
                <a:spcPts val="1600"/>
              </a:spcBef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A2C9645-CED1-4CDA-B753-24982D514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hteck 20"/>
          <p:cNvSpPr/>
          <p:nvPr userDrawn="1"/>
        </p:nvSpPr>
        <p:spPr>
          <a:xfrm>
            <a:off x="0" y="-1"/>
            <a:ext cx="12192000" cy="815547"/>
          </a:xfrm>
          <a:prstGeom prst="rect">
            <a:avLst/>
          </a:prstGeom>
          <a:solidFill>
            <a:srgbClr val="0C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57623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CA6FC187-6C25-4F69-9AFE-1DD171950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6B0B00BC-A6AE-499E-84DC-2DAD144AC3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768000"/>
            <a:ext cx="10992267" cy="369600"/>
          </a:xfrm>
        </p:spPr>
        <p:txBody>
          <a:bodyPr lIns="0" tIns="0" rIns="0" bIns="0"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8A42CD-E97A-4A8C-9ECA-D5E57469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822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3522D3-196E-42BC-8F70-9C600372E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9084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F09DF479-FD16-43D7-9DDB-3550E32CD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1" y="358611"/>
            <a:ext cx="2742489" cy="575997"/>
          </a:xfrm>
          <a:prstGeom prst="rect">
            <a:avLst/>
          </a:prstGeom>
        </p:spPr>
      </p:pic>
      <p:sp>
        <p:nvSpPr>
          <p:cNvPr id="16" name="Textfeld 15"/>
          <p:cNvSpPr txBox="1"/>
          <p:nvPr userDrawn="1"/>
        </p:nvSpPr>
        <p:spPr>
          <a:xfrm>
            <a:off x="528000" y="1814400"/>
            <a:ext cx="2880000" cy="38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67"/>
              </a:spcBef>
              <a:spcAft>
                <a:spcPts val="0"/>
              </a:spcAft>
              <a:tabLst>
                <a:tab pos="721758" algn="l"/>
              </a:tabLst>
            </a:pPr>
            <a:r>
              <a:rPr lang="de-DE" sz="2667" b="1" dirty="0">
                <a:solidFill>
                  <a:schemeClr val="tx1"/>
                </a:solidFill>
              </a:rPr>
              <a:t>Vielen Dank!</a:t>
            </a:r>
          </a:p>
        </p:txBody>
      </p:sp>
      <p:sp>
        <p:nvSpPr>
          <p:cNvPr id="6" name="Bildplatzhalter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7200" y="2548800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9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899200" y="2790720"/>
            <a:ext cx="4386739" cy="259200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5" name="E-Mail">
            <a:extLst>
              <a:ext uri="{FF2B5EF4-FFF2-40B4-BE49-F238E27FC236}">
                <a16:creationId xmlns:a16="http://schemas.microsoft.com/office/drawing/2014/main" id="{DC4F1E80-61B9-418C-9ECA-ED380D27300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899199" y="3429000"/>
            <a:ext cx="723528" cy="288643"/>
          </a:xfrm>
        </p:spPr>
        <p:txBody>
          <a:bodyPr/>
          <a:lstStyle>
            <a:lvl1pPr>
              <a:buFontTx/>
              <a:buNone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lang="de-DE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761920" rtl="0" eaLnBrk="1" latinLnBrk="0" hangingPunct="1">
              <a:lnSpc>
                <a:spcPct val="120000"/>
              </a:lnSpc>
              <a:spcBef>
                <a:spcPts val="833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de-DE" dirty="0"/>
              <a:t>E-Mail</a:t>
            </a:r>
          </a:p>
        </p:txBody>
      </p:sp>
      <p:sp>
        <p:nvSpPr>
          <p:cNvPr id="17" name="Email Adresse">
            <a:extLst>
              <a:ext uri="{FF2B5EF4-FFF2-40B4-BE49-F238E27FC236}">
                <a16:creationId xmlns:a16="http://schemas.microsoft.com/office/drawing/2014/main" id="{95AC1FC6-55C7-466E-9AFF-267F057E9FF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22727" y="3429000"/>
            <a:ext cx="3663212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26" name="Telefonnummer">
            <a:extLst>
              <a:ext uri="{FF2B5EF4-FFF2-40B4-BE49-F238E27FC236}">
                <a16:creationId xmlns:a16="http://schemas.microsoft.com/office/drawing/2014/main" id="{35F35B31-489C-4A4C-9242-41556B686F6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899199" y="3737491"/>
            <a:ext cx="2327908" cy="3277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Telefon +49 (0) 711 685-</a:t>
            </a:r>
          </a:p>
        </p:txBody>
      </p:sp>
      <p:sp>
        <p:nvSpPr>
          <p:cNvPr id="28" name="Durchwahl">
            <a:extLst>
              <a:ext uri="{FF2B5EF4-FFF2-40B4-BE49-F238E27FC236}">
                <a16:creationId xmlns:a16="http://schemas.microsoft.com/office/drawing/2014/main" id="{FC59E7C3-20E6-4BDA-854B-20C312E21A3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32774" y="3737491"/>
            <a:ext cx="865689" cy="3277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###-##</a:t>
            </a:r>
          </a:p>
        </p:txBody>
      </p:sp>
      <p:sp>
        <p:nvSpPr>
          <p:cNvPr id="29" name="www">
            <a:extLst>
              <a:ext uri="{FF2B5EF4-FFF2-40B4-BE49-F238E27FC236}">
                <a16:creationId xmlns:a16="http://schemas.microsoft.com/office/drawing/2014/main" id="{B0B68C46-CEAC-4187-96CC-0D9A9CD69DC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899200" y="4085054"/>
            <a:ext cx="486408" cy="317772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www.</a:t>
            </a:r>
          </a:p>
        </p:txBody>
      </p:sp>
      <p:sp>
        <p:nvSpPr>
          <p:cNvPr id="30" name="Webadresse">
            <a:extLst>
              <a:ext uri="{FF2B5EF4-FFF2-40B4-BE49-F238E27FC236}">
                <a16:creationId xmlns:a16="http://schemas.microsoft.com/office/drawing/2014/main" id="{05917742-F1BD-4B0E-BCFB-E6D3D9B21F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85610" y="4085054"/>
            <a:ext cx="2451097" cy="317772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31" name="Universität Stuttgart">
            <a:extLst>
              <a:ext uri="{FF2B5EF4-FFF2-40B4-BE49-F238E27FC236}">
                <a16:creationId xmlns:a16="http://schemas.microsoft.com/office/drawing/2014/main" id="{B5A32B63-1FA1-4055-B9C4-809D96650EC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899199" y="4677646"/>
            <a:ext cx="3333349" cy="291588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0" lvl="0" indent="0" algn="l" defTabSz="761920" rtl="0" eaLnBrk="1" latinLnBrk="0" hangingPunct="1">
              <a:lnSpc>
                <a:spcPct val="120000"/>
              </a:lnSpc>
              <a:spcBef>
                <a:spcPts val="833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tabLst>
                <a:tab pos="721766" algn="l"/>
              </a:tabLst>
            </a:pPr>
            <a:r>
              <a:rPr lang="de-DE" dirty="0"/>
              <a:t>Universität Stuttgart</a:t>
            </a:r>
          </a:p>
        </p:txBody>
      </p:sp>
      <p:sp>
        <p:nvSpPr>
          <p:cNvPr id="32" name="Abteilung Institut">
            <a:extLst>
              <a:ext uri="{FF2B5EF4-FFF2-40B4-BE49-F238E27FC236}">
                <a16:creationId xmlns:a16="http://schemas.microsoft.com/office/drawing/2014/main" id="{14A894A8-E098-40A1-9550-2E01B492A3C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899199" y="4996239"/>
            <a:ext cx="4386739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Abteilung oder Institutsname</a:t>
            </a:r>
          </a:p>
        </p:txBody>
      </p:sp>
      <p:sp>
        <p:nvSpPr>
          <p:cNvPr id="33" name="Adressfeld">
            <a:extLst>
              <a:ext uri="{FF2B5EF4-FFF2-40B4-BE49-F238E27FC236}">
                <a16:creationId xmlns:a16="http://schemas.microsoft.com/office/drawing/2014/main" id="{A3D97D55-DBDD-4483-BA26-B2A119D424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9199" y="5311244"/>
            <a:ext cx="4386739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</a:t>
            </a:r>
          </a:p>
        </p:txBody>
      </p:sp>
    </p:spTree>
    <p:extLst>
      <p:ext uri="{BB962C8B-B14F-4D97-AF65-F5344CB8AC3E}">
        <p14:creationId xmlns:p14="http://schemas.microsoft.com/office/powerpoint/2010/main" val="37855907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 bla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5" y="349707"/>
            <a:ext cx="2742489" cy="575997"/>
          </a:xfrm>
          <a:prstGeom prst="rect">
            <a:avLst/>
          </a:prstGeom>
        </p:spPr>
      </p:pic>
      <p:sp>
        <p:nvSpPr>
          <p:cNvPr id="16" name="Textfeld 15"/>
          <p:cNvSpPr txBox="1"/>
          <p:nvPr userDrawn="1"/>
        </p:nvSpPr>
        <p:spPr>
          <a:xfrm>
            <a:off x="528000" y="1814400"/>
            <a:ext cx="2880000" cy="38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67"/>
              </a:spcBef>
              <a:spcAft>
                <a:spcPts val="0"/>
              </a:spcAft>
              <a:tabLst>
                <a:tab pos="721758" algn="l"/>
              </a:tabLst>
            </a:pPr>
            <a:r>
              <a:rPr lang="de-DE" sz="2667" b="1" dirty="0">
                <a:solidFill>
                  <a:schemeClr val="bg1"/>
                </a:solidFill>
              </a:rPr>
              <a:t>Vielen Dank!</a:t>
            </a:r>
          </a:p>
        </p:txBody>
      </p:sp>
      <p:sp>
        <p:nvSpPr>
          <p:cNvPr id="27" name="Bildplatzhalter 7">
            <a:extLst>
              <a:ext uri="{FF2B5EF4-FFF2-40B4-BE49-F238E27FC236}">
                <a16:creationId xmlns:a16="http://schemas.microsoft.com/office/drawing/2014/main" id="{E8FAD59D-97FD-4838-AA91-B266FA5DD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7200" y="2548800"/>
            <a:ext cx="1920000" cy="1920000"/>
          </a:xfrm>
          <a:prstGeom prst="ellipse">
            <a:avLst/>
          </a:prstGeom>
          <a:solidFill>
            <a:schemeClr val="bg1"/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0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899200" y="2790720"/>
            <a:ext cx="4386739" cy="259200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1" name="E-Mail">
            <a:extLst>
              <a:ext uri="{FF2B5EF4-FFF2-40B4-BE49-F238E27FC236}">
                <a16:creationId xmlns:a16="http://schemas.microsoft.com/office/drawing/2014/main" id="{0A175C90-97AB-4E6B-9195-5265E38E70A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899199" y="3429000"/>
            <a:ext cx="723528" cy="288643"/>
          </a:xfrm>
        </p:spPr>
        <p:txBody>
          <a:bodyPr/>
          <a:lstStyle>
            <a:lvl1pPr>
              <a:buFontTx/>
              <a:buNone/>
              <a:defRPr lang="de-DE" sz="160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lang="de-DE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761920" rtl="0" eaLnBrk="1" latinLnBrk="0" hangingPunct="1">
              <a:lnSpc>
                <a:spcPct val="120000"/>
              </a:lnSpc>
              <a:spcBef>
                <a:spcPts val="833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de-DE" dirty="0"/>
              <a:t>E-Mail</a:t>
            </a:r>
          </a:p>
        </p:txBody>
      </p:sp>
      <p:sp>
        <p:nvSpPr>
          <p:cNvPr id="28" name="Email Adresse">
            <a:extLst>
              <a:ext uri="{FF2B5EF4-FFF2-40B4-BE49-F238E27FC236}">
                <a16:creationId xmlns:a16="http://schemas.microsoft.com/office/drawing/2014/main" id="{CBF3E8CA-9070-46CF-A0FE-B059145C617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22727" y="3429000"/>
            <a:ext cx="3663212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29" name="Telefonnummer">
            <a:extLst>
              <a:ext uri="{FF2B5EF4-FFF2-40B4-BE49-F238E27FC236}">
                <a16:creationId xmlns:a16="http://schemas.microsoft.com/office/drawing/2014/main" id="{48D8C155-1EF7-4367-9EF6-AD9D13A19D5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899199" y="3737491"/>
            <a:ext cx="2327908" cy="3277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Telefon +49 (0) 711 685-</a:t>
            </a:r>
          </a:p>
        </p:txBody>
      </p:sp>
      <p:sp>
        <p:nvSpPr>
          <p:cNvPr id="30" name="Durchwahl">
            <a:extLst>
              <a:ext uri="{FF2B5EF4-FFF2-40B4-BE49-F238E27FC236}">
                <a16:creationId xmlns:a16="http://schemas.microsoft.com/office/drawing/2014/main" id="{D0C8A932-2F90-4F02-B2E1-E0B25F5E077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32774" y="3737491"/>
            <a:ext cx="865689" cy="3277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###-##</a:t>
            </a:r>
          </a:p>
        </p:txBody>
      </p:sp>
      <p:sp>
        <p:nvSpPr>
          <p:cNvPr id="31" name="www">
            <a:extLst>
              <a:ext uri="{FF2B5EF4-FFF2-40B4-BE49-F238E27FC236}">
                <a16:creationId xmlns:a16="http://schemas.microsoft.com/office/drawing/2014/main" id="{D8D30255-F110-483C-8206-AC63E76144E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899200" y="4085054"/>
            <a:ext cx="486408" cy="317772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www.</a:t>
            </a:r>
          </a:p>
        </p:txBody>
      </p:sp>
      <p:sp>
        <p:nvSpPr>
          <p:cNvPr id="32" name="Webadresse">
            <a:extLst>
              <a:ext uri="{FF2B5EF4-FFF2-40B4-BE49-F238E27FC236}">
                <a16:creationId xmlns:a16="http://schemas.microsoft.com/office/drawing/2014/main" id="{3344352E-D802-4E62-BA04-25FB2832847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85610" y="4085054"/>
            <a:ext cx="2451097" cy="317772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33" name="Universität Stuttgart">
            <a:extLst>
              <a:ext uri="{FF2B5EF4-FFF2-40B4-BE49-F238E27FC236}">
                <a16:creationId xmlns:a16="http://schemas.microsoft.com/office/drawing/2014/main" id="{233A8657-F7A9-4688-9CBC-D5A6FB52FCD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899199" y="4677646"/>
            <a:ext cx="3333349" cy="291588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0" lvl="0" indent="0" algn="l" defTabSz="761920" rtl="0" eaLnBrk="1" latinLnBrk="0" hangingPunct="1">
              <a:lnSpc>
                <a:spcPct val="120000"/>
              </a:lnSpc>
              <a:spcBef>
                <a:spcPts val="833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tabLst>
                <a:tab pos="721766" algn="l"/>
              </a:tabLst>
            </a:pPr>
            <a:r>
              <a:rPr lang="de-DE" dirty="0"/>
              <a:t>Universität Stuttgart</a:t>
            </a:r>
          </a:p>
        </p:txBody>
      </p:sp>
      <p:sp>
        <p:nvSpPr>
          <p:cNvPr id="34" name="Abteilung Institut">
            <a:extLst>
              <a:ext uri="{FF2B5EF4-FFF2-40B4-BE49-F238E27FC236}">
                <a16:creationId xmlns:a16="http://schemas.microsoft.com/office/drawing/2014/main" id="{A71D6467-11F2-4464-93B4-80309BE0DEA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899199" y="4996239"/>
            <a:ext cx="4386739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Abteilung oder Institutsname</a:t>
            </a:r>
          </a:p>
        </p:txBody>
      </p:sp>
      <p:sp>
        <p:nvSpPr>
          <p:cNvPr id="35" name="Adressfeld">
            <a:extLst>
              <a:ext uri="{FF2B5EF4-FFF2-40B4-BE49-F238E27FC236}">
                <a16:creationId xmlns:a16="http://schemas.microsoft.com/office/drawing/2014/main" id="{9A019F90-F99F-4F97-BC27-2ADAE0C798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9199" y="5311244"/>
            <a:ext cx="4386739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</a:t>
            </a:r>
          </a:p>
        </p:txBody>
      </p:sp>
    </p:spTree>
    <p:extLst>
      <p:ext uri="{BB962C8B-B14F-4D97-AF65-F5344CB8AC3E}">
        <p14:creationId xmlns:p14="http://schemas.microsoft.com/office/powerpoint/2010/main" val="22481377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itute_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F09DF479-FD16-43D7-9DDB-3550E32CD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1" y="358611"/>
            <a:ext cx="2742489" cy="575997"/>
          </a:xfrm>
          <a:prstGeom prst="rect">
            <a:avLst/>
          </a:prstGeom>
        </p:spPr>
      </p:pic>
      <p:sp>
        <p:nvSpPr>
          <p:cNvPr id="26" name="Textplatzhalter 9">
            <a:extLst>
              <a:ext uri="{FF2B5EF4-FFF2-40B4-BE49-F238E27FC236}">
                <a16:creationId xmlns:a16="http://schemas.microsoft.com/office/drawing/2014/main" id="{CCC87B1C-0FE3-4333-ACA0-A95E335661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9940" y="790873"/>
            <a:ext cx="4749217" cy="58010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600"/>
            </a:lvl1pPr>
          </a:lstStyle>
          <a:p>
            <a:pPr lvl="0"/>
            <a:r>
              <a:rPr lang="de-DE" dirty="0"/>
              <a:t>Institutsname max. 2-zeilig, bitte hier klicken und überschreiben</a:t>
            </a:r>
          </a:p>
        </p:txBody>
      </p:sp>
      <p:sp>
        <p:nvSpPr>
          <p:cNvPr id="16" name="Textfeld 15"/>
          <p:cNvSpPr txBox="1"/>
          <p:nvPr userDrawn="1"/>
        </p:nvSpPr>
        <p:spPr>
          <a:xfrm>
            <a:off x="528000" y="1814400"/>
            <a:ext cx="2880000" cy="38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67"/>
              </a:spcBef>
              <a:spcAft>
                <a:spcPts val="0"/>
              </a:spcAft>
              <a:tabLst>
                <a:tab pos="721758" algn="l"/>
              </a:tabLst>
            </a:pPr>
            <a:r>
              <a:rPr lang="de-DE" sz="2667" b="1" dirty="0">
                <a:solidFill>
                  <a:schemeClr val="tx1"/>
                </a:solidFill>
              </a:rPr>
              <a:t>Vielen Dank!</a:t>
            </a:r>
          </a:p>
        </p:txBody>
      </p:sp>
      <p:sp>
        <p:nvSpPr>
          <p:cNvPr id="6" name="Bildplatzhalter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7200" y="2548800"/>
            <a:ext cx="1920000" cy="19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9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899200" y="2790720"/>
            <a:ext cx="4386739" cy="259200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0" name="E-Mail">
            <a:extLst>
              <a:ext uri="{FF2B5EF4-FFF2-40B4-BE49-F238E27FC236}">
                <a16:creationId xmlns:a16="http://schemas.microsoft.com/office/drawing/2014/main" id="{E7E6997E-5F67-46CA-A462-F65B568669D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899199" y="3429000"/>
            <a:ext cx="723528" cy="288643"/>
          </a:xfrm>
        </p:spPr>
        <p:txBody>
          <a:bodyPr/>
          <a:lstStyle>
            <a:lvl1pPr>
              <a:buFontTx/>
              <a:buNone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lang="de-DE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761920" rtl="0" eaLnBrk="1" latinLnBrk="0" hangingPunct="1">
              <a:lnSpc>
                <a:spcPct val="120000"/>
              </a:lnSpc>
              <a:spcBef>
                <a:spcPts val="833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de-DE" dirty="0"/>
              <a:t>E-Mail</a:t>
            </a:r>
          </a:p>
        </p:txBody>
      </p:sp>
      <p:sp>
        <p:nvSpPr>
          <p:cNvPr id="28" name="Email Adresse">
            <a:extLst>
              <a:ext uri="{FF2B5EF4-FFF2-40B4-BE49-F238E27FC236}">
                <a16:creationId xmlns:a16="http://schemas.microsoft.com/office/drawing/2014/main" id="{E81B73EB-A4EC-4386-B739-946B398204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22727" y="3429000"/>
            <a:ext cx="3663212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29" name="Telefonnummer">
            <a:extLst>
              <a:ext uri="{FF2B5EF4-FFF2-40B4-BE49-F238E27FC236}">
                <a16:creationId xmlns:a16="http://schemas.microsoft.com/office/drawing/2014/main" id="{2DA4082A-C3C6-4B7E-8520-071491A1C1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899199" y="3737491"/>
            <a:ext cx="2327908" cy="3277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Telefon +49 (0) 711 685-</a:t>
            </a:r>
          </a:p>
        </p:txBody>
      </p:sp>
      <p:sp>
        <p:nvSpPr>
          <p:cNvPr id="30" name="Durchwahl">
            <a:extLst>
              <a:ext uri="{FF2B5EF4-FFF2-40B4-BE49-F238E27FC236}">
                <a16:creationId xmlns:a16="http://schemas.microsoft.com/office/drawing/2014/main" id="{1A7ADEF9-373D-4153-9017-F39E9F0E084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32774" y="3737491"/>
            <a:ext cx="865689" cy="3277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###-##</a:t>
            </a:r>
          </a:p>
        </p:txBody>
      </p:sp>
      <p:sp>
        <p:nvSpPr>
          <p:cNvPr id="31" name="www">
            <a:extLst>
              <a:ext uri="{FF2B5EF4-FFF2-40B4-BE49-F238E27FC236}">
                <a16:creationId xmlns:a16="http://schemas.microsoft.com/office/drawing/2014/main" id="{AEC2B0E7-03E5-45D0-9BAE-82EB0C82800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899200" y="4085054"/>
            <a:ext cx="486408" cy="317772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www.</a:t>
            </a:r>
          </a:p>
        </p:txBody>
      </p:sp>
      <p:sp>
        <p:nvSpPr>
          <p:cNvPr id="32" name="Webadresse">
            <a:extLst>
              <a:ext uri="{FF2B5EF4-FFF2-40B4-BE49-F238E27FC236}">
                <a16:creationId xmlns:a16="http://schemas.microsoft.com/office/drawing/2014/main" id="{0E21CC8E-1A45-40C8-9B74-7890EB0C93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85610" y="4085054"/>
            <a:ext cx="2451097" cy="317772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33" name="Universität Stuttgart">
            <a:extLst>
              <a:ext uri="{FF2B5EF4-FFF2-40B4-BE49-F238E27FC236}">
                <a16:creationId xmlns:a16="http://schemas.microsoft.com/office/drawing/2014/main" id="{CF7259B9-9504-46FB-B370-AC2773C729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899199" y="4677646"/>
            <a:ext cx="3333349" cy="291588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0" lvl="0" indent="0" algn="l" defTabSz="761920" rtl="0" eaLnBrk="1" latinLnBrk="0" hangingPunct="1">
              <a:lnSpc>
                <a:spcPct val="120000"/>
              </a:lnSpc>
              <a:spcBef>
                <a:spcPts val="833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tabLst>
                <a:tab pos="721766" algn="l"/>
              </a:tabLst>
            </a:pPr>
            <a:r>
              <a:rPr lang="de-DE" dirty="0"/>
              <a:t>Universität Stuttgart</a:t>
            </a:r>
          </a:p>
        </p:txBody>
      </p:sp>
      <p:sp>
        <p:nvSpPr>
          <p:cNvPr id="34" name="Abteilung Institut">
            <a:extLst>
              <a:ext uri="{FF2B5EF4-FFF2-40B4-BE49-F238E27FC236}">
                <a16:creationId xmlns:a16="http://schemas.microsoft.com/office/drawing/2014/main" id="{059F4093-CD26-4895-85F3-B29428C74E0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899199" y="4996239"/>
            <a:ext cx="4386739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Abteilung oder Institutsname</a:t>
            </a:r>
          </a:p>
        </p:txBody>
      </p:sp>
      <p:sp>
        <p:nvSpPr>
          <p:cNvPr id="35" name="Adressfeld">
            <a:extLst>
              <a:ext uri="{FF2B5EF4-FFF2-40B4-BE49-F238E27FC236}">
                <a16:creationId xmlns:a16="http://schemas.microsoft.com/office/drawing/2014/main" id="{944C83B1-3AA3-4602-A9BD-2CABB5B049A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9199" y="5311244"/>
            <a:ext cx="4386739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</a:t>
            </a:r>
          </a:p>
        </p:txBody>
      </p:sp>
    </p:spTree>
    <p:extLst>
      <p:ext uri="{BB962C8B-B14F-4D97-AF65-F5344CB8AC3E}">
        <p14:creationId xmlns:p14="http://schemas.microsoft.com/office/powerpoint/2010/main" val="20206100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itute_Schlussfolie bla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5" y="349707"/>
            <a:ext cx="2742489" cy="575997"/>
          </a:xfrm>
          <a:prstGeom prst="rect">
            <a:avLst/>
          </a:prstGeom>
        </p:spPr>
      </p:pic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269940" y="777602"/>
            <a:ext cx="4749217" cy="58010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5. Physikalisches Institut</a:t>
            </a:r>
          </a:p>
        </p:txBody>
      </p:sp>
      <p:sp>
        <p:nvSpPr>
          <p:cNvPr id="16" name="Textfeld 15"/>
          <p:cNvSpPr txBox="1"/>
          <p:nvPr userDrawn="1"/>
        </p:nvSpPr>
        <p:spPr>
          <a:xfrm>
            <a:off x="528000" y="1814400"/>
            <a:ext cx="4989222" cy="38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67"/>
              </a:spcBef>
              <a:spcAft>
                <a:spcPts val="0"/>
              </a:spcAft>
              <a:tabLst>
                <a:tab pos="721758" algn="l"/>
              </a:tabLst>
            </a:pPr>
            <a:r>
              <a:rPr lang="de-DE" sz="2667" b="1" dirty="0" err="1">
                <a:solidFill>
                  <a:schemeClr val="bg1"/>
                </a:solidFill>
              </a:rPr>
              <a:t>Thank</a:t>
            </a:r>
            <a:r>
              <a:rPr lang="de-DE" sz="2667" b="1" dirty="0">
                <a:solidFill>
                  <a:schemeClr val="bg1"/>
                </a:solidFill>
              </a:rPr>
              <a:t> </a:t>
            </a:r>
            <a:r>
              <a:rPr lang="de-DE" sz="2667" b="1" dirty="0" err="1">
                <a:solidFill>
                  <a:schemeClr val="bg1"/>
                </a:solidFill>
              </a:rPr>
              <a:t>you</a:t>
            </a:r>
            <a:r>
              <a:rPr lang="de-DE" sz="2667" b="1" dirty="0">
                <a:solidFill>
                  <a:schemeClr val="bg1"/>
                </a:solidFill>
              </a:rPr>
              <a:t> </a:t>
            </a:r>
            <a:r>
              <a:rPr lang="de-DE" sz="2667" b="1" dirty="0" err="1">
                <a:solidFill>
                  <a:schemeClr val="bg1"/>
                </a:solidFill>
              </a:rPr>
              <a:t>for</a:t>
            </a:r>
            <a:r>
              <a:rPr lang="de-DE" sz="2667" b="1" baseline="0" dirty="0">
                <a:solidFill>
                  <a:schemeClr val="bg1"/>
                </a:solidFill>
              </a:rPr>
              <a:t> </a:t>
            </a:r>
            <a:r>
              <a:rPr lang="de-DE" sz="2667" b="1" baseline="0" dirty="0" err="1">
                <a:solidFill>
                  <a:schemeClr val="bg1"/>
                </a:solidFill>
              </a:rPr>
              <a:t>your</a:t>
            </a:r>
            <a:r>
              <a:rPr lang="de-DE" sz="2667" b="1" baseline="0" dirty="0">
                <a:solidFill>
                  <a:schemeClr val="bg1"/>
                </a:solidFill>
              </a:rPr>
              <a:t> </a:t>
            </a:r>
            <a:r>
              <a:rPr lang="de-DE" sz="2667" b="1" baseline="0" dirty="0" err="1">
                <a:solidFill>
                  <a:schemeClr val="bg1"/>
                </a:solidFill>
              </a:rPr>
              <a:t>attention</a:t>
            </a:r>
            <a:r>
              <a:rPr lang="de-DE" sz="2667" b="1" baseline="0" dirty="0">
                <a:solidFill>
                  <a:schemeClr val="bg1"/>
                </a:solidFill>
              </a:rPr>
              <a:t>!</a:t>
            </a:r>
            <a:endParaRPr lang="de-DE" sz="2667" b="1" dirty="0">
              <a:solidFill>
                <a:schemeClr val="bg1"/>
              </a:solidFill>
            </a:endParaRPr>
          </a:p>
        </p:txBody>
      </p:sp>
      <p:sp>
        <p:nvSpPr>
          <p:cNvPr id="27" name="Bildplatzhalter 7">
            <a:extLst>
              <a:ext uri="{FF2B5EF4-FFF2-40B4-BE49-F238E27FC236}">
                <a16:creationId xmlns:a16="http://schemas.microsoft.com/office/drawing/2014/main" id="{E8FAD59D-97FD-4838-AA91-B266FA5DD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7200" y="2548800"/>
            <a:ext cx="1920000" cy="1920000"/>
          </a:xfrm>
          <a:prstGeom prst="ellipse">
            <a:avLst/>
          </a:prstGeom>
          <a:solidFill>
            <a:schemeClr val="bg1"/>
          </a:solidFill>
        </p:spPr>
        <p:txBody>
          <a:bodyPr tIns="0"/>
          <a:lstStyle>
            <a:lvl1pPr marL="0" indent="0" algn="ctr">
              <a:buNone/>
              <a:defRPr sz="16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0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899200" y="2790720"/>
            <a:ext cx="4386739" cy="259200"/>
          </a:xfrm>
        </p:spPr>
        <p:txBody>
          <a:bodyPr/>
          <a:lstStyle>
            <a:lvl1pPr marL="0" indent="0">
              <a:buNone/>
              <a:defRPr sz="16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Marian Rockenhäuser</a:t>
            </a:r>
          </a:p>
        </p:txBody>
      </p:sp>
      <p:sp>
        <p:nvSpPr>
          <p:cNvPr id="21" name="E-Mail">
            <a:extLst>
              <a:ext uri="{FF2B5EF4-FFF2-40B4-BE49-F238E27FC236}">
                <a16:creationId xmlns:a16="http://schemas.microsoft.com/office/drawing/2014/main" id="{ADA7090D-6D2F-4627-AF98-55F7B225190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899199" y="3429000"/>
            <a:ext cx="723528" cy="288643"/>
          </a:xfrm>
        </p:spPr>
        <p:txBody>
          <a:bodyPr/>
          <a:lstStyle>
            <a:lvl1pPr>
              <a:buFontTx/>
              <a:buNone/>
              <a:defRPr lang="de-DE" sz="160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lang="de-DE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761920" rtl="0" eaLnBrk="1" latinLnBrk="0" hangingPunct="1">
              <a:lnSpc>
                <a:spcPct val="120000"/>
              </a:lnSpc>
              <a:spcBef>
                <a:spcPts val="833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de-DE" dirty="0"/>
              <a:t>E-Mail</a:t>
            </a:r>
          </a:p>
        </p:txBody>
      </p:sp>
      <p:sp>
        <p:nvSpPr>
          <p:cNvPr id="29" name="Email Adresse">
            <a:extLst>
              <a:ext uri="{FF2B5EF4-FFF2-40B4-BE49-F238E27FC236}">
                <a16:creationId xmlns:a16="http://schemas.microsoft.com/office/drawing/2014/main" id="{A42FBBA1-BB7D-4A0A-A652-A460339A565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22726" y="3429000"/>
            <a:ext cx="4052070" cy="288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rockenhaeuser@pi5.physik.uni-stuttgart.de </a:t>
            </a:r>
          </a:p>
        </p:txBody>
      </p:sp>
    </p:spTree>
    <p:extLst>
      <p:ext uri="{BB962C8B-B14F-4D97-AF65-F5344CB8AC3E}">
        <p14:creationId xmlns:p14="http://schemas.microsoft.com/office/powerpoint/2010/main" val="41918974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b="1">
                <a:latin typeface="Univers LT Pro 45 Light" panose="020B040302020209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latin typeface="Univers LT Pro 55" panose="020B0603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593473"/>
            <a:ext cx="1690914" cy="297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B5B5BD"/>
                </a:solidFill>
                <a:latin typeface="Univers LT Pro 55" panose="020B0603020202020204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22714" y="6593472"/>
            <a:ext cx="4098472" cy="297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B5B5BD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703472" y="6560815"/>
            <a:ext cx="488528" cy="29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B5B5BD"/>
                </a:solidFill>
                <a:latin typeface="Univers LT Pro 55" panose="020B0603020202020204" pitchFamily="34" charset="0"/>
              </a:defRPr>
            </a:lvl1pPr>
          </a:lstStyle>
          <a:p>
            <a:pPr>
              <a:defRPr/>
            </a:pPr>
            <a:fld id="{21941BCE-6490-48CD-A7CA-671138DCFEC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11" name="Picture 12"/>
          <p:cNvPicPr>
            <a:picLocks/>
          </p:cNvPicPr>
          <p:nvPr userDrawn="1"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7" y="874383"/>
            <a:ext cx="12168000" cy="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835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-1"/>
            <a:ext cx="12192000" cy="815547"/>
          </a:xfrm>
          <a:prstGeom prst="rect">
            <a:avLst/>
          </a:prstGeom>
          <a:solidFill>
            <a:srgbClr val="0C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5990" y="202702"/>
            <a:ext cx="11272400" cy="336000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96370-31E9-477E-B5B2-E428BC7E18B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471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arriefrei hel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5434E774-7C72-48E0-B896-1C63AA748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1" y="358611"/>
            <a:ext cx="2742489" cy="575997"/>
          </a:xfrm>
          <a:prstGeom prst="rect">
            <a:avLst/>
          </a:prstGeom>
        </p:spPr>
      </p:pic>
      <p:sp>
        <p:nvSpPr>
          <p:cNvPr id="9" name="Bildplatzhalt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689121"/>
            <a:ext cx="12192000" cy="5168879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6BA6808-8CD4-4528-935A-3978EF1718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4029" y="599281"/>
            <a:ext cx="5520000" cy="5520000"/>
          </a:xfrm>
          <a:prstGeom prst="ellipse">
            <a:avLst/>
          </a:prstGeom>
          <a:solidFill>
            <a:schemeClr val="accent1"/>
          </a:solidFill>
        </p:spPr>
        <p:txBody>
          <a:bodyPr vert="horz" wrap="square" lIns="0" tIns="0" rIns="0" bIns="1116000" rtlCol="0" anchor="b" anchorCtr="0">
            <a:noAutofit/>
          </a:bodyPr>
          <a:lstStyle>
            <a:lvl1pPr>
              <a:defRPr lang="en-GB" sz="3733" baseline="0" dirty="0">
                <a:solidFill>
                  <a:schemeClr val="bg1"/>
                </a:solidFill>
                <a:highlight>
                  <a:srgbClr val="000000"/>
                </a:highlight>
              </a:defRPr>
            </a:lvl1pPr>
          </a:lstStyle>
          <a:p>
            <a:pPr marL="0" lvl="0" indent="0"/>
            <a:r>
              <a:rPr lang="de-DE"/>
              <a:t>Barrierefreier  Titel – Text durch </a:t>
            </a:r>
            <a:r>
              <a:rPr lang="de-DE" dirty="0"/>
              <a:t>Klicken </a:t>
            </a:r>
            <a:br>
              <a:rPr lang="de-DE" dirty="0"/>
            </a:br>
            <a:r>
              <a:rPr lang="de-DE" dirty="0"/>
              <a:t>hinzufügen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141030" y="3951514"/>
            <a:ext cx="4016828" cy="740229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highlight>
                  <a:srgbClr val="000000"/>
                </a:highlight>
              </a:defRPr>
            </a:lvl1pPr>
            <a:lvl2pPr marL="457185" indent="0" algn="ctr">
              <a:buNone/>
              <a:defRPr sz="2000"/>
            </a:lvl2pPr>
            <a:lvl3pPr marL="914368" indent="0" algn="ctr">
              <a:buNone/>
              <a:defRPr sz="1800"/>
            </a:lvl3pPr>
            <a:lvl4pPr marL="1371552" indent="0" algn="ctr">
              <a:buNone/>
              <a:defRPr sz="1600"/>
            </a:lvl4pPr>
            <a:lvl5pPr marL="1828736" indent="0" algn="ctr">
              <a:buNone/>
              <a:defRPr sz="1600"/>
            </a:lvl5pPr>
            <a:lvl6pPr marL="2285920" indent="0" algn="ctr">
              <a:buNone/>
              <a:defRPr sz="1600"/>
            </a:lvl6pPr>
            <a:lvl7pPr marL="2743103" indent="0" algn="ctr">
              <a:buNone/>
              <a:defRPr sz="1600"/>
            </a:lvl7pPr>
            <a:lvl8pPr marL="3200288" indent="0" algn="ctr">
              <a:buNone/>
              <a:defRPr sz="1600"/>
            </a:lvl8pPr>
            <a:lvl9pPr marL="3657473" indent="0" algn="ctr">
              <a:buNone/>
              <a:defRPr sz="1600"/>
            </a:lvl9pPr>
          </a:lstStyle>
          <a:p>
            <a:r>
              <a:rPr lang="de-DE"/>
              <a:t>Untertitel Text durch Klicken hinzufügen</a:t>
            </a:r>
            <a:endParaRPr lang="de-DE" dirty="0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A6FC492-F4FE-474B-9BFE-DAAE645B98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64013" y="4794480"/>
            <a:ext cx="1699200" cy="1699200"/>
          </a:xfrm>
          <a:prstGeom prst="ellipse">
            <a:avLst/>
          </a:prstGeom>
          <a:solidFill>
            <a:schemeClr val="bg1"/>
          </a:solidFill>
        </p:spPr>
        <p:txBody>
          <a:bodyPr wrap="none" lIns="0" tIns="0" rIns="0" bIns="0"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Vorname </a:t>
            </a:r>
            <a:br>
              <a:rPr lang="de-DE" dirty="0"/>
            </a:br>
            <a:r>
              <a:rPr lang="de-DE" dirty="0"/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3807235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Instit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0" y="1689121"/>
            <a:ext cx="12192000" cy="5168879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098769ED-90D0-4473-B1B2-1CE12B519F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4029" y="599281"/>
            <a:ext cx="5520000" cy="5520000"/>
          </a:xfrm>
          <a:prstGeom prst="ellipse">
            <a:avLst/>
          </a:prstGeom>
          <a:solidFill>
            <a:schemeClr val="accent1"/>
          </a:solidFill>
        </p:spPr>
        <p:txBody>
          <a:bodyPr vert="horz" wrap="square" lIns="0" tIns="0" rIns="0" bIns="1116000" rtlCol="0" anchor="b" anchorCtr="0">
            <a:noAutofit/>
          </a:bodyPr>
          <a:lstStyle>
            <a:lvl1pPr>
              <a:defRPr lang="en-GB" sz="3733" baseline="0" dirty="0">
                <a:solidFill>
                  <a:schemeClr val="tx1"/>
                </a:solidFill>
              </a:defRPr>
            </a:lvl1pPr>
          </a:lstStyle>
          <a:p>
            <a:pPr marL="0" lvl="0" indent="0"/>
            <a:r>
              <a:rPr lang="de-DE"/>
              <a:t>Titelfolie Institute – Text durch Klicken hinzufügen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141030" y="3951514"/>
            <a:ext cx="4016828" cy="740229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5" indent="0" algn="ctr">
              <a:buNone/>
              <a:defRPr sz="2000"/>
            </a:lvl2pPr>
            <a:lvl3pPr marL="914368" indent="0" algn="ctr">
              <a:buNone/>
              <a:defRPr sz="1800"/>
            </a:lvl3pPr>
            <a:lvl4pPr marL="1371552" indent="0" algn="ctr">
              <a:buNone/>
              <a:defRPr sz="1600"/>
            </a:lvl4pPr>
            <a:lvl5pPr marL="1828736" indent="0" algn="ctr">
              <a:buNone/>
              <a:defRPr sz="1600"/>
            </a:lvl5pPr>
            <a:lvl6pPr marL="2285920" indent="0" algn="ctr">
              <a:buNone/>
              <a:defRPr sz="1600"/>
            </a:lvl6pPr>
            <a:lvl7pPr marL="2743103" indent="0" algn="ctr">
              <a:buNone/>
              <a:defRPr sz="1600"/>
            </a:lvl7pPr>
            <a:lvl8pPr marL="3200288" indent="0" algn="ctr">
              <a:buNone/>
              <a:defRPr sz="1600"/>
            </a:lvl8pPr>
            <a:lvl9pPr marL="3657473" indent="0" algn="ctr">
              <a:buNone/>
              <a:defRPr sz="1600"/>
            </a:lvl9pPr>
          </a:lstStyle>
          <a:p>
            <a:r>
              <a:rPr lang="de-DE"/>
              <a:t>Untertitel Text durch Klicken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B9FD99DC-C17A-49FB-8F13-40F41E801ABC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9399213" y="4612080"/>
            <a:ext cx="2064000" cy="2064000"/>
          </a:xfrm>
          <a:prstGeom prst="ellipse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200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einfügen</a:t>
            </a:r>
          </a:p>
        </p:txBody>
      </p:sp>
    </p:spTree>
    <p:extLst>
      <p:ext uri="{BB962C8B-B14F-4D97-AF65-F5344CB8AC3E}">
        <p14:creationId xmlns:p14="http://schemas.microsoft.com/office/powerpoint/2010/main" val="1044076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Institu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5434E774-7C72-48E0-B896-1C63AA748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1" y="358611"/>
            <a:ext cx="2742489" cy="575997"/>
          </a:xfrm>
          <a:prstGeom prst="rect">
            <a:avLst/>
          </a:prstGeom>
        </p:spPr>
      </p:pic>
      <p:sp>
        <p:nvSpPr>
          <p:cNvPr id="28" name="Textplatzhalter 9">
            <a:extLst>
              <a:ext uri="{FF2B5EF4-FFF2-40B4-BE49-F238E27FC236}">
                <a16:creationId xmlns:a16="http://schemas.microsoft.com/office/drawing/2014/main" id="{F2727769-9A35-4722-8FB2-4C78D2965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9940" y="790873"/>
            <a:ext cx="4749217" cy="58010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600"/>
            </a:lvl1pPr>
          </a:lstStyle>
          <a:p>
            <a:pPr lvl="0"/>
            <a:r>
              <a:rPr lang="de-DE" dirty="0"/>
              <a:t>Institutsname max. 2-zeilig, bitte hier klicken und überschreiben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0" y="1689121"/>
            <a:ext cx="12192000" cy="4406400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6" name="Titel 2">
            <a:extLst>
              <a:ext uri="{FF2B5EF4-FFF2-40B4-BE49-F238E27FC236}">
                <a16:creationId xmlns:a16="http://schemas.microsoft.com/office/drawing/2014/main" id="{FCF15244-A895-48BB-9A90-27BC5159A1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02012" y="651579"/>
            <a:ext cx="5217600" cy="5217600"/>
          </a:xfrm>
          <a:prstGeom prst="ellipse">
            <a:avLst/>
          </a:prstGeom>
          <a:solidFill>
            <a:schemeClr val="accent1"/>
          </a:solidFill>
        </p:spPr>
        <p:txBody>
          <a:bodyPr vert="horz" wrap="square" lIns="0" tIns="0" rIns="0" bIns="1116000" rtlCol="0" anchor="b" anchorCtr="0">
            <a:noAutofit/>
          </a:bodyPr>
          <a:lstStyle>
            <a:lvl1pPr>
              <a:defRPr lang="en-GB" sz="3333" baseline="0" dirty="0">
                <a:solidFill>
                  <a:schemeClr val="tx1"/>
                </a:solidFill>
              </a:defRPr>
            </a:lvl1pPr>
          </a:lstStyle>
          <a:p>
            <a:pPr marL="0" lvl="0" indent="0"/>
            <a:r>
              <a:rPr lang="de-DE"/>
              <a:t>Titelfolie 2 Institute – Text durch Klicken hinzufügen</a:t>
            </a:r>
            <a:endParaRPr lang="en-GB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FF9C1028-5CF0-4B0B-90F2-2CDD6683E1F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478489" y="3842658"/>
            <a:ext cx="4016828" cy="740229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 marL="457185" indent="0" algn="ctr">
              <a:buNone/>
              <a:defRPr sz="2000"/>
            </a:lvl2pPr>
            <a:lvl3pPr marL="914368" indent="0" algn="ctr">
              <a:buNone/>
              <a:defRPr sz="1800"/>
            </a:lvl3pPr>
            <a:lvl4pPr marL="1371552" indent="0" algn="ctr">
              <a:buNone/>
              <a:defRPr sz="1600"/>
            </a:lvl4pPr>
            <a:lvl5pPr marL="1828736" indent="0" algn="ctr">
              <a:buNone/>
              <a:defRPr sz="1600"/>
            </a:lvl5pPr>
            <a:lvl6pPr marL="2285920" indent="0" algn="ctr">
              <a:buNone/>
              <a:defRPr sz="1600"/>
            </a:lvl6pPr>
            <a:lvl7pPr marL="2743103" indent="0" algn="ctr">
              <a:buNone/>
              <a:defRPr sz="1600"/>
            </a:lvl7pPr>
            <a:lvl8pPr marL="3200288" indent="0" algn="ctr">
              <a:buNone/>
              <a:defRPr sz="1600"/>
            </a:lvl8pPr>
            <a:lvl9pPr marL="3657473" indent="0" algn="ctr">
              <a:buNone/>
              <a:defRPr sz="1600"/>
            </a:lvl9pPr>
          </a:lstStyle>
          <a:p>
            <a:r>
              <a:rPr lang="de-DE"/>
              <a:t>Untertitel Text durch Klicken hinzufügen</a:t>
            </a:r>
            <a:endParaRPr lang="de-DE" dirty="0"/>
          </a:p>
        </p:txBody>
      </p:sp>
      <p:sp>
        <p:nvSpPr>
          <p:cNvPr id="7" name="Bildplatzhalte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9731507" y="6259680"/>
            <a:ext cx="1887880" cy="440640"/>
          </a:xfrm>
        </p:spPr>
        <p:txBody>
          <a:bodyPr/>
          <a:lstStyle>
            <a:lvl1pPr marL="0" indent="0">
              <a:buFontTx/>
              <a:buNone/>
              <a:defRPr sz="1467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einfügen</a:t>
            </a:r>
          </a:p>
        </p:txBody>
      </p:sp>
    </p:spTree>
    <p:extLst>
      <p:ext uri="{BB962C8B-B14F-4D97-AF65-F5344CB8AC3E}">
        <p14:creationId xmlns:p14="http://schemas.microsoft.com/office/powerpoint/2010/main" val="245173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85E028-F200-4ED8-8CC6-0D42239F9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Univers for UniS 65 Bold Rg" panose="020B0703030502020204" pitchFamily="34" charset="0"/>
              </a:defRPr>
            </a:lvl1pPr>
          </a:lstStyle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18B4599F-1F24-4FF7-8F3E-EDB79B1AB9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768000"/>
            <a:ext cx="10992267" cy="3696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latin typeface="Univers for UniS 55 Roman Rg" panose="020B0603020202020204" pitchFamily="34" charset="0"/>
              </a:defRPr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Univers for UniS 55 Roman Rg" panose="020B0603020202020204" pitchFamily="34" charset="0"/>
              </a:defRPr>
            </a:lvl1pPr>
            <a:lvl2pPr>
              <a:defRPr>
                <a:latin typeface="Univers for UniS 55 Roman Rg" panose="020B0603020202020204" pitchFamily="34" charset="0"/>
              </a:defRPr>
            </a:lvl2pPr>
            <a:lvl3pPr>
              <a:defRPr>
                <a:latin typeface="Univers for UniS 55 Roman Rg" panose="020B0603020202020204" pitchFamily="34" charset="0"/>
              </a:defRPr>
            </a:lvl3pPr>
            <a:lvl4pPr>
              <a:defRPr>
                <a:latin typeface="Univers for UniS 55 Roman Rg" panose="020B0603020202020204" pitchFamily="34" charset="0"/>
              </a:defRPr>
            </a:lvl4pPr>
            <a:lvl5pPr>
              <a:defRPr>
                <a:latin typeface="Univers for UniS 55 Roman Rg" panose="020B06030202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424A5B-3432-4F5F-B7F9-7B65AD4C98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Gerader Verbinder 4"/>
          <p:cNvCxnSpPr/>
          <p:nvPr userDrawn="1"/>
        </p:nvCxnSpPr>
        <p:spPr>
          <a:xfrm>
            <a:off x="0" y="923921"/>
            <a:ext cx="12192000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88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2zeilig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>
            <a:extLst>
              <a:ext uri="{FF2B5EF4-FFF2-40B4-BE49-F238E27FC236}">
                <a16:creationId xmlns:a16="http://schemas.microsoft.com/office/drawing/2014/main" id="{D0727A05-0C1A-4583-AE41-BB5812D3F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0DBE4A7F-2625-4844-8794-CF87BAE82F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00" y="768000"/>
            <a:ext cx="10992267" cy="369600"/>
          </a:xfrm>
        </p:spPr>
        <p:txBody>
          <a:bodyPr lIns="0" tIns="0" rIns="0" bIns="0"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422" y="1344000"/>
            <a:ext cx="10991849" cy="4941845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244B83-EF4A-4728-9AE4-6A63E53962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84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989E6229-E650-4C0F-8141-1787714FD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06599" y="0"/>
            <a:ext cx="8724967" cy="4710853"/>
          </a:xfrm>
          <a:custGeom>
            <a:avLst/>
            <a:gdLst>
              <a:gd name="connsiteX0" fmla="*/ 10560 w 6543725"/>
              <a:gd name="connsiteY0" fmla="*/ 0 h 3533140"/>
              <a:gd name="connsiteX1" fmla="*/ 6533165 w 6543725"/>
              <a:gd name="connsiteY1" fmla="*/ 0 h 3533140"/>
              <a:gd name="connsiteX2" fmla="*/ 6543725 w 6543725"/>
              <a:gd name="connsiteY2" fmla="*/ 261277 h 3533140"/>
              <a:gd name="connsiteX3" fmla="*/ 6532879 w 6543725"/>
              <a:gd name="connsiteY3" fmla="*/ 529622 h 3533140"/>
              <a:gd name="connsiteX4" fmla="*/ 6500902 w 6543725"/>
              <a:gd name="connsiteY4" fmla="*/ 791992 h 3533140"/>
              <a:gd name="connsiteX5" fmla="*/ 6448637 w 6543725"/>
              <a:gd name="connsiteY5" fmla="*/ 1047546 h 3533140"/>
              <a:gd name="connsiteX6" fmla="*/ 6376924 w 6543725"/>
              <a:gd name="connsiteY6" fmla="*/ 1295442 h 3533140"/>
              <a:gd name="connsiteX7" fmla="*/ 6286607 w 6543725"/>
              <a:gd name="connsiteY7" fmla="*/ 1534837 h 3533140"/>
              <a:gd name="connsiteX8" fmla="*/ 6178527 w 6543725"/>
              <a:gd name="connsiteY8" fmla="*/ 1764890 h 3533140"/>
              <a:gd name="connsiteX9" fmla="*/ 6053527 w 6543725"/>
              <a:gd name="connsiteY9" fmla="*/ 1984758 h 3533140"/>
              <a:gd name="connsiteX10" fmla="*/ 5912448 w 6543725"/>
              <a:gd name="connsiteY10" fmla="*/ 2193600 h 3533140"/>
              <a:gd name="connsiteX11" fmla="*/ 5756132 w 6543725"/>
              <a:gd name="connsiteY11" fmla="*/ 2390573 h 3533140"/>
              <a:gd name="connsiteX12" fmla="*/ 5585421 w 6543725"/>
              <a:gd name="connsiteY12" fmla="*/ 2574836 h 3533140"/>
              <a:gd name="connsiteX13" fmla="*/ 5401159 w 6543725"/>
              <a:gd name="connsiteY13" fmla="*/ 2745547 h 3533140"/>
              <a:gd name="connsiteX14" fmla="*/ 5204185 w 6543725"/>
              <a:gd name="connsiteY14" fmla="*/ 2901862 h 3533140"/>
              <a:gd name="connsiteX15" fmla="*/ 4995343 w 6543725"/>
              <a:gd name="connsiteY15" fmla="*/ 3042941 h 3533140"/>
              <a:gd name="connsiteX16" fmla="*/ 4775475 w 6543725"/>
              <a:gd name="connsiteY16" fmla="*/ 3167942 h 3533140"/>
              <a:gd name="connsiteX17" fmla="*/ 4545422 w 6543725"/>
              <a:gd name="connsiteY17" fmla="*/ 3276022 h 3533140"/>
              <a:gd name="connsiteX18" fmla="*/ 4306027 w 6543725"/>
              <a:gd name="connsiteY18" fmla="*/ 3366339 h 3533140"/>
              <a:gd name="connsiteX19" fmla="*/ 4058131 w 6543725"/>
              <a:gd name="connsiteY19" fmla="*/ 3438051 h 3533140"/>
              <a:gd name="connsiteX20" fmla="*/ 3802577 w 6543725"/>
              <a:gd name="connsiteY20" fmla="*/ 3490317 h 3533140"/>
              <a:gd name="connsiteX21" fmla="*/ 3540207 w 6543725"/>
              <a:gd name="connsiteY21" fmla="*/ 3522294 h 3533140"/>
              <a:gd name="connsiteX22" fmla="*/ 3271862 w 6543725"/>
              <a:gd name="connsiteY22" fmla="*/ 3533140 h 3533140"/>
              <a:gd name="connsiteX23" fmla="*/ 3003520 w 6543725"/>
              <a:gd name="connsiteY23" fmla="*/ 3522294 h 3533140"/>
              <a:gd name="connsiteX24" fmla="*/ 2741151 w 6543725"/>
              <a:gd name="connsiteY24" fmla="*/ 3490317 h 3533140"/>
              <a:gd name="connsiteX25" fmla="*/ 2485598 w 6543725"/>
              <a:gd name="connsiteY25" fmla="*/ 3438051 h 3533140"/>
              <a:gd name="connsiteX26" fmla="*/ 2237703 w 6543725"/>
              <a:gd name="connsiteY26" fmla="*/ 3366339 h 3533140"/>
              <a:gd name="connsiteX27" fmla="*/ 1998308 w 6543725"/>
              <a:gd name="connsiteY27" fmla="*/ 3276022 h 3533140"/>
              <a:gd name="connsiteX28" fmla="*/ 1768256 w 6543725"/>
              <a:gd name="connsiteY28" fmla="*/ 3167942 h 3533140"/>
              <a:gd name="connsiteX29" fmla="*/ 1548387 w 6543725"/>
              <a:gd name="connsiteY29" fmla="*/ 3042941 h 3533140"/>
              <a:gd name="connsiteX30" fmla="*/ 1339545 w 6543725"/>
              <a:gd name="connsiteY30" fmla="*/ 2901862 h 3533140"/>
              <a:gd name="connsiteX31" fmla="*/ 1142571 w 6543725"/>
              <a:gd name="connsiteY31" fmla="*/ 2745547 h 3533140"/>
              <a:gd name="connsiteX32" fmla="*/ 958308 w 6543725"/>
              <a:gd name="connsiteY32" fmla="*/ 2574836 h 3533140"/>
              <a:gd name="connsiteX33" fmla="*/ 787597 w 6543725"/>
              <a:gd name="connsiteY33" fmla="*/ 2390573 h 3533140"/>
              <a:gd name="connsiteX34" fmla="*/ 631281 w 6543725"/>
              <a:gd name="connsiteY34" fmla="*/ 2193600 h 3533140"/>
              <a:gd name="connsiteX35" fmla="*/ 490201 w 6543725"/>
              <a:gd name="connsiteY35" fmla="*/ 1984758 h 3533140"/>
              <a:gd name="connsiteX36" fmla="*/ 365200 w 6543725"/>
              <a:gd name="connsiteY36" fmla="*/ 1764890 h 3533140"/>
              <a:gd name="connsiteX37" fmla="*/ 257120 w 6543725"/>
              <a:gd name="connsiteY37" fmla="*/ 1534837 h 3533140"/>
              <a:gd name="connsiteX38" fmla="*/ 166802 w 6543725"/>
              <a:gd name="connsiteY38" fmla="*/ 1295442 h 3533140"/>
              <a:gd name="connsiteX39" fmla="*/ 95089 w 6543725"/>
              <a:gd name="connsiteY39" fmla="*/ 1047546 h 3533140"/>
              <a:gd name="connsiteX40" fmla="*/ 42823 w 6543725"/>
              <a:gd name="connsiteY40" fmla="*/ 791992 h 3533140"/>
              <a:gd name="connsiteX41" fmla="*/ 10846 w 6543725"/>
              <a:gd name="connsiteY41" fmla="*/ 529622 h 3533140"/>
              <a:gd name="connsiteX42" fmla="*/ 0 w 6543725"/>
              <a:gd name="connsiteY42" fmla="*/ 261277 h 3533140"/>
              <a:gd name="connsiteX43" fmla="*/ 10560 w 6543725"/>
              <a:gd name="connsiteY43" fmla="*/ 0 h 353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543725" h="3533140">
                <a:moveTo>
                  <a:pt x="10560" y="0"/>
                </a:moveTo>
                <a:lnTo>
                  <a:pt x="6533165" y="0"/>
                </a:lnTo>
                <a:lnTo>
                  <a:pt x="6543725" y="261277"/>
                </a:lnTo>
                <a:lnTo>
                  <a:pt x="6532879" y="529622"/>
                </a:lnTo>
                <a:lnTo>
                  <a:pt x="6500902" y="791992"/>
                </a:lnTo>
                <a:lnTo>
                  <a:pt x="6448637" y="1047546"/>
                </a:lnTo>
                <a:lnTo>
                  <a:pt x="6376924" y="1295442"/>
                </a:lnTo>
                <a:lnTo>
                  <a:pt x="6286607" y="1534837"/>
                </a:lnTo>
                <a:lnTo>
                  <a:pt x="6178527" y="1764890"/>
                </a:lnTo>
                <a:lnTo>
                  <a:pt x="6053527" y="1984758"/>
                </a:lnTo>
                <a:lnTo>
                  <a:pt x="5912448" y="2193600"/>
                </a:lnTo>
                <a:lnTo>
                  <a:pt x="5756132" y="2390573"/>
                </a:lnTo>
                <a:lnTo>
                  <a:pt x="5585421" y="2574836"/>
                </a:lnTo>
                <a:lnTo>
                  <a:pt x="5401159" y="2745547"/>
                </a:lnTo>
                <a:lnTo>
                  <a:pt x="5204185" y="2901862"/>
                </a:lnTo>
                <a:lnTo>
                  <a:pt x="4995343" y="3042941"/>
                </a:lnTo>
                <a:lnTo>
                  <a:pt x="4775475" y="3167942"/>
                </a:lnTo>
                <a:lnTo>
                  <a:pt x="4545422" y="3276022"/>
                </a:lnTo>
                <a:lnTo>
                  <a:pt x="4306027" y="3366339"/>
                </a:lnTo>
                <a:lnTo>
                  <a:pt x="4058131" y="3438051"/>
                </a:lnTo>
                <a:lnTo>
                  <a:pt x="3802577" y="3490317"/>
                </a:lnTo>
                <a:lnTo>
                  <a:pt x="3540207" y="3522294"/>
                </a:lnTo>
                <a:lnTo>
                  <a:pt x="3271862" y="3533140"/>
                </a:lnTo>
                <a:lnTo>
                  <a:pt x="3003520" y="3522294"/>
                </a:lnTo>
                <a:lnTo>
                  <a:pt x="2741151" y="3490317"/>
                </a:lnTo>
                <a:lnTo>
                  <a:pt x="2485598" y="3438051"/>
                </a:lnTo>
                <a:lnTo>
                  <a:pt x="2237703" y="3366339"/>
                </a:lnTo>
                <a:lnTo>
                  <a:pt x="1998308" y="3276022"/>
                </a:lnTo>
                <a:lnTo>
                  <a:pt x="1768256" y="3167942"/>
                </a:lnTo>
                <a:lnTo>
                  <a:pt x="1548387" y="3042941"/>
                </a:lnTo>
                <a:lnTo>
                  <a:pt x="1339545" y="2901862"/>
                </a:lnTo>
                <a:lnTo>
                  <a:pt x="1142571" y="2745547"/>
                </a:lnTo>
                <a:lnTo>
                  <a:pt x="958308" y="2574836"/>
                </a:lnTo>
                <a:lnTo>
                  <a:pt x="787597" y="2390573"/>
                </a:lnTo>
                <a:lnTo>
                  <a:pt x="631281" y="2193600"/>
                </a:lnTo>
                <a:lnTo>
                  <a:pt x="490201" y="1984758"/>
                </a:lnTo>
                <a:lnTo>
                  <a:pt x="365200" y="1764890"/>
                </a:lnTo>
                <a:lnTo>
                  <a:pt x="257120" y="1534837"/>
                </a:lnTo>
                <a:lnTo>
                  <a:pt x="166802" y="1295442"/>
                </a:lnTo>
                <a:lnTo>
                  <a:pt x="95089" y="1047546"/>
                </a:lnTo>
                <a:lnTo>
                  <a:pt x="42823" y="791992"/>
                </a:lnTo>
                <a:lnTo>
                  <a:pt x="10846" y="529622"/>
                </a:lnTo>
                <a:lnTo>
                  <a:pt x="0" y="261277"/>
                </a:lnTo>
                <a:lnTo>
                  <a:pt x="105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33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23675" y="755794"/>
            <a:ext cx="5490813" cy="265919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18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3675" y="1079999"/>
            <a:ext cx="5490813" cy="2471583"/>
          </a:xfrm>
          <a:prstGeom prst="rect">
            <a:avLst/>
          </a:prstGeom>
        </p:spPr>
        <p:txBody>
          <a:bodyPr anchor="t" anchorCtr="0"/>
          <a:lstStyle>
            <a:lvl1pPr>
              <a:defRPr sz="4267"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3308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Unterkapit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30405" y="2332803"/>
            <a:ext cx="4035639" cy="265919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chemeClr val="bg1"/>
                </a:solidFill>
              </a:defRPr>
            </a:lvl1pPr>
            <a:lvl2pPr marL="45718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Unterkapitel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0403" y="2700000"/>
            <a:ext cx="7368775" cy="1080000"/>
          </a:xfrm>
          <a:prstGeom prst="rect">
            <a:avLst/>
          </a:prstGeom>
        </p:spPr>
        <p:txBody>
          <a:bodyPr anchor="t" anchorCtr="0"/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032969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platzhalter 6"/>
          <p:cNvSpPr>
            <a:spLocks noGrp="1"/>
          </p:cNvSpPr>
          <p:nvPr>
            <p:ph type="title"/>
          </p:nvPr>
        </p:nvSpPr>
        <p:spPr>
          <a:xfrm>
            <a:off x="622303" y="432000"/>
            <a:ext cx="10993967" cy="33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422" y="1344000"/>
            <a:ext cx="10991849" cy="49418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16267" y="6501601"/>
            <a:ext cx="297600" cy="16414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fld id="{9E82CC3C-1DC0-4FDA-9590-6CC506AB6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17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8" r:id="rId22"/>
    <p:sldLayoutId id="2147483689" r:id="rId23"/>
    <p:sldLayoutId id="2147483690" r:id="rId24"/>
    <p:sldLayoutId id="2147483691" r:id="rId25"/>
    <p:sldLayoutId id="2147483692" r:id="rId26"/>
    <p:sldLayoutId id="2147483693" r:id="rId27"/>
    <p:sldLayoutId id="2147483694" r:id="rId28"/>
  </p:sldLayoutIdLst>
  <p:hf hdr="0" ftr="0" dt="0"/>
  <p:txStyles>
    <p:titleStyle>
      <a:lvl1pPr algn="l" defTabSz="914368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592" indent="-228592" algn="l" defTabSz="914368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Univers for UniS 55 Roman Rg" panose="020B0603020202020204" pitchFamily="34" charset="0"/>
          <a:ea typeface="+mn-ea"/>
          <a:cs typeface="+mn-cs"/>
        </a:defRPr>
      </a:lvl1pPr>
      <a:lvl2pPr marL="480468" indent="-245525" algn="l" defTabSz="914368" rtl="0" eaLnBrk="1" latinLnBrk="0" hangingPunct="1">
        <a:lnSpc>
          <a:spcPct val="120000"/>
        </a:lnSpc>
        <a:spcBef>
          <a:spcPts val="501"/>
        </a:spcBef>
        <a:buClr>
          <a:schemeClr val="tx1"/>
        </a:buClr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Univers for UniS 55 Roman Rg" panose="020B0603020202020204" pitchFamily="34" charset="0"/>
          <a:ea typeface="+mn-ea"/>
          <a:cs typeface="+mn-cs"/>
        </a:defRPr>
      </a:lvl2pPr>
      <a:lvl3pPr marL="715409" indent="-234943" algn="l" defTabSz="914368" rtl="0" eaLnBrk="1" latinLnBrk="0" hangingPunct="1">
        <a:lnSpc>
          <a:spcPct val="120000"/>
        </a:lnSpc>
        <a:spcBef>
          <a:spcPts val="501"/>
        </a:spcBef>
        <a:buClr>
          <a:schemeClr val="tx1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Univers for UniS 55 Roman Rg" panose="020B0603020202020204" pitchFamily="34" charset="0"/>
          <a:ea typeface="+mn-ea"/>
          <a:cs typeface="+mn-cs"/>
        </a:defRPr>
      </a:lvl3pPr>
      <a:lvl4pPr marL="960933" indent="-245525" algn="l" defTabSz="914368" rtl="0" eaLnBrk="1" latinLnBrk="0" hangingPunct="1">
        <a:lnSpc>
          <a:spcPct val="120000"/>
        </a:lnSpc>
        <a:spcBef>
          <a:spcPts val="501"/>
        </a:spcBef>
        <a:buClr>
          <a:schemeClr val="tx1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Univers for UniS 55 Roman Rg" panose="020B0603020202020204" pitchFamily="34" charset="0"/>
          <a:ea typeface="+mn-ea"/>
          <a:cs typeface="+mn-cs"/>
        </a:defRPr>
      </a:lvl4pPr>
      <a:lvl5pPr marL="1195875" indent="-234943" algn="l" defTabSz="914368" rtl="0" eaLnBrk="1" latinLnBrk="0" hangingPunct="1">
        <a:lnSpc>
          <a:spcPct val="120000"/>
        </a:lnSpc>
        <a:spcBef>
          <a:spcPts val="501"/>
        </a:spcBef>
        <a:buClr>
          <a:schemeClr val="tx1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Univers for UniS 55 Roman Rg" panose="020B0603020202020204" pitchFamily="34" charset="0"/>
          <a:ea typeface="+mn-ea"/>
          <a:cs typeface="+mn-cs"/>
        </a:defRPr>
      </a:lvl5pPr>
      <a:lvl6pPr marL="2514512" indent="-228592" algn="l" defTabSz="91436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6" indent="-228592" algn="l" defTabSz="91436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0" indent="-228592" algn="l" defTabSz="91436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4" indent="-228592" algn="l" defTabSz="914368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5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8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2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6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0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3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8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3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9">
          <p15:clr>
            <a:srgbClr val="F26B43"/>
          </p15:clr>
        </p15:guide>
        <p15:guide id="2" pos="295">
          <p15:clr>
            <a:srgbClr val="F26B43"/>
          </p15:clr>
        </p15:guide>
        <p15:guide id="3" orient="horz" pos="2967">
          <p15:clr>
            <a:srgbClr val="F26B43"/>
          </p15:clr>
        </p15:guide>
        <p15:guide id="4" pos="54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5.png"/><Relationship Id="rId11" Type="http://schemas.microsoft.com/office/2007/relationships/hdphoto" Target="../media/hdphoto7.wdp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31.png"/><Relationship Id="rId9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microsoft.com/office/2007/relationships/hdphoto" Target="../media/hdphoto11.wdp"/><Relationship Id="rId12" Type="http://schemas.openxmlformats.org/officeDocument/2006/relationships/image" Target="../media/image19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Relationship Id="rId6" Type="http://schemas.microsoft.com/office/2007/relationships/hdphoto" Target="../media/hdphoto10.wdp"/><Relationship Id="rId11" Type="http://schemas.openxmlformats.org/officeDocument/2006/relationships/image" Target="../media/image37.png"/><Relationship Id="rId5" Type="http://schemas.microsoft.com/office/2007/relationships/hdphoto" Target="../media/hdphoto9.wdp"/><Relationship Id="rId15" Type="http://schemas.openxmlformats.org/officeDocument/2006/relationships/image" Target="../media/image430.png"/><Relationship Id="rId10" Type="http://schemas.openxmlformats.org/officeDocument/2006/relationships/image" Target="../media/image17.emf"/><Relationship Id="rId4" Type="http://schemas.microsoft.com/office/2007/relationships/hdphoto" Target="../media/hdphoto8.wdp"/><Relationship Id="rId9" Type="http://schemas.microsoft.com/office/2007/relationships/hdphoto" Target="../media/hdphoto6.wdp"/><Relationship Id="rId14" Type="http://schemas.openxmlformats.org/officeDocument/2006/relationships/image" Target="../media/image4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48.PNG"/><Relationship Id="rId7" Type="http://schemas.openxmlformats.org/officeDocument/2006/relationships/image" Target="../media/image270.png"/><Relationship Id="rId12" Type="http://schemas.openxmlformats.org/officeDocument/2006/relationships/image" Target="../media/image3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1.jpg"/><Relationship Id="rId11" Type="http://schemas.openxmlformats.org/officeDocument/2006/relationships/image" Target="../media/image54.png"/><Relationship Id="rId5" Type="http://schemas.openxmlformats.org/officeDocument/2006/relationships/image" Target="../media/image50.png"/><Relationship Id="rId10" Type="http://schemas.openxmlformats.org/officeDocument/2006/relationships/image" Target="../media/image53.png"/><Relationship Id="rId4" Type="http://schemas.openxmlformats.org/officeDocument/2006/relationships/image" Target="../media/image49.PNG"/><Relationship Id="rId9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9.jp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59.jp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3.png"/><Relationship Id="rId11" Type="http://schemas.openxmlformats.org/officeDocument/2006/relationships/image" Target="../media/image60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9.png"/><Relationship Id="rId5" Type="http://schemas.openxmlformats.org/officeDocument/2006/relationships/image" Target="../media/image56.jpg"/><Relationship Id="rId4" Type="http://schemas.openxmlformats.org/officeDocument/2006/relationships/image" Target="../media/image68.jp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microsoft.com/office/2007/relationships/hdphoto" Target="../media/hdphoto4.wdp"/><Relationship Id="rId4" Type="http://schemas.openxmlformats.org/officeDocument/2006/relationships/image" Target="../media/image10.jpeg"/><Relationship Id="rId9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10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36.png"/><Relationship Id="rId7" Type="http://schemas.microsoft.com/office/2007/relationships/hdphoto" Target="../media/hdphoto11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8.xml"/><Relationship Id="rId6" Type="http://schemas.microsoft.com/office/2007/relationships/hdphoto" Target="../media/hdphoto10.wdp"/><Relationship Id="rId5" Type="http://schemas.microsoft.com/office/2007/relationships/hdphoto" Target="../media/hdphoto9.wdp"/><Relationship Id="rId4" Type="http://schemas.microsoft.com/office/2007/relationships/hdphoto" Target="../media/hdphoto8.wdp"/><Relationship Id="rId9" Type="http://schemas.microsoft.com/office/2007/relationships/hdphoto" Target="../media/hdphoto12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121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7.png"/><Relationship Id="rId5" Type="http://schemas.openxmlformats.org/officeDocument/2006/relationships/image" Target="../media/image123.png"/><Relationship Id="rId4" Type="http://schemas.openxmlformats.org/officeDocument/2006/relationships/image" Target="../media/image86.png"/><Relationship Id="rId9" Type="http://schemas.openxmlformats.org/officeDocument/2006/relationships/image" Target="../media/image8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Relationship Id="rId9" Type="http://schemas.openxmlformats.org/officeDocument/2006/relationships/image" Target="../media/image8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36.png"/><Relationship Id="rId7" Type="http://schemas.microsoft.com/office/2007/relationships/hdphoto" Target="../media/hdphoto11.wdp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8.xml"/><Relationship Id="rId6" Type="http://schemas.microsoft.com/office/2007/relationships/hdphoto" Target="../media/hdphoto10.wdp"/><Relationship Id="rId5" Type="http://schemas.microsoft.com/office/2007/relationships/hdphoto" Target="../media/hdphoto9.wdp"/><Relationship Id="rId4" Type="http://schemas.microsoft.com/office/2007/relationships/hdphoto" Target="../media/hdphoto8.wdp"/><Relationship Id="rId9" Type="http://schemas.microsoft.com/office/2007/relationships/hdphoto" Target="../media/hdphoto1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2.png"/><Relationship Id="rId7" Type="http://schemas.microsoft.com/office/2007/relationships/hdphoto" Target="../media/hdphoto4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microsoft.com/office/2007/relationships/hdphoto" Target="../media/hdphoto3.wdp"/><Relationship Id="rId11" Type="http://schemas.openxmlformats.org/officeDocument/2006/relationships/image" Target="../media/image16.png"/><Relationship Id="rId5" Type="http://schemas.microsoft.com/office/2007/relationships/hdphoto" Target="../media/hdphoto2.wdp"/><Relationship Id="rId10" Type="http://schemas.openxmlformats.org/officeDocument/2006/relationships/image" Target="../media/image15.png"/><Relationship Id="rId4" Type="http://schemas.microsoft.com/office/2007/relationships/hdphoto" Target="../media/hdphoto1.wdp"/><Relationship Id="rId9" Type="http://schemas.openxmlformats.org/officeDocument/2006/relationships/image" Target="../media/image14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7.emf"/><Relationship Id="rId11" Type="http://schemas.openxmlformats.org/officeDocument/2006/relationships/image" Target="../media/image99.png"/><Relationship Id="rId5" Type="http://schemas.openxmlformats.org/officeDocument/2006/relationships/image" Target="../media/image95.png"/><Relationship Id="rId10" Type="http://schemas.openxmlformats.org/officeDocument/2006/relationships/image" Target="../media/image98.png"/><Relationship Id="rId4" Type="http://schemas.microsoft.com/office/2007/relationships/hdphoto" Target="../media/hdphoto6.wdp"/><Relationship Id="rId9" Type="http://schemas.openxmlformats.org/officeDocument/2006/relationships/image" Target="../media/image9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100.png"/><Relationship Id="rId7" Type="http://schemas.openxmlformats.org/officeDocument/2006/relationships/image" Target="../media/image105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0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1.png"/><Relationship Id="rId5" Type="http://schemas.openxmlformats.org/officeDocument/2006/relationships/image" Target="../media/image110.jpeg"/><Relationship Id="rId10" Type="http://schemas.microsoft.com/office/2007/relationships/hdphoto" Target="../media/hdphoto13.wdp"/><Relationship Id="rId4" Type="http://schemas.openxmlformats.org/officeDocument/2006/relationships/image" Target="../media/image109.gif"/><Relationship Id="rId9" Type="http://schemas.openxmlformats.org/officeDocument/2006/relationships/image" Target="../media/image8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08.png"/><Relationship Id="rId7" Type="http://schemas.openxmlformats.org/officeDocument/2006/relationships/image" Target="../media/image11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4.tiff"/><Relationship Id="rId5" Type="http://schemas.openxmlformats.org/officeDocument/2006/relationships/image" Target="../media/image110.jpeg"/><Relationship Id="rId4" Type="http://schemas.openxmlformats.org/officeDocument/2006/relationships/image" Target="../media/image109.gif"/><Relationship Id="rId9" Type="http://schemas.openxmlformats.org/officeDocument/2006/relationships/image" Target="../media/image11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jpeg"/><Relationship Id="rId3" Type="http://schemas.openxmlformats.org/officeDocument/2006/relationships/image" Target="../media/image17.emf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8.xml"/><Relationship Id="rId6" Type="http://schemas.microsoft.com/office/2007/relationships/hdphoto" Target="../media/hdphoto13.wdp"/><Relationship Id="rId5" Type="http://schemas.microsoft.com/office/2007/relationships/hdphoto" Target="../media/hdphoto14.wdp"/><Relationship Id="rId4" Type="http://schemas.openxmlformats.org/officeDocument/2006/relationships/image" Target="../media/image85.png"/><Relationship Id="rId9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24.png"/><Relationship Id="rId4" Type="http://schemas.openxmlformats.org/officeDocument/2006/relationships/image" Target="../media/image12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8.tiff"/><Relationship Id="rId5" Type="http://schemas.openxmlformats.org/officeDocument/2006/relationships/image" Target="../media/image127.jpeg"/><Relationship Id="rId10" Type="http://schemas.openxmlformats.org/officeDocument/2006/relationships/image" Target="../media/image132.jpeg"/><Relationship Id="rId4" Type="http://schemas.openxmlformats.org/officeDocument/2006/relationships/image" Target="../media/image126.jpeg"/><Relationship Id="rId9" Type="http://schemas.openxmlformats.org/officeDocument/2006/relationships/image" Target="../media/image13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5" Type="http://schemas.microsoft.com/office/2007/relationships/hdphoto" Target="../media/hdphoto5.wdp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22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8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6.png"/><Relationship Id="rId11" Type="http://schemas.microsoft.com/office/2007/relationships/hdphoto" Target="../media/hdphoto7.wdp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AFD669E-C9B6-8AAF-57AE-24253984F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1976" y="800598"/>
            <a:ext cx="3495635" cy="58030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18F5427-3A16-285E-12AA-1C6C20333D26}"/>
              </a:ext>
            </a:extLst>
          </p:cNvPr>
          <p:cNvSpPr/>
          <p:nvPr/>
        </p:nvSpPr>
        <p:spPr>
          <a:xfrm>
            <a:off x="0" y="0"/>
            <a:ext cx="12214682" cy="1579418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F57DDF-CF77-F68D-6696-E34198181FE6}"/>
              </a:ext>
            </a:extLst>
          </p:cNvPr>
          <p:cNvSpPr txBox="1"/>
          <p:nvPr/>
        </p:nvSpPr>
        <p:spPr>
          <a:xfrm>
            <a:off x="130628" y="156915"/>
            <a:ext cx="12057928" cy="560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50" b="1" dirty="0">
                <a:solidFill>
                  <a:schemeClr val="tx2"/>
                </a:solidFill>
              </a:rPr>
              <a:t>Laser cooling of molecules for tests of fundamental symmetries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77352D63-6CCD-4602-BFA1-5ABD2D941E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9655" y="801623"/>
            <a:ext cx="12191999" cy="580304"/>
          </a:xfrm>
        </p:spPr>
        <p:txBody>
          <a:bodyPr anchor="ctr" anchorCtr="0"/>
          <a:lstStyle/>
          <a:p>
            <a:pPr>
              <a:lnSpc>
                <a:spcPct val="100000"/>
              </a:lnSpc>
            </a:pPr>
            <a:r>
              <a:rPr lang="de-DE" sz="2667" dirty="0">
                <a:solidFill>
                  <a:schemeClr val="tx2"/>
                </a:solidFill>
                <a:latin typeface="+mn-lt"/>
              </a:rPr>
              <a:t>Tim Langen, TU Vienna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EA659F-4DFA-A64B-8EB3-A97A95807530}"/>
              </a:ext>
            </a:extLst>
          </p:cNvPr>
          <p:cNvSpPr/>
          <p:nvPr/>
        </p:nvSpPr>
        <p:spPr>
          <a:xfrm rot="16200000">
            <a:off x="11132045" y="5748326"/>
            <a:ext cx="1867819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33" dirty="0">
                <a:solidFill>
                  <a:schemeClr val="bg2">
                    <a:lumMod val="75000"/>
                  </a:schemeClr>
                </a:solidFill>
              </a:rPr>
              <a:t>Picture: Manfred Mark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FD42BB-B834-7BEB-E14F-2017EC03A18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4927" y="764766"/>
            <a:ext cx="1217573" cy="6879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A25FBC-4FE4-ED39-A281-AE3A2C92DEB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0940" y="803871"/>
            <a:ext cx="1533803" cy="580303"/>
          </a:xfrm>
          <a:prstGeom prst="rect">
            <a:avLst/>
          </a:prstGeom>
        </p:spPr>
      </p:pic>
      <p:pic>
        <p:nvPicPr>
          <p:cNvPr id="11" name="Grafik 3">
            <a:extLst>
              <a:ext uri="{FF2B5EF4-FFF2-40B4-BE49-F238E27FC236}">
                <a16:creationId xmlns:a16="http://schemas.microsoft.com/office/drawing/2014/main" id="{CC697563-2029-79C7-B77D-C872FC8BEE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" t="39300" r="20318" b="15342"/>
          <a:stretch/>
        </p:blipFill>
        <p:spPr>
          <a:xfrm>
            <a:off x="-7675" y="1517650"/>
            <a:ext cx="12222358" cy="5374425"/>
          </a:xfrm>
          <a:prstGeom prst="rect">
            <a:avLst/>
          </a:prstGeom>
          <a:ln w="317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234894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C1BB9-2D9E-06D8-A41B-04F074F0A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843112-CB1B-A1C4-6BCE-BE9A61041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+mj-lt"/>
              </a:rPr>
              <a:t>The challenges of molecular laser cooling</a:t>
            </a:r>
            <a:endParaRPr lang="en-US" b="0" noProof="0" dirty="0">
              <a:latin typeface="+mj-lt"/>
            </a:endParaRPr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392E7276-DD13-839B-7A75-4CE52EE56421}"/>
              </a:ext>
            </a:extLst>
          </p:cNvPr>
          <p:cNvSpPr/>
          <p:nvPr/>
        </p:nvSpPr>
        <p:spPr>
          <a:xfrm>
            <a:off x="4307915" y="1156000"/>
            <a:ext cx="3545481" cy="4433150"/>
          </a:xfrm>
          <a:prstGeom prst="roundRect">
            <a:avLst>
              <a:gd name="adj" fmla="val 4560"/>
            </a:avLst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tIns="144000" rtlCol="0" anchor="t"/>
          <a:lstStyle/>
          <a:p>
            <a:pPr lvl="0"/>
            <a:r>
              <a:rPr lang="en-US" sz="2000" b="1" noProof="0" dirty="0">
                <a:solidFill>
                  <a:srgbClr val="00519E"/>
                </a:solidFill>
              </a:rPr>
              <a:t> Rotational branching</a:t>
            </a:r>
          </a:p>
          <a:p>
            <a:pPr lvl="0" algn="ctr"/>
            <a:endParaRPr lang="en-US" sz="2000" b="1" noProof="0" dirty="0">
              <a:solidFill>
                <a:srgbClr val="00519E"/>
              </a:solidFill>
            </a:endParaRPr>
          </a:p>
          <a:p>
            <a:pPr lvl="0" algn="ctr"/>
            <a:r>
              <a:rPr lang="en-US" noProof="0" dirty="0">
                <a:solidFill>
                  <a:schemeClr val="tx1"/>
                </a:solidFill>
              </a:rPr>
              <a:t>2008: Stuhl</a:t>
            </a:r>
            <a:endParaRPr lang="en-US" sz="1600" noProof="0" dirty="0">
              <a:solidFill>
                <a:schemeClr val="tx1"/>
              </a:solidFill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A9915EF4-DE49-C40B-CEC7-D9558A8C06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588" y="2550716"/>
            <a:ext cx="2206939" cy="2445238"/>
          </a:xfrm>
          <a:prstGeom prst="rect">
            <a:avLst/>
          </a:prstGeom>
        </p:spPr>
      </p:pic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DF1B2E35-3AC6-0536-8C9B-F67BB5779DCB}"/>
              </a:ext>
            </a:extLst>
          </p:cNvPr>
          <p:cNvSpPr/>
          <p:nvPr/>
        </p:nvSpPr>
        <p:spPr>
          <a:xfrm>
            <a:off x="8153707" y="1156000"/>
            <a:ext cx="3545481" cy="4433150"/>
          </a:xfrm>
          <a:prstGeom prst="roundRect">
            <a:avLst>
              <a:gd name="adj" fmla="val 4560"/>
            </a:avLst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tIns="144000" rtlCol="0" anchor="t"/>
          <a:lstStyle/>
          <a:p>
            <a:pPr lvl="0"/>
            <a:r>
              <a:rPr lang="en-US" sz="2000" b="1" noProof="0" dirty="0">
                <a:solidFill>
                  <a:srgbClr val="00519E"/>
                </a:solidFill>
              </a:rPr>
              <a:t>Hyperfine complexity</a:t>
            </a:r>
          </a:p>
          <a:p>
            <a:pPr lvl="0" algn="ctr"/>
            <a:endParaRPr lang="en-US" sz="2000" b="1" noProof="0" dirty="0">
              <a:solidFill>
                <a:srgbClr val="00519E"/>
              </a:solidFill>
            </a:endParaRP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DE5D919F-11E8-1982-93E4-F8829086D3D6}"/>
              </a:ext>
            </a:extLst>
          </p:cNvPr>
          <p:cNvGrpSpPr/>
          <p:nvPr/>
        </p:nvGrpSpPr>
        <p:grpSpPr>
          <a:xfrm>
            <a:off x="8418055" y="1887241"/>
            <a:ext cx="2788753" cy="3557208"/>
            <a:chOff x="652657" y="2489682"/>
            <a:chExt cx="2491473" cy="3178011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48E92141-9CB0-1300-B45F-EEB9DB9565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706" t="4015" r="62041" b="11922"/>
            <a:stretch/>
          </p:blipFill>
          <p:spPr>
            <a:xfrm>
              <a:off x="786336" y="2524444"/>
              <a:ext cx="2357794" cy="3143249"/>
            </a:xfrm>
            <a:prstGeom prst="rect">
              <a:avLst/>
            </a:prstGeom>
          </p:spPr>
        </p:pic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97F190D3-39AF-8635-FB57-696989B8B997}"/>
                </a:ext>
              </a:extLst>
            </p:cNvPr>
            <p:cNvSpPr/>
            <p:nvPr/>
          </p:nvSpPr>
          <p:spPr>
            <a:xfrm>
              <a:off x="652657" y="2489682"/>
              <a:ext cx="320040" cy="165424"/>
            </a:xfrm>
            <a:prstGeom prst="rect">
              <a:avLst/>
            </a:prstGeom>
            <a:solidFill>
              <a:srgbClr val="ECE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E3DB348-80E7-7406-4C2A-E068A4A94388}"/>
              </a:ext>
            </a:extLst>
          </p:cNvPr>
          <p:cNvGrpSpPr/>
          <p:nvPr/>
        </p:nvGrpSpPr>
        <p:grpSpPr>
          <a:xfrm>
            <a:off x="386990" y="1156000"/>
            <a:ext cx="3639953" cy="4433150"/>
            <a:chOff x="386988" y="1156000"/>
            <a:chExt cx="3639953" cy="4433150"/>
          </a:xfrm>
        </p:grpSpPr>
        <p:sp>
          <p:nvSpPr>
            <p:cNvPr id="5" name="Abgerundetes Rechteck 4">
              <a:extLst>
                <a:ext uri="{FF2B5EF4-FFF2-40B4-BE49-F238E27FC236}">
                  <a16:creationId xmlns:a16="http://schemas.microsoft.com/office/drawing/2014/main" id="{B3E90E5C-3C75-7CDD-9725-433DE2FD951F}"/>
                </a:ext>
              </a:extLst>
            </p:cNvPr>
            <p:cNvSpPr/>
            <p:nvPr/>
          </p:nvSpPr>
          <p:spPr>
            <a:xfrm>
              <a:off x="481460" y="1156000"/>
              <a:ext cx="3545481" cy="4433150"/>
            </a:xfrm>
            <a:prstGeom prst="roundRect">
              <a:avLst>
                <a:gd name="adj" fmla="val 4560"/>
              </a:avLst>
            </a:prstGeom>
            <a:solidFill>
              <a:schemeClr val="accent5">
                <a:lumMod val="20000"/>
                <a:lumOff val="8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tIns="144000" rtlCol="0" anchor="t"/>
            <a:lstStyle/>
            <a:p>
              <a:pPr lvl="0"/>
              <a:r>
                <a:rPr lang="en-US" sz="2000" b="1" noProof="0" dirty="0">
                  <a:solidFill>
                    <a:srgbClr val="00519E"/>
                  </a:solidFill>
                </a:rPr>
                <a:t>Vibrational branching</a:t>
              </a:r>
            </a:p>
            <a:p>
              <a:pPr lvl="0"/>
              <a:endParaRPr lang="en-US" sz="2000" b="1" noProof="0" dirty="0">
                <a:solidFill>
                  <a:srgbClr val="00519E"/>
                </a:solidFill>
              </a:endParaRPr>
            </a:p>
            <a:p>
              <a:pPr lvl="0" algn="ctr"/>
              <a:r>
                <a:rPr lang="en-US" noProof="0" dirty="0">
                  <a:solidFill>
                    <a:schemeClr val="tx1"/>
                  </a:solidFill>
                </a:rPr>
                <a:t>2004: Di Rosa</a:t>
              </a:r>
            </a:p>
          </p:txBody>
        </p:sp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DE7A01EF-E2F1-457B-71C1-BED6BF45F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988" y="2263404"/>
              <a:ext cx="3470228" cy="2699299"/>
            </a:xfrm>
            <a:prstGeom prst="rect">
              <a:avLst/>
            </a:prstGeom>
          </p:spPr>
        </p:pic>
      </p:grpSp>
      <p:sp>
        <p:nvSpPr>
          <p:cNvPr id="9" name="TextBox 3">
            <a:extLst>
              <a:ext uri="{FF2B5EF4-FFF2-40B4-BE49-F238E27FC236}">
                <a16:creationId xmlns:a16="http://schemas.microsoft.com/office/drawing/2014/main" id="{30F7AEF5-CF98-4E6A-D375-13C5FCA5DCC6}"/>
              </a:ext>
            </a:extLst>
          </p:cNvPr>
          <p:cNvSpPr txBox="1"/>
          <p:nvPr/>
        </p:nvSpPr>
        <p:spPr>
          <a:xfrm>
            <a:off x="481460" y="5896335"/>
            <a:ext cx="7371936" cy="492443"/>
          </a:xfrm>
          <a:prstGeom prst="rect">
            <a:avLst/>
          </a:prstGeom>
          <a:solidFill>
            <a:srgbClr val="0C54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91440" bIns="9144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bg1"/>
                </a:solidFill>
              </a:rPr>
              <a:t>Very successful: From </a:t>
            </a:r>
            <a:r>
              <a:rPr lang="en-US" sz="2000" b="1" noProof="0" dirty="0" err="1">
                <a:solidFill>
                  <a:schemeClr val="bg1"/>
                </a:solidFill>
              </a:rPr>
              <a:t>SrF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noProof="0" dirty="0">
                <a:solidFill>
                  <a:schemeClr val="bg1"/>
                </a:solidFill>
              </a:rPr>
              <a:t>to </a:t>
            </a:r>
            <a:r>
              <a:rPr lang="en-US" sz="2000" b="1" noProof="0" dirty="0" err="1">
                <a:solidFill>
                  <a:schemeClr val="bg1"/>
                </a:solidFill>
              </a:rPr>
              <a:t>polyatomics</a:t>
            </a:r>
            <a:r>
              <a:rPr lang="en-US" sz="2000" b="1" noProof="0" dirty="0">
                <a:solidFill>
                  <a:schemeClr val="bg1"/>
                </a:solidFill>
              </a:rPr>
              <a:t> …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D2CD0534-34DC-075A-0341-8B8C343B38A9}"/>
              </a:ext>
            </a:extLst>
          </p:cNvPr>
          <p:cNvSpPr txBox="1"/>
          <p:nvPr/>
        </p:nvSpPr>
        <p:spPr>
          <a:xfrm>
            <a:off x="8153707" y="5901040"/>
            <a:ext cx="3545481" cy="49244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91440" bIns="9144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bg1"/>
                </a:solidFill>
              </a:rPr>
              <a:t>Interesting but challenging!</a:t>
            </a:r>
          </a:p>
        </p:txBody>
      </p:sp>
      <p:grpSp>
        <p:nvGrpSpPr>
          <p:cNvPr id="11" name="Group 3">
            <a:extLst>
              <a:ext uri="{FF2B5EF4-FFF2-40B4-BE49-F238E27FC236}">
                <a16:creationId xmlns:a16="http://schemas.microsoft.com/office/drawing/2014/main" id="{8B78205A-67D9-3177-B29A-275A08E35F76}"/>
              </a:ext>
            </a:extLst>
          </p:cNvPr>
          <p:cNvGrpSpPr/>
          <p:nvPr/>
        </p:nvGrpSpPr>
        <p:grpSpPr>
          <a:xfrm rot="1226767">
            <a:off x="3353728" y="827753"/>
            <a:ext cx="732817" cy="1240470"/>
            <a:chOff x="7461843" y="4508493"/>
            <a:chExt cx="1079222" cy="182684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4" name="Picture 47">
              <a:extLst>
                <a:ext uri="{FF2B5EF4-FFF2-40B4-BE49-F238E27FC236}">
                  <a16:creationId xmlns:a16="http://schemas.microsoft.com/office/drawing/2014/main" id="{AB3C2B50-5D51-73FE-4C92-99FB52421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57292">
              <a:off x="7433442" y="4894938"/>
              <a:ext cx="1136023" cy="1079222"/>
            </a:xfrm>
            <a:prstGeom prst="rect">
              <a:avLst/>
            </a:prstGeom>
          </p:spPr>
        </p:pic>
        <p:sp>
          <p:nvSpPr>
            <p:cNvPr id="23" name="Striped Right Arrow 2">
              <a:extLst>
                <a:ext uri="{FF2B5EF4-FFF2-40B4-BE49-F238E27FC236}">
                  <a16:creationId xmlns:a16="http://schemas.microsoft.com/office/drawing/2014/main" id="{75052D4E-CB90-1C42-7AFE-17FBA68533F4}"/>
                </a:ext>
              </a:extLst>
            </p:cNvPr>
            <p:cNvSpPr/>
            <p:nvPr/>
          </p:nvSpPr>
          <p:spPr>
            <a:xfrm rot="17324274">
              <a:off x="8089762" y="4480161"/>
              <a:ext cx="355261" cy="411925"/>
            </a:xfrm>
            <a:prstGeom prst="stripedRightArrow">
              <a:avLst>
                <a:gd name="adj1" fmla="val 54341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 noProof="0" dirty="0"/>
            </a:p>
          </p:txBody>
        </p:sp>
        <p:sp>
          <p:nvSpPr>
            <p:cNvPr id="30" name="Striped Right Arrow 52">
              <a:extLst>
                <a:ext uri="{FF2B5EF4-FFF2-40B4-BE49-F238E27FC236}">
                  <a16:creationId xmlns:a16="http://schemas.microsoft.com/office/drawing/2014/main" id="{CDED274C-83C4-C75F-11D9-37D07068C33B}"/>
                </a:ext>
              </a:extLst>
            </p:cNvPr>
            <p:cNvSpPr/>
            <p:nvPr/>
          </p:nvSpPr>
          <p:spPr>
            <a:xfrm rot="6570146">
              <a:off x="7577823" y="5951747"/>
              <a:ext cx="355261" cy="411925"/>
            </a:xfrm>
            <a:prstGeom prst="stripedRightArrow">
              <a:avLst>
                <a:gd name="adj1" fmla="val 54341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 noProof="0" dirty="0"/>
            </a:p>
          </p:txBody>
        </p:sp>
      </p:grpSp>
      <p:grpSp>
        <p:nvGrpSpPr>
          <p:cNvPr id="31" name="Group 90">
            <a:extLst>
              <a:ext uri="{FF2B5EF4-FFF2-40B4-BE49-F238E27FC236}">
                <a16:creationId xmlns:a16="http://schemas.microsoft.com/office/drawing/2014/main" id="{C0D20C3E-52AC-D412-78AB-53BAFD0471A7}"/>
              </a:ext>
            </a:extLst>
          </p:cNvPr>
          <p:cNvGrpSpPr/>
          <p:nvPr/>
        </p:nvGrpSpPr>
        <p:grpSpPr>
          <a:xfrm rot="17856155">
            <a:off x="6999398" y="918859"/>
            <a:ext cx="1163891" cy="825137"/>
            <a:chOff x="556251" y="4100769"/>
            <a:chExt cx="1520414" cy="113602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2" name="Straight Connector 91">
              <a:extLst>
                <a:ext uri="{FF2B5EF4-FFF2-40B4-BE49-F238E27FC236}">
                  <a16:creationId xmlns:a16="http://schemas.microsoft.com/office/drawing/2014/main" id="{FDD621E9-15A2-9BF4-CFA6-DF5A8BBFC6CE}"/>
                </a:ext>
              </a:extLst>
            </p:cNvPr>
            <p:cNvCxnSpPr/>
            <p:nvPr/>
          </p:nvCxnSpPr>
          <p:spPr>
            <a:xfrm>
              <a:off x="1158543" y="4563609"/>
              <a:ext cx="918122" cy="37495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92">
              <a:extLst>
                <a:ext uri="{FF2B5EF4-FFF2-40B4-BE49-F238E27FC236}">
                  <a16:creationId xmlns:a16="http://schemas.microsoft.com/office/drawing/2014/main" id="{F9534BF8-C07E-B011-2510-6A780BD33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57292">
              <a:off x="527850" y="4129170"/>
              <a:ext cx="1136023" cy="1079222"/>
            </a:xfrm>
            <a:prstGeom prst="rect">
              <a:avLst/>
            </a:prstGeom>
          </p:spPr>
        </p:pic>
        <p:sp>
          <p:nvSpPr>
            <p:cNvPr id="34" name="Curved Right Arrow 93">
              <a:extLst>
                <a:ext uri="{FF2B5EF4-FFF2-40B4-BE49-F238E27FC236}">
                  <a16:creationId xmlns:a16="http://schemas.microsoft.com/office/drawing/2014/main" id="{A4B1B425-17D5-A0D7-CB56-FDDEF1A57C17}"/>
                </a:ext>
              </a:extLst>
            </p:cNvPr>
            <p:cNvSpPr/>
            <p:nvPr/>
          </p:nvSpPr>
          <p:spPr>
            <a:xfrm rot="6300000">
              <a:off x="1684941" y="4697463"/>
              <a:ext cx="360040" cy="194363"/>
            </a:xfrm>
            <a:prstGeom prst="curvedRightArrow">
              <a:avLst>
                <a:gd name="adj1" fmla="val 14501"/>
                <a:gd name="adj2" fmla="val 50000"/>
                <a:gd name="adj3" fmla="val 25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 noProof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7DA7683-DB8B-B623-24A1-BE7CF6518A1F}"/>
              </a:ext>
            </a:extLst>
          </p:cNvPr>
          <p:cNvGrpSpPr>
            <a:grpSpLocks noChangeAspect="1"/>
          </p:cNvGrpSpPr>
          <p:nvPr/>
        </p:nvGrpSpPr>
        <p:grpSpPr>
          <a:xfrm rot="18840624">
            <a:off x="10920660" y="912671"/>
            <a:ext cx="1035700" cy="997281"/>
            <a:chOff x="10839375" y="5107017"/>
            <a:chExt cx="1281567" cy="1234027"/>
          </a:xfrm>
        </p:grpSpPr>
        <p:sp>
          <p:nvSpPr>
            <p:cNvPr id="36" name="Right Arrow 2">
              <a:extLst>
                <a:ext uri="{FF2B5EF4-FFF2-40B4-BE49-F238E27FC236}">
                  <a16:creationId xmlns:a16="http://schemas.microsoft.com/office/drawing/2014/main" id="{B0362253-DBA3-475E-C9CE-B870331A659B}"/>
                </a:ext>
              </a:extLst>
            </p:cNvPr>
            <p:cNvSpPr/>
            <p:nvPr/>
          </p:nvSpPr>
          <p:spPr>
            <a:xfrm rot="17602442">
              <a:off x="11503348" y="5728499"/>
              <a:ext cx="719528" cy="257973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  <p:sp>
          <p:nvSpPr>
            <p:cNvPr id="37" name="Right Arrow 27">
              <a:extLst>
                <a:ext uri="{FF2B5EF4-FFF2-40B4-BE49-F238E27FC236}">
                  <a16:creationId xmlns:a16="http://schemas.microsoft.com/office/drawing/2014/main" id="{4B2D319D-C7A6-C2EF-4FEB-D6914AE91BFD}"/>
                </a:ext>
              </a:extLst>
            </p:cNvPr>
            <p:cNvSpPr/>
            <p:nvPr/>
          </p:nvSpPr>
          <p:spPr>
            <a:xfrm rot="17845113">
              <a:off x="10763178" y="5446173"/>
              <a:ext cx="985420" cy="307107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  <p:pic>
          <p:nvPicPr>
            <p:cNvPr id="38" name="Picture 15">
              <a:extLst>
                <a:ext uri="{FF2B5EF4-FFF2-40B4-BE49-F238E27FC236}">
                  <a16:creationId xmlns:a16="http://schemas.microsoft.com/office/drawing/2014/main" id="{6A43DAD8-3FBD-7587-E901-310D8EA3F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9593502">
              <a:off x="10839375" y="5123556"/>
              <a:ext cx="1281567" cy="1217488"/>
            </a:xfrm>
            <a:prstGeom prst="rect">
              <a:avLst/>
            </a:prstGeom>
          </p:spPr>
        </p:pic>
      </p:grpSp>
      <p:grpSp>
        <p:nvGrpSpPr>
          <p:cNvPr id="42" name="Gruppieren 45">
            <a:extLst>
              <a:ext uri="{FF2B5EF4-FFF2-40B4-BE49-F238E27FC236}">
                <a16:creationId xmlns:a16="http://schemas.microsoft.com/office/drawing/2014/main" id="{4E5FEE69-46F9-E1ED-9052-FDAA53293675}"/>
              </a:ext>
            </a:extLst>
          </p:cNvPr>
          <p:cNvGrpSpPr/>
          <p:nvPr/>
        </p:nvGrpSpPr>
        <p:grpSpPr>
          <a:xfrm>
            <a:off x="8028292" y="2984852"/>
            <a:ext cx="1382574" cy="1471524"/>
            <a:chOff x="8300871" y="4328012"/>
            <a:chExt cx="1382574" cy="147152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3" name="Ellipse 5">
              <a:extLst>
                <a:ext uri="{FF2B5EF4-FFF2-40B4-BE49-F238E27FC236}">
                  <a16:creationId xmlns:a16="http://schemas.microsoft.com/office/drawing/2014/main" id="{A48F217F-8CD6-DF48-C3BA-5BF806072C51}"/>
                </a:ext>
              </a:extLst>
            </p:cNvPr>
            <p:cNvSpPr/>
            <p:nvPr/>
          </p:nvSpPr>
          <p:spPr>
            <a:xfrm>
              <a:off x="8300871" y="5052634"/>
              <a:ext cx="1345947" cy="746902"/>
            </a:xfrm>
            <a:prstGeom prst="ellipse">
              <a:avLst/>
            </a:prstGeom>
            <a:solidFill>
              <a:srgbClr val="0C54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baseline="30000" noProof="0" dirty="0"/>
                <a:t>225</a:t>
              </a:r>
              <a:r>
                <a:rPr lang="en-US" sz="2000" b="1" noProof="0" dirty="0"/>
                <a:t>RaF</a:t>
              </a:r>
            </a:p>
          </p:txBody>
        </p:sp>
        <p:cxnSp>
          <p:nvCxnSpPr>
            <p:cNvPr id="44" name="Gerader Verbinder 26">
              <a:extLst>
                <a:ext uri="{FF2B5EF4-FFF2-40B4-BE49-F238E27FC236}">
                  <a16:creationId xmlns:a16="http://schemas.microsoft.com/office/drawing/2014/main" id="{B72A36E0-0B49-FCB3-4CDD-20B633AA714C}"/>
                </a:ext>
              </a:extLst>
            </p:cNvPr>
            <p:cNvCxnSpPr>
              <a:cxnSpLocks/>
              <a:endCxn id="43" idx="7"/>
            </p:cNvCxnSpPr>
            <p:nvPr/>
          </p:nvCxnSpPr>
          <p:spPr>
            <a:xfrm flipH="1">
              <a:off x="9449709" y="4328012"/>
              <a:ext cx="233736" cy="834003"/>
            </a:xfrm>
            <a:prstGeom prst="line">
              <a:avLst/>
            </a:prstGeom>
            <a:ln w="57150">
              <a:solidFill>
                <a:srgbClr val="0C5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uppieren 47">
            <a:extLst>
              <a:ext uri="{FF2B5EF4-FFF2-40B4-BE49-F238E27FC236}">
                <a16:creationId xmlns:a16="http://schemas.microsoft.com/office/drawing/2014/main" id="{EE35441B-3F10-CB63-1886-E022DF2320AA}"/>
              </a:ext>
            </a:extLst>
          </p:cNvPr>
          <p:cNvGrpSpPr/>
          <p:nvPr/>
        </p:nvGrpSpPr>
        <p:grpSpPr>
          <a:xfrm>
            <a:off x="10066368" y="2984852"/>
            <a:ext cx="1392037" cy="1941517"/>
            <a:chOff x="10154651" y="4299634"/>
            <a:chExt cx="1392037" cy="194151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0" name="Ellipse 24">
              <a:extLst>
                <a:ext uri="{FF2B5EF4-FFF2-40B4-BE49-F238E27FC236}">
                  <a16:creationId xmlns:a16="http://schemas.microsoft.com/office/drawing/2014/main" id="{ABEC3C5A-9FFA-767D-F643-31DB855DD094}"/>
                </a:ext>
              </a:extLst>
            </p:cNvPr>
            <p:cNvSpPr/>
            <p:nvPr/>
          </p:nvSpPr>
          <p:spPr>
            <a:xfrm>
              <a:off x="10154651" y="5523664"/>
              <a:ext cx="1392037" cy="717487"/>
            </a:xfrm>
            <a:prstGeom prst="ellipse">
              <a:avLst/>
            </a:prstGeom>
            <a:solidFill>
              <a:srgbClr val="0C54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baseline="30000" noProof="0" dirty="0"/>
                <a:t>137</a:t>
              </a:r>
              <a:r>
                <a:rPr lang="en-US" sz="2000" b="1" noProof="0" dirty="0"/>
                <a:t>BaF</a:t>
              </a:r>
            </a:p>
          </p:txBody>
        </p:sp>
        <p:cxnSp>
          <p:nvCxnSpPr>
            <p:cNvPr id="51" name="Gerader Verbinder 27">
              <a:extLst>
                <a:ext uri="{FF2B5EF4-FFF2-40B4-BE49-F238E27FC236}">
                  <a16:creationId xmlns:a16="http://schemas.microsoft.com/office/drawing/2014/main" id="{C4523D86-0169-E5D7-04BE-29303BEB1A62}"/>
                </a:ext>
              </a:extLst>
            </p:cNvPr>
            <p:cNvCxnSpPr>
              <a:cxnSpLocks/>
              <a:endCxn id="50" idx="1"/>
            </p:cNvCxnSpPr>
            <p:nvPr/>
          </p:nvCxnSpPr>
          <p:spPr>
            <a:xfrm>
              <a:off x="10156548" y="4299634"/>
              <a:ext cx="201962" cy="1329104"/>
            </a:xfrm>
            <a:prstGeom prst="line">
              <a:avLst/>
            </a:prstGeom>
            <a:ln w="57150">
              <a:solidFill>
                <a:srgbClr val="0C5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uppieren 48">
            <a:extLst>
              <a:ext uri="{FF2B5EF4-FFF2-40B4-BE49-F238E27FC236}">
                <a16:creationId xmlns:a16="http://schemas.microsoft.com/office/drawing/2014/main" id="{A50311C8-BADC-1205-70AE-589915AEAFC8}"/>
              </a:ext>
            </a:extLst>
          </p:cNvPr>
          <p:cNvGrpSpPr/>
          <p:nvPr/>
        </p:nvGrpSpPr>
        <p:grpSpPr>
          <a:xfrm>
            <a:off x="10302163" y="2985610"/>
            <a:ext cx="1670851" cy="1028613"/>
            <a:chOff x="10197560" y="4241240"/>
            <a:chExt cx="1670851" cy="102861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4" name="Ellipse 16">
              <a:extLst>
                <a:ext uri="{FF2B5EF4-FFF2-40B4-BE49-F238E27FC236}">
                  <a16:creationId xmlns:a16="http://schemas.microsoft.com/office/drawing/2014/main" id="{2D37B49E-F3BE-EC37-877D-F02766E7FA90}"/>
                </a:ext>
              </a:extLst>
            </p:cNvPr>
            <p:cNvSpPr/>
            <p:nvPr/>
          </p:nvSpPr>
          <p:spPr>
            <a:xfrm>
              <a:off x="10197560" y="4552366"/>
              <a:ext cx="1670851" cy="717487"/>
            </a:xfrm>
            <a:prstGeom prst="ellipse">
              <a:avLst/>
            </a:prstGeom>
            <a:solidFill>
              <a:srgbClr val="0C54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baseline="30000" noProof="0" dirty="0"/>
                <a:t>173</a:t>
              </a:r>
              <a:r>
                <a:rPr lang="en-US" sz="2000" b="1" noProof="0" dirty="0"/>
                <a:t>YbOH</a:t>
              </a:r>
            </a:p>
          </p:txBody>
        </p:sp>
        <p:cxnSp>
          <p:nvCxnSpPr>
            <p:cNvPr id="55" name="Gerader Verbinder 28">
              <a:extLst>
                <a:ext uri="{FF2B5EF4-FFF2-40B4-BE49-F238E27FC236}">
                  <a16:creationId xmlns:a16="http://schemas.microsoft.com/office/drawing/2014/main" id="{C6A9BE15-720C-C940-E5A0-13FAB4360EED}"/>
                </a:ext>
              </a:extLst>
            </p:cNvPr>
            <p:cNvCxnSpPr>
              <a:cxnSpLocks/>
              <a:endCxn id="54" idx="1"/>
            </p:cNvCxnSpPr>
            <p:nvPr/>
          </p:nvCxnSpPr>
          <p:spPr>
            <a:xfrm>
              <a:off x="10240288" y="4241240"/>
              <a:ext cx="201962" cy="416200"/>
            </a:xfrm>
            <a:prstGeom prst="line">
              <a:avLst/>
            </a:prstGeom>
            <a:ln w="57150">
              <a:solidFill>
                <a:srgbClr val="0C5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3">
            <a:extLst>
              <a:ext uri="{FF2B5EF4-FFF2-40B4-BE49-F238E27FC236}">
                <a16:creationId xmlns:a16="http://schemas.microsoft.com/office/drawing/2014/main" id="{497A542F-44EF-DD76-352E-78215BC77FA6}"/>
              </a:ext>
            </a:extLst>
          </p:cNvPr>
          <p:cNvSpPr txBox="1"/>
          <p:nvPr/>
        </p:nvSpPr>
        <p:spPr>
          <a:xfrm>
            <a:off x="8251878" y="1903321"/>
            <a:ext cx="3350413" cy="1107996"/>
          </a:xfrm>
          <a:prstGeom prst="rect">
            <a:avLst/>
          </a:prstGeom>
          <a:solidFill>
            <a:srgbClr val="0C54A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tIns="91440" bIns="9144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bg1"/>
                </a:solidFill>
              </a:rPr>
              <a:t>Would unlock new class of promising molecules for nuclear physics</a:t>
            </a:r>
          </a:p>
        </p:txBody>
      </p:sp>
      <p:sp>
        <p:nvSpPr>
          <p:cNvPr id="57" name="Ellipse 24">
            <a:extLst>
              <a:ext uri="{FF2B5EF4-FFF2-40B4-BE49-F238E27FC236}">
                <a16:creationId xmlns:a16="http://schemas.microsoft.com/office/drawing/2014/main" id="{72DF81CC-5F09-6646-DCB5-E323DE4C87E3}"/>
              </a:ext>
            </a:extLst>
          </p:cNvPr>
          <p:cNvSpPr/>
          <p:nvPr/>
        </p:nvSpPr>
        <p:spPr>
          <a:xfrm>
            <a:off x="8500452" y="4590069"/>
            <a:ext cx="1322393" cy="714718"/>
          </a:xfrm>
          <a:prstGeom prst="ellipse">
            <a:avLst/>
          </a:prstGeom>
          <a:solidFill>
            <a:srgbClr val="0C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noProof="0" dirty="0"/>
              <a:t>…</a:t>
            </a:r>
          </a:p>
        </p:txBody>
      </p:sp>
      <p:cxnSp>
        <p:nvCxnSpPr>
          <p:cNvPr id="63" name="Gerader Verbinder 7">
            <a:extLst>
              <a:ext uri="{FF2B5EF4-FFF2-40B4-BE49-F238E27FC236}">
                <a16:creationId xmlns:a16="http://schemas.microsoft.com/office/drawing/2014/main" id="{BBD27A6A-13ED-19E1-AF0E-2C0B153F80D4}"/>
              </a:ext>
            </a:extLst>
          </p:cNvPr>
          <p:cNvCxnSpPr>
            <a:cxnSpLocks/>
          </p:cNvCxnSpPr>
          <p:nvPr/>
        </p:nvCxnSpPr>
        <p:spPr>
          <a:xfrm flipH="1">
            <a:off x="9508933" y="2910136"/>
            <a:ext cx="248678" cy="1867118"/>
          </a:xfrm>
          <a:prstGeom prst="line">
            <a:avLst/>
          </a:prstGeom>
          <a:ln w="57150">
            <a:solidFill>
              <a:srgbClr val="0C5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352E21B-019D-C5A7-0C4F-5993E71C130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05" l="628" r="998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15006" flipH="1">
            <a:off x="2767580" y="4488175"/>
            <a:ext cx="1342468" cy="107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9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6" grpId="0" animBg="1"/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5AF8D98-0A6B-4AED-87D5-F88142DA4191}"/>
              </a:ext>
            </a:extLst>
          </p:cNvPr>
          <p:cNvSpPr/>
          <p:nvPr/>
        </p:nvSpPr>
        <p:spPr>
          <a:xfrm>
            <a:off x="4443610" y="3192499"/>
            <a:ext cx="3159151" cy="3058108"/>
          </a:xfrm>
          <a:prstGeom prst="rect">
            <a:avLst/>
          </a:prstGeom>
          <a:solidFill>
            <a:srgbClr val="00B050"/>
          </a:solidFill>
        </p:spPr>
        <p:txBody>
          <a:bodyPr wrap="square" lIns="144000" tIns="14400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err="1">
                <a:solidFill>
                  <a:schemeClr val="bg1"/>
                </a:solidFill>
                <a:latin typeface="+mj-lt"/>
              </a:rPr>
              <a:t>eEDM</a:t>
            </a:r>
            <a:r>
              <a:rPr lang="en-US" noProof="0" dirty="0">
                <a:solidFill>
                  <a:schemeClr val="bg1"/>
                </a:solidFill>
                <a:latin typeface="+mj-lt"/>
              </a:rPr>
              <a:t> candidate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solidFill>
                <a:schemeClr val="bg1"/>
              </a:solidFill>
              <a:latin typeface="+mj-lt"/>
            </a:endParaRPr>
          </a:p>
          <a:p>
            <a:endParaRPr lang="en-US" noProof="0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chemeClr val="bg1"/>
                </a:solidFill>
                <a:latin typeface="+mj-lt"/>
              </a:rPr>
              <a:t>Simple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chemeClr val="bg1"/>
                </a:solidFill>
                <a:latin typeface="+mj-lt"/>
              </a:rPr>
              <a:t>Abundant (</a:t>
            </a:r>
            <a:r>
              <a:rPr lang="en-US" baseline="30000" noProof="0" dirty="0">
                <a:solidFill>
                  <a:schemeClr val="bg1"/>
                </a:solidFill>
                <a:latin typeface="+mj-lt"/>
              </a:rPr>
              <a:t>138</a:t>
            </a:r>
            <a:r>
              <a:rPr lang="en-US" noProof="0" dirty="0">
                <a:solidFill>
                  <a:schemeClr val="bg1"/>
                </a:solidFill>
                <a:latin typeface="+mj-lt"/>
              </a:rPr>
              <a:t>BaF)</a:t>
            </a:r>
          </a:p>
        </p:txBody>
      </p:sp>
      <p:sp>
        <p:nvSpPr>
          <p:cNvPr id="5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2596998" y="1407764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138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6" name="Rechteck 19">
            <a:extLst>
              <a:ext uri="{FF2B5EF4-FFF2-40B4-BE49-F238E27FC236}">
                <a16:creationId xmlns:a16="http://schemas.microsoft.com/office/drawing/2014/main" id="{17A638B9-DB09-FA40-88D4-889642B5A34A}"/>
              </a:ext>
            </a:extLst>
          </p:cNvPr>
          <p:cNvSpPr/>
          <p:nvPr/>
        </p:nvSpPr>
        <p:spPr>
          <a:xfrm>
            <a:off x="2596998" y="2869856"/>
            <a:ext cx="1301306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19</a:t>
            </a:r>
            <a:r>
              <a:rPr lang="en-US" sz="3200" b="1" noProof="0" dirty="0">
                <a:solidFill>
                  <a:schemeClr val="bg1"/>
                </a:solidFill>
              </a:rPr>
              <a:t>F</a:t>
            </a:r>
          </a:p>
        </p:txBody>
      </p:sp>
      <p:grpSp>
        <p:nvGrpSpPr>
          <p:cNvPr id="7" name="Group 11">
            <a:extLst>
              <a:ext uri="{FF2B5EF4-FFF2-40B4-BE49-F238E27FC236}">
                <a16:creationId xmlns:a16="http://schemas.microsoft.com/office/drawing/2014/main" id="{68420B66-8491-D54B-8989-C6BE649EEBC6}"/>
              </a:ext>
            </a:extLst>
          </p:cNvPr>
          <p:cNvGrpSpPr/>
          <p:nvPr/>
        </p:nvGrpSpPr>
        <p:grpSpPr>
          <a:xfrm rot="1171967">
            <a:off x="530221" y="802689"/>
            <a:ext cx="1554372" cy="2959439"/>
            <a:chOff x="6226317" y="728144"/>
            <a:chExt cx="2974705" cy="56636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Picture 12">
              <a:extLst>
                <a:ext uri="{FF2B5EF4-FFF2-40B4-BE49-F238E27FC236}">
                  <a16:creationId xmlns:a16="http://schemas.microsoft.com/office/drawing/2014/main" id="{ECFE3F2A-BB4E-194C-B718-EABF7F021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27321">
              <a:off x="7062983" y="777682"/>
              <a:ext cx="1981509" cy="1882434"/>
            </a:xfrm>
            <a:prstGeom prst="rect">
              <a:avLst/>
            </a:prstGeom>
          </p:spPr>
        </p:pic>
        <p:pic>
          <p:nvPicPr>
            <p:cNvPr id="9" name="Picture 13">
              <a:extLst>
                <a:ext uri="{FF2B5EF4-FFF2-40B4-BE49-F238E27FC236}">
                  <a16:creationId xmlns:a16="http://schemas.microsoft.com/office/drawing/2014/main" id="{CDFC1B46-94B8-5241-97B9-59830A918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5822">
              <a:off x="6226317" y="2220298"/>
              <a:ext cx="1981509" cy="1882434"/>
            </a:xfrm>
            <a:prstGeom prst="rect">
              <a:avLst/>
            </a:prstGeom>
          </p:spPr>
        </p:pic>
        <p:pic>
          <p:nvPicPr>
            <p:cNvPr id="10" name="Picture 14">
              <a:extLst>
                <a:ext uri="{FF2B5EF4-FFF2-40B4-BE49-F238E27FC236}">
                  <a16:creationId xmlns:a16="http://schemas.microsoft.com/office/drawing/2014/main" id="{7F19B05A-BD76-BD42-9046-1B2EC337A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4942">
              <a:off x="6382090" y="4509381"/>
              <a:ext cx="1981509" cy="1882434"/>
            </a:xfrm>
            <a:prstGeom prst="rect">
              <a:avLst/>
            </a:prstGeom>
          </p:spPr>
        </p:pic>
        <p:pic>
          <p:nvPicPr>
            <p:cNvPr id="11" name="Picture 15">
              <a:extLst>
                <a:ext uri="{FF2B5EF4-FFF2-40B4-BE49-F238E27FC236}">
                  <a16:creationId xmlns:a16="http://schemas.microsoft.com/office/drawing/2014/main" id="{651BC9F8-0021-564D-B3D2-BFAB4B65B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112630">
              <a:off x="7269050" y="3216395"/>
              <a:ext cx="1981509" cy="1882434"/>
            </a:xfrm>
            <a:prstGeom prst="rect">
              <a:avLst/>
            </a:prstGeom>
          </p:spPr>
        </p:pic>
      </p:grpSp>
      <p:sp>
        <p:nvSpPr>
          <p:cNvPr id="12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3990798" y="1407764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137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3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5384598" y="1407764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136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4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6778398" y="1407764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135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5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8172198" y="1407764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134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55391" y="2386505"/>
            <a:ext cx="6017673" cy="2682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noProof="0" dirty="0">
                <a:solidFill>
                  <a:schemeClr val="bg1"/>
                </a:solidFill>
              </a:rPr>
              <a:t>72%	        11%		7%	          7%                    2%</a:t>
            </a:r>
          </a:p>
        </p:txBody>
      </p:sp>
      <p:sp>
        <p:nvSpPr>
          <p:cNvPr id="19" name="Inhaltsplatzhalter 1" hidden="1">
            <a:extLst>
              <a:ext uri="{FF2B5EF4-FFF2-40B4-BE49-F238E27FC236}">
                <a16:creationId xmlns:a16="http://schemas.microsoft.com/office/drawing/2014/main" id="{664CEF64-9779-48C9-89D7-066DF691544A}"/>
              </a:ext>
            </a:extLst>
          </p:cNvPr>
          <p:cNvSpPr txBox="1">
            <a:spLocks/>
          </p:cNvSpPr>
          <p:nvPr/>
        </p:nvSpPr>
        <p:spPr>
          <a:xfrm>
            <a:off x="152758" y="4393262"/>
            <a:ext cx="4492299" cy="20428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592" indent="-228592" algn="l" defTabSz="914368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1pPr>
            <a:lvl2pPr marL="480468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2pPr>
            <a:lvl3pPr marL="715409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tx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3pPr>
            <a:lvl4pPr marL="960933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tx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4pPr>
            <a:lvl5pPr marL="1195875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tx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5pPr>
            <a:lvl6pPr marL="2514512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96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80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4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400" noProof="0" dirty="0">
                <a:solidFill>
                  <a:schemeClr val="accent2"/>
                </a:solidFill>
                <a:latin typeface="+mn-lt"/>
              </a:rPr>
              <a:t>Two-fold task:</a:t>
            </a:r>
            <a:endParaRPr lang="en-US" sz="2400" noProof="0" dirty="0">
              <a:latin typeface="+mn-lt"/>
            </a:endParaRPr>
          </a:p>
          <a:p>
            <a:pPr marL="868353" lvl="2" indent="-457200" fontAlgn="auto">
              <a:spcAft>
                <a:spcPts val="0"/>
              </a:spcAft>
              <a:buFont typeface="+mj-lt"/>
              <a:buAutoNum type="arabicPeriod"/>
            </a:pPr>
            <a:r>
              <a:rPr lang="en-US" noProof="0" dirty="0">
                <a:latin typeface="+mn-lt"/>
              </a:rPr>
              <a:t>Establish new laser cooling scheme with simpler </a:t>
            </a:r>
            <a:r>
              <a:rPr lang="en-US" sz="2000" baseline="30000" noProof="0" dirty="0">
                <a:latin typeface="+mn-lt"/>
              </a:rPr>
              <a:t>138</a:t>
            </a:r>
            <a:r>
              <a:rPr lang="en-US" noProof="0" dirty="0">
                <a:latin typeface="+mn-lt"/>
              </a:rPr>
              <a:t>BaF</a:t>
            </a:r>
          </a:p>
          <a:p>
            <a:pPr marL="868353" lvl="2" indent="-457200" fontAlgn="auto">
              <a:spcAft>
                <a:spcPts val="0"/>
              </a:spcAft>
              <a:buFont typeface="+mj-lt"/>
              <a:buAutoNum type="arabicPeriod"/>
            </a:pPr>
            <a:r>
              <a:rPr lang="en-US" noProof="0" dirty="0">
                <a:latin typeface="+mn-lt"/>
              </a:rPr>
              <a:t>Learn to work with multiple </a:t>
            </a:r>
            <a:r>
              <a:rPr lang="en-US" noProof="0" dirty="0">
                <a:solidFill>
                  <a:schemeClr val="accent2"/>
                </a:solidFill>
                <a:latin typeface="+mn-lt"/>
              </a:rPr>
              <a:t>rare</a:t>
            </a:r>
            <a:r>
              <a:rPr lang="en-US" noProof="0" dirty="0">
                <a:latin typeface="+mn-lt"/>
              </a:rPr>
              <a:t> and </a:t>
            </a:r>
            <a:r>
              <a:rPr lang="en-US" noProof="0" dirty="0">
                <a:solidFill>
                  <a:schemeClr val="accent2"/>
                </a:solidFill>
                <a:latin typeface="+mn-lt"/>
              </a:rPr>
              <a:t>complex isotopologues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299B65F-F6A2-4ECB-8431-8B218CDD8146}"/>
              </a:ext>
            </a:extLst>
          </p:cNvPr>
          <p:cNvSpPr/>
          <p:nvPr/>
        </p:nvSpPr>
        <p:spPr>
          <a:xfrm>
            <a:off x="8402933" y="1407764"/>
            <a:ext cx="10265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noProof="0" dirty="0">
                <a:solidFill>
                  <a:schemeClr val="bg1"/>
                </a:solidFill>
                <a:latin typeface="+mj-lt"/>
              </a:rPr>
              <a:t>Very rare!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A5B066-15C3-4826-BC04-2E8662CD3322}"/>
              </a:ext>
            </a:extLst>
          </p:cNvPr>
          <p:cNvSpPr/>
          <p:nvPr/>
        </p:nvSpPr>
        <p:spPr>
          <a:xfrm>
            <a:off x="2596998" y="1407764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DFF4BDB-C7BD-47E3-8AB2-0A4CCDA93035}"/>
              </a:ext>
            </a:extLst>
          </p:cNvPr>
          <p:cNvSpPr/>
          <p:nvPr/>
        </p:nvSpPr>
        <p:spPr>
          <a:xfrm>
            <a:off x="3990798" y="1407764"/>
            <a:ext cx="352022" cy="3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F0D18BD-CED6-4142-A65A-8CA3D95555D3}"/>
              </a:ext>
            </a:extLst>
          </p:cNvPr>
          <p:cNvSpPr/>
          <p:nvPr/>
        </p:nvSpPr>
        <p:spPr>
          <a:xfrm>
            <a:off x="5384598" y="1407764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02B243D-9C0B-4FAC-9420-5BF8998F4209}"/>
              </a:ext>
            </a:extLst>
          </p:cNvPr>
          <p:cNvSpPr/>
          <p:nvPr/>
        </p:nvSpPr>
        <p:spPr>
          <a:xfrm>
            <a:off x="8172198" y="1407764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4B5CAAA-9D10-4430-962B-6A23CBD83846}"/>
              </a:ext>
            </a:extLst>
          </p:cNvPr>
          <p:cNvSpPr/>
          <p:nvPr/>
        </p:nvSpPr>
        <p:spPr>
          <a:xfrm>
            <a:off x="6778398" y="1407764"/>
            <a:ext cx="352022" cy="3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607824C-BAB9-47BF-882E-76F7493EE087}"/>
              </a:ext>
            </a:extLst>
          </p:cNvPr>
          <p:cNvSpPr/>
          <p:nvPr/>
        </p:nvSpPr>
        <p:spPr>
          <a:xfrm>
            <a:off x="5937229" y="1407764"/>
            <a:ext cx="7171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noProof="0" dirty="0">
                <a:solidFill>
                  <a:schemeClr val="bg1"/>
                </a:solidFill>
                <a:latin typeface="+mj-lt"/>
              </a:rPr>
              <a:t>Rare…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7FC302E-2B88-4553-8821-253C360EBEFD}"/>
              </a:ext>
            </a:extLst>
          </p:cNvPr>
          <p:cNvSpPr/>
          <p:nvPr/>
        </p:nvSpPr>
        <p:spPr>
          <a:xfrm>
            <a:off x="7254458" y="1412694"/>
            <a:ext cx="79098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noProof="0" dirty="0">
                <a:solidFill>
                  <a:schemeClr val="bg1"/>
                </a:solidFill>
                <a:latin typeface="+mj-lt"/>
              </a:rPr>
              <a:t>Rare…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C403E19-DF46-450F-B681-5342219E84C5}"/>
              </a:ext>
            </a:extLst>
          </p:cNvPr>
          <p:cNvGrpSpPr/>
          <p:nvPr/>
        </p:nvGrpSpPr>
        <p:grpSpPr>
          <a:xfrm>
            <a:off x="4665405" y="3469528"/>
            <a:ext cx="3172556" cy="1992347"/>
            <a:chOff x="1577477" y="2632610"/>
            <a:chExt cx="3172556" cy="1992347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3432993-67B5-4556-9B0A-564BBAC3F299}"/>
                </a:ext>
              </a:extLst>
            </p:cNvPr>
            <p:cNvSpPr/>
            <p:nvPr/>
          </p:nvSpPr>
          <p:spPr>
            <a:xfrm>
              <a:off x="1577477" y="2950503"/>
              <a:ext cx="2651278" cy="1310318"/>
            </a:xfrm>
            <a:prstGeom prst="ellipse">
              <a:avLst/>
            </a:prstGeom>
            <a:gradFill>
              <a:gsLst>
                <a:gs pos="18000">
                  <a:srgbClr val="D0F3FF"/>
                </a:gs>
                <a:gs pos="48000">
                  <a:srgbClr val="D0F3FF"/>
                </a:gs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noProof="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D138D22-CE96-479E-B581-B93164EE9353}"/>
                </a:ext>
              </a:extLst>
            </p:cNvPr>
            <p:cNvSpPr/>
            <p:nvPr/>
          </p:nvSpPr>
          <p:spPr>
            <a:xfrm>
              <a:off x="2060074" y="3396810"/>
              <a:ext cx="402303" cy="40230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noProof="0" dirty="0"/>
                <a:t>+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2EC79D2-3DD4-488C-B2E9-B3C8F467EB40}"/>
                </a:ext>
              </a:extLst>
            </p:cNvPr>
            <p:cNvSpPr/>
            <p:nvPr/>
          </p:nvSpPr>
          <p:spPr>
            <a:xfrm>
              <a:off x="3403318" y="3477545"/>
              <a:ext cx="246888" cy="2468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 anchorCtr="1"/>
            <a:lstStyle/>
            <a:p>
              <a:pPr algn="ctr"/>
              <a:r>
                <a:rPr lang="en-US" sz="2800" noProof="0" dirty="0">
                  <a:solidFill>
                    <a:schemeClr val="accent2"/>
                  </a:solidFill>
                </a:rPr>
                <a:t>-</a:t>
              </a:r>
            </a:p>
            <a:p>
              <a:pPr algn="ctr"/>
              <a:endParaRPr lang="en-US" sz="600" noProof="0" dirty="0">
                <a:solidFill>
                  <a:schemeClr val="accent2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62E55F3-3AE8-452E-AC16-F335E3FF2D98}"/>
                </a:ext>
              </a:extLst>
            </p:cNvPr>
            <p:cNvSpPr txBox="1"/>
            <p:nvPr/>
          </p:nvSpPr>
          <p:spPr>
            <a:xfrm>
              <a:off x="2147782" y="3106931"/>
              <a:ext cx="282129" cy="3018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noProof="0" dirty="0"/>
                <a:t>Ba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E866F8F-F417-4D6C-A02A-DDF97DDFD941}"/>
                </a:ext>
              </a:extLst>
            </p:cNvPr>
            <p:cNvSpPr txBox="1"/>
            <p:nvPr/>
          </p:nvSpPr>
          <p:spPr>
            <a:xfrm>
              <a:off x="3525172" y="3151381"/>
              <a:ext cx="141064" cy="3018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noProof="0" dirty="0"/>
                <a:t>F</a:t>
              </a:r>
            </a:p>
          </p:txBody>
        </p:sp>
        <p:sp>
          <p:nvSpPr>
            <p:cNvPr id="48" name="Arc 47">
              <a:extLst>
                <a:ext uri="{FF2B5EF4-FFF2-40B4-BE49-F238E27FC236}">
                  <a16:creationId xmlns:a16="http://schemas.microsoft.com/office/drawing/2014/main" id="{13062C19-B457-4CC2-A534-9FCFC05821DE}"/>
                </a:ext>
              </a:extLst>
            </p:cNvPr>
            <p:cNvSpPr/>
            <p:nvPr/>
          </p:nvSpPr>
          <p:spPr>
            <a:xfrm rot="18973231">
              <a:off x="2285991" y="3228192"/>
              <a:ext cx="1317307" cy="1396765"/>
            </a:xfrm>
            <a:prstGeom prst="arc">
              <a:avLst/>
            </a:prstGeom>
            <a:ln w="31750">
              <a:solidFill>
                <a:schemeClr val="accent2">
                  <a:alpha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FF12DF97-0F94-4B11-8A34-5CC7E8607BA5}"/>
                </a:ext>
              </a:extLst>
            </p:cNvPr>
            <p:cNvSpPr/>
            <p:nvPr/>
          </p:nvSpPr>
          <p:spPr>
            <a:xfrm rot="7905347">
              <a:off x="2213512" y="2595454"/>
              <a:ext cx="1332426" cy="1406737"/>
            </a:xfrm>
            <a:prstGeom prst="arc">
              <a:avLst/>
            </a:prstGeom>
            <a:ln w="31750">
              <a:solidFill>
                <a:schemeClr val="accent2">
                  <a:alpha val="57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1A8B50F-86BD-4FEB-8E5A-448E4A3E9B33}"/>
                </a:ext>
              </a:extLst>
            </p:cNvPr>
            <p:cNvSpPr txBox="1"/>
            <p:nvPr/>
          </p:nvSpPr>
          <p:spPr>
            <a:xfrm>
              <a:off x="3065244" y="4018890"/>
              <a:ext cx="1684789" cy="2347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1400" noProof="0" dirty="0" err="1">
                  <a:solidFill>
                    <a:schemeClr val="bg1"/>
                  </a:solidFill>
                </a:rPr>
                <a:t>E</a:t>
              </a:r>
              <a:r>
                <a:rPr lang="en-US" sz="1400" baseline="-25000" noProof="0" dirty="0" err="1">
                  <a:solidFill>
                    <a:schemeClr val="bg1"/>
                  </a:solidFill>
                </a:rPr>
                <a:t>eff</a:t>
              </a:r>
              <a:r>
                <a:rPr lang="en-US" sz="1400" baseline="-25000" noProof="0" dirty="0">
                  <a:solidFill>
                    <a:schemeClr val="bg1"/>
                  </a:solidFill>
                </a:rPr>
                <a:t> </a:t>
              </a:r>
              <a:r>
                <a:rPr lang="en-US" sz="1400" noProof="0" dirty="0">
                  <a:solidFill>
                    <a:schemeClr val="bg1"/>
                  </a:solidFill>
                </a:rPr>
                <a:t>~ 6.4 GV/cm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41BEB4E-6036-4103-A66B-0CB775D960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6154" y="3774436"/>
              <a:ext cx="43249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A00BB26-CBAE-4A86-BBC2-802E437F6C7C}"/>
                </a:ext>
              </a:extLst>
            </p:cNvPr>
            <p:cNvSpPr/>
            <p:nvPr/>
          </p:nvSpPr>
          <p:spPr>
            <a:xfrm>
              <a:off x="2856760" y="3642719"/>
              <a:ext cx="241074" cy="2353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720" rIns="0" bIns="0" rtlCol="0" anchor="ctr" anchorCtr="1"/>
            <a:lstStyle/>
            <a:p>
              <a:pPr algn="ctr"/>
              <a:r>
                <a:rPr lang="en-US" sz="1400" noProof="0" dirty="0">
                  <a:solidFill>
                    <a:schemeClr val="bg1"/>
                  </a:solidFill>
                </a:rPr>
                <a:t>e</a:t>
              </a:r>
              <a:r>
                <a:rPr lang="en-US" sz="1400" baseline="30000" noProof="0" dirty="0">
                  <a:solidFill>
                    <a:schemeClr val="bg1"/>
                  </a:solidFill>
                </a:rPr>
                <a:t>-</a:t>
              </a:r>
              <a:endParaRPr lang="en-US" sz="2400" baseline="30000" noProof="0" dirty="0">
                <a:solidFill>
                  <a:schemeClr val="bg1"/>
                </a:solidFill>
              </a:endParaRPr>
            </a:p>
            <a:p>
              <a:pPr algn="ctr"/>
              <a:endParaRPr lang="en-US" sz="500" noProof="0" dirty="0">
                <a:solidFill>
                  <a:schemeClr val="bg1"/>
                </a:solidFill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BF7F03E-611E-4103-B904-C493CE2142C0}"/>
                </a:ext>
              </a:extLst>
            </p:cNvPr>
            <p:cNvCxnSpPr>
              <a:cxnSpLocks/>
            </p:cNvCxnSpPr>
            <p:nvPr/>
          </p:nvCxnSpPr>
          <p:spPr>
            <a:xfrm>
              <a:off x="2567474" y="3598297"/>
              <a:ext cx="831698" cy="0"/>
            </a:xfrm>
            <a:prstGeom prst="line">
              <a:avLst/>
            </a:prstGeom>
            <a:ln w="31750">
              <a:solidFill>
                <a:schemeClr val="accent2">
                  <a:alpha val="51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6787713-FB6E-42D4-B63F-EF39A34C4DE1}"/>
                </a:ext>
              </a:extLst>
            </p:cNvPr>
            <p:cNvSpPr txBox="1"/>
            <p:nvPr/>
          </p:nvSpPr>
          <p:spPr>
            <a:xfrm>
              <a:off x="2572657" y="3609390"/>
              <a:ext cx="174526" cy="2012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1200" noProof="0" dirty="0">
                  <a:solidFill>
                    <a:schemeClr val="accent2"/>
                  </a:solidFill>
                </a:rPr>
                <a:t>d</a:t>
              </a:r>
              <a:r>
                <a:rPr lang="en-US" sz="1200" baseline="-25000" noProof="0" dirty="0">
                  <a:solidFill>
                    <a:schemeClr val="accent2"/>
                  </a:solidFill>
                </a:rPr>
                <a:t>e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1F26639-5D5F-4CC2-AE89-BAADD0323B63}"/>
              </a:ext>
            </a:extLst>
          </p:cNvPr>
          <p:cNvGrpSpPr>
            <a:grpSpLocks noChangeAspect="1"/>
          </p:cNvGrpSpPr>
          <p:nvPr/>
        </p:nvGrpSpPr>
        <p:grpSpPr>
          <a:xfrm rot="4567200">
            <a:off x="6601638" y="5115205"/>
            <a:ext cx="885249" cy="931841"/>
            <a:chOff x="5528957" y="4610553"/>
            <a:chExt cx="1019605" cy="1073269"/>
          </a:xfrm>
        </p:grpSpPr>
        <p:sp>
          <p:nvSpPr>
            <p:cNvPr id="67" name="Right Arrow 29">
              <a:extLst>
                <a:ext uri="{FF2B5EF4-FFF2-40B4-BE49-F238E27FC236}">
                  <a16:creationId xmlns:a16="http://schemas.microsoft.com/office/drawing/2014/main" id="{45CAFD4D-B8EC-4973-85AC-F9599ABAE259}"/>
                </a:ext>
              </a:extLst>
            </p:cNvPr>
            <p:cNvSpPr/>
            <p:nvPr/>
          </p:nvSpPr>
          <p:spPr>
            <a:xfrm rot="4123202" flipH="1" flipV="1">
              <a:off x="6064434" y="4887081"/>
              <a:ext cx="589488" cy="250565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  <p:pic>
          <p:nvPicPr>
            <p:cNvPr id="68" name="Picture 15">
              <a:extLst>
                <a:ext uri="{FF2B5EF4-FFF2-40B4-BE49-F238E27FC236}">
                  <a16:creationId xmlns:a16="http://schemas.microsoft.com/office/drawing/2014/main" id="{06B7C884-F9F3-41B8-A5A4-D5FFDB0BB7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7075404">
              <a:off x="5502125" y="4637385"/>
              <a:ext cx="1073269" cy="1019605"/>
            </a:xfrm>
            <a:prstGeom prst="rect">
              <a:avLst/>
            </a:prstGeom>
          </p:spPr>
        </p:pic>
      </p:grpSp>
      <p:sp>
        <p:nvSpPr>
          <p:cNvPr id="56" name="Rectangle 32">
            <a:extLst>
              <a:ext uri="{FF2B5EF4-FFF2-40B4-BE49-F238E27FC236}">
                <a16:creationId xmlns:a16="http://schemas.microsoft.com/office/drawing/2014/main" id="{B607824C-BAB9-47BF-882E-76F7493EE087}"/>
              </a:ext>
            </a:extLst>
          </p:cNvPr>
          <p:cNvSpPr/>
          <p:nvPr/>
        </p:nvSpPr>
        <p:spPr>
          <a:xfrm>
            <a:off x="4508044" y="1414417"/>
            <a:ext cx="7498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noProof="0" dirty="0">
                <a:solidFill>
                  <a:schemeClr val="bg1"/>
                </a:solidFill>
                <a:latin typeface="+mj-lt"/>
              </a:rPr>
              <a:t>Rare…</a:t>
            </a:r>
          </a:p>
        </p:txBody>
      </p:sp>
      <p:sp>
        <p:nvSpPr>
          <p:cNvPr id="59" name="Titel 5">
            <a:extLst>
              <a:ext uri="{FF2B5EF4-FFF2-40B4-BE49-F238E27FC236}">
                <a16:creationId xmlns:a16="http://schemas.microsoft.com/office/drawing/2014/main" id="{F5935182-3F3B-4200-B983-F6C9FA360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990" y="202702"/>
            <a:ext cx="11272400" cy="336000"/>
          </a:xfrm>
        </p:spPr>
        <p:txBody>
          <a:bodyPr/>
          <a:lstStyle/>
          <a:p>
            <a:r>
              <a:rPr lang="en-US" b="0" noProof="0" dirty="0">
                <a:latin typeface="+mj-lt"/>
              </a:rPr>
              <a:t>The molecule today: (stable) barium monofluoride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550ACD7-C207-BDDB-3CD0-3BA6F461AC95}"/>
              </a:ext>
            </a:extLst>
          </p:cNvPr>
          <p:cNvSpPr/>
          <p:nvPr/>
        </p:nvSpPr>
        <p:spPr>
          <a:xfrm>
            <a:off x="4323295" y="3066935"/>
            <a:ext cx="1070323" cy="4932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T" sz="2000" b="1" dirty="0"/>
              <a:t>Even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BF9F219-44C7-2DCC-CE01-B5BCC0C6FF87}"/>
              </a:ext>
            </a:extLst>
          </p:cNvPr>
          <p:cNvGrpSpPr/>
          <p:nvPr/>
        </p:nvGrpSpPr>
        <p:grpSpPr>
          <a:xfrm>
            <a:off x="7789395" y="3065953"/>
            <a:ext cx="3550312" cy="3184654"/>
            <a:chOff x="7789395" y="3065953"/>
            <a:chExt cx="3550312" cy="318465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CBBAED2-B555-404D-A19D-AF6B78A86B91}"/>
                </a:ext>
              </a:extLst>
            </p:cNvPr>
            <p:cNvSpPr/>
            <p:nvPr/>
          </p:nvSpPr>
          <p:spPr>
            <a:xfrm>
              <a:off x="7943903" y="3186442"/>
              <a:ext cx="3163950" cy="3064165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144000" tIns="144000">
              <a:no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noProof="0" dirty="0">
                <a:solidFill>
                  <a:schemeClr val="bg1"/>
                </a:solidFill>
                <a:latin typeface="+mj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noProof="0" dirty="0">
                  <a:solidFill>
                    <a:schemeClr val="bg1"/>
                  </a:solidFill>
                  <a:latin typeface="+mj-lt"/>
                </a:rPr>
                <a:t>NSD-PV candidate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noProof="0" dirty="0">
                <a:solidFill>
                  <a:schemeClr val="bg1"/>
                </a:solidFill>
                <a:latin typeface="+mj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noProof="0" dirty="0">
                <a:solidFill>
                  <a:schemeClr val="bg1"/>
                </a:solidFill>
                <a:latin typeface="+mj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noProof="0" dirty="0">
                <a:solidFill>
                  <a:schemeClr val="bg1"/>
                </a:solidFill>
                <a:latin typeface="+mj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noProof="0" dirty="0">
                <a:solidFill>
                  <a:schemeClr val="bg1"/>
                </a:solidFill>
                <a:latin typeface="+mj-lt"/>
              </a:endParaRPr>
            </a:p>
            <a:p>
              <a:endParaRPr lang="en-US" noProof="0" dirty="0">
                <a:solidFill>
                  <a:schemeClr val="bg1"/>
                </a:solidFill>
                <a:latin typeface="+mj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noProof="0" dirty="0">
                  <a:solidFill>
                    <a:schemeClr val="bg1"/>
                  </a:solidFill>
                  <a:latin typeface="+mj-lt"/>
                </a:rPr>
                <a:t>Complex structure</a:t>
              </a:r>
            </a:p>
            <a:p>
              <a:endParaRPr lang="en-US" noProof="0" dirty="0">
                <a:solidFill>
                  <a:schemeClr val="bg1"/>
                </a:solidFill>
                <a:latin typeface="+mj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noProof="0" dirty="0">
                  <a:solidFill>
                    <a:schemeClr val="bg1"/>
                  </a:solidFill>
                  <a:latin typeface="+mj-lt"/>
                </a:rPr>
                <a:t>Rare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D7F446D1-5103-4934-BDBC-6F4FC193E6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882"/>
            <a:stretch/>
          </p:blipFill>
          <p:spPr>
            <a:xfrm>
              <a:off x="8537902" y="4444138"/>
              <a:ext cx="1070323" cy="799895"/>
            </a:xfrm>
            <a:prstGeom prst="rect">
              <a:avLst/>
            </a:prstGeom>
          </p:spPr>
        </p:pic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D5BC152-FA2F-4B7A-B5A9-141784DEFFD0}"/>
                </a:ext>
              </a:extLst>
            </p:cNvPr>
            <p:cNvGrpSpPr>
              <a:grpSpLocks noChangeAspect="1"/>
            </p:cNvGrpSpPr>
            <p:nvPr/>
          </p:nvGrpSpPr>
          <p:grpSpPr>
            <a:xfrm flipH="1">
              <a:off x="10070724" y="3807276"/>
              <a:ext cx="871795" cy="839456"/>
              <a:chOff x="10839375" y="5107017"/>
              <a:chExt cx="1281567" cy="1234027"/>
            </a:xfrm>
          </p:grpSpPr>
          <p:sp>
            <p:nvSpPr>
              <p:cNvPr id="63" name="Right Arrow 2">
                <a:extLst>
                  <a:ext uri="{FF2B5EF4-FFF2-40B4-BE49-F238E27FC236}">
                    <a16:creationId xmlns:a16="http://schemas.microsoft.com/office/drawing/2014/main" id="{984C2F53-C565-4C1A-B592-645FA5BFA00F}"/>
                  </a:ext>
                </a:extLst>
              </p:cNvPr>
              <p:cNvSpPr/>
              <p:nvPr/>
            </p:nvSpPr>
            <p:spPr>
              <a:xfrm rot="17602442">
                <a:off x="11503348" y="5728499"/>
                <a:ext cx="719528" cy="257973"/>
              </a:xfrm>
              <a:prstGeom prst="rightArrow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  <p:sp>
            <p:nvSpPr>
              <p:cNvPr id="64" name="Right Arrow 27">
                <a:extLst>
                  <a:ext uri="{FF2B5EF4-FFF2-40B4-BE49-F238E27FC236}">
                    <a16:creationId xmlns:a16="http://schemas.microsoft.com/office/drawing/2014/main" id="{E8EC2FBA-CA28-4838-8E8C-D48C2E4D2F0B}"/>
                  </a:ext>
                </a:extLst>
              </p:cNvPr>
              <p:cNvSpPr/>
              <p:nvPr/>
            </p:nvSpPr>
            <p:spPr>
              <a:xfrm rot="17845113">
                <a:off x="10763178" y="5446173"/>
                <a:ext cx="985420" cy="307107"/>
              </a:xfrm>
              <a:prstGeom prst="rightArrow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  <p:pic>
            <p:nvPicPr>
              <p:cNvPr id="65" name="Picture 15">
                <a:extLst>
                  <a:ext uri="{FF2B5EF4-FFF2-40B4-BE49-F238E27FC236}">
                    <a16:creationId xmlns:a16="http://schemas.microsoft.com/office/drawing/2014/main" id="{6C53715E-A896-4AA1-B7BA-BD3746E5F5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9593502">
                <a:off x="10839375" y="5123556"/>
                <a:ext cx="1281567" cy="1217488"/>
              </a:xfrm>
              <a:prstGeom prst="rect">
                <a:avLst/>
              </a:prstGeom>
            </p:spPr>
          </p:pic>
        </p:grpSp>
        <p:grpSp>
          <p:nvGrpSpPr>
            <p:cNvPr id="23" name="Gruppieren 22"/>
            <p:cNvGrpSpPr/>
            <p:nvPr/>
          </p:nvGrpSpPr>
          <p:grpSpPr>
            <a:xfrm>
              <a:off x="9794995" y="3187077"/>
              <a:ext cx="1544712" cy="1726450"/>
              <a:chOff x="9237287" y="4419573"/>
              <a:chExt cx="1544712" cy="1726450"/>
            </a:xfrm>
          </p:grpSpPr>
          <p:sp>
            <p:nvSpPr>
              <p:cNvPr id="60" name="Rechteck 59"/>
              <p:cNvSpPr/>
              <p:nvPr/>
            </p:nvSpPr>
            <p:spPr>
              <a:xfrm>
                <a:off x="9237287" y="4715039"/>
                <a:ext cx="1544712" cy="1430984"/>
              </a:xfrm>
              <a:prstGeom prst="rect">
                <a:avLst/>
              </a:prstGeom>
              <a:blipFill dpi="0" rotWithShape="1">
                <a:blip r:embed="rId11">
                  <a:alphaModFix amt="47000"/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  <p:cxnSp>
            <p:nvCxnSpPr>
              <p:cNvPr id="18" name="Gerade Verbindung mit Pfeil 17"/>
              <p:cNvCxnSpPr>
                <a:cxnSpLocks/>
              </p:cNvCxnSpPr>
              <p:nvPr/>
            </p:nvCxnSpPr>
            <p:spPr>
              <a:xfrm flipV="1">
                <a:off x="10192506" y="4724135"/>
                <a:ext cx="71274" cy="234787"/>
              </a:xfrm>
              <a:prstGeom prst="straightConnector1">
                <a:avLst/>
              </a:prstGeom>
              <a:ln w="12700">
                <a:solidFill>
                  <a:schemeClr val="bg2">
                    <a:lumMod val="7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feld 19"/>
                  <p:cNvSpPr txBox="1"/>
                  <p:nvPr/>
                </p:nvSpPr>
                <p:spPr>
                  <a:xfrm>
                    <a:off x="10246886" y="4419573"/>
                    <a:ext cx="242103" cy="2954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>
                      <a:lnSpc>
                        <a:spcPct val="120000"/>
                      </a:lnSpc>
                      <a:spcBef>
                        <a:spcPts val="750"/>
                      </a:spcBef>
                      <a:buClr>
                        <a:schemeClr val="accent1"/>
                      </a:buClr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noProof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1600" b="0" i="0" noProof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en-US" sz="1600" noProof="0" dirty="0">
                      <a:latin typeface="+mn-lt"/>
                    </a:endParaRPr>
                  </a:p>
                </p:txBody>
              </p:sp>
            </mc:Choice>
            <mc:Fallback xmlns="">
              <p:sp>
                <p:nvSpPr>
                  <p:cNvPr id="20" name="Textfeld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46886" y="4419573"/>
                    <a:ext cx="242103" cy="295466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15000"/>
                    </a:stretch>
                  </a:blipFill>
                </p:spPr>
                <p:txBody>
                  <a:bodyPr/>
                  <a:lstStyle/>
                  <a:p>
                    <a:r>
                      <a:rPr lang="en-A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969AC41-41B0-B84A-150F-5415F47BA100}"/>
                </a:ext>
              </a:extLst>
            </p:cNvPr>
            <p:cNvSpPr txBox="1"/>
            <p:nvPr/>
          </p:nvSpPr>
          <p:spPr>
            <a:xfrm>
              <a:off x="9654416" y="4592112"/>
              <a:ext cx="936154" cy="493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1400" noProof="0" dirty="0"/>
                <a:t>Ba valence </a:t>
              </a:r>
              <a:br>
                <a:rPr lang="en-US" sz="1400" noProof="0" dirty="0"/>
              </a:br>
              <a:r>
                <a:rPr lang="en-US" sz="1400" noProof="0" dirty="0"/>
                <a:t>nucleon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CC8D013-CCA8-98A7-1A71-6B9CA735F502}"/>
                </a:ext>
              </a:extLst>
            </p:cNvPr>
            <p:cNvSpPr/>
            <p:nvPr/>
          </p:nvSpPr>
          <p:spPr>
            <a:xfrm>
              <a:off x="7789395" y="3065953"/>
              <a:ext cx="1070323" cy="4932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T" sz="2000" b="1" dirty="0"/>
                <a:t>Odd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F72B102-2AEE-C8FE-98C1-48241DB0D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91517" y="4058561"/>
              <a:ext cx="379255" cy="36364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feld 19">
                  <a:extLst>
                    <a:ext uri="{FF2B5EF4-FFF2-40B4-BE49-F238E27FC236}">
                      <a16:creationId xmlns:a16="http://schemas.microsoft.com/office/drawing/2014/main" id="{F8983159-F2A3-2C54-8EDB-6601F251A060}"/>
                    </a:ext>
                  </a:extLst>
                </p:cNvPr>
                <p:cNvSpPr txBox="1"/>
                <p:nvPr/>
              </p:nvSpPr>
              <p:spPr>
                <a:xfrm>
                  <a:off x="9215150" y="3937163"/>
                  <a:ext cx="242103" cy="2954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600" b="0" i="0" noProof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sz="1600" b="0" i="0" noProof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1600" noProof="0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37" name="Textfeld 19">
                  <a:extLst>
                    <a:ext uri="{FF2B5EF4-FFF2-40B4-BE49-F238E27FC236}">
                      <a16:creationId xmlns:a16="http://schemas.microsoft.com/office/drawing/2014/main" id="{F8983159-F2A3-2C54-8EDB-6601F251A0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5150" y="3937163"/>
                  <a:ext cx="242103" cy="295466"/>
                </a:xfrm>
                <a:prstGeom prst="rect">
                  <a:avLst/>
                </a:prstGeom>
                <a:blipFill>
                  <a:blip r:embed="rId14"/>
                  <a:stretch>
                    <a:fillRect l="-15000"/>
                  </a:stretch>
                </a:blipFill>
              </p:spPr>
              <p:txBody>
                <a:bodyPr/>
                <a:lstStyle/>
                <a:p>
                  <a:r>
                    <a:rPr lang="en-A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EBDDDC9-210E-3AF7-AF84-8CC861D013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79555" y="4114666"/>
              <a:ext cx="476023" cy="94263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feld 19">
                  <a:extLst>
                    <a:ext uri="{FF2B5EF4-FFF2-40B4-BE49-F238E27FC236}">
                      <a16:creationId xmlns:a16="http://schemas.microsoft.com/office/drawing/2014/main" id="{6E78DC25-B401-B773-AA17-80EFE501BCA0}"/>
                    </a:ext>
                  </a:extLst>
                </p:cNvPr>
                <p:cNvSpPr txBox="1"/>
                <p:nvPr/>
              </p:nvSpPr>
              <p:spPr>
                <a:xfrm>
                  <a:off x="8780061" y="3892495"/>
                  <a:ext cx="242103" cy="2954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600" b="0" i="0" noProof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p>
                            <m:r>
                              <a:rPr lang="en-US" sz="1600" b="0" i="0" noProof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oMath>
                    </m:oMathPara>
                  </a14:m>
                  <a:endParaRPr lang="en-US" sz="1600" noProof="0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0" name="Textfeld 19">
                  <a:extLst>
                    <a:ext uri="{FF2B5EF4-FFF2-40B4-BE49-F238E27FC236}">
                      <a16:creationId xmlns:a16="http://schemas.microsoft.com/office/drawing/2014/main" id="{6E78DC25-B401-B773-AA17-80EFE501BC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80061" y="3892495"/>
                  <a:ext cx="242103" cy="295466"/>
                </a:xfrm>
                <a:prstGeom prst="rect">
                  <a:avLst/>
                </a:prstGeom>
                <a:blipFill>
                  <a:blip r:embed="rId15"/>
                  <a:stretch>
                    <a:fillRect l="-25000" r="-10000"/>
                  </a:stretch>
                </a:blipFill>
              </p:spPr>
              <p:txBody>
                <a:bodyPr/>
                <a:lstStyle/>
                <a:p>
                  <a:r>
                    <a:rPr lang="en-A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1F514E2-9DFA-9F49-F203-183A1205C1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38129" y="4208929"/>
              <a:ext cx="33618" cy="32273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63532FB-6E22-8183-E9E6-E293AA83B870}"/>
                </a:ext>
              </a:extLst>
            </p:cNvPr>
            <p:cNvSpPr txBox="1"/>
            <p:nvPr/>
          </p:nvSpPr>
          <p:spPr>
            <a:xfrm>
              <a:off x="9350648" y="4225325"/>
              <a:ext cx="347852" cy="2347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1400" noProof="0" dirty="0" err="1"/>
                <a:t>e.m.</a:t>
              </a:r>
              <a:endParaRPr lang="en-US" sz="140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16509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2" grpId="0" animBg="1"/>
      <p:bldP spid="13" grpId="0" animBg="1"/>
      <p:bldP spid="14" grpId="0" animBg="1"/>
      <p:bldP spid="15" grpId="0" animBg="1"/>
      <p:bldP spid="16" grpId="0"/>
      <p:bldP spid="3" grpId="0" animBg="1"/>
      <p:bldP spid="28" grpId="0" animBg="1"/>
      <p:bldP spid="30" grpId="0" animBg="1"/>
      <p:bldP spid="31" grpId="0" animBg="1"/>
      <p:bldP spid="32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platzhalter 18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" b="2937"/>
          <a:stretch/>
        </p:blipFill>
        <p:spPr>
          <a:solidFill>
            <a:schemeClr val="bg1"/>
          </a:solidFill>
          <a:ln w="31750">
            <a:solidFill>
              <a:schemeClr val="tx1"/>
            </a:solidFill>
          </a:ln>
        </p:spPr>
      </p:pic>
      <p:sp>
        <p:nvSpPr>
          <p:cNvPr id="32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en-US" sz="2200" noProof="0" dirty="0">
                <a:latin typeface="+mn-lt"/>
              </a:rPr>
              <a:t>Spectroscopy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914900" y="3885923"/>
            <a:ext cx="2880000" cy="1507740"/>
          </a:xfrm>
        </p:spPr>
        <p:txBody>
          <a:bodyPr anchor="t"/>
          <a:lstStyle/>
          <a:p>
            <a:pPr algn="ctr"/>
            <a:r>
              <a:rPr lang="en-US" sz="2000" noProof="0" dirty="0">
                <a:latin typeface="+mn-lt"/>
              </a:rPr>
              <a:t>Characterize the</a:t>
            </a:r>
            <a:br>
              <a:rPr lang="en-US" sz="2000" noProof="0" dirty="0">
                <a:latin typeface="+mn-lt"/>
              </a:rPr>
            </a:br>
            <a:r>
              <a:rPr lang="en-US" sz="2000" noProof="0" dirty="0">
                <a:latin typeface="+mn-lt"/>
              </a:rPr>
              <a:t>level structure</a:t>
            </a:r>
          </a:p>
          <a:p>
            <a:endParaRPr lang="en-US" noProof="0" dirty="0">
              <a:latin typeface="+mn-lt"/>
            </a:endParaRPr>
          </a:p>
        </p:txBody>
      </p:sp>
      <p:pic>
        <p:nvPicPr>
          <p:cNvPr id="24" name="Bildplatzhalter 19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7" r="6757"/>
          <a:stretch/>
        </p:blipFill>
        <p:spPr>
          <a:solidFill>
            <a:schemeClr val="bg1"/>
          </a:solidFill>
          <a:ln w="31750">
            <a:solidFill>
              <a:schemeClr val="tx1"/>
            </a:solidFill>
          </a:ln>
        </p:spPr>
      </p:pic>
      <p:sp>
        <p:nvSpPr>
          <p:cNvPr id="26" name="Textplatzhalter 20"/>
          <p:cNvSpPr>
            <a:spLocks noGrp="1"/>
          </p:cNvSpPr>
          <p:nvPr>
            <p:ph type="body" sz="quarter" idx="18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algn="ctr"/>
            <a:r>
              <a:rPr lang="en-US" sz="2000" noProof="0" dirty="0">
                <a:latin typeface="+mn-lt"/>
              </a:rPr>
              <a:t>Optimized laser cooling of heavy molecules</a:t>
            </a:r>
          </a:p>
          <a:p>
            <a:pPr algn="ctr"/>
            <a:br>
              <a:rPr lang="en-US" sz="700" b="0" noProof="0" dirty="0">
                <a:latin typeface="+mn-lt"/>
              </a:rPr>
            </a:br>
            <a:r>
              <a:rPr lang="en-US" sz="2000" b="0" noProof="0" dirty="0">
                <a:latin typeface="+mn-lt"/>
              </a:rPr>
              <a:t>Stronger forces</a:t>
            </a:r>
            <a:br>
              <a:rPr lang="en-US" sz="2000" b="0" noProof="0" dirty="0">
                <a:latin typeface="+mn-lt"/>
              </a:rPr>
            </a:br>
            <a:br>
              <a:rPr lang="en-US" sz="1100" b="0" noProof="0" dirty="0">
                <a:latin typeface="+mn-lt"/>
              </a:rPr>
            </a:br>
            <a:r>
              <a:rPr lang="en-US" sz="2000" b="0" noProof="0" dirty="0" err="1">
                <a:latin typeface="+mn-lt"/>
              </a:rPr>
              <a:t>Isotopologue</a:t>
            </a:r>
            <a:r>
              <a:rPr lang="en-US" sz="2000" b="0" noProof="0" dirty="0">
                <a:latin typeface="+mn-lt"/>
              </a:rPr>
              <a:t>-selective</a:t>
            </a:r>
            <a:br>
              <a:rPr lang="en-US" sz="2000" b="0" noProof="0" dirty="0">
                <a:latin typeface="+mn-lt"/>
              </a:rPr>
            </a:br>
            <a:r>
              <a:rPr lang="en-US" sz="2000" b="0" noProof="0" dirty="0">
                <a:latin typeface="+mn-lt"/>
              </a:rPr>
              <a:t>laser cooling</a:t>
            </a:r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2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" b="41"/>
          <a:stretch/>
        </p:blipFill>
        <p:spPr>
          <a:ln w="31750">
            <a:solidFill>
              <a:schemeClr val="tx1"/>
            </a:solidFill>
          </a:ln>
        </p:spPr>
      </p:pic>
      <p:sp>
        <p:nvSpPr>
          <p:cNvPr id="31" name="Titel 1"/>
          <p:cNvSpPr txBox="1">
            <a:spLocks/>
          </p:cNvSpPr>
          <p:nvPr/>
        </p:nvSpPr>
        <p:spPr>
          <a:xfrm>
            <a:off x="345990" y="202702"/>
            <a:ext cx="11272400" cy="33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6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Univers for UniS 65 Bold Rg" panose="020B07030305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200" b="0" noProof="0" dirty="0">
                <a:solidFill>
                  <a:schemeClr val="bg1"/>
                </a:solidFill>
                <a:latin typeface="+mn-lt"/>
              </a:rPr>
              <a:t>Outline</a:t>
            </a:r>
          </a:p>
        </p:txBody>
      </p:sp>
      <p:sp>
        <p:nvSpPr>
          <p:cNvPr id="18" name="Textplatzhalter 19"/>
          <p:cNvSpPr txBox="1">
            <a:spLocks/>
          </p:cNvSpPr>
          <p:nvPr/>
        </p:nvSpPr>
        <p:spPr>
          <a:xfrm>
            <a:off x="8803074" y="3277570"/>
            <a:ext cx="2376824" cy="7683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68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1pPr>
            <a:lvl2pPr marL="480468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2pPr>
            <a:lvl3pPr marL="715409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3pPr>
            <a:lvl4pPr marL="960933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4pPr>
            <a:lvl5pPr marL="1195875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5pPr>
            <a:lvl6pPr marL="2514512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96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80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4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2000" noProof="0" dirty="0">
                <a:latin typeface="+mn-lt"/>
              </a:rPr>
              <a:t>Cooling of molecules with complex hyperfine</a:t>
            </a:r>
            <a:br>
              <a:rPr lang="en-US" sz="2000" noProof="0" dirty="0">
                <a:latin typeface="+mn-lt"/>
              </a:rPr>
            </a:br>
            <a:r>
              <a:rPr lang="en-US" sz="2000" noProof="0" dirty="0">
                <a:latin typeface="+mn-lt"/>
              </a:rPr>
              <a:t>structure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1013374" y="4817861"/>
            <a:ext cx="2737768" cy="1865577"/>
            <a:chOff x="3371877" y="4922418"/>
            <a:chExt cx="2737768" cy="1865577"/>
          </a:xfrm>
        </p:grpSpPr>
        <p:grpSp>
          <p:nvGrpSpPr>
            <p:cNvPr id="2" name="Gruppieren 1"/>
            <p:cNvGrpSpPr/>
            <p:nvPr/>
          </p:nvGrpSpPr>
          <p:grpSpPr>
            <a:xfrm>
              <a:off x="3371877" y="4922419"/>
              <a:ext cx="874758" cy="904951"/>
              <a:chOff x="3371877" y="4922419"/>
              <a:chExt cx="874758" cy="904951"/>
            </a:xfrm>
          </p:grpSpPr>
          <p:sp>
            <p:nvSpPr>
              <p:cNvPr id="36" name="Rechteck 18">
                <a:extLst>
                  <a:ext uri="{FF2B5EF4-FFF2-40B4-BE49-F238E27FC236}">
                    <a16:creationId xmlns:a16="http://schemas.microsoft.com/office/drawing/2014/main" id="{E74EBCFE-4193-DF43-A662-A84857BC1CC4}"/>
                  </a:ext>
                </a:extLst>
              </p:cNvPr>
              <p:cNvSpPr/>
              <p:nvPr/>
            </p:nvSpPr>
            <p:spPr>
              <a:xfrm>
                <a:off x="3371877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138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25" name="Rectangle 2">
                <a:extLst>
                  <a:ext uri="{FF2B5EF4-FFF2-40B4-BE49-F238E27FC236}">
                    <a16:creationId xmlns:a16="http://schemas.microsoft.com/office/drawing/2014/main" id="{99A5B066-15C3-4826-BC04-2E8662CD3322}"/>
                  </a:ext>
                </a:extLst>
              </p:cNvPr>
              <p:cNvSpPr/>
              <p:nvPr/>
            </p:nvSpPr>
            <p:spPr>
              <a:xfrm>
                <a:off x="3379497" y="4930039"/>
                <a:ext cx="271540" cy="2591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4303382" y="4922418"/>
              <a:ext cx="874758" cy="904951"/>
              <a:chOff x="3371877" y="4922419"/>
              <a:chExt cx="874758" cy="904951"/>
            </a:xfrm>
          </p:grpSpPr>
          <p:sp>
            <p:nvSpPr>
              <p:cNvPr id="29" name="Rechteck 18">
                <a:extLst>
                  <a:ext uri="{FF2B5EF4-FFF2-40B4-BE49-F238E27FC236}">
                    <a16:creationId xmlns:a16="http://schemas.microsoft.com/office/drawing/2014/main" id="{E74EBCFE-4193-DF43-A662-A84857BC1CC4}"/>
                  </a:ext>
                </a:extLst>
              </p:cNvPr>
              <p:cNvSpPr/>
              <p:nvPr/>
            </p:nvSpPr>
            <p:spPr>
              <a:xfrm>
                <a:off x="3371877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137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30" name="Rectangle 2">
                <a:extLst>
                  <a:ext uri="{FF2B5EF4-FFF2-40B4-BE49-F238E27FC236}">
                    <a16:creationId xmlns:a16="http://schemas.microsoft.com/office/drawing/2014/main" id="{99A5B066-15C3-4826-BC04-2E8662CD3322}"/>
                  </a:ext>
                </a:extLst>
              </p:cNvPr>
              <p:cNvSpPr/>
              <p:nvPr/>
            </p:nvSpPr>
            <p:spPr>
              <a:xfrm>
                <a:off x="3379497" y="4930039"/>
                <a:ext cx="271540" cy="2591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34" name="Gruppieren 33"/>
            <p:cNvGrpSpPr/>
            <p:nvPr/>
          </p:nvGrpSpPr>
          <p:grpSpPr>
            <a:xfrm>
              <a:off x="5234887" y="4922418"/>
              <a:ext cx="874758" cy="904951"/>
              <a:chOff x="3371877" y="4922419"/>
              <a:chExt cx="874758" cy="904951"/>
            </a:xfrm>
          </p:grpSpPr>
          <p:sp>
            <p:nvSpPr>
              <p:cNvPr id="35" name="Rechteck 18">
                <a:extLst>
                  <a:ext uri="{FF2B5EF4-FFF2-40B4-BE49-F238E27FC236}">
                    <a16:creationId xmlns:a16="http://schemas.microsoft.com/office/drawing/2014/main" id="{E74EBCFE-4193-DF43-A662-A84857BC1CC4}"/>
                  </a:ext>
                </a:extLst>
              </p:cNvPr>
              <p:cNvSpPr/>
              <p:nvPr/>
            </p:nvSpPr>
            <p:spPr>
              <a:xfrm>
                <a:off x="3371877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136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41" name="Rectangle 2">
                <a:extLst>
                  <a:ext uri="{FF2B5EF4-FFF2-40B4-BE49-F238E27FC236}">
                    <a16:creationId xmlns:a16="http://schemas.microsoft.com/office/drawing/2014/main" id="{99A5B066-15C3-4826-BC04-2E8662CD3322}"/>
                  </a:ext>
                </a:extLst>
              </p:cNvPr>
              <p:cNvSpPr/>
              <p:nvPr/>
            </p:nvSpPr>
            <p:spPr>
              <a:xfrm>
                <a:off x="3379497" y="4930039"/>
                <a:ext cx="271540" cy="2591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42" name="Gruppieren 41"/>
            <p:cNvGrpSpPr/>
            <p:nvPr/>
          </p:nvGrpSpPr>
          <p:grpSpPr>
            <a:xfrm>
              <a:off x="3834137" y="5883044"/>
              <a:ext cx="874758" cy="904951"/>
              <a:chOff x="3340011" y="4922419"/>
              <a:chExt cx="874758" cy="904951"/>
            </a:xfrm>
          </p:grpSpPr>
          <p:sp>
            <p:nvSpPr>
              <p:cNvPr id="43" name="Rechteck 18">
                <a:extLst>
                  <a:ext uri="{FF2B5EF4-FFF2-40B4-BE49-F238E27FC236}">
                    <a16:creationId xmlns:a16="http://schemas.microsoft.com/office/drawing/2014/main" id="{E74EBCFE-4193-DF43-A662-A84857BC1CC4}"/>
                  </a:ext>
                </a:extLst>
              </p:cNvPr>
              <p:cNvSpPr/>
              <p:nvPr/>
            </p:nvSpPr>
            <p:spPr>
              <a:xfrm>
                <a:off x="3340011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135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44" name="Rectangle 2">
                <a:extLst>
                  <a:ext uri="{FF2B5EF4-FFF2-40B4-BE49-F238E27FC236}">
                    <a16:creationId xmlns:a16="http://schemas.microsoft.com/office/drawing/2014/main" id="{99A5B066-15C3-4826-BC04-2E8662CD3322}"/>
                  </a:ext>
                </a:extLst>
              </p:cNvPr>
              <p:cNvSpPr/>
              <p:nvPr/>
            </p:nvSpPr>
            <p:spPr>
              <a:xfrm>
                <a:off x="3347631" y="4930039"/>
                <a:ext cx="271540" cy="2591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45" name="Gruppieren 44"/>
            <p:cNvGrpSpPr/>
            <p:nvPr/>
          </p:nvGrpSpPr>
          <p:grpSpPr>
            <a:xfrm>
              <a:off x="4765642" y="5883044"/>
              <a:ext cx="874758" cy="904951"/>
              <a:chOff x="3340011" y="4922419"/>
              <a:chExt cx="874758" cy="904951"/>
            </a:xfrm>
          </p:grpSpPr>
          <p:sp>
            <p:nvSpPr>
              <p:cNvPr id="46" name="Rechteck 18">
                <a:extLst>
                  <a:ext uri="{FF2B5EF4-FFF2-40B4-BE49-F238E27FC236}">
                    <a16:creationId xmlns:a16="http://schemas.microsoft.com/office/drawing/2014/main" id="{E74EBCFE-4193-DF43-A662-A84857BC1CC4}"/>
                  </a:ext>
                </a:extLst>
              </p:cNvPr>
              <p:cNvSpPr/>
              <p:nvPr/>
            </p:nvSpPr>
            <p:spPr>
              <a:xfrm>
                <a:off x="3340011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134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47" name="Rectangle 2">
                <a:extLst>
                  <a:ext uri="{FF2B5EF4-FFF2-40B4-BE49-F238E27FC236}">
                    <a16:creationId xmlns:a16="http://schemas.microsoft.com/office/drawing/2014/main" id="{99A5B066-15C3-4826-BC04-2E8662CD3322}"/>
                  </a:ext>
                </a:extLst>
              </p:cNvPr>
              <p:cNvSpPr/>
              <p:nvPr/>
            </p:nvSpPr>
            <p:spPr>
              <a:xfrm>
                <a:off x="3347631" y="4930039"/>
                <a:ext cx="271540" cy="2591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</p:grpSp>
      <p:grpSp>
        <p:nvGrpSpPr>
          <p:cNvPr id="4" name="Gruppieren 3"/>
          <p:cNvGrpSpPr/>
          <p:nvPr/>
        </p:nvGrpSpPr>
        <p:grpSpPr>
          <a:xfrm>
            <a:off x="5297221" y="5778487"/>
            <a:ext cx="874758" cy="904951"/>
            <a:chOff x="7057186" y="5709564"/>
            <a:chExt cx="874758" cy="904951"/>
          </a:xfrm>
        </p:grpSpPr>
        <p:sp>
          <p:nvSpPr>
            <p:cNvPr id="53" name="Rechteck 18">
              <a:extLst>
                <a:ext uri="{FF2B5EF4-FFF2-40B4-BE49-F238E27FC236}">
                  <a16:creationId xmlns:a16="http://schemas.microsoft.com/office/drawing/2014/main" id="{E74EBCFE-4193-DF43-A662-A84857BC1CC4}"/>
                </a:ext>
              </a:extLst>
            </p:cNvPr>
            <p:cNvSpPr/>
            <p:nvPr/>
          </p:nvSpPr>
          <p:spPr>
            <a:xfrm>
              <a:off x="7057186" y="5709564"/>
              <a:ext cx="874758" cy="90495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2100" b="1" baseline="30000" noProof="0" dirty="0">
                  <a:solidFill>
                    <a:schemeClr val="bg1"/>
                  </a:solidFill>
                </a:rPr>
                <a:t>138</a:t>
              </a:r>
              <a:r>
                <a:rPr lang="en-US" sz="2100" b="1" noProof="0" dirty="0">
                  <a:solidFill>
                    <a:schemeClr val="bg1"/>
                  </a:solidFill>
                </a:rPr>
                <a:t>BaF</a:t>
              </a:r>
            </a:p>
          </p:txBody>
        </p:sp>
        <p:sp>
          <p:nvSpPr>
            <p:cNvPr id="54" name="Rectangle 2">
              <a:extLst>
                <a:ext uri="{FF2B5EF4-FFF2-40B4-BE49-F238E27FC236}">
                  <a16:creationId xmlns:a16="http://schemas.microsoft.com/office/drawing/2014/main" id="{99A5B066-15C3-4826-BC04-2E8662CD3322}"/>
                </a:ext>
              </a:extLst>
            </p:cNvPr>
            <p:cNvSpPr/>
            <p:nvPr/>
          </p:nvSpPr>
          <p:spPr>
            <a:xfrm>
              <a:off x="7064806" y="5717184"/>
              <a:ext cx="271540" cy="25918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9473471" y="5785849"/>
            <a:ext cx="874758" cy="904951"/>
            <a:chOff x="4439156" y="5074818"/>
            <a:chExt cx="874758" cy="904951"/>
          </a:xfrm>
        </p:grpSpPr>
        <p:sp>
          <p:nvSpPr>
            <p:cNvPr id="55" name="Rechteck 18">
              <a:extLst>
                <a:ext uri="{FF2B5EF4-FFF2-40B4-BE49-F238E27FC236}">
                  <a16:creationId xmlns:a16="http://schemas.microsoft.com/office/drawing/2014/main" id="{E74EBCFE-4193-DF43-A662-A84857BC1CC4}"/>
                </a:ext>
              </a:extLst>
            </p:cNvPr>
            <p:cNvSpPr/>
            <p:nvPr/>
          </p:nvSpPr>
          <p:spPr>
            <a:xfrm>
              <a:off x="4439156" y="5074818"/>
              <a:ext cx="874758" cy="90495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2100" b="1" baseline="30000" noProof="0" dirty="0">
                  <a:solidFill>
                    <a:schemeClr val="bg1"/>
                  </a:solidFill>
                </a:rPr>
                <a:t>137</a:t>
              </a:r>
              <a:r>
                <a:rPr lang="en-US" sz="2100" b="1" noProof="0" dirty="0">
                  <a:solidFill>
                    <a:schemeClr val="bg1"/>
                  </a:solidFill>
                </a:rPr>
                <a:t>BaF</a:t>
              </a:r>
            </a:p>
          </p:txBody>
        </p:sp>
        <p:sp>
          <p:nvSpPr>
            <p:cNvPr id="56" name="Rectangle 2">
              <a:extLst>
                <a:ext uri="{FF2B5EF4-FFF2-40B4-BE49-F238E27FC236}">
                  <a16:creationId xmlns:a16="http://schemas.microsoft.com/office/drawing/2014/main" id="{99A5B066-15C3-4826-BC04-2E8662CD3322}"/>
                </a:ext>
              </a:extLst>
            </p:cNvPr>
            <p:cNvSpPr/>
            <p:nvPr/>
          </p:nvSpPr>
          <p:spPr>
            <a:xfrm>
              <a:off x="4446776" y="5082438"/>
              <a:ext cx="271540" cy="2591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sp>
        <p:nvSpPr>
          <p:cNvPr id="20" name="Rechteck 19"/>
          <p:cNvSpPr/>
          <p:nvPr/>
        </p:nvSpPr>
        <p:spPr>
          <a:xfrm>
            <a:off x="12334161" y="1319107"/>
            <a:ext cx="8747101" cy="6001789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7" name="Rechteck 18">
            <a:extLst>
              <a:ext uri="{FF2B5EF4-FFF2-40B4-BE49-F238E27FC236}">
                <a16:creationId xmlns:a16="http://schemas.microsoft.com/office/drawing/2014/main" id="{83CF0BA2-9A31-E54C-7CE0-5B1B7DB9F479}"/>
              </a:ext>
            </a:extLst>
          </p:cNvPr>
          <p:cNvSpPr/>
          <p:nvPr/>
        </p:nvSpPr>
        <p:spPr>
          <a:xfrm>
            <a:off x="6302116" y="5773703"/>
            <a:ext cx="874758" cy="904951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100" b="1" baseline="30000" noProof="0" dirty="0">
                <a:solidFill>
                  <a:schemeClr val="bg1"/>
                </a:solidFill>
              </a:rPr>
              <a:t>136</a:t>
            </a:r>
            <a:r>
              <a:rPr lang="en-US" sz="2100" b="1" noProof="0" dirty="0">
                <a:solidFill>
                  <a:schemeClr val="bg1"/>
                </a:solidFill>
              </a:rPr>
              <a:t>BaF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13F9DAFC-7791-317A-5DEC-232E0D0B0F7E}"/>
              </a:ext>
            </a:extLst>
          </p:cNvPr>
          <p:cNvSpPr/>
          <p:nvPr/>
        </p:nvSpPr>
        <p:spPr>
          <a:xfrm>
            <a:off x="6309736" y="5781323"/>
            <a:ext cx="271540" cy="25918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CB9C93A-5BCB-A30F-AA95-A03061247FF1}"/>
              </a:ext>
            </a:extLst>
          </p:cNvPr>
          <p:cNvSpPr txBox="1"/>
          <p:nvPr/>
        </p:nvSpPr>
        <p:spPr>
          <a:xfrm>
            <a:off x="8926671" y="5033803"/>
            <a:ext cx="2251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noProof="0" dirty="0" err="1">
                <a:solidFill>
                  <a:schemeClr val="bg1"/>
                </a:solidFill>
                <a:latin typeface="+mn-lt"/>
              </a:rPr>
              <a:t>BaF</a:t>
            </a:r>
            <a:r>
              <a:rPr lang="en-US" sz="2000" b="0" noProof="0" dirty="0">
                <a:solidFill>
                  <a:schemeClr val="bg1"/>
                </a:solidFill>
                <a:latin typeface="+mn-lt"/>
              </a:rPr>
              <a:t> and beyond</a:t>
            </a:r>
            <a:endParaRPr lang="en-A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840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platzhalter 18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" b="2937"/>
          <a:stretch/>
        </p:blipFill>
        <p:spPr>
          <a:solidFill>
            <a:schemeClr val="bg1"/>
          </a:solidFill>
          <a:ln w="31750">
            <a:solidFill>
              <a:schemeClr val="tx1"/>
            </a:solidFill>
          </a:ln>
        </p:spPr>
      </p:pic>
      <p:sp>
        <p:nvSpPr>
          <p:cNvPr id="32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en-US" sz="2200" noProof="0" dirty="0">
                <a:latin typeface="+mn-lt"/>
              </a:rPr>
              <a:t>Spectroscopy</a:t>
            </a:r>
          </a:p>
        </p:txBody>
      </p:sp>
      <p:pic>
        <p:nvPicPr>
          <p:cNvPr id="24" name="Bildplatzhalter 19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7" r="6757"/>
          <a:stretch/>
        </p:blipFill>
        <p:spPr>
          <a:solidFill>
            <a:schemeClr val="bg1"/>
          </a:solidFill>
          <a:ln w="31750">
            <a:solidFill>
              <a:schemeClr val="tx1"/>
            </a:solidFill>
          </a:ln>
        </p:spPr>
      </p:pic>
      <p:sp>
        <p:nvSpPr>
          <p:cNvPr id="26" name="Textplatzhalter 20"/>
          <p:cNvSpPr>
            <a:spLocks noGrp="1"/>
          </p:cNvSpPr>
          <p:nvPr>
            <p:ph type="body" sz="quarter" idx="18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algn="ctr"/>
            <a:r>
              <a:rPr lang="en-US" sz="2000" dirty="0">
                <a:latin typeface="+mj-lt"/>
              </a:rPr>
              <a:t>Optimized laser cooling of heavy molecules</a:t>
            </a:r>
          </a:p>
          <a:p>
            <a:pPr algn="ctr"/>
            <a:br>
              <a:rPr lang="en-US" sz="700" b="0" noProof="0" dirty="0">
                <a:latin typeface="+mn-lt"/>
              </a:rPr>
            </a:br>
            <a:r>
              <a:rPr lang="en-US" sz="2000" b="0" dirty="0">
                <a:latin typeface="+mn-lt"/>
              </a:rPr>
              <a:t>Stronger forces</a:t>
            </a:r>
            <a:br>
              <a:rPr lang="en-US" sz="2000" b="0" dirty="0">
                <a:latin typeface="+mn-lt"/>
              </a:rPr>
            </a:br>
            <a:br>
              <a:rPr lang="en-US" sz="1100" b="0" dirty="0">
                <a:latin typeface="+mn-lt"/>
              </a:rPr>
            </a:br>
            <a:r>
              <a:rPr lang="en-US" sz="2000" b="0" dirty="0" err="1">
                <a:latin typeface="+mn-lt"/>
              </a:rPr>
              <a:t>Isotopologue</a:t>
            </a:r>
            <a:r>
              <a:rPr lang="en-US" sz="2000" b="0" dirty="0">
                <a:latin typeface="+mn-lt"/>
              </a:rPr>
              <a:t>-selective</a:t>
            </a:r>
            <a:br>
              <a:rPr lang="en-US" sz="2000" b="0" dirty="0">
                <a:latin typeface="+mn-lt"/>
              </a:rPr>
            </a:br>
            <a:r>
              <a:rPr lang="en-US" sz="2000" b="0" dirty="0">
                <a:latin typeface="+mn-lt"/>
              </a:rPr>
              <a:t>laser cooling</a:t>
            </a:r>
            <a:endParaRPr lang="en-US" sz="2000" b="0" noProof="0" dirty="0">
              <a:latin typeface="+mn-lt"/>
            </a:endParaRPr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2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" b="41"/>
          <a:stretch/>
        </p:blipFill>
        <p:spPr>
          <a:ln w="31750">
            <a:solidFill>
              <a:schemeClr val="tx1"/>
            </a:solidFill>
          </a:ln>
        </p:spPr>
      </p:pic>
      <p:sp>
        <p:nvSpPr>
          <p:cNvPr id="18" name="Textplatzhalter 19"/>
          <p:cNvSpPr txBox="1">
            <a:spLocks/>
          </p:cNvSpPr>
          <p:nvPr/>
        </p:nvSpPr>
        <p:spPr>
          <a:xfrm>
            <a:off x="8803074" y="3277570"/>
            <a:ext cx="2376824" cy="7683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68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1pPr>
            <a:lvl2pPr marL="480468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2pPr>
            <a:lvl3pPr marL="715409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3pPr>
            <a:lvl4pPr marL="960933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4pPr>
            <a:lvl5pPr marL="1195875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5pPr>
            <a:lvl6pPr marL="2514512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96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80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4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2000" dirty="0">
                <a:latin typeface="+mj-lt"/>
              </a:rPr>
              <a:t>Cooling of molecules with complex hyperfine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structure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5297221" y="5778487"/>
            <a:ext cx="874758" cy="904951"/>
            <a:chOff x="7057186" y="5709564"/>
            <a:chExt cx="874758" cy="904951"/>
          </a:xfrm>
        </p:grpSpPr>
        <p:sp>
          <p:nvSpPr>
            <p:cNvPr id="53" name="Rechteck 18">
              <a:extLst>
                <a:ext uri="{FF2B5EF4-FFF2-40B4-BE49-F238E27FC236}">
                  <a16:creationId xmlns:a16="http://schemas.microsoft.com/office/drawing/2014/main" id="{E74EBCFE-4193-DF43-A662-A84857BC1CC4}"/>
                </a:ext>
              </a:extLst>
            </p:cNvPr>
            <p:cNvSpPr/>
            <p:nvPr/>
          </p:nvSpPr>
          <p:spPr>
            <a:xfrm>
              <a:off x="7057186" y="5709564"/>
              <a:ext cx="874758" cy="90495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2100" b="1" baseline="30000" noProof="0" dirty="0">
                  <a:solidFill>
                    <a:schemeClr val="bg1"/>
                  </a:solidFill>
                </a:rPr>
                <a:t>138</a:t>
              </a:r>
              <a:r>
                <a:rPr lang="en-US" sz="2100" b="1" noProof="0" dirty="0">
                  <a:solidFill>
                    <a:schemeClr val="bg1"/>
                  </a:solidFill>
                </a:rPr>
                <a:t>BaF</a:t>
              </a:r>
            </a:p>
          </p:txBody>
        </p:sp>
        <p:sp>
          <p:nvSpPr>
            <p:cNvPr id="54" name="Rectangle 2">
              <a:extLst>
                <a:ext uri="{FF2B5EF4-FFF2-40B4-BE49-F238E27FC236}">
                  <a16:creationId xmlns:a16="http://schemas.microsoft.com/office/drawing/2014/main" id="{99A5B066-15C3-4826-BC04-2E8662CD3322}"/>
                </a:ext>
              </a:extLst>
            </p:cNvPr>
            <p:cNvSpPr/>
            <p:nvPr/>
          </p:nvSpPr>
          <p:spPr>
            <a:xfrm>
              <a:off x="7064806" y="5717184"/>
              <a:ext cx="271540" cy="25918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9473471" y="5785849"/>
            <a:ext cx="874758" cy="904951"/>
            <a:chOff x="4439156" y="5074818"/>
            <a:chExt cx="874758" cy="904951"/>
          </a:xfrm>
        </p:grpSpPr>
        <p:sp>
          <p:nvSpPr>
            <p:cNvPr id="55" name="Rechteck 18">
              <a:extLst>
                <a:ext uri="{FF2B5EF4-FFF2-40B4-BE49-F238E27FC236}">
                  <a16:creationId xmlns:a16="http://schemas.microsoft.com/office/drawing/2014/main" id="{E74EBCFE-4193-DF43-A662-A84857BC1CC4}"/>
                </a:ext>
              </a:extLst>
            </p:cNvPr>
            <p:cNvSpPr/>
            <p:nvPr/>
          </p:nvSpPr>
          <p:spPr>
            <a:xfrm>
              <a:off x="4439156" y="5074818"/>
              <a:ext cx="874758" cy="90495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2100" b="1" baseline="30000" noProof="0" dirty="0">
                  <a:solidFill>
                    <a:schemeClr val="bg1"/>
                  </a:solidFill>
                </a:rPr>
                <a:t>137</a:t>
              </a:r>
              <a:r>
                <a:rPr lang="en-US" sz="2100" b="1" noProof="0" dirty="0">
                  <a:solidFill>
                    <a:schemeClr val="bg1"/>
                  </a:solidFill>
                </a:rPr>
                <a:t>BaF</a:t>
              </a:r>
            </a:p>
          </p:txBody>
        </p:sp>
        <p:sp>
          <p:nvSpPr>
            <p:cNvPr id="56" name="Rectangle 2">
              <a:extLst>
                <a:ext uri="{FF2B5EF4-FFF2-40B4-BE49-F238E27FC236}">
                  <a16:creationId xmlns:a16="http://schemas.microsoft.com/office/drawing/2014/main" id="{99A5B066-15C3-4826-BC04-2E8662CD3322}"/>
                </a:ext>
              </a:extLst>
            </p:cNvPr>
            <p:cNvSpPr/>
            <p:nvPr/>
          </p:nvSpPr>
          <p:spPr>
            <a:xfrm>
              <a:off x="4446776" y="5082438"/>
              <a:ext cx="271540" cy="2591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sp>
        <p:nvSpPr>
          <p:cNvPr id="37" name="Rechteck 18">
            <a:extLst>
              <a:ext uri="{FF2B5EF4-FFF2-40B4-BE49-F238E27FC236}">
                <a16:creationId xmlns:a16="http://schemas.microsoft.com/office/drawing/2014/main" id="{83CF0BA2-9A31-E54C-7CE0-5B1B7DB9F479}"/>
              </a:ext>
            </a:extLst>
          </p:cNvPr>
          <p:cNvSpPr/>
          <p:nvPr/>
        </p:nvSpPr>
        <p:spPr>
          <a:xfrm>
            <a:off x="6302116" y="5773703"/>
            <a:ext cx="874758" cy="904951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100" b="1" baseline="30000" noProof="0" dirty="0">
                <a:solidFill>
                  <a:schemeClr val="bg1"/>
                </a:solidFill>
              </a:rPr>
              <a:t>136</a:t>
            </a:r>
            <a:r>
              <a:rPr lang="en-US" sz="2100" b="1" noProof="0" dirty="0">
                <a:solidFill>
                  <a:schemeClr val="bg1"/>
                </a:solidFill>
              </a:rPr>
              <a:t>BaF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13F9DAFC-7791-317A-5DEC-232E0D0B0F7E}"/>
              </a:ext>
            </a:extLst>
          </p:cNvPr>
          <p:cNvSpPr/>
          <p:nvPr/>
        </p:nvSpPr>
        <p:spPr>
          <a:xfrm>
            <a:off x="6309736" y="5781323"/>
            <a:ext cx="271540" cy="25918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grpSp>
        <p:nvGrpSpPr>
          <p:cNvPr id="9" name="Gruppieren 19">
            <a:extLst>
              <a:ext uri="{FF2B5EF4-FFF2-40B4-BE49-F238E27FC236}">
                <a16:creationId xmlns:a16="http://schemas.microsoft.com/office/drawing/2014/main" id="{CDE5E514-518D-8F52-66A1-B40B3C793416}"/>
              </a:ext>
            </a:extLst>
          </p:cNvPr>
          <p:cNvGrpSpPr/>
          <p:nvPr/>
        </p:nvGrpSpPr>
        <p:grpSpPr>
          <a:xfrm>
            <a:off x="846456" y="4060681"/>
            <a:ext cx="3022510" cy="1805377"/>
            <a:chOff x="6206491" y="3163075"/>
            <a:chExt cx="4888507" cy="2919955"/>
          </a:xfrm>
        </p:grpSpPr>
        <p:grpSp>
          <p:nvGrpSpPr>
            <p:cNvPr id="10" name="Gruppieren 31">
              <a:extLst>
                <a:ext uri="{FF2B5EF4-FFF2-40B4-BE49-F238E27FC236}">
                  <a16:creationId xmlns:a16="http://schemas.microsoft.com/office/drawing/2014/main" id="{4A24B37B-07CF-7EE8-C382-D3C077C94CA0}"/>
                </a:ext>
              </a:extLst>
            </p:cNvPr>
            <p:cNvGrpSpPr/>
            <p:nvPr/>
          </p:nvGrpSpPr>
          <p:grpSpPr>
            <a:xfrm>
              <a:off x="6206491" y="3163075"/>
              <a:ext cx="4841659" cy="2919955"/>
              <a:chOff x="6206491" y="3325635"/>
              <a:chExt cx="4841659" cy="2919955"/>
            </a:xfrm>
          </p:grpSpPr>
          <p:pic>
            <p:nvPicPr>
              <p:cNvPr id="40" name="Grafik 6">
                <a:extLst>
                  <a:ext uri="{FF2B5EF4-FFF2-40B4-BE49-F238E27FC236}">
                    <a16:creationId xmlns:a16="http://schemas.microsoft.com/office/drawing/2014/main" id="{4AA4E17A-2D29-D154-1C05-ABD61D8A1E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4353" t="66761" r="-3668"/>
              <a:stretch>
                <a:fillRect/>
              </a:stretch>
            </p:blipFill>
            <p:spPr>
              <a:xfrm>
                <a:off x="6206491" y="3325635"/>
                <a:ext cx="4841659" cy="291995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</p:pic>
          <p:sp>
            <p:nvSpPr>
              <p:cNvPr id="48" name="Rechteck 8">
                <a:extLst>
                  <a:ext uri="{FF2B5EF4-FFF2-40B4-BE49-F238E27FC236}">
                    <a16:creationId xmlns:a16="http://schemas.microsoft.com/office/drawing/2014/main" id="{AAA9C0F3-021B-41F2-77D8-F2251C088218}"/>
                  </a:ext>
                </a:extLst>
              </p:cNvPr>
              <p:cNvSpPr/>
              <p:nvPr/>
            </p:nvSpPr>
            <p:spPr>
              <a:xfrm>
                <a:off x="7368540" y="3512820"/>
                <a:ext cx="1696720" cy="1127760"/>
              </a:xfrm>
              <a:custGeom>
                <a:avLst/>
                <a:gdLst>
                  <a:gd name="connsiteX0" fmla="*/ 0 w 1653540"/>
                  <a:gd name="connsiteY0" fmla="*/ 0 h 1127760"/>
                  <a:gd name="connsiteX1" fmla="*/ 1653540 w 1653540"/>
                  <a:gd name="connsiteY1" fmla="*/ 0 h 1127760"/>
                  <a:gd name="connsiteX2" fmla="*/ 1653540 w 1653540"/>
                  <a:gd name="connsiteY2" fmla="*/ 1127760 h 1127760"/>
                  <a:gd name="connsiteX3" fmla="*/ 0 w 1653540"/>
                  <a:gd name="connsiteY3" fmla="*/ 1127760 h 1127760"/>
                  <a:gd name="connsiteX4" fmla="*/ 0 w 1653540"/>
                  <a:gd name="connsiteY4" fmla="*/ 0 h 1127760"/>
                  <a:gd name="connsiteX0" fmla="*/ 0 w 1653540"/>
                  <a:gd name="connsiteY0" fmla="*/ 0 h 1127760"/>
                  <a:gd name="connsiteX1" fmla="*/ 1653540 w 1653540"/>
                  <a:gd name="connsiteY1" fmla="*/ 0 h 1127760"/>
                  <a:gd name="connsiteX2" fmla="*/ 1651000 w 1653540"/>
                  <a:gd name="connsiteY2" fmla="*/ 1005840 h 1127760"/>
                  <a:gd name="connsiteX3" fmla="*/ 1653540 w 1653540"/>
                  <a:gd name="connsiteY3" fmla="*/ 1127760 h 1127760"/>
                  <a:gd name="connsiteX4" fmla="*/ 0 w 1653540"/>
                  <a:gd name="connsiteY4" fmla="*/ 1127760 h 1127760"/>
                  <a:gd name="connsiteX5" fmla="*/ 0 w 1653540"/>
                  <a:gd name="connsiteY5" fmla="*/ 0 h 1127760"/>
                  <a:gd name="connsiteX0" fmla="*/ 0 w 1776118"/>
                  <a:gd name="connsiteY0" fmla="*/ 0 h 1127760"/>
                  <a:gd name="connsiteX1" fmla="*/ 1653540 w 1776118"/>
                  <a:gd name="connsiteY1" fmla="*/ 0 h 1127760"/>
                  <a:gd name="connsiteX2" fmla="*/ 1653540 w 1776118"/>
                  <a:gd name="connsiteY2" fmla="*/ 952500 h 1127760"/>
                  <a:gd name="connsiteX3" fmla="*/ 1651000 w 1776118"/>
                  <a:gd name="connsiteY3" fmla="*/ 1005840 h 1127760"/>
                  <a:gd name="connsiteX4" fmla="*/ 1653540 w 1776118"/>
                  <a:gd name="connsiteY4" fmla="*/ 1127760 h 1127760"/>
                  <a:gd name="connsiteX5" fmla="*/ 0 w 1776118"/>
                  <a:gd name="connsiteY5" fmla="*/ 1127760 h 1127760"/>
                  <a:gd name="connsiteX6" fmla="*/ 0 w 1776118"/>
                  <a:gd name="connsiteY6" fmla="*/ 0 h 1127760"/>
                  <a:gd name="connsiteX0" fmla="*/ 0 w 1776024"/>
                  <a:gd name="connsiteY0" fmla="*/ 0 h 1127760"/>
                  <a:gd name="connsiteX1" fmla="*/ 1653540 w 1776024"/>
                  <a:gd name="connsiteY1" fmla="*/ 0 h 1127760"/>
                  <a:gd name="connsiteX2" fmla="*/ 1653540 w 1776024"/>
                  <a:gd name="connsiteY2" fmla="*/ 952500 h 1127760"/>
                  <a:gd name="connsiteX3" fmla="*/ 1651000 w 1776024"/>
                  <a:gd name="connsiteY3" fmla="*/ 1005840 h 1127760"/>
                  <a:gd name="connsiteX4" fmla="*/ 1653540 w 1776024"/>
                  <a:gd name="connsiteY4" fmla="*/ 1127760 h 1127760"/>
                  <a:gd name="connsiteX5" fmla="*/ 0 w 1776024"/>
                  <a:gd name="connsiteY5" fmla="*/ 1127760 h 1127760"/>
                  <a:gd name="connsiteX6" fmla="*/ 0 w 1776024"/>
                  <a:gd name="connsiteY6" fmla="*/ 0 h 1127760"/>
                  <a:gd name="connsiteX0" fmla="*/ 0 w 1653540"/>
                  <a:gd name="connsiteY0" fmla="*/ 0 h 1127760"/>
                  <a:gd name="connsiteX1" fmla="*/ 1653540 w 1653540"/>
                  <a:gd name="connsiteY1" fmla="*/ 0 h 1127760"/>
                  <a:gd name="connsiteX2" fmla="*/ 1653540 w 1653540"/>
                  <a:gd name="connsiteY2" fmla="*/ 952500 h 1127760"/>
                  <a:gd name="connsiteX3" fmla="*/ 1651000 w 1653540"/>
                  <a:gd name="connsiteY3" fmla="*/ 1005840 h 1127760"/>
                  <a:gd name="connsiteX4" fmla="*/ 1653540 w 1653540"/>
                  <a:gd name="connsiteY4" fmla="*/ 1127760 h 1127760"/>
                  <a:gd name="connsiteX5" fmla="*/ 0 w 1653540"/>
                  <a:gd name="connsiteY5" fmla="*/ 1127760 h 1127760"/>
                  <a:gd name="connsiteX6" fmla="*/ 0 w 1653540"/>
                  <a:gd name="connsiteY6" fmla="*/ 0 h 1127760"/>
                  <a:gd name="connsiteX0" fmla="*/ 0 w 1653540"/>
                  <a:gd name="connsiteY0" fmla="*/ 0 h 1127760"/>
                  <a:gd name="connsiteX1" fmla="*/ 1653540 w 1653540"/>
                  <a:gd name="connsiteY1" fmla="*/ 0 h 1127760"/>
                  <a:gd name="connsiteX2" fmla="*/ 1653540 w 1653540"/>
                  <a:gd name="connsiteY2" fmla="*/ 952500 h 1127760"/>
                  <a:gd name="connsiteX3" fmla="*/ 1651000 w 1653540"/>
                  <a:gd name="connsiteY3" fmla="*/ 1005840 h 1127760"/>
                  <a:gd name="connsiteX4" fmla="*/ 1653540 w 1653540"/>
                  <a:gd name="connsiteY4" fmla="*/ 1127760 h 1127760"/>
                  <a:gd name="connsiteX5" fmla="*/ 0 w 1653540"/>
                  <a:gd name="connsiteY5" fmla="*/ 1127760 h 1127760"/>
                  <a:gd name="connsiteX6" fmla="*/ 0 w 1653540"/>
                  <a:gd name="connsiteY6" fmla="*/ 0 h 1127760"/>
                  <a:gd name="connsiteX0" fmla="*/ 0 w 1704340"/>
                  <a:gd name="connsiteY0" fmla="*/ 0 h 1127760"/>
                  <a:gd name="connsiteX1" fmla="*/ 1653540 w 1704340"/>
                  <a:gd name="connsiteY1" fmla="*/ 0 h 1127760"/>
                  <a:gd name="connsiteX2" fmla="*/ 1704340 w 1704340"/>
                  <a:gd name="connsiteY2" fmla="*/ 970280 h 1127760"/>
                  <a:gd name="connsiteX3" fmla="*/ 1651000 w 1704340"/>
                  <a:gd name="connsiteY3" fmla="*/ 1005840 h 1127760"/>
                  <a:gd name="connsiteX4" fmla="*/ 1653540 w 1704340"/>
                  <a:gd name="connsiteY4" fmla="*/ 1127760 h 1127760"/>
                  <a:gd name="connsiteX5" fmla="*/ 0 w 1704340"/>
                  <a:gd name="connsiteY5" fmla="*/ 1127760 h 1127760"/>
                  <a:gd name="connsiteX6" fmla="*/ 0 w 1704340"/>
                  <a:gd name="connsiteY6" fmla="*/ 0 h 1127760"/>
                  <a:gd name="connsiteX0" fmla="*/ 0 w 1704340"/>
                  <a:gd name="connsiteY0" fmla="*/ 0 h 1127760"/>
                  <a:gd name="connsiteX1" fmla="*/ 1653540 w 1704340"/>
                  <a:gd name="connsiteY1" fmla="*/ 0 h 1127760"/>
                  <a:gd name="connsiteX2" fmla="*/ 1704340 w 1704340"/>
                  <a:gd name="connsiteY2" fmla="*/ 970280 h 1127760"/>
                  <a:gd name="connsiteX3" fmla="*/ 1651000 w 1704340"/>
                  <a:gd name="connsiteY3" fmla="*/ 1005840 h 1127760"/>
                  <a:gd name="connsiteX4" fmla="*/ 1653540 w 1704340"/>
                  <a:gd name="connsiteY4" fmla="*/ 1127760 h 1127760"/>
                  <a:gd name="connsiteX5" fmla="*/ 0 w 1704340"/>
                  <a:gd name="connsiteY5" fmla="*/ 1127760 h 1127760"/>
                  <a:gd name="connsiteX6" fmla="*/ 0 w 1704340"/>
                  <a:gd name="connsiteY6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96720 w 1696720"/>
                  <a:gd name="connsiteY2" fmla="*/ 1016000 h 1127760"/>
                  <a:gd name="connsiteX3" fmla="*/ 1651000 w 1696720"/>
                  <a:gd name="connsiteY3" fmla="*/ 1005840 h 1127760"/>
                  <a:gd name="connsiteX4" fmla="*/ 1653540 w 1696720"/>
                  <a:gd name="connsiteY4" fmla="*/ 1127760 h 1127760"/>
                  <a:gd name="connsiteX5" fmla="*/ 0 w 1696720"/>
                  <a:gd name="connsiteY5" fmla="*/ 1127760 h 1127760"/>
                  <a:gd name="connsiteX6" fmla="*/ 0 w 1696720"/>
                  <a:gd name="connsiteY6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96720 w 1696720"/>
                  <a:gd name="connsiteY2" fmla="*/ 1016000 h 1127760"/>
                  <a:gd name="connsiteX3" fmla="*/ 1651000 w 1696720"/>
                  <a:gd name="connsiteY3" fmla="*/ 1005840 h 1127760"/>
                  <a:gd name="connsiteX4" fmla="*/ 1653540 w 1696720"/>
                  <a:gd name="connsiteY4" fmla="*/ 1127760 h 1127760"/>
                  <a:gd name="connsiteX5" fmla="*/ 0 w 1696720"/>
                  <a:gd name="connsiteY5" fmla="*/ 1127760 h 1127760"/>
                  <a:gd name="connsiteX6" fmla="*/ 0 w 1696720"/>
                  <a:gd name="connsiteY6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94180 w 1696720"/>
                  <a:gd name="connsiteY2" fmla="*/ 927100 h 1127760"/>
                  <a:gd name="connsiteX3" fmla="*/ 1696720 w 1696720"/>
                  <a:gd name="connsiteY3" fmla="*/ 1016000 h 1127760"/>
                  <a:gd name="connsiteX4" fmla="*/ 1651000 w 1696720"/>
                  <a:gd name="connsiteY4" fmla="*/ 1005840 h 1127760"/>
                  <a:gd name="connsiteX5" fmla="*/ 1653540 w 1696720"/>
                  <a:gd name="connsiteY5" fmla="*/ 1127760 h 1127760"/>
                  <a:gd name="connsiteX6" fmla="*/ 0 w 1696720"/>
                  <a:gd name="connsiteY6" fmla="*/ 1127760 h 1127760"/>
                  <a:gd name="connsiteX7" fmla="*/ 0 w 1696720"/>
                  <a:gd name="connsiteY7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91640 w 1696720"/>
                  <a:gd name="connsiteY2" fmla="*/ 822960 h 1127760"/>
                  <a:gd name="connsiteX3" fmla="*/ 1694180 w 1696720"/>
                  <a:gd name="connsiteY3" fmla="*/ 927100 h 1127760"/>
                  <a:gd name="connsiteX4" fmla="*/ 1696720 w 1696720"/>
                  <a:gd name="connsiteY4" fmla="*/ 1016000 h 1127760"/>
                  <a:gd name="connsiteX5" fmla="*/ 1651000 w 1696720"/>
                  <a:gd name="connsiteY5" fmla="*/ 1005840 h 1127760"/>
                  <a:gd name="connsiteX6" fmla="*/ 1653540 w 1696720"/>
                  <a:gd name="connsiteY6" fmla="*/ 1127760 h 1127760"/>
                  <a:gd name="connsiteX7" fmla="*/ 0 w 1696720"/>
                  <a:gd name="connsiteY7" fmla="*/ 1127760 h 1127760"/>
                  <a:gd name="connsiteX8" fmla="*/ 0 w 1696720"/>
                  <a:gd name="connsiteY8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71320 w 1696720"/>
                  <a:gd name="connsiteY2" fmla="*/ 916940 h 1127760"/>
                  <a:gd name="connsiteX3" fmla="*/ 1694180 w 1696720"/>
                  <a:gd name="connsiteY3" fmla="*/ 927100 h 1127760"/>
                  <a:gd name="connsiteX4" fmla="*/ 1696720 w 1696720"/>
                  <a:gd name="connsiteY4" fmla="*/ 1016000 h 1127760"/>
                  <a:gd name="connsiteX5" fmla="*/ 1651000 w 1696720"/>
                  <a:gd name="connsiteY5" fmla="*/ 1005840 h 1127760"/>
                  <a:gd name="connsiteX6" fmla="*/ 1653540 w 1696720"/>
                  <a:gd name="connsiteY6" fmla="*/ 1127760 h 1127760"/>
                  <a:gd name="connsiteX7" fmla="*/ 0 w 1696720"/>
                  <a:gd name="connsiteY7" fmla="*/ 1127760 h 1127760"/>
                  <a:gd name="connsiteX8" fmla="*/ 0 w 1696720"/>
                  <a:gd name="connsiteY8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56080 w 1696720"/>
                  <a:gd name="connsiteY2" fmla="*/ 929640 h 1127760"/>
                  <a:gd name="connsiteX3" fmla="*/ 1694180 w 1696720"/>
                  <a:gd name="connsiteY3" fmla="*/ 927100 h 1127760"/>
                  <a:gd name="connsiteX4" fmla="*/ 1696720 w 1696720"/>
                  <a:gd name="connsiteY4" fmla="*/ 1016000 h 1127760"/>
                  <a:gd name="connsiteX5" fmla="*/ 1651000 w 1696720"/>
                  <a:gd name="connsiteY5" fmla="*/ 1005840 h 1127760"/>
                  <a:gd name="connsiteX6" fmla="*/ 1653540 w 1696720"/>
                  <a:gd name="connsiteY6" fmla="*/ 1127760 h 1127760"/>
                  <a:gd name="connsiteX7" fmla="*/ 0 w 1696720"/>
                  <a:gd name="connsiteY7" fmla="*/ 1127760 h 1127760"/>
                  <a:gd name="connsiteX8" fmla="*/ 0 w 1696720"/>
                  <a:gd name="connsiteY8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56080 w 1696720"/>
                  <a:gd name="connsiteY2" fmla="*/ 929640 h 1127760"/>
                  <a:gd name="connsiteX3" fmla="*/ 1694180 w 1696720"/>
                  <a:gd name="connsiteY3" fmla="*/ 927100 h 1127760"/>
                  <a:gd name="connsiteX4" fmla="*/ 1696720 w 1696720"/>
                  <a:gd name="connsiteY4" fmla="*/ 1016000 h 1127760"/>
                  <a:gd name="connsiteX5" fmla="*/ 1651000 w 1696720"/>
                  <a:gd name="connsiteY5" fmla="*/ 1005840 h 1127760"/>
                  <a:gd name="connsiteX6" fmla="*/ 1653540 w 1696720"/>
                  <a:gd name="connsiteY6" fmla="*/ 1127760 h 1127760"/>
                  <a:gd name="connsiteX7" fmla="*/ 0 w 1696720"/>
                  <a:gd name="connsiteY7" fmla="*/ 1127760 h 1127760"/>
                  <a:gd name="connsiteX8" fmla="*/ 0 w 1696720"/>
                  <a:gd name="connsiteY8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43380 w 1696720"/>
                  <a:gd name="connsiteY2" fmla="*/ 929640 h 1127760"/>
                  <a:gd name="connsiteX3" fmla="*/ 1694180 w 1696720"/>
                  <a:gd name="connsiteY3" fmla="*/ 927100 h 1127760"/>
                  <a:gd name="connsiteX4" fmla="*/ 1696720 w 1696720"/>
                  <a:gd name="connsiteY4" fmla="*/ 1016000 h 1127760"/>
                  <a:gd name="connsiteX5" fmla="*/ 1651000 w 1696720"/>
                  <a:gd name="connsiteY5" fmla="*/ 1005840 h 1127760"/>
                  <a:gd name="connsiteX6" fmla="*/ 1653540 w 1696720"/>
                  <a:gd name="connsiteY6" fmla="*/ 1127760 h 1127760"/>
                  <a:gd name="connsiteX7" fmla="*/ 0 w 1696720"/>
                  <a:gd name="connsiteY7" fmla="*/ 1127760 h 1127760"/>
                  <a:gd name="connsiteX8" fmla="*/ 0 w 1696720"/>
                  <a:gd name="connsiteY8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58620 w 1696720"/>
                  <a:gd name="connsiteY2" fmla="*/ 916940 h 1127760"/>
                  <a:gd name="connsiteX3" fmla="*/ 1694180 w 1696720"/>
                  <a:gd name="connsiteY3" fmla="*/ 927100 h 1127760"/>
                  <a:gd name="connsiteX4" fmla="*/ 1696720 w 1696720"/>
                  <a:gd name="connsiteY4" fmla="*/ 1016000 h 1127760"/>
                  <a:gd name="connsiteX5" fmla="*/ 1651000 w 1696720"/>
                  <a:gd name="connsiteY5" fmla="*/ 1005840 h 1127760"/>
                  <a:gd name="connsiteX6" fmla="*/ 1653540 w 1696720"/>
                  <a:gd name="connsiteY6" fmla="*/ 1127760 h 1127760"/>
                  <a:gd name="connsiteX7" fmla="*/ 0 w 1696720"/>
                  <a:gd name="connsiteY7" fmla="*/ 1127760 h 1127760"/>
                  <a:gd name="connsiteX8" fmla="*/ 0 w 1696720"/>
                  <a:gd name="connsiteY8" fmla="*/ 0 h 1127760"/>
                  <a:gd name="connsiteX0" fmla="*/ 0 w 1775836"/>
                  <a:gd name="connsiteY0" fmla="*/ 0 h 1127760"/>
                  <a:gd name="connsiteX1" fmla="*/ 1653540 w 1775836"/>
                  <a:gd name="connsiteY1" fmla="*/ 0 h 1127760"/>
                  <a:gd name="connsiteX2" fmla="*/ 1653540 w 1775836"/>
                  <a:gd name="connsiteY2" fmla="*/ 881380 h 1127760"/>
                  <a:gd name="connsiteX3" fmla="*/ 1658620 w 1775836"/>
                  <a:gd name="connsiteY3" fmla="*/ 916940 h 1127760"/>
                  <a:gd name="connsiteX4" fmla="*/ 1694180 w 1775836"/>
                  <a:gd name="connsiteY4" fmla="*/ 927100 h 1127760"/>
                  <a:gd name="connsiteX5" fmla="*/ 1696720 w 1775836"/>
                  <a:gd name="connsiteY5" fmla="*/ 1016000 h 1127760"/>
                  <a:gd name="connsiteX6" fmla="*/ 1651000 w 1775836"/>
                  <a:gd name="connsiteY6" fmla="*/ 1005840 h 1127760"/>
                  <a:gd name="connsiteX7" fmla="*/ 1653540 w 1775836"/>
                  <a:gd name="connsiteY7" fmla="*/ 1127760 h 1127760"/>
                  <a:gd name="connsiteX8" fmla="*/ 0 w 1775836"/>
                  <a:gd name="connsiteY8" fmla="*/ 1127760 h 1127760"/>
                  <a:gd name="connsiteX9" fmla="*/ 0 w 1775836"/>
                  <a:gd name="connsiteY9" fmla="*/ 0 h 1127760"/>
                  <a:gd name="connsiteX0" fmla="*/ 0 w 1779467"/>
                  <a:gd name="connsiteY0" fmla="*/ 0 h 1127760"/>
                  <a:gd name="connsiteX1" fmla="*/ 1653540 w 1779467"/>
                  <a:gd name="connsiteY1" fmla="*/ 0 h 1127760"/>
                  <a:gd name="connsiteX2" fmla="*/ 1663700 w 1779467"/>
                  <a:gd name="connsiteY2" fmla="*/ 830580 h 1127760"/>
                  <a:gd name="connsiteX3" fmla="*/ 1653540 w 1779467"/>
                  <a:gd name="connsiteY3" fmla="*/ 881380 h 1127760"/>
                  <a:gd name="connsiteX4" fmla="*/ 1658620 w 1779467"/>
                  <a:gd name="connsiteY4" fmla="*/ 916940 h 1127760"/>
                  <a:gd name="connsiteX5" fmla="*/ 1694180 w 1779467"/>
                  <a:gd name="connsiteY5" fmla="*/ 927100 h 1127760"/>
                  <a:gd name="connsiteX6" fmla="*/ 1696720 w 1779467"/>
                  <a:gd name="connsiteY6" fmla="*/ 1016000 h 1127760"/>
                  <a:gd name="connsiteX7" fmla="*/ 1651000 w 1779467"/>
                  <a:gd name="connsiteY7" fmla="*/ 1005840 h 1127760"/>
                  <a:gd name="connsiteX8" fmla="*/ 1653540 w 1779467"/>
                  <a:gd name="connsiteY8" fmla="*/ 1127760 h 1127760"/>
                  <a:gd name="connsiteX9" fmla="*/ 0 w 1779467"/>
                  <a:gd name="connsiteY9" fmla="*/ 1127760 h 1127760"/>
                  <a:gd name="connsiteX10" fmla="*/ 0 w 1779467"/>
                  <a:gd name="connsiteY10" fmla="*/ 0 h 1127760"/>
                  <a:gd name="connsiteX0" fmla="*/ 0 w 1778303"/>
                  <a:gd name="connsiteY0" fmla="*/ 0 h 1127760"/>
                  <a:gd name="connsiteX1" fmla="*/ 1653540 w 1778303"/>
                  <a:gd name="connsiteY1" fmla="*/ 0 h 1127760"/>
                  <a:gd name="connsiteX2" fmla="*/ 1663700 w 1778303"/>
                  <a:gd name="connsiteY2" fmla="*/ 830580 h 1127760"/>
                  <a:gd name="connsiteX3" fmla="*/ 1653540 w 1778303"/>
                  <a:gd name="connsiteY3" fmla="*/ 881380 h 1127760"/>
                  <a:gd name="connsiteX4" fmla="*/ 1658620 w 1778303"/>
                  <a:gd name="connsiteY4" fmla="*/ 916940 h 1127760"/>
                  <a:gd name="connsiteX5" fmla="*/ 1694180 w 1778303"/>
                  <a:gd name="connsiteY5" fmla="*/ 927100 h 1127760"/>
                  <a:gd name="connsiteX6" fmla="*/ 1696720 w 1778303"/>
                  <a:gd name="connsiteY6" fmla="*/ 1016000 h 1127760"/>
                  <a:gd name="connsiteX7" fmla="*/ 1651000 w 1778303"/>
                  <a:gd name="connsiteY7" fmla="*/ 1005840 h 1127760"/>
                  <a:gd name="connsiteX8" fmla="*/ 1653540 w 1778303"/>
                  <a:gd name="connsiteY8" fmla="*/ 1127760 h 1127760"/>
                  <a:gd name="connsiteX9" fmla="*/ 0 w 1778303"/>
                  <a:gd name="connsiteY9" fmla="*/ 1127760 h 1127760"/>
                  <a:gd name="connsiteX10" fmla="*/ 0 w 1778303"/>
                  <a:gd name="connsiteY10" fmla="*/ 0 h 1127760"/>
                  <a:gd name="connsiteX0" fmla="*/ 0 w 1778303"/>
                  <a:gd name="connsiteY0" fmla="*/ 0 h 1127760"/>
                  <a:gd name="connsiteX1" fmla="*/ 1653540 w 1778303"/>
                  <a:gd name="connsiteY1" fmla="*/ 0 h 1127760"/>
                  <a:gd name="connsiteX2" fmla="*/ 1663700 w 1778303"/>
                  <a:gd name="connsiteY2" fmla="*/ 830580 h 1127760"/>
                  <a:gd name="connsiteX3" fmla="*/ 1653540 w 1778303"/>
                  <a:gd name="connsiteY3" fmla="*/ 881380 h 1127760"/>
                  <a:gd name="connsiteX4" fmla="*/ 1658620 w 1778303"/>
                  <a:gd name="connsiteY4" fmla="*/ 916940 h 1127760"/>
                  <a:gd name="connsiteX5" fmla="*/ 1694180 w 1778303"/>
                  <a:gd name="connsiteY5" fmla="*/ 927100 h 1127760"/>
                  <a:gd name="connsiteX6" fmla="*/ 1696720 w 1778303"/>
                  <a:gd name="connsiteY6" fmla="*/ 1016000 h 1127760"/>
                  <a:gd name="connsiteX7" fmla="*/ 1651000 w 1778303"/>
                  <a:gd name="connsiteY7" fmla="*/ 1005840 h 1127760"/>
                  <a:gd name="connsiteX8" fmla="*/ 1653540 w 1778303"/>
                  <a:gd name="connsiteY8" fmla="*/ 1127760 h 1127760"/>
                  <a:gd name="connsiteX9" fmla="*/ 0 w 1778303"/>
                  <a:gd name="connsiteY9" fmla="*/ 1127760 h 1127760"/>
                  <a:gd name="connsiteX10" fmla="*/ 0 w 1778303"/>
                  <a:gd name="connsiteY10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63700 w 1696720"/>
                  <a:gd name="connsiteY2" fmla="*/ 830580 h 1127760"/>
                  <a:gd name="connsiteX3" fmla="*/ 1653540 w 1696720"/>
                  <a:gd name="connsiteY3" fmla="*/ 881380 h 1127760"/>
                  <a:gd name="connsiteX4" fmla="*/ 1658620 w 1696720"/>
                  <a:gd name="connsiteY4" fmla="*/ 916940 h 1127760"/>
                  <a:gd name="connsiteX5" fmla="*/ 1694180 w 1696720"/>
                  <a:gd name="connsiteY5" fmla="*/ 927100 h 1127760"/>
                  <a:gd name="connsiteX6" fmla="*/ 1696720 w 1696720"/>
                  <a:gd name="connsiteY6" fmla="*/ 1016000 h 1127760"/>
                  <a:gd name="connsiteX7" fmla="*/ 1651000 w 1696720"/>
                  <a:gd name="connsiteY7" fmla="*/ 1005840 h 1127760"/>
                  <a:gd name="connsiteX8" fmla="*/ 1653540 w 1696720"/>
                  <a:gd name="connsiteY8" fmla="*/ 1127760 h 1127760"/>
                  <a:gd name="connsiteX9" fmla="*/ 0 w 1696720"/>
                  <a:gd name="connsiteY9" fmla="*/ 1127760 h 1127760"/>
                  <a:gd name="connsiteX10" fmla="*/ 0 w 1696720"/>
                  <a:gd name="connsiteY10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89100 w 1696720"/>
                  <a:gd name="connsiteY2" fmla="*/ 881380 h 1127760"/>
                  <a:gd name="connsiteX3" fmla="*/ 1653540 w 1696720"/>
                  <a:gd name="connsiteY3" fmla="*/ 881380 h 1127760"/>
                  <a:gd name="connsiteX4" fmla="*/ 1658620 w 1696720"/>
                  <a:gd name="connsiteY4" fmla="*/ 916940 h 1127760"/>
                  <a:gd name="connsiteX5" fmla="*/ 1694180 w 1696720"/>
                  <a:gd name="connsiteY5" fmla="*/ 927100 h 1127760"/>
                  <a:gd name="connsiteX6" fmla="*/ 1696720 w 1696720"/>
                  <a:gd name="connsiteY6" fmla="*/ 1016000 h 1127760"/>
                  <a:gd name="connsiteX7" fmla="*/ 1651000 w 1696720"/>
                  <a:gd name="connsiteY7" fmla="*/ 1005840 h 1127760"/>
                  <a:gd name="connsiteX8" fmla="*/ 1653540 w 1696720"/>
                  <a:gd name="connsiteY8" fmla="*/ 1127760 h 1127760"/>
                  <a:gd name="connsiteX9" fmla="*/ 0 w 1696720"/>
                  <a:gd name="connsiteY9" fmla="*/ 1127760 h 1127760"/>
                  <a:gd name="connsiteX10" fmla="*/ 0 w 1696720"/>
                  <a:gd name="connsiteY10" fmla="*/ 0 h 1127760"/>
                  <a:gd name="connsiteX0" fmla="*/ 0 w 1696720"/>
                  <a:gd name="connsiteY0" fmla="*/ 0 h 1127760"/>
                  <a:gd name="connsiteX1" fmla="*/ 1653540 w 1696720"/>
                  <a:gd name="connsiteY1" fmla="*/ 0 h 1127760"/>
                  <a:gd name="connsiteX2" fmla="*/ 1689100 w 1696720"/>
                  <a:gd name="connsiteY2" fmla="*/ 881380 h 1127760"/>
                  <a:gd name="connsiteX3" fmla="*/ 1653540 w 1696720"/>
                  <a:gd name="connsiteY3" fmla="*/ 881380 h 1127760"/>
                  <a:gd name="connsiteX4" fmla="*/ 1658620 w 1696720"/>
                  <a:gd name="connsiteY4" fmla="*/ 916940 h 1127760"/>
                  <a:gd name="connsiteX5" fmla="*/ 1694180 w 1696720"/>
                  <a:gd name="connsiteY5" fmla="*/ 927100 h 1127760"/>
                  <a:gd name="connsiteX6" fmla="*/ 1696720 w 1696720"/>
                  <a:gd name="connsiteY6" fmla="*/ 1016000 h 1127760"/>
                  <a:gd name="connsiteX7" fmla="*/ 1651000 w 1696720"/>
                  <a:gd name="connsiteY7" fmla="*/ 1005840 h 1127760"/>
                  <a:gd name="connsiteX8" fmla="*/ 1653540 w 1696720"/>
                  <a:gd name="connsiteY8" fmla="*/ 1127760 h 1127760"/>
                  <a:gd name="connsiteX9" fmla="*/ 0 w 1696720"/>
                  <a:gd name="connsiteY9" fmla="*/ 1127760 h 1127760"/>
                  <a:gd name="connsiteX10" fmla="*/ 0 w 1696720"/>
                  <a:gd name="connsiteY10" fmla="*/ 0 h 1127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96720" h="1127760">
                    <a:moveTo>
                      <a:pt x="0" y="0"/>
                    </a:moveTo>
                    <a:lnTo>
                      <a:pt x="1653540" y="0"/>
                    </a:lnTo>
                    <a:lnTo>
                      <a:pt x="1689100" y="881380"/>
                    </a:lnTo>
                    <a:cubicBezTo>
                      <a:pt x="1671320" y="881380"/>
                      <a:pt x="1654387" y="866987"/>
                      <a:pt x="1653540" y="881380"/>
                    </a:cubicBezTo>
                    <a:cubicBezTo>
                      <a:pt x="1652693" y="895773"/>
                      <a:pt x="1651847" y="909320"/>
                      <a:pt x="1658620" y="916940"/>
                    </a:cubicBezTo>
                    <a:cubicBezTo>
                      <a:pt x="1659467" y="951653"/>
                      <a:pt x="1693333" y="892387"/>
                      <a:pt x="1694180" y="927100"/>
                    </a:cubicBezTo>
                    <a:cubicBezTo>
                      <a:pt x="1695027" y="956733"/>
                      <a:pt x="1695873" y="986367"/>
                      <a:pt x="1696720" y="1016000"/>
                    </a:cubicBezTo>
                    <a:cubicBezTo>
                      <a:pt x="1673860" y="1010920"/>
                      <a:pt x="1652270" y="979170"/>
                      <a:pt x="1651000" y="1005840"/>
                    </a:cubicBezTo>
                    <a:cubicBezTo>
                      <a:pt x="1651847" y="1046480"/>
                      <a:pt x="1652693" y="1087120"/>
                      <a:pt x="1653540" y="1127760"/>
                    </a:cubicBezTo>
                    <a:lnTo>
                      <a:pt x="0" y="11277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  <p:sp>
            <p:nvSpPr>
              <p:cNvPr id="50" name="Rechteck 17">
                <a:extLst>
                  <a:ext uri="{FF2B5EF4-FFF2-40B4-BE49-F238E27FC236}">
                    <a16:creationId xmlns:a16="http://schemas.microsoft.com/office/drawing/2014/main" id="{4E3B88DB-1DEF-3298-2242-38BB86805026}"/>
                  </a:ext>
                </a:extLst>
              </p:cNvPr>
              <p:cNvSpPr/>
              <p:nvPr/>
            </p:nvSpPr>
            <p:spPr>
              <a:xfrm>
                <a:off x="8013333" y="4500096"/>
                <a:ext cx="407447" cy="4819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  <p:sp>
            <p:nvSpPr>
              <p:cNvPr id="51" name="Rechteck 20">
                <a:extLst>
                  <a:ext uri="{FF2B5EF4-FFF2-40B4-BE49-F238E27FC236}">
                    <a16:creationId xmlns:a16="http://schemas.microsoft.com/office/drawing/2014/main" id="{BFA3EAD7-1328-82DD-DF5C-5EAB1972E5F4}"/>
                  </a:ext>
                </a:extLst>
              </p:cNvPr>
              <p:cNvSpPr/>
              <p:nvPr/>
            </p:nvSpPr>
            <p:spPr>
              <a:xfrm>
                <a:off x="6420069" y="3419973"/>
                <a:ext cx="359496" cy="2963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  <p:sp>
            <p:nvSpPr>
              <p:cNvPr id="52" name="Rechteck 29">
                <a:extLst>
                  <a:ext uri="{FF2B5EF4-FFF2-40B4-BE49-F238E27FC236}">
                    <a16:creationId xmlns:a16="http://schemas.microsoft.com/office/drawing/2014/main" id="{EB696E90-8444-467B-B1D9-36897F4A2A21}"/>
                  </a:ext>
                </a:extLst>
              </p:cNvPr>
              <p:cNvSpPr/>
              <p:nvPr/>
            </p:nvSpPr>
            <p:spPr>
              <a:xfrm>
                <a:off x="8967250" y="5314289"/>
                <a:ext cx="1849518" cy="3990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sp>
          <p:nvSpPr>
            <p:cNvPr id="11" name="Rechteck 18">
              <a:extLst>
                <a:ext uri="{FF2B5EF4-FFF2-40B4-BE49-F238E27FC236}">
                  <a16:creationId xmlns:a16="http://schemas.microsoft.com/office/drawing/2014/main" id="{B1C28B3E-B1FA-4120-6631-F5E3D91A2BF9}"/>
                </a:ext>
              </a:extLst>
            </p:cNvPr>
            <p:cNvSpPr/>
            <p:nvPr/>
          </p:nvSpPr>
          <p:spPr>
            <a:xfrm>
              <a:off x="7470841" y="3408534"/>
              <a:ext cx="692382" cy="7162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noProof="0" dirty="0">
                  <a:solidFill>
                    <a:schemeClr val="bg1"/>
                  </a:solidFill>
                </a:rPr>
                <a:t>Ba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CACA4149-98F5-DDA0-F3F2-4874C7CD73AF}"/>
                    </a:ext>
                  </a:extLst>
                </p:cNvPr>
                <p:cNvSpPr txBox="1"/>
                <p:nvPr/>
              </p:nvSpPr>
              <p:spPr>
                <a:xfrm>
                  <a:off x="8186014" y="3383217"/>
                  <a:ext cx="763941" cy="3373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b="1" noProof="0" dirty="0"/>
                    <a:t>56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b="1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noProof="0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1400" b="1" i="1" noProof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a14:m>
                  <a:endParaRPr lang="en-US" sz="1400" b="1" noProof="0" dirty="0"/>
                </a:p>
              </p:txBody>
            </p:sp>
          </mc:Choice>
          <mc:Fallback xmlns="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CACA4149-98F5-DDA0-F3F2-4874C7CD73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6014" y="3383217"/>
                  <a:ext cx="763941" cy="337345"/>
                </a:xfrm>
                <a:prstGeom prst="rect">
                  <a:avLst/>
                </a:prstGeom>
                <a:blipFill>
                  <a:blip r:embed="rId7"/>
                  <a:stretch>
                    <a:fillRect l="-13953" t="-21053" b="-42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A793DD41-CBC2-C12F-C0A8-3F61243B9154}"/>
                    </a:ext>
                  </a:extLst>
                </p:cNvPr>
                <p:cNvSpPr txBox="1"/>
                <p:nvPr/>
              </p:nvSpPr>
              <p:spPr>
                <a:xfrm>
                  <a:off x="7368539" y="4251962"/>
                  <a:ext cx="644793" cy="3373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b="1" noProof="0" dirty="0"/>
                    <a:t>78 </a:t>
                  </a:r>
                  <a14:m>
                    <m:oMath xmlns:m="http://schemas.openxmlformats.org/officeDocument/2006/math">
                      <m:r>
                        <a:rPr lang="en-US" sz="1400" b="1" i="0" noProof="0" smtClean="0">
                          <a:latin typeface="Cambria Math" panose="02040503050406030204" pitchFamily="18" charset="0"/>
                        </a:rPr>
                        <m:t>𝐧</m:t>
                      </m:r>
                    </m:oMath>
                  </a14:m>
                  <a:endParaRPr lang="en-US" sz="1400" b="1" noProof="0" dirty="0"/>
                </a:p>
              </p:txBody>
            </p:sp>
          </mc:Choice>
          <mc:Fallback xmlns=""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A793DD41-CBC2-C12F-C0A8-3F61243B91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68539" y="4251962"/>
                  <a:ext cx="644793" cy="337345"/>
                </a:xfrm>
                <a:prstGeom prst="rect">
                  <a:avLst/>
                </a:prstGeom>
                <a:blipFill>
                  <a:blip r:embed="rId8"/>
                  <a:stretch>
                    <a:fillRect l="-10811" t="-15000" b="-4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feld 14">
                  <a:extLst>
                    <a:ext uri="{FF2B5EF4-FFF2-40B4-BE49-F238E27FC236}">
                      <a16:creationId xmlns:a16="http://schemas.microsoft.com/office/drawing/2014/main" id="{D7E02164-3303-2632-28A7-8B029BA43B91}"/>
                    </a:ext>
                  </a:extLst>
                </p:cNvPr>
                <p:cNvSpPr txBox="1"/>
                <p:nvPr/>
              </p:nvSpPr>
              <p:spPr>
                <a:xfrm>
                  <a:off x="8573328" y="3934625"/>
                  <a:ext cx="644792" cy="3373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b="1" noProof="0" dirty="0"/>
                    <a:t>80 </a:t>
                  </a:r>
                  <a14:m>
                    <m:oMath xmlns:m="http://schemas.openxmlformats.org/officeDocument/2006/math">
                      <m:r>
                        <a:rPr lang="en-US" sz="1400" b="1" i="0" noProof="0" smtClean="0">
                          <a:latin typeface="Cambria Math" panose="02040503050406030204" pitchFamily="18" charset="0"/>
                        </a:rPr>
                        <m:t>𝐧</m:t>
                      </m:r>
                    </m:oMath>
                  </a14:m>
                  <a:endParaRPr lang="en-US" sz="1400" b="1" noProof="0" dirty="0"/>
                </a:p>
              </p:txBody>
            </p:sp>
          </mc:Choice>
          <mc:Fallback>
            <p:sp>
              <p:nvSpPr>
                <p:cNvPr id="14" name="Textfeld 14">
                  <a:extLst>
                    <a:ext uri="{FF2B5EF4-FFF2-40B4-BE49-F238E27FC236}">
                      <a16:creationId xmlns:a16="http://schemas.microsoft.com/office/drawing/2014/main" id="{D7E02164-3303-2632-28A7-8B029BA43B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3328" y="3934625"/>
                  <a:ext cx="644792" cy="337345"/>
                </a:xfrm>
                <a:prstGeom prst="rect">
                  <a:avLst/>
                </a:prstGeom>
                <a:blipFill>
                  <a:blip r:embed="rId9"/>
                  <a:stretch>
                    <a:fillRect l="-21212" t="-23529" r="-6061" b="-588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feld 15">
                  <a:extLst>
                    <a:ext uri="{FF2B5EF4-FFF2-40B4-BE49-F238E27FC236}">
                      <a16:creationId xmlns:a16="http://schemas.microsoft.com/office/drawing/2014/main" id="{08F57E9C-171E-E145-AA58-AC7B32BEC1A2}"/>
                    </a:ext>
                  </a:extLst>
                </p:cNvPr>
                <p:cNvSpPr txBox="1"/>
                <p:nvPr/>
              </p:nvSpPr>
              <p:spPr>
                <a:xfrm>
                  <a:off x="9348667" y="3882913"/>
                  <a:ext cx="644792" cy="3373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b="1" noProof="0" dirty="0"/>
                    <a:t>81 </a:t>
                  </a:r>
                  <a14:m>
                    <m:oMath xmlns:m="http://schemas.openxmlformats.org/officeDocument/2006/math">
                      <m:r>
                        <a:rPr lang="en-US" sz="1400" b="1" i="0" noProof="0" smtClean="0">
                          <a:latin typeface="Cambria Math" panose="02040503050406030204" pitchFamily="18" charset="0"/>
                        </a:rPr>
                        <m:t>𝐧</m:t>
                      </m:r>
                    </m:oMath>
                  </a14:m>
                  <a:endParaRPr lang="en-US" sz="1400" b="1" noProof="0" dirty="0"/>
                </a:p>
              </p:txBody>
            </p:sp>
          </mc:Choice>
          <mc:Fallback>
            <p:sp>
              <p:nvSpPr>
                <p:cNvPr id="15" name="Textfeld 15">
                  <a:extLst>
                    <a:ext uri="{FF2B5EF4-FFF2-40B4-BE49-F238E27FC236}">
                      <a16:creationId xmlns:a16="http://schemas.microsoft.com/office/drawing/2014/main" id="{08F57E9C-171E-E145-AA58-AC7B32BEC1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48667" y="3882913"/>
                  <a:ext cx="644792" cy="337345"/>
                </a:xfrm>
                <a:prstGeom prst="rect">
                  <a:avLst/>
                </a:prstGeom>
                <a:blipFill>
                  <a:blip r:embed="rId10"/>
                  <a:stretch>
                    <a:fillRect l="-21212" t="-16667" r="-3030" b="-5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feld 16">
                  <a:extLst>
                    <a:ext uri="{FF2B5EF4-FFF2-40B4-BE49-F238E27FC236}">
                      <a16:creationId xmlns:a16="http://schemas.microsoft.com/office/drawing/2014/main" id="{C1C2EC45-FC5C-EF64-084A-ACD21FE4A984}"/>
                    </a:ext>
                  </a:extLst>
                </p:cNvPr>
                <p:cNvSpPr txBox="1"/>
                <p:nvPr/>
              </p:nvSpPr>
              <p:spPr>
                <a:xfrm>
                  <a:off x="9717281" y="3325383"/>
                  <a:ext cx="644792" cy="3373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b="1" noProof="0" dirty="0"/>
                    <a:t>82 </a:t>
                  </a:r>
                  <a14:m>
                    <m:oMath xmlns:m="http://schemas.openxmlformats.org/officeDocument/2006/math">
                      <m:r>
                        <a:rPr lang="en-US" sz="1400" b="1" i="0" noProof="0" smtClean="0">
                          <a:latin typeface="Cambria Math" panose="02040503050406030204" pitchFamily="18" charset="0"/>
                        </a:rPr>
                        <m:t>𝐧</m:t>
                      </m:r>
                    </m:oMath>
                  </a14:m>
                  <a:endParaRPr lang="en-US" sz="1400" b="1" noProof="0" dirty="0"/>
                </a:p>
              </p:txBody>
            </p:sp>
          </mc:Choice>
          <mc:Fallback>
            <p:sp>
              <p:nvSpPr>
                <p:cNvPr id="16" name="Textfeld 16">
                  <a:extLst>
                    <a:ext uri="{FF2B5EF4-FFF2-40B4-BE49-F238E27FC236}">
                      <a16:creationId xmlns:a16="http://schemas.microsoft.com/office/drawing/2014/main" id="{C1C2EC45-FC5C-EF64-084A-ACD21FE4A9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17281" y="3325383"/>
                  <a:ext cx="644792" cy="337345"/>
                </a:xfrm>
                <a:prstGeom prst="rect">
                  <a:avLst/>
                </a:prstGeom>
                <a:blipFill>
                  <a:blip r:embed="rId11"/>
                  <a:stretch>
                    <a:fillRect l="-21875" t="-16667" r="-9375" b="-5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feld 13">
                  <a:extLst>
                    <a:ext uri="{FF2B5EF4-FFF2-40B4-BE49-F238E27FC236}">
                      <a16:creationId xmlns:a16="http://schemas.microsoft.com/office/drawing/2014/main" id="{BB58D210-4CC2-2BF2-FB52-D07547B1672D}"/>
                    </a:ext>
                  </a:extLst>
                </p:cNvPr>
                <p:cNvSpPr txBox="1"/>
                <p:nvPr/>
              </p:nvSpPr>
              <p:spPr>
                <a:xfrm>
                  <a:off x="7997861" y="4426555"/>
                  <a:ext cx="644793" cy="33734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b="1" noProof="0" dirty="0"/>
                    <a:t>79 </a:t>
                  </a:r>
                  <a14:m>
                    <m:oMath xmlns:m="http://schemas.openxmlformats.org/officeDocument/2006/math">
                      <m:r>
                        <a:rPr lang="en-US" sz="1400" b="1" i="0" noProof="0" smtClean="0">
                          <a:latin typeface="Cambria Math" panose="02040503050406030204" pitchFamily="18" charset="0"/>
                        </a:rPr>
                        <m:t>𝐧</m:t>
                      </m:r>
                    </m:oMath>
                  </a14:m>
                  <a:endParaRPr lang="en-US" sz="1400" b="1" noProof="0" dirty="0"/>
                </a:p>
              </p:txBody>
            </p:sp>
          </mc:Choice>
          <mc:Fallback xmlns="">
            <p:sp>
              <p:nvSpPr>
                <p:cNvPr id="17" name="Textfeld 13">
                  <a:extLst>
                    <a:ext uri="{FF2B5EF4-FFF2-40B4-BE49-F238E27FC236}">
                      <a16:creationId xmlns:a16="http://schemas.microsoft.com/office/drawing/2014/main" id="{BB58D210-4CC2-2BF2-FB52-D07547B167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97861" y="4426555"/>
                  <a:ext cx="644793" cy="337345"/>
                </a:xfrm>
                <a:prstGeom prst="rect">
                  <a:avLst/>
                </a:prstGeom>
                <a:blipFill>
                  <a:blip r:embed="rId12"/>
                  <a:stretch>
                    <a:fillRect l="-13889" t="-21053" b="-42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1" name="Gruppieren 32">
              <a:extLst>
                <a:ext uri="{FF2B5EF4-FFF2-40B4-BE49-F238E27FC236}">
                  <a16:creationId xmlns:a16="http://schemas.microsoft.com/office/drawing/2014/main" id="{A1F18C3A-D8C2-DD89-CA0C-95BA62CCFDCB}"/>
                </a:ext>
              </a:extLst>
            </p:cNvPr>
            <p:cNvGrpSpPr/>
            <p:nvPr/>
          </p:nvGrpSpPr>
          <p:grpSpPr>
            <a:xfrm>
              <a:off x="8837810" y="4837692"/>
              <a:ext cx="2257188" cy="684442"/>
              <a:chOff x="11108489" y="4071134"/>
              <a:chExt cx="2257188" cy="684442"/>
            </a:xfrm>
          </p:grpSpPr>
          <p:pic>
            <p:nvPicPr>
              <p:cNvPr id="22" name="Grafik 24">
                <a:extLst>
                  <a:ext uri="{FF2B5EF4-FFF2-40B4-BE49-F238E27FC236}">
                    <a16:creationId xmlns:a16="http://schemas.microsoft.com/office/drawing/2014/main" id="{370A219C-864E-0CD7-F274-600B087723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050" t="90091" r="35029" b="6451"/>
              <a:stretch/>
            </p:blipFill>
            <p:spPr>
              <a:xfrm>
                <a:off x="11176176" y="4121925"/>
                <a:ext cx="310198" cy="303757"/>
              </a:xfrm>
              <a:prstGeom prst="rect">
                <a:avLst/>
              </a:prstGeom>
            </p:spPr>
          </p:pic>
          <p:pic>
            <p:nvPicPr>
              <p:cNvPr id="23" name="Grafik 30">
                <a:extLst>
                  <a:ext uri="{FF2B5EF4-FFF2-40B4-BE49-F238E27FC236}">
                    <a16:creationId xmlns:a16="http://schemas.microsoft.com/office/drawing/2014/main" id="{C342DAF5-0521-BFAC-7BFA-CA067BF75D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789" t="90416" r="11111" b="6713"/>
              <a:stretch/>
            </p:blipFill>
            <p:spPr>
              <a:xfrm>
                <a:off x="11227736" y="4410980"/>
                <a:ext cx="228601" cy="252249"/>
              </a:xfrm>
              <a:prstGeom prst="rect">
                <a:avLst/>
              </a:prstGeom>
            </p:spPr>
          </p:pic>
          <p:sp>
            <p:nvSpPr>
              <p:cNvPr id="33" name="Legende mit Linie 1 (ohne Rahmen) 22">
                <a:extLst>
                  <a:ext uri="{FF2B5EF4-FFF2-40B4-BE49-F238E27FC236}">
                    <a16:creationId xmlns:a16="http://schemas.microsoft.com/office/drawing/2014/main" id="{0AEFE465-C365-4C86-3CA2-3C39F34B7042}"/>
                  </a:ext>
                </a:extLst>
              </p:cNvPr>
              <p:cNvSpPr/>
              <p:nvPr/>
            </p:nvSpPr>
            <p:spPr>
              <a:xfrm>
                <a:off x="11108489" y="4374578"/>
                <a:ext cx="1678541" cy="380998"/>
              </a:xfrm>
              <a:prstGeom prst="callout1">
                <a:avLst>
                  <a:gd name="adj1" fmla="val 48750"/>
                  <a:gd name="adj2" fmla="val 7865"/>
                  <a:gd name="adj3" fmla="val -19500"/>
                  <a:gd name="adj4" fmla="val -16459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noProof="0" dirty="0">
                    <a:solidFill>
                      <a:srgbClr val="2075B8"/>
                    </a:solidFill>
                  </a:rPr>
                  <a:t>Molecules</a:t>
                </a:r>
              </a:p>
            </p:txBody>
          </p:sp>
          <p:sp>
            <p:nvSpPr>
              <p:cNvPr id="39" name="Legende mit Linie 1 (ohne Rahmen) 18">
                <a:extLst>
                  <a:ext uri="{FF2B5EF4-FFF2-40B4-BE49-F238E27FC236}">
                    <a16:creationId xmlns:a16="http://schemas.microsoft.com/office/drawing/2014/main" id="{73120F36-AE5B-1CCD-491E-2408833A0D75}"/>
                  </a:ext>
                </a:extLst>
              </p:cNvPr>
              <p:cNvSpPr/>
              <p:nvPr/>
            </p:nvSpPr>
            <p:spPr>
              <a:xfrm>
                <a:off x="11170908" y="4071134"/>
                <a:ext cx="2194769" cy="380998"/>
              </a:xfrm>
              <a:prstGeom prst="callout1">
                <a:avLst>
                  <a:gd name="adj1" fmla="val 44750"/>
                  <a:gd name="adj2" fmla="val 3120"/>
                  <a:gd name="adj3" fmla="val 10500"/>
                  <a:gd name="adj4" fmla="val -20647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noProof="0" dirty="0">
                    <a:solidFill>
                      <a:schemeClr val="bg2"/>
                    </a:solidFill>
                  </a:rPr>
                  <a:t>Atomic</a:t>
                </a:r>
                <a:r>
                  <a:rPr lang="en-US" sz="1000" dirty="0">
                    <a:solidFill>
                      <a:schemeClr val="bg2"/>
                    </a:solidFill>
                  </a:rPr>
                  <a:t> </a:t>
                </a:r>
                <a:r>
                  <a:rPr lang="en-US" sz="1000" noProof="0" dirty="0">
                    <a:solidFill>
                      <a:schemeClr val="bg2"/>
                    </a:solidFill>
                  </a:rPr>
                  <a:t>reference</a:t>
                </a:r>
              </a:p>
            </p:txBody>
          </p:sp>
        </p:grp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6A579106-4237-DAFC-9FC2-5827EA09B01F}"/>
              </a:ext>
            </a:extLst>
          </p:cNvPr>
          <p:cNvSpPr/>
          <p:nvPr/>
        </p:nvSpPr>
        <p:spPr>
          <a:xfrm rot="1136617">
            <a:off x="2360471" y="2665937"/>
            <a:ext cx="1937036" cy="5686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Ask me if you are interested! </a:t>
            </a:r>
          </a:p>
        </p:txBody>
      </p:sp>
      <p:grpSp>
        <p:nvGrpSpPr>
          <p:cNvPr id="58" name="Gruppieren 2">
            <a:extLst>
              <a:ext uri="{FF2B5EF4-FFF2-40B4-BE49-F238E27FC236}">
                <a16:creationId xmlns:a16="http://schemas.microsoft.com/office/drawing/2014/main" id="{36B2D566-A1DE-16FE-1D20-ED6A7F107488}"/>
              </a:ext>
            </a:extLst>
          </p:cNvPr>
          <p:cNvGrpSpPr/>
          <p:nvPr/>
        </p:nvGrpSpPr>
        <p:grpSpPr>
          <a:xfrm>
            <a:off x="788872" y="6030344"/>
            <a:ext cx="3067939" cy="611822"/>
            <a:chOff x="3371877" y="4922418"/>
            <a:chExt cx="4607438" cy="918837"/>
          </a:xfrm>
        </p:grpSpPr>
        <p:grpSp>
          <p:nvGrpSpPr>
            <p:cNvPr id="59" name="Gruppieren 1">
              <a:extLst>
                <a:ext uri="{FF2B5EF4-FFF2-40B4-BE49-F238E27FC236}">
                  <a16:creationId xmlns:a16="http://schemas.microsoft.com/office/drawing/2014/main" id="{8363F4BB-98FC-32D1-C9DF-2633ED69DF81}"/>
                </a:ext>
              </a:extLst>
            </p:cNvPr>
            <p:cNvGrpSpPr/>
            <p:nvPr/>
          </p:nvGrpSpPr>
          <p:grpSpPr>
            <a:xfrm>
              <a:off x="3371877" y="4922419"/>
              <a:ext cx="874758" cy="904951"/>
              <a:chOff x="3371877" y="4922419"/>
              <a:chExt cx="874758" cy="904951"/>
            </a:xfrm>
          </p:grpSpPr>
          <p:sp>
            <p:nvSpPr>
              <p:cNvPr id="72" name="Rechteck 18">
                <a:extLst>
                  <a:ext uri="{FF2B5EF4-FFF2-40B4-BE49-F238E27FC236}">
                    <a16:creationId xmlns:a16="http://schemas.microsoft.com/office/drawing/2014/main" id="{B659E6D4-157B-5E89-4ED2-D39DBE97A910}"/>
                  </a:ext>
                </a:extLst>
              </p:cNvPr>
              <p:cNvSpPr/>
              <p:nvPr/>
            </p:nvSpPr>
            <p:spPr>
              <a:xfrm>
                <a:off x="3371877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200" b="1" baseline="30000" noProof="0" dirty="0">
                    <a:solidFill>
                      <a:schemeClr val="bg1"/>
                    </a:solidFill>
                  </a:rPr>
                  <a:t>138</a:t>
                </a:r>
                <a:r>
                  <a:rPr lang="en-US" sz="12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73" name="Rectangle 2">
                <a:extLst>
                  <a:ext uri="{FF2B5EF4-FFF2-40B4-BE49-F238E27FC236}">
                    <a16:creationId xmlns:a16="http://schemas.microsoft.com/office/drawing/2014/main" id="{9EAD65DA-D13A-F935-DED7-451488D90D9A}"/>
                  </a:ext>
                </a:extLst>
              </p:cNvPr>
              <p:cNvSpPr/>
              <p:nvPr/>
            </p:nvSpPr>
            <p:spPr>
              <a:xfrm>
                <a:off x="3379497" y="4930039"/>
                <a:ext cx="271540" cy="2591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60" name="Gruppieren 26">
              <a:extLst>
                <a:ext uri="{FF2B5EF4-FFF2-40B4-BE49-F238E27FC236}">
                  <a16:creationId xmlns:a16="http://schemas.microsoft.com/office/drawing/2014/main" id="{A4F5B21C-F77D-F70C-7D11-6884CC631BED}"/>
                </a:ext>
              </a:extLst>
            </p:cNvPr>
            <p:cNvGrpSpPr/>
            <p:nvPr/>
          </p:nvGrpSpPr>
          <p:grpSpPr>
            <a:xfrm>
              <a:off x="4303382" y="4922418"/>
              <a:ext cx="874758" cy="904951"/>
              <a:chOff x="3371877" y="4922419"/>
              <a:chExt cx="874758" cy="904951"/>
            </a:xfrm>
          </p:grpSpPr>
          <p:sp>
            <p:nvSpPr>
              <p:cNvPr id="70" name="Rechteck 18">
                <a:extLst>
                  <a:ext uri="{FF2B5EF4-FFF2-40B4-BE49-F238E27FC236}">
                    <a16:creationId xmlns:a16="http://schemas.microsoft.com/office/drawing/2014/main" id="{5752AB46-7C2E-FFE6-15D0-27E3C0B2742B}"/>
                  </a:ext>
                </a:extLst>
              </p:cNvPr>
              <p:cNvSpPr/>
              <p:nvPr/>
            </p:nvSpPr>
            <p:spPr>
              <a:xfrm>
                <a:off x="3371877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200" b="1" baseline="30000" noProof="0" dirty="0">
                    <a:solidFill>
                      <a:schemeClr val="bg1"/>
                    </a:solidFill>
                  </a:rPr>
                  <a:t>137</a:t>
                </a:r>
                <a:r>
                  <a:rPr lang="en-US" sz="12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71" name="Rectangle 2">
                <a:extLst>
                  <a:ext uri="{FF2B5EF4-FFF2-40B4-BE49-F238E27FC236}">
                    <a16:creationId xmlns:a16="http://schemas.microsoft.com/office/drawing/2014/main" id="{647CABC5-DF5A-86E1-6D0B-340FFD76432E}"/>
                  </a:ext>
                </a:extLst>
              </p:cNvPr>
              <p:cNvSpPr/>
              <p:nvPr/>
            </p:nvSpPr>
            <p:spPr>
              <a:xfrm>
                <a:off x="3379497" y="4930039"/>
                <a:ext cx="271540" cy="2591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61" name="Gruppieren 33">
              <a:extLst>
                <a:ext uri="{FF2B5EF4-FFF2-40B4-BE49-F238E27FC236}">
                  <a16:creationId xmlns:a16="http://schemas.microsoft.com/office/drawing/2014/main" id="{130F11A3-C027-BAFE-2C3C-7FAE275B084B}"/>
                </a:ext>
              </a:extLst>
            </p:cNvPr>
            <p:cNvGrpSpPr/>
            <p:nvPr/>
          </p:nvGrpSpPr>
          <p:grpSpPr>
            <a:xfrm>
              <a:off x="5234887" y="4922418"/>
              <a:ext cx="874758" cy="904951"/>
              <a:chOff x="3371877" y="4922419"/>
              <a:chExt cx="874758" cy="904951"/>
            </a:xfrm>
          </p:grpSpPr>
          <p:sp>
            <p:nvSpPr>
              <p:cNvPr id="68" name="Rechteck 18">
                <a:extLst>
                  <a:ext uri="{FF2B5EF4-FFF2-40B4-BE49-F238E27FC236}">
                    <a16:creationId xmlns:a16="http://schemas.microsoft.com/office/drawing/2014/main" id="{F53B46AC-A210-58E7-A6F7-11D5B2AD2BF2}"/>
                  </a:ext>
                </a:extLst>
              </p:cNvPr>
              <p:cNvSpPr/>
              <p:nvPr/>
            </p:nvSpPr>
            <p:spPr>
              <a:xfrm>
                <a:off x="3371877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200" b="1" baseline="30000" noProof="0" dirty="0">
                    <a:solidFill>
                      <a:schemeClr val="bg1"/>
                    </a:solidFill>
                  </a:rPr>
                  <a:t>136</a:t>
                </a:r>
                <a:r>
                  <a:rPr lang="en-US" sz="12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69" name="Rectangle 2">
                <a:extLst>
                  <a:ext uri="{FF2B5EF4-FFF2-40B4-BE49-F238E27FC236}">
                    <a16:creationId xmlns:a16="http://schemas.microsoft.com/office/drawing/2014/main" id="{C3FA68C5-30EE-16D7-D691-6B6192EE71C2}"/>
                  </a:ext>
                </a:extLst>
              </p:cNvPr>
              <p:cNvSpPr/>
              <p:nvPr/>
            </p:nvSpPr>
            <p:spPr>
              <a:xfrm>
                <a:off x="3379497" y="4930039"/>
                <a:ext cx="271540" cy="2591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62" name="Gruppieren 41">
              <a:extLst>
                <a:ext uri="{FF2B5EF4-FFF2-40B4-BE49-F238E27FC236}">
                  <a16:creationId xmlns:a16="http://schemas.microsoft.com/office/drawing/2014/main" id="{38569A01-1BE7-9895-1731-2D9DD6CA1D6C}"/>
                </a:ext>
              </a:extLst>
            </p:cNvPr>
            <p:cNvGrpSpPr/>
            <p:nvPr/>
          </p:nvGrpSpPr>
          <p:grpSpPr>
            <a:xfrm>
              <a:off x="6158220" y="4930740"/>
              <a:ext cx="874758" cy="904951"/>
              <a:chOff x="5664094" y="3970115"/>
              <a:chExt cx="874758" cy="904951"/>
            </a:xfrm>
          </p:grpSpPr>
          <p:sp>
            <p:nvSpPr>
              <p:cNvPr id="66" name="Rechteck 18">
                <a:extLst>
                  <a:ext uri="{FF2B5EF4-FFF2-40B4-BE49-F238E27FC236}">
                    <a16:creationId xmlns:a16="http://schemas.microsoft.com/office/drawing/2014/main" id="{36446A32-2A35-C86E-F430-B34EFCD63C7A}"/>
                  </a:ext>
                </a:extLst>
              </p:cNvPr>
              <p:cNvSpPr/>
              <p:nvPr/>
            </p:nvSpPr>
            <p:spPr>
              <a:xfrm>
                <a:off x="5664094" y="3970115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200" b="1" baseline="30000" noProof="0" dirty="0">
                    <a:solidFill>
                      <a:schemeClr val="bg1"/>
                    </a:solidFill>
                  </a:rPr>
                  <a:t>135</a:t>
                </a:r>
                <a:r>
                  <a:rPr lang="en-US" sz="12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67" name="Rectangle 2">
                <a:extLst>
                  <a:ext uri="{FF2B5EF4-FFF2-40B4-BE49-F238E27FC236}">
                    <a16:creationId xmlns:a16="http://schemas.microsoft.com/office/drawing/2014/main" id="{ED5E9A50-E129-2A0D-3DE1-48DA58EABA70}"/>
                  </a:ext>
                </a:extLst>
              </p:cNvPr>
              <p:cNvSpPr/>
              <p:nvPr/>
            </p:nvSpPr>
            <p:spPr>
              <a:xfrm>
                <a:off x="5676329" y="3983122"/>
                <a:ext cx="271539" cy="2591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63" name="Gruppieren 44">
              <a:extLst>
                <a:ext uri="{FF2B5EF4-FFF2-40B4-BE49-F238E27FC236}">
                  <a16:creationId xmlns:a16="http://schemas.microsoft.com/office/drawing/2014/main" id="{53132105-FD2F-C966-3D3F-B071281B9CF5}"/>
                </a:ext>
              </a:extLst>
            </p:cNvPr>
            <p:cNvGrpSpPr/>
            <p:nvPr/>
          </p:nvGrpSpPr>
          <p:grpSpPr>
            <a:xfrm>
              <a:off x="7104557" y="4936304"/>
              <a:ext cx="874758" cy="904951"/>
              <a:chOff x="5678926" y="3975679"/>
              <a:chExt cx="874758" cy="904951"/>
            </a:xfrm>
          </p:grpSpPr>
          <p:sp>
            <p:nvSpPr>
              <p:cNvPr id="64" name="Rechteck 18">
                <a:extLst>
                  <a:ext uri="{FF2B5EF4-FFF2-40B4-BE49-F238E27FC236}">
                    <a16:creationId xmlns:a16="http://schemas.microsoft.com/office/drawing/2014/main" id="{99439AFB-4018-0681-5730-71D8CA6608B3}"/>
                  </a:ext>
                </a:extLst>
              </p:cNvPr>
              <p:cNvSpPr/>
              <p:nvPr/>
            </p:nvSpPr>
            <p:spPr>
              <a:xfrm>
                <a:off x="5678926" y="397567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200" b="1" baseline="30000" noProof="0" dirty="0">
                    <a:solidFill>
                      <a:schemeClr val="bg1"/>
                    </a:solidFill>
                  </a:rPr>
                  <a:t>134</a:t>
                </a:r>
                <a:r>
                  <a:rPr lang="en-US" sz="12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65" name="Rectangle 2">
                <a:extLst>
                  <a:ext uri="{FF2B5EF4-FFF2-40B4-BE49-F238E27FC236}">
                    <a16:creationId xmlns:a16="http://schemas.microsoft.com/office/drawing/2014/main" id="{9489E34C-2E01-22E1-6DD9-065249D7C38D}"/>
                  </a:ext>
                </a:extLst>
              </p:cNvPr>
              <p:cNvSpPr/>
              <p:nvPr/>
            </p:nvSpPr>
            <p:spPr>
              <a:xfrm>
                <a:off x="5696661" y="3989287"/>
                <a:ext cx="271539" cy="2591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0C61B30-4E70-9EBA-BA29-D425F9B46811}"/>
              </a:ext>
            </a:extLst>
          </p:cNvPr>
          <p:cNvSpPr txBox="1">
            <a:spLocks/>
          </p:cNvSpPr>
          <p:nvPr/>
        </p:nvSpPr>
        <p:spPr>
          <a:xfrm>
            <a:off x="345990" y="202702"/>
            <a:ext cx="11272400" cy="33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6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Univers for UniS 65 Bold Rg" panose="020B070303050202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200" b="0" noProof="0" dirty="0">
                <a:solidFill>
                  <a:schemeClr val="bg1"/>
                </a:solidFill>
                <a:latin typeface="+mn-lt"/>
              </a:rPr>
              <a:t>Outline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A39F4A-FF4C-30C2-015C-21636C045136}"/>
              </a:ext>
            </a:extLst>
          </p:cNvPr>
          <p:cNvSpPr txBox="1"/>
          <p:nvPr/>
        </p:nvSpPr>
        <p:spPr>
          <a:xfrm>
            <a:off x="8926671" y="5033803"/>
            <a:ext cx="2251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noProof="0" dirty="0" err="1">
                <a:solidFill>
                  <a:schemeClr val="bg1"/>
                </a:solidFill>
                <a:latin typeface="+mn-lt"/>
              </a:rPr>
              <a:t>BaF</a:t>
            </a:r>
            <a:r>
              <a:rPr lang="en-US" sz="2000" b="0" noProof="0" dirty="0">
                <a:solidFill>
                  <a:schemeClr val="bg1"/>
                </a:solidFill>
                <a:latin typeface="+mn-lt"/>
              </a:rPr>
              <a:t> and beyond</a:t>
            </a:r>
            <a:endParaRPr lang="en-AT" sz="20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3D59B5-32D3-6965-792F-939C6449D27A}"/>
              </a:ext>
            </a:extLst>
          </p:cNvPr>
          <p:cNvSpPr txBox="1"/>
          <p:nvPr/>
        </p:nvSpPr>
        <p:spPr>
          <a:xfrm>
            <a:off x="1047772" y="3581976"/>
            <a:ext cx="6099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+mj-lt"/>
              </a:rPr>
              <a:t>e.g. nuclear charge radii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85AE8D-A8A3-FBBB-56C8-7358976DAE6F}"/>
              </a:ext>
            </a:extLst>
          </p:cNvPr>
          <p:cNvSpPr txBox="1"/>
          <p:nvPr/>
        </p:nvSpPr>
        <p:spPr>
          <a:xfrm rot="16200000">
            <a:off x="-2673141" y="2612884"/>
            <a:ext cx="6229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Kogel et al., PRA (2025)</a:t>
            </a:r>
          </a:p>
        </p:txBody>
      </p:sp>
      <p:sp>
        <p:nvSpPr>
          <p:cNvPr id="20" name="Rechteck 19"/>
          <p:cNvSpPr/>
          <p:nvPr/>
        </p:nvSpPr>
        <p:spPr>
          <a:xfrm>
            <a:off x="187714" y="856211"/>
            <a:ext cx="4225360" cy="6001789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</p:spTree>
    <p:extLst>
      <p:ext uri="{BB962C8B-B14F-4D97-AF65-F5344CB8AC3E}">
        <p14:creationId xmlns:p14="http://schemas.microsoft.com/office/powerpoint/2010/main" val="178162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CF446-2C60-E73A-6526-357D4E03E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E71D84-3B40-AB5C-2F01-527FCBA62F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3378C8-2608-4F82-6E48-45B0F9481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3675" y="1079999"/>
            <a:ext cx="5977980" cy="2471583"/>
          </a:xfrm>
        </p:spPr>
        <p:txBody>
          <a:bodyPr/>
          <a:lstStyle/>
          <a:p>
            <a:r>
              <a:rPr lang="en-US" dirty="0"/>
              <a:t>Optimized laser cooling of heavy molecules</a:t>
            </a:r>
          </a:p>
        </p:txBody>
      </p:sp>
    </p:spTree>
    <p:extLst>
      <p:ext uri="{BB962C8B-B14F-4D97-AF65-F5344CB8AC3E}">
        <p14:creationId xmlns:p14="http://schemas.microsoft.com/office/powerpoint/2010/main" val="584459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96F12E-3637-A94D-9C81-341BA9B3EA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276" y="1503910"/>
            <a:ext cx="6873488" cy="44792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27AFE5-4E12-A345-9EDC-6DA6760E8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The </a:t>
            </a:r>
            <a:r>
              <a:rPr lang="de-DE" b="0" dirty="0" err="1"/>
              <a:t>need</a:t>
            </a:r>
            <a:r>
              <a:rPr lang="de-DE" b="0" dirty="0"/>
              <a:t>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efficiently</a:t>
            </a:r>
            <a:r>
              <a:rPr lang="de-DE" b="0" dirty="0"/>
              <a:t> </a:t>
            </a:r>
            <a:r>
              <a:rPr lang="de-DE" b="0" dirty="0" err="1"/>
              <a:t>realize</a:t>
            </a:r>
            <a:r>
              <a:rPr lang="de-DE" b="0" dirty="0"/>
              <a:t> </a:t>
            </a:r>
            <a:r>
              <a:rPr lang="de-DE" b="0" dirty="0" err="1"/>
              <a:t>cooling</a:t>
            </a:r>
            <a:r>
              <a:rPr lang="de-DE" b="0" dirty="0"/>
              <a:t> </a:t>
            </a:r>
            <a:r>
              <a:rPr lang="de-DE" b="0" dirty="0" err="1"/>
              <a:t>forces</a:t>
            </a:r>
            <a:r>
              <a:rPr lang="de-DE" b="0" dirty="0"/>
              <a:t> …</a:t>
            </a:r>
            <a:endParaRPr lang="en-US" b="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70E106-C438-10AD-2E67-B246F42F3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127497-7696-3A4C-A39B-8921B4F437B8}"/>
              </a:ext>
            </a:extLst>
          </p:cNvPr>
          <p:cNvSpPr txBox="1"/>
          <p:nvPr/>
        </p:nvSpPr>
        <p:spPr>
          <a:xfrm>
            <a:off x="3207895" y="1176075"/>
            <a:ext cx="6294871" cy="3353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2000" dirty="0">
                <a:solidFill>
                  <a:schemeClr val="accent2"/>
                </a:solidFill>
              </a:rPr>
              <a:t>A (slightly oversimplified) map of the diatomic world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BF5CAF-AA7E-4741-A99E-75496FE730C7}"/>
              </a:ext>
            </a:extLst>
          </p:cNvPr>
          <p:cNvSpPr txBox="1"/>
          <p:nvPr/>
        </p:nvSpPr>
        <p:spPr>
          <a:xfrm>
            <a:off x="9502765" y="6453771"/>
            <a:ext cx="3213207" cy="234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Plot inspired by Stefan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Truppe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5CBFF7-05DF-DB4C-BEE3-5C39F944E0F6}"/>
              </a:ext>
            </a:extLst>
          </p:cNvPr>
          <p:cNvSpPr/>
          <p:nvPr/>
        </p:nvSpPr>
        <p:spPr>
          <a:xfrm rot="16200000">
            <a:off x="1023215" y="3106812"/>
            <a:ext cx="2351926" cy="308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4" i="1" dirty="0">
                <a:solidFill>
                  <a:schemeClr val="accent2"/>
                </a:solidFill>
              </a:rPr>
              <a:t>“</a:t>
            </a:r>
            <a:r>
              <a:rPr lang="en-US" sz="1404" i="1">
                <a:solidFill>
                  <a:schemeClr val="accent2"/>
                </a:solidFill>
              </a:rPr>
              <a:t>How strong </a:t>
            </a:r>
            <a:r>
              <a:rPr lang="en-US" sz="1404" i="1" dirty="0">
                <a:solidFill>
                  <a:schemeClr val="accent2"/>
                </a:solidFill>
              </a:rPr>
              <a:t>are the forces”</a:t>
            </a:r>
            <a:endParaRPr lang="en-US" sz="1404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3D8E1F-4421-AB43-8C19-EA66A6C48F41}"/>
              </a:ext>
            </a:extLst>
          </p:cNvPr>
          <p:cNvSpPr/>
          <p:nvPr/>
        </p:nvSpPr>
        <p:spPr>
          <a:xfrm>
            <a:off x="4224826" y="6084440"/>
            <a:ext cx="3377848" cy="308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4" i="1" dirty="0">
                <a:solidFill>
                  <a:schemeClr val="accent2"/>
                </a:solidFill>
              </a:rPr>
              <a:t>“For how long can you apply the forces”</a:t>
            </a:r>
            <a:r>
              <a:rPr lang="en-US" sz="1404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E35EEF9-3FE2-1E40-8217-444F8D3F7D45}"/>
              </a:ext>
            </a:extLst>
          </p:cNvPr>
          <p:cNvSpPr/>
          <p:nvPr/>
        </p:nvSpPr>
        <p:spPr>
          <a:xfrm>
            <a:off x="3582650" y="4152275"/>
            <a:ext cx="929391" cy="314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3217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7AFE5-4E12-A345-9EDC-6DA6760E8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The </a:t>
            </a:r>
            <a:r>
              <a:rPr lang="de-DE" b="0" dirty="0" err="1"/>
              <a:t>need</a:t>
            </a:r>
            <a:r>
              <a:rPr lang="de-DE" b="0" dirty="0"/>
              <a:t>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efficiently</a:t>
            </a:r>
            <a:r>
              <a:rPr lang="de-DE" b="0" dirty="0"/>
              <a:t> </a:t>
            </a:r>
            <a:r>
              <a:rPr lang="de-DE" b="0" dirty="0" err="1"/>
              <a:t>realize</a:t>
            </a:r>
            <a:r>
              <a:rPr lang="de-DE" b="0" dirty="0"/>
              <a:t> </a:t>
            </a:r>
            <a:r>
              <a:rPr lang="de-DE" b="0" dirty="0" err="1"/>
              <a:t>cooling</a:t>
            </a:r>
            <a:r>
              <a:rPr lang="de-DE" b="0" dirty="0"/>
              <a:t> </a:t>
            </a:r>
            <a:r>
              <a:rPr lang="de-DE" b="0" dirty="0" err="1"/>
              <a:t>forces</a:t>
            </a:r>
            <a:r>
              <a:rPr lang="de-DE" b="0" dirty="0"/>
              <a:t> …</a:t>
            </a:r>
            <a:endParaRPr lang="en-US" b="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DEF1E1A-5E17-679A-6F64-167E6A647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6F12E-3637-A94D-9C81-341BA9B3EA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276" y="1503910"/>
            <a:ext cx="6873488" cy="4479279"/>
          </a:xfrm>
          <a:prstGeom prst="rect">
            <a:avLst/>
          </a:prstGeom>
        </p:spPr>
      </p:pic>
      <p:sp>
        <p:nvSpPr>
          <p:cNvPr id="10" name="Striped Right Arrow 9">
            <a:extLst>
              <a:ext uri="{FF2B5EF4-FFF2-40B4-BE49-F238E27FC236}">
                <a16:creationId xmlns:a16="http://schemas.microsoft.com/office/drawing/2014/main" id="{A89A8C31-4D01-784C-B782-7B2FC6CE1187}"/>
              </a:ext>
            </a:extLst>
          </p:cNvPr>
          <p:cNvSpPr/>
          <p:nvPr/>
        </p:nvSpPr>
        <p:spPr>
          <a:xfrm flipH="1">
            <a:off x="4321784" y="6052110"/>
            <a:ext cx="3996267" cy="587429"/>
          </a:xfrm>
          <a:prstGeom prst="strip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More challenging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A098A0-FFF8-1541-A4CC-E23A3BA556F2}"/>
              </a:ext>
            </a:extLst>
          </p:cNvPr>
          <p:cNvSpPr txBox="1"/>
          <p:nvPr/>
        </p:nvSpPr>
        <p:spPr>
          <a:xfrm>
            <a:off x="9502765" y="6453771"/>
            <a:ext cx="3213207" cy="234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Plot inspired by Stefan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Truppe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E89F412-767A-B54A-A6AA-B1F0E016F77C}"/>
              </a:ext>
            </a:extLst>
          </p:cNvPr>
          <p:cNvSpPr/>
          <p:nvPr/>
        </p:nvSpPr>
        <p:spPr>
          <a:xfrm>
            <a:off x="4162271" y="4229411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A049AC-F14A-A841-8BC2-AA89D96F5EB9}"/>
              </a:ext>
            </a:extLst>
          </p:cNvPr>
          <p:cNvSpPr/>
          <p:nvPr/>
        </p:nvSpPr>
        <p:spPr>
          <a:xfrm>
            <a:off x="3561283" y="4142004"/>
            <a:ext cx="760501" cy="316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BE4DDA-D298-1442-ACD3-AB18E5C57CF5}"/>
              </a:ext>
            </a:extLst>
          </p:cNvPr>
          <p:cNvSpPr txBox="1"/>
          <p:nvPr/>
        </p:nvSpPr>
        <p:spPr>
          <a:xfrm>
            <a:off x="3611513" y="4142005"/>
            <a:ext cx="516467" cy="3130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1867" dirty="0" err="1">
                <a:solidFill>
                  <a:srgbClr val="FF0000"/>
                </a:solidFill>
              </a:rPr>
              <a:t>BaF</a:t>
            </a:r>
            <a:endParaRPr lang="en-US" sz="1867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127497-7696-3A4C-A39B-8921B4F437B8}"/>
              </a:ext>
            </a:extLst>
          </p:cNvPr>
          <p:cNvSpPr txBox="1"/>
          <p:nvPr/>
        </p:nvSpPr>
        <p:spPr>
          <a:xfrm>
            <a:off x="3334747" y="1176075"/>
            <a:ext cx="6034895" cy="3353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2000" dirty="0">
                <a:solidFill>
                  <a:schemeClr val="accent2"/>
                </a:solidFill>
              </a:rPr>
              <a:t>A (slightly oversimplified) map of the diatomic world</a:t>
            </a:r>
          </a:p>
        </p:txBody>
      </p:sp>
      <p:sp>
        <p:nvSpPr>
          <p:cNvPr id="22" name="Striped Right Arrow 21">
            <a:extLst>
              <a:ext uri="{FF2B5EF4-FFF2-40B4-BE49-F238E27FC236}">
                <a16:creationId xmlns:a16="http://schemas.microsoft.com/office/drawing/2014/main" id="{E212E9FC-2851-F040-A3DC-3F0E74BAEFBF}"/>
              </a:ext>
            </a:extLst>
          </p:cNvPr>
          <p:cNvSpPr/>
          <p:nvPr/>
        </p:nvSpPr>
        <p:spPr>
          <a:xfrm rot="16200000" flipH="1">
            <a:off x="797867" y="3211072"/>
            <a:ext cx="2782351" cy="587429"/>
          </a:xfrm>
          <a:prstGeom prst="strip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More challenging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9F4278A-302A-E241-B5D8-81ACA0049051}"/>
              </a:ext>
            </a:extLst>
          </p:cNvPr>
          <p:cNvSpPr/>
          <p:nvPr/>
        </p:nvSpPr>
        <p:spPr>
          <a:xfrm>
            <a:off x="4162271" y="4229411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6FF804-B15C-4E4A-92FF-010005CEF545}"/>
              </a:ext>
            </a:extLst>
          </p:cNvPr>
          <p:cNvSpPr/>
          <p:nvPr/>
        </p:nvSpPr>
        <p:spPr>
          <a:xfrm>
            <a:off x="3218277" y="3414755"/>
            <a:ext cx="1543987" cy="1903631"/>
          </a:xfrm>
          <a:prstGeom prst="ellipse">
            <a:avLst/>
          </a:prstGeom>
          <a:solidFill>
            <a:schemeClr val="accent2">
              <a:lumMod val="60000"/>
              <a:lumOff val="40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8BD87C-0AAF-3E45-AE1F-A92CCCEA1E75}"/>
              </a:ext>
            </a:extLst>
          </p:cNvPr>
          <p:cNvSpPr txBox="1"/>
          <p:nvPr/>
        </p:nvSpPr>
        <p:spPr>
          <a:xfrm>
            <a:off x="1422493" y="5227990"/>
            <a:ext cx="1927244" cy="1450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1600" dirty="0">
                <a:solidFill>
                  <a:schemeClr val="accent2"/>
                </a:solidFill>
              </a:rPr>
              <a:t>Large mass: particularly interesting for precision measurements</a:t>
            </a:r>
          </a:p>
        </p:txBody>
      </p:sp>
      <p:sp>
        <p:nvSpPr>
          <p:cNvPr id="27" name="Down Arrow 26">
            <a:extLst>
              <a:ext uri="{FF2B5EF4-FFF2-40B4-BE49-F238E27FC236}">
                <a16:creationId xmlns:a16="http://schemas.microsoft.com/office/drawing/2014/main" id="{98F6E97C-13D1-504C-86AB-B8EC653AB6DD}"/>
              </a:ext>
            </a:extLst>
          </p:cNvPr>
          <p:cNvSpPr/>
          <p:nvPr/>
        </p:nvSpPr>
        <p:spPr>
          <a:xfrm rot="2244398">
            <a:off x="3182690" y="5137091"/>
            <a:ext cx="523647" cy="629700"/>
          </a:xfrm>
          <a:prstGeom prst="downArrow">
            <a:avLst/>
          </a:prstGeom>
          <a:solidFill>
            <a:schemeClr val="accent2">
              <a:lumMod val="60000"/>
              <a:lumOff val="40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B8EDC1-C5B5-4ECA-6D33-8C082ED7DC8F}"/>
              </a:ext>
            </a:extLst>
          </p:cNvPr>
          <p:cNvSpPr/>
          <p:nvPr/>
        </p:nvSpPr>
        <p:spPr>
          <a:xfrm rot="823047">
            <a:off x="12469231" y="445639"/>
            <a:ext cx="2403259" cy="10972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Works also for </a:t>
            </a:r>
            <a:r>
              <a:rPr lang="en-US" sz="2400" dirty="0" err="1"/>
              <a:t>polyatomics</a:t>
            </a:r>
            <a:r>
              <a:rPr lang="en-US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7366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animBg="1"/>
      <p:bldP spid="25" grpId="0" animBg="1"/>
      <p:bldP spid="26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6722155" y="1105712"/>
            <a:ext cx="4896236" cy="2901512"/>
            <a:chOff x="6722155" y="1105712"/>
            <a:chExt cx="4896236" cy="2901512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938"/>
            <a:stretch/>
          </p:blipFill>
          <p:spPr>
            <a:xfrm>
              <a:off x="6722155" y="1105712"/>
              <a:ext cx="4896236" cy="2901512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8706747" y="1301499"/>
              <a:ext cx="1271880" cy="3018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noProof="0" dirty="0">
                  <a:solidFill>
                    <a:srgbClr val="060685"/>
                  </a:solidFill>
                </a:rPr>
                <a:t>Δ = 0 MHz</a:t>
              </a:r>
            </a:p>
          </p:txBody>
        </p:sp>
      </p:grp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758160" y="5354888"/>
            <a:ext cx="4083675" cy="1073542"/>
          </a:xfrm>
        </p:spPr>
        <p:txBody>
          <a:bodyPr/>
          <a:lstStyle/>
          <a:p>
            <a:pPr marL="0" indent="0">
              <a:buNone/>
            </a:pPr>
            <a:r>
              <a:rPr lang="en-US" noProof="0" dirty="0">
                <a:latin typeface="+mn-lt"/>
              </a:rPr>
              <a:t>Observed excited state HFS</a:t>
            </a:r>
            <a:br>
              <a:rPr lang="en-US" noProof="0" dirty="0">
                <a:latin typeface="+mn-lt"/>
              </a:rPr>
            </a:br>
            <a:r>
              <a:rPr lang="en-US" noProof="0" dirty="0">
                <a:latin typeface="+mn-lt"/>
              </a:rPr>
              <a:t>severely impacts cooling forces!</a:t>
            </a:r>
          </a:p>
          <a:p>
            <a:endParaRPr lang="en-US" noProof="0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7506AB-CF71-E047-B613-4EF86C355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j-lt"/>
              </a:rPr>
              <a:t>Modeling laser cooling of </a:t>
            </a:r>
            <a:r>
              <a:rPr lang="en-US" b="0" baseline="30000" noProof="0" dirty="0">
                <a:latin typeface="+mj-lt"/>
              </a:rPr>
              <a:t>138</a:t>
            </a:r>
            <a:r>
              <a:rPr lang="en-US" b="0" noProof="0" dirty="0">
                <a:latin typeface="+mj-lt"/>
              </a:rPr>
              <a:t>BaF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00BDBA3-4B50-4742-A3F2-E93E97B0AA67}"/>
              </a:ext>
            </a:extLst>
          </p:cNvPr>
          <p:cNvSpPr/>
          <p:nvPr/>
        </p:nvSpPr>
        <p:spPr>
          <a:xfrm>
            <a:off x="1912423" y="1137893"/>
            <a:ext cx="452135" cy="216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51" y="1330737"/>
            <a:ext cx="4243746" cy="3430536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7397752" y="4323517"/>
            <a:ext cx="3797629" cy="2336300"/>
            <a:chOff x="8604649" y="4342619"/>
            <a:chExt cx="3493685" cy="2149314"/>
          </a:xfrm>
        </p:grpSpPr>
        <p:pic>
          <p:nvPicPr>
            <p:cNvPr id="25" name="Grafik 24"/>
            <p:cNvPicPr>
              <a:picLocks noChangeAspect="1"/>
            </p:cNvPicPr>
            <p:nvPr/>
          </p:nvPicPr>
          <p:blipFill rotWithShape="1">
            <a:blip r:embed="rId5"/>
            <a:srcRect l="47433" r="1"/>
            <a:stretch/>
          </p:blipFill>
          <p:spPr>
            <a:xfrm>
              <a:off x="9052560" y="4342619"/>
              <a:ext cx="3045774" cy="2149314"/>
            </a:xfrm>
            <a:prstGeom prst="rect">
              <a:avLst/>
            </a:prstGeom>
          </p:spPr>
        </p:pic>
        <p:pic>
          <p:nvPicPr>
            <p:cNvPr id="28" name="Grafik 27"/>
            <p:cNvPicPr>
              <a:picLocks noChangeAspect="1"/>
            </p:cNvPicPr>
            <p:nvPr/>
          </p:nvPicPr>
          <p:blipFill rotWithShape="1">
            <a:blip r:embed="rId5"/>
            <a:srcRect l="-264" r="92373"/>
            <a:stretch/>
          </p:blipFill>
          <p:spPr>
            <a:xfrm>
              <a:off x="8604649" y="4342619"/>
              <a:ext cx="457200" cy="2149314"/>
            </a:xfrm>
            <a:prstGeom prst="rect">
              <a:avLst/>
            </a:prstGeom>
          </p:spPr>
        </p:pic>
      </p:grpSp>
      <p:pic>
        <p:nvPicPr>
          <p:cNvPr id="29" name="Grafik 28"/>
          <p:cNvPicPr>
            <a:picLocks noChangeAspect="1"/>
          </p:cNvPicPr>
          <p:nvPr/>
        </p:nvPicPr>
        <p:blipFill rotWithShape="1">
          <a:blip r:embed="rId5"/>
          <a:srcRect l="7277" r="54321"/>
          <a:stretch/>
        </p:blipFill>
        <p:spPr>
          <a:xfrm>
            <a:off x="7886546" y="4323517"/>
            <a:ext cx="2418614" cy="2336300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>
          <a:xfrm>
            <a:off x="6722155" y="1095536"/>
            <a:ext cx="4896236" cy="2911688"/>
            <a:chOff x="6722155" y="1095536"/>
            <a:chExt cx="4896236" cy="2911688"/>
          </a:xfrm>
        </p:grpSpPr>
        <p:pic>
          <p:nvPicPr>
            <p:cNvPr id="31" name="Grafik 3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689"/>
            <a:stretch/>
          </p:blipFill>
          <p:spPr>
            <a:xfrm>
              <a:off x="6722155" y="1095536"/>
              <a:ext cx="4896236" cy="2911688"/>
            </a:xfrm>
            <a:prstGeom prst="rect">
              <a:avLst/>
            </a:prstGeom>
          </p:spPr>
        </p:pic>
        <p:sp>
          <p:nvSpPr>
            <p:cNvPr id="30" name="Textfeld 29"/>
            <p:cNvSpPr txBox="1"/>
            <p:nvPr/>
          </p:nvSpPr>
          <p:spPr>
            <a:xfrm>
              <a:off x="8766809" y="1301499"/>
              <a:ext cx="1271880" cy="3323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noProof="0" dirty="0">
                  <a:solidFill>
                    <a:srgbClr val="060685"/>
                  </a:solidFill>
                </a:rPr>
                <a:t>Δ = 17 MHz</a:t>
              </a: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4710310" y="1467698"/>
            <a:ext cx="1271880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noProof="0" dirty="0">
                <a:solidFill>
                  <a:srgbClr val="060685"/>
                </a:solidFill>
              </a:rPr>
              <a:t>Δ = 17 MHz</a:t>
            </a:r>
          </a:p>
        </p:txBody>
      </p:sp>
      <p:cxnSp>
        <p:nvCxnSpPr>
          <p:cNvPr id="10" name="Gerade Verbindung mit Pfeil 9"/>
          <p:cNvCxnSpPr>
            <a:cxnSpLocks/>
          </p:cNvCxnSpPr>
          <p:nvPr/>
        </p:nvCxnSpPr>
        <p:spPr>
          <a:xfrm flipV="1">
            <a:off x="5669280" y="5275194"/>
            <a:ext cx="3473593" cy="4770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4654055" y="1282600"/>
            <a:ext cx="1413653" cy="695081"/>
          </a:xfrm>
          <a:prstGeom prst="ellipse">
            <a:avLst/>
          </a:prstGeom>
          <a:noFill/>
          <a:ln w="28575">
            <a:solidFill>
              <a:srgbClr val="0C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D4CE9E4-278B-B438-267F-2436398740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93158" y="86163"/>
            <a:ext cx="1189096" cy="1040460"/>
          </a:xfrm>
          <a:prstGeom prst="rect">
            <a:avLst/>
          </a:prstGeom>
        </p:spPr>
      </p:pic>
      <p:sp>
        <p:nvSpPr>
          <p:cNvPr id="15" name="Textfeld 17">
            <a:extLst>
              <a:ext uri="{FF2B5EF4-FFF2-40B4-BE49-F238E27FC236}">
                <a16:creationId xmlns:a16="http://schemas.microsoft.com/office/drawing/2014/main" id="{7FFE32C3-B642-6604-F058-90B8709566E1}"/>
              </a:ext>
            </a:extLst>
          </p:cNvPr>
          <p:cNvSpPr txBox="1"/>
          <p:nvPr/>
        </p:nvSpPr>
        <p:spPr>
          <a:xfrm>
            <a:off x="4732781" y="2007223"/>
            <a:ext cx="1271880" cy="493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400" noProof="0" dirty="0">
                <a:solidFill>
                  <a:srgbClr val="060685"/>
                </a:solidFill>
              </a:rPr>
              <a:t>Different from </a:t>
            </a:r>
            <a:r>
              <a:rPr lang="en-US" sz="1400" noProof="0" dirty="0" err="1">
                <a:solidFill>
                  <a:srgbClr val="060685"/>
                </a:solidFill>
              </a:rPr>
              <a:t>SrF</a:t>
            </a:r>
            <a:r>
              <a:rPr lang="en-US" sz="1400" noProof="0" dirty="0">
                <a:solidFill>
                  <a:srgbClr val="060685"/>
                </a:solidFill>
              </a:rPr>
              <a:t>, </a:t>
            </a:r>
            <a:r>
              <a:rPr lang="en-US" sz="1400" noProof="0" dirty="0" err="1">
                <a:solidFill>
                  <a:srgbClr val="060685"/>
                </a:solidFill>
              </a:rPr>
              <a:t>CaF</a:t>
            </a:r>
            <a:r>
              <a:rPr lang="en-US" sz="1400" noProof="0" dirty="0">
                <a:solidFill>
                  <a:srgbClr val="060685"/>
                </a:solidFill>
              </a:rPr>
              <a:t> ...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F7AC62-202E-D34F-47FD-1E80F42F7AFF}"/>
              </a:ext>
            </a:extLst>
          </p:cNvPr>
          <p:cNvSpPr txBox="1"/>
          <p:nvPr/>
        </p:nvSpPr>
        <p:spPr>
          <a:xfrm>
            <a:off x="9397317" y="2619351"/>
            <a:ext cx="1143000" cy="2012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AT" sz="1200" dirty="0"/>
              <a:t>EOM</a:t>
            </a:r>
          </a:p>
        </p:txBody>
      </p:sp>
    </p:spTree>
    <p:extLst>
      <p:ext uri="{BB962C8B-B14F-4D97-AF65-F5344CB8AC3E}">
        <p14:creationId xmlns:p14="http://schemas.microsoft.com/office/powerpoint/2010/main" val="308340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animBg="1"/>
      <p:bldP spid="15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rafik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89"/>
          <a:stretch/>
        </p:blipFill>
        <p:spPr>
          <a:xfrm>
            <a:off x="6722155" y="1095536"/>
            <a:ext cx="4896236" cy="2911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7506AB-CF71-E047-B613-4EF86C355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n-lt"/>
              </a:rPr>
              <a:t>Modeling laser cooling of </a:t>
            </a:r>
            <a:r>
              <a:rPr lang="en-US" b="0" baseline="30000" noProof="0" dirty="0">
                <a:latin typeface="+mn-lt"/>
              </a:rPr>
              <a:t>138</a:t>
            </a:r>
            <a:r>
              <a:rPr lang="en-US" b="0" noProof="0" dirty="0">
                <a:latin typeface="+mn-lt"/>
              </a:rPr>
              <a:t>BaF - optimization</a:t>
            </a:r>
          </a:p>
        </p:txBody>
      </p:sp>
      <p:sp>
        <p:nvSpPr>
          <p:cNvPr id="15" name="Rechteck 14"/>
          <p:cNvSpPr/>
          <p:nvPr/>
        </p:nvSpPr>
        <p:spPr>
          <a:xfrm>
            <a:off x="983710" y="4868578"/>
            <a:ext cx="336701" cy="232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33" noProof="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00BDBA3-4B50-4742-A3F2-E93E97B0AA67}"/>
              </a:ext>
            </a:extLst>
          </p:cNvPr>
          <p:cNvSpPr/>
          <p:nvPr/>
        </p:nvSpPr>
        <p:spPr>
          <a:xfrm>
            <a:off x="2053652" y="1597197"/>
            <a:ext cx="452135" cy="216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pic>
        <p:nvPicPr>
          <p:cNvPr id="16" name="Spectrum_old" hidden="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871347"/>
            <a:ext cx="4514850" cy="3344150"/>
          </a:xfrm>
          <a:prstGeom prst="rect">
            <a:avLst/>
          </a:prstGeom>
        </p:spPr>
      </p:pic>
      <p:sp>
        <p:nvSpPr>
          <p:cNvPr id="26" name="Inhaltsplatzhalter 4"/>
          <p:cNvSpPr txBox="1">
            <a:spLocks/>
          </p:cNvSpPr>
          <p:nvPr/>
        </p:nvSpPr>
        <p:spPr>
          <a:xfrm>
            <a:off x="560280" y="1089146"/>
            <a:ext cx="5900088" cy="13737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592" indent="-228592" algn="l" defTabSz="914368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Univers LT Pro 55" panose="020B0603020202020204" pitchFamily="34" charset="0"/>
                <a:ea typeface="+mn-ea"/>
                <a:cs typeface="+mn-cs"/>
              </a:defRPr>
            </a:lvl1pPr>
            <a:lvl2pPr marL="480468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Univers LT Pro 55" panose="020B0603020202020204" pitchFamily="34" charset="0"/>
                <a:ea typeface="+mn-ea"/>
                <a:cs typeface="+mn-cs"/>
              </a:defRPr>
            </a:lvl2pPr>
            <a:lvl3pPr marL="715409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tx1"/>
                </a:solidFill>
                <a:latin typeface="Univers LT Pro 55" panose="020B0603020202020204" pitchFamily="34" charset="0"/>
                <a:ea typeface="+mn-ea"/>
                <a:cs typeface="+mn-cs"/>
              </a:defRPr>
            </a:lvl3pPr>
            <a:lvl4pPr marL="960933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tx1"/>
                </a:solidFill>
                <a:latin typeface="Univers LT Pro 55" panose="020B0603020202020204" pitchFamily="34" charset="0"/>
                <a:ea typeface="+mn-ea"/>
                <a:cs typeface="+mn-cs"/>
              </a:defRPr>
            </a:lvl4pPr>
            <a:lvl5pPr marL="1195875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tx1"/>
                </a:solidFill>
                <a:latin typeface="Univers LT Pro 55" panose="020B0603020202020204" pitchFamily="34" charset="0"/>
                <a:ea typeface="+mn-ea"/>
                <a:cs typeface="+mn-cs"/>
              </a:defRPr>
            </a:lvl5pPr>
            <a:lvl6pPr marL="2514512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96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80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4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noProof="0" dirty="0">
                <a:latin typeface="+mn-lt"/>
              </a:rPr>
              <a:t>Independent tuning of experimental parameters (sideband </a:t>
            </a:r>
            <a:r>
              <a:rPr lang="en-US" noProof="0" dirty="0" err="1">
                <a:latin typeface="+mn-lt"/>
              </a:rPr>
              <a:t>freqs</a:t>
            </a:r>
            <a:r>
              <a:rPr lang="en-US" noProof="0" dirty="0">
                <a:latin typeface="+mn-lt"/>
              </a:rPr>
              <a:t>. and amps., </a:t>
            </a:r>
            <a:r>
              <a:rPr lang="en-US" dirty="0">
                <a:latin typeface="+mn-lt"/>
              </a:rPr>
              <a:t>magnetic </a:t>
            </a:r>
            <a:r>
              <a:rPr lang="en-US" noProof="0" dirty="0">
                <a:latin typeface="+mn-lt"/>
              </a:rPr>
              <a:t>field, etc.)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b="1" noProof="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n-US" b="1" noProof="0" dirty="0">
                <a:latin typeface="+mn-lt"/>
              </a:rPr>
              <a:t>Bayesian optimization of cooling forces</a:t>
            </a:r>
            <a:br>
              <a:rPr lang="en-US" b="1" noProof="0" dirty="0">
                <a:latin typeface="+mn-lt"/>
              </a:rPr>
            </a:br>
            <a:r>
              <a:rPr lang="en-US" b="1" noProof="0" dirty="0">
                <a:latin typeface="+mn-lt"/>
              </a:rPr>
              <a:t>     using 44-level optical Bloch equations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8767161" y="1301937"/>
            <a:ext cx="1271880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noProof="0" dirty="0">
                <a:solidFill>
                  <a:srgbClr val="060685"/>
                </a:solidFill>
              </a:rPr>
              <a:t>Δ = 17 MHz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94" t="52583" r="16067"/>
          <a:stretch/>
        </p:blipFill>
        <p:spPr>
          <a:xfrm>
            <a:off x="7437120" y="2469041"/>
            <a:ext cx="4108112" cy="1156992"/>
          </a:xfrm>
          <a:prstGeom prst="rect">
            <a:avLst/>
          </a:prstGeom>
        </p:spPr>
      </p:pic>
      <p:grpSp>
        <p:nvGrpSpPr>
          <p:cNvPr id="23" name="Gruppieren 22"/>
          <p:cNvGrpSpPr/>
          <p:nvPr/>
        </p:nvGrpSpPr>
        <p:grpSpPr>
          <a:xfrm>
            <a:off x="5852119" y="3277247"/>
            <a:ext cx="4322018" cy="2982002"/>
            <a:chOff x="4320308" y="1865661"/>
            <a:chExt cx="4322018" cy="2982002"/>
          </a:xfrm>
        </p:grpSpPr>
        <p:sp>
          <p:nvSpPr>
            <p:cNvPr id="3" name="Textfeld 2"/>
            <p:cNvSpPr txBox="1"/>
            <p:nvPr/>
          </p:nvSpPr>
          <p:spPr>
            <a:xfrm>
              <a:off x="4320308" y="3667725"/>
              <a:ext cx="4322018" cy="11799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b="1" noProof="0" dirty="0">
                  <a:solidFill>
                    <a:srgbClr val="0C54A0"/>
                  </a:solidFill>
                </a:rPr>
                <a:t>Important sideband for cooling </a:t>
              </a:r>
              <a:br>
                <a:rPr lang="en-US" b="1" dirty="0">
                  <a:solidFill>
                    <a:srgbClr val="0C54A0"/>
                  </a:solidFill>
                </a:rPr>
              </a:br>
              <a:br>
                <a:rPr lang="en-US" sz="500" b="1" dirty="0">
                  <a:solidFill>
                    <a:srgbClr val="0C54A0"/>
                  </a:solidFill>
                </a:rPr>
              </a:br>
              <a:r>
                <a:rPr lang="en-US" sz="1200" b="1" dirty="0"/>
                <a:t>- </a:t>
              </a:r>
              <a:r>
                <a:rPr lang="en-US" sz="1200" b="1" noProof="0" dirty="0"/>
                <a:t>High multiplicity = large force</a:t>
              </a:r>
              <a:br>
                <a:rPr lang="en-US" sz="1200" b="1" noProof="0" dirty="0"/>
              </a:br>
              <a:br>
                <a:rPr lang="en-US" sz="400" b="1" noProof="0" dirty="0"/>
              </a:br>
              <a:r>
                <a:rPr lang="en-US" sz="1200" b="1" noProof="0" dirty="0"/>
                <a:t>- 4</a:t>
              </a:r>
              <a:r>
                <a:rPr lang="en-US" sz="1200" b="1" baseline="30000" noProof="0" dirty="0"/>
                <a:t>th</a:t>
              </a:r>
              <a:r>
                <a:rPr lang="en-US" sz="1200" b="1" noProof="0" dirty="0"/>
                <a:t> sideband would be detuned opposite </a:t>
              </a:r>
              <a:br>
                <a:rPr lang="en-US" sz="1200" b="1" noProof="0" dirty="0"/>
              </a:br>
              <a:r>
                <a:rPr lang="en-US" sz="1200" b="1" noProof="0" dirty="0"/>
                <a:t>  and cancel </a:t>
              </a:r>
              <a:r>
                <a:rPr lang="en-US" sz="1200" b="1" dirty="0"/>
                <a:t>this one’s</a:t>
              </a:r>
              <a:r>
                <a:rPr lang="en-US" sz="1200" b="1" noProof="0" dirty="0"/>
                <a:t> forces</a:t>
              </a:r>
              <a:endParaRPr lang="en-US" b="1" noProof="0" dirty="0"/>
            </a:p>
          </p:txBody>
        </p:sp>
        <p:cxnSp>
          <p:nvCxnSpPr>
            <p:cNvPr id="10" name="Gerade Verbindung mit Pfeil 9"/>
            <p:cNvCxnSpPr>
              <a:cxnSpLocks/>
            </p:cNvCxnSpPr>
            <p:nvPr/>
          </p:nvCxnSpPr>
          <p:spPr>
            <a:xfrm flipV="1">
              <a:off x="6256918" y="1865661"/>
              <a:ext cx="416141" cy="1739350"/>
            </a:xfrm>
            <a:prstGeom prst="straightConnector1">
              <a:avLst/>
            </a:prstGeom>
            <a:ln w="38100">
              <a:solidFill>
                <a:srgbClr val="0C54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Grafik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87" y="3277247"/>
            <a:ext cx="4198447" cy="2661640"/>
          </a:xfrm>
          <a:prstGeom prst="rect">
            <a:avLst/>
          </a:prstGeom>
        </p:spPr>
      </p:pic>
      <p:pic>
        <p:nvPicPr>
          <p:cNvPr id="38" name="Grafik 3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87" y="3277247"/>
            <a:ext cx="4198447" cy="2661640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87" y="3277247"/>
            <a:ext cx="4198447" cy="2661640"/>
          </a:xfrm>
          <a:prstGeom prst="rect">
            <a:avLst/>
          </a:prstGeom>
        </p:spPr>
      </p:pic>
      <p:pic>
        <p:nvPicPr>
          <p:cNvPr id="40" name="Grafik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87" y="3277247"/>
            <a:ext cx="4198447" cy="2661640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87" y="3277247"/>
            <a:ext cx="4198447" cy="2661640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8694003" y="4148201"/>
            <a:ext cx="2851229" cy="634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b="1" noProof="0" dirty="0">
                <a:solidFill>
                  <a:srgbClr val="0C54A0"/>
                </a:solidFill>
              </a:rPr>
              <a:t>Three sidebands are more favorable than four 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213CFDD-A2B1-0075-81B7-3B2A978E6C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93158" y="86163"/>
            <a:ext cx="1189096" cy="1040460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2840DD70-1396-991E-B487-36BD7FCC0C26}"/>
              </a:ext>
            </a:extLst>
          </p:cNvPr>
          <p:cNvSpPr/>
          <p:nvPr/>
        </p:nvSpPr>
        <p:spPr>
          <a:xfrm>
            <a:off x="8159262" y="5669280"/>
            <a:ext cx="2349304" cy="970671"/>
          </a:xfrm>
          <a:custGeom>
            <a:avLst/>
            <a:gdLst>
              <a:gd name="connsiteX0" fmla="*/ 0 w 2349304"/>
              <a:gd name="connsiteY0" fmla="*/ 970671 h 970671"/>
              <a:gd name="connsiteX1" fmla="*/ 1026941 w 2349304"/>
              <a:gd name="connsiteY1" fmla="*/ 633046 h 970671"/>
              <a:gd name="connsiteX2" fmla="*/ 2349304 w 2349304"/>
              <a:gd name="connsiteY2" fmla="*/ 0 h 970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9304" h="970671">
                <a:moveTo>
                  <a:pt x="0" y="970671"/>
                </a:moveTo>
                <a:lnTo>
                  <a:pt x="1026941" y="633046"/>
                </a:lnTo>
                <a:lnTo>
                  <a:pt x="2349304" y="0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10BAF65-526B-8034-FD6D-BA63EB0CD59C}"/>
              </a:ext>
            </a:extLst>
          </p:cNvPr>
          <p:cNvSpPr/>
          <p:nvPr/>
        </p:nvSpPr>
        <p:spPr>
          <a:xfrm>
            <a:off x="1641373" y="3385314"/>
            <a:ext cx="3234229" cy="1583635"/>
          </a:xfrm>
          <a:custGeom>
            <a:avLst/>
            <a:gdLst>
              <a:gd name="connsiteX0" fmla="*/ 0 w 3234229"/>
              <a:gd name="connsiteY0" fmla="*/ 940905 h 1583635"/>
              <a:gd name="connsiteX1" fmla="*/ 72887 w 3234229"/>
              <a:gd name="connsiteY1" fmla="*/ 868018 h 1583635"/>
              <a:gd name="connsiteX2" fmla="*/ 92765 w 3234229"/>
              <a:gd name="connsiteY2" fmla="*/ 841513 h 1583635"/>
              <a:gd name="connsiteX3" fmla="*/ 106017 w 3234229"/>
              <a:gd name="connsiteY3" fmla="*/ 821635 h 1583635"/>
              <a:gd name="connsiteX4" fmla="*/ 139148 w 3234229"/>
              <a:gd name="connsiteY4" fmla="*/ 795131 h 1583635"/>
              <a:gd name="connsiteX5" fmla="*/ 192156 w 3234229"/>
              <a:gd name="connsiteY5" fmla="*/ 735496 h 1583635"/>
              <a:gd name="connsiteX6" fmla="*/ 258417 w 3234229"/>
              <a:gd name="connsiteY6" fmla="*/ 702365 h 1583635"/>
              <a:gd name="connsiteX7" fmla="*/ 278295 w 3234229"/>
              <a:gd name="connsiteY7" fmla="*/ 675861 h 1583635"/>
              <a:gd name="connsiteX8" fmla="*/ 291548 w 3234229"/>
              <a:gd name="connsiteY8" fmla="*/ 655983 h 1583635"/>
              <a:gd name="connsiteX9" fmla="*/ 311426 w 3234229"/>
              <a:gd name="connsiteY9" fmla="*/ 636105 h 1583635"/>
              <a:gd name="connsiteX10" fmla="*/ 324678 w 3234229"/>
              <a:gd name="connsiteY10" fmla="*/ 616226 h 1583635"/>
              <a:gd name="connsiteX11" fmla="*/ 377687 w 3234229"/>
              <a:gd name="connsiteY11" fmla="*/ 596348 h 1583635"/>
              <a:gd name="connsiteX12" fmla="*/ 424069 w 3234229"/>
              <a:gd name="connsiteY12" fmla="*/ 583096 h 1583635"/>
              <a:gd name="connsiteX13" fmla="*/ 463826 w 3234229"/>
              <a:gd name="connsiteY13" fmla="*/ 569844 h 1583635"/>
              <a:gd name="connsiteX14" fmla="*/ 483704 w 3234229"/>
              <a:gd name="connsiteY14" fmla="*/ 556591 h 1583635"/>
              <a:gd name="connsiteX15" fmla="*/ 510209 w 3234229"/>
              <a:gd name="connsiteY15" fmla="*/ 549965 h 1583635"/>
              <a:gd name="connsiteX16" fmla="*/ 530087 w 3234229"/>
              <a:gd name="connsiteY16" fmla="*/ 543339 h 1583635"/>
              <a:gd name="connsiteX17" fmla="*/ 583095 w 3234229"/>
              <a:gd name="connsiteY17" fmla="*/ 530087 h 1583635"/>
              <a:gd name="connsiteX18" fmla="*/ 602974 w 3234229"/>
              <a:gd name="connsiteY18" fmla="*/ 523461 h 1583635"/>
              <a:gd name="connsiteX19" fmla="*/ 629478 w 3234229"/>
              <a:gd name="connsiteY19" fmla="*/ 516835 h 1583635"/>
              <a:gd name="connsiteX20" fmla="*/ 689113 w 3234229"/>
              <a:gd name="connsiteY20" fmla="*/ 496957 h 1583635"/>
              <a:gd name="connsiteX21" fmla="*/ 748748 w 3234229"/>
              <a:gd name="connsiteY21" fmla="*/ 477078 h 1583635"/>
              <a:gd name="connsiteX22" fmla="*/ 788504 w 3234229"/>
              <a:gd name="connsiteY22" fmla="*/ 463826 h 1583635"/>
              <a:gd name="connsiteX23" fmla="*/ 854765 w 3234229"/>
              <a:gd name="connsiteY23" fmla="*/ 483705 h 1583635"/>
              <a:gd name="connsiteX24" fmla="*/ 874643 w 3234229"/>
              <a:gd name="connsiteY24" fmla="*/ 496957 h 1583635"/>
              <a:gd name="connsiteX25" fmla="*/ 1000539 w 3234229"/>
              <a:gd name="connsiteY25" fmla="*/ 516835 h 1583635"/>
              <a:gd name="connsiteX26" fmla="*/ 1033669 w 3234229"/>
              <a:gd name="connsiteY26" fmla="*/ 523461 h 1583635"/>
              <a:gd name="connsiteX27" fmla="*/ 1053548 w 3234229"/>
              <a:gd name="connsiteY27" fmla="*/ 530087 h 1583635"/>
              <a:gd name="connsiteX28" fmla="*/ 1080052 w 3234229"/>
              <a:gd name="connsiteY28" fmla="*/ 536713 h 1583635"/>
              <a:gd name="connsiteX29" fmla="*/ 1119809 w 3234229"/>
              <a:gd name="connsiteY29" fmla="*/ 563218 h 1583635"/>
              <a:gd name="connsiteX30" fmla="*/ 1146313 w 3234229"/>
              <a:gd name="connsiteY30" fmla="*/ 602974 h 1583635"/>
              <a:gd name="connsiteX31" fmla="*/ 1159565 w 3234229"/>
              <a:gd name="connsiteY31" fmla="*/ 622852 h 1583635"/>
              <a:gd name="connsiteX32" fmla="*/ 1179443 w 3234229"/>
              <a:gd name="connsiteY32" fmla="*/ 629478 h 1583635"/>
              <a:gd name="connsiteX33" fmla="*/ 1199322 w 3234229"/>
              <a:gd name="connsiteY33" fmla="*/ 616226 h 1583635"/>
              <a:gd name="connsiteX34" fmla="*/ 1205948 w 3234229"/>
              <a:gd name="connsiteY34" fmla="*/ 583096 h 1583635"/>
              <a:gd name="connsiteX35" fmla="*/ 1212574 w 3234229"/>
              <a:gd name="connsiteY35" fmla="*/ 536713 h 1583635"/>
              <a:gd name="connsiteX36" fmla="*/ 1232452 w 3234229"/>
              <a:gd name="connsiteY36" fmla="*/ 483705 h 1583635"/>
              <a:gd name="connsiteX37" fmla="*/ 1272209 w 3234229"/>
              <a:gd name="connsiteY37" fmla="*/ 417444 h 1583635"/>
              <a:gd name="connsiteX38" fmla="*/ 1338469 w 3234229"/>
              <a:gd name="connsiteY38" fmla="*/ 390939 h 1583635"/>
              <a:gd name="connsiteX39" fmla="*/ 1378226 w 3234229"/>
              <a:gd name="connsiteY39" fmla="*/ 351183 h 1583635"/>
              <a:gd name="connsiteX40" fmla="*/ 1391478 w 3234229"/>
              <a:gd name="connsiteY40" fmla="*/ 331305 h 1583635"/>
              <a:gd name="connsiteX41" fmla="*/ 1404730 w 3234229"/>
              <a:gd name="connsiteY41" fmla="*/ 318052 h 1583635"/>
              <a:gd name="connsiteX42" fmla="*/ 1437861 w 3234229"/>
              <a:gd name="connsiteY42" fmla="*/ 284922 h 1583635"/>
              <a:gd name="connsiteX43" fmla="*/ 1477617 w 3234229"/>
              <a:gd name="connsiteY43" fmla="*/ 271670 h 1583635"/>
              <a:gd name="connsiteX44" fmla="*/ 1530626 w 3234229"/>
              <a:gd name="connsiteY44" fmla="*/ 251791 h 1583635"/>
              <a:gd name="connsiteX45" fmla="*/ 1596887 w 3234229"/>
              <a:gd name="connsiteY45" fmla="*/ 218661 h 1583635"/>
              <a:gd name="connsiteX46" fmla="*/ 1656522 w 3234229"/>
              <a:gd name="connsiteY46" fmla="*/ 198783 h 1583635"/>
              <a:gd name="connsiteX47" fmla="*/ 1676400 w 3234229"/>
              <a:gd name="connsiteY47" fmla="*/ 192157 h 1583635"/>
              <a:gd name="connsiteX48" fmla="*/ 1702904 w 3234229"/>
              <a:gd name="connsiteY48" fmla="*/ 172278 h 1583635"/>
              <a:gd name="connsiteX49" fmla="*/ 1722782 w 3234229"/>
              <a:gd name="connsiteY49" fmla="*/ 165652 h 1583635"/>
              <a:gd name="connsiteX50" fmla="*/ 1736035 w 3234229"/>
              <a:gd name="connsiteY50" fmla="*/ 145774 h 1583635"/>
              <a:gd name="connsiteX51" fmla="*/ 1775791 w 3234229"/>
              <a:gd name="connsiteY51" fmla="*/ 112644 h 1583635"/>
              <a:gd name="connsiteX52" fmla="*/ 1835426 w 3234229"/>
              <a:gd name="connsiteY52" fmla="*/ 66261 h 1583635"/>
              <a:gd name="connsiteX53" fmla="*/ 2047461 w 3234229"/>
              <a:gd name="connsiteY53" fmla="*/ 46383 h 1583635"/>
              <a:gd name="connsiteX54" fmla="*/ 2113722 w 3234229"/>
              <a:gd name="connsiteY54" fmla="*/ 33131 h 1583635"/>
              <a:gd name="connsiteX55" fmla="*/ 2140226 w 3234229"/>
              <a:gd name="connsiteY55" fmla="*/ 26505 h 1583635"/>
              <a:gd name="connsiteX56" fmla="*/ 2160104 w 3234229"/>
              <a:gd name="connsiteY56" fmla="*/ 19878 h 1583635"/>
              <a:gd name="connsiteX57" fmla="*/ 2193235 w 3234229"/>
              <a:gd name="connsiteY57" fmla="*/ 13252 h 1583635"/>
              <a:gd name="connsiteX58" fmla="*/ 2232991 w 3234229"/>
              <a:gd name="connsiteY58" fmla="*/ 0 h 1583635"/>
              <a:gd name="connsiteX59" fmla="*/ 2272748 w 3234229"/>
              <a:gd name="connsiteY59" fmla="*/ 6626 h 1583635"/>
              <a:gd name="connsiteX60" fmla="*/ 2312504 w 3234229"/>
              <a:gd name="connsiteY60" fmla="*/ 46383 h 1583635"/>
              <a:gd name="connsiteX61" fmla="*/ 2345635 w 3234229"/>
              <a:gd name="connsiteY61" fmla="*/ 72887 h 1583635"/>
              <a:gd name="connsiteX62" fmla="*/ 2372139 w 3234229"/>
              <a:gd name="connsiteY62" fmla="*/ 92765 h 1583635"/>
              <a:gd name="connsiteX63" fmla="*/ 2398643 w 3234229"/>
              <a:gd name="connsiteY63" fmla="*/ 125896 h 1583635"/>
              <a:gd name="connsiteX64" fmla="*/ 2405269 w 3234229"/>
              <a:gd name="connsiteY64" fmla="*/ 145774 h 1583635"/>
              <a:gd name="connsiteX65" fmla="*/ 2418522 w 3234229"/>
              <a:gd name="connsiteY65" fmla="*/ 178905 h 1583635"/>
              <a:gd name="connsiteX66" fmla="*/ 2458278 w 3234229"/>
              <a:gd name="connsiteY66" fmla="*/ 231913 h 1583635"/>
              <a:gd name="connsiteX67" fmla="*/ 2478156 w 3234229"/>
              <a:gd name="connsiteY67" fmla="*/ 271670 h 1583635"/>
              <a:gd name="connsiteX68" fmla="*/ 2491409 w 3234229"/>
              <a:gd name="connsiteY68" fmla="*/ 304800 h 1583635"/>
              <a:gd name="connsiteX69" fmla="*/ 2511287 w 3234229"/>
              <a:gd name="connsiteY69" fmla="*/ 357809 h 1583635"/>
              <a:gd name="connsiteX70" fmla="*/ 2517913 w 3234229"/>
              <a:gd name="connsiteY70" fmla="*/ 377687 h 1583635"/>
              <a:gd name="connsiteX71" fmla="*/ 2557669 w 3234229"/>
              <a:gd name="connsiteY71" fmla="*/ 410818 h 1583635"/>
              <a:gd name="connsiteX72" fmla="*/ 2570922 w 3234229"/>
              <a:gd name="connsiteY72" fmla="*/ 424070 h 1583635"/>
              <a:gd name="connsiteX73" fmla="*/ 2617304 w 3234229"/>
              <a:gd name="connsiteY73" fmla="*/ 463826 h 1583635"/>
              <a:gd name="connsiteX74" fmla="*/ 2637182 w 3234229"/>
              <a:gd name="connsiteY74" fmla="*/ 490331 h 1583635"/>
              <a:gd name="connsiteX75" fmla="*/ 2650435 w 3234229"/>
              <a:gd name="connsiteY75" fmla="*/ 510209 h 1583635"/>
              <a:gd name="connsiteX76" fmla="*/ 2670313 w 3234229"/>
              <a:gd name="connsiteY76" fmla="*/ 530087 h 1583635"/>
              <a:gd name="connsiteX77" fmla="*/ 2710069 w 3234229"/>
              <a:gd name="connsiteY77" fmla="*/ 583096 h 1583635"/>
              <a:gd name="connsiteX78" fmla="*/ 2716695 w 3234229"/>
              <a:gd name="connsiteY78" fmla="*/ 602974 h 1583635"/>
              <a:gd name="connsiteX79" fmla="*/ 2729948 w 3234229"/>
              <a:gd name="connsiteY79" fmla="*/ 622852 h 1583635"/>
              <a:gd name="connsiteX80" fmla="*/ 2749826 w 3234229"/>
              <a:gd name="connsiteY80" fmla="*/ 669235 h 1583635"/>
              <a:gd name="connsiteX81" fmla="*/ 2763078 w 3234229"/>
              <a:gd name="connsiteY81" fmla="*/ 689113 h 1583635"/>
              <a:gd name="connsiteX82" fmla="*/ 2789582 w 3234229"/>
              <a:gd name="connsiteY82" fmla="*/ 748748 h 1583635"/>
              <a:gd name="connsiteX83" fmla="*/ 2802835 w 3234229"/>
              <a:gd name="connsiteY83" fmla="*/ 762000 h 1583635"/>
              <a:gd name="connsiteX84" fmla="*/ 2822713 w 3234229"/>
              <a:gd name="connsiteY84" fmla="*/ 795131 h 1583635"/>
              <a:gd name="connsiteX85" fmla="*/ 2829339 w 3234229"/>
              <a:gd name="connsiteY85" fmla="*/ 848139 h 1583635"/>
              <a:gd name="connsiteX86" fmla="*/ 2849217 w 3234229"/>
              <a:gd name="connsiteY86" fmla="*/ 894522 h 1583635"/>
              <a:gd name="connsiteX87" fmla="*/ 2862469 w 3234229"/>
              <a:gd name="connsiteY87" fmla="*/ 914400 h 1583635"/>
              <a:gd name="connsiteX88" fmla="*/ 2888974 w 3234229"/>
              <a:gd name="connsiteY88" fmla="*/ 974035 h 1583635"/>
              <a:gd name="connsiteX89" fmla="*/ 2915478 w 3234229"/>
              <a:gd name="connsiteY89" fmla="*/ 1027044 h 1583635"/>
              <a:gd name="connsiteX90" fmla="*/ 2928730 w 3234229"/>
              <a:gd name="connsiteY90" fmla="*/ 1053548 h 1583635"/>
              <a:gd name="connsiteX91" fmla="*/ 2948609 w 3234229"/>
              <a:gd name="connsiteY91" fmla="*/ 1106557 h 1583635"/>
              <a:gd name="connsiteX92" fmla="*/ 2961861 w 3234229"/>
              <a:gd name="connsiteY92" fmla="*/ 1146313 h 1583635"/>
              <a:gd name="connsiteX93" fmla="*/ 2975113 w 3234229"/>
              <a:gd name="connsiteY93" fmla="*/ 1172818 h 1583635"/>
              <a:gd name="connsiteX94" fmla="*/ 2981739 w 3234229"/>
              <a:gd name="connsiteY94" fmla="*/ 1199322 h 1583635"/>
              <a:gd name="connsiteX95" fmla="*/ 2994991 w 3234229"/>
              <a:gd name="connsiteY95" fmla="*/ 1232452 h 1583635"/>
              <a:gd name="connsiteX96" fmla="*/ 3001617 w 3234229"/>
              <a:gd name="connsiteY96" fmla="*/ 1272209 h 1583635"/>
              <a:gd name="connsiteX97" fmla="*/ 3008243 w 3234229"/>
              <a:gd name="connsiteY97" fmla="*/ 1292087 h 1583635"/>
              <a:gd name="connsiteX98" fmla="*/ 3048000 w 3234229"/>
              <a:gd name="connsiteY98" fmla="*/ 1298713 h 1583635"/>
              <a:gd name="connsiteX99" fmla="*/ 3067878 w 3234229"/>
              <a:gd name="connsiteY99" fmla="*/ 1305339 h 1583635"/>
              <a:gd name="connsiteX100" fmla="*/ 3114261 w 3234229"/>
              <a:gd name="connsiteY100" fmla="*/ 1358348 h 1583635"/>
              <a:gd name="connsiteX101" fmla="*/ 3180522 w 3234229"/>
              <a:gd name="connsiteY101" fmla="*/ 1417983 h 1583635"/>
              <a:gd name="connsiteX102" fmla="*/ 3207026 w 3234229"/>
              <a:gd name="connsiteY102" fmla="*/ 1457739 h 1583635"/>
              <a:gd name="connsiteX103" fmla="*/ 3233530 w 3234229"/>
              <a:gd name="connsiteY103" fmla="*/ 1517374 h 1583635"/>
              <a:gd name="connsiteX104" fmla="*/ 3233530 w 3234229"/>
              <a:gd name="connsiteY104" fmla="*/ 1583635 h 1583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3234229" h="1583635">
                <a:moveTo>
                  <a:pt x="0" y="940905"/>
                </a:moveTo>
                <a:cubicBezTo>
                  <a:pt x="24296" y="916609"/>
                  <a:pt x="52272" y="895506"/>
                  <a:pt x="72887" y="868018"/>
                </a:cubicBezTo>
                <a:cubicBezTo>
                  <a:pt x="79513" y="859183"/>
                  <a:pt x="86346" y="850500"/>
                  <a:pt x="92765" y="841513"/>
                </a:cubicBezTo>
                <a:cubicBezTo>
                  <a:pt x="97394" y="835033"/>
                  <a:pt x="100386" y="827266"/>
                  <a:pt x="106017" y="821635"/>
                </a:cubicBezTo>
                <a:cubicBezTo>
                  <a:pt x="140450" y="787202"/>
                  <a:pt x="112923" y="827912"/>
                  <a:pt x="139148" y="795131"/>
                </a:cubicBezTo>
                <a:cubicBezTo>
                  <a:pt x="156139" y="773893"/>
                  <a:pt x="162434" y="747384"/>
                  <a:pt x="192156" y="735496"/>
                </a:cubicBezTo>
                <a:cubicBezTo>
                  <a:pt x="237245" y="717461"/>
                  <a:pt x="215088" y="728364"/>
                  <a:pt x="258417" y="702365"/>
                </a:cubicBezTo>
                <a:cubicBezTo>
                  <a:pt x="265043" y="693530"/>
                  <a:pt x="271876" y="684847"/>
                  <a:pt x="278295" y="675861"/>
                </a:cubicBezTo>
                <a:cubicBezTo>
                  <a:pt x="282924" y="669381"/>
                  <a:pt x="286450" y="662101"/>
                  <a:pt x="291548" y="655983"/>
                </a:cubicBezTo>
                <a:cubicBezTo>
                  <a:pt x="297547" y="648784"/>
                  <a:pt x="305427" y="643304"/>
                  <a:pt x="311426" y="636105"/>
                </a:cubicBezTo>
                <a:cubicBezTo>
                  <a:pt x="316524" y="629987"/>
                  <a:pt x="318560" y="621324"/>
                  <a:pt x="324678" y="616226"/>
                </a:cubicBezTo>
                <a:cubicBezTo>
                  <a:pt x="340312" y="603198"/>
                  <a:pt x="359132" y="601408"/>
                  <a:pt x="377687" y="596348"/>
                </a:cubicBezTo>
                <a:cubicBezTo>
                  <a:pt x="393200" y="592117"/>
                  <a:pt x="408701" y="587825"/>
                  <a:pt x="424069" y="583096"/>
                </a:cubicBezTo>
                <a:cubicBezTo>
                  <a:pt x="437420" y="578988"/>
                  <a:pt x="463826" y="569844"/>
                  <a:pt x="463826" y="569844"/>
                </a:cubicBezTo>
                <a:cubicBezTo>
                  <a:pt x="470452" y="565426"/>
                  <a:pt x="476384" y="559728"/>
                  <a:pt x="483704" y="556591"/>
                </a:cubicBezTo>
                <a:cubicBezTo>
                  <a:pt x="492075" y="553004"/>
                  <a:pt x="501452" y="552467"/>
                  <a:pt x="510209" y="549965"/>
                </a:cubicBezTo>
                <a:cubicBezTo>
                  <a:pt x="516925" y="548046"/>
                  <a:pt x="523349" y="545177"/>
                  <a:pt x="530087" y="543339"/>
                </a:cubicBezTo>
                <a:cubicBezTo>
                  <a:pt x="547658" y="538547"/>
                  <a:pt x="565524" y="534879"/>
                  <a:pt x="583095" y="530087"/>
                </a:cubicBezTo>
                <a:cubicBezTo>
                  <a:pt x="589834" y="528249"/>
                  <a:pt x="596258" y="525380"/>
                  <a:pt x="602974" y="523461"/>
                </a:cubicBezTo>
                <a:cubicBezTo>
                  <a:pt x="611730" y="520959"/>
                  <a:pt x="620774" y="519513"/>
                  <a:pt x="629478" y="516835"/>
                </a:cubicBezTo>
                <a:cubicBezTo>
                  <a:pt x="649505" y="510673"/>
                  <a:pt x="669235" y="503583"/>
                  <a:pt x="689113" y="496957"/>
                </a:cubicBezTo>
                <a:lnTo>
                  <a:pt x="748748" y="477078"/>
                </a:lnTo>
                <a:lnTo>
                  <a:pt x="788504" y="463826"/>
                </a:lnTo>
                <a:cubicBezTo>
                  <a:pt x="819544" y="470034"/>
                  <a:pt x="825704" y="469174"/>
                  <a:pt x="854765" y="483705"/>
                </a:cubicBezTo>
                <a:cubicBezTo>
                  <a:pt x="861888" y="487266"/>
                  <a:pt x="867159" y="494236"/>
                  <a:pt x="874643" y="496957"/>
                </a:cubicBezTo>
                <a:cubicBezTo>
                  <a:pt x="919371" y="513221"/>
                  <a:pt x="952307" y="512450"/>
                  <a:pt x="1000539" y="516835"/>
                </a:cubicBezTo>
                <a:cubicBezTo>
                  <a:pt x="1011582" y="519044"/>
                  <a:pt x="1022743" y="520730"/>
                  <a:pt x="1033669" y="523461"/>
                </a:cubicBezTo>
                <a:cubicBezTo>
                  <a:pt x="1040445" y="525155"/>
                  <a:pt x="1046832" y="528168"/>
                  <a:pt x="1053548" y="530087"/>
                </a:cubicBezTo>
                <a:cubicBezTo>
                  <a:pt x="1062304" y="532589"/>
                  <a:pt x="1071217" y="534504"/>
                  <a:pt x="1080052" y="536713"/>
                </a:cubicBezTo>
                <a:cubicBezTo>
                  <a:pt x="1093304" y="545548"/>
                  <a:pt x="1110974" y="549966"/>
                  <a:pt x="1119809" y="563218"/>
                </a:cubicBezTo>
                <a:lnTo>
                  <a:pt x="1146313" y="602974"/>
                </a:lnTo>
                <a:cubicBezTo>
                  <a:pt x="1150730" y="609600"/>
                  <a:pt x="1152010" y="620334"/>
                  <a:pt x="1159565" y="622852"/>
                </a:cubicBezTo>
                <a:lnTo>
                  <a:pt x="1179443" y="629478"/>
                </a:lnTo>
                <a:cubicBezTo>
                  <a:pt x="1186069" y="625061"/>
                  <a:pt x="1195371" y="623140"/>
                  <a:pt x="1199322" y="616226"/>
                </a:cubicBezTo>
                <a:cubicBezTo>
                  <a:pt x="1204910" y="606448"/>
                  <a:pt x="1204097" y="594205"/>
                  <a:pt x="1205948" y="583096"/>
                </a:cubicBezTo>
                <a:cubicBezTo>
                  <a:pt x="1208516" y="567691"/>
                  <a:pt x="1208550" y="551804"/>
                  <a:pt x="1212574" y="536713"/>
                </a:cubicBezTo>
                <a:cubicBezTo>
                  <a:pt x="1217436" y="518479"/>
                  <a:pt x="1226105" y="501476"/>
                  <a:pt x="1232452" y="483705"/>
                </a:cubicBezTo>
                <a:cubicBezTo>
                  <a:pt x="1244410" y="450223"/>
                  <a:pt x="1240518" y="437611"/>
                  <a:pt x="1272209" y="417444"/>
                </a:cubicBezTo>
                <a:cubicBezTo>
                  <a:pt x="1288807" y="406881"/>
                  <a:pt x="1317666" y="397873"/>
                  <a:pt x="1338469" y="390939"/>
                </a:cubicBezTo>
                <a:cubicBezTo>
                  <a:pt x="1369704" y="344090"/>
                  <a:pt x="1328910" y="400499"/>
                  <a:pt x="1378226" y="351183"/>
                </a:cubicBezTo>
                <a:cubicBezTo>
                  <a:pt x="1383857" y="345552"/>
                  <a:pt x="1386503" y="337523"/>
                  <a:pt x="1391478" y="331305"/>
                </a:cubicBezTo>
                <a:cubicBezTo>
                  <a:pt x="1395381" y="326427"/>
                  <a:pt x="1400827" y="322930"/>
                  <a:pt x="1404730" y="318052"/>
                </a:cubicBezTo>
                <a:cubicBezTo>
                  <a:pt x="1420572" y="298249"/>
                  <a:pt x="1413184" y="295890"/>
                  <a:pt x="1437861" y="284922"/>
                </a:cubicBezTo>
                <a:cubicBezTo>
                  <a:pt x="1450626" y="279249"/>
                  <a:pt x="1464365" y="276087"/>
                  <a:pt x="1477617" y="271670"/>
                </a:cubicBezTo>
                <a:cubicBezTo>
                  <a:pt x="1497151" y="265159"/>
                  <a:pt x="1510813" y="261037"/>
                  <a:pt x="1530626" y="251791"/>
                </a:cubicBezTo>
                <a:cubicBezTo>
                  <a:pt x="1553003" y="241348"/>
                  <a:pt x="1574128" y="228244"/>
                  <a:pt x="1596887" y="218661"/>
                </a:cubicBezTo>
                <a:cubicBezTo>
                  <a:pt x="1616199" y="210530"/>
                  <a:pt x="1636644" y="205409"/>
                  <a:pt x="1656522" y="198783"/>
                </a:cubicBezTo>
                <a:lnTo>
                  <a:pt x="1676400" y="192157"/>
                </a:lnTo>
                <a:cubicBezTo>
                  <a:pt x="1685235" y="185531"/>
                  <a:pt x="1693316" y="177757"/>
                  <a:pt x="1702904" y="172278"/>
                </a:cubicBezTo>
                <a:cubicBezTo>
                  <a:pt x="1708968" y="168813"/>
                  <a:pt x="1717328" y="170015"/>
                  <a:pt x="1722782" y="165652"/>
                </a:cubicBezTo>
                <a:cubicBezTo>
                  <a:pt x="1729001" y="160677"/>
                  <a:pt x="1730404" y="151405"/>
                  <a:pt x="1736035" y="145774"/>
                </a:cubicBezTo>
                <a:cubicBezTo>
                  <a:pt x="1748233" y="133576"/>
                  <a:pt x="1763075" y="124300"/>
                  <a:pt x="1775791" y="112644"/>
                </a:cubicBezTo>
                <a:cubicBezTo>
                  <a:pt x="1797542" y="92705"/>
                  <a:pt x="1806319" y="69587"/>
                  <a:pt x="1835426" y="66261"/>
                </a:cubicBezTo>
                <a:cubicBezTo>
                  <a:pt x="1905955" y="58201"/>
                  <a:pt x="1976783" y="53009"/>
                  <a:pt x="2047461" y="46383"/>
                </a:cubicBezTo>
                <a:cubicBezTo>
                  <a:pt x="2069548" y="41966"/>
                  <a:pt x="2091870" y="38594"/>
                  <a:pt x="2113722" y="33131"/>
                </a:cubicBezTo>
                <a:cubicBezTo>
                  <a:pt x="2122557" y="30922"/>
                  <a:pt x="2131470" y="29007"/>
                  <a:pt x="2140226" y="26505"/>
                </a:cubicBezTo>
                <a:cubicBezTo>
                  <a:pt x="2146942" y="24586"/>
                  <a:pt x="2153328" y="21572"/>
                  <a:pt x="2160104" y="19878"/>
                </a:cubicBezTo>
                <a:cubicBezTo>
                  <a:pt x="2171030" y="17146"/>
                  <a:pt x="2182369" y="16215"/>
                  <a:pt x="2193235" y="13252"/>
                </a:cubicBezTo>
                <a:cubicBezTo>
                  <a:pt x="2206712" y="9577"/>
                  <a:pt x="2232991" y="0"/>
                  <a:pt x="2232991" y="0"/>
                </a:cubicBezTo>
                <a:cubicBezTo>
                  <a:pt x="2246243" y="2209"/>
                  <a:pt x="2261143" y="-144"/>
                  <a:pt x="2272748" y="6626"/>
                </a:cubicBezTo>
                <a:cubicBezTo>
                  <a:pt x="2288936" y="16069"/>
                  <a:pt x="2296910" y="35987"/>
                  <a:pt x="2312504" y="46383"/>
                </a:cubicBezTo>
                <a:cubicBezTo>
                  <a:pt x="2361647" y="79145"/>
                  <a:pt x="2307870" y="41417"/>
                  <a:pt x="2345635" y="72887"/>
                </a:cubicBezTo>
                <a:cubicBezTo>
                  <a:pt x="2354119" y="79957"/>
                  <a:pt x="2363655" y="85695"/>
                  <a:pt x="2372139" y="92765"/>
                </a:cubicBezTo>
                <a:cubicBezTo>
                  <a:pt x="2382703" y="101568"/>
                  <a:pt x="2392530" y="113670"/>
                  <a:pt x="2398643" y="125896"/>
                </a:cubicBezTo>
                <a:cubicBezTo>
                  <a:pt x="2401767" y="132143"/>
                  <a:pt x="2402817" y="139234"/>
                  <a:pt x="2405269" y="145774"/>
                </a:cubicBezTo>
                <a:cubicBezTo>
                  <a:pt x="2409446" y="156911"/>
                  <a:pt x="2412288" y="168775"/>
                  <a:pt x="2418522" y="178905"/>
                </a:cubicBezTo>
                <a:cubicBezTo>
                  <a:pt x="2430098" y="197715"/>
                  <a:pt x="2458278" y="231913"/>
                  <a:pt x="2458278" y="231913"/>
                </a:cubicBezTo>
                <a:cubicBezTo>
                  <a:pt x="2474930" y="281870"/>
                  <a:pt x="2452469" y="220297"/>
                  <a:pt x="2478156" y="271670"/>
                </a:cubicBezTo>
                <a:cubicBezTo>
                  <a:pt x="2483475" y="282308"/>
                  <a:pt x="2486991" y="293757"/>
                  <a:pt x="2491409" y="304800"/>
                </a:cubicBezTo>
                <a:cubicBezTo>
                  <a:pt x="2504193" y="368720"/>
                  <a:pt x="2488538" y="312311"/>
                  <a:pt x="2511287" y="357809"/>
                </a:cubicBezTo>
                <a:cubicBezTo>
                  <a:pt x="2514411" y="364056"/>
                  <a:pt x="2514039" y="371876"/>
                  <a:pt x="2517913" y="377687"/>
                </a:cubicBezTo>
                <a:cubicBezTo>
                  <a:pt x="2531402" y="397920"/>
                  <a:pt x="2540210" y="396851"/>
                  <a:pt x="2557669" y="410818"/>
                </a:cubicBezTo>
                <a:cubicBezTo>
                  <a:pt x="2562547" y="414721"/>
                  <a:pt x="2566123" y="420071"/>
                  <a:pt x="2570922" y="424070"/>
                </a:cubicBezTo>
                <a:cubicBezTo>
                  <a:pt x="2597104" y="445888"/>
                  <a:pt x="2596251" y="439264"/>
                  <a:pt x="2617304" y="463826"/>
                </a:cubicBezTo>
                <a:cubicBezTo>
                  <a:pt x="2624491" y="472211"/>
                  <a:pt x="2630763" y="481344"/>
                  <a:pt x="2637182" y="490331"/>
                </a:cubicBezTo>
                <a:cubicBezTo>
                  <a:pt x="2641811" y="496811"/>
                  <a:pt x="2645337" y="504091"/>
                  <a:pt x="2650435" y="510209"/>
                </a:cubicBezTo>
                <a:cubicBezTo>
                  <a:pt x="2656434" y="517408"/>
                  <a:pt x="2664142" y="523035"/>
                  <a:pt x="2670313" y="530087"/>
                </a:cubicBezTo>
                <a:cubicBezTo>
                  <a:pt x="2676000" y="536586"/>
                  <a:pt x="2703495" y="569948"/>
                  <a:pt x="2710069" y="583096"/>
                </a:cubicBezTo>
                <a:cubicBezTo>
                  <a:pt x="2713193" y="589343"/>
                  <a:pt x="2713571" y="596727"/>
                  <a:pt x="2716695" y="602974"/>
                </a:cubicBezTo>
                <a:cubicBezTo>
                  <a:pt x="2720257" y="610097"/>
                  <a:pt x="2725997" y="615938"/>
                  <a:pt x="2729948" y="622852"/>
                </a:cubicBezTo>
                <a:cubicBezTo>
                  <a:pt x="2785091" y="719350"/>
                  <a:pt x="2712665" y="594912"/>
                  <a:pt x="2749826" y="669235"/>
                </a:cubicBezTo>
                <a:cubicBezTo>
                  <a:pt x="2753387" y="676358"/>
                  <a:pt x="2759517" y="681990"/>
                  <a:pt x="2763078" y="689113"/>
                </a:cubicBezTo>
                <a:cubicBezTo>
                  <a:pt x="2774555" y="712067"/>
                  <a:pt x="2775531" y="727672"/>
                  <a:pt x="2789582" y="748748"/>
                </a:cubicBezTo>
                <a:cubicBezTo>
                  <a:pt x="2793047" y="753946"/>
                  <a:pt x="2799204" y="756916"/>
                  <a:pt x="2802835" y="762000"/>
                </a:cubicBezTo>
                <a:cubicBezTo>
                  <a:pt x="2810321" y="772480"/>
                  <a:pt x="2816087" y="784087"/>
                  <a:pt x="2822713" y="795131"/>
                </a:cubicBezTo>
                <a:cubicBezTo>
                  <a:pt x="2824922" y="812800"/>
                  <a:pt x="2826154" y="830619"/>
                  <a:pt x="2829339" y="848139"/>
                </a:cubicBezTo>
                <a:cubicBezTo>
                  <a:pt x="2831817" y="861769"/>
                  <a:pt x="2843124" y="883859"/>
                  <a:pt x="2849217" y="894522"/>
                </a:cubicBezTo>
                <a:cubicBezTo>
                  <a:pt x="2853168" y="901436"/>
                  <a:pt x="2858518" y="907486"/>
                  <a:pt x="2862469" y="914400"/>
                </a:cubicBezTo>
                <a:cubicBezTo>
                  <a:pt x="2881141" y="947076"/>
                  <a:pt x="2871933" y="937113"/>
                  <a:pt x="2888974" y="974035"/>
                </a:cubicBezTo>
                <a:cubicBezTo>
                  <a:pt x="2897253" y="991972"/>
                  <a:pt x="2906643" y="1009374"/>
                  <a:pt x="2915478" y="1027044"/>
                </a:cubicBezTo>
                <a:cubicBezTo>
                  <a:pt x="2919895" y="1035879"/>
                  <a:pt x="2926334" y="1043965"/>
                  <a:pt x="2928730" y="1053548"/>
                </a:cubicBezTo>
                <a:cubicBezTo>
                  <a:pt x="2943076" y="1110932"/>
                  <a:pt x="2925508" y="1048806"/>
                  <a:pt x="2948609" y="1106557"/>
                </a:cubicBezTo>
                <a:cubicBezTo>
                  <a:pt x="2953797" y="1119527"/>
                  <a:pt x="2955614" y="1133819"/>
                  <a:pt x="2961861" y="1146313"/>
                </a:cubicBezTo>
                <a:cubicBezTo>
                  <a:pt x="2966278" y="1155148"/>
                  <a:pt x="2971645" y="1163569"/>
                  <a:pt x="2975113" y="1172818"/>
                </a:cubicBezTo>
                <a:cubicBezTo>
                  <a:pt x="2978310" y="1181345"/>
                  <a:pt x="2978859" y="1190683"/>
                  <a:pt x="2981739" y="1199322"/>
                </a:cubicBezTo>
                <a:cubicBezTo>
                  <a:pt x="2985500" y="1210606"/>
                  <a:pt x="2990574" y="1221409"/>
                  <a:pt x="2994991" y="1232452"/>
                </a:cubicBezTo>
                <a:cubicBezTo>
                  <a:pt x="2997200" y="1245704"/>
                  <a:pt x="2998703" y="1259094"/>
                  <a:pt x="3001617" y="1272209"/>
                </a:cubicBezTo>
                <a:cubicBezTo>
                  <a:pt x="3003132" y="1279027"/>
                  <a:pt x="3002179" y="1288622"/>
                  <a:pt x="3008243" y="1292087"/>
                </a:cubicBezTo>
                <a:cubicBezTo>
                  <a:pt x="3019908" y="1298753"/>
                  <a:pt x="3034748" y="1296504"/>
                  <a:pt x="3048000" y="1298713"/>
                </a:cubicBezTo>
                <a:cubicBezTo>
                  <a:pt x="3054626" y="1300922"/>
                  <a:pt x="3062290" y="1301148"/>
                  <a:pt x="3067878" y="1305339"/>
                </a:cubicBezTo>
                <a:cubicBezTo>
                  <a:pt x="3123777" y="1347264"/>
                  <a:pt x="3083608" y="1323862"/>
                  <a:pt x="3114261" y="1358348"/>
                </a:cubicBezTo>
                <a:cubicBezTo>
                  <a:pt x="3145974" y="1394025"/>
                  <a:pt x="3148365" y="1393866"/>
                  <a:pt x="3180522" y="1417983"/>
                </a:cubicBezTo>
                <a:cubicBezTo>
                  <a:pt x="3189357" y="1431235"/>
                  <a:pt x="3198475" y="1444302"/>
                  <a:pt x="3207026" y="1457739"/>
                </a:cubicBezTo>
                <a:cubicBezTo>
                  <a:pt x="3220307" y="1478609"/>
                  <a:pt x="3231758" y="1492567"/>
                  <a:pt x="3233530" y="1517374"/>
                </a:cubicBezTo>
                <a:cubicBezTo>
                  <a:pt x="3235104" y="1539405"/>
                  <a:pt x="3233530" y="1561548"/>
                  <a:pt x="3233530" y="1583635"/>
                </a:cubicBezTo>
              </a:path>
            </a:pathLst>
          </a:custGeom>
          <a:noFill/>
          <a:ln w="6350">
            <a:solidFill>
              <a:srgbClr val="FC69C3">
                <a:alpha val="76078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234229"/>
                      <a:gd name="connsiteY0" fmla="*/ 940905 h 1583635"/>
                      <a:gd name="connsiteX1" fmla="*/ 72887 w 3234229"/>
                      <a:gd name="connsiteY1" fmla="*/ 868018 h 1583635"/>
                      <a:gd name="connsiteX2" fmla="*/ 92765 w 3234229"/>
                      <a:gd name="connsiteY2" fmla="*/ 841513 h 1583635"/>
                      <a:gd name="connsiteX3" fmla="*/ 106017 w 3234229"/>
                      <a:gd name="connsiteY3" fmla="*/ 821635 h 1583635"/>
                      <a:gd name="connsiteX4" fmla="*/ 139148 w 3234229"/>
                      <a:gd name="connsiteY4" fmla="*/ 795131 h 1583635"/>
                      <a:gd name="connsiteX5" fmla="*/ 192156 w 3234229"/>
                      <a:gd name="connsiteY5" fmla="*/ 735496 h 1583635"/>
                      <a:gd name="connsiteX6" fmla="*/ 258417 w 3234229"/>
                      <a:gd name="connsiteY6" fmla="*/ 702365 h 1583635"/>
                      <a:gd name="connsiteX7" fmla="*/ 278295 w 3234229"/>
                      <a:gd name="connsiteY7" fmla="*/ 675861 h 1583635"/>
                      <a:gd name="connsiteX8" fmla="*/ 291548 w 3234229"/>
                      <a:gd name="connsiteY8" fmla="*/ 655983 h 1583635"/>
                      <a:gd name="connsiteX9" fmla="*/ 311426 w 3234229"/>
                      <a:gd name="connsiteY9" fmla="*/ 636105 h 1583635"/>
                      <a:gd name="connsiteX10" fmla="*/ 324678 w 3234229"/>
                      <a:gd name="connsiteY10" fmla="*/ 616226 h 1583635"/>
                      <a:gd name="connsiteX11" fmla="*/ 377687 w 3234229"/>
                      <a:gd name="connsiteY11" fmla="*/ 596348 h 1583635"/>
                      <a:gd name="connsiteX12" fmla="*/ 424069 w 3234229"/>
                      <a:gd name="connsiteY12" fmla="*/ 583096 h 1583635"/>
                      <a:gd name="connsiteX13" fmla="*/ 463826 w 3234229"/>
                      <a:gd name="connsiteY13" fmla="*/ 569844 h 1583635"/>
                      <a:gd name="connsiteX14" fmla="*/ 483704 w 3234229"/>
                      <a:gd name="connsiteY14" fmla="*/ 556591 h 1583635"/>
                      <a:gd name="connsiteX15" fmla="*/ 510209 w 3234229"/>
                      <a:gd name="connsiteY15" fmla="*/ 549965 h 1583635"/>
                      <a:gd name="connsiteX16" fmla="*/ 530087 w 3234229"/>
                      <a:gd name="connsiteY16" fmla="*/ 543339 h 1583635"/>
                      <a:gd name="connsiteX17" fmla="*/ 583095 w 3234229"/>
                      <a:gd name="connsiteY17" fmla="*/ 530087 h 1583635"/>
                      <a:gd name="connsiteX18" fmla="*/ 602974 w 3234229"/>
                      <a:gd name="connsiteY18" fmla="*/ 523461 h 1583635"/>
                      <a:gd name="connsiteX19" fmla="*/ 629478 w 3234229"/>
                      <a:gd name="connsiteY19" fmla="*/ 516835 h 1583635"/>
                      <a:gd name="connsiteX20" fmla="*/ 689113 w 3234229"/>
                      <a:gd name="connsiteY20" fmla="*/ 496957 h 1583635"/>
                      <a:gd name="connsiteX21" fmla="*/ 748748 w 3234229"/>
                      <a:gd name="connsiteY21" fmla="*/ 477078 h 1583635"/>
                      <a:gd name="connsiteX22" fmla="*/ 788504 w 3234229"/>
                      <a:gd name="connsiteY22" fmla="*/ 463826 h 1583635"/>
                      <a:gd name="connsiteX23" fmla="*/ 854765 w 3234229"/>
                      <a:gd name="connsiteY23" fmla="*/ 483705 h 1583635"/>
                      <a:gd name="connsiteX24" fmla="*/ 874643 w 3234229"/>
                      <a:gd name="connsiteY24" fmla="*/ 496957 h 1583635"/>
                      <a:gd name="connsiteX25" fmla="*/ 1000539 w 3234229"/>
                      <a:gd name="connsiteY25" fmla="*/ 516835 h 1583635"/>
                      <a:gd name="connsiteX26" fmla="*/ 1033669 w 3234229"/>
                      <a:gd name="connsiteY26" fmla="*/ 523461 h 1583635"/>
                      <a:gd name="connsiteX27" fmla="*/ 1053548 w 3234229"/>
                      <a:gd name="connsiteY27" fmla="*/ 530087 h 1583635"/>
                      <a:gd name="connsiteX28" fmla="*/ 1080052 w 3234229"/>
                      <a:gd name="connsiteY28" fmla="*/ 536713 h 1583635"/>
                      <a:gd name="connsiteX29" fmla="*/ 1119809 w 3234229"/>
                      <a:gd name="connsiteY29" fmla="*/ 563218 h 1583635"/>
                      <a:gd name="connsiteX30" fmla="*/ 1146313 w 3234229"/>
                      <a:gd name="connsiteY30" fmla="*/ 602974 h 1583635"/>
                      <a:gd name="connsiteX31" fmla="*/ 1159565 w 3234229"/>
                      <a:gd name="connsiteY31" fmla="*/ 622852 h 1583635"/>
                      <a:gd name="connsiteX32" fmla="*/ 1179443 w 3234229"/>
                      <a:gd name="connsiteY32" fmla="*/ 629478 h 1583635"/>
                      <a:gd name="connsiteX33" fmla="*/ 1199322 w 3234229"/>
                      <a:gd name="connsiteY33" fmla="*/ 616226 h 1583635"/>
                      <a:gd name="connsiteX34" fmla="*/ 1205948 w 3234229"/>
                      <a:gd name="connsiteY34" fmla="*/ 583096 h 1583635"/>
                      <a:gd name="connsiteX35" fmla="*/ 1212574 w 3234229"/>
                      <a:gd name="connsiteY35" fmla="*/ 536713 h 1583635"/>
                      <a:gd name="connsiteX36" fmla="*/ 1232452 w 3234229"/>
                      <a:gd name="connsiteY36" fmla="*/ 483705 h 1583635"/>
                      <a:gd name="connsiteX37" fmla="*/ 1272209 w 3234229"/>
                      <a:gd name="connsiteY37" fmla="*/ 417444 h 1583635"/>
                      <a:gd name="connsiteX38" fmla="*/ 1338469 w 3234229"/>
                      <a:gd name="connsiteY38" fmla="*/ 390939 h 1583635"/>
                      <a:gd name="connsiteX39" fmla="*/ 1378226 w 3234229"/>
                      <a:gd name="connsiteY39" fmla="*/ 351183 h 1583635"/>
                      <a:gd name="connsiteX40" fmla="*/ 1391478 w 3234229"/>
                      <a:gd name="connsiteY40" fmla="*/ 331305 h 1583635"/>
                      <a:gd name="connsiteX41" fmla="*/ 1404730 w 3234229"/>
                      <a:gd name="connsiteY41" fmla="*/ 318052 h 1583635"/>
                      <a:gd name="connsiteX42" fmla="*/ 1437861 w 3234229"/>
                      <a:gd name="connsiteY42" fmla="*/ 284922 h 1583635"/>
                      <a:gd name="connsiteX43" fmla="*/ 1477617 w 3234229"/>
                      <a:gd name="connsiteY43" fmla="*/ 271670 h 1583635"/>
                      <a:gd name="connsiteX44" fmla="*/ 1530626 w 3234229"/>
                      <a:gd name="connsiteY44" fmla="*/ 251791 h 1583635"/>
                      <a:gd name="connsiteX45" fmla="*/ 1596887 w 3234229"/>
                      <a:gd name="connsiteY45" fmla="*/ 218661 h 1583635"/>
                      <a:gd name="connsiteX46" fmla="*/ 1656522 w 3234229"/>
                      <a:gd name="connsiteY46" fmla="*/ 198783 h 1583635"/>
                      <a:gd name="connsiteX47" fmla="*/ 1676400 w 3234229"/>
                      <a:gd name="connsiteY47" fmla="*/ 192157 h 1583635"/>
                      <a:gd name="connsiteX48" fmla="*/ 1702904 w 3234229"/>
                      <a:gd name="connsiteY48" fmla="*/ 172278 h 1583635"/>
                      <a:gd name="connsiteX49" fmla="*/ 1722782 w 3234229"/>
                      <a:gd name="connsiteY49" fmla="*/ 165652 h 1583635"/>
                      <a:gd name="connsiteX50" fmla="*/ 1736035 w 3234229"/>
                      <a:gd name="connsiteY50" fmla="*/ 145774 h 1583635"/>
                      <a:gd name="connsiteX51" fmla="*/ 1775791 w 3234229"/>
                      <a:gd name="connsiteY51" fmla="*/ 112644 h 1583635"/>
                      <a:gd name="connsiteX52" fmla="*/ 1835426 w 3234229"/>
                      <a:gd name="connsiteY52" fmla="*/ 66261 h 1583635"/>
                      <a:gd name="connsiteX53" fmla="*/ 2047461 w 3234229"/>
                      <a:gd name="connsiteY53" fmla="*/ 46383 h 1583635"/>
                      <a:gd name="connsiteX54" fmla="*/ 2113722 w 3234229"/>
                      <a:gd name="connsiteY54" fmla="*/ 33131 h 1583635"/>
                      <a:gd name="connsiteX55" fmla="*/ 2140226 w 3234229"/>
                      <a:gd name="connsiteY55" fmla="*/ 26505 h 1583635"/>
                      <a:gd name="connsiteX56" fmla="*/ 2160104 w 3234229"/>
                      <a:gd name="connsiteY56" fmla="*/ 19878 h 1583635"/>
                      <a:gd name="connsiteX57" fmla="*/ 2193235 w 3234229"/>
                      <a:gd name="connsiteY57" fmla="*/ 13252 h 1583635"/>
                      <a:gd name="connsiteX58" fmla="*/ 2232991 w 3234229"/>
                      <a:gd name="connsiteY58" fmla="*/ 0 h 1583635"/>
                      <a:gd name="connsiteX59" fmla="*/ 2272748 w 3234229"/>
                      <a:gd name="connsiteY59" fmla="*/ 6626 h 1583635"/>
                      <a:gd name="connsiteX60" fmla="*/ 2312504 w 3234229"/>
                      <a:gd name="connsiteY60" fmla="*/ 46383 h 1583635"/>
                      <a:gd name="connsiteX61" fmla="*/ 2345635 w 3234229"/>
                      <a:gd name="connsiteY61" fmla="*/ 72887 h 1583635"/>
                      <a:gd name="connsiteX62" fmla="*/ 2372139 w 3234229"/>
                      <a:gd name="connsiteY62" fmla="*/ 92765 h 1583635"/>
                      <a:gd name="connsiteX63" fmla="*/ 2398643 w 3234229"/>
                      <a:gd name="connsiteY63" fmla="*/ 125896 h 1583635"/>
                      <a:gd name="connsiteX64" fmla="*/ 2405269 w 3234229"/>
                      <a:gd name="connsiteY64" fmla="*/ 145774 h 1583635"/>
                      <a:gd name="connsiteX65" fmla="*/ 2418522 w 3234229"/>
                      <a:gd name="connsiteY65" fmla="*/ 178905 h 1583635"/>
                      <a:gd name="connsiteX66" fmla="*/ 2458278 w 3234229"/>
                      <a:gd name="connsiteY66" fmla="*/ 231913 h 1583635"/>
                      <a:gd name="connsiteX67" fmla="*/ 2478156 w 3234229"/>
                      <a:gd name="connsiteY67" fmla="*/ 271670 h 1583635"/>
                      <a:gd name="connsiteX68" fmla="*/ 2491409 w 3234229"/>
                      <a:gd name="connsiteY68" fmla="*/ 304800 h 1583635"/>
                      <a:gd name="connsiteX69" fmla="*/ 2511287 w 3234229"/>
                      <a:gd name="connsiteY69" fmla="*/ 357809 h 1583635"/>
                      <a:gd name="connsiteX70" fmla="*/ 2517913 w 3234229"/>
                      <a:gd name="connsiteY70" fmla="*/ 377687 h 1583635"/>
                      <a:gd name="connsiteX71" fmla="*/ 2557669 w 3234229"/>
                      <a:gd name="connsiteY71" fmla="*/ 410818 h 1583635"/>
                      <a:gd name="connsiteX72" fmla="*/ 2570922 w 3234229"/>
                      <a:gd name="connsiteY72" fmla="*/ 424070 h 1583635"/>
                      <a:gd name="connsiteX73" fmla="*/ 2617304 w 3234229"/>
                      <a:gd name="connsiteY73" fmla="*/ 463826 h 1583635"/>
                      <a:gd name="connsiteX74" fmla="*/ 2637182 w 3234229"/>
                      <a:gd name="connsiteY74" fmla="*/ 490331 h 1583635"/>
                      <a:gd name="connsiteX75" fmla="*/ 2650435 w 3234229"/>
                      <a:gd name="connsiteY75" fmla="*/ 510209 h 1583635"/>
                      <a:gd name="connsiteX76" fmla="*/ 2670313 w 3234229"/>
                      <a:gd name="connsiteY76" fmla="*/ 530087 h 1583635"/>
                      <a:gd name="connsiteX77" fmla="*/ 2710069 w 3234229"/>
                      <a:gd name="connsiteY77" fmla="*/ 583096 h 1583635"/>
                      <a:gd name="connsiteX78" fmla="*/ 2716695 w 3234229"/>
                      <a:gd name="connsiteY78" fmla="*/ 602974 h 1583635"/>
                      <a:gd name="connsiteX79" fmla="*/ 2729948 w 3234229"/>
                      <a:gd name="connsiteY79" fmla="*/ 622852 h 1583635"/>
                      <a:gd name="connsiteX80" fmla="*/ 2749826 w 3234229"/>
                      <a:gd name="connsiteY80" fmla="*/ 669235 h 1583635"/>
                      <a:gd name="connsiteX81" fmla="*/ 2763078 w 3234229"/>
                      <a:gd name="connsiteY81" fmla="*/ 689113 h 1583635"/>
                      <a:gd name="connsiteX82" fmla="*/ 2789582 w 3234229"/>
                      <a:gd name="connsiteY82" fmla="*/ 748748 h 1583635"/>
                      <a:gd name="connsiteX83" fmla="*/ 2802835 w 3234229"/>
                      <a:gd name="connsiteY83" fmla="*/ 762000 h 1583635"/>
                      <a:gd name="connsiteX84" fmla="*/ 2822713 w 3234229"/>
                      <a:gd name="connsiteY84" fmla="*/ 795131 h 1583635"/>
                      <a:gd name="connsiteX85" fmla="*/ 2829339 w 3234229"/>
                      <a:gd name="connsiteY85" fmla="*/ 848139 h 1583635"/>
                      <a:gd name="connsiteX86" fmla="*/ 2849217 w 3234229"/>
                      <a:gd name="connsiteY86" fmla="*/ 894522 h 1583635"/>
                      <a:gd name="connsiteX87" fmla="*/ 2862469 w 3234229"/>
                      <a:gd name="connsiteY87" fmla="*/ 914400 h 1583635"/>
                      <a:gd name="connsiteX88" fmla="*/ 2888974 w 3234229"/>
                      <a:gd name="connsiteY88" fmla="*/ 974035 h 1583635"/>
                      <a:gd name="connsiteX89" fmla="*/ 2915478 w 3234229"/>
                      <a:gd name="connsiteY89" fmla="*/ 1027044 h 1583635"/>
                      <a:gd name="connsiteX90" fmla="*/ 2928730 w 3234229"/>
                      <a:gd name="connsiteY90" fmla="*/ 1053548 h 1583635"/>
                      <a:gd name="connsiteX91" fmla="*/ 2948609 w 3234229"/>
                      <a:gd name="connsiteY91" fmla="*/ 1106557 h 1583635"/>
                      <a:gd name="connsiteX92" fmla="*/ 2961861 w 3234229"/>
                      <a:gd name="connsiteY92" fmla="*/ 1146313 h 1583635"/>
                      <a:gd name="connsiteX93" fmla="*/ 2975113 w 3234229"/>
                      <a:gd name="connsiteY93" fmla="*/ 1172818 h 1583635"/>
                      <a:gd name="connsiteX94" fmla="*/ 2981739 w 3234229"/>
                      <a:gd name="connsiteY94" fmla="*/ 1199322 h 1583635"/>
                      <a:gd name="connsiteX95" fmla="*/ 2994991 w 3234229"/>
                      <a:gd name="connsiteY95" fmla="*/ 1232452 h 1583635"/>
                      <a:gd name="connsiteX96" fmla="*/ 3001617 w 3234229"/>
                      <a:gd name="connsiteY96" fmla="*/ 1272209 h 1583635"/>
                      <a:gd name="connsiteX97" fmla="*/ 3008243 w 3234229"/>
                      <a:gd name="connsiteY97" fmla="*/ 1292087 h 1583635"/>
                      <a:gd name="connsiteX98" fmla="*/ 3048000 w 3234229"/>
                      <a:gd name="connsiteY98" fmla="*/ 1298713 h 1583635"/>
                      <a:gd name="connsiteX99" fmla="*/ 3067878 w 3234229"/>
                      <a:gd name="connsiteY99" fmla="*/ 1305339 h 1583635"/>
                      <a:gd name="connsiteX100" fmla="*/ 3114261 w 3234229"/>
                      <a:gd name="connsiteY100" fmla="*/ 1358348 h 1583635"/>
                      <a:gd name="connsiteX101" fmla="*/ 3180522 w 3234229"/>
                      <a:gd name="connsiteY101" fmla="*/ 1417983 h 1583635"/>
                      <a:gd name="connsiteX102" fmla="*/ 3207026 w 3234229"/>
                      <a:gd name="connsiteY102" fmla="*/ 1457739 h 1583635"/>
                      <a:gd name="connsiteX103" fmla="*/ 3233530 w 3234229"/>
                      <a:gd name="connsiteY103" fmla="*/ 1517374 h 1583635"/>
                      <a:gd name="connsiteX104" fmla="*/ 3233530 w 3234229"/>
                      <a:gd name="connsiteY104" fmla="*/ 1583635 h 15836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</a:cxnLst>
                    <a:rect l="l" t="t" r="r" b="b"/>
                    <a:pathLst>
                      <a:path w="3234229" h="1583635" extrusionOk="0">
                        <a:moveTo>
                          <a:pt x="0" y="940905"/>
                        </a:moveTo>
                        <a:cubicBezTo>
                          <a:pt x="21938" y="915155"/>
                          <a:pt x="51002" y="895983"/>
                          <a:pt x="72887" y="868018"/>
                        </a:cubicBezTo>
                        <a:cubicBezTo>
                          <a:pt x="81045" y="859506"/>
                          <a:pt x="85260" y="850535"/>
                          <a:pt x="92765" y="841513"/>
                        </a:cubicBezTo>
                        <a:cubicBezTo>
                          <a:pt x="97175" y="835247"/>
                          <a:pt x="100167" y="828478"/>
                          <a:pt x="106017" y="821635"/>
                        </a:cubicBezTo>
                        <a:cubicBezTo>
                          <a:pt x="134464" y="783927"/>
                          <a:pt x="118844" y="830741"/>
                          <a:pt x="139148" y="795131"/>
                        </a:cubicBezTo>
                        <a:cubicBezTo>
                          <a:pt x="156803" y="773972"/>
                          <a:pt x="164574" y="742979"/>
                          <a:pt x="192156" y="735496"/>
                        </a:cubicBezTo>
                        <a:cubicBezTo>
                          <a:pt x="235630" y="717214"/>
                          <a:pt x="213949" y="729436"/>
                          <a:pt x="258417" y="702365"/>
                        </a:cubicBezTo>
                        <a:cubicBezTo>
                          <a:pt x="264990" y="693023"/>
                          <a:pt x="271710" y="685078"/>
                          <a:pt x="278295" y="675861"/>
                        </a:cubicBezTo>
                        <a:cubicBezTo>
                          <a:pt x="283660" y="669793"/>
                          <a:pt x="286908" y="662211"/>
                          <a:pt x="291548" y="655983"/>
                        </a:cubicBezTo>
                        <a:cubicBezTo>
                          <a:pt x="297017" y="648698"/>
                          <a:pt x="306060" y="643822"/>
                          <a:pt x="311426" y="636105"/>
                        </a:cubicBezTo>
                        <a:cubicBezTo>
                          <a:pt x="317071" y="630801"/>
                          <a:pt x="318697" y="622741"/>
                          <a:pt x="324678" y="616226"/>
                        </a:cubicBezTo>
                        <a:cubicBezTo>
                          <a:pt x="340856" y="604037"/>
                          <a:pt x="359906" y="602356"/>
                          <a:pt x="377687" y="596348"/>
                        </a:cubicBezTo>
                        <a:cubicBezTo>
                          <a:pt x="395534" y="590074"/>
                          <a:pt x="408896" y="586906"/>
                          <a:pt x="424069" y="583096"/>
                        </a:cubicBezTo>
                        <a:cubicBezTo>
                          <a:pt x="437420" y="578988"/>
                          <a:pt x="463826" y="569844"/>
                          <a:pt x="463826" y="569844"/>
                        </a:cubicBezTo>
                        <a:cubicBezTo>
                          <a:pt x="469866" y="565384"/>
                          <a:pt x="475964" y="558872"/>
                          <a:pt x="483704" y="556591"/>
                        </a:cubicBezTo>
                        <a:cubicBezTo>
                          <a:pt x="492201" y="551302"/>
                          <a:pt x="500457" y="553048"/>
                          <a:pt x="510209" y="549965"/>
                        </a:cubicBezTo>
                        <a:cubicBezTo>
                          <a:pt x="516609" y="548610"/>
                          <a:pt x="524235" y="545835"/>
                          <a:pt x="530087" y="543339"/>
                        </a:cubicBezTo>
                        <a:cubicBezTo>
                          <a:pt x="547561" y="540846"/>
                          <a:pt x="567246" y="533858"/>
                          <a:pt x="583095" y="530087"/>
                        </a:cubicBezTo>
                        <a:cubicBezTo>
                          <a:pt x="589629" y="528574"/>
                          <a:pt x="594968" y="525449"/>
                          <a:pt x="602974" y="523461"/>
                        </a:cubicBezTo>
                        <a:cubicBezTo>
                          <a:pt x="611826" y="521149"/>
                          <a:pt x="620530" y="519642"/>
                          <a:pt x="629478" y="516835"/>
                        </a:cubicBezTo>
                        <a:cubicBezTo>
                          <a:pt x="649803" y="508970"/>
                          <a:pt x="667884" y="503507"/>
                          <a:pt x="689113" y="496957"/>
                        </a:cubicBezTo>
                        <a:cubicBezTo>
                          <a:pt x="706162" y="486689"/>
                          <a:pt x="739141" y="479522"/>
                          <a:pt x="748748" y="477078"/>
                        </a:cubicBezTo>
                        <a:cubicBezTo>
                          <a:pt x="758269" y="476078"/>
                          <a:pt x="769414" y="472301"/>
                          <a:pt x="788504" y="463826"/>
                        </a:cubicBezTo>
                        <a:cubicBezTo>
                          <a:pt x="820156" y="470226"/>
                          <a:pt x="825654" y="468137"/>
                          <a:pt x="854765" y="483705"/>
                        </a:cubicBezTo>
                        <a:cubicBezTo>
                          <a:pt x="863043" y="487993"/>
                          <a:pt x="866099" y="494469"/>
                          <a:pt x="874643" y="496957"/>
                        </a:cubicBezTo>
                        <a:cubicBezTo>
                          <a:pt x="918438" y="516129"/>
                          <a:pt x="950469" y="506663"/>
                          <a:pt x="1000539" y="516835"/>
                        </a:cubicBezTo>
                        <a:cubicBezTo>
                          <a:pt x="1013129" y="517882"/>
                          <a:pt x="1023594" y="519252"/>
                          <a:pt x="1033669" y="523461"/>
                        </a:cubicBezTo>
                        <a:cubicBezTo>
                          <a:pt x="1039340" y="524731"/>
                          <a:pt x="1047140" y="527865"/>
                          <a:pt x="1053548" y="530087"/>
                        </a:cubicBezTo>
                        <a:cubicBezTo>
                          <a:pt x="1062059" y="532726"/>
                          <a:pt x="1071778" y="536023"/>
                          <a:pt x="1080052" y="536713"/>
                        </a:cubicBezTo>
                        <a:cubicBezTo>
                          <a:pt x="1094825" y="545246"/>
                          <a:pt x="1110213" y="552813"/>
                          <a:pt x="1119809" y="563218"/>
                        </a:cubicBezTo>
                        <a:cubicBezTo>
                          <a:pt x="1132359" y="581738"/>
                          <a:pt x="1141611" y="590061"/>
                          <a:pt x="1146313" y="602974"/>
                        </a:cubicBezTo>
                        <a:cubicBezTo>
                          <a:pt x="1151472" y="609624"/>
                          <a:pt x="1152692" y="621041"/>
                          <a:pt x="1159565" y="622852"/>
                        </a:cubicBezTo>
                        <a:cubicBezTo>
                          <a:pt x="1166282" y="624091"/>
                          <a:pt x="1171912" y="628346"/>
                          <a:pt x="1179443" y="629478"/>
                        </a:cubicBezTo>
                        <a:cubicBezTo>
                          <a:pt x="1186715" y="625700"/>
                          <a:pt x="1194960" y="622590"/>
                          <a:pt x="1199322" y="616226"/>
                        </a:cubicBezTo>
                        <a:cubicBezTo>
                          <a:pt x="1204039" y="607312"/>
                          <a:pt x="1204439" y="594282"/>
                          <a:pt x="1205948" y="583096"/>
                        </a:cubicBezTo>
                        <a:cubicBezTo>
                          <a:pt x="1209155" y="567008"/>
                          <a:pt x="1207727" y="550334"/>
                          <a:pt x="1212574" y="536713"/>
                        </a:cubicBezTo>
                        <a:cubicBezTo>
                          <a:pt x="1217044" y="518661"/>
                          <a:pt x="1226305" y="504469"/>
                          <a:pt x="1232452" y="483705"/>
                        </a:cubicBezTo>
                        <a:cubicBezTo>
                          <a:pt x="1243166" y="448800"/>
                          <a:pt x="1241003" y="437086"/>
                          <a:pt x="1272209" y="417444"/>
                        </a:cubicBezTo>
                        <a:cubicBezTo>
                          <a:pt x="1289836" y="408147"/>
                          <a:pt x="1321320" y="398499"/>
                          <a:pt x="1338469" y="390939"/>
                        </a:cubicBezTo>
                        <a:cubicBezTo>
                          <a:pt x="1362893" y="346582"/>
                          <a:pt x="1328795" y="396540"/>
                          <a:pt x="1378226" y="351183"/>
                        </a:cubicBezTo>
                        <a:cubicBezTo>
                          <a:pt x="1384006" y="344046"/>
                          <a:pt x="1386572" y="337320"/>
                          <a:pt x="1391478" y="331305"/>
                        </a:cubicBezTo>
                        <a:cubicBezTo>
                          <a:pt x="1394491" y="326496"/>
                          <a:pt x="1401393" y="322049"/>
                          <a:pt x="1404730" y="318052"/>
                        </a:cubicBezTo>
                        <a:cubicBezTo>
                          <a:pt x="1421335" y="297648"/>
                          <a:pt x="1413672" y="295852"/>
                          <a:pt x="1437861" y="284922"/>
                        </a:cubicBezTo>
                        <a:cubicBezTo>
                          <a:pt x="1450756" y="278746"/>
                          <a:pt x="1465076" y="273416"/>
                          <a:pt x="1477617" y="271670"/>
                        </a:cubicBezTo>
                        <a:cubicBezTo>
                          <a:pt x="1496629" y="267750"/>
                          <a:pt x="1509903" y="260062"/>
                          <a:pt x="1530626" y="251791"/>
                        </a:cubicBezTo>
                        <a:cubicBezTo>
                          <a:pt x="1554629" y="242657"/>
                          <a:pt x="1573823" y="228329"/>
                          <a:pt x="1596887" y="218661"/>
                        </a:cubicBezTo>
                        <a:cubicBezTo>
                          <a:pt x="1615563" y="210753"/>
                          <a:pt x="1636593" y="202839"/>
                          <a:pt x="1656522" y="198783"/>
                        </a:cubicBezTo>
                        <a:cubicBezTo>
                          <a:pt x="1658367" y="197643"/>
                          <a:pt x="1667507" y="193264"/>
                          <a:pt x="1676400" y="192157"/>
                        </a:cubicBezTo>
                        <a:cubicBezTo>
                          <a:pt x="1684109" y="184544"/>
                          <a:pt x="1694207" y="177838"/>
                          <a:pt x="1702904" y="172278"/>
                        </a:cubicBezTo>
                        <a:cubicBezTo>
                          <a:pt x="1707785" y="168700"/>
                          <a:pt x="1716956" y="170178"/>
                          <a:pt x="1722782" y="165652"/>
                        </a:cubicBezTo>
                        <a:cubicBezTo>
                          <a:pt x="1728283" y="159840"/>
                          <a:pt x="1730514" y="150009"/>
                          <a:pt x="1736035" y="145774"/>
                        </a:cubicBezTo>
                        <a:cubicBezTo>
                          <a:pt x="1747790" y="134220"/>
                          <a:pt x="1762101" y="126732"/>
                          <a:pt x="1775791" y="112644"/>
                        </a:cubicBezTo>
                        <a:cubicBezTo>
                          <a:pt x="1794564" y="93421"/>
                          <a:pt x="1807033" y="71545"/>
                          <a:pt x="1835426" y="66261"/>
                        </a:cubicBezTo>
                        <a:cubicBezTo>
                          <a:pt x="1897294" y="56698"/>
                          <a:pt x="1976335" y="41410"/>
                          <a:pt x="2047461" y="46383"/>
                        </a:cubicBezTo>
                        <a:cubicBezTo>
                          <a:pt x="2070107" y="40895"/>
                          <a:pt x="2093372" y="37031"/>
                          <a:pt x="2113722" y="33131"/>
                        </a:cubicBezTo>
                        <a:cubicBezTo>
                          <a:pt x="2123543" y="30243"/>
                          <a:pt x="2132099" y="28475"/>
                          <a:pt x="2140226" y="26505"/>
                        </a:cubicBezTo>
                        <a:cubicBezTo>
                          <a:pt x="2146998" y="24901"/>
                          <a:pt x="2153832" y="21100"/>
                          <a:pt x="2160104" y="19878"/>
                        </a:cubicBezTo>
                        <a:cubicBezTo>
                          <a:pt x="2171755" y="17191"/>
                          <a:pt x="2182219" y="14350"/>
                          <a:pt x="2193235" y="13252"/>
                        </a:cubicBezTo>
                        <a:cubicBezTo>
                          <a:pt x="2206712" y="9577"/>
                          <a:pt x="2232991" y="0"/>
                          <a:pt x="2232991" y="0"/>
                        </a:cubicBezTo>
                        <a:cubicBezTo>
                          <a:pt x="2246129" y="2486"/>
                          <a:pt x="2261706" y="-342"/>
                          <a:pt x="2272748" y="6626"/>
                        </a:cubicBezTo>
                        <a:cubicBezTo>
                          <a:pt x="2289946" y="13645"/>
                          <a:pt x="2297439" y="36220"/>
                          <a:pt x="2312504" y="46383"/>
                        </a:cubicBezTo>
                        <a:cubicBezTo>
                          <a:pt x="2364389" y="74841"/>
                          <a:pt x="2310183" y="40646"/>
                          <a:pt x="2345635" y="72887"/>
                        </a:cubicBezTo>
                        <a:cubicBezTo>
                          <a:pt x="2355359" y="80179"/>
                          <a:pt x="2363718" y="86502"/>
                          <a:pt x="2372139" y="92765"/>
                        </a:cubicBezTo>
                        <a:cubicBezTo>
                          <a:pt x="2381302" y="101042"/>
                          <a:pt x="2394122" y="113565"/>
                          <a:pt x="2398643" y="125896"/>
                        </a:cubicBezTo>
                        <a:cubicBezTo>
                          <a:pt x="2401761" y="131898"/>
                          <a:pt x="2403922" y="138433"/>
                          <a:pt x="2405269" y="145774"/>
                        </a:cubicBezTo>
                        <a:cubicBezTo>
                          <a:pt x="2410232" y="158489"/>
                          <a:pt x="2413723" y="168744"/>
                          <a:pt x="2418522" y="178905"/>
                        </a:cubicBezTo>
                        <a:cubicBezTo>
                          <a:pt x="2430099" y="197714"/>
                          <a:pt x="2458278" y="231913"/>
                          <a:pt x="2458278" y="231913"/>
                        </a:cubicBezTo>
                        <a:cubicBezTo>
                          <a:pt x="2479175" y="283790"/>
                          <a:pt x="2458278" y="215266"/>
                          <a:pt x="2478156" y="271670"/>
                        </a:cubicBezTo>
                        <a:cubicBezTo>
                          <a:pt x="2485239" y="282929"/>
                          <a:pt x="2487335" y="291712"/>
                          <a:pt x="2491409" y="304800"/>
                        </a:cubicBezTo>
                        <a:cubicBezTo>
                          <a:pt x="2500580" y="360744"/>
                          <a:pt x="2489212" y="317369"/>
                          <a:pt x="2511287" y="357809"/>
                        </a:cubicBezTo>
                        <a:cubicBezTo>
                          <a:pt x="2513171" y="363759"/>
                          <a:pt x="2514027" y="371539"/>
                          <a:pt x="2517913" y="377687"/>
                        </a:cubicBezTo>
                        <a:cubicBezTo>
                          <a:pt x="2530400" y="397051"/>
                          <a:pt x="2539457" y="397738"/>
                          <a:pt x="2557669" y="410818"/>
                        </a:cubicBezTo>
                        <a:cubicBezTo>
                          <a:pt x="2562622" y="414766"/>
                          <a:pt x="2566987" y="419947"/>
                          <a:pt x="2570922" y="424070"/>
                        </a:cubicBezTo>
                        <a:cubicBezTo>
                          <a:pt x="2598160" y="446346"/>
                          <a:pt x="2596652" y="439523"/>
                          <a:pt x="2617304" y="463826"/>
                        </a:cubicBezTo>
                        <a:cubicBezTo>
                          <a:pt x="2624227" y="473009"/>
                          <a:pt x="2631786" y="480760"/>
                          <a:pt x="2637182" y="490331"/>
                        </a:cubicBezTo>
                        <a:cubicBezTo>
                          <a:pt x="2640513" y="496202"/>
                          <a:pt x="2644630" y="502970"/>
                          <a:pt x="2650435" y="510209"/>
                        </a:cubicBezTo>
                        <a:cubicBezTo>
                          <a:pt x="2656248" y="518778"/>
                          <a:pt x="2664651" y="523459"/>
                          <a:pt x="2670313" y="530087"/>
                        </a:cubicBezTo>
                        <a:cubicBezTo>
                          <a:pt x="2676397" y="534854"/>
                          <a:pt x="2703894" y="569229"/>
                          <a:pt x="2710069" y="583096"/>
                        </a:cubicBezTo>
                        <a:cubicBezTo>
                          <a:pt x="2713732" y="589467"/>
                          <a:pt x="2712558" y="597341"/>
                          <a:pt x="2716695" y="602974"/>
                        </a:cubicBezTo>
                        <a:cubicBezTo>
                          <a:pt x="2720020" y="610516"/>
                          <a:pt x="2727053" y="616133"/>
                          <a:pt x="2729948" y="622852"/>
                        </a:cubicBezTo>
                        <a:cubicBezTo>
                          <a:pt x="2799512" y="712414"/>
                          <a:pt x="2707579" y="587487"/>
                          <a:pt x="2749826" y="669235"/>
                        </a:cubicBezTo>
                        <a:cubicBezTo>
                          <a:pt x="2752829" y="677721"/>
                          <a:pt x="2760015" y="682620"/>
                          <a:pt x="2763078" y="689113"/>
                        </a:cubicBezTo>
                        <a:cubicBezTo>
                          <a:pt x="2773392" y="712220"/>
                          <a:pt x="2775739" y="730182"/>
                          <a:pt x="2789582" y="748748"/>
                        </a:cubicBezTo>
                        <a:cubicBezTo>
                          <a:pt x="2791917" y="754145"/>
                          <a:pt x="2799041" y="757589"/>
                          <a:pt x="2802835" y="762000"/>
                        </a:cubicBezTo>
                        <a:cubicBezTo>
                          <a:pt x="2808894" y="772141"/>
                          <a:pt x="2815206" y="784585"/>
                          <a:pt x="2822713" y="795131"/>
                        </a:cubicBezTo>
                        <a:cubicBezTo>
                          <a:pt x="2825722" y="810101"/>
                          <a:pt x="2823525" y="829072"/>
                          <a:pt x="2829339" y="848139"/>
                        </a:cubicBezTo>
                        <a:cubicBezTo>
                          <a:pt x="2832116" y="863074"/>
                          <a:pt x="2843746" y="885570"/>
                          <a:pt x="2849217" y="894522"/>
                        </a:cubicBezTo>
                        <a:cubicBezTo>
                          <a:pt x="2853434" y="901305"/>
                          <a:pt x="2858404" y="908751"/>
                          <a:pt x="2862469" y="914400"/>
                        </a:cubicBezTo>
                        <a:cubicBezTo>
                          <a:pt x="2881539" y="947640"/>
                          <a:pt x="2872157" y="936893"/>
                          <a:pt x="2888974" y="974035"/>
                        </a:cubicBezTo>
                        <a:cubicBezTo>
                          <a:pt x="2895247" y="992694"/>
                          <a:pt x="2907927" y="1009640"/>
                          <a:pt x="2915478" y="1027044"/>
                        </a:cubicBezTo>
                        <a:cubicBezTo>
                          <a:pt x="2921133" y="1036754"/>
                          <a:pt x="2927157" y="1043279"/>
                          <a:pt x="2928730" y="1053548"/>
                        </a:cubicBezTo>
                        <a:cubicBezTo>
                          <a:pt x="2947508" y="1121280"/>
                          <a:pt x="2927890" y="1049168"/>
                          <a:pt x="2948609" y="1106557"/>
                        </a:cubicBezTo>
                        <a:cubicBezTo>
                          <a:pt x="2954623" y="1120043"/>
                          <a:pt x="2957018" y="1132786"/>
                          <a:pt x="2961861" y="1146313"/>
                        </a:cubicBezTo>
                        <a:cubicBezTo>
                          <a:pt x="2967629" y="1155077"/>
                          <a:pt x="2971896" y="1162970"/>
                          <a:pt x="2975113" y="1172818"/>
                        </a:cubicBezTo>
                        <a:cubicBezTo>
                          <a:pt x="2978959" y="1180984"/>
                          <a:pt x="2978870" y="1190840"/>
                          <a:pt x="2981739" y="1199322"/>
                        </a:cubicBezTo>
                        <a:cubicBezTo>
                          <a:pt x="2986200" y="1210518"/>
                          <a:pt x="2990788" y="1221060"/>
                          <a:pt x="2994991" y="1232452"/>
                        </a:cubicBezTo>
                        <a:cubicBezTo>
                          <a:pt x="2996488" y="1243159"/>
                          <a:pt x="2997342" y="1256995"/>
                          <a:pt x="3001617" y="1272209"/>
                        </a:cubicBezTo>
                        <a:cubicBezTo>
                          <a:pt x="3003811" y="1279034"/>
                          <a:pt x="3003002" y="1287727"/>
                          <a:pt x="3008243" y="1292087"/>
                        </a:cubicBezTo>
                        <a:cubicBezTo>
                          <a:pt x="3017348" y="1299389"/>
                          <a:pt x="3034017" y="1296235"/>
                          <a:pt x="3048000" y="1298713"/>
                        </a:cubicBezTo>
                        <a:cubicBezTo>
                          <a:pt x="3054343" y="1299946"/>
                          <a:pt x="3062720" y="1301908"/>
                          <a:pt x="3067878" y="1305339"/>
                        </a:cubicBezTo>
                        <a:cubicBezTo>
                          <a:pt x="3121414" y="1349567"/>
                          <a:pt x="3083421" y="1326155"/>
                          <a:pt x="3114261" y="1358348"/>
                        </a:cubicBezTo>
                        <a:cubicBezTo>
                          <a:pt x="3145591" y="1393967"/>
                          <a:pt x="3148375" y="1393623"/>
                          <a:pt x="3180522" y="1417983"/>
                        </a:cubicBezTo>
                        <a:cubicBezTo>
                          <a:pt x="3187620" y="1432668"/>
                          <a:pt x="3197524" y="1444798"/>
                          <a:pt x="3207026" y="1457739"/>
                        </a:cubicBezTo>
                        <a:cubicBezTo>
                          <a:pt x="3220453" y="1479009"/>
                          <a:pt x="3234469" y="1491556"/>
                          <a:pt x="3233530" y="1517374"/>
                        </a:cubicBezTo>
                        <a:cubicBezTo>
                          <a:pt x="3236738" y="1537644"/>
                          <a:pt x="3234432" y="1561423"/>
                          <a:pt x="3233530" y="158363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2EEBDC-4803-B6FF-CF32-56CFD7968F39}"/>
              </a:ext>
            </a:extLst>
          </p:cNvPr>
          <p:cNvSpPr txBox="1"/>
          <p:nvPr/>
        </p:nvSpPr>
        <p:spPr>
          <a:xfrm>
            <a:off x="9397317" y="2619351"/>
            <a:ext cx="1143000" cy="2012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AT" sz="1200" dirty="0"/>
              <a:t>EOM</a:t>
            </a:r>
          </a:p>
        </p:txBody>
      </p:sp>
    </p:spTree>
    <p:extLst>
      <p:ext uri="{BB962C8B-B14F-4D97-AF65-F5344CB8AC3E}">
        <p14:creationId xmlns:p14="http://schemas.microsoft.com/office/powerpoint/2010/main" val="144968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uiExpand="1" build="allAtOnce"/>
      <p:bldP spid="30" grpId="0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89"/>
          <a:stretch/>
        </p:blipFill>
        <p:spPr>
          <a:xfrm>
            <a:off x="6722155" y="1095536"/>
            <a:ext cx="4896236" cy="29116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j-lt"/>
              </a:rPr>
              <a:t>How to generate arbitrary sidebands?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idx="1"/>
          </p:nvPr>
        </p:nvSpPr>
        <p:spPr>
          <a:xfrm>
            <a:off x="624422" y="1229360"/>
            <a:ext cx="5499541" cy="5056485"/>
          </a:xfrm>
        </p:spPr>
        <p:txBody>
          <a:bodyPr/>
          <a:lstStyle/>
          <a:p>
            <a:r>
              <a:rPr lang="en-US" noProof="0" dirty="0">
                <a:latin typeface="+mn-lt"/>
              </a:rPr>
              <a:t>Conventional method:</a:t>
            </a:r>
            <a:br>
              <a:rPr lang="en-US" noProof="0" dirty="0">
                <a:latin typeface="+mn-lt"/>
              </a:rPr>
            </a:br>
            <a:r>
              <a:rPr lang="en-US" noProof="0" dirty="0">
                <a:latin typeface="+mn-lt"/>
              </a:rPr>
              <a:t>multiple AOMs and EOMs</a:t>
            </a:r>
            <a:br>
              <a:rPr lang="en-US" noProof="0" dirty="0">
                <a:latin typeface="+mn-lt"/>
              </a:rPr>
            </a:br>
            <a:endParaRPr lang="en-US" sz="500" noProof="0" dirty="0">
              <a:latin typeface="+mn-lt"/>
            </a:endParaRPr>
          </a:p>
          <a:p>
            <a:pPr lvl="1"/>
            <a:r>
              <a:rPr lang="en-US" noProof="0" dirty="0">
                <a:solidFill>
                  <a:srgbClr val="F78825"/>
                </a:solidFill>
                <a:latin typeface="+mn-lt"/>
              </a:rPr>
              <a:t>Limited flexibility</a:t>
            </a:r>
          </a:p>
          <a:p>
            <a:pPr lvl="1"/>
            <a:r>
              <a:rPr lang="en-US" noProof="0" dirty="0">
                <a:solidFill>
                  <a:srgbClr val="F78825"/>
                </a:solidFill>
                <a:latin typeface="+mn-lt"/>
              </a:rPr>
              <a:t>Complex setups with high power loss</a:t>
            </a:r>
          </a:p>
          <a:p>
            <a:pPr marL="234943" lvl="1" indent="0">
              <a:buNone/>
            </a:pPr>
            <a:endParaRPr lang="en-US" sz="1200" noProof="0" dirty="0">
              <a:latin typeface="+mn-lt"/>
            </a:endParaRPr>
          </a:p>
          <a:p>
            <a:r>
              <a:rPr lang="en-US" noProof="0" dirty="0">
                <a:latin typeface="+mn-lt"/>
              </a:rPr>
              <a:t>Alternative: </a:t>
            </a:r>
            <a:r>
              <a:rPr lang="en-US" noProof="0" dirty="0" err="1">
                <a:latin typeface="+mn-lt"/>
              </a:rPr>
              <a:t>Serrodynes</a:t>
            </a:r>
            <a:r>
              <a:rPr lang="en-US" noProof="0" dirty="0">
                <a:latin typeface="+mn-lt"/>
              </a:rPr>
              <a:t> </a:t>
            </a:r>
            <a:endParaRPr lang="en-US" dirty="0"/>
          </a:p>
          <a:p>
            <a:pPr marL="0" indent="0">
              <a:buNone/>
            </a:pPr>
            <a:endParaRPr lang="en-US" sz="200" noProof="0" dirty="0">
              <a:latin typeface="+mn-lt"/>
            </a:endParaRPr>
          </a:p>
          <a:p>
            <a:pPr lvl="1"/>
            <a:r>
              <a:rPr lang="en-US" noProof="0" dirty="0">
                <a:solidFill>
                  <a:schemeClr val="accent2"/>
                </a:solidFill>
                <a:latin typeface="+mn-lt"/>
              </a:rPr>
              <a:t>High degree of flexibility</a:t>
            </a:r>
          </a:p>
          <a:p>
            <a:pPr lvl="1"/>
            <a:r>
              <a:rPr lang="en-US" noProof="0" dirty="0">
                <a:solidFill>
                  <a:schemeClr val="accent2"/>
                </a:solidFill>
                <a:latin typeface="+mn-lt"/>
              </a:rPr>
              <a:t>Very simple laser setup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5"/>
          <a:stretch/>
        </p:blipFill>
        <p:spPr>
          <a:xfrm>
            <a:off x="6723526" y="1106532"/>
            <a:ext cx="4896000" cy="29006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023"/>
          <a:stretch/>
        </p:blipFill>
        <p:spPr>
          <a:xfrm>
            <a:off x="6743846" y="4227224"/>
            <a:ext cx="4874544" cy="1096616"/>
          </a:xfrm>
          <a:prstGeom prst="rect">
            <a:avLst/>
          </a:prstGeom>
        </p:spPr>
      </p:pic>
      <p:sp>
        <p:nvSpPr>
          <p:cNvPr id="10" name="Rectangle 16">
            <a:extLst>
              <a:ext uri="{FF2B5EF4-FFF2-40B4-BE49-F238E27FC236}">
                <a16:creationId xmlns:a16="http://schemas.microsoft.com/office/drawing/2014/main" id="{730D0ECF-66C2-B976-9039-38E5BD2C4BBB}"/>
              </a:ext>
            </a:extLst>
          </p:cNvPr>
          <p:cNvSpPr/>
          <p:nvPr/>
        </p:nvSpPr>
        <p:spPr>
          <a:xfrm>
            <a:off x="8302356" y="6138764"/>
            <a:ext cx="3385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noProof="0" dirty="0"/>
              <a:t>Kogel </a:t>
            </a:r>
            <a:r>
              <a:rPr lang="en-US" sz="1600" i="1" noProof="0" dirty="0"/>
              <a:t>et al.</a:t>
            </a:r>
            <a:r>
              <a:rPr lang="en-US" sz="1600" noProof="0" dirty="0"/>
              <a:t>, NJP </a:t>
            </a:r>
            <a:r>
              <a:rPr lang="en-US" sz="1600" b="1" noProof="0" dirty="0"/>
              <a:t>27</a:t>
            </a:r>
            <a:r>
              <a:rPr lang="en-US" sz="1600" noProof="0" dirty="0"/>
              <a:t> 055001 (2025)</a:t>
            </a:r>
            <a:br>
              <a:rPr lang="en-US" sz="1600" noProof="0" dirty="0"/>
            </a:br>
            <a:r>
              <a:rPr lang="en-US" sz="1600" noProof="0" dirty="0"/>
              <a:t>Related work by </a:t>
            </a:r>
            <a:r>
              <a:rPr lang="en-US" sz="1600" dirty="0"/>
              <a:t>Cheuk group</a:t>
            </a:r>
            <a:endParaRPr lang="en-US" sz="1600" noProof="0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406000" y="4897671"/>
            <a:ext cx="6096192" cy="1699681"/>
            <a:chOff x="406000" y="4897671"/>
            <a:chExt cx="6096192" cy="1699681"/>
          </a:xfrm>
        </p:grpSpPr>
        <p:pic>
          <p:nvPicPr>
            <p:cNvPr id="5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6000" y="4897671"/>
              <a:ext cx="6096192" cy="1498600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>
            <a:xfrm>
              <a:off x="2406932" y="6264953"/>
              <a:ext cx="2366404" cy="332399"/>
            </a:xfrm>
            <a:prstGeom prst="rect">
              <a:avLst/>
            </a:prstGeom>
            <a:solidFill>
              <a:srgbClr val="0C54A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b="1" noProof="0" dirty="0">
                  <a:solidFill>
                    <a:schemeClr val="bg1"/>
                  </a:solidFill>
                </a:rPr>
                <a:t>All fiber-coupled!!</a:t>
              </a:r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446124FF-EB79-636B-46DE-0AC3762155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93158" y="86163"/>
            <a:ext cx="1189096" cy="104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65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B44F36-7D74-384B-9CC3-C07A0E6F8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Motivation: Precision tests of fundamental physics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8F39B65-C63C-6B43-B879-364065A3D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Standard Model is the best description of the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universe: all known particles and their interactions</a:t>
            </a:r>
          </a:p>
          <a:p>
            <a:pPr marL="0" indent="0">
              <a:buNone/>
            </a:pPr>
            <a:endParaRPr lang="en-US" sz="400" dirty="0">
              <a:solidFill>
                <a:schemeClr val="accent2"/>
              </a:solidFill>
            </a:endParaRPr>
          </a:p>
          <a:p>
            <a:r>
              <a:rPr lang="en-US" dirty="0"/>
              <a:t>But: there must be something missing!</a:t>
            </a:r>
          </a:p>
          <a:p>
            <a:pPr lvl="1">
              <a:lnSpc>
                <a:spcPct val="100000"/>
              </a:lnSpc>
            </a:pPr>
            <a:endParaRPr lang="en-US" sz="133" dirty="0"/>
          </a:p>
          <a:p>
            <a:pPr lvl="2">
              <a:lnSpc>
                <a:spcPct val="100000"/>
              </a:lnSpc>
            </a:pPr>
            <a:r>
              <a:rPr lang="en-US" dirty="0"/>
              <a:t>Matter-antimatter asymmetry?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Dark matter?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(Quantum) gravity?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...</a:t>
            </a:r>
          </a:p>
          <a:p>
            <a:endParaRPr lang="en-US" sz="133" dirty="0"/>
          </a:p>
          <a:p>
            <a:r>
              <a:rPr lang="en-US" dirty="0"/>
              <a:t>Nobody knows for sure on which scales</a:t>
            </a:r>
            <a:br>
              <a:rPr lang="en-US" dirty="0"/>
            </a:br>
            <a:r>
              <a:rPr lang="en-US" dirty="0"/>
              <a:t>new physics will appear! </a:t>
            </a:r>
            <a:r>
              <a:rPr lang="en-US" b="1" dirty="0">
                <a:solidFill>
                  <a:schemeClr val="accent2"/>
                </a:solidFill>
              </a:rPr>
              <a:t>Look anywhere we can!</a:t>
            </a:r>
            <a:br>
              <a:rPr lang="en-US" b="1" dirty="0">
                <a:solidFill>
                  <a:schemeClr val="accent2"/>
                </a:solidFill>
              </a:rPr>
            </a:br>
            <a:endParaRPr lang="en-US" sz="1467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</a:rPr>
              <a:t>This event: Complement large-scale facilities with </a:t>
            </a:r>
            <a:br>
              <a:rPr lang="en-US" b="1" dirty="0">
                <a:solidFill>
                  <a:schemeClr val="accent2"/>
                </a:solidFill>
              </a:rPr>
            </a:br>
            <a:r>
              <a:rPr lang="en-US" b="1" dirty="0">
                <a:solidFill>
                  <a:schemeClr val="accent2"/>
                </a:solidFill>
              </a:rPr>
              <a:t>compact precision experiments using “quantum tricks”!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3183215-3C46-3D4C-8B39-B93B26CABF1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b="7551"/>
          <a:stretch>
            <a:fillRect/>
          </a:stretch>
        </p:blipFill>
        <p:spPr>
          <a:xfrm>
            <a:off x="6931025" y="1138239"/>
            <a:ext cx="5260975" cy="4458638"/>
          </a:xfrm>
          <a:prstGeom prst="rect">
            <a:avLst/>
          </a:prstGeom>
        </p:spPr>
      </p:pic>
      <p:pic>
        <p:nvPicPr>
          <p:cNvPr id="3076" name="Picture 4" descr="Der geplante FCC schneidet den LHC: Bild CERN.">
            <a:extLst>
              <a:ext uri="{FF2B5EF4-FFF2-40B4-BE49-F238E27FC236}">
                <a16:creationId xmlns:a16="http://schemas.microsoft.com/office/drawing/2014/main" id="{1A65FF1D-EA47-A279-6400-7928C3AA51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7" r="16731"/>
          <a:stretch>
            <a:fillRect/>
          </a:stretch>
        </p:blipFill>
        <p:spPr bwMode="auto">
          <a:xfrm>
            <a:off x="7293958" y="1431682"/>
            <a:ext cx="4619570" cy="383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ERN - Wikipedia">
            <a:extLst>
              <a:ext uri="{FF2B5EF4-FFF2-40B4-BE49-F238E27FC236}">
                <a16:creationId xmlns:a16="http://schemas.microsoft.com/office/drawing/2014/main" id="{689D9DA1-B508-E2EA-F5C4-864C330567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216" y="1430407"/>
            <a:ext cx="970184" cy="970184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" name="Group 11">
            <a:extLst>
              <a:ext uri="{FF2B5EF4-FFF2-40B4-BE49-F238E27FC236}">
                <a16:creationId xmlns:a16="http://schemas.microsoft.com/office/drawing/2014/main" id="{AB90BF6B-B594-BA16-2A3E-63B2289C5D4B}"/>
              </a:ext>
            </a:extLst>
          </p:cNvPr>
          <p:cNvGrpSpPr/>
          <p:nvPr/>
        </p:nvGrpSpPr>
        <p:grpSpPr>
          <a:xfrm rot="5216591">
            <a:off x="10132387" y="4992493"/>
            <a:ext cx="1107618" cy="2108842"/>
            <a:chOff x="6226317" y="728144"/>
            <a:chExt cx="2974705" cy="56636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12">
              <a:extLst>
                <a:ext uri="{FF2B5EF4-FFF2-40B4-BE49-F238E27FC236}">
                  <a16:creationId xmlns:a16="http://schemas.microsoft.com/office/drawing/2014/main" id="{FA309A4A-BC4E-0346-27CC-3A40BB080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27321">
              <a:off x="7062983" y="777682"/>
              <a:ext cx="1981509" cy="1882434"/>
            </a:xfrm>
            <a:prstGeom prst="rect">
              <a:avLst/>
            </a:prstGeom>
          </p:spPr>
        </p:pic>
        <p:pic>
          <p:nvPicPr>
            <p:cNvPr id="6" name="Picture 13">
              <a:extLst>
                <a:ext uri="{FF2B5EF4-FFF2-40B4-BE49-F238E27FC236}">
                  <a16:creationId xmlns:a16="http://schemas.microsoft.com/office/drawing/2014/main" id="{39D13D21-EE6C-E8FA-58E1-37ECDE955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5822">
              <a:off x="6226317" y="2220298"/>
              <a:ext cx="1981509" cy="1882434"/>
            </a:xfrm>
            <a:prstGeom prst="rect">
              <a:avLst/>
            </a:prstGeom>
          </p:spPr>
        </p:pic>
        <p:pic>
          <p:nvPicPr>
            <p:cNvPr id="7" name="Picture 14">
              <a:extLst>
                <a:ext uri="{FF2B5EF4-FFF2-40B4-BE49-F238E27FC236}">
                  <a16:creationId xmlns:a16="http://schemas.microsoft.com/office/drawing/2014/main" id="{693FBE4A-F450-CA87-A382-FD86DB69B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4942">
              <a:off x="6382090" y="4509381"/>
              <a:ext cx="1981509" cy="1882434"/>
            </a:xfrm>
            <a:prstGeom prst="rect">
              <a:avLst/>
            </a:prstGeom>
          </p:spPr>
        </p:pic>
        <p:pic>
          <p:nvPicPr>
            <p:cNvPr id="9" name="Picture 15">
              <a:extLst>
                <a:ext uri="{FF2B5EF4-FFF2-40B4-BE49-F238E27FC236}">
                  <a16:creationId xmlns:a16="http://schemas.microsoft.com/office/drawing/2014/main" id="{CA519CB1-A42E-96AD-C9C7-5E681AE7A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112630">
              <a:off x="7269050" y="3216395"/>
              <a:ext cx="1981509" cy="1882434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B73A328-AFDE-04FB-D579-F6F5D3B8B963}"/>
              </a:ext>
            </a:extLst>
          </p:cNvPr>
          <p:cNvCxnSpPr/>
          <p:nvPr/>
        </p:nvCxnSpPr>
        <p:spPr>
          <a:xfrm>
            <a:off x="2139385" y="6129523"/>
            <a:ext cx="1629373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BFDDF24-82E3-89F5-513F-DFF2F754203E}"/>
              </a:ext>
            </a:extLst>
          </p:cNvPr>
          <p:cNvCxnSpPr>
            <a:cxnSpLocks/>
          </p:cNvCxnSpPr>
          <p:nvPr/>
        </p:nvCxnSpPr>
        <p:spPr>
          <a:xfrm>
            <a:off x="5659685" y="6528125"/>
            <a:ext cx="205093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D1F1B50-CC79-5BAB-49E3-D4361BA923A8}"/>
              </a:ext>
            </a:extLst>
          </p:cNvPr>
          <p:cNvSpPr txBox="1"/>
          <p:nvPr/>
        </p:nvSpPr>
        <p:spPr>
          <a:xfrm>
            <a:off x="8217167" y="5824227"/>
            <a:ext cx="3350411" cy="420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30" b="1" dirty="0">
                <a:solidFill>
                  <a:schemeClr val="accent2"/>
                </a:solidFill>
              </a:rPr>
              <a:t>This talk:</a:t>
            </a:r>
            <a:endParaRPr lang="en-US" sz="213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5A336B-CC33-403A-5794-8C3C8E0B8B7A}"/>
              </a:ext>
            </a:extLst>
          </p:cNvPr>
          <p:cNvSpPr/>
          <p:nvPr/>
        </p:nvSpPr>
        <p:spPr>
          <a:xfrm>
            <a:off x="8067368" y="5523137"/>
            <a:ext cx="3831412" cy="111473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7946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F41F1F0-4EB3-0145-8C25-9BDE55148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8566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DCE0DE-D17D-8048-8123-5B6DE77AD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74" y="264398"/>
            <a:ext cx="6115380" cy="911019"/>
          </a:xfrm>
          <a:solidFill>
            <a:schemeClr val="accent1"/>
          </a:solidFill>
        </p:spPr>
        <p:txBody>
          <a:bodyPr vert="horz" wrap="square" lIns="121920" tIns="121920" rIns="121920" bIns="121920" rtlCol="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Many lasers are required! </a:t>
            </a:r>
            <a:br>
              <a:rPr lang="en-US" dirty="0">
                <a:solidFill>
                  <a:schemeClr val="bg1"/>
                </a:solidFill>
                <a:latin typeface="+mn-lt"/>
              </a:rPr>
            </a:br>
            <a:r>
              <a:rPr lang="en-US" dirty="0">
                <a:solidFill>
                  <a:schemeClr val="bg1"/>
                </a:solidFill>
                <a:latin typeface="+mn-lt"/>
              </a:rPr>
              <a:t>Efficiency is key to making this work 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9C767-F71B-C95E-9724-2459E34956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76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1733A-DD2B-8125-CA1F-A33EAA769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C420-AE64-BDEB-AB70-B0BB8798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BF53667-C5F5-7356-ECDB-334D41D8D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5" name="Grafik 3">
            <a:extLst>
              <a:ext uri="{FF2B5EF4-FFF2-40B4-BE49-F238E27FC236}">
                <a16:creationId xmlns:a16="http://schemas.microsoft.com/office/drawing/2014/main" id="{58C8CF86-40B2-C653-F156-F9408C103F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23392" y="1031531"/>
            <a:ext cx="11163845" cy="5112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10459A-42D1-CB2F-DB3A-DB27D877137F}"/>
              </a:ext>
            </a:extLst>
          </p:cNvPr>
          <p:cNvSpPr/>
          <p:nvPr/>
        </p:nvSpPr>
        <p:spPr>
          <a:xfrm>
            <a:off x="622303" y="6306029"/>
            <a:ext cx="12344276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/>
              <a:t>Buffer gas source		     Transverse cooling		           Experiments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6B668980-DAF0-C922-0E67-DF84E4966355}"/>
              </a:ext>
            </a:extLst>
          </p:cNvPr>
          <p:cNvSpPr/>
          <p:nvPr/>
        </p:nvSpPr>
        <p:spPr>
          <a:xfrm rot="3131493">
            <a:off x="8746973" y="3390531"/>
            <a:ext cx="431800" cy="952500"/>
          </a:xfrm>
          <a:prstGeom prst="downArrow">
            <a:avLst>
              <a:gd name="adj1" fmla="val 50000"/>
              <a:gd name="adj2" fmla="val 701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13E5C1C-05E6-47EF-EE56-13FA104FFDE7}"/>
              </a:ext>
            </a:extLst>
          </p:cNvPr>
          <p:cNvGrpSpPr/>
          <p:nvPr/>
        </p:nvGrpSpPr>
        <p:grpSpPr>
          <a:xfrm>
            <a:off x="4815627" y="2653183"/>
            <a:ext cx="1813616" cy="797460"/>
            <a:chOff x="3611720" y="1989886"/>
            <a:chExt cx="1360212" cy="598095"/>
          </a:xfrm>
        </p:grpSpPr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F2F82364-80F5-7189-A96E-FF883CE7F6C5}"/>
                </a:ext>
              </a:extLst>
            </p:cNvPr>
            <p:cNvSpPr/>
            <p:nvPr/>
          </p:nvSpPr>
          <p:spPr>
            <a:xfrm rot="197487" flipH="1" flipV="1">
              <a:off x="3611720" y="1989886"/>
              <a:ext cx="962025" cy="575180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 dirty="0">
                <a:solidFill>
                  <a:schemeClr val="tx1"/>
                </a:solidFill>
              </a:endParaRP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7A097172-C62F-0486-ABAD-0800DD9DA201}"/>
                </a:ext>
              </a:extLst>
            </p:cNvPr>
            <p:cNvSpPr/>
            <p:nvPr/>
          </p:nvSpPr>
          <p:spPr>
            <a:xfrm rot="197487">
              <a:off x="3853306" y="2012801"/>
              <a:ext cx="1118626" cy="575180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33" dirty="0">
                  <a:solidFill>
                    <a:schemeClr val="tx1"/>
                  </a:solidFill>
                </a:rPr>
                <a:t>30 cm </a:t>
              </a: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70256A0-4071-514C-6EC6-4407F42A51B9}"/>
              </a:ext>
            </a:extLst>
          </p:cNvPr>
          <p:cNvCxnSpPr/>
          <p:nvPr/>
        </p:nvCxnSpPr>
        <p:spPr>
          <a:xfrm>
            <a:off x="2948457" y="6530221"/>
            <a:ext cx="159441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3B97DDA-5E60-BDCB-705B-9EA6EA919008}"/>
              </a:ext>
            </a:extLst>
          </p:cNvPr>
          <p:cNvCxnSpPr/>
          <p:nvPr/>
        </p:nvCxnSpPr>
        <p:spPr>
          <a:xfrm>
            <a:off x="7137361" y="6530221"/>
            <a:ext cx="159441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6042D88-9CFF-644B-592F-20A70FD2ECAF}"/>
              </a:ext>
            </a:extLst>
          </p:cNvPr>
          <p:cNvSpPr/>
          <p:nvPr/>
        </p:nvSpPr>
        <p:spPr>
          <a:xfrm>
            <a:off x="9070990" y="204240"/>
            <a:ext cx="2936964" cy="37832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2400" baseline="30000" dirty="0"/>
          </a:p>
          <a:p>
            <a:pPr algn="ctr"/>
            <a:r>
              <a:rPr lang="en-US" sz="2400" b="1" baseline="30000" dirty="0"/>
              <a:t>Replace with your favorite interaction region: </a:t>
            </a:r>
          </a:p>
          <a:p>
            <a:pPr algn="ctr"/>
            <a:endParaRPr lang="en-US" sz="3200" b="1" baseline="30000" dirty="0"/>
          </a:p>
          <a:p>
            <a:pPr marL="342891" indent="-342891" algn="ctr">
              <a:buFont typeface="Arial" panose="020B0604020202020204" pitchFamily="34" charset="0"/>
              <a:buChar char="•"/>
            </a:pPr>
            <a:r>
              <a:rPr lang="en-US" sz="2400" baseline="30000" dirty="0" err="1"/>
              <a:t>eEDM</a:t>
            </a:r>
            <a:r>
              <a:rPr lang="en-US" sz="2400" baseline="30000" dirty="0"/>
              <a:t> spin precession</a:t>
            </a:r>
          </a:p>
          <a:p>
            <a:pPr marL="342891" indent="-342891" algn="ctr">
              <a:buFont typeface="Arial" panose="020B0604020202020204" pitchFamily="34" charset="0"/>
              <a:buChar char="•"/>
            </a:pPr>
            <a:endParaRPr lang="en-US" sz="2400" baseline="30000" dirty="0"/>
          </a:p>
          <a:p>
            <a:pPr marL="342891" indent="-342891" algn="ctr">
              <a:buFont typeface="Arial" panose="020B0604020202020204" pitchFamily="34" charset="0"/>
              <a:buChar char="•"/>
            </a:pPr>
            <a:r>
              <a:rPr lang="en-US" sz="2400" baseline="30000" dirty="0"/>
              <a:t>Cryostat for rare-gas matrix implantation</a:t>
            </a:r>
            <a:br>
              <a:rPr lang="en-US" sz="2400" baseline="30000" dirty="0"/>
            </a:br>
            <a:r>
              <a:rPr lang="en-US" sz="2400" baseline="30000" dirty="0"/>
              <a:t>and </a:t>
            </a:r>
            <a:r>
              <a:rPr lang="en-US" sz="2400" baseline="30000" dirty="0" err="1"/>
              <a:t>eEDM</a:t>
            </a:r>
            <a:r>
              <a:rPr lang="en-US" sz="2400" baseline="30000" dirty="0"/>
              <a:t> searches</a:t>
            </a:r>
          </a:p>
          <a:p>
            <a:pPr marL="342891" indent="-342891" algn="ctr">
              <a:buFont typeface="Arial" panose="020B0604020202020204" pitchFamily="34" charset="0"/>
              <a:buChar char="•"/>
            </a:pPr>
            <a:endParaRPr lang="en-US" sz="2400" baseline="30000" dirty="0"/>
          </a:p>
          <a:p>
            <a:pPr marL="342891" indent="-342891" algn="ctr">
              <a:buFont typeface="Arial" panose="020B0604020202020204" pitchFamily="34" charset="0"/>
              <a:buChar char="•"/>
            </a:pPr>
            <a:r>
              <a:rPr lang="en-US" sz="2400" baseline="30000" dirty="0"/>
              <a:t>Large, stable magnet for nuclear parity violation</a:t>
            </a:r>
          </a:p>
          <a:p>
            <a:pPr marL="342891" indent="-342891" algn="ctr">
              <a:buFont typeface="Arial" panose="020B0604020202020204" pitchFamily="34" charset="0"/>
              <a:buChar char="•"/>
            </a:pPr>
            <a:endParaRPr lang="en-US" sz="2400" baseline="30000" dirty="0"/>
          </a:p>
          <a:p>
            <a:pPr marL="342891" indent="-342891" algn="ctr">
              <a:buFont typeface="Arial" panose="020B0604020202020204" pitchFamily="34" charset="0"/>
              <a:buChar char="•"/>
            </a:pPr>
            <a:r>
              <a:rPr lang="en-US" sz="2400" i="1" baseline="30000" dirty="0"/>
              <a:t>Slowing &amp; trapping</a:t>
            </a:r>
            <a:endParaRPr lang="en-US" sz="2400" baseline="30000" dirty="0"/>
          </a:p>
          <a:p>
            <a:pPr algn="ctr"/>
            <a:endParaRPr lang="en-US" sz="1051" b="1" dirty="0">
              <a:solidFill>
                <a:schemeClr val="accent2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FFBEEA4-D2F8-86E6-D01D-5EAA3EB295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2417" y="274319"/>
            <a:ext cx="2609119" cy="2148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5CBDDF72-11BD-644E-EAC9-F5990F28A5E0}"/>
              </a:ext>
            </a:extLst>
          </p:cNvPr>
          <p:cNvSpPr/>
          <p:nvPr/>
        </p:nvSpPr>
        <p:spPr>
          <a:xfrm>
            <a:off x="2898219" y="6352163"/>
            <a:ext cx="4366751" cy="451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33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8047C8F-0945-511F-5168-D32801605755}"/>
              </a:ext>
            </a:extLst>
          </p:cNvPr>
          <p:cNvSpPr/>
          <p:nvPr/>
        </p:nvSpPr>
        <p:spPr>
          <a:xfrm>
            <a:off x="7137361" y="6269162"/>
            <a:ext cx="4049243" cy="451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33" dirty="0"/>
          </a:p>
        </p:txBody>
      </p:sp>
    </p:spTree>
    <p:extLst>
      <p:ext uri="{BB962C8B-B14F-4D97-AF65-F5344CB8AC3E}">
        <p14:creationId xmlns:p14="http://schemas.microsoft.com/office/powerpoint/2010/main" val="290765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3" grpId="0" animBg="1"/>
      <p:bldP spid="6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587E85-418A-6ED5-7151-9FE443E40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7AAB4-4A4C-60D8-F706-7CAA48890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A462FB1-F714-62B8-539E-D60510B00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5" name="Grafik 3">
            <a:extLst>
              <a:ext uri="{FF2B5EF4-FFF2-40B4-BE49-F238E27FC236}">
                <a16:creationId xmlns:a16="http://schemas.microsoft.com/office/drawing/2014/main" id="{1355807D-E7E2-7A9B-93E2-AC21BCBA5A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23392" y="1031531"/>
            <a:ext cx="11163845" cy="5112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50610EA-6C0B-4C98-2DAC-EA6A8EF3DEBB}"/>
              </a:ext>
            </a:extLst>
          </p:cNvPr>
          <p:cNvSpPr/>
          <p:nvPr/>
        </p:nvSpPr>
        <p:spPr>
          <a:xfrm>
            <a:off x="622303" y="6306029"/>
            <a:ext cx="12344276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/>
              <a:t>Buffer gas source		     Transverse cooling		           Experiments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6DF361-0308-BBC8-38C9-B048E0225229}"/>
              </a:ext>
            </a:extLst>
          </p:cNvPr>
          <p:cNvGrpSpPr/>
          <p:nvPr/>
        </p:nvGrpSpPr>
        <p:grpSpPr>
          <a:xfrm>
            <a:off x="4815627" y="2653183"/>
            <a:ext cx="1813616" cy="797460"/>
            <a:chOff x="3611720" y="1989886"/>
            <a:chExt cx="1360212" cy="598095"/>
          </a:xfrm>
        </p:grpSpPr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092D16BF-D38A-6610-BCE2-2CBC297F5DDF}"/>
                </a:ext>
              </a:extLst>
            </p:cNvPr>
            <p:cNvSpPr/>
            <p:nvPr/>
          </p:nvSpPr>
          <p:spPr>
            <a:xfrm rot="197487" flipH="1" flipV="1">
              <a:off x="3611720" y="1989886"/>
              <a:ext cx="962025" cy="575180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 dirty="0">
                <a:solidFill>
                  <a:schemeClr val="tx1"/>
                </a:solidFill>
              </a:endParaRP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D6EC9253-8F42-2C0D-EC49-355A49C0AD94}"/>
                </a:ext>
              </a:extLst>
            </p:cNvPr>
            <p:cNvSpPr/>
            <p:nvPr/>
          </p:nvSpPr>
          <p:spPr>
            <a:xfrm rot="197487">
              <a:off x="3853306" y="2012801"/>
              <a:ext cx="1118626" cy="575180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33" dirty="0">
                  <a:solidFill>
                    <a:schemeClr val="tx1"/>
                  </a:solidFill>
                </a:rPr>
                <a:t>30 cm </a:t>
              </a: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27AE28-9A12-7368-A356-EEFDEEC448DD}"/>
              </a:ext>
            </a:extLst>
          </p:cNvPr>
          <p:cNvCxnSpPr/>
          <p:nvPr/>
        </p:nvCxnSpPr>
        <p:spPr>
          <a:xfrm>
            <a:off x="2948457" y="6530221"/>
            <a:ext cx="159441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6C511D1-B55D-5DE1-D871-66C8219E5C6B}"/>
              </a:ext>
            </a:extLst>
          </p:cNvPr>
          <p:cNvCxnSpPr/>
          <p:nvPr/>
        </p:nvCxnSpPr>
        <p:spPr>
          <a:xfrm>
            <a:off x="7118700" y="6530221"/>
            <a:ext cx="159441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DD0F5BB3-F5CC-4F9B-0E04-C0729CE9B1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2417" y="274319"/>
            <a:ext cx="2609119" cy="2148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Down Arrow 26">
            <a:extLst>
              <a:ext uri="{FF2B5EF4-FFF2-40B4-BE49-F238E27FC236}">
                <a16:creationId xmlns:a16="http://schemas.microsoft.com/office/drawing/2014/main" id="{00C9354A-6E89-F763-3747-A276C264DD78}"/>
              </a:ext>
            </a:extLst>
          </p:cNvPr>
          <p:cNvSpPr/>
          <p:nvPr/>
        </p:nvSpPr>
        <p:spPr>
          <a:xfrm rot="3131493">
            <a:off x="8784295" y="3334548"/>
            <a:ext cx="431800" cy="952500"/>
          </a:xfrm>
          <a:prstGeom prst="downArrow">
            <a:avLst>
              <a:gd name="adj1" fmla="val 50000"/>
              <a:gd name="adj2" fmla="val 701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B0A7FA-2D6E-0D76-CB32-6818E215DF4D}"/>
              </a:ext>
            </a:extLst>
          </p:cNvPr>
          <p:cNvGrpSpPr/>
          <p:nvPr/>
        </p:nvGrpSpPr>
        <p:grpSpPr>
          <a:xfrm>
            <a:off x="8455683" y="256049"/>
            <a:ext cx="3520198" cy="3299725"/>
            <a:chOff x="8455683" y="256049"/>
            <a:chExt cx="3520198" cy="3299725"/>
          </a:xfrm>
        </p:grpSpPr>
        <p:grpSp>
          <p:nvGrpSpPr>
            <p:cNvPr id="10" name="Gruppieren 13">
              <a:extLst>
                <a:ext uri="{FF2B5EF4-FFF2-40B4-BE49-F238E27FC236}">
                  <a16:creationId xmlns:a16="http://schemas.microsoft.com/office/drawing/2014/main" id="{DFD00B9A-7BFC-0A0C-F142-7B8296FEFD0E}"/>
                </a:ext>
              </a:extLst>
            </p:cNvPr>
            <p:cNvGrpSpPr/>
            <p:nvPr/>
          </p:nvGrpSpPr>
          <p:grpSpPr>
            <a:xfrm>
              <a:off x="8455683" y="256049"/>
              <a:ext cx="3520198" cy="3299725"/>
              <a:chOff x="-2963922" y="1940560"/>
              <a:chExt cx="3520198" cy="3299725"/>
            </a:xfrm>
          </p:grpSpPr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6AA6D702-63F1-0127-D4ED-F9250F0B278B}"/>
                  </a:ext>
                </a:extLst>
              </p:cNvPr>
              <p:cNvSpPr/>
              <p:nvPr/>
            </p:nvSpPr>
            <p:spPr>
              <a:xfrm>
                <a:off x="-2963922" y="1940560"/>
                <a:ext cx="3520198" cy="3299725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  <p:pic>
            <p:nvPicPr>
              <p:cNvPr id="17" name="Grafik 15">
                <a:extLst>
                  <a:ext uri="{FF2B5EF4-FFF2-40B4-BE49-F238E27FC236}">
                    <a16:creationId xmlns:a16="http://schemas.microsoft.com/office/drawing/2014/main" id="{7F024F5C-B001-D71A-CE29-D3111F7F99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160376" y="2394831"/>
                <a:ext cx="1571182" cy="2713197"/>
              </a:xfrm>
              <a:prstGeom prst="rect">
                <a:avLst/>
              </a:prstGeom>
            </p:spPr>
          </p:pic>
          <p:grpSp>
            <p:nvGrpSpPr>
              <p:cNvPr id="20" name="Gruppieren 16">
                <a:extLst>
                  <a:ext uri="{FF2B5EF4-FFF2-40B4-BE49-F238E27FC236}">
                    <a16:creationId xmlns:a16="http://schemas.microsoft.com/office/drawing/2014/main" id="{6E694A7D-4BC4-E88D-FA72-6621E0A42789}"/>
                  </a:ext>
                </a:extLst>
              </p:cNvPr>
              <p:cNvGrpSpPr/>
              <p:nvPr/>
            </p:nvGrpSpPr>
            <p:grpSpPr>
              <a:xfrm>
                <a:off x="-1289643" y="2849703"/>
                <a:ext cx="1768469" cy="1846339"/>
                <a:chOff x="9828264" y="2241909"/>
                <a:chExt cx="1768469" cy="1846339"/>
              </a:xfrm>
            </p:grpSpPr>
            <p:sp>
              <p:nvSpPr>
                <p:cNvPr id="22" name="Textfeld 18">
                  <a:extLst>
                    <a:ext uri="{FF2B5EF4-FFF2-40B4-BE49-F238E27FC236}">
                      <a16:creationId xmlns:a16="http://schemas.microsoft.com/office/drawing/2014/main" id="{51D67238-07DB-A794-E5EB-5253DF4A11EC}"/>
                    </a:ext>
                  </a:extLst>
                </p:cNvPr>
                <p:cNvSpPr txBox="1"/>
                <p:nvPr/>
              </p:nvSpPr>
              <p:spPr>
                <a:xfrm rot="16200000">
                  <a:off x="9659371" y="3185843"/>
                  <a:ext cx="596317" cy="2585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noProof="0" dirty="0">
                      <a:solidFill>
                        <a:srgbClr val="191970"/>
                      </a:solidFill>
                    </a:rPr>
                    <a:t>860 nm</a:t>
                  </a:r>
                </a:p>
              </p:txBody>
            </p:sp>
            <p:sp>
              <p:nvSpPr>
                <p:cNvPr id="23" name="Textfeld 19">
                  <a:extLst>
                    <a:ext uri="{FF2B5EF4-FFF2-40B4-BE49-F238E27FC236}">
                      <a16:creationId xmlns:a16="http://schemas.microsoft.com/office/drawing/2014/main" id="{5E9BDD82-B0BF-08CD-5BD1-138D9D857046}"/>
                    </a:ext>
                  </a:extLst>
                </p:cNvPr>
                <p:cNvSpPr txBox="1"/>
                <p:nvPr/>
              </p:nvSpPr>
              <p:spPr>
                <a:xfrm rot="16200000">
                  <a:off x="11169308" y="2410802"/>
                  <a:ext cx="596317" cy="2585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noProof="0" dirty="0">
                      <a:solidFill>
                        <a:srgbClr val="191970"/>
                      </a:solidFill>
                    </a:rPr>
                    <a:t>860 nm</a:t>
                  </a:r>
                </a:p>
              </p:txBody>
            </p:sp>
            <p:sp>
              <p:nvSpPr>
                <p:cNvPr id="24" name="Textfeld 20">
                  <a:extLst>
                    <a:ext uri="{FF2B5EF4-FFF2-40B4-BE49-F238E27FC236}">
                      <a16:creationId xmlns:a16="http://schemas.microsoft.com/office/drawing/2014/main" id="{1DB6B25C-B7D7-4056-5A7D-271F3D0EE9E8}"/>
                    </a:ext>
                  </a:extLst>
                </p:cNvPr>
                <p:cNvSpPr txBox="1"/>
                <p:nvPr/>
              </p:nvSpPr>
              <p:spPr>
                <a:xfrm rot="17400140">
                  <a:off x="10351496" y="3660824"/>
                  <a:ext cx="596317" cy="2585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noProof="0" dirty="0">
                      <a:solidFill>
                        <a:srgbClr val="CC1313"/>
                      </a:solidFill>
                    </a:rPr>
                    <a:t>828 nm</a:t>
                  </a:r>
                </a:p>
              </p:txBody>
            </p:sp>
            <p:sp>
              <p:nvSpPr>
                <p:cNvPr id="25" name="Textfeld 21">
                  <a:extLst>
                    <a:ext uri="{FF2B5EF4-FFF2-40B4-BE49-F238E27FC236}">
                      <a16:creationId xmlns:a16="http://schemas.microsoft.com/office/drawing/2014/main" id="{4383C1AB-FE97-82AA-123A-96B04CB8CA8A}"/>
                    </a:ext>
                  </a:extLst>
                </p:cNvPr>
                <p:cNvSpPr txBox="1"/>
                <p:nvPr/>
              </p:nvSpPr>
              <p:spPr>
                <a:xfrm rot="3652363">
                  <a:off x="10367517" y="2579809"/>
                  <a:ext cx="596317" cy="2585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sz="1400" noProof="0" dirty="0">
                      <a:solidFill>
                        <a:srgbClr val="CC1313"/>
                      </a:solidFill>
                    </a:rPr>
                    <a:t>895 nm</a:t>
                  </a:r>
                </a:p>
              </p:txBody>
            </p:sp>
          </p:grpSp>
          <p:sp>
            <p:nvSpPr>
              <p:cNvPr id="21" name="Textfeld 17">
                <a:extLst>
                  <a:ext uri="{FF2B5EF4-FFF2-40B4-BE49-F238E27FC236}">
                    <a16:creationId xmlns:a16="http://schemas.microsoft.com/office/drawing/2014/main" id="{B9C396FF-CBF5-5ED3-8962-B648BBD05CFD}"/>
                  </a:ext>
                </a:extLst>
              </p:cNvPr>
              <p:cNvSpPr txBox="1"/>
              <p:nvPr/>
            </p:nvSpPr>
            <p:spPr>
              <a:xfrm>
                <a:off x="-1182699" y="2016456"/>
                <a:ext cx="1615827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en-US" noProof="0" dirty="0"/>
                  <a:t>Raman scheme</a:t>
                </a:r>
              </a:p>
            </p:txBody>
          </p:sp>
        </p:grpSp>
        <p:pic>
          <p:nvPicPr>
            <p:cNvPr id="26" name="Inhaltsplatzhalter 10" descr="Ein Bild, das Farbigkeit, Screenshot, lila, violett enthält.&#10;&#10;Automatisch generierte Beschreibung">
              <a:extLst>
                <a:ext uri="{FF2B5EF4-FFF2-40B4-BE49-F238E27FC236}">
                  <a16:creationId xmlns:a16="http://schemas.microsoft.com/office/drawing/2014/main" id="{8B9308F2-2805-1B80-D317-B6D795C6C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847510" y="1546800"/>
              <a:ext cx="2772795" cy="72926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9" name="Grafik 8">
            <a:extLst>
              <a:ext uri="{FF2B5EF4-FFF2-40B4-BE49-F238E27FC236}">
                <a16:creationId xmlns:a16="http://schemas.microsoft.com/office/drawing/2014/main" id="{58C5051A-A0B6-45F3-580F-631ADF519E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07206" y="3232866"/>
            <a:ext cx="1189096" cy="104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0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j-lt"/>
              </a:rPr>
              <a:t>Laser cooling of </a:t>
            </a:r>
            <a:r>
              <a:rPr lang="en-US" b="0" baseline="30000" noProof="0" dirty="0">
                <a:latin typeface="+mj-lt"/>
              </a:rPr>
              <a:t>138</a:t>
            </a:r>
            <a:r>
              <a:rPr lang="en-US" b="0" noProof="0" dirty="0">
                <a:latin typeface="+mj-lt"/>
              </a:rPr>
              <a:t>BaF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ADCE42B1-FB0A-7F3E-3893-80D42837E3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40" y="1458913"/>
            <a:ext cx="5011962" cy="3619273"/>
          </a:xfr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6734191-9CAF-7AAC-F1FD-50E0FCE189FF}"/>
              </a:ext>
            </a:extLst>
          </p:cNvPr>
          <p:cNvSpPr txBox="1"/>
          <p:nvPr/>
        </p:nvSpPr>
        <p:spPr>
          <a:xfrm>
            <a:off x="1113972" y="2334985"/>
            <a:ext cx="1106072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noProof="0" dirty="0">
                <a:solidFill>
                  <a:schemeClr val="bg1"/>
                </a:solidFill>
              </a:rPr>
              <a:t>unperturbed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E5663F-8360-1AE8-48D8-789F5EB67866}"/>
              </a:ext>
            </a:extLst>
          </p:cNvPr>
          <p:cNvSpPr txBox="1"/>
          <p:nvPr/>
        </p:nvSpPr>
        <p:spPr>
          <a:xfrm>
            <a:off x="1048656" y="3490817"/>
            <a:ext cx="2016578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noProof="0" dirty="0">
                <a:solidFill>
                  <a:schemeClr val="bg1"/>
                </a:solidFill>
              </a:rPr>
              <a:t>blue detuned - cooling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136C1CF-C8EE-AC0E-9223-4171FDD2F2DE}"/>
              </a:ext>
            </a:extLst>
          </p:cNvPr>
          <p:cNvSpPr txBox="1"/>
          <p:nvPr/>
        </p:nvSpPr>
        <p:spPr>
          <a:xfrm>
            <a:off x="1048656" y="4635168"/>
            <a:ext cx="1950855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noProof="0" dirty="0">
                <a:solidFill>
                  <a:schemeClr val="bg1"/>
                </a:solidFill>
              </a:rPr>
              <a:t>red detuned - heating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4CA2E9-793A-DD1A-6F85-C277ADBDBD25}"/>
              </a:ext>
            </a:extLst>
          </p:cNvPr>
          <p:cNvSpPr/>
          <p:nvPr/>
        </p:nvSpPr>
        <p:spPr>
          <a:xfrm>
            <a:off x="6906984" y="1845129"/>
            <a:ext cx="473529" cy="489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2CD7C57-69D1-A039-B3C1-3D44AEBB7904}"/>
              </a:ext>
            </a:extLst>
          </p:cNvPr>
          <p:cNvSpPr/>
          <p:nvPr/>
        </p:nvSpPr>
        <p:spPr>
          <a:xfrm>
            <a:off x="903516" y="2695682"/>
            <a:ext cx="4565650" cy="1136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DA32E3F-4AF8-8BF5-BE8C-8B1671FF3E81}"/>
              </a:ext>
            </a:extLst>
          </p:cNvPr>
          <p:cNvSpPr/>
          <p:nvPr/>
        </p:nvSpPr>
        <p:spPr>
          <a:xfrm>
            <a:off x="952454" y="3810000"/>
            <a:ext cx="4565650" cy="1287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18">
                <a:extLst>
                  <a:ext uri="{FF2B5EF4-FFF2-40B4-BE49-F238E27FC236}">
                    <a16:creationId xmlns:a16="http://schemas.microsoft.com/office/drawing/2014/main" id="{037EA154-2593-DD57-B924-5768DD99EBB1}"/>
                  </a:ext>
                </a:extLst>
              </p:cNvPr>
              <p:cNvSpPr/>
              <p:nvPr/>
            </p:nvSpPr>
            <p:spPr>
              <a:xfrm>
                <a:off x="903516" y="5182042"/>
                <a:ext cx="10654196" cy="15065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130" noProof="0" dirty="0">
                    <a:solidFill>
                      <a:schemeClr val="tx2"/>
                    </a:solidFill>
                  </a:rPr>
                  <a:t>Enhanced population in the coldest part of the distribution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130" noProof="0" dirty="0">
                    <a:solidFill>
                      <a:schemeClr val="tx2"/>
                    </a:solidFill>
                  </a:rPr>
                  <a:t>Collimated molecular beam with low temperature </a:t>
                </a:r>
                <a14:m>
                  <m:oMath xmlns:m="http://schemas.openxmlformats.org/officeDocument/2006/math">
                    <m:r>
                      <a:rPr lang="en-US" sz="2130" b="0" i="1" noProof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US" sz="2130" noProof="0" dirty="0">
                    <a:solidFill>
                      <a:schemeClr val="tx2"/>
                    </a:solidFill>
                  </a:rPr>
                  <a:t> 2.5 </a:t>
                </a:r>
                <a:r>
                  <a:rPr lang="en-US" sz="2130" noProof="0" dirty="0" err="1">
                    <a:solidFill>
                      <a:schemeClr val="tx2"/>
                    </a:solidFill>
                  </a:rPr>
                  <a:t>mK</a:t>
                </a:r>
                <a:r>
                  <a:rPr lang="en-US" sz="2130" noProof="0" dirty="0">
                    <a:solidFill>
                      <a:schemeClr val="tx2"/>
                    </a:solidFill>
                  </a:rPr>
                  <a:t> (more likely ~ 100 </a:t>
                </a:r>
                <a:r>
                  <a:rPr lang="en-US" sz="2130" noProof="0" dirty="0" err="1">
                    <a:solidFill>
                      <a:schemeClr val="tx2"/>
                    </a:solidFill>
                  </a:rPr>
                  <a:t>uK</a:t>
                </a:r>
                <a:r>
                  <a:rPr lang="en-US" sz="2130" noProof="0" dirty="0">
                    <a:solidFill>
                      <a:schemeClr val="tx2"/>
                    </a:solidFill>
                  </a:rPr>
                  <a:t>)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130" dirty="0">
                    <a:solidFill>
                      <a:schemeClr val="tx2"/>
                    </a:solidFill>
                  </a:rPr>
                  <a:t>Useful for an </a:t>
                </a:r>
                <a:r>
                  <a:rPr lang="en-US" sz="2130" dirty="0" err="1">
                    <a:solidFill>
                      <a:schemeClr val="tx2"/>
                    </a:solidFill>
                  </a:rPr>
                  <a:t>eEDM</a:t>
                </a:r>
                <a:r>
                  <a:rPr lang="en-US" sz="2130" dirty="0">
                    <a:solidFill>
                      <a:schemeClr val="tx2"/>
                    </a:solidFill>
                  </a:rPr>
                  <a:t> beam experiment (c.f. </a:t>
                </a:r>
                <a:r>
                  <a:rPr lang="en-US" sz="2130" dirty="0" err="1">
                    <a:solidFill>
                      <a:schemeClr val="tx2"/>
                    </a:solidFill>
                  </a:rPr>
                  <a:t>YbF</a:t>
                </a:r>
                <a:r>
                  <a:rPr lang="en-US" sz="2130" dirty="0">
                    <a:solidFill>
                      <a:schemeClr val="tx2"/>
                    </a:solidFill>
                  </a:rPr>
                  <a:t>)!</a:t>
                </a:r>
                <a:endParaRPr lang="en-US" sz="2130" noProof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1" name="Rectangle 18">
                <a:extLst>
                  <a:ext uri="{FF2B5EF4-FFF2-40B4-BE49-F238E27FC236}">
                    <a16:creationId xmlns:a16="http://schemas.microsoft.com/office/drawing/2014/main" id="{037EA154-2593-DD57-B924-5768DD99EB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516" y="5182042"/>
                <a:ext cx="10654196" cy="1506566"/>
              </a:xfrm>
              <a:prstGeom prst="rect">
                <a:avLst/>
              </a:prstGeom>
              <a:blipFill>
                <a:blip r:embed="rId4"/>
                <a:stretch>
                  <a:fillRect l="-595" b="-6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nt Reference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633" y="1445695"/>
            <a:ext cx="4691722" cy="3651541"/>
          </a:xfrm>
          <a:prstGeom prst="rect">
            <a:avLst/>
          </a:prstGeom>
        </p:spPr>
      </p:pic>
      <p:pic>
        <p:nvPicPr>
          <p:cNvPr id="4" name="Heati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48" y="2551892"/>
            <a:ext cx="3760652" cy="1934881"/>
          </a:xfrm>
          <a:prstGeom prst="rect">
            <a:avLst/>
          </a:prstGeom>
        </p:spPr>
      </p:pic>
      <p:pic>
        <p:nvPicPr>
          <p:cNvPr id="3" name="Cooli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806" y="1528763"/>
            <a:ext cx="3760652" cy="296051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024083" y="953751"/>
            <a:ext cx="2140009" cy="4024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2400" noProof="0" dirty="0"/>
              <a:t>EMCCD  image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6806860" y="933097"/>
            <a:ext cx="407483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2400" noProof="0" dirty="0">
                <a:solidFill>
                  <a:schemeClr val="tx2"/>
                </a:solidFill>
              </a:rPr>
              <a:t>Molecular beam cross section</a:t>
            </a:r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id="{730D0ECF-66C2-B976-9039-38E5BD2C4BBB}"/>
              </a:ext>
            </a:extLst>
          </p:cNvPr>
          <p:cNvSpPr/>
          <p:nvPr/>
        </p:nvSpPr>
        <p:spPr>
          <a:xfrm>
            <a:off x="7238113" y="6390404"/>
            <a:ext cx="48027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noProof="0" dirty="0"/>
              <a:t>Rockenhäuser, Kogel </a:t>
            </a:r>
            <a:r>
              <a:rPr lang="en-US" sz="1600" i="1" noProof="0" dirty="0"/>
              <a:t>et al.</a:t>
            </a:r>
            <a:r>
              <a:rPr lang="en-US" sz="1600" noProof="0" dirty="0"/>
              <a:t>, PRR </a:t>
            </a:r>
            <a:r>
              <a:rPr lang="en-US" sz="1600" b="1" noProof="0" dirty="0"/>
              <a:t>6</a:t>
            </a:r>
            <a:r>
              <a:rPr lang="en-US" sz="1600" noProof="0" dirty="0"/>
              <a:t>, 043161 (2024)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A8AD719-1C4A-5573-6B07-CD85991B76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93158" y="86163"/>
            <a:ext cx="1189096" cy="104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0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uiExpand="1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n-lt"/>
              </a:rPr>
              <a:t>Laser cooling of </a:t>
            </a:r>
            <a:r>
              <a:rPr lang="en-US" b="0" baseline="30000" noProof="0" dirty="0">
                <a:latin typeface="+mn-lt"/>
              </a:rPr>
              <a:t>138</a:t>
            </a:r>
            <a:r>
              <a:rPr lang="en-US" b="0" noProof="0" dirty="0">
                <a:latin typeface="+mn-lt"/>
              </a:rPr>
              <a:t>BaF - Optimization</a:t>
            </a:r>
            <a:endParaRPr lang="en-US" noProof="0" dirty="0">
              <a:latin typeface="+mn-lt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15"/>
          <a:stretch/>
        </p:blipFill>
        <p:spPr>
          <a:xfrm>
            <a:off x="6261267" y="1713354"/>
            <a:ext cx="4909678" cy="554373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15"/>
          <a:stretch/>
        </p:blipFill>
        <p:spPr>
          <a:xfrm>
            <a:off x="6261267" y="1713354"/>
            <a:ext cx="4909678" cy="554373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15"/>
          <a:stretch/>
        </p:blipFill>
        <p:spPr>
          <a:xfrm>
            <a:off x="6261267" y="1713354"/>
            <a:ext cx="4909678" cy="554373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15"/>
          <a:stretch/>
        </p:blipFill>
        <p:spPr>
          <a:xfrm>
            <a:off x="6261267" y="1713354"/>
            <a:ext cx="4909678" cy="554373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54"/>
          <a:stretch/>
        </p:blipFill>
        <p:spPr>
          <a:xfrm>
            <a:off x="6256057" y="1713355"/>
            <a:ext cx="4955528" cy="5543730"/>
          </a:xfrm>
          <a:prstGeom prst="rect">
            <a:avLst/>
          </a:prstGeom>
        </p:spPr>
      </p:pic>
      <p:pic>
        <p:nvPicPr>
          <p:cNvPr id="15" name="Grafik 14" hidden="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85"/>
          <a:stretch/>
        </p:blipFill>
        <p:spPr>
          <a:xfrm>
            <a:off x="6258662" y="1713354"/>
            <a:ext cx="4932603" cy="5543731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5760321" y="4385552"/>
            <a:ext cx="5800251" cy="28122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18" name="Rectangle 18">
            <a:extLst>
              <a:ext uri="{FF2B5EF4-FFF2-40B4-BE49-F238E27FC236}">
                <a16:creationId xmlns:a16="http://schemas.microsoft.com/office/drawing/2014/main" id="{037EA154-2593-DD57-B924-5768DD99EBB1}"/>
              </a:ext>
            </a:extLst>
          </p:cNvPr>
          <p:cNvSpPr/>
          <p:nvPr/>
        </p:nvSpPr>
        <p:spPr>
          <a:xfrm>
            <a:off x="5575274" y="4524141"/>
            <a:ext cx="710116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000" b="1" noProof="0" dirty="0"/>
              <a:t>Optimization principles: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noProof="0" dirty="0"/>
              <a:t>Fewer sidebands can be better if suitably chosen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noProof="0" dirty="0"/>
              <a:t>One strong sideband, only weak repumping of </a:t>
            </a:r>
            <a:br>
              <a:rPr lang="en-US" sz="2000" noProof="0" dirty="0"/>
            </a:br>
            <a:r>
              <a:rPr lang="en-US" sz="2000" noProof="0" dirty="0"/>
              <a:t>remaining transitions to avoid dark states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997221" y="980843"/>
            <a:ext cx="4111703" cy="4024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2400" noProof="0" dirty="0"/>
              <a:t>Laser sideband configurations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7401403" y="980338"/>
            <a:ext cx="3197222" cy="4024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2400" noProof="0" dirty="0"/>
              <a:t>Laser cooling efficiency</a:t>
            </a:r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2"/>
          <a:stretch/>
        </p:blipFill>
        <p:spPr>
          <a:xfrm>
            <a:off x="590836" y="1713354"/>
            <a:ext cx="4368800" cy="4913794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2"/>
          <a:stretch/>
        </p:blipFill>
        <p:spPr>
          <a:xfrm>
            <a:off x="590836" y="1713354"/>
            <a:ext cx="4368800" cy="4913794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76"/>
          <a:stretch/>
        </p:blipFill>
        <p:spPr>
          <a:xfrm>
            <a:off x="560356" y="1713354"/>
            <a:ext cx="4399280" cy="4913794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2"/>
          <a:stretch/>
        </p:blipFill>
        <p:spPr>
          <a:xfrm>
            <a:off x="590836" y="1713354"/>
            <a:ext cx="4368800" cy="4913794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2"/>
          <a:stretch/>
        </p:blipFill>
        <p:spPr>
          <a:xfrm>
            <a:off x="590836" y="1713354"/>
            <a:ext cx="4368800" cy="4913794"/>
          </a:xfrm>
          <a:prstGeom prst="rect">
            <a:avLst/>
          </a:prstGeom>
        </p:spPr>
      </p:pic>
      <p:pic>
        <p:nvPicPr>
          <p:cNvPr id="27" name="Grafik 26" hidden="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2"/>
          <a:stretch/>
        </p:blipFill>
        <p:spPr>
          <a:xfrm>
            <a:off x="590836" y="1713354"/>
            <a:ext cx="4368800" cy="4913794"/>
          </a:xfrm>
          <a:prstGeom prst="rect">
            <a:avLst/>
          </a:prstGeom>
        </p:spPr>
      </p:pic>
      <p:sp>
        <p:nvSpPr>
          <p:cNvPr id="28" name="Rectangle 16">
            <a:extLst>
              <a:ext uri="{FF2B5EF4-FFF2-40B4-BE49-F238E27FC236}">
                <a16:creationId xmlns:a16="http://schemas.microsoft.com/office/drawing/2014/main" id="{730D0ECF-66C2-B976-9039-38E5BD2C4BBB}"/>
              </a:ext>
            </a:extLst>
          </p:cNvPr>
          <p:cNvSpPr/>
          <p:nvPr/>
        </p:nvSpPr>
        <p:spPr>
          <a:xfrm>
            <a:off x="8591697" y="6365385"/>
            <a:ext cx="33853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noProof="0" dirty="0"/>
              <a:t>Kogel </a:t>
            </a:r>
            <a:r>
              <a:rPr lang="en-US" sz="1600" i="1" noProof="0" dirty="0"/>
              <a:t>et al.</a:t>
            </a:r>
            <a:r>
              <a:rPr lang="en-US" sz="1600" noProof="0" dirty="0"/>
              <a:t>, NJP </a:t>
            </a:r>
            <a:r>
              <a:rPr lang="en-US" sz="1600" b="1" noProof="0" dirty="0"/>
              <a:t>27</a:t>
            </a:r>
            <a:r>
              <a:rPr lang="en-US" sz="1600" noProof="0" dirty="0"/>
              <a:t> 055001 (2025)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9125857" y="1395743"/>
            <a:ext cx="2670356" cy="428649"/>
            <a:chOff x="9125857" y="1395743"/>
            <a:chExt cx="2670356" cy="428649"/>
          </a:xfrm>
        </p:grpSpPr>
        <p:sp>
          <p:nvSpPr>
            <p:cNvPr id="29" name="Rectangle 161">
              <a:extLst>
                <a:ext uri="{FF2B5EF4-FFF2-40B4-BE49-F238E27FC236}">
                  <a16:creationId xmlns:a16="http://schemas.microsoft.com/office/drawing/2014/main" id="{76B435B8-4D3C-46B8-B7AB-AF6D83079273}"/>
                </a:ext>
              </a:extLst>
            </p:cNvPr>
            <p:cNvSpPr/>
            <p:nvPr/>
          </p:nvSpPr>
          <p:spPr>
            <a:xfrm>
              <a:off x="9438914" y="1395743"/>
              <a:ext cx="235729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noProof="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Strong single sideband</a:t>
              </a:r>
            </a:p>
          </p:txBody>
        </p:sp>
        <p:cxnSp>
          <p:nvCxnSpPr>
            <p:cNvPr id="30" name="Gerader Verbinder 36">
              <a:extLst>
                <a:ext uri="{FF2B5EF4-FFF2-40B4-BE49-F238E27FC236}">
                  <a16:creationId xmlns:a16="http://schemas.microsoft.com/office/drawing/2014/main" id="{CEA01C7A-658C-4768-B148-2F11587C90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25857" y="1624759"/>
              <a:ext cx="431800" cy="19963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" name="Gruppieren 5"/>
          <p:cNvGrpSpPr/>
          <p:nvPr/>
        </p:nvGrpSpPr>
        <p:grpSpPr>
          <a:xfrm>
            <a:off x="7100276" y="1824392"/>
            <a:ext cx="1766170" cy="804032"/>
            <a:chOff x="7100276" y="1824392"/>
            <a:chExt cx="1766170" cy="804032"/>
          </a:xfrm>
        </p:grpSpPr>
        <p:sp>
          <p:nvSpPr>
            <p:cNvPr id="31" name="Rectangle 161">
              <a:extLst>
                <a:ext uri="{FF2B5EF4-FFF2-40B4-BE49-F238E27FC236}">
                  <a16:creationId xmlns:a16="http://schemas.microsoft.com/office/drawing/2014/main" id="{8A9A7464-A00E-46E2-948A-E8B9E9DA94F3}"/>
                </a:ext>
              </a:extLst>
            </p:cNvPr>
            <p:cNvSpPr/>
            <p:nvPr/>
          </p:nvSpPr>
          <p:spPr>
            <a:xfrm>
              <a:off x="7100276" y="1824392"/>
              <a:ext cx="169750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noProof="0" dirty="0">
                  <a:solidFill>
                    <a:srgbClr val="FFA35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Conventional four sidebands</a:t>
              </a:r>
            </a:p>
          </p:txBody>
        </p:sp>
        <p:cxnSp>
          <p:nvCxnSpPr>
            <p:cNvPr id="32" name="Gerader Verbinder 36">
              <a:extLst>
                <a:ext uri="{FF2B5EF4-FFF2-40B4-BE49-F238E27FC236}">
                  <a16:creationId xmlns:a16="http://schemas.microsoft.com/office/drawing/2014/main" id="{DAD46483-2C83-46DB-BC25-BAC14280A7A6}"/>
                </a:ext>
              </a:extLst>
            </p:cNvPr>
            <p:cNvCxnSpPr>
              <a:cxnSpLocks/>
            </p:cNvCxnSpPr>
            <p:nvPr/>
          </p:nvCxnSpPr>
          <p:spPr>
            <a:xfrm>
              <a:off x="8096981" y="2348642"/>
              <a:ext cx="769465" cy="279782"/>
            </a:xfrm>
            <a:prstGeom prst="line">
              <a:avLst/>
            </a:prstGeom>
            <a:ln w="19050">
              <a:solidFill>
                <a:srgbClr val="FFA5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" name="Gruppieren 7" hidden="1"/>
          <p:cNvGrpSpPr/>
          <p:nvPr/>
        </p:nvGrpSpPr>
        <p:grpSpPr>
          <a:xfrm>
            <a:off x="8585344" y="3015504"/>
            <a:ext cx="1293251" cy="807481"/>
            <a:chOff x="8585344" y="3015504"/>
            <a:chExt cx="1293251" cy="807481"/>
          </a:xfrm>
        </p:grpSpPr>
        <p:sp>
          <p:nvSpPr>
            <p:cNvPr id="33" name="Rectangle 161">
              <a:extLst>
                <a:ext uri="{FF2B5EF4-FFF2-40B4-BE49-F238E27FC236}">
                  <a16:creationId xmlns:a16="http://schemas.microsoft.com/office/drawing/2014/main" id="{63D23395-2BCA-4A5B-B4B3-10ECD4F4EE0A}"/>
                </a:ext>
              </a:extLst>
            </p:cNvPr>
            <p:cNvSpPr/>
            <p:nvPr/>
          </p:nvSpPr>
          <p:spPr>
            <a:xfrm>
              <a:off x="8585344" y="3484431"/>
              <a:ext cx="129325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noProof="0" dirty="0">
                  <a:latin typeface="Arial" panose="020B0604020202020204" pitchFamily="34" charset="0"/>
                  <a:cs typeface="Arial" panose="020B0604020202020204" pitchFamily="34" charset="0"/>
                </a:rPr>
                <a:t>Bare laser</a:t>
              </a:r>
            </a:p>
          </p:txBody>
        </p:sp>
        <p:cxnSp>
          <p:nvCxnSpPr>
            <p:cNvPr id="34" name="Gerader Verbinder 36">
              <a:extLst>
                <a:ext uri="{FF2B5EF4-FFF2-40B4-BE49-F238E27FC236}">
                  <a16:creationId xmlns:a16="http://schemas.microsoft.com/office/drawing/2014/main" id="{DC2FDF63-992B-4FD1-97B7-7A9B744467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25857" y="3015504"/>
              <a:ext cx="101600" cy="542953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5" name="Ellipse 34"/>
          <p:cNvSpPr/>
          <p:nvPr/>
        </p:nvSpPr>
        <p:spPr>
          <a:xfrm>
            <a:off x="2050869" y="3473787"/>
            <a:ext cx="391886" cy="2133543"/>
          </a:xfrm>
          <a:prstGeom prst="ellipse">
            <a:avLst/>
          </a:prstGeom>
          <a:noFill/>
          <a:ln w="28575">
            <a:solidFill>
              <a:srgbClr val="0C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grpSp>
        <p:nvGrpSpPr>
          <p:cNvPr id="36" name="Gruppieren 35"/>
          <p:cNvGrpSpPr/>
          <p:nvPr/>
        </p:nvGrpSpPr>
        <p:grpSpPr>
          <a:xfrm>
            <a:off x="9050103" y="1950282"/>
            <a:ext cx="1926507" cy="338554"/>
            <a:chOff x="9068542" y="1406091"/>
            <a:chExt cx="1926507" cy="338554"/>
          </a:xfrm>
        </p:grpSpPr>
        <p:sp>
          <p:nvSpPr>
            <p:cNvPr id="37" name="Rectangle 161">
              <a:extLst>
                <a:ext uri="{FF2B5EF4-FFF2-40B4-BE49-F238E27FC236}">
                  <a16:creationId xmlns:a16="http://schemas.microsoft.com/office/drawing/2014/main" id="{76B435B8-4D3C-46B8-B7AB-AF6D83079273}"/>
                </a:ext>
              </a:extLst>
            </p:cNvPr>
            <p:cNvSpPr/>
            <p:nvPr/>
          </p:nvSpPr>
          <p:spPr>
            <a:xfrm>
              <a:off x="9631069" y="1406091"/>
              <a:ext cx="136398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noProof="0" dirty="0">
                  <a:solidFill>
                    <a:srgbClr val="956AB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 sidebands</a:t>
              </a:r>
            </a:p>
          </p:txBody>
        </p:sp>
        <p:cxnSp>
          <p:nvCxnSpPr>
            <p:cNvPr id="38" name="Gerader Verbinder 36">
              <a:extLst>
                <a:ext uri="{FF2B5EF4-FFF2-40B4-BE49-F238E27FC236}">
                  <a16:creationId xmlns:a16="http://schemas.microsoft.com/office/drawing/2014/main" id="{CEA01C7A-658C-4768-B148-2F11587C90A4}"/>
                </a:ext>
              </a:extLst>
            </p:cNvPr>
            <p:cNvCxnSpPr>
              <a:cxnSpLocks/>
            </p:cNvCxnSpPr>
            <p:nvPr/>
          </p:nvCxnSpPr>
          <p:spPr>
            <a:xfrm>
              <a:off x="9068542" y="1455473"/>
              <a:ext cx="562527" cy="117115"/>
            </a:xfrm>
            <a:prstGeom prst="line">
              <a:avLst/>
            </a:prstGeom>
            <a:ln w="19050">
              <a:solidFill>
                <a:srgbClr val="956ABF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2" name="Ellipse 41"/>
          <p:cNvSpPr/>
          <p:nvPr/>
        </p:nvSpPr>
        <p:spPr>
          <a:xfrm>
            <a:off x="3385457" y="4648200"/>
            <a:ext cx="957943" cy="1199380"/>
          </a:xfrm>
          <a:prstGeom prst="ellipse">
            <a:avLst/>
          </a:prstGeom>
          <a:noFill/>
          <a:ln w="28575">
            <a:solidFill>
              <a:srgbClr val="0C54A0">
                <a:alpha val="4313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43" name="Textfeld 42"/>
          <p:cNvSpPr txBox="1"/>
          <p:nvPr/>
        </p:nvSpPr>
        <p:spPr>
          <a:xfrm>
            <a:off x="1500298" y="5607330"/>
            <a:ext cx="1577340" cy="563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noProof="0" dirty="0">
                <a:solidFill>
                  <a:srgbClr val="0C54A0"/>
                </a:solidFill>
              </a:rPr>
              <a:t>Most important transition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3310992" y="5805418"/>
            <a:ext cx="1577340" cy="2682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noProof="0" dirty="0">
                <a:solidFill>
                  <a:srgbClr val="96B5D6"/>
                </a:solidFill>
              </a:rPr>
              <a:t>Weak repumping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7B7D863-B1E3-8345-C782-2485606CD0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93158" y="86163"/>
            <a:ext cx="1189096" cy="104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12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2" grpId="0" animBg="1"/>
      <p:bldP spid="43" grpId="0"/>
      <p:bldP spid="4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2"/>
          <p:cNvSpPr>
            <a:spLocks noGrp="1"/>
          </p:cNvSpPr>
          <p:nvPr>
            <p:ph idx="1"/>
          </p:nvPr>
        </p:nvSpPr>
        <p:spPr>
          <a:xfrm>
            <a:off x="1542679" y="4735235"/>
            <a:ext cx="9895806" cy="2003117"/>
          </a:xfrm>
        </p:spPr>
        <p:txBody>
          <a:bodyPr/>
          <a:lstStyle/>
          <a:p>
            <a:pPr marL="0" indent="0">
              <a:buNone/>
            </a:pPr>
            <a:r>
              <a:rPr lang="en-US" b="1" noProof="0" dirty="0">
                <a:latin typeface="+mj-lt"/>
              </a:rPr>
              <a:t>Standard in atoms:</a:t>
            </a:r>
            <a:r>
              <a:rPr lang="en-US" noProof="0" dirty="0">
                <a:latin typeface="+mj-lt"/>
              </a:rPr>
              <a:t> isotope-selective laser cooling</a:t>
            </a:r>
          </a:p>
          <a:p>
            <a:pPr lvl="1">
              <a:lnSpc>
                <a:spcPct val="100000"/>
              </a:lnSpc>
            </a:pPr>
            <a:r>
              <a:rPr lang="en-US" noProof="0" dirty="0">
                <a:solidFill>
                  <a:schemeClr val="accent2"/>
                </a:solidFill>
                <a:latin typeface="+mj-lt"/>
              </a:rPr>
              <a:t>Accumulation of rare isotopes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accent2"/>
                </a:solidFill>
                <a:latin typeface="+mj-lt"/>
              </a:rPr>
              <a:t>Scaling properties of fundamental effects</a:t>
            </a:r>
            <a:endParaRPr lang="en-US" noProof="0" dirty="0">
              <a:solidFill>
                <a:schemeClr val="accent2"/>
              </a:solidFill>
              <a:latin typeface="+mj-lt"/>
            </a:endParaRPr>
          </a:p>
          <a:p>
            <a:pPr lvl="1">
              <a:lnSpc>
                <a:spcPct val="100000"/>
              </a:lnSpc>
            </a:pPr>
            <a:r>
              <a:rPr lang="en-US" dirty="0">
                <a:latin typeface="+mj-lt"/>
              </a:rPr>
              <a:t>Q</a:t>
            </a:r>
            <a:r>
              <a:rPr lang="en-US" noProof="0" dirty="0" err="1">
                <a:latin typeface="+mj-lt"/>
              </a:rPr>
              <a:t>uantum</a:t>
            </a:r>
            <a:r>
              <a:rPr lang="en-US" noProof="0" dirty="0">
                <a:latin typeface="+mj-lt"/>
              </a:rPr>
              <a:t> gas mixtures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latin typeface="+mj-lt"/>
              </a:rPr>
              <a:t>T</a:t>
            </a:r>
            <a:r>
              <a:rPr lang="en-US" noProof="0" dirty="0">
                <a:latin typeface="+mj-lt"/>
              </a:rPr>
              <a:t>race gas analysis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j-lt"/>
              </a:rPr>
              <a:t>Laser cooling of </a:t>
            </a:r>
            <a:r>
              <a:rPr lang="en-US" b="0" noProof="0" dirty="0" err="1">
                <a:latin typeface="+mj-lt"/>
              </a:rPr>
              <a:t>BaF</a:t>
            </a:r>
            <a:r>
              <a:rPr lang="en-US" b="0" noProof="0" dirty="0">
                <a:latin typeface="+mj-lt"/>
              </a:rPr>
              <a:t> – Rare isotopologues</a:t>
            </a:r>
          </a:p>
        </p:txBody>
      </p:sp>
      <p:sp>
        <p:nvSpPr>
          <p:cNvPr id="5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27444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138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6" name="Rechteck 19">
            <a:extLst>
              <a:ext uri="{FF2B5EF4-FFF2-40B4-BE49-F238E27FC236}">
                <a16:creationId xmlns:a16="http://schemas.microsoft.com/office/drawing/2014/main" id="{17A638B9-DB09-FA40-88D4-889642B5A34A}"/>
              </a:ext>
            </a:extLst>
          </p:cNvPr>
          <p:cNvSpPr/>
          <p:nvPr/>
        </p:nvSpPr>
        <p:spPr>
          <a:xfrm>
            <a:off x="2744402" y="3244985"/>
            <a:ext cx="1301306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19</a:t>
            </a:r>
            <a:r>
              <a:rPr lang="en-US" sz="3200" b="1" noProof="0" dirty="0">
                <a:solidFill>
                  <a:schemeClr val="bg1"/>
                </a:solidFill>
              </a:rPr>
              <a:t>F</a:t>
            </a:r>
          </a:p>
        </p:txBody>
      </p:sp>
      <p:grpSp>
        <p:nvGrpSpPr>
          <p:cNvPr id="7" name="Group 11">
            <a:extLst>
              <a:ext uri="{FF2B5EF4-FFF2-40B4-BE49-F238E27FC236}">
                <a16:creationId xmlns:a16="http://schemas.microsoft.com/office/drawing/2014/main" id="{68420B66-8491-D54B-8989-C6BE649EEBC6}"/>
              </a:ext>
            </a:extLst>
          </p:cNvPr>
          <p:cNvGrpSpPr/>
          <p:nvPr/>
        </p:nvGrpSpPr>
        <p:grpSpPr>
          <a:xfrm rot="907060">
            <a:off x="509363" y="1345033"/>
            <a:ext cx="1815669" cy="3456934"/>
            <a:chOff x="6226317" y="728144"/>
            <a:chExt cx="2974705" cy="56636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Picture 12">
              <a:extLst>
                <a:ext uri="{FF2B5EF4-FFF2-40B4-BE49-F238E27FC236}">
                  <a16:creationId xmlns:a16="http://schemas.microsoft.com/office/drawing/2014/main" id="{ECFE3F2A-BB4E-194C-B718-EABF7F021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27321">
              <a:off x="7062983" y="777682"/>
              <a:ext cx="1981509" cy="1882434"/>
            </a:xfrm>
            <a:prstGeom prst="rect">
              <a:avLst/>
            </a:prstGeom>
          </p:spPr>
        </p:pic>
        <p:pic>
          <p:nvPicPr>
            <p:cNvPr id="9" name="Picture 13">
              <a:extLst>
                <a:ext uri="{FF2B5EF4-FFF2-40B4-BE49-F238E27FC236}">
                  <a16:creationId xmlns:a16="http://schemas.microsoft.com/office/drawing/2014/main" id="{CDFC1B46-94B8-5241-97B9-59830A918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5822">
              <a:off x="6226317" y="2220298"/>
              <a:ext cx="1981509" cy="1882434"/>
            </a:xfrm>
            <a:prstGeom prst="rect">
              <a:avLst/>
            </a:prstGeom>
          </p:spPr>
        </p:pic>
        <p:pic>
          <p:nvPicPr>
            <p:cNvPr id="10" name="Picture 14">
              <a:extLst>
                <a:ext uri="{FF2B5EF4-FFF2-40B4-BE49-F238E27FC236}">
                  <a16:creationId xmlns:a16="http://schemas.microsoft.com/office/drawing/2014/main" id="{7F19B05A-BD76-BD42-9046-1B2EC337A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4942">
              <a:off x="6382090" y="4509381"/>
              <a:ext cx="1981509" cy="1882434"/>
            </a:xfrm>
            <a:prstGeom prst="rect">
              <a:avLst/>
            </a:prstGeom>
          </p:spPr>
        </p:pic>
        <p:pic>
          <p:nvPicPr>
            <p:cNvPr id="11" name="Picture 15">
              <a:extLst>
                <a:ext uri="{FF2B5EF4-FFF2-40B4-BE49-F238E27FC236}">
                  <a16:creationId xmlns:a16="http://schemas.microsoft.com/office/drawing/2014/main" id="{651BC9F8-0021-564D-B3D2-BFAB4B65B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112630">
              <a:off x="7269050" y="3216395"/>
              <a:ext cx="1981509" cy="1882434"/>
            </a:xfrm>
            <a:prstGeom prst="rect">
              <a:avLst/>
            </a:prstGeom>
          </p:spPr>
        </p:pic>
      </p:grpSp>
      <p:sp>
        <p:nvSpPr>
          <p:cNvPr id="12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41382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137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3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55320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136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4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69258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135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5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83196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134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02795" y="2761634"/>
            <a:ext cx="6017673" cy="2682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noProof="0" dirty="0">
                <a:solidFill>
                  <a:schemeClr val="bg1"/>
                </a:solidFill>
              </a:rPr>
              <a:t>72%	        11%		7%	          7%                    2%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7D6991-7EB0-92CB-6015-3F7C5E2947FA}"/>
              </a:ext>
            </a:extLst>
          </p:cNvPr>
          <p:cNvSpPr txBox="1"/>
          <p:nvPr/>
        </p:nvSpPr>
        <p:spPr>
          <a:xfrm>
            <a:off x="7426819" y="3510896"/>
            <a:ext cx="3931148" cy="886397"/>
          </a:xfrm>
          <a:prstGeom prst="rect">
            <a:avLst/>
          </a:prstGeom>
          <a:solidFill>
            <a:srgbClr val="00B050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2400" noProof="0" dirty="0">
                <a:solidFill>
                  <a:schemeClr val="bg1"/>
                </a:solidFill>
              </a:rPr>
              <a:t>Ideal testing ground: similar</a:t>
            </a:r>
            <a:br>
              <a:rPr lang="en-US" sz="2400" noProof="0" dirty="0">
                <a:solidFill>
                  <a:schemeClr val="bg1"/>
                </a:solidFill>
              </a:rPr>
            </a:br>
            <a:r>
              <a:rPr lang="en-US" sz="2400" noProof="0" dirty="0">
                <a:solidFill>
                  <a:schemeClr val="bg1"/>
                </a:solidFill>
              </a:rPr>
              <a:t>level structure as </a:t>
            </a:r>
            <a:r>
              <a:rPr lang="en-US" sz="2400" baseline="30000" noProof="0" dirty="0">
                <a:solidFill>
                  <a:schemeClr val="bg1"/>
                </a:solidFill>
              </a:rPr>
              <a:t>138</a:t>
            </a:r>
            <a:r>
              <a:rPr lang="en-US" sz="2400" noProof="0" dirty="0">
                <a:solidFill>
                  <a:schemeClr val="bg1"/>
                </a:solidFill>
              </a:rPr>
              <a:t>BaF!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52E059A-8A51-C95C-8782-D0F4832802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9" b="89796" l="9045" r="89950">
                        <a14:foregroundMark x1="9045" y1="18878" x2="9045" y2="18878"/>
                        <a14:foregroundMark x1="68090" y1="39031" x2="68090" y2="390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21817" y="1499417"/>
            <a:ext cx="725081" cy="714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Right Arrow 22">
            <a:extLst>
              <a:ext uri="{FF2B5EF4-FFF2-40B4-BE49-F238E27FC236}">
                <a16:creationId xmlns:a16="http://schemas.microsoft.com/office/drawing/2014/main" id="{1FA2207F-EFBA-6BDD-0C9E-875FE37944AB}"/>
              </a:ext>
            </a:extLst>
          </p:cNvPr>
          <p:cNvSpPr/>
          <p:nvPr/>
        </p:nvSpPr>
        <p:spPr>
          <a:xfrm rot="2080303">
            <a:off x="6232248" y="3414500"/>
            <a:ext cx="1167347" cy="460095"/>
          </a:xfrm>
          <a:prstGeom prst="rightArrow">
            <a:avLst/>
          </a:prstGeom>
          <a:solidFill>
            <a:srgbClr val="00B05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B53C094-78C5-FF3F-8487-EEAFC15845AD}"/>
              </a:ext>
            </a:extLst>
          </p:cNvPr>
          <p:cNvSpPr txBox="1"/>
          <p:nvPr/>
        </p:nvSpPr>
        <p:spPr>
          <a:xfrm>
            <a:off x="7155789" y="5415544"/>
            <a:ext cx="4282696" cy="839972"/>
          </a:xfrm>
          <a:prstGeom prst="leftArrow">
            <a:avLst>
              <a:gd name="adj1" fmla="val 55171"/>
              <a:gd name="adj2" fmla="val 69588"/>
            </a:avLst>
          </a:prstGeom>
          <a:solidFill>
            <a:srgbClr val="00519E"/>
          </a:solidFill>
          <a:ln w="57150">
            <a:solidFill>
              <a:srgbClr val="00519E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spcBef>
                <a:spcPts val="750"/>
              </a:spcBef>
              <a:buClr>
                <a:schemeClr val="accent1"/>
              </a:buClr>
            </a:pPr>
            <a:r>
              <a:rPr lang="en-US" sz="2000" noProof="0" dirty="0">
                <a:solidFill>
                  <a:schemeClr val="bg1"/>
                </a:solidFill>
                <a:latin typeface="+mj-lt"/>
              </a:rPr>
              <a:t>Not realized with molecules yet!</a:t>
            </a:r>
            <a:endParaRPr lang="en-US" sz="1600" noProof="0" dirty="0">
              <a:solidFill>
                <a:schemeClr val="bg1"/>
              </a:solidFill>
            </a:endParaRPr>
          </a:p>
        </p:txBody>
      </p:sp>
      <p:sp>
        <p:nvSpPr>
          <p:cNvPr id="29" name="Rectangle 2">
            <a:extLst>
              <a:ext uri="{FF2B5EF4-FFF2-40B4-BE49-F238E27FC236}">
                <a16:creationId xmlns:a16="http://schemas.microsoft.com/office/drawing/2014/main" id="{80A6C511-ABC1-8563-8339-CEF4B0978F71}"/>
              </a:ext>
            </a:extLst>
          </p:cNvPr>
          <p:cNvSpPr/>
          <p:nvPr/>
        </p:nvSpPr>
        <p:spPr>
          <a:xfrm>
            <a:off x="2744402" y="1776072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0" name="Rectangle 27">
            <a:extLst>
              <a:ext uri="{FF2B5EF4-FFF2-40B4-BE49-F238E27FC236}">
                <a16:creationId xmlns:a16="http://schemas.microsoft.com/office/drawing/2014/main" id="{AC436596-5328-B6BE-2A99-A1A7D4E7F576}"/>
              </a:ext>
            </a:extLst>
          </p:cNvPr>
          <p:cNvSpPr/>
          <p:nvPr/>
        </p:nvSpPr>
        <p:spPr>
          <a:xfrm>
            <a:off x="4138202" y="1776072"/>
            <a:ext cx="352022" cy="3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1" name="Rectangle 29">
            <a:extLst>
              <a:ext uri="{FF2B5EF4-FFF2-40B4-BE49-F238E27FC236}">
                <a16:creationId xmlns:a16="http://schemas.microsoft.com/office/drawing/2014/main" id="{0395491C-52CC-B798-791D-87F36F4BCC0E}"/>
              </a:ext>
            </a:extLst>
          </p:cNvPr>
          <p:cNvSpPr/>
          <p:nvPr/>
        </p:nvSpPr>
        <p:spPr>
          <a:xfrm>
            <a:off x="5532002" y="1776072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2" name="Rectangle 30">
            <a:extLst>
              <a:ext uri="{FF2B5EF4-FFF2-40B4-BE49-F238E27FC236}">
                <a16:creationId xmlns:a16="http://schemas.microsoft.com/office/drawing/2014/main" id="{BF8FFBC1-F08A-7C42-CF88-93ADB75A61BE}"/>
              </a:ext>
            </a:extLst>
          </p:cNvPr>
          <p:cNvSpPr/>
          <p:nvPr/>
        </p:nvSpPr>
        <p:spPr>
          <a:xfrm>
            <a:off x="8319602" y="1776072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33" name="Rectangle 31">
            <a:extLst>
              <a:ext uri="{FF2B5EF4-FFF2-40B4-BE49-F238E27FC236}">
                <a16:creationId xmlns:a16="http://schemas.microsoft.com/office/drawing/2014/main" id="{5B13772A-583E-1E51-2018-69ABC15FB9F4}"/>
              </a:ext>
            </a:extLst>
          </p:cNvPr>
          <p:cNvSpPr/>
          <p:nvPr/>
        </p:nvSpPr>
        <p:spPr>
          <a:xfrm>
            <a:off x="6925802" y="1776072"/>
            <a:ext cx="352022" cy="3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EE4DBD-0F91-6137-7CD2-9BCA3C575BA2}"/>
              </a:ext>
            </a:extLst>
          </p:cNvPr>
          <p:cNvSpPr txBox="1"/>
          <p:nvPr/>
        </p:nvSpPr>
        <p:spPr>
          <a:xfrm>
            <a:off x="7449314" y="4397293"/>
            <a:ext cx="38992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Related work by </a:t>
            </a:r>
            <a:r>
              <a:rPr lang="en-US" sz="1400" dirty="0" err="1">
                <a:solidFill>
                  <a:schemeClr val="bg2"/>
                </a:solidFill>
              </a:rPr>
              <a:t>Zelevinsky</a:t>
            </a:r>
            <a:r>
              <a:rPr lang="en-US" sz="1400" dirty="0">
                <a:solidFill>
                  <a:schemeClr val="bg2"/>
                </a:solidFill>
              </a:rPr>
              <a:t> group: PRR (2024)</a:t>
            </a:r>
          </a:p>
        </p:txBody>
      </p:sp>
      <p:sp>
        <p:nvSpPr>
          <p:cNvPr id="18" name="TextBox 58">
            <a:extLst>
              <a:ext uri="{FF2B5EF4-FFF2-40B4-BE49-F238E27FC236}">
                <a16:creationId xmlns:a16="http://schemas.microsoft.com/office/drawing/2014/main" id="{2C6B45F3-84F4-FE1B-09D3-063091639C0D}"/>
              </a:ext>
            </a:extLst>
          </p:cNvPr>
          <p:cNvSpPr txBox="1"/>
          <p:nvPr/>
        </p:nvSpPr>
        <p:spPr>
          <a:xfrm>
            <a:off x="4857710" y="1581239"/>
            <a:ext cx="560313" cy="580403"/>
          </a:xfrm>
          <a:prstGeom prst="rect">
            <a:avLst/>
          </a:prstGeom>
          <a:noFill/>
          <a:ln w="57150">
            <a:solidFill>
              <a:srgbClr val="3CD5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rtlCol="0">
            <a:no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2800" b="1" noProof="0" dirty="0">
                <a:solidFill>
                  <a:srgbClr val="3CD53E"/>
                </a:solidFill>
              </a:rPr>
              <a:t>?</a:t>
            </a:r>
            <a:endParaRPr lang="en-US" sz="1600" b="1" noProof="0" dirty="0">
              <a:solidFill>
                <a:srgbClr val="3CD53E"/>
              </a:solidFill>
            </a:endParaRPr>
          </a:p>
        </p:txBody>
      </p:sp>
      <p:sp>
        <p:nvSpPr>
          <p:cNvPr id="22" name="TextBox 58">
            <a:extLst>
              <a:ext uri="{FF2B5EF4-FFF2-40B4-BE49-F238E27FC236}">
                <a16:creationId xmlns:a16="http://schemas.microsoft.com/office/drawing/2014/main" id="{3C0EEEBA-9DF0-1384-0094-811D42B9116F}"/>
              </a:ext>
            </a:extLst>
          </p:cNvPr>
          <p:cNvSpPr txBox="1"/>
          <p:nvPr/>
        </p:nvSpPr>
        <p:spPr>
          <a:xfrm>
            <a:off x="6237966" y="1583167"/>
            <a:ext cx="560313" cy="580403"/>
          </a:xfrm>
          <a:prstGeom prst="rect">
            <a:avLst/>
          </a:prstGeom>
          <a:noFill/>
          <a:ln w="57150">
            <a:solidFill>
              <a:srgbClr val="3CD5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rtlCol="0">
            <a:no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2800" b="1" noProof="0" dirty="0">
                <a:solidFill>
                  <a:srgbClr val="3CD53E"/>
                </a:solidFill>
              </a:rPr>
              <a:t>?</a:t>
            </a:r>
            <a:endParaRPr lang="en-US" sz="1600" b="1" noProof="0" dirty="0">
              <a:solidFill>
                <a:srgbClr val="3CD53E"/>
              </a:solidFill>
            </a:endParaRPr>
          </a:p>
        </p:txBody>
      </p:sp>
      <p:sp>
        <p:nvSpPr>
          <p:cNvPr id="24" name="TextBox 58">
            <a:extLst>
              <a:ext uri="{FF2B5EF4-FFF2-40B4-BE49-F238E27FC236}">
                <a16:creationId xmlns:a16="http://schemas.microsoft.com/office/drawing/2014/main" id="{0815E232-F19D-CF72-5240-AC19D174029C}"/>
              </a:ext>
            </a:extLst>
          </p:cNvPr>
          <p:cNvSpPr txBox="1"/>
          <p:nvPr/>
        </p:nvSpPr>
        <p:spPr>
          <a:xfrm>
            <a:off x="7618222" y="1585095"/>
            <a:ext cx="560313" cy="580403"/>
          </a:xfrm>
          <a:prstGeom prst="rect">
            <a:avLst/>
          </a:prstGeom>
          <a:noFill/>
          <a:ln w="57150">
            <a:solidFill>
              <a:srgbClr val="3CD5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rtlCol="0">
            <a:no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2800" b="1" noProof="0" dirty="0">
                <a:solidFill>
                  <a:srgbClr val="3CD53E"/>
                </a:solidFill>
              </a:rPr>
              <a:t>?</a:t>
            </a:r>
            <a:endParaRPr lang="en-US" sz="1600" b="1" noProof="0" dirty="0">
              <a:solidFill>
                <a:srgbClr val="3CD53E"/>
              </a:solidFill>
            </a:endParaRPr>
          </a:p>
        </p:txBody>
      </p:sp>
      <p:sp>
        <p:nvSpPr>
          <p:cNvPr id="25" name="TextBox 58">
            <a:extLst>
              <a:ext uri="{FF2B5EF4-FFF2-40B4-BE49-F238E27FC236}">
                <a16:creationId xmlns:a16="http://schemas.microsoft.com/office/drawing/2014/main" id="{EA9E9272-44D9-786D-D7CF-ED9D665FA335}"/>
              </a:ext>
            </a:extLst>
          </p:cNvPr>
          <p:cNvSpPr txBox="1"/>
          <p:nvPr/>
        </p:nvSpPr>
        <p:spPr>
          <a:xfrm>
            <a:off x="9028458" y="1587023"/>
            <a:ext cx="560313" cy="580403"/>
          </a:xfrm>
          <a:prstGeom prst="rect">
            <a:avLst/>
          </a:prstGeom>
          <a:noFill/>
          <a:ln w="57150">
            <a:solidFill>
              <a:srgbClr val="3CD5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rtlCol="0">
            <a:no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2800" b="1" noProof="0" dirty="0">
                <a:solidFill>
                  <a:srgbClr val="3CD53E"/>
                </a:solidFill>
              </a:rPr>
              <a:t>?</a:t>
            </a:r>
            <a:endParaRPr lang="en-US" sz="1600" b="1" noProof="0" dirty="0">
              <a:solidFill>
                <a:srgbClr val="3CD5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8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7" grpId="0" animBg="1"/>
      <p:bldP spid="23" grpId="0" animBg="1"/>
      <p:bldP spid="20" grpId="0" animBg="1"/>
      <p:bldP spid="4" grpId="0"/>
      <p:bldP spid="18" grpId="0" animBg="1"/>
      <p:bldP spid="22" grpId="0" animBg="1"/>
      <p:bldP spid="24" grpId="0" animBg="1"/>
      <p:bldP spid="2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858993" y="1675737"/>
            <a:ext cx="9958754" cy="2089291"/>
            <a:chOff x="858993" y="1675737"/>
            <a:chExt cx="9958754" cy="20892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858993" y="2428488"/>
                  <a:ext cx="1782539" cy="62786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en-US" noProof="0" dirty="0"/>
                    <a:t>Cooling transition</a:t>
                  </a:r>
                </a:p>
                <a:p>
                  <a:pPr marL="15875"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=0 →</m:t>
                        </m:r>
                        <m:sSup>
                          <m:sSupPr>
                            <m:ctrlP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1600" b="0" i="1" noProof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1600" b="0" i="1" noProof="0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1600" noProof="0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8993" y="2428488"/>
                  <a:ext cx="1782539" cy="627864"/>
                </a:xfrm>
                <a:prstGeom prst="rect">
                  <a:avLst/>
                </a:prstGeom>
                <a:blipFill>
                  <a:blip r:embed="rId3"/>
                  <a:stretch>
                    <a:fillRect l="-8219" t="-7767" r="-8219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8BEAE66C-2989-CBB4-309C-7FF57DCFE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75311" y="2052049"/>
              <a:ext cx="7742436" cy="171297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15E27C7-2433-1EA1-5564-5D556C6A410C}"/>
                </a:ext>
              </a:extLst>
            </p:cNvPr>
            <p:cNvSpPr txBox="1"/>
            <p:nvPr/>
          </p:nvSpPr>
          <p:spPr>
            <a:xfrm>
              <a:off x="6311467" y="1675737"/>
              <a:ext cx="1526059" cy="30181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noProof="0" dirty="0">
                  <a:solidFill>
                    <a:srgbClr val="009ADE"/>
                  </a:solidFill>
                </a:rPr>
                <a:t>cycling</a:t>
              </a:r>
              <a:r>
                <a:rPr lang="en-US" noProof="0" dirty="0"/>
                <a:t> </a:t>
              </a:r>
              <a:r>
                <a:rPr lang="en-US" noProof="0" dirty="0" err="1">
                  <a:solidFill>
                    <a:srgbClr val="FF1F5B"/>
                  </a:solidFill>
                </a:rPr>
                <a:t>cycling</a:t>
              </a:r>
              <a:endParaRPr lang="en-US" noProof="0" dirty="0">
                <a:solidFill>
                  <a:srgbClr val="FF1F5B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55EBD23-F76A-24AE-6079-8883D9D39DCD}"/>
                </a:ext>
              </a:extLst>
            </p:cNvPr>
            <p:cNvSpPr txBox="1"/>
            <p:nvPr/>
          </p:nvSpPr>
          <p:spPr>
            <a:xfrm>
              <a:off x="8324901" y="2182266"/>
              <a:ext cx="410369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Bef>
                  <a:spcPts val="0"/>
                </a:spcBef>
                <a:buClr>
                  <a:schemeClr val="accent1"/>
                </a:buClr>
              </a:pPr>
              <a:r>
                <a:rPr lang="en-US" sz="1600" noProof="0" dirty="0">
                  <a:solidFill>
                    <a:srgbClr val="FF1F5B"/>
                  </a:solidFill>
                </a:rPr>
                <a:t>72%</a:t>
              </a:r>
            </a:p>
            <a:p>
              <a:pPr>
                <a:spcBef>
                  <a:spcPts val="0"/>
                </a:spcBef>
                <a:buClr>
                  <a:schemeClr val="accent1"/>
                </a:buClr>
              </a:pPr>
              <a:r>
                <a:rPr lang="en-US" sz="1600" noProof="0" dirty="0">
                  <a:solidFill>
                    <a:srgbClr val="009ADE"/>
                  </a:solidFill>
                </a:rPr>
                <a:t>7%</a:t>
              </a:r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3005" y="1199726"/>
            <a:ext cx="11567578" cy="522789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b="1" noProof="0" dirty="0">
                <a:latin typeface="+mn-lt"/>
              </a:rPr>
              <a:t>Main challenge: </a:t>
            </a:r>
            <a:r>
              <a:rPr lang="en-US" noProof="0" dirty="0">
                <a:latin typeface="+mn-lt"/>
              </a:rPr>
              <a:t>spectral overlap - off-resonant excitations are often unavoidable</a:t>
            </a:r>
          </a:p>
          <a:p>
            <a:endParaRPr lang="en-US" noProof="0" dirty="0">
              <a:latin typeface="+mn-lt"/>
            </a:endParaRPr>
          </a:p>
          <a:p>
            <a:endParaRPr lang="en-US" noProof="0" dirty="0">
              <a:latin typeface="+mn-lt"/>
            </a:endParaRPr>
          </a:p>
          <a:p>
            <a:endParaRPr lang="en-US" noProof="0" dirty="0">
              <a:latin typeface="+mn-lt"/>
            </a:endParaRPr>
          </a:p>
          <a:p>
            <a:endParaRPr lang="en-US" noProof="0" dirty="0">
              <a:latin typeface="+mn-lt"/>
            </a:endParaRPr>
          </a:p>
          <a:p>
            <a:endParaRPr lang="en-US" noProof="0" dirty="0">
              <a:latin typeface="+mn-lt"/>
            </a:endParaRPr>
          </a:p>
          <a:p>
            <a:endParaRPr lang="en-US" noProof="0" dirty="0">
              <a:latin typeface="+mn-lt"/>
            </a:endParaRPr>
          </a:p>
          <a:p>
            <a:pPr marL="0" indent="0">
              <a:buNone/>
            </a:pPr>
            <a:endParaRPr lang="en-US" noProof="0" dirty="0">
              <a:latin typeface="+mn-lt"/>
            </a:endParaRPr>
          </a:p>
          <a:p>
            <a:pPr>
              <a:buClr>
                <a:schemeClr val="accent2"/>
              </a:buClr>
            </a:pPr>
            <a:r>
              <a:rPr lang="en-US" b="1" noProof="0" dirty="0">
                <a:latin typeface="+mn-lt"/>
              </a:rPr>
              <a:t>Solution:</a:t>
            </a:r>
            <a:r>
              <a:rPr lang="en-US" noProof="0" dirty="0">
                <a:latin typeface="+mn-lt"/>
              </a:rPr>
              <a:t> Combination of different transitions &amp; sustained optical cycling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noProof="0" dirty="0">
                <a:solidFill>
                  <a:schemeClr val="accent2"/>
                </a:solidFill>
                <a:latin typeface="+mn-lt"/>
                <a:sym typeface="Wingdings" panose="05000000000000000000" pitchFamily="2" charset="2"/>
              </a:rPr>
              <a:t>    </a:t>
            </a:r>
            <a:r>
              <a:rPr lang="en-US" noProof="0" dirty="0">
                <a:solidFill>
                  <a:schemeClr val="accent2"/>
                </a:solidFill>
                <a:latin typeface="+mn-lt"/>
              </a:rPr>
              <a:t>Works with any molecule and laser cooling technique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j-lt"/>
              </a:rPr>
              <a:t>Isotopologue-selective </a:t>
            </a:r>
            <a:r>
              <a:rPr lang="en-US" b="0" noProof="0" dirty="0" err="1">
                <a:latin typeface="+mj-lt"/>
              </a:rPr>
              <a:t>addressin</a:t>
            </a:r>
            <a:r>
              <a:rPr lang="en-US" b="0" dirty="0">
                <a:latin typeface="+mj-lt"/>
              </a:rPr>
              <a:t>g</a:t>
            </a:r>
            <a:endParaRPr lang="en-US" b="0" noProof="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58993" y="3658495"/>
                <a:ext cx="1635961" cy="9602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en-US" noProof="0" dirty="0"/>
                  <a:t>Vibrational Repumper</a:t>
                </a:r>
              </a:p>
              <a:p>
                <a:pPr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noProof="0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1600" i="1" noProof="0" smtClean="0">
                          <a:latin typeface="Cambria Math" panose="02040503050406030204" pitchFamily="18" charset="0"/>
                        </a:rPr>
                        <m:t>=1 →</m:t>
                      </m:r>
                      <m:sSup>
                        <m:sSupPr>
                          <m:ctrlPr>
                            <a:rPr lang="en-US" sz="160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 noProof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sz="1600" i="1" noProof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600" i="1" noProof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noProof="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993" y="3658495"/>
                <a:ext cx="1635961" cy="960263"/>
              </a:xfrm>
              <a:prstGeom prst="rect">
                <a:avLst/>
              </a:prstGeom>
              <a:blipFill>
                <a:blip r:embed="rId5"/>
                <a:stretch>
                  <a:fillRect l="-8955" t="-506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8FB53D33-2B95-6E03-2EE4-775755CDFB65}"/>
              </a:ext>
            </a:extLst>
          </p:cNvPr>
          <p:cNvGrpSpPr/>
          <p:nvPr/>
        </p:nvGrpSpPr>
        <p:grpSpPr>
          <a:xfrm>
            <a:off x="2865443" y="3321073"/>
            <a:ext cx="7952303" cy="1780726"/>
            <a:chOff x="1105025" y="3429000"/>
            <a:chExt cx="9347835" cy="2093222"/>
          </a:xfrm>
        </p:grpSpPr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4C6466B2-40E2-B309-1EB8-01B0C66F2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5025" y="3488635"/>
              <a:ext cx="9347835" cy="2033587"/>
            </a:xfrm>
            <a:prstGeom prst="rect">
              <a:avLst/>
            </a:prstGeom>
          </p:spPr>
        </p:pic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0B067BEF-ACA5-C56F-57DD-9EADA2A2370D}"/>
                </a:ext>
              </a:extLst>
            </p:cNvPr>
            <p:cNvSpPr/>
            <p:nvPr/>
          </p:nvSpPr>
          <p:spPr>
            <a:xfrm>
              <a:off x="1652574" y="3429000"/>
              <a:ext cx="8800286" cy="795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7CF8839-6B78-2673-C6B4-493D180383F0}"/>
              </a:ext>
            </a:extLst>
          </p:cNvPr>
          <p:cNvSpPr txBox="1"/>
          <p:nvPr/>
        </p:nvSpPr>
        <p:spPr>
          <a:xfrm>
            <a:off x="4314230" y="3402625"/>
            <a:ext cx="705321" cy="30181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noProof="0" dirty="0">
                <a:solidFill>
                  <a:srgbClr val="009ADE"/>
                </a:solidFill>
              </a:rPr>
              <a:t>cycling</a:t>
            </a:r>
            <a:endParaRPr lang="en-US" noProof="0" dirty="0">
              <a:solidFill>
                <a:srgbClr val="FF1F5B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A45C1F-6E39-53B8-6567-AFBE8AC88705}"/>
              </a:ext>
            </a:extLst>
          </p:cNvPr>
          <p:cNvSpPr txBox="1"/>
          <p:nvPr/>
        </p:nvSpPr>
        <p:spPr>
          <a:xfrm>
            <a:off x="3530121" y="4746940"/>
            <a:ext cx="6101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FF1F5B"/>
                </a:solidFill>
              </a:rPr>
              <a:t>non-cycling</a:t>
            </a:r>
            <a:endParaRPr lang="en-US" noProof="0" dirty="0"/>
          </a:p>
        </p:txBody>
      </p:sp>
      <p:pic>
        <p:nvPicPr>
          <p:cNvPr id="18" name="Picture 17" descr="A diagram of mathematical equations&#10;&#10;Description automatically generated">
            <a:extLst>
              <a:ext uri="{FF2B5EF4-FFF2-40B4-BE49-F238E27FC236}">
                <a16:creationId xmlns:a16="http://schemas.microsoft.com/office/drawing/2014/main" id="{BA7E6B06-2E8E-0587-D61F-C0623FB4DBA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327" y="4939425"/>
            <a:ext cx="1993304" cy="136050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E0C27AF-7CAC-135D-6312-5D5013D756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93158" y="86163"/>
            <a:ext cx="1189096" cy="104046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5FB0078-5AB5-5F31-B2A0-D572F51F8B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61025" y="86163"/>
            <a:ext cx="1195290" cy="1040460"/>
          </a:xfrm>
          <a:prstGeom prst="rect">
            <a:avLst/>
          </a:prstGeom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8C28C210-4C5F-9CB3-C0DA-6156EA8E1CAD}"/>
              </a:ext>
            </a:extLst>
          </p:cNvPr>
          <p:cNvSpPr/>
          <p:nvPr/>
        </p:nvSpPr>
        <p:spPr>
          <a:xfrm>
            <a:off x="9048847" y="6505164"/>
            <a:ext cx="30267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noProof="0" dirty="0"/>
              <a:t>Kogel </a:t>
            </a:r>
            <a:r>
              <a:rPr lang="en-US" sz="1400" i="1" noProof="0" dirty="0"/>
              <a:t>et al.</a:t>
            </a:r>
            <a:r>
              <a:rPr lang="en-US" sz="1400" noProof="0" dirty="0"/>
              <a:t>, NJP </a:t>
            </a:r>
            <a:r>
              <a:rPr lang="en-US" sz="1400" b="1" noProof="0" dirty="0"/>
              <a:t>27</a:t>
            </a:r>
            <a:r>
              <a:rPr lang="en-US" sz="1400" noProof="0" dirty="0"/>
              <a:t> 013001 (2025)</a:t>
            </a:r>
          </a:p>
        </p:txBody>
      </p:sp>
    </p:spTree>
    <p:extLst>
      <p:ext uri="{BB962C8B-B14F-4D97-AF65-F5344CB8AC3E}">
        <p14:creationId xmlns:p14="http://schemas.microsoft.com/office/powerpoint/2010/main" val="294844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94774" y="1153584"/>
            <a:ext cx="3982053" cy="494184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baseline="30000" noProof="0" dirty="0">
                <a:latin typeface="+mn-lt"/>
              </a:rPr>
              <a:t>136</a:t>
            </a:r>
            <a:r>
              <a:rPr lang="en-US" sz="2400" noProof="0" dirty="0">
                <a:latin typeface="+mn-lt"/>
              </a:rPr>
              <a:t>BaF cooling:</a:t>
            </a:r>
          </a:p>
          <a:p>
            <a:pPr marL="234943" lvl="1" indent="0">
              <a:buNone/>
            </a:pPr>
            <a:br>
              <a:rPr lang="en-US" sz="1050" noProof="0" dirty="0">
                <a:latin typeface="+mn-lt"/>
              </a:rPr>
            </a:br>
            <a:endParaRPr lang="en-US" sz="1050" noProof="0" dirty="0">
              <a:latin typeface="+mn-lt"/>
            </a:endParaRPr>
          </a:p>
          <a:p>
            <a:pPr lvl="1"/>
            <a:endParaRPr lang="en-US" sz="1050" noProof="0" dirty="0">
              <a:latin typeface="+mn-lt"/>
            </a:endParaRPr>
          </a:p>
          <a:p>
            <a:pPr lvl="1"/>
            <a:endParaRPr lang="en-US" sz="1050" noProof="0" dirty="0">
              <a:latin typeface="+mn-lt"/>
            </a:endParaRPr>
          </a:p>
          <a:p>
            <a:pPr lvl="1"/>
            <a:endParaRPr lang="en-US" sz="1050" noProof="0" dirty="0">
              <a:latin typeface="+mn-lt"/>
            </a:endParaRPr>
          </a:p>
          <a:p>
            <a:pPr lvl="1"/>
            <a:endParaRPr lang="en-US" sz="1050" noProof="0" dirty="0">
              <a:latin typeface="+mn-lt"/>
            </a:endParaRPr>
          </a:p>
          <a:p>
            <a:pPr lvl="1"/>
            <a:endParaRPr lang="en-US" sz="1050" noProof="0" dirty="0">
              <a:latin typeface="+mn-lt"/>
            </a:endParaRPr>
          </a:p>
          <a:p>
            <a:pPr lvl="1"/>
            <a:endParaRPr lang="en-US" noProof="0" dirty="0">
              <a:latin typeface="+mn-lt"/>
            </a:endParaRPr>
          </a:p>
          <a:p>
            <a:pPr>
              <a:buClr>
                <a:schemeClr val="accent2"/>
              </a:buClr>
            </a:pPr>
            <a:endParaRPr lang="en-US" sz="2400" baseline="30000" noProof="0" dirty="0">
              <a:latin typeface="+mn-lt"/>
            </a:endParaRPr>
          </a:p>
          <a:p>
            <a:pPr>
              <a:buClr>
                <a:schemeClr val="accent2"/>
              </a:buClr>
            </a:pPr>
            <a:r>
              <a:rPr lang="en-US" sz="2400" baseline="30000" noProof="0" dirty="0">
                <a:latin typeface="+mn-lt"/>
              </a:rPr>
              <a:t>138</a:t>
            </a:r>
            <a:r>
              <a:rPr lang="en-US" sz="2400" noProof="0" dirty="0">
                <a:latin typeface="+mn-lt"/>
              </a:rPr>
              <a:t>BaF</a:t>
            </a:r>
          </a:p>
          <a:p>
            <a:pPr lvl="1"/>
            <a:r>
              <a:rPr lang="en-US" noProof="0" dirty="0">
                <a:latin typeface="+mn-lt"/>
              </a:rPr>
              <a:t>Unperturbed</a:t>
            </a:r>
          </a:p>
          <a:p>
            <a:pPr lvl="1"/>
            <a:r>
              <a:rPr lang="en-US" noProof="0" dirty="0">
                <a:latin typeface="+mn-lt"/>
              </a:rPr>
              <a:t>Remove if desired</a:t>
            </a:r>
            <a:br>
              <a:rPr lang="en-US" sz="1050" noProof="0" dirty="0">
                <a:latin typeface="+mn-lt"/>
              </a:rPr>
            </a:br>
            <a:endParaRPr lang="en-US" noProof="0" dirty="0">
              <a:latin typeface="+mn-lt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3CCDDB6-CB7F-4529-5B0D-3DD4C4DE5C6C}"/>
              </a:ext>
            </a:extLst>
          </p:cNvPr>
          <p:cNvGrpSpPr/>
          <p:nvPr/>
        </p:nvGrpSpPr>
        <p:grpSpPr>
          <a:xfrm>
            <a:off x="195777" y="1048240"/>
            <a:ext cx="4928996" cy="5145874"/>
            <a:chOff x="4064001" y="1241571"/>
            <a:chExt cx="4928996" cy="5145874"/>
          </a:xfrm>
        </p:grpSpPr>
        <p:pic>
          <p:nvPicPr>
            <p:cNvPr id="33" name="Grafik 32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4375" r="57380"/>
            <a:stretch/>
          </p:blipFill>
          <p:spPr>
            <a:xfrm>
              <a:off x="4064001" y="1971413"/>
              <a:ext cx="3166140" cy="4416032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7784ED90-7644-D5F0-A98D-91BE8EADD5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75" t="223" r="33650" b="86764"/>
            <a:stretch/>
          </p:blipFill>
          <p:spPr>
            <a:xfrm>
              <a:off x="5310231" y="1241571"/>
              <a:ext cx="3682766" cy="671119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j-lt"/>
              </a:rPr>
              <a:t>Isotopologue-selective </a:t>
            </a:r>
            <a:r>
              <a:rPr lang="en-US" b="0" dirty="0">
                <a:latin typeface="+mj-lt"/>
              </a:rPr>
              <a:t>l</a:t>
            </a:r>
            <a:r>
              <a:rPr lang="en-US" b="0" noProof="0" dirty="0" err="1">
                <a:latin typeface="+mj-lt"/>
              </a:rPr>
              <a:t>aser</a:t>
            </a:r>
            <a:r>
              <a:rPr lang="en-US" b="0" noProof="0" dirty="0">
                <a:latin typeface="+mj-lt"/>
              </a:rPr>
              <a:t> </a:t>
            </a:r>
            <a:r>
              <a:rPr lang="en-US" b="0" dirty="0">
                <a:latin typeface="+mj-lt"/>
              </a:rPr>
              <a:t>c</a:t>
            </a:r>
            <a:r>
              <a:rPr lang="en-US" b="0" noProof="0" dirty="0" err="1">
                <a:latin typeface="+mj-lt"/>
              </a:rPr>
              <a:t>ooling</a:t>
            </a:r>
            <a:r>
              <a:rPr lang="en-US" b="0" noProof="0" dirty="0">
                <a:latin typeface="+mj-lt"/>
              </a:rPr>
              <a:t> of </a:t>
            </a:r>
            <a:r>
              <a:rPr lang="en-US" b="0" noProof="0" dirty="0" err="1">
                <a:latin typeface="+mj-lt"/>
              </a:rPr>
              <a:t>BaF</a:t>
            </a:r>
            <a:endParaRPr lang="en-US" b="0" noProof="0" dirty="0">
              <a:latin typeface="+mj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9FEB1D2-6D15-8214-0BC6-AC13BF97E1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979" t="8031" r="-1"/>
          <a:stretch/>
        </p:blipFill>
        <p:spPr>
          <a:xfrm>
            <a:off x="5468723" y="1450911"/>
            <a:ext cx="2155970" cy="474320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705EFFC-2E2F-AB77-942D-8FE17FA8E4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621" t="14375" r="29334"/>
          <a:stretch/>
        </p:blipFill>
        <p:spPr>
          <a:xfrm>
            <a:off x="3361917" y="1778082"/>
            <a:ext cx="2083404" cy="4416032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3DA676D1-A403-8EEA-539D-A2FA73790307}"/>
              </a:ext>
            </a:extLst>
          </p:cNvPr>
          <p:cNvGrpSpPr/>
          <p:nvPr/>
        </p:nvGrpSpPr>
        <p:grpSpPr>
          <a:xfrm>
            <a:off x="3857164" y="2724596"/>
            <a:ext cx="4331796" cy="1285898"/>
            <a:chOff x="4126404" y="2917927"/>
            <a:chExt cx="4331796" cy="1285898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B2B6F4E-F1AA-0DE2-BDBD-23A8E208BFFC}"/>
                </a:ext>
              </a:extLst>
            </p:cNvPr>
            <p:cNvSpPr/>
            <p:nvPr/>
          </p:nvSpPr>
          <p:spPr>
            <a:xfrm rot="20200834">
              <a:off x="4126404" y="3556851"/>
              <a:ext cx="646974" cy="646974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6FA979FA-AD8C-83A5-E370-37246FAEB19F}"/>
                </a:ext>
              </a:extLst>
            </p:cNvPr>
            <p:cNvSpPr/>
            <p:nvPr/>
          </p:nvSpPr>
          <p:spPr>
            <a:xfrm rot="2532733">
              <a:off x="6275388" y="3556851"/>
              <a:ext cx="646974" cy="646974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EB9510F3-B6D7-E36B-0885-7327663FD985}"/>
                </a:ext>
              </a:extLst>
            </p:cNvPr>
            <p:cNvCxnSpPr>
              <a:cxnSpLocks/>
              <a:stCxn id="9" idx="6"/>
            </p:cNvCxnSpPr>
            <p:nvPr/>
          </p:nvCxnSpPr>
          <p:spPr>
            <a:xfrm flipV="1">
              <a:off x="4746953" y="2917927"/>
              <a:ext cx="3711247" cy="834356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035905A7-DA67-F448-BDEB-07232FD19010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 flipV="1">
              <a:off x="6816219" y="2917927"/>
              <a:ext cx="1641981" cy="72281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A767A203-67F1-43C1-44CD-C674FC4D61F1}"/>
              </a:ext>
            </a:extLst>
          </p:cNvPr>
          <p:cNvGrpSpPr/>
          <p:nvPr/>
        </p:nvGrpSpPr>
        <p:grpSpPr>
          <a:xfrm>
            <a:off x="2492123" y="2291961"/>
            <a:ext cx="5743290" cy="2954215"/>
            <a:chOff x="2761363" y="2485292"/>
            <a:chExt cx="5743290" cy="2954215"/>
          </a:xfrm>
        </p:grpSpPr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F3655350-D5AA-A728-3717-BFCBC891AF42}"/>
                </a:ext>
              </a:extLst>
            </p:cNvPr>
            <p:cNvGrpSpPr/>
            <p:nvPr/>
          </p:nvGrpSpPr>
          <p:grpSpPr>
            <a:xfrm>
              <a:off x="7015000" y="2485292"/>
              <a:ext cx="1489653" cy="2954215"/>
              <a:chOff x="7015000" y="2485292"/>
              <a:chExt cx="1489653" cy="2954215"/>
            </a:xfrm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D6059D77-981D-386E-0578-5E4FE67733F7}"/>
                  </a:ext>
                </a:extLst>
              </p:cNvPr>
              <p:cNvSpPr/>
              <p:nvPr/>
            </p:nvSpPr>
            <p:spPr>
              <a:xfrm>
                <a:off x="7015000" y="2485292"/>
                <a:ext cx="616724" cy="2954215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  <p:cxnSp>
            <p:nvCxnSpPr>
              <p:cNvPr id="26" name="Gerader Verbinder 25">
                <a:extLst>
                  <a:ext uri="{FF2B5EF4-FFF2-40B4-BE49-F238E27FC236}">
                    <a16:creationId xmlns:a16="http://schemas.microsoft.com/office/drawing/2014/main" id="{4413CA6D-D381-66A2-AFBC-56205C8B701C}"/>
                  </a:ext>
                </a:extLst>
              </p:cNvPr>
              <p:cNvCxnSpPr>
                <a:cxnSpLocks/>
                <a:stCxn id="11" idx="6"/>
              </p:cNvCxnSpPr>
              <p:nvPr/>
            </p:nvCxnSpPr>
            <p:spPr>
              <a:xfrm>
                <a:off x="7631724" y="3962400"/>
                <a:ext cx="872929" cy="1181303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A2EA0FBF-B986-5F9B-66DA-3F66D7327816}"/>
                </a:ext>
              </a:extLst>
            </p:cNvPr>
            <p:cNvGrpSpPr/>
            <p:nvPr/>
          </p:nvGrpSpPr>
          <p:grpSpPr>
            <a:xfrm>
              <a:off x="2761363" y="2485292"/>
              <a:ext cx="5743290" cy="2954215"/>
              <a:chOff x="7015000" y="2485292"/>
              <a:chExt cx="5743290" cy="2954215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B101F915-C8EF-1DA0-6071-4BB9D76D6E19}"/>
                  </a:ext>
                </a:extLst>
              </p:cNvPr>
              <p:cNvSpPr/>
              <p:nvPr/>
            </p:nvSpPr>
            <p:spPr>
              <a:xfrm>
                <a:off x="7015000" y="2485292"/>
                <a:ext cx="616724" cy="2954215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  <p:cxnSp>
            <p:nvCxnSpPr>
              <p:cNvPr id="37" name="Gerader Verbinder 36">
                <a:extLst>
                  <a:ext uri="{FF2B5EF4-FFF2-40B4-BE49-F238E27FC236}">
                    <a16:creationId xmlns:a16="http://schemas.microsoft.com/office/drawing/2014/main" id="{AC358D98-B77C-266F-A44B-808C0960AE7A}"/>
                  </a:ext>
                </a:extLst>
              </p:cNvPr>
              <p:cNvCxnSpPr>
                <a:cxnSpLocks/>
                <a:stCxn id="36" idx="7"/>
              </p:cNvCxnSpPr>
              <p:nvPr/>
            </p:nvCxnSpPr>
            <p:spPr>
              <a:xfrm>
                <a:off x="7541407" y="2917927"/>
                <a:ext cx="5216883" cy="2225776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1" name="Grafik 20">
            <a:extLst>
              <a:ext uri="{FF2B5EF4-FFF2-40B4-BE49-F238E27FC236}">
                <a16:creationId xmlns:a16="http://schemas.microsoft.com/office/drawing/2014/main" id="{9FB3BBA8-0A75-F158-E829-BF2F998CD7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7494" y="1719359"/>
            <a:ext cx="3666532" cy="2356477"/>
          </a:xfrm>
          <a:prstGeom prst="rect">
            <a:avLst/>
          </a:prstGeom>
        </p:spPr>
      </p:pic>
      <p:pic>
        <p:nvPicPr>
          <p:cNvPr id="12" name="Picture 11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6107CD50-5164-1068-06BC-14BF35F272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458" y="3797570"/>
            <a:ext cx="2883312" cy="1877112"/>
          </a:xfrm>
          <a:prstGeom prst="rect">
            <a:avLst/>
          </a:prstGeom>
        </p:spPr>
      </p:pic>
      <p:pic>
        <p:nvPicPr>
          <p:cNvPr id="15" name="Picture 14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DE882426-6D94-F285-B961-C05630AB27E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" t="1597" r="1845" b="2416"/>
          <a:stretch/>
        </p:blipFill>
        <p:spPr>
          <a:xfrm>
            <a:off x="3626879" y="2061387"/>
            <a:ext cx="2789874" cy="170768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F0A5F2-CC85-9918-43C1-48CB8B75A306}"/>
              </a:ext>
            </a:extLst>
          </p:cNvPr>
          <p:cNvSpPr txBox="1"/>
          <p:nvPr/>
        </p:nvSpPr>
        <p:spPr>
          <a:xfrm>
            <a:off x="4724400" y="6979920"/>
            <a:ext cx="181460" cy="2682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600" noProof="0" dirty="0"/>
          </a:p>
        </p:txBody>
      </p:sp>
      <p:pic>
        <p:nvPicPr>
          <p:cNvPr id="19" name="Picture 18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B3AC9D7C-2D73-A768-7497-B4F7E8252C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106" y="2682372"/>
            <a:ext cx="2998031" cy="193477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6B8C697-89A2-CC42-8675-196161F725B8}"/>
              </a:ext>
            </a:extLst>
          </p:cNvPr>
          <p:cNvSpPr txBox="1"/>
          <p:nvPr/>
        </p:nvSpPr>
        <p:spPr>
          <a:xfrm>
            <a:off x="5958506" y="4631706"/>
            <a:ext cx="23061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noProof="0" dirty="0">
                <a:solidFill>
                  <a:schemeClr val="bg2"/>
                </a:solidFill>
                <a:latin typeface="+mn-lt"/>
              </a:rPr>
              <a:t>Off-resonantly drives</a:t>
            </a:r>
            <a:endParaRPr lang="en-US" baseline="30000" noProof="0" dirty="0">
              <a:solidFill>
                <a:schemeClr val="bg2"/>
              </a:solidFill>
              <a:latin typeface="+mn-lt"/>
            </a:endParaRPr>
          </a:p>
          <a:p>
            <a:pPr algn="ctr"/>
            <a:r>
              <a:rPr lang="en-US" baseline="30000" noProof="0" dirty="0">
                <a:solidFill>
                  <a:schemeClr val="bg2"/>
                </a:solidFill>
                <a:latin typeface="+mn-lt"/>
              </a:rPr>
              <a:t>138</a:t>
            </a:r>
            <a:r>
              <a:rPr lang="en-US" noProof="0" dirty="0">
                <a:solidFill>
                  <a:schemeClr val="bg2"/>
                </a:solidFill>
                <a:latin typeface="+mn-lt"/>
              </a:rPr>
              <a:t>BaF into v = 1</a:t>
            </a:r>
            <a:br>
              <a:rPr lang="en-US" noProof="0" dirty="0">
                <a:solidFill>
                  <a:schemeClr val="bg2"/>
                </a:solidFill>
                <a:latin typeface="+mn-lt"/>
              </a:rPr>
            </a:br>
            <a:r>
              <a:rPr lang="en-US" noProof="0" dirty="0">
                <a:solidFill>
                  <a:schemeClr val="bg2"/>
                </a:solidFill>
                <a:latin typeface="+mn-lt"/>
              </a:rPr>
              <a:t>(but only a few photons scattered)</a:t>
            </a:r>
            <a:endParaRPr lang="en-US" noProof="0" dirty="0">
              <a:solidFill>
                <a:schemeClr val="bg2"/>
              </a:solidFill>
            </a:endParaRPr>
          </a:p>
        </p:txBody>
      </p:sp>
      <p:sp>
        <p:nvSpPr>
          <p:cNvPr id="28" name="Rectangle 16">
            <a:extLst>
              <a:ext uri="{FF2B5EF4-FFF2-40B4-BE49-F238E27FC236}">
                <a16:creationId xmlns:a16="http://schemas.microsoft.com/office/drawing/2014/main" id="{730D0ECF-66C2-B976-9039-38E5BD2C4BBB}"/>
              </a:ext>
            </a:extLst>
          </p:cNvPr>
          <p:cNvSpPr/>
          <p:nvPr/>
        </p:nvSpPr>
        <p:spPr>
          <a:xfrm>
            <a:off x="9050101" y="6501409"/>
            <a:ext cx="30267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noProof="0" dirty="0"/>
              <a:t>Kogel </a:t>
            </a:r>
            <a:r>
              <a:rPr lang="en-US" sz="1400" i="1" noProof="0" dirty="0"/>
              <a:t>et al.</a:t>
            </a:r>
            <a:r>
              <a:rPr lang="en-US" sz="1400" noProof="0" dirty="0"/>
              <a:t>, NJP </a:t>
            </a:r>
            <a:r>
              <a:rPr lang="en-US" sz="1400" b="1" noProof="0" dirty="0"/>
              <a:t>27</a:t>
            </a:r>
            <a:r>
              <a:rPr lang="en-US" sz="1400" noProof="0" dirty="0"/>
              <a:t> 013001 (2025)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D67E25D-009C-443A-C19D-F1DAC4C0B5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93158" y="86163"/>
            <a:ext cx="1189096" cy="104046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9ED00FD1-B41B-BE3D-E5B4-60114073FD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61025" y="86163"/>
            <a:ext cx="1195290" cy="10404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96488F5-8567-7A47-689E-6DF3EE3227C4}"/>
              </a:ext>
            </a:extLst>
          </p:cNvPr>
          <p:cNvSpPr txBox="1"/>
          <p:nvPr/>
        </p:nvSpPr>
        <p:spPr>
          <a:xfrm>
            <a:off x="346394" y="6157891"/>
            <a:ext cx="124006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Prepare arbitrary compositions with millisecond turnover time, e.g. for isotope scaling investigations</a:t>
            </a:r>
          </a:p>
        </p:txBody>
      </p:sp>
    </p:spTree>
    <p:extLst>
      <p:ext uri="{BB962C8B-B14F-4D97-AF65-F5344CB8AC3E}">
        <p14:creationId xmlns:p14="http://schemas.microsoft.com/office/powerpoint/2010/main" val="105526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2" grpId="0"/>
      <p:bldP spid="22" grpId="1"/>
      <p:bldP spid="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B58CDE-02D2-EEE3-61A3-67FEA1880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platzhalter 18">
            <a:extLst>
              <a:ext uri="{FF2B5EF4-FFF2-40B4-BE49-F238E27FC236}">
                <a16:creationId xmlns:a16="http://schemas.microsoft.com/office/drawing/2014/main" id="{BC456256-F235-29EA-AF83-77DE0A3806D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" b="2937"/>
          <a:stretch/>
        </p:blipFill>
        <p:spPr>
          <a:solidFill>
            <a:schemeClr val="bg1"/>
          </a:solidFill>
          <a:ln w="31750">
            <a:solidFill>
              <a:schemeClr val="tx1"/>
            </a:solidFill>
          </a:ln>
        </p:spPr>
      </p:pic>
      <p:sp>
        <p:nvSpPr>
          <p:cNvPr id="32" name="Textplatzhalter 7">
            <a:extLst>
              <a:ext uri="{FF2B5EF4-FFF2-40B4-BE49-F238E27FC236}">
                <a16:creationId xmlns:a16="http://schemas.microsoft.com/office/drawing/2014/main" id="{05A98520-4E65-F3DD-412C-16F8A1BBCA3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en-US" sz="2200" noProof="0" dirty="0">
                <a:latin typeface="+mn-lt"/>
              </a:rPr>
              <a:t>Spectroscopy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FB0A1D94-1A56-698A-F29D-7EA3F1C1C89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900" y="3885923"/>
            <a:ext cx="2880000" cy="1507740"/>
          </a:xfrm>
        </p:spPr>
        <p:txBody>
          <a:bodyPr anchor="t"/>
          <a:lstStyle/>
          <a:p>
            <a:pPr algn="ctr"/>
            <a:r>
              <a:rPr lang="en-US" sz="2000" noProof="0" dirty="0">
                <a:latin typeface="+mn-lt"/>
              </a:rPr>
              <a:t>Characterize the level structure</a:t>
            </a:r>
          </a:p>
          <a:p>
            <a:endParaRPr lang="en-US" noProof="0" dirty="0">
              <a:latin typeface="+mn-lt"/>
            </a:endParaRPr>
          </a:p>
        </p:txBody>
      </p:sp>
      <p:pic>
        <p:nvPicPr>
          <p:cNvPr id="24" name="Bildplatzhalter 19">
            <a:extLst>
              <a:ext uri="{FF2B5EF4-FFF2-40B4-BE49-F238E27FC236}">
                <a16:creationId xmlns:a16="http://schemas.microsoft.com/office/drawing/2014/main" id="{7E38CF48-F8A1-65FE-922B-1D6EFC243A4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7" r="6757"/>
          <a:stretch/>
        </p:blipFill>
        <p:spPr>
          <a:solidFill>
            <a:schemeClr val="bg1"/>
          </a:solidFill>
          <a:ln w="31750">
            <a:solidFill>
              <a:schemeClr val="tx1"/>
            </a:solidFill>
          </a:ln>
        </p:spPr>
      </p:pic>
      <p:sp>
        <p:nvSpPr>
          <p:cNvPr id="26" name="Textplatzhalter 20">
            <a:extLst>
              <a:ext uri="{FF2B5EF4-FFF2-40B4-BE49-F238E27FC236}">
                <a16:creationId xmlns:a16="http://schemas.microsoft.com/office/drawing/2014/main" id="{D5A7271A-A89F-51E8-5340-CDE3134FACF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algn="ctr"/>
            <a:r>
              <a:rPr lang="en-US" sz="2000" noProof="0" dirty="0">
                <a:latin typeface="+mn-lt"/>
              </a:rPr>
              <a:t>Laser cooling with </a:t>
            </a:r>
            <a:br>
              <a:rPr lang="en-US" sz="2000" noProof="0" dirty="0">
                <a:latin typeface="+mn-lt"/>
              </a:rPr>
            </a:br>
            <a:r>
              <a:rPr lang="en-US" sz="2000" noProof="0" dirty="0" err="1">
                <a:latin typeface="+mn-lt"/>
              </a:rPr>
              <a:t>serrodynes</a:t>
            </a:r>
            <a:endParaRPr lang="en-US" sz="2000" noProof="0" dirty="0">
              <a:latin typeface="+mn-lt"/>
            </a:endParaRPr>
          </a:p>
          <a:p>
            <a:pPr algn="ctr"/>
            <a:br>
              <a:rPr lang="en-US" sz="700" b="0" noProof="0" dirty="0">
                <a:latin typeface="+mn-lt"/>
              </a:rPr>
            </a:br>
            <a:r>
              <a:rPr lang="en-US" sz="2000" b="0" noProof="0" dirty="0">
                <a:latin typeface="+mn-lt"/>
              </a:rPr>
              <a:t>Optimize the forces</a:t>
            </a:r>
            <a:br>
              <a:rPr lang="en-US" sz="2000" b="0" noProof="0" dirty="0">
                <a:latin typeface="+mn-lt"/>
              </a:rPr>
            </a:br>
            <a:br>
              <a:rPr lang="en-US" sz="1100" b="0" noProof="0" dirty="0">
                <a:latin typeface="+mn-lt"/>
              </a:rPr>
            </a:br>
            <a:r>
              <a:rPr lang="en-US" sz="2000" b="0" noProof="0" dirty="0">
                <a:latin typeface="+mn-lt"/>
              </a:rPr>
              <a:t>Cooling rare </a:t>
            </a:r>
            <a:r>
              <a:rPr lang="en-US" sz="2000" b="0" noProof="0" dirty="0" err="1">
                <a:latin typeface="+mn-lt"/>
              </a:rPr>
              <a:t>isotopologues</a:t>
            </a:r>
            <a:br>
              <a:rPr lang="en-US" sz="2000" b="0" noProof="0" dirty="0">
                <a:latin typeface="+mn-lt"/>
              </a:rPr>
            </a:br>
            <a:endParaRPr lang="en-US" sz="2000" b="0" noProof="0" dirty="0">
              <a:latin typeface="+mn-lt"/>
            </a:endParaRPr>
          </a:p>
        </p:txBody>
      </p:sp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473B929F-61C0-9294-052F-89C96A3F4A84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" b="41"/>
          <a:stretch/>
        </p:blipFill>
        <p:spPr>
          <a:ln w="31750">
            <a:solidFill>
              <a:schemeClr val="tx1"/>
            </a:solidFill>
          </a:ln>
        </p:spPr>
      </p:pic>
      <p:sp>
        <p:nvSpPr>
          <p:cNvPr id="18" name="Textplatzhalter 19">
            <a:extLst>
              <a:ext uri="{FF2B5EF4-FFF2-40B4-BE49-F238E27FC236}">
                <a16:creationId xmlns:a16="http://schemas.microsoft.com/office/drawing/2014/main" id="{D39E07D1-3FDE-D957-DBD8-2EF2BBDCFE0D}"/>
              </a:ext>
            </a:extLst>
          </p:cNvPr>
          <p:cNvSpPr txBox="1">
            <a:spLocks/>
          </p:cNvSpPr>
          <p:nvPr/>
        </p:nvSpPr>
        <p:spPr>
          <a:xfrm>
            <a:off x="8803074" y="3277570"/>
            <a:ext cx="2376824" cy="7683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68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1pPr>
            <a:lvl2pPr marL="480468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133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2pPr>
            <a:lvl3pPr marL="715409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3pPr>
            <a:lvl4pPr marL="960933" indent="-245525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4pPr>
            <a:lvl5pPr marL="1195875" indent="-234943" algn="l" defTabSz="914368" rtl="0" eaLnBrk="1" latinLnBrk="0" hangingPunct="1">
              <a:lnSpc>
                <a:spcPct val="120000"/>
              </a:lnSpc>
              <a:spcBef>
                <a:spcPts val="501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67" kern="1200">
                <a:solidFill>
                  <a:schemeClr val="bg1"/>
                </a:solidFill>
                <a:latin typeface="Univers for UniS 55 Roman Rg" panose="020B0603020202020204" pitchFamily="34" charset="0"/>
                <a:ea typeface="+mn-ea"/>
                <a:cs typeface="+mn-cs"/>
              </a:defRPr>
            </a:lvl5pPr>
            <a:lvl6pPr marL="2514512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96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80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64" indent="-228592" algn="l" defTabSz="914368" rtl="0" eaLnBrk="1" latinLnBrk="0" hangingPunct="1">
              <a:lnSpc>
                <a:spcPct val="90000"/>
              </a:lnSpc>
              <a:spcBef>
                <a:spcPts val="50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2000" noProof="0" dirty="0">
                <a:latin typeface="+mn-lt"/>
              </a:rPr>
              <a:t>Cooling complex</a:t>
            </a:r>
            <a:br>
              <a:rPr lang="en-US" sz="2000" noProof="0" dirty="0">
                <a:latin typeface="+mn-lt"/>
              </a:rPr>
            </a:br>
            <a:r>
              <a:rPr lang="en-US" sz="2000" noProof="0" dirty="0" err="1">
                <a:latin typeface="+mn-lt"/>
              </a:rPr>
              <a:t>isotopologues</a:t>
            </a:r>
            <a:endParaRPr lang="en-US" sz="2000" noProof="0" dirty="0">
              <a:latin typeface="+mn-lt"/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0616B70-C0AB-BCA0-8D8E-74EB1AD86105}"/>
              </a:ext>
            </a:extLst>
          </p:cNvPr>
          <p:cNvGrpSpPr/>
          <p:nvPr/>
        </p:nvGrpSpPr>
        <p:grpSpPr>
          <a:xfrm>
            <a:off x="1013374" y="4817861"/>
            <a:ext cx="2737768" cy="1865577"/>
            <a:chOff x="3371877" y="4922418"/>
            <a:chExt cx="2737768" cy="1865577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212C2A4F-4911-5DFB-02CF-23479E5AE433}"/>
                </a:ext>
              </a:extLst>
            </p:cNvPr>
            <p:cNvGrpSpPr/>
            <p:nvPr/>
          </p:nvGrpSpPr>
          <p:grpSpPr>
            <a:xfrm>
              <a:off x="3371877" y="4922419"/>
              <a:ext cx="874758" cy="904951"/>
              <a:chOff x="3371877" y="4922419"/>
              <a:chExt cx="874758" cy="904951"/>
            </a:xfrm>
          </p:grpSpPr>
          <p:sp>
            <p:nvSpPr>
              <p:cNvPr id="36" name="Rechteck 18">
                <a:extLst>
                  <a:ext uri="{FF2B5EF4-FFF2-40B4-BE49-F238E27FC236}">
                    <a16:creationId xmlns:a16="http://schemas.microsoft.com/office/drawing/2014/main" id="{E3BFB9ED-44DB-B963-408E-0811BACAF53E}"/>
                  </a:ext>
                </a:extLst>
              </p:cNvPr>
              <p:cNvSpPr/>
              <p:nvPr/>
            </p:nvSpPr>
            <p:spPr>
              <a:xfrm>
                <a:off x="3371877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138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25" name="Rectangle 2">
                <a:extLst>
                  <a:ext uri="{FF2B5EF4-FFF2-40B4-BE49-F238E27FC236}">
                    <a16:creationId xmlns:a16="http://schemas.microsoft.com/office/drawing/2014/main" id="{642A0CDE-E2A2-8D8A-A2C5-AF1651AD8CD7}"/>
                  </a:ext>
                </a:extLst>
              </p:cNvPr>
              <p:cNvSpPr/>
              <p:nvPr/>
            </p:nvSpPr>
            <p:spPr>
              <a:xfrm>
                <a:off x="3379497" y="4930039"/>
                <a:ext cx="271540" cy="2591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43F61F1F-B402-C33E-21B8-6CDD6B08C04E}"/>
                </a:ext>
              </a:extLst>
            </p:cNvPr>
            <p:cNvGrpSpPr/>
            <p:nvPr/>
          </p:nvGrpSpPr>
          <p:grpSpPr>
            <a:xfrm>
              <a:off x="4303382" y="4922418"/>
              <a:ext cx="874758" cy="904951"/>
              <a:chOff x="3371877" y="4922419"/>
              <a:chExt cx="874758" cy="904951"/>
            </a:xfrm>
          </p:grpSpPr>
          <p:sp>
            <p:nvSpPr>
              <p:cNvPr id="29" name="Rechteck 18">
                <a:extLst>
                  <a:ext uri="{FF2B5EF4-FFF2-40B4-BE49-F238E27FC236}">
                    <a16:creationId xmlns:a16="http://schemas.microsoft.com/office/drawing/2014/main" id="{2A701CAD-4D9E-95C6-9A79-CD083C60781A}"/>
                  </a:ext>
                </a:extLst>
              </p:cNvPr>
              <p:cNvSpPr/>
              <p:nvPr/>
            </p:nvSpPr>
            <p:spPr>
              <a:xfrm>
                <a:off x="3371877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137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30" name="Rectangle 2">
                <a:extLst>
                  <a:ext uri="{FF2B5EF4-FFF2-40B4-BE49-F238E27FC236}">
                    <a16:creationId xmlns:a16="http://schemas.microsoft.com/office/drawing/2014/main" id="{68E8EA75-D844-2C41-A09A-2437058ED63D}"/>
                  </a:ext>
                </a:extLst>
              </p:cNvPr>
              <p:cNvSpPr/>
              <p:nvPr/>
            </p:nvSpPr>
            <p:spPr>
              <a:xfrm>
                <a:off x="3379497" y="4930039"/>
                <a:ext cx="271540" cy="2591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89D60D39-3D22-2B97-DA08-A04A1A50A449}"/>
                </a:ext>
              </a:extLst>
            </p:cNvPr>
            <p:cNvGrpSpPr/>
            <p:nvPr/>
          </p:nvGrpSpPr>
          <p:grpSpPr>
            <a:xfrm>
              <a:off x="5234887" y="4922418"/>
              <a:ext cx="874758" cy="904951"/>
              <a:chOff x="3371877" y="4922419"/>
              <a:chExt cx="874758" cy="904951"/>
            </a:xfrm>
          </p:grpSpPr>
          <p:sp>
            <p:nvSpPr>
              <p:cNvPr id="35" name="Rechteck 18">
                <a:extLst>
                  <a:ext uri="{FF2B5EF4-FFF2-40B4-BE49-F238E27FC236}">
                    <a16:creationId xmlns:a16="http://schemas.microsoft.com/office/drawing/2014/main" id="{74FAE50B-DCBB-F5DF-4132-B164F4B12F50}"/>
                  </a:ext>
                </a:extLst>
              </p:cNvPr>
              <p:cNvSpPr/>
              <p:nvPr/>
            </p:nvSpPr>
            <p:spPr>
              <a:xfrm>
                <a:off x="3371877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136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41" name="Rectangle 2">
                <a:extLst>
                  <a:ext uri="{FF2B5EF4-FFF2-40B4-BE49-F238E27FC236}">
                    <a16:creationId xmlns:a16="http://schemas.microsoft.com/office/drawing/2014/main" id="{32651ECE-BB13-A85A-4DAA-F8E585A83AE4}"/>
                  </a:ext>
                </a:extLst>
              </p:cNvPr>
              <p:cNvSpPr/>
              <p:nvPr/>
            </p:nvSpPr>
            <p:spPr>
              <a:xfrm>
                <a:off x="3379497" y="4930039"/>
                <a:ext cx="271540" cy="2591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6BC67473-B066-F401-C18F-A0CECCF2EA0E}"/>
                </a:ext>
              </a:extLst>
            </p:cNvPr>
            <p:cNvGrpSpPr/>
            <p:nvPr/>
          </p:nvGrpSpPr>
          <p:grpSpPr>
            <a:xfrm>
              <a:off x="3834137" y="5883044"/>
              <a:ext cx="874758" cy="904951"/>
              <a:chOff x="3340011" y="4922419"/>
              <a:chExt cx="874758" cy="904951"/>
            </a:xfrm>
          </p:grpSpPr>
          <p:sp>
            <p:nvSpPr>
              <p:cNvPr id="43" name="Rechteck 18">
                <a:extLst>
                  <a:ext uri="{FF2B5EF4-FFF2-40B4-BE49-F238E27FC236}">
                    <a16:creationId xmlns:a16="http://schemas.microsoft.com/office/drawing/2014/main" id="{09A50804-AB8E-E6F0-8660-57B3FACF0F55}"/>
                  </a:ext>
                </a:extLst>
              </p:cNvPr>
              <p:cNvSpPr/>
              <p:nvPr/>
            </p:nvSpPr>
            <p:spPr>
              <a:xfrm>
                <a:off x="3340011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135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44" name="Rectangle 2">
                <a:extLst>
                  <a:ext uri="{FF2B5EF4-FFF2-40B4-BE49-F238E27FC236}">
                    <a16:creationId xmlns:a16="http://schemas.microsoft.com/office/drawing/2014/main" id="{DCCF5E6F-DE85-3017-9A1D-B14CD7705ED3}"/>
                  </a:ext>
                </a:extLst>
              </p:cNvPr>
              <p:cNvSpPr/>
              <p:nvPr/>
            </p:nvSpPr>
            <p:spPr>
              <a:xfrm>
                <a:off x="3347631" y="4930039"/>
                <a:ext cx="271540" cy="2591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3589CA95-EDE9-C29C-463C-A24B0807D19E}"/>
                </a:ext>
              </a:extLst>
            </p:cNvPr>
            <p:cNvGrpSpPr/>
            <p:nvPr/>
          </p:nvGrpSpPr>
          <p:grpSpPr>
            <a:xfrm>
              <a:off x="4765642" y="5883044"/>
              <a:ext cx="874758" cy="904951"/>
              <a:chOff x="3340011" y="4922419"/>
              <a:chExt cx="874758" cy="904951"/>
            </a:xfrm>
          </p:grpSpPr>
          <p:sp>
            <p:nvSpPr>
              <p:cNvPr id="46" name="Rechteck 18">
                <a:extLst>
                  <a:ext uri="{FF2B5EF4-FFF2-40B4-BE49-F238E27FC236}">
                    <a16:creationId xmlns:a16="http://schemas.microsoft.com/office/drawing/2014/main" id="{06F5F199-D3CE-8999-184C-A944DC4874F0}"/>
                  </a:ext>
                </a:extLst>
              </p:cNvPr>
              <p:cNvSpPr/>
              <p:nvPr/>
            </p:nvSpPr>
            <p:spPr>
              <a:xfrm>
                <a:off x="3340011" y="4922419"/>
                <a:ext cx="874758" cy="90495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2100" b="1" baseline="30000" noProof="0" dirty="0">
                    <a:solidFill>
                      <a:schemeClr val="bg1"/>
                    </a:solidFill>
                  </a:rPr>
                  <a:t>134</a:t>
                </a:r>
                <a:r>
                  <a:rPr lang="en-US" sz="2100" b="1" noProof="0" dirty="0">
                    <a:solidFill>
                      <a:schemeClr val="bg1"/>
                    </a:solidFill>
                  </a:rPr>
                  <a:t>BaF</a:t>
                </a:r>
              </a:p>
            </p:txBody>
          </p:sp>
          <p:sp>
            <p:nvSpPr>
              <p:cNvPr id="47" name="Rectangle 2">
                <a:extLst>
                  <a:ext uri="{FF2B5EF4-FFF2-40B4-BE49-F238E27FC236}">
                    <a16:creationId xmlns:a16="http://schemas.microsoft.com/office/drawing/2014/main" id="{4F01AF03-C123-EF69-C870-CF362871B181}"/>
                  </a:ext>
                </a:extLst>
              </p:cNvPr>
              <p:cNvSpPr/>
              <p:nvPr/>
            </p:nvSpPr>
            <p:spPr>
              <a:xfrm>
                <a:off x="3347631" y="4930039"/>
                <a:ext cx="271540" cy="2591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noProof="0" dirty="0"/>
              </a:p>
            </p:txBody>
          </p:sp>
        </p:grp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6D61718-2049-3A30-EF04-2C310A40F32C}"/>
              </a:ext>
            </a:extLst>
          </p:cNvPr>
          <p:cNvGrpSpPr/>
          <p:nvPr/>
        </p:nvGrpSpPr>
        <p:grpSpPr>
          <a:xfrm>
            <a:off x="5207281" y="5778487"/>
            <a:ext cx="874758" cy="904951"/>
            <a:chOff x="7057186" y="5709564"/>
            <a:chExt cx="874758" cy="904951"/>
          </a:xfrm>
        </p:grpSpPr>
        <p:sp>
          <p:nvSpPr>
            <p:cNvPr id="53" name="Rechteck 18">
              <a:extLst>
                <a:ext uri="{FF2B5EF4-FFF2-40B4-BE49-F238E27FC236}">
                  <a16:creationId xmlns:a16="http://schemas.microsoft.com/office/drawing/2014/main" id="{B1F38917-B61C-8D6B-EA8F-A89D63DD1617}"/>
                </a:ext>
              </a:extLst>
            </p:cNvPr>
            <p:cNvSpPr/>
            <p:nvPr/>
          </p:nvSpPr>
          <p:spPr>
            <a:xfrm>
              <a:off x="7057186" y="5709564"/>
              <a:ext cx="874758" cy="90495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2100" b="1" baseline="30000" noProof="0" dirty="0">
                  <a:solidFill>
                    <a:schemeClr val="bg1"/>
                  </a:solidFill>
                </a:rPr>
                <a:t>138</a:t>
              </a:r>
              <a:r>
                <a:rPr lang="en-US" sz="2100" b="1" noProof="0" dirty="0">
                  <a:solidFill>
                    <a:schemeClr val="bg1"/>
                  </a:solidFill>
                </a:rPr>
                <a:t>BaF</a:t>
              </a:r>
            </a:p>
          </p:txBody>
        </p:sp>
        <p:sp>
          <p:nvSpPr>
            <p:cNvPr id="54" name="Rectangle 2">
              <a:extLst>
                <a:ext uri="{FF2B5EF4-FFF2-40B4-BE49-F238E27FC236}">
                  <a16:creationId xmlns:a16="http://schemas.microsoft.com/office/drawing/2014/main" id="{4CA6D4AA-2B1C-4C82-3C60-FF32086866AB}"/>
                </a:ext>
              </a:extLst>
            </p:cNvPr>
            <p:cNvSpPr/>
            <p:nvPr/>
          </p:nvSpPr>
          <p:spPr>
            <a:xfrm>
              <a:off x="7064806" y="5717184"/>
              <a:ext cx="271540" cy="25918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37D6A0C-4BD7-BE4C-8282-B2EE3C9C1D25}"/>
              </a:ext>
            </a:extLst>
          </p:cNvPr>
          <p:cNvGrpSpPr/>
          <p:nvPr/>
        </p:nvGrpSpPr>
        <p:grpSpPr>
          <a:xfrm>
            <a:off x="9473471" y="5785849"/>
            <a:ext cx="874758" cy="904951"/>
            <a:chOff x="4439156" y="5074818"/>
            <a:chExt cx="874758" cy="904951"/>
          </a:xfrm>
        </p:grpSpPr>
        <p:sp>
          <p:nvSpPr>
            <p:cNvPr id="55" name="Rechteck 18">
              <a:extLst>
                <a:ext uri="{FF2B5EF4-FFF2-40B4-BE49-F238E27FC236}">
                  <a16:creationId xmlns:a16="http://schemas.microsoft.com/office/drawing/2014/main" id="{6BDB3051-AFFF-2206-2768-3990F95884F2}"/>
                </a:ext>
              </a:extLst>
            </p:cNvPr>
            <p:cNvSpPr/>
            <p:nvPr/>
          </p:nvSpPr>
          <p:spPr>
            <a:xfrm>
              <a:off x="4439156" y="5074818"/>
              <a:ext cx="874758" cy="90495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2100" b="1" baseline="30000" noProof="0" dirty="0">
                  <a:solidFill>
                    <a:schemeClr val="bg1"/>
                  </a:solidFill>
                </a:rPr>
                <a:t>137</a:t>
              </a:r>
              <a:r>
                <a:rPr lang="en-US" sz="2100" b="1" noProof="0" dirty="0">
                  <a:solidFill>
                    <a:schemeClr val="bg1"/>
                  </a:solidFill>
                </a:rPr>
                <a:t>BaF</a:t>
              </a:r>
            </a:p>
          </p:txBody>
        </p:sp>
        <p:sp>
          <p:nvSpPr>
            <p:cNvPr id="56" name="Rectangle 2">
              <a:extLst>
                <a:ext uri="{FF2B5EF4-FFF2-40B4-BE49-F238E27FC236}">
                  <a16:creationId xmlns:a16="http://schemas.microsoft.com/office/drawing/2014/main" id="{1C8B87CB-CE6F-3D7E-F3D3-7AA79CC97AD8}"/>
                </a:ext>
              </a:extLst>
            </p:cNvPr>
            <p:cNvSpPr/>
            <p:nvPr/>
          </p:nvSpPr>
          <p:spPr>
            <a:xfrm>
              <a:off x="4446776" y="5082438"/>
              <a:ext cx="271540" cy="2591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sp>
        <p:nvSpPr>
          <p:cNvPr id="37" name="Rechteck 18">
            <a:extLst>
              <a:ext uri="{FF2B5EF4-FFF2-40B4-BE49-F238E27FC236}">
                <a16:creationId xmlns:a16="http://schemas.microsoft.com/office/drawing/2014/main" id="{BB67750D-5B58-9160-C527-A9B267F0DAC3}"/>
              </a:ext>
            </a:extLst>
          </p:cNvPr>
          <p:cNvSpPr/>
          <p:nvPr/>
        </p:nvSpPr>
        <p:spPr>
          <a:xfrm>
            <a:off x="6212176" y="5773703"/>
            <a:ext cx="874758" cy="904951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100" b="1" baseline="30000" noProof="0" dirty="0">
                <a:solidFill>
                  <a:schemeClr val="bg1"/>
                </a:solidFill>
              </a:rPr>
              <a:t>136</a:t>
            </a:r>
            <a:r>
              <a:rPr lang="en-US" sz="2100" b="1" noProof="0" dirty="0">
                <a:solidFill>
                  <a:schemeClr val="bg1"/>
                </a:solidFill>
              </a:rPr>
              <a:t>BaF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B7921B7E-3AA3-FE4E-3D4E-56C732E023C0}"/>
              </a:ext>
            </a:extLst>
          </p:cNvPr>
          <p:cNvSpPr/>
          <p:nvPr/>
        </p:nvSpPr>
        <p:spPr>
          <a:xfrm>
            <a:off x="6219796" y="5781323"/>
            <a:ext cx="271540" cy="25918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9E1949A-1CA2-3047-1424-B2C9EB58D17C}"/>
              </a:ext>
            </a:extLst>
          </p:cNvPr>
          <p:cNvSpPr txBox="1"/>
          <p:nvPr/>
        </p:nvSpPr>
        <p:spPr>
          <a:xfrm>
            <a:off x="8926671" y="4535039"/>
            <a:ext cx="2251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noProof="0" dirty="0" err="1">
                <a:solidFill>
                  <a:schemeClr val="bg1"/>
                </a:solidFill>
                <a:latin typeface="+mn-lt"/>
              </a:rPr>
              <a:t>BaF</a:t>
            </a:r>
            <a:r>
              <a:rPr lang="en-US" sz="2000" b="0" noProof="0" dirty="0">
                <a:solidFill>
                  <a:schemeClr val="bg1"/>
                </a:solidFill>
                <a:latin typeface="+mn-lt"/>
              </a:rPr>
              <a:t> and beyond</a:t>
            </a:r>
            <a:endParaRPr lang="en-AT" sz="2000" dirty="0">
              <a:solidFill>
                <a:schemeClr val="bg1"/>
              </a:solidFill>
            </a:endParaRPr>
          </a:p>
        </p:txBody>
      </p:sp>
      <p:sp>
        <p:nvSpPr>
          <p:cNvPr id="7" name="Rechteck 19">
            <a:extLst>
              <a:ext uri="{FF2B5EF4-FFF2-40B4-BE49-F238E27FC236}">
                <a16:creationId xmlns:a16="http://schemas.microsoft.com/office/drawing/2014/main" id="{6D9A2847-15D7-5478-EEE8-28978ED8F52F}"/>
              </a:ext>
            </a:extLst>
          </p:cNvPr>
          <p:cNvSpPr/>
          <p:nvPr/>
        </p:nvSpPr>
        <p:spPr>
          <a:xfrm>
            <a:off x="4243857" y="856211"/>
            <a:ext cx="3860319" cy="6001789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8" name="Rechteck 19">
            <a:extLst>
              <a:ext uri="{FF2B5EF4-FFF2-40B4-BE49-F238E27FC236}">
                <a16:creationId xmlns:a16="http://schemas.microsoft.com/office/drawing/2014/main" id="{8AC6321C-5B6A-8994-6A09-24DB94A0F9E8}"/>
              </a:ext>
            </a:extLst>
          </p:cNvPr>
          <p:cNvSpPr/>
          <p:nvPr/>
        </p:nvSpPr>
        <p:spPr>
          <a:xfrm>
            <a:off x="482795" y="874225"/>
            <a:ext cx="3860319" cy="6001789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</p:spTree>
    <p:extLst>
      <p:ext uri="{BB962C8B-B14F-4D97-AF65-F5344CB8AC3E}">
        <p14:creationId xmlns:p14="http://schemas.microsoft.com/office/powerpoint/2010/main" val="20610551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j-lt"/>
              </a:rPr>
              <a:t>Laser cooling of </a:t>
            </a:r>
            <a:r>
              <a:rPr lang="en-US" b="0" noProof="0" dirty="0" err="1">
                <a:latin typeface="+mj-lt"/>
              </a:rPr>
              <a:t>BaF</a:t>
            </a:r>
            <a:r>
              <a:rPr lang="en-US" b="0" noProof="0" dirty="0">
                <a:latin typeface="+mj-lt"/>
              </a:rPr>
              <a:t> – rare &amp; complex isotopologues</a:t>
            </a:r>
          </a:p>
        </p:txBody>
      </p:sp>
      <p:sp>
        <p:nvSpPr>
          <p:cNvPr id="5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27444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138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6" name="Rechteck 19">
            <a:extLst>
              <a:ext uri="{FF2B5EF4-FFF2-40B4-BE49-F238E27FC236}">
                <a16:creationId xmlns:a16="http://schemas.microsoft.com/office/drawing/2014/main" id="{17A638B9-DB09-FA40-88D4-889642B5A34A}"/>
              </a:ext>
            </a:extLst>
          </p:cNvPr>
          <p:cNvSpPr/>
          <p:nvPr/>
        </p:nvSpPr>
        <p:spPr>
          <a:xfrm>
            <a:off x="2744402" y="3244985"/>
            <a:ext cx="1301306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19</a:t>
            </a:r>
            <a:r>
              <a:rPr lang="en-US" sz="3200" b="1" noProof="0" dirty="0">
                <a:solidFill>
                  <a:schemeClr val="bg1"/>
                </a:solidFill>
              </a:rPr>
              <a:t>F</a:t>
            </a:r>
          </a:p>
        </p:txBody>
      </p:sp>
      <p:grpSp>
        <p:nvGrpSpPr>
          <p:cNvPr id="7" name="Group 11">
            <a:extLst>
              <a:ext uri="{FF2B5EF4-FFF2-40B4-BE49-F238E27FC236}">
                <a16:creationId xmlns:a16="http://schemas.microsoft.com/office/drawing/2014/main" id="{68420B66-8491-D54B-8989-C6BE649EEBC6}"/>
              </a:ext>
            </a:extLst>
          </p:cNvPr>
          <p:cNvGrpSpPr/>
          <p:nvPr/>
        </p:nvGrpSpPr>
        <p:grpSpPr>
          <a:xfrm rot="907060">
            <a:off x="509363" y="1345033"/>
            <a:ext cx="1815669" cy="3456934"/>
            <a:chOff x="6226317" y="728144"/>
            <a:chExt cx="2974705" cy="56636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Picture 12">
              <a:extLst>
                <a:ext uri="{FF2B5EF4-FFF2-40B4-BE49-F238E27FC236}">
                  <a16:creationId xmlns:a16="http://schemas.microsoft.com/office/drawing/2014/main" id="{ECFE3F2A-BB4E-194C-B718-EABF7F021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27321">
              <a:off x="7062983" y="777682"/>
              <a:ext cx="1981509" cy="1882434"/>
            </a:xfrm>
            <a:prstGeom prst="rect">
              <a:avLst/>
            </a:prstGeom>
          </p:spPr>
        </p:pic>
        <p:pic>
          <p:nvPicPr>
            <p:cNvPr id="9" name="Picture 13">
              <a:extLst>
                <a:ext uri="{FF2B5EF4-FFF2-40B4-BE49-F238E27FC236}">
                  <a16:creationId xmlns:a16="http://schemas.microsoft.com/office/drawing/2014/main" id="{CDFC1B46-94B8-5241-97B9-59830A918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5822">
              <a:off x="6226317" y="2220298"/>
              <a:ext cx="1981509" cy="1882434"/>
            </a:xfrm>
            <a:prstGeom prst="rect">
              <a:avLst/>
            </a:prstGeom>
          </p:spPr>
        </p:pic>
        <p:pic>
          <p:nvPicPr>
            <p:cNvPr id="10" name="Picture 14">
              <a:extLst>
                <a:ext uri="{FF2B5EF4-FFF2-40B4-BE49-F238E27FC236}">
                  <a16:creationId xmlns:a16="http://schemas.microsoft.com/office/drawing/2014/main" id="{7F19B05A-BD76-BD42-9046-1B2EC337A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4942">
              <a:off x="6382090" y="4509381"/>
              <a:ext cx="1981509" cy="1882434"/>
            </a:xfrm>
            <a:prstGeom prst="rect">
              <a:avLst/>
            </a:prstGeom>
          </p:spPr>
        </p:pic>
        <p:pic>
          <p:nvPicPr>
            <p:cNvPr id="11" name="Picture 15">
              <a:extLst>
                <a:ext uri="{FF2B5EF4-FFF2-40B4-BE49-F238E27FC236}">
                  <a16:creationId xmlns:a16="http://schemas.microsoft.com/office/drawing/2014/main" id="{651BC9F8-0021-564D-B3D2-BFAB4B65B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112630">
              <a:off x="7269050" y="3216395"/>
              <a:ext cx="1981509" cy="1882434"/>
            </a:xfrm>
            <a:prstGeom prst="rect">
              <a:avLst/>
            </a:prstGeom>
          </p:spPr>
        </p:pic>
      </p:grpSp>
      <p:sp>
        <p:nvSpPr>
          <p:cNvPr id="12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41382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137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3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55320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136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4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69258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135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5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8319602" y="1782893"/>
            <a:ext cx="1269762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134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02795" y="2761634"/>
            <a:ext cx="6017673" cy="2682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noProof="0" dirty="0">
                <a:solidFill>
                  <a:schemeClr val="bg1"/>
                </a:solidFill>
              </a:rPr>
              <a:t>72%	        11%		7%	          7%                    2%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52E059A-8A51-C95C-8782-D0F4832802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9" b="89796" l="9045" r="89950">
                        <a14:foregroundMark x1="9045" y1="18878" x2="9045" y2="18878"/>
                        <a14:foregroundMark x1="68090" y1="39031" x2="68090" y2="390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21817" y="1499417"/>
            <a:ext cx="725081" cy="714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90E6434-CB0D-4143-A43C-41A9BD6834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9" b="89796" l="9045" r="89950">
                        <a14:foregroundMark x1="9045" y1="18878" x2="9045" y2="18878"/>
                        <a14:foregroundMark x1="68090" y1="39031" x2="68090" y2="390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11631" y="1499417"/>
            <a:ext cx="725081" cy="714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1CF8943-BC0F-4970-88B3-F20884A30B73}"/>
              </a:ext>
            </a:extLst>
          </p:cNvPr>
          <p:cNvSpPr txBox="1"/>
          <p:nvPr/>
        </p:nvSpPr>
        <p:spPr>
          <a:xfrm>
            <a:off x="4458819" y="5004434"/>
            <a:ext cx="3975083" cy="88639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2400" noProof="0" dirty="0">
                <a:solidFill>
                  <a:schemeClr val="bg1"/>
                </a:solidFill>
              </a:rPr>
              <a:t>How about the fermions/</a:t>
            </a:r>
            <a:br>
              <a:rPr lang="en-US" sz="2400" noProof="0" dirty="0">
                <a:solidFill>
                  <a:schemeClr val="bg1"/>
                </a:solidFill>
              </a:rPr>
            </a:br>
            <a:r>
              <a:rPr lang="en-US" sz="2400" noProof="0" dirty="0">
                <a:solidFill>
                  <a:schemeClr val="bg1"/>
                </a:solidFill>
              </a:rPr>
              <a:t>odd isotopologues?</a:t>
            </a:r>
          </a:p>
        </p:txBody>
      </p:sp>
      <p:sp>
        <p:nvSpPr>
          <p:cNvPr id="25" name="Right Arrow 22">
            <a:extLst>
              <a:ext uri="{FF2B5EF4-FFF2-40B4-BE49-F238E27FC236}">
                <a16:creationId xmlns:a16="http://schemas.microsoft.com/office/drawing/2014/main" id="{3E686283-DD03-4928-8E28-31E7BCA7D739}"/>
              </a:ext>
            </a:extLst>
          </p:cNvPr>
          <p:cNvSpPr/>
          <p:nvPr/>
        </p:nvSpPr>
        <p:spPr>
          <a:xfrm rot="3727347">
            <a:off x="4493942" y="3810139"/>
            <a:ext cx="1777520" cy="460095"/>
          </a:xfrm>
          <a:prstGeom prst="rightArrow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26" name="Right Arrow 22">
            <a:extLst>
              <a:ext uri="{FF2B5EF4-FFF2-40B4-BE49-F238E27FC236}">
                <a16:creationId xmlns:a16="http://schemas.microsoft.com/office/drawing/2014/main" id="{ECBCF3D2-B5A3-4FBF-93B4-71B1FE287A4D}"/>
              </a:ext>
            </a:extLst>
          </p:cNvPr>
          <p:cNvSpPr/>
          <p:nvPr/>
        </p:nvSpPr>
        <p:spPr>
          <a:xfrm rot="6648499">
            <a:off x="6466773" y="3805386"/>
            <a:ext cx="1706174" cy="460095"/>
          </a:xfrm>
          <a:prstGeom prst="rightArrow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2C62BCE-8E3C-F3F9-87F5-2A5EDFE99698}"/>
              </a:ext>
            </a:extLst>
          </p:cNvPr>
          <p:cNvSpPr/>
          <p:nvPr/>
        </p:nvSpPr>
        <p:spPr>
          <a:xfrm>
            <a:off x="2744402" y="1776072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17" name="Rectangle 27">
            <a:extLst>
              <a:ext uri="{FF2B5EF4-FFF2-40B4-BE49-F238E27FC236}">
                <a16:creationId xmlns:a16="http://schemas.microsoft.com/office/drawing/2014/main" id="{3FE0AC79-E21A-FB40-0C37-5776167D20BE}"/>
              </a:ext>
            </a:extLst>
          </p:cNvPr>
          <p:cNvSpPr/>
          <p:nvPr/>
        </p:nvSpPr>
        <p:spPr>
          <a:xfrm>
            <a:off x="4138202" y="1776072"/>
            <a:ext cx="352022" cy="3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18" name="Rectangle 29">
            <a:extLst>
              <a:ext uri="{FF2B5EF4-FFF2-40B4-BE49-F238E27FC236}">
                <a16:creationId xmlns:a16="http://schemas.microsoft.com/office/drawing/2014/main" id="{D1CA73B4-84F4-3710-677C-6863CE785B50}"/>
              </a:ext>
            </a:extLst>
          </p:cNvPr>
          <p:cNvSpPr/>
          <p:nvPr/>
        </p:nvSpPr>
        <p:spPr>
          <a:xfrm>
            <a:off x="5532002" y="1776072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23" name="Rectangle 30">
            <a:extLst>
              <a:ext uri="{FF2B5EF4-FFF2-40B4-BE49-F238E27FC236}">
                <a16:creationId xmlns:a16="http://schemas.microsoft.com/office/drawing/2014/main" id="{8D66953D-1384-9E8E-4868-0271E5E44004}"/>
              </a:ext>
            </a:extLst>
          </p:cNvPr>
          <p:cNvSpPr/>
          <p:nvPr/>
        </p:nvSpPr>
        <p:spPr>
          <a:xfrm>
            <a:off x="8319602" y="1776072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27" name="Rectangle 31">
            <a:extLst>
              <a:ext uri="{FF2B5EF4-FFF2-40B4-BE49-F238E27FC236}">
                <a16:creationId xmlns:a16="http://schemas.microsoft.com/office/drawing/2014/main" id="{8D61032C-C31A-2A1E-BE10-70CAE1429F89}"/>
              </a:ext>
            </a:extLst>
          </p:cNvPr>
          <p:cNvSpPr/>
          <p:nvPr/>
        </p:nvSpPr>
        <p:spPr>
          <a:xfrm>
            <a:off x="6925802" y="1776072"/>
            <a:ext cx="352022" cy="3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</p:spTree>
    <p:extLst>
      <p:ext uri="{BB962C8B-B14F-4D97-AF65-F5344CB8AC3E}">
        <p14:creationId xmlns:p14="http://schemas.microsoft.com/office/powerpoint/2010/main" val="117468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4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F263BBD-6A57-9500-6CE7-2260AB8AC4BF}"/>
              </a:ext>
            </a:extLst>
          </p:cNvPr>
          <p:cNvSpPr/>
          <p:nvPr/>
        </p:nvSpPr>
        <p:spPr>
          <a:xfrm>
            <a:off x="6147675" y="954696"/>
            <a:ext cx="5960533" cy="2340340"/>
          </a:xfrm>
          <a:prstGeom prst="ellipse">
            <a:avLst/>
          </a:prstGeom>
          <a:solidFill>
            <a:schemeClr val="accent1">
              <a:alpha val="26199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C5D95DA-D587-48E7-DFF3-F6E148B06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Where can we “look” with molecules?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AF6A2F9-A728-A058-A030-42B74E69D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It’s basically all spectroscopy of some sorts! </a:t>
            </a:r>
          </a:p>
          <a:p>
            <a:pPr lvl="2"/>
            <a:r>
              <a:rPr lang="en-US" sz="1735" dirty="0"/>
              <a:t>New particles or interactions would lead </a:t>
            </a:r>
            <a:br>
              <a:rPr lang="en-US" sz="1735" dirty="0"/>
            </a:br>
            <a:r>
              <a:rPr lang="en-US" sz="1735" dirty="0"/>
              <a:t>to (</a:t>
            </a:r>
            <a:r>
              <a:rPr lang="en-US" sz="1735" dirty="0">
                <a:solidFill>
                  <a:schemeClr val="accent2"/>
                </a:solidFill>
              </a:rPr>
              <a:t>very tiny!</a:t>
            </a:r>
            <a:r>
              <a:rPr lang="en-US" sz="1735" dirty="0"/>
              <a:t>) additional energy shifts</a:t>
            </a:r>
            <a:br>
              <a:rPr lang="en-US" dirty="0"/>
            </a:br>
            <a:endParaRPr lang="en-US" sz="1467" dirty="0"/>
          </a:p>
          <a:p>
            <a:r>
              <a:rPr lang="en-US" dirty="0"/>
              <a:t>Similar to experiments with atoms that you may</a:t>
            </a:r>
            <a:br>
              <a:rPr lang="en-US" dirty="0"/>
            </a:br>
            <a:r>
              <a:rPr lang="en-US" dirty="0"/>
              <a:t>know, but </a:t>
            </a:r>
            <a:r>
              <a:rPr lang="en-US" dirty="0">
                <a:solidFill>
                  <a:schemeClr val="accent2"/>
                </a:solidFill>
              </a:rPr>
              <a:t>molecular structure </a:t>
            </a:r>
            <a:r>
              <a:rPr lang="en-US" dirty="0"/>
              <a:t>often leads to … </a:t>
            </a:r>
          </a:p>
          <a:p>
            <a:pPr lvl="2"/>
            <a:r>
              <a:rPr lang="en-US" dirty="0"/>
              <a:t>Significantly higher sensitivity</a:t>
            </a:r>
          </a:p>
          <a:p>
            <a:pPr lvl="2"/>
            <a:r>
              <a:rPr lang="en-US" dirty="0"/>
              <a:t>Better rejection of systematic errors</a:t>
            </a:r>
          </a:p>
          <a:p>
            <a:pPr lvl="2"/>
            <a:endParaRPr lang="en-US" sz="1000" dirty="0"/>
          </a:p>
          <a:p>
            <a:r>
              <a:rPr lang="en-US" dirty="0"/>
              <a:t>Particularly powerful: </a:t>
            </a:r>
            <a:r>
              <a:rPr lang="en-US" b="1" dirty="0"/>
              <a:t>tests of fundamental symmetries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Electron electric dipole moment (leptonic CP violation)</a:t>
            </a:r>
          </a:p>
          <a:p>
            <a:pPr lvl="2"/>
            <a:r>
              <a:rPr lang="en-US" dirty="0"/>
              <a:t>Nuclear anapole moments (weak sector P violation)</a:t>
            </a:r>
          </a:p>
          <a:p>
            <a:pPr lvl="2"/>
            <a:r>
              <a:rPr lang="en-US" dirty="0"/>
              <a:t>Schiff &amp; other nuclear moments (hadronic CP violation)</a:t>
            </a:r>
          </a:p>
          <a:p>
            <a:endParaRPr lang="en-US" dirty="0"/>
          </a:p>
        </p:txBody>
      </p:sp>
      <p:grpSp>
        <p:nvGrpSpPr>
          <p:cNvPr id="4" name="Group 11">
            <a:extLst>
              <a:ext uri="{FF2B5EF4-FFF2-40B4-BE49-F238E27FC236}">
                <a16:creationId xmlns:a16="http://schemas.microsoft.com/office/drawing/2014/main" id="{E99766A7-B4E7-A6A5-ECA5-6E8A73F191DA}"/>
              </a:ext>
            </a:extLst>
          </p:cNvPr>
          <p:cNvGrpSpPr/>
          <p:nvPr/>
        </p:nvGrpSpPr>
        <p:grpSpPr>
          <a:xfrm rot="5216591">
            <a:off x="8132674" y="238148"/>
            <a:ext cx="2016660" cy="3839608"/>
            <a:chOff x="6226317" y="728144"/>
            <a:chExt cx="2974705" cy="56636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12">
              <a:extLst>
                <a:ext uri="{FF2B5EF4-FFF2-40B4-BE49-F238E27FC236}">
                  <a16:creationId xmlns:a16="http://schemas.microsoft.com/office/drawing/2014/main" id="{7EE89CD0-2080-12A3-0AB4-023BEB5B6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27321">
              <a:off x="7062983" y="777682"/>
              <a:ext cx="1981509" cy="1882434"/>
            </a:xfrm>
            <a:prstGeom prst="rect">
              <a:avLst/>
            </a:prstGeom>
          </p:spPr>
        </p:pic>
        <p:pic>
          <p:nvPicPr>
            <p:cNvPr id="6" name="Picture 13">
              <a:extLst>
                <a:ext uri="{FF2B5EF4-FFF2-40B4-BE49-F238E27FC236}">
                  <a16:creationId xmlns:a16="http://schemas.microsoft.com/office/drawing/2014/main" id="{2B31997B-D068-1828-B235-976EC66D9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5822">
              <a:off x="6226317" y="2220298"/>
              <a:ext cx="1981509" cy="1882434"/>
            </a:xfrm>
            <a:prstGeom prst="rect">
              <a:avLst/>
            </a:prstGeom>
          </p:spPr>
        </p:pic>
        <p:pic>
          <p:nvPicPr>
            <p:cNvPr id="9" name="Picture 14">
              <a:extLst>
                <a:ext uri="{FF2B5EF4-FFF2-40B4-BE49-F238E27FC236}">
                  <a16:creationId xmlns:a16="http://schemas.microsoft.com/office/drawing/2014/main" id="{D3107D5A-54A2-90C6-7DEF-E4E85F828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4942">
              <a:off x="6382090" y="4509381"/>
              <a:ext cx="1981509" cy="1882434"/>
            </a:xfrm>
            <a:prstGeom prst="rect">
              <a:avLst/>
            </a:prstGeom>
          </p:spPr>
        </p:pic>
        <p:pic>
          <p:nvPicPr>
            <p:cNvPr id="10" name="Picture 15">
              <a:extLst>
                <a:ext uri="{FF2B5EF4-FFF2-40B4-BE49-F238E27FC236}">
                  <a16:creationId xmlns:a16="http://schemas.microsoft.com/office/drawing/2014/main" id="{325E1B7C-9F35-58D1-D13C-70949F619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112630">
              <a:off x="7269050" y="3216395"/>
              <a:ext cx="1981509" cy="1882434"/>
            </a:xfrm>
            <a:prstGeom prst="rect">
              <a:avLst/>
            </a:prstGeom>
          </p:spPr>
        </p:pic>
      </p:grpSp>
      <p:pic>
        <p:nvPicPr>
          <p:cNvPr id="2050" name="Picture 2" descr="Whitworth alum's research makes the cover of &quot;Science&quot; magazine | Whitworth  University News">
            <a:extLst>
              <a:ext uri="{FF2B5EF4-FFF2-40B4-BE49-F238E27FC236}">
                <a16:creationId xmlns:a16="http://schemas.microsoft.com/office/drawing/2014/main" id="{4B577AD3-7D66-B2C6-439F-3ADDAA7BC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3184" y="3624321"/>
            <a:ext cx="1982611" cy="252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A6A8A4-D896-8262-377A-CA9D7FDE7C03}"/>
              </a:ext>
            </a:extLst>
          </p:cNvPr>
          <p:cNvSpPr txBox="1"/>
          <p:nvPr/>
        </p:nvSpPr>
        <p:spPr>
          <a:xfrm>
            <a:off x="7883184" y="6145559"/>
            <a:ext cx="1982611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4" dirty="0"/>
              <a:t>ACME 2018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0436F6-AB7D-4A84-4A8F-0A7806FFCC5E}"/>
              </a:ext>
            </a:extLst>
          </p:cNvPr>
          <p:cNvSpPr txBox="1"/>
          <p:nvPr/>
        </p:nvSpPr>
        <p:spPr>
          <a:xfrm>
            <a:off x="9942767" y="6136799"/>
            <a:ext cx="1982611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4" dirty="0"/>
              <a:t>JILA 2023 </a:t>
            </a:r>
          </a:p>
        </p:txBody>
      </p:sp>
      <p:pic>
        <p:nvPicPr>
          <p:cNvPr id="2052" name="Picture 4" descr="An improved bound on the electron s electric dipole moment | JILA -  Exploring the Frontiers of Physics">
            <a:extLst>
              <a:ext uri="{FF2B5EF4-FFF2-40B4-BE49-F238E27FC236}">
                <a16:creationId xmlns:a16="http://schemas.microsoft.com/office/drawing/2014/main" id="{1B3ED7B7-FA42-853E-4F5D-A1E6F7C62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2767" y="3614751"/>
            <a:ext cx="1982611" cy="252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8C7088B7-6A9B-B9F6-6594-7DB87DDE0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2177">
            <a:off x="6860039" y="2291352"/>
            <a:ext cx="1396943" cy="92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CADEF79C-9F45-C590-EAA7-1EA29AAE9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4" t="9956" r="6951" b="11431"/>
          <a:stretch/>
        </p:blipFill>
        <p:spPr bwMode="auto">
          <a:xfrm>
            <a:off x="7759737" y="824423"/>
            <a:ext cx="1114408" cy="127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BFA8D8B1-A3B9-7D75-56EE-E330041A5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0798">
            <a:off x="10122867" y="1153297"/>
            <a:ext cx="1396943" cy="92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5D8A9293-9E18-DB2A-7413-1D73D148FB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4" t="9956" r="6951" b="11431"/>
          <a:stretch/>
        </p:blipFill>
        <p:spPr bwMode="auto">
          <a:xfrm rot="4521542">
            <a:off x="9239939" y="1959521"/>
            <a:ext cx="1114408" cy="127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84300D-B1A7-7A85-8B18-A18EE82DB364}"/>
              </a:ext>
            </a:extLst>
          </p:cNvPr>
          <p:cNvSpPr txBox="1"/>
          <p:nvPr/>
        </p:nvSpPr>
        <p:spPr>
          <a:xfrm>
            <a:off x="7356144" y="6459028"/>
            <a:ext cx="4628500" cy="524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4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Also: Imperial, Caltech, </a:t>
            </a:r>
            <a:r>
              <a:rPr lang="en-US" sz="1404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NL:eEDM</a:t>
            </a:r>
            <a:r>
              <a:rPr lang="en-US" sz="1404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@ Groningen / </a:t>
            </a:r>
            <a:r>
              <a:rPr lang="en-US" sz="1404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Nikhef</a:t>
            </a:r>
            <a:r>
              <a:rPr lang="en-US" sz="1404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332348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3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B1DA2-68A9-4C0F-B41C-EA4EC9A04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j-lt"/>
              </a:rPr>
              <a:t>Level-structure </a:t>
            </a:r>
            <a:r>
              <a:rPr lang="en-US" b="0" baseline="30000" noProof="0" dirty="0">
                <a:latin typeface="+mj-lt"/>
              </a:rPr>
              <a:t>137</a:t>
            </a:r>
            <a:r>
              <a:rPr lang="en-US" b="0" noProof="0" dirty="0">
                <a:latin typeface="+mj-lt"/>
              </a:rPr>
              <a:t>BaF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69B17A-E047-42BC-8EFE-6FD6E782A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798" y="1166019"/>
            <a:ext cx="11272400" cy="1392927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noProof="0" dirty="0">
                <a:solidFill>
                  <a:schemeClr val="accent2"/>
                </a:solidFill>
                <a:latin typeface="+mn-lt"/>
              </a:rPr>
              <a:t>Nuclear spin of </a:t>
            </a:r>
            <a:r>
              <a:rPr lang="en-US" baseline="30000" noProof="0" dirty="0">
                <a:solidFill>
                  <a:schemeClr val="accent2"/>
                </a:solidFill>
                <a:latin typeface="+mn-lt"/>
              </a:rPr>
              <a:t>135,137</a:t>
            </a:r>
            <a:r>
              <a:rPr lang="en-US" noProof="0" dirty="0">
                <a:solidFill>
                  <a:schemeClr val="accent2"/>
                </a:solidFill>
                <a:latin typeface="+mn-lt"/>
              </a:rPr>
              <a:t>Ba is non-zero</a:t>
            </a:r>
            <a:endParaRPr lang="en-US" sz="1800" noProof="0" dirty="0">
              <a:solidFill>
                <a:schemeClr val="accent2"/>
              </a:solidFill>
              <a:latin typeface="+mn-lt"/>
            </a:endParaRPr>
          </a:p>
          <a:p>
            <a:pPr lvl="1">
              <a:buClr>
                <a:schemeClr val="accent2"/>
              </a:buClr>
            </a:pPr>
            <a:r>
              <a:rPr lang="en-US" sz="2000" noProof="0" dirty="0">
                <a:latin typeface="+mn-lt"/>
              </a:rPr>
              <a:t>Sensitive to electroweak spin-dependent PV!</a:t>
            </a:r>
          </a:p>
          <a:p>
            <a:pPr lvl="1">
              <a:buClr>
                <a:schemeClr val="accent2"/>
              </a:buClr>
            </a:pPr>
            <a:r>
              <a:rPr lang="en-US" sz="2000" noProof="0" dirty="0">
                <a:latin typeface="+mn-lt"/>
              </a:rPr>
              <a:t>Complex hyperfine level structure!</a:t>
            </a:r>
            <a:endParaRPr lang="en-US" sz="1800" noProof="0" dirty="0">
              <a:latin typeface="+mn-lt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C20430C-644C-4B41-8E63-0C4CCD2F72FE}"/>
              </a:ext>
            </a:extLst>
          </p:cNvPr>
          <p:cNvGrpSpPr/>
          <p:nvPr/>
        </p:nvGrpSpPr>
        <p:grpSpPr>
          <a:xfrm>
            <a:off x="4276306" y="2826316"/>
            <a:ext cx="2833944" cy="3635443"/>
            <a:chOff x="5209389" y="2823980"/>
            <a:chExt cx="2833944" cy="3530812"/>
          </a:xfrm>
        </p:grpSpPr>
        <p:sp>
          <p:nvSpPr>
            <p:cNvPr id="6" name="Geschweifte Klammer rechts 5">
              <a:extLst>
                <a:ext uri="{FF2B5EF4-FFF2-40B4-BE49-F238E27FC236}">
                  <a16:creationId xmlns:a16="http://schemas.microsoft.com/office/drawing/2014/main" id="{E67651B8-3D6A-4079-B4AF-AE2ABB939E1C}"/>
                </a:ext>
              </a:extLst>
            </p:cNvPr>
            <p:cNvSpPr/>
            <p:nvPr/>
          </p:nvSpPr>
          <p:spPr>
            <a:xfrm>
              <a:off x="5209389" y="2823980"/>
              <a:ext cx="462096" cy="3530812"/>
            </a:xfrm>
            <a:prstGeom prst="rightBrace">
              <a:avLst>
                <a:gd name="adj1" fmla="val 38566"/>
                <a:gd name="adj2" fmla="val 44760"/>
              </a:avLst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" name="Inhaltsplatzhalter 2">
              <a:extLst>
                <a:ext uri="{FF2B5EF4-FFF2-40B4-BE49-F238E27FC236}">
                  <a16:creationId xmlns:a16="http://schemas.microsoft.com/office/drawing/2014/main" id="{3DAFAEF5-75CD-4BBA-8CC0-014325A8633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621714" y="4208440"/>
              <a:ext cx="2421619" cy="838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Univers LT Pro 55" panose="020B0603020202020204" pitchFamily="34" charset="0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Univers LT Pro 55" panose="020B0603020202020204" pitchFamily="34" charset="0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Univers LT Pro 55" panose="020B0603020202020204" pitchFamily="34" charset="0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Univers LT Pro 55" panose="020B0603020202020204" pitchFamily="34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Univers LT Pro 55" panose="020B060302020202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buNone/>
              </a:pPr>
              <a:r>
                <a:rPr lang="en-US" b="1" kern="0" noProof="0" dirty="0">
                  <a:latin typeface="+mn-lt"/>
                </a:rPr>
                <a:t>48+16 levels</a:t>
              </a:r>
              <a:br>
                <a:rPr lang="en-US" sz="1800" kern="0" noProof="0" dirty="0">
                  <a:latin typeface="+mn-lt"/>
                </a:rPr>
              </a:br>
              <a:r>
                <a:rPr lang="en-US" sz="1800" kern="0" noProof="0" dirty="0">
                  <a:latin typeface="+mn-lt"/>
                </a:rPr>
                <a:t>(per vibrational level)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AB5F0F3-1D66-AC4E-A946-BED4CF3B248C}"/>
              </a:ext>
            </a:extLst>
          </p:cNvPr>
          <p:cNvSpPr/>
          <p:nvPr/>
        </p:nvSpPr>
        <p:spPr>
          <a:xfrm>
            <a:off x="5109059" y="1218074"/>
            <a:ext cx="4879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kern="0" noProof="0" dirty="0">
                <a:solidFill>
                  <a:schemeClr val="bg1">
                    <a:lumMod val="50000"/>
                  </a:schemeClr>
                </a:solidFill>
              </a:rPr>
              <a:t>cf. DeMille, </a:t>
            </a:r>
            <a:r>
              <a:rPr lang="en-US" sz="1600" kern="0" baseline="30000" noProof="0" dirty="0">
                <a:solidFill>
                  <a:schemeClr val="bg1">
                    <a:lumMod val="50000"/>
                  </a:schemeClr>
                </a:solidFill>
              </a:rPr>
              <a:t>173</a:t>
            </a:r>
            <a:r>
              <a:rPr lang="en-US" sz="1600" kern="0" noProof="0" dirty="0">
                <a:solidFill>
                  <a:schemeClr val="bg1">
                    <a:lumMod val="50000"/>
                  </a:schemeClr>
                </a:solidFill>
              </a:rPr>
              <a:t>YbOH (Hutzler), </a:t>
            </a:r>
            <a:r>
              <a:rPr lang="en-US" sz="1600" kern="0" baseline="30000" noProof="0" dirty="0">
                <a:solidFill>
                  <a:schemeClr val="bg1">
                    <a:lumMod val="50000"/>
                  </a:schemeClr>
                </a:solidFill>
              </a:rPr>
              <a:t>225</a:t>
            </a:r>
            <a:r>
              <a:rPr lang="en-US" sz="1600" kern="0" noProof="0" dirty="0">
                <a:solidFill>
                  <a:schemeClr val="bg1">
                    <a:lumMod val="50000"/>
                  </a:schemeClr>
                </a:solidFill>
              </a:rPr>
              <a:t>RaF (Garcia Ruiz)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CFA4C1D7-A00D-2344-93AE-C7C3CD168531}"/>
              </a:ext>
            </a:extLst>
          </p:cNvPr>
          <p:cNvSpPr/>
          <p:nvPr/>
        </p:nvSpPr>
        <p:spPr>
          <a:xfrm rot="18200074">
            <a:off x="5341188" y="284978"/>
            <a:ext cx="585663" cy="20997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32791099-0B1F-064E-BF4A-FAC66B0E6846}"/>
              </a:ext>
            </a:extLst>
          </p:cNvPr>
          <p:cNvSpPr/>
          <p:nvPr/>
        </p:nvSpPr>
        <p:spPr>
          <a:xfrm rot="16368380">
            <a:off x="4689543" y="288391"/>
            <a:ext cx="791927" cy="223217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pic>
        <p:nvPicPr>
          <p:cNvPr id="24" name="Picture 15">
            <a:extLst>
              <a:ext uri="{FF2B5EF4-FFF2-40B4-BE49-F238E27FC236}">
                <a16:creationId xmlns:a16="http://schemas.microsoft.com/office/drawing/2014/main" id="{756A5B3E-0948-6040-8D60-2E7B9A96A9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8116769">
            <a:off x="4765372" y="-85446"/>
            <a:ext cx="1043136" cy="990979"/>
          </a:xfrm>
          <a:prstGeom prst="rect">
            <a:avLst/>
          </a:prstGeom>
        </p:spPr>
      </p:pic>
      <p:sp>
        <p:nvSpPr>
          <p:cNvPr id="25" name="Rectangle 24" hidden="1">
            <a:extLst>
              <a:ext uri="{FF2B5EF4-FFF2-40B4-BE49-F238E27FC236}">
                <a16:creationId xmlns:a16="http://schemas.microsoft.com/office/drawing/2014/main" id="{21A5FC7F-7D26-8A46-AEC2-F7DE574ED1BB}"/>
              </a:ext>
            </a:extLst>
          </p:cNvPr>
          <p:cNvSpPr/>
          <p:nvPr/>
        </p:nvSpPr>
        <p:spPr>
          <a:xfrm>
            <a:off x="8039824" y="6292482"/>
            <a:ext cx="35785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chemeClr val="bg2"/>
                </a:solidFill>
              </a:rPr>
              <a:t>Kogel </a:t>
            </a:r>
            <a:r>
              <a:rPr lang="en-US" sz="1600" i="1" noProof="0" dirty="0">
                <a:solidFill>
                  <a:schemeClr val="bg2"/>
                </a:solidFill>
              </a:rPr>
              <a:t>et al.</a:t>
            </a:r>
            <a:r>
              <a:rPr lang="en-US" sz="1600" noProof="0" dirty="0">
                <a:solidFill>
                  <a:schemeClr val="bg2"/>
                </a:solidFill>
              </a:rPr>
              <a:t>, PRR </a:t>
            </a:r>
            <a:r>
              <a:rPr lang="en-US" sz="1600" b="1" noProof="0" dirty="0">
                <a:solidFill>
                  <a:schemeClr val="bg2"/>
                </a:solidFill>
              </a:rPr>
              <a:t>7</a:t>
            </a:r>
            <a:r>
              <a:rPr lang="en-US" sz="1600" noProof="0" dirty="0">
                <a:solidFill>
                  <a:schemeClr val="bg2"/>
                </a:solidFill>
              </a:rPr>
              <a:t>, L022041 (2025)</a:t>
            </a:r>
          </a:p>
        </p:txBody>
      </p:sp>
      <p:sp>
        <p:nvSpPr>
          <p:cNvPr id="4" name="Verbotsymbol 11">
            <a:extLst>
              <a:ext uri="{FF2B5EF4-FFF2-40B4-BE49-F238E27FC236}">
                <a16:creationId xmlns:a16="http://schemas.microsoft.com/office/drawing/2014/main" id="{0082DDFE-1F48-F379-1975-FDB97439EAD3}"/>
              </a:ext>
            </a:extLst>
          </p:cNvPr>
          <p:cNvSpPr/>
          <p:nvPr/>
        </p:nvSpPr>
        <p:spPr>
          <a:xfrm>
            <a:off x="5134626" y="4994772"/>
            <a:ext cx="736170" cy="756226"/>
          </a:xfrm>
          <a:prstGeom prst="noSmoking">
            <a:avLst>
              <a:gd name="adj" fmla="val 975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>
              <a:solidFill>
                <a:schemeClr val="tx1"/>
              </a:solidFill>
            </a:endParaRPr>
          </a:p>
        </p:txBody>
      </p:sp>
      <p:sp>
        <p:nvSpPr>
          <p:cNvPr id="8" name="Rechteck 12">
            <a:extLst>
              <a:ext uri="{FF2B5EF4-FFF2-40B4-BE49-F238E27FC236}">
                <a16:creationId xmlns:a16="http://schemas.microsoft.com/office/drawing/2014/main" id="{B1867153-891C-3D99-347F-94ED991D222F}"/>
              </a:ext>
            </a:extLst>
          </p:cNvPr>
          <p:cNvSpPr/>
          <p:nvPr/>
        </p:nvSpPr>
        <p:spPr>
          <a:xfrm>
            <a:off x="5313988" y="5080497"/>
            <a:ext cx="532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noProof="0" dirty="0"/>
              <a:t>2</a:t>
            </a:r>
          </a:p>
        </p:txBody>
      </p:sp>
      <p:sp>
        <p:nvSpPr>
          <p:cNvPr id="10" name="Verbotsymbol 11">
            <a:extLst>
              <a:ext uri="{FF2B5EF4-FFF2-40B4-BE49-F238E27FC236}">
                <a16:creationId xmlns:a16="http://schemas.microsoft.com/office/drawing/2014/main" id="{AE73D43D-3CF7-4E5B-C1AA-559640903FC8}"/>
              </a:ext>
            </a:extLst>
          </p:cNvPr>
          <p:cNvSpPr/>
          <p:nvPr/>
        </p:nvSpPr>
        <p:spPr>
          <a:xfrm>
            <a:off x="5947702" y="4994772"/>
            <a:ext cx="736170" cy="756226"/>
          </a:xfrm>
          <a:prstGeom prst="noSmoking">
            <a:avLst>
              <a:gd name="adj" fmla="val 975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>
              <a:solidFill>
                <a:schemeClr val="tx1"/>
              </a:solidFill>
            </a:endParaRPr>
          </a:p>
        </p:txBody>
      </p:sp>
      <p:sp>
        <p:nvSpPr>
          <p:cNvPr id="12" name="Rechteck 12">
            <a:extLst>
              <a:ext uri="{FF2B5EF4-FFF2-40B4-BE49-F238E27FC236}">
                <a16:creationId xmlns:a16="http://schemas.microsoft.com/office/drawing/2014/main" id="{BBE4CDDD-4BAB-A119-164B-E65A3690F6C3}"/>
              </a:ext>
            </a:extLst>
          </p:cNvPr>
          <p:cNvSpPr/>
          <p:nvPr/>
        </p:nvSpPr>
        <p:spPr>
          <a:xfrm>
            <a:off x="6008310" y="5080497"/>
            <a:ext cx="6511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noProof="0" dirty="0"/>
              <a:t>44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4A6FDB9-D6AC-D2B3-C3F6-022A4BB9DBF0}"/>
              </a:ext>
            </a:extLst>
          </p:cNvPr>
          <p:cNvSpPr/>
          <p:nvPr/>
        </p:nvSpPr>
        <p:spPr>
          <a:xfrm>
            <a:off x="5502711" y="5786705"/>
            <a:ext cx="11024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noProof="0" dirty="0"/>
              <a:t>112</a:t>
            </a:r>
          </a:p>
        </p:txBody>
      </p:sp>
      <p:pic>
        <p:nvPicPr>
          <p:cNvPr id="1028" name="Picture 4" descr="Notruf 112 - schnelle Hilfe, europaweit, gebührenfrei!">
            <a:extLst>
              <a:ext uri="{FF2B5EF4-FFF2-40B4-BE49-F238E27FC236}">
                <a16:creationId xmlns:a16="http://schemas.microsoft.com/office/drawing/2014/main" id="{7BB3CDAD-C416-8891-0996-7A7181A352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2" t="23066" r="13408" b="15156"/>
          <a:stretch/>
        </p:blipFill>
        <p:spPr bwMode="auto">
          <a:xfrm>
            <a:off x="5359243" y="5858120"/>
            <a:ext cx="1033589" cy="86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51F1D92-0EC8-3CB2-2179-A49C12C7E3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8" r="69882" b="1"/>
          <a:stretch/>
        </p:blipFill>
        <p:spPr>
          <a:xfrm>
            <a:off x="9928519" y="1012110"/>
            <a:ext cx="1585096" cy="1129902"/>
          </a:xfrm>
          <a:prstGeom prst="rect">
            <a:avLst/>
          </a:prstGeom>
        </p:spPr>
      </p:pic>
      <p:grpSp>
        <p:nvGrpSpPr>
          <p:cNvPr id="15" name="Gruppieren 14"/>
          <p:cNvGrpSpPr/>
          <p:nvPr/>
        </p:nvGrpSpPr>
        <p:grpSpPr>
          <a:xfrm>
            <a:off x="333375" y="2556236"/>
            <a:ext cx="3860046" cy="4065408"/>
            <a:chOff x="667512" y="3054096"/>
            <a:chExt cx="3294827" cy="3470118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7"/>
            <a:srcRect l="1706" t="4015" r="52381" b="11922"/>
            <a:stretch/>
          </p:blipFill>
          <p:spPr>
            <a:xfrm>
              <a:off x="696102" y="3086070"/>
              <a:ext cx="3266237" cy="3438144"/>
            </a:xfrm>
            <a:prstGeom prst="rect">
              <a:avLst/>
            </a:prstGeom>
          </p:spPr>
        </p:pic>
        <p:sp>
          <p:nvSpPr>
            <p:cNvPr id="7" name="Rechteck 6"/>
            <p:cNvSpPr/>
            <p:nvPr/>
          </p:nvSpPr>
          <p:spPr>
            <a:xfrm>
              <a:off x="667512" y="3054096"/>
              <a:ext cx="320040" cy="165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sp>
        <p:nvSpPr>
          <p:cNvPr id="30" name="Right Arrow 22">
            <a:extLst>
              <a:ext uri="{FF2B5EF4-FFF2-40B4-BE49-F238E27FC236}">
                <a16:creationId xmlns:a16="http://schemas.microsoft.com/office/drawing/2014/main" id="{1FA2207F-EFBA-6BDD-0C9E-875FE37944AB}"/>
              </a:ext>
            </a:extLst>
          </p:cNvPr>
          <p:cNvSpPr/>
          <p:nvPr/>
        </p:nvSpPr>
        <p:spPr>
          <a:xfrm>
            <a:off x="4794131" y="2821971"/>
            <a:ext cx="2307142" cy="1353607"/>
          </a:xfrm>
          <a:prstGeom prst="rightArrow">
            <a:avLst>
              <a:gd name="adj1" fmla="val 50000"/>
              <a:gd name="adj2" fmla="val 56515"/>
            </a:avLst>
          </a:prstGeom>
          <a:solidFill>
            <a:schemeClr val="bg2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noProof="0" dirty="0">
              <a:solidFill>
                <a:srgbClr val="0C54A0"/>
              </a:solidFill>
            </a:endParaRPr>
          </a:p>
        </p:txBody>
      </p:sp>
      <p:sp>
        <p:nvSpPr>
          <p:cNvPr id="26" name="Right Arrow 22">
            <a:extLst>
              <a:ext uri="{FF2B5EF4-FFF2-40B4-BE49-F238E27FC236}">
                <a16:creationId xmlns:a16="http://schemas.microsoft.com/office/drawing/2014/main" id="{1FA2207F-EFBA-6BDD-0C9E-875FE37944AB}"/>
              </a:ext>
            </a:extLst>
          </p:cNvPr>
          <p:cNvSpPr/>
          <p:nvPr/>
        </p:nvSpPr>
        <p:spPr>
          <a:xfrm>
            <a:off x="4733411" y="3188371"/>
            <a:ext cx="1684890" cy="620806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chemeClr val="tx1"/>
                </a:solidFill>
              </a:rPr>
              <a:t>35 resolved transitions</a:t>
            </a:r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183" y="2429411"/>
            <a:ext cx="4274015" cy="3235861"/>
          </a:xfrm>
          <a:prstGeom prst="rect">
            <a:avLst/>
          </a:prstGeom>
        </p:spPr>
      </p:pic>
      <p:pic>
        <p:nvPicPr>
          <p:cNvPr id="31" name="Grafik 30" hidden="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183" y="2429411"/>
            <a:ext cx="4274015" cy="3235861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183" y="2429411"/>
            <a:ext cx="4274015" cy="3235861"/>
          </a:xfrm>
          <a:prstGeom prst="rect">
            <a:avLst/>
          </a:prstGeom>
        </p:spPr>
      </p:pic>
      <p:sp>
        <p:nvSpPr>
          <p:cNvPr id="34" name="Rectangle 16">
            <a:extLst>
              <a:ext uri="{FF2B5EF4-FFF2-40B4-BE49-F238E27FC236}">
                <a16:creationId xmlns:a16="http://schemas.microsoft.com/office/drawing/2014/main" id="{730D0ECF-66C2-B976-9039-38E5BD2C4BBB}"/>
              </a:ext>
            </a:extLst>
          </p:cNvPr>
          <p:cNvSpPr/>
          <p:nvPr/>
        </p:nvSpPr>
        <p:spPr>
          <a:xfrm>
            <a:off x="8959462" y="6461759"/>
            <a:ext cx="3070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noProof="0" dirty="0" err="1"/>
              <a:t>Kogel</a:t>
            </a:r>
            <a:r>
              <a:rPr lang="en-US" sz="1400" noProof="0" dirty="0"/>
              <a:t> </a:t>
            </a:r>
            <a:r>
              <a:rPr lang="en-US" sz="1400" i="1" noProof="0" dirty="0"/>
              <a:t>et al.</a:t>
            </a:r>
            <a:r>
              <a:rPr lang="en-US" sz="1400" noProof="0" dirty="0"/>
              <a:t>, PRR </a:t>
            </a:r>
            <a:r>
              <a:rPr lang="en-US" sz="1400" b="1" noProof="0" dirty="0"/>
              <a:t>7</a:t>
            </a:r>
            <a:r>
              <a:rPr lang="en-US" sz="1400" noProof="0" dirty="0"/>
              <a:t>, L022041 (2025)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EB7E695B-ABB5-9193-B051-7093448A8A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79806" y="86163"/>
            <a:ext cx="1202448" cy="1040460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EA8E54C-5193-2B5A-89E2-934013634AA5}"/>
              </a:ext>
            </a:extLst>
          </p:cNvPr>
          <p:cNvCxnSpPr>
            <a:cxnSpLocks/>
          </p:cNvCxnSpPr>
          <p:nvPr/>
        </p:nvCxnSpPr>
        <p:spPr>
          <a:xfrm flipH="1" flipV="1">
            <a:off x="8369132" y="4497049"/>
            <a:ext cx="788658" cy="13488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934071F-E6B2-332E-BA38-C3F93C41AA2F}"/>
              </a:ext>
            </a:extLst>
          </p:cNvPr>
          <p:cNvCxnSpPr>
            <a:cxnSpLocks/>
          </p:cNvCxnSpPr>
          <p:nvPr/>
        </p:nvCxnSpPr>
        <p:spPr>
          <a:xfrm flipV="1">
            <a:off x="9928519" y="4497049"/>
            <a:ext cx="807798" cy="13488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822E219-6300-7E83-6E9E-07D3CC21863C}"/>
              </a:ext>
            </a:extLst>
          </p:cNvPr>
          <p:cNvSpPr txBox="1"/>
          <p:nvPr/>
        </p:nvSpPr>
        <p:spPr>
          <a:xfrm>
            <a:off x="7787390" y="5772217"/>
            <a:ext cx="3931798" cy="646331"/>
          </a:xfrm>
          <a:prstGeom prst="rect">
            <a:avLst/>
          </a:prstGeom>
          <a:solidFill>
            <a:srgbClr val="C5C2C1"/>
          </a:solidFill>
        </p:spPr>
        <p:txBody>
          <a:bodyPr wrap="square" lIns="108000">
            <a:spAutoFit/>
          </a:bodyPr>
          <a:lstStyle/>
          <a:p>
            <a:pPr algn="ctr"/>
            <a:r>
              <a:rPr lang="en-US" sz="1800" noProof="0" dirty="0">
                <a:latin typeface="+mn-lt"/>
              </a:rPr>
              <a:t>Optimized </a:t>
            </a:r>
            <a:r>
              <a:rPr lang="en-US" sz="1800" noProof="0" dirty="0" err="1">
                <a:latin typeface="+mn-lt"/>
              </a:rPr>
              <a:t>serrodyne</a:t>
            </a:r>
            <a:r>
              <a:rPr lang="en-US" sz="1800" noProof="0" dirty="0">
                <a:latin typeface="+mn-lt"/>
              </a:rPr>
              <a:t> spectrum</a:t>
            </a:r>
            <a:br>
              <a:rPr lang="en-US" sz="1800" noProof="0" dirty="0">
                <a:latin typeface="+mn-lt"/>
              </a:rPr>
            </a:br>
            <a:r>
              <a:rPr lang="en-US" sz="1800" noProof="0" dirty="0">
                <a:latin typeface="+mn-lt"/>
              </a:rPr>
              <a:t>(focus on G=2, F</a:t>
            </a:r>
            <a:r>
              <a:rPr lang="en-US" sz="1800" baseline="-25000" noProof="0" dirty="0">
                <a:latin typeface="+mn-lt"/>
              </a:rPr>
              <a:t>1</a:t>
            </a:r>
            <a:r>
              <a:rPr lang="en-US" sz="1800" noProof="0" dirty="0">
                <a:latin typeface="+mn-lt"/>
              </a:rPr>
              <a:t>=3 and G=1, F</a:t>
            </a:r>
            <a:r>
              <a:rPr lang="en-US" sz="1800" baseline="-25000" noProof="0" dirty="0">
                <a:latin typeface="+mn-lt"/>
              </a:rPr>
              <a:t>1</a:t>
            </a:r>
            <a:r>
              <a:rPr lang="en-US" sz="1800" noProof="0" dirty="0">
                <a:latin typeface="+mn-lt"/>
              </a:rPr>
              <a:t>=2)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90682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/>
      <p:bldP spid="4" grpId="0" animBg="1"/>
      <p:bldP spid="8" grpId="0"/>
      <p:bldP spid="10" grpId="0" animBg="1"/>
      <p:bldP spid="12" grpId="0"/>
      <p:bldP spid="13" grpId="0"/>
      <p:bldP spid="30" grpId="0" animBg="1"/>
      <p:bldP spid="26" grpId="0"/>
      <p:bldP spid="2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500302" y="962917"/>
            <a:ext cx="4790010" cy="3597404"/>
            <a:chOff x="673923" y="997405"/>
            <a:chExt cx="4827882" cy="3625847"/>
          </a:xfrm>
        </p:grpSpPr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923" y="1531671"/>
              <a:ext cx="4827882" cy="3091581"/>
            </a:xfrm>
            <a:prstGeom prst="rect">
              <a:avLst/>
            </a:prstGeom>
          </p:spPr>
        </p:pic>
        <p:sp>
          <p:nvSpPr>
            <p:cNvPr id="24" name="Textfeld 23"/>
            <p:cNvSpPr txBox="1"/>
            <p:nvPr/>
          </p:nvSpPr>
          <p:spPr>
            <a:xfrm>
              <a:off x="2191623" y="997405"/>
              <a:ext cx="2365131" cy="4024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2400" noProof="0" dirty="0">
                  <a:solidFill>
                    <a:srgbClr val="3E444C"/>
                  </a:solidFill>
                </a:rPr>
                <a:t>Optical cycling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55B1DA2-68A9-4C0F-B41C-EA4EC9A04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990" y="202702"/>
            <a:ext cx="11272400" cy="336000"/>
          </a:xfrm>
        </p:spPr>
        <p:txBody>
          <a:bodyPr/>
          <a:lstStyle/>
          <a:p>
            <a:r>
              <a:rPr lang="en-US" b="0" noProof="0" dirty="0">
                <a:latin typeface="+mj-lt"/>
              </a:rPr>
              <a:t>Laser-cooled complex rare </a:t>
            </a:r>
            <a:r>
              <a:rPr lang="en-US" b="0" baseline="30000" noProof="0" dirty="0">
                <a:latin typeface="+mj-lt"/>
              </a:rPr>
              <a:t>137</a:t>
            </a:r>
            <a:r>
              <a:rPr lang="en-US" b="0" noProof="0" dirty="0">
                <a:latin typeface="+mj-lt"/>
              </a:rPr>
              <a:t>BaF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02" y="1497182"/>
            <a:ext cx="4790010" cy="3067329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02" y="1497182"/>
            <a:ext cx="4790010" cy="3067329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6296583" y="962916"/>
            <a:ext cx="4811741" cy="3644043"/>
            <a:chOff x="6470204" y="997405"/>
            <a:chExt cx="4849786" cy="3672855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0204" y="1535433"/>
              <a:ext cx="4849786" cy="3134827"/>
            </a:xfrm>
            <a:prstGeom prst="rect">
              <a:avLst/>
            </a:prstGeom>
          </p:spPr>
        </p:pic>
        <p:sp>
          <p:nvSpPr>
            <p:cNvPr id="25" name="Textfeld 24"/>
            <p:cNvSpPr txBox="1"/>
            <p:nvPr/>
          </p:nvSpPr>
          <p:spPr>
            <a:xfrm>
              <a:off x="8000794" y="997405"/>
              <a:ext cx="2365131" cy="4024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2400" noProof="0" dirty="0">
                  <a:solidFill>
                    <a:srgbClr val="3E444C"/>
                  </a:solidFill>
                </a:rPr>
                <a:t>Laser cooling</a:t>
              </a: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3868035" y="4594810"/>
            <a:ext cx="4228310" cy="2089960"/>
            <a:chOff x="3905438" y="4549931"/>
            <a:chExt cx="4228310" cy="2089960"/>
          </a:xfrm>
        </p:grpSpPr>
        <p:pic>
          <p:nvPicPr>
            <p:cNvPr id="8" name="Picture 7" descr="A green and yellow line on a blue grid&#10;&#10;Description automatically generated">
              <a:extLst>
                <a:ext uri="{FF2B5EF4-FFF2-40B4-BE49-F238E27FC236}">
                  <a16:creationId xmlns:a16="http://schemas.microsoft.com/office/drawing/2014/main" id="{EEC55828-FD95-2D2C-689E-7A8EA31D59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19"/>
            <a:stretch/>
          </p:blipFill>
          <p:spPr>
            <a:xfrm rot="16200000">
              <a:off x="5362412" y="3868555"/>
              <a:ext cx="1314362" cy="4228310"/>
            </a:xfrm>
            <a:prstGeom prst="rect">
              <a:avLst/>
            </a:prstGeom>
          </p:spPr>
        </p:pic>
        <p:sp>
          <p:nvSpPr>
            <p:cNvPr id="27" name="Textfeld 26"/>
            <p:cNvSpPr txBox="1"/>
            <p:nvPr/>
          </p:nvSpPr>
          <p:spPr>
            <a:xfrm>
              <a:off x="4051747" y="4549931"/>
              <a:ext cx="3956009" cy="7755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buClr>
                  <a:schemeClr val="accent1"/>
                </a:buClr>
              </a:pPr>
              <a:r>
                <a:rPr lang="en-US" sz="2400" noProof="0" dirty="0">
                  <a:solidFill>
                    <a:srgbClr val="3E444C"/>
                  </a:solidFill>
                </a:rPr>
                <a:t>Direct imaging</a:t>
              </a:r>
            </a:p>
            <a:p>
              <a:pPr algn="ctr">
                <a:lnSpc>
                  <a:spcPct val="120000"/>
                </a:lnSpc>
                <a:spcBef>
                  <a:spcPts val="0"/>
                </a:spcBef>
                <a:buClr>
                  <a:schemeClr val="accent1"/>
                </a:buClr>
              </a:pPr>
              <a:r>
                <a:rPr lang="en-US" noProof="0" dirty="0">
                  <a:solidFill>
                    <a:srgbClr val="3E444C"/>
                  </a:solidFill>
                </a:rPr>
                <a:t>(despite spectral overlap with </a:t>
              </a:r>
              <a:r>
                <a:rPr lang="en-US" baseline="30000" noProof="0" dirty="0">
                  <a:solidFill>
                    <a:srgbClr val="3E444C"/>
                  </a:solidFill>
                </a:rPr>
                <a:t>135</a:t>
              </a:r>
              <a:r>
                <a:rPr lang="en-US" noProof="0" dirty="0">
                  <a:solidFill>
                    <a:srgbClr val="3E444C"/>
                  </a:solidFill>
                </a:rPr>
                <a:t>BaF)</a:t>
              </a:r>
            </a:p>
          </p:txBody>
        </p:sp>
      </p:grpSp>
      <p:pic>
        <p:nvPicPr>
          <p:cNvPr id="5" name="Grafik 4">
            <a:extLst>
              <a:ext uri="{FF2B5EF4-FFF2-40B4-BE49-F238E27FC236}">
                <a16:creationId xmlns:a16="http://schemas.microsoft.com/office/drawing/2014/main" id="{EE8D9CBF-26EA-63E2-E497-6B4C973B41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79806" y="86163"/>
            <a:ext cx="1202448" cy="1040460"/>
          </a:xfrm>
          <a:prstGeom prst="rect">
            <a:avLst/>
          </a:prstGeom>
        </p:spPr>
      </p:pic>
      <p:sp>
        <p:nvSpPr>
          <p:cNvPr id="6" name="Rectangle 16">
            <a:extLst>
              <a:ext uri="{FF2B5EF4-FFF2-40B4-BE49-F238E27FC236}">
                <a16:creationId xmlns:a16="http://schemas.microsoft.com/office/drawing/2014/main" id="{D6D244E4-36AF-2598-C1B6-6E0C6BF639A5}"/>
              </a:ext>
            </a:extLst>
          </p:cNvPr>
          <p:cNvSpPr/>
          <p:nvPr/>
        </p:nvSpPr>
        <p:spPr>
          <a:xfrm>
            <a:off x="8959462" y="6461759"/>
            <a:ext cx="3070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noProof="0" dirty="0"/>
              <a:t>Kogel </a:t>
            </a:r>
            <a:r>
              <a:rPr lang="en-US" sz="1400" i="1" noProof="0" dirty="0"/>
              <a:t>et al.</a:t>
            </a:r>
            <a:r>
              <a:rPr lang="en-US" sz="1400" noProof="0" dirty="0"/>
              <a:t>, PRR </a:t>
            </a:r>
            <a:r>
              <a:rPr lang="en-US" sz="1400" b="1" noProof="0" dirty="0"/>
              <a:t>7</a:t>
            </a:r>
            <a:r>
              <a:rPr lang="en-US" sz="1400" noProof="0" dirty="0"/>
              <a:t>, L022041 (2025)</a:t>
            </a:r>
          </a:p>
        </p:txBody>
      </p:sp>
    </p:spTree>
    <p:extLst>
      <p:ext uri="{BB962C8B-B14F-4D97-AF65-F5344CB8AC3E}">
        <p14:creationId xmlns:p14="http://schemas.microsoft.com/office/powerpoint/2010/main" val="124194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9002-74FB-8EF2-4D2B-71012931E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How far can these principles be pushed?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BB5FB-D16F-BF5F-32D1-971DB93B0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422" y="1199212"/>
            <a:ext cx="11567578" cy="5311484"/>
          </a:xfrm>
        </p:spPr>
        <p:txBody>
          <a:bodyPr/>
          <a:lstStyle/>
          <a:p>
            <a:r>
              <a:rPr lang="en-AT" dirty="0"/>
              <a:t>Same principles apply to simpler species, e.g. collimation </a:t>
            </a:r>
            <a:br>
              <a:rPr lang="en-AT" dirty="0"/>
            </a:br>
            <a:r>
              <a:rPr lang="en-AT" dirty="0"/>
              <a:t>of a CaF beam for more efficient MOT loading</a:t>
            </a:r>
            <a:br>
              <a:rPr lang="en-AT" dirty="0"/>
            </a:br>
            <a:r>
              <a:rPr lang="en-AT" i="1" dirty="0">
                <a:solidFill>
                  <a:schemeClr val="accent2"/>
                </a:solidFill>
              </a:rPr>
              <a:t>(new possibilities: parallel slowing &amp; transverse cooling)</a:t>
            </a:r>
          </a:p>
          <a:p>
            <a:endParaRPr lang="en-AT" sz="600" dirty="0"/>
          </a:p>
          <a:p>
            <a:r>
              <a:rPr lang="en-AT" dirty="0"/>
              <a:t>Important: Additional nuclear spin also </a:t>
            </a:r>
            <a:r>
              <a:rPr lang="en-AT" b="1" dirty="0">
                <a:solidFill>
                  <a:schemeClr val="accent2"/>
                </a:solidFill>
              </a:rPr>
              <a:t>breaks the rotational selection rule</a:t>
            </a:r>
            <a:r>
              <a:rPr lang="en-AT" dirty="0"/>
              <a:t>!</a:t>
            </a:r>
            <a:br>
              <a:rPr lang="en-AT" dirty="0"/>
            </a:br>
            <a:r>
              <a:rPr lang="en-AT" dirty="0"/>
              <a:t>	</a:t>
            </a:r>
          </a:p>
          <a:p>
            <a:endParaRPr lang="en-AT" dirty="0"/>
          </a:p>
          <a:p>
            <a:endParaRPr lang="en-AT" sz="2400" dirty="0"/>
          </a:p>
          <a:p>
            <a:r>
              <a:rPr lang="en-AT" dirty="0"/>
              <a:t>For context: 2000 photons ~ Delta state losses!</a:t>
            </a:r>
            <a:br>
              <a:rPr lang="en-AT" dirty="0"/>
            </a:br>
            <a:r>
              <a:rPr lang="en-AT" dirty="0"/>
              <a:t>Corresponding losses fixed already for </a:t>
            </a:r>
            <a:r>
              <a:rPr lang="en-AT" baseline="30000" dirty="0"/>
              <a:t>138</a:t>
            </a:r>
            <a:r>
              <a:rPr lang="en-AT" dirty="0"/>
              <a:t>BaF MOT</a:t>
            </a:r>
            <a:br>
              <a:rPr lang="en-AT" dirty="0"/>
            </a:br>
            <a:r>
              <a:rPr lang="en-AT" dirty="0"/>
              <a:t>No showstopper for a </a:t>
            </a:r>
            <a:r>
              <a:rPr lang="en-AT" b="1" baseline="30000" dirty="0">
                <a:solidFill>
                  <a:schemeClr val="accent2"/>
                </a:solidFill>
              </a:rPr>
              <a:t>137</a:t>
            </a:r>
            <a:r>
              <a:rPr lang="en-AT" b="1" dirty="0">
                <a:solidFill>
                  <a:schemeClr val="accent2"/>
                </a:solidFill>
              </a:rPr>
              <a:t>BaF MOT!</a:t>
            </a:r>
            <a:br>
              <a:rPr lang="en-AT" b="1" dirty="0">
                <a:solidFill>
                  <a:schemeClr val="accent2"/>
                </a:solidFill>
              </a:rPr>
            </a:br>
            <a:endParaRPr lang="en-AT" sz="1050" b="1" dirty="0">
              <a:solidFill>
                <a:schemeClr val="accent2"/>
              </a:solidFill>
            </a:endParaRPr>
          </a:p>
          <a:p>
            <a:r>
              <a:rPr lang="en-AT" b="1" dirty="0">
                <a:solidFill>
                  <a:schemeClr val="accent2"/>
                </a:solidFill>
              </a:rPr>
              <a:t>In general: Principles (and intuition) straight-forward to transfer to many species … </a:t>
            </a:r>
            <a:br>
              <a:rPr lang="en-AT" b="1" dirty="0">
                <a:solidFill>
                  <a:schemeClr val="accent2"/>
                </a:solidFill>
              </a:rPr>
            </a:br>
            <a:endParaRPr lang="en-AT" b="1" dirty="0">
              <a:solidFill>
                <a:schemeClr val="accent2"/>
              </a:solidFill>
            </a:endParaRPr>
          </a:p>
        </p:txBody>
      </p:sp>
      <p:sp>
        <p:nvSpPr>
          <p:cNvPr id="5" name="Verbotsymbol 11">
            <a:extLst>
              <a:ext uri="{FF2B5EF4-FFF2-40B4-BE49-F238E27FC236}">
                <a16:creationId xmlns:a16="http://schemas.microsoft.com/office/drawing/2014/main" id="{127271EA-D4D9-09BB-35A9-538ADCB41AB7}"/>
              </a:ext>
            </a:extLst>
          </p:cNvPr>
          <p:cNvSpPr/>
          <p:nvPr/>
        </p:nvSpPr>
        <p:spPr>
          <a:xfrm>
            <a:off x="7212194" y="4708581"/>
            <a:ext cx="736170" cy="756226"/>
          </a:xfrm>
          <a:prstGeom prst="noSmoking">
            <a:avLst>
              <a:gd name="adj" fmla="val 975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>
              <a:solidFill>
                <a:schemeClr val="tx1"/>
              </a:solidFill>
            </a:endParaRPr>
          </a:p>
        </p:txBody>
      </p:sp>
      <p:sp>
        <p:nvSpPr>
          <p:cNvPr id="6" name="Rechteck 12">
            <a:extLst>
              <a:ext uri="{FF2B5EF4-FFF2-40B4-BE49-F238E27FC236}">
                <a16:creationId xmlns:a16="http://schemas.microsoft.com/office/drawing/2014/main" id="{6DAEABFA-A55F-707C-96C9-BA251C880C75}"/>
              </a:ext>
            </a:extLst>
          </p:cNvPr>
          <p:cNvSpPr/>
          <p:nvPr/>
        </p:nvSpPr>
        <p:spPr>
          <a:xfrm>
            <a:off x="7391556" y="4794306"/>
            <a:ext cx="532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noProof="0" dirty="0"/>
              <a:t>2</a:t>
            </a:r>
          </a:p>
        </p:txBody>
      </p:sp>
      <p:sp>
        <p:nvSpPr>
          <p:cNvPr id="7" name="Verbotsymbol 11">
            <a:extLst>
              <a:ext uri="{FF2B5EF4-FFF2-40B4-BE49-F238E27FC236}">
                <a16:creationId xmlns:a16="http://schemas.microsoft.com/office/drawing/2014/main" id="{64107977-EFC6-C8AB-2B70-DB389EE148EE}"/>
              </a:ext>
            </a:extLst>
          </p:cNvPr>
          <p:cNvSpPr/>
          <p:nvPr/>
        </p:nvSpPr>
        <p:spPr>
          <a:xfrm>
            <a:off x="8025270" y="4708581"/>
            <a:ext cx="736170" cy="756226"/>
          </a:xfrm>
          <a:prstGeom prst="noSmoking">
            <a:avLst>
              <a:gd name="adj" fmla="val 975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>
              <a:solidFill>
                <a:schemeClr val="tx1"/>
              </a:solidFill>
            </a:endParaRPr>
          </a:p>
        </p:txBody>
      </p:sp>
      <p:sp>
        <p:nvSpPr>
          <p:cNvPr id="8" name="Rechteck 12">
            <a:extLst>
              <a:ext uri="{FF2B5EF4-FFF2-40B4-BE49-F238E27FC236}">
                <a16:creationId xmlns:a16="http://schemas.microsoft.com/office/drawing/2014/main" id="{98F95335-F1EA-B70E-B4C2-7F95153F7F07}"/>
              </a:ext>
            </a:extLst>
          </p:cNvPr>
          <p:cNvSpPr/>
          <p:nvPr/>
        </p:nvSpPr>
        <p:spPr>
          <a:xfrm>
            <a:off x="8085878" y="4794306"/>
            <a:ext cx="6511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noProof="0" dirty="0"/>
              <a:t>44</a:t>
            </a:r>
          </a:p>
        </p:txBody>
      </p:sp>
      <p:sp>
        <p:nvSpPr>
          <p:cNvPr id="9" name="Rechteck 12">
            <a:extLst>
              <a:ext uri="{FF2B5EF4-FFF2-40B4-BE49-F238E27FC236}">
                <a16:creationId xmlns:a16="http://schemas.microsoft.com/office/drawing/2014/main" id="{B8B72144-67D5-7B06-8D7A-366C10EE1C7D}"/>
              </a:ext>
            </a:extLst>
          </p:cNvPr>
          <p:cNvSpPr/>
          <p:nvPr/>
        </p:nvSpPr>
        <p:spPr>
          <a:xfrm>
            <a:off x="8857156" y="4794305"/>
            <a:ext cx="9403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noProof="0" dirty="0"/>
              <a:t>112</a:t>
            </a:r>
          </a:p>
        </p:txBody>
      </p:sp>
      <p:sp>
        <p:nvSpPr>
          <p:cNvPr id="10" name="Rechteck 12">
            <a:extLst>
              <a:ext uri="{FF2B5EF4-FFF2-40B4-BE49-F238E27FC236}">
                <a16:creationId xmlns:a16="http://schemas.microsoft.com/office/drawing/2014/main" id="{5F95A563-E055-3B99-AE9C-E355CBB47291}"/>
              </a:ext>
            </a:extLst>
          </p:cNvPr>
          <p:cNvSpPr/>
          <p:nvPr/>
        </p:nvSpPr>
        <p:spPr>
          <a:xfrm>
            <a:off x="9797501" y="4794304"/>
            <a:ext cx="9403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noProof="0" dirty="0"/>
              <a:t>750</a:t>
            </a:r>
          </a:p>
        </p:txBody>
      </p:sp>
      <p:sp>
        <p:nvSpPr>
          <p:cNvPr id="11" name="Verbotsymbol 11">
            <a:extLst>
              <a:ext uri="{FF2B5EF4-FFF2-40B4-BE49-F238E27FC236}">
                <a16:creationId xmlns:a16="http://schemas.microsoft.com/office/drawing/2014/main" id="{FD01E8F7-1B26-E895-991F-E66B5EF2C853}"/>
              </a:ext>
            </a:extLst>
          </p:cNvPr>
          <p:cNvSpPr/>
          <p:nvPr/>
        </p:nvSpPr>
        <p:spPr>
          <a:xfrm>
            <a:off x="8911385" y="4708578"/>
            <a:ext cx="736170" cy="756226"/>
          </a:xfrm>
          <a:prstGeom prst="noSmoking">
            <a:avLst>
              <a:gd name="adj" fmla="val 975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0E6A25-7C8D-802C-C0D0-C63FE4BD8367}"/>
              </a:ext>
            </a:extLst>
          </p:cNvPr>
          <p:cNvSpPr txBox="1"/>
          <p:nvPr/>
        </p:nvSpPr>
        <p:spPr>
          <a:xfrm>
            <a:off x="7356903" y="5556422"/>
            <a:ext cx="67110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T" dirty="0">
                <a:solidFill>
                  <a:schemeClr val="bg2"/>
                </a:solidFill>
              </a:rPr>
              <a:t>Almost hoping for another leak channel …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5C3984-9B4A-5623-CE57-FBE0A6F45B47}"/>
              </a:ext>
            </a:extLst>
          </p:cNvPr>
          <p:cNvSpPr txBox="1"/>
          <p:nvPr/>
        </p:nvSpPr>
        <p:spPr>
          <a:xfrm>
            <a:off x="1306288" y="3236584"/>
            <a:ext cx="6738078" cy="747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T" sz="2130" b="1" baseline="30000" dirty="0">
                <a:solidFill>
                  <a:schemeClr val="accent2"/>
                </a:solidFill>
              </a:rPr>
              <a:t>137</a:t>
            </a:r>
            <a:r>
              <a:rPr lang="en-AT" sz="2130" b="1" dirty="0">
                <a:solidFill>
                  <a:schemeClr val="accent2"/>
                </a:solidFill>
              </a:rPr>
              <a:t>BaF</a:t>
            </a:r>
            <a:r>
              <a:rPr lang="en-AT" sz="2130" dirty="0"/>
              <a:t> ~ 2000 photons – no problem!</a:t>
            </a:r>
            <a:br>
              <a:rPr lang="en-AT" sz="2130" dirty="0"/>
            </a:br>
            <a:endParaRPr lang="en-AT" sz="213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705B9E-DD2F-6109-FF98-7BDFEE5FFFAC}"/>
              </a:ext>
            </a:extLst>
          </p:cNvPr>
          <p:cNvSpPr txBox="1"/>
          <p:nvPr/>
        </p:nvSpPr>
        <p:spPr>
          <a:xfrm>
            <a:off x="1306288" y="4133840"/>
            <a:ext cx="10421912" cy="420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130" b="1" baseline="30000" dirty="0">
                <a:solidFill>
                  <a:schemeClr val="accent2"/>
                </a:solidFill>
              </a:rPr>
              <a:t>173</a:t>
            </a:r>
            <a:r>
              <a:rPr lang="en-US" sz="2130" b="1" dirty="0">
                <a:solidFill>
                  <a:schemeClr val="accent2"/>
                </a:solidFill>
              </a:rPr>
              <a:t>YbOH </a:t>
            </a:r>
            <a:r>
              <a:rPr lang="en-US" sz="2130" dirty="0"/>
              <a:t>~ similar problems + losses from Yb inner shell excitations </a:t>
            </a:r>
            <a:r>
              <a:rPr lang="en-US" sz="2130" i="1" dirty="0"/>
              <a:t> </a:t>
            </a:r>
            <a:endParaRPr lang="en-AT" sz="2130" i="1" dirty="0"/>
          </a:p>
        </p:txBody>
      </p:sp>
      <p:sp>
        <p:nvSpPr>
          <p:cNvPr id="19" name="Verbotsymbol 11">
            <a:extLst>
              <a:ext uri="{FF2B5EF4-FFF2-40B4-BE49-F238E27FC236}">
                <a16:creationId xmlns:a16="http://schemas.microsoft.com/office/drawing/2014/main" id="{2E8795D9-4DFC-9818-EE97-D89479530EA5}"/>
              </a:ext>
            </a:extLst>
          </p:cNvPr>
          <p:cNvSpPr/>
          <p:nvPr/>
        </p:nvSpPr>
        <p:spPr>
          <a:xfrm>
            <a:off x="9823165" y="4708578"/>
            <a:ext cx="736170" cy="756226"/>
          </a:xfrm>
          <a:prstGeom prst="noSmoking">
            <a:avLst>
              <a:gd name="adj" fmla="val 975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>
              <a:solidFill>
                <a:schemeClr val="tx1"/>
              </a:solidFill>
            </a:endParaRPr>
          </a:p>
        </p:txBody>
      </p:sp>
      <p:pic>
        <p:nvPicPr>
          <p:cNvPr id="21" name="Picture 20" descr="A red and white sign with numbers&#10;&#10;Description automatically generated">
            <a:extLst>
              <a:ext uri="{FF2B5EF4-FFF2-40B4-BE49-F238E27FC236}">
                <a16:creationId xmlns:a16="http://schemas.microsoft.com/office/drawing/2014/main" id="{F2972DFD-6F05-5B61-AC5F-911E500AC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5121" y="4677542"/>
            <a:ext cx="1192124" cy="818297"/>
          </a:xfrm>
          <a:prstGeom prst="rect">
            <a:avLst/>
          </a:prstGeom>
        </p:spPr>
      </p:pic>
      <p:sp>
        <p:nvSpPr>
          <p:cNvPr id="22" name="AutoShape 2">
            <a:extLst>
              <a:ext uri="{FF2B5EF4-FFF2-40B4-BE49-F238E27FC236}">
                <a16:creationId xmlns:a16="http://schemas.microsoft.com/office/drawing/2014/main" id="{8482D949-583D-FA55-D44A-1E2513C274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5014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T"/>
          </a:p>
        </p:txBody>
      </p:sp>
      <p:pic>
        <p:nvPicPr>
          <p:cNvPr id="24" name="Picture 23" descr="A purple and white light&#10;&#10;Description automatically generated with medium confidence">
            <a:extLst>
              <a:ext uri="{FF2B5EF4-FFF2-40B4-BE49-F238E27FC236}">
                <a16:creationId xmlns:a16="http://schemas.microsoft.com/office/drawing/2014/main" id="{74E644C0-44E6-E826-1B14-1734061A9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9937" y="1220416"/>
            <a:ext cx="3426231" cy="121502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5B308B3-40D0-8D01-97AB-2F644769AB25}"/>
              </a:ext>
            </a:extLst>
          </p:cNvPr>
          <p:cNvSpPr txBox="1"/>
          <p:nvPr/>
        </p:nvSpPr>
        <p:spPr>
          <a:xfrm>
            <a:off x="11026395" y="1251948"/>
            <a:ext cx="7648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T" dirty="0">
                <a:solidFill>
                  <a:schemeClr val="bg1"/>
                </a:solidFill>
              </a:rPr>
              <a:t>CaF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4E452F-88F7-069F-A18E-094B0CD28B34}"/>
              </a:ext>
            </a:extLst>
          </p:cNvPr>
          <p:cNvSpPr txBox="1"/>
          <p:nvPr/>
        </p:nvSpPr>
        <p:spPr>
          <a:xfrm>
            <a:off x="1306288" y="3682863"/>
            <a:ext cx="10484976" cy="420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AT" sz="2130" b="1" baseline="30000">
                <a:solidFill>
                  <a:schemeClr val="accent2"/>
                </a:solidFill>
              </a:rPr>
              <a:t>225</a:t>
            </a:r>
            <a:r>
              <a:rPr lang="en-AT" sz="2130" b="1">
                <a:solidFill>
                  <a:schemeClr val="accent2"/>
                </a:solidFill>
              </a:rPr>
              <a:t>RaF</a:t>
            </a:r>
            <a:r>
              <a:rPr lang="en-AT" sz="2130"/>
              <a:t> and </a:t>
            </a:r>
            <a:r>
              <a:rPr lang="en-AT" sz="2130" b="1" baseline="30000">
                <a:solidFill>
                  <a:schemeClr val="accent2"/>
                </a:solidFill>
              </a:rPr>
              <a:t>223</a:t>
            </a:r>
            <a:r>
              <a:rPr lang="en-AT" sz="2130" b="1">
                <a:solidFill>
                  <a:schemeClr val="accent2"/>
                </a:solidFill>
              </a:rPr>
              <a:t>RaF</a:t>
            </a:r>
            <a:r>
              <a:rPr lang="en-AT" sz="2130"/>
              <a:t> ~ 10 and 100 photons </a:t>
            </a:r>
            <a:r>
              <a:rPr lang="en-AT" sz="2130" i="1">
                <a:solidFill>
                  <a:schemeClr val="bg1">
                    <a:lumMod val="50000"/>
                  </a:schemeClr>
                </a:solidFill>
              </a:rPr>
              <a:t>– will need a lot of rotational repumping …</a:t>
            </a:r>
            <a:endParaRPr lang="en-US" sz="213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C89568-8B7B-7522-FAA8-388AC3CC1A86}"/>
              </a:ext>
            </a:extLst>
          </p:cNvPr>
          <p:cNvSpPr txBox="1"/>
          <p:nvPr/>
        </p:nvSpPr>
        <p:spPr>
          <a:xfrm>
            <a:off x="7948364" y="3264286"/>
            <a:ext cx="3670026" cy="338554"/>
          </a:xfrm>
          <a:prstGeom prst="rect">
            <a:avLst/>
          </a:prstGeom>
          <a:solidFill>
            <a:srgbClr val="00BEFF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Kogel </a:t>
            </a:r>
            <a:r>
              <a:rPr lang="en-US" sz="1600" i="1" dirty="0">
                <a:solidFill>
                  <a:schemeClr val="bg1"/>
                </a:solidFill>
              </a:rPr>
              <a:t>et al.</a:t>
            </a:r>
            <a:r>
              <a:rPr lang="en-US" sz="1600" dirty="0">
                <a:solidFill>
                  <a:schemeClr val="bg1"/>
                </a:solidFill>
              </a:rPr>
              <a:t>, arxiv: 2510.16203 (2025)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7A1C52-65D2-5A28-2954-A3F849B964A6}"/>
              </a:ext>
            </a:extLst>
          </p:cNvPr>
          <p:cNvSpPr/>
          <p:nvPr/>
        </p:nvSpPr>
        <p:spPr>
          <a:xfrm>
            <a:off x="1306288" y="3610532"/>
            <a:ext cx="10540957" cy="92070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1267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/>
      <p:bldP spid="10" grpId="0"/>
      <p:bldP spid="11" grpId="0" animBg="1"/>
      <p:bldP spid="13" grpId="0"/>
      <p:bldP spid="16" grpId="0"/>
      <p:bldP spid="19" grpId="0" animBg="1"/>
      <p:bldP spid="12" grpId="0"/>
      <p:bldP spid="14" grpId="0" animBg="1"/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644190-37C9-F84A-9950-D76443A5B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for the molecular sensor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FBD163B-A2A6-4240-A84E-C455F48ED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34" y="1344000"/>
            <a:ext cx="10991849" cy="4941845"/>
          </a:xfrm>
        </p:spPr>
        <p:txBody>
          <a:bodyPr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B822A4-5D3B-E947-A364-0505BB12C4FF}"/>
              </a:ext>
            </a:extLst>
          </p:cNvPr>
          <p:cNvGrpSpPr/>
          <p:nvPr/>
        </p:nvGrpSpPr>
        <p:grpSpPr>
          <a:xfrm>
            <a:off x="1019811" y="1727411"/>
            <a:ext cx="7488832" cy="3131227"/>
            <a:chOff x="755576" y="2075125"/>
            <a:chExt cx="7488832" cy="313122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830B268-7FC3-BA4B-A2D1-A5793D20A2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5576" y="2263818"/>
              <a:ext cx="3456384" cy="2808312"/>
            </a:xfrm>
            <a:prstGeom prst="rect">
              <a:avLst/>
            </a:prstGeom>
          </p:spPr>
        </p:pic>
        <p:pic>
          <p:nvPicPr>
            <p:cNvPr id="17" name="Content Placeholder 7">
              <a:extLst>
                <a:ext uri="{FF2B5EF4-FFF2-40B4-BE49-F238E27FC236}">
                  <a16:creationId xmlns:a16="http://schemas.microsoft.com/office/drawing/2014/main" id="{15F62EAA-1AA8-1740-9179-31E20F728B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9752" r="10220" b="12636"/>
            <a:stretch/>
          </p:blipFill>
          <p:spPr>
            <a:xfrm rot="5340000">
              <a:off x="3924345" y="2317854"/>
              <a:ext cx="3131226" cy="2645767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3D87E2A-E3CC-114C-A48D-5BE9D399175D}"/>
                </a:ext>
              </a:extLst>
            </p:cNvPr>
            <p:cNvSpPr/>
            <p:nvPr/>
          </p:nvSpPr>
          <p:spPr>
            <a:xfrm>
              <a:off x="4522675" y="3819345"/>
              <a:ext cx="1321594" cy="105915"/>
            </a:xfrm>
            <a:prstGeom prst="rect">
              <a:avLst/>
            </a:prstGeom>
            <a:solidFill>
              <a:srgbClr val="AD2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A425CC-6E24-E942-B415-D7521664EE8B}"/>
                </a:ext>
              </a:extLst>
            </p:cNvPr>
            <p:cNvSpPr/>
            <p:nvPr/>
          </p:nvSpPr>
          <p:spPr>
            <a:xfrm>
              <a:off x="6202967" y="3816170"/>
              <a:ext cx="1321594" cy="96389"/>
            </a:xfrm>
            <a:prstGeom prst="rect">
              <a:avLst/>
            </a:prstGeom>
            <a:solidFill>
              <a:srgbClr val="AD2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B4FE37D-D732-4A4A-AD4C-0BC6C579B96A}"/>
                </a:ext>
              </a:extLst>
            </p:cNvPr>
            <p:cNvSpPr/>
            <p:nvPr/>
          </p:nvSpPr>
          <p:spPr>
            <a:xfrm>
              <a:off x="6202967" y="3840941"/>
              <a:ext cx="1321594" cy="45720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212445-FD62-8A4E-81D3-9BEC6B4EBD62}"/>
                </a:ext>
              </a:extLst>
            </p:cNvPr>
            <p:cNvSpPr/>
            <p:nvPr/>
          </p:nvSpPr>
          <p:spPr>
            <a:xfrm>
              <a:off x="4513862" y="3843306"/>
              <a:ext cx="1321594" cy="45720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9EE2956-1903-984F-BE1D-581D8C1D6277}"/>
                </a:ext>
              </a:extLst>
            </p:cNvPr>
            <p:cNvCxnSpPr/>
            <p:nvPr/>
          </p:nvCxnSpPr>
          <p:spPr>
            <a:xfrm>
              <a:off x="5219901" y="3692718"/>
              <a:ext cx="504227" cy="34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13D9768-E642-5546-BC8E-24FD6C27992D}"/>
                </a:ext>
              </a:extLst>
            </p:cNvPr>
            <p:cNvSpPr/>
            <p:nvPr/>
          </p:nvSpPr>
          <p:spPr>
            <a:xfrm>
              <a:off x="5302737" y="3363494"/>
              <a:ext cx="304892" cy="308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4" dirty="0"/>
                <a:t>B</a:t>
              </a:r>
              <a:endParaRPr lang="en-US" sz="1404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708BE48-D341-0C4C-A801-D162D4F036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4922809" y="2552780"/>
              <a:ext cx="1052817" cy="674470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EC7E6C7-BD3E-D540-B77B-3DE4158A6536}"/>
                </a:ext>
              </a:extLst>
            </p:cNvPr>
            <p:cNvSpPr/>
            <p:nvPr/>
          </p:nvSpPr>
          <p:spPr>
            <a:xfrm>
              <a:off x="5452259" y="2217428"/>
              <a:ext cx="465192" cy="308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4" dirty="0"/>
                <a:t>E</a:t>
              </a:r>
              <a:r>
                <a:rPr lang="de-DE" sz="1404" baseline="-25000" dirty="0"/>
                <a:t>RF</a:t>
              </a:r>
              <a:endParaRPr lang="en-US" sz="1404" baseline="-25000" dirty="0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9B3B757-B781-2B47-8D21-1EDE5294B091}"/>
                </a:ext>
              </a:extLst>
            </p:cNvPr>
            <p:cNvCxnSpPr/>
            <p:nvPr/>
          </p:nvCxnSpPr>
          <p:spPr>
            <a:xfrm>
              <a:off x="5446837" y="3416424"/>
              <a:ext cx="0" cy="1316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9000E18-A1A8-4845-A1A6-C3F9760D3D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76256" y="2930770"/>
              <a:ext cx="1208745" cy="2130548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E34C185-0F92-9F41-A82B-A3EFF1BC77CB}"/>
                </a:ext>
              </a:extLst>
            </p:cNvPr>
            <p:cNvSpPr/>
            <p:nvPr/>
          </p:nvSpPr>
          <p:spPr>
            <a:xfrm>
              <a:off x="7596336" y="2852936"/>
              <a:ext cx="648072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D686C766-B9AE-5747-9F4C-C1BFB929F481}"/>
              </a:ext>
            </a:extLst>
          </p:cNvPr>
          <p:cNvSpPr txBox="1"/>
          <p:nvPr/>
        </p:nvSpPr>
        <p:spPr>
          <a:xfrm>
            <a:off x="505267" y="4928270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Efficient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source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C655CF-E7C5-DF4F-B8BC-280E7B56075D}"/>
              </a:ext>
            </a:extLst>
          </p:cNvPr>
          <p:cNvSpPr txBox="1"/>
          <p:nvPr/>
        </p:nvSpPr>
        <p:spPr>
          <a:xfrm>
            <a:off x="2243947" y="5199570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Prepare state |-⟩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B512F55-3EAB-914F-8A4B-D0D34E8C121C}"/>
              </a:ext>
            </a:extLst>
          </p:cNvPr>
          <p:cNvSpPr txBox="1"/>
          <p:nvPr/>
        </p:nvSpPr>
        <p:spPr>
          <a:xfrm>
            <a:off x="6997197" y="4969277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Detect final state: how much </a:t>
            </a:r>
            <a:r>
              <a:rPr lang="en-US" sz="1600" dirty="0">
                <a:solidFill>
                  <a:schemeClr val="accent2"/>
                </a:solidFill>
              </a:rPr>
              <a:t>|+⟩?</a:t>
            </a:r>
            <a:endParaRPr lang="en-US" sz="1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462C2EB-C4F7-A34D-84A3-DF0929494906}"/>
              </a:ext>
            </a:extLst>
          </p:cNvPr>
          <p:cNvSpPr txBox="1"/>
          <p:nvPr/>
        </p:nvSpPr>
        <p:spPr>
          <a:xfrm>
            <a:off x="4201709" y="4969277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Mix states |-⟩ &amp; |+⟩</a:t>
            </a:r>
          </a:p>
          <a:p>
            <a:pPr algn="ctr"/>
            <a:r>
              <a:rPr lang="en-US" sz="1600" dirty="0">
                <a:latin typeface="+mj-lt"/>
              </a:rPr>
              <a:t>(enhance with E-field)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56A7851-C671-3F47-92EC-3C307718098C}"/>
              </a:ext>
            </a:extLst>
          </p:cNvPr>
          <p:cNvSpPr/>
          <p:nvPr/>
        </p:nvSpPr>
        <p:spPr>
          <a:xfrm rot="900000">
            <a:off x="3366749" y="2427517"/>
            <a:ext cx="1080120" cy="669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4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85DEC81-E5F3-8247-9291-6E5EDCE60D19}"/>
              </a:ext>
            </a:extLst>
          </p:cNvPr>
          <p:cNvCxnSpPr/>
          <p:nvPr/>
        </p:nvCxnSpPr>
        <p:spPr>
          <a:xfrm flipV="1">
            <a:off x="7675149" y="2318773"/>
            <a:ext cx="0" cy="2304256"/>
          </a:xfrm>
          <a:prstGeom prst="line">
            <a:avLst/>
          </a:prstGeom>
          <a:ln w="7620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352BB2-629A-3044-B69E-43087CB12BFC}"/>
              </a:ext>
            </a:extLst>
          </p:cNvPr>
          <p:cNvCxnSpPr/>
          <p:nvPr/>
        </p:nvCxnSpPr>
        <p:spPr>
          <a:xfrm flipV="1">
            <a:off x="3280981" y="2384755"/>
            <a:ext cx="0" cy="2304256"/>
          </a:xfrm>
          <a:prstGeom prst="line">
            <a:avLst/>
          </a:prstGeom>
          <a:ln w="7620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10C02DE-CA14-764B-A652-035F5CCF2804}"/>
              </a:ext>
            </a:extLst>
          </p:cNvPr>
          <p:cNvCxnSpPr>
            <a:cxnSpLocks/>
          </p:cNvCxnSpPr>
          <p:nvPr/>
        </p:nvCxnSpPr>
        <p:spPr>
          <a:xfrm flipV="1">
            <a:off x="3064981" y="3585121"/>
            <a:ext cx="0" cy="1092097"/>
          </a:xfrm>
          <a:prstGeom prst="line">
            <a:avLst/>
          </a:prstGeom>
          <a:ln w="762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0ED53A9-F1D0-4C46-A497-E8642DF0EF68}"/>
              </a:ext>
            </a:extLst>
          </p:cNvPr>
          <p:cNvCxnSpPr>
            <a:cxnSpLocks/>
          </p:cNvCxnSpPr>
          <p:nvPr/>
        </p:nvCxnSpPr>
        <p:spPr>
          <a:xfrm>
            <a:off x="3084968" y="2353332"/>
            <a:ext cx="0" cy="1092097"/>
          </a:xfrm>
          <a:prstGeom prst="line">
            <a:avLst/>
          </a:prstGeom>
          <a:ln w="762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46581A34-21B3-C649-8119-466EBD8677DA}"/>
              </a:ext>
            </a:extLst>
          </p:cNvPr>
          <p:cNvSpPr txBox="1"/>
          <p:nvPr/>
        </p:nvSpPr>
        <p:spPr>
          <a:xfrm>
            <a:off x="2058169" y="4909030"/>
            <a:ext cx="2531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Transverse cooling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23330B7-CC6F-5A47-B007-EFBC2B4D6008}"/>
              </a:ext>
            </a:extLst>
          </p:cNvPr>
          <p:cNvCxnSpPr>
            <a:cxnSpLocks/>
          </p:cNvCxnSpPr>
          <p:nvPr/>
        </p:nvCxnSpPr>
        <p:spPr>
          <a:xfrm flipH="1">
            <a:off x="8508643" y="3493227"/>
            <a:ext cx="1152000" cy="0"/>
          </a:xfrm>
          <a:prstGeom prst="line">
            <a:avLst/>
          </a:prstGeom>
          <a:ln w="762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53B81A66-0E73-F24E-B6A8-7D2C0CF88531}"/>
              </a:ext>
            </a:extLst>
          </p:cNvPr>
          <p:cNvSpPr txBox="1"/>
          <p:nvPr/>
        </p:nvSpPr>
        <p:spPr>
          <a:xfrm>
            <a:off x="7965320" y="2757625"/>
            <a:ext cx="2376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Improvement 1: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Laser slowing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843C864-F067-CD45-BF39-9D5B18AF1B23}"/>
              </a:ext>
            </a:extLst>
          </p:cNvPr>
          <p:cNvCxnSpPr>
            <a:cxnSpLocks/>
          </p:cNvCxnSpPr>
          <p:nvPr/>
        </p:nvCxnSpPr>
        <p:spPr>
          <a:xfrm>
            <a:off x="1948177" y="5265469"/>
            <a:ext cx="39540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F03C9F6-597F-5A44-AA65-610453466529}"/>
              </a:ext>
            </a:extLst>
          </p:cNvPr>
          <p:cNvCxnSpPr>
            <a:cxnSpLocks/>
          </p:cNvCxnSpPr>
          <p:nvPr/>
        </p:nvCxnSpPr>
        <p:spPr>
          <a:xfrm>
            <a:off x="4206482" y="5265469"/>
            <a:ext cx="39540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553BFF6-1371-AD48-A29C-E8077FCFBAA2}"/>
              </a:ext>
            </a:extLst>
          </p:cNvPr>
          <p:cNvCxnSpPr>
            <a:cxnSpLocks/>
          </p:cNvCxnSpPr>
          <p:nvPr/>
        </p:nvCxnSpPr>
        <p:spPr>
          <a:xfrm>
            <a:off x="6758225" y="5265469"/>
            <a:ext cx="39540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6C56C5F-3703-E844-9756-96C35114DFBE}"/>
              </a:ext>
            </a:extLst>
          </p:cNvPr>
          <p:cNvCxnSpPr>
            <a:cxnSpLocks/>
          </p:cNvCxnSpPr>
          <p:nvPr/>
        </p:nvCxnSpPr>
        <p:spPr>
          <a:xfrm>
            <a:off x="8977169" y="5257341"/>
            <a:ext cx="39540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BB4A38C-A46B-6A4B-A46C-34B44266038B}"/>
              </a:ext>
            </a:extLst>
          </p:cNvPr>
          <p:cNvSpPr txBox="1"/>
          <p:nvPr/>
        </p:nvSpPr>
        <p:spPr>
          <a:xfrm>
            <a:off x="9404431" y="4953348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+mj-lt"/>
              </a:rPr>
              <a:t>Z-boson exchange,</a:t>
            </a:r>
          </a:p>
          <a:p>
            <a:r>
              <a:rPr lang="en-US" sz="1600" dirty="0">
                <a:solidFill>
                  <a:schemeClr val="accent2"/>
                </a:solidFill>
                <a:latin typeface="+mj-lt"/>
              </a:rPr>
              <a:t>Anapole moments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787463-F419-234E-9675-04B167042D29}"/>
              </a:ext>
            </a:extLst>
          </p:cNvPr>
          <p:cNvSpPr/>
          <p:nvPr/>
        </p:nvSpPr>
        <p:spPr>
          <a:xfrm>
            <a:off x="1529008" y="1795920"/>
            <a:ext cx="1159240" cy="1162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pic>
        <p:nvPicPr>
          <p:cNvPr id="59" name="Grafik 282">
            <a:extLst>
              <a:ext uri="{FF2B5EF4-FFF2-40B4-BE49-F238E27FC236}">
                <a16:creationId xmlns:a16="http://schemas.microsoft.com/office/drawing/2014/main" id="{602DEB17-288D-BC4F-9A45-1A1DFFAFDD9A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614" y="5554579"/>
            <a:ext cx="2353874" cy="58641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7EAF325-3F63-F741-AE5A-ED4656E88865}"/>
              </a:ext>
            </a:extLst>
          </p:cNvPr>
          <p:cNvCxnSpPr>
            <a:cxnSpLocks/>
          </p:cNvCxnSpPr>
          <p:nvPr/>
        </p:nvCxnSpPr>
        <p:spPr>
          <a:xfrm>
            <a:off x="2225055" y="1649143"/>
            <a:ext cx="4760614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38D9717-7CCC-354D-9E21-E59B8E3939BF}"/>
              </a:ext>
            </a:extLst>
          </p:cNvPr>
          <p:cNvSpPr txBox="1"/>
          <p:nvPr/>
        </p:nvSpPr>
        <p:spPr>
          <a:xfrm>
            <a:off x="4588213" y="1206679"/>
            <a:ext cx="690895" cy="3577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en-US" sz="2133" dirty="0"/>
              <a:t>~ 2 m</a:t>
            </a:r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7B02C187-60BA-5AEC-9C9D-9794FC37CA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63700" y="3123437"/>
            <a:ext cx="1271229" cy="1804832"/>
          </a:xfrm>
          <a:prstGeom prst="rect">
            <a:avLst/>
          </a:prstGeom>
        </p:spPr>
      </p:pic>
      <p:pic>
        <p:nvPicPr>
          <p:cNvPr id="14" name="Picture 48">
            <a:extLst>
              <a:ext uri="{FF2B5EF4-FFF2-40B4-BE49-F238E27FC236}">
                <a16:creationId xmlns:a16="http://schemas.microsoft.com/office/drawing/2014/main" id="{D2F75A4F-6459-B83D-E7E6-12F3304AB8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49" b="89796" l="9045" r="89950">
                        <a14:foregroundMark x1="9045" y1="18878" x2="9045" y2="18878"/>
                        <a14:foregroundMark x1="68090" y1="39031" x2="68090" y2="390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4621" y="5569822"/>
            <a:ext cx="725081" cy="714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48">
            <a:extLst>
              <a:ext uri="{FF2B5EF4-FFF2-40B4-BE49-F238E27FC236}">
                <a16:creationId xmlns:a16="http://schemas.microsoft.com/office/drawing/2014/main" id="{5B259918-48CF-C47B-8BE9-3532344434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49" b="89796" l="9045" r="89950">
                        <a14:foregroundMark x1="9045" y1="18878" x2="9045" y2="18878"/>
                        <a14:foregroundMark x1="68090" y1="39031" x2="68090" y2="390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87876" y="5567669"/>
            <a:ext cx="725081" cy="714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53">
            <a:extLst>
              <a:ext uri="{FF2B5EF4-FFF2-40B4-BE49-F238E27FC236}">
                <a16:creationId xmlns:a16="http://schemas.microsoft.com/office/drawing/2014/main" id="{331ABCF4-0618-F621-DEA2-0ADB191AB9D6}"/>
              </a:ext>
            </a:extLst>
          </p:cNvPr>
          <p:cNvSpPr txBox="1"/>
          <p:nvPr/>
        </p:nvSpPr>
        <p:spPr>
          <a:xfrm>
            <a:off x="7153634" y="175628"/>
            <a:ext cx="4941094" cy="2062103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285737" indent="-285737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noProof="0" dirty="0">
                <a:solidFill>
                  <a:schemeClr val="bg1"/>
                </a:solidFill>
              </a:rPr>
              <a:t>Optical cycling:</a:t>
            </a:r>
            <a:br>
              <a:rPr lang="en-US" b="1" noProof="0" dirty="0">
                <a:solidFill>
                  <a:schemeClr val="bg1"/>
                </a:solidFill>
              </a:rPr>
            </a:br>
            <a:r>
              <a:rPr lang="en-US" sz="1600" noProof="0" dirty="0">
                <a:solidFill>
                  <a:schemeClr val="bg1"/>
                </a:solidFill>
              </a:rPr>
              <a:t>Efficient science state preparation and detection (</a:t>
            </a:r>
            <a:r>
              <a:rPr lang="en-US" sz="1600" u="sng" noProof="0" dirty="0">
                <a:solidFill>
                  <a:schemeClr val="bg1"/>
                </a:solidFill>
              </a:rPr>
              <a:t>x 20 signal</a:t>
            </a:r>
            <a:r>
              <a:rPr lang="en-US" sz="1600" noProof="0" dirty="0">
                <a:solidFill>
                  <a:schemeClr val="bg1"/>
                </a:solidFill>
              </a:rPr>
              <a:t>)</a:t>
            </a:r>
          </a:p>
          <a:p>
            <a:pPr marL="285737" indent="-285737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noProof="0" dirty="0">
                <a:solidFill>
                  <a:schemeClr val="bg1"/>
                </a:solidFill>
              </a:rPr>
              <a:t>Laser cooling:</a:t>
            </a:r>
            <a:br>
              <a:rPr lang="en-US" sz="1600" noProof="0" dirty="0">
                <a:solidFill>
                  <a:schemeClr val="bg1"/>
                </a:solidFill>
              </a:rPr>
            </a:br>
            <a:r>
              <a:rPr lang="en-US" sz="1600" noProof="0" dirty="0">
                <a:solidFill>
                  <a:schemeClr val="bg1"/>
                </a:solidFill>
              </a:rPr>
              <a:t>Collimated beam with high flux (</a:t>
            </a:r>
            <a:r>
              <a:rPr lang="en-US" sz="1600" u="sng" noProof="0" dirty="0">
                <a:solidFill>
                  <a:schemeClr val="bg1"/>
                </a:solidFill>
              </a:rPr>
              <a:t>x 10</a:t>
            </a:r>
            <a:r>
              <a:rPr lang="en-US" sz="1600" u="sng" baseline="30000" noProof="0" dirty="0">
                <a:solidFill>
                  <a:schemeClr val="bg1"/>
                </a:solidFill>
              </a:rPr>
              <a:t>4</a:t>
            </a:r>
            <a:r>
              <a:rPr lang="en-US" sz="1600" u="sng" noProof="0" dirty="0">
                <a:solidFill>
                  <a:schemeClr val="bg1"/>
                </a:solidFill>
              </a:rPr>
              <a:t> signal</a:t>
            </a:r>
            <a:r>
              <a:rPr lang="en-US" sz="1600" noProof="0" dirty="0">
                <a:solidFill>
                  <a:schemeClr val="bg1"/>
                </a:solidFill>
              </a:rPr>
              <a:t>)</a:t>
            </a:r>
          </a:p>
          <a:p>
            <a:pPr marL="285737" indent="-285737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noProof="0" dirty="0">
                <a:solidFill>
                  <a:schemeClr val="bg1"/>
                </a:solidFill>
              </a:rPr>
              <a:t>“Switching” between </a:t>
            </a:r>
            <a:r>
              <a:rPr lang="en-US" b="1" baseline="30000" noProof="0" dirty="0">
                <a:solidFill>
                  <a:schemeClr val="bg1"/>
                </a:solidFill>
              </a:rPr>
              <a:t>137</a:t>
            </a:r>
            <a:r>
              <a:rPr lang="en-US" b="1" noProof="0" dirty="0">
                <a:solidFill>
                  <a:schemeClr val="bg1"/>
                </a:solidFill>
              </a:rPr>
              <a:t>BaF and </a:t>
            </a:r>
            <a:r>
              <a:rPr lang="en-US" b="1" baseline="30000" noProof="0" dirty="0">
                <a:solidFill>
                  <a:schemeClr val="bg1"/>
                </a:solidFill>
              </a:rPr>
              <a:t>135</a:t>
            </a:r>
            <a:r>
              <a:rPr lang="en-US" b="1" noProof="0" dirty="0">
                <a:solidFill>
                  <a:schemeClr val="bg1"/>
                </a:solidFill>
              </a:rPr>
              <a:t>BaF:</a:t>
            </a:r>
            <a:br>
              <a:rPr lang="en-US" sz="1600" noProof="0" dirty="0">
                <a:solidFill>
                  <a:schemeClr val="bg1"/>
                </a:solidFill>
              </a:rPr>
            </a:br>
            <a:r>
              <a:rPr lang="en-US" sz="1600" noProof="0" dirty="0">
                <a:solidFill>
                  <a:schemeClr val="bg1"/>
                </a:solidFill>
              </a:rPr>
              <a:t>(isotope effect, c.f. Yb @ </a:t>
            </a:r>
            <a:r>
              <a:rPr lang="en-US" sz="1600" noProof="0" dirty="0" err="1">
                <a:solidFill>
                  <a:schemeClr val="bg1"/>
                </a:solidFill>
              </a:rPr>
              <a:t>Budker</a:t>
            </a:r>
            <a:r>
              <a:rPr lang="en-US" sz="1600" noProof="0" dirty="0">
                <a:solidFill>
                  <a:schemeClr val="bg1"/>
                </a:solidFill>
              </a:rPr>
              <a:t> group)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3D5BA2-5691-28F6-6A10-2C12B7AE727C}"/>
              </a:ext>
            </a:extLst>
          </p:cNvPr>
          <p:cNvSpPr txBox="1"/>
          <p:nvPr/>
        </p:nvSpPr>
        <p:spPr>
          <a:xfrm>
            <a:off x="6747462" y="6456848"/>
            <a:ext cx="6145638" cy="2682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dirty="0">
                <a:solidFill>
                  <a:schemeClr val="bg2"/>
                </a:solidFill>
              </a:rPr>
              <a:t>Based on proof-of-principle by DeMille group, PRL (2018)</a:t>
            </a:r>
          </a:p>
        </p:txBody>
      </p:sp>
      <p:pic>
        <p:nvPicPr>
          <p:cNvPr id="26" name="Picture 48">
            <a:extLst>
              <a:ext uri="{FF2B5EF4-FFF2-40B4-BE49-F238E27FC236}">
                <a16:creationId xmlns:a16="http://schemas.microsoft.com/office/drawing/2014/main" id="{1D5FB8E7-F1F0-6E65-017D-81A55CC491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49" b="89796" l="9045" r="89950">
                        <a14:foregroundMark x1="9045" y1="18878" x2="9045" y2="18878"/>
                        <a14:foregroundMark x1="68090" y1="39031" x2="68090" y2="390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37278" y="5533371"/>
            <a:ext cx="725081" cy="714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2FD3AD2-98AE-D865-48B9-EBB8DE1CCD82}"/>
              </a:ext>
            </a:extLst>
          </p:cNvPr>
          <p:cNvSpPr txBox="1"/>
          <p:nvPr/>
        </p:nvSpPr>
        <p:spPr>
          <a:xfrm>
            <a:off x="4701364" y="5629933"/>
            <a:ext cx="20731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FFC000"/>
                </a:solidFill>
                <a:latin typeface="+mj-lt"/>
              </a:rPr>
              <a:t>Suitable ~0.5 T magnet available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69A70D-8996-61BF-2790-9D1408A94997}"/>
              </a:ext>
            </a:extLst>
          </p:cNvPr>
          <p:cNvSpPr/>
          <p:nvPr/>
        </p:nvSpPr>
        <p:spPr>
          <a:xfrm>
            <a:off x="8362359" y="2178132"/>
            <a:ext cx="3732369" cy="5794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Turn proof-of-principle into reality!</a:t>
            </a:r>
          </a:p>
        </p:txBody>
      </p:sp>
    </p:spTree>
    <p:extLst>
      <p:ext uri="{BB962C8B-B14F-4D97-AF65-F5344CB8AC3E}">
        <p14:creationId xmlns:p14="http://schemas.microsoft.com/office/powerpoint/2010/main" val="167056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52" grpId="0"/>
      <p:bldP spid="52" grpId="1"/>
      <p:bldP spid="54" grpId="0"/>
      <p:bldP spid="56" grpId="0"/>
      <p:bldP spid="56" grpId="1"/>
      <p:bldP spid="9" grpId="0"/>
      <p:bldP spid="23" grpId="0" animBg="1"/>
      <p:bldP spid="23" grpId="1" animBg="1"/>
      <p:bldP spid="28" grpId="0"/>
      <p:bldP spid="28" grpId="1"/>
      <p:bldP spid="2" grpId="0" animBg="1"/>
      <p:bldP spid="2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DF5B5-A8CF-3A46-B8EC-56471619F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for the molecular sensor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B822A4-5D3B-E947-A364-0505BB12C4FF}"/>
              </a:ext>
            </a:extLst>
          </p:cNvPr>
          <p:cNvGrpSpPr/>
          <p:nvPr/>
        </p:nvGrpSpPr>
        <p:grpSpPr>
          <a:xfrm>
            <a:off x="1019799" y="1727411"/>
            <a:ext cx="7488832" cy="3131227"/>
            <a:chOff x="755576" y="2075125"/>
            <a:chExt cx="7488832" cy="313122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830B268-7FC3-BA4B-A2D1-A5793D20A2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5576" y="2263818"/>
              <a:ext cx="3456384" cy="2808312"/>
            </a:xfrm>
            <a:prstGeom prst="rect">
              <a:avLst/>
            </a:prstGeom>
          </p:spPr>
        </p:pic>
        <p:pic>
          <p:nvPicPr>
            <p:cNvPr id="17" name="Content Placeholder 7">
              <a:extLst>
                <a:ext uri="{FF2B5EF4-FFF2-40B4-BE49-F238E27FC236}">
                  <a16:creationId xmlns:a16="http://schemas.microsoft.com/office/drawing/2014/main" id="{15F62EAA-1AA8-1740-9179-31E20F728B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9752" r="10220" b="12636"/>
            <a:stretch/>
          </p:blipFill>
          <p:spPr>
            <a:xfrm rot="5340000">
              <a:off x="3924344" y="2317854"/>
              <a:ext cx="3131226" cy="2645767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3D87E2A-E3CC-114C-A48D-5BE9D399175D}"/>
                </a:ext>
              </a:extLst>
            </p:cNvPr>
            <p:cNvSpPr/>
            <p:nvPr/>
          </p:nvSpPr>
          <p:spPr>
            <a:xfrm>
              <a:off x="4522675" y="3819345"/>
              <a:ext cx="1321594" cy="105915"/>
            </a:xfrm>
            <a:prstGeom prst="rect">
              <a:avLst/>
            </a:prstGeom>
            <a:solidFill>
              <a:srgbClr val="AD2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A425CC-6E24-E942-B415-D7521664EE8B}"/>
                </a:ext>
              </a:extLst>
            </p:cNvPr>
            <p:cNvSpPr/>
            <p:nvPr/>
          </p:nvSpPr>
          <p:spPr>
            <a:xfrm>
              <a:off x="6202967" y="3816170"/>
              <a:ext cx="1321594" cy="96389"/>
            </a:xfrm>
            <a:prstGeom prst="rect">
              <a:avLst/>
            </a:prstGeom>
            <a:solidFill>
              <a:srgbClr val="AD2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B4FE37D-D732-4A4A-AD4C-0BC6C579B96A}"/>
                </a:ext>
              </a:extLst>
            </p:cNvPr>
            <p:cNvSpPr/>
            <p:nvPr/>
          </p:nvSpPr>
          <p:spPr>
            <a:xfrm>
              <a:off x="6202967" y="3840941"/>
              <a:ext cx="1321594" cy="45720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212445-FD62-8A4E-81D3-9BEC6B4EBD62}"/>
                </a:ext>
              </a:extLst>
            </p:cNvPr>
            <p:cNvSpPr/>
            <p:nvPr/>
          </p:nvSpPr>
          <p:spPr>
            <a:xfrm>
              <a:off x="4513862" y="3843306"/>
              <a:ext cx="1321594" cy="45720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9EE2956-1903-984F-BE1D-581D8C1D6277}"/>
                </a:ext>
              </a:extLst>
            </p:cNvPr>
            <p:cNvCxnSpPr/>
            <p:nvPr/>
          </p:nvCxnSpPr>
          <p:spPr>
            <a:xfrm>
              <a:off x="5219901" y="3692718"/>
              <a:ext cx="504227" cy="34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13D9768-E642-5546-BC8E-24FD6C27992D}"/>
                </a:ext>
              </a:extLst>
            </p:cNvPr>
            <p:cNvSpPr/>
            <p:nvPr/>
          </p:nvSpPr>
          <p:spPr>
            <a:xfrm>
              <a:off x="5302737" y="3363494"/>
              <a:ext cx="304892" cy="308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4" dirty="0"/>
                <a:t>B</a:t>
              </a:r>
              <a:endParaRPr lang="en-US" sz="1404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708BE48-D341-0C4C-A801-D162D4F036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4922809" y="2539233"/>
              <a:ext cx="1052817" cy="674471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EC7E6C7-BD3E-D540-B77B-3DE4158A6536}"/>
                </a:ext>
              </a:extLst>
            </p:cNvPr>
            <p:cNvSpPr/>
            <p:nvPr/>
          </p:nvSpPr>
          <p:spPr>
            <a:xfrm>
              <a:off x="5452259" y="2217428"/>
              <a:ext cx="465192" cy="308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4" dirty="0"/>
                <a:t>E</a:t>
              </a:r>
              <a:r>
                <a:rPr lang="de-DE" sz="1404" baseline="-25000" dirty="0"/>
                <a:t>RF</a:t>
              </a:r>
              <a:endParaRPr lang="en-US" sz="1404" baseline="-25000" dirty="0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9B3B757-B781-2B47-8D21-1EDE5294B091}"/>
                </a:ext>
              </a:extLst>
            </p:cNvPr>
            <p:cNvCxnSpPr/>
            <p:nvPr/>
          </p:nvCxnSpPr>
          <p:spPr>
            <a:xfrm>
              <a:off x="5446837" y="3416424"/>
              <a:ext cx="0" cy="1316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E34C185-0F92-9F41-A82B-A3EFF1BC77CB}"/>
                </a:ext>
              </a:extLst>
            </p:cNvPr>
            <p:cNvSpPr/>
            <p:nvPr/>
          </p:nvSpPr>
          <p:spPr>
            <a:xfrm>
              <a:off x="7596336" y="2852936"/>
              <a:ext cx="648072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4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F56A7851-C671-3F47-92EC-3C307718098C}"/>
              </a:ext>
            </a:extLst>
          </p:cNvPr>
          <p:cNvSpPr/>
          <p:nvPr/>
        </p:nvSpPr>
        <p:spPr>
          <a:xfrm rot="900000">
            <a:off x="3366737" y="2427517"/>
            <a:ext cx="1080120" cy="669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4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352BB2-629A-3044-B69E-43087CB12BFC}"/>
              </a:ext>
            </a:extLst>
          </p:cNvPr>
          <p:cNvCxnSpPr/>
          <p:nvPr/>
        </p:nvCxnSpPr>
        <p:spPr>
          <a:xfrm flipV="1">
            <a:off x="3280969" y="2347019"/>
            <a:ext cx="0" cy="2304256"/>
          </a:xfrm>
          <a:prstGeom prst="line">
            <a:avLst/>
          </a:prstGeom>
          <a:ln w="7620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10C02DE-CA14-764B-A652-035F5CCF2804}"/>
              </a:ext>
            </a:extLst>
          </p:cNvPr>
          <p:cNvCxnSpPr>
            <a:cxnSpLocks/>
          </p:cNvCxnSpPr>
          <p:nvPr/>
        </p:nvCxnSpPr>
        <p:spPr>
          <a:xfrm flipV="1">
            <a:off x="3064969" y="3574478"/>
            <a:ext cx="0" cy="1092097"/>
          </a:xfrm>
          <a:prstGeom prst="line">
            <a:avLst/>
          </a:prstGeom>
          <a:ln w="762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0ED53A9-F1D0-4C46-A497-E8642DF0EF68}"/>
              </a:ext>
            </a:extLst>
          </p:cNvPr>
          <p:cNvCxnSpPr>
            <a:cxnSpLocks/>
          </p:cNvCxnSpPr>
          <p:nvPr/>
        </p:nvCxnSpPr>
        <p:spPr>
          <a:xfrm>
            <a:off x="3064969" y="2342689"/>
            <a:ext cx="0" cy="1092097"/>
          </a:xfrm>
          <a:prstGeom prst="line">
            <a:avLst/>
          </a:prstGeom>
          <a:ln w="762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23330B7-CC6F-5A47-B007-EFBC2B4D6008}"/>
              </a:ext>
            </a:extLst>
          </p:cNvPr>
          <p:cNvCxnSpPr>
            <a:cxnSpLocks/>
          </p:cNvCxnSpPr>
          <p:nvPr/>
        </p:nvCxnSpPr>
        <p:spPr>
          <a:xfrm flipH="1">
            <a:off x="8508631" y="3493227"/>
            <a:ext cx="1152000" cy="0"/>
          </a:xfrm>
          <a:prstGeom prst="line">
            <a:avLst/>
          </a:prstGeom>
          <a:ln w="762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DFC0D2F-BCF2-9A41-976F-9659D539A664}"/>
              </a:ext>
            </a:extLst>
          </p:cNvPr>
          <p:cNvSpPr txBox="1"/>
          <p:nvPr/>
        </p:nvSpPr>
        <p:spPr>
          <a:xfrm>
            <a:off x="3906797" y="5033550"/>
            <a:ext cx="26395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+mj-lt"/>
              </a:rPr>
              <a:t>Improvement 2: Trapping</a:t>
            </a:r>
            <a:br>
              <a:rPr lang="en-US" sz="1600" b="1" dirty="0">
                <a:solidFill>
                  <a:srgbClr val="FF0000"/>
                </a:solidFill>
                <a:latin typeface="+mj-lt"/>
              </a:rPr>
            </a:br>
            <a:r>
              <a:rPr lang="en-US" sz="1600" b="1" dirty="0">
                <a:solidFill>
                  <a:srgbClr val="FF0000"/>
                </a:solidFill>
                <a:latin typeface="+mj-lt"/>
              </a:rPr>
              <a:t>and probing for seconds</a:t>
            </a:r>
            <a:br>
              <a:rPr lang="en-US" sz="1600" b="1" dirty="0">
                <a:solidFill>
                  <a:srgbClr val="FF0000"/>
                </a:solidFill>
                <a:latin typeface="+mj-lt"/>
              </a:rPr>
            </a:br>
            <a:endParaRPr lang="en-US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4C71309-7952-114E-96D3-E3FA5E0671D3}"/>
              </a:ext>
            </a:extLst>
          </p:cNvPr>
          <p:cNvSpPr txBox="1"/>
          <p:nvPr/>
        </p:nvSpPr>
        <p:spPr>
          <a:xfrm>
            <a:off x="7965308" y="2757625"/>
            <a:ext cx="2376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Improvement 1: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Laser slowing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20548B-A74D-1F47-9D08-6E58E7762935}"/>
              </a:ext>
            </a:extLst>
          </p:cNvPr>
          <p:cNvSpPr/>
          <p:nvPr/>
        </p:nvSpPr>
        <p:spPr>
          <a:xfrm>
            <a:off x="6625431" y="5746206"/>
            <a:ext cx="44149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Improvement 3: Squeezing &amp; Entanglement</a:t>
            </a:r>
            <a:br>
              <a:rPr lang="en-US" sz="1600" b="1" dirty="0">
                <a:solidFill>
                  <a:srgbClr val="FF00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to beat the standard quantum limit</a:t>
            </a: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0E5250-A6D3-B840-B304-C37857AE92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9435" y="4577418"/>
            <a:ext cx="1712771" cy="115204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830B5A6-F458-FA44-B1B8-D1C5C00B11B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922"/>
          <a:stretch/>
        </p:blipFill>
        <p:spPr>
          <a:xfrm>
            <a:off x="5086035" y="3009277"/>
            <a:ext cx="1022459" cy="1706107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85DEC81-E5F3-8247-9291-6E5EDCE60D19}"/>
              </a:ext>
            </a:extLst>
          </p:cNvPr>
          <p:cNvCxnSpPr/>
          <p:nvPr/>
        </p:nvCxnSpPr>
        <p:spPr>
          <a:xfrm flipV="1">
            <a:off x="5703067" y="2378804"/>
            <a:ext cx="0" cy="2304256"/>
          </a:xfrm>
          <a:prstGeom prst="line">
            <a:avLst/>
          </a:prstGeom>
          <a:ln w="7620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7">
            <a:extLst>
              <a:ext uri="{FF2B5EF4-FFF2-40B4-BE49-F238E27FC236}">
                <a16:creationId xmlns:a16="http://schemas.microsoft.com/office/drawing/2014/main" id="{066D3B4C-5220-BD43-82CF-9637088387A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3918"/>
          <a:stretch/>
        </p:blipFill>
        <p:spPr>
          <a:xfrm>
            <a:off x="9119198" y="4087352"/>
            <a:ext cx="1496481" cy="1733139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FC96DF86-03DF-1944-A327-48B58326BAEB}"/>
              </a:ext>
            </a:extLst>
          </p:cNvPr>
          <p:cNvSpPr/>
          <p:nvPr/>
        </p:nvSpPr>
        <p:spPr>
          <a:xfrm>
            <a:off x="1528996" y="1795920"/>
            <a:ext cx="1159240" cy="1162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F41526-303E-85F4-A82C-E1A6A4D6712A}"/>
              </a:ext>
            </a:extLst>
          </p:cNvPr>
          <p:cNvSpPr txBox="1"/>
          <p:nvPr/>
        </p:nvSpPr>
        <p:spPr>
          <a:xfrm>
            <a:off x="6747462" y="6456848"/>
            <a:ext cx="6145638" cy="2682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dirty="0">
                <a:solidFill>
                  <a:schemeClr val="bg2"/>
                </a:solidFill>
              </a:rPr>
              <a:t>Based on proof-of-principle by DeMille group, PRL (2018)</a:t>
            </a:r>
          </a:p>
        </p:txBody>
      </p:sp>
      <p:pic>
        <p:nvPicPr>
          <p:cNvPr id="3" name="Grafik 9">
            <a:extLst>
              <a:ext uri="{FF2B5EF4-FFF2-40B4-BE49-F238E27FC236}">
                <a16:creationId xmlns:a16="http://schemas.microsoft.com/office/drawing/2014/main" id="{6501A47E-B9D7-DB60-6ABC-234BB5F88A5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036" y="5577589"/>
            <a:ext cx="817648" cy="820375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D3BFBC6-9C71-DD56-7383-CF353C226D1E}"/>
              </a:ext>
            </a:extLst>
          </p:cNvPr>
          <p:cNvCxnSpPr>
            <a:cxnSpLocks/>
          </p:cNvCxnSpPr>
          <p:nvPr/>
        </p:nvCxnSpPr>
        <p:spPr>
          <a:xfrm>
            <a:off x="2225055" y="1649143"/>
            <a:ext cx="4760614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7206BC1-591A-6587-E88A-170F5632F4F4}"/>
              </a:ext>
            </a:extLst>
          </p:cNvPr>
          <p:cNvSpPr txBox="1"/>
          <p:nvPr/>
        </p:nvSpPr>
        <p:spPr>
          <a:xfrm>
            <a:off x="4588213" y="1206679"/>
            <a:ext cx="690895" cy="3577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</a:pPr>
            <a:r>
              <a:rPr lang="en-US" sz="2133" dirty="0"/>
              <a:t>~ 2 m</a:t>
            </a:r>
          </a:p>
        </p:txBody>
      </p:sp>
    </p:spTree>
    <p:extLst>
      <p:ext uri="{BB962C8B-B14F-4D97-AF65-F5344CB8AC3E}">
        <p14:creationId xmlns:p14="http://schemas.microsoft.com/office/powerpoint/2010/main" val="41955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noProof="0" dirty="0">
                <a:latin typeface="+mj-lt"/>
              </a:rPr>
              <a:t>Conclusion</a:t>
            </a:r>
          </a:p>
        </p:txBody>
      </p:sp>
      <p:sp>
        <p:nvSpPr>
          <p:cNvPr id="28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3929154" y="1321080"/>
            <a:ext cx="1269763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138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29" name="Rechteck 19">
            <a:extLst>
              <a:ext uri="{FF2B5EF4-FFF2-40B4-BE49-F238E27FC236}">
                <a16:creationId xmlns:a16="http://schemas.microsoft.com/office/drawing/2014/main" id="{17A638B9-DB09-FA40-88D4-889642B5A34A}"/>
              </a:ext>
            </a:extLst>
          </p:cNvPr>
          <p:cNvSpPr/>
          <p:nvPr/>
        </p:nvSpPr>
        <p:spPr>
          <a:xfrm>
            <a:off x="3929154" y="2783172"/>
            <a:ext cx="1301307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19</a:t>
            </a:r>
            <a:r>
              <a:rPr lang="en-US" sz="3200" b="1" noProof="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30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5322954" y="1321080"/>
            <a:ext cx="1269763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137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31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6716754" y="1321080"/>
            <a:ext cx="1269763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136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32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8110554" y="1321080"/>
            <a:ext cx="1269763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135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33" name="Rechteck 18">
            <a:extLst>
              <a:ext uri="{FF2B5EF4-FFF2-40B4-BE49-F238E27FC236}">
                <a16:creationId xmlns:a16="http://schemas.microsoft.com/office/drawing/2014/main" id="{E74EBCFE-4193-DF43-A662-A84857BC1CC4}"/>
              </a:ext>
            </a:extLst>
          </p:cNvPr>
          <p:cNvSpPr/>
          <p:nvPr/>
        </p:nvSpPr>
        <p:spPr>
          <a:xfrm>
            <a:off x="9504354" y="1321080"/>
            <a:ext cx="1269763" cy="131358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baseline="30000" noProof="0" dirty="0">
                <a:solidFill>
                  <a:schemeClr val="bg1"/>
                </a:solidFill>
              </a:rPr>
              <a:t>134</a:t>
            </a:r>
            <a:r>
              <a:rPr lang="en-US" sz="3200" b="1" noProof="0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34" name="Down Arrow 18">
            <a:extLst>
              <a:ext uri="{FF2B5EF4-FFF2-40B4-BE49-F238E27FC236}">
                <a16:creationId xmlns:a16="http://schemas.microsoft.com/office/drawing/2014/main" id="{4D4779E9-AE0F-BC86-1A38-460241757E58}"/>
              </a:ext>
            </a:extLst>
          </p:cNvPr>
          <p:cNvSpPr/>
          <p:nvPr/>
        </p:nvSpPr>
        <p:spPr>
          <a:xfrm>
            <a:off x="4317355" y="4265931"/>
            <a:ext cx="499601" cy="483941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grpSp>
        <p:nvGrpSpPr>
          <p:cNvPr id="35" name="Group 19">
            <a:extLst>
              <a:ext uri="{FF2B5EF4-FFF2-40B4-BE49-F238E27FC236}">
                <a16:creationId xmlns:a16="http://schemas.microsoft.com/office/drawing/2014/main" id="{4EBF558E-607C-C0CC-5737-20BAD07C563A}"/>
              </a:ext>
            </a:extLst>
          </p:cNvPr>
          <p:cNvGrpSpPr/>
          <p:nvPr/>
        </p:nvGrpSpPr>
        <p:grpSpPr>
          <a:xfrm>
            <a:off x="3415660" y="4301313"/>
            <a:ext cx="2122724" cy="1992347"/>
            <a:chOff x="1780674" y="2632610"/>
            <a:chExt cx="2122724" cy="1992347"/>
          </a:xfrm>
        </p:grpSpPr>
        <p:sp>
          <p:nvSpPr>
            <p:cNvPr id="36" name="Oval 20">
              <a:extLst>
                <a:ext uri="{FF2B5EF4-FFF2-40B4-BE49-F238E27FC236}">
                  <a16:creationId xmlns:a16="http://schemas.microsoft.com/office/drawing/2014/main" id="{12BDB5E1-E145-1CBF-4DB0-766251F3DA1F}"/>
                </a:ext>
              </a:extLst>
            </p:cNvPr>
            <p:cNvSpPr/>
            <p:nvPr/>
          </p:nvSpPr>
          <p:spPr>
            <a:xfrm>
              <a:off x="1780674" y="3182215"/>
              <a:ext cx="2122724" cy="840247"/>
            </a:xfrm>
            <a:prstGeom prst="ellipse">
              <a:avLst/>
            </a:prstGeom>
            <a:gradFill>
              <a:gsLst>
                <a:gs pos="18000">
                  <a:srgbClr val="D0F3FF"/>
                </a:gs>
                <a:gs pos="48000">
                  <a:srgbClr val="D0F3FF"/>
                </a:gs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noProof="0" dirty="0"/>
            </a:p>
          </p:txBody>
        </p:sp>
        <p:sp>
          <p:nvSpPr>
            <p:cNvPr id="37" name="Oval 22">
              <a:extLst>
                <a:ext uri="{FF2B5EF4-FFF2-40B4-BE49-F238E27FC236}">
                  <a16:creationId xmlns:a16="http://schemas.microsoft.com/office/drawing/2014/main" id="{53CEB66A-9D1F-7E04-44BA-B46ABE7FDC18}"/>
                </a:ext>
              </a:extLst>
            </p:cNvPr>
            <p:cNvSpPr/>
            <p:nvPr/>
          </p:nvSpPr>
          <p:spPr>
            <a:xfrm>
              <a:off x="2060074" y="3396810"/>
              <a:ext cx="402303" cy="40230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noProof="0" dirty="0"/>
                <a:t>+</a:t>
              </a:r>
            </a:p>
          </p:txBody>
        </p:sp>
        <p:sp>
          <p:nvSpPr>
            <p:cNvPr id="38" name="Oval 23">
              <a:extLst>
                <a:ext uri="{FF2B5EF4-FFF2-40B4-BE49-F238E27FC236}">
                  <a16:creationId xmlns:a16="http://schemas.microsoft.com/office/drawing/2014/main" id="{A0CA0CDA-B383-CF8E-0562-1C54840F276A}"/>
                </a:ext>
              </a:extLst>
            </p:cNvPr>
            <p:cNvSpPr/>
            <p:nvPr/>
          </p:nvSpPr>
          <p:spPr>
            <a:xfrm>
              <a:off x="3403318" y="3477545"/>
              <a:ext cx="246888" cy="2468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 anchorCtr="1"/>
            <a:lstStyle/>
            <a:p>
              <a:pPr algn="ctr"/>
              <a:r>
                <a:rPr lang="en-US" sz="2800" noProof="0" dirty="0">
                  <a:solidFill>
                    <a:schemeClr val="accent2"/>
                  </a:solidFill>
                </a:rPr>
                <a:t>-</a:t>
              </a:r>
            </a:p>
            <a:p>
              <a:pPr algn="ctr"/>
              <a:endParaRPr lang="en-US" sz="600" noProof="0" dirty="0">
                <a:solidFill>
                  <a:schemeClr val="accent2"/>
                </a:solidFill>
              </a:endParaRPr>
            </a:p>
          </p:txBody>
        </p:sp>
        <p:sp>
          <p:nvSpPr>
            <p:cNvPr id="39" name="TextBox 24">
              <a:extLst>
                <a:ext uri="{FF2B5EF4-FFF2-40B4-BE49-F238E27FC236}">
                  <a16:creationId xmlns:a16="http://schemas.microsoft.com/office/drawing/2014/main" id="{302DF7AA-476B-E97A-2C58-ECBE6C9FCA1F}"/>
                </a:ext>
              </a:extLst>
            </p:cNvPr>
            <p:cNvSpPr txBox="1"/>
            <p:nvPr/>
          </p:nvSpPr>
          <p:spPr>
            <a:xfrm>
              <a:off x="2147782" y="3106931"/>
              <a:ext cx="250068" cy="2954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1"/>
                </a:spcBef>
                <a:buClr>
                  <a:schemeClr val="accent1"/>
                </a:buClr>
              </a:pPr>
              <a:r>
                <a:rPr lang="en-US" sz="1600" noProof="0" dirty="0"/>
                <a:t>Ba</a:t>
              </a:r>
            </a:p>
          </p:txBody>
        </p:sp>
        <p:sp>
          <p:nvSpPr>
            <p:cNvPr id="40" name="TextBox 25">
              <a:extLst>
                <a:ext uri="{FF2B5EF4-FFF2-40B4-BE49-F238E27FC236}">
                  <a16:creationId xmlns:a16="http://schemas.microsoft.com/office/drawing/2014/main" id="{831DBF7A-DD5A-32BA-7D3F-CF07B5E1ED09}"/>
                </a:ext>
              </a:extLst>
            </p:cNvPr>
            <p:cNvSpPr txBox="1"/>
            <p:nvPr/>
          </p:nvSpPr>
          <p:spPr>
            <a:xfrm>
              <a:off x="3525173" y="3151381"/>
              <a:ext cx="125034" cy="2954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1"/>
                </a:spcBef>
                <a:buClr>
                  <a:schemeClr val="accent1"/>
                </a:buClr>
              </a:pPr>
              <a:r>
                <a:rPr lang="en-US" sz="1600" noProof="0" dirty="0"/>
                <a:t>F</a:t>
              </a:r>
            </a:p>
          </p:txBody>
        </p:sp>
        <p:sp>
          <p:nvSpPr>
            <p:cNvPr id="41" name="Arc 26">
              <a:extLst>
                <a:ext uri="{FF2B5EF4-FFF2-40B4-BE49-F238E27FC236}">
                  <a16:creationId xmlns:a16="http://schemas.microsoft.com/office/drawing/2014/main" id="{D713E28D-CC2A-5805-2820-4C231AF093FC}"/>
                </a:ext>
              </a:extLst>
            </p:cNvPr>
            <p:cNvSpPr/>
            <p:nvPr/>
          </p:nvSpPr>
          <p:spPr>
            <a:xfrm rot="18973231">
              <a:off x="2285991" y="3228192"/>
              <a:ext cx="1317307" cy="1396765"/>
            </a:xfrm>
            <a:prstGeom prst="arc">
              <a:avLst/>
            </a:prstGeom>
            <a:ln w="31750">
              <a:solidFill>
                <a:schemeClr val="accent2">
                  <a:alpha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4" noProof="0" dirty="0"/>
            </a:p>
          </p:txBody>
        </p:sp>
        <p:sp>
          <p:nvSpPr>
            <p:cNvPr id="42" name="Arc 27">
              <a:extLst>
                <a:ext uri="{FF2B5EF4-FFF2-40B4-BE49-F238E27FC236}">
                  <a16:creationId xmlns:a16="http://schemas.microsoft.com/office/drawing/2014/main" id="{CC989208-1E6B-A9B0-C91D-1AB47A2B9348}"/>
                </a:ext>
              </a:extLst>
            </p:cNvPr>
            <p:cNvSpPr/>
            <p:nvPr/>
          </p:nvSpPr>
          <p:spPr>
            <a:xfrm rot="7905347">
              <a:off x="2213512" y="2595454"/>
              <a:ext cx="1332426" cy="1406737"/>
            </a:xfrm>
            <a:prstGeom prst="arc">
              <a:avLst/>
            </a:prstGeom>
            <a:ln w="31750">
              <a:solidFill>
                <a:schemeClr val="accent2">
                  <a:alpha val="57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4" noProof="0" dirty="0"/>
            </a:p>
          </p:txBody>
        </p:sp>
        <p:cxnSp>
          <p:nvCxnSpPr>
            <p:cNvPr id="43" name="Straight Arrow Connector 29">
              <a:extLst>
                <a:ext uri="{FF2B5EF4-FFF2-40B4-BE49-F238E27FC236}">
                  <a16:creationId xmlns:a16="http://schemas.microsoft.com/office/drawing/2014/main" id="{9BB891EC-75F2-E403-9241-89424A2FC5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6154" y="3774436"/>
              <a:ext cx="43249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30">
              <a:extLst>
                <a:ext uri="{FF2B5EF4-FFF2-40B4-BE49-F238E27FC236}">
                  <a16:creationId xmlns:a16="http://schemas.microsoft.com/office/drawing/2014/main" id="{1DFB0558-7F6B-4D2C-4641-08C9D64DC031}"/>
                </a:ext>
              </a:extLst>
            </p:cNvPr>
            <p:cNvSpPr/>
            <p:nvPr/>
          </p:nvSpPr>
          <p:spPr>
            <a:xfrm>
              <a:off x="2856760" y="3642719"/>
              <a:ext cx="241074" cy="2353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720" rIns="0" bIns="0" rtlCol="0" anchor="ctr" anchorCtr="1"/>
            <a:lstStyle/>
            <a:p>
              <a:pPr algn="ctr"/>
              <a:r>
                <a:rPr lang="en-US" sz="1400" noProof="0" dirty="0">
                  <a:solidFill>
                    <a:schemeClr val="bg1"/>
                  </a:solidFill>
                </a:rPr>
                <a:t>e</a:t>
              </a:r>
              <a:r>
                <a:rPr lang="en-US" sz="1400" baseline="30000" noProof="0" dirty="0">
                  <a:solidFill>
                    <a:schemeClr val="bg1"/>
                  </a:solidFill>
                </a:rPr>
                <a:t>-</a:t>
              </a:r>
              <a:endParaRPr lang="en-US" sz="2400" baseline="30000" noProof="0" dirty="0">
                <a:solidFill>
                  <a:schemeClr val="bg1"/>
                </a:solidFill>
              </a:endParaRPr>
            </a:p>
            <a:p>
              <a:pPr algn="ctr"/>
              <a:endParaRPr lang="en-US" sz="500" noProof="0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Connector 31">
              <a:extLst>
                <a:ext uri="{FF2B5EF4-FFF2-40B4-BE49-F238E27FC236}">
                  <a16:creationId xmlns:a16="http://schemas.microsoft.com/office/drawing/2014/main" id="{9B925529-D51E-B056-C96F-5AF8836131AF}"/>
                </a:ext>
              </a:extLst>
            </p:cNvPr>
            <p:cNvCxnSpPr>
              <a:cxnSpLocks/>
            </p:cNvCxnSpPr>
            <p:nvPr/>
          </p:nvCxnSpPr>
          <p:spPr>
            <a:xfrm>
              <a:off x="2567474" y="3598297"/>
              <a:ext cx="831698" cy="0"/>
            </a:xfrm>
            <a:prstGeom prst="line">
              <a:avLst/>
            </a:prstGeom>
            <a:ln w="31750">
              <a:solidFill>
                <a:schemeClr val="accent2">
                  <a:alpha val="51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32">
              <a:extLst>
                <a:ext uri="{FF2B5EF4-FFF2-40B4-BE49-F238E27FC236}">
                  <a16:creationId xmlns:a16="http://schemas.microsoft.com/office/drawing/2014/main" id="{B9BFBF4B-1B2A-3592-BD18-DA8DB0A1C836}"/>
                </a:ext>
              </a:extLst>
            </p:cNvPr>
            <p:cNvSpPr txBox="1"/>
            <p:nvPr/>
          </p:nvSpPr>
          <p:spPr>
            <a:xfrm>
              <a:off x="2572657" y="3609390"/>
              <a:ext cx="174527" cy="2215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1"/>
                </a:spcBef>
                <a:buClr>
                  <a:schemeClr val="accent1"/>
                </a:buClr>
              </a:pPr>
              <a:r>
                <a:rPr lang="en-US" sz="1200" noProof="0" dirty="0">
                  <a:solidFill>
                    <a:schemeClr val="accent2"/>
                  </a:solidFill>
                </a:rPr>
                <a:t>d</a:t>
              </a:r>
              <a:r>
                <a:rPr lang="en-US" sz="1200" baseline="-25000" noProof="0" dirty="0">
                  <a:solidFill>
                    <a:schemeClr val="accent2"/>
                  </a:solidFill>
                </a:rPr>
                <a:t>e</a:t>
              </a:r>
            </a:p>
          </p:txBody>
        </p:sp>
      </p:grpSp>
      <p:sp>
        <p:nvSpPr>
          <p:cNvPr id="47" name="Down Arrow 33">
            <a:extLst>
              <a:ext uri="{FF2B5EF4-FFF2-40B4-BE49-F238E27FC236}">
                <a16:creationId xmlns:a16="http://schemas.microsoft.com/office/drawing/2014/main" id="{66BA813F-32CD-82E9-9C37-A5007486DF27}"/>
              </a:ext>
            </a:extLst>
          </p:cNvPr>
          <p:cNvSpPr/>
          <p:nvPr/>
        </p:nvSpPr>
        <p:spPr>
          <a:xfrm rot="19431079">
            <a:off x="6180267" y="2892861"/>
            <a:ext cx="499601" cy="63720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pic>
        <p:nvPicPr>
          <p:cNvPr id="48" name="Picture 34">
            <a:extLst>
              <a:ext uri="{FF2B5EF4-FFF2-40B4-BE49-F238E27FC236}">
                <a16:creationId xmlns:a16="http://schemas.microsoft.com/office/drawing/2014/main" id="{B72E4B36-E6FB-3A7E-90D5-724AE55EC1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882"/>
          <a:stretch/>
        </p:blipFill>
        <p:spPr>
          <a:xfrm>
            <a:off x="6509531" y="3269698"/>
            <a:ext cx="1713223" cy="1280360"/>
          </a:xfrm>
          <a:prstGeom prst="rect">
            <a:avLst/>
          </a:prstGeom>
        </p:spPr>
      </p:pic>
      <p:sp>
        <p:nvSpPr>
          <p:cNvPr id="49" name="Rectangle 35">
            <a:extLst>
              <a:ext uri="{FF2B5EF4-FFF2-40B4-BE49-F238E27FC236}">
                <a16:creationId xmlns:a16="http://schemas.microsoft.com/office/drawing/2014/main" id="{02A7DF3F-AB67-8473-3063-C932AAA162EE}"/>
              </a:ext>
            </a:extLst>
          </p:cNvPr>
          <p:cNvSpPr/>
          <p:nvPr/>
        </p:nvSpPr>
        <p:spPr>
          <a:xfrm>
            <a:off x="5696949" y="3544740"/>
            <a:ext cx="1026443" cy="860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noProof="0" dirty="0"/>
              <a:t>Nuclear anapole moment</a:t>
            </a:r>
          </a:p>
        </p:txBody>
      </p:sp>
      <p:sp>
        <p:nvSpPr>
          <p:cNvPr id="50" name="Down Arrow 36">
            <a:extLst>
              <a:ext uri="{FF2B5EF4-FFF2-40B4-BE49-F238E27FC236}">
                <a16:creationId xmlns:a16="http://schemas.microsoft.com/office/drawing/2014/main" id="{A6DB6E96-34BC-7EB1-EED0-46871C99D5C0}"/>
              </a:ext>
            </a:extLst>
          </p:cNvPr>
          <p:cNvSpPr/>
          <p:nvPr/>
        </p:nvSpPr>
        <p:spPr>
          <a:xfrm rot="2686618">
            <a:off x="8070535" y="2865252"/>
            <a:ext cx="499601" cy="63720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56" name="TextBox 15"/>
          <p:cNvSpPr txBox="1"/>
          <p:nvPr/>
        </p:nvSpPr>
        <p:spPr>
          <a:xfrm>
            <a:off x="4387548" y="2299821"/>
            <a:ext cx="8159285" cy="2682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1600" noProof="0" dirty="0">
                <a:solidFill>
                  <a:schemeClr val="bg1"/>
                </a:solidFill>
              </a:rPr>
              <a:t>72%	        11%		7%	          7%                    2%                            0.1%</a:t>
            </a:r>
          </a:p>
        </p:txBody>
      </p:sp>
      <p:pic>
        <p:nvPicPr>
          <p:cNvPr id="57" name="Picture 46">
            <a:extLst>
              <a:ext uri="{FF2B5EF4-FFF2-40B4-BE49-F238E27FC236}">
                <a16:creationId xmlns:a16="http://schemas.microsoft.com/office/drawing/2014/main" id="{8DACDF98-E759-E263-EB6F-C2FB163B83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9" b="89796" l="9045" r="89950">
                        <a14:foregroundMark x1="9045" y1="18878" x2="9045" y2="18878"/>
                        <a14:foregroundMark x1="68090" y1="39031" x2="68090" y2="390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63542" y="866960"/>
            <a:ext cx="725081" cy="714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8" name="Picture 48">
            <a:extLst>
              <a:ext uri="{FF2B5EF4-FFF2-40B4-BE49-F238E27FC236}">
                <a16:creationId xmlns:a16="http://schemas.microsoft.com/office/drawing/2014/main" id="{4CBB5EAA-EC05-804E-C9E9-CCEE0AA77F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49" b="89796" l="9045" r="89950">
                        <a14:foregroundMark x1="9045" y1="18878" x2="9045" y2="18878"/>
                        <a14:foregroundMark x1="68090" y1="39031" x2="68090" y2="390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12283" y="869828"/>
            <a:ext cx="725081" cy="714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2" name="TextBox 54">
            <a:extLst>
              <a:ext uri="{FF2B5EF4-FFF2-40B4-BE49-F238E27FC236}">
                <a16:creationId xmlns:a16="http://schemas.microsoft.com/office/drawing/2014/main" id="{F61C67B8-DA6D-CD39-D582-4B69A051FC0A}"/>
              </a:ext>
            </a:extLst>
          </p:cNvPr>
          <p:cNvSpPr txBox="1"/>
          <p:nvPr/>
        </p:nvSpPr>
        <p:spPr>
          <a:xfrm>
            <a:off x="5660918" y="5449686"/>
            <a:ext cx="2640676" cy="738664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91440" bIns="91440">
            <a:spAutoFit/>
          </a:bodyPr>
          <a:lstStyle/>
          <a:p>
            <a:pPr algn="ctr"/>
            <a:r>
              <a:rPr lang="en-US" b="1" noProof="0" dirty="0" err="1">
                <a:solidFill>
                  <a:schemeClr val="bg1"/>
                </a:solidFill>
              </a:rPr>
              <a:t>eEDM</a:t>
            </a:r>
            <a:r>
              <a:rPr lang="en-US" b="1" noProof="0" dirty="0">
                <a:solidFill>
                  <a:schemeClr val="bg1"/>
                </a:solidFill>
              </a:rPr>
              <a:t> measurement with </a:t>
            </a:r>
            <a:r>
              <a:rPr lang="en-US" b="1" noProof="0" dirty="0" err="1">
                <a:solidFill>
                  <a:schemeClr val="bg1"/>
                </a:solidFill>
              </a:rPr>
              <a:t>BaF</a:t>
            </a:r>
            <a:r>
              <a:rPr lang="en-US" b="1" noProof="0" dirty="0">
                <a:solidFill>
                  <a:schemeClr val="bg1"/>
                </a:solidFill>
              </a:rPr>
              <a:t> beam / trap? </a:t>
            </a:r>
          </a:p>
        </p:txBody>
      </p:sp>
      <p:sp>
        <p:nvSpPr>
          <p:cNvPr id="63" name="TextBox 57">
            <a:extLst>
              <a:ext uri="{FF2B5EF4-FFF2-40B4-BE49-F238E27FC236}">
                <a16:creationId xmlns:a16="http://schemas.microsoft.com/office/drawing/2014/main" id="{7770E5DA-358D-6B54-47C7-53B732F8E2E6}"/>
              </a:ext>
            </a:extLst>
          </p:cNvPr>
          <p:cNvSpPr txBox="1"/>
          <p:nvPr/>
        </p:nvSpPr>
        <p:spPr>
          <a:xfrm>
            <a:off x="8844914" y="960626"/>
            <a:ext cx="570973" cy="562902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rtlCol="0">
            <a:no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2800" b="1" noProof="0" dirty="0">
                <a:solidFill>
                  <a:srgbClr val="FFC000"/>
                </a:solidFill>
              </a:rPr>
              <a:t>?</a:t>
            </a:r>
            <a:endParaRPr lang="en-US" sz="1600" b="1" noProof="0" dirty="0">
              <a:solidFill>
                <a:srgbClr val="FFC000"/>
              </a:solidFill>
            </a:endParaRPr>
          </a:p>
        </p:txBody>
      </p:sp>
      <p:sp>
        <p:nvSpPr>
          <p:cNvPr id="64" name="TextBox 58">
            <a:extLst>
              <a:ext uri="{FF2B5EF4-FFF2-40B4-BE49-F238E27FC236}">
                <a16:creationId xmlns:a16="http://schemas.microsoft.com/office/drawing/2014/main" id="{832D644C-E0FB-50D7-4D06-C27721F26FB4}"/>
              </a:ext>
            </a:extLst>
          </p:cNvPr>
          <p:cNvSpPr txBox="1"/>
          <p:nvPr/>
        </p:nvSpPr>
        <p:spPr>
          <a:xfrm>
            <a:off x="10214275" y="943125"/>
            <a:ext cx="560313" cy="580403"/>
          </a:xfrm>
          <a:prstGeom prst="rect">
            <a:avLst/>
          </a:prstGeom>
          <a:noFill/>
          <a:ln w="57150">
            <a:solidFill>
              <a:srgbClr val="3CD5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rtlCol="0">
            <a:no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2800" b="1" noProof="0" dirty="0">
                <a:solidFill>
                  <a:srgbClr val="3CD53E"/>
                </a:solidFill>
              </a:rPr>
              <a:t>?</a:t>
            </a:r>
            <a:endParaRPr lang="en-US" sz="1600" b="1" noProof="0" dirty="0">
              <a:solidFill>
                <a:srgbClr val="3CD53E"/>
              </a:solidFill>
            </a:endParaRPr>
          </a:p>
        </p:txBody>
      </p:sp>
      <p:sp>
        <p:nvSpPr>
          <p:cNvPr id="72" name="TextBox 3">
            <a:extLst>
              <a:ext uri="{FF2B5EF4-FFF2-40B4-BE49-F238E27FC236}">
                <a16:creationId xmlns:a16="http://schemas.microsoft.com/office/drawing/2014/main" id="{3DCCDE46-7B47-2FC7-3A91-EA6853F12CCC}"/>
              </a:ext>
            </a:extLst>
          </p:cNvPr>
          <p:cNvSpPr txBox="1"/>
          <p:nvPr/>
        </p:nvSpPr>
        <p:spPr>
          <a:xfrm>
            <a:off x="8564351" y="3678682"/>
            <a:ext cx="2832776" cy="129266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91440" bIns="91440">
            <a:spAutoFit/>
          </a:bodyPr>
          <a:lstStyle/>
          <a:p>
            <a:pPr algn="ctr"/>
            <a:r>
              <a:rPr lang="en-US" b="1" noProof="0" dirty="0">
                <a:solidFill>
                  <a:schemeClr val="bg1"/>
                </a:solidFill>
              </a:rPr>
              <a:t>PV measurement in molecules within reach!</a:t>
            </a:r>
            <a:br>
              <a:rPr lang="en-US" b="1" noProof="0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Versatile with beam /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high precision in trap!</a:t>
            </a:r>
            <a:endParaRPr lang="en-US" b="1" noProof="0" dirty="0">
              <a:solidFill>
                <a:schemeClr val="bg1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0F45E27-E04F-4D0F-2010-A5FFDC23CD79}"/>
              </a:ext>
            </a:extLst>
          </p:cNvPr>
          <p:cNvSpPr/>
          <p:nvPr/>
        </p:nvSpPr>
        <p:spPr>
          <a:xfrm>
            <a:off x="3929154" y="1316497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8" name="Rectangle 27">
            <a:extLst>
              <a:ext uri="{FF2B5EF4-FFF2-40B4-BE49-F238E27FC236}">
                <a16:creationId xmlns:a16="http://schemas.microsoft.com/office/drawing/2014/main" id="{47A1B235-DF98-5A15-CDD0-B7DE03852B97}"/>
              </a:ext>
            </a:extLst>
          </p:cNvPr>
          <p:cNvSpPr/>
          <p:nvPr/>
        </p:nvSpPr>
        <p:spPr>
          <a:xfrm>
            <a:off x="5322954" y="1316497"/>
            <a:ext cx="352022" cy="3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9" name="Rectangle 29">
            <a:extLst>
              <a:ext uri="{FF2B5EF4-FFF2-40B4-BE49-F238E27FC236}">
                <a16:creationId xmlns:a16="http://schemas.microsoft.com/office/drawing/2014/main" id="{C311F1E2-1468-3403-261D-816BDDDB9156}"/>
              </a:ext>
            </a:extLst>
          </p:cNvPr>
          <p:cNvSpPr/>
          <p:nvPr/>
        </p:nvSpPr>
        <p:spPr>
          <a:xfrm>
            <a:off x="6716754" y="1316497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id="{539F3A5E-1EB2-9480-B210-6430CCB42333}"/>
              </a:ext>
            </a:extLst>
          </p:cNvPr>
          <p:cNvSpPr/>
          <p:nvPr/>
        </p:nvSpPr>
        <p:spPr>
          <a:xfrm>
            <a:off x="9504354" y="1316497"/>
            <a:ext cx="352022" cy="3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sp>
        <p:nvSpPr>
          <p:cNvPr id="11" name="Rectangle 31">
            <a:extLst>
              <a:ext uri="{FF2B5EF4-FFF2-40B4-BE49-F238E27FC236}">
                <a16:creationId xmlns:a16="http://schemas.microsoft.com/office/drawing/2014/main" id="{D0A10B8E-113B-A545-0D43-1F12AB45947E}"/>
              </a:ext>
            </a:extLst>
          </p:cNvPr>
          <p:cNvSpPr/>
          <p:nvPr/>
        </p:nvSpPr>
        <p:spPr>
          <a:xfrm>
            <a:off x="8110554" y="1316497"/>
            <a:ext cx="352022" cy="3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noProof="0" dirty="0"/>
          </a:p>
        </p:txBody>
      </p:sp>
      <p:pic>
        <p:nvPicPr>
          <p:cNvPr id="18" name="Grafik 17" descr="Ein Bild, das gelb, Symbol, Grafiken, Schrift enthält.&#10;&#10;KI-generierte Inhalte können fehlerhaft sein.">
            <a:extLst>
              <a:ext uri="{FF2B5EF4-FFF2-40B4-BE49-F238E27FC236}">
                <a16:creationId xmlns:a16="http://schemas.microsoft.com/office/drawing/2014/main" id="{AB4D6C90-4447-911B-CFD6-390BD007C3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5446" y="832301"/>
            <a:ext cx="791922" cy="783467"/>
          </a:xfrm>
          <a:prstGeom prst="rect">
            <a:avLst/>
          </a:prstGeom>
        </p:spPr>
      </p:pic>
      <p:sp>
        <p:nvSpPr>
          <p:cNvPr id="5" name="Rechteck 18">
            <a:extLst>
              <a:ext uri="{FF2B5EF4-FFF2-40B4-BE49-F238E27FC236}">
                <a16:creationId xmlns:a16="http://schemas.microsoft.com/office/drawing/2014/main" id="{DEA79B59-98B8-E75E-A626-80572C1EC754}"/>
              </a:ext>
            </a:extLst>
          </p:cNvPr>
          <p:cNvSpPr/>
          <p:nvPr/>
        </p:nvSpPr>
        <p:spPr>
          <a:xfrm>
            <a:off x="1490502" y="1182564"/>
            <a:ext cx="1269763" cy="1313589"/>
          </a:xfrm>
          <a:prstGeom prst="rect">
            <a:avLst/>
          </a:prstGeom>
          <a:solidFill>
            <a:schemeClr val="accent2"/>
          </a:solidFill>
          <a:ln w="63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baseline="30000" dirty="0">
                <a:solidFill>
                  <a:schemeClr val="bg1"/>
                </a:solidFill>
              </a:rPr>
              <a:t>146</a:t>
            </a:r>
            <a:r>
              <a:rPr lang="de-DE" sz="3200" b="1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EDFDDA-8DFA-11F2-9C45-0E4E99F4D85E}"/>
              </a:ext>
            </a:extLst>
          </p:cNvPr>
          <p:cNvSpPr txBox="1"/>
          <p:nvPr/>
        </p:nvSpPr>
        <p:spPr>
          <a:xfrm>
            <a:off x="3313150" y="1763197"/>
            <a:ext cx="410369" cy="5366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US" sz="3200" dirty="0"/>
              <a:t>…</a:t>
            </a:r>
          </a:p>
        </p:txBody>
      </p:sp>
      <p:sp>
        <p:nvSpPr>
          <p:cNvPr id="12" name="Rechteck 18">
            <a:extLst>
              <a:ext uri="{FF2B5EF4-FFF2-40B4-BE49-F238E27FC236}">
                <a16:creationId xmlns:a16="http://schemas.microsoft.com/office/drawing/2014/main" id="{C994BDD0-C6E7-5B7F-D2A4-8AAA289B8349}"/>
              </a:ext>
            </a:extLst>
          </p:cNvPr>
          <p:cNvSpPr/>
          <p:nvPr/>
        </p:nvSpPr>
        <p:spPr>
          <a:xfrm>
            <a:off x="1642902" y="1334964"/>
            <a:ext cx="1269763" cy="1313589"/>
          </a:xfrm>
          <a:prstGeom prst="rect">
            <a:avLst/>
          </a:prstGeom>
          <a:solidFill>
            <a:schemeClr val="accent2"/>
          </a:solidFill>
          <a:ln w="63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baseline="30000" dirty="0">
                <a:solidFill>
                  <a:schemeClr val="bg1"/>
                </a:solidFill>
              </a:rPr>
              <a:t>146</a:t>
            </a:r>
            <a:r>
              <a:rPr lang="de-DE" sz="3200" b="1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3" name="Rechteck 18">
            <a:extLst>
              <a:ext uri="{FF2B5EF4-FFF2-40B4-BE49-F238E27FC236}">
                <a16:creationId xmlns:a16="http://schemas.microsoft.com/office/drawing/2014/main" id="{9730874B-7FE7-C8BE-BEB7-CFDA7FA19606}"/>
              </a:ext>
            </a:extLst>
          </p:cNvPr>
          <p:cNvSpPr/>
          <p:nvPr/>
        </p:nvSpPr>
        <p:spPr>
          <a:xfrm>
            <a:off x="1795302" y="1487364"/>
            <a:ext cx="1269763" cy="1313589"/>
          </a:xfrm>
          <a:prstGeom prst="rect">
            <a:avLst/>
          </a:prstGeom>
          <a:solidFill>
            <a:schemeClr val="accent2"/>
          </a:solidFill>
          <a:ln w="63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baseline="30000" dirty="0">
                <a:solidFill>
                  <a:schemeClr val="bg1"/>
                </a:solidFill>
              </a:rPr>
              <a:t>146</a:t>
            </a:r>
            <a:r>
              <a:rPr lang="de-DE" sz="3200" b="1" dirty="0">
                <a:solidFill>
                  <a:schemeClr val="bg1"/>
                </a:solidFill>
              </a:rPr>
              <a:t>Ba</a:t>
            </a:r>
          </a:p>
        </p:txBody>
      </p:sp>
      <p:pic>
        <p:nvPicPr>
          <p:cNvPr id="14" name="Picture 2" descr="Radioactive Symbol Radiation Warning Safety Self Adhesive Vinyl sticker :  Amazon.de: DIY &amp; Tools">
            <a:extLst>
              <a:ext uri="{FF2B5EF4-FFF2-40B4-BE49-F238E27FC236}">
                <a16:creationId xmlns:a16="http://schemas.microsoft.com/office/drawing/2014/main" id="{17E448E9-5E89-AAB4-F5D2-C1C45A5ED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336" y="1018226"/>
            <a:ext cx="682575" cy="68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own Arrow 14">
            <a:extLst>
              <a:ext uri="{FF2B5EF4-FFF2-40B4-BE49-F238E27FC236}">
                <a16:creationId xmlns:a16="http://schemas.microsoft.com/office/drawing/2014/main" id="{63D63DE3-4096-6596-A76A-02C4E3617994}"/>
              </a:ext>
            </a:extLst>
          </p:cNvPr>
          <p:cNvSpPr/>
          <p:nvPr/>
        </p:nvSpPr>
        <p:spPr>
          <a:xfrm>
            <a:off x="1724571" y="2964811"/>
            <a:ext cx="499601" cy="48394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2B25F3-D7B1-AB26-9E8E-30B247B4C14B}"/>
              </a:ext>
            </a:extLst>
          </p:cNvPr>
          <p:cNvSpPr txBox="1"/>
          <p:nvPr/>
        </p:nvSpPr>
        <p:spPr>
          <a:xfrm>
            <a:off x="638173" y="3514760"/>
            <a:ext cx="2920791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Significant </a:t>
            </a:r>
            <a:r>
              <a:rPr lang="en-US" b="1" dirty="0" err="1">
                <a:solidFill>
                  <a:schemeClr val="bg1"/>
                </a:solidFill>
              </a:rPr>
              <a:t>enhancments</a:t>
            </a:r>
            <a:r>
              <a:rPr lang="en-US" b="1" dirty="0">
                <a:solidFill>
                  <a:schemeClr val="bg1"/>
                </a:solidFill>
              </a:rPr>
              <a:t> of nuclear CP violation (Schiff / MQM) from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nuclear deformations?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5B4E5B-FD2A-D4BC-33BF-45F8655D416F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33" y="4750950"/>
            <a:ext cx="1555782" cy="879081"/>
          </a:xfrm>
          <a:prstGeom prst="rect">
            <a:avLst/>
          </a:prstGeom>
        </p:spPr>
      </p:pic>
      <p:sp>
        <p:nvSpPr>
          <p:cNvPr id="4" name="TextBox 43">
            <a:extLst>
              <a:ext uri="{FF2B5EF4-FFF2-40B4-BE49-F238E27FC236}">
                <a16:creationId xmlns:a16="http://schemas.microsoft.com/office/drawing/2014/main" id="{5D808E1C-EE91-FDDA-22B6-068200FD83A7}"/>
              </a:ext>
            </a:extLst>
          </p:cNvPr>
          <p:cNvSpPr txBox="1"/>
          <p:nvPr/>
        </p:nvSpPr>
        <p:spPr>
          <a:xfrm>
            <a:off x="803125" y="5616058"/>
            <a:ext cx="2337178" cy="1087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spcBef>
                <a:spcPts val="751"/>
              </a:spcBef>
              <a:buClr>
                <a:schemeClr val="accent1"/>
              </a:buClr>
            </a:pPr>
            <a:r>
              <a:rPr lang="en-US" sz="1600" noProof="0" dirty="0"/>
              <a:t>Quantum science +</a:t>
            </a:r>
          </a:p>
          <a:p>
            <a:pPr algn="ctr">
              <a:spcBef>
                <a:spcPts val="751"/>
              </a:spcBef>
              <a:buClr>
                <a:schemeClr val="accent1"/>
              </a:buClr>
            </a:pPr>
            <a:r>
              <a:rPr lang="en-US" sz="1600" noProof="0" dirty="0"/>
              <a:t>Extensive radiochemistry </a:t>
            </a:r>
            <a:br>
              <a:rPr lang="en-US" sz="1600" noProof="0" dirty="0"/>
            </a:br>
            <a:r>
              <a:rPr lang="en-US" sz="1600" noProof="0" dirty="0"/>
              <a:t>&amp; research reactor</a:t>
            </a:r>
            <a:br>
              <a:rPr lang="en-US" sz="1600" noProof="0" dirty="0"/>
            </a:br>
            <a:endParaRPr lang="en-US" sz="1600" noProof="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2F086D-7C20-EEF0-D9F7-4019C74ACD77}"/>
              </a:ext>
            </a:extLst>
          </p:cNvPr>
          <p:cNvSpPr txBox="1"/>
          <p:nvPr/>
        </p:nvSpPr>
        <p:spPr>
          <a:xfrm>
            <a:off x="109062" y="6452019"/>
            <a:ext cx="122022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chemeClr val="accent2"/>
                </a:solidFill>
              </a:rPr>
              <a:t>Bring me offline isotopes … we know how to handle them!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23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7" grpId="0" animBg="1"/>
      <p:bldP spid="49" grpId="0"/>
      <p:bldP spid="50" grpId="0" animBg="1"/>
      <p:bldP spid="62" grpId="0" animBg="1"/>
      <p:bldP spid="72" grpId="0" animBg="1"/>
      <p:bldP spid="5" grpId="0" animBg="1"/>
      <p:bldP spid="6" grpId="0"/>
      <p:bldP spid="12" grpId="0" animBg="1"/>
      <p:bldP spid="13" grpId="0" animBg="1"/>
      <p:bldP spid="15" grpId="0" animBg="1"/>
      <p:bldP spid="16" grpId="0" animBg="1"/>
      <p:bldP spid="4" grpId="0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F9DDEA1-D9B0-FED0-74E7-88A6A0EB4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Conclusion – broader context</a:t>
            </a:r>
          </a:p>
        </p:txBody>
      </p:sp>
      <p:pic>
        <p:nvPicPr>
          <p:cNvPr id="19" name="Content Placeholder 18" descr="A person juggling balls&#10;&#10;AI-generated content may be incorrect.">
            <a:extLst>
              <a:ext uri="{FF2B5EF4-FFF2-40B4-BE49-F238E27FC236}">
                <a16:creationId xmlns:a16="http://schemas.microsoft.com/office/drawing/2014/main" id="{EC692825-894B-8A67-4896-A5CF6DA409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6569" y="1335509"/>
            <a:ext cx="3988112" cy="3535680"/>
          </a:xfrm>
        </p:spPr>
      </p:pic>
      <p:pic>
        <p:nvPicPr>
          <p:cNvPr id="21" name="Picture 20" descr="A person juggling balls&#10;&#10;AI-generated content may be incorrect.">
            <a:extLst>
              <a:ext uri="{FF2B5EF4-FFF2-40B4-BE49-F238E27FC236}">
                <a16:creationId xmlns:a16="http://schemas.microsoft.com/office/drawing/2014/main" id="{406B06CD-EEF6-9107-CDBA-03F42FAD7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5867" y="1420415"/>
            <a:ext cx="3602643" cy="345077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99351FC-33F1-50E1-A77B-8B4EB83C615B}"/>
              </a:ext>
            </a:extLst>
          </p:cNvPr>
          <p:cNvSpPr txBox="1"/>
          <p:nvPr/>
        </p:nvSpPr>
        <p:spPr>
          <a:xfrm>
            <a:off x="527558" y="5051878"/>
            <a:ext cx="3476883" cy="12616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1000"/>
              </a:spcBef>
              <a:buClr>
                <a:schemeClr val="accent1"/>
              </a:buClr>
            </a:pPr>
            <a:r>
              <a:rPr lang="en-US" sz="2133" b="1" dirty="0"/>
              <a:t>Atomic laser cooling</a:t>
            </a:r>
          </a:p>
          <a:p>
            <a:pPr algn="ctr">
              <a:spcBef>
                <a:spcPts val="1000"/>
              </a:spcBef>
              <a:buClr>
                <a:schemeClr val="accent1"/>
              </a:buClr>
            </a:pPr>
            <a:endParaRPr lang="en-US" sz="133" dirty="0"/>
          </a:p>
          <a:p>
            <a:pPr algn="ctr">
              <a:spcBef>
                <a:spcPts val="1000"/>
              </a:spcBef>
              <a:buClr>
                <a:schemeClr val="accent1"/>
              </a:buClr>
            </a:pPr>
            <a:r>
              <a:rPr lang="en-US" sz="2133" dirty="0"/>
              <a:t>Powerful tool for many groundbreaking experiments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B35AE1-F134-0404-8678-94D1963FC3E0}"/>
              </a:ext>
            </a:extLst>
          </p:cNvPr>
          <p:cNvSpPr txBox="1"/>
          <p:nvPr/>
        </p:nvSpPr>
        <p:spPr>
          <a:xfrm>
            <a:off x="4284533" y="5051878"/>
            <a:ext cx="3476883" cy="1272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1000"/>
              </a:spcBef>
              <a:buClr>
                <a:schemeClr val="accent1"/>
              </a:buClr>
            </a:pPr>
            <a:r>
              <a:rPr lang="en-US" sz="2133" b="1" dirty="0"/>
              <a:t> Molecular laser cooling</a:t>
            </a:r>
            <a:br>
              <a:rPr lang="en-US" sz="2133" b="1" dirty="0"/>
            </a:br>
            <a:br>
              <a:rPr lang="en-US" sz="1867" b="1" dirty="0"/>
            </a:br>
            <a:r>
              <a:rPr lang="en-US" sz="2133" dirty="0"/>
              <a:t>Challenging, but feasible</a:t>
            </a:r>
            <a:br>
              <a:rPr lang="en-US" sz="2133" dirty="0"/>
            </a:br>
            <a:r>
              <a:rPr lang="en-US" sz="2133" dirty="0"/>
              <a:t>for many species!</a:t>
            </a:r>
          </a:p>
        </p:txBody>
      </p:sp>
      <p:pic>
        <p:nvPicPr>
          <p:cNvPr id="25" name="Picture 24" descr="A person throwing balls in the air&#10;&#10;AI-generated content may be incorrect.">
            <a:extLst>
              <a:ext uri="{FF2B5EF4-FFF2-40B4-BE49-F238E27FC236}">
                <a16:creationId xmlns:a16="http://schemas.microsoft.com/office/drawing/2014/main" id="{DAF78680-1E0C-D899-2044-80D1F57240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6227" y="1414971"/>
            <a:ext cx="3681580" cy="347799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612D5FD-2502-6F44-D548-244ADFB0B085}"/>
              </a:ext>
            </a:extLst>
          </p:cNvPr>
          <p:cNvSpPr txBox="1"/>
          <p:nvPr/>
        </p:nvSpPr>
        <p:spPr>
          <a:xfrm>
            <a:off x="7896327" y="5051878"/>
            <a:ext cx="3967324" cy="1564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1000"/>
              </a:spcBef>
              <a:buClr>
                <a:schemeClr val="accent1"/>
              </a:buClr>
            </a:pPr>
            <a:r>
              <a:rPr lang="en-US" sz="2133" b="1" dirty="0">
                <a:solidFill>
                  <a:schemeClr val="accent2"/>
                </a:solidFill>
              </a:rPr>
              <a:t>Embrace the complexity</a:t>
            </a:r>
          </a:p>
          <a:p>
            <a:pPr algn="ctr">
              <a:spcBef>
                <a:spcPts val="1000"/>
              </a:spcBef>
              <a:buClr>
                <a:schemeClr val="accent1"/>
              </a:buClr>
            </a:pPr>
            <a:br>
              <a:rPr lang="en-US" sz="800" dirty="0">
                <a:solidFill>
                  <a:schemeClr val="accent2"/>
                </a:solidFill>
              </a:rPr>
            </a:br>
            <a:r>
              <a:rPr lang="en-US" sz="2133" dirty="0">
                <a:solidFill>
                  <a:schemeClr val="accent2"/>
                </a:solidFill>
              </a:rPr>
              <a:t>A lot of new tricks hidden</a:t>
            </a:r>
            <a:br>
              <a:rPr lang="en-US" sz="2133" dirty="0">
                <a:solidFill>
                  <a:schemeClr val="accent2"/>
                </a:solidFill>
              </a:rPr>
            </a:br>
            <a:r>
              <a:rPr lang="en-US" sz="2133" dirty="0">
                <a:solidFill>
                  <a:schemeClr val="accent2"/>
                </a:solidFill>
              </a:rPr>
              <a:t>in complex level structures</a:t>
            </a:r>
            <a:br>
              <a:rPr lang="en-US" sz="2133" dirty="0">
                <a:solidFill>
                  <a:schemeClr val="accent2"/>
                </a:solidFill>
              </a:rPr>
            </a:br>
            <a:endParaRPr lang="en-US" sz="2133" dirty="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4F59EE-A181-75BE-140C-A4665F54EF44}"/>
              </a:ext>
            </a:extLst>
          </p:cNvPr>
          <p:cNvSpPr/>
          <p:nvPr/>
        </p:nvSpPr>
        <p:spPr>
          <a:xfrm>
            <a:off x="1179490" y="997821"/>
            <a:ext cx="2282269" cy="58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dirty="0"/>
              <a:t>Since ~1980s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8A9C87-67DB-FB7F-9E1D-C69F7D643325}"/>
              </a:ext>
            </a:extLst>
          </p:cNvPr>
          <p:cNvSpPr/>
          <p:nvPr/>
        </p:nvSpPr>
        <p:spPr>
          <a:xfrm>
            <a:off x="4998746" y="1006196"/>
            <a:ext cx="2282269" cy="58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dirty="0"/>
              <a:t>Last ~15 years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D61757-93DB-1BCF-D150-CCD5259D484B}"/>
              </a:ext>
            </a:extLst>
          </p:cNvPr>
          <p:cNvSpPr/>
          <p:nvPr/>
        </p:nvSpPr>
        <p:spPr>
          <a:xfrm>
            <a:off x="8724507" y="997821"/>
            <a:ext cx="2282269" cy="5803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dirty="0"/>
              <a:t>Now</a:t>
            </a:r>
          </a:p>
        </p:txBody>
      </p:sp>
    </p:spTree>
    <p:extLst>
      <p:ext uri="{BB962C8B-B14F-4D97-AF65-F5344CB8AC3E}">
        <p14:creationId xmlns:p14="http://schemas.microsoft.com/office/powerpoint/2010/main" val="257948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6" grpId="0"/>
      <p:bldP spid="2" grpId="0" animBg="1"/>
      <p:bldP spid="3" grpId="0" animBg="1"/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C5BE2-9C8B-876B-18F1-A65EA7F01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53ABFB0-7D41-BAD6-7460-979D5F836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47" y="182685"/>
            <a:ext cx="10993967" cy="336000"/>
          </a:xfrm>
        </p:spPr>
        <p:txBody>
          <a:bodyPr/>
          <a:lstStyle/>
          <a:p>
            <a:r>
              <a:rPr lang="de-DE" sz="3733" dirty="0" err="1"/>
              <a:t>Thank</a:t>
            </a:r>
            <a:r>
              <a:rPr lang="de-DE" sz="3733" dirty="0"/>
              <a:t> </a:t>
            </a:r>
            <a:r>
              <a:rPr lang="de-DE" sz="3733" dirty="0" err="1"/>
              <a:t>you</a:t>
            </a:r>
            <a:endParaRPr lang="de-DE" sz="3733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E8D3506-BA36-7A1F-0E19-814E597566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992" y="5766641"/>
            <a:ext cx="996473" cy="999795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9D475E94-5A71-0C07-FA66-9134B5281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758" y="6008157"/>
            <a:ext cx="1643327" cy="51676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7C19769-5053-0527-1F0B-439BFEF28E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2411" y="5804641"/>
            <a:ext cx="1681524" cy="9238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0F9683E-644D-A412-22CF-E9D3560333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58" y="5804640"/>
            <a:ext cx="1790716" cy="9692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8D36A6-96A6-2699-6CAD-0C885B1C30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1261" y="5973077"/>
            <a:ext cx="1198843" cy="691208"/>
          </a:xfrm>
          <a:prstGeom prst="rect">
            <a:avLst/>
          </a:prstGeom>
        </p:spPr>
      </p:pic>
      <p:pic>
        <p:nvPicPr>
          <p:cNvPr id="22" name="Picture 21" descr="A blue letter w on a white background&#10;&#10;Description automatically generated">
            <a:extLst>
              <a:ext uri="{FF2B5EF4-FFF2-40B4-BE49-F238E27FC236}">
                <a16:creationId xmlns:a16="http://schemas.microsoft.com/office/drawing/2014/main" id="{FB8ADBE0-22AF-3AD5-2632-9FCC09E125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897" y="6000593"/>
            <a:ext cx="1426283" cy="531895"/>
          </a:xfrm>
          <a:prstGeom prst="rect">
            <a:avLst/>
          </a:prstGeom>
        </p:spPr>
      </p:pic>
      <p:sp>
        <p:nvSpPr>
          <p:cNvPr id="50" name="Content Placeholder 1">
            <a:extLst>
              <a:ext uri="{FF2B5EF4-FFF2-40B4-BE49-F238E27FC236}">
                <a16:creationId xmlns:a16="http://schemas.microsoft.com/office/drawing/2014/main" id="{D5DE5713-D511-F723-C673-79990CC78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147" y="1131400"/>
            <a:ext cx="11236127" cy="5079717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33" dirty="0" err="1">
                <a:solidFill>
                  <a:schemeClr val="accent2"/>
                </a:solidFill>
                <a:latin typeface="+mj-lt"/>
              </a:rPr>
              <a:t>Tatsam</a:t>
            </a:r>
            <a:r>
              <a:rPr lang="en-US" sz="1733" dirty="0">
                <a:solidFill>
                  <a:schemeClr val="accent2"/>
                </a:solidFill>
                <a:latin typeface="+mj-lt"/>
              </a:rPr>
              <a:t> Garg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33" dirty="0">
                <a:latin typeface="+mj-lt"/>
              </a:rPr>
              <a:t>Jakob Weiss</a:t>
            </a:r>
            <a:br>
              <a:rPr lang="en-US" sz="1733" dirty="0">
                <a:latin typeface="+mj-lt"/>
              </a:rPr>
            </a:br>
            <a:r>
              <a:rPr lang="en-US" sz="1733" dirty="0">
                <a:latin typeface="+mj-lt"/>
              </a:rPr>
              <a:t>Stefan </a:t>
            </a:r>
            <a:r>
              <a:rPr lang="en-US" sz="1733" dirty="0" err="1">
                <a:latin typeface="+mj-lt"/>
              </a:rPr>
              <a:t>Gradauer</a:t>
            </a:r>
            <a:br>
              <a:rPr lang="en-US" sz="1733" dirty="0">
                <a:latin typeface="+mj-lt"/>
              </a:rPr>
            </a:br>
            <a:r>
              <a:rPr lang="en-US" sz="1733" dirty="0">
                <a:latin typeface="+mj-lt"/>
              </a:rPr>
              <a:t>Sebastian Ramirez</a:t>
            </a:r>
            <a:br>
              <a:rPr lang="en-US" sz="1733" dirty="0">
                <a:latin typeface="+mj-lt"/>
              </a:rPr>
            </a:br>
            <a:r>
              <a:rPr lang="en-US" sz="1733" dirty="0">
                <a:latin typeface="+mj-lt"/>
              </a:rPr>
              <a:t>Ivan Siao</a:t>
            </a:r>
            <a:br>
              <a:rPr lang="en-US" sz="1733" dirty="0">
                <a:latin typeface="+mj-lt"/>
              </a:rPr>
            </a:br>
            <a:r>
              <a:rPr lang="en-US" sz="1733" dirty="0">
                <a:solidFill>
                  <a:schemeClr val="accent2"/>
                </a:solidFill>
                <a:latin typeface="+mj-lt"/>
              </a:rPr>
              <a:t>Felix Kogel</a:t>
            </a:r>
            <a:br>
              <a:rPr lang="en-US" sz="1733" dirty="0">
                <a:solidFill>
                  <a:schemeClr val="accent2"/>
                </a:solidFill>
                <a:latin typeface="+mj-lt"/>
              </a:rPr>
            </a:br>
            <a:r>
              <a:rPr lang="en-US" sz="1733" dirty="0">
                <a:solidFill>
                  <a:schemeClr val="accent2"/>
                </a:solidFill>
                <a:latin typeface="+mj-lt"/>
              </a:rPr>
              <a:t>Marian </a:t>
            </a:r>
            <a:r>
              <a:rPr lang="en-US" sz="1733" dirty="0" err="1">
                <a:solidFill>
                  <a:schemeClr val="accent2"/>
                </a:solidFill>
                <a:latin typeface="+mj-lt"/>
              </a:rPr>
              <a:t>Rockenhäuser</a:t>
            </a:r>
            <a:br>
              <a:rPr lang="en-US" sz="1733" dirty="0">
                <a:latin typeface="+mj-lt"/>
              </a:rPr>
            </a:br>
            <a:r>
              <a:rPr lang="en-US" sz="1733" dirty="0">
                <a:latin typeface="+mj-lt"/>
              </a:rPr>
              <a:t>Idil Simsek</a:t>
            </a:r>
            <a:br>
              <a:rPr lang="en-US" sz="1733" dirty="0">
                <a:latin typeface="+mj-lt"/>
              </a:rPr>
            </a:br>
            <a:r>
              <a:rPr lang="en-US" sz="1733" dirty="0">
                <a:latin typeface="+mj-lt"/>
              </a:rPr>
              <a:t>Lukas Blessing</a:t>
            </a:r>
            <a:br>
              <a:rPr lang="en-US" sz="1733" dirty="0">
                <a:latin typeface="+mj-lt"/>
              </a:rPr>
            </a:br>
            <a:r>
              <a:rPr lang="en-US" sz="1733" dirty="0">
                <a:latin typeface="+mj-lt"/>
              </a:rPr>
              <a:t>Phillip Gross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33" dirty="0">
                <a:solidFill>
                  <a:schemeClr val="tx2"/>
                </a:solidFill>
                <a:latin typeface="+mj-lt"/>
              </a:rPr>
              <a:t>Lukas </a:t>
            </a:r>
            <a:r>
              <a:rPr lang="en-US" sz="1733" dirty="0" err="1">
                <a:solidFill>
                  <a:schemeClr val="tx2"/>
                </a:solidFill>
                <a:latin typeface="+mj-lt"/>
              </a:rPr>
              <a:t>Leczek</a:t>
            </a:r>
            <a:br>
              <a:rPr lang="en-US" sz="1733" dirty="0">
                <a:solidFill>
                  <a:schemeClr val="tx2"/>
                </a:solidFill>
                <a:latin typeface="+mj-lt"/>
              </a:rPr>
            </a:br>
            <a:r>
              <a:rPr lang="en-US" sz="1733" dirty="0">
                <a:solidFill>
                  <a:schemeClr val="tx2"/>
                </a:solidFill>
                <a:latin typeface="+mj-lt"/>
              </a:rPr>
              <a:t>Neil Shah</a:t>
            </a:r>
            <a:br>
              <a:rPr lang="en-US" sz="1733" dirty="0">
                <a:solidFill>
                  <a:schemeClr val="tx2"/>
                </a:solidFill>
                <a:latin typeface="+mj-lt"/>
              </a:rPr>
            </a:br>
            <a:r>
              <a:rPr lang="en-US" sz="1733" dirty="0">
                <a:solidFill>
                  <a:schemeClr val="tx2"/>
                </a:solidFill>
                <a:latin typeface="+mj-lt"/>
              </a:rPr>
              <a:t>Ekkehard Steinmacher</a:t>
            </a:r>
            <a:br>
              <a:rPr lang="en-US" sz="1733" dirty="0">
                <a:solidFill>
                  <a:schemeClr val="tx2"/>
                </a:solidFill>
                <a:latin typeface="+mj-lt"/>
              </a:rPr>
            </a:br>
            <a:r>
              <a:rPr lang="en-US" sz="1733" dirty="0">
                <a:solidFill>
                  <a:schemeClr val="tx2"/>
                </a:solidFill>
                <a:latin typeface="+mj-lt"/>
              </a:rPr>
              <a:t>Adrian Brandstetter</a:t>
            </a:r>
            <a:br>
              <a:rPr lang="en-US" sz="1733" dirty="0">
                <a:solidFill>
                  <a:schemeClr val="tx2"/>
                </a:solidFill>
                <a:latin typeface="+mj-lt"/>
              </a:rPr>
            </a:br>
            <a:r>
              <a:rPr lang="en-US" sz="1733" dirty="0">
                <a:solidFill>
                  <a:schemeClr val="tx2"/>
                </a:solidFill>
                <a:latin typeface="+mj-lt"/>
              </a:rPr>
              <a:t>Florentina </a:t>
            </a:r>
            <a:r>
              <a:rPr lang="en-US" sz="1733" dirty="0" err="1">
                <a:solidFill>
                  <a:schemeClr val="tx2"/>
                </a:solidFill>
                <a:latin typeface="+mj-lt"/>
              </a:rPr>
              <a:t>Harather</a:t>
            </a:r>
            <a:br>
              <a:rPr lang="en-US" sz="1733" dirty="0">
                <a:solidFill>
                  <a:schemeClr val="tx2"/>
                </a:solidFill>
                <a:latin typeface="+mj-lt"/>
              </a:rPr>
            </a:br>
            <a:r>
              <a:rPr lang="en-US" sz="1733" dirty="0">
                <a:solidFill>
                  <a:schemeClr val="tx2"/>
                </a:solidFill>
                <a:latin typeface="+mj-lt"/>
              </a:rPr>
              <a:t>Sophie </a:t>
            </a:r>
            <a:r>
              <a:rPr lang="en-US" sz="1733" dirty="0" err="1">
                <a:solidFill>
                  <a:schemeClr val="tx2"/>
                </a:solidFill>
                <a:latin typeface="+mj-lt"/>
              </a:rPr>
              <a:t>Schlor</a:t>
            </a:r>
            <a:endParaRPr lang="en-US" sz="1733" dirty="0">
              <a:solidFill>
                <a:schemeClr val="tx2"/>
              </a:solidFill>
              <a:latin typeface="+mj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33" dirty="0">
                <a:solidFill>
                  <a:schemeClr val="tx2"/>
                </a:solidFill>
                <a:latin typeface="+mj-lt"/>
              </a:rPr>
              <a:t>Andreas Schindewolf</a:t>
            </a:r>
            <a:br>
              <a:rPr lang="en-US" sz="1733" dirty="0">
                <a:solidFill>
                  <a:schemeClr val="tx2"/>
                </a:solidFill>
                <a:latin typeface="+mj-lt"/>
              </a:rPr>
            </a:br>
            <a:br>
              <a:rPr lang="en-US" sz="1733" dirty="0">
                <a:solidFill>
                  <a:schemeClr val="tx2"/>
                </a:solidFill>
                <a:latin typeface="+mj-lt"/>
              </a:rPr>
            </a:br>
            <a:br>
              <a:rPr lang="en-US" sz="1733" dirty="0">
                <a:latin typeface="+mj-lt"/>
              </a:rPr>
            </a:br>
            <a:br>
              <a:rPr lang="en-US" sz="1733" dirty="0">
                <a:solidFill>
                  <a:schemeClr val="accent2"/>
                </a:solidFill>
                <a:latin typeface="+mj-lt"/>
              </a:rPr>
            </a:br>
            <a:endParaRPr lang="en-US" sz="1733" dirty="0">
              <a:solidFill>
                <a:schemeClr val="accent2"/>
              </a:solidFill>
              <a:latin typeface="+mj-lt"/>
            </a:endParaRPr>
          </a:p>
          <a:p>
            <a:pPr marL="0" indent="0">
              <a:buNone/>
            </a:pPr>
            <a:br>
              <a:rPr lang="en-US" sz="1733" dirty="0">
                <a:latin typeface="+mj-lt"/>
              </a:rPr>
            </a:br>
            <a:endParaRPr lang="en-US" sz="1733" dirty="0">
              <a:latin typeface="+mj-lt"/>
            </a:endParaRPr>
          </a:p>
        </p:txBody>
      </p:sp>
      <p:pic>
        <p:nvPicPr>
          <p:cNvPr id="55" name="Picture 54" descr="A black and white logo&#10;&#10;AI-generated content may be incorrect.">
            <a:extLst>
              <a:ext uri="{FF2B5EF4-FFF2-40B4-BE49-F238E27FC236}">
                <a16:creationId xmlns:a16="http://schemas.microsoft.com/office/drawing/2014/main" id="{9943D6B4-AE2E-E63D-32EE-8F09AE2B80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9783" y="5948533"/>
            <a:ext cx="2174735" cy="636147"/>
          </a:xfrm>
          <a:prstGeom prst="rect">
            <a:avLst/>
          </a:prstGeom>
        </p:spPr>
      </p:pic>
      <p:pic>
        <p:nvPicPr>
          <p:cNvPr id="12" name="Picture 11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60E3BED5-2EDB-6DB0-193A-4A8EF2DE1FB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5045" r="11631" b="5682"/>
          <a:stretch>
            <a:fillRect/>
          </a:stretch>
        </p:blipFill>
        <p:spPr>
          <a:xfrm>
            <a:off x="3621655" y="968907"/>
            <a:ext cx="7403168" cy="4630436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115B960A-CE3C-C61A-030F-0893C6F62E99}"/>
              </a:ext>
            </a:extLst>
          </p:cNvPr>
          <p:cNvSpPr/>
          <p:nvPr/>
        </p:nvSpPr>
        <p:spPr>
          <a:xfrm>
            <a:off x="7370697" y="4949888"/>
            <a:ext cx="4441159" cy="7549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/>
              <a:t>www.coldmolecules.at</a:t>
            </a:r>
            <a:endParaRPr lang="en-US" sz="3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66F839F-5DBE-DF94-8978-1676A39179A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9873" y="3646301"/>
            <a:ext cx="1432123" cy="143212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410584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21497-3519-B46A-7B74-0019A4710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18F61-7FB6-E944-9748-966A2543F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416CE-1FE7-8B9F-D4FB-0C9CE6DFE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96370-31E9-477E-B5B2-E428BC7E18B2}" type="slidenum">
              <a:rPr lang="de-DE" smtClean="0"/>
              <a:pPr>
                <a:defRPr/>
              </a:pPr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07391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45DAA-73E2-8447-919C-1FC3C5394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51BBE0A-7F40-B588-69B6-A740D552B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3" y="1272066"/>
            <a:ext cx="3446130" cy="458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DD87BC9-B76B-CF80-6173-3F1E8C91AE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4"/>
          <a:stretch/>
        </p:blipFill>
        <p:spPr>
          <a:xfrm>
            <a:off x="4838700" y="1735017"/>
            <a:ext cx="7016227" cy="10834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CAB7F6-0279-6DB0-2A59-BC62906CEF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090" y="2611607"/>
            <a:ext cx="5662472" cy="413796"/>
          </a:xfrm>
          <a:prstGeom prst="rect">
            <a:avLst/>
          </a:prstGeom>
        </p:spPr>
      </p:pic>
      <p:pic>
        <p:nvPicPr>
          <p:cNvPr id="13" name="Picture 12" descr="Black text on a white background&#10;&#10;Description automatically generated">
            <a:extLst>
              <a:ext uri="{FF2B5EF4-FFF2-40B4-BE49-F238E27FC236}">
                <a16:creationId xmlns:a16="http://schemas.microsoft.com/office/drawing/2014/main" id="{4430F3DE-2A2B-350A-B5F5-7A752E65BB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091" y="4060788"/>
            <a:ext cx="6191250" cy="825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02AEB2-A3C1-8701-24B5-D2C1A72DCE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090" y="5013289"/>
            <a:ext cx="5154907" cy="50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31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BB662-D187-589F-2528-71059C25D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AA3CE1B-5861-4F50-9B81-02B6E34C5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The motivation: new precision measurements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9426F59-8BC7-2BC8-2884-2AFF6C2B9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633537"/>
              </p:ext>
            </p:extLst>
          </p:nvPr>
        </p:nvGraphicFramePr>
        <p:xfrm>
          <a:off x="623888" y="1236126"/>
          <a:ext cx="10991850" cy="334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6126">
                  <a:extLst>
                    <a:ext uri="{9D8B030D-6E8A-4147-A177-3AD203B41FA5}">
                      <a16:colId xmlns:a16="http://schemas.microsoft.com/office/drawing/2014/main" val="2688159390"/>
                    </a:ext>
                  </a:extLst>
                </a:gridCol>
                <a:gridCol w="3188108">
                  <a:extLst>
                    <a:ext uri="{9D8B030D-6E8A-4147-A177-3AD203B41FA5}">
                      <a16:colId xmlns:a16="http://schemas.microsoft.com/office/drawing/2014/main" val="2142056983"/>
                    </a:ext>
                  </a:extLst>
                </a:gridCol>
                <a:gridCol w="3587616">
                  <a:extLst>
                    <a:ext uri="{9D8B030D-6E8A-4147-A177-3AD203B41FA5}">
                      <a16:colId xmlns:a16="http://schemas.microsoft.com/office/drawing/2014/main" val="23499461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Science 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Challenge for control &amp; cooling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853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Electron electric dipole moment</a:t>
                      </a:r>
                      <a:br>
                        <a:rPr lang="en-US" b="1" dirty="0"/>
                      </a:br>
                      <a:r>
                        <a:rPr lang="en-US" b="0" dirty="0"/>
                        <a:t>(</a:t>
                      </a:r>
                      <a:r>
                        <a:rPr lang="en-US" dirty="0"/>
                        <a:t>Leptonic CP violation)</a:t>
                      </a:r>
                      <a:br>
                        <a:rPr lang="en-US" dirty="0"/>
                      </a:br>
                      <a:r>
                        <a:rPr lang="en-US" sz="90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Advanced, next generation will include laser cooling</a:t>
                      </a:r>
                      <a:br>
                        <a:rPr lang="en-US" dirty="0"/>
                      </a:br>
                      <a:r>
                        <a:rPr lang="en-US" sz="1200" i="1" dirty="0">
                          <a:solidFill>
                            <a:schemeClr val="bg2"/>
                          </a:solidFill>
                        </a:rPr>
                        <a:t>(ACME, JILA, Imperial, </a:t>
                      </a:r>
                      <a:r>
                        <a:rPr lang="en-US" sz="1200" i="1" dirty="0" err="1">
                          <a:solidFill>
                            <a:schemeClr val="bg2"/>
                          </a:solidFill>
                        </a:rPr>
                        <a:t>NL:eEDM</a:t>
                      </a:r>
                      <a:r>
                        <a:rPr lang="en-US" sz="1200" i="1" dirty="0">
                          <a:solidFill>
                            <a:schemeClr val="bg2"/>
                          </a:solidFill>
                        </a:rPr>
                        <a:t> + others)</a:t>
                      </a:r>
                      <a:endParaRPr lang="en-US" i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Molecules with </a:t>
                      </a:r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heavy nucleus</a:t>
                      </a:r>
                      <a:br>
                        <a:rPr lang="en-US" dirty="0"/>
                      </a:b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24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Anapole moment</a:t>
                      </a:r>
                    </a:p>
                    <a:p>
                      <a:r>
                        <a:rPr lang="en-US" dirty="0"/>
                        <a:t>(Weak nuclear parity violation)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Proof of principle, but no measurement so far</a:t>
                      </a:r>
                      <a:br>
                        <a:rPr lang="en-US" dirty="0"/>
                      </a:br>
                      <a:r>
                        <a:rPr lang="en-US" sz="1200" i="1" dirty="0">
                          <a:solidFill>
                            <a:schemeClr val="bg2"/>
                          </a:solidFill>
                        </a:rPr>
                        <a:t>(DeMille @ Yale / Chicago)</a:t>
                      </a:r>
                      <a:endParaRPr lang="en-US" i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Molecules with </a:t>
                      </a:r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heavy nucleus</a:t>
                      </a:r>
                      <a:br>
                        <a:rPr lang="en-US" dirty="0"/>
                      </a:br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- Finite nuclear spin</a:t>
                      </a:r>
                      <a:br>
                        <a:rPr lang="en-US" dirty="0"/>
                      </a:b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699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Schiff moment or nuclear</a:t>
                      </a:r>
                      <a:br>
                        <a:rPr lang="en-US" b="1" dirty="0">
                          <a:solidFill>
                            <a:schemeClr val="accent2"/>
                          </a:solidFill>
                        </a:rPr>
                      </a:br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magnetic quadrupole moment</a:t>
                      </a:r>
                      <a:br>
                        <a:rPr lang="en-US" b="1" dirty="0"/>
                      </a:br>
                      <a:r>
                        <a:rPr lang="en-US" b="0" dirty="0"/>
                        <a:t>(Hadronic </a:t>
                      </a:r>
                      <a:r>
                        <a:rPr lang="en-US" dirty="0"/>
                        <a:t>CP violation </a:t>
                      </a:r>
                      <a:br>
                        <a:rPr lang="en-US" dirty="0"/>
                      </a:br>
                      <a:r>
                        <a:rPr lang="en-US" dirty="0"/>
                        <a:t> in the nucleus)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Extensive efforts to create suitable molecules</a:t>
                      </a:r>
                    </a:p>
                    <a:p>
                      <a:r>
                        <a:rPr lang="en-US" sz="1200" i="1" dirty="0">
                          <a:solidFill>
                            <a:schemeClr val="bg2"/>
                          </a:solidFill>
                        </a:rPr>
                        <a:t>(e.g. at ISOLDE @ CERN, </a:t>
                      </a:r>
                      <a:r>
                        <a:rPr lang="en-US" sz="1200" i="1" dirty="0" err="1">
                          <a:solidFill>
                            <a:schemeClr val="bg2"/>
                          </a:solidFill>
                        </a:rPr>
                        <a:t>FunSy</a:t>
                      </a:r>
                      <a:r>
                        <a:rPr lang="en-US" sz="1200" i="1" dirty="0">
                          <a:solidFill>
                            <a:schemeClr val="bg2"/>
                          </a:solidFill>
                        </a:rPr>
                        <a:t> @ CERN, RaX @ Harvard, Manchester)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 Molecules with </a:t>
                      </a:r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heavy nucleus</a:t>
                      </a:r>
                      <a:br>
                        <a:rPr lang="en-US" dirty="0"/>
                      </a:br>
                      <a:r>
                        <a:rPr lang="en-US" b="0" dirty="0"/>
                        <a:t>- </a:t>
                      </a:r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Finite nuclear spin</a:t>
                      </a:r>
                      <a:br>
                        <a:rPr lang="en-US" dirty="0"/>
                      </a:br>
                      <a:r>
                        <a:rPr lang="en-US" dirty="0"/>
                        <a:t>- Deformed nuclei: </a:t>
                      </a:r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Short-lived</a:t>
                      </a:r>
                      <a:r>
                        <a:rPr lang="en-US" dirty="0"/>
                        <a:t> </a:t>
                      </a:r>
                      <a:br>
                        <a:rPr lang="en-US" dirty="0"/>
                      </a:br>
                      <a:r>
                        <a:rPr lang="en-US" dirty="0"/>
                        <a:t>  and </a:t>
                      </a:r>
                      <a:r>
                        <a:rPr lang="en-US" b="1" dirty="0">
                          <a:solidFill>
                            <a:schemeClr val="accent2"/>
                          </a:solidFill>
                        </a:rPr>
                        <a:t>low abundances</a:t>
                      </a:r>
                      <a:br>
                        <a:rPr lang="en-US" dirty="0"/>
                      </a:br>
                      <a:endParaRPr lang="en-US" sz="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916614"/>
                  </a:ext>
                </a:extLst>
              </a:tr>
            </a:tbl>
          </a:graphicData>
        </a:graphic>
      </p:graphicFrame>
      <p:pic>
        <p:nvPicPr>
          <p:cNvPr id="29" name="Picture 28">
            <a:extLst>
              <a:ext uri="{FF2B5EF4-FFF2-40B4-BE49-F238E27FC236}">
                <a16:creationId xmlns:a16="http://schemas.microsoft.com/office/drawing/2014/main" id="{7881AFF4-D267-92B2-F638-2A934CF9BC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882"/>
          <a:stretch/>
        </p:blipFill>
        <p:spPr>
          <a:xfrm>
            <a:off x="3790474" y="2640416"/>
            <a:ext cx="936735" cy="70005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59B31F4-326E-4120-0D06-4AA996EF904B}"/>
              </a:ext>
            </a:extLst>
          </p:cNvPr>
          <p:cNvSpPr/>
          <p:nvPr/>
        </p:nvSpPr>
        <p:spPr>
          <a:xfrm>
            <a:off x="576262" y="2446376"/>
            <a:ext cx="11173778" cy="9432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pic>
        <p:nvPicPr>
          <p:cNvPr id="32" name="Picture 31" descr="A diagram of a colorful circle&#10;&#10;AI-generated content may be incorrect.">
            <a:extLst>
              <a:ext uri="{FF2B5EF4-FFF2-40B4-BE49-F238E27FC236}">
                <a16:creationId xmlns:a16="http://schemas.microsoft.com/office/drawing/2014/main" id="{429047D8-BD9B-ED94-9C49-941E993B09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94" b="76620" l="10000" r="91389">
                        <a14:foregroundMark x1="91389" y1="42820" x2="91389" y2="42820"/>
                      </a14:backgroundRemoval>
                    </a14:imgEffect>
                  </a14:imgLayer>
                </a14:imgProps>
              </a:ext>
            </a:extLst>
          </a:blip>
          <a:srcRect b="14804"/>
          <a:stretch>
            <a:fillRect/>
          </a:stretch>
        </p:blipFill>
        <p:spPr>
          <a:xfrm>
            <a:off x="3917480" y="3818488"/>
            <a:ext cx="861813" cy="77638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34C35A1-F2EC-9D63-5321-D7E68A9683DA}"/>
              </a:ext>
            </a:extLst>
          </p:cNvPr>
          <p:cNvSpPr/>
          <p:nvPr/>
        </p:nvSpPr>
        <p:spPr>
          <a:xfrm>
            <a:off x="515468" y="3350373"/>
            <a:ext cx="11173778" cy="1563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507448-3B76-AFB9-D544-C23D2D8EE235}"/>
              </a:ext>
            </a:extLst>
          </p:cNvPr>
          <p:cNvSpPr txBox="1"/>
          <p:nvPr/>
        </p:nvSpPr>
        <p:spPr>
          <a:xfrm>
            <a:off x="0" y="4784220"/>
            <a:ext cx="12192000" cy="4024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2400" b="1" dirty="0">
                <a:solidFill>
                  <a:srgbClr val="FF0000"/>
                </a:solidFill>
              </a:rPr>
              <a:t>This is all challenging to realize!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BE964B-3091-D3D9-D1AE-6C2FB7BE25D6}"/>
              </a:ext>
            </a:extLst>
          </p:cNvPr>
          <p:cNvSpPr txBox="1"/>
          <p:nvPr/>
        </p:nvSpPr>
        <p:spPr>
          <a:xfrm>
            <a:off x="16568" y="7014624"/>
            <a:ext cx="12175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noProof="0" dirty="0">
                <a:solidFill>
                  <a:schemeClr val="accent2"/>
                </a:solidFill>
              </a:rPr>
              <a:t>Sidenote for many-body folks: </a:t>
            </a:r>
            <a:r>
              <a:rPr lang="en-US" sz="1800" noProof="0" dirty="0">
                <a:solidFill>
                  <a:schemeClr val="accent2"/>
                </a:solidFill>
              </a:rPr>
              <a:t>situation similar for (almost) any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sz="1800" noProof="0" dirty="0">
                <a:solidFill>
                  <a:schemeClr val="accent2"/>
                </a:solidFill>
              </a:rPr>
              <a:t>laser-coolable </a:t>
            </a:r>
            <a:r>
              <a:rPr lang="en-US" sz="1800" b="1" noProof="0" dirty="0">
                <a:solidFill>
                  <a:schemeClr val="accent2"/>
                </a:solidFill>
              </a:rPr>
              <a:t>fermionic</a:t>
            </a:r>
            <a:r>
              <a:rPr lang="en-US" sz="1800" noProof="0" dirty="0">
                <a:solidFill>
                  <a:schemeClr val="accent2"/>
                </a:solidFill>
              </a:rPr>
              <a:t> </a:t>
            </a:r>
            <a:r>
              <a:rPr lang="en-US" sz="1800" b="1" noProof="0" dirty="0" err="1">
                <a:solidFill>
                  <a:schemeClr val="accent2"/>
                </a:solidFill>
              </a:rPr>
              <a:t>isotopologue</a:t>
            </a:r>
            <a:r>
              <a:rPr lang="en-US" sz="1800" noProof="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0324DC-B9B9-4525-58AF-94F421740920}"/>
              </a:ext>
            </a:extLst>
          </p:cNvPr>
          <p:cNvSpPr txBox="1"/>
          <p:nvPr/>
        </p:nvSpPr>
        <p:spPr>
          <a:xfrm>
            <a:off x="6520721" y="6880485"/>
            <a:ext cx="181460" cy="2682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AT" sz="16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D2ACD30-EB07-E17A-E32C-1A0BCCC87118}"/>
              </a:ext>
            </a:extLst>
          </p:cNvPr>
          <p:cNvGrpSpPr/>
          <p:nvPr/>
        </p:nvGrpSpPr>
        <p:grpSpPr>
          <a:xfrm>
            <a:off x="3156095" y="1566431"/>
            <a:ext cx="1923027" cy="1445091"/>
            <a:chOff x="1577477" y="2632610"/>
            <a:chExt cx="2651278" cy="1992347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EF23C7-E256-D6A4-A139-56213DEBC4BF}"/>
                </a:ext>
              </a:extLst>
            </p:cNvPr>
            <p:cNvSpPr/>
            <p:nvPr/>
          </p:nvSpPr>
          <p:spPr>
            <a:xfrm>
              <a:off x="1577477" y="2950503"/>
              <a:ext cx="2651278" cy="1310318"/>
            </a:xfrm>
            <a:prstGeom prst="ellipse">
              <a:avLst/>
            </a:prstGeom>
            <a:gradFill>
              <a:gsLst>
                <a:gs pos="18000">
                  <a:srgbClr val="D0F3FF"/>
                </a:gs>
                <a:gs pos="48000">
                  <a:srgbClr val="D0F3FF"/>
                </a:gs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noProof="0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8C424AC-0549-D57C-8C68-4322DB564F10}"/>
                </a:ext>
              </a:extLst>
            </p:cNvPr>
            <p:cNvSpPr/>
            <p:nvPr/>
          </p:nvSpPr>
          <p:spPr>
            <a:xfrm>
              <a:off x="2060074" y="3396810"/>
              <a:ext cx="402303" cy="40230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noProof="0" dirty="0"/>
                <a:t>+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FED7775-C108-33FD-A2BF-F20ADB4024E7}"/>
                </a:ext>
              </a:extLst>
            </p:cNvPr>
            <p:cNvSpPr/>
            <p:nvPr/>
          </p:nvSpPr>
          <p:spPr>
            <a:xfrm>
              <a:off x="3403318" y="3477545"/>
              <a:ext cx="246888" cy="2468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rtlCol="0" anchor="ctr" anchorCtr="1"/>
            <a:lstStyle/>
            <a:p>
              <a:pPr algn="ctr"/>
              <a:r>
                <a:rPr lang="en-US" sz="2800" noProof="0" dirty="0">
                  <a:solidFill>
                    <a:schemeClr val="accent2"/>
                  </a:solidFill>
                </a:rPr>
                <a:t>-</a:t>
              </a:r>
            </a:p>
            <a:p>
              <a:pPr algn="ctr"/>
              <a:endParaRPr lang="en-US" sz="600" noProof="0" dirty="0">
                <a:solidFill>
                  <a:schemeClr val="accent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2BB679-C8A2-6359-7DD5-20A04971C8E1}"/>
                </a:ext>
              </a:extLst>
            </p:cNvPr>
            <p:cNvSpPr txBox="1"/>
            <p:nvPr/>
          </p:nvSpPr>
          <p:spPr>
            <a:xfrm>
              <a:off x="2147782" y="3106931"/>
              <a:ext cx="287307" cy="3236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1400" noProof="0" dirty="0"/>
                <a:t>Th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313A47-8C7B-870A-A263-8CF8848EA24E}"/>
                </a:ext>
              </a:extLst>
            </p:cNvPr>
            <p:cNvSpPr txBox="1"/>
            <p:nvPr/>
          </p:nvSpPr>
          <p:spPr>
            <a:xfrm>
              <a:off x="3525172" y="3151380"/>
              <a:ext cx="192276" cy="3236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1400" noProof="0" dirty="0"/>
                <a:t>O</a:t>
              </a:r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5F573F4D-A31D-DE30-7A98-EE1FB2A98673}"/>
                </a:ext>
              </a:extLst>
            </p:cNvPr>
            <p:cNvSpPr/>
            <p:nvPr/>
          </p:nvSpPr>
          <p:spPr>
            <a:xfrm rot="18973231">
              <a:off x="2285991" y="3228192"/>
              <a:ext cx="1317307" cy="1396765"/>
            </a:xfrm>
            <a:prstGeom prst="arc">
              <a:avLst/>
            </a:prstGeom>
            <a:ln w="31750">
              <a:solidFill>
                <a:schemeClr val="accent2">
                  <a:alpha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8F1F779B-6D62-C7CC-8725-53AF41953025}"/>
                </a:ext>
              </a:extLst>
            </p:cNvPr>
            <p:cNvSpPr/>
            <p:nvPr/>
          </p:nvSpPr>
          <p:spPr>
            <a:xfrm rot="7905347">
              <a:off x="2213512" y="2595454"/>
              <a:ext cx="1332426" cy="1406737"/>
            </a:xfrm>
            <a:prstGeom prst="arc">
              <a:avLst/>
            </a:prstGeom>
            <a:ln w="31750">
              <a:solidFill>
                <a:schemeClr val="accent2">
                  <a:alpha val="57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B0DB869-70B1-599A-1CA6-A365C1D271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6154" y="3774436"/>
              <a:ext cx="43249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292BAC-B3E6-2E46-E286-BBF85BBB92DF}"/>
                </a:ext>
              </a:extLst>
            </p:cNvPr>
            <p:cNvSpPr/>
            <p:nvPr/>
          </p:nvSpPr>
          <p:spPr>
            <a:xfrm>
              <a:off x="2856760" y="3642719"/>
              <a:ext cx="241074" cy="2353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720" rIns="0" bIns="0" rtlCol="0" anchor="ctr" anchorCtr="1"/>
            <a:lstStyle/>
            <a:p>
              <a:pPr algn="ctr"/>
              <a:r>
                <a:rPr lang="en-US" sz="1200" noProof="0" dirty="0">
                  <a:solidFill>
                    <a:schemeClr val="bg1"/>
                  </a:solidFill>
                </a:rPr>
                <a:t>e</a:t>
              </a:r>
              <a:r>
                <a:rPr lang="en-US" sz="1200" baseline="30000" noProof="0" dirty="0">
                  <a:solidFill>
                    <a:schemeClr val="bg1"/>
                  </a:solidFill>
                </a:rPr>
                <a:t>-</a:t>
              </a:r>
              <a:endParaRPr lang="en-US" sz="2000" baseline="30000" noProof="0" dirty="0">
                <a:solidFill>
                  <a:schemeClr val="bg1"/>
                </a:solidFill>
              </a:endParaRPr>
            </a:p>
            <a:p>
              <a:pPr algn="ctr"/>
              <a:endParaRPr lang="en-US" sz="400" noProof="0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974A295-9053-6AD2-B836-BD7EE548C84E}"/>
                </a:ext>
              </a:extLst>
            </p:cNvPr>
            <p:cNvCxnSpPr>
              <a:cxnSpLocks/>
            </p:cNvCxnSpPr>
            <p:nvPr/>
          </p:nvCxnSpPr>
          <p:spPr>
            <a:xfrm>
              <a:off x="2567474" y="3598297"/>
              <a:ext cx="831698" cy="0"/>
            </a:xfrm>
            <a:prstGeom prst="line">
              <a:avLst/>
            </a:prstGeom>
            <a:ln w="31750">
              <a:solidFill>
                <a:schemeClr val="accent2">
                  <a:alpha val="51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8098943-4649-2811-8623-E479410E68FE}"/>
                </a:ext>
              </a:extLst>
            </p:cNvPr>
            <p:cNvSpPr txBox="1"/>
            <p:nvPr/>
          </p:nvSpPr>
          <p:spPr>
            <a:xfrm>
              <a:off x="2572657" y="3609390"/>
              <a:ext cx="174526" cy="2427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1050" noProof="0" dirty="0">
                  <a:solidFill>
                    <a:schemeClr val="accent2"/>
                  </a:solidFill>
                </a:rPr>
                <a:t>d</a:t>
              </a:r>
              <a:r>
                <a:rPr lang="en-US" sz="1050" baseline="-25000" noProof="0" dirty="0">
                  <a:solidFill>
                    <a:schemeClr val="accent2"/>
                  </a:solidFill>
                </a:rPr>
                <a:t>e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2D04609-9335-D82B-83C4-CD8F7D1C565B}"/>
              </a:ext>
            </a:extLst>
          </p:cNvPr>
          <p:cNvSpPr txBox="1"/>
          <p:nvPr/>
        </p:nvSpPr>
        <p:spPr>
          <a:xfrm>
            <a:off x="4027198" y="2014788"/>
            <a:ext cx="312335" cy="1760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050" noProof="0" dirty="0" err="1">
                <a:solidFill>
                  <a:schemeClr val="accent2"/>
                </a:solidFill>
              </a:rPr>
              <a:t>E</a:t>
            </a:r>
            <a:r>
              <a:rPr lang="en-US" sz="1050" baseline="-25000" noProof="0" dirty="0" err="1">
                <a:solidFill>
                  <a:schemeClr val="accent2"/>
                </a:solidFill>
              </a:rPr>
              <a:t>eff</a:t>
            </a:r>
            <a:endParaRPr lang="en-US" sz="1050" baseline="-25000" noProof="0" dirty="0">
              <a:solidFill>
                <a:schemeClr val="accent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1E32F-80AD-6282-7939-9EC4ED9463B9}"/>
              </a:ext>
            </a:extLst>
          </p:cNvPr>
          <p:cNvSpPr txBox="1"/>
          <p:nvPr/>
        </p:nvSpPr>
        <p:spPr>
          <a:xfrm>
            <a:off x="557121" y="5321518"/>
            <a:ext cx="10991849" cy="9933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AT" sz="2400"/>
              <a:t>For cooling we will</a:t>
            </a:r>
            <a:r>
              <a:rPr lang="en-US" sz="2400" dirty="0"/>
              <a:t> need</a:t>
            </a:r>
            <a:r>
              <a:rPr lang="en-AT" sz="2400"/>
              <a:t> </a:t>
            </a:r>
            <a:r>
              <a:rPr lang="en-AT" sz="2400" u="sng"/>
              <a:t>strong</a:t>
            </a:r>
            <a:r>
              <a:rPr lang="en-US" sz="2400" u="sng" dirty="0"/>
              <a:t>est possible</a:t>
            </a:r>
            <a:r>
              <a:rPr lang="en-AT" sz="2400" u="sng"/>
              <a:t> cooling forces &amp; efficient detection</a:t>
            </a:r>
            <a:br>
              <a:rPr lang="en-AT" sz="2400"/>
            </a:br>
            <a:br>
              <a:rPr lang="en-AT" sz="300"/>
            </a:br>
            <a:endParaRPr lang="en-AT" sz="2400" u="sng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F69280-C121-5A05-F9B2-E3443025D0D0}"/>
              </a:ext>
            </a:extLst>
          </p:cNvPr>
          <p:cNvSpPr txBox="1"/>
          <p:nvPr/>
        </p:nvSpPr>
        <p:spPr>
          <a:xfrm>
            <a:off x="0" y="5886750"/>
            <a:ext cx="12198105" cy="5501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br>
              <a:rPr lang="en-AT" sz="300"/>
            </a:br>
            <a:r>
              <a:rPr lang="en-US" sz="2400" dirty="0"/>
              <a:t>For nuclear physics tests</a:t>
            </a:r>
            <a:r>
              <a:rPr lang="en-AT" sz="2400"/>
              <a:t>: </a:t>
            </a:r>
            <a:r>
              <a:rPr lang="en-AT" sz="2400" u="sng"/>
              <a:t>understand &amp; exploit hyperfine complexity </a:t>
            </a:r>
            <a:endParaRPr lang="en-AT" sz="2400" u="sng" dirty="0"/>
          </a:p>
        </p:txBody>
      </p:sp>
    </p:spTree>
    <p:extLst>
      <p:ext uri="{BB962C8B-B14F-4D97-AF65-F5344CB8AC3E}">
        <p14:creationId xmlns:p14="http://schemas.microsoft.com/office/powerpoint/2010/main" val="393254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3" grpId="0"/>
      <p:bldP spid="19" grpId="0"/>
      <p:bldP spid="31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FE041DD-EF3E-47C5-F287-CFC9CCDFF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74" y="767872"/>
            <a:ext cx="9581219" cy="625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46E78423-5F5D-06AC-31DE-7999C4999D9D}"/>
              </a:ext>
            </a:extLst>
          </p:cNvPr>
          <p:cNvSpPr/>
          <p:nvPr/>
        </p:nvSpPr>
        <p:spPr>
          <a:xfrm>
            <a:off x="131375" y="1001297"/>
            <a:ext cx="6750556" cy="2758965"/>
          </a:xfrm>
          <a:custGeom>
            <a:avLst/>
            <a:gdLst>
              <a:gd name="connsiteX0" fmla="*/ 6274676 w 6495393"/>
              <a:gd name="connsiteY0" fmla="*/ 441434 h 2758965"/>
              <a:gd name="connsiteX1" fmla="*/ 5707118 w 6495393"/>
              <a:gd name="connsiteY1" fmla="*/ 1166648 h 2758965"/>
              <a:gd name="connsiteX2" fmla="*/ 4177862 w 6495393"/>
              <a:gd name="connsiteY2" fmla="*/ 1434662 h 2758965"/>
              <a:gd name="connsiteX3" fmla="*/ 2743200 w 6495393"/>
              <a:gd name="connsiteY3" fmla="*/ 2695903 h 2758965"/>
              <a:gd name="connsiteX4" fmla="*/ 126124 w 6495393"/>
              <a:gd name="connsiteY4" fmla="*/ 2758965 h 2758965"/>
              <a:gd name="connsiteX5" fmla="*/ 0 w 6495393"/>
              <a:gd name="connsiteY5" fmla="*/ 0 h 2758965"/>
              <a:gd name="connsiteX6" fmla="*/ 6495393 w 6495393"/>
              <a:gd name="connsiteY6" fmla="*/ 173420 h 2758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5393" h="2758965">
                <a:moveTo>
                  <a:pt x="6274676" y="441434"/>
                </a:moveTo>
                <a:lnTo>
                  <a:pt x="5707118" y="1166648"/>
                </a:lnTo>
                <a:lnTo>
                  <a:pt x="4177862" y="1434662"/>
                </a:lnTo>
                <a:lnTo>
                  <a:pt x="2743200" y="2695903"/>
                </a:lnTo>
                <a:lnTo>
                  <a:pt x="126124" y="2758965"/>
                </a:lnTo>
                <a:lnTo>
                  <a:pt x="0" y="0"/>
                </a:lnTo>
                <a:lnTo>
                  <a:pt x="6495393" y="17342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1749AC9-9588-8A24-E3C7-A33AE19A98EC}"/>
              </a:ext>
            </a:extLst>
          </p:cNvPr>
          <p:cNvSpPr/>
          <p:nvPr/>
        </p:nvSpPr>
        <p:spPr>
          <a:xfrm>
            <a:off x="3540438" y="2521752"/>
            <a:ext cx="8135006" cy="4099035"/>
          </a:xfrm>
          <a:custGeom>
            <a:avLst/>
            <a:gdLst>
              <a:gd name="connsiteX0" fmla="*/ 6463862 w 7693572"/>
              <a:gd name="connsiteY0" fmla="*/ 47297 h 4099035"/>
              <a:gd name="connsiteX1" fmla="*/ 4430110 w 7693572"/>
              <a:gd name="connsiteY1" fmla="*/ 536028 h 4099035"/>
              <a:gd name="connsiteX2" fmla="*/ 2790497 w 7693572"/>
              <a:gd name="connsiteY2" fmla="*/ 2128345 h 4099035"/>
              <a:gd name="connsiteX3" fmla="*/ 0 w 7693572"/>
              <a:gd name="connsiteY3" fmla="*/ 3090042 h 4099035"/>
              <a:gd name="connsiteX4" fmla="*/ 15766 w 7693572"/>
              <a:gd name="connsiteY4" fmla="*/ 4083269 h 4099035"/>
              <a:gd name="connsiteX5" fmla="*/ 3862552 w 7693572"/>
              <a:gd name="connsiteY5" fmla="*/ 4099035 h 4099035"/>
              <a:gd name="connsiteX6" fmla="*/ 7693572 w 7693572"/>
              <a:gd name="connsiteY6" fmla="*/ 2617076 h 4099035"/>
              <a:gd name="connsiteX7" fmla="*/ 7047186 w 7693572"/>
              <a:gd name="connsiteY7" fmla="*/ 0 h 4099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93572" h="4099035">
                <a:moveTo>
                  <a:pt x="6463862" y="47297"/>
                </a:moveTo>
                <a:lnTo>
                  <a:pt x="4430110" y="536028"/>
                </a:lnTo>
                <a:lnTo>
                  <a:pt x="2790497" y="2128345"/>
                </a:lnTo>
                <a:lnTo>
                  <a:pt x="0" y="3090042"/>
                </a:lnTo>
                <a:lnTo>
                  <a:pt x="15766" y="4083269"/>
                </a:lnTo>
                <a:lnTo>
                  <a:pt x="3862552" y="4099035"/>
                </a:lnTo>
                <a:lnTo>
                  <a:pt x="7693572" y="2617076"/>
                </a:lnTo>
                <a:lnTo>
                  <a:pt x="7047186" y="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6D60C3-8184-3FC7-7445-C47B7A21739F}"/>
              </a:ext>
            </a:extLst>
          </p:cNvPr>
          <p:cNvSpPr txBox="1"/>
          <p:nvPr/>
        </p:nvSpPr>
        <p:spPr>
          <a:xfrm>
            <a:off x="242854" y="1098433"/>
            <a:ext cx="347629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+mn-lt"/>
              </a:rPr>
              <a:t>Nuclear physics</a:t>
            </a:r>
          </a:p>
          <a:p>
            <a:br>
              <a:rPr lang="en-US" sz="800" dirty="0">
                <a:effectLst/>
                <a:latin typeface="+mn-lt"/>
              </a:rPr>
            </a:br>
            <a:r>
              <a:rPr lang="en-US" sz="2000" dirty="0">
                <a:effectLst/>
                <a:latin typeface="+mn-lt"/>
              </a:rPr>
              <a:t>Search for</a:t>
            </a:r>
            <a:r>
              <a:rPr lang="en-US" sz="2000" dirty="0">
                <a:latin typeface="+mn-lt"/>
              </a:rPr>
              <a:t> promising nuclei, where large enhancements for signals of </a:t>
            </a:r>
            <a:r>
              <a:rPr lang="en-US" sz="2000" dirty="0"/>
              <a:t>symmetry-violating nuclear properties</a:t>
            </a:r>
            <a:r>
              <a:rPr lang="en-US" sz="2000" dirty="0">
                <a:latin typeface="+mn-lt"/>
              </a:rPr>
              <a:t> are expected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1DC794-60DB-2399-E6C0-A7EA7009EFC9}"/>
              </a:ext>
            </a:extLst>
          </p:cNvPr>
          <p:cNvSpPr txBox="1"/>
          <p:nvPr/>
        </p:nvSpPr>
        <p:spPr>
          <a:xfrm>
            <a:off x="4161518" y="5794640"/>
            <a:ext cx="7271221" cy="634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b="1" dirty="0">
                <a:solidFill>
                  <a:schemeClr val="accent2"/>
                </a:solidFill>
              </a:rPr>
              <a:t>This talk: identify and expand the subset for which quantum tricks</a:t>
            </a:r>
            <a:br>
              <a:rPr lang="en-US" b="1" dirty="0">
                <a:solidFill>
                  <a:schemeClr val="accent2"/>
                </a:solidFill>
              </a:rPr>
            </a:br>
            <a:r>
              <a:rPr lang="en-US" b="1" dirty="0">
                <a:solidFill>
                  <a:schemeClr val="accent2"/>
                </a:solidFill>
              </a:rPr>
              <a:t>(for now, predominantly cooling and trapping...) could be realized!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30748968-C7A0-B8C4-0138-5B56093AE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Motivation: An interdisciplinary mission …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8D21C2D-55EB-227E-D7B9-696F9D6DBDD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234276">
            <a:off x="8666265" y="1812893"/>
            <a:ext cx="3028674" cy="30286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E60E650-1FD2-D662-4830-0280DD5A610F}"/>
              </a:ext>
            </a:extLst>
          </p:cNvPr>
          <p:cNvSpPr txBox="1"/>
          <p:nvPr/>
        </p:nvSpPr>
        <p:spPr>
          <a:xfrm>
            <a:off x="3922385" y="1328242"/>
            <a:ext cx="2636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 lot of nuclei, even 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more molecules to form! 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4F334968-C8BA-017C-D44B-60F06B8E5DD1}"/>
              </a:ext>
            </a:extLst>
          </p:cNvPr>
          <p:cNvSpPr/>
          <p:nvPr/>
        </p:nvSpPr>
        <p:spPr>
          <a:xfrm>
            <a:off x="9715352" y="1785384"/>
            <a:ext cx="757785" cy="1278616"/>
          </a:xfrm>
          <a:prstGeom prst="downArrow">
            <a:avLst>
              <a:gd name="adj1" fmla="val 33356"/>
              <a:gd name="adj2" fmla="val 7704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EEAEB6-0571-C879-BC30-9961202FA045}"/>
              </a:ext>
            </a:extLst>
          </p:cNvPr>
          <p:cNvSpPr txBox="1"/>
          <p:nvPr/>
        </p:nvSpPr>
        <p:spPr>
          <a:xfrm>
            <a:off x="8712024" y="1167582"/>
            <a:ext cx="2937156" cy="563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dirty="0"/>
              <a:t>These people’s expertise: </a:t>
            </a:r>
            <a:br>
              <a:rPr lang="en-US" sz="1600" dirty="0"/>
            </a:br>
            <a:r>
              <a:rPr lang="en-US" sz="1600" dirty="0"/>
              <a:t>find the right nuclei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B43513-0651-BDC3-5E58-F9744343D3E6}"/>
              </a:ext>
            </a:extLst>
          </p:cNvPr>
          <p:cNvSpPr txBox="1"/>
          <p:nvPr/>
        </p:nvSpPr>
        <p:spPr>
          <a:xfrm>
            <a:off x="6544045" y="4873237"/>
            <a:ext cx="2506168" cy="563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sz="1600" b="1" dirty="0">
                <a:solidFill>
                  <a:srgbClr val="D40408"/>
                </a:solidFill>
              </a:rPr>
              <a:t>Our expertise: “tricks”</a:t>
            </a:r>
            <a:br>
              <a:rPr lang="en-US" sz="1600" b="1" dirty="0">
                <a:solidFill>
                  <a:srgbClr val="D40408"/>
                </a:solidFill>
              </a:rPr>
            </a:br>
            <a:r>
              <a:rPr lang="en-US" sz="1600" b="1" dirty="0">
                <a:solidFill>
                  <a:srgbClr val="D40408"/>
                </a:solidFill>
              </a:rPr>
              <a:t>with the electrons</a:t>
            </a:r>
          </a:p>
        </p:txBody>
      </p:sp>
      <p:pic>
        <p:nvPicPr>
          <p:cNvPr id="29" name="Picture 28" descr="A drawing of an object with a red star&#10;&#10;AI-generated content may be incorrect.">
            <a:extLst>
              <a:ext uri="{FF2B5EF4-FFF2-40B4-BE49-F238E27FC236}">
                <a16:creationId xmlns:a16="http://schemas.microsoft.com/office/drawing/2014/main" id="{43D56EFF-B01F-24CE-CE2E-F23B0016348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6072" y="3064000"/>
            <a:ext cx="3106145" cy="183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2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9" grpId="0"/>
      <p:bldP spid="20" grpId="0" animBg="1"/>
      <p:bldP spid="21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3CD762-529F-C247-B06F-5EF610D29A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F204E1-266E-E840-AAE0-0916FF13D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3675" y="1079999"/>
            <a:ext cx="5977980" cy="2471583"/>
          </a:xfrm>
        </p:spPr>
        <p:txBody>
          <a:bodyPr/>
          <a:lstStyle/>
          <a:p>
            <a:r>
              <a:rPr lang="en-US" dirty="0"/>
              <a:t>Laser cooling of (neutral) molecules</a:t>
            </a:r>
          </a:p>
        </p:txBody>
      </p:sp>
    </p:spTree>
    <p:extLst>
      <p:ext uri="{BB962C8B-B14F-4D97-AF65-F5344CB8AC3E}">
        <p14:creationId xmlns:p14="http://schemas.microsoft.com/office/powerpoint/2010/main" val="2977838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Laser </a:t>
            </a:r>
            <a:r>
              <a:rPr lang="de-DE" dirty="0" err="1"/>
              <a:t>cooling</a:t>
            </a:r>
            <a:endParaRPr lang="en-US" b="0" dirty="0">
              <a:latin typeface="+mj-lt"/>
            </a:endParaRPr>
          </a:p>
        </p:txBody>
      </p:sp>
      <p:sp>
        <p:nvSpPr>
          <p:cNvPr id="36" name="Rectangle 33">
            <a:extLst>
              <a:ext uri="{FF2B5EF4-FFF2-40B4-BE49-F238E27FC236}">
                <a16:creationId xmlns:a16="http://schemas.microsoft.com/office/drawing/2014/main" id="{FB77F2E4-2F45-6142-BA55-72513C90B731}"/>
              </a:ext>
            </a:extLst>
          </p:cNvPr>
          <p:cNvSpPr/>
          <p:nvPr/>
        </p:nvSpPr>
        <p:spPr>
          <a:xfrm>
            <a:off x="1129817" y="985642"/>
            <a:ext cx="2362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dirty="0"/>
              <a:t>Absorption</a:t>
            </a:r>
            <a:endParaRPr lang="en-US" sz="3200" dirty="0"/>
          </a:p>
        </p:txBody>
      </p:sp>
      <p:cxnSp>
        <p:nvCxnSpPr>
          <p:cNvPr id="12" name="Gerader Verbinder 11"/>
          <p:cNvCxnSpPr/>
          <p:nvPr/>
        </p:nvCxnSpPr>
        <p:spPr>
          <a:xfrm>
            <a:off x="1514447" y="2446907"/>
            <a:ext cx="1185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/>
          <p:cNvCxnSpPr/>
          <p:nvPr/>
        </p:nvCxnSpPr>
        <p:spPr>
          <a:xfrm>
            <a:off x="1514447" y="4676048"/>
            <a:ext cx="1185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cxnSpLocks/>
            <a:endCxn id="14" idx="4"/>
          </p:cNvCxnSpPr>
          <p:nvPr/>
        </p:nvCxnSpPr>
        <p:spPr>
          <a:xfrm flipH="1" flipV="1">
            <a:off x="2108512" y="2606411"/>
            <a:ext cx="1313" cy="2008495"/>
          </a:xfrm>
          <a:prstGeom prst="straightConnector1">
            <a:avLst/>
          </a:prstGeom>
          <a:ln w="57150">
            <a:solidFill>
              <a:srgbClr val="CC131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>
            <a:off x="1942012" y="4510948"/>
            <a:ext cx="330200" cy="330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2864879" y="4371886"/>
                <a:ext cx="568041" cy="517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4879" y="4371886"/>
                <a:ext cx="568041" cy="517065"/>
              </a:xfrm>
              <a:prstGeom prst="rect">
                <a:avLst/>
              </a:prstGeom>
              <a:blipFill>
                <a:blip r:embed="rId3"/>
                <a:stretch>
                  <a:fillRect l="-45652" t="-136585" r="-82609" b="-20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/>
              <p:cNvSpPr txBox="1"/>
              <p:nvPr/>
            </p:nvSpPr>
            <p:spPr>
              <a:xfrm>
                <a:off x="2864879" y="2187378"/>
                <a:ext cx="528093" cy="517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0" name="Textfeld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4879" y="2187378"/>
                <a:ext cx="528093" cy="517065"/>
              </a:xfrm>
              <a:prstGeom prst="rect">
                <a:avLst/>
              </a:prstGeom>
              <a:blipFill>
                <a:blip r:embed="rId4"/>
                <a:stretch>
                  <a:fillRect l="-58140" t="-135714" r="-88372" b="-20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Grafik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52" y="3310037"/>
            <a:ext cx="2255525" cy="228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3315475" y="2719105"/>
                <a:ext cx="447238" cy="536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 xmlns:m="http://schemas.openxmlformats.org/officeDocument/2006/math">
                    <m:r>
                      <a:rPr lang="de-DE" sz="32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</m:oMath>
                </a14:m>
                <a:r>
                  <a:rPr lang="en-GB" sz="3200" dirty="0">
                    <a:solidFill>
                      <a:srgbClr val="C00000"/>
                    </a:solidFill>
                  </a:rPr>
                  <a:t>k</a:t>
                </a:r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475" y="2719105"/>
                <a:ext cx="447238" cy="536622"/>
              </a:xfrm>
              <a:prstGeom prst="rect">
                <a:avLst/>
              </a:prstGeom>
              <a:blipFill>
                <a:blip r:embed="rId6"/>
                <a:stretch>
                  <a:fillRect l="-33333" t="-13953" r="-52778" b="-44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llipse 13"/>
          <p:cNvSpPr/>
          <p:nvPr/>
        </p:nvSpPr>
        <p:spPr>
          <a:xfrm>
            <a:off x="1943411" y="2276211"/>
            <a:ext cx="330200" cy="330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7512679" y="2343177"/>
                <a:ext cx="447238" cy="536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 xmlns:m="http://schemas.openxmlformats.org/officeDocument/2006/math">
                    <m:r>
                      <a:rPr lang="de-DE" sz="32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</m:oMath>
                </a14:m>
                <a:r>
                  <a:rPr lang="en-GB" sz="3200" dirty="0">
                    <a:solidFill>
                      <a:srgbClr val="C00000"/>
                    </a:solidFill>
                  </a:rPr>
                  <a:t>k</a:t>
                </a:r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2679" y="2343177"/>
                <a:ext cx="447238" cy="536622"/>
              </a:xfrm>
              <a:prstGeom prst="rect">
                <a:avLst/>
              </a:prstGeom>
              <a:blipFill>
                <a:blip r:embed="rId7"/>
                <a:stretch>
                  <a:fillRect l="-30556" t="-13953" r="-52778" b="-44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Gerader Verbinder 15"/>
          <p:cNvCxnSpPr/>
          <p:nvPr/>
        </p:nvCxnSpPr>
        <p:spPr>
          <a:xfrm>
            <a:off x="8536034" y="2429581"/>
            <a:ext cx="1185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8536034" y="4710307"/>
            <a:ext cx="1185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cxnSpLocks/>
            <a:endCxn id="30" idx="0"/>
          </p:cNvCxnSpPr>
          <p:nvPr/>
        </p:nvCxnSpPr>
        <p:spPr>
          <a:xfrm>
            <a:off x="9123384" y="2511559"/>
            <a:ext cx="19073" cy="2065736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9886467" y="4447091"/>
                <a:ext cx="568041" cy="517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6467" y="4447091"/>
                <a:ext cx="568041" cy="517065"/>
              </a:xfrm>
              <a:prstGeom prst="rect">
                <a:avLst/>
              </a:prstGeom>
              <a:blipFill>
                <a:blip r:embed="rId8"/>
                <a:stretch>
                  <a:fillRect l="-47826" t="-139024" r="-82609" b="-20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9886467" y="2204993"/>
                <a:ext cx="528093" cy="517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6467" y="2204993"/>
                <a:ext cx="528093" cy="517065"/>
              </a:xfrm>
              <a:prstGeom prst="rect">
                <a:avLst/>
              </a:prstGeom>
              <a:blipFill>
                <a:blip r:embed="rId9"/>
                <a:stretch>
                  <a:fillRect l="-59524" t="-133333" r="-92857" b="-20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Ellipse 24"/>
          <p:cNvSpPr/>
          <p:nvPr/>
        </p:nvSpPr>
        <p:spPr>
          <a:xfrm>
            <a:off x="8964998" y="2225049"/>
            <a:ext cx="319223" cy="3425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55560">
            <a:off x="6903742" y="3126448"/>
            <a:ext cx="2255525" cy="228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925585" y="5042056"/>
                <a:ext cx="6096000" cy="74879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891" indent="-342891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sz="2133" dirty="0"/>
                  <a:t>Directional momentum transfer</a:t>
                </a:r>
              </a:p>
              <a:p>
                <a:pPr marL="342891" indent="-342891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133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de-DE" sz="213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133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133">
                            <a:latin typeface="Cambria Math" panose="02040503050406030204" pitchFamily="18" charset="0"/>
                          </a:rPr>
                          <m:t>Atom</m:t>
                        </m:r>
                      </m:sub>
                    </m:sSub>
                    <m:r>
                      <a:rPr lang="de-DE" sz="2133" i="1">
                        <a:latin typeface="Cambria Math" panose="02040503050406030204" pitchFamily="18" charset="0"/>
                      </a:rPr>
                      <m:t>=ℏ</m:t>
                    </m:r>
                    <m:r>
                      <m:rPr>
                        <m:sty m:val="p"/>
                      </m:rPr>
                      <a:rPr lang="de-DE" sz="2133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133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133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× </m:t>
                    </m:r>
                    <m:r>
                      <m:rPr>
                        <m:sty m:val="p"/>
                      </m:rPr>
                      <a:rPr lang="en-US" sz="2133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sz="2133" dirty="0"/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585" y="5042056"/>
                <a:ext cx="6096000" cy="748795"/>
              </a:xfrm>
              <a:prstGeom prst="rect">
                <a:avLst/>
              </a:prstGeom>
              <a:blipFill>
                <a:blip r:embed="rId10"/>
                <a:stretch>
                  <a:fillRect l="-1040" t="-3279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33">
            <a:extLst>
              <a:ext uri="{FF2B5EF4-FFF2-40B4-BE49-F238E27FC236}">
                <a16:creationId xmlns:a16="http://schemas.microsoft.com/office/drawing/2014/main" id="{FB77F2E4-2F45-6142-BA55-72513C90B731}"/>
              </a:ext>
            </a:extLst>
          </p:cNvPr>
          <p:cNvSpPr/>
          <p:nvPr/>
        </p:nvSpPr>
        <p:spPr>
          <a:xfrm>
            <a:off x="6587120" y="985959"/>
            <a:ext cx="507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dirty="0"/>
              <a:t>Spontaneous emission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hteck 27"/>
              <p:cNvSpPr/>
              <p:nvPr/>
            </p:nvSpPr>
            <p:spPr>
              <a:xfrm>
                <a:off x="7170801" y="5025121"/>
                <a:ext cx="4447591" cy="10361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891" indent="-342891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sz="2133" dirty="0"/>
                  <a:t>Isotropic momentum transfer</a:t>
                </a:r>
              </a:p>
              <a:p>
                <a:pPr marL="342891" indent="-342891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r>
                  <a:rPr lang="en-US" sz="2133" dirty="0"/>
                  <a:t>&lt;</a:t>
                </a:r>
                <a14:m>
                  <m:oMath xmlns:m="http://schemas.openxmlformats.org/officeDocument/2006/math">
                    <m:r>
                      <a:rPr lang="en-US" sz="2133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2133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de-DE" sz="2133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de-DE" sz="2133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2133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de-DE" sz="2133">
                            <a:latin typeface="Cambria Math" panose="02040503050406030204" pitchFamily="18" charset="0"/>
                          </a:rPr>
                          <m:t>Atom</m:t>
                        </m:r>
                      </m:sub>
                    </m:sSub>
                    <m:r>
                      <a:rPr lang="en-US" sz="2133" i="1">
                        <a:latin typeface="Cambria Math" panose="02040503050406030204" pitchFamily="18" charset="0"/>
                      </a:rPr>
                      <m:t>&gt; </m:t>
                    </m:r>
                    <m:r>
                      <a:rPr lang="de-DE" sz="2133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133" dirty="0"/>
              </a:p>
              <a:p>
                <a:pPr marL="342891" indent="-342891">
                  <a:buClr>
                    <a:schemeClr val="accent1"/>
                  </a:buClr>
                  <a:buFont typeface="Arial" panose="020B0604020202020204" pitchFamily="34" charset="0"/>
                  <a:buChar char="•"/>
                </a:pPr>
                <a:endParaRPr lang="en-US" sz="1867" dirty="0"/>
              </a:p>
            </p:txBody>
          </p:sp>
        </mc:Choice>
        <mc:Fallback xmlns="">
          <p:sp>
            <p:nvSpPr>
              <p:cNvPr id="28" name="Rechteck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0801" y="5025121"/>
                <a:ext cx="4447591" cy="1036117"/>
              </a:xfrm>
              <a:prstGeom prst="rect">
                <a:avLst/>
              </a:prstGeom>
              <a:blipFill>
                <a:blip r:embed="rId11"/>
                <a:stretch>
                  <a:fillRect l="-1425" t="-3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3">
            <a:extLst>
              <a:ext uri="{FF2B5EF4-FFF2-40B4-BE49-F238E27FC236}">
                <a16:creationId xmlns:a16="http://schemas.microsoft.com/office/drawing/2014/main" id="{DC72640E-5925-EF35-5A60-42DC248813EB}"/>
              </a:ext>
            </a:extLst>
          </p:cNvPr>
          <p:cNvSpPr/>
          <p:nvPr/>
        </p:nvSpPr>
        <p:spPr>
          <a:xfrm>
            <a:off x="-5309" y="6193980"/>
            <a:ext cx="121973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b="1" dirty="0"/>
              <a:t>Repeat many times to realize significant, directional forces ~ 10</a:t>
            </a:r>
            <a:r>
              <a:rPr lang="en-US" sz="2800" b="1" baseline="30000" dirty="0"/>
              <a:t>5 </a:t>
            </a:r>
            <a:r>
              <a:rPr lang="en-US" sz="2800" b="1" dirty="0"/>
              <a:t>g!</a:t>
            </a:r>
            <a:endParaRPr lang="en-US" sz="3200" b="1" dirty="0"/>
          </a:p>
          <a:p>
            <a:pPr algn="ctr">
              <a:buClr>
                <a:schemeClr val="accent1"/>
              </a:buClr>
            </a:pPr>
            <a:endParaRPr lang="en-US" sz="3200" dirty="0"/>
          </a:p>
        </p:txBody>
      </p:sp>
      <p:pic>
        <p:nvPicPr>
          <p:cNvPr id="11" name="Grafik 22">
            <a:extLst>
              <a:ext uri="{FF2B5EF4-FFF2-40B4-BE49-F238E27FC236}">
                <a16:creationId xmlns:a16="http://schemas.microsoft.com/office/drawing/2014/main" id="{19C3EE8C-FBAA-56C4-6ED4-1C9ED51B2F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352" y="3513237"/>
            <a:ext cx="2255525" cy="228600"/>
          </a:xfrm>
          <a:prstGeom prst="rect">
            <a:avLst/>
          </a:prstGeom>
        </p:spPr>
      </p:pic>
      <p:pic>
        <p:nvPicPr>
          <p:cNvPr id="15" name="Grafik 22">
            <a:extLst>
              <a:ext uri="{FF2B5EF4-FFF2-40B4-BE49-F238E27FC236}">
                <a16:creationId xmlns:a16="http://schemas.microsoft.com/office/drawing/2014/main" id="{AEDB4071-C402-9431-7EAA-9BE98CE4ED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552" y="3716437"/>
            <a:ext cx="2255525" cy="228600"/>
          </a:xfrm>
          <a:prstGeom prst="rect">
            <a:avLst/>
          </a:prstGeom>
        </p:spPr>
      </p:pic>
      <p:pic>
        <p:nvPicPr>
          <p:cNvPr id="29" name="Grafik 22">
            <a:extLst>
              <a:ext uri="{FF2B5EF4-FFF2-40B4-BE49-F238E27FC236}">
                <a16:creationId xmlns:a16="http://schemas.microsoft.com/office/drawing/2014/main" id="{434B1067-04AC-010E-E28B-45670C68CB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752" y="3919637"/>
            <a:ext cx="2255525" cy="228600"/>
          </a:xfrm>
          <a:prstGeom prst="rect">
            <a:avLst/>
          </a:prstGeom>
        </p:spPr>
      </p:pic>
      <p:pic>
        <p:nvPicPr>
          <p:cNvPr id="38" name="Grafik 25">
            <a:extLst>
              <a:ext uri="{FF2B5EF4-FFF2-40B4-BE49-F238E27FC236}">
                <a16:creationId xmlns:a16="http://schemas.microsoft.com/office/drawing/2014/main" id="{9C5478B7-F979-D112-7579-D6D30D35F7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06799">
            <a:off x="9205286" y="2987587"/>
            <a:ext cx="2255525" cy="228600"/>
          </a:xfrm>
          <a:prstGeom prst="rect">
            <a:avLst/>
          </a:prstGeom>
        </p:spPr>
      </p:pic>
      <p:pic>
        <p:nvPicPr>
          <p:cNvPr id="40" name="Grafik 25">
            <a:extLst>
              <a:ext uri="{FF2B5EF4-FFF2-40B4-BE49-F238E27FC236}">
                <a16:creationId xmlns:a16="http://schemas.microsoft.com/office/drawing/2014/main" id="{DD7D91B6-C48C-CFE4-03DC-8759933056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4910">
            <a:off x="6778680" y="1732609"/>
            <a:ext cx="2255525" cy="228600"/>
          </a:xfrm>
          <a:prstGeom prst="rect">
            <a:avLst/>
          </a:prstGeom>
        </p:spPr>
      </p:pic>
      <p:pic>
        <p:nvPicPr>
          <p:cNvPr id="41" name="Grafik 25">
            <a:extLst>
              <a:ext uri="{FF2B5EF4-FFF2-40B4-BE49-F238E27FC236}">
                <a16:creationId xmlns:a16="http://schemas.microsoft.com/office/drawing/2014/main" id="{9310F296-56D4-7DC3-0995-FD3F1319B2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55506" flipV="1">
            <a:off x="9205286" y="1681293"/>
            <a:ext cx="2255525" cy="228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B903332-8CD7-C4FD-D324-C2D538D5931A}"/>
              </a:ext>
            </a:extLst>
          </p:cNvPr>
          <p:cNvSpPr/>
          <p:nvPr/>
        </p:nvSpPr>
        <p:spPr>
          <a:xfrm>
            <a:off x="2923577" y="5409538"/>
            <a:ext cx="708639" cy="370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40DAF31-6626-BA2D-4952-6A83A2B07111}"/>
                  </a:ext>
                </a:extLst>
              </p:cNvPr>
              <p:cNvSpPr txBox="1"/>
              <p:nvPr/>
            </p:nvSpPr>
            <p:spPr>
              <a:xfrm>
                <a:off x="7432655" y="5392314"/>
                <a:ext cx="2134563" cy="3796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867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de-DE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1867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1867">
                              <a:latin typeface="Cambria Math" panose="02040503050406030204" pitchFamily="18" charset="0"/>
                            </a:rPr>
                            <m:t>Atom</m:t>
                          </m:r>
                        </m:sub>
                      </m:sSub>
                      <m:r>
                        <a:rPr lang="de-DE" sz="1867" i="1">
                          <a:latin typeface="Cambria Math" panose="02040503050406030204" pitchFamily="18" charset="0"/>
                        </a:rPr>
                        <m:t>=ℏ</m:t>
                      </m:r>
                      <m:r>
                        <m:rPr>
                          <m:sty m:val="p"/>
                        </m:rPr>
                        <a:rPr lang="de-DE" sz="1867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1867">
                          <a:latin typeface="Cambria Math" panose="02040503050406030204" pitchFamily="18" charset="0"/>
                        </a:rPr>
                        <m:t>      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40DAF31-6626-BA2D-4952-6A83A2B07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2655" y="5392314"/>
                <a:ext cx="2134563" cy="379656"/>
              </a:xfrm>
              <a:prstGeom prst="rect">
                <a:avLst/>
              </a:prstGeom>
              <a:blipFill>
                <a:blip r:embed="rId12"/>
                <a:stretch>
                  <a:fillRect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lipse 24">
            <a:extLst>
              <a:ext uri="{FF2B5EF4-FFF2-40B4-BE49-F238E27FC236}">
                <a16:creationId xmlns:a16="http://schemas.microsoft.com/office/drawing/2014/main" id="{BCDB5DF6-6452-DB28-C613-AC6676D000A8}"/>
              </a:ext>
            </a:extLst>
          </p:cNvPr>
          <p:cNvSpPr/>
          <p:nvPr/>
        </p:nvSpPr>
        <p:spPr>
          <a:xfrm>
            <a:off x="8982845" y="4577295"/>
            <a:ext cx="319223" cy="3425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087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3" grpId="0" animBg="1"/>
      <p:bldP spid="13" grpId="1" animBg="1"/>
      <p:bldP spid="21" grpId="0"/>
      <p:bldP spid="50" grpId="0"/>
      <p:bldP spid="3" grpId="0"/>
      <p:bldP spid="14" grpId="0" animBg="1"/>
      <p:bldP spid="24" grpId="0"/>
      <p:bldP spid="20" grpId="0"/>
      <p:bldP spid="22" grpId="0"/>
      <p:bldP spid="25" grpId="0" animBg="1"/>
      <p:bldP spid="25" grpId="1" animBg="1"/>
      <p:bldP spid="6" grpId="0"/>
      <p:bldP spid="27" grpId="0"/>
      <p:bldP spid="28" grpId="0"/>
      <p:bldP spid="5" grpId="0"/>
      <p:bldP spid="7" grpId="0" animBg="1"/>
      <p:bldP spid="10" grpId="0" animBg="1"/>
      <p:bldP spid="10" grpId="1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A62BF-2AB1-EEFE-E513-D4E21B75C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BEB3B1BA-C1C5-6B0A-3C5E-10400F76DC32}"/>
              </a:ext>
            </a:extLst>
          </p:cNvPr>
          <p:cNvSpPr/>
          <p:nvPr/>
        </p:nvSpPr>
        <p:spPr>
          <a:xfrm>
            <a:off x="4288456" y="1207199"/>
            <a:ext cx="6107874" cy="2463093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C94477-91C5-EFBE-D06B-F810D9E1D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Laser </a:t>
            </a:r>
            <a:r>
              <a:rPr lang="de-DE" dirty="0" err="1"/>
              <a:t>cooling</a:t>
            </a:r>
            <a:endParaRPr lang="en-US" b="0" dirty="0">
              <a:latin typeface="+mj-lt"/>
            </a:endParaRP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D4C6089A-E52B-4B15-82AB-2515D0D7B7AE}"/>
              </a:ext>
            </a:extLst>
          </p:cNvPr>
          <p:cNvCxnSpPr/>
          <p:nvPr/>
        </p:nvCxnSpPr>
        <p:spPr>
          <a:xfrm>
            <a:off x="1514447" y="2446907"/>
            <a:ext cx="1185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E4FD920A-154A-BE41-46F6-30214CFA1AD6}"/>
              </a:ext>
            </a:extLst>
          </p:cNvPr>
          <p:cNvCxnSpPr/>
          <p:nvPr/>
        </p:nvCxnSpPr>
        <p:spPr>
          <a:xfrm>
            <a:off x="1514447" y="4676048"/>
            <a:ext cx="1185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3C84B9F2-E5A2-D289-9722-9DB38825EFB9}"/>
              </a:ext>
            </a:extLst>
          </p:cNvPr>
          <p:cNvCxnSpPr>
            <a:cxnSpLocks/>
            <a:endCxn id="14" idx="4"/>
          </p:cNvCxnSpPr>
          <p:nvPr/>
        </p:nvCxnSpPr>
        <p:spPr>
          <a:xfrm flipH="1" flipV="1">
            <a:off x="2108512" y="2606411"/>
            <a:ext cx="1313" cy="2008495"/>
          </a:xfrm>
          <a:prstGeom prst="straightConnector1">
            <a:avLst/>
          </a:prstGeom>
          <a:ln w="57150">
            <a:solidFill>
              <a:srgbClr val="CC131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>
            <a:extLst>
              <a:ext uri="{FF2B5EF4-FFF2-40B4-BE49-F238E27FC236}">
                <a16:creationId xmlns:a16="http://schemas.microsoft.com/office/drawing/2014/main" id="{4E49B08C-FB8E-C938-4F75-B0FF62675446}"/>
              </a:ext>
            </a:extLst>
          </p:cNvPr>
          <p:cNvSpPr/>
          <p:nvPr/>
        </p:nvSpPr>
        <p:spPr>
          <a:xfrm>
            <a:off x="1942012" y="4510948"/>
            <a:ext cx="330200" cy="330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D2527A9E-F100-F3AD-F36F-25C60F41190E}"/>
                  </a:ext>
                </a:extLst>
              </p:cNvPr>
              <p:cNvSpPr txBox="1"/>
              <p:nvPr/>
            </p:nvSpPr>
            <p:spPr>
              <a:xfrm>
                <a:off x="2864879" y="4371886"/>
                <a:ext cx="568041" cy="517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4879" y="4371886"/>
                <a:ext cx="568041" cy="517065"/>
              </a:xfrm>
              <a:prstGeom prst="rect">
                <a:avLst/>
              </a:prstGeom>
              <a:blipFill>
                <a:blip r:embed="rId3"/>
                <a:stretch>
                  <a:fillRect l="-45652" t="-136585" r="-82609" b="-20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>
                <a:extLst>
                  <a:ext uri="{FF2B5EF4-FFF2-40B4-BE49-F238E27FC236}">
                    <a16:creationId xmlns:a16="http://schemas.microsoft.com/office/drawing/2014/main" id="{9AB10E06-7C4C-5A1A-D0A7-284D9491EC25}"/>
                  </a:ext>
                </a:extLst>
              </p:cNvPr>
              <p:cNvSpPr txBox="1"/>
              <p:nvPr/>
            </p:nvSpPr>
            <p:spPr>
              <a:xfrm>
                <a:off x="2864879" y="2187378"/>
                <a:ext cx="528093" cy="517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0" name="Textfeld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4879" y="2187378"/>
                <a:ext cx="528093" cy="517065"/>
              </a:xfrm>
              <a:prstGeom prst="rect">
                <a:avLst/>
              </a:prstGeom>
              <a:blipFill>
                <a:blip r:embed="rId4"/>
                <a:stretch>
                  <a:fillRect l="-58140" t="-135714" r="-88372" b="-20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A8551285-29E8-A695-8AE5-FF7E3860BFC9}"/>
                  </a:ext>
                </a:extLst>
              </p:cNvPr>
              <p:cNvSpPr txBox="1"/>
              <p:nvPr/>
            </p:nvSpPr>
            <p:spPr>
              <a:xfrm>
                <a:off x="6094977" y="2658648"/>
                <a:ext cx="1111266" cy="590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32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GB" sz="3200" dirty="0">
                  <a:solidFill>
                    <a:srgbClr val="C00000"/>
                  </a:solidFill>
                  <a:latin typeface="Symbol" pitchFamily="2" charset="2"/>
                </a:endParaRPr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A8551285-29E8-A695-8AE5-FF7E3860B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977" y="2658648"/>
                <a:ext cx="1111266" cy="590931"/>
              </a:xfrm>
              <a:prstGeom prst="rect">
                <a:avLst/>
              </a:prstGeom>
              <a:blipFill>
                <a:blip r:embed="rId5"/>
                <a:stretch>
                  <a:fillRect l="-7955" r="-7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llipse 13">
            <a:extLst>
              <a:ext uri="{FF2B5EF4-FFF2-40B4-BE49-F238E27FC236}">
                <a16:creationId xmlns:a16="http://schemas.microsoft.com/office/drawing/2014/main" id="{6826D1C0-ECEC-7E1D-DFE4-62DACAF3E985}"/>
              </a:ext>
            </a:extLst>
          </p:cNvPr>
          <p:cNvSpPr/>
          <p:nvPr/>
        </p:nvSpPr>
        <p:spPr>
          <a:xfrm>
            <a:off x="1943411" y="2276211"/>
            <a:ext cx="330200" cy="330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8D880B6-42C0-4A23-449D-3B0476260982}"/>
              </a:ext>
            </a:extLst>
          </p:cNvPr>
          <p:cNvSpPr/>
          <p:nvPr/>
        </p:nvSpPr>
        <p:spPr>
          <a:xfrm>
            <a:off x="4187974" y="3784076"/>
            <a:ext cx="6589405" cy="1733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133" dirty="0"/>
              <a:t>Depending on the specific mechanism implemented, different </a:t>
            </a:r>
            <a:r>
              <a:rPr lang="en-US" sz="2133" dirty="0" err="1"/>
              <a:t>detunings</a:t>
            </a:r>
            <a:r>
              <a:rPr lang="en-US" sz="2133" dirty="0"/>
              <a:t> </a:t>
            </a:r>
            <a:r>
              <a:rPr lang="en-US" sz="2133" dirty="0" err="1"/>
              <a:t>Δ</a:t>
            </a:r>
            <a:r>
              <a:rPr lang="en-US" sz="2133" dirty="0"/>
              <a:t> realize either cooling or heating</a:t>
            </a:r>
            <a:br>
              <a:rPr lang="en-US" sz="2133" dirty="0"/>
            </a:br>
            <a:br>
              <a:rPr lang="en-US" sz="2133" dirty="0"/>
            </a:br>
            <a:r>
              <a:rPr lang="en-US" sz="2133" i="1" dirty="0"/>
              <a:t>(Doppler cooling, Sisyphus cooling, magneto- </a:t>
            </a:r>
            <a:br>
              <a:rPr lang="en-US" sz="2133" i="1" dirty="0"/>
            </a:br>
            <a:r>
              <a:rPr lang="en-US" sz="2133" i="1" dirty="0"/>
              <a:t> optical trapping, dipole trapping, etc.  … ) </a:t>
            </a:r>
          </a:p>
        </p:txBody>
      </p:sp>
      <p:sp>
        <p:nvSpPr>
          <p:cNvPr id="5" name="Rectangle 33">
            <a:extLst>
              <a:ext uri="{FF2B5EF4-FFF2-40B4-BE49-F238E27FC236}">
                <a16:creationId xmlns:a16="http://schemas.microsoft.com/office/drawing/2014/main" id="{E5D53994-D11F-E38A-D6F2-A4605651D87D}"/>
              </a:ext>
            </a:extLst>
          </p:cNvPr>
          <p:cNvSpPr/>
          <p:nvPr/>
        </p:nvSpPr>
        <p:spPr>
          <a:xfrm>
            <a:off x="-5309" y="6193980"/>
            <a:ext cx="121973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b="1" dirty="0"/>
              <a:t>Repeat many times to realize significant, directional forces ~ 10</a:t>
            </a:r>
            <a:r>
              <a:rPr lang="en-US" sz="2800" b="1" baseline="30000" dirty="0"/>
              <a:t>5 </a:t>
            </a:r>
            <a:r>
              <a:rPr lang="en-US" sz="2800" b="1" dirty="0"/>
              <a:t>g!</a:t>
            </a:r>
            <a:endParaRPr lang="en-US" sz="3200" b="1" dirty="0"/>
          </a:p>
          <a:p>
            <a:pPr algn="ctr">
              <a:buClr>
                <a:schemeClr val="accent1"/>
              </a:buClr>
            </a:pPr>
            <a:endParaRPr lang="en-US" sz="3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11F220-1559-C447-925F-68DB5B907135}"/>
              </a:ext>
            </a:extLst>
          </p:cNvPr>
          <p:cNvSpPr/>
          <p:nvPr/>
        </p:nvSpPr>
        <p:spPr>
          <a:xfrm>
            <a:off x="2923577" y="5409538"/>
            <a:ext cx="708639" cy="370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B0CBE0E4-1E58-3095-B392-9C817955DE00}"/>
              </a:ext>
            </a:extLst>
          </p:cNvPr>
          <p:cNvSpPr/>
          <p:nvPr/>
        </p:nvSpPr>
        <p:spPr>
          <a:xfrm rot="16200000">
            <a:off x="2041880" y="1423713"/>
            <a:ext cx="2476911" cy="2016243"/>
          </a:xfrm>
          <a:prstGeom prst="triangle">
            <a:avLst/>
          </a:prstGeom>
          <a:solidFill>
            <a:schemeClr val="bg2">
              <a:alpha val="3671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31" name="Gerader Verbinder 11">
            <a:extLst>
              <a:ext uri="{FF2B5EF4-FFF2-40B4-BE49-F238E27FC236}">
                <a16:creationId xmlns:a16="http://schemas.microsoft.com/office/drawing/2014/main" id="{A2428D17-A50C-EBA2-52CA-D547B160EFBD}"/>
              </a:ext>
            </a:extLst>
          </p:cNvPr>
          <p:cNvCxnSpPr/>
          <p:nvPr/>
        </p:nvCxnSpPr>
        <p:spPr>
          <a:xfrm>
            <a:off x="5336836" y="2313715"/>
            <a:ext cx="1185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feld 49">
                <a:extLst>
                  <a:ext uri="{FF2B5EF4-FFF2-40B4-BE49-F238E27FC236}">
                    <a16:creationId xmlns:a16="http://schemas.microsoft.com/office/drawing/2014/main" id="{CC98BAAF-CD3D-B7E1-7532-0722909FDABB}"/>
                  </a:ext>
                </a:extLst>
              </p:cNvPr>
              <p:cNvSpPr txBox="1"/>
              <p:nvPr/>
            </p:nvSpPr>
            <p:spPr>
              <a:xfrm>
                <a:off x="6687268" y="2054186"/>
                <a:ext cx="528093" cy="517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2" name="Textfeld 49">
                <a:extLst>
                  <a:ext uri="{FF2B5EF4-FFF2-40B4-BE49-F238E27FC236}">
                    <a16:creationId xmlns:a16="http://schemas.microsoft.com/office/drawing/2014/main" id="{CC98BAAF-CD3D-B7E1-7532-0722909FD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7268" y="2054186"/>
                <a:ext cx="528093" cy="517065"/>
              </a:xfrm>
              <a:prstGeom prst="rect">
                <a:avLst/>
              </a:prstGeom>
              <a:blipFill>
                <a:blip r:embed="rId6"/>
                <a:stretch>
                  <a:fillRect l="-58140" t="-133333" r="-88372" b="-20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Gerader Verbinder 11">
            <a:extLst>
              <a:ext uri="{FF2B5EF4-FFF2-40B4-BE49-F238E27FC236}">
                <a16:creationId xmlns:a16="http://schemas.microsoft.com/office/drawing/2014/main" id="{1EBEA09E-2FB6-0E93-C73D-94FDD779A54F}"/>
              </a:ext>
            </a:extLst>
          </p:cNvPr>
          <p:cNvCxnSpPr>
            <a:cxnSpLocks/>
          </p:cNvCxnSpPr>
          <p:nvPr/>
        </p:nvCxnSpPr>
        <p:spPr>
          <a:xfrm>
            <a:off x="7900748" y="2319311"/>
            <a:ext cx="1185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feld 49">
                <a:extLst>
                  <a:ext uri="{FF2B5EF4-FFF2-40B4-BE49-F238E27FC236}">
                    <a16:creationId xmlns:a16="http://schemas.microsoft.com/office/drawing/2014/main" id="{91367FCA-A1C0-CEBE-C043-D182C0EEA5A0}"/>
                  </a:ext>
                </a:extLst>
              </p:cNvPr>
              <p:cNvSpPr txBox="1"/>
              <p:nvPr/>
            </p:nvSpPr>
            <p:spPr>
              <a:xfrm>
                <a:off x="9251180" y="2059782"/>
                <a:ext cx="528093" cy="5170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5" name="Textfeld 49">
                <a:extLst>
                  <a:ext uri="{FF2B5EF4-FFF2-40B4-BE49-F238E27FC236}">
                    <a16:creationId xmlns:a16="http://schemas.microsoft.com/office/drawing/2014/main" id="{91367FCA-A1C0-CEBE-C043-D182C0EEA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180" y="2059782"/>
                <a:ext cx="528093" cy="517065"/>
              </a:xfrm>
              <a:prstGeom prst="rect">
                <a:avLst/>
              </a:prstGeom>
              <a:blipFill>
                <a:blip r:embed="rId7"/>
                <a:stretch>
                  <a:fillRect l="-59524" t="-135714" r="-92857" b="-20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Gerade Verbindung mit Pfeil 16">
            <a:extLst>
              <a:ext uri="{FF2B5EF4-FFF2-40B4-BE49-F238E27FC236}">
                <a16:creationId xmlns:a16="http://schemas.microsoft.com/office/drawing/2014/main" id="{5ED3E9C2-8973-00CA-547D-CA1F5B924024}"/>
              </a:ext>
            </a:extLst>
          </p:cNvPr>
          <p:cNvCxnSpPr>
            <a:cxnSpLocks/>
          </p:cNvCxnSpPr>
          <p:nvPr/>
        </p:nvCxnSpPr>
        <p:spPr>
          <a:xfrm flipV="1">
            <a:off x="5928189" y="2658648"/>
            <a:ext cx="0" cy="753482"/>
          </a:xfrm>
          <a:prstGeom prst="straightConnector1">
            <a:avLst/>
          </a:prstGeom>
          <a:ln w="57150">
            <a:solidFill>
              <a:srgbClr val="CC131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16">
            <a:extLst>
              <a:ext uri="{FF2B5EF4-FFF2-40B4-BE49-F238E27FC236}">
                <a16:creationId xmlns:a16="http://schemas.microsoft.com/office/drawing/2014/main" id="{571CEB02-9868-750A-A04D-79F26FFEC162}"/>
              </a:ext>
            </a:extLst>
          </p:cNvPr>
          <p:cNvCxnSpPr>
            <a:cxnSpLocks/>
          </p:cNvCxnSpPr>
          <p:nvPr/>
        </p:nvCxnSpPr>
        <p:spPr>
          <a:xfrm flipV="1">
            <a:off x="8493414" y="1525544"/>
            <a:ext cx="0" cy="1833932"/>
          </a:xfrm>
          <a:prstGeom prst="straightConnector1">
            <a:avLst/>
          </a:prstGeom>
          <a:ln w="57150">
            <a:solidFill>
              <a:srgbClr val="CC131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feld 2">
                <a:extLst>
                  <a:ext uri="{FF2B5EF4-FFF2-40B4-BE49-F238E27FC236}">
                    <a16:creationId xmlns:a16="http://schemas.microsoft.com/office/drawing/2014/main" id="{8B623E54-C162-B336-9763-B3EA203F68A9}"/>
                  </a:ext>
                </a:extLst>
              </p:cNvPr>
              <p:cNvSpPr txBox="1"/>
              <p:nvPr/>
            </p:nvSpPr>
            <p:spPr>
              <a:xfrm>
                <a:off x="8668007" y="1445735"/>
                <a:ext cx="1111266" cy="590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751"/>
                  </a:spcBef>
                  <a:buClr>
                    <a:schemeClr val="accent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32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GB" sz="3200" dirty="0">
                  <a:solidFill>
                    <a:srgbClr val="C00000"/>
                  </a:solidFill>
                  <a:latin typeface="Symbol" pitchFamily="2" charset="2"/>
                </a:endParaRPr>
              </a:p>
            </p:txBody>
          </p:sp>
        </mc:Choice>
        <mc:Fallback xmlns="">
          <p:sp>
            <p:nvSpPr>
              <p:cNvPr id="46" name="Textfeld 2">
                <a:extLst>
                  <a:ext uri="{FF2B5EF4-FFF2-40B4-BE49-F238E27FC236}">
                    <a16:creationId xmlns:a16="http://schemas.microsoft.com/office/drawing/2014/main" id="{8B623E54-C162-B336-9763-B3EA203F6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8007" y="1445735"/>
                <a:ext cx="1111266" cy="590931"/>
              </a:xfrm>
              <a:prstGeom prst="rect">
                <a:avLst/>
              </a:prstGeom>
              <a:blipFill>
                <a:blip r:embed="rId8"/>
                <a:stretch>
                  <a:fillRect l="-7955" r="-7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feld 2">
            <a:extLst>
              <a:ext uri="{FF2B5EF4-FFF2-40B4-BE49-F238E27FC236}">
                <a16:creationId xmlns:a16="http://schemas.microsoft.com/office/drawing/2014/main" id="{E9520609-C321-5AAA-25C9-A9F77D49AF70}"/>
              </a:ext>
            </a:extLst>
          </p:cNvPr>
          <p:cNvSpPr txBox="1"/>
          <p:nvPr/>
        </p:nvSpPr>
        <p:spPr>
          <a:xfrm>
            <a:off x="727672" y="2977823"/>
            <a:ext cx="1199624" cy="1127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GB" sz="3200" dirty="0">
                <a:solidFill>
                  <a:srgbClr val="C00000"/>
                </a:solidFill>
                <a:latin typeface="+mj-lt"/>
              </a:rPr>
              <a:t>100s</a:t>
            </a:r>
            <a:br>
              <a:rPr lang="en-GB" sz="3200" dirty="0">
                <a:solidFill>
                  <a:srgbClr val="C00000"/>
                </a:solidFill>
                <a:latin typeface="+mj-lt"/>
              </a:rPr>
            </a:br>
            <a:r>
              <a:rPr lang="en-GB" sz="3200" dirty="0">
                <a:solidFill>
                  <a:srgbClr val="C00000"/>
                </a:solidFill>
                <a:latin typeface="+mj-lt"/>
              </a:rPr>
              <a:t>of THz</a:t>
            </a:r>
          </a:p>
        </p:txBody>
      </p:sp>
      <p:sp>
        <p:nvSpPr>
          <p:cNvPr id="51" name="Textfeld 2">
            <a:extLst>
              <a:ext uri="{FF2B5EF4-FFF2-40B4-BE49-F238E27FC236}">
                <a16:creationId xmlns:a16="http://schemas.microsoft.com/office/drawing/2014/main" id="{39C5AB84-49FF-640E-D5DB-E189FE10297E}"/>
              </a:ext>
            </a:extLst>
          </p:cNvPr>
          <p:cNvSpPr txBox="1"/>
          <p:nvPr/>
        </p:nvSpPr>
        <p:spPr>
          <a:xfrm>
            <a:off x="9089027" y="2822584"/>
            <a:ext cx="2258760" cy="721288"/>
          </a:xfrm>
          <a:prstGeom prst="rect">
            <a:avLst/>
          </a:prstGeom>
          <a:solidFill>
            <a:schemeClr val="accent1"/>
          </a:solidFill>
        </p:spPr>
        <p:txBody>
          <a:bodyPr wrap="none" lIns="91440" tIns="91440" rIns="91440" bIns="9144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1"/>
              </a:spcBef>
              <a:buClr>
                <a:schemeClr val="accent1"/>
              </a:buClr>
            </a:pPr>
            <a:r>
              <a:rPr lang="en-GB" sz="3200" dirty="0">
                <a:solidFill>
                  <a:schemeClr val="bg1"/>
                </a:solidFill>
                <a:latin typeface="+mj-lt"/>
              </a:rPr>
              <a:t>A few MHz!</a:t>
            </a:r>
          </a:p>
        </p:txBody>
      </p:sp>
    </p:spTree>
    <p:extLst>
      <p:ext uri="{BB962C8B-B14F-4D97-AF65-F5344CB8AC3E}">
        <p14:creationId xmlns:p14="http://schemas.microsoft.com/office/powerpoint/2010/main" val="2106023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75070-35E3-9386-DBB8-891B4C69A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CF4476-C948-5F46-827D-B7F30B9A1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+mj-lt"/>
              </a:rPr>
              <a:t>The challenges of molecular laser cooling</a:t>
            </a:r>
            <a:endParaRPr lang="en-US" b="0" noProof="0" dirty="0">
              <a:latin typeface="+mj-lt"/>
            </a:endParaRPr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E6AB6092-ED1F-7F41-D16F-559A9320BE10}"/>
              </a:ext>
            </a:extLst>
          </p:cNvPr>
          <p:cNvSpPr/>
          <p:nvPr/>
        </p:nvSpPr>
        <p:spPr>
          <a:xfrm>
            <a:off x="4307915" y="1156000"/>
            <a:ext cx="3545481" cy="4433150"/>
          </a:xfrm>
          <a:prstGeom prst="roundRect">
            <a:avLst>
              <a:gd name="adj" fmla="val 4560"/>
            </a:avLst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tIns="144000" rtlCol="0" anchor="t"/>
          <a:lstStyle/>
          <a:p>
            <a:pPr lvl="0"/>
            <a:r>
              <a:rPr lang="en-US" sz="2000" b="1" noProof="0" dirty="0">
                <a:solidFill>
                  <a:srgbClr val="00519E"/>
                </a:solidFill>
              </a:rPr>
              <a:t> Rotational branching</a:t>
            </a:r>
          </a:p>
          <a:p>
            <a:pPr lvl="0" algn="ctr"/>
            <a:endParaRPr lang="en-US" sz="2000" b="1" noProof="0" dirty="0">
              <a:solidFill>
                <a:srgbClr val="00519E"/>
              </a:solidFill>
            </a:endParaRPr>
          </a:p>
          <a:p>
            <a:pPr lvl="0" algn="ctr"/>
            <a:r>
              <a:rPr lang="en-US" noProof="0" dirty="0">
                <a:solidFill>
                  <a:schemeClr val="tx1"/>
                </a:solidFill>
              </a:rPr>
              <a:t>2008: Stuhl</a:t>
            </a:r>
            <a:endParaRPr lang="en-US" sz="1600" noProof="0" dirty="0">
              <a:solidFill>
                <a:schemeClr val="tx1"/>
              </a:solidFill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02F33618-5738-2155-ED86-091486FE84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588" y="2550716"/>
            <a:ext cx="2206939" cy="2445238"/>
          </a:xfrm>
          <a:prstGeom prst="rect">
            <a:avLst/>
          </a:prstGeom>
        </p:spPr>
      </p:pic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2E95F869-02E2-B069-3A4D-764B0FA7394C}"/>
              </a:ext>
            </a:extLst>
          </p:cNvPr>
          <p:cNvGrpSpPr/>
          <p:nvPr/>
        </p:nvGrpSpPr>
        <p:grpSpPr>
          <a:xfrm>
            <a:off x="8153707" y="1156000"/>
            <a:ext cx="3545481" cy="4433150"/>
            <a:chOff x="8153707" y="1156000"/>
            <a:chExt cx="3545481" cy="4433150"/>
          </a:xfrm>
        </p:grpSpPr>
        <p:sp>
          <p:nvSpPr>
            <p:cNvPr id="16" name="Abgerundetes Rechteck 15">
              <a:extLst>
                <a:ext uri="{FF2B5EF4-FFF2-40B4-BE49-F238E27FC236}">
                  <a16:creationId xmlns:a16="http://schemas.microsoft.com/office/drawing/2014/main" id="{0C529360-8E4C-59F2-32C7-85702EBD543F}"/>
                </a:ext>
              </a:extLst>
            </p:cNvPr>
            <p:cNvSpPr/>
            <p:nvPr/>
          </p:nvSpPr>
          <p:spPr>
            <a:xfrm>
              <a:off x="8153707" y="1156000"/>
              <a:ext cx="3545481" cy="4433150"/>
            </a:xfrm>
            <a:prstGeom prst="roundRect">
              <a:avLst>
                <a:gd name="adj" fmla="val 4560"/>
              </a:avLst>
            </a:prstGeom>
            <a:solidFill>
              <a:schemeClr val="accent5">
                <a:lumMod val="20000"/>
                <a:lumOff val="8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tIns="144000" rtlCol="0" anchor="t"/>
            <a:lstStyle/>
            <a:p>
              <a:pPr lvl="0"/>
              <a:r>
                <a:rPr lang="en-US" sz="2000" b="1" noProof="0" dirty="0">
                  <a:solidFill>
                    <a:srgbClr val="00519E"/>
                  </a:solidFill>
                </a:rPr>
                <a:t>Hyperfine complexity</a:t>
              </a:r>
            </a:p>
            <a:p>
              <a:pPr lvl="0" algn="ctr"/>
              <a:endParaRPr lang="en-US" sz="2000" b="1" noProof="0" dirty="0">
                <a:solidFill>
                  <a:srgbClr val="00519E"/>
                </a:solidFill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7AE300D2-EFA8-EE08-2BD6-A2262993A1E9}"/>
                </a:ext>
              </a:extLst>
            </p:cNvPr>
            <p:cNvSpPr/>
            <p:nvPr/>
          </p:nvSpPr>
          <p:spPr>
            <a:xfrm>
              <a:off x="8418055" y="1812291"/>
              <a:ext cx="358227" cy="185162"/>
            </a:xfrm>
            <a:prstGeom prst="rect">
              <a:avLst/>
            </a:prstGeom>
            <a:solidFill>
              <a:srgbClr val="ECE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BDABE36D-1A39-D783-45BC-C4A434192C2B}"/>
              </a:ext>
            </a:extLst>
          </p:cNvPr>
          <p:cNvGrpSpPr/>
          <p:nvPr/>
        </p:nvGrpSpPr>
        <p:grpSpPr>
          <a:xfrm>
            <a:off x="386990" y="1156000"/>
            <a:ext cx="3639953" cy="4433150"/>
            <a:chOff x="386988" y="1156000"/>
            <a:chExt cx="3639953" cy="4433150"/>
          </a:xfrm>
        </p:grpSpPr>
        <p:sp>
          <p:nvSpPr>
            <p:cNvPr id="5" name="Abgerundetes Rechteck 4">
              <a:extLst>
                <a:ext uri="{FF2B5EF4-FFF2-40B4-BE49-F238E27FC236}">
                  <a16:creationId xmlns:a16="http://schemas.microsoft.com/office/drawing/2014/main" id="{B387A270-2BED-1740-C432-057A9B0989C1}"/>
                </a:ext>
              </a:extLst>
            </p:cNvPr>
            <p:cNvSpPr/>
            <p:nvPr/>
          </p:nvSpPr>
          <p:spPr>
            <a:xfrm>
              <a:off x="481460" y="1156000"/>
              <a:ext cx="3545481" cy="4433150"/>
            </a:xfrm>
            <a:prstGeom prst="roundRect">
              <a:avLst>
                <a:gd name="adj" fmla="val 4560"/>
              </a:avLst>
            </a:prstGeom>
            <a:solidFill>
              <a:schemeClr val="accent5">
                <a:lumMod val="20000"/>
                <a:lumOff val="8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tIns="144000" rtlCol="0" anchor="t"/>
            <a:lstStyle/>
            <a:p>
              <a:pPr lvl="0"/>
              <a:r>
                <a:rPr lang="en-US" sz="2000" b="1" noProof="0" dirty="0">
                  <a:solidFill>
                    <a:srgbClr val="00519E"/>
                  </a:solidFill>
                </a:rPr>
                <a:t>Vibrational branching</a:t>
              </a:r>
            </a:p>
            <a:p>
              <a:pPr lvl="0"/>
              <a:endParaRPr lang="en-US" sz="2000" b="1" noProof="0" dirty="0">
                <a:solidFill>
                  <a:srgbClr val="00519E"/>
                </a:solidFill>
              </a:endParaRPr>
            </a:p>
            <a:p>
              <a:pPr lvl="0" algn="ctr"/>
              <a:r>
                <a:rPr lang="en-US" noProof="0" dirty="0">
                  <a:solidFill>
                    <a:schemeClr val="tx1"/>
                  </a:solidFill>
                </a:rPr>
                <a:t>2004: Di Rosa</a:t>
              </a:r>
            </a:p>
          </p:txBody>
        </p:sp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DE11921E-4525-5A31-781E-1CBAA12BC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988" y="2263404"/>
              <a:ext cx="3470228" cy="2699299"/>
            </a:xfrm>
            <a:prstGeom prst="rect">
              <a:avLst/>
            </a:prstGeom>
          </p:spPr>
        </p:pic>
      </p:grpSp>
      <p:sp>
        <p:nvSpPr>
          <p:cNvPr id="9" name="TextBox 3">
            <a:extLst>
              <a:ext uri="{FF2B5EF4-FFF2-40B4-BE49-F238E27FC236}">
                <a16:creationId xmlns:a16="http://schemas.microsoft.com/office/drawing/2014/main" id="{BD8E25AF-B707-AD36-DEC2-07F81066DA8A}"/>
              </a:ext>
            </a:extLst>
          </p:cNvPr>
          <p:cNvSpPr txBox="1"/>
          <p:nvPr/>
        </p:nvSpPr>
        <p:spPr>
          <a:xfrm>
            <a:off x="481460" y="5896335"/>
            <a:ext cx="7371936" cy="492443"/>
          </a:xfrm>
          <a:prstGeom prst="rect">
            <a:avLst/>
          </a:prstGeom>
          <a:solidFill>
            <a:srgbClr val="0C54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91440" bIns="91440">
            <a:spAutoFit/>
          </a:bodyPr>
          <a:lstStyle/>
          <a:p>
            <a:pPr algn="ctr"/>
            <a:r>
              <a:rPr lang="en-US" sz="2000" b="1" noProof="0" dirty="0">
                <a:solidFill>
                  <a:schemeClr val="bg1"/>
                </a:solidFill>
              </a:rPr>
              <a:t>Very successful: From </a:t>
            </a:r>
            <a:r>
              <a:rPr lang="en-US" sz="2000" b="1" noProof="0" dirty="0" err="1">
                <a:solidFill>
                  <a:schemeClr val="bg1"/>
                </a:solidFill>
              </a:rPr>
              <a:t>SrF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noProof="0" dirty="0">
                <a:solidFill>
                  <a:schemeClr val="bg1"/>
                </a:solidFill>
              </a:rPr>
              <a:t>to </a:t>
            </a:r>
            <a:r>
              <a:rPr lang="en-US" sz="2000" b="1" noProof="0" dirty="0" err="1">
                <a:solidFill>
                  <a:schemeClr val="bg1"/>
                </a:solidFill>
              </a:rPr>
              <a:t>polyatomics</a:t>
            </a:r>
            <a:r>
              <a:rPr lang="en-US" sz="2000" b="1" noProof="0" dirty="0">
                <a:solidFill>
                  <a:schemeClr val="bg1"/>
                </a:solidFill>
              </a:rPr>
              <a:t> …</a:t>
            </a:r>
          </a:p>
        </p:txBody>
      </p:sp>
      <p:grpSp>
        <p:nvGrpSpPr>
          <p:cNvPr id="11" name="Group 3">
            <a:extLst>
              <a:ext uri="{FF2B5EF4-FFF2-40B4-BE49-F238E27FC236}">
                <a16:creationId xmlns:a16="http://schemas.microsoft.com/office/drawing/2014/main" id="{F6A68DB5-BBBA-4C3D-4F09-FD7954E29D9B}"/>
              </a:ext>
            </a:extLst>
          </p:cNvPr>
          <p:cNvGrpSpPr/>
          <p:nvPr/>
        </p:nvGrpSpPr>
        <p:grpSpPr>
          <a:xfrm rot="1226767">
            <a:off x="3353728" y="827753"/>
            <a:ext cx="732817" cy="1240470"/>
            <a:chOff x="7461843" y="4508493"/>
            <a:chExt cx="1079222" cy="182684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4" name="Picture 47">
              <a:extLst>
                <a:ext uri="{FF2B5EF4-FFF2-40B4-BE49-F238E27FC236}">
                  <a16:creationId xmlns:a16="http://schemas.microsoft.com/office/drawing/2014/main" id="{E7503912-6819-A654-6E0F-1F8380336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57292">
              <a:off x="7433442" y="4894938"/>
              <a:ext cx="1136023" cy="1079222"/>
            </a:xfrm>
            <a:prstGeom prst="rect">
              <a:avLst/>
            </a:prstGeom>
          </p:spPr>
        </p:pic>
        <p:sp>
          <p:nvSpPr>
            <p:cNvPr id="23" name="Striped Right Arrow 2">
              <a:extLst>
                <a:ext uri="{FF2B5EF4-FFF2-40B4-BE49-F238E27FC236}">
                  <a16:creationId xmlns:a16="http://schemas.microsoft.com/office/drawing/2014/main" id="{B0D07ADD-23F3-E083-1162-3DEDAB6B0B37}"/>
                </a:ext>
              </a:extLst>
            </p:cNvPr>
            <p:cNvSpPr/>
            <p:nvPr/>
          </p:nvSpPr>
          <p:spPr>
            <a:xfrm rot="17324274">
              <a:off x="8089762" y="4480161"/>
              <a:ext cx="355261" cy="411925"/>
            </a:xfrm>
            <a:prstGeom prst="stripedRightArrow">
              <a:avLst>
                <a:gd name="adj1" fmla="val 54341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 noProof="0" dirty="0"/>
            </a:p>
          </p:txBody>
        </p:sp>
        <p:sp>
          <p:nvSpPr>
            <p:cNvPr id="30" name="Striped Right Arrow 52">
              <a:extLst>
                <a:ext uri="{FF2B5EF4-FFF2-40B4-BE49-F238E27FC236}">
                  <a16:creationId xmlns:a16="http://schemas.microsoft.com/office/drawing/2014/main" id="{F6C43122-E133-ECC3-9AB3-2C265C6CDFAE}"/>
                </a:ext>
              </a:extLst>
            </p:cNvPr>
            <p:cNvSpPr/>
            <p:nvPr/>
          </p:nvSpPr>
          <p:spPr>
            <a:xfrm rot="6570146">
              <a:off x="7577823" y="5951747"/>
              <a:ext cx="355261" cy="411925"/>
            </a:xfrm>
            <a:prstGeom prst="stripedRightArrow">
              <a:avLst>
                <a:gd name="adj1" fmla="val 54341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 noProof="0" dirty="0"/>
            </a:p>
          </p:txBody>
        </p:sp>
      </p:grpSp>
      <p:grpSp>
        <p:nvGrpSpPr>
          <p:cNvPr id="31" name="Group 90">
            <a:extLst>
              <a:ext uri="{FF2B5EF4-FFF2-40B4-BE49-F238E27FC236}">
                <a16:creationId xmlns:a16="http://schemas.microsoft.com/office/drawing/2014/main" id="{8D7E2B2D-2CDB-ACF9-2AEA-FF5458E23C9A}"/>
              </a:ext>
            </a:extLst>
          </p:cNvPr>
          <p:cNvGrpSpPr/>
          <p:nvPr/>
        </p:nvGrpSpPr>
        <p:grpSpPr>
          <a:xfrm rot="17856155">
            <a:off x="6999398" y="918859"/>
            <a:ext cx="1163891" cy="825137"/>
            <a:chOff x="556251" y="4100769"/>
            <a:chExt cx="1520414" cy="113602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2" name="Straight Connector 91">
              <a:extLst>
                <a:ext uri="{FF2B5EF4-FFF2-40B4-BE49-F238E27FC236}">
                  <a16:creationId xmlns:a16="http://schemas.microsoft.com/office/drawing/2014/main" id="{0E40EF56-93B0-62A1-91CC-35C63B1F85AB}"/>
                </a:ext>
              </a:extLst>
            </p:cNvPr>
            <p:cNvCxnSpPr/>
            <p:nvPr/>
          </p:nvCxnSpPr>
          <p:spPr>
            <a:xfrm>
              <a:off x="1158543" y="4563609"/>
              <a:ext cx="918122" cy="37495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92">
              <a:extLst>
                <a:ext uri="{FF2B5EF4-FFF2-40B4-BE49-F238E27FC236}">
                  <a16:creationId xmlns:a16="http://schemas.microsoft.com/office/drawing/2014/main" id="{8FE70AB9-A530-6695-B86F-8B5DB25A1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57292">
              <a:off x="527850" y="4129170"/>
              <a:ext cx="1136023" cy="1079222"/>
            </a:xfrm>
            <a:prstGeom prst="rect">
              <a:avLst/>
            </a:prstGeom>
          </p:spPr>
        </p:pic>
        <p:sp>
          <p:nvSpPr>
            <p:cNvPr id="34" name="Curved Right Arrow 93">
              <a:extLst>
                <a:ext uri="{FF2B5EF4-FFF2-40B4-BE49-F238E27FC236}">
                  <a16:creationId xmlns:a16="http://schemas.microsoft.com/office/drawing/2014/main" id="{FC98DB1C-51CE-1F08-05DD-C0ACAA2E5F88}"/>
                </a:ext>
              </a:extLst>
            </p:cNvPr>
            <p:cNvSpPr/>
            <p:nvPr/>
          </p:nvSpPr>
          <p:spPr>
            <a:xfrm rot="6300000">
              <a:off x="1684941" y="4697463"/>
              <a:ext cx="360040" cy="194363"/>
            </a:xfrm>
            <a:prstGeom prst="curvedRightArrow">
              <a:avLst>
                <a:gd name="adj1" fmla="val 14501"/>
                <a:gd name="adj2" fmla="val 50000"/>
                <a:gd name="adj3" fmla="val 25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 noProof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0D37110-BBC2-076E-B031-D7E1C6407514}"/>
              </a:ext>
            </a:extLst>
          </p:cNvPr>
          <p:cNvGrpSpPr>
            <a:grpSpLocks noChangeAspect="1"/>
          </p:cNvGrpSpPr>
          <p:nvPr/>
        </p:nvGrpSpPr>
        <p:grpSpPr>
          <a:xfrm>
            <a:off x="11016079" y="973031"/>
            <a:ext cx="885249" cy="931841"/>
            <a:chOff x="5528957" y="4610553"/>
            <a:chExt cx="1019605" cy="1073269"/>
          </a:xfrm>
        </p:grpSpPr>
        <p:sp>
          <p:nvSpPr>
            <p:cNvPr id="6" name="Right Arrow 29">
              <a:extLst>
                <a:ext uri="{FF2B5EF4-FFF2-40B4-BE49-F238E27FC236}">
                  <a16:creationId xmlns:a16="http://schemas.microsoft.com/office/drawing/2014/main" id="{26A056E8-7700-71E6-2E57-2795BF8F3F07}"/>
                </a:ext>
              </a:extLst>
            </p:cNvPr>
            <p:cNvSpPr/>
            <p:nvPr/>
          </p:nvSpPr>
          <p:spPr>
            <a:xfrm rot="4123202" flipH="1" flipV="1">
              <a:off x="6064434" y="4887081"/>
              <a:ext cx="589488" cy="250565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noProof="0" dirty="0"/>
            </a:p>
          </p:txBody>
        </p:sp>
        <p:pic>
          <p:nvPicPr>
            <p:cNvPr id="7" name="Picture 15">
              <a:extLst>
                <a:ext uri="{FF2B5EF4-FFF2-40B4-BE49-F238E27FC236}">
                  <a16:creationId xmlns:a16="http://schemas.microsoft.com/office/drawing/2014/main" id="{17522501-3E55-F8EC-938C-B1316663C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7075404">
              <a:off x="5502125" y="4637385"/>
              <a:ext cx="1073269" cy="1019605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76F0AD9-0327-211F-3AEA-C55C4175196D}"/>
              </a:ext>
            </a:extLst>
          </p:cNvPr>
          <p:cNvSpPr txBox="1"/>
          <p:nvPr/>
        </p:nvSpPr>
        <p:spPr>
          <a:xfrm>
            <a:off x="8579626" y="4913800"/>
            <a:ext cx="2758769" cy="563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AT" sz="1600" dirty="0">
                <a:solidFill>
                  <a:srgbClr val="FF0000"/>
                </a:solidFill>
              </a:rPr>
              <a:t>Apply some (roughly suitable) </a:t>
            </a:r>
            <a:br>
              <a:rPr lang="en-AT" sz="1600" dirty="0">
                <a:solidFill>
                  <a:srgbClr val="FF0000"/>
                </a:solidFill>
              </a:rPr>
            </a:br>
            <a:r>
              <a:rPr lang="en-AT" sz="1600" dirty="0">
                <a:solidFill>
                  <a:srgbClr val="FF0000"/>
                </a:solidFill>
              </a:rPr>
              <a:t>laser sidebands …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11A10F-DF3B-8AAA-28BD-1DC9B0CD8F20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27" r="-1"/>
          <a:stretch/>
        </p:blipFill>
        <p:spPr>
          <a:xfrm>
            <a:off x="9160808" y="2210871"/>
            <a:ext cx="1596404" cy="27029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DCE5F87-CF83-97D3-AE41-53068116E800}"/>
              </a:ext>
            </a:extLst>
          </p:cNvPr>
          <p:cNvSpPr txBox="1"/>
          <p:nvPr/>
        </p:nvSpPr>
        <p:spPr>
          <a:xfrm>
            <a:off x="8296380" y="1853854"/>
            <a:ext cx="3325270" cy="2682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AT" sz="1600" dirty="0">
                <a:solidFill>
                  <a:schemeClr val="accent2"/>
                </a:solidFill>
              </a:rPr>
              <a:t>Typically, not so much complexity …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79F25C5-4D3B-5370-7BA3-F32D76F2CF51}"/>
              </a:ext>
            </a:extLst>
          </p:cNvPr>
          <p:cNvGrpSpPr/>
          <p:nvPr/>
        </p:nvGrpSpPr>
        <p:grpSpPr>
          <a:xfrm>
            <a:off x="10635470" y="3533818"/>
            <a:ext cx="150875" cy="1179668"/>
            <a:chOff x="10635470" y="3533818"/>
            <a:chExt cx="150875" cy="117966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5F40C8F-6EBE-60DF-BDA3-6B9C8095B353}"/>
                </a:ext>
              </a:extLst>
            </p:cNvPr>
            <p:cNvSpPr txBox="1"/>
            <p:nvPr/>
          </p:nvSpPr>
          <p:spPr>
            <a:xfrm rot="16200000">
              <a:off x="10253464" y="3915824"/>
              <a:ext cx="914888" cy="1508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en-US" sz="900" dirty="0"/>
                <a:t>10s MHz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DE382D4-322D-72C7-2062-9054547FCE82}"/>
                </a:ext>
              </a:extLst>
            </p:cNvPr>
            <p:cNvCxnSpPr/>
            <p:nvPr/>
          </p:nvCxnSpPr>
          <p:spPr>
            <a:xfrm flipV="1">
              <a:off x="10734806" y="3710705"/>
              <a:ext cx="0" cy="23499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7D4D709-2114-9A98-72D6-BBCA542FC4BD}"/>
                </a:ext>
              </a:extLst>
            </p:cNvPr>
            <p:cNvCxnSpPr>
              <a:cxnSpLocks/>
            </p:cNvCxnSpPr>
            <p:nvPr/>
          </p:nvCxnSpPr>
          <p:spPr>
            <a:xfrm>
              <a:off x="10724368" y="4467367"/>
              <a:ext cx="0" cy="24611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C818E506-B98E-5CDA-88AC-546421C7313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05" l="628" r="998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15006" flipH="1">
            <a:off x="2767580" y="4488175"/>
            <a:ext cx="1342468" cy="107271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CFC0328-F725-A330-995C-C9E4FD7CB9FE}"/>
              </a:ext>
            </a:extLst>
          </p:cNvPr>
          <p:cNvSpPr txBox="1"/>
          <p:nvPr/>
        </p:nvSpPr>
        <p:spPr>
          <a:xfrm>
            <a:off x="6780521" y="6438410"/>
            <a:ext cx="12704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CaOCH</a:t>
            </a:r>
            <a:r>
              <a:rPr lang="en-US" baseline="-25000" dirty="0"/>
              <a:t>3</a:t>
            </a:r>
            <a:endParaRPr lang="en-US" dirty="0"/>
          </a:p>
        </p:txBody>
      </p:sp>
      <p:pic>
        <p:nvPicPr>
          <p:cNvPr id="41" name="Picture 40" descr="A diagram of a molecule&#10;&#10;AI-generated content may be incorrect.">
            <a:extLst>
              <a:ext uri="{FF2B5EF4-FFF2-40B4-BE49-F238E27FC236}">
                <a16:creationId xmlns:a16="http://schemas.microsoft.com/office/drawing/2014/main" id="{3BFFFA8D-E2D5-D1A0-4E8F-F27CF6FA4BA5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575" y="5700163"/>
            <a:ext cx="548916" cy="1077161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5644435-DBD7-EA13-6729-8A0993D7F4EC}"/>
              </a:ext>
            </a:extLst>
          </p:cNvPr>
          <p:cNvGrpSpPr/>
          <p:nvPr/>
        </p:nvGrpSpPr>
        <p:grpSpPr>
          <a:xfrm>
            <a:off x="9415696" y="407831"/>
            <a:ext cx="2283492" cy="741136"/>
            <a:chOff x="8003507" y="-832757"/>
            <a:chExt cx="2283492" cy="741136"/>
          </a:xfrm>
        </p:grpSpPr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4948BBDB-B569-48A6-F3AF-150209ACBAC3}"/>
                </a:ext>
              </a:extLst>
            </p:cNvPr>
            <p:cNvSpPr/>
            <p:nvPr/>
          </p:nvSpPr>
          <p:spPr>
            <a:xfrm rot="2491000">
              <a:off x="9666513" y="-630464"/>
              <a:ext cx="620486" cy="538843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10CF26C-4A3A-A1BD-14B4-5D1A991BCB48}"/>
                </a:ext>
              </a:extLst>
            </p:cNvPr>
            <p:cNvSpPr/>
            <p:nvPr/>
          </p:nvSpPr>
          <p:spPr>
            <a:xfrm>
              <a:off x="8003507" y="-832757"/>
              <a:ext cx="1973249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In the wrong place!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964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12" grpId="1"/>
      <p:bldP spid="17" grpId="0"/>
      <p:bldP spid="35" grpId="0"/>
    </p:bldLst>
  </p:timing>
</p:sld>
</file>

<file path=ppt/theme/theme1.xml><?xml version="1.0" encoding="utf-8"?>
<a:theme xmlns:a="http://schemas.openxmlformats.org/drawingml/2006/main" name="Uni_Stuttgart">
  <a:themeElements>
    <a:clrScheme name="UNI COLOU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179388" indent="-179388">
          <a:lnSpc>
            <a:spcPct val="120000"/>
          </a:lnSpc>
          <a:spcBef>
            <a:spcPts val="750"/>
          </a:spcBef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Master D_16zu10 Institute.potx" id="{C3B3A38B-0338-49FB-B231-116B7D339AEF}" vid="{AA825256-4409-4510-8B2A-E00170960EB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12001</TotalTime>
  <Words>4131</Words>
  <Application>Microsoft Macintosh PowerPoint</Application>
  <PresentationFormat>Widescreen</PresentationFormat>
  <Paragraphs>669</Paragraphs>
  <Slides>39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Calibri</vt:lpstr>
      <vt:lpstr>Cambria Math</vt:lpstr>
      <vt:lpstr>Symbol</vt:lpstr>
      <vt:lpstr>Univers for UniS 55 Roman Rg</vt:lpstr>
      <vt:lpstr>Univers for UniS 65 Bold Rg</vt:lpstr>
      <vt:lpstr>Univers LT Pro 45 Light</vt:lpstr>
      <vt:lpstr>Univers LT Pro 55</vt:lpstr>
      <vt:lpstr>Wingdings</vt:lpstr>
      <vt:lpstr>Uni_Stuttgart</vt:lpstr>
      <vt:lpstr>PowerPoint Presentation</vt:lpstr>
      <vt:lpstr>Motivation: Precision tests of fundamental physics</vt:lpstr>
      <vt:lpstr>Where can we “look” with molecules?</vt:lpstr>
      <vt:lpstr>The motivation: new precision measurements</vt:lpstr>
      <vt:lpstr>Motivation: An interdisciplinary mission …</vt:lpstr>
      <vt:lpstr>Laser cooling of (neutral) molecules</vt:lpstr>
      <vt:lpstr>Laser cooling</vt:lpstr>
      <vt:lpstr>Laser cooling</vt:lpstr>
      <vt:lpstr>The challenges of molecular laser cooling</vt:lpstr>
      <vt:lpstr>The challenges of molecular laser cooling</vt:lpstr>
      <vt:lpstr>The molecule today: (stable) barium monofluoride</vt:lpstr>
      <vt:lpstr>PowerPoint Presentation</vt:lpstr>
      <vt:lpstr>PowerPoint Presentation</vt:lpstr>
      <vt:lpstr>Optimized laser cooling of heavy molecules</vt:lpstr>
      <vt:lpstr>The need to efficiently realize cooling forces …</vt:lpstr>
      <vt:lpstr>The need to efficiently realize cooling forces …</vt:lpstr>
      <vt:lpstr>Modeling laser cooling of 138BaF</vt:lpstr>
      <vt:lpstr>Modeling laser cooling of 138BaF - optimization</vt:lpstr>
      <vt:lpstr>How to generate arbitrary sidebands?</vt:lpstr>
      <vt:lpstr>Many lasers are required!  Efficiency is key to making this work ...</vt:lpstr>
      <vt:lpstr>Experimental setup</vt:lpstr>
      <vt:lpstr>Experimental setup</vt:lpstr>
      <vt:lpstr>Laser cooling of 138BaF</vt:lpstr>
      <vt:lpstr>Laser cooling of 138BaF - Optimization</vt:lpstr>
      <vt:lpstr>Laser cooling of BaF – Rare isotopologues</vt:lpstr>
      <vt:lpstr>Isotopologue-selective addressing</vt:lpstr>
      <vt:lpstr>Isotopologue-selective laser cooling of BaF</vt:lpstr>
      <vt:lpstr>PowerPoint Presentation</vt:lpstr>
      <vt:lpstr>Laser cooling of BaF – rare &amp; complex isotopologues</vt:lpstr>
      <vt:lpstr>Level-structure 137BaF</vt:lpstr>
      <vt:lpstr>Laser-cooled complex rare 137BaF</vt:lpstr>
      <vt:lpstr>How far can these principles be pushed?</vt:lpstr>
      <vt:lpstr>Roadmap for the molecular sensor</vt:lpstr>
      <vt:lpstr>Roadmap for the molecular sensor</vt:lpstr>
      <vt:lpstr>Conclusion</vt:lpstr>
      <vt:lpstr>Conclusion – broader context</vt:lpstr>
      <vt:lpstr>Thank you</vt:lpstr>
      <vt:lpstr>PowerPoint Presentation</vt:lpstr>
      <vt:lpstr>Outlook</vt:lpstr>
    </vt:vector>
  </TitlesOfParts>
  <Company>5. Physikalisches Institut, Universität Stuttgart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Breakfast talk</dc:title>
  <dc:creator>Tatsam Garg</dc:creator>
  <cp:lastModifiedBy>Langen, Tim</cp:lastModifiedBy>
  <cp:revision>3772</cp:revision>
  <cp:lastPrinted>2022-07-26T15:46:30Z</cp:lastPrinted>
  <dcterms:created xsi:type="dcterms:W3CDTF">2020-08-04T12:36:11Z</dcterms:created>
  <dcterms:modified xsi:type="dcterms:W3CDTF">2026-01-22T09:15:07Z</dcterms:modified>
</cp:coreProperties>
</file>