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9" r:id="rId2"/>
    <p:sldId id="257" r:id="rId3"/>
    <p:sldId id="262" r:id="rId4"/>
    <p:sldId id="863" r:id="rId5"/>
    <p:sldId id="269" r:id="rId6"/>
    <p:sldId id="862" r:id="rId7"/>
    <p:sldId id="864" r:id="rId8"/>
    <p:sldId id="268" r:id="rId9"/>
    <p:sldId id="266" r:id="rId10"/>
    <p:sldId id="265" r:id="rId11"/>
    <p:sldId id="8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673D0-FE60-AA44-912A-F3453F0F3F4A}" v="536" dt="2026-01-19T20:43:56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1"/>
    <p:restoredTop sz="94687"/>
  </p:normalViewPr>
  <p:slideViewPr>
    <p:cSldViewPr snapToGrid="0">
      <p:cViewPr varScale="1">
        <p:scale>
          <a:sx n="121" d="100"/>
          <a:sy n="121" d="100"/>
        </p:scale>
        <p:origin x="4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67B7F-0BBC-A247-8001-CC435554F915}" type="datetimeFigureOut">
              <a:rPr lang="en-US" smtClean="0"/>
              <a:t>1/20/26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B4BDC-2E65-4A47-8B25-E905DCE76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4BDC-2E65-4A47-8B25-E905DCE76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1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3BEB4-CC4C-42F0-C2A0-B31F347B6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55F297-067B-D0A1-93AE-34287E141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A6945-97FA-213B-BDC8-C5922A94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CD9DE-33A2-635D-1809-2316EEA9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25530-2709-50B4-E2A9-A01AE0FF4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01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C675-F03D-612A-5B1D-19351E7FB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7DE82F-4EBB-14E4-F570-D8A4803EE2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C0ABB-362E-EA99-9A62-E1B900D35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8DC43-F6EB-745C-C3DA-1B25DCE5F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14E95-C125-9271-68AA-DB0158DA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91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74E885-8551-CF5F-E17A-F18DDE05C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96A825-D463-799B-DC0D-480F60890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32D62-CC98-790F-2899-AC49453FD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50E8C-D53C-27B1-F8AE-362AB06D2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08CCC-2939-428B-50CD-1EB6A1B88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6FCAB-E23D-6EEA-8F3F-449B5348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D2930-8045-E236-59BA-162BC04FD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AEDDE-C69B-5607-4F1A-E7250A8E3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1642E-A057-81A2-864A-2105C1C42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8EFF3-7391-4203-E1ED-8BF3E729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0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FDD3-B836-7F7B-A754-1E4F4E1F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65760-256C-6B22-5EFD-02101DFFF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AEAA-1D44-92A2-B2AA-9FF9766E5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B960F-C295-A60E-C2FC-7EEF167A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7595-2BB1-1795-75FC-BE309873C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30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4AEB-7508-6F8E-8872-DFF6B420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488CB-6901-03CB-B46F-2E3286DFC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3D14B-39E7-F51B-869D-99B6FFE6F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D19-F1FA-F224-B10A-8E0791FC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FBC90-FD47-D838-BA1D-BBCE6612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34800-B361-B773-AB76-FE10C955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0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D130A-73C3-4D2E-87E3-AC788090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0994E-D1E6-4843-2E7D-5DF011AAA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016D7-058F-7E9D-D764-ED502B0F6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17A3C0-3847-F801-B4BE-1194A9284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87B4AB-74E8-B592-70F9-5E06C18FD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DFE7F0-C9C3-D995-1039-4391B3FF1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449475-DA06-887C-04CA-98DAA8CE4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CA05E3-42AB-7D6D-2330-98C25261A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17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63CFB-53CC-2514-04E2-D167BB7C8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23392-6828-2035-DD33-6D377D0D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1C7A3-7CCC-2816-1F57-D2E2653DF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E34FC-9A22-1647-16C5-8C215B1A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5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D13BE-2164-2BFA-368F-A98CB38EE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EBCE-3A7A-31BA-C5B7-D0A4DEFF6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44D5C-388B-760B-F97C-08152575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6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AA0F5-7329-7F93-618B-8E453B37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16E2C-3D0F-B100-19A3-D0332B389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CB01E-1A0D-D86A-79A0-B65C9417D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262F4-7346-2BCE-002E-AA1C95B0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07011-C944-88CF-8B6E-07443D51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19284-61E5-65A0-C165-51C60B90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56AAE-A276-520B-A81B-6D6F53615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110A3-8C64-5CFD-D9C1-FA42C684DB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5B4C9-CEF9-98BA-0B72-FC4836856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F0C7C-39A3-8EA5-124E-A739D871C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2EB4E-99B2-96CF-F96E-321D99286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B5EC8-46F7-BCE3-8291-D4B962FBC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0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FD0CD3-E451-34E8-2663-45BAC57B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331C6-A724-0BD6-0E24-44E747C12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56E59-6AB1-196A-E259-C06664DEA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9112EF-42FD-B842-8058-8EE5A8BDA8B0}" type="datetimeFigureOut">
              <a:rPr lang="en-US" smtClean="0"/>
              <a:t>1/20/26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9355C-FE56-650E-94D4-5348939DAD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DCCD6-3F9D-0BD4-CD6E-6E32A0593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6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AFFD8-29DA-80C1-29DA-9E802639E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Gothic Tower and Abstract Sky">
            <a:extLst>
              <a:ext uri="{FF2B5EF4-FFF2-40B4-BE49-F238E27FC236}">
                <a16:creationId xmlns:a16="http://schemas.microsoft.com/office/drawing/2014/main" id="{A6542BE8-0398-9C6C-E669-76E3819EBD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9052" r="217" b="30569"/>
          <a:stretch>
            <a:fillRect/>
          </a:stretch>
        </p:blipFill>
        <p:spPr bwMode="auto">
          <a:xfrm>
            <a:off x="0" y="1289927"/>
            <a:ext cx="12192000" cy="556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580D78-0758-AE42-8DB3-087D0084C5FC}"/>
              </a:ext>
            </a:extLst>
          </p:cNvPr>
          <p:cNvSpPr txBox="1"/>
          <p:nvPr/>
        </p:nvSpPr>
        <p:spPr>
          <a:xfrm>
            <a:off x="375557" y="121028"/>
            <a:ext cx="143985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New Window on Fundamental Physics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From Tabletop Devices to Large Scale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E071C9-8655-1885-6061-6F10D063745A}"/>
              </a:ext>
            </a:extLst>
          </p:cNvPr>
          <p:cNvSpPr txBox="1"/>
          <p:nvPr/>
        </p:nvSpPr>
        <p:spPr>
          <a:xfrm>
            <a:off x="375556" y="1487398"/>
            <a:ext cx="14398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20-23 January 2026</a:t>
            </a:r>
          </a:p>
        </p:txBody>
      </p:sp>
    </p:spTree>
    <p:extLst>
      <p:ext uri="{BB962C8B-B14F-4D97-AF65-F5344CB8AC3E}">
        <p14:creationId xmlns:p14="http://schemas.microsoft.com/office/powerpoint/2010/main" val="307803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niversity of Manchester Schuster Annexe | Hawkins\Brown">
            <a:extLst>
              <a:ext uri="{FF2B5EF4-FFF2-40B4-BE49-F238E27FC236}">
                <a16:creationId xmlns:a16="http://schemas.microsoft.com/office/drawing/2014/main" id="{BD4004DA-09F5-EDF3-40DC-BA8551577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917" y="1747040"/>
            <a:ext cx="8197225" cy="386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D403CE-2204-3D06-0FB8-46C1ACA25353}"/>
              </a:ext>
            </a:extLst>
          </p:cNvPr>
          <p:cNvSpPr txBox="1"/>
          <p:nvPr/>
        </p:nvSpPr>
        <p:spPr>
          <a:xfrm>
            <a:off x="1789917" y="598271"/>
            <a:ext cx="8844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Talks : 25 Minutes + 5 minutes discussion </a:t>
            </a:r>
          </a:p>
        </p:txBody>
      </p:sp>
    </p:spTree>
    <p:extLst>
      <p:ext uri="{BB962C8B-B14F-4D97-AF65-F5344CB8AC3E}">
        <p14:creationId xmlns:p14="http://schemas.microsoft.com/office/powerpoint/2010/main" val="4230783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BDC4B-077B-A68B-68B3-01C5EF2DD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1304D5C-E973-47C2-A854-8CBD457A7358}"/>
              </a:ext>
            </a:extLst>
          </p:cNvPr>
          <p:cNvSpPr txBox="1"/>
          <p:nvPr/>
        </p:nvSpPr>
        <p:spPr>
          <a:xfrm>
            <a:off x="7388772" y="42041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A84ABE-B777-461D-194F-490D705D9AA5}"/>
              </a:ext>
            </a:extLst>
          </p:cNvPr>
          <p:cNvSpPr txBox="1"/>
          <p:nvPr/>
        </p:nvSpPr>
        <p:spPr>
          <a:xfrm>
            <a:off x="4431747" y="5623005"/>
            <a:ext cx="4029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Breakout Rooms</a:t>
            </a:r>
          </a:p>
        </p:txBody>
      </p: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1AA583D0-67D0-F026-B813-1737FECB5380}"/>
              </a:ext>
            </a:extLst>
          </p:cNvPr>
          <p:cNvCxnSpPr>
            <a:cxnSpLocks/>
          </p:cNvCxnSpPr>
          <p:nvPr/>
        </p:nvCxnSpPr>
        <p:spPr>
          <a:xfrm flipV="1">
            <a:off x="8461248" y="3620112"/>
            <a:ext cx="2194560" cy="2002893"/>
          </a:xfrm>
          <a:prstGeom prst="curvedConnector3">
            <a:avLst/>
          </a:prstGeom>
          <a:ln w="1143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58223ED-6193-147E-C05E-094C0D3994AD}"/>
              </a:ext>
            </a:extLst>
          </p:cNvPr>
          <p:cNvSpPr txBox="1"/>
          <p:nvPr/>
        </p:nvSpPr>
        <p:spPr>
          <a:xfrm>
            <a:off x="4701740" y="2653862"/>
            <a:ext cx="2788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Enjoy!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3976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E6C43-F897-7550-D71C-978BF6EDE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fessor Kieran Flanagan wins 2022 Ernest Rutherford Medal">
            <a:extLst>
              <a:ext uri="{FF2B5EF4-FFF2-40B4-BE49-F238E27FC236}">
                <a16:creationId xmlns:a16="http://schemas.microsoft.com/office/drawing/2014/main" id="{01DDB44C-695B-0CCE-06C6-0BCDF4E163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6" r="-11686"/>
          <a:stretch>
            <a:fillRect/>
          </a:stretch>
        </p:blipFill>
        <p:spPr bwMode="auto">
          <a:xfrm>
            <a:off x="1716238" y="198306"/>
            <a:ext cx="2851150" cy="285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C2FBE1-5C17-DE05-C980-BE91FA78C7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645" t="32886" r="28982" b="39815"/>
          <a:stretch>
            <a:fillRect/>
          </a:stretch>
        </p:blipFill>
        <p:spPr>
          <a:xfrm>
            <a:off x="8028176" y="181976"/>
            <a:ext cx="2535777" cy="2851149"/>
          </a:xfrm>
          <a:prstGeom prst="rect">
            <a:avLst/>
          </a:prstGeom>
          <a:ln w="25400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BDD2FF-AFCE-608C-E685-22BCBA40FA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85" t="32549" r="69163" b="44289"/>
          <a:stretch>
            <a:fillRect/>
          </a:stretch>
        </p:blipFill>
        <p:spPr>
          <a:xfrm>
            <a:off x="7119517" y="3522141"/>
            <a:ext cx="2319803" cy="2760363"/>
          </a:xfrm>
          <a:prstGeom prst="rect">
            <a:avLst/>
          </a:prstGeom>
          <a:ln w="25400">
            <a:noFill/>
          </a:ln>
        </p:spPr>
      </p:pic>
      <p:pic>
        <p:nvPicPr>
          <p:cNvPr id="2050" name="Picture 2" descr="Peter Millington">
            <a:extLst>
              <a:ext uri="{FF2B5EF4-FFF2-40B4-BE49-F238E27FC236}">
                <a16:creationId xmlns:a16="http://schemas.microsoft.com/office/drawing/2014/main" id="{F1EF9B1A-D234-39B8-74E0-3EAA3B7E63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2" b="12942"/>
          <a:stretch>
            <a:fillRect/>
          </a:stretch>
        </p:blipFill>
        <p:spPr bwMode="auto">
          <a:xfrm>
            <a:off x="3955674" y="3581468"/>
            <a:ext cx="2562688" cy="267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ucien Heurtier | My Universe">
            <a:extLst>
              <a:ext uri="{FF2B5EF4-FFF2-40B4-BE49-F238E27FC236}">
                <a16:creationId xmlns:a16="http://schemas.microsoft.com/office/drawing/2014/main" id="{BB5BDEFA-267C-9D15-3280-DCAC2AFE32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0" r="22468"/>
          <a:stretch>
            <a:fillRect/>
          </a:stretch>
        </p:blipFill>
        <p:spPr bwMode="auto">
          <a:xfrm>
            <a:off x="4780507" y="181977"/>
            <a:ext cx="2630986" cy="285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FD38F2-0B03-09AF-4967-B37751F0901C}"/>
              </a:ext>
            </a:extLst>
          </p:cNvPr>
          <p:cNvSpPr txBox="1"/>
          <p:nvPr/>
        </p:nvSpPr>
        <p:spPr>
          <a:xfrm>
            <a:off x="1806293" y="3042351"/>
            <a:ext cx="2420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Kieran Flanagan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BFCE02-029B-4882-DB94-90E69CDB09BC}"/>
              </a:ext>
            </a:extLst>
          </p:cNvPr>
          <p:cNvSpPr txBox="1"/>
          <p:nvPr/>
        </p:nvSpPr>
        <p:spPr>
          <a:xfrm>
            <a:off x="871375" y="6256890"/>
            <a:ext cx="249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Jamie McDonald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681BC3-CF6E-2D92-C6C4-2CCDFB3696ED}"/>
              </a:ext>
            </a:extLst>
          </p:cNvPr>
          <p:cNvSpPr txBox="1"/>
          <p:nvPr/>
        </p:nvSpPr>
        <p:spPr>
          <a:xfrm>
            <a:off x="4947676" y="3055811"/>
            <a:ext cx="2349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Lucien </a:t>
            </a:r>
            <a:r>
              <a:rPr lang="en-US" sz="2400" b="1" dirty="0" err="1"/>
              <a:t>Heurtier</a:t>
            </a:r>
            <a:endParaRPr lang="en-US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DA6E83-F028-40D1-8A5E-D3A59DF04030}"/>
              </a:ext>
            </a:extLst>
          </p:cNvPr>
          <p:cNvSpPr txBox="1"/>
          <p:nvPr/>
        </p:nvSpPr>
        <p:spPr>
          <a:xfrm>
            <a:off x="8344234" y="3041292"/>
            <a:ext cx="1740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Matt </a:t>
            </a:r>
            <a:r>
              <a:rPr lang="en-US" sz="2400" b="1" dirty="0" err="1"/>
              <a:t>Millns</a:t>
            </a:r>
            <a:endParaRPr lang="en-US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DF95F3-919E-A7E1-E39B-EB3B201E0262}"/>
              </a:ext>
            </a:extLst>
          </p:cNvPr>
          <p:cNvSpPr txBox="1"/>
          <p:nvPr/>
        </p:nvSpPr>
        <p:spPr>
          <a:xfrm>
            <a:off x="4049115" y="6256890"/>
            <a:ext cx="2269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Pete Millington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21126D-3180-3271-4754-E1D5A62748EE}"/>
              </a:ext>
            </a:extLst>
          </p:cNvPr>
          <p:cNvSpPr txBox="1"/>
          <p:nvPr/>
        </p:nvSpPr>
        <p:spPr>
          <a:xfrm>
            <a:off x="7445673" y="6256889"/>
            <a:ext cx="1557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Ted Smith</a:t>
            </a:r>
          </a:p>
        </p:txBody>
      </p:sp>
      <p:pic>
        <p:nvPicPr>
          <p:cNvPr id="2056" name="Picture 8" descr="Jamie Mcdonald - Research Explorer The University of Manchester">
            <a:extLst>
              <a:ext uri="{FF2B5EF4-FFF2-40B4-BE49-F238E27FC236}">
                <a16:creationId xmlns:a16="http://schemas.microsoft.com/office/drawing/2014/main" id="{DF3DE0EF-3AEF-A9DD-1F69-76E9225E1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68" y="3532482"/>
            <a:ext cx="2821253" cy="27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067E699-13AC-4C7C-FDA2-6F4F8DD1375F}"/>
              </a:ext>
            </a:extLst>
          </p:cNvPr>
          <p:cNvSpPr txBox="1"/>
          <p:nvPr/>
        </p:nvSpPr>
        <p:spPr>
          <a:xfrm>
            <a:off x="9765476" y="4739998"/>
            <a:ext cx="22383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+ Physics </a:t>
            </a:r>
            <a:br>
              <a:rPr lang="en-US" sz="3200" dirty="0"/>
            </a:br>
            <a:r>
              <a:rPr lang="en-US" sz="3200" dirty="0"/>
              <a:t>Operations </a:t>
            </a:r>
            <a:br>
              <a:rPr lang="en-US" sz="3200" dirty="0"/>
            </a:br>
            <a:r>
              <a:rPr lang="en-US" sz="320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316628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C766D-1352-0E7F-96DF-2E6FC3770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logos with text&#10;&#10;AI-generated content may be incorrect.">
            <a:extLst>
              <a:ext uri="{FF2B5EF4-FFF2-40B4-BE49-F238E27FC236}">
                <a16:creationId xmlns:a16="http://schemas.microsoft.com/office/drawing/2014/main" id="{A45C4BE4-54FC-E949-FFF1-A7029BFFE7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44" t="53095" r="46477" b="29127"/>
          <a:stretch>
            <a:fillRect/>
          </a:stretch>
        </p:blipFill>
        <p:spPr>
          <a:xfrm>
            <a:off x="722043" y="4694189"/>
            <a:ext cx="5302163" cy="2038351"/>
          </a:xfrm>
          <a:prstGeom prst="rect">
            <a:avLst/>
          </a:prstGeom>
        </p:spPr>
      </p:pic>
      <p:pic>
        <p:nvPicPr>
          <p:cNvPr id="5" name="Picture 4" descr="A group of logos with text&#10;&#10;AI-generated content may be incorrect.">
            <a:extLst>
              <a:ext uri="{FF2B5EF4-FFF2-40B4-BE49-F238E27FC236}">
                <a16:creationId xmlns:a16="http://schemas.microsoft.com/office/drawing/2014/main" id="{801CBA88-1913-748C-E764-18393DD195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54" r="57970" b="77937"/>
          <a:stretch>
            <a:fillRect/>
          </a:stretch>
        </p:blipFill>
        <p:spPr>
          <a:xfrm>
            <a:off x="722043" y="221344"/>
            <a:ext cx="5373957" cy="1992316"/>
          </a:xfrm>
          <a:prstGeom prst="rect">
            <a:avLst/>
          </a:prstGeom>
        </p:spPr>
      </p:pic>
      <p:pic>
        <p:nvPicPr>
          <p:cNvPr id="6" name="Picture 5" descr="A group of logos with text&#10;&#10;AI-generated content may be incorrect.">
            <a:extLst>
              <a:ext uri="{FF2B5EF4-FFF2-40B4-BE49-F238E27FC236}">
                <a16:creationId xmlns:a16="http://schemas.microsoft.com/office/drawing/2014/main" id="{B2163A7A-4AF1-106C-462D-41F76158CF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40" t="26429" r="44581" b="54047"/>
          <a:stretch>
            <a:fillRect/>
          </a:stretch>
        </p:blipFill>
        <p:spPr>
          <a:xfrm>
            <a:off x="722043" y="2309393"/>
            <a:ext cx="5373957" cy="2268859"/>
          </a:xfrm>
          <a:prstGeom prst="rect">
            <a:avLst/>
          </a:prstGeom>
        </p:spPr>
      </p:pic>
      <p:pic>
        <p:nvPicPr>
          <p:cNvPr id="7" name="Picture 6" descr="A group of logos with text&#10;&#10;AI-generated content may be incorrect.">
            <a:extLst>
              <a:ext uri="{FF2B5EF4-FFF2-40B4-BE49-F238E27FC236}">
                <a16:creationId xmlns:a16="http://schemas.microsoft.com/office/drawing/2014/main" id="{99D9205C-9652-7D11-029E-26B6418859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23" t="72936" r="29088" b="2064"/>
          <a:stretch>
            <a:fillRect/>
          </a:stretch>
        </p:blipFill>
        <p:spPr>
          <a:xfrm>
            <a:off x="6479721" y="4627239"/>
            <a:ext cx="4830211" cy="2061675"/>
          </a:xfrm>
          <a:prstGeom prst="rect">
            <a:avLst/>
          </a:prstGeom>
        </p:spPr>
      </p:pic>
      <p:pic>
        <p:nvPicPr>
          <p:cNvPr id="8" name="Picture 7" descr="A group of logos with text&#10;&#10;AI-generated content may be incorrect.">
            <a:extLst>
              <a:ext uri="{FF2B5EF4-FFF2-40B4-BE49-F238E27FC236}">
                <a16:creationId xmlns:a16="http://schemas.microsoft.com/office/drawing/2014/main" id="{54E7122D-A1A5-18A1-DA50-D4BBDA54E0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821" t="50000" r="2269" b="33453"/>
          <a:stretch>
            <a:fillRect/>
          </a:stretch>
        </p:blipFill>
        <p:spPr>
          <a:xfrm>
            <a:off x="6479721" y="235646"/>
            <a:ext cx="4646190" cy="2069809"/>
          </a:xfrm>
          <a:prstGeom prst="rect">
            <a:avLst/>
          </a:prstGeom>
        </p:spPr>
      </p:pic>
      <p:pic>
        <p:nvPicPr>
          <p:cNvPr id="9" name="Picture 8" descr="A group of logos with text&#10;&#10;AI-generated content may be incorrect.">
            <a:extLst>
              <a:ext uri="{FF2B5EF4-FFF2-40B4-BE49-F238E27FC236}">
                <a16:creationId xmlns:a16="http://schemas.microsoft.com/office/drawing/2014/main" id="{A4F95CF3-976D-3BAC-16BA-978A30684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90" t="1602" r="24865" b="82645"/>
          <a:stretch>
            <a:fillRect/>
          </a:stretch>
        </p:blipFill>
        <p:spPr>
          <a:xfrm>
            <a:off x="7131200" y="2658014"/>
            <a:ext cx="3148399" cy="159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5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E5D919-29E2-0BE8-77CF-9A3C444EA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4099" y="1407010"/>
            <a:ext cx="8229600" cy="312377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GB" sz="1700" dirty="0"/>
              <a:t>The Centre was launched in </a:t>
            </a:r>
            <a:r>
              <a:rPr lang="en-GB" sz="1700" b="1" dirty="0"/>
              <a:t>2024</a:t>
            </a:r>
            <a:r>
              <a:rPr lang="en-GB" sz="1700" dirty="0"/>
              <a:t> to promote, co-ordinate, and lead quantum science and engineering at Manchester:</a:t>
            </a:r>
            <a:br>
              <a:rPr lang="en-GB" sz="1700" dirty="0"/>
            </a:br>
            <a:endParaRPr lang="en-GB" sz="1700" dirty="0"/>
          </a:p>
          <a:p>
            <a:r>
              <a:rPr lang="en-GB" sz="1700" dirty="0"/>
              <a:t>Over 50 research groups focussing on quantum science, spanning physics, chemistry, materials, maths, computer science, electrical and electronic engineering</a:t>
            </a:r>
            <a:br>
              <a:rPr lang="en-GB" sz="1700" dirty="0"/>
            </a:br>
            <a:endParaRPr lang="en-GB" sz="1700" dirty="0">
              <a:cs typeface="Arial"/>
            </a:endParaRPr>
          </a:p>
          <a:p>
            <a:r>
              <a:rPr lang="en-GB" sz="1700" dirty="0"/>
              <a:t>Facilities spanning three institutes – Advanced Materials, Photonics, and 2D Materials</a:t>
            </a:r>
            <a:br>
              <a:rPr lang="en-GB" sz="1700" dirty="0"/>
            </a:br>
            <a:endParaRPr lang="en-GB" sz="1700" dirty="0">
              <a:cs typeface="Arial"/>
            </a:endParaRPr>
          </a:p>
          <a:p>
            <a:r>
              <a:rPr lang="en-GB" sz="1700" dirty="0"/>
              <a:t>3 tenure-track Dame Kathleen Ollerenshaw Fellowships </a:t>
            </a:r>
            <a:endParaRPr lang="en-GB" sz="1700" dirty="0">
              <a:cs typeface="Arial"/>
            </a:endParaRPr>
          </a:p>
          <a:p>
            <a:pPr marL="0" indent="0">
              <a:buNone/>
            </a:pPr>
            <a:endParaRPr lang="en-GB" sz="2000" dirty="0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22366D-B783-37E1-8F59-D614C1AB4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541" y="4772361"/>
            <a:ext cx="2976263" cy="136674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29D001-705E-6000-AE8F-2F102ECB0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772360"/>
            <a:ext cx="2440614" cy="1366744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2A2C32-CE67-C1CD-634F-8DC0DC125F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877" r="5052"/>
          <a:stretch/>
        </p:blipFill>
        <p:spPr>
          <a:xfrm>
            <a:off x="4541594" y="4772361"/>
            <a:ext cx="2583780" cy="1366743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EAC0F5-1B29-A055-2979-C7A0E88C8709}"/>
              </a:ext>
            </a:extLst>
          </p:cNvPr>
          <p:cNvSpPr txBox="1"/>
          <p:nvPr/>
        </p:nvSpPr>
        <p:spPr>
          <a:xfrm>
            <a:off x="7234539" y="6126762"/>
            <a:ext cx="297626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The National Graphene Institute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9D1BBA-B938-0458-9DF2-5598980C6ED2}"/>
              </a:ext>
            </a:extLst>
          </p:cNvPr>
          <p:cNvSpPr txBox="1"/>
          <p:nvPr/>
        </p:nvSpPr>
        <p:spPr>
          <a:xfrm>
            <a:off x="1981200" y="6149845"/>
            <a:ext cx="244061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Royce Institute for Advanced Materials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AB4F35-CB22-82F4-3C99-F2943BC412D4}"/>
              </a:ext>
            </a:extLst>
          </p:cNvPr>
          <p:cNvSpPr txBox="1"/>
          <p:nvPr/>
        </p:nvSpPr>
        <p:spPr>
          <a:xfrm>
            <a:off x="4530979" y="6141526"/>
            <a:ext cx="2594395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Photon Science Institute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79D60C-A7D2-34B3-4A4A-E3835A3C0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E91848B-5029-00B5-1338-1D19B1BEA782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</p:spTree>
    <p:extLst>
      <p:ext uri="{BB962C8B-B14F-4D97-AF65-F5344CB8AC3E}">
        <p14:creationId xmlns:p14="http://schemas.microsoft.com/office/powerpoint/2010/main" val="282182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1BD005-855A-A8F6-54FD-E5D745F1C53A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99703AD-9714-FBB8-49CB-CF40EC9298E1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E19C5A-F339-0BC5-AF96-AA929A7DE316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EFA464-F6AA-7CDF-1418-DA3F77C5658F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195E7223-D5FD-7E5F-1E3B-6D6510D8BB78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61E475-1F23-66DE-CF50-E5FBCC583597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786375-3F04-7287-0953-97E595258F9E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4CAD75B2-F711-4A4E-B360-A016F46C362F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A8F80E-092A-EBDF-3413-52762B17D2EA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1014A-9B82-403D-6213-667A23665D5A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026A452D-47AE-C147-66DE-D9B653BD64AE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F81B578-1466-D18C-5A66-C9A25768CE6B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AC05E1B-5CDB-ADF5-6A7A-3E8D770595E8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113835-8A5F-3946-3703-B1E7FE1664BA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76984C3-670B-EDB4-55E6-F72528D4056E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5310AA5-DCE0-CF1A-636B-CDE60E454867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9D01CF-360F-0D05-44CF-C7D96FA55139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01EF240-F6E5-5F7B-D3C2-3086D21CB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E5AA2B-439F-AFBD-3854-BB3F47885B87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pic>
        <p:nvPicPr>
          <p:cNvPr id="34" name="Picture 33" descr="Scientists make nanoparticles dance to unravel quantum limits">
            <a:extLst>
              <a:ext uri="{FF2B5EF4-FFF2-40B4-BE49-F238E27FC236}">
                <a16:creationId xmlns:a16="http://schemas.microsoft.com/office/drawing/2014/main" id="{264B5351-5319-BD0C-812A-9BEF320B77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937"/>
          <a:stretch/>
        </p:blipFill>
        <p:spPr bwMode="auto">
          <a:xfrm>
            <a:off x="2037754" y="2084647"/>
            <a:ext cx="1586018" cy="1373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764BD35-E594-DAED-55AC-18C284842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082" y="4114059"/>
            <a:ext cx="953728" cy="99144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88A225F-9213-8E93-35BA-6D62AF641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587" y="3917268"/>
            <a:ext cx="1098703" cy="107666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7218EE7-DEE8-3066-AD0D-2D6B51130AB6}"/>
              </a:ext>
            </a:extLst>
          </p:cNvPr>
          <p:cNvSpPr txBox="1"/>
          <p:nvPr/>
        </p:nvSpPr>
        <p:spPr>
          <a:xfrm>
            <a:off x="392144" y="4865205"/>
            <a:ext cx="2176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ERC Advanced Grant </a:t>
            </a:r>
          </a:p>
        </p:txBody>
      </p:sp>
      <p:pic>
        <p:nvPicPr>
          <p:cNvPr id="41" name="Picture 40" descr="A machine in a room&#10;&#10;Description automatically generated">
            <a:extLst>
              <a:ext uri="{FF2B5EF4-FFF2-40B4-BE49-F238E27FC236}">
                <a16:creationId xmlns:a16="http://schemas.microsoft.com/office/drawing/2014/main" id="{D2C1AE2E-E62C-5A61-F95C-3F7072DE6C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6" r="287" b="15626"/>
          <a:stretch/>
        </p:blipFill>
        <p:spPr>
          <a:xfrm>
            <a:off x="3464812" y="4943528"/>
            <a:ext cx="1570057" cy="1359504"/>
          </a:xfrm>
          <a:prstGeom prst="rect">
            <a:avLst/>
          </a:prstGeom>
        </p:spPr>
      </p:pic>
      <p:pic>
        <p:nvPicPr>
          <p:cNvPr id="42" name="Picture 41" descr="A diagram of a mirror pulse&#10;&#10;Description automatically generated">
            <a:extLst>
              <a:ext uri="{FF2B5EF4-FFF2-40B4-BE49-F238E27FC236}">
                <a16:creationId xmlns:a16="http://schemas.microsoft.com/office/drawing/2014/main" id="{5FFFE7D8-7CBD-769D-F338-E876A2DAAE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5859" y="5475075"/>
            <a:ext cx="2099381" cy="1239341"/>
          </a:xfrm>
          <a:prstGeom prst="rect">
            <a:avLst/>
          </a:prstGeom>
        </p:spPr>
      </p:pic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82955606-6D4F-EEBA-32A2-CD5B2DD29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383" y="6360859"/>
            <a:ext cx="6264695" cy="365125"/>
          </a:xfrm>
        </p:spPr>
        <p:txBody>
          <a:bodyPr/>
          <a:lstStyle/>
          <a:p>
            <a:pPr algn="l"/>
            <a:r>
              <a:rPr lang="en-GB" dirty="0"/>
              <a:t>Jamie McDonald | University of Manchester</a:t>
            </a:r>
          </a:p>
        </p:txBody>
      </p:sp>
      <p:pic>
        <p:nvPicPr>
          <p:cNvPr id="46" name="Picture 2" descr="Welcome to the Royal Society | Royal ...">
            <a:extLst>
              <a:ext uri="{FF2B5EF4-FFF2-40B4-BE49-F238E27FC236}">
                <a16:creationId xmlns:a16="http://schemas.microsoft.com/office/drawing/2014/main" id="{F6AE3FCA-5430-7B67-4B70-1730B3664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88" y="2082180"/>
            <a:ext cx="1373324" cy="13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38808E3-B4D1-53E4-ABD4-A699C59F55BF}"/>
              </a:ext>
            </a:extLst>
          </p:cNvPr>
          <p:cNvSpPr txBox="1"/>
          <p:nvPr/>
        </p:nvSpPr>
        <p:spPr>
          <a:xfrm>
            <a:off x="4068884" y="2167792"/>
            <a:ext cx="283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Optomechanical Sensors</a:t>
            </a:r>
          </a:p>
        </p:txBody>
      </p:sp>
      <p:pic>
        <p:nvPicPr>
          <p:cNvPr id="48" name="Picture 47" descr="A group of logos with text&#10;&#10;AI-generated content may be incorrect.">
            <a:extLst>
              <a:ext uri="{FF2B5EF4-FFF2-40B4-BE49-F238E27FC236}">
                <a16:creationId xmlns:a16="http://schemas.microsoft.com/office/drawing/2014/main" id="{F1827CF9-10FC-8EE6-B4B6-6C7A9208209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823" t="72936" r="67152" b="2064"/>
          <a:stretch>
            <a:fillRect/>
          </a:stretch>
        </p:blipFill>
        <p:spPr>
          <a:xfrm>
            <a:off x="573587" y="3591650"/>
            <a:ext cx="1306190" cy="131473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045B94A-0B06-2DE7-4DCD-6A76BF8AAEF7}"/>
              </a:ext>
            </a:extLst>
          </p:cNvPr>
          <p:cNvSpPr txBox="1"/>
          <p:nvPr/>
        </p:nvSpPr>
        <p:spPr>
          <a:xfrm>
            <a:off x="2037754" y="3763969"/>
            <a:ext cx="483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Actinide Molecules for Fundamental Physics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41A3DA1-4909-E90E-03A5-B23E229B1CF7}"/>
              </a:ext>
            </a:extLst>
          </p:cNvPr>
          <p:cNvSpPr txBox="1"/>
          <p:nvPr/>
        </p:nvSpPr>
        <p:spPr>
          <a:xfrm>
            <a:off x="316950" y="5322366"/>
            <a:ext cx="3080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 Dark Matter Searches</a:t>
            </a:r>
            <a:br>
              <a:rPr lang="en-US" dirty="0"/>
            </a:br>
            <a:r>
              <a:rPr lang="en-US" dirty="0"/>
              <a:t>(Thursday’s talk)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4518B-44C4-D986-6E0A-56C176091D48}"/>
              </a:ext>
            </a:extLst>
          </p:cNvPr>
          <p:cNvSpPr txBox="1"/>
          <p:nvPr/>
        </p:nvSpPr>
        <p:spPr>
          <a:xfrm>
            <a:off x="5310519" y="5217314"/>
            <a:ext cx="79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VLBAI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AF5D0F2-DF6B-3375-F27F-50083FC1B954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</p:spTree>
    <p:extLst>
      <p:ext uri="{BB962C8B-B14F-4D97-AF65-F5344CB8AC3E}">
        <p14:creationId xmlns:p14="http://schemas.microsoft.com/office/powerpoint/2010/main" val="152020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7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7CC2F-5040-CF9E-BF0B-9FEDEBE3D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F61FA4E-A8F8-EFFF-AC79-14C25BC31D50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C5FBD51-BEEE-099E-0C62-B95B183A552A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2129DC-D649-6BB8-CD0A-7942D7EBA0D2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151FAF1-0B7C-D583-7311-4DB4E6992E23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D25A41B-A68D-3A80-9AA0-3956FD53F46D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E98BE7-5663-539D-F364-547D8126E9E5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AC94C9-EFF3-7BC3-5E22-00A59E179B13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6EA388A-4E8D-9508-45CA-013B032D3A4B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D143D3-6698-46B0-41DE-08111B7980C8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BDAF18-1403-0EF6-B5CF-BA75D8C8CB31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D86387A8-FDB2-75E5-7001-0CC1D551537D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D2C191-22C1-AC22-8493-5CDD99266F6B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6D686F1-EEA1-B94B-4220-51563D0E75A3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952C5E-0088-EA26-CFF2-B467D2715A9E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E7226E3-C3B2-47BF-CC88-8D85D10AE291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597E2C2C-706D-ED75-90EA-188F88B4C0F8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03CE3-87F0-E366-D321-1C3BF69A22F3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DF2C147D-7BEB-44D6-042F-1FCEF5963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F939DA8-4F7C-6E21-E70A-63F29ECC56C6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C51612-CA28-5CE1-1B39-17B20A33B97E}"/>
              </a:ext>
            </a:extLst>
          </p:cNvPr>
          <p:cNvSpPr txBox="1"/>
          <p:nvPr/>
        </p:nvSpPr>
        <p:spPr>
          <a:xfrm>
            <a:off x="474588" y="2118841"/>
            <a:ext cx="7002430" cy="297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Three new academic hires starting in 2026</a:t>
            </a:r>
            <a:br>
              <a:rPr lang="en-US" sz="2800" dirty="0"/>
            </a:br>
            <a:r>
              <a:rPr lang="en-US" sz="2800" dirty="0"/>
              <a:t>in applied quantum technologies</a:t>
            </a:r>
            <a:br>
              <a:rPr lang="en-US" sz="2800" dirty="0"/>
            </a:br>
            <a:r>
              <a:rPr lang="en-US" sz="2800" dirty="0"/>
              <a:t>(strong focus in QTFP)</a:t>
            </a:r>
            <a:br>
              <a:rPr lang="en-GB" sz="2800" dirty="0"/>
            </a:br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4371B6-9DBA-B511-DD05-D9E34244F514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0CA082-1EFB-6F7F-9350-AE1D7ADDD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88" y="3755259"/>
            <a:ext cx="1965978" cy="196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745220A-03BA-FB3E-44D9-D8F15EC08A76}"/>
              </a:ext>
            </a:extLst>
          </p:cNvPr>
          <p:cNvSpPr txBox="1"/>
          <p:nvPr/>
        </p:nvSpPr>
        <p:spPr>
          <a:xfrm>
            <a:off x="623787" y="5822770"/>
            <a:ext cx="1816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Dr Tiffany Harte</a:t>
            </a:r>
            <a:br>
              <a:rPr lang="en-US" b="1" dirty="0"/>
            </a:br>
            <a:r>
              <a:rPr lang="en-US" b="1" dirty="0"/>
              <a:t>(Cambridge UK)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B19B43-6F6D-2867-6B29-E793DE4350E5}"/>
              </a:ext>
            </a:extLst>
          </p:cNvPr>
          <p:cNvSpPr txBox="1"/>
          <p:nvPr/>
        </p:nvSpPr>
        <p:spPr>
          <a:xfrm>
            <a:off x="4923082" y="5825167"/>
            <a:ext cx="2345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Prof Silke Weinfurter</a:t>
            </a:r>
            <a:br>
              <a:rPr lang="en-US" b="1" dirty="0"/>
            </a:br>
            <a:r>
              <a:rPr lang="en-US" b="1" dirty="0"/>
              <a:t>(Nottingham UK)</a:t>
            </a:r>
          </a:p>
        </p:txBody>
      </p:sp>
      <p:pic>
        <p:nvPicPr>
          <p:cNvPr id="2052" name="Picture 4" descr="Gravity Laboratory">
            <a:extLst>
              <a:ext uri="{FF2B5EF4-FFF2-40B4-BE49-F238E27FC236}">
                <a16:creationId xmlns:a16="http://schemas.microsoft.com/office/drawing/2014/main" id="{CAD93BD1-946B-5832-D832-A9F5E1B46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6201" r="31449" b="41790"/>
          <a:stretch>
            <a:fillRect/>
          </a:stretch>
        </p:blipFill>
        <p:spPr bwMode="auto">
          <a:xfrm>
            <a:off x="5278422" y="3755363"/>
            <a:ext cx="1622732" cy="198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6" descr="A person wearing glasses and a checkered shirt&#10;&#10;AI-generated content may be incorrect.">
            <a:extLst>
              <a:ext uri="{FF2B5EF4-FFF2-40B4-BE49-F238E27FC236}">
                <a16:creationId xmlns:a16="http://schemas.microsoft.com/office/drawing/2014/main" id="{CCC323FF-C881-657F-4CE1-A15874DC6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0439" y="3755259"/>
            <a:ext cx="2036025" cy="1986193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09D8B6D9-FFFA-E325-D268-818E82614BF6}"/>
              </a:ext>
            </a:extLst>
          </p:cNvPr>
          <p:cNvSpPr txBox="1"/>
          <p:nvPr/>
        </p:nvSpPr>
        <p:spPr>
          <a:xfrm>
            <a:off x="2893280" y="5844299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 Prof Ben Jones</a:t>
            </a:r>
            <a:br>
              <a:rPr lang="en-GB" b="1" dirty="0"/>
            </a:br>
            <a:r>
              <a:rPr lang="en-GB" b="1" dirty="0"/>
              <a:t>(UTA USA)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04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ABD33-45A7-DEB1-B17B-D5E750DE6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05BC6B7-BEC9-55FF-183A-85CC11366E9F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44D3214-6CE5-6FA6-F282-390272EF4233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132020-9728-F973-B95B-778DA90E9B5F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75BDB92-6251-86EF-5139-6ACD2DA3CFF8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29B2465-DB82-7B1A-E585-AC3FBE662D62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C962F4-ED30-C520-82B8-20EFA7A748A4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E16937-606F-D590-6519-BCC34EEFF1CE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AE5C442-9E2C-B3B6-18D2-0769157AFC97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BB53CC-7AB0-AF6B-E321-D0D1BB48B182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6CD200-9579-A638-8D66-E9C79DC82D30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DFA9360-70EC-8E73-C3DC-FADCCE6EE1CB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E54EFC-B372-DCA6-B7F3-91D5119C896A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7BBE919-B648-F853-42C5-12BF3A63CD75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B2DF73-095E-B21D-62EB-18219AF20BAE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8CC0BA-5478-4101-270C-9E3609CB63E9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D4741048-0727-BFC9-53D7-70D63BB9EC60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D0DFAB1-9101-70BF-48B3-25C8CA6473EB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E53FC79-BB57-59B8-E304-FBF94EDFD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3C715A7-5C33-0CD2-BCC4-A7FDF86CF538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C64811-0C8B-3FBD-D407-84908A52542D}"/>
              </a:ext>
            </a:extLst>
          </p:cNvPr>
          <p:cNvSpPr txBox="1"/>
          <p:nvPr/>
        </p:nvSpPr>
        <p:spPr>
          <a:xfrm>
            <a:off x="474588" y="2223817"/>
            <a:ext cx="530915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DCDD20-75B6-6BAD-231B-B012351B421C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59E634-EA44-5068-0369-B1BBB78DA3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645" t="32886" r="28982" b="39815"/>
          <a:stretch>
            <a:fillRect/>
          </a:stretch>
        </p:blipFill>
        <p:spPr>
          <a:xfrm>
            <a:off x="4063374" y="3265416"/>
            <a:ext cx="1591597" cy="1789542"/>
          </a:xfrm>
          <a:prstGeom prst="rect">
            <a:avLst/>
          </a:prstGeom>
          <a:ln w="25400">
            <a:noFill/>
          </a:ln>
        </p:spPr>
      </p:pic>
      <p:sp>
        <p:nvSpPr>
          <p:cNvPr id="30" name="Bent Up Arrow 29">
            <a:extLst>
              <a:ext uri="{FF2B5EF4-FFF2-40B4-BE49-F238E27FC236}">
                <a16:creationId xmlns:a16="http://schemas.microsoft.com/office/drawing/2014/main" id="{FC039D82-4A01-E11A-4F66-DB4DD03980B2}"/>
              </a:ext>
            </a:extLst>
          </p:cNvPr>
          <p:cNvSpPr/>
          <p:nvPr/>
        </p:nvSpPr>
        <p:spPr>
          <a:xfrm rot="5400000">
            <a:off x="3053226" y="3404875"/>
            <a:ext cx="861392" cy="82405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A6F310-858A-82C6-6B44-E7DCF618950D}"/>
              </a:ext>
            </a:extLst>
          </p:cNvPr>
          <p:cNvSpPr txBox="1"/>
          <p:nvPr/>
        </p:nvSpPr>
        <p:spPr>
          <a:xfrm>
            <a:off x="2620418" y="5099242"/>
            <a:ext cx="438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Matt </a:t>
            </a:r>
            <a:r>
              <a:rPr lang="en-US" b="1" dirty="0" err="1"/>
              <a:t>Millns</a:t>
            </a:r>
            <a:r>
              <a:rPr lang="en-US" b="1" dirty="0"/>
              <a:t> </a:t>
            </a:r>
            <a:r>
              <a:rPr lang="en-US" dirty="0"/>
              <a:t>(2025)</a:t>
            </a:r>
            <a:br>
              <a:rPr lang="en-US" dirty="0"/>
            </a:br>
            <a:r>
              <a:rPr lang="en-US" dirty="0"/>
              <a:t>(axion experiment + organizing committee)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4A82F8-E747-D217-4362-A2DB5701B452}"/>
              </a:ext>
            </a:extLst>
          </p:cNvPr>
          <p:cNvSpPr txBox="1"/>
          <p:nvPr/>
        </p:nvSpPr>
        <p:spPr>
          <a:xfrm>
            <a:off x="234666" y="2223817"/>
            <a:ext cx="5832174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First cohort of 5 Quantum-specific</a:t>
            </a:r>
            <a:br>
              <a:rPr lang="en-GB" sz="2800" dirty="0"/>
            </a:br>
            <a:r>
              <a:rPr lang="en-GB" sz="2800" dirty="0"/>
              <a:t>PhD students recruited in 2024/5</a:t>
            </a:r>
            <a:br>
              <a:rPr lang="en-GB" sz="2800" dirty="0"/>
            </a:br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63700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0A6EA2-8F4C-E1D6-042C-970770C26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176" y="187432"/>
            <a:ext cx="9895951" cy="103366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2C70-AAEE-F50F-243A-CC86C7BA7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982" y="1343633"/>
            <a:ext cx="9724031" cy="5768166"/>
          </a:xfrm>
        </p:spPr>
        <p:txBody>
          <a:bodyPr anchor="ctr">
            <a:noAutofit/>
          </a:bodyPr>
          <a:lstStyle/>
          <a:p>
            <a:r>
              <a:rPr lang="en-US" sz="3200" dirty="0"/>
              <a:t>Code of conduct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Export controls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Photography 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Fire safety 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2878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359124-38BC-A286-8219-E3E9A91D90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60" t="10146" b="15374"/>
          <a:stretch>
            <a:fillRect/>
          </a:stretch>
        </p:blipFill>
        <p:spPr>
          <a:xfrm>
            <a:off x="0" y="987552"/>
            <a:ext cx="12192000" cy="45902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0A628F-D557-C8C9-4606-9DD9E28E04EF}"/>
              </a:ext>
            </a:extLst>
          </p:cNvPr>
          <p:cNvSpPr txBox="1"/>
          <p:nvPr/>
        </p:nvSpPr>
        <p:spPr>
          <a:xfrm>
            <a:off x="4872703" y="155298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Lunches </a:t>
            </a:r>
          </a:p>
        </p:txBody>
      </p:sp>
    </p:spTree>
    <p:extLst>
      <p:ext uri="{BB962C8B-B14F-4D97-AF65-F5344CB8AC3E}">
        <p14:creationId xmlns:p14="http://schemas.microsoft.com/office/powerpoint/2010/main" val="4010798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503</Words>
  <Application>Microsoft Macintosh PowerPoint</Application>
  <PresentationFormat>Widescreen</PresentationFormat>
  <Paragraphs>106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Housekeeping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Mcdonald</dc:creator>
  <cp:lastModifiedBy>Jamie Mcdonald</cp:lastModifiedBy>
  <cp:revision>7</cp:revision>
  <dcterms:created xsi:type="dcterms:W3CDTF">2025-11-16T10:12:55Z</dcterms:created>
  <dcterms:modified xsi:type="dcterms:W3CDTF">2026-01-20T09:29:35Z</dcterms:modified>
</cp:coreProperties>
</file>