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5"/>
  </p:notesMasterIdLst>
  <p:sldIdLst>
    <p:sldId id="257" r:id="rId2"/>
    <p:sldId id="258" r:id="rId3"/>
    <p:sldId id="294" r:id="rId4"/>
    <p:sldId id="296" r:id="rId5"/>
    <p:sldId id="297" r:id="rId6"/>
    <p:sldId id="281" r:id="rId7"/>
    <p:sldId id="285" r:id="rId8"/>
    <p:sldId id="269" r:id="rId9"/>
    <p:sldId id="264" r:id="rId10"/>
    <p:sldId id="265" r:id="rId11"/>
    <p:sldId id="266" r:id="rId12"/>
    <p:sldId id="268" r:id="rId13"/>
    <p:sldId id="274" r:id="rId14"/>
    <p:sldId id="275" r:id="rId15"/>
    <p:sldId id="292" r:id="rId16"/>
    <p:sldId id="289" r:id="rId17"/>
    <p:sldId id="290" r:id="rId18"/>
    <p:sldId id="283" r:id="rId19"/>
    <p:sldId id="284" r:id="rId20"/>
    <p:sldId id="286" r:id="rId21"/>
    <p:sldId id="299" r:id="rId22"/>
    <p:sldId id="291" r:id="rId23"/>
    <p:sldId id="29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AF99"/>
    <a:srgbClr val="6CAAE4"/>
    <a:srgbClr val="8F1336"/>
    <a:srgbClr val="003B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61"/>
    <p:restoredTop sz="96327"/>
  </p:normalViewPr>
  <p:slideViewPr>
    <p:cSldViewPr snapToGrid="0" snapToObjects="1">
      <p:cViewPr varScale="1">
        <p:scale>
          <a:sx n="135" d="100"/>
          <a:sy n="135" d="100"/>
        </p:scale>
        <p:origin x="2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19A5D-2B3D-2842-9672-6923F78D3E28}" type="datetimeFigureOut">
              <a:rPr lang="en-US" smtClean="0"/>
              <a:t>1/19/26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DDA59-DA73-284D-8832-3A569B69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69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07FB1-F16A-7243-952A-26F95A9DE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0CB06-6A56-C24F-8A7F-3E69FDF535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EEB43-9593-9B4D-9E16-20FFE5515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8A42-45ED-A345-8316-B9219F0CDE94}" type="datetime1">
              <a:rPr lang="en-US" smtClean="0"/>
              <a:t>1/19/26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0E2AF-13A8-B54A-83D3-584BAB15A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1D475-75A8-B146-AEEA-D1A254578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167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1A14C-247F-A042-BC6F-575554F98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797EC3-4F3E-A64C-A491-16140012D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06A5C-CCB4-8547-A153-13DF71D7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0D823-DBC9-084F-895A-04A00F599994}" type="datetime1">
              <a:rPr lang="en-US" smtClean="0"/>
              <a:t>1/19/26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0C8D5-2263-EF46-8937-4436C2408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E5CBF-2E25-6A43-9F36-31D515B80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96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37DFE0-A2E5-344A-AA74-262B658436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9E9F33-DC26-164B-8B32-05AAF69B2F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E7BBC-0878-ED49-8987-906D5452E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0FD7-DEA0-5249-A84F-BE287B867CF1}" type="datetime1">
              <a:rPr lang="en-US" smtClean="0"/>
              <a:t>1/19/26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825AB-6050-154A-AA9D-DF4CBECD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60C84-BBCC-6A49-9440-25BCCA563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14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22EFA-A4EA-6249-80B9-C285D472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8253B-93F6-0C48-9621-FA5FAA50A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8BF907-9B5C-B643-9AA9-F8FCE4537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A5BE-54F3-F340-838B-85BAEE681902}" type="datetime1">
              <a:rPr lang="en-US" smtClean="0"/>
              <a:t>1/19/26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01EA0-CCF5-C745-A0B7-D87F0B7F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71ABC-69D7-5A43-A009-35690F71B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4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891E8-AA41-804B-9775-33933DB69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A86F2A-0920-494C-834E-3C6140F7E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5BD9F-CE1F-464F-A747-64508EC9A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75C2-40B4-9848-B32D-EF5B78692208}" type="datetime1">
              <a:rPr lang="en-US" smtClean="0"/>
              <a:t>1/19/26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83E33-D274-804C-B07E-3754557D1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7EB22-CBAF-ED45-AC25-78DD46F9D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112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5B47B-C686-0940-9EC4-94FABAD16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D25FF-6716-AC41-8B60-5AB194E7A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D2BA18-CE96-A741-A505-46AF31100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82F682-5C4E-004C-8F66-C7446B105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F5EC7-3F5D-CA45-AD9D-E6E7C6EA894C}" type="datetime1">
              <a:rPr lang="en-US" smtClean="0"/>
              <a:t>1/19/26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84C7D8-6AE2-9845-AA43-651964406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25238-1E0A-4D4A-82C9-AFE64D774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98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B0700-26BE-AD4D-B1A3-6C2D0C8B8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623BD-3A7F-F441-924A-48C90F4E7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17A651-6F0A-2946-B86C-4891F040D4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957302-E346-4F47-B327-873C331D1B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24646F-BFAA-1348-96AE-5FC585AA49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EAE9A4-6183-0E49-A890-EA2A4AE4A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54B8-84B3-094D-8C42-2967007C1555}" type="datetime1">
              <a:rPr lang="en-US" smtClean="0"/>
              <a:t>1/19/26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6E999D-CFC9-D843-8DEB-9DE1A9B06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79932E-F070-C94A-9A28-5597107A7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6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44A6B-6918-E246-9E06-1B02F5C9D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6D0C01-FE27-F042-AEC3-ED10FF26B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4CB2-9BC2-504F-8B82-6B0F41E1A6AB}" type="datetime1">
              <a:rPr lang="en-US" smtClean="0"/>
              <a:t>1/19/26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158B01-5A48-8B41-B1AB-1CB1E8BBF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EA47B0-8760-5943-8DF3-24E83F5CD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24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7D86BC-6C6C-1744-8112-4DE7A5A8F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5B463-12BE-4F45-A34D-74A9B76E4673}" type="datetime1">
              <a:rPr lang="en-US" smtClean="0"/>
              <a:t>1/19/26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CD1134-21C3-6A4A-8553-27FA2AE96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DC1EB-2985-354E-B913-E7F8D02C3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6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73D73-D3F2-AD41-9CC0-10764F7B8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BACD8-49CA-6248-ABB1-224CFE178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5D4F1-A668-9A4F-9118-48097447A8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0A17FE-F125-9D49-953D-63E65F1E5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A6B2-3AAB-EF42-B286-5E195BB7AA71}" type="datetime1">
              <a:rPr lang="en-US" smtClean="0"/>
              <a:t>1/19/26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D303F1-2A8F-904C-83FA-B843090E1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CD23F1-EBAB-E045-BAFE-4A52871B5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1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154E3-4A25-634C-99DF-B52F4EFB3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7D3BCA-BAD7-D040-A432-2CA2E32B5E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222073-5F43-F44C-B67C-5456B6C22B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5E0D4E-00E1-A546-ADEB-224CF0518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A3B4-E787-8C4E-80B9-63511A7DFDA0}" type="datetime1">
              <a:rPr lang="en-US" smtClean="0"/>
              <a:t>1/19/26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B0F8BF-D483-AB41-8EE0-03396A5C3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258D18-456C-2D42-8A60-99B26AB21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97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9F470E-4C04-B946-93AB-644CE83D5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5ECC83-B031-5843-9DEA-D28777F4F7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30491-C398-604A-A459-C4A1B87564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08E50-CE0B-AA44-BC00-6EB309CCEEEF}" type="datetime1">
              <a:rPr lang="en-US" smtClean="0"/>
              <a:t>1/19/26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3565E-1892-4449-8072-F859B93136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E25B1-1672-0B4D-B4AB-1E3EA6D1D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7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3.emf"/><Relationship Id="rId4" Type="http://schemas.openxmlformats.org/officeDocument/2006/relationships/image" Target="../media/image3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42.png"/><Relationship Id="rId4" Type="http://schemas.openxmlformats.org/officeDocument/2006/relationships/image" Target="../media/image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34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7" Type="http://schemas.openxmlformats.org/officeDocument/2006/relationships/image" Target="../media/image5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emf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A7A1909-152D-BC45-AD9E-3CF80A245AE9}"/>
              </a:ext>
            </a:extLst>
          </p:cNvPr>
          <p:cNvSpPr/>
          <p:nvPr/>
        </p:nvSpPr>
        <p:spPr>
          <a:xfrm>
            <a:off x="-10886" y="-10886"/>
            <a:ext cx="12207240" cy="1600200"/>
          </a:xfrm>
          <a:prstGeom prst="rect">
            <a:avLst/>
          </a:prstGeom>
          <a:solidFill>
            <a:srgbClr val="87A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C034ED-B165-8443-BCCE-1337029659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14502"/>
            <a:ext cx="9144000" cy="2774598"/>
          </a:xfrm>
        </p:spPr>
        <p:txBody>
          <a:bodyPr>
            <a:normAutofit lnSpcReduction="10000"/>
          </a:bodyPr>
          <a:lstStyle/>
          <a:p>
            <a:r>
              <a:rPr lang="en-US" sz="3400" dirty="0">
                <a:latin typeface="PT Sans" panose="020B0503020203020204" pitchFamily="34" charset="77"/>
              </a:rPr>
              <a:t>Jeremiah Mitchell</a:t>
            </a:r>
          </a:p>
          <a:p>
            <a:r>
              <a:rPr lang="en-US" sz="3400" dirty="0">
                <a:latin typeface="PT Sans" panose="020B0503020203020204" pitchFamily="34" charset="77"/>
              </a:rPr>
              <a:t>On behalf of the AION collaboration</a:t>
            </a:r>
          </a:p>
          <a:p>
            <a:endParaRPr lang="en-US" sz="3400" dirty="0">
              <a:latin typeface="PT Sans" panose="020B0503020203020204" pitchFamily="34" charset="77"/>
            </a:endParaRPr>
          </a:p>
          <a:p>
            <a:r>
              <a:rPr lang="en-US" sz="3400" dirty="0">
                <a:latin typeface="PT Sans" panose="020B0503020203020204" pitchFamily="34" charset="77"/>
              </a:rPr>
              <a:t>New Windows on Fundamental Physics</a:t>
            </a:r>
          </a:p>
          <a:p>
            <a:r>
              <a:rPr lang="en-US" sz="3400" dirty="0">
                <a:latin typeface="PT Sans" panose="020B0503020203020204" pitchFamily="34" charset="77"/>
              </a:rPr>
              <a:t>20 January 2026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77DA9AC-26CD-624B-9632-E0EE20B54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82861"/>
            <a:ext cx="12192000" cy="1477544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PT Sans" panose="020B0503020203020204" pitchFamily="34" charset="77"/>
              </a:rPr>
              <a:t>AION</a:t>
            </a:r>
            <a:br>
              <a:rPr lang="en-US" sz="4400" dirty="0">
                <a:solidFill>
                  <a:schemeClr val="bg1"/>
                </a:solidFill>
                <a:latin typeface="PT Sans" panose="020B0503020203020204" pitchFamily="34" charset="77"/>
              </a:rPr>
            </a:br>
            <a:r>
              <a:rPr lang="en-US" sz="4400" dirty="0">
                <a:solidFill>
                  <a:schemeClr val="bg1"/>
                </a:solidFill>
                <a:latin typeface="PT Sans" panose="020B0503020203020204" pitchFamily="34" charset="77"/>
              </a:rPr>
              <a:t>Atom Interferometer Observatory and Network</a:t>
            </a:r>
          </a:p>
        </p:txBody>
      </p:sp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71C3C4-3518-1F47-BEBE-41241141E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29" y="5631250"/>
            <a:ext cx="2360141" cy="5964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EEF42E-EDF8-3B9A-4A3B-E0087664E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5043" y="5518009"/>
            <a:ext cx="1371600" cy="8229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53DE15-7216-0369-FD81-25EA83E1DC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956" y="5697521"/>
            <a:ext cx="2286000" cy="46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81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0B6D15-C4C3-B374-F7B5-73458A3F3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A452D8-74F7-67DC-7E7E-C2318B8078E3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F0847A1-EC3F-2B7B-0438-5CDA6AE28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Dark matter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C443ADCC-BC70-E45E-C9D4-38B68025A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830E06E-5F03-761F-046F-D16A06298BCD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61ABA3-8ED8-714D-7956-EA8DC880E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4BF05C-BF5D-2A5E-68C6-E0A44CA78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9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E6B7CC-6B31-3CA7-B4EE-CD24F4245A36}"/>
              </a:ext>
            </a:extLst>
          </p:cNvPr>
          <p:cNvSpPr txBox="1"/>
          <p:nvPr/>
        </p:nvSpPr>
        <p:spPr>
          <a:xfrm>
            <a:off x="140734" y="1388489"/>
            <a:ext cx="5806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T Sans" panose="020B0503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Ultralight scalar dark matter → high density, wave-like characteristics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6300A9-B588-0DAB-7D00-1B7B06F84FCF}"/>
              </a:ext>
            </a:extLst>
          </p:cNvPr>
          <p:cNvGrpSpPr/>
          <p:nvPr/>
        </p:nvGrpSpPr>
        <p:grpSpPr>
          <a:xfrm>
            <a:off x="315589" y="2077696"/>
            <a:ext cx="4925957" cy="817099"/>
            <a:chOff x="2838203" y="2084576"/>
            <a:chExt cx="6400800" cy="744720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82261D8-2958-70CE-A196-3E51F84D418B}"/>
                </a:ext>
              </a:extLst>
            </p:cNvPr>
            <p:cNvCxnSpPr/>
            <p:nvPr/>
          </p:nvCxnSpPr>
          <p:spPr>
            <a:xfrm>
              <a:off x="2838203" y="2636322"/>
              <a:ext cx="64008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47D1A66-CA27-DA12-78C6-2F892B1F2A82}"/>
                </a:ext>
              </a:extLst>
            </p:cNvPr>
            <p:cNvCxnSpPr>
              <a:cxnSpLocks/>
            </p:cNvCxnSpPr>
            <p:nvPr/>
          </p:nvCxnSpPr>
          <p:spPr>
            <a:xfrm>
              <a:off x="3645725" y="2461161"/>
              <a:ext cx="0" cy="368135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63BD0B2-B362-9303-AC9B-241CB0B95808}"/>
                </a:ext>
              </a:extLst>
            </p:cNvPr>
            <p:cNvCxnSpPr>
              <a:cxnSpLocks/>
            </p:cNvCxnSpPr>
            <p:nvPr/>
          </p:nvCxnSpPr>
          <p:spPr>
            <a:xfrm>
              <a:off x="5349834" y="2461161"/>
              <a:ext cx="0" cy="368135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A84BAD5-F8E1-95D3-5D0F-59A4AD43D9D6}"/>
                </a:ext>
              </a:extLst>
            </p:cNvPr>
            <p:cNvCxnSpPr>
              <a:cxnSpLocks/>
            </p:cNvCxnSpPr>
            <p:nvPr/>
          </p:nvCxnSpPr>
          <p:spPr>
            <a:xfrm>
              <a:off x="7053943" y="2461161"/>
              <a:ext cx="0" cy="368135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EE0271A-B2D8-EA00-D899-5572B8819385}"/>
                </a:ext>
              </a:extLst>
            </p:cNvPr>
            <p:cNvCxnSpPr>
              <a:cxnSpLocks/>
            </p:cNvCxnSpPr>
            <p:nvPr/>
          </p:nvCxnSpPr>
          <p:spPr>
            <a:xfrm>
              <a:off x="8758052" y="2461161"/>
              <a:ext cx="0" cy="368135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9628085-26D1-4057-28B4-F9DC894108A0}"/>
                </a:ext>
              </a:extLst>
            </p:cNvPr>
            <p:cNvSpPr txBox="1"/>
            <p:nvPr/>
          </p:nvSpPr>
          <p:spPr>
            <a:xfrm>
              <a:off x="3184701" y="2089581"/>
              <a:ext cx="10021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10</a:t>
              </a:r>
              <a:r>
                <a:rPr lang="en-US" sz="2000" baseline="30000" dirty="0"/>
                <a:t>-22</a:t>
              </a:r>
              <a:r>
                <a:rPr lang="en-US" sz="2000" dirty="0"/>
                <a:t> eV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DF38531-6390-F9E7-C269-888B9DDB1052}"/>
                </a:ext>
              </a:extLst>
            </p:cNvPr>
            <p:cNvSpPr txBox="1"/>
            <p:nvPr/>
          </p:nvSpPr>
          <p:spPr>
            <a:xfrm>
              <a:off x="4793907" y="2089581"/>
              <a:ext cx="10021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10</a:t>
              </a:r>
              <a:r>
                <a:rPr lang="en-US" sz="2000" baseline="30000" dirty="0"/>
                <a:t>-17</a:t>
              </a:r>
              <a:r>
                <a:rPr lang="en-US" sz="2000" dirty="0"/>
                <a:t> eV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8906992-3ACB-D640-8D9C-CEA4C0781D54}"/>
                </a:ext>
              </a:extLst>
            </p:cNvPr>
            <p:cNvSpPr txBox="1"/>
            <p:nvPr/>
          </p:nvSpPr>
          <p:spPr>
            <a:xfrm>
              <a:off x="6552844" y="2120391"/>
              <a:ext cx="10021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10</a:t>
              </a:r>
              <a:r>
                <a:rPr lang="en-US" sz="2000" baseline="30000" dirty="0"/>
                <a:t>-12</a:t>
              </a:r>
              <a:r>
                <a:rPr lang="en-US" sz="2000" dirty="0"/>
                <a:t> eV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C386095-A42D-540A-3F2C-A8D96E9164FB}"/>
                </a:ext>
              </a:extLst>
            </p:cNvPr>
            <p:cNvSpPr txBox="1"/>
            <p:nvPr/>
          </p:nvSpPr>
          <p:spPr>
            <a:xfrm>
              <a:off x="8262604" y="2084576"/>
              <a:ext cx="9156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10</a:t>
              </a:r>
              <a:r>
                <a:rPr lang="en-US" sz="2000" baseline="30000" dirty="0"/>
                <a:t>-7</a:t>
              </a:r>
              <a:r>
                <a:rPr lang="en-US" sz="2000" dirty="0"/>
                <a:t> eV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3933762-89B6-611F-CE81-AE2490A91E4B}"/>
              </a:ext>
            </a:extLst>
          </p:cNvPr>
          <p:cNvSpPr txBox="1"/>
          <p:nvPr/>
        </p:nvSpPr>
        <p:spPr>
          <a:xfrm>
            <a:off x="1103515" y="933573"/>
            <a:ext cx="264207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PT Sans" panose="020B0503020203020204" pitchFamily="34" charset="77"/>
              </a:rPr>
              <a:t>Ultralight dark matter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9C36AFE-266B-C36B-445F-8C930ED86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326" y="3424285"/>
            <a:ext cx="3670349" cy="146814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58F8F018-3C46-C0DA-24CF-BD756A3DD1B0}"/>
              </a:ext>
            </a:extLst>
          </p:cNvPr>
          <p:cNvSpPr txBox="1"/>
          <p:nvPr/>
        </p:nvSpPr>
        <p:spPr>
          <a:xfrm>
            <a:off x="8774924" y="6526446"/>
            <a:ext cx="22406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Phys. Rev. D </a:t>
            </a:r>
            <a:r>
              <a:rPr lang="en-US" sz="1200" b="1" dirty="0">
                <a:effectLst/>
                <a:latin typeface="PT Sans" panose="020B0503020203020204" pitchFamily="34" charset="77"/>
              </a:rPr>
              <a:t>97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075020 (2018).</a:t>
            </a:r>
          </a:p>
        </p:txBody>
      </p:sp>
      <p:pic>
        <p:nvPicPr>
          <p:cNvPr id="35" name="Picture 34" descr="Text&#10;&#10;Description automatically generated">
            <a:extLst>
              <a:ext uri="{FF2B5EF4-FFF2-40B4-BE49-F238E27FC236}">
                <a16:creationId xmlns:a16="http://schemas.microsoft.com/office/drawing/2014/main" id="{F3046D9E-8A0A-FA89-6B6A-0761049FB9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6130" y="2096877"/>
            <a:ext cx="3670360" cy="1203397"/>
          </a:xfrm>
          <a:prstGeom prst="rect">
            <a:avLst/>
          </a:prstGeom>
        </p:spPr>
      </p:pic>
      <p:pic>
        <p:nvPicPr>
          <p:cNvPr id="36" name="Content Placeholder 9">
            <a:extLst>
              <a:ext uri="{FF2B5EF4-FFF2-40B4-BE49-F238E27FC236}">
                <a16:creationId xmlns:a16="http://schemas.microsoft.com/office/drawing/2014/main" id="{75C2204D-AB2D-36D1-A75F-8682DA0AA9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038" y="3382244"/>
            <a:ext cx="7736723" cy="2924987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32EBA08-65C3-17CB-92FE-92A02DF7F7C4}"/>
              </a:ext>
            </a:extLst>
          </p:cNvPr>
          <p:cNvSpPr txBox="1"/>
          <p:nvPr/>
        </p:nvSpPr>
        <p:spPr>
          <a:xfrm>
            <a:off x="7285513" y="6271498"/>
            <a:ext cx="38022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Mahiro Abe et al 2021 Quantum Sci. Technol. </a:t>
            </a:r>
            <a:r>
              <a:rPr lang="en-US" sz="1200" b="1" dirty="0">
                <a:latin typeface="PT Sans" panose="020B0503020203020204" pitchFamily="34" charset="77"/>
              </a:rPr>
              <a:t>6</a:t>
            </a:r>
            <a:r>
              <a:rPr lang="en-US" sz="1200" dirty="0">
                <a:latin typeface="PT Sans" panose="020B0503020203020204" pitchFamily="34" charset="77"/>
              </a:rPr>
              <a:t> 044003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CC9C1B-7B14-DE66-FBF9-BDF3C72D23D3}"/>
              </a:ext>
            </a:extLst>
          </p:cNvPr>
          <p:cNvGrpSpPr/>
          <p:nvPr/>
        </p:nvGrpSpPr>
        <p:grpSpPr>
          <a:xfrm>
            <a:off x="6010500" y="867505"/>
            <a:ext cx="5528848" cy="1378243"/>
            <a:chOff x="140734" y="3407479"/>
            <a:chExt cx="5528848" cy="1378243"/>
          </a:xfrm>
        </p:grpSpPr>
        <p:pic>
          <p:nvPicPr>
            <p:cNvPr id="10" name="Content Placeholder 9" descr="Text&#10;&#10;Description automatically generated">
              <a:extLst>
                <a:ext uri="{FF2B5EF4-FFF2-40B4-BE49-F238E27FC236}">
                  <a16:creationId xmlns:a16="http://schemas.microsoft.com/office/drawing/2014/main" id="{86587AF9-A128-92CE-1B8E-3169ACE4F40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0734" y="3407479"/>
              <a:ext cx="5256130" cy="750876"/>
            </a:xfrm>
            <a:prstGeom prst="rect">
              <a:avLst/>
            </a:prstGeom>
          </p:spPr>
        </p:pic>
        <p:sp>
          <p:nvSpPr>
            <p:cNvPr id="11" name="Left Bracket 10">
              <a:extLst>
                <a:ext uri="{FF2B5EF4-FFF2-40B4-BE49-F238E27FC236}">
                  <a16:creationId xmlns:a16="http://schemas.microsoft.com/office/drawing/2014/main" id="{AE84BA55-051F-03A1-A918-7FAF30809170}"/>
                </a:ext>
              </a:extLst>
            </p:cNvPr>
            <p:cNvSpPr/>
            <p:nvPr/>
          </p:nvSpPr>
          <p:spPr>
            <a:xfrm rot="16200000">
              <a:off x="2995809" y="3465236"/>
              <a:ext cx="130627" cy="1255610"/>
            </a:xfrm>
            <a:prstGeom prst="leftBracket">
              <a:avLst/>
            </a:prstGeom>
            <a:ln w="381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Left Bracket 11">
              <a:extLst>
                <a:ext uri="{FF2B5EF4-FFF2-40B4-BE49-F238E27FC236}">
                  <a16:creationId xmlns:a16="http://schemas.microsoft.com/office/drawing/2014/main" id="{4B9F2A40-CD8F-1B35-F5F1-7D20F36D5B5E}"/>
                </a:ext>
              </a:extLst>
            </p:cNvPr>
            <p:cNvSpPr/>
            <p:nvPr/>
          </p:nvSpPr>
          <p:spPr>
            <a:xfrm rot="16200000">
              <a:off x="4661324" y="3479748"/>
              <a:ext cx="130627" cy="1255610"/>
            </a:xfrm>
            <a:prstGeom prst="leftBracket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C565456-3C13-5D3D-D87D-242CADB8304F}"/>
                </a:ext>
              </a:extLst>
            </p:cNvPr>
            <p:cNvSpPr txBox="1"/>
            <p:nvPr/>
          </p:nvSpPr>
          <p:spPr>
            <a:xfrm>
              <a:off x="3822638" y="4200947"/>
              <a:ext cx="1846944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PT Sans" panose="020B0503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Electron Mass Couplings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B8E07F3-AC62-DC63-FD25-522CC9143330}"/>
                </a:ext>
              </a:extLst>
            </p:cNvPr>
            <p:cNvSpPr txBox="1"/>
            <p:nvPr/>
          </p:nvSpPr>
          <p:spPr>
            <a:xfrm>
              <a:off x="2252143" y="4185666"/>
              <a:ext cx="165166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PT Sans" panose="020B0503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Photon Couplings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0789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0AA41A-C283-9368-8C57-5B5AF694F3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26EDC86-625D-7F52-69F6-3249B1F966B8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B6276FA-614D-3C22-A242-057FFD9E4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Gravitational waves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E8C3933F-73D4-161B-B76D-7310F8776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F797ABA-07FD-6DF2-D519-BB941C7700A8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567064-92B5-45BE-A942-1A103850B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B1D667-C412-FDED-36E3-A8627E730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10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7F5CA3-091E-2045-078E-099E3A86A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4" y="586919"/>
            <a:ext cx="4014001" cy="270863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2032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0BBB28-02DA-4C69-8D21-F2D07011959F}"/>
              </a:ext>
            </a:extLst>
          </p:cNvPr>
          <p:cNvSpPr txBox="1"/>
          <p:nvPr/>
        </p:nvSpPr>
        <p:spPr>
          <a:xfrm>
            <a:off x="1629146" y="1004126"/>
            <a:ext cx="2226315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Gravitational waves</a:t>
            </a:r>
          </a:p>
        </p:txBody>
      </p:sp>
      <p:pic>
        <p:nvPicPr>
          <p:cNvPr id="11" name="Picture 5">
            <a:extLst>
              <a:ext uri="{FF2B5EF4-FFF2-40B4-BE49-F238E27FC236}">
                <a16:creationId xmlns:a16="http://schemas.microsoft.com/office/drawing/2014/main" id="{D459199D-94B3-4F1A-11E3-20D4E430AF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978" y="4091642"/>
            <a:ext cx="223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>
            <a:extLst>
              <a:ext uri="{FF2B5EF4-FFF2-40B4-BE49-F238E27FC236}">
                <a16:creationId xmlns:a16="http://schemas.microsoft.com/office/drawing/2014/main" id="{2341C973-B872-5510-3202-2A223D8D3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8179" y="3520482"/>
            <a:ext cx="2481593" cy="43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>
            <a:extLst>
              <a:ext uri="{FF2B5EF4-FFF2-40B4-BE49-F238E27FC236}">
                <a16:creationId xmlns:a16="http://schemas.microsoft.com/office/drawing/2014/main" id="{DA23C881-62DB-B16A-A41F-510F1193A5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8196" y="4606894"/>
            <a:ext cx="22383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5A62793-4003-F74E-E35B-0E5F2588B2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5641" y="2379441"/>
            <a:ext cx="2756306" cy="41344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AD8A3BA-FB2D-5B59-97FB-AEEAA26B6324}"/>
              </a:ext>
            </a:extLst>
          </p:cNvPr>
          <p:cNvSpPr txBox="1"/>
          <p:nvPr/>
        </p:nvSpPr>
        <p:spPr>
          <a:xfrm>
            <a:off x="8610600" y="6444476"/>
            <a:ext cx="2481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Phys. Rev. Lett. </a:t>
            </a:r>
            <a:r>
              <a:rPr lang="en-US" sz="1200" b="1" dirty="0">
                <a:latin typeface="PT Sans" panose="020B0503020203020204" pitchFamily="34" charset="77"/>
              </a:rPr>
              <a:t>110</a:t>
            </a:r>
            <a:r>
              <a:rPr lang="en-US" sz="1200" dirty="0">
                <a:latin typeface="PT Sans" panose="020B0503020203020204" pitchFamily="34" charset="77"/>
              </a:rPr>
              <a:t>, 171102 (2013).</a:t>
            </a:r>
          </a:p>
        </p:txBody>
      </p:sp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6BA93A74-97B1-1152-2ADB-13632C0476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42845" y="944046"/>
            <a:ext cx="3620541" cy="1187063"/>
          </a:xfrm>
          <a:prstGeom prst="rect">
            <a:avLst/>
          </a:prstGeom>
        </p:spPr>
      </p:pic>
      <p:pic>
        <p:nvPicPr>
          <p:cNvPr id="17" name="RSBHs.png" descr="RSBHs.png">
            <a:extLst>
              <a:ext uri="{FF2B5EF4-FFF2-40B4-BE49-F238E27FC236}">
                <a16:creationId xmlns:a16="http://schemas.microsoft.com/office/drawing/2014/main" id="{40E340BD-BA5A-4B1A-25A1-CD4CEFFE79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9772" y="2368811"/>
            <a:ext cx="5213532" cy="3344175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CD958B7-43A0-4323-008C-3915D18409F2}"/>
              </a:ext>
            </a:extLst>
          </p:cNvPr>
          <p:cNvSpPr txBox="1"/>
          <p:nvPr/>
        </p:nvSpPr>
        <p:spPr>
          <a:xfrm>
            <a:off x="9096538" y="5757668"/>
            <a:ext cx="2665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L. </a:t>
            </a:r>
            <a:r>
              <a:rPr lang="en-GB" sz="1200" b="0" u="none" strike="noStrike" dirty="0" err="1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Badurina</a:t>
            </a:r>
            <a:r>
              <a:rPr lang="en-GB" sz="1200" b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 et al., JCAP </a:t>
            </a:r>
            <a:r>
              <a:rPr lang="en-GB" sz="1200" b="1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05 </a:t>
            </a:r>
            <a:r>
              <a:rPr lang="en-GB" sz="1200" b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</a:rPr>
              <a:t>(2020) 011</a:t>
            </a:r>
            <a:endParaRPr lang="en-US" sz="1200" dirty="0">
              <a:latin typeface="PT Sans" panose="020B0503020203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6899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20C5B8-0495-4682-B666-CEA809D75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83BB72F-B9FC-5601-9E3D-FA9C69D67C17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4FBF434-2047-4EDA-BBA6-BF8F89096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Tests of general relativity and dark energy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4BAAA0E8-F44C-84CD-D068-0AE5DF3D2C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6E3F97B-2B55-7898-C013-0BC243B34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343" y="3498574"/>
            <a:ext cx="5257800" cy="258297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>
                <a:latin typeface="PT Sans" panose="020B0503020203020204" pitchFamily="34" charset="77"/>
              </a:rPr>
              <a:t>Test for Newtonian violations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latin typeface="PT Sans" panose="020B0503020203020204" pitchFamily="34" charset="77"/>
              </a:rPr>
              <a:t>Non-linear GR terms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latin typeface="PT Sans" panose="020B0503020203020204" pitchFamily="34" charset="77"/>
              </a:rPr>
              <a:t>Velocity dependent forces</a:t>
            </a:r>
          </a:p>
          <a:p>
            <a:pPr>
              <a:lnSpc>
                <a:spcPct val="100000"/>
              </a:lnSpc>
            </a:pPr>
            <a:endParaRPr lang="en-US" dirty="0">
              <a:latin typeface="PT Sans" panose="020B0503020203020204" pitchFamily="34" charset="77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PT Sans" panose="020B0503020203020204" pitchFamily="34" charset="77"/>
              </a:rPr>
              <a:t>Set limits on PPN parameters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5DB003-2154-5937-5F98-986927042329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C99845-77F2-DE01-2BCA-F4DE4F337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ED6381-15E5-9266-DE1B-EF55156F0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56A27B-4463-9B66-CCCB-2986A1CE1286}"/>
              </a:ext>
            </a:extLst>
          </p:cNvPr>
          <p:cNvSpPr txBox="1"/>
          <p:nvPr/>
        </p:nvSpPr>
        <p:spPr>
          <a:xfrm>
            <a:off x="432874" y="881603"/>
            <a:ext cx="617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PT Sans" panose="020B0503020203020204" pitchFamily="34" charset="77"/>
              </a:rPr>
              <a:t>GR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0C91A5-C667-6353-3BD9-B46467B20662}"/>
              </a:ext>
            </a:extLst>
          </p:cNvPr>
          <p:cNvSpPr txBox="1"/>
          <p:nvPr/>
        </p:nvSpPr>
        <p:spPr>
          <a:xfrm>
            <a:off x="8054671" y="905080"/>
            <a:ext cx="2039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PT Sans" panose="020B0503020203020204" pitchFamily="34" charset="77"/>
              </a:rPr>
              <a:t>Dark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862FB01-A9C9-C21D-CE22-A8BD38E0DFA8}"/>
                  </a:ext>
                </a:extLst>
              </p:cNvPr>
              <p:cNvSpPr txBox="1"/>
              <p:nvPr/>
            </p:nvSpPr>
            <p:spPr>
              <a:xfrm>
                <a:off x="2252827" y="4873342"/>
                <a:ext cx="2697277" cy="649409"/>
              </a:xfrm>
              <a:prstGeom prst="rect">
                <a:avLst/>
              </a:prstGeom>
              <a:noFill/>
              <a:ln w="381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latin typeface="PT Sans" panose="020B0503020203020204" pitchFamily="34" charset="77"/>
                  </a:rPr>
                  <a:t>Appear at the order</a:t>
                </a: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dirty="0">
                    <a:latin typeface="PT Sans" panose="020B0503020203020204" pitchFamily="34" charset="77"/>
                  </a:rPr>
                  <a:t> for 10 m baseline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862FB01-A9C9-C21D-CE22-A8BD38E0DF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2827" y="4873342"/>
                <a:ext cx="2697277" cy="649409"/>
              </a:xfrm>
              <a:prstGeom prst="rect">
                <a:avLst/>
              </a:prstGeom>
              <a:blipFill>
                <a:blip r:embed="rId3"/>
                <a:stretch>
                  <a:fillRect t="-1818" r="-463" b="-10909"/>
                </a:stretch>
              </a:blipFill>
              <a:ln w="381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DFA9D428-CA11-CA5F-E9A9-C91CEBB592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1945" y="2025612"/>
            <a:ext cx="2193409" cy="9701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0FEA9F5-AC94-883C-2E1B-F8FB8E11F03C}"/>
              </a:ext>
            </a:extLst>
          </p:cNvPr>
          <p:cNvSpPr txBox="1"/>
          <p:nvPr/>
        </p:nvSpPr>
        <p:spPr>
          <a:xfrm>
            <a:off x="2201844" y="5985605"/>
            <a:ext cx="28949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S. Dimopoulos et al., Phys. Rev. Lett., 2007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186F2B-8375-6F5A-4EA9-9260C903C4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919" y="2084294"/>
            <a:ext cx="2692830" cy="84059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4243575-38BB-4223-5F94-B009388B339C}"/>
              </a:ext>
            </a:extLst>
          </p:cNvPr>
          <p:cNvSpPr txBox="1"/>
          <p:nvPr/>
        </p:nvSpPr>
        <p:spPr>
          <a:xfrm>
            <a:off x="432874" y="1381675"/>
            <a:ext cx="2866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T Sans" panose="020B0503020203020204" pitchFamily="34" charset="77"/>
              </a:rPr>
              <a:t>Atom acceleration in PPN Schwarzschild metric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8FB29D-9987-CD24-1DF2-6E4E8B5B94CA}"/>
              </a:ext>
            </a:extLst>
          </p:cNvPr>
          <p:cNvSpPr txBox="1"/>
          <p:nvPr/>
        </p:nvSpPr>
        <p:spPr>
          <a:xfrm>
            <a:off x="3426353" y="1522812"/>
            <a:ext cx="2408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T Sans" panose="020B0503020203020204" pitchFamily="34" charset="77"/>
              </a:rPr>
              <a:t>Relativistic phase shift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9A27A1-21E7-28A2-287C-27DBA23CEA78}"/>
              </a:ext>
            </a:extLst>
          </p:cNvPr>
          <p:cNvSpPr/>
          <p:nvPr/>
        </p:nvSpPr>
        <p:spPr>
          <a:xfrm>
            <a:off x="432874" y="928933"/>
            <a:ext cx="5498802" cy="250006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EDFD68-97F7-DA59-4E07-3B246F16F5EB}"/>
              </a:ext>
            </a:extLst>
          </p:cNvPr>
          <p:cNvSpPr txBox="1"/>
          <p:nvPr/>
        </p:nvSpPr>
        <p:spPr>
          <a:xfrm>
            <a:off x="6260325" y="1588029"/>
            <a:ext cx="569153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Search for Chameleon field dark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Non-linear scalar interaction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PT Sans" panose="020B050302020302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PT Sans" panose="020B050302020302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PT Sans" panose="020B050302020302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Experimental setup requirements: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High density source mass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Perform atom interferometry near source mass in vacuum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Chameleon acceleration alters atom trajectories leading to phase shift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69FCDE-167B-4F89-DA0E-ECFA915A748D}"/>
              </a:ext>
            </a:extLst>
          </p:cNvPr>
          <p:cNvSpPr txBox="1"/>
          <p:nvPr/>
        </p:nvSpPr>
        <p:spPr>
          <a:xfrm>
            <a:off x="7533744" y="5711036"/>
            <a:ext cx="32659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B. Elder</a:t>
            </a:r>
            <a:r>
              <a:rPr lang="en-US" sz="1200" dirty="0">
                <a:latin typeface="PT Sans" panose="020B0503020203020204" pitchFamily="34" charset="77"/>
              </a:rPr>
              <a:t> et al.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Phys. Rev. D </a:t>
            </a:r>
            <a:r>
              <a:rPr lang="en-US" sz="1200" b="1" dirty="0">
                <a:effectLst/>
                <a:latin typeface="PT Sans" panose="020B0503020203020204" pitchFamily="34" charset="77"/>
              </a:rPr>
              <a:t>94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044051 (2016).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7D28831-B29C-756B-0E71-9F337CB547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7417" y="2435520"/>
            <a:ext cx="2743200" cy="99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62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23CE54-881B-9BA9-11EE-28FB60B072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5DD40DC-7519-5BEC-F57D-16A959A453BD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7850AF1-B57F-EA3F-33F4-C93FA3E56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International efforts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EA969934-9921-2DAF-2B74-5B13FBEAE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5EF27BC-351E-5BFA-A118-26EC4F0C98E5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B9999B-1F9F-BD84-B287-899AFF8C8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48583F-A693-8967-BF93-FC2F6CE8B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12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3FA00E9-269E-520B-F42B-25949C06F8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698" y="1179314"/>
            <a:ext cx="5834072" cy="4785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925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8085ED-9FB0-99E8-FB66-C95AE1DE1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375C06-02A5-D10E-77B2-292A89354292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FEF3AF8-095D-F09D-8D29-DE6DB23A4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663" y="-10885"/>
            <a:ext cx="10885051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AION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147EF54B-8065-21EC-3816-DDF766EF4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02718EC-BE49-EFFF-6254-04570BE1E2F9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98A413-3578-BA63-89D1-6694B4B71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C7A53-D4C8-3745-7B57-82AFACC9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CD975B-FC6F-F39F-F89C-412FA3A731AE}"/>
              </a:ext>
            </a:extLst>
          </p:cNvPr>
          <p:cNvSpPr txBox="1"/>
          <p:nvPr/>
        </p:nvSpPr>
        <p:spPr>
          <a:xfrm>
            <a:off x="2025903" y="26159"/>
            <a:ext cx="7334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PT Sans" panose="020B0503020203020204" pitchFamily="34" charset="77"/>
              </a:rPr>
              <a:t>A</a:t>
            </a:r>
            <a:r>
              <a:rPr lang="en-US" sz="2800" dirty="0">
                <a:latin typeface="PT Sans" panose="020B0503020203020204" pitchFamily="34" charset="77"/>
              </a:rPr>
              <a:t>tom </a:t>
            </a:r>
            <a:r>
              <a:rPr lang="en-US" sz="2800" b="1" dirty="0">
                <a:latin typeface="PT Sans" panose="020B0503020203020204" pitchFamily="34" charset="77"/>
              </a:rPr>
              <a:t>I</a:t>
            </a:r>
            <a:r>
              <a:rPr lang="en-US" sz="2800" dirty="0">
                <a:latin typeface="PT Sans" panose="020B0503020203020204" pitchFamily="34" charset="77"/>
              </a:rPr>
              <a:t>nterferometer </a:t>
            </a:r>
            <a:r>
              <a:rPr lang="en-US" sz="2800" b="1" dirty="0">
                <a:latin typeface="PT Sans" panose="020B0503020203020204" pitchFamily="34" charset="77"/>
              </a:rPr>
              <a:t>O</a:t>
            </a:r>
            <a:r>
              <a:rPr lang="en-US" sz="2800" dirty="0">
                <a:latin typeface="PT Sans" panose="020B0503020203020204" pitchFamily="34" charset="77"/>
              </a:rPr>
              <a:t>bservatory and </a:t>
            </a:r>
            <a:r>
              <a:rPr lang="en-US" sz="2800" b="1" dirty="0">
                <a:latin typeface="PT Sans" panose="020B0503020203020204" pitchFamily="34" charset="77"/>
              </a:rPr>
              <a:t>N</a:t>
            </a:r>
            <a:r>
              <a:rPr lang="en-US" sz="2800" dirty="0">
                <a:latin typeface="PT Sans" panose="020B0503020203020204" pitchFamily="34" charset="77"/>
              </a:rPr>
              <a:t>etwork</a:t>
            </a:r>
          </a:p>
        </p:txBody>
      </p:sp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826A1927-101C-0AE2-DFCE-E92FA2154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6E3648AF-DB7D-6997-4D15-6D53AF5E3C66}"/>
              </a:ext>
            </a:extLst>
          </p:cNvPr>
          <p:cNvSpPr txBox="1">
            <a:spLocks/>
          </p:cNvSpPr>
          <p:nvPr/>
        </p:nvSpPr>
        <p:spPr>
          <a:xfrm>
            <a:off x="173034" y="1133603"/>
            <a:ext cx="3982483" cy="4014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PT Sans" panose="020B0503020203020204" pitchFamily="34" charset="77"/>
              </a:rPr>
              <a:t>UK consortium of 7 institutions</a:t>
            </a:r>
          </a:p>
          <a:p>
            <a:r>
              <a:rPr lang="en-US" sz="2000" dirty="0">
                <a:latin typeface="PT Sans" panose="020B0503020203020204" pitchFamily="34" charset="77"/>
              </a:rPr>
              <a:t>Multi-stage project</a:t>
            </a:r>
          </a:p>
          <a:p>
            <a:r>
              <a:rPr lang="en-US" sz="2000" dirty="0">
                <a:latin typeface="PT Sans" panose="020B0503020203020204" pitchFamily="34" charset="77"/>
              </a:rPr>
              <a:t>Develop 5 ultracold strontium UK laboratories for atom interferometry R&amp;D</a:t>
            </a:r>
          </a:p>
          <a:p>
            <a:r>
              <a:rPr lang="en-US" sz="2000" dirty="0">
                <a:latin typeface="PT Sans" panose="020B0503020203020204" pitchFamily="34" charset="77"/>
              </a:rPr>
              <a:t>Design and deploy increased baseline atom interferometers 10m -&gt; 100m -&gt; 1km</a:t>
            </a:r>
          </a:p>
          <a:p>
            <a:r>
              <a:rPr lang="en-US" sz="2000" dirty="0">
                <a:latin typeface="PT Sans" panose="020B0503020203020204" pitchFamily="34" charset="77"/>
              </a:rPr>
              <a:t>Investigate technology development and network with MAGIS-100 for large-scale science goals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C45F05-CFD0-9D04-F3A2-14C179C0974C}"/>
              </a:ext>
            </a:extLst>
          </p:cNvPr>
          <p:cNvSpPr txBox="1"/>
          <p:nvPr/>
        </p:nvSpPr>
        <p:spPr>
          <a:xfrm>
            <a:off x="7338326" y="6356350"/>
            <a:ext cx="28397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333333"/>
                </a:solidFill>
                <a:effectLst/>
                <a:latin typeface="PT Sans" panose="020B0503020203020204" pitchFamily="34" charset="77"/>
              </a:rPr>
              <a:t>L. 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PT Sans" panose="020B0503020203020204" pitchFamily="34" charset="77"/>
              </a:rPr>
              <a:t>Badurina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PT Sans" panose="020B0503020203020204" pitchFamily="34" charset="77"/>
              </a:rPr>
              <a:t> </a:t>
            </a:r>
            <a:r>
              <a:rPr lang="en-US" sz="1200" b="0" i="1" dirty="0">
                <a:solidFill>
                  <a:srgbClr val="333333"/>
                </a:solidFill>
                <a:effectLst/>
                <a:latin typeface="PT Sans" panose="020B0503020203020204" pitchFamily="34" charset="77"/>
              </a:rPr>
              <a:t>et al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PT Sans" panose="020B0503020203020204" pitchFamily="34" charset="77"/>
              </a:rPr>
              <a:t> JCAP05(2020)011</a:t>
            </a:r>
            <a:endParaRPr lang="en-US" sz="1200" dirty="0">
              <a:latin typeface="PT Sans" panose="020B0503020203020204" pitchFamily="34" charset="77"/>
            </a:endParaRPr>
          </a:p>
        </p:txBody>
      </p:sp>
      <p:pic>
        <p:nvPicPr>
          <p:cNvPr id="13" name="Picture 5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FF69201C-5A4D-29CD-7FDA-B59E2957F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8326" y="2748155"/>
            <a:ext cx="1630148" cy="333609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D43DEFB-B780-154B-3434-2F6F450828C8}"/>
              </a:ext>
            </a:extLst>
          </p:cNvPr>
          <p:cNvCxnSpPr/>
          <p:nvPr/>
        </p:nvCxnSpPr>
        <p:spPr>
          <a:xfrm>
            <a:off x="7386533" y="2834670"/>
            <a:ext cx="658025" cy="0"/>
          </a:xfrm>
          <a:prstGeom prst="straightConnector1">
            <a:avLst/>
          </a:prstGeom>
          <a:ln w="76200" cmpd="sng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087FC43-0F16-038D-AAAD-959DB986BF0A}"/>
              </a:ext>
            </a:extLst>
          </p:cNvPr>
          <p:cNvGrpSpPr/>
          <p:nvPr/>
        </p:nvGrpSpPr>
        <p:grpSpPr>
          <a:xfrm>
            <a:off x="4407199" y="909045"/>
            <a:ext cx="3043284" cy="5374175"/>
            <a:chOff x="5174066" y="830298"/>
            <a:chExt cx="3043284" cy="5374175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2EF34E1-FC9A-E19D-8516-BBFE205160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3040" t="8961"/>
            <a:stretch/>
          </p:blipFill>
          <p:spPr>
            <a:xfrm>
              <a:off x="5174066" y="830298"/>
              <a:ext cx="2979334" cy="5374175"/>
            </a:xfrm>
            <a:prstGeom prst="rect">
              <a:avLst/>
            </a:prstGeom>
          </p:spPr>
        </p:pic>
        <p:sp>
          <p:nvSpPr>
            <p:cNvPr id="17" name="Flowchart: Manual Input 16">
              <a:extLst>
                <a:ext uri="{FF2B5EF4-FFF2-40B4-BE49-F238E27FC236}">
                  <a16:creationId xmlns:a16="http://schemas.microsoft.com/office/drawing/2014/main" id="{F8A2B6E2-DEF0-2D7B-7AF7-F29498BD59D2}"/>
                </a:ext>
              </a:extLst>
            </p:cNvPr>
            <p:cNvSpPr/>
            <p:nvPr/>
          </p:nvSpPr>
          <p:spPr>
            <a:xfrm>
              <a:off x="6104260" y="4220359"/>
              <a:ext cx="826274" cy="1703966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261"/>
                <a:gd name="connsiteY0" fmla="*/ 2986 h 10000"/>
                <a:gd name="connsiteX1" fmla="*/ 10261 w 10261"/>
                <a:gd name="connsiteY1" fmla="*/ 0 h 10000"/>
                <a:gd name="connsiteX2" fmla="*/ 10261 w 10261"/>
                <a:gd name="connsiteY2" fmla="*/ 10000 h 10000"/>
                <a:gd name="connsiteX3" fmla="*/ 261 w 10261"/>
                <a:gd name="connsiteY3" fmla="*/ 10000 h 10000"/>
                <a:gd name="connsiteX4" fmla="*/ 0 w 10261"/>
                <a:gd name="connsiteY4" fmla="*/ 2986 h 10000"/>
                <a:gd name="connsiteX0" fmla="*/ 0 w 10065"/>
                <a:gd name="connsiteY0" fmla="*/ 2522 h 10000"/>
                <a:gd name="connsiteX1" fmla="*/ 10065 w 10065"/>
                <a:gd name="connsiteY1" fmla="*/ 0 h 10000"/>
                <a:gd name="connsiteX2" fmla="*/ 10065 w 10065"/>
                <a:gd name="connsiteY2" fmla="*/ 10000 h 10000"/>
                <a:gd name="connsiteX3" fmla="*/ 65 w 10065"/>
                <a:gd name="connsiteY3" fmla="*/ 10000 h 10000"/>
                <a:gd name="connsiteX4" fmla="*/ 0 w 10065"/>
                <a:gd name="connsiteY4" fmla="*/ 2522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65" h="10000">
                  <a:moveTo>
                    <a:pt x="0" y="2522"/>
                  </a:moveTo>
                  <a:lnTo>
                    <a:pt x="10065" y="0"/>
                  </a:lnTo>
                  <a:lnTo>
                    <a:pt x="10065" y="10000"/>
                  </a:lnTo>
                  <a:lnTo>
                    <a:pt x="65" y="10000"/>
                  </a:lnTo>
                  <a:cubicBezTo>
                    <a:pt x="43" y="7507"/>
                    <a:pt x="22" y="5015"/>
                    <a:pt x="0" y="2522"/>
                  </a:cubicBezTo>
                  <a:close/>
                </a:path>
              </a:pathLst>
            </a:custGeom>
            <a:solidFill>
              <a:srgbClr val="C00000">
                <a:alpha val="50000"/>
              </a:srgbClr>
            </a:solidFill>
            <a:ln w="28575">
              <a:solidFill>
                <a:srgbClr val="C0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751" tIns="38876" rIns="77751" bIns="38876"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CF2F053-79D7-9605-F182-7206E0035620}"/>
                </a:ext>
              </a:extLst>
            </p:cNvPr>
            <p:cNvCxnSpPr/>
            <p:nvPr/>
          </p:nvCxnSpPr>
          <p:spPr>
            <a:xfrm flipH="1">
              <a:off x="6850959" y="2759830"/>
              <a:ext cx="452089" cy="0"/>
            </a:xfrm>
            <a:prstGeom prst="straightConnector1">
              <a:avLst/>
            </a:prstGeom>
            <a:ln w="76200" cmpd="sng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5E235EFC-98DB-70D2-C777-F63490276C4D}"/>
                </a:ext>
              </a:extLst>
            </p:cNvPr>
            <p:cNvCxnSpPr/>
            <p:nvPr/>
          </p:nvCxnSpPr>
          <p:spPr>
            <a:xfrm flipH="1">
              <a:off x="6825175" y="1142982"/>
              <a:ext cx="452089" cy="0"/>
            </a:xfrm>
            <a:prstGeom prst="straightConnector1">
              <a:avLst/>
            </a:prstGeom>
            <a:ln w="76200" cmpd="sng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8572D22-4DFA-6B84-EF86-4D982288C054}"/>
                </a:ext>
              </a:extLst>
            </p:cNvPr>
            <p:cNvSpPr txBox="1"/>
            <p:nvPr/>
          </p:nvSpPr>
          <p:spPr>
            <a:xfrm>
              <a:off x="7277263" y="949881"/>
              <a:ext cx="798222" cy="3555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lIns="77751" tIns="38876" rIns="77751" bIns="38876" rtlCol="0">
              <a:spAutoFit/>
            </a:bodyPr>
            <a:lstStyle/>
            <a:p>
              <a:r>
                <a:rPr lang="en-GB"/>
                <a:t>14.7m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70118A9-4024-59FF-DE20-33FBB89D13F5}"/>
                </a:ext>
              </a:extLst>
            </p:cNvPr>
            <p:cNvSpPr txBox="1"/>
            <p:nvPr/>
          </p:nvSpPr>
          <p:spPr>
            <a:xfrm>
              <a:off x="7277263" y="2578168"/>
              <a:ext cx="798222" cy="3555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lIns="77751" tIns="38876" rIns="77751" bIns="38876" rtlCol="0">
              <a:spAutoFit/>
            </a:bodyPr>
            <a:lstStyle/>
            <a:p>
              <a:r>
                <a:rPr lang="en-GB"/>
                <a:t>10.0m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D95FE8C1-2F73-35DF-BEA8-3376F7401B55}"/>
                </a:ext>
              </a:extLst>
            </p:cNvPr>
            <p:cNvCxnSpPr/>
            <p:nvPr/>
          </p:nvCxnSpPr>
          <p:spPr>
            <a:xfrm flipH="1">
              <a:off x="6850959" y="3513667"/>
              <a:ext cx="452089" cy="0"/>
            </a:xfrm>
            <a:prstGeom prst="straightConnector1">
              <a:avLst/>
            </a:prstGeom>
            <a:ln w="76200" cmpd="sng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9093EC5-E61A-5791-2869-06671F26ABD8}"/>
                </a:ext>
              </a:extLst>
            </p:cNvPr>
            <p:cNvSpPr txBox="1"/>
            <p:nvPr/>
          </p:nvSpPr>
          <p:spPr>
            <a:xfrm>
              <a:off x="7277263" y="3333031"/>
              <a:ext cx="669982" cy="3555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lIns="77751" tIns="38876" rIns="77751" bIns="38876" rtlCol="0">
              <a:spAutoFit/>
            </a:bodyPr>
            <a:lstStyle/>
            <a:p>
              <a:r>
                <a:rPr lang="en-GB"/>
                <a:t>7.7m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269AF745-8E6B-0240-3CA6-44DC9C840C49}"/>
                </a:ext>
              </a:extLst>
            </p:cNvPr>
            <p:cNvCxnSpPr/>
            <p:nvPr/>
          </p:nvCxnSpPr>
          <p:spPr>
            <a:xfrm flipH="1">
              <a:off x="6850959" y="4354367"/>
              <a:ext cx="452089" cy="0"/>
            </a:xfrm>
            <a:prstGeom prst="straightConnector1">
              <a:avLst/>
            </a:prstGeom>
            <a:ln w="76200" cmpd="sng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F311123-3590-7B68-C400-DE91A460E3FA}"/>
                </a:ext>
              </a:extLst>
            </p:cNvPr>
            <p:cNvSpPr txBox="1"/>
            <p:nvPr/>
          </p:nvSpPr>
          <p:spPr>
            <a:xfrm>
              <a:off x="7277263" y="4172706"/>
              <a:ext cx="669982" cy="3555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lIns="77751" tIns="38876" rIns="77751" bIns="38876" rtlCol="0">
              <a:spAutoFit/>
            </a:bodyPr>
            <a:lstStyle/>
            <a:p>
              <a:r>
                <a:rPr lang="en-GB"/>
                <a:t>5.0m</a:t>
              </a: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325310F1-43B7-E21E-4FD9-1C4F22F0FD69}"/>
                </a:ext>
              </a:extLst>
            </p:cNvPr>
            <p:cNvSpPr/>
            <p:nvPr/>
          </p:nvSpPr>
          <p:spPr>
            <a:xfrm>
              <a:off x="6104261" y="2314084"/>
              <a:ext cx="848591" cy="2040283"/>
            </a:xfrm>
            <a:custGeom>
              <a:avLst/>
              <a:gdLst>
                <a:gd name="connsiteX0" fmla="*/ 61847 w 904686"/>
                <a:gd name="connsiteY0" fmla="*/ 1741336 h 1787776"/>
                <a:gd name="connsiteX1" fmla="*/ 904686 w 904686"/>
                <a:gd name="connsiteY1" fmla="*/ 1240404 h 1787776"/>
                <a:gd name="connsiteX2" fmla="*/ 896734 w 904686"/>
                <a:gd name="connsiteY2" fmla="*/ 0 h 1787776"/>
                <a:gd name="connsiteX3" fmla="*/ 61847 w 904686"/>
                <a:gd name="connsiteY3" fmla="*/ 0 h 1787776"/>
                <a:gd name="connsiteX4" fmla="*/ 61847 w 904686"/>
                <a:gd name="connsiteY4" fmla="*/ 1741336 h 1787776"/>
                <a:gd name="connsiteX0" fmla="*/ 0 w 842839"/>
                <a:gd name="connsiteY0" fmla="*/ 1741336 h 1787776"/>
                <a:gd name="connsiteX1" fmla="*/ 842839 w 842839"/>
                <a:gd name="connsiteY1" fmla="*/ 1240404 h 1787776"/>
                <a:gd name="connsiteX2" fmla="*/ 834887 w 842839"/>
                <a:gd name="connsiteY2" fmla="*/ 0 h 1787776"/>
                <a:gd name="connsiteX3" fmla="*/ 0 w 842839"/>
                <a:gd name="connsiteY3" fmla="*/ 0 h 1787776"/>
                <a:gd name="connsiteX4" fmla="*/ 0 w 842839"/>
                <a:gd name="connsiteY4" fmla="*/ 1741336 h 1787776"/>
                <a:gd name="connsiteX0" fmla="*/ 0 w 842839"/>
                <a:gd name="connsiteY0" fmla="*/ 1741336 h 1787776"/>
                <a:gd name="connsiteX1" fmla="*/ 842839 w 842839"/>
                <a:gd name="connsiteY1" fmla="*/ 1240404 h 1787776"/>
                <a:gd name="connsiteX2" fmla="*/ 834887 w 842839"/>
                <a:gd name="connsiteY2" fmla="*/ 0 h 1787776"/>
                <a:gd name="connsiteX3" fmla="*/ 0 w 842839"/>
                <a:gd name="connsiteY3" fmla="*/ 0 h 1787776"/>
                <a:gd name="connsiteX4" fmla="*/ 0 w 842839"/>
                <a:gd name="connsiteY4" fmla="*/ 1741336 h 1787776"/>
                <a:gd name="connsiteX0" fmla="*/ 104858 w 947697"/>
                <a:gd name="connsiteY0" fmla="*/ 1741336 h 1787776"/>
                <a:gd name="connsiteX1" fmla="*/ 947697 w 947697"/>
                <a:gd name="connsiteY1" fmla="*/ 1240404 h 1787776"/>
                <a:gd name="connsiteX2" fmla="*/ 939745 w 947697"/>
                <a:gd name="connsiteY2" fmla="*/ 0 h 1787776"/>
                <a:gd name="connsiteX3" fmla="*/ 104858 w 947697"/>
                <a:gd name="connsiteY3" fmla="*/ 0 h 1787776"/>
                <a:gd name="connsiteX4" fmla="*/ 104858 w 947697"/>
                <a:gd name="connsiteY4" fmla="*/ 1741336 h 1787776"/>
                <a:gd name="connsiteX0" fmla="*/ 61844 w 904683"/>
                <a:gd name="connsiteY0" fmla="*/ 1741336 h 1787776"/>
                <a:gd name="connsiteX1" fmla="*/ 904683 w 904683"/>
                <a:gd name="connsiteY1" fmla="*/ 1240404 h 1787776"/>
                <a:gd name="connsiteX2" fmla="*/ 896731 w 904683"/>
                <a:gd name="connsiteY2" fmla="*/ 0 h 1787776"/>
                <a:gd name="connsiteX3" fmla="*/ 61844 w 904683"/>
                <a:gd name="connsiteY3" fmla="*/ 0 h 1787776"/>
                <a:gd name="connsiteX4" fmla="*/ 61844 w 904683"/>
                <a:gd name="connsiteY4" fmla="*/ 1741336 h 1787776"/>
                <a:gd name="connsiteX0" fmla="*/ 61844 w 904683"/>
                <a:gd name="connsiteY0" fmla="*/ 1741336 h 1741336"/>
                <a:gd name="connsiteX1" fmla="*/ 904683 w 904683"/>
                <a:gd name="connsiteY1" fmla="*/ 1240404 h 1741336"/>
                <a:gd name="connsiteX2" fmla="*/ 896731 w 904683"/>
                <a:gd name="connsiteY2" fmla="*/ 0 h 1741336"/>
                <a:gd name="connsiteX3" fmla="*/ 61844 w 904683"/>
                <a:gd name="connsiteY3" fmla="*/ 0 h 1741336"/>
                <a:gd name="connsiteX4" fmla="*/ 61844 w 904683"/>
                <a:gd name="connsiteY4" fmla="*/ 1741336 h 1741336"/>
                <a:gd name="connsiteX0" fmla="*/ 0 w 842839"/>
                <a:gd name="connsiteY0" fmla="*/ 1741336 h 1741336"/>
                <a:gd name="connsiteX1" fmla="*/ 842839 w 842839"/>
                <a:gd name="connsiteY1" fmla="*/ 1240404 h 1741336"/>
                <a:gd name="connsiteX2" fmla="*/ 834887 w 842839"/>
                <a:gd name="connsiteY2" fmla="*/ 0 h 1741336"/>
                <a:gd name="connsiteX3" fmla="*/ 0 w 842839"/>
                <a:gd name="connsiteY3" fmla="*/ 0 h 1741336"/>
                <a:gd name="connsiteX4" fmla="*/ 0 w 842839"/>
                <a:gd name="connsiteY4" fmla="*/ 1741336 h 1741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2839" h="1741336">
                  <a:moveTo>
                    <a:pt x="0" y="1741336"/>
                  </a:moveTo>
                  <a:lnTo>
                    <a:pt x="842839" y="1240404"/>
                  </a:lnTo>
                  <a:cubicBezTo>
                    <a:pt x="840188" y="826936"/>
                    <a:pt x="837538" y="413468"/>
                    <a:pt x="834887" y="0"/>
                  </a:cubicBezTo>
                  <a:lnTo>
                    <a:pt x="0" y="0"/>
                  </a:lnTo>
                  <a:cubicBezTo>
                    <a:pt x="3976" y="592373"/>
                    <a:pt x="0" y="870668"/>
                    <a:pt x="0" y="1741336"/>
                  </a:cubicBezTo>
                  <a:close/>
                </a:path>
              </a:pathLst>
            </a:custGeom>
            <a:solidFill>
              <a:srgbClr val="C00000">
                <a:alpha val="50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AI-10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69DF1DF-17E6-473B-A677-787DF12E4DC1}"/>
                </a:ext>
              </a:extLst>
            </p:cNvPr>
            <p:cNvSpPr txBox="1"/>
            <p:nvPr/>
          </p:nvSpPr>
          <p:spPr>
            <a:xfrm>
              <a:off x="6727613" y="1580576"/>
              <a:ext cx="1489737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600"/>
                <a:t>Ground level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F9C88AD-FF6A-EC44-F121-1414481A30FF}"/>
              </a:ext>
            </a:extLst>
          </p:cNvPr>
          <p:cNvSpPr txBox="1"/>
          <p:nvPr/>
        </p:nvSpPr>
        <p:spPr>
          <a:xfrm>
            <a:off x="9359962" y="3310623"/>
            <a:ext cx="2743199" cy="2554545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PT Sans" panose="020B0503020203020204" pitchFamily="34" charset="77"/>
              </a:rPr>
              <a:t>Project executed in national partnership with </a:t>
            </a:r>
            <a:r>
              <a:rPr lang="en-US" sz="1600" b="1" dirty="0">
                <a:latin typeface="PT Sans" panose="020B0503020203020204" pitchFamily="34" charset="77"/>
              </a:rPr>
              <a:t>UK National Quantum Technology Hub in Sensors and Timing, Birmingham, UK, </a:t>
            </a:r>
          </a:p>
          <a:p>
            <a:pPr algn="ctr"/>
            <a:r>
              <a:rPr lang="en-US" sz="1600" dirty="0">
                <a:latin typeface="PT Sans" panose="020B0503020203020204" pitchFamily="34" charset="77"/>
              </a:rPr>
              <a:t>and international partnership with </a:t>
            </a:r>
            <a:r>
              <a:rPr lang="en-US" sz="1600" b="1" dirty="0">
                <a:latin typeface="PT Sans" panose="020B0503020203020204" pitchFamily="34" charset="77"/>
              </a:rPr>
              <a:t>The MAGIS Collaboration </a:t>
            </a:r>
          </a:p>
          <a:p>
            <a:pPr algn="ctr"/>
            <a:r>
              <a:rPr lang="en-US" sz="1600" b="1" dirty="0">
                <a:latin typeface="PT Sans" panose="020B0503020203020204" pitchFamily="34" charset="77"/>
              </a:rPr>
              <a:t>and The Fermi National Laboratory, US 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9AB4B7D-0EF1-A6A5-0748-85E349B637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8561" y="5905301"/>
            <a:ext cx="2286000" cy="46393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169970D-109B-BF7A-7DD5-B0C9315CFB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6874" y="901164"/>
            <a:ext cx="1371600" cy="82296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D22941F8-87BC-4D38-1B35-90032BF82CC0}"/>
              </a:ext>
            </a:extLst>
          </p:cNvPr>
          <p:cNvGrpSpPr/>
          <p:nvPr/>
        </p:nvGrpSpPr>
        <p:grpSpPr>
          <a:xfrm>
            <a:off x="9248508" y="240184"/>
            <a:ext cx="2743200" cy="3030684"/>
            <a:chOff x="358202" y="322291"/>
            <a:chExt cx="5737798" cy="6339112"/>
          </a:xfrm>
        </p:grpSpPr>
        <p:pic>
          <p:nvPicPr>
            <p:cNvPr id="32" name="Picture 31" descr="A close up of a map&#10;&#10;Description automatically generated">
              <a:extLst>
                <a:ext uri="{FF2B5EF4-FFF2-40B4-BE49-F238E27FC236}">
                  <a16:creationId xmlns:a16="http://schemas.microsoft.com/office/drawing/2014/main" id="{54E73E41-2C29-A41E-6641-A17DA68F38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8202" y="322291"/>
              <a:ext cx="5737798" cy="6339112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FBC526A-52EA-2BC9-318F-13A78E253922}"/>
                </a:ext>
              </a:extLst>
            </p:cNvPr>
            <p:cNvSpPr/>
            <p:nvPr/>
          </p:nvSpPr>
          <p:spPr>
            <a:xfrm>
              <a:off x="3562597" y="427512"/>
              <a:ext cx="1828800" cy="16981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877744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53560B-76E3-6561-133F-B0A70427F1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04AE01D-4021-202B-1904-9C3E3F5249B2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1AAE791-C411-2EA8-BF5E-7120F7460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Status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A18FDF7A-F821-601B-EE24-5678BE5BAE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46C4124-7CB3-2366-9186-59F1F5ABD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52970"/>
            <a:ext cx="8677963" cy="5403379"/>
          </a:xfrm>
        </p:spPr>
        <p:txBody>
          <a:bodyPr>
            <a:normAutofit/>
          </a:bodyPr>
          <a:lstStyle/>
          <a:p>
            <a:r>
              <a:rPr lang="en-US" dirty="0">
                <a:latin typeface="PT Sans" panose="020B0503020203020204" pitchFamily="34" charset="77"/>
              </a:rPr>
              <a:t>Centralized design of Ultrahigh vacuum systems</a:t>
            </a:r>
          </a:p>
          <a:p>
            <a:endParaRPr lang="en-US" dirty="0">
              <a:latin typeface="PT Sans" panose="020B0503020203020204" pitchFamily="34" charset="77"/>
            </a:endParaRPr>
          </a:p>
          <a:p>
            <a:endParaRPr lang="en-US" dirty="0">
              <a:latin typeface="PT Sans" panose="020B0503020203020204" pitchFamily="34" charset="77"/>
            </a:endParaRPr>
          </a:p>
          <a:p>
            <a:r>
              <a:rPr lang="en-US" dirty="0">
                <a:latin typeface="PT Sans" panose="020B0503020203020204" pitchFamily="34" charset="77"/>
              </a:rPr>
              <a:t>10 m atom interferometer blueprint (AION-10)</a:t>
            </a:r>
          </a:p>
          <a:p>
            <a:endParaRPr lang="en-US" dirty="0">
              <a:latin typeface="PT Sans" panose="020B0503020203020204" pitchFamily="34" charset="77"/>
            </a:endParaRPr>
          </a:p>
          <a:p>
            <a:endParaRPr lang="en-US" dirty="0">
              <a:latin typeface="PT Sans" panose="020B0503020203020204" pitchFamily="34" charset="77"/>
            </a:endParaRPr>
          </a:p>
          <a:p>
            <a:r>
              <a:rPr lang="en-US" dirty="0">
                <a:latin typeface="PT Sans" panose="020B0503020203020204" pitchFamily="34" charset="77"/>
              </a:rPr>
              <a:t>Differential atom interferometry on strontium 87 clock transition</a:t>
            </a:r>
          </a:p>
          <a:p>
            <a:endParaRPr lang="en-US" dirty="0">
              <a:latin typeface="PT Sans" panose="020B0503020203020204" pitchFamily="34" charset="77"/>
            </a:endParaRPr>
          </a:p>
          <a:p>
            <a:r>
              <a:rPr lang="en-US" dirty="0">
                <a:latin typeface="PT Sans" panose="020B0503020203020204" pitchFamily="34" charset="77"/>
              </a:rPr>
              <a:t>Exploring 100 m sites and potential smaller scale spinoff instruments (Boulby, CERN)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524254-6BD0-FC4E-4349-C428590477E8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62905B-AE75-FE9D-A043-4C8CCDAD8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9E304B-2D78-0739-C219-46739D71A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14</a:t>
            </a:fld>
            <a:endParaRPr lang="en-US"/>
          </a:p>
        </p:txBody>
      </p:sp>
      <p:pic>
        <p:nvPicPr>
          <p:cNvPr id="9" name="Picture 8" descr="A blueprint of a crane&#10;&#10;Description automatically generated">
            <a:extLst>
              <a:ext uri="{FF2B5EF4-FFF2-40B4-BE49-F238E27FC236}">
                <a16:creationId xmlns:a16="http://schemas.microsoft.com/office/drawing/2014/main" id="{D6F4C5D6-FB71-94C3-BEBF-E37B8C6C4C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6163" y="903815"/>
            <a:ext cx="2118196" cy="50503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794933F-1B7F-669F-0A0A-EFE38D8A6491}"/>
              </a:ext>
            </a:extLst>
          </p:cNvPr>
          <p:cNvSpPr txBox="1"/>
          <p:nvPr/>
        </p:nvSpPr>
        <p:spPr>
          <a:xfrm>
            <a:off x="984316" y="3033933"/>
            <a:ext cx="61085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US" dirty="0">
                <a:latin typeface="PT Sans" panose="020B0503020203020204" pitchFamily="34" charset="77"/>
              </a:rPr>
              <a:t>AION Collaboration</a:t>
            </a:r>
            <a:r>
              <a:rPr lang="en-US" dirty="0">
                <a:effectLst/>
                <a:latin typeface="PT Sans" panose="020B0503020203020204" pitchFamily="34" charset="77"/>
              </a:rPr>
              <a:t> et al., </a:t>
            </a:r>
            <a:r>
              <a:rPr lang="en-US" i="1" dirty="0">
                <a:effectLst/>
                <a:latin typeface="PT Sans" panose="020B0503020203020204" pitchFamily="34" charset="77"/>
              </a:rPr>
              <a:t>AION-10: Technical Design Report for a 10m Atom Interferometer in Oxford</a:t>
            </a:r>
            <a:r>
              <a:rPr lang="en-US" dirty="0">
                <a:effectLst/>
                <a:latin typeface="PT Sans" panose="020B0503020203020204" pitchFamily="34" charset="77"/>
              </a:rPr>
              <a:t>, arXiv:2508.03491.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31995F-BEF9-4238-AB70-2907169086DA}"/>
              </a:ext>
            </a:extLst>
          </p:cNvPr>
          <p:cNvSpPr txBox="1"/>
          <p:nvPr/>
        </p:nvSpPr>
        <p:spPr>
          <a:xfrm>
            <a:off x="1240723" y="4811958"/>
            <a:ext cx="61085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effectLst/>
                <a:latin typeface="PT Sans" panose="020B0503020203020204" pitchFamily="34" charset="77"/>
              </a:rPr>
              <a:t>C. F. A. Baynham et al., </a:t>
            </a:r>
            <a:r>
              <a:rPr lang="en-US" i="1" dirty="0">
                <a:effectLst/>
                <a:latin typeface="PT Sans" panose="020B0503020203020204" pitchFamily="34" charset="77"/>
              </a:rPr>
              <a:t>A Prototype Atom Interferometer to Detect Dark Matter and Gravitational Waves</a:t>
            </a:r>
            <a:r>
              <a:rPr lang="en-US" dirty="0">
                <a:effectLst/>
                <a:latin typeface="PT Sans" panose="020B0503020203020204" pitchFamily="34" charset="77"/>
              </a:rPr>
              <a:t>, arXiv:2504.09158.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D594B0-C879-F363-0499-353C70B988AF}"/>
              </a:ext>
            </a:extLst>
          </p:cNvPr>
          <p:cNvSpPr txBox="1"/>
          <p:nvPr/>
        </p:nvSpPr>
        <p:spPr>
          <a:xfrm>
            <a:off x="1240723" y="1348004"/>
            <a:ext cx="73698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>
                <a:effectLst/>
                <a:latin typeface="PT Sans" panose="020B0503020203020204" pitchFamily="34" charset="77"/>
              </a:rPr>
              <a:t>B. Stray et al., Centralized design and production of the ultra-high vacuum and laser-stabilization systems for the AION ultra-cold strontium laboratories, AVS Quantum Science </a:t>
            </a:r>
            <a:r>
              <a:rPr lang="en-US" b="1" dirty="0">
                <a:effectLst/>
                <a:latin typeface="PT Sans" panose="020B0503020203020204" pitchFamily="34" charset="77"/>
              </a:rPr>
              <a:t>6</a:t>
            </a:r>
            <a:r>
              <a:rPr lang="en-US" dirty="0">
                <a:effectLst/>
                <a:latin typeface="PT Sans" panose="020B0503020203020204" pitchFamily="34" charset="77"/>
              </a:rPr>
              <a:t>, 014409 (2024).</a:t>
            </a:r>
          </a:p>
        </p:txBody>
      </p:sp>
    </p:spTree>
    <p:extLst>
      <p:ext uri="{BB962C8B-B14F-4D97-AF65-F5344CB8AC3E}">
        <p14:creationId xmlns:p14="http://schemas.microsoft.com/office/powerpoint/2010/main" val="368033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0D03E7-0D93-6A22-94BF-92E13BD99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4D710C-13B4-E5A2-8E21-F5F2E3B463C9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E8C1580-298C-7738-3763-3F92A35F5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MAGIS-100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89F8FB38-EC6D-C279-DE34-258750494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A2C0155-50B6-13A9-5F4A-83DA4259A7DB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F0B59D-BD9B-7F39-4F4C-A9F46D79C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FA3229-D931-6194-99B2-2A98EAD96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15</a:t>
            </a:fld>
            <a:endParaRPr lang="en-US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C86E4C0B-BCBB-2D6C-5F94-700C6865B19A}"/>
              </a:ext>
            </a:extLst>
          </p:cNvPr>
          <p:cNvSpPr txBox="1">
            <a:spLocks/>
          </p:cNvSpPr>
          <p:nvPr/>
        </p:nvSpPr>
        <p:spPr>
          <a:xfrm>
            <a:off x="766637" y="1229276"/>
            <a:ext cx="5095850" cy="30053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PT Sans" panose="020B0503020203020204" pitchFamily="34" charset="77"/>
              </a:rPr>
              <a:t>Long-baseline atom interferometer being built at Fermilab US</a:t>
            </a:r>
          </a:p>
          <a:p>
            <a:r>
              <a:rPr lang="en-US" sz="2400" dirty="0">
                <a:latin typeface="PT Sans" panose="020B0503020203020204" pitchFamily="34" charset="77"/>
              </a:rPr>
              <a:t>3 strontium atom sources along vertical baseline</a:t>
            </a:r>
          </a:p>
          <a:p>
            <a:r>
              <a:rPr lang="en-US" sz="2400" dirty="0">
                <a:latin typeface="PT Sans" panose="020B0503020203020204" pitchFamily="34" charset="77"/>
              </a:rPr>
              <a:t>Test bed experiment for simultaneous atom interferometer control</a:t>
            </a:r>
          </a:p>
          <a:p>
            <a:r>
              <a:rPr lang="en-US" sz="2400" dirty="0">
                <a:latin typeface="PT Sans" panose="020B0503020203020204" pitchFamily="34" charset="77"/>
              </a:rPr>
              <a:t>Prototype 10m device at Stanford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F57E2F-3AF4-3D55-C0B9-56D718E97152}"/>
              </a:ext>
            </a:extLst>
          </p:cNvPr>
          <p:cNvSpPr txBox="1"/>
          <p:nvPr/>
        </p:nvSpPr>
        <p:spPr>
          <a:xfrm>
            <a:off x="3386125" y="85919"/>
            <a:ext cx="7601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PT Sans" panose="020B0503020203020204" pitchFamily="34" charset="77"/>
              </a:rPr>
              <a:t>M</a:t>
            </a:r>
            <a:r>
              <a:rPr lang="en-US" sz="2400" dirty="0">
                <a:latin typeface="PT Sans" panose="020B0503020203020204" pitchFamily="34" charset="77"/>
              </a:rPr>
              <a:t>atter-wave </a:t>
            </a:r>
            <a:r>
              <a:rPr lang="en-US" sz="2400" b="1" dirty="0">
                <a:latin typeface="PT Sans" panose="020B0503020203020204" pitchFamily="34" charset="77"/>
              </a:rPr>
              <a:t>A</a:t>
            </a:r>
            <a:r>
              <a:rPr lang="en-US" sz="2400" dirty="0">
                <a:latin typeface="PT Sans" panose="020B0503020203020204" pitchFamily="34" charset="77"/>
              </a:rPr>
              <a:t>tomic </a:t>
            </a:r>
            <a:r>
              <a:rPr lang="en-US" sz="2400" b="1" dirty="0">
                <a:latin typeface="PT Sans" panose="020B0503020203020204" pitchFamily="34" charset="77"/>
              </a:rPr>
              <a:t>G</a:t>
            </a:r>
            <a:r>
              <a:rPr lang="en-US" sz="2400" dirty="0">
                <a:latin typeface="PT Sans" panose="020B0503020203020204" pitchFamily="34" charset="77"/>
              </a:rPr>
              <a:t>radiometer </a:t>
            </a:r>
            <a:r>
              <a:rPr lang="en-US" sz="2400" b="1" dirty="0">
                <a:latin typeface="PT Sans" panose="020B0503020203020204" pitchFamily="34" charset="77"/>
              </a:rPr>
              <a:t>I</a:t>
            </a:r>
            <a:r>
              <a:rPr lang="en-US" sz="2400" dirty="0">
                <a:latin typeface="PT Sans" panose="020B0503020203020204" pitchFamily="34" charset="77"/>
              </a:rPr>
              <a:t>nterferometric </a:t>
            </a:r>
            <a:r>
              <a:rPr lang="en-US" sz="2400" b="1" dirty="0">
                <a:latin typeface="PT Sans" panose="020B0503020203020204" pitchFamily="34" charset="77"/>
              </a:rPr>
              <a:t>S</a:t>
            </a:r>
            <a:r>
              <a:rPr lang="en-US" sz="2400" dirty="0">
                <a:latin typeface="PT Sans" panose="020B0503020203020204" pitchFamily="34" charset="77"/>
              </a:rPr>
              <a:t>ensor</a:t>
            </a:r>
          </a:p>
        </p:txBody>
      </p:sp>
      <p:pic>
        <p:nvPicPr>
          <p:cNvPr id="11" name="Content Placeholder 2">
            <a:extLst>
              <a:ext uri="{FF2B5EF4-FFF2-40B4-BE49-F238E27FC236}">
                <a16:creationId xmlns:a16="http://schemas.microsoft.com/office/drawing/2014/main" id="{FB42399C-FF4E-AB8D-A731-80490B0D96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6150"/>
          <a:stretch/>
        </p:blipFill>
        <p:spPr>
          <a:xfrm>
            <a:off x="5862488" y="1230504"/>
            <a:ext cx="6037916" cy="50878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1D47401-37CB-083C-D852-24E65E544C56}"/>
              </a:ext>
            </a:extLst>
          </p:cNvPr>
          <p:cNvSpPr txBox="1"/>
          <p:nvPr/>
        </p:nvSpPr>
        <p:spPr>
          <a:xfrm>
            <a:off x="7879733" y="5758597"/>
            <a:ext cx="3730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Mahiro Abe </a:t>
            </a:r>
            <a:r>
              <a:rPr lang="en-US" sz="1200" i="1" dirty="0">
                <a:latin typeface="PT Sans" panose="020B0503020203020204" pitchFamily="34" charset="77"/>
              </a:rPr>
              <a:t>et al</a:t>
            </a:r>
            <a:r>
              <a:rPr lang="en-US" sz="1200" dirty="0">
                <a:latin typeface="PT Sans" panose="020B0503020203020204" pitchFamily="34" charset="77"/>
              </a:rPr>
              <a:t> 2021 </a:t>
            </a:r>
            <a:r>
              <a:rPr lang="en-US" sz="1200" i="1" dirty="0">
                <a:latin typeface="PT Sans" panose="020B0503020203020204" pitchFamily="34" charset="77"/>
              </a:rPr>
              <a:t>Quantum Sci. Technol.</a:t>
            </a:r>
            <a:r>
              <a:rPr lang="en-US" sz="1200" dirty="0">
                <a:latin typeface="PT Sans" panose="020B0503020203020204" pitchFamily="34" charset="77"/>
              </a:rPr>
              <a:t> </a:t>
            </a:r>
            <a:r>
              <a:rPr lang="en-US" sz="1200" b="1" dirty="0">
                <a:latin typeface="PT Sans" panose="020B0503020203020204" pitchFamily="34" charset="77"/>
              </a:rPr>
              <a:t>6</a:t>
            </a:r>
            <a:r>
              <a:rPr lang="en-US" sz="1200" dirty="0">
                <a:latin typeface="PT Sans" panose="020B0503020203020204" pitchFamily="34" charset="77"/>
              </a:rPr>
              <a:t> 044003</a:t>
            </a:r>
          </a:p>
        </p:txBody>
      </p:sp>
      <p:pic>
        <p:nvPicPr>
          <p:cNvPr id="13" name="Picture 1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3E477D8-EFF7-AFDF-3E20-4F99149918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301" y="4627186"/>
            <a:ext cx="6279419" cy="8987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7B6CB8F-C43F-C8B6-8D4A-177C0BECFF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1763" y="912535"/>
            <a:ext cx="2286000" cy="46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429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99F92F-80C0-D5C2-BE33-305623A58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4667060-D6D3-68B9-E2D7-25D88EE5A6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5588A01-8CDF-4567-F342-30DDB051C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TVLBAI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A002A45F-7B3E-4E07-70F3-D0336CDC91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2552F10-4F50-0351-E5A4-76FC90C10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689" y="4605253"/>
            <a:ext cx="10836111" cy="1381210"/>
          </a:xfrm>
        </p:spPr>
        <p:txBody>
          <a:bodyPr/>
          <a:lstStyle/>
          <a:p>
            <a:r>
              <a:rPr lang="en-US" dirty="0">
                <a:latin typeface="PT Sans" panose="020B0503020203020204" pitchFamily="34" charset="77"/>
              </a:rPr>
              <a:t>Proto-collaboration formed to bring together atom interferometry community</a:t>
            </a:r>
          </a:p>
          <a:p>
            <a:r>
              <a:rPr lang="en-GB" b="1" dirty="0">
                <a:solidFill>
                  <a:srgbClr val="000000"/>
                </a:solidFill>
                <a:latin typeface="PT Sans" panose="020B0503020203020204" pitchFamily="34" charset="77"/>
              </a:rPr>
              <a:t>55 institutions</a:t>
            </a:r>
            <a:r>
              <a:rPr lang="en-GB" dirty="0">
                <a:solidFill>
                  <a:srgbClr val="000000"/>
                </a:solidFill>
                <a:latin typeface="PT Sans" panose="020B0503020203020204" pitchFamily="34" charset="77"/>
              </a:rPr>
              <a:t> from </a:t>
            </a:r>
            <a:r>
              <a:rPr lang="en-GB" b="1" dirty="0">
                <a:solidFill>
                  <a:srgbClr val="000000"/>
                </a:solidFill>
                <a:latin typeface="PT Sans" panose="020B0503020203020204" pitchFamily="34" charset="77"/>
              </a:rPr>
              <a:t>21 countries</a:t>
            </a:r>
          </a:p>
          <a:p>
            <a:endParaRPr lang="en-US" dirty="0">
              <a:latin typeface="PT Sans" panose="020B0503020203020204" pitchFamily="34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17BD63-4FDB-98AC-7AB7-57F75CD5C938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6A1537-02BB-8F86-7AA8-FC8A997A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58DD6-DE9F-1D1D-B903-0DC1BE0B1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C102E7-B691-C582-1873-AE0AB3D44D6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5681"/>
          <a:stretch>
            <a:fillRect/>
          </a:stretch>
        </p:blipFill>
        <p:spPr>
          <a:xfrm>
            <a:off x="2392414" y="724879"/>
            <a:ext cx="7416824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4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478BB1-8760-7A19-CDCD-4851FB24B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BCA0FF-AAE0-5D51-6872-5AED4102B46D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B981F07-1C73-5F44-05A3-88E436E0E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Summary and Thanks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F1D4CBD6-1FDF-88BC-BB82-4120AE6E4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175BD65-9C5E-6250-01B8-B253EAA6E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190" y="988724"/>
            <a:ext cx="5474102" cy="4984261"/>
          </a:xfrm>
        </p:spPr>
        <p:txBody>
          <a:bodyPr>
            <a:normAutofit/>
          </a:bodyPr>
          <a:lstStyle/>
          <a:p>
            <a:r>
              <a:rPr lang="en-US" dirty="0">
                <a:latin typeface="PT Sans" panose="020B0503020203020204" pitchFamily="34" charset="77"/>
              </a:rPr>
              <a:t>Quantum technologies have the potential to unlock unprecedented sensitivity for key scientific questions in fundamental physics, particle physics, and quantum mechanics</a:t>
            </a:r>
          </a:p>
          <a:p>
            <a:r>
              <a:rPr lang="en-US" dirty="0">
                <a:latin typeface="PT Sans" panose="020B0503020203020204" pitchFamily="34" charset="77"/>
              </a:rPr>
              <a:t>A network of long-baseline atom interferometers provides the key to noise rejection and enhanced science reach for ultralight dark matter searches and decihertz gravitational waves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C8E2AF-80B7-DFEC-2341-2DB9A5F44C64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3FF2D6-ABA4-F13C-DE4E-42FA7857F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EE36E6-AFC7-DAEE-111C-AB9740F89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17</a:t>
            </a:fld>
            <a:endParaRPr lang="en-US"/>
          </a:p>
        </p:txBody>
      </p:sp>
      <p:pic>
        <p:nvPicPr>
          <p:cNvPr id="9" name="Picture 8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3C9E05D-AC21-CDBB-0607-5F3048919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7183" y="4308556"/>
            <a:ext cx="6279419" cy="8987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33401B-2ABA-0D07-3767-6E1ED16822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057" y="3749625"/>
            <a:ext cx="2689670" cy="545858"/>
          </a:xfrm>
          <a:prstGeom prst="rect">
            <a:avLst/>
          </a:prstGeom>
        </p:spPr>
      </p:pic>
      <p:pic>
        <p:nvPicPr>
          <p:cNvPr id="11" name="Content Placeholder 2">
            <a:extLst>
              <a:ext uri="{FF2B5EF4-FFF2-40B4-BE49-F238E27FC236}">
                <a16:creationId xmlns:a16="http://schemas.microsoft.com/office/drawing/2014/main" id="{DC7893ED-68EE-84A7-12D8-68DBCE1BEB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2141" y="1732248"/>
            <a:ext cx="4678837" cy="1678599"/>
          </a:xfrm>
          <a:prstGeom prst="rect">
            <a:avLst/>
          </a:prstGeom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466666-9E2D-0C1B-7B8C-1F31C21132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8287" y="922029"/>
            <a:ext cx="1401151" cy="84069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E523096-91F8-A801-31B0-D6D65F2B2C81}"/>
              </a:ext>
            </a:extLst>
          </p:cNvPr>
          <p:cNvSpPr txBox="1"/>
          <p:nvPr/>
        </p:nvSpPr>
        <p:spPr>
          <a:xfrm>
            <a:off x="7570372" y="3009837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RAL</a:t>
            </a:r>
          </a:p>
        </p:txBody>
      </p:sp>
      <p:pic>
        <p:nvPicPr>
          <p:cNvPr id="14" name="Picture 13" descr="A white square with black text&#10;&#10;Description automatically generated">
            <a:extLst>
              <a:ext uri="{FF2B5EF4-FFF2-40B4-BE49-F238E27FC236}">
                <a16:creationId xmlns:a16="http://schemas.microsoft.com/office/drawing/2014/main" id="{66D93733-378C-0060-FD19-D1B15CCF32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3937" y="5561573"/>
            <a:ext cx="898772" cy="89877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10CFE0E-CEC1-3EAC-B2B7-E1DA054230A4}"/>
              </a:ext>
            </a:extLst>
          </p:cNvPr>
          <p:cNvCxnSpPr/>
          <p:nvPr/>
        </p:nvCxnSpPr>
        <p:spPr>
          <a:xfrm>
            <a:off x="6020308" y="3579866"/>
            <a:ext cx="605889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7" name="Picture 16" descr="A picture containing icon&#10;&#10;Description automatically generated">
            <a:extLst>
              <a:ext uri="{FF2B5EF4-FFF2-40B4-BE49-F238E27FC236}">
                <a16:creationId xmlns:a16="http://schemas.microsoft.com/office/drawing/2014/main" id="{0D4CDB93-6BE4-52E1-B810-357B1B80F0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49755" y="5718677"/>
            <a:ext cx="2184020" cy="56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2056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051FAB-B737-ED76-D4F2-A786CDC11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DDDEAB8-DC11-C736-110C-3DD6F6664E81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B653832-C62C-C0C2-982F-DC5751656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endParaRPr lang="en-US" dirty="0">
              <a:latin typeface="PT Sans" panose="020B0503020203020204" pitchFamily="34" charset="77"/>
            </a:endParaRP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40820EEE-DDF6-5F54-F8FC-F792500A4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D2AA8E0-5953-B492-B1B8-D24228293DF0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3F8AE9-7D47-EA68-F970-9692D82B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5FEBD-C743-04EC-0699-DB16280BF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18</a:t>
            </a:fld>
            <a:endParaRPr lang="en-US"/>
          </a:p>
        </p:txBody>
      </p:sp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07FE6EFC-0F18-1267-1C92-15F7691259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8743" b="3080"/>
          <a:stretch/>
        </p:blipFill>
        <p:spPr>
          <a:xfrm>
            <a:off x="182880" y="1581449"/>
            <a:ext cx="7326061" cy="3021789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359E08-6203-D686-1654-8F45A4ED9B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5334" y="813161"/>
            <a:ext cx="1401151" cy="8406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D129F2-AE0F-5072-11F6-3AC9F95D4B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4327" y="1521144"/>
            <a:ext cx="3895745" cy="319586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C8D4FB3-5DD1-F00E-B0C8-92FC3BFC77B7}"/>
              </a:ext>
            </a:extLst>
          </p:cNvPr>
          <p:cNvGrpSpPr/>
          <p:nvPr/>
        </p:nvGrpSpPr>
        <p:grpSpPr>
          <a:xfrm>
            <a:off x="347655" y="4840870"/>
            <a:ext cx="3690945" cy="1424040"/>
            <a:chOff x="6215728" y="4354299"/>
            <a:chExt cx="4583683" cy="1768476"/>
          </a:xfrm>
        </p:grpSpPr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141A557C-AC07-1421-1170-3F94B1275F11}"/>
                </a:ext>
              </a:extLst>
            </p:cNvPr>
            <p:cNvSpPr txBox="1">
              <a:spLocks/>
            </p:cNvSpPr>
            <p:nvPr/>
          </p:nvSpPr>
          <p:spPr>
            <a:xfrm>
              <a:off x="7158189" y="4354299"/>
              <a:ext cx="3641222" cy="80166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2000" dirty="0"/>
                <a:t>@</a:t>
              </a:r>
              <a:r>
                <a:rPr lang="en-GB" sz="2000" dirty="0" err="1"/>
                <a:t>AION_Science</a:t>
              </a:r>
              <a:endParaRPr lang="en-GB" sz="2000" dirty="0"/>
            </a:p>
          </p:txBody>
        </p:sp>
        <p:pic>
          <p:nvPicPr>
            <p:cNvPr id="14" name="Picture 13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41CAFB40-1F6C-EF1A-1C56-379AA7055C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5728" y="4374239"/>
              <a:ext cx="763715" cy="628551"/>
            </a:xfrm>
            <a:prstGeom prst="rect">
              <a:avLst/>
            </a:prstGeom>
          </p:spPr>
        </p:pic>
        <p:pic>
          <p:nvPicPr>
            <p:cNvPr id="15" name="Picture 14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C40E0DF0-D65F-13DA-539C-F5A5DF847F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5728" y="5351294"/>
              <a:ext cx="763716" cy="763716"/>
            </a:xfrm>
            <a:prstGeom prst="rect">
              <a:avLst/>
            </a:prstGeom>
          </p:spPr>
        </p:pic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76DB5C73-E938-6808-FDDD-B4B247330BCE}"/>
                </a:ext>
              </a:extLst>
            </p:cNvPr>
            <p:cNvSpPr txBox="1">
              <a:spLocks/>
            </p:cNvSpPr>
            <p:nvPr/>
          </p:nvSpPr>
          <p:spPr>
            <a:xfrm>
              <a:off x="7158189" y="5541390"/>
              <a:ext cx="3054848" cy="58138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85800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14400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143000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312863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4313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657350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882775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2"/>
                </a:buClr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2000" dirty="0" err="1"/>
                <a:t>aion_science</a:t>
              </a:r>
              <a:endParaRPr lang="en-GB" sz="200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7C2900F-BEB0-21DB-9818-D88F2BCE396C}"/>
              </a:ext>
            </a:extLst>
          </p:cNvPr>
          <p:cNvSpPr txBox="1"/>
          <p:nvPr/>
        </p:nvSpPr>
        <p:spPr>
          <a:xfrm>
            <a:off x="4675515" y="5301622"/>
            <a:ext cx="2893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PT Sans" panose="020B0503020203020204" pitchFamily="34" charset="77"/>
              </a:rPr>
              <a:t>Follow our progress!</a:t>
            </a:r>
          </a:p>
        </p:txBody>
      </p:sp>
    </p:spTree>
    <p:extLst>
      <p:ext uri="{BB962C8B-B14F-4D97-AF65-F5344CB8AC3E}">
        <p14:creationId xmlns:p14="http://schemas.microsoft.com/office/powerpoint/2010/main" val="1815721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Overview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PT Sans" panose="020B0503020203020204" pitchFamily="34" charset="77"/>
              </a:rPr>
              <a:t>Atom interferometry refresher</a:t>
            </a:r>
          </a:p>
          <a:p>
            <a:endParaRPr lang="en-US" dirty="0">
              <a:latin typeface="PT Sans" panose="020B0503020203020204" pitchFamily="34" charset="77"/>
            </a:endParaRPr>
          </a:p>
          <a:p>
            <a:r>
              <a:rPr lang="en-US" dirty="0">
                <a:latin typeface="PT Sans" panose="020B0503020203020204" pitchFamily="34" charset="77"/>
              </a:rPr>
              <a:t>Fundamental physics</a:t>
            </a:r>
          </a:p>
          <a:p>
            <a:endParaRPr lang="en-US" dirty="0">
              <a:latin typeface="PT Sans" panose="020B0503020203020204" pitchFamily="34" charset="77"/>
            </a:endParaRPr>
          </a:p>
          <a:p>
            <a:r>
              <a:rPr lang="en-US" dirty="0">
                <a:latin typeface="PT Sans" panose="020B0503020203020204" pitchFamily="34" charset="77"/>
              </a:rPr>
              <a:t>AION and the international landscape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77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E936B6-0CF2-5C1A-222E-B71718FC72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CD37A4A-13FD-67F6-0C2E-41F37DA49930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3C93E6E-AAEB-046A-9DD3-BE679B60E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Backups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EA2093A3-4C22-E1DB-1130-6E94C6DD59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8BB79F5-DADE-208E-804A-2C21482C1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PT Sans" panose="020B0503020203020204" pitchFamily="34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1BE565F-9B33-1692-D747-8DCB65E9C01D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7DC4D2-17DB-87E1-8777-555A99ACF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E9DD4-17E0-E78B-E2BB-A21CB1D4E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912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627A2F-F56F-6CAB-D71F-64BE653E9F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5785E80-A187-2BC4-C7C8-B946420DA4DF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D5830FE-FB5B-BA14-3DE8-C60321D4D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Earth Science applications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C8F69A72-06D8-CB0A-DC39-4608A007E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1AD7329-89EC-2DC1-7FA6-D8A83607917B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C68D84-B043-ED15-4BFB-62412368C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E83E98-5B63-A364-DB95-7F4E9FEF9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20</a:t>
            </a:fld>
            <a:endParaRPr lang="en-US"/>
          </a:p>
        </p:txBody>
      </p:sp>
      <p:pic>
        <p:nvPicPr>
          <p:cNvPr id="11" name="Content Placeholder 2">
            <a:extLst>
              <a:ext uri="{FF2B5EF4-FFF2-40B4-BE49-F238E27FC236}">
                <a16:creationId xmlns:a16="http://schemas.microsoft.com/office/drawing/2014/main" id="{A0F2775D-B9AD-4B97-4254-4468669ACF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4432" y="1155960"/>
            <a:ext cx="3322899" cy="20921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960638F-C3A5-E62E-EF66-D8654B43DD16}"/>
              </a:ext>
            </a:extLst>
          </p:cNvPr>
          <p:cNvSpPr txBox="1"/>
          <p:nvPr/>
        </p:nvSpPr>
        <p:spPr>
          <a:xfrm>
            <a:off x="9225221" y="3394253"/>
            <a:ext cx="27911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Mitchell </a:t>
            </a:r>
            <a:r>
              <a:rPr lang="en-US" sz="1200" i="1" dirty="0">
                <a:ea typeface="Verdana" panose="020B0604030504040204" pitchFamily="34" charset="0"/>
                <a:cs typeface="Verdana" panose="020B0604030504040204" pitchFamily="34" charset="0"/>
              </a:rPr>
              <a:t>et al</a:t>
            </a:r>
            <a:r>
              <a:rPr lang="en-US" sz="1200" dirty="0">
                <a:ea typeface="Verdana" panose="020B0604030504040204" pitchFamily="34" charset="0"/>
                <a:cs typeface="Verdana" panose="020B0604030504040204" pitchFamily="34" charset="0"/>
              </a:rPr>
              <a:t>.,</a:t>
            </a:r>
            <a:r>
              <a:rPr lang="en-US" sz="120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200" i="1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J. Inst.</a:t>
            </a:r>
            <a:r>
              <a:rPr lang="en-US" sz="120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, vol. 17, 01, 2022</a:t>
            </a:r>
            <a:r>
              <a:rPr lang="en-US" sz="1200" dirty="0"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200" dirty="0">
              <a:effectLst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B512BC-E7FD-4B1A-0EB5-75F7B1524C45}"/>
              </a:ext>
            </a:extLst>
          </p:cNvPr>
          <p:cNvSpPr txBox="1"/>
          <p:nvPr/>
        </p:nvSpPr>
        <p:spPr>
          <a:xfrm>
            <a:off x="9225221" y="3590704"/>
            <a:ext cx="31409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b="0" i="0" dirty="0" err="1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Badurina</a:t>
            </a:r>
            <a:r>
              <a:rPr lang="en-US" sz="1200" b="0" i="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, et al. Phys. Rev. D </a:t>
            </a:r>
            <a:r>
              <a:rPr lang="en-US" sz="1200" b="1" i="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107</a:t>
            </a:r>
            <a:r>
              <a:rPr lang="en-US" sz="1200" b="0" i="0" dirty="0">
                <a:effectLst/>
                <a:ea typeface="Verdana" panose="020B0604030504040204" pitchFamily="34" charset="0"/>
                <a:cs typeface="Verdana" panose="020B0604030504040204" pitchFamily="34" charset="0"/>
              </a:rPr>
              <a:t>, 055002</a:t>
            </a:r>
          </a:p>
        </p:txBody>
      </p:sp>
      <p:pic>
        <p:nvPicPr>
          <p:cNvPr id="15" name="Picture 14" descr="A graph with blue line and orange line&#10;&#10;Description automatically generated">
            <a:extLst>
              <a:ext uri="{FF2B5EF4-FFF2-40B4-BE49-F238E27FC236}">
                <a16:creationId xmlns:a16="http://schemas.microsoft.com/office/drawing/2014/main" id="{468070B8-54CF-3F69-E94F-19DC5AC732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8917" y="1123983"/>
            <a:ext cx="3132135" cy="2330346"/>
          </a:xfrm>
          <a:prstGeom prst="rect">
            <a:avLst/>
          </a:prstGeom>
        </p:spPr>
      </p:pic>
      <p:pic>
        <p:nvPicPr>
          <p:cNvPr id="16" name="Picture 15" descr="A graph showing different types of mode&#10;&#10;Description automatically generated">
            <a:extLst>
              <a:ext uri="{FF2B5EF4-FFF2-40B4-BE49-F238E27FC236}">
                <a16:creationId xmlns:a16="http://schemas.microsoft.com/office/drawing/2014/main" id="{ED1A30C6-C859-4FFF-FFF5-560C742D0C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753" y="3893292"/>
            <a:ext cx="3944980" cy="249300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FEBC73B-70E5-5DE9-58B2-39432DF3484A}"/>
              </a:ext>
            </a:extLst>
          </p:cNvPr>
          <p:cNvSpPr txBox="1"/>
          <p:nvPr/>
        </p:nvSpPr>
        <p:spPr>
          <a:xfrm>
            <a:off x="1364945" y="3431998"/>
            <a:ext cx="2702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Seismic Frequency Spectrum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863EFE-F619-D59B-7E71-E65804F53CEA}"/>
              </a:ext>
            </a:extLst>
          </p:cNvPr>
          <p:cNvSpPr txBox="1"/>
          <p:nvPr/>
        </p:nvSpPr>
        <p:spPr>
          <a:xfrm>
            <a:off x="5341702" y="835892"/>
            <a:ext cx="5134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Rayleigh seismic waves source gravitational fluctuations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1439B9-7871-8977-6258-44C33EF8FEF0}"/>
              </a:ext>
            </a:extLst>
          </p:cNvPr>
          <p:cNvSpPr txBox="1"/>
          <p:nvPr/>
        </p:nvSpPr>
        <p:spPr>
          <a:xfrm>
            <a:off x="5341702" y="3851219"/>
            <a:ext cx="52075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Atmospheric infrasound and temperature gradient noise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D9BD17-66DD-CB84-D7DE-B66F0CB63BE7}"/>
              </a:ext>
            </a:extLst>
          </p:cNvPr>
          <p:cNvSpPr txBox="1"/>
          <p:nvPr/>
        </p:nvSpPr>
        <p:spPr>
          <a:xfrm>
            <a:off x="357616" y="982000"/>
            <a:ext cx="4717642" cy="2308324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T Sans" panose="020B0503020203020204" pitchFamily="34" charset="77"/>
              </a:rPr>
              <a:t>Terrestrial backgrounds cause gravity gradient noise limiting fundamental physics searches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T Sans" panose="020B0503020203020204" pitchFamily="34" charset="77"/>
              </a:rPr>
              <a:t>AION can use gravitational signal channel to answer open questions in Earth science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PT Sans" panose="020B0503020203020204" pitchFamily="34" charset="77"/>
              </a:rPr>
              <a:t>Earth’s free oscillation and normal modes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PT Sans" panose="020B0503020203020204" pitchFamily="34" charset="77"/>
              </a:rPr>
              <a:t>Low-frequency Earth dynamics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AE8B443-B33F-7754-B06C-DA2DA7333E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1702" y="4085443"/>
            <a:ext cx="2666642" cy="217946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31F6BC9-5EB5-092B-FF16-373B04F808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57331" y="4176883"/>
            <a:ext cx="3541634" cy="217946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41347FF-2CF7-89C2-C4B2-75EBA34DA709}"/>
              </a:ext>
            </a:extLst>
          </p:cNvPr>
          <p:cNvSpPr txBox="1"/>
          <p:nvPr/>
        </p:nvSpPr>
        <p:spPr>
          <a:xfrm>
            <a:off x="9375770" y="6165355"/>
            <a:ext cx="28162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Carlton </a:t>
            </a:r>
            <a:r>
              <a:rPr lang="en-US" sz="1200" i="1" dirty="0">
                <a:effectLst/>
                <a:latin typeface="PT Sans" panose="020B0503020203020204" pitchFamily="34" charset="77"/>
              </a:rPr>
              <a:t>et al.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arXiv:2412.05379 (2024).</a:t>
            </a:r>
          </a:p>
        </p:txBody>
      </p:sp>
    </p:spTree>
    <p:extLst>
      <p:ext uri="{BB962C8B-B14F-4D97-AF65-F5344CB8AC3E}">
        <p14:creationId xmlns:p14="http://schemas.microsoft.com/office/powerpoint/2010/main" val="348465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4541B8-E889-460B-E5D6-036176E18F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55EACA-A038-EDB8-8BE7-783675C738D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9C10DB1-C94D-39EA-66B8-E941FCE62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title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BCD528B9-3A33-8877-8DD8-205491C4E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C4ED8BE-BABE-8D25-9CE2-9266CE2139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PT Sans" panose="020B0503020203020204" pitchFamily="34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7DECF67-F70D-EA58-CCEE-2A1EFF414271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A48430-EFFA-4243-1549-B205FFA47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1D34BC-D1FE-4E15-B1EB-CCCD87378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1421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5D51BE-B4A8-4A84-3B11-FA0B7802E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C4E7848-9D44-3C5A-7E87-22E1D8735E65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2023422-AE83-B004-C6ED-9F30BADDF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title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DCE09444-1750-E997-6D01-4FD77AD68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3B490EC-86ED-2DC5-E262-D7E292FC83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PT Sans" panose="020B0503020203020204" pitchFamily="34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2E3D41-CFBE-AFBD-8142-923B772A1108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4F4E65-2E37-62D0-744E-F0293546A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714F27-E11F-6A00-5A18-8703124E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298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BC333-385A-2CBD-F96E-1833EA1F34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B305F-607E-65AF-8539-EA8A417A6FA0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F1C10F7-977F-FF99-1D3E-23E4623C4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Atom interferometry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888381E8-678D-0310-3B5A-60C27C64A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197FF04-9089-8A50-AF62-6A62F12DE209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026DAB-0C94-D93D-9F3D-42F0D3DB4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AE1E75-4F6D-5593-80A5-217758D40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83EB020-1750-8E17-EF78-AB98DF7D5C08}"/>
              </a:ext>
            </a:extLst>
          </p:cNvPr>
          <p:cNvGrpSpPr/>
          <p:nvPr/>
        </p:nvGrpSpPr>
        <p:grpSpPr>
          <a:xfrm>
            <a:off x="574103" y="1452153"/>
            <a:ext cx="5471407" cy="4095835"/>
            <a:chOff x="574103" y="1452153"/>
            <a:chExt cx="5471407" cy="409583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1464A2D-5D1D-EEDD-D0AB-D764278F489D}"/>
                </a:ext>
              </a:extLst>
            </p:cNvPr>
            <p:cNvSpPr/>
            <p:nvPr/>
          </p:nvSpPr>
          <p:spPr>
            <a:xfrm>
              <a:off x="1406241" y="4639003"/>
              <a:ext cx="530809" cy="57356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015D8D6-6E00-4479-A189-DC70E9060FAB}"/>
                </a:ext>
              </a:extLst>
            </p:cNvPr>
            <p:cNvSpPr/>
            <p:nvPr/>
          </p:nvSpPr>
          <p:spPr>
            <a:xfrm>
              <a:off x="4090592" y="2861677"/>
              <a:ext cx="530809" cy="57356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113075B-CE51-91DA-4E55-6428DCC039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06241" y="4639003"/>
              <a:ext cx="530809" cy="57356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C09DA79-D047-36E6-74B4-2F57BE48C8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90592" y="2903238"/>
              <a:ext cx="530809" cy="531999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lbow Connector 13">
              <a:extLst>
                <a:ext uri="{FF2B5EF4-FFF2-40B4-BE49-F238E27FC236}">
                  <a16:creationId xmlns:a16="http://schemas.microsoft.com/office/drawing/2014/main" id="{7CCA5078-69D7-1A1C-D4C2-426E247354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103" y="3148457"/>
              <a:ext cx="3781892" cy="1779698"/>
            </a:xfrm>
            <a:prstGeom prst="bentConnector3">
              <a:avLst>
                <a:gd name="adj1" fmla="val 28640"/>
              </a:avLst>
            </a:prstGeom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F193B6DD-A941-1E03-A206-88FFC194DA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103" y="3139088"/>
              <a:ext cx="3781892" cy="1789067"/>
            </a:xfrm>
            <a:prstGeom prst="bentConnector3">
              <a:avLst>
                <a:gd name="adj1" fmla="val 100137"/>
              </a:avLst>
            </a:prstGeom>
            <a:ln w="28575" cap="flat" cmpd="sng" algn="ctr">
              <a:solidFill>
                <a:srgbClr val="8F133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8383CFC-8867-18EC-00E8-BD662805325D}"/>
                </a:ext>
              </a:extLst>
            </p:cNvPr>
            <p:cNvSpPr/>
            <p:nvPr/>
          </p:nvSpPr>
          <p:spPr>
            <a:xfrm>
              <a:off x="2687877" y="2852162"/>
              <a:ext cx="613433" cy="583075"/>
            </a:xfrm>
            <a:prstGeom prst="ellipse">
              <a:avLst/>
            </a:prstGeom>
            <a:solidFill>
              <a:srgbClr val="00A083"/>
            </a:solidFill>
            <a:ln w="12700">
              <a:solidFill>
                <a:srgbClr val="009193"/>
              </a:solidFill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Delay 16">
              <a:extLst>
                <a:ext uri="{FF2B5EF4-FFF2-40B4-BE49-F238E27FC236}">
                  <a16:creationId xmlns:a16="http://schemas.microsoft.com/office/drawing/2014/main" id="{B4EB5AEA-12B6-5486-648F-D28D1D1A6AD2}"/>
                </a:ext>
              </a:extLst>
            </p:cNvPr>
            <p:cNvSpPr/>
            <p:nvPr/>
          </p:nvSpPr>
          <p:spPr>
            <a:xfrm>
              <a:off x="5130705" y="2900122"/>
              <a:ext cx="378133" cy="480924"/>
            </a:xfrm>
            <a:prstGeom prst="flowChartDelay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elay 17">
              <a:extLst>
                <a:ext uri="{FF2B5EF4-FFF2-40B4-BE49-F238E27FC236}">
                  <a16:creationId xmlns:a16="http://schemas.microsoft.com/office/drawing/2014/main" id="{D1CA2526-911B-5BEE-C053-D8BD5F428ABF}"/>
                </a:ext>
              </a:extLst>
            </p:cNvPr>
            <p:cNvSpPr/>
            <p:nvPr/>
          </p:nvSpPr>
          <p:spPr>
            <a:xfrm rot="16200000">
              <a:off x="4151702" y="2016247"/>
              <a:ext cx="408588" cy="445078"/>
            </a:xfrm>
            <a:prstGeom prst="flowChartDelay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C206464E-8C27-9670-F193-A1A5E79EBAA4}"/>
                </a:ext>
              </a:extLst>
            </p:cNvPr>
            <p:cNvSpPr/>
            <p:nvPr/>
          </p:nvSpPr>
          <p:spPr>
            <a:xfrm>
              <a:off x="4934744" y="3139088"/>
              <a:ext cx="1110766" cy="1200226"/>
            </a:xfrm>
            <a:prstGeom prst="arc">
              <a:avLst>
                <a:gd name="adj1" fmla="val 16273655"/>
                <a:gd name="adj2" fmla="val 18515739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B86F8387-29EE-A2C7-38D9-593906EE1BD5}"/>
                </a:ext>
              </a:extLst>
            </p:cNvPr>
            <p:cNvSpPr/>
            <p:nvPr/>
          </p:nvSpPr>
          <p:spPr>
            <a:xfrm rot="16200000">
              <a:off x="4311265" y="1496883"/>
              <a:ext cx="1200226" cy="1110766"/>
            </a:xfrm>
            <a:prstGeom prst="arc">
              <a:avLst>
                <a:gd name="adj1" fmla="val 16273655"/>
                <a:gd name="adj2" fmla="val 18515739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E01B455-049A-685A-C3B6-505620431D71}"/>
                </a:ext>
              </a:extLst>
            </p:cNvPr>
            <p:cNvSpPr>
              <a:spLocks/>
            </p:cNvSpPr>
            <p:nvPr/>
          </p:nvSpPr>
          <p:spPr>
            <a:xfrm rot="2700000">
              <a:off x="1566993" y="2831978"/>
              <a:ext cx="120023" cy="53080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8229D53-879C-A8B1-DF00-FDFD56365FAE}"/>
                </a:ext>
              </a:extLst>
            </p:cNvPr>
            <p:cNvSpPr/>
            <p:nvPr/>
          </p:nvSpPr>
          <p:spPr>
            <a:xfrm rot="2700000">
              <a:off x="4352191" y="4698685"/>
              <a:ext cx="120023" cy="53080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712D8233-59AB-D8E2-9931-F3BF053B0E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50385" y="2443080"/>
              <a:ext cx="1" cy="69600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4AD16DF4-AB7A-693E-5338-D569DB300FB3}"/>
                </a:ext>
              </a:extLst>
            </p:cNvPr>
            <p:cNvCxnSpPr/>
            <p:nvPr/>
          </p:nvCxnSpPr>
          <p:spPr>
            <a:xfrm flipV="1">
              <a:off x="4384044" y="2443564"/>
              <a:ext cx="1" cy="696008"/>
            </a:xfrm>
            <a:prstGeom prst="straightConnector1">
              <a:avLst/>
            </a:prstGeom>
            <a:ln w="28575">
              <a:solidFill>
                <a:srgbClr val="8F133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D731F77-EA76-1152-3188-E7E76858742D}"/>
                </a:ext>
              </a:extLst>
            </p:cNvPr>
            <p:cNvCxnSpPr>
              <a:cxnSpLocks/>
            </p:cNvCxnSpPr>
            <p:nvPr/>
          </p:nvCxnSpPr>
          <p:spPr>
            <a:xfrm>
              <a:off x="4365399" y="3122258"/>
              <a:ext cx="73152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BF40AB34-5115-EDF8-50AD-54A6EE8C89D5}"/>
                </a:ext>
              </a:extLst>
            </p:cNvPr>
            <p:cNvCxnSpPr>
              <a:cxnSpLocks/>
            </p:cNvCxnSpPr>
            <p:nvPr/>
          </p:nvCxnSpPr>
          <p:spPr>
            <a:xfrm>
              <a:off x="4366056" y="3152434"/>
              <a:ext cx="730863" cy="0"/>
            </a:xfrm>
            <a:prstGeom prst="straightConnector1">
              <a:avLst/>
            </a:prstGeom>
            <a:ln w="28575">
              <a:solidFill>
                <a:srgbClr val="8F133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A49AF6F-A3DD-1F0A-581D-F94A1308E08A}"/>
                </a:ext>
              </a:extLst>
            </p:cNvPr>
            <p:cNvSpPr txBox="1"/>
            <p:nvPr/>
          </p:nvSpPr>
          <p:spPr>
            <a:xfrm>
              <a:off x="1059180" y="5209434"/>
              <a:ext cx="12907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PT Sans" panose="020B0503020203020204" pitchFamily="34" charset="77"/>
                </a:rPr>
                <a:t>beamsplitter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7D9D1AF-8C03-F0A4-7ABD-7600F2D5AEE4}"/>
                </a:ext>
              </a:extLst>
            </p:cNvPr>
            <p:cNvSpPr txBox="1"/>
            <p:nvPr/>
          </p:nvSpPr>
          <p:spPr>
            <a:xfrm>
              <a:off x="4133457" y="5139295"/>
              <a:ext cx="7280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PT Sans" panose="020B0503020203020204" pitchFamily="34" charset="77"/>
                </a:rPr>
                <a:t>mirror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F7BE0BD-F51F-0BC6-0A81-DE16765F48FB}"/>
                </a:ext>
              </a:extLst>
            </p:cNvPr>
            <p:cNvSpPr txBox="1"/>
            <p:nvPr/>
          </p:nvSpPr>
          <p:spPr>
            <a:xfrm>
              <a:off x="4861953" y="3390756"/>
              <a:ext cx="9156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PT Sans" panose="020B0503020203020204" pitchFamily="34" charset="77"/>
                </a:rPr>
                <a:t>detector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6934BEC-6395-7263-CF42-9CE69716B1E8}"/>
                </a:ext>
              </a:extLst>
            </p:cNvPr>
            <p:cNvSpPr txBox="1"/>
            <p:nvPr/>
          </p:nvSpPr>
          <p:spPr>
            <a:xfrm>
              <a:off x="2666618" y="3368493"/>
              <a:ext cx="6559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PT Sans" panose="020B0503020203020204" pitchFamily="34" charset="77"/>
                </a:rPr>
                <a:t>delay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86C0775E-5669-822A-EEC3-075F41D7BB4B}"/>
              </a:ext>
            </a:extLst>
          </p:cNvPr>
          <p:cNvSpPr txBox="1"/>
          <p:nvPr/>
        </p:nvSpPr>
        <p:spPr>
          <a:xfrm>
            <a:off x="526704" y="1031231"/>
            <a:ext cx="5549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PT Sans" panose="020B0503020203020204" pitchFamily="34" charset="77"/>
              </a:rPr>
              <a:t>Mach-Zehnder laser interferometer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5F7822-4E02-F072-EE6B-369E9111AAC3}"/>
              </a:ext>
            </a:extLst>
          </p:cNvPr>
          <p:cNvSpPr txBox="1"/>
          <p:nvPr/>
        </p:nvSpPr>
        <p:spPr>
          <a:xfrm>
            <a:off x="6298453" y="1023280"/>
            <a:ext cx="5595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PT Sans" panose="020B0503020203020204" pitchFamily="34" charset="77"/>
              </a:rPr>
              <a:t>Mach-Zehnder atom interferometer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37697C3-6AC6-F131-F2B6-B3878B6B51B5}"/>
              </a:ext>
            </a:extLst>
          </p:cNvPr>
          <p:cNvGrpSpPr/>
          <p:nvPr/>
        </p:nvGrpSpPr>
        <p:grpSpPr>
          <a:xfrm>
            <a:off x="6108736" y="2974695"/>
            <a:ext cx="4843726" cy="1951088"/>
            <a:chOff x="6502361" y="3081846"/>
            <a:chExt cx="4577715" cy="1843937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D2E68A8-6A17-D099-5470-CDAEA25F2C8D}"/>
                </a:ext>
              </a:extLst>
            </p:cNvPr>
            <p:cNvCxnSpPr>
              <a:cxnSpLocks/>
            </p:cNvCxnSpPr>
            <p:nvPr/>
          </p:nvCxnSpPr>
          <p:spPr>
            <a:xfrm>
              <a:off x="6502361" y="4925783"/>
              <a:ext cx="1085217" cy="0"/>
            </a:xfrm>
            <a:prstGeom prst="line">
              <a:avLst/>
            </a:prstGeom>
            <a:ln w="28575">
              <a:solidFill>
                <a:srgbClr val="8F13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Parallelogram 34">
              <a:extLst>
                <a:ext uri="{FF2B5EF4-FFF2-40B4-BE49-F238E27FC236}">
                  <a16:creationId xmlns:a16="http://schemas.microsoft.com/office/drawing/2014/main" id="{BA76832B-CC71-B5B2-A4D0-DDFF36B04EBA}"/>
                </a:ext>
              </a:extLst>
            </p:cNvPr>
            <p:cNvSpPr/>
            <p:nvPr/>
          </p:nvSpPr>
          <p:spPr>
            <a:xfrm>
              <a:off x="7587578" y="3739201"/>
              <a:ext cx="2761635" cy="1186582"/>
            </a:xfrm>
            <a:prstGeom prst="parallelogram">
              <a:avLst>
                <a:gd name="adj" fmla="val 116355"/>
              </a:avLst>
            </a:prstGeom>
            <a:noFill/>
            <a:ln w="28575">
              <a:solidFill>
                <a:srgbClr val="8F133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2DE8BCF-0EF0-82F6-5239-FB11E4736459}"/>
                </a:ext>
              </a:extLst>
            </p:cNvPr>
            <p:cNvCxnSpPr>
              <a:cxnSpLocks/>
              <a:endCxn id="35" idx="0"/>
            </p:cNvCxnSpPr>
            <p:nvPr/>
          </p:nvCxnSpPr>
          <p:spPr>
            <a:xfrm flipV="1">
              <a:off x="7587578" y="3739201"/>
              <a:ext cx="1380818" cy="1186582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AD24C4E-D7BA-6059-712B-78DA5FDCEF9C}"/>
                </a:ext>
              </a:extLst>
            </p:cNvPr>
            <p:cNvCxnSpPr>
              <a:cxnSpLocks/>
              <a:stCxn id="35" idx="0"/>
            </p:cNvCxnSpPr>
            <p:nvPr/>
          </p:nvCxnSpPr>
          <p:spPr>
            <a:xfrm>
              <a:off x="8968396" y="3739201"/>
              <a:ext cx="1380817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F5AED940-2F95-64B8-6B7D-194F51D37C7D}"/>
                </a:ext>
              </a:extLst>
            </p:cNvPr>
            <p:cNvCxnSpPr>
              <a:cxnSpLocks/>
            </p:cNvCxnSpPr>
            <p:nvPr/>
          </p:nvCxnSpPr>
          <p:spPr>
            <a:xfrm>
              <a:off x="10348556" y="3728427"/>
              <a:ext cx="73152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61867AE9-E3EB-F9F6-3A91-FEE9FE379C3B}"/>
                </a:ext>
              </a:extLst>
            </p:cNvPr>
            <p:cNvCxnSpPr>
              <a:cxnSpLocks/>
            </p:cNvCxnSpPr>
            <p:nvPr/>
          </p:nvCxnSpPr>
          <p:spPr>
            <a:xfrm>
              <a:off x="10349213" y="3758603"/>
              <a:ext cx="730863" cy="0"/>
            </a:xfrm>
            <a:prstGeom prst="straightConnector1">
              <a:avLst/>
            </a:prstGeom>
            <a:ln w="28575">
              <a:solidFill>
                <a:srgbClr val="8F133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1050DA2F-D0CF-F949-41B6-3082764EB6F3}"/>
                </a:ext>
              </a:extLst>
            </p:cNvPr>
            <p:cNvCxnSpPr>
              <a:cxnSpLocks/>
            </p:cNvCxnSpPr>
            <p:nvPr/>
          </p:nvCxnSpPr>
          <p:spPr>
            <a:xfrm rot="18300000">
              <a:off x="10157091" y="3447606"/>
              <a:ext cx="73152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DB6DB81D-6BDD-4158-CA14-90E8ADA90B30}"/>
                </a:ext>
              </a:extLst>
            </p:cNvPr>
            <p:cNvCxnSpPr>
              <a:cxnSpLocks/>
            </p:cNvCxnSpPr>
            <p:nvPr/>
          </p:nvCxnSpPr>
          <p:spPr>
            <a:xfrm rot="18300000">
              <a:off x="10192727" y="3447800"/>
              <a:ext cx="730863" cy="0"/>
            </a:xfrm>
            <a:prstGeom prst="straightConnector1">
              <a:avLst/>
            </a:prstGeom>
            <a:ln w="28575">
              <a:solidFill>
                <a:srgbClr val="8F133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1A68A92-B922-5023-E0F1-62CD9FC9F2EA}"/>
              </a:ext>
            </a:extLst>
          </p:cNvPr>
          <p:cNvGrpSpPr/>
          <p:nvPr/>
        </p:nvGrpSpPr>
        <p:grpSpPr>
          <a:xfrm>
            <a:off x="10335597" y="1998294"/>
            <a:ext cx="1333304" cy="1200226"/>
            <a:chOff x="11131261" y="2065529"/>
            <a:chExt cx="1333304" cy="1200226"/>
          </a:xfrm>
        </p:grpSpPr>
        <p:sp>
          <p:nvSpPr>
            <p:cNvPr id="43" name="Delay 42">
              <a:extLst>
                <a:ext uri="{FF2B5EF4-FFF2-40B4-BE49-F238E27FC236}">
                  <a16:creationId xmlns:a16="http://schemas.microsoft.com/office/drawing/2014/main" id="{A5DB96EC-5A4D-DBA0-FD5A-CCC15A200ACC}"/>
                </a:ext>
              </a:extLst>
            </p:cNvPr>
            <p:cNvSpPr/>
            <p:nvPr/>
          </p:nvSpPr>
          <p:spPr>
            <a:xfrm rot="16200000">
              <a:off x="11149506" y="2629623"/>
              <a:ext cx="408588" cy="445078"/>
            </a:xfrm>
            <a:prstGeom prst="flowChartDelay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BF9D6DBF-2D5C-5DC9-453B-806C0B6ED74E}"/>
                </a:ext>
              </a:extLst>
            </p:cNvPr>
            <p:cNvSpPr/>
            <p:nvPr/>
          </p:nvSpPr>
          <p:spPr>
            <a:xfrm rot="16200000">
              <a:off x="11309069" y="2110259"/>
              <a:ext cx="1200226" cy="1110766"/>
            </a:xfrm>
            <a:prstGeom prst="arc">
              <a:avLst>
                <a:gd name="adj1" fmla="val 16273655"/>
                <a:gd name="adj2" fmla="val 18515739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75EF20C-D17A-6B42-1B25-07199393ED4B}"/>
              </a:ext>
            </a:extLst>
          </p:cNvPr>
          <p:cNvGrpSpPr/>
          <p:nvPr/>
        </p:nvGrpSpPr>
        <p:grpSpPr>
          <a:xfrm>
            <a:off x="10778295" y="3434769"/>
            <a:ext cx="1200226" cy="1329643"/>
            <a:chOff x="10382886" y="5089695"/>
            <a:chExt cx="1200226" cy="1329643"/>
          </a:xfrm>
        </p:grpSpPr>
        <p:sp>
          <p:nvSpPr>
            <p:cNvPr id="46" name="Delay 45">
              <a:extLst>
                <a:ext uri="{FF2B5EF4-FFF2-40B4-BE49-F238E27FC236}">
                  <a16:creationId xmlns:a16="http://schemas.microsoft.com/office/drawing/2014/main" id="{825DBC42-B77A-8387-F27A-EB83A9C3A74C}"/>
                </a:ext>
              </a:extLst>
            </p:cNvPr>
            <p:cNvSpPr/>
            <p:nvPr/>
          </p:nvSpPr>
          <p:spPr>
            <a:xfrm>
              <a:off x="10581465" y="5089695"/>
              <a:ext cx="408588" cy="445078"/>
            </a:xfrm>
            <a:prstGeom prst="flowChartDelay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52FA4FD0-F507-190E-2AF4-30B98EADB397}"/>
                </a:ext>
              </a:extLst>
            </p:cNvPr>
            <p:cNvSpPr/>
            <p:nvPr/>
          </p:nvSpPr>
          <p:spPr>
            <a:xfrm>
              <a:off x="10382886" y="5308572"/>
              <a:ext cx="1200226" cy="1110766"/>
            </a:xfrm>
            <a:prstGeom prst="arc">
              <a:avLst>
                <a:gd name="adj1" fmla="val 16273655"/>
                <a:gd name="adj2" fmla="val 18515739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F56EA69-484E-19A3-624C-EDDB6C12A161}"/>
              </a:ext>
            </a:extLst>
          </p:cNvPr>
          <p:cNvGrpSpPr/>
          <p:nvPr/>
        </p:nvGrpSpPr>
        <p:grpSpPr>
          <a:xfrm>
            <a:off x="7218754" y="2885787"/>
            <a:ext cx="187600" cy="2377440"/>
            <a:chOff x="7142863" y="2652379"/>
            <a:chExt cx="187600" cy="2533236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9FB8C78-863A-39B3-E919-F82D3B60AFE6}"/>
                </a:ext>
              </a:extLst>
            </p:cNvPr>
            <p:cNvGrpSpPr/>
            <p:nvPr/>
          </p:nvGrpSpPr>
          <p:grpSpPr>
            <a:xfrm rot="16200000">
              <a:off x="6817753" y="4672905"/>
              <a:ext cx="846302" cy="179118"/>
              <a:chOff x="6943195" y="2982591"/>
              <a:chExt cx="1861950" cy="329114"/>
            </a:xfrm>
          </p:grpSpPr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AEE82735-27AB-3574-5247-6AE6AD93FB4C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BAA19E0D-F086-4581-3241-5DF3014D1533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2E49743F-C51F-EAAC-7B27-0AD274766FE4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B8117D1-EC89-7C51-E766-2329B97D54F6}"/>
                </a:ext>
              </a:extLst>
            </p:cNvPr>
            <p:cNvGrpSpPr/>
            <p:nvPr/>
          </p:nvGrpSpPr>
          <p:grpSpPr>
            <a:xfrm rot="16200000">
              <a:off x="6809723" y="3826601"/>
              <a:ext cx="846302" cy="179118"/>
              <a:chOff x="6943195" y="2982591"/>
              <a:chExt cx="1861950" cy="329114"/>
            </a:xfrm>
          </p:grpSpPr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623BA071-B1BB-5A02-AF7A-EA097A9914B3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F7CD82E9-970E-A342-684E-6DEDFCBE0F38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1C1B522F-CAEE-3A74-1409-49374FB0A36A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2D948B85-7994-E284-2BDF-3BB7806C561D}"/>
                </a:ext>
              </a:extLst>
            </p:cNvPr>
            <p:cNvGrpSpPr/>
            <p:nvPr/>
          </p:nvGrpSpPr>
          <p:grpSpPr>
            <a:xfrm rot="16200000">
              <a:off x="6809271" y="2985971"/>
              <a:ext cx="846302" cy="179118"/>
              <a:chOff x="6943195" y="2982591"/>
              <a:chExt cx="1861950" cy="329114"/>
            </a:xfrm>
          </p:grpSpPr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id="{54639F6A-46D8-F47D-CB96-5396674DEBC5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900F43E2-F158-D51A-7DFF-A1230EA06682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0B501519-E4B3-A8D7-2A50-EB0DCF229D2C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B0A67EC-F912-9DC6-F710-C02426EB2971}"/>
              </a:ext>
            </a:extLst>
          </p:cNvPr>
          <p:cNvGrpSpPr/>
          <p:nvPr/>
        </p:nvGrpSpPr>
        <p:grpSpPr>
          <a:xfrm>
            <a:off x="8682389" y="2883123"/>
            <a:ext cx="194580" cy="2377440"/>
            <a:chOff x="8594165" y="2680535"/>
            <a:chExt cx="194580" cy="2540216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A940B0D-03E8-B0DD-C1D3-290DDA021DE0}"/>
                </a:ext>
              </a:extLst>
            </p:cNvPr>
            <p:cNvGrpSpPr/>
            <p:nvPr/>
          </p:nvGrpSpPr>
          <p:grpSpPr>
            <a:xfrm rot="16200000">
              <a:off x="8276035" y="4708041"/>
              <a:ext cx="846302" cy="179118"/>
              <a:chOff x="6943195" y="2982591"/>
              <a:chExt cx="1861950" cy="329114"/>
            </a:xfrm>
          </p:grpSpPr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B495933C-C1AF-1E74-B561-8344287A6FDF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63FEA2E2-1FBB-D0F2-7D90-2082AA2B422B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BE72FFE9-F9E9-D84C-81E5-48E26740AC94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0D12CDFB-3324-B62D-BF85-1DBE164E3352}"/>
                </a:ext>
              </a:extLst>
            </p:cNvPr>
            <p:cNvGrpSpPr/>
            <p:nvPr/>
          </p:nvGrpSpPr>
          <p:grpSpPr>
            <a:xfrm rot="16200000">
              <a:off x="8268005" y="3861737"/>
              <a:ext cx="846302" cy="179118"/>
              <a:chOff x="6943195" y="2982591"/>
              <a:chExt cx="1861950" cy="329114"/>
            </a:xfrm>
          </p:grpSpPr>
          <p:sp>
            <p:nvSpPr>
              <p:cNvPr id="68" name="Freeform 67">
                <a:extLst>
                  <a:ext uri="{FF2B5EF4-FFF2-40B4-BE49-F238E27FC236}">
                    <a16:creationId xmlns:a16="http://schemas.microsoft.com/office/drawing/2014/main" id="{10452C14-0024-0339-882E-7AC810E1D74A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Freeform 68">
                <a:extLst>
                  <a:ext uri="{FF2B5EF4-FFF2-40B4-BE49-F238E27FC236}">
                    <a16:creationId xmlns:a16="http://schemas.microsoft.com/office/drawing/2014/main" id="{8A041C12-0081-0072-9FB3-E586AE2A5069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210F8457-4FA4-3973-6B88-9EC0274DE973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5A9D200-2808-3CD5-CC24-3B94EE1E0306}"/>
                </a:ext>
              </a:extLst>
            </p:cNvPr>
            <p:cNvGrpSpPr/>
            <p:nvPr/>
          </p:nvGrpSpPr>
          <p:grpSpPr>
            <a:xfrm rot="16200000">
              <a:off x="8260573" y="3014127"/>
              <a:ext cx="846302" cy="179118"/>
              <a:chOff x="6943195" y="2982591"/>
              <a:chExt cx="1861950" cy="329114"/>
            </a:xfrm>
          </p:grpSpPr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B1E26957-CD77-A36E-5AF7-07998B1D3B70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9F2DEBA4-CEC5-0634-56D5-88FF773DFC62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:a16="http://schemas.microsoft.com/office/drawing/2014/main" id="{C25A1908-2C53-18D7-FCA6-254FFCCA09C6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03F2C4F-BE65-582F-5A7C-5823F020990D}"/>
              </a:ext>
            </a:extLst>
          </p:cNvPr>
          <p:cNvGrpSpPr/>
          <p:nvPr/>
        </p:nvGrpSpPr>
        <p:grpSpPr>
          <a:xfrm>
            <a:off x="10051331" y="2883124"/>
            <a:ext cx="194580" cy="2377440"/>
            <a:chOff x="10038501" y="2680533"/>
            <a:chExt cx="194580" cy="2540216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01C2B67A-A6B8-5ABB-4E8D-55535210286C}"/>
                </a:ext>
              </a:extLst>
            </p:cNvPr>
            <p:cNvGrpSpPr/>
            <p:nvPr/>
          </p:nvGrpSpPr>
          <p:grpSpPr>
            <a:xfrm rot="16200000">
              <a:off x="9720371" y="4708039"/>
              <a:ext cx="846302" cy="179118"/>
              <a:chOff x="6943195" y="2982591"/>
              <a:chExt cx="1861950" cy="329114"/>
            </a:xfrm>
          </p:grpSpPr>
          <p:sp>
            <p:nvSpPr>
              <p:cNvPr id="84" name="Freeform 83">
                <a:extLst>
                  <a:ext uri="{FF2B5EF4-FFF2-40B4-BE49-F238E27FC236}">
                    <a16:creationId xmlns:a16="http://schemas.microsoft.com/office/drawing/2014/main" id="{98A327EB-BCD1-B595-ADDB-5CEE30420B4D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Freeform 84">
                <a:extLst>
                  <a:ext uri="{FF2B5EF4-FFF2-40B4-BE49-F238E27FC236}">
                    <a16:creationId xmlns:a16="http://schemas.microsoft.com/office/drawing/2014/main" id="{A3A7F60F-CE83-4ADF-38B6-17341F745D38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Freeform 85">
                <a:extLst>
                  <a:ext uri="{FF2B5EF4-FFF2-40B4-BE49-F238E27FC236}">
                    <a16:creationId xmlns:a16="http://schemas.microsoft.com/office/drawing/2014/main" id="{BB085615-803F-0A8D-3175-96563FE86D15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E82EF181-0C9D-4423-14E9-0CDF6ADAFE34}"/>
                </a:ext>
              </a:extLst>
            </p:cNvPr>
            <p:cNvGrpSpPr/>
            <p:nvPr/>
          </p:nvGrpSpPr>
          <p:grpSpPr>
            <a:xfrm rot="16200000">
              <a:off x="9712341" y="3861735"/>
              <a:ext cx="846302" cy="179118"/>
              <a:chOff x="6943195" y="2982591"/>
              <a:chExt cx="1861950" cy="329114"/>
            </a:xfrm>
          </p:grpSpPr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C7EA1DB7-08E8-5932-F33A-E2441908FA43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4970667F-7BA2-38AB-27BB-595C9038B7D2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Freeform 82">
                <a:extLst>
                  <a:ext uri="{FF2B5EF4-FFF2-40B4-BE49-F238E27FC236}">
                    <a16:creationId xmlns:a16="http://schemas.microsoft.com/office/drawing/2014/main" id="{B1F4EDCE-2064-B828-7EF9-53B893E826AE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92017D75-5318-9FD5-9063-D7DBF24AA1CC}"/>
                </a:ext>
              </a:extLst>
            </p:cNvPr>
            <p:cNvGrpSpPr/>
            <p:nvPr/>
          </p:nvGrpSpPr>
          <p:grpSpPr>
            <a:xfrm rot="16200000">
              <a:off x="9704909" y="3014125"/>
              <a:ext cx="846302" cy="179118"/>
              <a:chOff x="6943195" y="2982591"/>
              <a:chExt cx="1861950" cy="329114"/>
            </a:xfrm>
          </p:grpSpPr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2BB29C12-05E9-81E8-75D8-1A430AA7ECC3}"/>
                  </a:ext>
                </a:extLst>
              </p:cNvPr>
              <p:cNvSpPr/>
              <p:nvPr/>
            </p:nvSpPr>
            <p:spPr>
              <a:xfrm>
                <a:off x="6943195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Freeform 78">
                <a:extLst>
                  <a:ext uri="{FF2B5EF4-FFF2-40B4-BE49-F238E27FC236}">
                    <a16:creationId xmlns:a16="http://schemas.microsoft.com/office/drawing/2014/main" id="{77AA8EF5-01A3-C2BD-E2EF-7AA627B22CC2}"/>
                  </a:ext>
                </a:extLst>
              </p:cNvPr>
              <p:cNvSpPr/>
              <p:nvPr/>
            </p:nvSpPr>
            <p:spPr>
              <a:xfrm>
                <a:off x="7560471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Freeform 79">
                <a:extLst>
                  <a:ext uri="{FF2B5EF4-FFF2-40B4-BE49-F238E27FC236}">
                    <a16:creationId xmlns:a16="http://schemas.microsoft.com/office/drawing/2014/main" id="{7F052DB7-11EA-4566-6F13-5776DA23FE05}"/>
                  </a:ext>
                </a:extLst>
              </p:cNvPr>
              <p:cNvSpPr/>
              <p:nvPr/>
            </p:nvSpPr>
            <p:spPr>
              <a:xfrm>
                <a:off x="8177747" y="2982591"/>
                <a:ext cx="627398" cy="329114"/>
              </a:xfrm>
              <a:custGeom>
                <a:avLst/>
                <a:gdLst>
                  <a:gd name="connsiteX0" fmla="*/ 0 w 1556951"/>
                  <a:gd name="connsiteY0" fmla="*/ 0 h 6178"/>
                  <a:gd name="connsiteX1" fmla="*/ 352168 w 1556951"/>
                  <a:gd name="connsiteY1" fmla="*/ 0 h 6178"/>
                  <a:gd name="connsiteX2" fmla="*/ 759941 w 1556951"/>
                  <a:gd name="connsiteY2" fmla="*/ 0 h 6178"/>
                  <a:gd name="connsiteX3" fmla="*/ 1149178 w 1556951"/>
                  <a:gd name="connsiteY3" fmla="*/ 6178 h 6178"/>
                  <a:gd name="connsiteX4" fmla="*/ 1556951 w 1556951"/>
                  <a:gd name="connsiteY4" fmla="*/ 0 h 6178"/>
                  <a:gd name="connsiteX0" fmla="*/ 0 w 10000"/>
                  <a:gd name="connsiteY0" fmla="*/ 520032 h 530032"/>
                  <a:gd name="connsiteX1" fmla="*/ 2421 w 10000"/>
                  <a:gd name="connsiteY1" fmla="*/ 0 h 530032"/>
                  <a:gd name="connsiteX2" fmla="*/ 4881 w 10000"/>
                  <a:gd name="connsiteY2" fmla="*/ 520032 h 530032"/>
                  <a:gd name="connsiteX3" fmla="*/ 7381 w 10000"/>
                  <a:gd name="connsiteY3" fmla="*/ 530032 h 530032"/>
                  <a:gd name="connsiteX4" fmla="*/ 10000 w 10000"/>
                  <a:gd name="connsiteY4" fmla="*/ 520032 h 530032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2 h 920056"/>
                  <a:gd name="connsiteX1" fmla="*/ 2421 w 10000"/>
                  <a:gd name="connsiteY1" fmla="*/ 0 h 920056"/>
                  <a:gd name="connsiteX2" fmla="*/ 4881 w 10000"/>
                  <a:gd name="connsiteY2" fmla="*/ 520032 h 920056"/>
                  <a:gd name="connsiteX3" fmla="*/ 7579 w 10000"/>
                  <a:gd name="connsiteY3" fmla="*/ 920056 h 920056"/>
                  <a:gd name="connsiteX4" fmla="*/ 10000 w 10000"/>
                  <a:gd name="connsiteY4" fmla="*/ 520032 h 920056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357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9"/>
                  <a:gd name="connsiteX1" fmla="*/ 2421 w 10000"/>
                  <a:gd name="connsiteY1" fmla="*/ 5 h 920069"/>
                  <a:gd name="connsiteX2" fmla="*/ 5119 w 10000"/>
                  <a:gd name="connsiteY2" fmla="*/ 530037 h 920069"/>
                  <a:gd name="connsiteX3" fmla="*/ 7579 w 10000"/>
                  <a:gd name="connsiteY3" fmla="*/ 920061 h 920069"/>
                  <a:gd name="connsiteX4" fmla="*/ 10000 w 10000"/>
                  <a:gd name="connsiteY4" fmla="*/ 520037 h 920069"/>
                  <a:gd name="connsiteX0" fmla="*/ 0 w 10000"/>
                  <a:gd name="connsiteY0" fmla="*/ 520037 h 920067"/>
                  <a:gd name="connsiteX1" fmla="*/ 2421 w 10000"/>
                  <a:gd name="connsiteY1" fmla="*/ 5 h 920067"/>
                  <a:gd name="connsiteX2" fmla="*/ 5119 w 10000"/>
                  <a:gd name="connsiteY2" fmla="*/ 530037 h 920067"/>
                  <a:gd name="connsiteX3" fmla="*/ 7579 w 10000"/>
                  <a:gd name="connsiteY3" fmla="*/ 920061 h 920067"/>
                  <a:gd name="connsiteX4" fmla="*/ 10000 w 10000"/>
                  <a:gd name="connsiteY4" fmla="*/ 520037 h 920067"/>
                  <a:gd name="connsiteX0" fmla="*/ 0 w 10000"/>
                  <a:gd name="connsiteY0" fmla="*/ 520050 h 920095"/>
                  <a:gd name="connsiteX1" fmla="*/ 2421 w 10000"/>
                  <a:gd name="connsiteY1" fmla="*/ 18 h 920095"/>
                  <a:gd name="connsiteX2" fmla="*/ 3929 w 10000"/>
                  <a:gd name="connsiteY2" fmla="*/ 500048 h 920095"/>
                  <a:gd name="connsiteX3" fmla="*/ 7579 w 10000"/>
                  <a:gd name="connsiteY3" fmla="*/ 920074 h 920095"/>
                  <a:gd name="connsiteX4" fmla="*/ 10000 w 10000"/>
                  <a:gd name="connsiteY4" fmla="*/ 520050 h 920095"/>
                  <a:gd name="connsiteX0" fmla="*/ 0 w 10000"/>
                  <a:gd name="connsiteY0" fmla="*/ 520055 h 890098"/>
                  <a:gd name="connsiteX1" fmla="*/ 2421 w 10000"/>
                  <a:gd name="connsiteY1" fmla="*/ 23 h 890098"/>
                  <a:gd name="connsiteX2" fmla="*/ 3929 w 10000"/>
                  <a:gd name="connsiteY2" fmla="*/ 500053 h 890098"/>
                  <a:gd name="connsiteX3" fmla="*/ 5635 w 10000"/>
                  <a:gd name="connsiteY3" fmla="*/ 890077 h 890098"/>
                  <a:gd name="connsiteX4" fmla="*/ 10000 w 10000"/>
                  <a:gd name="connsiteY4" fmla="*/ 520055 h 890098"/>
                  <a:gd name="connsiteX0" fmla="*/ 0 w 7460"/>
                  <a:gd name="connsiteY0" fmla="*/ 520055 h 890129"/>
                  <a:gd name="connsiteX1" fmla="*/ 2421 w 7460"/>
                  <a:gd name="connsiteY1" fmla="*/ 23 h 890129"/>
                  <a:gd name="connsiteX2" fmla="*/ 3929 w 7460"/>
                  <a:gd name="connsiteY2" fmla="*/ 500053 h 890129"/>
                  <a:gd name="connsiteX3" fmla="*/ 5635 w 7460"/>
                  <a:gd name="connsiteY3" fmla="*/ 890077 h 890129"/>
                  <a:gd name="connsiteX4" fmla="*/ 7460 w 7460"/>
                  <a:gd name="connsiteY4" fmla="*/ 530055 h 890129"/>
                  <a:gd name="connsiteX0" fmla="*/ 0 w 9096"/>
                  <a:gd name="connsiteY0" fmla="*/ 5280 h 9999"/>
                  <a:gd name="connsiteX1" fmla="*/ 2341 w 9096"/>
                  <a:gd name="connsiteY1" fmla="*/ 0 h 9999"/>
                  <a:gd name="connsiteX2" fmla="*/ 4363 w 9096"/>
                  <a:gd name="connsiteY2" fmla="*/ 5618 h 9999"/>
                  <a:gd name="connsiteX3" fmla="*/ 6650 w 9096"/>
                  <a:gd name="connsiteY3" fmla="*/ 9999 h 9999"/>
                  <a:gd name="connsiteX4" fmla="*/ 9096 w 9096"/>
                  <a:gd name="connsiteY4" fmla="*/ 5955 h 9999"/>
                  <a:gd name="connsiteX0" fmla="*/ 0 w 10000"/>
                  <a:gd name="connsiteY0" fmla="*/ 5281 h 10000"/>
                  <a:gd name="connsiteX1" fmla="*/ 2574 w 10000"/>
                  <a:gd name="connsiteY1" fmla="*/ 0 h 10000"/>
                  <a:gd name="connsiteX2" fmla="*/ 4797 w 10000"/>
                  <a:gd name="connsiteY2" fmla="*/ 5619 h 10000"/>
                  <a:gd name="connsiteX3" fmla="*/ 7311 w 10000"/>
                  <a:gd name="connsiteY3" fmla="*/ 10000 h 10000"/>
                  <a:gd name="connsiteX4" fmla="*/ 10000 w 10000"/>
                  <a:gd name="connsiteY4" fmla="*/ 5956 h 10000"/>
                  <a:gd name="connsiteX0" fmla="*/ 0 w 10000"/>
                  <a:gd name="connsiteY0" fmla="*/ 104 h 4823"/>
                  <a:gd name="connsiteX1" fmla="*/ 4797 w 10000"/>
                  <a:gd name="connsiteY1" fmla="*/ 442 h 4823"/>
                  <a:gd name="connsiteX2" fmla="*/ 7311 w 10000"/>
                  <a:gd name="connsiteY2" fmla="*/ 4823 h 4823"/>
                  <a:gd name="connsiteX3" fmla="*/ 10000 w 10000"/>
                  <a:gd name="connsiteY3" fmla="*/ 779 h 4823"/>
                  <a:gd name="connsiteX0" fmla="*/ 0 w 10000"/>
                  <a:gd name="connsiteY0" fmla="*/ 215 h 1614"/>
                  <a:gd name="connsiteX1" fmla="*/ 4797 w 10000"/>
                  <a:gd name="connsiteY1" fmla="*/ 915 h 1614"/>
                  <a:gd name="connsiteX2" fmla="*/ 10000 w 10000"/>
                  <a:gd name="connsiteY2" fmla="*/ 1614 h 1614"/>
                  <a:gd name="connsiteX0" fmla="*/ 0 w 10000"/>
                  <a:gd name="connsiteY0" fmla="*/ 0 h 8668"/>
                  <a:gd name="connsiteX1" fmla="*/ 4797 w 10000"/>
                  <a:gd name="connsiteY1" fmla="*/ 4337 h 8668"/>
                  <a:gd name="connsiteX2" fmla="*/ 10000 w 10000"/>
                  <a:gd name="connsiteY2" fmla="*/ 8668 h 8668"/>
                  <a:gd name="connsiteX0" fmla="*/ 0 w 10330"/>
                  <a:gd name="connsiteY0" fmla="*/ 0 h 5005"/>
                  <a:gd name="connsiteX1" fmla="*/ 4797 w 10330"/>
                  <a:gd name="connsiteY1" fmla="*/ 5003 h 5005"/>
                  <a:gd name="connsiteX2" fmla="*/ 10330 w 10330"/>
                  <a:gd name="connsiteY2" fmla="*/ 593 h 5005"/>
                  <a:gd name="connsiteX0" fmla="*/ 0 w 9616"/>
                  <a:gd name="connsiteY0" fmla="*/ 25127 h 25331"/>
                  <a:gd name="connsiteX1" fmla="*/ 4260 w 9616"/>
                  <a:gd name="connsiteY1" fmla="*/ 8811 h 25331"/>
                  <a:gd name="connsiteX2" fmla="*/ 9616 w 9616"/>
                  <a:gd name="connsiteY2" fmla="*/ 0 h 25331"/>
                  <a:gd name="connsiteX0" fmla="*/ 0 w 11530"/>
                  <a:gd name="connsiteY0" fmla="*/ 3983 h 4363"/>
                  <a:gd name="connsiteX1" fmla="*/ 5960 w 11530"/>
                  <a:gd name="connsiteY1" fmla="*/ 3478 h 4363"/>
                  <a:gd name="connsiteX2" fmla="*/ 11530 w 11530"/>
                  <a:gd name="connsiteY2" fmla="*/ 0 h 4363"/>
                  <a:gd name="connsiteX0" fmla="*/ 0 w 10000"/>
                  <a:gd name="connsiteY0" fmla="*/ 9129 h 10000"/>
                  <a:gd name="connsiteX1" fmla="*/ 5169 w 10000"/>
                  <a:gd name="connsiteY1" fmla="*/ 7972 h 10000"/>
                  <a:gd name="connsiteX2" fmla="*/ 10000 w 10000"/>
                  <a:gd name="connsiteY2" fmla="*/ 0 h 10000"/>
                  <a:gd name="connsiteX0" fmla="*/ 0 w 10000"/>
                  <a:gd name="connsiteY0" fmla="*/ 28499 h 53988"/>
                  <a:gd name="connsiteX1" fmla="*/ 5169 w 10000"/>
                  <a:gd name="connsiteY1" fmla="*/ 27342 h 53988"/>
                  <a:gd name="connsiteX2" fmla="*/ 10000 w 10000"/>
                  <a:gd name="connsiteY2" fmla="*/ 19370 h 53988"/>
                  <a:gd name="connsiteX0" fmla="*/ 0 w 10000"/>
                  <a:gd name="connsiteY0" fmla="*/ 65275 h 90764"/>
                  <a:gd name="connsiteX1" fmla="*/ 5169 w 10000"/>
                  <a:gd name="connsiteY1" fmla="*/ 64118 h 90764"/>
                  <a:gd name="connsiteX2" fmla="*/ 10000 w 10000"/>
                  <a:gd name="connsiteY2" fmla="*/ 56146 h 90764"/>
                  <a:gd name="connsiteX0" fmla="*/ 0 w 10000"/>
                  <a:gd name="connsiteY0" fmla="*/ 65275 h 135962"/>
                  <a:gd name="connsiteX1" fmla="*/ 5169 w 10000"/>
                  <a:gd name="connsiteY1" fmla="*/ 64118 h 135962"/>
                  <a:gd name="connsiteX2" fmla="*/ 10000 w 10000"/>
                  <a:gd name="connsiteY2" fmla="*/ 56146 h 135962"/>
                  <a:gd name="connsiteX0" fmla="*/ 0 w 10000"/>
                  <a:gd name="connsiteY0" fmla="*/ 81018 h 151705"/>
                  <a:gd name="connsiteX1" fmla="*/ 5169 w 10000"/>
                  <a:gd name="connsiteY1" fmla="*/ 79861 h 151705"/>
                  <a:gd name="connsiteX2" fmla="*/ 10000 w 10000"/>
                  <a:gd name="connsiteY2" fmla="*/ 71889 h 151705"/>
                  <a:gd name="connsiteX0" fmla="*/ 0 w 10000"/>
                  <a:gd name="connsiteY0" fmla="*/ 101447 h 193670"/>
                  <a:gd name="connsiteX1" fmla="*/ 5169 w 10000"/>
                  <a:gd name="connsiteY1" fmla="*/ 100290 h 193670"/>
                  <a:gd name="connsiteX2" fmla="*/ 10000 w 10000"/>
                  <a:gd name="connsiteY2" fmla="*/ 92318 h 193670"/>
                  <a:gd name="connsiteX0" fmla="*/ 0 w 10000"/>
                  <a:gd name="connsiteY0" fmla="*/ 85220 h 160363"/>
                  <a:gd name="connsiteX1" fmla="*/ 5169 w 10000"/>
                  <a:gd name="connsiteY1" fmla="*/ 84063 h 160363"/>
                  <a:gd name="connsiteX2" fmla="*/ 10000 w 10000"/>
                  <a:gd name="connsiteY2" fmla="*/ 76091 h 16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0" h="160363">
                    <a:moveTo>
                      <a:pt x="0" y="85220"/>
                    </a:moveTo>
                    <a:cubicBezTo>
                      <a:pt x="2430" y="-59153"/>
                      <a:pt x="3559" y="7360"/>
                      <a:pt x="5169" y="84063"/>
                    </a:cubicBezTo>
                    <a:cubicBezTo>
                      <a:pt x="6779" y="160766"/>
                      <a:pt x="7525" y="211391"/>
                      <a:pt x="10000" y="7609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55408653-CF88-DE62-1247-F2C15ED3DC1A}"/>
              </a:ext>
            </a:extLst>
          </p:cNvPr>
          <p:cNvSpPr txBox="1"/>
          <p:nvPr/>
        </p:nvSpPr>
        <p:spPr>
          <a:xfrm>
            <a:off x="6595535" y="5229476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beamsplitter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D0FA735-DC61-702C-BF87-F504BB559CAB}"/>
              </a:ext>
            </a:extLst>
          </p:cNvPr>
          <p:cNvSpPr txBox="1"/>
          <p:nvPr/>
        </p:nvSpPr>
        <p:spPr>
          <a:xfrm>
            <a:off x="9498153" y="5229476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beamsplitter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2DC3DCB-9F12-D2A7-04A0-57FE6CF5A23A}"/>
              </a:ext>
            </a:extLst>
          </p:cNvPr>
          <p:cNvSpPr txBox="1"/>
          <p:nvPr/>
        </p:nvSpPr>
        <p:spPr>
          <a:xfrm>
            <a:off x="8395882" y="5229476"/>
            <a:ext cx="728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T Sans" panose="020B0503020203020204" pitchFamily="34" charset="77"/>
              </a:rPr>
              <a:t>mirror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D4DB52C-B859-461D-9C3E-EBB6F13E3383}"/>
              </a:ext>
            </a:extLst>
          </p:cNvPr>
          <p:cNvSpPr txBox="1"/>
          <p:nvPr/>
        </p:nvSpPr>
        <p:spPr>
          <a:xfrm>
            <a:off x="6595535" y="6025233"/>
            <a:ext cx="4496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Atom interferometry tutorials:</a:t>
            </a:r>
          </a:p>
          <a:p>
            <a:r>
              <a:rPr lang="en-US" sz="1200" dirty="0">
                <a:effectLst/>
                <a:latin typeface="PT Sans" panose="020B0503020203020204" pitchFamily="34" charset="77"/>
              </a:rPr>
              <a:t>J. M. Hogan et al., arXiv:0806.3261 [physics] (2008).</a:t>
            </a:r>
          </a:p>
          <a:p>
            <a:r>
              <a:rPr lang="en-US" sz="1200" dirty="0">
                <a:effectLst/>
                <a:latin typeface="PT Sans" panose="020B0503020203020204" pitchFamily="34" charset="77"/>
              </a:rPr>
              <a:t>O. </a:t>
            </a:r>
            <a:r>
              <a:rPr lang="en-US" sz="1200" dirty="0" err="1">
                <a:effectLst/>
                <a:latin typeface="PT Sans" panose="020B0503020203020204" pitchFamily="34" charset="77"/>
              </a:rPr>
              <a:t>Buchmueller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J. Ellis, and U. Schneider, arXiv:2306.17726 (2023).</a:t>
            </a:r>
          </a:p>
        </p:txBody>
      </p:sp>
    </p:spTree>
    <p:extLst>
      <p:ext uri="{BB962C8B-B14F-4D97-AF65-F5344CB8AC3E}">
        <p14:creationId xmlns:p14="http://schemas.microsoft.com/office/powerpoint/2010/main" val="2800991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7C3B4-8848-DC4C-152F-F4E5B8E74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C1EFB7-71D3-857E-6D1D-EE2DD39B3F2F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DC02CCC-EC15-8CAD-4578-DA8F156BE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The phase shift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A4FF0B31-F4ED-DB2C-9838-7A10AB10FD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48335FF-AAC1-D6D3-F24F-B7F6D59F8FD7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10A2C4-C15B-F528-C144-607B0DF15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DDE981-0495-39FD-A4B7-5F6362F3D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236F4B-7FAC-5067-716F-84A9291E2AB5}"/>
              </a:ext>
            </a:extLst>
          </p:cNvPr>
          <p:cNvSpPr txBox="1"/>
          <p:nvPr/>
        </p:nvSpPr>
        <p:spPr>
          <a:xfrm>
            <a:off x="7827373" y="1503928"/>
            <a:ext cx="1656223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>
                <a:latin typeface="PT Sans" panose="020B0503020203020204" pitchFamily="34" charset="77"/>
              </a:rPr>
              <a:t>Phase Shift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67A7BD-670E-F094-944D-2F997A74BD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380" y="2761526"/>
            <a:ext cx="6565663" cy="21217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FBDC662-5290-4502-4C6A-D1E980AD10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907" y="2466024"/>
            <a:ext cx="5080150" cy="29634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5150416-277D-7511-9197-790DFFFCC67B}"/>
              </a:ext>
            </a:extLst>
          </p:cNvPr>
          <p:cNvSpPr txBox="1"/>
          <p:nvPr/>
        </p:nvSpPr>
        <p:spPr>
          <a:xfrm>
            <a:off x="555183" y="5727620"/>
            <a:ext cx="2679773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PT Sans" panose="020B0503020203020204" pitchFamily="34" charset="77"/>
              </a:rPr>
              <a:t>Leading order phase shift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680413A-506B-62F6-9D65-2CB86D1E59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3203" y="5735500"/>
            <a:ext cx="1542854" cy="353571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209A0A0-F132-D1C3-3DBC-F70C4D54B384}"/>
              </a:ext>
            </a:extLst>
          </p:cNvPr>
          <p:cNvSpPr/>
          <p:nvPr/>
        </p:nvSpPr>
        <p:spPr>
          <a:xfrm>
            <a:off x="671639" y="2322414"/>
            <a:ext cx="436970" cy="3107031"/>
          </a:xfrm>
          <a:prstGeom prst="round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39D2ADDA-B613-DADE-E851-30FA2F58D8E7}"/>
              </a:ext>
            </a:extLst>
          </p:cNvPr>
          <p:cNvSpPr/>
          <p:nvPr/>
        </p:nvSpPr>
        <p:spPr>
          <a:xfrm>
            <a:off x="1238700" y="2322414"/>
            <a:ext cx="1237348" cy="3107031"/>
          </a:xfrm>
          <a:prstGeom prst="roundRect">
            <a:avLst/>
          </a:prstGeom>
          <a:noFill/>
          <a:ln w="508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FC1B8B4C-B5EC-4C89-4E5A-A105CF4EE335}"/>
              </a:ext>
            </a:extLst>
          </p:cNvPr>
          <p:cNvSpPr/>
          <p:nvPr/>
        </p:nvSpPr>
        <p:spPr>
          <a:xfrm>
            <a:off x="4247329" y="2330860"/>
            <a:ext cx="436970" cy="3107031"/>
          </a:xfrm>
          <a:prstGeom prst="roundRect">
            <a:avLst/>
          </a:prstGeom>
          <a:noFill/>
          <a:ln w="508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96310AB-3EEA-FAF6-F736-AF945A34734E}"/>
              </a:ext>
            </a:extLst>
          </p:cNvPr>
          <p:cNvCxnSpPr/>
          <p:nvPr/>
        </p:nvCxnSpPr>
        <p:spPr>
          <a:xfrm>
            <a:off x="6096000" y="3596640"/>
            <a:ext cx="711200" cy="0"/>
          </a:xfrm>
          <a:prstGeom prst="line">
            <a:avLst/>
          </a:prstGeom>
          <a:ln w="50800" cap="rnd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03BBFD9-2988-2307-032B-56067C22062A}"/>
              </a:ext>
            </a:extLst>
          </p:cNvPr>
          <p:cNvCxnSpPr>
            <a:cxnSpLocks/>
          </p:cNvCxnSpPr>
          <p:nvPr/>
        </p:nvCxnSpPr>
        <p:spPr>
          <a:xfrm>
            <a:off x="5524380" y="4358640"/>
            <a:ext cx="1282820" cy="0"/>
          </a:xfrm>
          <a:prstGeom prst="line">
            <a:avLst/>
          </a:prstGeom>
          <a:ln w="50800" cap="rnd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1B3EF4D-9F04-5D1A-1747-2C5C3D333C0A}"/>
              </a:ext>
            </a:extLst>
          </p:cNvPr>
          <p:cNvCxnSpPr>
            <a:cxnSpLocks/>
          </p:cNvCxnSpPr>
          <p:nvPr/>
        </p:nvCxnSpPr>
        <p:spPr>
          <a:xfrm>
            <a:off x="5648960" y="4893444"/>
            <a:ext cx="1158240" cy="0"/>
          </a:xfrm>
          <a:prstGeom prst="line">
            <a:avLst/>
          </a:prstGeom>
          <a:ln w="50800" cap="rnd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36EABEBF-679E-C366-B3C4-9F637BD6C0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6780" y="5490620"/>
            <a:ext cx="4020861" cy="26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930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358610-D203-E885-DBED-10F921CEC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C91E075-248F-4913-856F-1383B006604C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202B909-FDBC-4613-BA81-96DC7F2D1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Atom interferometry readout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3069FFFB-3FCA-BB41-5697-CDB6CB195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1FAB09C-147A-7B52-9C81-70DA553E380B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EAA692-759E-1027-1E87-1A1281379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D5A8FA-BB63-B9BA-8C6E-5C2727517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4</a:t>
            </a:fld>
            <a:endParaRPr lang="en-US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5D5E540B-B64B-FB5E-38A0-EC816DFC23D9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PT Sans" panose="020B0503020203020204" pitchFamily="34" charset="77"/>
              </a:rPr>
              <a:t>Measurement relies on two key components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Phase shift between quantum states (energy levels)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Contrast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619A0C-B796-40FB-332C-5E7DAF828135}"/>
              </a:ext>
            </a:extLst>
          </p:cNvPr>
          <p:cNvSpPr txBox="1"/>
          <p:nvPr/>
        </p:nvSpPr>
        <p:spPr>
          <a:xfrm>
            <a:off x="7429305" y="5516476"/>
            <a:ext cx="3997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PT Sans" panose="020B0503020203020204" pitchFamily="34" charset="77"/>
              </a:rPr>
              <a:t>Simulation (MAGIS-100)</a:t>
            </a:r>
          </a:p>
          <a:p>
            <a:r>
              <a:rPr lang="en-GB" sz="1200" dirty="0">
                <a:latin typeface="PT Sans" panose="020B0503020203020204" pitchFamily="34" charset="77"/>
              </a:rPr>
              <a:t>M. Abe </a:t>
            </a:r>
            <a:r>
              <a:rPr lang="en-GB" sz="1200" i="1" dirty="0">
                <a:latin typeface="PT Sans" panose="020B0503020203020204" pitchFamily="34" charset="77"/>
              </a:rPr>
              <a:t>et al,</a:t>
            </a:r>
            <a:r>
              <a:rPr lang="en-GB" sz="1200" dirty="0">
                <a:latin typeface="PT Sans" panose="020B0503020203020204" pitchFamily="34" charset="77"/>
              </a:rPr>
              <a:t> Quantum Sci. Technol. </a:t>
            </a:r>
            <a:r>
              <a:rPr lang="en-GB" sz="1200" b="1" dirty="0">
                <a:latin typeface="PT Sans" panose="020B0503020203020204" pitchFamily="34" charset="77"/>
              </a:rPr>
              <a:t>6</a:t>
            </a:r>
            <a:r>
              <a:rPr lang="en-GB" sz="1200" dirty="0">
                <a:latin typeface="PT Sans" panose="020B0503020203020204" pitchFamily="34" charset="77"/>
              </a:rPr>
              <a:t> 044003 (2021)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45DAD79-4703-036A-3983-4A085CBE74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3172" y="1338445"/>
            <a:ext cx="5187878" cy="39881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2B064C7-363B-924C-7E6D-626AFB51C8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0281" y="4463567"/>
            <a:ext cx="4073638" cy="86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617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C7921D-FD68-BFAE-C1C8-D4A05EE6E9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D233AC-D5C2-3FE7-AA8C-7EFC19EC21CF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6D50E38-EB52-9266-9F3D-AFDE6495D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latin typeface="PT Sans" panose="020B0503020203020204" pitchFamily="34" charset="77"/>
              </a:rPr>
              <a:t>Gradiometry</a:t>
            </a:r>
            <a:endParaRPr lang="en-US" dirty="0">
              <a:latin typeface="PT Sans" panose="020B0503020203020204" pitchFamily="34" charset="77"/>
            </a:endParaRP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5A1E470-B082-0B5F-339B-902F209E7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A15A95F-7B1E-DFA4-A112-0BCFCA8AD5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369" y="1120381"/>
            <a:ext cx="5257800" cy="43513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Utilize </a:t>
            </a:r>
            <a:r>
              <a:rPr lang="en-US" dirty="0" err="1">
                <a:latin typeface="PT Sans" panose="020B0503020203020204" pitchFamily="34" charset="77"/>
              </a:rPr>
              <a:t>gradiometry</a:t>
            </a:r>
            <a:r>
              <a:rPr lang="en-US" dirty="0">
                <a:latin typeface="PT Sans" panose="020B0503020203020204" pitchFamily="34" charset="77"/>
              </a:rPr>
              <a:t> to suppress common mode noise sources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Local vibration of optics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Laser frequency and phase noise</a:t>
            </a:r>
          </a:p>
          <a:p>
            <a:endParaRPr lang="en-US" dirty="0">
              <a:latin typeface="PT Sans" panose="020B0503020203020204" pitchFamily="34" charset="77"/>
            </a:endParaRPr>
          </a:p>
          <a:p>
            <a:pPr marL="0" indent="0">
              <a:buNone/>
            </a:pPr>
            <a:endParaRPr lang="en-US" dirty="0">
              <a:latin typeface="PT Sans" panose="020B0503020203020204" pitchFamily="34" charset="77"/>
            </a:endParaRPr>
          </a:p>
          <a:p>
            <a:pPr marL="0" indent="0">
              <a:buNone/>
            </a:pPr>
            <a:endParaRPr lang="en-US" dirty="0">
              <a:latin typeface="PT Sans" panose="020B0503020203020204" pitchFamily="34" charset="77"/>
            </a:endParaRPr>
          </a:p>
          <a:p>
            <a:r>
              <a:rPr lang="en-US" dirty="0">
                <a:latin typeface="PT Sans" panose="020B0503020203020204" pitchFamily="34" charset="77"/>
              </a:rPr>
              <a:t>Gradients in potentials experienced by atoms may fluctuate in space and time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E050575-7C80-CAEC-9979-4C9F3E632307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DBEE5D-94F3-637B-02E9-47C86F3CE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1D32DC-50BD-DAC2-5CA8-0A67FBD0C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B1F9BA-A44B-12E0-B787-9EA80FBD7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9280" y="945741"/>
            <a:ext cx="4194601" cy="26757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167E1C-3B6B-876B-00AF-D8D97F0564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711" y="5197688"/>
            <a:ext cx="3744189" cy="10569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0B8561-33D4-E513-44B3-D51F26510E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820" y="2943573"/>
            <a:ext cx="4259095" cy="748219"/>
          </a:xfrm>
          <a:prstGeom prst="rect">
            <a:avLst/>
          </a:prstGeom>
        </p:spPr>
      </p:pic>
      <p:pic>
        <p:nvPicPr>
          <p:cNvPr id="12" name="Content Placeholder 9">
            <a:extLst>
              <a:ext uri="{FF2B5EF4-FFF2-40B4-BE49-F238E27FC236}">
                <a16:creationId xmlns:a16="http://schemas.microsoft.com/office/drawing/2014/main" id="{8915BC9A-8C50-086E-3062-8120C2C1FF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0985" y="3651612"/>
            <a:ext cx="2955224" cy="29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002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B86705-9D1E-DFFE-F586-F77AE65A22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CB917C8-8658-1942-472F-D3E4B6272E7C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AF2AC5F-9865-A481-2503-7629E0689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285" y="-10885"/>
            <a:ext cx="1157333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Large momentum transfer and resonant sequences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E2712BF4-E028-CCCD-9D33-864B5154E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E1B0186-9EA9-4314-B6A9-E938E5BB7C54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ED780A-8B22-E276-5B58-DE8881BF8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41E683-37FD-1CF6-8D8B-77B793BD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6</a:t>
            </a:fld>
            <a:endParaRPr lang="en-US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FBCB7173-E5FA-333F-4A40-DDF7E3884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24597" t="1862"/>
          <a:stretch>
            <a:fillRect/>
          </a:stretch>
        </p:blipFill>
        <p:spPr bwMode="auto">
          <a:xfrm>
            <a:off x="389285" y="1002593"/>
            <a:ext cx="4663483" cy="4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4F5D4D-E152-11CC-2FBD-508F37AFE0FC}"/>
              </a:ext>
            </a:extLst>
          </p:cNvPr>
          <p:cNvSpPr txBox="1"/>
          <p:nvPr/>
        </p:nvSpPr>
        <p:spPr>
          <a:xfrm>
            <a:off x="1020429" y="5250993"/>
            <a:ext cx="3641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TK, P. </a:t>
            </a:r>
            <a:r>
              <a:rPr lang="en-US" sz="1200" dirty="0" err="1">
                <a:latin typeface="PT Sans" panose="020B0503020203020204" pitchFamily="34" charset="77"/>
              </a:rPr>
              <a:t>Asenbaum</a:t>
            </a:r>
            <a:r>
              <a:rPr lang="en-US" sz="1200" dirty="0">
                <a:latin typeface="PT Sans" panose="020B0503020203020204" pitchFamily="34" charset="77"/>
              </a:rPr>
              <a:t> et al., Nature (2015)</a:t>
            </a:r>
          </a:p>
          <a:p>
            <a:r>
              <a:rPr lang="en-US" sz="1200" dirty="0">
                <a:latin typeface="PT Sans" panose="020B0503020203020204" pitchFamily="34" charset="77"/>
              </a:rPr>
              <a:t>P. </a:t>
            </a:r>
            <a:r>
              <a:rPr lang="en-US" sz="1200" dirty="0" err="1">
                <a:latin typeface="PT Sans" panose="020B0503020203020204" pitchFamily="34" charset="77"/>
              </a:rPr>
              <a:t>Asenbaum</a:t>
            </a:r>
            <a:r>
              <a:rPr lang="en-US" sz="1200" dirty="0">
                <a:latin typeface="PT Sans" panose="020B0503020203020204" pitchFamily="34" charset="77"/>
              </a:rPr>
              <a:t>, C. Overstreet et al., PRL (2017)</a:t>
            </a:r>
          </a:p>
          <a:p>
            <a:r>
              <a:rPr lang="en-US" sz="1200" dirty="0">
                <a:effectLst/>
                <a:latin typeface="PT Sans" panose="020B0503020203020204" pitchFamily="34" charset="77"/>
              </a:rPr>
              <a:t>J. Rudolph </a:t>
            </a:r>
            <a:r>
              <a:rPr lang="en-US" sz="1200" i="1" dirty="0">
                <a:effectLst/>
                <a:latin typeface="PT Sans" panose="020B0503020203020204" pitchFamily="34" charset="77"/>
              </a:rPr>
              <a:t>et al.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Phys. Rev. Lett. </a:t>
            </a:r>
            <a:r>
              <a:rPr lang="en-US" sz="1200" b="1" dirty="0">
                <a:effectLst/>
                <a:latin typeface="PT Sans" panose="020B0503020203020204" pitchFamily="34" charset="77"/>
              </a:rPr>
              <a:t>124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083604 (2020).</a:t>
            </a:r>
          </a:p>
          <a:p>
            <a:r>
              <a:rPr lang="en-US" sz="1200" dirty="0">
                <a:effectLst/>
                <a:latin typeface="PT Sans" panose="020B0503020203020204" pitchFamily="34" charset="77"/>
              </a:rPr>
              <a:t>J.-N. </a:t>
            </a:r>
            <a:r>
              <a:rPr lang="en-US" sz="1200" dirty="0" err="1">
                <a:effectLst/>
                <a:latin typeface="PT Sans" panose="020B0503020203020204" pitchFamily="34" charset="77"/>
              </a:rPr>
              <a:t>Siemß</a:t>
            </a:r>
            <a:r>
              <a:rPr lang="en-US" sz="1200" dirty="0">
                <a:effectLst/>
                <a:latin typeface="PT Sans" panose="020B0503020203020204" pitchFamily="34" charset="77"/>
              </a:rPr>
              <a:t> </a:t>
            </a:r>
            <a:r>
              <a:rPr lang="en-US" sz="1200" i="1" dirty="0">
                <a:effectLst/>
                <a:latin typeface="PT Sans" panose="020B0503020203020204" pitchFamily="34" charset="77"/>
              </a:rPr>
              <a:t>et al.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(2022).</a:t>
            </a:r>
          </a:p>
          <a:p>
            <a:r>
              <a:rPr lang="en-US" sz="1200" dirty="0">
                <a:effectLst/>
                <a:latin typeface="PT Sans" panose="020B0503020203020204" pitchFamily="34" charset="77"/>
              </a:rPr>
              <a:t>P. </a:t>
            </a:r>
            <a:r>
              <a:rPr lang="en-US" sz="1200" dirty="0" err="1">
                <a:effectLst/>
                <a:latin typeface="PT Sans" panose="020B0503020203020204" pitchFamily="34" charset="77"/>
              </a:rPr>
              <a:t>Cladé</a:t>
            </a:r>
            <a:r>
              <a:rPr lang="en-US" sz="1200" dirty="0">
                <a:effectLst/>
                <a:latin typeface="PT Sans" panose="020B0503020203020204" pitchFamily="34" charset="77"/>
              </a:rPr>
              <a:t> </a:t>
            </a:r>
            <a:r>
              <a:rPr lang="en-US" sz="1200" i="1" dirty="0">
                <a:effectLst/>
                <a:latin typeface="PT Sans" panose="020B0503020203020204" pitchFamily="34" charset="77"/>
              </a:rPr>
              <a:t>et al.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Phys. Rev. Lett. </a:t>
            </a:r>
            <a:r>
              <a:rPr lang="en-US" sz="1200" b="1" dirty="0">
                <a:effectLst/>
                <a:latin typeface="PT Sans" panose="020B0503020203020204" pitchFamily="34" charset="77"/>
              </a:rPr>
              <a:t>102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240402 (2009).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50FD148-E9B1-6060-7314-A6815970F9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6750" y="1780271"/>
            <a:ext cx="5167700" cy="34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93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CB5466-B86B-E932-DD61-C87E3A1A2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530E31-20E2-5843-3FFC-4930A4E48B3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E45422A-1DC2-4328-F5C7-E209FC7EC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Signal extraction and challenges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13C7BAB8-6E34-A51C-675A-100F7A97F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2707EB6-056A-C1D7-03E4-5F4466F9A7EF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B1FBD8-69C2-4B2E-244C-C8500586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1F0757-058D-DE78-9E5B-6CECE4A44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22D63B-1000-1368-7258-40181912EE48}"/>
              </a:ext>
            </a:extLst>
          </p:cNvPr>
          <p:cNvSpPr txBox="1"/>
          <p:nvPr/>
        </p:nvSpPr>
        <p:spPr>
          <a:xfrm>
            <a:off x="7484165" y="6239736"/>
            <a:ext cx="33057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effectLst/>
                <a:latin typeface="PT Sans" panose="020B0503020203020204" pitchFamily="34" charset="77"/>
              </a:rPr>
              <a:t>G. T. Foster et. al., Opt. Lett., OL </a:t>
            </a:r>
            <a:r>
              <a:rPr lang="en-US" sz="1200" b="1">
                <a:effectLst/>
                <a:latin typeface="PT Sans" panose="020B0503020203020204" pitchFamily="34" charset="77"/>
              </a:rPr>
              <a:t>27</a:t>
            </a:r>
            <a:r>
              <a:rPr lang="en-US" sz="1200">
                <a:effectLst/>
                <a:latin typeface="PT Sans" panose="020B0503020203020204" pitchFamily="34" charset="77"/>
              </a:rPr>
              <a:t>, 951 (2002).</a:t>
            </a:r>
            <a:endParaRPr lang="en-US" sz="1200" dirty="0">
              <a:effectLst/>
              <a:latin typeface="PT Sans" panose="020B0503020203020204" pitchFamily="34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56D712-85B4-E840-9870-08581EA7C03F}"/>
              </a:ext>
            </a:extLst>
          </p:cNvPr>
          <p:cNvSpPr txBox="1"/>
          <p:nvPr/>
        </p:nvSpPr>
        <p:spPr>
          <a:xfrm>
            <a:off x="7251921" y="6468336"/>
            <a:ext cx="54605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</a:rPr>
              <a:t>A. </a:t>
            </a:r>
            <a:r>
              <a:rPr lang="en-US" sz="1200" dirty="0" err="1">
                <a:effectLst/>
              </a:rPr>
              <a:t>Sugarbaker</a:t>
            </a:r>
            <a:r>
              <a:rPr lang="en-US" sz="1200" dirty="0">
                <a:effectLst/>
              </a:rPr>
              <a:t> et. al., Phys. Rev. Lett. </a:t>
            </a:r>
            <a:r>
              <a:rPr lang="en-US" sz="1200" b="1" dirty="0">
                <a:effectLst/>
              </a:rPr>
              <a:t>111</a:t>
            </a:r>
            <a:r>
              <a:rPr lang="en-US" sz="1200" dirty="0">
                <a:effectLst/>
              </a:rPr>
              <a:t>, 113002 (2013).</a:t>
            </a: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1FF55045-CF4E-64FB-1D7B-7E60534F3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904" y="893842"/>
            <a:ext cx="5257800" cy="5404201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Technical challenges require extreme precision for quantum control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Atom flux, kinematics, atom temperature and collimation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Laser frequency, phase, and pointing stability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Temperature, vacuum, stray magnetic fields, and vibrations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Gravitational static gradients and moving masses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Subsampling instrument, aliasing</a:t>
            </a:r>
          </a:p>
          <a:p>
            <a:pPr lvl="1"/>
            <a:endParaRPr lang="en-US" dirty="0">
              <a:latin typeface="PT Sans" panose="020B0503020203020204" pitchFamily="34" charset="77"/>
            </a:endParaRPr>
          </a:p>
          <a:p>
            <a:r>
              <a:rPr lang="en-US" dirty="0">
                <a:latin typeface="PT Sans" panose="020B0503020203020204" pitchFamily="34" charset="77"/>
              </a:rPr>
              <a:t>Exquisite sensitivity to gravity results in environmental noise sources which are harder to mitigate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Seismic and atmospheric gravity gradient noise</a:t>
            </a:r>
          </a:p>
          <a:p>
            <a:pPr lvl="1"/>
            <a:r>
              <a:rPr lang="en-US" dirty="0">
                <a:latin typeface="PT Sans" panose="020B0503020203020204" pitchFamily="34" charset="77"/>
              </a:rPr>
              <a:t>Random anthropogenic and synanthropic noise</a:t>
            </a:r>
          </a:p>
          <a:p>
            <a:pPr lvl="1"/>
            <a:endParaRPr lang="en-US" dirty="0">
              <a:latin typeface="PT Sans" panose="020B0503020203020204" pitchFamily="34" charset="77"/>
            </a:endParaRPr>
          </a:p>
          <a:p>
            <a:endParaRPr lang="en-US" dirty="0">
              <a:latin typeface="PT Sans" panose="020B0503020203020204" pitchFamily="34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5E0FDC-4ABE-03B2-C52D-1053FA057450}"/>
              </a:ext>
            </a:extLst>
          </p:cNvPr>
          <p:cNvSpPr txBox="1"/>
          <p:nvPr/>
        </p:nvSpPr>
        <p:spPr>
          <a:xfrm>
            <a:off x="3754008" y="5870850"/>
            <a:ext cx="28599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J. Carlton and C. McCabe, Phys. Rev. D </a:t>
            </a:r>
            <a:r>
              <a:rPr lang="en-US" sz="1200" b="1" dirty="0">
                <a:effectLst/>
                <a:latin typeface="PT Sans" panose="020B0503020203020204" pitchFamily="34" charset="77"/>
              </a:rPr>
              <a:t>108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123004 (2023).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71C726-B01B-1A2E-3854-DBF0FAE22C42}"/>
              </a:ext>
            </a:extLst>
          </p:cNvPr>
          <p:cNvSpPr txBox="1"/>
          <p:nvPr/>
        </p:nvSpPr>
        <p:spPr>
          <a:xfrm>
            <a:off x="3592491" y="3870027"/>
            <a:ext cx="29099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PT Sans" panose="020B0503020203020204" pitchFamily="34" charset="77"/>
              </a:rPr>
              <a:t>L. </a:t>
            </a:r>
            <a:r>
              <a:rPr lang="en-US" sz="1200" dirty="0" err="1">
                <a:effectLst/>
                <a:latin typeface="PT Sans" panose="020B0503020203020204" pitchFamily="34" charset="77"/>
              </a:rPr>
              <a:t>Badurina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A. </a:t>
            </a:r>
            <a:r>
              <a:rPr lang="en-US" sz="1200" dirty="0" err="1">
                <a:effectLst/>
                <a:latin typeface="PT Sans" panose="020B0503020203020204" pitchFamily="34" charset="77"/>
              </a:rPr>
              <a:t>Beniwal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and C. McCabe, Phys. Rev. D </a:t>
            </a:r>
            <a:r>
              <a:rPr lang="en-US" sz="1200" b="1" dirty="0">
                <a:effectLst/>
                <a:latin typeface="PT Sans" panose="020B0503020203020204" pitchFamily="34" charset="77"/>
              </a:rPr>
              <a:t>108</a:t>
            </a:r>
            <a:r>
              <a:rPr lang="en-US" sz="1200" dirty="0">
                <a:effectLst/>
                <a:latin typeface="PT Sans" panose="020B0503020203020204" pitchFamily="34" charset="77"/>
              </a:rPr>
              <a:t>, 083016 (2023).</a:t>
            </a:r>
          </a:p>
        </p:txBody>
      </p:sp>
      <p:pic>
        <p:nvPicPr>
          <p:cNvPr id="17" name="Picture 16" descr="A diagram of a circle with points&#10;&#10;AI-generated content may be incorrect.">
            <a:extLst>
              <a:ext uri="{FF2B5EF4-FFF2-40B4-BE49-F238E27FC236}">
                <a16:creationId xmlns:a16="http://schemas.microsoft.com/office/drawing/2014/main" id="{0B454966-5688-23DE-68B2-E311C3008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2400" y="878340"/>
            <a:ext cx="4978400" cy="37338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2B857600-9DBF-BABE-A0B9-1ED7415F49C8}"/>
              </a:ext>
            </a:extLst>
          </p:cNvPr>
          <p:cNvGrpSpPr>
            <a:grpSpLocks noChangeAspect="1"/>
          </p:cNvGrpSpPr>
          <p:nvPr/>
        </p:nvGrpSpPr>
        <p:grpSpPr>
          <a:xfrm>
            <a:off x="6953836" y="3929937"/>
            <a:ext cx="1754891" cy="1940913"/>
            <a:chOff x="6665679" y="1244716"/>
            <a:chExt cx="4305484" cy="4351338"/>
          </a:xfrm>
        </p:grpSpPr>
        <p:pic>
          <p:nvPicPr>
            <p:cNvPr id="19" name="Picture 18" descr="Diagram&#10;&#10;Description automatically generated">
              <a:extLst>
                <a:ext uri="{FF2B5EF4-FFF2-40B4-BE49-F238E27FC236}">
                  <a16:creationId xmlns:a16="http://schemas.microsoft.com/office/drawing/2014/main" id="{3077C9C0-28F8-8488-B12C-162F7B2991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/>
            <a:srcRect b="3644"/>
            <a:stretch/>
          </p:blipFill>
          <p:spPr>
            <a:xfrm>
              <a:off x="6665679" y="1244716"/>
              <a:ext cx="4305484" cy="4351338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2454759-E1F2-82CA-50A9-66285B426E0E}"/>
                </a:ext>
              </a:extLst>
            </p:cNvPr>
            <p:cNvSpPr/>
            <p:nvPr/>
          </p:nvSpPr>
          <p:spPr>
            <a:xfrm>
              <a:off x="6817701" y="1371068"/>
              <a:ext cx="616252" cy="4990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025FEF84-E9DF-FF38-A7EA-78DD89988BA7}"/>
              </a:ext>
            </a:extLst>
          </p:cNvPr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 rot="5400000">
            <a:off x="9813718" y="3697342"/>
            <a:ext cx="1293952" cy="288032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A2772B5-2EFC-3C17-BDC6-F7BCC52110DA}"/>
              </a:ext>
            </a:extLst>
          </p:cNvPr>
          <p:cNvSpPr txBox="1"/>
          <p:nvPr/>
        </p:nvSpPr>
        <p:spPr>
          <a:xfrm>
            <a:off x="6565046" y="911244"/>
            <a:ext cx="369332" cy="162575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Excited state upper (%)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83D2F4-1B92-185A-CD3D-2FCE96F112B4}"/>
              </a:ext>
            </a:extLst>
          </p:cNvPr>
          <p:cNvSpPr txBox="1"/>
          <p:nvPr/>
        </p:nvSpPr>
        <p:spPr>
          <a:xfrm>
            <a:off x="8896104" y="878340"/>
            <a:ext cx="369332" cy="162575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Excited state upper (%)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D05CE41-6405-B551-8DD3-B08B17E0F414}"/>
              </a:ext>
            </a:extLst>
          </p:cNvPr>
          <p:cNvSpPr txBox="1"/>
          <p:nvPr/>
        </p:nvSpPr>
        <p:spPr>
          <a:xfrm>
            <a:off x="7141213" y="2398500"/>
            <a:ext cx="1754891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Excited state lower (%)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CDC55E6-0607-DFC0-6BAF-E5409E3B7768}"/>
              </a:ext>
            </a:extLst>
          </p:cNvPr>
          <p:cNvSpPr txBox="1"/>
          <p:nvPr/>
        </p:nvSpPr>
        <p:spPr>
          <a:xfrm>
            <a:off x="9327419" y="2414863"/>
            <a:ext cx="1754891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200" dirty="0">
                <a:latin typeface="PT Sans" panose="020B0503020203020204" pitchFamily="34" charset="77"/>
              </a:rPr>
              <a:t>Excited state lower (%)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CBE4FE8-C791-3319-8E1C-CECEAF38F4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5301" y="2726299"/>
            <a:ext cx="28448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596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F02F3-7A56-53EF-93D5-341F43839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50DF10B-7277-C7DD-8047-DA08D57D87EE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5E2B5A-C44F-4EF5-296A-E1B2F64AF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T Sans" panose="020B0503020203020204" pitchFamily="34" charset="77"/>
              </a:rPr>
              <a:t>Science opportunities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BE63E5B6-EADD-2CBB-E101-0C4883E718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378236"/>
            <a:ext cx="1809044" cy="4572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977E69C-B655-44B4-BE40-43FCA6A2A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496" y="1296063"/>
            <a:ext cx="5347915" cy="48809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PT Sans" panose="020B0503020203020204" pitchFamily="34" charset="77"/>
              </a:rPr>
              <a:t>Macroscopic tests of quantum mechanics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PT Sans" panose="020B0503020203020204" pitchFamily="34" charset="77"/>
              </a:rPr>
              <a:t>Searches for dark matter and gravitational waves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PT Sans" panose="020B0503020203020204" pitchFamily="34" charset="77"/>
              </a:rPr>
              <a:t>Tests of general relativity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PT Sans" panose="020B0503020203020204" pitchFamily="34" charset="77"/>
              </a:rPr>
              <a:t>Earth Science applications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6B7981-7018-C62A-559A-944B7BC11F15}"/>
              </a:ext>
            </a:extLst>
          </p:cNvPr>
          <p:cNvSpPr/>
          <p:nvPr/>
        </p:nvSpPr>
        <p:spPr>
          <a:xfrm>
            <a:off x="-2794" y="674914"/>
            <a:ext cx="12207240" cy="91440"/>
          </a:xfrm>
          <a:prstGeom prst="rect">
            <a:avLst/>
          </a:prstGeom>
          <a:solidFill>
            <a:srgbClr val="87A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F81DC4-A812-8475-0712-A25724769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4B279A-8DAA-A040-3DFE-07632AA1F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8</a:t>
            </a:fld>
            <a:endParaRPr lang="en-US"/>
          </a:p>
        </p:txBody>
      </p:sp>
      <p:pic>
        <p:nvPicPr>
          <p:cNvPr id="9" name="Content Placeholder 2">
            <a:extLst>
              <a:ext uri="{FF2B5EF4-FFF2-40B4-BE49-F238E27FC236}">
                <a16:creationId xmlns:a16="http://schemas.microsoft.com/office/drawing/2014/main" id="{9341F5AF-3D44-68A9-1539-9748C2368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6997" y="2595174"/>
            <a:ext cx="6245922" cy="3331159"/>
          </a:xfrm>
          <a:prstGeom prst="rect">
            <a:avLst/>
          </a:prstGeom>
        </p:spPr>
      </p:pic>
      <p:pic>
        <p:nvPicPr>
          <p:cNvPr id="10" name="Content Placeholder 2" descr="Table&#10;&#10;Description automatically generated">
            <a:extLst>
              <a:ext uri="{FF2B5EF4-FFF2-40B4-BE49-F238E27FC236}">
                <a16:creationId xmlns:a16="http://schemas.microsoft.com/office/drawing/2014/main" id="{1D4BEA8B-98C5-B345-A5DA-66B4920ABF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5111" y="1727895"/>
            <a:ext cx="5877808" cy="87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14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B6F6596-A177-9747-9E43-8C7D788049A2}" vid="{E368CBC0-9298-EE4F-930E-A63F16916D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</TotalTime>
  <Words>1145</Words>
  <Application>Microsoft Macintosh PowerPoint</Application>
  <PresentationFormat>Widescreen</PresentationFormat>
  <Paragraphs>216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PT Sans</vt:lpstr>
      <vt:lpstr>Verdana</vt:lpstr>
      <vt:lpstr>Office Theme</vt:lpstr>
      <vt:lpstr>AION Atom Interferometer Observatory and Network</vt:lpstr>
      <vt:lpstr>Overview</vt:lpstr>
      <vt:lpstr>Atom interferometry</vt:lpstr>
      <vt:lpstr>The phase shift</vt:lpstr>
      <vt:lpstr>Atom interferometry readout</vt:lpstr>
      <vt:lpstr>Gradiometry</vt:lpstr>
      <vt:lpstr>Large momentum transfer and resonant sequences</vt:lpstr>
      <vt:lpstr>Signal extraction and challenges</vt:lpstr>
      <vt:lpstr>Science opportunities</vt:lpstr>
      <vt:lpstr>Dark matter</vt:lpstr>
      <vt:lpstr>Gravitational waves</vt:lpstr>
      <vt:lpstr>Tests of general relativity and dark energy</vt:lpstr>
      <vt:lpstr>International efforts</vt:lpstr>
      <vt:lpstr>AION</vt:lpstr>
      <vt:lpstr>Status</vt:lpstr>
      <vt:lpstr>MAGIS-100</vt:lpstr>
      <vt:lpstr>TVLBAI</vt:lpstr>
      <vt:lpstr>Summary and Thanks</vt:lpstr>
      <vt:lpstr>PowerPoint Presentation</vt:lpstr>
      <vt:lpstr>Backups</vt:lpstr>
      <vt:lpstr>Earth Science applications</vt:lpstr>
      <vt:lpstr>title</vt:lpstr>
      <vt:lpstr>title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Jeremiah Mitchell</dc:creator>
  <cp:lastModifiedBy>Jeremiah Mitchell</cp:lastModifiedBy>
  <cp:revision>17</cp:revision>
  <dcterms:created xsi:type="dcterms:W3CDTF">2026-01-19T22:35:08Z</dcterms:created>
  <dcterms:modified xsi:type="dcterms:W3CDTF">2026-01-20T01:00:22Z</dcterms:modified>
</cp:coreProperties>
</file>