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4"/>
  </p:sldMasterIdLst>
  <p:notesMasterIdLst>
    <p:notesMasterId r:id="rId14"/>
  </p:notesMasterIdLst>
  <p:handoutMasterIdLst>
    <p:handoutMasterId r:id="rId15"/>
  </p:handoutMasterIdLst>
  <p:sldIdLst>
    <p:sldId id="277" r:id="rId5"/>
    <p:sldId id="387" r:id="rId6"/>
    <p:sldId id="257" r:id="rId7"/>
    <p:sldId id="279" r:id="rId8"/>
    <p:sldId id="278" r:id="rId9"/>
    <p:sldId id="280" r:id="rId10"/>
    <p:sldId id="385" r:id="rId11"/>
    <p:sldId id="388" r:id="rId12"/>
    <p:sldId id="282" r:id="rId13"/>
  </p:sldIdLst>
  <p:sldSz cx="12192000" cy="6858000"/>
  <p:notesSz cx="6858000" cy="9144000"/>
  <p:embeddedFontLst>
    <p:embeddedFont>
      <p:font typeface="Crimson Pro"/>
      <p:regular r:id="rId16"/>
      <p:bold r:id="rId17"/>
      <p:italic r:id="rId18"/>
      <p:boldItalic r:id="rId19"/>
    </p:embeddedFont>
    <p:embeddedFont>
      <p:font typeface="Lato" panose="020F0502020204030203" pitchFamily="34" charset="0"/>
      <p:regular r:id="rId20"/>
      <p:bold r:id="rId21"/>
      <p:italic r:id="rId22"/>
      <p:boldItalic r:id="rId23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9796129-6635-E58E-5AB4-CAEB7832AC92}" name="Schieck, Jochen" initials="SJ" userId="S::Jochen.Schieck@oeaw.ac.at::0f996fa1-9b54-4e25-8e56-7b61161e2cae" providerId="AD"/>
  <p188:author id="{646D71AA-6790-8B46-A6CF-2EB98E0A59D7}" name="Bergauer, Thomas" initials="BT" userId="S::thomas.bergauer@oeaw.ac.at::7c9505e8-d59b-49e7-a00e-d858e4ccebe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7BC0"/>
    <a:srgbClr val="0047BB"/>
    <a:srgbClr val="FFFF00"/>
    <a:srgbClr val="80A3DD"/>
    <a:srgbClr val="00B050"/>
    <a:srgbClr val="FFC000"/>
    <a:srgbClr val="7030A0"/>
    <a:srgbClr val="D7DCD8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FF38D9-4B92-48AE-915F-493F97537DDA}" v="3" dt="2026-05-17T08:23:25.5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69"/>
    <p:restoredTop sz="94521"/>
  </p:normalViewPr>
  <p:slideViewPr>
    <p:cSldViewPr snapToGrid="0">
      <p:cViewPr varScale="1">
        <p:scale>
          <a:sx n="120" d="100"/>
          <a:sy n="120" d="100"/>
        </p:scale>
        <p:origin x="10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95C357A-DAD6-CD58-3666-06852B797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>
              <a:latin typeface="Crimson Pro" pitchFamily="2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5D66165-3924-2C67-D856-532C16E340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B70C1-55A2-4FFD-A9E2-4F5209FC798C}" type="datetimeFigureOut">
              <a:rPr lang="de-AT" smtClean="0">
                <a:latin typeface="Crimson Pro" pitchFamily="2" charset="0"/>
              </a:rPr>
              <a:t>13.09.26</a:t>
            </a:fld>
            <a:endParaRPr lang="de-AT">
              <a:latin typeface="Crimson Pro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8C191ED-D3B3-CB6B-6821-30E99840CFD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>
              <a:latin typeface="Crimson Pro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8837655-2921-6054-38C5-2C9A8685B0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8D410D-7A31-434B-8EEB-E58AE714DF44}" type="slidenum">
              <a:rPr lang="de-AT" smtClean="0">
                <a:latin typeface="Crimson Pro" pitchFamily="2" charset="0"/>
              </a:rPr>
              <a:t>‹#›</a:t>
            </a:fld>
            <a:endParaRPr lang="de-AT">
              <a:latin typeface="Crimson Pr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09216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rimson Pro" pitchFamily="2" charset="0"/>
              </a:defRPr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rimson Pro" pitchFamily="2" charset="0"/>
              </a:defRPr>
            </a:lvl1pPr>
          </a:lstStyle>
          <a:p>
            <a:fld id="{C8E44CFD-8E9A-4408-9CC4-4E9183825D1E}" type="datetimeFigureOut">
              <a:rPr lang="de-AT" smtClean="0"/>
              <a:pPr/>
              <a:t>13.09.26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rimson Pro" pitchFamily="2" charset="0"/>
              </a:defRPr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rimson Pro" pitchFamily="2" charset="0"/>
              </a:defRPr>
            </a:lvl1pPr>
          </a:lstStyle>
          <a:p>
            <a:fld id="{960DE576-E6EB-48CA-AE26-7E752F48463C}" type="slidenum">
              <a:rPr lang="de-AT" smtClean="0"/>
              <a:pPr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64913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rimson Pro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rimson Pro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rimson Pro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rimson Pro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rimson Pro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DE576-E6EB-48CA-AE26-7E752F48463C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2565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88C59-795F-BC00-2FA3-71D02D45C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801642D-4977-A22C-628F-23207FE6B6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2577060-5094-2A41-E8B1-E009F0AAB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F64DC12-C28A-4125-EC76-3E968F9320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DE576-E6EB-48CA-AE26-7E752F48463C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84539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73E48-E3F7-3D28-4C5C-613229322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F7FBC1A-092A-A50A-D7F7-6501F6BD2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A0080DB-8C6D-9352-CCF7-346C91B472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15CF47E-5B9B-0908-07A9-3DF6F3308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DE576-E6EB-48CA-AE26-7E752F48463C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7482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2CC29-E949-4582-D6D9-F17670FC3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DE58F02-0566-C2ED-B4EF-E1511342E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BE23BEF-05E6-9BC5-39F8-B53D4F585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3A9E078-CBB2-D00B-0F78-36A72DE92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DE576-E6EB-48CA-AE26-7E752F48463C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6339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A4081-B9CD-88A2-F0BD-C650C7FCC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6059610-AFF8-D333-42AA-AEA54B9605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B6BEAC8-296C-D6B3-C2EA-323E39AFA5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882D258-CDEB-CA60-3D91-C90122BEA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DE576-E6EB-48CA-AE26-7E752F48463C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49584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10514-D9BF-4F68-026F-018037ACE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B484D03-86F0-EE4A-AE50-0B0DCDD502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30BF5D1-9013-9997-19DF-21B928D21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4BCCA50-AAE8-C32D-273B-60B60D5A99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0DE576-E6EB-48CA-AE26-7E752F48463C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63792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3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1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ihandform: Form 1">
            <a:extLst>
              <a:ext uri="{FF2B5EF4-FFF2-40B4-BE49-F238E27FC236}">
                <a16:creationId xmlns:a16="http://schemas.microsoft.com/office/drawing/2014/main" id="{AAA40372-583D-51A2-BDEF-3AB5576CC9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1598865" cy="6263004"/>
          </a:xfrm>
          <a:custGeom>
            <a:avLst/>
            <a:gdLst>
              <a:gd name="connsiteX0" fmla="*/ 0 w 11598865"/>
              <a:gd name="connsiteY0" fmla="*/ 0 h 6263004"/>
              <a:gd name="connsiteX1" fmla="*/ 11597777 w 11598865"/>
              <a:gd name="connsiteY1" fmla="*/ 0 h 6263004"/>
              <a:gd name="connsiteX2" fmla="*/ 11597777 w 11598865"/>
              <a:gd name="connsiteY2" fmla="*/ 588515 h 6263004"/>
              <a:gd name="connsiteX3" fmla="*/ 11598865 w 11598865"/>
              <a:gd name="connsiteY3" fmla="*/ 599308 h 6263004"/>
              <a:gd name="connsiteX4" fmla="*/ 11598865 w 11598865"/>
              <a:gd name="connsiteY4" fmla="*/ 5663697 h 6263004"/>
              <a:gd name="connsiteX5" fmla="*/ 10999558 w 11598865"/>
              <a:gd name="connsiteY5" fmla="*/ 6263004 h 6263004"/>
              <a:gd name="connsiteX6" fmla="*/ 1088 w 11598865"/>
              <a:gd name="connsiteY6" fmla="*/ 6263004 h 6263004"/>
              <a:gd name="connsiteX7" fmla="*/ 1088 w 11598865"/>
              <a:gd name="connsiteY7" fmla="*/ 609600 h 6263004"/>
              <a:gd name="connsiteX8" fmla="*/ 0 w 11598865"/>
              <a:gd name="connsiteY8" fmla="*/ 609600 h 6263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98865" h="6263004">
                <a:moveTo>
                  <a:pt x="0" y="0"/>
                </a:moveTo>
                <a:lnTo>
                  <a:pt x="11597777" y="0"/>
                </a:lnTo>
                <a:lnTo>
                  <a:pt x="11597777" y="588515"/>
                </a:lnTo>
                <a:lnTo>
                  <a:pt x="11598865" y="599308"/>
                </a:lnTo>
                <a:lnTo>
                  <a:pt x="11598865" y="5663697"/>
                </a:lnTo>
                <a:cubicBezTo>
                  <a:pt x="11598865" y="5994685"/>
                  <a:pt x="11330546" y="6263004"/>
                  <a:pt x="10999558" y="6263004"/>
                </a:cubicBezTo>
                <a:lnTo>
                  <a:pt x="1088" y="6263004"/>
                </a:lnTo>
                <a:lnTo>
                  <a:pt x="1088" y="609600"/>
                </a:lnTo>
                <a:lnTo>
                  <a:pt x="0" y="609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79600" y="2469600"/>
            <a:ext cx="8676000" cy="1728000"/>
          </a:xfrm>
        </p:spPr>
        <p:txBody>
          <a:bodyPr/>
          <a:lstStyle>
            <a:lvl1pPr>
              <a:lnSpc>
                <a:spcPct val="92000"/>
              </a:lnSpc>
              <a:defRPr sz="60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25.02.2026</a:t>
            </a: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9" name="Textplatzhalter 1">
            <a:extLst>
              <a:ext uri="{FF2B5EF4-FFF2-40B4-BE49-F238E27FC236}">
                <a16:creationId xmlns:a16="http://schemas.microsoft.com/office/drawing/2014/main" id="{6286D9BB-D99F-33AF-F2D7-3EFFC0CE92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72400" y="4309200"/>
            <a:ext cx="8676000" cy="432000"/>
          </a:xfrm>
        </p:spPr>
        <p:txBody>
          <a:bodyPr/>
          <a:lstStyle>
            <a:lvl1pPr>
              <a:buFontTx/>
              <a:buNone/>
              <a:defRPr sz="3000" spc="2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30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30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30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30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300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30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300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BDD97C5D-1BBF-04A3-514C-968EDD2F6F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2400" y="4694400"/>
            <a:ext cx="8676000" cy="501184"/>
          </a:xfrm>
        </p:spPr>
        <p:txBody>
          <a:bodyPr/>
          <a:lstStyle>
            <a:lvl1pPr>
              <a:buFontTx/>
              <a:buNone/>
              <a:defRPr sz="3000" spc="2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30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30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30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30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300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30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300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dae</a:t>
            </a:r>
            <a:endParaRPr lang="de-DE" dirty="0"/>
          </a:p>
        </p:txBody>
      </p:sp>
      <p:pic>
        <p:nvPicPr>
          <p:cNvPr id="12" name="TU Wien Logo">
            <a:extLst>
              <a:ext uri="{FF2B5EF4-FFF2-40B4-BE49-F238E27FC236}">
                <a16:creationId xmlns:a16="http://schemas.microsoft.com/office/drawing/2014/main" id="{AD337253-C726-5985-94F1-3CDF738290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098331" y="700087"/>
            <a:ext cx="583488" cy="583488"/>
          </a:xfrm>
          <a:prstGeom prst="rect">
            <a:avLst/>
          </a:prstGeom>
        </p:spPr>
      </p:pic>
      <p:pic>
        <p:nvPicPr>
          <p:cNvPr id="17" name="Uni Wien Logo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B0646306-19C8-D754-2738-41D02F7B01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989" y="733117"/>
            <a:ext cx="1875600" cy="516382"/>
          </a:xfrm>
          <a:prstGeom prst="rect">
            <a:avLst/>
          </a:prstGeom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20082686-00C8-49DD-B041-76270163D727}"/>
              </a:ext>
            </a:extLst>
          </p:cNvPr>
          <p:cNvGrpSpPr/>
          <p:nvPr userDrawn="1"/>
        </p:nvGrpSpPr>
        <p:grpSpPr>
          <a:xfrm>
            <a:off x="595315" y="594997"/>
            <a:ext cx="4587980" cy="798384"/>
            <a:chOff x="595315" y="594997"/>
            <a:chExt cx="4587980" cy="798384"/>
          </a:xfrm>
        </p:grpSpPr>
        <p:pic>
          <p:nvPicPr>
            <p:cNvPr id="6" name="ÖAW Logo">
              <a:extLst>
                <a:ext uri="{FF2B5EF4-FFF2-40B4-BE49-F238E27FC236}">
                  <a16:creationId xmlns:a16="http://schemas.microsoft.com/office/drawing/2014/main" id="{9FE0C624-35E5-3211-1861-C699FA7B5B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5315" y="594997"/>
              <a:ext cx="1979992" cy="798384"/>
            </a:xfrm>
            <a:prstGeom prst="rect">
              <a:avLst/>
            </a:prstGeom>
          </p:spPr>
        </p:pic>
        <p:cxnSp>
          <p:nvCxnSpPr>
            <p:cNvPr id="7" name="Linie 1">
              <a:extLst>
                <a:ext uri="{FF2B5EF4-FFF2-40B4-BE49-F238E27FC236}">
                  <a16:creationId xmlns:a16="http://schemas.microsoft.com/office/drawing/2014/main" id="{C1F87677-4EBC-668F-A589-EA0C87A1CE8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920968" y="594997"/>
              <a:ext cx="0" cy="792000"/>
            </a:xfrm>
            <a:prstGeom prst="line">
              <a:avLst/>
            </a:prstGeom>
            <a:ln w="6350" cap="flat">
              <a:solidFill>
                <a:srgbClr val="FFFFFF">
                  <a:alpha val="50196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B62EB236-EB51-40B2-96F8-08349E98EBD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29229" y="600345"/>
              <a:ext cx="2054066" cy="7691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4860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+Image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000" y="2661054"/>
            <a:ext cx="5091909" cy="1872000"/>
          </a:xfr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Edit title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26.8.2025</a:t>
            </a:r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8" name="Textplatzhalter 1">
            <a:extLst>
              <a:ext uri="{FF2B5EF4-FFF2-40B4-BE49-F238E27FC236}">
                <a16:creationId xmlns:a16="http://schemas.microsoft.com/office/drawing/2014/main" id="{78A467A1-E7A0-C4B7-44A6-E5ABA3007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5734800"/>
            <a:ext cx="5101525" cy="324000"/>
          </a:xfrm>
        </p:spPr>
        <p:txBody>
          <a:bodyPr/>
          <a:lstStyle>
            <a:lvl1pPr>
              <a:defRPr sz="2220" spc="1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22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222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222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222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222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222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222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222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Edit </a:t>
            </a:r>
            <a:r>
              <a:rPr lang="de-DE" err="1"/>
              <a:t>name</a:t>
            </a:r>
            <a:endParaRPr lang="de-DE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3F0EE1A1-F783-817A-FD69-8AF6FB82B8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7599" y="6017186"/>
            <a:ext cx="5101525" cy="324000"/>
          </a:xfrm>
        </p:spPr>
        <p:txBody>
          <a:bodyPr/>
          <a:lstStyle>
            <a:lvl1pPr>
              <a:defRPr sz="2220" spc="1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22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222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222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222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222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222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222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222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Edit date</a:t>
            </a:r>
          </a:p>
        </p:txBody>
      </p:sp>
      <p:pic>
        <p:nvPicPr>
          <p:cNvPr id="14" name="TU Wien Logo">
            <a:extLst>
              <a:ext uri="{FF2B5EF4-FFF2-40B4-BE49-F238E27FC236}">
                <a16:creationId xmlns:a16="http://schemas.microsoft.com/office/drawing/2014/main" id="{F2BA7F55-E6AF-11EF-3FB2-3032DB9E26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098331" y="700087"/>
            <a:ext cx="583488" cy="583488"/>
          </a:xfrm>
          <a:prstGeom prst="rect">
            <a:avLst/>
          </a:prstGeom>
        </p:spPr>
      </p:pic>
      <p:pic>
        <p:nvPicPr>
          <p:cNvPr id="17" name="Uni Wien Logo" descr="Ein Bild, das Text, Schrift, Logo, Symbol enthält.&#10;&#10;KI-generierte Inhalte können fehlerhaft sein.">
            <a:extLst>
              <a:ext uri="{FF2B5EF4-FFF2-40B4-BE49-F238E27FC236}">
                <a16:creationId xmlns:a16="http://schemas.microsoft.com/office/drawing/2014/main" id="{DFFCCA86-E9BD-F4AE-35F0-775A34389F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989" y="733117"/>
            <a:ext cx="1875600" cy="516382"/>
          </a:xfrm>
          <a:prstGeom prst="rect">
            <a:avLst/>
          </a:prstGeom>
        </p:spPr>
      </p:pic>
      <p:sp>
        <p:nvSpPr>
          <p:cNvPr id="23" name="Freihandform: BPH 1">
            <a:extLst>
              <a:ext uri="{FF2B5EF4-FFF2-40B4-BE49-F238E27FC236}">
                <a16:creationId xmlns:a16="http://schemas.microsoft.com/office/drawing/2014/main" id="{770CD731-45EA-CFF3-A6E1-546217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94070" y="1980884"/>
            <a:ext cx="6297930" cy="4877117"/>
          </a:xfrm>
          <a:custGeom>
            <a:avLst/>
            <a:gdLst>
              <a:gd name="connsiteX0" fmla="*/ 604317 w 6297930"/>
              <a:gd name="connsiteY0" fmla="*/ 0 h 4877117"/>
              <a:gd name="connsiteX1" fmla="*/ 4981530 w 6297930"/>
              <a:gd name="connsiteY1" fmla="*/ 0 h 4877117"/>
              <a:gd name="connsiteX2" fmla="*/ 6000750 w 6297930"/>
              <a:gd name="connsiteY2" fmla="*/ 0 h 4877117"/>
              <a:gd name="connsiteX3" fmla="*/ 6297930 w 6297930"/>
              <a:gd name="connsiteY3" fmla="*/ 0 h 4877117"/>
              <a:gd name="connsiteX4" fmla="*/ 6297930 w 6297930"/>
              <a:gd name="connsiteY4" fmla="*/ 4793063 h 4877117"/>
              <a:gd name="connsiteX5" fmla="*/ 6297930 w 6297930"/>
              <a:gd name="connsiteY5" fmla="*/ 4877117 h 4877117"/>
              <a:gd name="connsiteX6" fmla="*/ 0 w 6297930"/>
              <a:gd name="connsiteY6" fmla="*/ 4877117 h 4877117"/>
              <a:gd name="connsiteX7" fmla="*/ 0 w 6297930"/>
              <a:gd name="connsiteY7" fmla="*/ 4793063 h 4877117"/>
              <a:gd name="connsiteX8" fmla="*/ 0 w 6297930"/>
              <a:gd name="connsiteY8" fmla="*/ 604317 h 4877117"/>
              <a:gd name="connsiteX9" fmla="*/ 604317 w 6297930"/>
              <a:gd name="connsiteY9" fmla="*/ 0 h 4877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297930" h="4877117">
                <a:moveTo>
                  <a:pt x="604317" y="0"/>
                </a:moveTo>
                <a:lnTo>
                  <a:pt x="4981530" y="0"/>
                </a:lnTo>
                <a:lnTo>
                  <a:pt x="6000750" y="0"/>
                </a:lnTo>
                <a:lnTo>
                  <a:pt x="6297930" y="0"/>
                </a:lnTo>
                <a:lnTo>
                  <a:pt x="6297930" y="4793063"/>
                </a:lnTo>
                <a:lnTo>
                  <a:pt x="6297930" y="4877117"/>
                </a:lnTo>
                <a:lnTo>
                  <a:pt x="0" y="4877117"/>
                </a:lnTo>
                <a:lnTo>
                  <a:pt x="0" y="4793063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de-AT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3BDECF97-FAD4-4F0A-A21C-C7059585FABA}"/>
              </a:ext>
            </a:extLst>
          </p:cNvPr>
          <p:cNvGrpSpPr/>
          <p:nvPr userDrawn="1"/>
        </p:nvGrpSpPr>
        <p:grpSpPr>
          <a:xfrm>
            <a:off x="595315" y="594997"/>
            <a:ext cx="4587980" cy="798384"/>
            <a:chOff x="595315" y="594997"/>
            <a:chExt cx="4587980" cy="798384"/>
          </a:xfrm>
        </p:grpSpPr>
        <p:pic>
          <p:nvPicPr>
            <p:cNvPr id="20" name="ÖAW Logo">
              <a:extLst>
                <a:ext uri="{FF2B5EF4-FFF2-40B4-BE49-F238E27FC236}">
                  <a16:creationId xmlns:a16="http://schemas.microsoft.com/office/drawing/2014/main" id="{91AACB1C-7A48-47E6-9BB7-C7A77D061E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5315" y="594997"/>
              <a:ext cx="1979992" cy="798384"/>
            </a:xfrm>
            <a:prstGeom prst="rect">
              <a:avLst/>
            </a:prstGeom>
          </p:spPr>
        </p:pic>
        <p:cxnSp>
          <p:nvCxnSpPr>
            <p:cNvPr id="21" name="Linie 1">
              <a:extLst>
                <a:ext uri="{FF2B5EF4-FFF2-40B4-BE49-F238E27FC236}">
                  <a16:creationId xmlns:a16="http://schemas.microsoft.com/office/drawing/2014/main" id="{F93510AE-73B9-416C-8124-411152B07AF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920968" y="594997"/>
              <a:ext cx="0" cy="792000"/>
            </a:xfrm>
            <a:prstGeom prst="line">
              <a:avLst/>
            </a:prstGeom>
            <a:ln w="6350" cap="flat">
              <a:solidFill>
                <a:srgbClr val="FFFFFF">
                  <a:alpha val="50196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B280077C-4A48-4ADA-BC6A-390BAE2CD1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29229" y="600345"/>
              <a:ext cx="2054066" cy="7691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5410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90" userDrawn="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ihandform: Form 1">
            <a:extLst>
              <a:ext uri="{FF2B5EF4-FFF2-40B4-BE49-F238E27FC236}">
                <a16:creationId xmlns:a16="http://schemas.microsoft.com/office/drawing/2014/main" id="{11B4479A-1F07-1924-D60F-85741FF2B4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3135" y="1893021"/>
            <a:ext cx="11597777" cy="4964980"/>
          </a:xfrm>
          <a:custGeom>
            <a:avLst/>
            <a:gdLst>
              <a:gd name="connsiteX0" fmla="*/ 599307 w 11597777"/>
              <a:gd name="connsiteY0" fmla="*/ 0 h 4964980"/>
              <a:gd name="connsiteX1" fmla="*/ 11597777 w 11597777"/>
              <a:gd name="connsiteY1" fmla="*/ 0 h 4964980"/>
              <a:gd name="connsiteX2" fmla="*/ 11597777 w 11597777"/>
              <a:gd name="connsiteY2" fmla="*/ 4964980 h 4964980"/>
              <a:gd name="connsiteX3" fmla="*/ 0 w 11597777"/>
              <a:gd name="connsiteY3" fmla="*/ 4964980 h 4964980"/>
              <a:gd name="connsiteX4" fmla="*/ 0 w 11597777"/>
              <a:gd name="connsiteY4" fmla="*/ 599307 h 4964980"/>
              <a:gd name="connsiteX5" fmla="*/ 599307 w 11597777"/>
              <a:gd name="connsiteY5" fmla="*/ 0 h 496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97777" h="4964980">
                <a:moveTo>
                  <a:pt x="599307" y="0"/>
                </a:moveTo>
                <a:lnTo>
                  <a:pt x="11597777" y="0"/>
                </a:lnTo>
                <a:lnTo>
                  <a:pt x="11597777" y="4964980"/>
                </a:lnTo>
                <a:lnTo>
                  <a:pt x="0" y="4964980"/>
                </a:lnTo>
                <a:lnTo>
                  <a:pt x="0" y="599307"/>
                </a:lnTo>
                <a:cubicBezTo>
                  <a:pt x="0" y="268319"/>
                  <a:pt x="268319" y="0"/>
                  <a:pt x="5993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8000" y="2494800"/>
            <a:ext cx="10407600" cy="1728000"/>
          </a:xfrm>
        </p:spPr>
        <p:txBody>
          <a:bodyPr/>
          <a:lstStyle>
            <a:lvl1pPr>
              <a:lnSpc>
                <a:spcPct val="91000"/>
              </a:lnSpc>
              <a:defRPr sz="6000" spc="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25.02.2026</a:t>
            </a: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 dirty="0"/>
          </a:p>
        </p:txBody>
      </p:sp>
      <p:pic>
        <p:nvPicPr>
          <p:cNvPr id="11" name="TU Wien Logo">
            <a:extLst>
              <a:ext uri="{FF2B5EF4-FFF2-40B4-BE49-F238E27FC236}">
                <a16:creationId xmlns:a16="http://schemas.microsoft.com/office/drawing/2014/main" id="{530A4A23-A197-C274-567B-BCA70C6D88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408151" y="690570"/>
            <a:ext cx="619200" cy="619200"/>
          </a:xfrm>
          <a:prstGeom prst="rect">
            <a:avLst/>
          </a:prstGeom>
        </p:spPr>
      </p:pic>
      <p:pic>
        <p:nvPicPr>
          <p:cNvPr id="12" name="Uni Wien Logo">
            <a:extLst>
              <a:ext uri="{FF2B5EF4-FFF2-40B4-BE49-F238E27FC236}">
                <a16:creationId xmlns:a16="http://schemas.microsoft.com/office/drawing/2014/main" id="{79FE198F-F4B9-A639-85D8-FC8B4348DD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67642" y="728820"/>
            <a:ext cx="1980000" cy="537429"/>
          </a:xfrm>
          <a:prstGeom prst="rect">
            <a:avLst/>
          </a:prstGeom>
        </p:spPr>
      </p:pic>
      <p:sp>
        <p:nvSpPr>
          <p:cNvPr id="9" name="Textplatzhalter 1">
            <a:extLst>
              <a:ext uri="{FF2B5EF4-FFF2-40B4-BE49-F238E27FC236}">
                <a16:creationId xmlns:a16="http://schemas.microsoft.com/office/drawing/2014/main" id="{6286D9BB-D99F-33AF-F2D7-3EFFC0CE92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91600" y="4323600"/>
            <a:ext cx="10407600" cy="432000"/>
          </a:xfrm>
        </p:spPr>
        <p:txBody>
          <a:bodyPr/>
          <a:lstStyle>
            <a:lvl1pPr>
              <a:buFontTx/>
              <a:buNone/>
              <a:defRPr sz="3000" spc="2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30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30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30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30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300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30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300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name</a:t>
            </a:r>
            <a:endParaRPr lang="de-DE" dirty="0"/>
          </a:p>
        </p:txBody>
      </p:sp>
      <p:sp>
        <p:nvSpPr>
          <p:cNvPr id="10" name="Textplatzhalter 2">
            <a:extLst>
              <a:ext uri="{FF2B5EF4-FFF2-40B4-BE49-F238E27FC236}">
                <a16:creationId xmlns:a16="http://schemas.microsoft.com/office/drawing/2014/main" id="{BDD97C5D-1BBF-04A3-514C-968EDD2F6F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1600" y="4708800"/>
            <a:ext cx="8676000" cy="432000"/>
          </a:xfrm>
        </p:spPr>
        <p:txBody>
          <a:bodyPr/>
          <a:lstStyle>
            <a:lvl1pPr>
              <a:buFontTx/>
              <a:buNone/>
              <a:defRPr sz="3000" spc="2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300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300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300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300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300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300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300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30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date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09AA852-A9B9-4122-9DE4-4A628A78BB9B}"/>
              </a:ext>
            </a:extLst>
          </p:cNvPr>
          <p:cNvGrpSpPr/>
          <p:nvPr userDrawn="1"/>
        </p:nvGrpSpPr>
        <p:grpSpPr>
          <a:xfrm>
            <a:off x="595315" y="594997"/>
            <a:ext cx="4589825" cy="798384"/>
            <a:chOff x="595315" y="594997"/>
            <a:chExt cx="4589825" cy="798384"/>
          </a:xfrm>
        </p:grpSpPr>
        <p:pic>
          <p:nvPicPr>
            <p:cNvPr id="8" name="ÖAW Logo">
              <a:extLst>
                <a:ext uri="{FF2B5EF4-FFF2-40B4-BE49-F238E27FC236}">
                  <a16:creationId xmlns:a16="http://schemas.microsoft.com/office/drawing/2014/main" id="{3278D998-278E-F286-51E3-DDDBF4D8E7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5315" y="594997"/>
              <a:ext cx="1979992" cy="798384"/>
            </a:xfrm>
            <a:prstGeom prst="rect">
              <a:avLst/>
            </a:prstGeom>
          </p:spPr>
        </p:pic>
        <p:cxnSp>
          <p:nvCxnSpPr>
            <p:cNvPr id="6" name="Linie 1">
              <a:extLst>
                <a:ext uri="{FF2B5EF4-FFF2-40B4-BE49-F238E27FC236}">
                  <a16:creationId xmlns:a16="http://schemas.microsoft.com/office/drawing/2014/main" id="{8FB0E1CC-B410-0901-ED76-AE7DB44B65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920968" y="594997"/>
              <a:ext cx="0" cy="792000"/>
            </a:xfrm>
            <a:prstGeom prst="line">
              <a:avLst/>
            </a:prstGeom>
            <a:ln w="6350" cap="flat">
              <a:solidFill>
                <a:srgbClr val="0047BB">
                  <a:alpha val="49804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id="{3C49426E-BCF3-4884-951D-D3E5B2B532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31074" y="595024"/>
              <a:ext cx="2054066" cy="7691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92150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+Image2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1">
            <a:extLst>
              <a:ext uri="{FF2B5EF4-FFF2-40B4-BE49-F238E27FC236}">
                <a16:creationId xmlns:a16="http://schemas.microsoft.com/office/drawing/2014/main" id="{3DE3EF2A-CF72-51CE-E496-1E4E0C27E0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3135" y="1889756"/>
            <a:ext cx="11597777" cy="4964980"/>
          </a:xfrm>
          <a:custGeom>
            <a:avLst/>
            <a:gdLst>
              <a:gd name="connsiteX0" fmla="*/ 599307 w 11597777"/>
              <a:gd name="connsiteY0" fmla="*/ 0 h 4964980"/>
              <a:gd name="connsiteX1" fmla="*/ 11597777 w 11597777"/>
              <a:gd name="connsiteY1" fmla="*/ 0 h 4964980"/>
              <a:gd name="connsiteX2" fmla="*/ 11597777 w 11597777"/>
              <a:gd name="connsiteY2" fmla="*/ 4964980 h 4964980"/>
              <a:gd name="connsiteX3" fmla="*/ 0 w 11597777"/>
              <a:gd name="connsiteY3" fmla="*/ 4964980 h 4964980"/>
              <a:gd name="connsiteX4" fmla="*/ 0 w 11597777"/>
              <a:gd name="connsiteY4" fmla="*/ 599307 h 4964980"/>
              <a:gd name="connsiteX5" fmla="*/ 599307 w 11597777"/>
              <a:gd name="connsiteY5" fmla="*/ 0 h 4964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97777" h="4964980">
                <a:moveTo>
                  <a:pt x="599307" y="0"/>
                </a:moveTo>
                <a:lnTo>
                  <a:pt x="11597777" y="0"/>
                </a:lnTo>
                <a:lnTo>
                  <a:pt x="11597777" y="4964980"/>
                </a:lnTo>
                <a:lnTo>
                  <a:pt x="0" y="4964980"/>
                </a:lnTo>
                <a:lnTo>
                  <a:pt x="0" y="599307"/>
                </a:lnTo>
                <a:cubicBezTo>
                  <a:pt x="0" y="268319"/>
                  <a:pt x="268319" y="0"/>
                  <a:pt x="59930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1600" y="2926800"/>
            <a:ext cx="4496400" cy="1872000"/>
          </a:xfr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Edit title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25.02.2026</a:t>
            </a:r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8" name="Textplatzhalter 1">
            <a:extLst>
              <a:ext uri="{FF2B5EF4-FFF2-40B4-BE49-F238E27FC236}">
                <a16:creationId xmlns:a16="http://schemas.microsoft.com/office/drawing/2014/main" id="{78A467A1-E7A0-C4B7-44A6-E5ABA3007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8000" y="5734800"/>
            <a:ext cx="4510800" cy="324000"/>
          </a:xfrm>
        </p:spPr>
        <p:txBody>
          <a:bodyPr/>
          <a:lstStyle>
            <a:lvl1pPr>
              <a:defRPr sz="2220" spc="1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22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222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222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222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222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222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222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222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Edit </a:t>
            </a:r>
            <a:r>
              <a:rPr lang="de-DE" err="1"/>
              <a:t>name</a:t>
            </a:r>
            <a:endParaRPr lang="de-DE"/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3F0EE1A1-F783-817A-FD69-8AF6FB82B8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8000" y="6015600"/>
            <a:ext cx="4510800" cy="324000"/>
          </a:xfrm>
        </p:spPr>
        <p:txBody>
          <a:bodyPr/>
          <a:lstStyle>
            <a:lvl1pPr>
              <a:defRPr sz="2220" spc="10" baseline="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 sz="2220">
                <a:solidFill>
                  <a:schemeClr val="bg1"/>
                </a:solidFill>
              </a:defRPr>
            </a:lvl2pPr>
            <a:lvl3pPr marL="0" indent="0">
              <a:buFontTx/>
              <a:buNone/>
              <a:defRPr sz="2220">
                <a:solidFill>
                  <a:schemeClr val="bg1"/>
                </a:solidFill>
              </a:defRPr>
            </a:lvl3pPr>
            <a:lvl4pPr marL="0" indent="0">
              <a:buFontTx/>
              <a:buNone/>
              <a:defRPr sz="2220">
                <a:solidFill>
                  <a:schemeClr val="bg1"/>
                </a:solidFill>
              </a:defRPr>
            </a:lvl4pPr>
            <a:lvl5pPr marL="0" indent="0">
              <a:buFontTx/>
              <a:buNone/>
              <a:defRPr sz="2220">
                <a:solidFill>
                  <a:schemeClr val="bg1"/>
                </a:solidFill>
              </a:defRPr>
            </a:lvl5pPr>
            <a:lvl6pPr marL="0" indent="0">
              <a:buFontTx/>
              <a:buNone/>
              <a:defRPr sz="2220">
                <a:solidFill>
                  <a:schemeClr val="bg1"/>
                </a:solidFill>
              </a:defRPr>
            </a:lvl6pPr>
            <a:lvl7pPr marL="0" indent="0">
              <a:buFontTx/>
              <a:buNone/>
              <a:defRPr sz="2220">
                <a:solidFill>
                  <a:schemeClr val="bg1"/>
                </a:solidFill>
              </a:defRPr>
            </a:lvl7pPr>
            <a:lvl8pPr marL="0" indent="0">
              <a:buFontTx/>
              <a:buNone/>
              <a:defRPr sz="2220">
                <a:solidFill>
                  <a:schemeClr val="bg1"/>
                </a:solidFill>
              </a:defRPr>
            </a:lvl8pPr>
            <a:lvl9pPr marL="0" indent="0">
              <a:buFontTx/>
              <a:buNone/>
              <a:defRPr sz="2220">
                <a:solidFill>
                  <a:schemeClr val="bg1"/>
                </a:solidFill>
              </a:defRPr>
            </a:lvl9pPr>
          </a:lstStyle>
          <a:p>
            <a:pPr lvl="0"/>
            <a:r>
              <a:rPr lang="de-DE"/>
              <a:t>Edit date</a:t>
            </a:r>
          </a:p>
        </p:txBody>
      </p:sp>
      <p:pic>
        <p:nvPicPr>
          <p:cNvPr id="11" name="TU Wien Logo">
            <a:extLst>
              <a:ext uri="{FF2B5EF4-FFF2-40B4-BE49-F238E27FC236}">
                <a16:creationId xmlns:a16="http://schemas.microsoft.com/office/drawing/2014/main" id="{841C3070-8E4E-999F-41C9-1EBAC63BAF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408151" y="690570"/>
            <a:ext cx="619200" cy="619200"/>
          </a:xfrm>
          <a:prstGeom prst="rect">
            <a:avLst/>
          </a:prstGeom>
        </p:spPr>
      </p:pic>
      <p:pic>
        <p:nvPicPr>
          <p:cNvPr id="12" name="Uni Wien Logo">
            <a:extLst>
              <a:ext uri="{FF2B5EF4-FFF2-40B4-BE49-F238E27FC236}">
                <a16:creationId xmlns:a16="http://schemas.microsoft.com/office/drawing/2014/main" id="{2E6E8A12-D74E-BD9C-7341-CEA89B1AD9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67642" y="728820"/>
            <a:ext cx="1980000" cy="537429"/>
          </a:xfrm>
          <a:prstGeom prst="rect">
            <a:avLst/>
          </a:prstGeom>
        </p:spPr>
      </p:pic>
      <p:sp>
        <p:nvSpPr>
          <p:cNvPr id="36" name="Freihandform: BPH 1">
            <a:extLst>
              <a:ext uri="{FF2B5EF4-FFF2-40B4-BE49-F238E27FC236}">
                <a16:creationId xmlns:a16="http://schemas.microsoft.com/office/drawing/2014/main" id="{5975567C-51EA-9C15-5772-F347C530A84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95975" y="1889755"/>
            <a:ext cx="6296025" cy="4964979"/>
          </a:xfrm>
          <a:custGeom>
            <a:avLst/>
            <a:gdLst>
              <a:gd name="connsiteX0" fmla="*/ 596624 w 6296025"/>
              <a:gd name="connsiteY0" fmla="*/ 0 h 4968244"/>
              <a:gd name="connsiteX1" fmla="*/ 6296025 w 6296025"/>
              <a:gd name="connsiteY1" fmla="*/ 0 h 4968244"/>
              <a:gd name="connsiteX2" fmla="*/ 6296025 w 6296025"/>
              <a:gd name="connsiteY2" fmla="*/ 4968244 h 4968244"/>
              <a:gd name="connsiteX3" fmla="*/ 0 w 6296025"/>
              <a:gd name="connsiteY3" fmla="*/ 4968243 h 4968244"/>
              <a:gd name="connsiteX4" fmla="*/ 0 w 6296025"/>
              <a:gd name="connsiteY4" fmla="*/ 596624 h 4968244"/>
              <a:gd name="connsiteX5" fmla="*/ 596624 w 6296025"/>
              <a:gd name="connsiteY5" fmla="*/ 0 h 4968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96025" h="4968244">
                <a:moveTo>
                  <a:pt x="596624" y="0"/>
                </a:moveTo>
                <a:lnTo>
                  <a:pt x="6296025" y="0"/>
                </a:lnTo>
                <a:lnTo>
                  <a:pt x="6296025" y="4968244"/>
                </a:lnTo>
                <a:lnTo>
                  <a:pt x="0" y="4968243"/>
                </a:lnTo>
                <a:lnTo>
                  <a:pt x="0" y="596624"/>
                </a:lnTo>
                <a:cubicBezTo>
                  <a:pt x="0" y="267118"/>
                  <a:pt x="267118" y="0"/>
                  <a:pt x="5966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de-AT"/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BF3445B-EBD7-40F0-B94C-D6E245F0B331}"/>
              </a:ext>
            </a:extLst>
          </p:cNvPr>
          <p:cNvGrpSpPr/>
          <p:nvPr userDrawn="1"/>
        </p:nvGrpSpPr>
        <p:grpSpPr>
          <a:xfrm>
            <a:off x="595315" y="594997"/>
            <a:ext cx="4589825" cy="798384"/>
            <a:chOff x="595315" y="594997"/>
            <a:chExt cx="4589825" cy="798384"/>
          </a:xfrm>
        </p:grpSpPr>
        <p:pic>
          <p:nvPicPr>
            <p:cNvPr id="17" name="ÖAW Logo">
              <a:extLst>
                <a:ext uri="{FF2B5EF4-FFF2-40B4-BE49-F238E27FC236}">
                  <a16:creationId xmlns:a16="http://schemas.microsoft.com/office/drawing/2014/main" id="{BCD7CEB3-CA3C-4617-91B6-41B1ED2B0E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95315" y="594997"/>
              <a:ext cx="1979992" cy="798384"/>
            </a:xfrm>
            <a:prstGeom prst="rect">
              <a:avLst/>
            </a:prstGeom>
          </p:spPr>
        </p:pic>
        <p:cxnSp>
          <p:nvCxnSpPr>
            <p:cNvPr id="20" name="Linie 1">
              <a:extLst>
                <a:ext uri="{FF2B5EF4-FFF2-40B4-BE49-F238E27FC236}">
                  <a16:creationId xmlns:a16="http://schemas.microsoft.com/office/drawing/2014/main" id="{2026CC90-7F13-4132-AF5F-B5D00E5F434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920968" y="594997"/>
              <a:ext cx="0" cy="792000"/>
            </a:xfrm>
            <a:prstGeom prst="line">
              <a:avLst/>
            </a:prstGeom>
            <a:ln w="6350" cap="flat">
              <a:solidFill>
                <a:srgbClr val="0047BB">
                  <a:alpha val="49804"/>
                </a:srgb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3DC45087-89E0-435D-8013-DE0F9B726A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31074" y="595024"/>
              <a:ext cx="2054066" cy="7691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9639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90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310" y="5190399"/>
            <a:ext cx="11001377" cy="648000"/>
          </a:xfrm>
        </p:spPr>
        <p:txBody>
          <a:bodyPr/>
          <a:lstStyle>
            <a:lvl1pPr>
              <a:lnSpc>
                <a:spcPct val="92000"/>
              </a:lnSpc>
              <a:defRPr sz="4250" spc="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25.02.2026</a:t>
            </a: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17" name="Freihandform: BPH 1">
            <a:extLst>
              <a:ext uri="{FF2B5EF4-FFF2-40B4-BE49-F238E27FC236}">
                <a16:creationId xmlns:a16="http://schemas.microsoft.com/office/drawing/2014/main" id="{7A7B9ECC-4F4E-E94B-D1DE-01A4DD2159C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0" y="0"/>
            <a:ext cx="11597777" cy="4678679"/>
          </a:xfrm>
          <a:custGeom>
            <a:avLst/>
            <a:gdLst>
              <a:gd name="connsiteX0" fmla="*/ 0 w 11597777"/>
              <a:gd name="connsiteY0" fmla="*/ 0 h 4678679"/>
              <a:gd name="connsiteX1" fmla="*/ 11597777 w 11597777"/>
              <a:gd name="connsiteY1" fmla="*/ 0 h 4678679"/>
              <a:gd name="connsiteX2" fmla="*/ 11597777 w 11597777"/>
              <a:gd name="connsiteY2" fmla="*/ 4079372 h 4678679"/>
              <a:gd name="connsiteX3" fmla="*/ 10998470 w 11597777"/>
              <a:gd name="connsiteY3" fmla="*/ 4678679 h 4678679"/>
              <a:gd name="connsiteX4" fmla="*/ 0 w 11597777"/>
              <a:gd name="connsiteY4" fmla="*/ 4678679 h 467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97777" h="4678679">
                <a:moveTo>
                  <a:pt x="0" y="0"/>
                </a:moveTo>
                <a:lnTo>
                  <a:pt x="11597777" y="0"/>
                </a:lnTo>
                <a:lnTo>
                  <a:pt x="11597777" y="4079372"/>
                </a:lnTo>
                <a:cubicBezTo>
                  <a:pt x="11597777" y="4410360"/>
                  <a:pt x="11329458" y="4678679"/>
                  <a:pt x="10998470" y="4678679"/>
                </a:cubicBezTo>
                <a:lnTo>
                  <a:pt x="0" y="46786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666359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Edit title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25.02.2026</a:t>
            </a:r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600" y="2235600"/>
            <a:ext cx="10998000" cy="38412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Edit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1-5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55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+FW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Edit title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30914" y="6436800"/>
            <a:ext cx="1440000" cy="180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25.02.2026</a:t>
            </a:r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7690" y="6436800"/>
            <a:ext cx="3667129" cy="180000"/>
          </a:xfrm>
        </p:spPr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600" y="2235600"/>
            <a:ext cx="10998000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Edit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1-5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pic>
        <p:nvPicPr>
          <p:cNvPr id="10" name="FWF Logo">
            <a:extLst>
              <a:ext uri="{FF2B5EF4-FFF2-40B4-BE49-F238E27FC236}">
                <a16:creationId xmlns:a16="http://schemas.microsoft.com/office/drawing/2014/main" id="{84D7EDEB-EB88-0A99-17E8-852EA93C35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661880" y="6429656"/>
            <a:ext cx="1000779" cy="13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93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Edit title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AT"/>
              <a:t>25.02.2026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600" y="2235600"/>
            <a:ext cx="5488784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Edit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1-5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120EE136-89C5-7549-9AA5-E3D88FBEB7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8300" y="2235600"/>
            <a:ext cx="5488784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Edit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1-5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0285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Edit title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25.02.2026</a:t>
            </a:r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2235600"/>
            <a:ext cx="5498401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Edit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1-5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26" name="Freihandform: BPH 1">
            <a:extLst>
              <a:ext uri="{FF2B5EF4-FFF2-40B4-BE49-F238E27FC236}">
                <a16:creationId xmlns:a16="http://schemas.microsoft.com/office/drawing/2014/main" id="{2771AEF3-9775-AD6E-B203-DFBCCD7CF2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1250" y="1890715"/>
            <a:ext cx="6000750" cy="4967285"/>
          </a:xfrm>
          <a:custGeom>
            <a:avLst/>
            <a:gdLst>
              <a:gd name="connsiteX0" fmla="*/ 604317 w 6000750"/>
              <a:gd name="connsiteY0" fmla="*/ 0 h 4966857"/>
              <a:gd name="connsiteX1" fmla="*/ 6000750 w 6000750"/>
              <a:gd name="connsiteY1" fmla="*/ 0 h 4966857"/>
              <a:gd name="connsiteX2" fmla="*/ 6000750 w 6000750"/>
              <a:gd name="connsiteY2" fmla="*/ 4966857 h 4966857"/>
              <a:gd name="connsiteX3" fmla="*/ 0 w 6000750"/>
              <a:gd name="connsiteY3" fmla="*/ 4966857 h 4966857"/>
              <a:gd name="connsiteX4" fmla="*/ 0 w 6000750"/>
              <a:gd name="connsiteY4" fmla="*/ 604317 h 4966857"/>
              <a:gd name="connsiteX5" fmla="*/ 604317 w 6000750"/>
              <a:gd name="connsiteY5" fmla="*/ 0 h 4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966857">
                <a:moveTo>
                  <a:pt x="604317" y="0"/>
                </a:moveTo>
                <a:lnTo>
                  <a:pt x="6000750" y="0"/>
                </a:lnTo>
                <a:lnTo>
                  <a:pt x="6000750" y="4966857"/>
                </a:lnTo>
                <a:lnTo>
                  <a:pt x="0" y="4966857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8246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+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Edit title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AT"/>
              <a:t>25.02.2026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2235600"/>
            <a:ext cx="5498401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Edit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1-5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25" name="Freihandform: Form 1">
            <a:extLst>
              <a:ext uri="{FF2B5EF4-FFF2-40B4-BE49-F238E27FC236}">
                <a16:creationId xmlns:a16="http://schemas.microsoft.com/office/drawing/2014/main" id="{969FE6BB-8D6F-F288-03D7-551862343390}"/>
              </a:ext>
            </a:extLst>
          </p:cNvPr>
          <p:cNvSpPr>
            <a:spLocks/>
          </p:cNvSpPr>
          <p:nvPr userDrawn="1"/>
        </p:nvSpPr>
        <p:spPr>
          <a:xfrm>
            <a:off x="6191250" y="1890715"/>
            <a:ext cx="6000750" cy="4967285"/>
          </a:xfrm>
          <a:custGeom>
            <a:avLst/>
            <a:gdLst>
              <a:gd name="connsiteX0" fmla="*/ 604317 w 6000750"/>
              <a:gd name="connsiteY0" fmla="*/ 0 h 4966857"/>
              <a:gd name="connsiteX1" fmla="*/ 6000750 w 6000750"/>
              <a:gd name="connsiteY1" fmla="*/ 0 h 4966857"/>
              <a:gd name="connsiteX2" fmla="*/ 6000750 w 6000750"/>
              <a:gd name="connsiteY2" fmla="*/ 4966857 h 4966857"/>
              <a:gd name="connsiteX3" fmla="*/ 0 w 6000750"/>
              <a:gd name="connsiteY3" fmla="*/ 4966857 h 4966857"/>
              <a:gd name="connsiteX4" fmla="*/ 0 w 6000750"/>
              <a:gd name="connsiteY4" fmla="*/ 604317 h 4966857"/>
              <a:gd name="connsiteX5" fmla="*/ 604317 w 6000750"/>
              <a:gd name="connsiteY5" fmla="*/ 0 h 4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966857">
                <a:moveTo>
                  <a:pt x="604317" y="0"/>
                </a:moveTo>
                <a:lnTo>
                  <a:pt x="6000750" y="0"/>
                </a:lnTo>
                <a:lnTo>
                  <a:pt x="6000750" y="4966857"/>
                </a:lnTo>
                <a:lnTo>
                  <a:pt x="0" y="4966857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6" name="Textplatzhalter 2">
            <a:extLst>
              <a:ext uri="{FF2B5EF4-FFF2-40B4-BE49-F238E27FC236}">
                <a16:creationId xmlns:a16="http://schemas.microsoft.com/office/drawing/2014/main" id="{B9E302B3-E2E4-AEC3-4576-905FE775E0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8801" y="2368801"/>
            <a:ext cx="4907888" cy="1440000"/>
          </a:xfrm>
        </p:spPr>
        <p:txBody>
          <a:bodyPr/>
          <a:lstStyle>
            <a:lvl1pPr>
              <a:defRPr lang="de-DE" sz="2150" b="1" kern="1200" spc="10" baseline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>
              <a:buFontTx/>
              <a:buNone/>
              <a:defRPr lang="de-DE" sz="215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6800"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3600">
              <a:defRPr lang="de-DE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400">
              <a:defRPr/>
            </a:lvl5pPr>
          </a:lstStyle>
          <a:p>
            <a:pPr lvl="0"/>
            <a:r>
              <a:rPr lang="de-DE"/>
              <a:t>Edit Headline + </a:t>
            </a:r>
            <a:r>
              <a:rPr lang="de-DE" err="1"/>
              <a:t>Subline</a:t>
            </a:r>
            <a:endParaRPr lang="de-DE"/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07510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+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Edit title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AT"/>
              <a:t>25.02.2026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7599" y="2235600"/>
            <a:ext cx="5498401" cy="3841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Edit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level</a:t>
            </a:r>
            <a:r>
              <a:rPr lang="de-DE"/>
              <a:t> 1-5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25" name="Freihandform: Form 1">
            <a:extLst>
              <a:ext uri="{FF2B5EF4-FFF2-40B4-BE49-F238E27FC236}">
                <a16:creationId xmlns:a16="http://schemas.microsoft.com/office/drawing/2014/main" id="{969FE6BB-8D6F-F288-03D7-551862343390}"/>
              </a:ext>
            </a:extLst>
          </p:cNvPr>
          <p:cNvSpPr>
            <a:spLocks/>
          </p:cNvSpPr>
          <p:nvPr userDrawn="1"/>
        </p:nvSpPr>
        <p:spPr>
          <a:xfrm>
            <a:off x="6191250" y="1890716"/>
            <a:ext cx="6000750" cy="4967284"/>
          </a:xfrm>
          <a:custGeom>
            <a:avLst/>
            <a:gdLst>
              <a:gd name="connsiteX0" fmla="*/ 604317 w 6000750"/>
              <a:gd name="connsiteY0" fmla="*/ 0 h 4966857"/>
              <a:gd name="connsiteX1" fmla="*/ 6000750 w 6000750"/>
              <a:gd name="connsiteY1" fmla="*/ 0 h 4966857"/>
              <a:gd name="connsiteX2" fmla="*/ 6000750 w 6000750"/>
              <a:gd name="connsiteY2" fmla="*/ 4966857 h 4966857"/>
              <a:gd name="connsiteX3" fmla="*/ 0 w 6000750"/>
              <a:gd name="connsiteY3" fmla="*/ 4966857 h 4966857"/>
              <a:gd name="connsiteX4" fmla="*/ 0 w 6000750"/>
              <a:gd name="connsiteY4" fmla="*/ 604317 h 4966857"/>
              <a:gd name="connsiteX5" fmla="*/ 604317 w 6000750"/>
              <a:gd name="connsiteY5" fmla="*/ 0 h 496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966857">
                <a:moveTo>
                  <a:pt x="604317" y="0"/>
                </a:moveTo>
                <a:lnTo>
                  <a:pt x="6000750" y="0"/>
                </a:lnTo>
                <a:lnTo>
                  <a:pt x="6000750" y="4966857"/>
                </a:lnTo>
                <a:lnTo>
                  <a:pt x="0" y="4966857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14" name="Diagrammplatzhalter 1">
            <a:extLst>
              <a:ext uri="{FF2B5EF4-FFF2-40B4-BE49-F238E27FC236}">
                <a16:creationId xmlns:a16="http://schemas.microsoft.com/office/drawing/2014/main" id="{29E9E4C4-B651-4861-E57D-FBDEAAFD6471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256800" y="2368800"/>
            <a:ext cx="5936400" cy="4192338"/>
          </a:xfrm>
        </p:spPr>
        <p:txBody>
          <a:bodyPr/>
          <a:lstStyle/>
          <a:p>
            <a:r>
              <a:rPr lang="en-GB"/>
              <a:t>Click icon to add chart</a:t>
            </a:r>
            <a:endParaRPr lang="de-AT"/>
          </a:p>
        </p:txBody>
      </p:sp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535F4E16-025B-1E27-A3A2-FE27690ACB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88801" y="2368801"/>
            <a:ext cx="4907888" cy="1440000"/>
          </a:xfrm>
        </p:spPr>
        <p:txBody>
          <a:bodyPr/>
          <a:lstStyle>
            <a:lvl1pPr>
              <a:defRPr lang="de-DE" sz="2150" b="1" kern="1200" spc="10" baseline="0" dirty="0" smtClean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0" indent="0">
              <a:buFontTx/>
              <a:buNone/>
              <a:defRPr lang="de-DE" sz="215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6800">
              <a:defRPr lang="de-DE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3600">
              <a:defRPr lang="de-DE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50400">
              <a:defRPr/>
            </a:lvl5pPr>
          </a:lstStyle>
          <a:p>
            <a:pPr lvl="0"/>
            <a:r>
              <a:rPr lang="de-DE"/>
              <a:t>Edit Headline + </a:t>
            </a:r>
            <a:r>
              <a:rPr lang="de-DE" err="1"/>
              <a:t>Subline</a:t>
            </a:r>
            <a:endParaRPr lang="de-DE"/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7551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+Infoboxes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6E659-C8AF-2669-4A26-656B4A1C89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Edit title</a:t>
            </a:r>
            <a:endParaRPr lang="de-AT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0FC8108-E4D0-75E7-AD23-81B44871D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25.02.2026</a:t>
            </a:r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EA42255-0326-B3ED-8568-176F5895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ABA1E5-B1B3-E6D1-E9C6-83B5B9E3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‹#›</a:t>
            </a:fld>
            <a:endParaRPr lang="de-AT" dirty="0"/>
          </a:p>
        </p:txBody>
      </p:sp>
      <p:sp>
        <p:nvSpPr>
          <p:cNvPr id="14" name="Freihandform: Form 1">
            <a:extLst>
              <a:ext uri="{FF2B5EF4-FFF2-40B4-BE49-F238E27FC236}">
                <a16:creationId xmlns:a16="http://schemas.microsoft.com/office/drawing/2014/main" id="{1AAD0545-8F7E-9C7A-CCC3-EB60CFBE9AE9}"/>
              </a:ext>
            </a:extLst>
          </p:cNvPr>
          <p:cNvSpPr>
            <a:spLocks/>
          </p:cNvSpPr>
          <p:nvPr userDrawn="1"/>
        </p:nvSpPr>
        <p:spPr>
          <a:xfrm>
            <a:off x="593225" y="2232424"/>
            <a:ext cx="6000750" cy="4625576"/>
          </a:xfrm>
          <a:custGeom>
            <a:avLst/>
            <a:gdLst>
              <a:gd name="connsiteX0" fmla="*/ 604317 w 6000750"/>
              <a:gd name="connsiteY0" fmla="*/ 0 h 4625576"/>
              <a:gd name="connsiteX1" fmla="*/ 6000750 w 6000750"/>
              <a:gd name="connsiteY1" fmla="*/ 0 h 4625576"/>
              <a:gd name="connsiteX2" fmla="*/ 6000750 w 6000750"/>
              <a:gd name="connsiteY2" fmla="*/ 4625576 h 4625576"/>
              <a:gd name="connsiteX3" fmla="*/ 0 w 6000750"/>
              <a:gd name="connsiteY3" fmla="*/ 4625576 h 4625576"/>
              <a:gd name="connsiteX4" fmla="*/ 0 w 6000750"/>
              <a:gd name="connsiteY4" fmla="*/ 604317 h 4625576"/>
              <a:gd name="connsiteX5" fmla="*/ 604317 w 6000750"/>
              <a:gd name="connsiteY5" fmla="*/ 0 h 462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625576">
                <a:moveTo>
                  <a:pt x="604317" y="0"/>
                </a:moveTo>
                <a:lnTo>
                  <a:pt x="6000750" y="0"/>
                </a:lnTo>
                <a:lnTo>
                  <a:pt x="6000750" y="4625576"/>
                </a:lnTo>
                <a:lnTo>
                  <a:pt x="0" y="4625576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18" name="Freihandform: Form 2">
            <a:extLst>
              <a:ext uri="{FF2B5EF4-FFF2-40B4-BE49-F238E27FC236}">
                <a16:creationId xmlns:a16="http://schemas.microsoft.com/office/drawing/2014/main" id="{6DB13F1C-9D53-4CA4-7DF6-121E5B07FD76}"/>
              </a:ext>
            </a:extLst>
          </p:cNvPr>
          <p:cNvSpPr>
            <a:spLocks/>
          </p:cNvSpPr>
          <p:nvPr userDrawn="1"/>
        </p:nvSpPr>
        <p:spPr>
          <a:xfrm>
            <a:off x="4223442" y="2232424"/>
            <a:ext cx="6000750" cy="4625576"/>
          </a:xfrm>
          <a:custGeom>
            <a:avLst/>
            <a:gdLst>
              <a:gd name="connsiteX0" fmla="*/ 604317 w 6000750"/>
              <a:gd name="connsiteY0" fmla="*/ 0 h 4625576"/>
              <a:gd name="connsiteX1" fmla="*/ 6000750 w 6000750"/>
              <a:gd name="connsiteY1" fmla="*/ 0 h 4625576"/>
              <a:gd name="connsiteX2" fmla="*/ 6000750 w 6000750"/>
              <a:gd name="connsiteY2" fmla="*/ 4625576 h 4625576"/>
              <a:gd name="connsiteX3" fmla="*/ 0 w 6000750"/>
              <a:gd name="connsiteY3" fmla="*/ 4625576 h 4625576"/>
              <a:gd name="connsiteX4" fmla="*/ 0 w 6000750"/>
              <a:gd name="connsiteY4" fmla="*/ 604317 h 4625576"/>
              <a:gd name="connsiteX5" fmla="*/ 604317 w 6000750"/>
              <a:gd name="connsiteY5" fmla="*/ 0 h 462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00750" h="4625576">
                <a:moveTo>
                  <a:pt x="604317" y="0"/>
                </a:moveTo>
                <a:lnTo>
                  <a:pt x="6000750" y="0"/>
                </a:lnTo>
                <a:lnTo>
                  <a:pt x="6000750" y="4625576"/>
                </a:lnTo>
                <a:lnTo>
                  <a:pt x="0" y="4625576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32" name="Freihandform: Form 3">
            <a:extLst>
              <a:ext uri="{FF2B5EF4-FFF2-40B4-BE49-F238E27FC236}">
                <a16:creationId xmlns:a16="http://schemas.microsoft.com/office/drawing/2014/main" id="{7C1EBE42-8804-C812-AA6F-A7B53606E0DA}"/>
              </a:ext>
            </a:extLst>
          </p:cNvPr>
          <p:cNvSpPr>
            <a:spLocks/>
          </p:cNvSpPr>
          <p:nvPr userDrawn="1"/>
        </p:nvSpPr>
        <p:spPr>
          <a:xfrm>
            <a:off x="7963495" y="2232424"/>
            <a:ext cx="4228504" cy="4625576"/>
          </a:xfrm>
          <a:custGeom>
            <a:avLst/>
            <a:gdLst>
              <a:gd name="connsiteX0" fmla="*/ 604317 w 4228504"/>
              <a:gd name="connsiteY0" fmla="*/ 0 h 4625576"/>
              <a:gd name="connsiteX1" fmla="*/ 4082915 w 4228504"/>
              <a:gd name="connsiteY1" fmla="*/ 0 h 4625576"/>
              <a:gd name="connsiteX2" fmla="*/ 4220510 w 4228504"/>
              <a:gd name="connsiteY2" fmla="*/ 0 h 4625576"/>
              <a:gd name="connsiteX3" fmla="*/ 4228504 w 4228504"/>
              <a:gd name="connsiteY3" fmla="*/ 0 h 4625576"/>
              <a:gd name="connsiteX4" fmla="*/ 4228504 w 4228504"/>
              <a:gd name="connsiteY4" fmla="*/ 4625576 h 4625576"/>
              <a:gd name="connsiteX5" fmla="*/ 4220510 w 4228504"/>
              <a:gd name="connsiteY5" fmla="*/ 4625576 h 4625576"/>
              <a:gd name="connsiteX6" fmla="*/ 4082915 w 4228504"/>
              <a:gd name="connsiteY6" fmla="*/ 4625576 h 4625576"/>
              <a:gd name="connsiteX7" fmla="*/ 0 w 4228504"/>
              <a:gd name="connsiteY7" fmla="*/ 4625576 h 4625576"/>
              <a:gd name="connsiteX8" fmla="*/ 0 w 4228504"/>
              <a:gd name="connsiteY8" fmla="*/ 604317 h 4625576"/>
              <a:gd name="connsiteX9" fmla="*/ 604317 w 4228504"/>
              <a:gd name="connsiteY9" fmla="*/ 0 h 4625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28504" h="4625576">
                <a:moveTo>
                  <a:pt x="604317" y="0"/>
                </a:moveTo>
                <a:lnTo>
                  <a:pt x="4082915" y="0"/>
                </a:lnTo>
                <a:lnTo>
                  <a:pt x="4220510" y="0"/>
                </a:lnTo>
                <a:lnTo>
                  <a:pt x="4228504" y="0"/>
                </a:lnTo>
                <a:lnTo>
                  <a:pt x="4228504" y="4625576"/>
                </a:lnTo>
                <a:lnTo>
                  <a:pt x="4220510" y="4625576"/>
                </a:lnTo>
                <a:lnTo>
                  <a:pt x="4082915" y="4625576"/>
                </a:lnTo>
                <a:lnTo>
                  <a:pt x="0" y="4625576"/>
                </a:lnTo>
                <a:lnTo>
                  <a:pt x="0" y="604317"/>
                </a:lnTo>
                <a:cubicBezTo>
                  <a:pt x="0" y="270562"/>
                  <a:pt x="270562" y="0"/>
                  <a:pt x="60431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de-AT"/>
          </a:p>
        </p:txBody>
      </p:sp>
      <p:sp>
        <p:nvSpPr>
          <p:cNvPr id="7" name="Textplatzhalter 1">
            <a:extLst>
              <a:ext uri="{FF2B5EF4-FFF2-40B4-BE49-F238E27FC236}">
                <a16:creationId xmlns:a16="http://schemas.microsoft.com/office/drawing/2014/main" id="{98E03D5B-B2A7-8FC6-38FF-68D07A2B8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2761" y="2638800"/>
            <a:ext cx="2772000" cy="3912871"/>
          </a:xfrm>
        </p:spPr>
        <p:txBody>
          <a:bodyPr/>
          <a:lstStyle>
            <a:lvl1pPr>
              <a:spcAft>
                <a:spcPts val="1700"/>
              </a:spcAft>
              <a:defRPr sz="2150" b="1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1000"/>
              </a:lnSpc>
              <a:buFontTx/>
              <a:buNone/>
              <a:defRPr sz="1700" spc="0" baseline="0">
                <a:solidFill>
                  <a:schemeClr val="bg1"/>
                </a:solidFill>
              </a:defRPr>
            </a:lvl2pPr>
            <a:lvl3pPr marL="1548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3pPr>
            <a:lvl4pPr marL="3096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4pPr>
            <a:lvl5pPr marL="4644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5pPr>
            <a:lvl6pPr marL="464400" indent="-154800">
              <a:defRPr sz="1700">
                <a:solidFill>
                  <a:schemeClr val="bg1"/>
                </a:solidFill>
              </a:defRPr>
            </a:lvl6pPr>
            <a:lvl7pPr marL="464400" indent="-154800">
              <a:defRPr sz="1700">
                <a:solidFill>
                  <a:schemeClr val="bg1"/>
                </a:solidFill>
              </a:defRPr>
            </a:lvl7pPr>
            <a:lvl8pPr marL="464400" indent="-154800">
              <a:defRPr sz="1700">
                <a:solidFill>
                  <a:schemeClr val="bg1"/>
                </a:solidFill>
              </a:defRPr>
            </a:lvl8pPr>
            <a:lvl9pPr marL="464400" indent="-154800">
              <a:defRPr sz="17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9" name="Textplatzhalter 2">
            <a:extLst>
              <a:ext uri="{FF2B5EF4-FFF2-40B4-BE49-F238E27FC236}">
                <a16:creationId xmlns:a16="http://schemas.microsoft.com/office/drawing/2014/main" id="{9C8DCC79-ED9D-D906-AA85-A8786161B2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25051" y="2638800"/>
            <a:ext cx="2772000" cy="3912871"/>
          </a:xfrm>
        </p:spPr>
        <p:txBody>
          <a:bodyPr/>
          <a:lstStyle>
            <a:lvl1pPr>
              <a:spcAft>
                <a:spcPts val="1700"/>
              </a:spcAft>
              <a:defRPr sz="2150" b="1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1000"/>
              </a:lnSpc>
              <a:buFontTx/>
              <a:buNone/>
              <a:defRPr sz="1700" spc="0" baseline="0">
                <a:solidFill>
                  <a:schemeClr val="bg1"/>
                </a:solidFill>
              </a:defRPr>
            </a:lvl2pPr>
            <a:lvl3pPr marL="1548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3pPr>
            <a:lvl4pPr marL="3096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4pPr>
            <a:lvl5pPr marL="4644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5pPr>
            <a:lvl6pPr marL="464400" indent="-154800">
              <a:defRPr sz="1700">
                <a:solidFill>
                  <a:schemeClr val="bg1"/>
                </a:solidFill>
              </a:defRPr>
            </a:lvl6pPr>
            <a:lvl7pPr marL="464400" indent="-154800">
              <a:defRPr sz="1700">
                <a:solidFill>
                  <a:schemeClr val="bg1"/>
                </a:solidFill>
              </a:defRPr>
            </a:lvl7pPr>
            <a:lvl8pPr marL="464400" indent="-154800">
              <a:defRPr sz="1700">
                <a:solidFill>
                  <a:schemeClr val="bg1"/>
                </a:solidFill>
              </a:defRPr>
            </a:lvl8pPr>
            <a:lvl9pPr marL="464400" indent="-154800">
              <a:defRPr sz="17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30" name="Textplatzhalter 3">
            <a:extLst>
              <a:ext uri="{FF2B5EF4-FFF2-40B4-BE49-F238E27FC236}">
                <a16:creationId xmlns:a16="http://schemas.microsoft.com/office/drawing/2014/main" id="{9A552865-E7F5-C16B-011C-BF972B4EE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0714" y="2638800"/>
            <a:ext cx="2772000" cy="3922337"/>
          </a:xfrm>
        </p:spPr>
        <p:txBody>
          <a:bodyPr/>
          <a:lstStyle>
            <a:lvl1pPr>
              <a:spcAft>
                <a:spcPts val="1700"/>
              </a:spcAft>
              <a:defRPr sz="2150" b="1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91000"/>
              </a:lnSpc>
              <a:buFontTx/>
              <a:buNone/>
              <a:defRPr sz="1700" spc="0" baseline="0">
                <a:solidFill>
                  <a:schemeClr val="bg1"/>
                </a:solidFill>
              </a:defRPr>
            </a:lvl2pPr>
            <a:lvl3pPr marL="1548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3pPr>
            <a:lvl4pPr marL="3096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4pPr>
            <a:lvl5pPr marL="464400" indent="-154800">
              <a:lnSpc>
                <a:spcPct val="91000"/>
              </a:lnSpc>
              <a:defRPr sz="1700">
                <a:solidFill>
                  <a:schemeClr val="bg1"/>
                </a:solidFill>
              </a:defRPr>
            </a:lvl5pPr>
            <a:lvl6pPr marL="464400" indent="-154800">
              <a:defRPr sz="1700">
                <a:solidFill>
                  <a:schemeClr val="bg1"/>
                </a:solidFill>
              </a:defRPr>
            </a:lvl6pPr>
            <a:lvl7pPr marL="464400" indent="-154800">
              <a:defRPr sz="1700">
                <a:solidFill>
                  <a:schemeClr val="bg1"/>
                </a:solidFill>
              </a:defRPr>
            </a:lvl7pPr>
            <a:lvl8pPr marL="464400" indent="-154800">
              <a:defRPr sz="1700">
                <a:solidFill>
                  <a:schemeClr val="bg1"/>
                </a:solidFill>
              </a:defRPr>
            </a:lvl8pPr>
            <a:lvl9pPr marL="464400" indent="-154800">
              <a:defRPr sz="170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Edit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1-5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86778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E7926AD-D390-0291-3083-90FFC6DEF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16" y="543854"/>
            <a:ext cx="5488784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Edit title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4C971D-AD3B-3FC5-B1D0-081C62D2E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7692" y="2235600"/>
            <a:ext cx="10997408" cy="38413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Edit </a:t>
            </a:r>
            <a:r>
              <a:rPr lang="de-DE" err="1"/>
              <a:t>text</a:t>
            </a:r>
            <a:endParaRPr lang="de-DE"/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426907-9575-DA6C-31B7-157F18D95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47193" y="6436800"/>
            <a:ext cx="144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spc="1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de-DE"/>
              <a:t>25.02.2026</a:t>
            </a:r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1DE30A-47C0-86CB-BCA3-F974AF1A6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7690" y="6436800"/>
            <a:ext cx="41148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 spc="1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927A6C-C280-A290-3F37-6258A0DFF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75600" y="6436800"/>
            <a:ext cx="720000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 spc="10" baseline="0">
                <a:solidFill>
                  <a:schemeClr val="tx2"/>
                </a:solidFill>
                <a:latin typeface="+mj-lt"/>
              </a:defRPr>
            </a:lvl1pPr>
          </a:lstStyle>
          <a:p>
            <a:fld id="{49B3982E-9FCD-46FD-838E-91360AB2390E}" type="slidenum">
              <a:rPr lang="de-AT" smtClean="0"/>
              <a:pPr/>
              <a:t>‹#›</a:t>
            </a:fld>
            <a:endParaRPr lang="de-AT"/>
          </a:p>
        </p:txBody>
      </p:sp>
      <p:pic>
        <p:nvPicPr>
          <p:cNvPr id="7" name="TU Wien Logo">
            <a:extLst>
              <a:ext uri="{FF2B5EF4-FFF2-40B4-BE49-F238E27FC236}">
                <a16:creationId xmlns:a16="http://schemas.microsoft.com/office/drawing/2014/main" id="{1C301518-DE0C-A8E3-A925-B65317BE41B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8678496" y="641330"/>
            <a:ext cx="352800" cy="352798"/>
          </a:xfrm>
          <a:prstGeom prst="rect">
            <a:avLst/>
          </a:prstGeom>
        </p:spPr>
      </p:pic>
      <p:pic>
        <p:nvPicPr>
          <p:cNvPr id="8" name="Uni Wien Logo">
            <a:extLst>
              <a:ext uri="{FF2B5EF4-FFF2-40B4-BE49-F238E27FC236}">
                <a16:creationId xmlns:a16="http://schemas.microsoft.com/office/drawing/2014/main" id="{C11B37EF-3588-99AC-403D-E92E376789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222467" y="665023"/>
            <a:ext cx="1108800" cy="300959"/>
          </a:xfrm>
          <a:prstGeom prst="rect">
            <a:avLst/>
          </a:prstGeom>
        </p:spPr>
      </p:pic>
      <p:cxnSp>
        <p:nvCxnSpPr>
          <p:cNvPr id="18" name="Linie 2">
            <a:extLst>
              <a:ext uri="{FF2B5EF4-FFF2-40B4-BE49-F238E27FC236}">
                <a16:creationId xmlns:a16="http://schemas.microsoft.com/office/drawing/2014/main" id="{5A3EFCFE-C3C4-2D46-3944-4DDA1CFDE8D2}"/>
              </a:ext>
            </a:extLst>
          </p:cNvPr>
          <p:cNvCxnSpPr>
            <a:cxnSpLocks/>
          </p:cNvCxnSpPr>
          <p:nvPr userDrawn="1"/>
        </p:nvCxnSpPr>
        <p:spPr>
          <a:xfrm>
            <a:off x="8506329" y="592930"/>
            <a:ext cx="0" cy="446400"/>
          </a:xfrm>
          <a:prstGeom prst="line">
            <a:avLst/>
          </a:prstGeom>
          <a:ln w="3175">
            <a:solidFill>
              <a:srgbClr val="80A3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49A06C28-8BFA-4587-AF1B-FF361C09FE84}"/>
              </a:ext>
            </a:extLst>
          </p:cNvPr>
          <p:cNvGrpSpPr/>
          <p:nvPr userDrawn="1"/>
        </p:nvGrpSpPr>
        <p:grpSpPr>
          <a:xfrm>
            <a:off x="6625129" y="592022"/>
            <a:ext cx="1888969" cy="448612"/>
            <a:chOff x="6625129" y="592022"/>
            <a:chExt cx="1888969" cy="448612"/>
          </a:xfrm>
        </p:grpSpPr>
        <p:pic>
          <p:nvPicPr>
            <p:cNvPr id="20" name="ÖAW Logo">
              <a:extLst>
                <a:ext uri="{FF2B5EF4-FFF2-40B4-BE49-F238E27FC236}">
                  <a16:creationId xmlns:a16="http://schemas.microsoft.com/office/drawing/2014/main" id="{934116C4-6FFF-4109-970E-8E9B8468D2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/>
            <a:stretch/>
          </p:blipFill>
          <p:spPr>
            <a:xfrm>
              <a:off x="6625129" y="592186"/>
              <a:ext cx="586800" cy="448448"/>
            </a:xfrm>
            <a:prstGeom prst="rect">
              <a:avLst/>
            </a:prstGeom>
          </p:spPr>
        </p:pic>
        <p:cxnSp>
          <p:nvCxnSpPr>
            <p:cNvPr id="21" name="Linie 1">
              <a:extLst>
                <a:ext uri="{FF2B5EF4-FFF2-40B4-BE49-F238E27FC236}">
                  <a16:creationId xmlns:a16="http://schemas.microsoft.com/office/drawing/2014/main" id="{CAC4EDCF-BC7E-40FE-BAFF-FAA77064E8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397329" y="592022"/>
              <a:ext cx="0" cy="446400"/>
            </a:xfrm>
            <a:prstGeom prst="line">
              <a:avLst/>
            </a:prstGeom>
            <a:ln w="3175" cap="flat">
              <a:solidFill>
                <a:srgbClr val="80A3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4996D76F-8254-444D-85E7-196E340A2479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368145" y="602021"/>
              <a:ext cx="1145953" cy="4291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183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4" r:id="rId2"/>
    <p:sldLayoutId id="2147483659" r:id="rId3"/>
    <p:sldLayoutId id="2147483660" r:id="rId4"/>
    <p:sldLayoutId id="2147483657" r:id="rId5"/>
    <p:sldLayoutId id="2147483650" r:id="rId6"/>
    <p:sldLayoutId id="2147483662" r:id="rId7"/>
    <p:sldLayoutId id="2147483661" r:id="rId8"/>
    <p:sldLayoutId id="2147483651" r:id="rId9"/>
    <p:sldLayoutId id="2147483652" r:id="rId10"/>
    <p:sldLayoutId id="2147483653" r:id="rId11"/>
    <p:sldLayoutId id="2147483658" r:id="rId12"/>
  </p:sldLayoutIdLst>
  <p:hf hdr="0"/>
  <p:txStyles>
    <p:titleStyle>
      <a:lvl1pPr algn="l" defTabSz="914400" rtl="0" eaLnBrk="1" latinLnBrk="0" hangingPunct="1">
        <a:lnSpc>
          <a:spcPct val="93000"/>
        </a:lnSpc>
        <a:spcBef>
          <a:spcPct val="0"/>
        </a:spcBef>
        <a:buNone/>
        <a:defRPr sz="4250" b="1" kern="1200" spc="20" baseline="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92000"/>
        </a:lnSpc>
        <a:spcBef>
          <a:spcPts val="0"/>
        </a:spcBef>
        <a:buFontTx/>
        <a:buNone/>
        <a:defRPr sz="30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3000" kern="1200" spc="10" baseline="0">
          <a:solidFill>
            <a:schemeClr val="tx1"/>
          </a:solidFill>
          <a:latin typeface="+mn-lt"/>
          <a:ea typeface="+mn-ea"/>
          <a:cs typeface="+mn-cs"/>
        </a:defRPr>
      </a:lvl2pPr>
      <a:lvl3pPr marL="6336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504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267200" indent="-316800" algn="l" defTabSz="914400" rtl="0" eaLnBrk="1" latinLnBrk="0" hangingPunct="1">
        <a:lnSpc>
          <a:spcPct val="92000"/>
        </a:lnSpc>
        <a:spcBef>
          <a:spcPts val="0"/>
        </a:spcBef>
        <a:buFont typeface="Crimson Pro" pitchFamily="2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33" userDrawn="1">
          <p15:clr>
            <a:srgbClr val="F26B43"/>
          </p15:clr>
        </p15:guide>
        <p15:guide id="2" pos="404" userDrawn="1">
          <p15:clr>
            <a:srgbClr val="F26B43"/>
          </p15:clr>
        </p15:guide>
        <p15:guide id="3" pos="7305" userDrawn="1">
          <p15:clr>
            <a:srgbClr val="F26B43"/>
          </p15:clr>
        </p15:guide>
        <p15:guide id="4" orient="horz" pos="650" userDrawn="1">
          <p15:clr>
            <a:srgbClr val="F26B43"/>
          </p15:clr>
        </p15:guide>
        <p15:guide id="5" orient="horz" pos="3828" userDrawn="1">
          <p15:clr>
            <a:srgbClr val="A4A3A4"/>
          </p15:clr>
        </p15:guide>
        <p15:guide id="6" orient="horz" pos="1618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2E1820-D874-F2CB-3E85-CB299BAAF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6539" y="2785731"/>
            <a:ext cx="4496400" cy="1818167"/>
          </a:xfrm>
        </p:spPr>
        <p:txBody>
          <a:bodyPr/>
          <a:lstStyle/>
          <a:p>
            <a:r>
              <a:rPr lang="en-US" dirty="0"/>
              <a:t>Marietta Blau Institute for Particle Physics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2CB4DD4-9629-C751-60BD-93B76F3915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Jochen Schieck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EB0A537-EAFE-391A-30B3-1A9638CC6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Vienna, 14.IX.2026</a:t>
            </a:r>
          </a:p>
        </p:txBody>
      </p:sp>
      <p:pic>
        <p:nvPicPr>
          <p:cNvPr id="19" name="Bildplatzhalter 18">
            <a:extLst>
              <a:ext uri="{FF2B5EF4-FFF2-40B4-BE49-F238E27FC236}">
                <a16:creationId xmlns:a16="http://schemas.microsoft.com/office/drawing/2014/main" id="{DC622F1C-C2B8-657F-4283-E038FDCC63A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3" r="7553"/>
          <a:stretch/>
        </p:blipFill>
        <p:spPr/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412EE77-D15B-AEFE-0A3D-4F65AC0A90CC}"/>
              </a:ext>
            </a:extLst>
          </p:cNvPr>
          <p:cNvSpPr/>
          <p:nvPr/>
        </p:nvSpPr>
        <p:spPr>
          <a:xfrm>
            <a:off x="6188149" y="563526"/>
            <a:ext cx="3402418" cy="914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35257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9DD3A1-B940-C62B-ECBC-6F5F09124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896AC-34F6-81B1-8F46-17A37BDEB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2</a:t>
            </a:fld>
            <a:endParaRPr lang="de-AT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8F0024-5EB4-875C-B9BE-E13DC037C5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endParaRPr lang="en-AT" sz="5400" dirty="0"/>
          </a:p>
          <a:p>
            <a:pPr algn="ctr"/>
            <a:r>
              <a:rPr lang="en-AT" sz="5400" dirty="0"/>
              <a:t>Welcome to the M4JETS Conference 2026 in Vienna</a:t>
            </a:r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2BE3878F-9BEA-EFEB-595B-7C8B8C56A8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47193" y="6436800"/>
            <a:ext cx="1440000" cy="180000"/>
          </a:xfrm>
        </p:spPr>
        <p:txBody>
          <a:bodyPr/>
          <a:lstStyle/>
          <a:p>
            <a:r>
              <a:rPr lang="en-US" dirty="0"/>
              <a:t>14.IX.2026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34366A-9C38-16C4-5EFC-B49C9B7C806B}"/>
              </a:ext>
            </a:extLst>
          </p:cNvPr>
          <p:cNvSpPr/>
          <p:nvPr/>
        </p:nvSpPr>
        <p:spPr>
          <a:xfrm>
            <a:off x="8654902" y="543854"/>
            <a:ext cx="1903228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484838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7835C9-0E24-677D-26C8-EC14DFDDC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Marietta Blau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6E613BA-42CB-4755-1432-BE68421A4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Marietta Blau Institute for Particle Physics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AB38F84-ECD0-98D6-D148-C1CE00CD4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7FB24E3-3DA2-2DC1-43C9-AB21649BDB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18784" y="1503443"/>
            <a:ext cx="3366000" cy="4803299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Austrian Physicist (1894-1970)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Working at </a:t>
            </a:r>
            <a:r>
              <a:rPr lang="en-US" err="1"/>
              <a:t>Institut</a:t>
            </a:r>
            <a:r>
              <a:rPr lang="en-US"/>
              <a:t> für </a:t>
            </a:r>
            <a:r>
              <a:rPr lang="en-US" err="1"/>
              <a:t>Radiumforschung</a:t>
            </a:r>
            <a:r>
              <a:rPr lang="en-US"/>
              <a:t> (founded 1910)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Key contribution to visualization of particle Tracks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Emigration to Mexico in 1938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Proposed several times for Nobel Prize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AECE54-47C7-6FB7-BDEC-E4ABE1E76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00" y="1510846"/>
            <a:ext cx="7385718" cy="48032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AC1005-C7F2-374E-E0E7-D75CC8AA1ACA}"/>
              </a:ext>
            </a:extLst>
          </p:cNvPr>
          <p:cNvSpPr/>
          <p:nvPr/>
        </p:nvSpPr>
        <p:spPr>
          <a:xfrm>
            <a:off x="9186530" y="543854"/>
            <a:ext cx="1371600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60BFA0D0-FA18-EC4E-D784-65A7F39E74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47193" y="6436800"/>
            <a:ext cx="1440000" cy="180000"/>
          </a:xfrm>
        </p:spPr>
        <p:txBody>
          <a:bodyPr/>
          <a:lstStyle/>
          <a:p>
            <a:r>
              <a:rPr lang="en-US" dirty="0"/>
              <a:t>14.IX.2026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2A5550-F3C6-753E-D2B6-B038A819FE28}"/>
              </a:ext>
            </a:extLst>
          </p:cNvPr>
          <p:cNvSpPr/>
          <p:nvPr/>
        </p:nvSpPr>
        <p:spPr>
          <a:xfrm>
            <a:off x="8654902" y="543854"/>
            <a:ext cx="1903228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113720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C42E-8464-82BE-9EFC-50CC68834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5C1C8C-9AF6-E2A4-C910-EF3F7C752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Marietta Blau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3F9B3EA-FE70-8404-F45D-C67A73663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Marietta Blau Institute for Particle Physics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493A12-BB4B-C7C5-D5DB-35B5EF7C5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A7E9B40-CE77-B12E-9168-F7183FE36C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895" y="5226596"/>
            <a:ext cx="11101705" cy="1010123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Visualization of Spallation process induced by cosmic radiation on photographic plate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740D9E4-EA62-303C-7489-80D90F5CF2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" r="2568" b="11150"/>
          <a:stretch>
            <a:fillRect/>
          </a:stretch>
        </p:blipFill>
        <p:spPr>
          <a:xfrm>
            <a:off x="839230" y="1173854"/>
            <a:ext cx="5679464" cy="39507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7BE81D-B078-9350-6310-A7B7EF1893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142" y="1290946"/>
            <a:ext cx="3385315" cy="366742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170FE4B2-50CB-C86B-DD33-1ABA7AB6CED7}"/>
              </a:ext>
            </a:extLst>
          </p:cNvPr>
          <p:cNvSpPr/>
          <p:nvPr/>
        </p:nvSpPr>
        <p:spPr>
          <a:xfrm>
            <a:off x="1138686" y="2514600"/>
            <a:ext cx="914400" cy="914400"/>
          </a:xfrm>
          <a:prstGeom prst="ellipse">
            <a:avLst/>
          </a:prstGeom>
          <a:noFill/>
          <a:ln w="47625" cap="flat" cmpd="sng">
            <a:solidFill>
              <a:srgbClr val="FF000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914400"/>
                      <a:gd name="csY0" fmla="*/ 457200 h 914400"/>
                      <a:gd name="csX1" fmla="*/ 457200 w 914400"/>
                      <a:gd name="csY1" fmla="*/ 0 h 914400"/>
                      <a:gd name="csX2" fmla="*/ 914400 w 914400"/>
                      <a:gd name="csY2" fmla="*/ 457200 h 914400"/>
                      <a:gd name="csX3" fmla="*/ 457200 w 914400"/>
                      <a:gd name="csY3" fmla="*/ 914400 h 914400"/>
                      <a:gd name="csX4" fmla="*/ 0 w 914400"/>
                      <a:gd name="csY4" fmla="*/ 457200 h 9144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914400" h="914400" extrusionOk="0">
                        <a:moveTo>
                          <a:pt x="0" y="457200"/>
                        </a:moveTo>
                        <a:cubicBezTo>
                          <a:pt x="-4550" y="201889"/>
                          <a:pt x="178283" y="9913"/>
                          <a:pt x="457200" y="0"/>
                        </a:cubicBezTo>
                        <a:cubicBezTo>
                          <a:pt x="757394" y="10040"/>
                          <a:pt x="886822" y="205572"/>
                          <a:pt x="914400" y="457200"/>
                        </a:cubicBezTo>
                        <a:cubicBezTo>
                          <a:pt x="909345" y="714641"/>
                          <a:pt x="707577" y="926162"/>
                          <a:pt x="457200" y="914400"/>
                        </a:cubicBezTo>
                        <a:cubicBezTo>
                          <a:pt x="168344" y="894511"/>
                          <a:pt x="22609" y="720508"/>
                          <a:pt x="0" y="45720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876258-8012-B25E-3136-6BC4A3DB65BC}"/>
              </a:ext>
            </a:extLst>
          </p:cNvPr>
          <p:cNvSpPr txBox="1"/>
          <p:nvPr/>
        </p:nvSpPr>
        <p:spPr>
          <a:xfrm>
            <a:off x="8895305" y="4830734"/>
            <a:ext cx="2783775" cy="3277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400" spc="10"/>
              <a:t>Nature Volume 140, page 585 (1937)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DF76C-FBB2-EC12-4FF8-34EFB827FA08}"/>
              </a:ext>
            </a:extLst>
          </p:cNvPr>
          <p:cNvSpPr/>
          <p:nvPr/>
        </p:nvSpPr>
        <p:spPr>
          <a:xfrm>
            <a:off x="9186530" y="543854"/>
            <a:ext cx="1371600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F56678EE-CDF5-C264-B1B2-6F447A3826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47193" y="6436800"/>
            <a:ext cx="1440000" cy="180000"/>
          </a:xfrm>
        </p:spPr>
        <p:txBody>
          <a:bodyPr/>
          <a:lstStyle/>
          <a:p>
            <a:r>
              <a:rPr lang="en-US" dirty="0"/>
              <a:t>14.IX.2026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40E2D2-5A15-2453-AE9D-158AA46496B9}"/>
              </a:ext>
            </a:extLst>
          </p:cNvPr>
          <p:cNvSpPr/>
          <p:nvPr/>
        </p:nvSpPr>
        <p:spPr>
          <a:xfrm>
            <a:off x="8654902" y="543854"/>
            <a:ext cx="1903228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169048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447F8-7A14-B69B-DCA4-4D4FBF12C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5038AD-DD73-C01A-C50C-38028DD84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Marietta Blau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1219DD4-95A6-310B-14CB-3BAFA2907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Marietta Blau Institute for Particle Physics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4A50069-49E2-C59D-CE1B-E2D5AEC0C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666BFBF-7A96-57D1-EFA7-C4F997BE31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0936" y="1503443"/>
            <a:ext cx="6219645" cy="4803299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Pioneering visualization of particle tracks using Nuclear Emulsion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Groundbreaking work for particle detection</a:t>
            </a:r>
          </a:p>
          <a:p>
            <a:pPr marL="7740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Nobel Prize for Cecil Powell for the detection of </a:t>
            </a:r>
            <a:r>
              <a:rPr lang="en-US" err="1"/>
              <a:t>Pions</a:t>
            </a:r>
            <a:r>
              <a:rPr lang="en-US"/>
              <a:t> (and </a:t>
            </a:r>
            <a:r>
              <a:rPr lang="en-US" err="1"/>
              <a:t>Myons</a:t>
            </a:r>
            <a:r>
              <a:rPr lang="en-US"/>
              <a:t>) in cosmic rays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Essential experimental technique to study fundamental particles</a:t>
            </a:r>
          </a:p>
          <a:p>
            <a:pPr marL="7740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87833EE-64FC-C3E7-2B55-1D8DB1B6B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989" y="1803854"/>
            <a:ext cx="4943148" cy="386183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8D346C6-A9C4-B30F-DEDF-11FB30B4E507}"/>
              </a:ext>
            </a:extLst>
          </p:cNvPr>
          <p:cNvSpPr/>
          <p:nvPr/>
        </p:nvSpPr>
        <p:spPr>
          <a:xfrm>
            <a:off x="9186530" y="543854"/>
            <a:ext cx="1371600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7D15A09D-C330-6F6A-A2AB-3975C0E440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47193" y="6436800"/>
            <a:ext cx="1440000" cy="180000"/>
          </a:xfrm>
        </p:spPr>
        <p:txBody>
          <a:bodyPr/>
          <a:lstStyle/>
          <a:p>
            <a:r>
              <a:rPr lang="en-US" dirty="0"/>
              <a:t>14.IX.2026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D27FCA-4754-08AD-3A5B-8A4D051A9248}"/>
              </a:ext>
            </a:extLst>
          </p:cNvPr>
          <p:cNvSpPr/>
          <p:nvPr/>
        </p:nvSpPr>
        <p:spPr>
          <a:xfrm>
            <a:off x="8654902" y="543854"/>
            <a:ext cx="1903228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240881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22502-E03A-AC5A-76CF-1C40FBEFD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930E67-23B4-10C0-253F-D42EE6253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Institut</a:t>
            </a:r>
            <a:r>
              <a:rPr lang="en-US"/>
              <a:t> für </a:t>
            </a:r>
            <a:r>
              <a:rPr lang="en-US" err="1"/>
              <a:t>Radiumforschung</a:t>
            </a:r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CCC8C8-EDD0-51F0-2595-DE38DD112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Marietta Blau Institute for Particle Physics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3C78C5-39E2-201B-4C10-AAB28893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C09444C-696C-4F68-F7EF-5AC7C3495D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0936" y="2078966"/>
            <a:ext cx="6702724" cy="4227776"/>
          </a:xfrm>
        </p:spPr>
        <p:txBody>
          <a:bodyPr>
            <a:normAutofit fontScale="925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First dedicated Institute for research on radioactivity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Institute of the </a:t>
            </a:r>
            <a:r>
              <a:rPr lang="en-US" err="1"/>
              <a:t>Kaiserliche</a:t>
            </a:r>
            <a:r>
              <a:rPr lang="en-US"/>
              <a:t> Akademie der </a:t>
            </a:r>
            <a:r>
              <a:rPr lang="en-US" err="1"/>
              <a:t>Wissenschaften</a:t>
            </a:r>
            <a:r>
              <a:rPr lang="en-US"/>
              <a:t> (now ÖAW)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Marietta Blau performed her key research at this institute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/>
              <a:t>Hosts now the Institute for Quantum </a:t>
            </a:r>
            <a:r>
              <a:rPr lang="en-US" err="1"/>
              <a:t>Optices</a:t>
            </a:r>
            <a:r>
              <a:rPr lang="en-US"/>
              <a:t> and Quantum Information (IQOQI)</a:t>
            </a:r>
          </a:p>
          <a:p>
            <a:pPr marL="7740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A9BB33-3548-9488-7FA1-FC42F3224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76" y="1422266"/>
            <a:ext cx="3371413" cy="21145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2C4A4C-CED5-B612-6C7B-4FADFABAE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477" y="3616666"/>
            <a:ext cx="3371414" cy="251732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BF3B6E5-6FCF-0ECB-4B34-6EB4C1DDB455}"/>
              </a:ext>
            </a:extLst>
          </p:cNvPr>
          <p:cNvSpPr/>
          <p:nvPr/>
        </p:nvSpPr>
        <p:spPr>
          <a:xfrm>
            <a:off x="9186530" y="543854"/>
            <a:ext cx="1371600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5E81064C-C0CD-340E-1CBB-C5074E32A9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47193" y="6436800"/>
            <a:ext cx="1440000" cy="180000"/>
          </a:xfrm>
        </p:spPr>
        <p:txBody>
          <a:bodyPr/>
          <a:lstStyle/>
          <a:p>
            <a:r>
              <a:rPr lang="en-US" dirty="0"/>
              <a:t>14.IX.2026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686D58-C700-2A95-A766-3D477AAAB4EB}"/>
              </a:ext>
            </a:extLst>
          </p:cNvPr>
          <p:cNvSpPr/>
          <p:nvPr/>
        </p:nvSpPr>
        <p:spPr>
          <a:xfrm>
            <a:off x="8654902" y="543854"/>
            <a:ext cx="1903228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995856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64922-1032-3A33-CF5C-C98497A46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3F0C-AF9D-B055-1F82-9C5820BD5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15" y="543854"/>
            <a:ext cx="5793585" cy="1260000"/>
          </a:xfrm>
        </p:spPr>
        <p:txBody>
          <a:bodyPr/>
          <a:lstStyle/>
          <a:p>
            <a:r>
              <a:rPr lang="en-US" sz="4000"/>
              <a:t>Marietta Blau Institute for Particle Physics (MBI) 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3F6F128-42D2-7B02-BEA8-0723642BC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Marietta Blau Institute for Particle Physics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A9AF8D-1B0D-150F-D1C3-BC9E4A8FA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2D1337F-3926-1808-7934-3152EB8351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0936" y="2078966"/>
            <a:ext cx="6702724" cy="422777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MBI was founded in 2025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Merger of two former ÖAW institutes with closely related scientific disciplines</a:t>
            </a:r>
          </a:p>
          <a:p>
            <a:pPr marL="7740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Stefan Meyer Institute for subatomic Physics (SMI)</a:t>
            </a:r>
          </a:p>
          <a:p>
            <a:pPr marL="774000" lvl="1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b="1" dirty="0"/>
              <a:t>Institute for High Energy Physics (HEPHY) 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About 120 people (head count),</a:t>
            </a:r>
            <a:br>
              <a:rPr lang="en-US" dirty="0"/>
            </a:br>
            <a:r>
              <a:rPr lang="en-US" dirty="0"/>
              <a:t>including 25-30 PhD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ADE9166-6E2E-DB61-BD8C-B99E44807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536" y="1604992"/>
            <a:ext cx="1483264" cy="148326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8AE4623-9AA1-5A84-9192-2D26E75C8F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723" y="1545284"/>
            <a:ext cx="2743061" cy="154297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A949D45-CC75-28DC-5D7C-B7B867C84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468" y="4406948"/>
            <a:ext cx="4261449" cy="1595697"/>
          </a:xfrm>
          <a:prstGeom prst="rect">
            <a:avLst/>
          </a:prstGeom>
        </p:spPr>
      </p:pic>
      <p:sp>
        <p:nvSpPr>
          <p:cNvPr id="24" name="Down Arrow 23">
            <a:extLst>
              <a:ext uri="{FF2B5EF4-FFF2-40B4-BE49-F238E27FC236}">
                <a16:creationId xmlns:a16="http://schemas.microsoft.com/office/drawing/2014/main" id="{5A6F8030-243A-08AE-42B0-3D2A69BB8C52}"/>
              </a:ext>
            </a:extLst>
          </p:cNvPr>
          <p:cNvSpPr/>
          <p:nvPr/>
        </p:nvSpPr>
        <p:spPr>
          <a:xfrm rot="19903271">
            <a:off x="8790713" y="3474112"/>
            <a:ext cx="483079" cy="78069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>
            <a:extLst>
              <a:ext uri="{FF2B5EF4-FFF2-40B4-BE49-F238E27FC236}">
                <a16:creationId xmlns:a16="http://schemas.microsoft.com/office/drawing/2014/main" id="{8AC0C2FE-392E-40C8-2437-C44E8CD2D551}"/>
              </a:ext>
            </a:extLst>
          </p:cNvPr>
          <p:cNvSpPr/>
          <p:nvPr/>
        </p:nvSpPr>
        <p:spPr>
          <a:xfrm rot="2036435">
            <a:off x="10177106" y="3474618"/>
            <a:ext cx="483079" cy="780691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A509C3-9949-4BF3-44D9-78694B8BD140}"/>
              </a:ext>
            </a:extLst>
          </p:cNvPr>
          <p:cNvSpPr/>
          <p:nvPr/>
        </p:nvSpPr>
        <p:spPr>
          <a:xfrm>
            <a:off x="9186530" y="543854"/>
            <a:ext cx="1371600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297B3FB4-779C-E869-7FA1-2C19D14EF9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47193" y="6436800"/>
            <a:ext cx="1440000" cy="180000"/>
          </a:xfrm>
        </p:spPr>
        <p:txBody>
          <a:bodyPr/>
          <a:lstStyle/>
          <a:p>
            <a:r>
              <a:rPr lang="en-US" dirty="0"/>
              <a:t>14.IX.2026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178FF1-2ADB-9D46-3928-3CFF5754DADF}"/>
              </a:ext>
            </a:extLst>
          </p:cNvPr>
          <p:cNvSpPr/>
          <p:nvPr/>
        </p:nvSpPr>
        <p:spPr>
          <a:xfrm>
            <a:off x="8654902" y="543854"/>
            <a:ext cx="1903228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1256650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ED761-687B-10B7-F7B7-2898A1298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16" y="543854"/>
            <a:ext cx="5793584" cy="1260000"/>
          </a:xfrm>
        </p:spPr>
        <p:txBody>
          <a:bodyPr/>
          <a:lstStyle/>
          <a:p>
            <a:r>
              <a:rPr lang="en-US" sz="4400" dirty="0"/>
              <a:t>Marietta Blau Institute for Particle Physics</a:t>
            </a:r>
            <a:endParaRPr lang="en-A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89E3B-82B4-F212-F031-90DC98810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Here is the headline for the presentation</a:t>
            </a:r>
            <a:endParaRPr lang="de-A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DEA1B8-AFF0-9458-44BE-246E3C08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de-AT" smtClean="0"/>
              <a:pPr/>
              <a:t>8</a:t>
            </a:fld>
            <a:endParaRPr lang="de-AT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ECB771-0CF1-692E-40DC-A1AE50D4C9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Austria’s largest non-university research institute focusing on experimental and theoretical particle physics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3200" dirty="0"/>
              <a:t>Largest Austrian Participant in experimental program at CERN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significant contribution to the development, conception, construction and testing of experiments and subsequent data analysis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Involvement in scientific program at KEK (Japan) and LNGS (CRESST and COSINUS)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3200" dirty="0"/>
              <a:t>Cooperation with TU Wien and Universität Wien</a:t>
            </a:r>
            <a:endParaRPr lang="en-US" sz="3200" dirty="0"/>
          </a:p>
          <a:p>
            <a:endParaRPr lang="en-AT" dirty="0"/>
          </a:p>
        </p:txBody>
      </p:sp>
      <p:sp>
        <p:nvSpPr>
          <p:cNvPr id="7" name="Datumsplatzhalter 2">
            <a:extLst>
              <a:ext uri="{FF2B5EF4-FFF2-40B4-BE49-F238E27FC236}">
                <a16:creationId xmlns:a16="http://schemas.microsoft.com/office/drawing/2014/main" id="{71C4A316-D35B-1A22-2F51-A7663870F7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47193" y="6436800"/>
            <a:ext cx="1440000" cy="180000"/>
          </a:xfrm>
        </p:spPr>
        <p:txBody>
          <a:bodyPr/>
          <a:lstStyle/>
          <a:p>
            <a:r>
              <a:rPr lang="en-US" dirty="0"/>
              <a:t>14.IX.2026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6F2B2F-699F-5E5F-0B35-EDCAC3721A28}"/>
              </a:ext>
            </a:extLst>
          </p:cNvPr>
          <p:cNvSpPr/>
          <p:nvPr/>
        </p:nvSpPr>
        <p:spPr>
          <a:xfrm>
            <a:off x="8654902" y="543854"/>
            <a:ext cx="1903228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714248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583FF-BEE4-C24D-E4DA-BD709681E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337E8-AE62-2086-7678-23DD8C3FD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15" y="543854"/>
            <a:ext cx="5948860" cy="1260000"/>
          </a:xfrm>
        </p:spPr>
        <p:txBody>
          <a:bodyPr/>
          <a:lstStyle/>
          <a:p>
            <a:r>
              <a:rPr lang="en-US" sz="3600"/>
              <a:t>Austrian Academy </a:t>
            </a:r>
            <a:br>
              <a:rPr lang="en-US" sz="3600"/>
            </a:br>
            <a:r>
              <a:rPr lang="en-US" sz="3600"/>
              <a:t>of Sciences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E8F380-7DAD-EA50-7B49-49242400E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14.IX.2026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B4C990B-FAA5-1A18-77C8-B7361F385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Marietta Blau Institute for Particle Physics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7AAA742-71C6-84E2-4BD0-0319A9847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3982E-9FCD-46FD-838E-91360AB2390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27BF516E-C603-D946-CFA1-E8253CC89A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0936" y="2078966"/>
            <a:ext cx="6702724" cy="4227776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AT" sz="2800" dirty="0"/>
              <a:t>Austria</a:t>
            </a:r>
            <a:r>
              <a:rPr lang="en-GB" altLang="en-US" sz="2800" dirty="0"/>
              <a:t>‘</a:t>
            </a:r>
            <a:r>
              <a:rPr lang="en-GB" altLang="en-AT" sz="2800" dirty="0"/>
              <a:t>s central non-university research and science institution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AT" sz="2800" dirty="0"/>
              <a:t>established in 1847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AT" sz="2800" dirty="0"/>
              <a:t>ÖAW operates 25 research institutes with broad scientific orientation 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AT" sz="2800" dirty="0"/>
              <a:t>About 1800 employees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altLang="en-AT" sz="2800"/>
              <a:t>3 year budget of 529 M€ (2024-2026)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AT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FF771892-A7AA-4C7F-2D07-A3FDCB06B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422" y="1634496"/>
            <a:ext cx="4099363" cy="297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fik 6">
            <a:extLst>
              <a:ext uri="{FF2B5EF4-FFF2-40B4-BE49-F238E27FC236}">
                <a16:creationId xmlns:a16="http://schemas.microsoft.com/office/drawing/2014/main" id="{E516B81E-9CA3-7192-888E-EEB6E782B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997" y="4669182"/>
            <a:ext cx="2488391" cy="152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304E1E8-3721-0A0C-F64A-CF1DC3DAB7B9}"/>
              </a:ext>
            </a:extLst>
          </p:cNvPr>
          <p:cNvSpPr/>
          <p:nvPr/>
        </p:nvSpPr>
        <p:spPr>
          <a:xfrm>
            <a:off x="9186530" y="543854"/>
            <a:ext cx="1371600" cy="59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648850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ÖAW Institute COOP EN">
  <a:themeElements>
    <a:clrScheme name="Benutzerdefiniert 2">
      <a:dk1>
        <a:srgbClr val="000000"/>
      </a:dk1>
      <a:lt1>
        <a:srgbClr val="FFFFFF"/>
      </a:lt1>
      <a:dk2>
        <a:srgbClr val="307BBF"/>
      </a:dk2>
      <a:lt2>
        <a:srgbClr val="EAF2F9"/>
      </a:lt2>
      <a:accent1>
        <a:srgbClr val="307BBF"/>
      </a:accent1>
      <a:accent2>
        <a:srgbClr val="6592CD"/>
      </a:accent2>
      <a:accent3>
        <a:srgbClr val="91ACDA"/>
      </a:accent3>
      <a:accent4>
        <a:srgbClr val="B8C7E8"/>
      </a:accent4>
      <a:accent5>
        <a:srgbClr val="DCE3F4"/>
      </a:accent5>
      <a:accent6>
        <a:srgbClr val="EAF2F9"/>
      </a:accent6>
      <a:hlink>
        <a:srgbClr val="000000"/>
      </a:hlink>
      <a:folHlink>
        <a:srgbClr val="000000"/>
      </a:folHlink>
    </a:clrScheme>
    <a:fontScheme name="ÖAW P">
      <a:majorFont>
        <a:latin typeface="Lato"/>
        <a:ea typeface=""/>
        <a:cs typeface=""/>
      </a:majorFont>
      <a:minorFont>
        <a:latin typeface="Crimson Pro"/>
        <a:ea typeface=""/>
        <a:cs typeface=""/>
      </a:minorFont>
    </a:fontScheme>
    <a:fmtScheme name="Zitierfähig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/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MBI_PPP_Vorlage_COOP_EN" id="{644D5B88-6D59-4BE2-8EDE-9523BE9FA620}" vid="{B4687814-40F5-4734-A64D-A875F7843240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0503A9E85A9A4D8704AD6DAB1F1010" ma:contentTypeVersion="17" ma:contentTypeDescription="Create a new document." ma:contentTypeScope="" ma:versionID="6307d0de57b6029eb4baaf29c4394f09">
  <xsd:schema xmlns:xsd="http://www.w3.org/2001/XMLSchema" xmlns:xs="http://www.w3.org/2001/XMLSchema" xmlns:p="http://schemas.microsoft.com/office/2006/metadata/properties" xmlns:ns2="05450bd9-eec5-42a8-85cc-afca79094646" xmlns:ns3="803a0e2a-20b6-4dfc-b857-1f30c27242b3" targetNamespace="http://schemas.microsoft.com/office/2006/metadata/properties" ma:root="true" ma:fieldsID="f11ce3ead8f90a16f3ad09eeca98c82b" ns2:_="" ns3:_="">
    <xsd:import namespace="05450bd9-eec5-42a8-85cc-afca79094646"/>
    <xsd:import namespace="803a0e2a-20b6-4dfc-b857-1f30c27242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Inf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450bd9-eec5-42a8-85cc-afca790946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4a9df8e-f349-4444-a116-c467c435423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nfo" ma:index="24" nillable="true" ma:displayName="Info" ma:format="Dropdown" ma:internalName="Info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3a0e2a-20b6-4dfc-b857-1f30c27242b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0fd6aca-02d1-4b7f-abd8-ef0a59f58ede}" ma:internalName="TaxCatchAll" ma:showField="CatchAllData" ma:web="803a0e2a-20b6-4dfc-b857-1f30c27242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450bd9-eec5-42a8-85cc-afca79094646">
      <Terms xmlns="http://schemas.microsoft.com/office/infopath/2007/PartnerControls"/>
    </lcf76f155ced4ddcb4097134ff3c332f>
    <TaxCatchAll xmlns="803a0e2a-20b6-4dfc-b857-1f30c27242b3" xsi:nil="true"/>
    <Info xmlns="05450bd9-eec5-42a8-85cc-afca79094646" xsi:nil="true"/>
  </documentManagement>
</p:properties>
</file>

<file path=customXml/itemProps1.xml><?xml version="1.0" encoding="utf-8"?>
<ds:datastoreItem xmlns:ds="http://schemas.openxmlformats.org/officeDocument/2006/customXml" ds:itemID="{5034F798-848F-4006-843D-B54A9AB9E0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E3540F-3B2C-4BBB-ABE4-D01D2EEB487D}">
  <ds:schemaRefs>
    <ds:schemaRef ds:uri="05450bd9-eec5-42a8-85cc-afca79094646"/>
    <ds:schemaRef ds:uri="803a0e2a-20b6-4dfc-b857-1f30c27242b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F5A64A7-EF5F-4BC7-96C4-2CF766820959}">
  <ds:schemaRefs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803a0e2a-20b6-4dfc-b857-1f30c27242b3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05450bd9-eec5-42a8-85cc-afca79094646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425</Words>
  <Application>Microsoft Macintosh PowerPoint</Application>
  <PresentationFormat>Widescreen</PresentationFormat>
  <Paragraphs>73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Crimson Pro</vt:lpstr>
      <vt:lpstr>Lato</vt:lpstr>
      <vt:lpstr>Arial</vt:lpstr>
      <vt:lpstr>ÖAW Institute COOP EN</vt:lpstr>
      <vt:lpstr>Marietta Blau Institute for Particle Physics  </vt:lpstr>
      <vt:lpstr>PowerPoint Presentation</vt:lpstr>
      <vt:lpstr>Marietta Blau </vt:lpstr>
      <vt:lpstr>Marietta Blau </vt:lpstr>
      <vt:lpstr>Marietta Blau </vt:lpstr>
      <vt:lpstr>Institut für Radiumforschung</vt:lpstr>
      <vt:lpstr>Marietta Blau Institute for Particle Physics (MBI) </vt:lpstr>
      <vt:lpstr>Marietta Blau Institute for Particle Physics</vt:lpstr>
      <vt:lpstr>Austrian Academy  of Sciences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Schieck, Jochen</dc:creator>
  <cp:lastModifiedBy>Schieck, Jochen</cp:lastModifiedBy>
  <cp:revision>68</cp:revision>
  <dcterms:created xsi:type="dcterms:W3CDTF">2026-04-07T10:38:01Z</dcterms:created>
  <dcterms:modified xsi:type="dcterms:W3CDTF">2026-09-13T18:52:18Z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0x010100B20503A9E85A9A4D8704AD6DAB1F1010</vt:lpwstr>
  </property>
  <property fmtid="{D5CDD505-2E9C-101B-9397-08002B2CF9AE}" pid="3" name="MediaServiceImageTags">
    <vt:lpwstr/>
  </property>
</Properties>
</file>