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sldIdLst>
    <p:sldId id="274" r:id="rId3"/>
    <p:sldId id="257" r:id="rId4"/>
    <p:sldId id="258" r:id="rId5"/>
    <p:sldId id="273" r:id="rId6"/>
    <p:sldId id="262" r:id="rId7"/>
    <p:sldId id="263" r:id="rId8"/>
    <p:sldId id="264" r:id="rId9"/>
    <p:sldId id="272" r:id="rId10"/>
    <p:sldId id="265" r:id="rId11"/>
    <p:sldId id="266" r:id="rId12"/>
    <p:sldId id="267" r:id="rId13"/>
    <p:sldId id="269" r:id="rId14"/>
    <p:sldId id="270" r:id="rId16"/>
    <p:sldId id="271" r:id="rId17"/>
  </p:sldIdLst>
  <p:sldSz cx="146304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92" d="100"/>
          <a:sy n="92" d="100"/>
        </p:scale>
        <p:origin x="1992" y="96"/>
      </p:cViewPr>
      <p:guideLst>
        <p:guide orient="horz" pos="210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8" Type="http://schemas.openxmlformats.org/officeDocument/2006/relationships/tags" Target="../tags/tag14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4" Type="http://schemas.openxmlformats.org/officeDocument/2006/relationships/notesSlide" Target="../notesSlides/notesSlide1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18.xml"/><Relationship Id="rId11" Type="http://schemas.openxmlformats.org/officeDocument/2006/relationships/tags" Target="../tags/tag17.xml"/><Relationship Id="rId10" Type="http://schemas.openxmlformats.org/officeDocument/2006/relationships/tags" Target="../tags/tag16.xml"/><Relationship Id="rId1" Type="http://schemas.openxmlformats.org/officeDocument/2006/relationships/tags" Target="../tags/tag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72C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1051560"/>
            <a:ext cx="91440" cy="608076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88720" y="1033271"/>
            <a:ext cx="12070080" cy="283845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  <a:defRPr sz="1500" b="1">
                <a:solidFill>
                  <a:srgbClr val="96D8D5"/>
                </a:solidFill>
                <a:latin typeface="Aptos"/>
              </a:defRPr>
            </a:pPr>
            <a:r>
              <a:t>ML4JETS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88720" y="1874519"/>
            <a:ext cx="12252960" cy="1508760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  <a:defRPr sz="3900" b="1">
                <a:solidFill>
                  <a:srgbClr val="FFFFFF"/>
                </a:solidFill>
                <a:latin typeface="Aptos"/>
              </a:defRPr>
            </a:pPr>
            <a:r>
              <a:t>Classification-Generative</a:t>
            </a:r>
          </a:p>
          <a:p>
            <a:pPr algn="l">
              <a:lnSpc>
                <a:spcPct val="108000"/>
              </a:lnSpc>
              <a:spcAft>
                <a:spcPts val="500"/>
              </a:spcAft>
              <a:defRPr sz="3900" b="1">
                <a:solidFill>
                  <a:srgbClr val="FFFFFF"/>
                </a:solidFill>
                <a:latin typeface="Aptos"/>
              </a:defRPr>
            </a:pPr>
            <a:r>
              <a:t>Supervised Fine-Tuning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8720" y="3648456"/>
            <a:ext cx="12252960" cy="731520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  <a:defRPr sz="2700" b="0">
                <a:solidFill>
                  <a:srgbClr val="CAE1E6"/>
                </a:solidFill>
                <a:latin typeface="Aptos"/>
              </a:defRPr>
            </a:pPr>
            <a:r>
              <a:t>for Hierarchical Tagging of ML4HEP Literature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5120640"/>
            <a:ext cx="10972800" cy="483235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  <a:defRPr sz="2700" b="1">
                <a:solidFill>
                  <a:srgbClr val="FFFFFF"/>
                </a:solidFill>
                <a:latin typeface="Aptos"/>
              </a:defRPr>
            </a:pPr>
            <a:r>
              <a:t>Ziyue Chen  |  IHEP</a:t>
            </a:r>
            <a:r>
              <a:rPr lang="en-US"/>
              <a:t> UCAS 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88720" y="5925312"/>
            <a:ext cx="10972800" cy="320040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  <a:defRPr sz="1400" b="1">
                <a:solidFill>
                  <a:srgbClr val="96D8D5"/>
                </a:solidFill>
                <a:latin typeface="Aptos"/>
              </a:defRPr>
            </a:pPr>
            <a:r>
              <a:t>Collaborators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6382512"/>
            <a:ext cx="12435840" cy="1417320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  <a:defRPr sz="1700" b="0">
                <a:solidFill>
                  <a:srgbClr val="FFFFFF"/>
                </a:solidFill>
                <a:latin typeface="Aptos"/>
              </a:defRPr>
            </a:pPr>
            <a:r>
              <a:t>Claudius Krause, PhD  |  MBI Vienna (ÖAW)</a:t>
            </a:r>
          </a:p>
          <a:p>
            <a:pPr algn="l">
              <a:lnSpc>
                <a:spcPct val="108000"/>
              </a:lnSpc>
              <a:spcAft>
                <a:spcPts val="500"/>
              </a:spcAft>
              <a:defRPr sz="1700" b="0">
                <a:solidFill>
                  <a:srgbClr val="FFFFFF"/>
                </a:solidFill>
                <a:latin typeface="Aptos"/>
              </a:defRPr>
            </a:pPr>
            <a:r>
              <a:t>Ke Li  |  Chinese Academy of Sciences (CN)</a:t>
            </a:r>
          </a:p>
          <a:p>
            <a:pPr algn="l">
              <a:lnSpc>
                <a:spcPct val="108000"/>
              </a:lnSpc>
              <a:spcAft>
                <a:spcPts val="500"/>
              </a:spcAft>
              <a:defRPr sz="1700" b="0">
                <a:solidFill>
                  <a:srgbClr val="FFFFFF"/>
                </a:solidFill>
                <a:latin typeface="Aptos"/>
              </a:defRPr>
            </a:pPr>
            <a:r>
              <a:t>Ramon Winterhalder  |  Università degli Studi di Milano</a:t>
            </a:r>
          </a:p>
          <a:p>
            <a:pPr algn="l">
              <a:lnSpc>
                <a:spcPct val="108000"/>
              </a:lnSpc>
              <a:spcAft>
                <a:spcPts val="500"/>
              </a:spcAft>
              <a:defRPr sz="1700" b="0">
                <a:solidFill>
                  <a:srgbClr val="FFFFFF"/>
                </a:solidFill>
                <a:latin typeface="Aptos"/>
              </a:defRPr>
            </a:pPr>
            <a:r>
              <a:t>Yulei Zhang  |  University of Washington (US)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6928" y="457200"/>
            <a:ext cx="91440" cy="310896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29768"/>
            <a:ext cx="13075920" cy="292608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r>
              <a:t>INTRODUCTION / MOTIVATION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6384" y="932688"/>
            <a:ext cx="13075920" cy="1005840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  <a:defRPr sz="2900" b="1">
                <a:solidFill>
                  <a:srgbClr val="172C38"/>
                </a:solidFill>
                <a:latin typeface="Aptos"/>
              </a:defRPr>
            </a:pPr>
            <a:r>
              <a:rPr>
                <a:solidFill>
                  <a:srgbClr val="202428"/>
                </a:solidFill>
              </a:rPr>
              <a:t>A growing literature makes manual tagging a recurring bottleneck</a:t>
            </a:r>
            <a:endParaRPr>
              <a:solidFill>
                <a:srgbClr val="202428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04672" y="7680960"/>
            <a:ext cx="13030200" cy="13716"/>
          </a:xfrm>
          <a:prstGeom prst="rect">
            <a:avLst/>
          </a:prstGeom>
          <a:solidFill>
            <a:srgbClr val="D6E1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7827264"/>
            <a:ext cx="7315200" cy="210312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  <a:defRPr sz="1000" b="0">
                <a:solidFill>
                  <a:srgbClr val="536975"/>
                </a:solidFill>
                <a:latin typeface="Aptos"/>
              </a:defRPr>
            </a:pPr>
            <a:r>
              <a:rPr>
                <a:solidFill>
                  <a:srgbClr val="202428"/>
                </a:solidFill>
              </a:rPr>
              <a:t>ML4Jets  |  Ziyue Chen, IHEP</a:t>
            </a:r>
            <a:endParaRPr>
              <a:solidFill>
                <a:srgbClr val="202428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8680" y="1810385"/>
            <a:ext cx="530352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300" b="1">
                <a:solidFill>
                  <a:srgbClr val="202428"/>
                </a:solidFill>
              </a:defRPr>
            </a:pPr>
            <a:r>
              <a:rPr dirty="0"/>
              <a:t>ML4HEP literature is growing in volume, topical breadth, and overlap.</a:t>
            </a:r>
            <a:endParaRPr dirty="0"/>
          </a:p>
        </p:txBody>
      </p:sp>
      <p:sp>
        <p:nvSpPr>
          <p:cNvPr id="14" name="TextBox 13"/>
          <p:cNvSpPr txBox="1"/>
          <p:nvPr/>
        </p:nvSpPr>
        <p:spPr>
          <a:xfrm>
            <a:off x="868680" y="2745232"/>
            <a:ext cx="5303520" cy="1572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indent="-191770">
              <a:spcAft>
                <a:spcPts val="200"/>
              </a:spcAft>
              <a:buFont typeface="Arial" panose="020B0604020202020204" pitchFamily="34" charset="0"/>
              <a:buChar char="•"/>
              <a:defRPr sz="2000" b="0">
                <a:solidFill>
                  <a:srgbClr val="666C70"/>
                </a:solidFill>
              </a:defRPr>
            </a:pPr>
            <a:r>
              <a:rPr dirty="0"/>
              <a:t>One paper may span methods, datasets, applications, and parent topics.</a:t>
            </a:r>
            <a:endParaRPr dirty="0"/>
          </a:p>
          <a:p>
            <a:pPr marL="274320" indent="-191770">
              <a:spcAft>
                <a:spcPts val="200"/>
              </a:spcAft>
              <a:buFont typeface="Arial" panose="020B0604020202020204" pitchFamily="34" charset="0"/>
              <a:buChar char="•"/>
              <a:defRPr sz="2000" b="0">
                <a:solidFill>
                  <a:srgbClr val="666C70"/>
                </a:solidFill>
              </a:defRPr>
            </a:pPr>
            <a:r>
              <a:rPr dirty="0"/>
              <a:t>Manual tagging repeats these decisions paper by paper.</a:t>
            </a:r>
            <a:endParaRPr dirty="0"/>
          </a:p>
          <a:p>
            <a:pPr marL="274320" indent="-191770">
              <a:spcAft>
                <a:spcPts val="200"/>
              </a:spcAft>
              <a:buFont typeface="Arial" panose="020B0604020202020204" pitchFamily="34" charset="0"/>
              <a:buChar char="•"/>
              <a:defRPr sz="2000" b="0">
                <a:solidFill>
                  <a:srgbClr val="666C70"/>
                </a:solidFill>
              </a:defRPr>
            </a:pPr>
            <a:r>
              <a:rPr dirty="0"/>
              <a:t>Human curation becomes time consuming as the corpus grows.</a:t>
            </a:r>
            <a:endParaRPr dirty="0"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7960" y="2011680"/>
            <a:ext cx="7040880" cy="402336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1155680" y="7827264"/>
            <a:ext cx="269748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500"/>
              </a:spcAft>
              <a:defRPr sz="1000" b="0">
                <a:solidFill>
                  <a:srgbClr val="666C70"/>
                </a:solidFill>
              </a:defRPr>
            </a:pPr>
            <a:r>
              <a:t>CG-SFT     02 / 14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223885" y="6035040"/>
            <a:ext cx="3669665" cy="48895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>
              <a:spcAft>
                <a:spcPts val="0"/>
              </a:spcAft>
              <a:defRPr sz="1100" b="0">
                <a:solidFill>
                  <a:srgbClr val="666C70"/>
                </a:solidFill>
              </a:defRPr>
            </a:pPr>
            <a:r>
              <a:rPr>
                <a:solidFill>
                  <a:srgbClr val="666C70"/>
                </a:solidFill>
              </a:rPr>
              <a:t>Source: iml-wg.github.io/HEPML-LivingReview/</a:t>
            </a:r>
            <a:endParaRPr sz="1100"/>
          </a:p>
        </p:txBody>
      </p:sp>
      <p:sp>
        <p:nvSpPr>
          <p:cNvPr id="60" name="Report outline"/>
          <p:cNvSpPr/>
          <p:nvPr/>
        </p:nvSpPr>
        <p:spPr>
          <a:xfrm>
            <a:off x="868680" y="4951095"/>
            <a:ext cx="5349240" cy="1572768"/>
          </a:xfrm>
          <a:noFill/>
          <a:ln w="0"/>
        </p:spPr>
        <p:txBody>
          <a:bodyPr wrap="square" lIns="18288" tIns="0" rIns="18288" bIns="0" anchor="t"/>
          <a:lstStyle/>
          <a:p>
            <a:pPr>
              <a:spcAft>
                <a:spcPts val="250"/>
              </a:spcAft>
              <a:defRPr sz="1600" b="1">
                <a:solidFill>
                  <a:srgbClr val="202428"/>
                </a:solidFill>
              </a:defRPr>
            </a:pPr>
            <a:r>
              <a:rPr sz="2300" dirty="0"/>
              <a:t>REPORT OUTLINE</a:t>
            </a:r>
            <a:endParaRPr sz="2300" dirty="0"/>
          </a:p>
          <a:p>
            <a:pPr marL="274320" indent="-191770">
              <a:spcAft>
                <a:spcPts val="150"/>
              </a:spcAft>
              <a:buFont typeface="Arial" panose="020B0604020202020204" pitchFamily="34" charset="0"/>
              <a:buChar char="•"/>
              <a:defRPr sz="1500">
                <a:solidFill>
                  <a:srgbClr val="666C70"/>
                </a:solidFill>
              </a:defRPr>
            </a:pPr>
            <a:r>
              <a:rPr sz="2000" dirty="0"/>
              <a:t>Part 1 — CG-SFT: fine-tune an LLM to assign labels to established HEP/ML papers.</a:t>
            </a:r>
            <a:endParaRPr sz="2000" dirty="0"/>
          </a:p>
          <a:p>
            <a:pPr marL="274320" indent="-191770">
              <a:spcAft>
                <a:spcPts val="150"/>
              </a:spcAft>
              <a:buFont typeface="Arial" panose="020B0604020202020204" pitchFamily="34" charset="0"/>
              <a:buChar char="•"/>
              <a:defRPr sz="1500">
                <a:solidFill>
                  <a:srgbClr val="666C70"/>
                </a:solidFill>
              </a:defRPr>
            </a:pPr>
            <a:r>
              <a:rPr sz="2000" dirty="0"/>
              <a:t>Part 2 — knowledge base + HEPML Agent: organize the curated literature for domain research.</a:t>
            </a:r>
            <a:endParaRPr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6928" y="457200"/>
            <a:ext cx="91440" cy="310896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29768"/>
            <a:ext cx="13075920" cy="292608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r>
              <a:t>RESEARCH PURPOSE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6384" y="932688"/>
            <a:ext cx="13075920" cy="1544320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  <a:defRPr sz="2900" b="1">
                <a:solidFill>
                  <a:srgbClr val="172C38"/>
                </a:solidFill>
                <a:latin typeface="Aptos"/>
              </a:defRPr>
            </a:pPr>
            <a:r>
              <a:rPr dirty="0">
                <a:solidFill>
                  <a:srgbClr val="202428"/>
                </a:solidFill>
              </a:rPr>
              <a:t>Research purpose: </a:t>
            </a:r>
            <a:r>
              <a:rPr lang="en-US" dirty="0">
                <a:sym typeface="+mn-ea"/>
              </a:rPr>
              <a:t> </a:t>
            </a:r>
            <a:r>
              <a:rPr lang="en-US" altLang="zh-CN" dirty="0">
                <a:sym typeface="+mn-ea"/>
              </a:rPr>
              <a:t>Classify literature using LLM and further organize it into a knowledge base</a:t>
            </a:r>
            <a:endParaRPr lang="en-US" altLang="zh-CN" dirty="0">
              <a:sym typeface="+mn-ea"/>
            </a:endParaRPr>
          </a:p>
          <a:p>
            <a:pPr algn="l">
              <a:lnSpc>
                <a:spcPct val="108000"/>
              </a:lnSpc>
              <a:spcAft>
                <a:spcPts val="500"/>
              </a:spcAft>
              <a:defRPr sz="2900" b="1">
                <a:solidFill>
                  <a:srgbClr val="172C38"/>
                </a:solidFill>
                <a:latin typeface="Aptos"/>
              </a:defRPr>
            </a:pPr>
            <a:endParaRPr lang="en-US" altLang="zh-CN" dirty="0">
              <a:sym typeface="+mn-e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04672" y="7680960"/>
            <a:ext cx="13030200" cy="13716"/>
          </a:xfrm>
          <a:prstGeom prst="rect">
            <a:avLst/>
          </a:prstGeom>
          <a:solidFill>
            <a:srgbClr val="D6E1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7827264"/>
            <a:ext cx="7315200" cy="210312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  <a:defRPr sz="1000" b="0">
                <a:solidFill>
                  <a:srgbClr val="536975"/>
                </a:solidFill>
                <a:latin typeface="Aptos"/>
              </a:defRPr>
            </a:pPr>
            <a:r>
              <a:rPr>
                <a:solidFill>
                  <a:srgbClr val="202428"/>
                </a:solidFill>
              </a:rPr>
              <a:t>ML4Jets  |  Ziyue Chen, IHEP</a:t>
            </a:r>
            <a:endParaRPr>
              <a:solidFill>
                <a:srgbClr val="202428"/>
              </a:solidFill>
            </a:endParaRP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0" y="1965960"/>
            <a:ext cx="7223760" cy="425196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86130" y="1965960"/>
            <a:ext cx="53035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indent="-191770">
              <a:spcAft>
                <a:spcPts val="200"/>
              </a:spcAft>
              <a:buFont typeface="Arial" panose="020B0604020202020204" pitchFamily="34" charset="0"/>
              <a:buChar char="•"/>
              <a:defRPr sz="2200" b="1">
                <a:solidFill>
                  <a:srgbClr val="202428"/>
                </a:solidFill>
              </a:defRPr>
            </a:pPr>
            <a:r>
              <a:rPr dirty="0"/>
              <a:t>Input: paper title + abstract</a:t>
            </a:r>
            <a:endParaRPr dirty="0"/>
          </a:p>
          <a:p>
            <a:pPr marL="274320" indent="-191770">
              <a:spcAft>
                <a:spcPts val="200"/>
              </a:spcAft>
              <a:buFont typeface="Arial" panose="020B0604020202020204" pitchFamily="34" charset="0"/>
              <a:buChar char="•"/>
              <a:defRPr sz="2200" b="1">
                <a:solidFill>
                  <a:srgbClr val="202428"/>
                </a:solidFill>
              </a:defRPr>
            </a:pPr>
            <a:r>
              <a:rPr dirty="0"/>
              <a:t>Output: 91 labels in a fixed order</a:t>
            </a:r>
            <a:endParaRPr dirty="0"/>
          </a:p>
        </p:txBody>
      </p:sp>
      <p:sp>
        <p:nvSpPr>
          <p:cNvPr id="14" name="TextBox 13"/>
          <p:cNvSpPr txBox="1"/>
          <p:nvPr/>
        </p:nvSpPr>
        <p:spPr>
          <a:xfrm>
            <a:off x="868680" y="2999232"/>
            <a:ext cx="5303520" cy="1389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indent="-191770">
              <a:spcAft>
                <a:spcPts val="200"/>
              </a:spcAft>
              <a:buFont typeface="Arial" panose="020B0604020202020204" pitchFamily="34" charset="0"/>
              <a:buChar char="•"/>
              <a:defRPr sz="2000" b="0">
                <a:solidFill>
                  <a:srgbClr val="666C70"/>
                </a:solidFill>
              </a:defRPr>
            </a:pPr>
            <a:r>
              <a:rPr dirty="0"/>
              <a:t>Multi-label: several positive labels per paper.</a:t>
            </a:r>
            <a:endParaRPr dirty="0"/>
          </a:p>
          <a:p>
            <a:pPr marL="274320" indent="-191770">
              <a:spcAft>
                <a:spcPts val="200"/>
              </a:spcAft>
              <a:buFont typeface="Arial" panose="020B0604020202020204" pitchFamily="34" charset="0"/>
              <a:buChar char="•"/>
              <a:defRPr sz="2000" b="0">
                <a:solidFill>
                  <a:srgbClr val="666C70"/>
                </a:solidFill>
              </a:defRPr>
            </a:pPr>
            <a:r>
              <a:rPr dirty="0"/>
              <a:t>Hierarchical: parent–child relations add structure.</a:t>
            </a:r>
            <a:endParaRPr dirty="0"/>
          </a:p>
          <a:p>
            <a:pPr marL="274320" indent="-191770">
              <a:spcAft>
                <a:spcPts val="200"/>
              </a:spcAft>
              <a:buFont typeface="Arial" panose="020B0604020202020204" pitchFamily="34" charset="0"/>
              <a:buChar char="•"/>
              <a:defRPr sz="2000" b="0">
                <a:solidFill>
                  <a:srgbClr val="666C70"/>
                </a:solidFill>
              </a:defRPr>
            </a:pPr>
            <a:r>
              <a:rPr dirty="0"/>
              <a:t>Example: one paper can cover graph representations and jet tagging.</a:t>
            </a:r>
            <a:endParaRPr dirty="0"/>
          </a:p>
        </p:txBody>
      </p:sp>
      <p:sp>
        <p:nvSpPr>
          <p:cNvPr id="15" name="TextBox 14"/>
          <p:cNvSpPr txBox="1"/>
          <p:nvPr/>
        </p:nvSpPr>
        <p:spPr>
          <a:xfrm>
            <a:off x="868680" y="4617720"/>
            <a:ext cx="530352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indent="-191770">
              <a:spcAft>
                <a:spcPts val="200"/>
              </a:spcAft>
              <a:buFont typeface="Arial" panose="020B0604020202020204" pitchFamily="34" charset="0"/>
              <a:buChar char="•"/>
              <a:defRPr sz="2000" b="0">
                <a:solidFill>
                  <a:srgbClr val="202428"/>
                </a:solidFill>
              </a:defRPr>
            </a:pPr>
            <a:r>
              <a:rPr dirty="0"/>
              <a:t>One controlled &lt;yes&gt;/&lt;no&gt; decision per label.</a:t>
            </a:r>
            <a:endParaRPr dirty="0"/>
          </a:p>
          <a:p>
            <a:pPr marL="274320" indent="-191770">
              <a:spcAft>
                <a:spcPts val="200"/>
              </a:spcAft>
              <a:buFont typeface="Arial" panose="020B0604020202020204" pitchFamily="34" charset="0"/>
              <a:buChar char="•"/>
              <a:defRPr sz="2000" b="0">
                <a:solidFill>
                  <a:srgbClr val="202428"/>
                </a:solidFill>
              </a:defRPr>
            </a:pPr>
            <a:r>
              <a:rPr dirty="0"/>
              <a:t>Fixed order → checkable vector.</a:t>
            </a:r>
            <a:endParaRPr dirty="0"/>
          </a:p>
          <a:p>
            <a:pPr marL="274320" indent="-191770">
              <a:spcAft>
                <a:spcPts val="200"/>
              </a:spcAft>
              <a:buFont typeface="Arial" panose="020B0604020202020204" pitchFamily="34" charset="0"/>
              <a:buChar char="•"/>
              <a:defRPr sz="2000" b="0">
                <a:solidFill>
                  <a:srgbClr val="202428"/>
                </a:solidFill>
              </a:defRPr>
            </a:pPr>
            <a:r>
              <a:rPr dirty="0"/>
              <a:t>No formatting ambiguity.</a:t>
            </a:r>
            <a:endParaRPr dirty="0"/>
          </a:p>
        </p:txBody>
      </p:sp>
      <p:sp>
        <p:nvSpPr>
          <p:cNvPr id="16" name="TextBox 15"/>
          <p:cNvSpPr txBox="1"/>
          <p:nvPr/>
        </p:nvSpPr>
        <p:spPr>
          <a:xfrm>
            <a:off x="868680" y="6053328"/>
            <a:ext cx="5394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600" b="0">
                <a:solidFill>
                  <a:srgbClr val="666C70"/>
                </a:solidFill>
              </a:defRPr>
            </a:pPr>
            <a:r>
              <a:rPr dirty="0"/>
              <a:t>91 labels · 77 parent–child relations · 1,819 records · 186 held-out test papers</a:t>
            </a:r>
            <a:endParaRPr dirty="0"/>
          </a:p>
        </p:txBody>
      </p:sp>
      <p:sp>
        <p:nvSpPr>
          <p:cNvPr id="17" name="TextBox 16"/>
          <p:cNvSpPr txBox="1"/>
          <p:nvPr/>
        </p:nvSpPr>
        <p:spPr>
          <a:xfrm>
            <a:off x="11155680" y="7827264"/>
            <a:ext cx="269748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500"/>
              </a:spcAft>
              <a:defRPr sz="1000" b="0">
                <a:solidFill>
                  <a:srgbClr val="666C70"/>
                </a:solidFill>
              </a:defRPr>
            </a:pPr>
            <a:r>
              <a:t>CG-SFT     03 / 14</a:t>
            </a:r>
          </a:p>
        </p:txBody>
      </p:sp>
      <p:sp>
        <p:nvSpPr>
          <p:cNvPr id="30" name="Input/output example"/>
          <p:cNvSpPr/>
          <p:nvPr/>
        </p:nvSpPr>
        <p:spPr>
          <a:xfrm>
            <a:off x="6629400" y="3181985"/>
            <a:ext cx="6720840" cy="311785"/>
          </a:xfrm>
          <a:prstGeom prst="rect">
            <a:avLst/>
          </a:prstGeom>
          <a:noFill/>
          <a:ln w="19050">
            <a:solidFill>
              <a:srgbClr val="FF0000"/>
            </a:solidFill>
            <a:prstDash val="solid"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6928" y="457200"/>
            <a:ext cx="91440" cy="310896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29768"/>
            <a:ext cx="13075920" cy="292608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r>
              <a:t>RESEARCH METHOD / ARCHITECTURE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6384" y="932688"/>
            <a:ext cx="13075920" cy="1005840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  <a:defRPr sz="2900" b="1">
                <a:solidFill>
                  <a:srgbClr val="172C38"/>
                </a:solidFill>
                <a:latin typeface="Aptos"/>
              </a:defRPr>
            </a:pPr>
            <a:r>
              <a:t>One generative network, specialized at the decision interface</a:t>
            </a:r>
          </a:p>
        </p:txBody>
      </p:sp>
      <p:sp>
        <p:nvSpPr>
          <p:cNvPr id="5" name="Rectangle 4"/>
          <p:cNvSpPr/>
          <p:nvPr/>
        </p:nvSpPr>
        <p:spPr>
          <a:xfrm>
            <a:off x="804672" y="7680960"/>
            <a:ext cx="13030200" cy="13716"/>
          </a:xfrm>
          <a:prstGeom prst="rect">
            <a:avLst/>
          </a:prstGeom>
          <a:solidFill>
            <a:srgbClr val="D6E1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7827264"/>
            <a:ext cx="7315200" cy="210312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  <a:defRPr sz="1000" b="0">
                <a:solidFill>
                  <a:srgbClr val="536975"/>
                </a:solidFill>
                <a:latin typeface="Aptos"/>
              </a:defRPr>
            </a:pPr>
            <a:r>
              <a:t>ML4Jets  |  Ziyue Chen, IHEP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002536"/>
            <a:ext cx="12893040" cy="713232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  <a:defRPr sz="2100" b="0">
                <a:solidFill>
                  <a:srgbClr val="536975"/>
                </a:solidFill>
                <a:latin typeface="Aptos"/>
              </a:defRPr>
            </a:pPr>
            <a:r>
              <a:t>Shared Qwen states feed the native LM head; LoRA and optional decision-row adapters support task adaptation.</a:t>
            </a:r>
          </a:p>
        </p:txBody>
      </p:sp>
      <p:sp>
        <p:nvSpPr>
          <p:cNvPr id="9" name="Rectangle 8"/>
          <p:cNvSpPr/>
          <p:nvPr/>
        </p:nvSpPr>
        <p:spPr>
          <a:xfrm>
            <a:off x="896112" y="2907792"/>
            <a:ext cx="2779776" cy="1417320"/>
          </a:xfrm>
          <a:prstGeom prst="rect">
            <a:avLst/>
          </a:prstGeom>
          <a:solidFill>
            <a:srgbClr val="EEF4F6"/>
          </a:solidFill>
          <a:ln w="15240">
            <a:solidFill>
              <a:srgbClr val="246A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87552" y="3044952"/>
            <a:ext cx="2596896" cy="457200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500"/>
              </a:spcAft>
              <a:defRPr sz="2200" b="1">
                <a:solidFill>
                  <a:srgbClr val="246AA8"/>
                </a:solidFill>
                <a:latin typeface="Aptos"/>
              </a:defRPr>
            </a:pPr>
            <a:r>
              <a:t>Token embeddings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87552" y="3602736"/>
            <a:ext cx="2596896" cy="694944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500"/>
              </a:spcAft>
              <a:defRPr sz="1700" b="0">
                <a:solidFill>
                  <a:srgbClr val="172C38"/>
                </a:solidFill>
                <a:latin typeface="Aptos"/>
              </a:defRPr>
            </a:pPr>
            <a:r>
              <a:t>Paper + ordered template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434840" y="2761488"/>
            <a:ext cx="3035808" cy="1417320"/>
          </a:xfrm>
          <a:prstGeom prst="rect">
            <a:avLst/>
          </a:prstGeom>
          <a:solidFill>
            <a:srgbClr val="EEF4F6"/>
          </a:solidFill>
          <a:ln w="15240">
            <a:solidFill>
              <a:srgbClr val="246A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61688" y="2834640"/>
            <a:ext cx="3035808" cy="1417320"/>
          </a:xfrm>
          <a:prstGeom prst="rect">
            <a:avLst/>
          </a:prstGeom>
          <a:solidFill>
            <a:srgbClr val="EEF4F6"/>
          </a:solidFill>
          <a:ln w="15240">
            <a:solidFill>
              <a:srgbClr val="246A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288536" y="2907792"/>
            <a:ext cx="3035808" cy="1417320"/>
          </a:xfrm>
          <a:prstGeom prst="rect">
            <a:avLst/>
          </a:prstGeom>
          <a:solidFill>
            <a:srgbClr val="EEF4F6"/>
          </a:solidFill>
          <a:ln w="15240">
            <a:solidFill>
              <a:srgbClr val="246A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25696" y="3054096"/>
            <a:ext cx="2770632" cy="457200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500"/>
              </a:spcAft>
              <a:defRPr sz="2400" b="1">
                <a:solidFill>
                  <a:srgbClr val="246AA8"/>
                </a:solidFill>
                <a:latin typeface="Aptos"/>
              </a:defRPr>
            </a:pPr>
            <a:r>
              <a:t>Qwen decoder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07408" y="3630168"/>
            <a:ext cx="2816352" cy="457200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500"/>
              </a:spcAft>
              <a:defRPr sz="1700" b="0">
                <a:solidFill>
                  <a:srgbClr val="172C38"/>
                </a:solidFill>
                <a:latin typeface="Aptos"/>
              </a:defRPr>
            </a:pPr>
            <a:r>
              <a:t>Causal attention + MLP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385048" y="2907792"/>
            <a:ext cx="2423160" cy="1417320"/>
          </a:xfrm>
          <a:prstGeom prst="rect">
            <a:avLst/>
          </a:prstGeom>
          <a:solidFill>
            <a:srgbClr val="EEF4F6"/>
          </a:solidFill>
          <a:ln w="15240">
            <a:solidFill>
              <a:srgbClr val="246A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76488" y="3044952"/>
            <a:ext cx="2240279" cy="457200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500"/>
              </a:spcAft>
              <a:defRPr sz="2200" b="1">
                <a:solidFill>
                  <a:srgbClr val="246AA8"/>
                </a:solidFill>
                <a:latin typeface="Aptos"/>
              </a:defRPr>
            </a:pPr>
            <a:r>
              <a:t>Native LM head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76488" y="3602736"/>
            <a:ext cx="2240279" cy="694944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500"/>
              </a:spcAft>
              <a:defRPr sz="1700" b="0">
                <a:solidFill>
                  <a:srgbClr val="172C38"/>
                </a:solidFill>
                <a:latin typeface="Aptos"/>
              </a:defRPr>
            </a:pPr>
            <a:r>
              <a:t>All vocabulary rows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475720" y="2907792"/>
            <a:ext cx="2286000" cy="1417320"/>
          </a:xfrm>
          <a:prstGeom prst="rect">
            <a:avLst/>
          </a:prstGeom>
          <a:solidFill>
            <a:srgbClr val="EEF4F6"/>
          </a:solidFill>
          <a:ln w="15240"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1567160" y="3044952"/>
            <a:ext cx="2103120" cy="457200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500"/>
              </a:spcAft>
              <a:defRPr sz="2200" b="1">
                <a:solidFill>
                  <a:srgbClr val="008C95"/>
                </a:solidFill>
                <a:latin typeface="Aptos"/>
              </a:defRPr>
            </a:pPr>
            <a:r>
              <a:t>Decision rows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567160" y="3602736"/>
            <a:ext cx="2103120" cy="694944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500"/>
              </a:spcAft>
              <a:defRPr sz="1700" b="0">
                <a:solidFill>
                  <a:srgbClr val="172C38"/>
                </a:solidFill>
                <a:latin typeface="Aptos"/>
              </a:defRPr>
            </a:pPr>
            <a:r>
              <a:t>&lt;yes&gt;     &lt;no&gt;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3685032" y="3602736"/>
            <a:ext cx="557784" cy="0"/>
          </a:xfrm>
          <a:prstGeom prst="line">
            <a:avLst/>
          </a:prstGeom>
          <a:ln w="21590">
            <a:solidFill>
              <a:srgbClr val="53697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7498079" y="3602736"/>
            <a:ext cx="822961" cy="0"/>
          </a:xfrm>
          <a:prstGeom prst="line">
            <a:avLst/>
          </a:prstGeom>
          <a:ln w="21590">
            <a:solidFill>
              <a:srgbClr val="53697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406640" y="2980944"/>
            <a:ext cx="950976" cy="457200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500"/>
              </a:spcAft>
              <a:defRPr sz="1400" b="0">
                <a:solidFill>
                  <a:srgbClr val="536975"/>
                </a:solidFill>
                <a:latin typeface="Aptos"/>
              </a:defRPr>
            </a:pPr>
            <a:r>
              <a:t>h at t - 1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10826496" y="3602736"/>
            <a:ext cx="594360" cy="0"/>
          </a:xfrm>
          <a:prstGeom prst="line">
            <a:avLst/>
          </a:prstGeom>
          <a:ln w="21590">
            <a:solidFill>
              <a:srgbClr val="53697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96112" y="4809744"/>
            <a:ext cx="6400800" cy="548640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  <a:defRPr sz="1900" b="1">
                <a:solidFill>
                  <a:srgbClr val="246AA8"/>
                </a:solidFill>
                <a:latin typeface="Aptos"/>
              </a:defRPr>
            </a:pPr>
            <a:r>
              <a:t>Attention projection: frozen path + low-rank update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682496" y="5486400"/>
            <a:ext cx="1444752" cy="1097280"/>
          </a:xfrm>
          <a:prstGeom prst="rect">
            <a:avLst/>
          </a:prstGeom>
          <a:solidFill>
            <a:srgbClr val="EEF4F6"/>
          </a:solidFill>
          <a:ln w="15240">
            <a:solidFill>
              <a:srgbClr val="246A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773936" y="5623560"/>
            <a:ext cx="1261872" cy="457200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500"/>
              </a:spcAft>
              <a:defRPr sz="2200" b="1">
                <a:solidFill>
                  <a:srgbClr val="246AA8"/>
                </a:solidFill>
                <a:latin typeface="Aptos"/>
              </a:defRPr>
            </a:pPr>
            <a:r>
              <a:t>W0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773936" y="6181344"/>
            <a:ext cx="1261872" cy="374903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500"/>
              </a:spcAft>
              <a:defRPr sz="1700" b="0">
                <a:solidFill>
                  <a:srgbClr val="172C38"/>
                </a:solidFill>
                <a:latin typeface="Aptos"/>
              </a:defRPr>
            </a:pPr>
            <a:r>
              <a:t>Frozen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758184" y="5486400"/>
            <a:ext cx="960120" cy="1097280"/>
          </a:xfrm>
          <a:prstGeom prst="rect">
            <a:avLst/>
          </a:prstGeom>
          <a:solidFill>
            <a:srgbClr val="EEF4F6"/>
          </a:solidFill>
          <a:ln w="15240"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849624" y="5623560"/>
            <a:ext cx="777240" cy="457200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500"/>
              </a:spcAft>
              <a:defRPr sz="2200" b="1">
                <a:solidFill>
                  <a:srgbClr val="008C95"/>
                </a:solidFill>
                <a:latin typeface="Aptos"/>
              </a:defRPr>
            </a:pPr>
            <a:r>
              <a:t>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849624" y="6181344"/>
            <a:ext cx="777240" cy="374903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500"/>
              </a:spcAft>
              <a:defRPr sz="1700" b="0">
                <a:solidFill>
                  <a:srgbClr val="172C38"/>
                </a:solidFill>
                <a:latin typeface="Aptos"/>
              </a:defRPr>
            </a:pPr>
            <a:r>
              <a:t>Rank r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056632" y="5486400"/>
            <a:ext cx="960120" cy="1097280"/>
          </a:xfrm>
          <a:prstGeom prst="rect">
            <a:avLst/>
          </a:prstGeom>
          <a:solidFill>
            <a:srgbClr val="EEF4F6"/>
          </a:solidFill>
          <a:ln w="15240"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148072" y="5623560"/>
            <a:ext cx="777240" cy="457200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500"/>
              </a:spcAft>
              <a:defRPr sz="2200" b="1">
                <a:solidFill>
                  <a:srgbClr val="008C95"/>
                </a:solidFill>
                <a:latin typeface="Aptos"/>
              </a:defRPr>
            </a:pPr>
            <a:r>
              <a:t>B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6968" y="5870448"/>
            <a:ext cx="320040" cy="365760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500"/>
              </a:spcAft>
              <a:defRPr sz="2200" b="0">
                <a:solidFill>
                  <a:srgbClr val="172C38"/>
                </a:solidFill>
                <a:latin typeface="Aptos"/>
              </a:defRPr>
            </a:pPr>
            <a:r>
              <a:t>u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1261872" y="6062472"/>
            <a:ext cx="365760" cy="0"/>
          </a:xfrm>
          <a:prstGeom prst="line">
            <a:avLst/>
          </a:prstGeom>
          <a:ln w="21590">
            <a:solidFill>
              <a:srgbClr val="53697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 flipV="1">
            <a:off x="1380744" y="5330952"/>
            <a:ext cx="0" cy="731520"/>
          </a:xfrm>
          <a:prstGeom prst="line">
            <a:avLst/>
          </a:prstGeom>
          <a:ln w="21590">
            <a:solidFill>
              <a:srgbClr val="008C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1380744" y="5330952"/>
            <a:ext cx="2852928" cy="0"/>
          </a:xfrm>
          <a:prstGeom prst="line">
            <a:avLst/>
          </a:prstGeom>
          <a:ln w="21590">
            <a:solidFill>
              <a:srgbClr val="008C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4233672" y="5330952"/>
            <a:ext cx="0" cy="118872"/>
          </a:xfrm>
          <a:prstGeom prst="line">
            <a:avLst/>
          </a:prstGeom>
          <a:ln w="21590">
            <a:solidFill>
              <a:srgbClr val="008C9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>
            <a:off x="4745736" y="6062472"/>
            <a:ext cx="265176" cy="0"/>
          </a:xfrm>
          <a:prstGeom prst="line">
            <a:avLst/>
          </a:prstGeom>
          <a:ln w="21590">
            <a:solidFill>
              <a:srgbClr val="008C9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6510528" y="5788152"/>
            <a:ext cx="512064" cy="512064"/>
          </a:xfrm>
          <a:prstGeom prst="ellipse">
            <a:avLst/>
          </a:prstGeom>
          <a:solidFill>
            <a:srgbClr val="FFFFFF"/>
          </a:solidFill>
          <a:ln w="15240">
            <a:solidFill>
              <a:srgbClr val="5369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565392" y="5824728"/>
            <a:ext cx="402336" cy="347472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500"/>
              </a:spcAft>
              <a:defRPr sz="2200" b="0">
                <a:solidFill>
                  <a:srgbClr val="172C38"/>
                </a:solidFill>
                <a:latin typeface="Aptos"/>
              </a:defRPr>
            </a:pPr>
            <a:r>
              <a:t>+</a:t>
            </a:r>
          </a:p>
        </p:txBody>
      </p:sp>
      <p:cxnSp>
        <p:nvCxnSpPr>
          <p:cNvPr id="44" name="Connector 43"/>
          <p:cNvCxnSpPr/>
          <p:nvPr/>
        </p:nvCxnSpPr>
        <p:spPr>
          <a:xfrm>
            <a:off x="3163824" y="6062472"/>
            <a:ext cx="246888" cy="0"/>
          </a:xfrm>
          <a:prstGeom prst="line">
            <a:avLst/>
          </a:prstGeom>
          <a:ln w="21590">
            <a:solidFill>
              <a:srgbClr val="5369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3410712" y="6062472"/>
            <a:ext cx="0" cy="731520"/>
          </a:xfrm>
          <a:prstGeom prst="line">
            <a:avLst/>
          </a:prstGeom>
          <a:ln w="21590">
            <a:solidFill>
              <a:srgbClr val="5369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3410712" y="6793992"/>
            <a:ext cx="3355848" cy="0"/>
          </a:xfrm>
          <a:prstGeom prst="line">
            <a:avLst/>
          </a:prstGeom>
          <a:ln w="21590">
            <a:solidFill>
              <a:srgbClr val="5369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V="1">
            <a:off x="6766560" y="6318504"/>
            <a:ext cx="0" cy="475488"/>
          </a:xfrm>
          <a:prstGeom prst="line">
            <a:avLst/>
          </a:prstGeom>
          <a:ln w="21590">
            <a:solidFill>
              <a:srgbClr val="53697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6053328" y="6062472"/>
            <a:ext cx="420624" cy="0"/>
          </a:xfrm>
          <a:prstGeom prst="line">
            <a:avLst/>
          </a:prstGeom>
          <a:ln w="21590">
            <a:solidFill>
              <a:srgbClr val="008C9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7059168" y="6062472"/>
            <a:ext cx="301752" cy="0"/>
          </a:xfrm>
          <a:prstGeom prst="line">
            <a:avLst/>
          </a:prstGeom>
          <a:ln w="21590">
            <a:solidFill>
              <a:srgbClr val="53697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3657600" y="6656832"/>
            <a:ext cx="2697480" cy="320040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500"/>
              </a:spcAft>
              <a:defRPr sz="1400" b="0">
                <a:solidFill>
                  <a:srgbClr val="008C95"/>
                </a:solidFill>
                <a:latin typeface="Aptos"/>
              </a:defRPr>
            </a:pPr>
            <a:r>
              <a:t>scaled by alpha / r</a:t>
            </a:r>
          </a:p>
        </p:txBody>
      </p:sp>
      <p:pic>
        <p:nvPicPr>
          <p:cNvPr id="51" name="Picture 50" descr="eq_lora_projection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97380" y="7004304"/>
            <a:ext cx="2043982" cy="411480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8257031" y="4809744"/>
            <a:ext cx="5449824" cy="466344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  <a:defRPr sz="2000" b="1">
                <a:solidFill>
                  <a:srgbClr val="008C95"/>
                </a:solidFill>
                <a:latin typeface="Aptos"/>
              </a:defRPr>
            </a:pPr>
            <a:r>
              <a:t>Optional decision-row adapters</a:t>
            </a:r>
          </a:p>
        </p:txBody>
      </p:sp>
      <p:pic>
        <p:nvPicPr>
          <p:cNvPr id="53" name="Picture 5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4465" y="5559552"/>
            <a:ext cx="3943517" cy="640080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8266175" y="6428232"/>
            <a:ext cx="5468112" cy="1143000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  <a:defRPr sz="1800" b="0">
                <a:solidFill>
                  <a:srgbClr val="172C38"/>
                </a:solidFill>
                <a:latin typeface="Aptos"/>
              </a:defRPr>
            </a:pPr>
            <a:r>
              <a:t>d = &lt;yes&gt; or &lt;no&gt;</a:t>
            </a:r>
          </a:p>
          <a:p>
            <a:pPr algn="l">
              <a:lnSpc>
                <a:spcPct val="108000"/>
              </a:lnSpc>
              <a:spcAft>
                <a:spcPts val="500"/>
              </a:spcAft>
              <a:defRPr sz="1800" b="0">
                <a:solidFill>
                  <a:srgbClr val="172C38"/>
                </a:solidFill>
                <a:latin typeface="Aptos"/>
              </a:defRPr>
            </a:pPr>
            <a:r>
              <a:t>Input embeddings also receive two learned row deltas.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1155680" y="7827264"/>
            <a:ext cx="269748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500"/>
              </a:spcAft>
              <a:defRPr sz="1000" b="0">
                <a:solidFill>
                  <a:srgbClr val="666C70"/>
                </a:solidFill>
              </a:defRPr>
            </a:pPr>
            <a:r>
              <a:t>CG-SFT     04 / 14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6928" y="457200"/>
            <a:ext cx="91440" cy="310896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29768"/>
            <a:ext cx="13075920" cy="292608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r>
              <a:t>RESEARCH METHOD / OBJECTIVE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6384" y="932688"/>
            <a:ext cx="13075920" cy="1005840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r>
              <a:rPr sz="2900" b="1">
                <a:solidFill>
                  <a:srgbClr val="202428"/>
                </a:solidFill>
              </a:rPr>
              <a:t>Joint supervision links token generation, binary decisions, and hierarchy</a:t>
            </a:r>
            <a:endParaRPr sz="2900" b="1">
              <a:solidFill>
                <a:srgbClr val="202428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04672" y="7680960"/>
            <a:ext cx="13030200" cy="13716"/>
          </a:xfrm>
          <a:prstGeom prst="rect">
            <a:avLst/>
          </a:prstGeom>
          <a:solidFill>
            <a:srgbClr val="D6E1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7827264"/>
            <a:ext cx="7315200" cy="210312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  <a:defRPr sz="1000" b="0">
                <a:solidFill>
                  <a:srgbClr val="536975"/>
                </a:solidFill>
                <a:latin typeface="Aptos"/>
              </a:defRPr>
            </a:pPr>
            <a:r>
              <a:rPr>
                <a:solidFill>
                  <a:srgbClr val="202428"/>
                </a:solidFill>
              </a:rPr>
              <a:t>ML4Jets  |  Ziyue Chen, IHEP</a:t>
            </a:r>
            <a:endParaRPr>
              <a:solidFill>
                <a:srgbClr val="202428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6384" y="3035808"/>
            <a:ext cx="6437376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indent="-191770" algn="l">
              <a:spcAft>
                <a:spcPts val="200"/>
              </a:spcAft>
              <a:buFont typeface="Arial" panose="020B0604020202020204" pitchFamily="34" charset="0"/>
              <a:buChar char="•"/>
              <a:defRPr sz="2100" b="0">
                <a:solidFill>
                  <a:srgbClr val="666C70"/>
                </a:solidFill>
              </a:defRPr>
            </a:pPr>
            <a:r>
              <a:rPr dirty="0"/>
              <a:t>Selective SFT: supervise only the 91 decision positions.</a:t>
            </a:r>
            <a:endParaRPr dirty="0"/>
          </a:p>
          <a:p>
            <a:pPr marL="274320" indent="-191770" algn="l">
              <a:spcAft>
                <a:spcPts val="200"/>
              </a:spcAft>
              <a:buFont typeface="Arial" panose="020B0604020202020204" pitchFamily="34" charset="0"/>
              <a:buChar char="•"/>
              <a:defRPr sz="2100" b="0">
                <a:solidFill>
                  <a:srgbClr val="666C70"/>
                </a:solidFill>
              </a:defRPr>
            </a:pPr>
            <a:r>
              <a:rPr dirty="0"/>
              <a:t>Binary cross-entropy: separate &lt;yes&gt; from &lt;no&gt;.</a:t>
            </a:r>
            <a:endParaRPr dirty="0"/>
          </a:p>
          <a:p>
            <a:pPr marL="274320" indent="-191770" algn="l">
              <a:spcAft>
                <a:spcPts val="200"/>
              </a:spcAft>
              <a:buFont typeface="Arial" panose="020B0604020202020204" pitchFamily="34" charset="0"/>
              <a:buChar char="•"/>
              <a:defRPr sz="2100" b="0">
                <a:solidFill>
                  <a:srgbClr val="666C70"/>
                </a:solidFill>
              </a:defRPr>
            </a:pPr>
            <a:r>
              <a:rPr dirty="0"/>
              <a:t>Dice loss: address sparse positive labels.</a:t>
            </a:r>
            <a:endParaRPr dirty="0"/>
          </a:p>
          <a:p>
            <a:pPr marL="274320" indent="-191770" algn="l">
              <a:spcAft>
                <a:spcPts val="200"/>
              </a:spcAft>
              <a:buFont typeface="Arial" panose="020B0604020202020204" pitchFamily="34" charset="0"/>
              <a:buChar char="•"/>
              <a:defRPr sz="2100" b="0">
                <a:solidFill>
                  <a:srgbClr val="666C70"/>
                </a:solidFill>
              </a:defRPr>
            </a:pPr>
            <a:r>
              <a:rPr dirty="0"/>
              <a:t>Hierarchy term: softly penalize p_child &gt; p_parent.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876935" y="2148840"/>
            <a:ext cx="634682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  <a:defRPr sz="2100" b="1">
                <a:solidFill>
                  <a:srgbClr val="202428"/>
                </a:solidFill>
              </a:defRPr>
            </a:pPr>
            <a:r>
              <a:rPr sz="2400" dirty="0"/>
              <a:t>At position t, the causal logits are read at t − 1.</a:t>
            </a:r>
            <a:endParaRPr sz="2400" dirty="0"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2011680"/>
            <a:ext cx="5852160" cy="37947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315200" y="5989320"/>
            <a:ext cx="5852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  <a:defRPr sz="1500" b="0">
                <a:solidFill>
                  <a:srgbClr val="666C70"/>
                </a:solidFill>
              </a:defRPr>
            </a:pPr>
            <a:r>
              <a:t>Training curves from the reported run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7827264"/>
            <a:ext cx="269748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500"/>
              </a:spcAft>
              <a:defRPr sz="1000" b="0">
                <a:solidFill>
                  <a:srgbClr val="666C70"/>
                </a:solidFill>
              </a:defRPr>
            </a:pPr>
            <a:r>
              <a:t>CG-SFT     05 / 14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6928" y="457200"/>
            <a:ext cx="91440" cy="310896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29768"/>
            <a:ext cx="13075920" cy="292608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r>
              <a:t>RESEARCH RESULT / EVALUATION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6384" y="932688"/>
            <a:ext cx="13075920" cy="1005840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r>
              <a:t>A strict and reproducible comparison</a:t>
            </a:r>
          </a:p>
        </p:txBody>
      </p:sp>
      <p:sp>
        <p:nvSpPr>
          <p:cNvPr id="5" name="Rectangle 4"/>
          <p:cNvSpPr/>
          <p:nvPr/>
        </p:nvSpPr>
        <p:spPr>
          <a:xfrm>
            <a:off x="804672" y="7680960"/>
            <a:ext cx="13030200" cy="13716"/>
          </a:xfrm>
          <a:prstGeom prst="rect">
            <a:avLst/>
          </a:prstGeom>
          <a:solidFill>
            <a:srgbClr val="D6E1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7827264"/>
            <a:ext cx="7315200" cy="210312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  <a:defRPr sz="1000" b="0">
                <a:solidFill>
                  <a:srgbClr val="536975"/>
                </a:solidFill>
                <a:latin typeface="Aptos"/>
              </a:defRPr>
            </a:pPr>
            <a:r>
              <a:rPr>
                <a:solidFill>
                  <a:srgbClr val="202428"/>
                </a:solidFill>
              </a:rPr>
              <a:t>ML4Jets  |  Ziyue Chen, IHEP</a:t>
            </a:r>
            <a:endParaRPr>
              <a:solidFill>
                <a:srgbClr val="202428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0" y="1225296"/>
            <a:ext cx="12618720" cy="89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indent="-191770" algn="l">
              <a:spcAft>
                <a:spcPts val="200"/>
              </a:spcAft>
              <a:buFont typeface="Arial" panose="020B0604020202020204" pitchFamily="34" charset="0"/>
              <a:buChar char="•"/>
              <a:defRPr sz="2200" b="1">
                <a:solidFill>
                  <a:srgbClr val="202428"/>
                </a:solidFill>
              </a:defRPr>
            </a:pPr>
            <a:r>
              <a:t>Same 186 held-out papers and title-and-abstract inputs.</a:t>
            </a:r>
          </a:p>
          <a:p>
            <a:pPr marL="274320" indent="-191770" algn="l">
              <a:spcAft>
                <a:spcPts val="200"/>
              </a:spcAft>
              <a:buFont typeface="Arial" panose="020B0604020202020204" pitchFamily="34" charset="0"/>
              <a:buChar char="•"/>
              <a:defRPr sz="2200" b="1">
                <a:solidFill>
                  <a:srgbClr val="202428"/>
                </a:solidFill>
              </a:defRPr>
            </a:pPr>
            <a:r>
              <a:t>Same 91-label taxonomy and fixed order.</a:t>
            </a:r>
          </a:p>
          <a:p>
            <a:pPr marL="274320" indent="-191770" algn="l">
              <a:spcAft>
                <a:spcPts val="200"/>
              </a:spcAft>
              <a:buFont typeface="Arial" panose="020B0604020202020204" pitchFamily="34" charset="0"/>
              <a:buChar char="•"/>
              <a:defRPr sz="2200" b="1">
                <a:solidFill>
                  <a:srgbClr val="202428"/>
                </a:solidFill>
              </a:defRPr>
            </a:pPr>
            <a:r>
              <a:t>Complete-vector exact match: all 91 decisions must agree.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240280"/>
            <a:ext cx="1261872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2100" b="0">
                <a:solidFill>
                  <a:srgbClr val="666C70"/>
                </a:solidFill>
              </a:defRPr>
            </a:pPr>
            <a:r>
              <a:t>All 91 decisions must agree for one paper to count as correct.</a:t>
            </a:r>
          </a:p>
        </p:txBody>
      </p:sp>
      <p:pic>
        <p:nvPicPr>
          <p:cNvPr id="10" name="Picture 9" descr="five_model_results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39315" y="2624455"/>
            <a:ext cx="10168890" cy="505269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155680" y="7827264"/>
            <a:ext cx="269748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500"/>
              </a:spcAft>
              <a:defRPr sz="1000" b="0">
                <a:solidFill>
                  <a:srgbClr val="666C70"/>
                </a:solidFill>
              </a:defRPr>
            </a:pPr>
            <a:r>
              <a:t>CG-SFT     06 / 14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6928" y="457200"/>
            <a:ext cx="91440" cy="310896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29768"/>
            <a:ext cx="13075920" cy="292608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r>
              <a:t>RESEARCH RESULT / MAIN RESULT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6384" y="932688"/>
            <a:ext cx="13075920" cy="1005840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r>
              <a:t>What the five-way comparison tells us</a:t>
            </a:r>
          </a:p>
        </p:txBody>
      </p:sp>
      <p:sp>
        <p:nvSpPr>
          <p:cNvPr id="5" name="Rectangle 4"/>
          <p:cNvSpPr/>
          <p:nvPr/>
        </p:nvSpPr>
        <p:spPr>
          <a:xfrm>
            <a:off x="804672" y="7680960"/>
            <a:ext cx="13030200" cy="13716"/>
          </a:xfrm>
          <a:prstGeom prst="rect">
            <a:avLst/>
          </a:prstGeom>
          <a:solidFill>
            <a:srgbClr val="D6E1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7827264"/>
            <a:ext cx="7315200" cy="210312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  <a:defRPr sz="1000" b="0">
                <a:solidFill>
                  <a:srgbClr val="536975"/>
                </a:solidFill>
                <a:latin typeface="Aptos"/>
              </a:defRPr>
            </a:pPr>
            <a:r>
              <a:rPr>
                <a:solidFill>
                  <a:srgbClr val="202428"/>
                </a:solidFill>
              </a:rPr>
              <a:t>ML4Jets  |  Ziyue Chen, IHEP</a:t>
            </a:r>
            <a:endParaRPr>
              <a:solidFill>
                <a:srgbClr val="202428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68680" y="1874520"/>
            <a:ext cx="1243584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2400" b="1">
                <a:solidFill>
                  <a:srgbClr val="202428"/>
                </a:solidFill>
              </a:defRPr>
            </a:pPr>
            <a:r>
              <a:t>TASK COMPLEXITY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2487168"/>
            <a:ext cx="12435840" cy="1383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2550" indent="0" algn="l">
              <a:spcAft>
                <a:spcPts val="0"/>
              </a:spcAft>
              <a:buSzPct val="60000"/>
              <a:buFont typeface="Wingdings" panose="05000000000000000000" charset="0"/>
              <a:buNone/>
              <a:defRPr sz="2100" b="0">
                <a:solidFill>
                  <a:srgbClr val="666C70"/>
                </a:solidFill>
              </a:defRPr>
            </a:pPr>
            <a:r>
              <a:rPr dirty="0"/>
              <a:t>This is a difficult text-classification task:</a:t>
            </a:r>
            <a:endParaRPr dirty="0"/>
          </a:p>
          <a:p>
            <a:pPr marL="425450" indent="-342900" algn="l">
              <a:spcAft>
                <a:spcPts val="0"/>
              </a:spcAft>
              <a:buSzPct val="60000"/>
              <a:buFont typeface="Wingdings" panose="05000000000000000000" charset="0"/>
              <a:buChar char="l"/>
              <a:defRPr sz="2100" b="0">
                <a:solidFill>
                  <a:srgbClr val="666C70"/>
                </a:solidFill>
              </a:defRPr>
            </a:pPr>
            <a:r>
              <a:rPr lang="en-US" dirty="0"/>
              <a:t>E</a:t>
            </a:r>
            <a:r>
              <a:rPr dirty="0"/>
              <a:t>ach paper can receive many labels</a:t>
            </a:r>
            <a:endParaRPr dirty="0"/>
          </a:p>
          <a:p>
            <a:pPr marL="425450" indent="-342900" algn="l">
              <a:spcAft>
                <a:spcPts val="0"/>
              </a:spcAft>
              <a:buSzPct val="60000"/>
              <a:buFont typeface="Wingdings" panose="05000000000000000000" charset="0"/>
              <a:buChar char="l"/>
              <a:defRPr sz="2100" b="0">
                <a:solidFill>
                  <a:srgbClr val="666C70"/>
                </a:solidFill>
              </a:defRPr>
            </a:pPr>
            <a:r>
              <a:rPr lang="en-US" dirty="0"/>
              <a:t>T</a:t>
            </a:r>
            <a:r>
              <a:rPr dirty="0"/>
              <a:t>he labels form a complex parent–child structure</a:t>
            </a:r>
            <a:endParaRPr dirty="0"/>
          </a:p>
          <a:p>
            <a:pPr marL="425450" indent="-342900" algn="l">
              <a:spcAft>
                <a:spcPts val="0"/>
              </a:spcAft>
              <a:buSzPct val="60000"/>
              <a:buFont typeface="Wingdings" panose="05000000000000000000" charset="0"/>
              <a:buChar char="l"/>
              <a:defRPr sz="2100" b="0">
                <a:solidFill>
                  <a:srgbClr val="666C70"/>
                </a:solidFill>
              </a:defRPr>
            </a:pPr>
            <a:r>
              <a:rPr lang="en-US" dirty="0"/>
              <a:t>T</a:t>
            </a:r>
            <a:r>
              <a:rPr dirty="0"/>
              <a:t>he model must map paper meaning to a 91-label taxonomy.</a:t>
            </a:r>
            <a:endParaRPr dirty="0"/>
          </a:p>
        </p:txBody>
      </p:sp>
      <p:sp>
        <p:nvSpPr>
          <p:cNvPr id="18" name="TextBox 17"/>
          <p:cNvSpPr txBox="1"/>
          <p:nvPr/>
        </p:nvSpPr>
        <p:spPr>
          <a:xfrm>
            <a:off x="868680" y="4069080"/>
            <a:ext cx="1243584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2400" b="1">
                <a:solidFill>
                  <a:srgbClr val="202428"/>
                </a:solidFill>
              </a:defRPr>
            </a:pPr>
            <a:r>
              <a:t>WHAT THE RESULTS SHOW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4681728"/>
            <a:ext cx="12435840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2100" b="0">
                <a:solidFill>
                  <a:srgbClr val="666C70"/>
                </a:solidFill>
              </a:defRPr>
            </a:pPr>
            <a:r>
              <a:t>Before fine-tuning, the small models almost never classify correctly: 2/186 and 3/186 exact matches. CG-SFT raises the 7B model to 112/186. Even GPT-6-astra Max reaches only 69/186, below the fine-tuned small model.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5680" y="7827264"/>
            <a:ext cx="269748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500"/>
              </a:spcAft>
              <a:defRPr sz="1000" b="0">
                <a:solidFill>
                  <a:srgbClr val="666C70"/>
                </a:solidFill>
              </a:defRPr>
            </a:pPr>
            <a:r>
              <a:t>CG-SFT     07 / 14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6928" y="457200"/>
            <a:ext cx="91440" cy="310896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29768"/>
            <a:ext cx="130759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CONCLUSION / CG-SFT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6384" y="932688"/>
            <a:ext cx="130759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  <a:defRPr sz="2900" b="1">
                <a:solidFill>
                  <a:srgbClr val="202428"/>
                </a:solidFill>
              </a:defRPr>
            </a:pPr>
            <a:r>
              <a:t>CG-SFT is meaningful because it matches the task, not just the model size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057400"/>
            <a:ext cx="123444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2500" b="1">
                <a:solidFill>
                  <a:srgbClr val="202428"/>
                </a:solidFill>
              </a:defRPr>
            </a:pPr>
            <a:r>
              <a:t>Results show that CG-SFT is highly effective for fast, domain-specific paper classification.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154680"/>
            <a:ext cx="5760720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indent="-191770" algn="l">
              <a:spcAft>
                <a:spcPts val="200"/>
              </a:spcAft>
              <a:buFont typeface="Arial" panose="020B0604020202020204" pitchFamily="34" charset="0"/>
              <a:buChar char="•"/>
              <a:defRPr sz="2100" b="0">
                <a:solidFill>
                  <a:srgbClr val="666C70"/>
                </a:solidFill>
              </a:defRPr>
            </a:pPr>
            <a:r>
              <a:t>Large gain on the difficult 91-label task.</a:t>
            </a:r>
          </a:p>
          <a:p>
            <a:pPr marL="274320" indent="-191770" algn="l">
              <a:spcAft>
                <a:spcPts val="200"/>
              </a:spcAft>
              <a:buFont typeface="Arial" panose="020B0604020202020204" pitchFamily="34" charset="0"/>
              <a:buChar char="•"/>
              <a:defRPr sz="2100" b="0">
                <a:solidFill>
                  <a:srgbClr val="666C70"/>
                </a:solidFill>
              </a:defRPr>
            </a:pPr>
            <a:r>
              <a:t>Fixed decision interface makes outputs machine-readable.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06640" y="3154680"/>
            <a:ext cx="5577840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indent="-191770" algn="l">
              <a:spcAft>
                <a:spcPts val="200"/>
              </a:spcAft>
              <a:buFont typeface="Arial" panose="020B0604020202020204" pitchFamily="34" charset="0"/>
              <a:buChar char="•"/>
              <a:defRPr sz="2100" b="0">
                <a:solidFill>
                  <a:srgbClr val="666C70"/>
                </a:solidFill>
              </a:defRPr>
            </a:pPr>
            <a:r>
              <a:t>Main limitation: performance depends on human labeling quality.</a:t>
            </a:r>
          </a:p>
          <a:p>
            <a:pPr marL="274320" indent="-191770" algn="l">
              <a:spcAft>
                <a:spcPts val="200"/>
              </a:spcAft>
              <a:buFont typeface="Arial" panose="020B0604020202020204" pitchFamily="34" charset="0"/>
              <a:buChar char="•"/>
              <a:defRPr sz="2100" b="0">
                <a:solidFill>
                  <a:srgbClr val="666C70"/>
                </a:solidFill>
              </a:defRPr>
            </a:pPr>
            <a:r>
              <a:t>Noisy or incomplete labels can be learned and repeated at scale.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5285232"/>
            <a:ext cx="123444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2500" b="1">
                <a:solidFill>
                  <a:srgbClr val="202428"/>
                </a:solidFill>
              </a:defRPr>
            </a:pPr>
            <a:r>
              <a:t>NEXT  Curated papers → knowledge base → HEPML Agent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7827264"/>
            <a:ext cx="269748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500"/>
              </a:spcAft>
              <a:defRPr sz="1000" b="0">
                <a:solidFill>
                  <a:srgbClr val="666C70"/>
                </a:solidFill>
              </a:defRPr>
            </a:pPr>
            <a:r>
              <a:t>CG-SFT     08 / 14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6928" y="457200"/>
            <a:ext cx="91440" cy="310896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29768"/>
            <a:ext cx="13075920" cy="292608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r>
              <a:t>AGENT /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6384" y="932688"/>
            <a:ext cx="13075920" cy="1005840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r>
              <a:t>A dedicated HEPML Agent for end-to-end research support</a:t>
            </a:r>
          </a:p>
        </p:txBody>
      </p:sp>
      <p:sp>
        <p:nvSpPr>
          <p:cNvPr id="5" name="Rectangle 4"/>
          <p:cNvSpPr/>
          <p:nvPr/>
        </p:nvSpPr>
        <p:spPr>
          <a:xfrm>
            <a:off x="804672" y="7680960"/>
            <a:ext cx="13030200" cy="13716"/>
          </a:xfrm>
          <a:prstGeom prst="rect">
            <a:avLst/>
          </a:prstGeom>
          <a:solidFill>
            <a:srgbClr val="D6E1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7827264"/>
            <a:ext cx="7315200" cy="210312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  <a:defRPr sz="1000" b="0">
                <a:solidFill>
                  <a:srgbClr val="536975"/>
                </a:solidFill>
                <a:latin typeface="Aptos"/>
              </a:defRPr>
            </a:pPr>
            <a:r>
              <a:rPr>
                <a:solidFill>
                  <a:srgbClr val="202428"/>
                </a:solidFill>
              </a:rPr>
              <a:t>ML4Jets  |  Ziyue Chen, IHEP</a:t>
            </a:r>
            <a:endParaRPr>
              <a:solidFill>
                <a:srgbClr val="202428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8680" y="1874519"/>
            <a:ext cx="1252728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2400" b="1">
                <a:solidFill>
                  <a:srgbClr val="202428"/>
                </a:solidFill>
              </a:defRPr>
            </a:pPr>
            <a:r>
              <a:t>A domain Agent can automate the main research loop: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68680" y="2788920"/>
            <a:ext cx="2057400" cy="1325880"/>
          </a:xfrm>
          <a:prstGeom prst="rect">
            <a:avLst/>
          </a:prstGeom>
          <a:solidFill>
            <a:srgbClr val="F1F3F4"/>
          </a:solidFill>
          <a:ln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33271" y="2935224"/>
            <a:ext cx="172821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  <a:defRPr sz="2000" b="1">
                <a:solidFill>
                  <a:srgbClr val="008C95"/>
                </a:solidFill>
              </a:defRPr>
            </a:pPr>
            <a:r>
              <a:t>Retrieve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9975" y="3319145"/>
            <a:ext cx="1691640" cy="502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  <a:defRPr sz="1600" b="0">
                <a:solidFill>
                  <a:srgbClr val="202428"/>
                </a:solidFill>
              </a:defRPr>
            </a:pPr>
            <a:r>
              <a:t>precedents</a:t>
            </a:r>
          </a:p>
          <a:p>
            <a:pPr algn="ctr">
              <a:spcAft>
                <a:spcPts val="500"/>
              </a:spcAft>
              <a:defRPr sz="1600" b="0">
                <a:solidFill>
                  <a:srgbClr val="202428"/>
                </a:solidFill>
              </a:defRPr>
            </a:pPr>
            <a:r>
              <a:t>and evidence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90087" y="3154680"/>
            <a:ext cx="320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  <a:defRPr sz="2400" b="1">
                <a:solidFill>
                  <a:srgbClr val="666C70"/>
                </a:solidFill>
              </a:defRPr>
            </a:pPr>
            <a:r>
              <a:t>→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410711" y="2788920"/>
            <a:ext cx="2057400" cy="1325880"/>
          </a:xfrm>
          <a:prstGeom prst="rect">
            <a:avLst/>
          </a:prstGeom>
          <a:solidFill>
            <a:srgbClr val="F1F3F4"/>
          </a:solidFill>
          <a:ln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575303" y="2935224"/>
            <a:ext cx="172821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  <a:defRPr sz="2000" b="1">
                <a:solidFill>
                  <a:srgbClr val="008C95"/>
                </a:solidFill>
              </a:defRPr>
            </a:pPr>
            <a:r>
              <a:t>Plan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93591" y="3258185"/>
            <a:ext cx="1691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  <a:defRPr sz="1600" b="0">
                <a:solidFill>
                  <a:srgbClr val="202428"/>
                </a:solidFill>
              </a:defRPr>
            </a:pPr>
            <a:r>
              <a:t>problem analysis</a:t>
            </a:r>
          </a:p>
          <a:p>
            <a:pPr algn="ctr">
              <a:spcAft>
                <a:spcPts val="500"/>
              </a:spcAft>
              <a:defRPr sz="1600" b="0">
                <a:solidFill>
                  <a:srgbClr val="202428"/>
                </a:solidFill>
              </a:defRPr>
            </a:pPr>
            <a:r>
              <a:t>and experiment spec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32119" y="3154680"/>
            <a:ext cx="320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  <a:defRPr sz="2400" b="1">
                <a:solidFill>
                  <a:srgbClr val="666C70"/>
                </a:solidFill>
              </a:defRPr>
            </a:pPr>
            <a:r>
              <a:t>→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952744" y="2788920"/>
            <a:ext cx="2057400" cy="1325880"/>
          </a:xfrm>
          <a:prstGeom prst="rect">
            <a:avLst/>
          </a:prstGeom>
          <a:solidFill>
            <a:srgbClr val="F1F3F4"/>
          </a:solidFill>
          <a:ln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117336" y="2935224"/>
            <a:ext cx="172821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  <a:defRPr sz="2000" b="1">
                <a:solidFill>
                  <a:srgbClr val="008C95"/>
                </a:solidFill>
              </a:defRPr>
            </a:pPr>
            <a:r>
              <a:t>Code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35624" y="3319145"/>
            <a:ext cx="1691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  <a:defRPr sz="1600" b="0">
                <a:solidFill>
                  <a:srgbClr val="202428"/>
                </a:solidFill>
              </a:defRPr>
            </a:pPr>
            <a:r>
              <a:t>write or modify</a:t>
            </a:r>
          </a:p>
          <a:p>
            <a:pPr algn="ctr">
              <a:spcAft>
                <a:spcPts val="500"/>
              </a:spcAft>
              <a:defRPr sz="1600" b="0">
                <a:solidFill>
                  <a:srgbClr val="202428"/>
                </a:solidFill>
              </a:defRPr>
            </a:pPr>
            <a:r>
              <a:t>research scripts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74152" y="3154680"/>
            <a:ext cx="320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  <a:defRPr sz="2400" b="1">
                <a:solidFill>
                  <a:srgbClr val="666C70"/>
                </a:solidFill>
              </a:defRPr>
            </a:pPr>
            <a:r>
              <a:t>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494776" y="2788920"/>
            <a:ext cx="2057400" cy="1325880"/>
          </a:xfrm>
          <a:prstGeom prst="rect">
            <a:avLst/>
          </a:prstGeom>
          <a:solidFill>
            <a:srgbClr val="F1F3F4"/>
          </a:solidFill>
          <a:ln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659367" y="2935224"/>
            <a:ext cx="172821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  <a:defRPr sz="2000" b="1">
                <a:solidFill>
                  <a:srgbClr val="008C95"/>
                </a:solidFill>
              </a:defRPr>
            </a:pPr>
            <a:r>
              <a:t>Run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77020" y="3337560"/>
            <a:ext cx="1691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  <a:defRPr sz="1600" b="0">
                <a:solidFill>
                  <a:srgbClr val="202428"/>
                </a:solidFill>
              </a:defRPr>
            </a:pPr>
            <a:r>
              <a:t>local or Slurm</a:t>
            </a:r>
          </a:p>
          <a:p>
            <a:pPr algn="ctr">
              <a:spcAft>
                <a:spcPts val="500"/>
              </a:spcAft>
              <a:defRPr sz="1600" b="0">
                <a:solidFill>
                  <a:srgbClr val="202428"/>
                </a:solidFill>
              </a:defRPr>
            </a:pPr>
            <a:r>
              <a:t>execution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616184" y="3154680"/>
            <a:ext cx="320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  <a:defRPr sz="2400" b="1">
                <a:solidFill>
                  <a:srgbClr val="666C70"/>
                </a:solidFill>
              </a:defRPr>
            </a:pPr>
            <a:r>
              <a:t>→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1036807" y="2788920"/>
            <a:ext cx="2057400" cy="1325880"/>
          </a:xfrm>
          <a:prstGeom prst="rect">
            <a:avLst/>
          </a:prstGeom>
          <a:solidFill>
            <a:srgbClr val="F1F3F4"/>
          </a:solidFill>
          <a:ln>
            <a:solidFill>
              <a:srgbClr val="4A5A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1201399" y="2935224"/>
            <a:ext cx="172821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  <a:defRPr sz="2000" b="1">
                <a:solidFill>
                  <a:srgbClr val="4A5A66"/>
                </a:solidFill>
              </a:defRPr>
            </a:pPr>
            <a:r>
              <a:t>Iterate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236832" y="3258185"/>
            <a:ext cx="1691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  <a:defRPr sz="1600" b="0">
                <a:solidFill>
                  <a:srgbClr val="202428"/>
                </a:solidFill>
              </a:defRPr>
            </a:pPr>
            <a:r>
              <a:t>analyze metrics</a:t>
            </a:r>
          </a:p>
          <a:p>
            <a:pPr algn="ctr">
              <a:spcAft>
                <a:spcPts val="500"/>
              </a:spcAft>
              <a:defRPr sz="1600" b="0">
                <a:solidFill>
                  <a:srgbClr val="202428"/>
                </a:solidFill>
              </a:defRPr>
            </a:pPr>
            <a:r>
              <a:t>and decide next step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989307" y="5003800"/>
            <a:ext cx="20574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  <a:defRPr sz="1800" b="1">
                <a:solidFill>
                  <a:srgbClr val="202428"/>
                </a:solidFill>
              </a:defRPr>
            </a:pPr>
            <a:r>
              <a:t>Reached target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285989" y="4283456"/>
            <a:ext cx="20574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  <a:defRPr sz="1800" b="1">
                <a:solidFill>
                  <a:srgbClr val="202428"/>
                </a:solidFill>
              </a:defRPr>
            </a:pPr>
            <a:r>
              <a:t>Not reached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68680" y="6544437"/>
            <a:ext cx="1261872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800" b="0">
                <a:solidFill>
                  <a:srgbClr val="666C70"/>
                </a:solidFill>
              </a:defRPr>
            </a:pPr>
            <a:r>
              <a:t>Knowledge base from the CG-SFT literature; precedent retrieval + persistent experiment records.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155680" y="7827264"/>
            <a:ext cx="269748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500"/>
              </a:spcAft>
              <a:defRPr sz="1000" b="0">
                <a:solidFill>
                  <a:srgbClr val="666C70"/>
                </a:solidFill>
              </a:defRPr>
            </a:pPr>
            <a:r>
              <a:t>CG-SFT     09 / 14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155680" y="7827264"/>
            <a:ext cx="269748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500"/>
              </a:spcAft>
              <a:defRPr sz="1000" b="0">
                <a:solidFill>
                  <a:srgbClr val="666C70"/>
                </a:solidFill>
              </a:defRPr>
            </a:pPr>
            <a:r>
              <a:t>CG-SFT     09 / 14</a:t>
            </a:r>
          </a:p>
        </p:txBody>
      </p:sp>
      <p:cxnSp>
        <p:nvCxnSpPr>
          <p:cNvPr id="41" name="Iterate: bottom to branch"/>
          <p:cNvCxnSpPr>
            <a:stCxn id="29" idx="2"/>
          </p:cNvCxnSpPr>
          <p:nvPr/>
        </p:nvCxnSpPr>
        <p:spPr>
          <a:xfrm>
            <a:off x="12065507" y="4114800"/>
            <a:ext cx="0" cy="594360"/>
          </a:xfrm>
          <a:prstGeom prst="line">
            <a:avLst/>
          </a:prstGeom>
          <a:ln w="25400">
            <a:solidFill>
              <a:srgbClr val="666C70"/>
            </a:solidFill>
            <a:prstDash val="solid"/>
            <a:headEnd type="none"/>
            <a:tailEnd type="none" w="med" len="med"/>
          </a:ln>
        </p:spPr>
      </p:cxnSp>
      <p:cxnSp>
        <p:nvCxnSpPr>
          <p:cNvPr id="42" name="Reached target: down to report"/>
          <p:cNvCxnSpPr/>
          <p:nvPr/>
        </p:nvCxnSpPr>
        <p:spPr>
          <a:xfrm>
            <a:off x="12065507" y="4709160"/>
            <a:ext cx="0" cy="932688"/>
          </a:xfrm>
          <a:prstGeom prst="line">
            <a:avLst/>
          </a:prstGeom>
          <a:ln w="25400">
            <a:solidFill>
              <a:srgbClr val="666C70"/>
            </a:solidFill>
            <a:prstDash val="solid"/>
            <a:headEnd type="none"/>
            <a:tailEnd type="triangle" w="med" len="med"/>
          </a:ln>
        </p:spPr>
      </p:cxnSp>
      <p:cxnSp>
        <p:nvCxnSpPr>
          <p:cNvPr id="43" name="Not reached: return left"/>
          <p:cNvCxnSpPr/>
          <p:nvPr/>
        </p:nvCxnSpPr>
        <p:spPr>
          <a:xfrm flipH="1">
            <a:off x="4439411" y="4709160"/>
            <a:ext cx="7626096" cy="0"/>
          </a:xfrm>
          <a:prstGeom prst="line">
            <a:avLst/>
          </a:prstGeom>
          <a:ln w="25400">
            <a:solidFill>
              <a:srgbClr val="666C70"/>
            </a:solidFill>
            <a:prstDash val="solid"/>
            <a:headEnd type="none"/>
            <a:tailEnd type="none" w="med" len="med"/>
          </a:ln>
        </p:spPr>
      </p:cxnSp>
      <p:cxnSp>
        <p:nvCxnSpPr>
          <p:cNvPr id="44" name="Not reached: up to Plan"/>
          <p:cNvCxnSpPr>
            <a:endCxn id="17" idx="2"/>
          </p:cNvCxnSpPr>
          <p:nvPr/>
        </p:nvCxnSpPr>
        <p:spPr>
          <a:xfrm flipV="1">
            <a:off x="4439411" y="4114800"/>
            <a:ext cx="0" cy="594360"/>
          </a:xfrm>
          <a:prstGeom prst="line">
            <a:avLst/>
          </a:prstGeom>
          <a:ln w="25400">
            <a:solidFill>
              <a:srgbClr val="666C70"/>
            </a:solidFill>
            <a:prstDash val="solid"/>
            <a:headEnd type="none"/>
            <a:tailEnd type="triangle" w="med" len="med"/>
          </a:ln>
        </p:spPr>
      </p:cxnSp>
      <p:sp>
        <p:nvSpPr>
          <p:cNvPr id="7" name="Rectangle 24"/>
          <p:cNvSpPr/>
          <p:nvPr/>
        </p:nvSpPr>
        <p:spPr>
          <a:xfrm>
            <a:off x="10723245" y="5629275"/>
            <a:ext cx="2672715" cy="785495"/>
          </a:xfrm>
          <a:prstGeom prst="rect">
            <a:avLst/>
          </a:prstGeom>
          <a:solidFill>
            <a:srgbClr val="F1F3F4"/>
          </a:solidFill>
          <a:ln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0314177" y="5824855"/>
            <a:ext cx="3566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  <a:defRPr sz="2100" b="1">
                <a:solidFill>
                  <a:srgbClr val="202428"/>
                </a:solidFill>
              </a:defRPr>
            </a:pPr>
            <a:r>
              <a:t>Summary and report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6928" y="457200"/>
            <a:ext cx="91440" cy="310896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29768"/>
            <a:ext cx="13075920" cy="292608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r>
              <a:t>AGENT / KNOWLEDGE BASE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6384" y="932688"/>
            <a:ext cx="13075920" cy="1005840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  <a:defRPr sz="2900" b="1">
                <a:solidFill>
                  <a:srgbClr val="172C38"/>
                </a:solidFill>
                <a:latin typeface="Aptos"/>
              </a:defRPr>
            </a:pPr>
            <a:r>
              <a:rPr>
                <a:solidFill>
                  <a:srgbClr val="202428"/>
                </a:solidFill>
              </a:rPr>
              <a:t>Knowledge base: separate provenance, explicit retrieval, quality boundaries</a:t>
            </a:r>
            <a:endParaRPr>
              <a:solidFill>
                <a:srgbClr val="202428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04672" y="7680960"/>
            <a:ext cx="13030200" cy="13716"/>
          </a:xfrm>
          <a:prstGeom prst="rect">
            <a:avLst/>
          </a:prstGeom>
          <a:solidFill>
            <a:srgbClr val="D6E1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7827264"/>
            <a:ext cx="7315200" cy="210312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  <a:defRPr sz="1000" b="0">
                <a:solidFill>
                  <a:srgbClr val="536975"/>
                </a:solidFill>
                <a:latin typeface="Aptos"/>
              </a:defRPr>
            </a:pPr>
            <a:r>
              <a:rPr>
                <a:solidFill>
                  <a:srgbClr val="202428"/>
                </a:solidFill>
              </a:rPr>
              <a:t>ML4Jets  |  Ziyue Chen, IHEP</a:t>
            </a:r>
            <a:endParaRPr>
              <a:solidFill>
                <a:srgbClr val="202428"/>
              </a:solidFill>
            </a:endParaRPr>
          </a:p>
        </p:txBody>
      </p:sp>
      <p:sp>
        <p:nvSpPr>
          <p:cNvPr id="9" name="TextBox 8"/>
          <p:cNvSpPr txBox="1"/>
          <p:nvPr>
            <p:custDataLst>
              <p:tags r:id="rId1"/>
            </p:custDataLst>
          </p:nvPr>
        </p:nvSpPr>
        <p:spPr>
          <a:xfrm>
            <a:off x="1153160" y="2387727"/>
            <a:ext cx="3648456" cy="384048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  <a:defRPr sz="2100" b="1">
                <a:solidFill>
                  <a:srgbClr val="246AA8"/>
                </a:solidFill>
                <a:latin typeface="Aptos"/>
              </a:defRPr>
            </a:pPr>
            <a:r>
              <a:rPr>
                <a:solidFill>
                  <a:srgbClr val="202428"/>
                </a:solidFill>
              </a:rPr>
              <a:t>Shared literature</a:t>
            </a:r>
            <a:endParaRPr>
              <a:solidFill>
                <a:srgbClr val="202428"/>
              </a:solidFill>
            </a:endParaRPr>
          </a:p>
        </p:txBody>
      </p:sp>
      <p:sp>
        <p:nvSpPr>
          <p:cNvPr id="10" name="TextBox 9"/>
          <p:cNvSpPr txBox="1"/>
          <p:nvPr>
            <p:custDataLst>
              <p:tags r:id="rId2"/>
            </p:custDataLst>
          </p:nvPr>
        </p:nvSpPr>
        <p:spPr>
          <a:xfrm>
            <a:off x="1153160" y="2918079"/>
            <a:ext cx="3648456" cy="599440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  <a:defRPr sz="1700" b="0">
                <a:solidFill>
                  <a:srgbClr val="172C38"/>
                </a:solidFill>
                <a:latin typeface="Aptos"/>
              </a:defRPr>
            </a:pPr>
            <a:r>
              <a:rPr>
                <a:solidFill>
                  <a:srgbClr val="202428"/>
                </a:solidFill>
              </a:rPr>
              <a:t>Method</a:t>
            </a:r>
            <a:r>
              <a:rPr lang="en-US">
                <a:solidFill>
                  <a:srgbClr val="202428"/>
                </a:solidFill>
              </a:rPr>
              <a:t>s: </a:t>
            </a:r>
            <a:r>
              <a:rPr>
                <a:solidFill>
                  <a:srgbClr val="202428"/>
                </a:solidFill>
              </a:rPr>
              <a:t>representations</a:t>
            </a:r>
            <a:r>
              <a:rPr lang="en-US">
                <a:solidFill>
                  <a:srgbClr val="202428"/>
                </a:solidFill>
              </a:rPr>
              <a:t>, </a:t>
            </a:r>
            <a:r>
              <a:rPr>
                <a:solidFill>
                  <a:srgbClr val="202428"/>
                </a:solidFill>
              </a:rPr>
              <a:t>datasets</a:t>
            </a:r>
            <a:r>
              <a:rPr lang="en-US">
                <a:solidFill>
                  <a:srgbClr val="202428"/>
                </a:solidFill>
              </a:rPr>
              <a:t>, </a:t>
            </a:r>
            <a:r>
              <a:rPr>
                <a:solidFill>
                  <a:srgbClr val="202428"/>
                </a:solidFill>
              </a:rPr>
              <a:t>reported results</a:t>
            </a:r>
            <a:r>
              <a:rPr lang="en-US">
                <a:solidFill>
                  <a:srgbClr val="202428"/>
                </a:solidFill>
              </a:rPr>
              <a:t>.</a:t>
            </a:r>
            <a:endParaRPr lang="en-US">
              <a:solidFill>
                <a:srgbClr val="202428"/>
              </a:solidFill>
            </a:endParaRPr>
          </a:p>
        </p:txBody>
      </p:sp>
      <p:sp>
        <p:nvSpPr>
          <p:cNvPr id="12" name="TextBox 11"/>
          <p:cNvSpPr txBox="1"/>
          <p:nvPr>
            <p:custDataLst>
              <p:tags r:id="rId3"/>
            </p:custDataLst>
          </p:nvPr>
        </p:nvSpPr>
        <p:spPr>
          <a:xfrm>
            <a:off x="5569712" y="2387727"/>
            <a:ext cx="3648456" cy="384048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  <a:defRPr sz="2100" b="1">
                <a:solidFill>
                  <a:srgbClr val="008C95"/>
                </a:solidFill>
                <a:latin typeface="Aptos"/>
              </a:defRPr>
            </a:pPr>
            <a:r>
              <a:rPr>
                <a:solidFill>
                  <a:srgbClr val="202428"/>
                </a:solidFill>
              </a:rPr>
              <a:t>Project literature</a:t>
            </a:r>
            <a:endParaRPr>
              <a:solidFill>
                <a:srgbClr val="202428"/>
              </a:solidFill>
            </a:endParaRPr>
          </a:p>
        </p:txBody>
      </p:sp>
      <p:sp>
        <p:nvSpPr>
          <p:cNvPr id="13" name="TextBox 12"/>
          <p:cNvSpPr txBox="1"/>
          <p:nvPr>
            <p:custDataLst>
              <p:tags r:id="rId4"/>
            </p:custDataLst>
          </p:nvPr>
        </p:nvSpPr>
        <p:spPr>
          <a:xfrm>
            <a:off x="5569712" y="2918079"/>
            <a:ext cx="3648456" cy="868680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  <a:defRPr sz="1700" b="0">
                <a:solidFill>
                  <a:srgbClr val="172C38"/>
                </a:solidFill>
                <a:latin typeface="Aptos"/>
              </a:defRPr>
            </a:pPr>
            <a:r>
              <a:rPr>
                <a:solidFill>
                  <a:srgbClr val="202428"/>
                </a:solidFill>
              </a:rPr>
              <a:t>Newly extracted papers remain local; local versions take precedence.</a:t>
            </a:r>
            <a:endParaRPr>
              <a:solidFill>
                <a:srgbClr val="202428"/>
              </a:solidFill>
            </a:endParaRPr>
          </a:p>
        </p:txBody>
      </p:sp>
      <p:sp>
        <p:nvSpPr>
          <p:cNvPr id="15" name="TextBox 14"/>
          <p:cNvSpPr txBox="1"/>
          <p:nvPr>
            <p:custDataLst>
              <p:tags r:id="rId5"/>
            </p:custDataLst>
          </p:nvPr>
        </p:nvSpPr>
        <p:spPr>
          <a:xfrm>
            <a:off x="9986264" y="2387727"/>
            <a:ext cx="3648456" cy="384048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  <a:defRPr sz="2100" b="1">
                <a:solidFill>
                  <a:srgbClr val="BC792A"/>
                </a:solidFill>
                <a:latin typeface="Aptos"/>
              </a:defRPr>
            </a:pPr>
            <a:r>
              <a:rPr>
                <a:solidFill>
                  <a:srgbClr val="202428"/>
                </a:solidFill>
              </a:rPr>
              <a:t>Research memory</a:t>
            </a:r>
            <a:endParaRPr>
              <a:solidFill>
                <a:srgbClr val="202428"/>
              </a:solidFill>
            </a:endParaRPr>
          </a:p>
        </p:txBody>
      </p:sp>
      <p:sp>
        <p:nvSpPr>
          <p:cNvPr id="16" name="TextBox 15"/>
          <p:cNvSpPr txBox="1"/>
          <p:nvPr>
            <p:custDataLst>
              <p:tags r:id="rId6"/>
            </p:custDataLst>
          </p:nvPr>
        </p:nvSpPr>
        <p:spPr>
          <a:xfrm>
            <a:off x="9986264" y="2918079"/>
            <a:ext cx="3648456" cy="868680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  <a:defRPr sz="1700" b="0">
                <a:solidFill>
                  <a:srgbClr val="172C38"/>
                </a:solidFill>
                <a:latin typeface="Aptos"/>
              </a:defRPr>
            </a:pPr>
            <a:r>
              <a:rPr>
                <a:solidFill>
                  <a:srgbClr val="202428"/>
                </a:solidFill>
              </a:rPr>
              <a:t>Agent decisions and experiments, each linked to artifacts.</a:t>
            </a:r>
            <a:endParaRPr>
              <a:solidFill>
                <a:srgbClr val="202428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62533" y="4114800"/>
            <a:ext cx="12710160" cy="1005840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marL="274320" indent="-191770" algn="l">
              <a:lnSpc>
                <a:spcPct val="108000"/>
              </a:lnSpc>
              <a:spcAft>
                <a:spcPts val="200"/>
              </a:spcAft>
              <a:buFont typeface="Arial" panose="020B0604020202020204" pitchFamily="34" charset="0"/>
              <a:buChar char="•"/>
              <a:defRPr sz="2100" b="0">
                <a:solidFill>
                  <a:srgbClr val="172C38"/>
                </a:solidFill>
                <a:latin typeface="Aptos"/>
              </a:defRPr>
            </a:pPr>
            <a:r>
              <a:rPr>
                <a:solidFill>
                  <a:srgbClr val="202428"/>
                </a:solidFill>
              </a:rPr>
              <a:t>Retrieval axes · literal terms · relevance · transfer conditions.</a:t>
            </a:r>
            <a:endParaRPr>
              <a:solidFill>
                <a:srgbClr val="202428"/>
              </a:solidFill>
            </a:endParaRPr>
          </a:p>
          <a:p>
            <a:pPr marL="274320" indent="-191770" algn="l">
              <a:lnSpc>
                <a:spcPct val="108000"/>
              </a:lnSpc>
              <a:spcAft>
                <a:spcPts val="200"/>
              </a:spcAft>
              <a:buFont typeface="Arial" panose="020B0604020202020204" pitchFamily="34" charset="0"/>
              <a:buChar char="•"/>
              <a:defRPr sz="2100" b="0">
                <a:solidFill>
                  <a:srgbClr val="172C38"/>
                </a:solidFill>
                <a:latin typeface="Aptos"/>
              </a:defRPr>
            </a:pPr>
            <a:r>
              <a:rPr>
                <a:solidFill>
                  <a:srgbClr val="202428"/>
                </a:solidFill>
              </a:rPr>
              <a:t>Bounded excerpts with paper ID, source, section, path, and line references.</a:t>
            </a:r>
            <a:endParaRPr>
              <a:solidFill>
                <a:srgbClr val="202428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62533" y="5248275"/>
            <a:ext cx="12710160" cy="731520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  <a:defRPr sz="2300" b="1">
                <a:solidFill>
                  <a:srgbClr val="BE5056"/>
                </a:solidFill>
                <a:latin typeface="Aptos"/>
              </a:defRPr>
            </a:pPr>
            <a:r>
              <a:rPr>
                <a:solidFill>
                  <a:srgbClr val="202428"/>
                </a:solidFill>
              </a:rPr>
              <a:t>Retrieval is evidence, not scientific validation.</a:t>
            </a:r>
            <a:endParaRPr>
              <a:solidFill>
                <a:srgbClr val="202428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155680" y="7827264"/>
            <a:ext cx="269748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500"/>
              </a:spcAft>
              <a:defRPr sz="1000" b="0">
                <a:solidFill>
                  <a:srgbClr val="666C70"/>
                </a:solidFill>
              </a:defRPr>
            </a:pPr>
            <a:r>
              <a:t>CG-SFT     10 / 14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6928" y="457200"/>
            <a:ext cx="91440" cy="310896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29768"/>
            <a:ext cx="13075920" cy="292608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r>
              <a:t>AGENT / EVIDENCE EXAMPLE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4799" y="780923"/>
            <a:ext cx="13075920" cy="1005840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r>
              <a:t>Real knowledge-base record: arXiv:2504.01496</a:t>
            </a:r>
          </a:p>
        </p:txBody>
      </p:sp>
      <p:sp>
        <p:nvSpPr>
          <p:cNvPr id="5" name="Rectangle 4"/>
          <p:cNvSpPr/>
          <p:nvPr/>
        </p:nvSpPr>
        <p:spPr>
          <a:xfrm>
            <a:off x="804672" y="7680960"/>
            <a:ext cx="13030200" cy="13716"/>
          </a:xfrm>
          <a:prstGeom prst="rect">
            <a:avLst/>
          </a:prstGeom>
          <a:solidFill>
            <a:srgbClr val="D6E1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7827264"/>
            <a:ext cx="7315200" cy="210312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  <a:defRPr sz="1000" b="0">
                <a:solidFill>
                  <a:srgbClr val="536975"/>
                </a:solidFill>
                <a:latin typeface="Aptos"/>
              </a:defRPr>
            </a:pPr>
            <a:r>
              <a:rPr>
                <a:solidFill>
                  <a:srgbClr val="202428"/>
                </a:solidFill>
              </a:rPr>
              <a:t>ML4Jets  |  Ziyue Chen, IHEP</a:t>
            </a:r>
            <a:endParaRPr>
              <a:solidFill>
                <a:srgbClr val="202428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04545" y="1198118"/>
            <a:ext cx="125272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  <a:defRPr sz="2200" b="1">
                <a:solidFill>
                  <a:srgbClr val="202428"/>
                </a:solidFill>
              </a:defRPr>
            </a:pPr>
            <a:r>
              <a:t>The Agent stores a paper as three linked cards, with source and quality information.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68680" y="1845310"/>
            <a:ext cx="3977639" cy="2331720"/>
          </a:xfrm>
          <a:prstGeom prst="rect">
            <a:avLst/>
          </a:prstGeom>
          <a:solidFill>
            <a:srgbClr val="F1F3F4"/>
          </a:solidFill>
          <a:ln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33271" y="1991614"/>
            <a:ext cx="364845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  <a:defRPr sz="2000" b="1">
                <a:solidFill>
                  <a:srgbClr val="008C95"/>
                </a:solidFill>
              </a:defRPr>
            </a:pPr>
            <a:r>
              <a:t>Problem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1560" y="2531110"/>
            <a:ext cx="3611879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indent="-191770" algn="ctr">
              <a:spcAft>
                <a:spcPts val="200"/>
              </a:spcAft>
              <a:buFont typeface="Arial" panose="020B0604020202020204" pitchFamily="34" charset="0"/>
              <a:buChar char="•"/>
              <a:defRPr sz="1600" b="0">
                <a:solidFill>
                  <a:srgbClr val="202428"/>
                </a:solidFill>
              </a:defRPr>
            </a:pPr>
            <a:r>
              <a:t>Two undetected neutrinos → underconstrained LHC event.</a:t>
            </a:r>
          </a:p>
          <a:p>
            <a:pPr marL="274320" indent="-191770" algn="ctr">
              <a:spcAft>
                <a:spcPts val="200"/>
              </a:spcAft>
              <a:buFont typeface="Arial" panose="020B0604020202020204" pitchFamily="34" charset="0"/>
              <a:buChar char="•"/>
              <a:defRPr sz="1600" b="0">
                <a:solidFill>
                  <a:srgbClr val="202428"/>
                </a:solidFill>
              </a:defRPr>
            </a:pPr>
            <a:r>
              <a:t>Goal: spin-density matrix, entanglement, and Bell nonlocality.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68680" y="4647565"/>
            <a:ext cx="3977639" cy="2331720"/>
          </a:xfrm>
          <a:prstGeom prst="rect">
            <a:avLst/>
          </a:prstGeom>
          <a:solidFill>
            <a:srgbClr val="F1F3F4"/>
          </a:solidFill>
          <a:ln>
            <a:solidFill>
              <a:srgbClr val="4A5A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33272" y="4793869"/>
            <a:ext cx="364845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  <a:defRPr sz="2000" b="1">
                <a:solidFill>
                  <a:srgbClr val="4A5A66"/>
                </a:solidFill>
              </a:defRPr>
            </a:pPr>
            <a:r>
              <a:t>Solution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1560" y="5333365"/>
            <a:ext cx="3611879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indent="-191770" algn="ctr">
              <a:spcAft>
                <a:spcPts val="200"/>
              </a:spcAft>
              <a:buFont typeface="Arial" panose="020B0604020202020204" pitchFamily="34" charset="0"/>
              <a:buChar char="•"/>
              <a:defRPr sz="1600" b="0">
                <a:solidFill>
                  <a:srgbClr val="202428"/>
                </a:solidFill>
              </a:defRPr>
            </a:pPr>
            <a:r>
              <a:t>PET transformer body + diffusion generation head.</a:t>
            </a:r>
          </a:p>
          <a:p>
            <a:pPr marL="274320" indent="-191770" algn="ctr">
              <a:spcAft>
                <a:spcPts val="200"/>
              </a:spcAft>
              <a:buFont typeface="Arial" panose="020B0604020202020204" pitchFamily="34" charset="0"/>
              <a:buChar char="•"/>
              <a:defRPr sz="1600" b="0">
                <a:solidFill>
                  <a:srgbClr val="202428"/>
                </a:solidFill>
              </a:defRPr>
            </a:pPr>
            <a:r>
              <a:t>DDIM reconstructs the three-momenta of two effective neutrinos.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991100" y="1856740"/>
            <a:ext cx="3977639" cy="2331720"/>
          </a:xfrm>
          <a:prstGeom prst="rect">
            <a:avLst/>
          </a:prstGeom>
          <a:solidFill>
            <a:srgbClr val="F1F3F4"/>
          </a:solidFill>
          <a:ln>
            <a:solidFill>
              <a:srgbClr val="886A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155692" y="2003044"/>
            <a:ext cx="364845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  <a:defRPr sz="2000" b="1">
                <a:solidFill>
                  <a:srgbClr val="886A3E"/>
                </a:solidFill>
              </a:defRPr>
            </a:pPr>
            <a:r>
              <a:t>Result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73980" y="2542540"/>
            <a:ext cx="3611879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indent="-191770" algn="ctr">
              <a:spcAft>
                <a:spcPts val="200"/>
              </a:spcAft>
              <a:buFont typeface="Arial" panose="020B0604020202020204" pitchFamily="34" charset="0"/>
              <a:buChar char="•"/>
              <a:defRPr sz="1600" b="0">
                <a:solidFill>
                  <a:srgbClr val="202428"/>
                </a:solidFill>
              </a:defRPr>
            </a:pPr>
            <a:r>
              <a:t>~17% average momentum resolution.</a:t>
            </a:r>
          </a:p>
          <a:p>
            <a:pPr marL="274320" indent="-191770" algn="ctr">
              <a:spcAft>
                <a:spcPts val="200"/>
              </a:spcAft>
              <a:buFont typeface="Arial" panose="020B0604020202020204" pitchFamily="34" charset="0"/>
              <a:buChar char="•"/>
              <a:defRPr sz="1600" b="0">
                <a:solidFill>
                  <a:srgbClr val="202428"/>
                </a:solidFill>
              </a:defRPr>
            </a:pPr>
            <a:r>
              <a:t>6–8% ττ mass resolution; Bell nonlocality above 5σ.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155680" y="7827264"/>
            <a:ext cx="269748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500"/>
              </a:spcAft>
              <a:defRPr sz="1000" b="0">
                <a:solidFill>
                  <a:srgbClr val="666C70"/>
                </a:solidFill>
              </a:defRPr>
            </a:pPr>
            <a:r>
              <a:t>CG-SFT     11 / 14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155680" y="7827264"/>
            <a:ext cx="269748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500"/>
              </a:spcAft>
              <a:defRPr sz="1000" b="0">
                <a:solidFill>
                  <a:srgbClr val="666C70"/>
                </a:solidFill>
              </a:defRPr>
            </a:pPr>
            <a:r>
              <a:t>CG-SFT     11 / 14</a:t>
            </a:r>
          </a:p>
        </p:txBody>
      </p:sp>
      <p:pic>
        <p:nvPicPr>
          <p:cNvPr id="8" name="Picture 7" descr="3.png"/>
          <p:cNvPicPr>
            <a:picLocks noChangeAspect="1"/>
          </p:cNvPicPr>
          <p:nvPr/>
        </p:nvPicPr>
        <p:blipFill>
          <a:blip r:embed="rId1"/>
          <a:srcRect r="14771" b="6572"/>
          <a:stretch>
            <a:fillRect/>
          </a:stretch>
        </p:blipFill>
        <p:spPr>
          <a:xfrm>
            <a:off x="9174480" y="1845310"/>
            <a:ext cx="4909820" cy="5127625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4991100" y="4601845"/>
            <a:ext cx="4051935" cy="2377440"/>
          </a:xfrm>
          <a:prstGeom prst="rect">
            <a:avLst/>
          </a:prstGeom>
          <a:noFill/>
        </p:spPr>
        <p:txBody>
          <a:bodyPr wrap="square" lIns="22860" tIns="18288" rIns="22860" bIns="18288" anchor="t">
            <a:no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  <a:defRPr sz="2300" b="1">
                <a:solidFill>
                  <a:srgbClr val="172C38"/>
                </a:solidFill>
                <a:latin typeface="Aptos"/>
              </a:defRPr>
            </a:pPr>
            <a:r>
              <a:rPr>
                <a:solidFill/>
              </a:rPr>
              <a:t>The extracted record concerns entanglement and Bell nonlocality in τ⁺τ⁻ production at the LHC, enabled by machine-learning neutrino reconstruction.</a:t>
            </a:r>
            <a:endParaRPr>
              <a:solidFill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804672" y="429768"/>
            <a:ext cx="130759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AGENT / REAL PROJECT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6384" y="932688"/>
            <a:ext cx="130759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  <a:defRPr sz="2900" b="1">
                <a:solidFill>
                  <a:srgbClr val="202428"/>
                </a:solidFill>
              </a:defRPr>
            </a:pPr>
            <a:r>
              <a:t>A real application: JUNO vertex and energy reconstruction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1828800"/>
            <a:ext cx="12527280" cy="445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  <a:defRPr sz="2300" b="1">
                <a:solidFill>
                  <a:srgbClr val="202428"/>
                </a:solidFill>
              </a:defRPr>
            </a:pPr>
            <a:r>
              <a:rPr lang="en-US"/>
              <a:t>A</a:t>
            </a:r>
            <a:r>
              <a:t>n Agent-led reconstruction study using MC positron events.</a:t>
            </a:r>
          </a:p>
        </p:txBody>
      </p:sp>
      <p:sp>
        <p:nvSpPr>
          <p:cNvPr id="18" name="Rectangle 17"/>
          <p:cNvSpPr/>
          <p:nvPr>
            <p:custDataLst>
              <p:tags r:id="rId1"/>
            </p:custDataLst>
          </p:nvPr>
        </p:nvSpPr>
        <p:spPr>
          <a:xfrm>
            <a:off x="822960" y="2697480"/>
            <a:ext cx="5897880" cy="1143000"/>
          </a:xfrm>
          <a:prstGeom prst="rect">
            <a:avLst/>
          </a:prstGeom>
          <a:solidFill>
            <a:srgbClr val="F1F3F4"/>
          </a:solidFill>
          <a:ln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>
            <p:custDataLst>
              <p:tags r:id="rId2"/>
            </p:custDataLst>
          </p:nvPr>
        </p:nvSpPr>
        <p:spPr>
          <a:xfrm>
            <a:off x="969137" y="2715514"/>
            <a:ext cx="556869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2000" b="1">
                <a:solidFill>
                  <a:srgbClr val="008C95"/>
                </a:solidFill>
              </a:defRPr>
            </a:pPr>
            <a:r>
              <a:t>Retrieve</a:t>
            </a:r>
          </a:p>
        </p:txBody>
      </p:sp>
      <p:sp>
        <p:nvSpPr>
          <p:cNvPr id="20" name="TextBox 19"/>
          <p:cNvSpPr txBox="1"/>
          <p:nvPr>
            <p:custDataLst>
              <p:tags r:id="rId3"/>
            </p:custDataLst>
          </p:nvPr>
        </p:nvSpPr>
        <p:spPr>
          <a:xfrm>
            <a:off x="1024255" y="3195955"/>
            <a:ext cx="553212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600" b="0">
                <a:solidFill>
                  <a:srgbClr val="202428"/>
                </a:solidFill>
              </a:defRPr>
            </a:pPr>
            <a:r>
              <a:t>Read prior decisions and baselines.</a:t>
            </a:r>
          </a:p>
        </p:txBody>
      </p:sp>
      <p:sp>
        <p:nvSpPr>
          <p:cNvPr id="21" name="Rectangle 20"/>
          <p:cNvSpPr/>
          <p:nvPr>
            <p:custDataLst>
              <p:tags r:id="rId4"/>
            </p:custDataLst>
          </p:nvPr>
        </p:nvSpPr>
        <p:spPr>
          <a:xfrm>
            <a:off x="7452360" y="2697480"/>
            <a:ext cx="5897880" cy="1143000"/>
          </a:xfrm>
          <a:prstGeom prst="rect">
            <a:avLst/>
          </a:prstGeom>
          <a:solidFill>
            <a:srgbClr val="F1F3F4"/>
          </a:solidFill>
          <a:ln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>
            <p:custDataLst>
              <p:tags r:id="rId5"/>
            </p:custDataLst>
          </p:nvPr>
        </p:nvSpPr>
        <p:spPr>
          <a:xfrm>
            <a:off x="7616952" y="2774569"/>
            <a:ext cx="556869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2000" b="1">
                <a:solidFill>
                  <a:srgbClr val="008C95"/>
                </a:solidFill>
              </a:defRPr>
            </a:pPr>
            <a:r>
              <a:t>Plan + code</a:t>
            </a:r>
          </a:p>
        </p:txBody>
      </p:sp>
      <p:sp>
        <p:nvSpPr>
          <p:cNvPr id="23" name="TextBox 22"/>
          <p:cNvSpPr txBox="1"/>
          <p:nvPr>
            <p:custDataLst>
              <p:tags r:id="rId6"/>
            </p:custDataLst>
          </p:nvPr>
        </p:nvSpPr>
        <p:spPr>
          <a:xfrm>
            <a:off x="7616825" y="3195955"/>
            <a:ext cx="5532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600" b="0">
                <a:solidFill>
                  <a:srgbClr val="202428"/>
                </a:solidFill>
              </a:defRPr>
            </a:pPr>
            <a:r>
              <a:t>Inspect PMT hit time, charge, and position.
Write reconstruction scripts.</a:t>
            </a:r>
          </a:p>
        </p:txBody>
      </p:sp>
      <p:sp>
        <p:nvSpPr>
          <p:cNvPr id="24" name="Rectangle 23"/>
          <p:cNvSpPr/>
          <p:nvPr>
            <p:custDataLst>
              <p:tags r:id="rId7"/>
            </p:custDataLst>
          </p:nvPr>
        </p:nvSpPr>
        <p:spPr>
          <a:xfrm>
            <a:off x="822960" y="4206240"/>
            <a:ext cx="5897880" cy="1143000"/>
          </a:xfrm>
          <a:prstGeom prst="rect">
            <a:avLst/>
          </a:prstGeom>
          <a:solidFill>
            <a:srgbClr val="F1F3F4"/>
          </a:solidFill>
          <a:ln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>
            <p:custDataLst>
              <p:tags r:id="rId8"/>
            </p:custDataLst>
          </p:nvPr>
        </p:nvSpPr>
        <p:spPr>
          <a:xfrm>
            <a:off x="987552" y="4291584"/>
            <a:ext cx="556869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2000" b="1">
                <a:solidFill>
                  <a:srgbClr val="008C95"/>
                </a:solidFill>
              </a:defRPr>
            </a:pPr>
            <a:r>
              <a:t>Run + analyze</a:t>
            </a:r>
          </a:p>
        </p:txBody>
      </p:sp>
      <p:sp>
        <p:nvSpPr>
          <p:cNvPr id="26" name="TextBox 25"/>
          <p:cNvSpPr txBox="1"/>
          <p:nvPr>
            <p:custDataLst>
              <p:tags r:id="rId9"/>
            </p:custDataLst>
          </p:nvPr>
        </p:nvSpPr>
        <p:spPr>
          <a:xfrm>
            <a:off x="987425" y="4649470"/>
            <a:ext cx="553212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600" b="0">
                <a:solidFill>
                  <a:srgbClr val="202428"/>
                </a:solidFill>
              </a:defRPr>
            </a:pPr>
            <a:r>
              <a:t>Submit Slurm jobs.
Compare vertex and energy metrics.</a:t>
            </a:r>
          </a:p>
        </p:txBody>
      </p:sp>
      <p:sp>
        <p:nvSpPr>
          <p:cNvPr id="27" name="Rectangle 26"/>
          <p:cNvSpPr/>
          <p:nvPr>
            <p:custDataLst>
              <p:tags r:id="rId10"/>
            </p:custDataLst>
          </p:nvPr>
        </p:nvSpPr>
        <p:spPr>
          <a:xfrm>
            <a:off x="7452360" y="4206240"/>
            <a:ext cx="5897880" cy="1143000"/>
          </a:xfrm>
          <a:prstGeom prst="rect">
            <a:avLst/>
          </a:prstGeom>
          <a:solidFill>
            <a:srgbClr val="F1F3F4"/>
          </a:solidFill>
          <a:ln>
            <a:solidFill>
              <a:srgbClr val="4A5A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>
            <p:custDataLst>
              <p:tags r:id="rId11"/>
            </p:custDataLst>
          </p:nvPr>
        </p:nvSpPr>
        <p:spPr>
          <a:xfrm>
            <a:off x="7616952" y="4265549"/>
            <a:ext cx="556869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2000" b="1">
                <a:solidFill>
                  <a:srgbClr val="4A5A66"/>
                </a:solidFill>
              </a:defRPr>
            </a:pPr>
            <a:r>
              <a:t>Iterate</a:t>
            </a:r>
          </a:p>
        </p:txBody>
      </p:sp>
      <p:sp>
        <p:nvSpPr>
          <p:cNvPr id="29" name="TextBox 28"/>
          <p:cNvSpPr txBox="1"/>
          <p:nvPr>
            <p:custDataLst>
              <p:tags r:id="rId12"/>
            </p:custDataLst>
          </p:nvPr>
        </p:nvSpPr>
        <p:spPr>
          <a:xfrm>
            <a:off x="7635240" y="4649470"/>
            <a:ext cx="5532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600" b="0">
                <a:solidFill>
                  <a:srgbClr val="202428"/>
                </a:solidFill>
              </a:defRPr>
            </a:pPr>
            <a:r>
              <a:t>Choose the next direction.
Store decisions and artifacts.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8680" y="5989320"/>
            <a:ext cx="125272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  <a:defRPr sz="2200" b="1">
                <a:solidFill>
                  <a:srgbClr val="202428"/>
                </a:solidFill>
              </a:defRPr>
            </a:pPr>
            <a:r>
              <a:t>Recorded outcome: about 167 mm position resolution with a classic residual head.
Decision, artifacts, and source paths remain linked.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68680" y="6903720"/>
            <a:ext cx="1252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700" b="0">
                <a:solidFill>
                  <a:srgbClr val="666C70"/>
                </a:solidFill>
              </a:defRPr>
            </a:pPr>
            <a:r>
              <a:t>Research loop: retrieve → plan → code → run → analyze → iterate.</a:t>
            </a:r>
          </a:p>
        </p:txBody>
      </p:sp>
      <p:sp>
        <p:nvSpPr>
          <p:cNvPr id="5" name="Rectangle 1"/>
          <p:cNvSpPr/>
          <p:nvPr/>
        </p:nvSpPr>
        <p:spPr>
          <a:xfrm>
            <a:off x="566928" y="457200"/>
            <a:ext cx="91440" cy="310896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4"/>
          <p:cNvSpPr/>
          <p:nvPr/>
        </p:nvSpPr>
        <p:spPr>
          <a:xfrm>
            <a:off x="804672" y="7680960"/>
            <a:ext cx="13030200" cy="13716"/>
          </a:xfrm>
          <a:prstGeom prst="rect">
            <a:avLst/>
          </a:prstGeom>
          <a:solidFill>
            <a:srgbClr val="D6E1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5"/>
          <p:cNvSpPr txBox="1"/>
          <p:nvPr/>
        </p:nvSpPr>
        <p:spPr>
          <a:xfrm>
            <a:off x="804672" y="7827264"/>
            <a:ext cx="7315200" cy="210312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  <a:defRPr sz="1000" b="0">
                <a:solidFill>
                  <a:srgbClr val="536975"/>
                </a:solidFill>
                <a:latin typeface="Aptos"/>
              </a:defRPr>
            </a:pPr>
            <a:r>
              <a:rPr>
                <a:solidFill>
                  <a:srgbClr val="202428"/>
                </a:solidFill>
              </a:rPr>
              <a:t>ML4Jets  |  Ziyue Chen, IHEP</a:t>
            </a:r>
            <a:endParaRPr>
              <a:solidFill>
                <a:srgbClr val="202428"/>
              </a:solidFill>
            </a:endParaRPr>
          </a:p>
        </p:txBody>
      </p:sp>
      <p:sp>
        <p:nvSpPr>
          <p:cNvPr id="12" name="TextBox 21"/>
          <p:cNvSpPr txBox="1"/>
          <p:nvPr/>
        </p:nvSpPr>
        <p:spPr>
          <a:xfrm>
            <a:off x="11155680" y="7827264"/>
            <a:ext cx="2697480" cy="245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500"/>
              </a:spcAft>
              <a:defRPr sz="1000" b="0">
                <a:solidFill>
                  <a:srgbClr val="666C70"/>
                </a:solidFill>
              </a:defRPr>
            </a:pPr>
            <a:r>
              <a:t>CG-SFT     1</a:t>
            </a:r>
            <a:r>
              <a:rPr lang="en-US"/>
              <a:t>2</a:t>
            </a:r>
            <a:r>
              <a:t> / 14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6928" y="457200"/>
            <a:ext cx="91440" cy="310896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29768"/>
            <a:ext cx="13075920" cy="292608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r>
              <a:t>CONCLUSION / AGENT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6384" y="932688"/>
            <a:ext cx="13075920" cy="1005840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r>
              <a:t>Agent conclusion: a closed loop for HEPML research</a:t>
            </a:r>
          </a:p>
        </p:txBody>
      </p:sp>
      <p:sp>
        <p:nvSpPr>
          <p:cNvPr id="5" name="Rectangle 4"/>
          <p:cNvSpPr/>
          <p:nvPr/>
        </p:nvSpPr>
        <p:spPr>
          <a:xfrm>
            <a:off x="804672" y="7680960"/>
            <a:ext cx="13030200" cy="13716"/>
          </a:xfrm>
          <a:prstGeom prst="rect">
            <a:avLst/>
          </a:prstGeom>
          <a:solidFill>
            <a:srgbClr val="D6E1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7827264"/>
            <a:ext cx="7315200" cy="210312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  <a:defRPr sz="1000" b="0">
                <a:solidFill>
                  <a:srgbClr val="536975"/>
                </a:solidFill>
                <a:latin typeface="Aptos"/>
              </a:defRPr>
            </a:pPr>
            <a:r>
              <a:rPr>
                <a:solidFill>
                  <a:srgbClr val="202428"/>
                </a:solidFill>
              </a:rPr>
              <a:t>ML4Jets  |  Ziyue Chen, IHEP</a:t>
            </a:r>
            <a:endParaRPr>
              <a:solidFill>
                <a:srgbClr val="202428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8680" y="1874519"/>
            <a:ext cx="125272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  <a:defRPr sz="2400" b="1">
                <a:solidFill>
                  <a:srgbClr val="202428"/>
                </a:solidFill>
              </a:defRPr>
            </a:pPr>
            <a:r>
              <a:t>The Agent keeps the whole research chain connected: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2743200"/>
            <a:ext cx="125272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2100" b="1">
                <a:solidFill>
                  <a:srgbClr val="202428"/>
                </a:solidFill>
              </a:defRPr>
            </a:pPr>
            <a:r>
              <a:t>Retrieve → analyze → code → run → metrics → iterate → memory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68680" y="3840480"/>
            <a:ext cx="5669280" cy="1417320"/>
          </a:xfrm>
          <a:prstGeom prst="rect">
            <a:avLst/>
          </a:prstGeom>
          <a:solidFill>
            <a:srgbClr val="F1F3F4"/>
          </a:solidFill>
          <a:ln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33271" y="3986784"/>
            <a:ext cx="534009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  <a:defRPr sz="2000" b="1">
                <a:solidFill>
                  <a:srgbClr val="008C95"/>
                </a:solidFill>
              </a:defRPr>
            </a:pPr>
            <a:r>
              <a:t>External evidence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1560" y="4526280"/>
            <a:ext cx="53035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600" b="0">
                <a:solidFill>
                  <a:srgbClr val="202428"/>
                </a:solidFill>
              </a:defRPr>
            </a:pPr>
            <a:r>
              <a:t>The arXiv record preserves problem, method, result, source, and quality state.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406640" y="3840480"/>
            <a:ext cx="5669280" cy="1417320"/>
          </a:xfrm>
          <a:prstGeom prst="rect">
            <a:avLst/>
          </a:prstGeom>
          <a:solidFill>
            <a:srgbClr val="F1F3F4"/>
          </a:solidFill>
          <a:ln>
            <a:solidFill>
              <a:srgbClr val="4A5A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571231" y="3986784"/>
            <a:ext cx="534009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  <a:defRPr sz="2000" b="1">
                <a:solidFill>
                  <a:srgbClr val="4A5A66"/>
                </a:solidFill>
              </a:defRPr>
            </a:pPr>
            <a:r>
              <a:t>Research memory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89519" y="4526280"/>
            <a:ext cx="53035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600" b="0">
                <a:solidFill>
                  <a:srgbClr val="202428"/>
                </a:solidFill>
              </a:defRPr>
            </a:pPr>
            <a:r>
              <a:t>The JUNO record preserves what was tried, what worked, what failed, and the next decision.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" y="5989320"/>
            <a:ext cx="124358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  <a:defRPr sz="2300" b="1">
                <a:solidFill>
                  <a:srgbClr val="202428"/>
                </a:solidFill>
              </a:defRPr>
            </a:pPr>
            <a:r>
              <a:t>Research state becomes easier to recover, inspect, and reuse.
Scientific review remains necessary.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5680" y="7827264"/>
            <a:ext cx="269748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500"/>
              </a:spcAft>
              <a:defRPr sz="1000" b="0">
                <a:solidFill>
                  <a:srgbClr val="666C70"/>
                </a:solidFill>
              </a:defRPr>
            </a:pPr>
            <a:r>
              <a:t>CG-SFT     13 / 14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6928" y="457200"/>
            <a:ext cx="91440" cy="310896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29768"/>
            <a:ext cx="13075920" cy="292608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r>
              <a:t>CONCLUSION / OVERALL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6384" y="932688"/>
            <a:ext cx="13075920" cy="1005840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r>
              <a:t>Overall conclusion and outlook</a:t>
            </a:r>
          </a:p>
        </p:txBody>
      </p:sp>
      <p:sp>
        <p:nvSpPr>
          <p:cNvPr id="5" name="Rectangle 4"/>
          <p:cNvSpPr/>
          <p:nvPr/>
        </p:nvSpPr>
        <p:spPr>
          <a:xfrm>
            <a:off x="804672" y="7680960"/>
            <a:ext cx="13030200" cy="13716"/>
          </a:xfrm>
          <a:prstGeom prst="rect">
            <a:avLst/>
          </a:prstGeom>
          <a:solidFill>
            <a:srgbClr val="D6E1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7827264"/>
            <a:ext cx="7315200" cy="210312"/>
          </a:xfrm>
          <a:prstGeom prst="rect">
            <a:avLst/>
          </a:prstGeom>
          <a:noFill/>
        </p:spPr>
        <p:txBody>
          <a:bodyPr wrap="square" lIns="22860" tIns="18288" rIns="22860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500"/>
              </a:spcAft>
              <a:defRPr sz="1000" b="0">
                <a:solidFill>
                  <a:srgbClr val="536975"/>
                </a:solidFill>
                <a:latin typeface="Aptos"/>
              </a:defRPr>
            </a:pPr>
            <a:r>
              <a:rPr>
                <a:solidFill>
                  <a:srgbClr val="202428"/>
                </a:solidFill>
              </a:rPr>
              <a:t>ML4Jets  |  Ziyue Chen, IHEP</a:t>
            </a:r>
            <a:endParaRPr>
              <a:solidFill>
                <a:srgbClr val="202428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8680" y="196596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  <a:defRPr sz="2700" b="1">
                <a:solidFill>
                  <a:srgbClr val="202428"/>
                </a:solidFill>
              </a:defRPr>
            </a:pPr>
            <a:r>
              <a:t>CG-SFT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606040"/>
            <a:ext cx="5486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indent="-191770" algn="l">
              <a:spcAft>
                <a:spcPts val="200"/>
              </a:spcAft>
              <a:buFont typeface="Arial" panose="020B0604020202020204" pitchFamily="34" charset="0"/>
              <a:buChar char="•"/>
              <a:defRPr sz="2100" b="0">
                <a:solidFill>
                  <a:srgbClr val="666C70"/>
                </a:solidFill>
              </a:defRPr>
            </a:pPr>
            <a:r>
              <a:t>CG-SFT is highly effective.</a:t>
            </a:r>
          </a:p>
          <a:p>
            <a:pPr marL="274320" indent="-191770" algn="l">
              <a:spcAft>
                <a:spcPts val="200"/>
              </a:spcAft>
              <a:buFont typeface="Arial" panose="020B0604020202020204" pitchFamily="34" charset="0"/>
              <a:buChar char="•"/>
              <a:defRPr sz="2100" b="0">
                <a:solidFill>
                  <a:srgbClr val="666C70"/>
                </a:solidFill>
              </a:defRPr>
            </a:pPr>
            <a:r>
              <a:t>It greatly improves LLM classification in a specific domain.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0" y="1965960"/>
            <a:ext cx="3200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  <a:defRPr sz="2700" b="1">
                <a:solidFill>
                  <a:srgbClr val="202428"/>
                </a:solidFill>
              </a:defRPr>
            </a:pPr>
            <a:r>
              <a:t>HEPML Agent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0" y="2606040"/>
            <a:ext cx="5486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indent="-191770" algn="l">
              <a:spcAft>
                <a:spcPts val="200"/>
              </a:spcAft>
              <a:buFont typeface="Arial" panose="020B0604020202020204" pitchFamily="34" charset="0"/>
              <a:buChar char="•"/>
              <a:defRPr sz="2100" b="0">
                <a:solidFill>
                  <a:srgbClr val="666C70"/>
                </a:solidFill>
              </a:defRPr>
            </a:pPr>
            <a:r>
              <a:t>HEP + ML knowledge base built from curated literature.</a:t>
            </a:r>
          </a:p>
          <a:p>
            <a:pPr marL="274320" indent="-191770" algn="l">
              <a:spcAft>
                <a:spcPts val="200"/>
              </a:spcAft>
              <a:buFont typeface="Arial" panose="020B0604020202020204" pitchFamily="34" charset="0"/>
              <a:buChar char="•"/>
              <a:defRPr sz="2100" b="0">
                <a:solidFill>
                  <a:srgbClr val="666C70"/>
                </a:solidFill>
              </a:defRPr>
            </a:pPr>
            <a:r>
              <a:t>Self-iterating HEPML Agent developed.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892040"/>
            <a:ext cx="124358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2300" b="1">
                <a:solidFill>
                  <a:srgbClr val="202428"/>
                </a:solidFill>
              </a:defRPr>
            </a:pPr>
            <a:r>
              <a:t>Next: stronger label-quality checks, broader evaluation, better evidence retrieval, and transfer to more HEPML tasks.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6172200"/>
            <a:ext cx="12435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500"/>
              </a:spcAft>
              <a:defRPr sz="2600" b="1">
                <a:solidFill>
                  <a:srgbClr val="666C70"/>
                </a:solidFill>
              </a:defRPr>
            </a:pPr>
            <a:r>
              <a:t>Thank you · Questions and discussion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5680" y="7827264"/>
            <a:ext cx="269748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500"/>
              </a:spcAft>
              <a:defRPr sz="1000" b="0">
                <a:solidFill>
                  <a:srgbClr val="666C70"/>
                </a:solidFill>
              </a:defRPr>
            </a:pPr>
            <a:r>
              <a:t>CG-SFT     14 / 14</a:t>
            </a: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157.26,&quot;left&quot;:79.2,&quot;top&quot;:164.16,&quot;width&quot;:994.4}"/>
</p:tagLst>
</file>

<file path=ppt/tags/tag2.xml><?xml version="1.0" encoding="utf-8"?>
<p:tagLst xmlns:p="http://schemas.openxmlformats.org/presentationml/2006/main">
  <p:tag name="KSO_WM_DIAGRAM_VIRTUALLY_FRAME" val="{&quot;height&quot;:157.26,&quot;left&quot;:79.2,&quot;top&quot;:164.16,&quot;width&quot;:994.4}"/>
</p:tagLst>
</file>

<file path=ppt/tags/tag3.xml><?xml version="1.0" encoding="utf-8"?>
<p:tagLst xmlns:p="http://schemas.openxmlformats.org/presentationml/2006/main">
  <p:tag name="KSO_WM_DIAGRAM_VIRTUALLY_FRAME" val="{&quot;height&quot;:157.26,&quot;left&quot;:79.2,&quot;top&quot;:164.16,&quot;width&quot;:994.4}"/>
</p:tagLst>
</file>

<file path=ppt/tags/tag4.xml><?xml version="1.0" encoding="utf-8"?>
<p:tagLst xmlns:p="http://schemas.openxmlformats.org/presentationml/2006/main">
  <p:tag name="KSO_WM_DIAGRAM_VIRTUALLY_FRAME" val="{&quot;height&quot;:157.26,&quot;left&quot;:79.2,&quot;top&quot;:164.16,&quot;width&quot;:994.4}"/>
</p:tagLst>
</file>

<file path=ppt/tags/tag5.xml><?xml version="1.0" encoding="utf-8"?>
<p:tagLst xmlns:p="http://schemas.openxmlformats.org/presentationml/2006/main">
  <p:tag name="KSO_WM_DIAGRAM_VIRTUALLY_FRAME" val="{&quot;height&quot;:157.26,&quot;left&quot;:79.2,&quot;top&quot;:164.16,&quot;width&quot;:994.4}"/>
</p:tagLst>
</file>

<file path=ppt/tags/tag6.xml><?xml version="1.0" encoding="utf-8"?>
<p:tagLst xmlns:p="http://schemas.openxmlformats.org/presentationml/2006/main">
  <p:tag name="KSO_WM_DIAGRAM_VIRTUALLY_FRAME" val="{&quot;height&quot;:157.26,&quot;left&quot;:79.2,&quot;top&quot;:164.16,&quot;width&quot;:994.4}"/>
</p:tagLst>
</file>

<file path=ppt/tags/tag7.xml><?xml version="1.0" encoding="utf-8"?>
<p:tagLst xmlns:p="http://schemas.openxmlformats.org/presentationml/2006/main">
  <p:tag name="KSO_WM_DIAGRAM_VIRTUALLY_FRAME" val="{&quot;height&quot;:208.8,&quot;left&quot;:64.8,&quot;top&quot;:212.4,&quot;width&quot;:986.4}"/>
</p:tagLst>
</file>

<file path=ppt/tags/tag8.xml><?xml version="1.0" encoding="utf-8"?>
<p:tagLst xmlns:p="http://schemas.openxmlformats.org/presentationml/2006/main">
  <p:tag name="KSO_WM_DIAGRAM_VIRTUALLY_FRAME" val="{&quot;height&quot;:208.8,&quot;left&quot;:64.8,&quot;top&quot;:212.4,&quot;width&quot;:986.4}"/>
</p:tagLst>
</file>

<file path=ppt/tags/tag9.xml><?xml version="1.0" encoding="utf-8"?>
<p:tagLst xmlns:p="http://schemas.openxmlformats.org/presentationml/2006/main">
  <p:tag name="KSO_WM_DIAGRAM_VIRTUALLY_FRAME" val="{&quot;height&quot;:208.8,&quot;left&quot;:64.8,&quot;top&quot;:212.4,&quot;width&quot;:986.4}"/>
</p:tagLst>
</file>

<file path=ppt/tags/tag10.xml><?xml version="1.0" encoding="utf-8"?>
<p:tagLst xmlns:p="http://schemas.openxmlformats.org/presentationml/2006/main">
  <p:tag name="KSO_WM_DIAGRAM_VIRTUALLY_FRAME" val="{&quot;height&quot;:208.8,&quot;left&quot;:64.8,&quot;top&quot;:212.4,&quot;width&quot;:986.4}"/>
</p:tagLst>
</file>

<file path=ppt/tags/tag11.xml><?xml version="1.0" encoding="utf-8"?>
<p:tagLst xmlns:p="http://schemas.openxmlformats.org/presentationml/2006/main">
  <p:tag name="KSO_WM_DIAGRAM_VIRTUALLY_FRAME" val="{&quot;height&quot;:208.8,&quot;left&quot;:64.8,&quot;top&quot;:212.4,&quot;width&quot;:986.4}"/>
</p:tagLst>
</file>

<file path=ppt/tags/tag12.xml><?xml version="1.0" encoding="utf-8"?>
<p:tagLst xmlns:p="http://schemas.openxmlformats.org/presentationml/2006/main">
  <p:tag name="KSO_WM_DIAGRAM_VIRTUALLY_FRAME" val="{&quot;height&quot;:208.8,&quot;left&quot;:64.8,&quot;top&quot;:212.4,&quot;width&quot;:986.4}"/>
</p:tagLst>
</file>

<file path=ppt/tags/tag13.xml><?xml version="1.0" encoding="utf-8"?>
<p:tagLst xmlns:p="http://schemas.openxmlformats.org/presentationml/2006/main">
  <p:tag name="KSO_WM_DIAGRAM_VIRTUALLY_FRAME" val="{&quot;height&quot;:208.8,&quot;left&quot;:64.8,&quot;top&quot;:212.4,&quot;width&quot;:986.4}"/>
</p:tagLst>
</file>

<file path=ppt/tags/tag14.xml><?xml version="1.0" encoding="utf-8"?>
<p:tagLst xmlns:p="http://schemas.openxmlformats.org/presentationml/2006/main">
  <p:tag name="KSO_WM_DIAGRAM_VIRTUALLY_FRAME" val="{&quot;height&quot;:208.8,&quot;left&quot;:64.8,&quot;top&quot;:212.4,&quot;width&quot;:986.4}"/>
</p:tagLst>
</file>

<file path=ppt/tags/tag15.xml><?xml version="1.0" encoding="utf-8"?>
<p:tagLst xmlns:p="http://schemas.openxmlformats.org/presentationml/2006/main">
  <p:tag name="KSO_WM_DIAGRAM_VIRTUALLY_FRAME" val="{&quot;height&quot;:208.8,&quot;left&quot;:64.8,&quot;top&quot;:212.4,&quot;width&quot;:986.4}"/>
</p:tagLst>
</file>

<file path=ppt/tags/tag16.xml><?xml version="1.0" encoding="utf-8"?>
<p:tagLst xmlns:p="http://schemas.openxmlformats.org/presentationml/2006/main">
  <p:tag name="KSO_WM_DIAGRAM_VIRTUALLY_FRAME" val="{&quot;height&quot;:208.8,&quot;left&quot;:64.8,&quot;top&quot;:212.4,&quot;width&quot;:986.4}"/>
</p:tagLst>
</file>

<file path=ppt/tags/tag17.xml><?xml version="1.0" encoding="utf-8"?>
<p:tagLst xmlns:p="http://schemas.openxmlformats.org/presentationml/2006/main">
  <p:tag name="KSO_WM_DIAGRAM_VIRTUALLY_FRAME" val="{&quot;height&quot;:208.8,&quot;left&quot;:64.8,&quot;top&quot;:212.4,&quot;width&quot;:986.4}"/>
</p:tagLst>
</file>

<file path=ppt/tags/tag18.xml><?xml version="1.0" encoding="utf-8"?>
<p:tagLst xmlns:p="http://schemas.openxmlformats.org/presentationml/2006/main">
  <p:tag name="KSO_WM_DIAGRAM_VIRTUALLY_FRAME" val="{&quot;height&quot;:208.8,&quot;left&quot;:64.8,&quot;top&quot;:212.4,&quot;width&quot;:986.4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7214</Words>
  <Application>WPS 演示</Application>
  <PresentationFormat>自定义</PresentationFormat>
  <Paragraphs>356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5" baseType="lpstr">
      <vt:lpstr>Arial</vt:lpstr>
      <vt:lpstr>宋体</vt:lpstr>
      <vt:lpstr>Wingdings</vt:lpstr>
      <vt:lpstr>Arial</vt:lpstr>
      <vt:lpstr>Aptos</vt:lpstr>
      <vt:lpstr>Segoe UI</vt:lpstr>
      <vt:lpstr>Calibri</vt:lpstr>
      <vt:lpstr>微软雅黑</vt:lpstr>
      <vt:lpstr>Arial Unicode MS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李科</dc:creator>
  <dc:description>generated using python-pptx</dc:description>
  <cp:lastModifiedBy>温馨</cp:lastModifiedBy>
  <cp:revision>20</cp:revision>
  <dcterms:created xsi:type="dcterms:W3CDTF">2013-01-27T09:14:00Z</dcterms:created>
  <dcterms:modified xsi:type="dcterms:W3CDTF">2026-09-18T06:30:21Z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D061F062BA0F4023A4AE43FCEAFCF756_12</vt:lpwstr>
  </property>
</Properties>
</file>