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5" r:id="rId1"/>
  </p:sldMasterIdLst>
  <p:notesMasterIdLst>
    <p:notesMasterId r:id="rId29"/>
  </p:notesMasterIdLst>
  <p:sldIdLst>
    <p:sldId id="256" r:id="rId2"/>
    <p:sldId id="257" r:id="rId3"/>
    <p:sldId id="300" r:id="rId4"/>
    <p:sldId id="296" r:id="rId5"/>
    <p:sldId id="302" r:id="rId6"/>
    <p:sldId id="297" r:id="rId7"/>
    <p:sldId id="301" r:id="rId8"/>
    <p:sldId id="298" r:id="rId9"/>
    <p:sldId id="303" r:id="rId10"/>
    <p:sldId id="304" r:id="rId11"/>
    <p:sldId id="306" r:id="rId12"/>
    <p:sldId id="305" r:id="rId13"/>
    <p:sldId id="309" r:id="rId14"/>
    <p:sldId id="299" r:id="rId15"/>
    <p:sldId id="310" r:id="rId16"/>
    <p:sldId id="312" r:id="rId17"/>
    <p:sldId id="313" r:id="rId18"/>
    <p:sldId id="314" r:id="rId19"/>
    <p:sldId id="315" r:id="rId20"/>
    <p:sldId id="307" r:id="rId21"/>
    <p:sldId id="316" r:id="rId22"/>
    <p:sldId id="311" r:id="rId23"/>
    <p:sldId id="308" r:id="rId24"/>
    <p:sldId id="318" r:id="rId25"/>
    <p:sldId id="317" r:id="rId26"/>
    <p:sldId id="319" r:id="rId27"/>
    <p:sldId id="320" r:id="rId2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768"/>
    <a:srgbClr val="9BAC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36B2C4-D5AB-4370-B004-7A0425262B42}">
  <a:tblStyle styleId="{D036B2C4-D5AB-4370-B004-7A0425262B4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73" autoAdjust="0"/>
    <p:restoredTop sz="94660"/>
  </p:normalViewPr>
  <p:slideViewPr>
    <p:cSldViewPr snapToGrid="0">
      <p:cViewPr>
        <p:scale>
          <a:sx n="75" d="100"/>
          <a:sy n="75" d="100"/>
        </p:scale>
        <p:origin x="11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1324a7d30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b1324a7d30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6F3B11A2-AEAA-D86C-9DC1-CDA13E909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dfce81f19_0_45:notes">
            <a:extLst>
              <a:ext uri="{FF2B5EF4-FFF2-40B4-BE49-F238E27FC236}">
                <a16:creationId xmlns:a16="http://schemas.microsoft.com/office/drawing/2014/main" id="{9A966B70-D5DD-3C9A-8A04-9BF685AB61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dfce81f19_0_45:notes">
            <a:extLst>
              <a:ext uri="{FF2B5EF4-FFF2-40B4-BE49-F238E27FC236}">
                <a16:creationId xmlns:a16="http://schemas.microsoft.com/office/drawing/2014/main" id="{B081FA40-B683-261D-F9A7-E12CC3E0E7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4314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CF6682CA-A542-A186-2CD1-0EF5167D9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1324a7d30_0_14:notes">
            <a:extLst>
              <a:ext uri="{FF2B5EF4-FFF2-40B4-BE49-F238E27FC236}">
                <a16:creationId xmlns:a16="http://schemas.microsoft.com/office/drawing/2014/main" id="{AD0AD1BB-433F-DE0B-ECB3-D691D63BB5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b1324a7d30_0_14:notes">
            <a:extLst>
              <a:ext uri="{FF2B5EF4-FFF2-40B4-BE49-F238E27FC236}">
                <a16:creationId xmlns:a16="http://schemas.microsoft.com/office/drawing/2014/main" id="{895F164D-2F25-BFC0-A6E7-64064A48BC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dirty="0"/>
              <a:t>A variational circuit (also known as a parameterized quantum circuit) is a quantum circuit where some of the gates have adjustable parameters, such as rotation angles. It forms the backbone of modern hybrid quantum-classical </a:t>
            </a:r>
            <a:r>
              <a:rPr lang="en-US" sz="1100" dirty="0" err="1"/>
              <a:t>algorithms.Instead</a:t>
            </a:r>
            <a:r>
              <a:rPr lang="en-US" sz="1100" dirty="0"/>
              <a:t> of relying on a fixed set of operations, it acts like a trainable neural network, blending quantum processing with classical computing to solve problems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72534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CC44AA2B-179F-8E56-B9F4-443B783C0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dfce81f19_0_45:notes">
            <a:extLst>
              <a:ext uri="{FF2B5EF4-FFF2-40B4-BE49-F238E27FC236}">
                <a16:creationId xmlns:a16="http://schemas.microsoft.com/office/drawing/2014/main" id="{6724D874-90AE-F56D-77C6-EFC414EF60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dfce81f19_0_45:notes">
            <a:extLst>
              <a:ext uri="{FF2B5EF4-FFF2-40B4-BE49-F238E27FC236}">
                <a16:creationId xmlns:a16="http://schemas.microsoft.com/office/drawing/2014/main" id="{9F5DE775-4EB7-B9B2-9595-B120C07806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9511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A774967C-888B-A9DB-1E2B-AF203FE38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1324a7d30_0_14:notes">
            <a:extLst>
              <a:ext uri="{FF2B5EF4-FFF2-40B4-BE49-F238E27FC236}">
                <a16:creationId xmlns:a16="http://schemas.microsoft.com/office/drawing/2014/main" id="{7BF5A9D0-3187-3E6C-07DF-317C594B62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b1324a7d30_0_14:notes">
            <a:extLst>
              <a:ext uri="{FF2B5EF4-FFF2-40B4-BE49-F238E27FC236}">
                <a16:creationId xmlns:a16="http://schemas.microsoft.com/office/drawing/2014/main" id="{C424065B-1DC2-FA4F-BC15-9A4F965E6D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9700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9D6FC155-A596-1394-95D3-AB6A9ECCE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dfce81f19_0_45:notes">
            <a:extLst>
              <a:ext uri="{FF2B5EF4-FFF2-40B4-BE49-F238E27FC236}">
                <a16:creationId xmlns:a16="http://schemas.microsoft.com/office/drawing/2014/main" id="{4D31CD11-CFE0-5A33-6127-A6439D4D4B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dfce81f19_0_45:notes">
            <a:extLst>
              <a:ext uri="{FF2B5EF4-FFF2-40B4-BE49-F238E27FC236}">
                <a16:creationId xmlns:a16="http://schemas.microsoft.com/office/drawing/2014/main" id="{9D5CC152-4F70-55D1-D085-5E88A4F92D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91337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393C1AAC-118B-1154-3311-B2AADC58D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1324a7d30_0_14:notes">
            <a:extLst>
              <a:ext uri="{FF2B5EF4-FFF2-40B4-BE49-F238E27FC236}">
                <a16:creationId xmlns:a16="http://schemas.microsoft.com/office/drawing/2014/main" id="{4CA810FB-C2B8-8298-4495-58BB929802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b1324a7d30_0_14:notes">
            <a:extLst>
              <a:ext uri="{FF2B5EF4-FFF2-40B4-BE49-F238E27FC236}">
                <a16:creationId xmlns:a16="http://schemas.microsoft.com/office/drawing/2014/main" id="{690FB98A-5934-EB54-B994-4C96A0EE48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115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5C7B0C18-7717-27D8-ED0E-D65105EA0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dfce81f19_0_45:notes">
            <a:extLst>
              <a:ext uri="{FF2B5EF4-FFF2-40B4-BE49-F238E27FC236}">
                <a16:creationId xmlns:a16="http://schemas.microsoft.com/office/drawing/2014/main" id="{82488499-011F-695E-B67A-849D76DE64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dfce81f19_0_45:notes">
            <a:extLst>
              <a:ext uri="{FF2B5EF4-FFF2-40B4-BE49-F238E27FC236}">
                <a16:creationId xmlns:a16="http://schemas.microsoft.com/office/drawing/2014/main" id="{6CD9095C-8680-84A5-F7A3-F234277022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3852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8B1A2A26-11B4-4E4D-84D8-EF078B75D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1324a7d30_0_14:notes">
            <a:extLst>
              <a:ext uri="{FF2B5EF4-FFF2-40B4-BE49-F238E27FC236}">
                <a16:creationId xmlns:a16="http://schemas.microsoft.com/office/drawing/2014/main" id="{635F6DF3-8204-123D-75A9-755FB33A59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b1324a7d30_0_14:notes">
            <a:extLst>
              <a:ext uri="{FF2B5EF4-FFF2-40B4-BE49-F238E27FC236}">
                <a16:creationId xmlns:a16="http://schemas.microsoft.com/office/drawing/2014/main" id="{7222D9C0-9E55-3E02-1408-150563410D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dirty="0"/>
              <a:t>Our implementation uses Y-angle embedding, trainable Rot gates, CNOT-based entanglement and Pauli-</a:t>
            </a:r>
            <a:r>
              <a:rPr lang="en-US" sz="1100" i="1" dirty="0"/>
              <a:t>Z</a:t>
            </a:r>
            <a:r>
              <a:rPr lang="en-US" sz="1100" dirty="0"/>
              <a:t> expectation measurements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931597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2976A51C-6B5F-7078-074D-0FB1E8833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dfce81f19_0_45:notes">
            <a:extLst>
              <a:ext uri="{FF2B5EF4-FFF2-40B4-BE49-F238E27FC236}">
                <a16:creationId xmlns:a16="http://schemas.microsoft.com/office/drawing/2014/main" id="{047DBC93-3EC6-188D-2CF4-B5F792D1A9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dfce81f19_0_45:notes">
            <a:extLst>
              <a:ext uri="{FF2B5EF4-FFF2-40B4-BE49-F238E27FC236}">
                <a16:creationId xmlns:a16="http://schemas.microsoft.com/office/drawing/2014/main" id="{14CFDB49-129A-3876-518C-F50045DAA4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6514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5A01568D-BF99-CBA7-84F2-D1ADC830E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1324a7d30_0_14:notes">
            <a:extLst>
              <a:ext uri="{FF2B5EF4-FFF2-40B4-BE49-F238E27FC236}">
                <a16:creationId xmlns:a16="http://schemas.microsoft.com/office/drawing/2014/main" id="{E6EA9105-B8AB-E6AD-E4F9-065C3620A6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b1324a7d30_0_14:notes">
            <a:extLst>
              <a:ext uri="{FF2B5EF4-FFF2-40B4-BE49-F238E27FC236}">
                <a16:creationId xmlns:a16="http://schemas.microsoft.com/office/drawing/2014/main" id="{01434AD4-B524-76E3-9934-A5128413E3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05031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F4C51AF8-330C-BC9F-FA34-8D0BC0FBF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dfce81f19_0_45:notes">
            <a:extLst>
              <a:ext uri="{FF2B5EF4-FFF2-40B4-BE49-F238E27FC236}">
                <a16:creationId xmlns:a16="http://schemas.microsoft.com/office/drawing/2014/main" id="{9141ACC2-E889-BB2B-1AE1-6C5812FAC0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dfce81f19_0_45:notes">
            <a:extLst>
              <a:ext uri="{FF2B5EF4-FFF2-40B4-BE49-F238E27FC236}">
                <a16:creationId xmlns:a16="http://schemas.microsoft.com/office/drawing/2014/main" id="{CCB39EE4-8039-AA0D-46A3-6D17680A92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08547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3FD638B8-15A7-79B2-A153-7616A47EF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1324a7d30_0_14:notes">
            <a:extLst>
              <a:ext uri="{FF2B5EF4-FFF2-40B4-BE49-F238E27FC236}">
                <a16:creationId xmlns:a16="http://schemas.microsoft.com/office/drawing/2014/main" id="{4FAA0C36-8E86-B6A8-7AEC-5D401F6075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b1324a7d30_0_14:notes">
            <a:extLst>
              <a:ext uri="{FF2B5EF4-FFF2-40B4-BE49-F238E27FC236}">
                <a16:creationId xmlns:a16="http://schemas.microsoft.com/office/drawing/2014/main" id="{DCE3EC62-19D3-5669-F129-FEED9C0A4F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99096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C164563A-8253-6DB4-B5AD-4C2AB2266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dfce81f19_0_45:notes">
            <a:extLst>
              <a:ext uri="{FF2B5EF4-FFF2-40B4-BE49-F238E27FC236}">
                <a16:creationId xmlns:a16="http://schemas.microsoft.com/office/drawing/2014/main" id="{AC0D7997-5C52-B94D-74B0-285090634D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dfce81f19_0_45:notes">
            <a:extLst>
              <a:ext uri="{FF2B5EF4-FFF2-40B4-BE49-F238E27FC236}">
                <a16:creationId xmlns:a16="http://schemas.microsoft.com/office/drawing/2014/main" id="{7ED8C9EB-90CA-4330-C5C6-906307272E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8632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73701CEE-F8EE-14D1-0B28-D34B41128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1324a7d30_0_14:notes">
            <a:extLst>
              <a:ext uri="{FF2B5EF4-FFF2-40B4-BE49-F238E27FC236}">
                <a16:creationId xmlns:a16="http://schemas.microsoft.com/office/drawing/2014/main" id="{743875DD-5E52-250D-A707-0D62A932A3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b1324a7d30_0_14:notes">
            <a:extLst>
              <a:ext uri="{FF2B5EF4-FFF2-40B4-BE49-F238E27FC236}">
                <a16:creationId xmlns:a16="http://schemas.microsoft.com/office/drawing/2014/main" id="{BDBB4C08-AA98-4EEE-1199-4601654C42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435964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1E1B635A-95FF-4F45-3E28-A7AC02977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dfce81f19_0_45:notes">
            <a:extLst>
              <a:ext uri="{FF2B5EF4-FFF2-40B4-BE49-F238E27FC236}">
                <a16:creationId xmlns:a16="http://schemas.microsoft.com/office/drawing/2014/main" id="{83469B69-3C20-D029-D456-C2D1C5EC1A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dfce81f19_0_45:notes">
            <a:extLst>
              <a:ext uri="{FF2B5EF4-FFF2-40B4-BE49-F238E27FC236}">
                <a16:creationId xmlns:a16="http://schemas.microsoft.com/office/drawing/2014/main" id="{94CE94ED-D9D0-ED3D-DAF0-474B5E4F41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83041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3F52D8DF-8BF7-C3CC-E5FD-EB4C5D50A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1324a7d30_0_14:notes">
            <a:extLst>
              <a:ext uri="{FF2B5EF4-FFF2-40B4-BE49-F238E27FC236}">
                <a16:creationId xmlns:a16="http://schemas.microsoft.com/office/drawing/2014/main" id="{C66875F1-862B-93C5-9D16-F2A17BFB72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b1324a7d30_0_14:notes">
            <a:extLst>
              <a:ext uri="{FF2B5EF4-FFF2-40B4-BE49-F238E27FC236}">
                <a16:creationId xmlns:a16="http://schemas.microsoft.com/office/drawing/2014/main" id="{A72F8B51-38B9-2832-8EA8-A13E71AAC0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91686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8DE69D53-77C0-D870-59C7-1C9828520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dfce81f19_0_45:notes">
            <a:extLst>
              <a:ext uri="{FF2B5EF4-FFF2-40B4-BE49-F238E27FC236}">
                <a16:creationId xmlns:a16="http://schemas.microsoft.com/office/drawing/2014/main" id="{B302B726-42E3-E7E0-7BE8-963CE1BE3D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dfce81f19_0_45:notes">
            <a:extLst>
              <a:ext uri="{FF2B5EF4-FFF2-40B4-BE49-F238E27FC236}">
                <a16:creationId xmlns:a16="http://schemas.microsoft.com/office/drawing/2014/main" id="{2B7A193C-8E21-9F26-B9C7-02BD1E85A3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84369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2678019C-A85B-890B-E586-A620B273C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1324a7d30_0_14:notes">
            <a:extLst>
              <a:ext uri="{FF2B5EF4-FFF2-40B4-BE49-F238E27FC236}">
                <a16:creationId xmlns:a16="http://schemas.microsoft.com/office/drawing/2014/main" id="{41FF5CEC-F2B5-D200-C165-E7C19535D6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b1324a7d30_0_14:notes">
            <a:extLst>
              <a:ext uri="{FF2B5EF4-FFF2-40B4-BE49-F238E27FC236}">
                <a16:creationId xmlns:a16="http://schemas.microsoft.com/office/drawing/2014/main" id="{030E9C5F-6B9E-9147-31E8-4C3848F737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99390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83A547D8-47C9-6771-6452-4F43B2B6E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dfce81f19_0_45:notes">
            <a:extLst>
              <a:ext uri="{FF2B5EF4-FFF2-40B4-BE49-F238E27FC236}">
                <a16:creationId xmlns:a16="http://schemas.microsoft.com/office/drawing/2014/main" id="{AF59C559-7212-CEBA-DA21-3D47CFC36C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dfce81f19_0_45:notes">
            <a:extLst>
              <a:ext uri="{FF2B5EF4-FFF2-40B4-BE49-F238E27FC236}">
                <a16:creationId xmlns:a16="http://schemas.microsoft.com/office/drawing/2014/main" id="{BC19448D-8EC3-D562-F351-FED139C8D2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25131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56518D41-A7B8-DBCF-FBB0-B7D2D1FEF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1324a7d30_0_14:notes">
            <a:extLst>
              <a:ext uri="{FF2B5EF4-FFF2-40B4-BE49-F238E27FC236}">
                <a16:creationId xmlns:a16="http://schemas.microsoft.com/office/drawing/2014/main" id="{4E2831B6-0FB7-DA72-F8E1-484C65A531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b1324a7d30_0_14:notes">
            <a:extLst>
              <a:ext uri="{FF2B5EF4-FFF2-40B4-BE49-F238E27FC236}">
                <a16:creationId xmlns:a16="http://schemas.microsoft.com/office/drawing/2014/main" id="{85A8FB59-40D0-B254-F8D1-17658A4DAE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80787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A83DE863-A2C2-B594-576A-768741E3F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1324a7d30_0_14:notes">
            <a:extLst>
              <a:ext uri="{FF2B5EF4-FFF2-40B4-BE49-F238E27FC236}">
                <a16:creationId xmlns:a16="http://schemas.microsoft.com/office/drawing/2014/main" id="{6BD0DD9E-133D-961E-7BC0-5683F7D926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b1324a7d30_0_14:notes">
            <a:extLst>
              <a:ext uri="{FF2B5EF4-FFF2-40B4-BE49-F238E27FC236}">
                <a16:creationId xmlns:a16="http://schemas.microsoft.com/office/drawing/2014/main" id="{72116B6A-6100-7604-CD26-5596F2B98C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99169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3F5A4B03-1926-144A-2B8B-2FEAA23FC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1324a7d30_0_14:notes">
            <a:extLst>
              <a:ext uri="{FF2B5EF4-FFF2-40B4-BE49-F238E27FC236}">
                <a16:creationId xmlns:a16="http://schemas.microsoft.com/office/drawing/2014/main" id="{E625B169-1489-C669-A635-45219B935A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b1324a7d30_0_14:notes">
            <a:extLst>
              <a:ext uri="{FF2B5EF4-FFF2-40B4-BE49-F238E27FC236}">
                <a16:creationId xmlns:a16="http://schemas.microsoft.com/office/drawing/2014/main" id="{11EEA80C-A491-805D-0D55-738E9706FA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30867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9A632C2C-0D18-AE9F-AA02-089A8D9E2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1324a7d30_0_14:notes">
            <a:extLst>
              <a:ext uri="{FF2B5EF4-FFF2-40B4-BE49-F238E27FC236}">
                <a16:creationId xmlns:a16="http://schemas.microsoft.com/office/drawing/2014/main" id="{78BCD43A-952B-63C8-767E-5F60176A28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b1324a7d30_0_14:notes">
            <a:extLst>
              <a:ext uri="{FF2B5EF4-FFF2-40B4-BE49-F238E27FC236}">
                <a16:creationId xmlns:a16="http://schemas.microsoft.com/office/drawing/2014/main" id="{E529392F-45BF-8E04-87B5-F34FBAB5A6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90879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3F1B0920-3FF5-E055-8D51-C555FCE08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1324a7d30_0_14:notes">
            <a:extLst>
              <a:ext uri="{FF2B5EF4-FFF2-40B4-BE49-F238E27FC236}">
                <a16:creationId xmlns:a16="http://schemas.microsoft.com/office/drawing/2014/main" id="{748E54E1-466F-D2AE-6EB4-C97C81EE37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b1324a7d30_0_14:notes">
            <a:extLst>
              <a:ext uri="{FF2B5EF4-FFF2-40B4-BE49-F238E27FC236}">
                <a16:creationId xmlns:a16="http://schemas.microsoft.com/office/drawing/2014/main" id="{AF0DE493-E0F2-56DE-E1A4-37326C3FC3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09901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1B7BC14D-D493-ED12-2D9E-C572A7E47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1324a7d30_0_14:notes">
            <a:extLst>
              <a:ext uri="{FF2B5EF4-FFF2-40B4-BE49-F238E27FC236}">
                <a16:creationId xmlns:a16="http://schemas.microsoft.com/office/drawing/2014/main" id="{C1A53071-FE04-D57D-5C06-AA22CE0A9A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b1324a7d30_0_14:notes">
            <a:extLst>
              <a:ext uri="{FF2B5EF4-FFF2-40B4-BE49-F238E27FC236}">
                <a16:creationId xmlns:a16="http://schemas.microsoft.com/office/drawing/2014/main" id="{093F9D6E-F997-553B-BDBB-FDF5391371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8365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355125" y="814525"/>
            <a:ext cx="6350100" cy="260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355125" y="3745850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8400" y="0"/>
            <a:ext cx="728475" cy="5163250"/>
            <a:chOff x="-8400" y="0"/>
            <a:chExt cx="728475" cy="5163250"/>
          </a:xfrm>
        </p:grpSpPr>
        <p:sp>
          <p:nvSpPr>
            <p:cNvPr id="12" name="Google Shape;12;p2"/>
            <p:cNvSpPr/>
            <p:nvPr/>
          </p:nvSpPr>
          <p:spPr>
            <a:xfrm rot="5400000">
              <a:off x="-1968300" y="2474950"/>
              <a:ext cx="4648200" cy="72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-8325" y="0"/>
              <a:ext cx="728400" cy="63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4047175" y="2571975"/>
            <a:ext cx="4383600" cy="12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4047175" y="1321975"/>
            <a:ext cx="1332600" cy="841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>
            <a:spLocks noGrp="1"/>
          </p:cNvSpPr>
          <p:nvPr>
            <p:ph type="pic" idx="3"/>
          </p:nvPr>
        </p:nvSpPr>
        <p:spPr>
          <a:xfrm>
            <a:off x="713225" y="539500"/>
            <a:ext cx="2760600" cy="4064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1"/>
          </p:nvPr>
        </p:nvSpPr>
        <p:spPr>
          <a:xfrm>
            <a:off x="5056151" y="2574154"/>
            <a:ext cx="2769000" cy="17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2"/>
          </p:nvPr>
        </p:nvSpPr>
        <p:spPr>
          <a:xfrm>
            <a:off x="1318850" y="2574154"/>
            <a:ext cx="2769000" cy="17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3"/>
          </p:nvPr>
        </p:nvSpPr>
        <p:spPr>
          <a:xfrm>
            <a:off x="1318850" y="1771900"/>
            <a:ext cx="27690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4"/>
          </p:nvPr>
        </p:nvSpPr>
        <p:spPr>
          <a:xfrm>
            <a:off x="5056153" y="1771900"/>
            <a:ext cx="27690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30" name="Google Shape;30;p5"/>
          <p:cNvGrpSpPr/>
          <p:nvPr/>
        </p:nvGrpSpPr>
        <p:grpSpPr>
          <a:xfrm>
            <a:off x="0" y="0"/>
            <a:ext cx="9144000" cy="312600"/>
            <a:chOff x="0" y="0"/>
            <a:chExt cx="9144000" cy="312600"/>
          </a:xfrm>
        </p:grpSpPr>
        <p:sp>
          <p:nvSpPr>
            <p:cNvPr id="31" name="Google Shape;31;p5"/>
            <p:cNvSpPr/>
            <p:nvPr/>
          </p:nvSpPr>
          <p:spPr>
            <a:xfrm>
              <a:off x="0" y="0"/>
              <a:ext cx="9144000" cy="312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2" name="Google Shape;32;p5"/>
            <p:cNvSpPr/>
            <p:nvPr/>
          </p:nvSpPr>
          <p:spPr>
            <a:xfrm>
              <a:off x="0" y="0"/>
              <a:ext cx="713100" cy="31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subTitle" idx="1"/>
          </p:nvPr>
        </p:nvSpPr>
        <p:spPr>
          <a:xfrm>
            <a:off x="811975" y="2001200"/>
            <a:ext cx="4294800" cy="229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811975" y="1017225"/>
            <a:ext cx="42948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>
            <a:spLocks noGrp="1"/>
          </p:cNvSpPr>
          <p:nvPr>
            <p:ph type="pic" idx="2"/>
          </p:nvPr>
        </p:nvSpPr>
        <p:spPr>
          <a:xfrm>
            <a:off x="5643775" y="539500"/>
            <a:ext cx="2787000" cy="40644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42" name="Google Shape;42;p7"/>
          <p:cNvGrpSpPr/>
          <p:nvPr/>
        </p:nvGrpSpPr>
        <p:grpSpPr>
          <a:xfrm>
            <a:off x="0" y="0"/>
            <a:ext cx="9144000" cy="312600"/>
            <a:chOff x="0" y="0"/>
            <a:chExt cx="9144000" cy="312600"/>
          </a:xfrm>
        </p:grpSpPr>
        <p:sp>
          <p:nvSpPr>
            <p:cNvPr id="43" name="Google Shape;43;p7"/>
            <p:cNvSpPr/>
            <p:nvPr/>
          </p:nvSpPr>
          <p:spPr>
            <a:xfrm>
              <a:off x="0" y="0"/>
              <a:ext cx="9144000" cy="312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4" name="Google Shape;44;p7"/>
            <p:cNvSpPr/>
            <p:nvPr/>
          </p:nvSpPr>
          <p:spPr>
            <a:xfrm>
              <a:off x="0" y="0"/>
              <a:ext cx="713100" cy="31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47" name="Google Shape;47;p8"/>
          <p:cNvGrpSpPr/>
          <p:nvPr/>
        </p:nvGrpSpPr>
        <p:grpSpPr>
          <a:xfrm>
            <a:off x="-8400" y="0"/>
            <a:ext cx="728475" cy="5163250"/>
            <a:chOff x="-8400" y="0"/>
            <a:chExt cx="728475" cy="5163250"/>
          </a:xfrm>
        </p:grpSpPr>
        <p:sp>
          <p:nvSpPr>
            <p:cNvPr id="48" name="Google Shape;48;p8"/>
            <p:cNvSpPr/>
            <p:nvPr/>
          </p:nvSpPr>
          <p:spPr>
            <a:xfrm rot="5400000">
              <a:off x="-1968300" y="2474950"/>
              <a:ext cx="4648200" cy="72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9" name="Google Shape;49;p8"/>
            <p:cNvSpPr/>
            <p:nvPr/>
          </p:nvSpPr>
          <p:spPr>
            <a:xfrm>
              <a:off x="-8325" y="0"/>
              <a:ext cx="728400" cy="63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53" name="Google Shape;53;p9"/>
          <p:cNvGrpSpPr/>
          <p:nvPr/>
        </p:nvGrpSpPr>
        <p:grpSpPr>
          <a:xfrm>
            <a:off x="-8400" y="0"/>
            <a:ext cx="728475" cy="5163250"/>
            <a:chOff x="-8400" y="0"/>
            <a:chExt cx="728475" cy="5163250"/>
          </a:xfrm>
        </p:grpSpPr>
        <p:sp>
          <p:nvSpPr>
            <p:cNvPr id="54" name="Google Shape;54;p9"/>
            <p:cNvSpPr/>
            <p:nvPr/>
          </p:nvSpPr>
          <p:spPr>
            <a:xfrm rot="5400000">
              <a:off x="-1968300" y="2474950"/>
              <a:ext cx="4648200" cy="72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5" name="Google Shape;55;p9"/>
            <p:cNvSpPr/>
            <p:nvPr/>
          </p:nvSpPr>
          <p:spPr>
            <a:xfrm>
              <a:off x="-8325" y="0"/>
              <a:ext cx="728400" cy="63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303775"/>
            <a:ext cx="6576000" cy="165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1" name="Google Shape;61;p11"/>
          <p:cNvSpPr txBox="1">
            <a:spLocks noGrp="1"/>
          </p:cNvSpPr>
          <p:nvPr>
            <p:ph type="subTitle" idx="1"/>
          </p:nvPr>
        </p:nvSpPr>
        <p:spPr>
          <a:xfrm>
            <a:off x="1284000" y="3259075"/>
            <a:ext cx="65760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62" name="Google Shape;62;p11"/>
          <p:cNvGrpSpPr/>
          <p:nvPr/>
        </p:nvGrpSpPr>
        <p:grpSpPr>
          <a:xfrm>
            <a:off x="-8400" y="0"/>
            <a:ext cx="728475" cy="5163250"/>
            <a:chOff x="-8400" y="0"/>
            <a:chExt cx="728475" cy="5163250"/>
          </a:xfrm>
        </p:grpSpPr>
        <p:sp>
          <p:nvSpPr>
            <p:cNvPr id="63" name="Google Shape;63;p11"/>
            <p:cNvSpPr/>
            <p:nvPr/>
          </p:nvSpPr>
          <p:spPr>
            <a:xfrm rot="5400000">
              <a:off x="-1968300" y="2474950"/>
              <a:ext cx="4648200" cy="72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64" name="Google Shape;64;p11"/>
            <p:cNvSpPr/>
            <p:nvPr/>
          </p:nvSpPr>
          <p:spPr>
            <a:xfrm>
              <a:off x="-8325" y="0"/>
              <a:ext cx="728400" cy="63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3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611324"/>
            <a:ext cx="734700" cy="504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3" hasCustomPrompt="1"/>
          </p:nvPr>
        </p:nvSpPr>
        <p:spPr>
          <a:xfrm>
            <a:off x="720000" y="3044627"/>
            <a:ext cx="734700" cy="504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4" hasCustomPrompt="1"/>
          </p:nvPr>
        </p:nvSpPr>
        <p:spPr>
          <a:xfrm>
            <a:off x="3419275" y="1611324"/>
            <a:ext cx="734700" cy="504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5" hasCustomPrompt="1"/>
          </p:nvPr>
        </p:nvSpPr>
        <p:spPr>
          <a:xfrm>
            <a:off x="3419275" y="3044627"/>
            <a:ext cx="734700" cy="504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6" hasCustomPrompt="1"/>
          </p:nvPr>
        </p:nvSpPr>
        <p:spPr>
          <a:xfrm>
            <a:off x="6118550" y="1611324"/>
            <a:ext cx="734700" cy="504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 idx="7" hasCustomPrompt="1"/>
          </p:nvPr>
        </p:nvSpPr>
        <p:spPr>
          <a:xfrm>
            <a:off x="6118550" y="3044627"/>
            <a:ext cx="734700" cy="504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4" name="Google Shape;74;p13"/>
          <p:cNvSpPr txBox="1">
            <a:spLocks noGrp="1"/>
          </p:cNvSpPr>
          <p:nvPr>
            <p:ph type="subTitle" idx="1"/>
          </p:nvPr>
        </p:nvSpPr>
        <p:spPr>
          <a:xfrm>
            <a:off x="720000" y="2293450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8"/>
          </p:nvPr>
        </p:nvSpPr>
        <p:spPr>
          <a:xfrm>
            <a:off x="3419275" y="2293450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9"/>
          </p:nvPr>
        </p:nvSpPr>
        <p:spPr>
          <a:xfrm>
            <a:off x="6118550" y="2293450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13"/>
          </p:nvPr>
        </p:nvSpPr>
        <p:spPr>
          <a:xfrm>
            <a:off x="720000" y="3726825"/>
            <a:ext cx="23814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14"/>
          </p:nvPr>
        </p:nvSpPr>
        <p:spPr>
          <a:xfrm>
            <a:off x="3419275" y="3726825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15"/>
          </p:nvPr>
        </p:nvSpPr>
        <p:spPr>
          <a:xfrm>
            <a:off x="6118550" y="3726825"/>
            <a:ext cx="24792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80" name="Google Shape;80;p13"/>
          <p:cNvGrpSpPr/>
          <p:nvPr/>
        </p:nvGrpSpPr>
        <p:grpSpPr>
          <a:xfrm>
            <a:off x="0" y="0"/>
            <a:ext cx="9144000" cy="312600"/>
            <a:chOff x="0" y="0"/>
            <a:chExt cx="9144000" cy="312600"/>
          </a:xfrm>
        </p:grpSpPr>
        <p:sp>
          <p:nvSpPr>
            <p:cNvPr id="81" name="Google Shape;81;p13"/>
            <p:cNvSpPr/>
            <p:nvPr/>
          </p:nvSpPr>
          <p:spPr>
            <a:xfrm>
              <a:off x="0" y="0"/>
              <a:ext cx="9144000" cy="312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0" y="0"/>
              <a:ext cx="713100" cy="31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oogle Shape;91;p15"/>
          <p:cNvGrpSpPr/>
          <p:nvPr/>
        </p:nvGrpSpPr>
        <p:grpSpPr>
          <a:xfrm rot="10800000">
            <a:off x="8415525" y="0"/>
            <a:ext cx="728475" cy="5163250"/>
            <a:chOff x="-8400" y="0"/>
            <a:chExt cx="728475" cy="5163250"/>
          </a:xfrm>
        </p:grpSpPr>
        <p:sp>
          <p:nvSpPr>
            <p:cNvPr id="92" name="Google Shape;92;p15"/>
            <p:cNvSpPr/>
            <p:nvPr/>
          </p:nvSpPr>
          <p:spPr>
            <a:xfrm rot="5400000">
              <a:off x="-1968300" y="2474950"/>
              <a:ext cx="4648200" cy="72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-8325" y="0"/>
              <a:ext cx="728400" cy="63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16"/>
          <p:cNvGrpSpPr/>
          <p:nvPr/>
        </p:nvGrpSpPr>
        <p:grpSpPr>
          <a:xfrm rot="10800000">
            <a:off x="0" y="4830900"/>
            <a:ext cx="9144000" cy="312600"/>
            <a:chOff x="0" y="0"/>
            <a:chExt cx="9144000" cy="312600"/>
          </a:xfrm>
        </p:grpSpPr>
        <p:sp>
          <p:nvSpPr>
            <p:cNvPr id="96" name="Google Shape;96;p16"/>
            <p:cNvSpPr/>
            <p:nvPr/>
          </p:nvSpPr>
          <p:spPr>
            <a:xfrm>
              <a:off x="0" y="0"/>
              <a:ext cx="9144000" cy="312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97" name="Google Shape;97;p16"/>
            <p:cNvSpPr/>
            <p:nvPr/>
          </p:nvSpPr>
          <p:spPr>
            <a:xfrm>
              <a:off x="0" y="0"/>
              <a:ext cx="713100" cy="31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ctrTitle"/>
          </p:nvPr>
        </p:nvSpPr>
        <p:spPr>
          <a:xfrm>
            <a:off x="1039213" y="0"/>
            <a:ext cx="7194542" cy="260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dirty="0"/>
              <a:t>Variational Quantum Classification Heads for Particle Transformer-Based in Jet Tagging</a:t>
            </a:r>
            <a:endParaRPr sz="2800" b="0" dirty="0"/>
          </a:p>
        </p:txBody>
      </p:sp>
      <p:sp>
        <p:nvSpPr>
          <p:cNvPr id="109" name="Google Shape;109;p20"/>
          <p:cNvSpPr txBox="1">
            <a:spLocks noGrp="1"/>
          </p:cNvSpPr>
          <p:nvPr>
            <p:ph type="subTitle" idx="1"/>
          </p:nvPr>
        </p:nvSpPr>
        <p:spPr>
          <a:xfrm>
            <a:off x="1039213" y="2607900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Nadia Ahmed Sharna*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Bursa Technical University, Turkiye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Dr. Izzet F. Senturk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Bursa Technical University, Turkiye</a:t>
            </a:r>
            <a:endParaRPr dirty="0"/>
          </a:p>
        </p:txBody>
      </p:sp>
      <p:cxnSp>
        <p:nvCxnSpPr>
          <p:cNvPr id="110" name="Google Shape;110;p20"/>
          <p:cNvCxnSpPr/>
          <p:nvPr/>
        </p:nvCxnSpPr>
        <p:spPr>
          <a:xfrm>
            <a:off x="1039214" y="2338179"/>
            <a:ext cx="5835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5C5B3E69-A670-AAA1-6934-57DD03A266D9}"/>
              </a:ext>
            </a:extLst>
          </p:cNvPr>
          <p:cNvSpPr txBox="1"/>
          <p:nvPr/>
        </p:nvSpPr>
        <p:spPr>
          <a:xfrm>
            <a:off x="471146" y="2736762"/>
            <a:ext cx="58195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Main distinction to preserve:                                      </a:t>
            </a:r>
          </a:p>
          <a:p>
            <a:endParaRPr lang="en-US" sz="2000" dirty="0"/>
          </a:p>
          <a:p>
            <a:r>
              <a:rPr lang="en-US" sz="2000" dirty="0"/>
              <a:t>Classifier-head performance  vs.  information lost by compressing 128 </a:t>
            </a:r>
            <a:r>
              <a:rPr lang="en-US" sz="2000" dirty="0" err="1"/>
              <a:t>ParT</a:t>
            </a:r>
            <a:r>
              <a:rPr lang="en-US" sz="2000" dirty="0"/>
              <a:t> features to only 4–8 dimensions/qubit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C15BD3F-F2A8-3DFE-FF1A-F867F613E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49218" y="1648882"/>
            <a:ext cx="2123636" cy="20767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D7593D1A-2D20-DBC3-91DE-BBE111BE6064}"/>
              </a:ext>
            </a:extLst>
          </p:cNvPr>
          <p:cNvSpPr txBox="1"/>
          <p:nvPr/>
        </p:nvSpPr>
        <p:spPr>
          <a:xfrm>
            <a:off x="471146" y="905866"/>
            <a:ext cx="6844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Can a small Variational Quantum Circuit act as a useful classification head on top of Particle Transformer representations?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79D66AAC-CCC8-EFBA-C4D1-D8A0BF0B2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>
            <a:extLst>
              <a:ext uri="{FF2B5EF4-FFF2-40B4-BE49-F238E27FC236}">
                <a16:creationId xmlns:a16="http://schemas.microsoft.com/office/drawing/2014/main" id="{3CBACBB1-B281-D3D8-A515-28304F276EEA}"/>
              </a:ext>
            </a:extLst>
          </p:cNvPr>
          <p:cNvSpPr txBox="1">
            <a:spLocks/>
          </p:cNvSpPr>
          <p:nvPr/>
        </p:nvSpPr>
        <p:spPr>
          <a:xfrm>
            <a:off x="820663" y="476460"/>
            <a:ext cx="671070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400" b="1" i="0" u="none" strike="noStrike" cap="none" spc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-US" sz="2400" b="0" dirty="0"/>
              <a:t>Quantum Variational Circuit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C9F661-865C-0D5A-419C-BAE2F31C7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801" y="683270"/>
            <a:ext cx="2845612" cy="18717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8C5047-BD93-64F4-5939-A78B0D61A4EF}"/>
              </a:ext>
            </a:extLst>
          </p:cNvPr>
          <p:cNvSpPr txBox="1"/>
          <p:nvPr/>
        </p:nvSpPr>
        <p:spPr>
          <a:xfrm>
            <a:off x="798897" y="1285502"/>
            <a:ext cx="47548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/>
              <a:t>Quantum gates have adjustable parameters</a:t>
            </a:r>
          </a:p>
          <a:p>
            <a:endParaRPr lang="en-US" sz="2000" dirty="0"/>
          </a:p>
          <a:p>
            <a:pPr marL="285750" indent="-285750">
              <a:buFontTx/>
              <a:buChar char="-"/>
            </a:pPr>
            <a:r>
              <a:rPr lang="en-US" sz="2000" dirty="0"/>
              <a:t>Initial State / Data Encoding</a:t>
            </a:r>
          </a:p>
          <a:p>
            <a:pPr marL="285750" indent="-285750">
              <a:buFontTx/>
              <a:buChar char="-"/>
            </a:pPr>
            <a:endParaRPr lang="en-US" sz="2000" dirty="0"/>
          </a:p>
          <a:p>
            <a:pPr marL="285750" indent="-285750">
              <a:buFontTx/>
              <a:buChar char="-"/>
            </a:pPr>
            <a:r>
              <a:rPr lang="en-US" sz="2000" dirty="0"/>
              <a:t>The Ansatz (quantum circuit architecture containing tunable gates)</a:t>
            </a:r>
          </a:p>
          <a:p>
            <a:pPr marL="285750" indent="-285750">
              <a:buFontTx/>
              <a:buChar char="-"/>
            </a:pPr>
            <a:endParaRPr lang="en-US" sz="2000" dirty="0"/>
          </a:p>
          <a:p>
            <a:pPr marL="285750" indent="-285750">
              <a:buFontTx/>
              <a:buChar char="-"/>
            </a:pPr>
            <a:r>
              <a:rPr lang="en-US" sz="2000" dirty="0"/>
              <a:t>Measurement &amp; Cost Function</a:t>
            </a:r>
          </a:p>
          <a:p>
            <a:pPr marL="285750" indent="-285750">
              <a:buFontTx/>
              <a:buChar char="-"/>
            </a:pPr>
            <a:endParaRPr lang="en-US" sz="2000" dirty="0"/>
          </a:p>
          <a:p>
            <a:pPr marL="285750" indent="-285750">
              <a:buFontTx/>
              <a:buChar char="-"/>
            </a:pPr>
            <a:r>
              <a:rPr lang="en-US" sz="2000" dirty="0"/>
              <a:t>Classical Optimizers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413FD6-4230-C496-B875-8FD0BA4E33CE}"/>
              </a:ext>
            </a:extLst>
          </p:cNvPr>
          <p:cNvSpPr txBox="1"/>
          <p:nvPr/>
        </p:nvSpPr>
        <p:spPr>
          <a:xfrm>
            <a:off x="6038673" y="2579213"/>
            <a:ext cx="28889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Fig 1.1  Typical variation circuit diagram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42D98D-B732-7066-4E9D-C97DE412C7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900"/>
          <a:stretch>
            <a:fillRect/>
          </a:stretch>
        </p:blipFill>
        <p:spPr>
          <a:xfrm>
            <a:off x="5739865" y="2856212"/>
            <a:ext cx="3250707" cy="176098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F42226-A163-8752-742F-4A7650AFB9D1}"/>
              </a:ext>
            </a:extLst>
          </p:cNvPr>
          <p:cNvSpPr txBox="1"/>
          <p:nvPr/>
        </p:nvSpPr>
        <p:spPr>
          <a:xfrm>
            <a:off x="5739865" y="4480954"/>
            <a:ext cx="3294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Fig 1.2  The circuit diagram generated in IBM Quantum Composer </a:t>
            </a:r>
          </a:p>
        </p:txBody>
      </p:sp>
    </p:spTree>
    <p:extLst>
      <p:ext uri="{BB962C8B-B14F-4D97-AF65-F5344CB8AC3E}">
        <p14:creationId xmlns:p14="http://schemas.microsoft.com/office/powerpoint/2010/main" val="4216774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C695A942-83CC-2E46-0D9C-CE62F4CE9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115;p21">
            <a:extLst>
              <a:ext uri="{FF2B5EF4-FFF2-40B4-BE49-F238E27FC236}">
                <a16:creationId xmlns:a16="http://schemas.microsoft.com/office/drawing/2014/main" id="{A5A9A4E5-2F29-5318-9DFE-B6DDF721E500}"/>
              </a:ext>
            </a:extLst>
          </p:cNvPr>
          <p:cNvSpPr txBox="1">
            <a:spLocks/>
          </p:cNvSpPr>
          <p:nvPr/>
        </p:nvSpPr>
        <p:spPr>
          <a:xfrm>
            <a:off x="4630986" y="1030679"/>
            <a:ext cx="362036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400" b="1" i="0" u="none" strike="noStrike" cap="none" spc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ctr"/>
            <a:r>
              <a:rPr lang="en-US" sz="2400" b="0" dirty="0"/>
              <a:t>Why </a:t>
            </a:r>
            <a:r>
              <a:rPr lang="en-US" sz="2400" b="0" dirty="0" err="1"/>
              <a:t>JetTagging</a:t>
            </a:r>
            <a:r>
              <a:rPr lang="en-US" sz="2400" b="0" dirty="0"/>
              <a:t>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0786AD-C11A-85B4-6BBC-0681BDC1E5D7}"/>
              </a:ext>
            </a:extLst>
          </p:cNvPr>
          <p:cNvSpPr txBox="1"/>
          <p:nvPr/>
        </p:nvSpPr>
        <p:spPr>
          <a:xfrm>
            <a:off x="4063729" y="1739200"/>
            <a:ext cx="47548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/>
              <a:t>Jets encode the initiating particle or process.</a:t>
            </a:r>
          </a:p>
          <a:p>
            <a:endParaRPr lang="en-US" sz="2000" dirty="0"/>
          </a:p>
          <a:p>
            <a:pPr marL="342900" indent="-342900">
              <a:buFontTx/>
              <a:buChar char="-"/>
            </a:pPr>
            <a:r>
              <a:rPr lang="en-US" sz="2000" dirty="0"/>
              <a:t>Substructure carries correlations among constituents</a:t>
            </a:r>
          </a:p>
          <a:p>
            <a:pPr marL="342900" indent="-342900">
              <a:buFontTx/>
              <a:buChar char="-"/>
            </a:pPr>
            <a:endParaRPr lang="en-US" sz="2000" dirty="0"/>
          </a:p>
          <a:p>
            <a:pPr marL="342900" indent="-342900">
              <a:buFontTx/>
              <a:buChar char="-"/>
            </a:pPr>
            <a:r>
              <a:rPr lang="en-US" sz="2000" dirty="0"/>
              <a:t>Collider searches require robust signal–background separation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85B5D8C-51D4-A312-5D7B-690F288D5DFA}"/>
              </a:ext>
            </a:extLst>
          </p:cNvPr>
          <p:cNvGrpSpPr/>
          <p:nvPr/>
        </p:nvGrpSpPr>
        <p:grpSpPr>
          <a:xfrm>
            <a:off x="325391" y="1025306"/>
            <a:ext cx="3360827" cy="3254767"/>
            <a:chOff x="6189744" y="645422"/>
            <a:chExt cx="2606040" cy="2878853"/>
          </a:xfrm>
        </p:grpSpPr>
        <p:sp>
          <p:nvSpPr>
            <p:cNvPr id="29" name="Shape 10">
              <a:extLst>
                <a:ext uri="{FF2B5EF4-FFF2-40B4-BE49-F238E27FC236}">
                  <a16:creationId xmlns:a16="http://schemas.microsoft.com/office/drawing/2014/main" id="{1B4A936C-C9D8-C122-4408-06B49C9DFB4D}"/>
                </a:ext>
              </a:extLst>
            </p:cNvPr>
            <p:cNvSpPr/>
            <p:nvPr/>
          </p:nvSpPr>
          <p:spPr>
            <a:xfrm>
              <a:off x="6189744" y="645422"/>
              <a:ext cx="2606040" cy="1280160"/>
            </a:xfrm>
            <a:prstGeom prst="rect">
              <a:avLst/>
            </a:prstGeom>
            <a:solidFill>
              <a:srgbClr val="9BACCA"/>
            </a:solidFill>
            <a:ln w="12700">
              <a:solidFill>
                <a:schemeClr val="accent1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Shape 11">
              <a:extLst>
                <a:ext uri="{FF2B5EF4-FFF2-40B4-BE49-F238E27FC236}">
                  <a16:creationId xmlns:a16="http://schemas.microsoft.com/office/drawing/2014/main" id="{62A19550-5FA4-BB41-5505-A9C0EE546D22}"/>
                </a:ext>
              </a:extLst>
            </p:cNvPr>
            <p:cNvSpPr/>
            <p:nvPr/>
          </p:nvSpPr>
          <p:spPr>
            <a:xfrm>
              <a:off x="6189744" y="645422"/>
              <a:ext cx="73152" cy="1280160"/>
            </a:xfrm>
            <a:prstGeom prst="rect">
              <a:avLst/>
            </a:prstGeom>
            <a:solidFill>
              <a:srgbClr val="374768"/>
            </a:solidFill>
            <a:ln w="12700">
              <a:solidFill>
                <a:srgbClr val="7A3FB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 12">
              <a:extLst>
                <a:ext uri="{FF2B5EF4-FFF2-40B4-BE49-F238E27FC236}">
                  <a16:creationId xmlns:a16="http://schemas.microsoft.com/office/drawing/2014/main" id="{E276E8A2-369C-0A2C-E794-AD5A33B2BE17}"/>
                </a:ext>
              </a:extLst>
            </p:cNvPr>
            <p:cNvSpPr txBox="1"/>
            <p:nvPr/>
          </p:nvSpPr>
          <p:spPr>
            <a:xfrm>
              <a:off x="6363480" y="699693"/>
              <a:ext cx="2331720" cy="1133856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rgbClr val="374768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Question for every reconstructed jet:</a:t>
              </a:r>
              <a:endParaRPr lang="en-US" sz="1400" dirty="0">
                <a:solidFill>
                  <a:srgbClr val="374768"/>
                </a:solidFill>
              </a:endParaRPr>
            </a:p>
            <a:p>
              <a:pPr marL="0" indent="0" algn="ctr">
                <a:buNone/>
              </a:pPr>
              <a:r>
                <a:rPr lang="en-US" sz="1400" b="1" dirty="0">
                  <a:solidFill>
                    <a:srgbClr val="374768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what produced this spray of particles?</a:t>
              </a:r>
              <a:endParaRPr lang="en-US" sz="1400" dirty="0">
                <a:solidFill>
                  <a:srgbClr val="374768"/>
                </a:solidFill>
              </a:endParaRPr>
            </a:p>
          </p:txBody>
        </p:sp>
        <p:sp>
          <p:nvSpPr>
            <p:cNvPr id="32" name="Shape 13">
              <a:extLst>
                <a:ext uri="{FF2B5EF4-FFF2-40B4-BE49-F238E27FC236}">
                  <a16:creationId xmlns:a16="http://schemas.microsoft.com/office/drawing/2014/main" id="{A1F18AF5-9665-0671-A301-87A5005FDC5F}"/>
                </a:ext>
              </a:extLst>
            </p:cNvPr>
            <p:cNvSpPr/>
            <p:nvPr/>
          </p:nvSpPr>
          <p:spPr>
            <a:xfrm>
              <a:off x="6189744" y="1988083"/>
              <a:ext cx="2606040" cy="713232"/>
            </a:xfrm>
            <a:prstGeom prst="roundRect">
              <a:avLst>
                <a:gd name="adj" fmla="val 7692"/>
              </a:avLst>
            </a:prstGeom>
            <a:solidFill>
              <a:srgbClr val="FFFFFF"/>
            </a:solidFill>
            <a:ln w="13970">
              <a:solidFill>
                <a:srgbClr val="3D8DA8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3" name="Text 14">
              <a:extLst>
                <a:ext uri="{FF2B5EF4-FFF2-40B4-BE49-F238E27FC236}">
                  <a16:creationId xmlns:a16="http://schemas.microsoft.com/office/drawing/2014/main" id="{A064F46E-CC28-AF54-2985-4DF1FE0955A9}"/>
                </a:ext>
              </a:extLst>
            </p:cNvPr>
            <p:cNvSpPr txBox="1"/>
            <p:nvPr/>
          </p:nvSpPr>
          <p:spPr>
            <a:xfrm>
              <a:off x="6299472" y="2097811"/>
              <a:ext cx="2386584" cy="219456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ctr">
              <a:no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000" b="1" dirty="0">
                  <a:solidFill>
                    <a:srgbClr val="11182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QCD</a:t>
              </a:r>
              <a:endParaRPr lang="en-US" sz="2000" dirty="0"/>
            </a:p>
          </p:txBody>
        </p:sp>
        <p:sp>
          <p:nvSpPr>
            <p:cNvPr id="34" name="Text 15">
              <a:extLst>
                <a:ext uri="{FF2B5EF4-FFF2-40B4-BE49-F238E27FC236}">
                  <a16:creationId xmlns:a16="http://schemas.microsoft.com/office/drawing/2014/main" id="{7EA47C5C-77BD-0CE0-0005-661607AAA9C9}"/>
                </a:ext>
              </a:extLst>
            </p:cNvPr>
            <p:cNvSpPr txBox="1"/>
            <p:nvPr/>
          </p:nvSpPr>
          <p:spPr>
            <a:xfrm>
              <a:off x="6299472" y="2399563"/>
              <a:ext cx="2386584" cy="210312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dirty="0">
                  <a:solidFill>
                    <a:srgbClr val="5C6773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background-like jets</a:t>
              </a:r>
              <a:endParaRPr lang="en-US" sz="1400" dirty="0"/>
            </a:p>
          </p:txBody>
        </p:sp>
        <p:sp>
          <p:nvSpPr>
            <p:cNvPr id="35" name="Shape 16">
              <a:extLst>
                <a:ext uri="{FF2B5EF4-FFF2-40B4-BE49-F238E27FC236}">
                  <a16:creationId xmlns:a16="http://schemas.microsoft.com/office/drawing/2014/main" id="{2219D64B-EB44-8AF2-C1BC-245D6AD41D5F}"/>
                </a:ext>
              </a:extLst>
            </p:cNvPr>
            <p:cNvSpPr/>
            <p:nvPr/>
          </p:nvSpPr>
          <p:spPr>
            <a:xfrm>
              <a:off x="6189744" y="2811043"/>
              <a:ext cx="2606040" cy="713232"/>
            </a:xfrm>
            <a:prstGeom prst="roundRect">
              <a:avLst>
                <a:gd name="adj" fmla="val 7692"/>
              </a:avLst>
            </a:prstGeom>
            <a:solidFill>
              <a:srgbClr val="FFFFFF"/>
            </a:solidFill>
            <a:ln w="13970">
              <a:solidFill>
                <a:srgbClr val="7A3FB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 17">
              <a:extLst>
                <a:ext uri="{FF2B5EF4-FFF2-40B4-BE49-F238E27FC236}">
                  <a16:creationId xmlns:a16="http://schemas.microsoft.com/office/drawing/2014/main" id="{977CD48E-3A7C-9CD7-DAB7-275FBB9772B2}"/>
                </a:ext>
              </a:extLst>
            </p:cNvPr>
            <p:cNvSpPr txBox="1"/>
            <p:nvPr/>
          </p:nvSpPr>
          <p:spPr>
            <a:xfrm>
              <a:off x="6299472" y="2920771"/>
              <a:ext cx="2386584" cy="219456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ctr">
              <a:no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000" b="1" dirty="0">
                  <a:solidFill>
                    <a:srgbClr val="11182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Hbb / Wqq / Tbqq</a:t>
              </a:r>
              <a:endParaRPr lang="en-US" sz="2000" dirty="0"/>
            </a:p>
          </p:txBody>
        </p:sp>
        <p:sp>
          <p:nvSpPr>
            <p:cNvPr id="37" name="Text 18">
              <a:extLst>
                <a:ext uri="{FF2B5EF4-FFF2-40B4-BE49-F238E27FC236}">
                  <a16:creationId xmlns:a16="http://schemas.microsoft.com/office/drawing/2014/main" id="{99F02561-81B6-EE53-35E7-90852D5108F9}"/>
                </a:ext>
              </a:extLst>
            </p:cNvPr>
            <p:cNvSpPr txBox="1"/>
            <p:nvPr/>
          </p:nvSpPr>
          <p:spPr>
            <a:xfrm>
              <a:off x="6299472" y="3222523"/>
              <a:ext cx="2386584" cy="210312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dirty="0">
                  <a:solidFill>
                    <a:srgbClr val="5C6773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selected signal-like categories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96524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447FD5FB-9E55-CEED-0B73-91D06B979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4F69214-2D74-412D-2199-85D47182AE00}"/>
              </a:ext>
            </a:extLst>
          </p:cNvPr>
          <p:cNvSpPr txBox="1"/>
          <p:nvPr/>
        </p:nvSpPr>
        <p:spPr>
          <a:xfrm>
            <a:off x="1039527" y="759067"/>
            <a:ext cx="48607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b="1" dirty="0"/>
              <a:t>JETCLASS DATASET</a:t>
            </a:r>
          </a:p>
          <a:p>
            <a:pPr algn="just"/>
            <a:endParaRPr lang="en-US" sz="1800" dirty="0"/>
          </a:p>
          <a:p>
            <a:pPr algn="just"/>
            <a:r>
              <a:rPr lang="en-US" sz="1800" dirty="0" err="1"/>
              <a:t>JetClass</a:t>
            </a:r>
            <a:r>
              <a:rPr lang="en-US" sz="1800" dirty="0"/>
              <a:t> is a new large-scale dataset that consists of 100M jets. The dataset contains 10 classes of jets.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EA6B3C-6B4D-7D63-2E56-D06515E268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90282"/>
              </p:ext>
            </p:extLst>
          </p:nvPr>
        </p:nvGraphicFramePr>
        <p:xfrm>
          <a:off x="6140918" y="760873"/>
          <a:ext cx="2444819" cy="2148038"/>
        </p:xfrm>
        <a:graphic>
          <a:graphicData uri="http://schemas.openxmlformats.org/drawingml/2006/table">
            <a:tbl>
              <a:tblPr firstRow="1" bandRow="1">
                <a:tableStyleId>{D036B2C4-D5AB-4370-B004-7A0425262B42}</a:tableStyleId>
              </a:tblPr>
              <a:tblGrid>
                <a:gridCol w="1212784">
                  <a:extLst>
                    <a:ext uri="{9D8B030D-6E8A-4147-A177-3AD203B41FA5}">
                      <a16:colId xmlns:a16="http://schemas.microsoft.com/office/drawing/2014/main" val="153932828"/>
                    </a:ext>
                  </a:extLst>
                </a:gridCol>
                <a:gridCol w="1232035">
                  <a:extLst>
                    <a:ext uri="{9D8B030D-6E8A-4147-A177-3AD203B41FA5}">
                      <a16:colId xmlns:a16="http://schemas.microsoft.com/office/drawing/2014/main" val="3964736809"/>
                    </a:ext>
                  </a:extLst>
                </a:gridCol>
              </a:tblGrid>
              <a:tr h="504983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Tasks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708204"/>
                  </a:ext>
                </a:extLst>
              </a:tr>
              <a:tr h="53956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Binary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Multiclass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571763"/>
                  </a:ext>
                </a:extLst>
              </a:tr>
              <a:tr h="110348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QCD vs </a:t>
                      </a:r>
                      <a:r>
                        <a:rPr lang="en-US" dirty="0" err="1"/>
                        <a:t>Hbb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QCD</a:t>
                      </a:r>
                    </a:p>
                    <a:p>
                      <a:pPr algn="ctr"/>
                      <a:r>
                        <a:rPr lang="en-US" dirty="0" err="1"/>
                        <a:t>Hbb</a:t>
                      </a:r>
                      <a:r>
                        <a:rPr lang="en-US" dirty="0"/>
                        <a:t> </a:t>
                      </a:r>
                    </a:p>
                    <a:p>
                      <a:pPr algn="ctr"/>
                      <a:r>
                        <a:rPr lang="en-US" dirty="0" err="1"/>
                        <a:t>Wqq</a:t>
                      </a:r>
                      <a:endParaRPr lang="en-US" dirty="0"/>
                    </a:p>
                    <a:p>
                      <a:pPr algn="ctr"/>
                      <a:r>
                        <a:rPr lang="en-US" dirty="0" err="1"/>
                        <a:t>Tbqq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931817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D53E3F5-93CE-44C9-2BB4-33ACB7134967}"/>
              </a:ext>
            </a:extLst>
          </p:cNvPr>
          <p:cNvSpPr txBox="1"/>
          <p:nvPr/>
        </p:nvSpPr>
        <p:spPr>
          <a:xfrm>
            <a:off x="1039527" y="2907106"/>
            <a:ext cx="77772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CONTROLLED EVENT SELECTION</a:t>
            </a:r>
          </a:p>
          <a:p>
            <a:endParaRPr lang="en-US" sz="1800" dirty="0"/>
          </a:p>
          <a:p>
            <a:r>
              <a:rPr lang="en-US" sz="1800" dirty="0"/>
              <a:t>Constructed a fixed master pool using the global reproducibility seed.</a:t>
            </a:r>
          </a:p>
          <a:p>
            <a:endParaRPr lang="en-US" sz="1800" dirty="0"/>
          </a:p>
          <a:p>
            <a:r>
              <a:rPr lang="en-US" sz="1800" dirty="0"/>
              <a:t>We assigned fixed train, validation, test roles before downstream model comparisons</a:t>
            </a:r>
          </a:p>
        </p:txBody>
      </p:sp>
    </p:spTree>
    <p:extLst>
      <p:ext uri="{BB962C8B-B14F-4D97-AF65-F5344CB8AC3E}">
        <p14:creationId xmlns:p14="http://schemas.microsoft.com/office/powerpoint/2010/main" val="2553852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42F51C61-0B72-90FE-D895-2C7F48675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>
            <a:extLst>
              <a:ext uri="{FF2B5EF4-FFF2-40B4-BE49-F238E27FC236}">
                <a16:creationId xmlns:a16="http://schemas.microsoft.com/office/drawing/2014/main" id="{B43DC1AA-571C-4830-6D21-A1793632DF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From a Jet to Particle-Level Model Inputs</a:t>
            </a:r>
            <a:endParaRPr b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33E834E-D22D-900B-EA65-F98D5F5E63AC}"/>
                  </a:ext>
                </a:extLst>
              </p:cNvPr>
              <p:cNvSpPr txBox="1"/>
              <p:nvPr/>
            </p:nvSpPr>
            <p:spPr>
              <a:xfrm>
                <a:off x="720000" y="1381827"/>
                <a:ext cx="7028337" cy="34206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Each jet is represented by its constituent particles:</a:t>
                </a:r>
              </a:p>
              <a:p>
                <a:endParaRPr lang="en-US" sz="2000" dirty="0"/>
              </a:p>
              <a:p>
                <a:pPr marL="342900" lvl="0" indent="-342900">
                  <a:buFontTx/>
                  <a:buChar char="-"/>
                </a:pPr>
                <a:r>
                  <a:rPr lang="en-US" sz="2000" dirty="0"/>
                  <a:t>17 particle features </a:t>
                </a:r>
              </a:p>
              <a:p>
                <a:pPr lvl="0"/>
                <a:endParaRPr lang="en-US" sz="2000" dirty="0"/>
              </a:p>
              <a:p>
                <a:pPr marL="342900" lvl="0" indent="-342900">
                  <a:buFontTx/>
                  <a:buChar char="-"/>
                </a:pPr>
                <a:r>
                  <a:rPr lang="en-US" sz="2000" dirty="0"/>
                  <a:t>Particle four-vectors: </a:t>
                </a:r>
              </a:p>
              <a:p>
                <a:pPr lvl="0"/>
                <a14:m>
                  <m:oMathPara xmlns:m="http://schemas.openxmlformats.org/officeDocument/2006/math">
                    <m:oMath>
                      <m:d>
                        <m:dPr>
                          <m:sepChr m:val=","/>
                          <m:ctrlPr>
                            <a:rPr lang="en-US" i="1"/>
                          </m:ctrlPr>
                        </m:dPr>
                        <m:e>
                          <m:sSub>
                            <m:sSubPr>
                              <m:ctrlPr>
                                <a:rPr lang="en-US" i="1"/>
                              </m:ctrlPr>
                            </m:sSubPr>
                            <m:e>
                              <m:r>
                                <a:rPr lang="en-US" i="1"/>
                                <m:t>𝑝</m:t>
                              </m:r>
                            </m:e>
                            <m:sub>
                              <m:r>
                                <a:rPr lang="en-US" i="1"/>
                                <m:t>𝑥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i="1"/>
                              </m:ctrlPr>
                            </m:sSubPr>
                            <m:e>
                              <m:r>
                                <a:rPr lang="en-US" i="1"/>
                                <m:t>𝑝</m:t>
                              </m:r>
                            </m:e>
                            <m:sub>
                              <m:r>
                                <a:rPr lang="en-US" i="1"/>
                                <m:t>𝑦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i="1"/>
                              </m:ctrlPr>
                            </m:sSubPr>
                            <m:e>
                              <m:r>
                                <a:rPr lang="en-US" i="1"/>
                                <m:t>𝑝</m:t>
                              </m:r>
                            </m:e>
                            <m:sub>
                              <m:r>
                                <a:rPr lang="en-US" i="1"/>
                                <m:t>𝑧</m:t>
                              </m:r>
                            </m:sub>
                          </m:sSub>
                        </m:e>
                        <m:e>
                          <m:r>
                            <a:rPr lang="en-US" i="1"/>
                            <m:t>𝐸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  <a:p>
                <a:pPr marL="342900" lvl="0" indent="-342900">
                  <a:buFontTx/>
                  <a:buChar char="-"/>
                </a:pPr>
                <a:endParaRPr lang="en-US" sz="2000" dirty="0"/>
              </a:p>
              <a:p>
                <a:pPr marL="342900" lvl="0" indent="-342900">
                  <a:buFontTx/>
                  <a:buChar char="-"/>
                </a:pPr>
                <a:r>
                  <a:rPr lang="en-US" sz="2000" dirty="0"/>
                  <a:t>Constituent mask distinguishes real particles from padding</a:t>
                </a:r>
              </a:p>
              <a:p>
                <a:pPr marL="342900" lvl="0" indent="-342900">
                  <a:buFontTx/>
                  <a:buChar char="-"/>
                </a:pPr>
                <a:endParaRPr lang="en-US" sz="2000" dirty="0"/>
              </a:p>
              <a:p>
                <a:pPr marL="342900" lvl="0" indent="-342900">
                  <a:buFontTx/>
                  <a:buChar char="-"/>
                </a:pPr>
                <a:r>
                  <a:rPr lang="en-US" sz="2000" dirty="0"/>
                  <a:t>Jets are padded/truncated to 128 constituents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33E834E-D22D-900B-EA65-F98D5F5E63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000" y="1381827"/>
                <a:ext cx="7028337" cy="3420616"/>
              </a:xfrm>
              <a:prstGeom prst="rect">
                <a:avLst/>
              </a:prstGeom>
              <a:blipFill>
                <a:blip r:embed="rId3"/>
                <a:stretch>
                  <a:fillRect l="-867" t="-891" b="-2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4622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6E1EC433-0957-FEE9-1347-1E4E32BDE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15;p21">
            <a:extLst>
              <a:ext uri="{FF2B5EF4-FFF2-40B4-BE49-F238E27FC236}">
                <a16:creationId xmlns:a16="http://schemas.microsoft.com/office/drawing/2014/main" id="{0B6EF00C-2927-C033-0529-9A5436352C8F}"/>
              </a:ext>
            </a:extLst>
          </p:cNvPr>
          <p:cNvSpPr txBox="1">
            <a:spLocks/>
          </p:cNvSpPr>
          <p:nvPr/>
        </p:nvSpPr>
        <p:spPr>
          <a:xfrm>
            <a:off x="1066509" y="241214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400" b="1" i="0" u="none" strike="noStrike" cap="none" spc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ctr"/>
            <a:r>
              <a:rPr lang="en-US" sz="2000" b="0" dirty="0"/>
              <a:t>Particle Transformer as a Frozen Feature Extractor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FB84130-111B-688D-54A7-76AFBD7810EA}"/>
              </a:ext>
            </a:extLst>
          </p:cNvPr>
          <p:cNvSpPr/>
          <p:nvPr/>
        </p:nvSpPr>
        <p:spPr>
          <a:xfrm>
            <a:off x="5727031" y="1155032"/>
            <a:ext cx="3043477" cy="474544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400" dirty="0"/>
              <a:t>Pretrained </a:t>
            </a:r>
            <a:r>
              <a:rPr lang="en-US" sz="2400" dirty="0" err="1"/>
              <a:t>ParT</a:t>
            </a:r>
            <a:endParaRPr lang="en-US" sz="24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8A40EAC-A9A1-2AA6-C501-27B6F0E45C3E}"/>
              </a:ext>
            </a:extLst>
          </p:cNvPr>
          <p:cNvSpPr/>
          <p:nvPr/>
        </p:nvSpPr>
        <p:spPr>
          <a:xfrm>
            <a:off x="5727032" y="1869054"/>
            <a:ext cx="3043477" cy="474544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800" dirty="0"/>
              <a:t>Particle inputs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BDD2AC5-3C94-F357-CC6B-5E15906E7E3C}"/>
              </a:ext>
            </a:extLst>
          </p:cNvPr>
          <p:cNvSpPr/>
          <p:nvPr/>
        </p:nvSpPr>
        <p:spPr>
          <a:xfrm>
            <a:off x="5727032" y="2567016"/>
            <a:ext cx="3043477" cy="474544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800" dirty="0"/>
              <a:t>Transformer blocks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9FC72A2-4FA7-F8B5-9389-5106737AF09E}"/>
              </a:ext>
            </a:extLst>
          </p:cNvPr>
          <p:cNvSpPr/>
          <p:nvPr/>
        </p:nvSpPr>
        <p:spPr>
          <a:xfrm>
            <a:off x="5727031" y="3264978"/>
            <a:ext cx="3043477" cy="474544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800" dirty="0"/>
              <a:t>Learned jet representation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5299D3D-AF71-2BE6-A510-8FE5BD7182C3}"/>
              </a:ext>
            </a:extLst>
          </p:cNvPr>
          <p:cNvSpPr/>
          <p:nvPr/>
        </p:nvSpPr>
        <p:spPr>
          <a:xfrm>
            <a:off x="5727031" y="3968137"/>
            <a:ext cx="3043477" cy="474544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800" dirty="0"/>
              <a:t>Original classifier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2A5D052-A057-0C6F-232B-737CF3C3C1D1}"/>
              </a:ext>
            </a:extLst>
          </p:cNvPr>
          <p:cNvCxnSpPr>
            <a:cxnSpLocks/>
            <a:stCxn id="14" idx="2"/>
            <a:endCxn id="16" idx="0"/>
          </p:cNvCxnSpPr>
          <p:nvPr/>
        </p:nvCxnSpPr>
        <p:spPr>
          <a:xfrm>
            <a:off x="7248771" y="2343598"/>
            <a:ext cx="0" cy="2234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AAA27B2-9574-139B-F564-FE33071AC887}"/>
              </a:ext>
            </a:extLst>
          </p:cNvPr>
          <p:cNvCxnSpPr>
            <a:cxnSpLocks/>
            <a:stCxn id="16" idx="2"/>
            <a:endCxn id="18" idx="0"/>
          </p:cNvCxnSpPr>
          <p:nvPr/>
        </p:nvCxnSpPr>
        <p:spPr>
          <a:xfrm flipH="1">
            <a:off x="7248770" y="3041560"/>
            <a:ext cx="1" cy="2234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87A8D7C-09DA-9F09-8C7C-E7E39E00F0F5}"/>
              </a:ext>
            </a:extLst>
          </p:cNvPr>
          <p:cNvCxnSpPr>
            <a:cxnSpLocks/>
            <a:stCxn id="18" idx="2"/>
            <a:endCxn id="20" idx="0"/>
          </p:cNvCxnSpPr>
          <p:nvPr/>
        </p:nvCxnSpPr>
        <p:spPr>
          <a:xfrm>
            <a:off x="7248770" y="3739522"/>
            <a:ext cx="0" cy="2286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75B18794-AC29-CAB2-127D-135D7899618D}"/>
              </a:ext>
            </a:extLst>
          </p:cNvPr>
          <p:cNvSpPr txBox="1"/>
          <p:nvPr/>
        </p:nvSpPr>
        <p:spPr>
          <a:xfrm>
            <a:off x="835502" y="922617"/>
            <a:ext cx="433325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1800" dirty="0"/>
              <a:t>Load pretrained Particle Transformer (</a:t>
            </a:r>
            <a:r>
              <a:rPr lang="en-US" sz="1800" dirty="0" err="1"/>
              <a:t>ParT</a:t>
            </a:r>
            <a:r>
              <a:rPr lang="en-US" sz="1800" dirty="0"/>
              <a:t>)</a:t>
            </a:r>
          </a:p>
          <a:p>
            <a:endParaRPr lang="en-US" sz="1800" dirty="0"/>
          </a:p>
          <a:p>
            <a:pPr marL="342900" indent="-342900">
              <a:buFontTx/>
              <a:buChar char="-"/>
            </a:pPr>
            <a:r>
              <a:rPr lang="en-US" sz="1800" dirty="0"/>
              <a:t>Original pretrained weights retained</a:t>
            </a:r>
          </a:p>
          <a:p>
            <a:endParaRPr lang="en-US" sz="1800" dirty="0"/>
          </a:p>
          <a:p>
            <a:pPr marL="342900" indent="-342900">
              <a:buFontTx/>
              <a:buChar char="-"/>
            </a:pPr>
            <a:r>
              <a:rPr lang="en-US" sz="1800" dirty="0"/>
              <a:t>Original classification layer removed</a:t>
            </a:r>
          </a:p>
          <a:p>
            <a:endParaRPr lang="en-US" sz="1800" dirty="0"/>
          </a:p>
          <a:p>
            <a:pPr marL="342900" indent="-342900">
              <a:buFontTx/>
              <a:buChar char="-"/>
            </a:pPr>
            <a:r>
              <a:rPr lang="en-US" sz="1800" dirty="0"/>
              <a:t>Replace final classifier with Identity</a:t>
            </a:r>
          </a:p>
          <a:p>
            <a:endParaRPr lang="en-US" sz="1800" dirty="0"/>
          </a:p>
          <a:p>
            <a:pPr marL="342900" indent="-342900">
              <a:buFontTx/>
              <a:buChar char="-"/>
            </a:pPr>
            <a:r>
              <a:rPr lang="en-US" sz="1800" dirty="0"/>
              <a:t>Set model to evaluation mode</a:t>
            </a:r>
          </a:p>
          <a:p>
            <a:endParaRPr lang="en-US" sz="1800" dirty="0"/>
          </a:p>
          <a:p>
            <a:pPr marL="342900" indent="-342900">
              <a:buFontTx/>
              <a:buChar char="-"/>
            </a:pPr>
            <a:r>
              <a:rPr lang="en-US" sz="1800" dirty="0"/>
              <a:t>Disable gradients for all </a:t>
            </a:r>
            <a:r>
              <a:rPr lang="en-US" sz="1800" dirty="0" err="1"/>
              <a:t>ParT</a:t>
            </a:r>
            <a:r>
              <a:rPr lang="en-US" sz="1800" dirty="0"/>
              <a:t> parameters</a:t>
            </a:r>
          </a:p>
        </p:txBody>
      </p:sp>
    </p:spTree>
    <p:extLst>
      <p:ext uri="{BB962C8B-B14F-4D97-AF65-F5344CB8AC3E}">
        <p14:creationId xmlns:p14="http://schemas.microsoft.com/office/powerpoint/2010/main" val="1496406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BA2EBB63-DDDD-9DD8-47BF-3EF394DC6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>
            <a:extLst>
              <a:ext uri="{FF2B5EF4-FFF2-40B4-BE49-F238E27FC236}">
                <a16:creationId xmlns:a16="http://schemas.microsoft.com/office/drawing/2014/main" id="{AD37984D-5794-E1E3-B753-6A820F88A5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b="0" dirty="0"/>
              <a:t>Frozen Feature Extraction</a:t>
            </a:r>
            <a:endParaRPr b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594E222-E2E8-161C-4604-57DC4B48C7A1}"/>
                  </a:ext>
                </a:extLst>
              </p:cNvPr>
              <p:cNvSpPr txBox="1"/>
              <p:nvPr/>
            </p:nvSpPr>
            <p:spPr>
              <a:xfrm>
                <a:off x="720000" y="1452091"/>
                <a:ext cx="7140079" cy="36914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/>
                  <a:t>Each selected jet is passed through frozen </a:t>
                </a:r>
                <a:r>
                  <a:rPr lang="en-US" sz="1800" dirty="0" err="1"/>
                  <a:t>ParT</a:t>
                </a:r>
                <a:r>
                  <a:rPr lang="en-US" sz="1800" dirty="0"/>
                  <a:t>:</a:t>
                </a:r>
              </a:p>
              <a:p>
                <a:endParaRPr lang="en-US" sz="1800" dirty="0"/>
              </a:p>
              <a:p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sz="1800"/>
                        <m:t>Jet constituents</m:t>
                      </m:r>
                      <m:r>
                        <a:rPr lang="en-US" sz="1800"/>
                        <m:t>→</m:t>
                      </m:r>
                      <m:r>
                        <m:rPr>
                          <m:nor/>
                        </m:rPr>
                        <a:rPr lang="en-US" sz="1800"/>
                        <m:t>Frozen ParT</m:t>
                      </m:r>
                      <m:r>
                        <a:rPr lang="en-US" sz="1800"/>
                        <m:t>→</m:t>
                      </m:r>
                      <m:r>
                        <a:rPr lang="en-US" sz="1800" b="1"/>
                        <m:t>𝐳</m:t>
                      </m:r>
                      <m:r>
                        <a:rPr lang="en-US" sz="1800"/>
                        <m:t>∈</m:t>
                      </m:r>
                      <m:sSup>
                        <m:sSupPr>
                          <m:ctrlPr>
                            <a:rPr lang="en-US" sz="1800"/>
                          </m:ctrlPr>
                        </m:sSupPr>
                        <m:e>
                          <m:r>
                            <a:rPr lang="en-US" sz="1800"/>
                            <m:t>ℝ</m:t>
                          </m:r>
                        </m:e>
                        <m:sup>
                          <m:r>
                            <a:rPr lang="en-US" sz="1800"/>
                            <m:t>128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  <a:p>
                <a:pPr marL="285750" lvl="0" indent="-285750">
                  <a:buFontTx/>
                  <a:buChar char="-"/>
                </a:pPr>
                <a:endParaRPr lang="en-US" sz="1800" dirty="0"/>
              </a:p>
              <a:p>
                <a:pPr marL="285750" lvl="0" indent="-285750">
                  <a:buFontTx/>
                  <a:buChar char="-"/>
                </a:pPr>
                <a:r>
                  <a:rPr lang="en-US" sz="1800" dirty="0"/>
                  <a:t>Output checked to be </a:t>
                </a:r>
                <a:r>
                  <a:rPr lang="en-US" sz="1800" b="1" dirty="0"/>
                  <a:t>128-dimensional</a:t>
                </a:r>
                <a:r>
                  <a:rPr lang="en-US" sz="1800" dirty="0"/>
                  <a:t> </a:t>
                </a:r>
              </a:p>
              <a:p>
                <a:pPr marL="285750" lvl="0" indent="-285750">
                  <a:buFontTx/>
                  <a:buChar char="-"/>
                </a:pPr>
                <a:r>
                  <a:rPr lang="en-US" sz="1800" dirty="0"/>
                  <a:t>Representations extracted once</a:t>
                </a:r>
              </a:p>
              <a:p>
                <a:pPr marL="285750" lvl="0" indent="-285750">
                  <a:buFontTx/>
                  <a:buChar char="-"/>
                </a:pPr>
                <a:r>
                  <a:rPr lang="en-US" sz="1800" dirty="0"/>
                  <a:t>Saved together with: </a:t>
                </a:r>
              </a:p>
              <a:p>
                <a:pPr lvl="1"/>
                <a:r>
                  <a:rPr lang="en-US" sz="1800" dirty="0"/>
                  <a:t>	- labels</a:t>
                </a:r>
              </a:p>
              <a:p>
                <a:pPr lvl="1"/>
                <a:r>
                  <a:rPr lang="en-US" sz="1800" dirty="0"/>
                  <a:t>	- data split </a:t>
                </a:r>
              </a:p>
              <a:p>
                <a:pPr lvl="1"/>
                <a:r>
                  <a:rPr lang="en-US" sz="1800" dirty="0"/>
                  <a:t>	- event indices </a:t>
                </a:r>
              </a:p>
              <a:p>
                <a:pPr lvl="0"/>
                <a:r>
                  <a:rPr lang="en-US" sz="1800" dirty="0"/>
                  <a:t>-     Downstream heads train on these stored representations</a:t>
                </a:r>
              </a:p>
              <a:p>
                <a:endParaRPr lang="en-US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594E222-E2E8-161C-4604-57DC4B48C7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000" y="1452091"/>
                <a:ext cx="7140079" cy="3691409"/>
              </a:xfrm>
              <a:prstGeom prst="rect">
                <a:avLst/>
              </a:prstGeom>
              <a:blipFill>
                <a:blip r:embed="rId3"/>
                <a:stretch>
                  <a:fillRect l="-683" t="-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1309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1F34D73C-4158-6505-FD95-A92F32982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A4FCB47-56C8-5D51-8D81-D192331703DD}"/>
              </a:ext>
            </a:extLst>
          </p:cNvPr>
          <p:cNvSpPr/>
          <p:nvPr/>
        </p:nvSpPr>
        <p:spPr>
          <a:xfrm>
            <a:off x="1227667" y="895387"/>
            <a:ext cx="3776133" cy="3913679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algn="ctr"/>
            <a:r>
              <a:rPr lang="en-US" sz="1800" dirty="0"/>
              <a:t>COMPRESSED REPRESENTATION</a:t>
            </a:r>
          </a:p>
          <a:p>
            <a:pPr algn="ctr"/>
            <a:endParaRPr lang="en-US" sz="18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Start from 128-D </a:t>
            </a:r>
            <a:r>
              <a:rPr lang="en-US" sz="1600" dirty="0" err="1"/>
              <a:t>ParT</a:t>
            </a:r>
            <a:r>
              <a:rPr lang="en-US" sz="1600" dirty="0"/>
              <a:t> vector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Fit PCA on TRAINING data only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128-D → d-dimensional bottleneck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d ∈ {4,5,6,7,8}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99th-percentile angle scaling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Clip to [-1,1]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Multiply by </a:t>
            </a:r>
            <a:r>
              <a:rPr lang="el-GR" sz="1600" dirty="0"/>
              <a:t>π </a:t>
            </a:r>
            <a:endParaRPr lang="en-US" sz="16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Final range ≈ [-</a:t>
            </a:r>
            <a:r>
              <a:rPr lang="el-GR" sz="1600" dirty="0"/>
              <a:t>π, π]</a:t>
            </a:r>
            <a:endParaRPr lang="en-US" sz="16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5A38E2D-712E-BEB9-C143-6C2026A0F23E}"/>
              </a:ext>
            </a:extLst>
          </p:cNvPr>
          <p:cNvSpPr/>
          <p:nvPr/>
        </p:nvSpPr>
        <p:spPr>
          <a:xfrm>
            <a:off x="5228457" y="895388"/>
            <a:ext cx="3475277" cy="3913678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algn="ctr"/>
            <a:r>
              <a:rPr lang="en-US" sz="1800" dirty="0"/>
              <a:t>UNCOMPRESSED CONTROL</a:t>
            </a:r>
          </a:p>
          <a:p>
            <a:pPr algn="ctr"/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Start from original 128-D vector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Standardize using TRAINING data only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Keep all 128 features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Purpose: measure how much performance is lost due to compression</a:t>
            </a:r>
          </a:p>
        </p:txBody>
      </p:sp>
      <p:sp>
        <p:nvSpPr>
          <p:cNvPr id="6" name="Google Shape;115;p21">
            <a:extLst>
              <a:ext uri="{FF2B5EF4-FFF2-40B4-BE49-F238E27FC236}">
                <a16:creationId xmlns:a16="http://schemas.microsoft.com/office/drawing/2014/main" id="{1F0A5231-CB6D-A233-0815-C319C4865277}"/>
              </a:ext>
            </a:extLst>
          </p:cNvPr>
          <p:cNvSpPr txBox="1">
            <a:spLocks/>
          </p:cNvSpPr>
          <p:nvPr/>
        </p:nvSpPr>
        <p:spPr>
          <a:xfrm>
            <a:off x="1151800" y="124634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400" b="1" i="0" u="none" strike="noStrike" cap="none" spc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ctr"/>
            <a:r>
              <a:rPr lang="en-US" sz="2800" b="0" dirty="0"/>
              <a:t>Two Representation Branches</a:t>
            </a:r>
          </a:p>
        </p:txBody>
      </p:sp>
    </p:spTree>
    <p:extLst>
      <p:ext uri="{BB962C8B-B14F-4D97-AF65-F5344CB8AC3E}">
        <p14:creationId xmlns:p14="http://schemas.microsoft.com/office/powerpoint/2010/main" val="2481238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FEB5369B-EDCE-B015-7A5D-D112E86C5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>
            <a:extLst>
              <a:ext uri="{FF2B5EF4-FFF2-40B4-BE49-F238E27FC236}">
                <a16:creationId xmlns:a16="http://schemas.microsoft.com/office/drawing/2014/main" id="{1AE41F33-CB7B-B80F-9A8E-1803D8C73F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/>
              <a:t>Variational</a:t>
            </a:r>
            <a:r>
              <a:rPr lang="en-US" sz="2400" b="0" dirty="0"/>
              <a:t> Quantum Classification Head</a:t>
            </a:r>
            <a:endParaRPr sz="2400" b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F3A62A-5442-E9B1-4E98-B75B98429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021" y="1315399"/>
            <a:ext cx="8071957" cy="31888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6429C8-892B-94D6-A04A-44DB63EF7BC3}"/>
              </a:ext>
            </a:extLst>
          </p:cNvPr>
          <p:cNvSpPr txBox="1"/>
          <p:nvPr/>
        </p:nvSpPr>
        <p:spPr>
          <a:xfrm>
            <a:off x="2996665" y="4373167"/>
            <a:ext cx="32942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Fig 2.1 Core variational circuit diagram</a:t>
            </a:r>
          </a:p>
        </p:txBody>
      </p:sp>
    </p:spTree>
    <p:extLst>
      <p:ext uri="{BB962C8B-B14F-4D97-AF65-F5344CB8AC3E}">
        <p14:creationId xmlns:p14="http://schemas.microsoft.com/office/powerpoint/2010/main" val="576693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DFF80C0A-76DF-767B-52BA-50302D31C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15;p21">
            <a:extLst>
              <a:ext uri="{FF2B5EF4-FFF2-40B4-BE49-F238E27FC236}">
                <a16:creationId xmlns:a16="http://schemas.microsoft.com/office/drawing/2014/main" id="{B5AB5456-3062-4621-A16F-FAFDB1FAFEBD}"/>
              </a:ext>
            </a:extLst>
          </p:cNvPr>
          <p:cNvSpPr txBox="1">
            <a:spLocks/>
          </p:cNvSpPr>
          <p:nvPr/>
        </p:nvSpPr>
        <p:spPr>
          <a:xfrm>
            <a:off x="1016333" y="493621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400" b="1" i="0" u="none" strike="noStrike" cap="none" spc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ctr"/>
            <a:r>
              <a:rPr lang="en-US" sz="2800" b="0" dirty="0"/>
              <a:t>Quantum Model Configuration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F9D895-55A4-DAAF-88E0-895AB4C1844E}"/>
              </a:ext>
            </a:extLst>
          </p:cNvPr>
          <p:cNvSpPr txBox="1"/>
          <p:nvPr/>
        </p:nvSpPr>
        <p:spPr>
          <a:xfrm>
            <a:off x="1016333" y="1418225"/>
            <a:ext cx="714007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Baseline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/>
              <a:t>6 qubits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/>
              <a:t>Circuit depth = 2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/>
              <a:t>Ring entanglement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/>
              <a:t>Analytic </a:t>
            </a:r>
            <a:r>
              <a:rPr lang="en-US" sz="1200" dirty="0" err="1"/>
              <a:t>statevector</a:t>
            </a:r>
            <a:r>
              <a:rPr lang="en-US" sz="1200" dirty="0"/>
              <a:t> simulation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/>
              <a:t>PennyLane </a:t>
            </a:r>
            <a:r>
              <a:rPr lang="en-US" sz="1200" dirty="0" err="1"/>
              <a:t>default.qubit</a:t>
            </a:r>
            <a:r>
              <a:rPr lang="en-US" sz="12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/>
              <a:t>shots=None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/>
              <a:t>Backpropagation through </a:t>
            </a:r>
          </a:p>
          <a:p>
            <a:r>
              <a:rPr lang="en-US" sz="1200" dirty="0"/>
              <a:t>the simulator </a:t>
            </a:r>
          </a:p>
          <a:p>
            <a:endParaRPr lang="en-US" dirty="0"/>
          </a:p>
          <a:p>
            <a:r>
              <a:rPr lang="en-US" dirty="0"/>
              <a:t>Trainable parameters</a:t>
            </a:r>
          </a:p>
          <a:p>
            <a:endParaRPr lang="en-US" dirty="0"/>
          </a:p>
          <a:p>
            <a:r>
              <a:rPr lang="en-US" sz="1200" dirty="0"/>
              <a:t>Each qubit has 3 trainable rotation parameters per layer:</a:t>
            </a:r>
          </a:p>
          <a:p>
            <a:r>
              <a:rPr lang="en-US" sz="1200" dirty="0"/>
              <a:t>		</a:t>
            </a:r>
          </a:p>
          <a:p>
            <a:r>
              <a:rPr lang="en-US" sz="1200" dirty="0"/>
              <a:t>		</a:t>
            </a:r>
            <a:r>
              <a:rPr lang="en-US" dirty="0"/>
              <a:t>𝑁_𝜃=3𝑛𝐿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712AD4-52C4-E035-1D57-FA850A39A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030" y="1418225"/>
            <a:ext cx="5429970" cy="20763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EC919C-2613-A800-E073-3C6D429D31CD}"/>
              </a:ext>
            </a:extLst>
          </p:cNvPr>
          <p:cNvSpPr txBox="1"/>
          <p:nvPr/>
        </p:nvSpPr>
        <p:spPr>
          <a:xfrm>
            <a:off x="4654894" y="3569520"/>
            <a:ext cx="32942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Fig 2.2 Our actual 6-qubit / two-layer circuit</a:t>
            </a:r>
          </a:p>
        </p:txBody>
      </p:sp>
    </p:spTree>
    <p:extLst>
      <p:ext uri="{BB962C8B-B14F-4D97-AF65-F5344CB8AC3E}">
        <p14:creationId xmlns:p14="http://schemas.microsoft.com/office/powerpoint/2010/main" val="4213621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D993E4E2-20BD-E89D-F86A-405369EE8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>
            <a:extLst>
              <a:ext uri="{FF2B5EF4-FFF2-40B4-BE49-F238E27FC236}">
                <a16:creationId xmlns:a16="http://schemas.microsoft.com/office/drawing/2014/main" id="{802523A8-EB19-3890-4AB7-244715E267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/>
              <a:t>Model Training Procedure</a:t>
            </a:r>
            <a:endParaRPr b="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B26D91-95F2-28F1-8C69-036CCDA672A3}"/>
              </a:ext>
            </a:extLst>
          </p:cNvPr>
          <p:cNvSpPr/>
          <p:nvPr/>
        </p:nvSpPr>
        <p:spPr>
          <a:xfrm>
            <a:off x="5625432" y="1391330"/>
            <a:ext cx="3043477" cy="474544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800" dirty="0"/>
              <a:t>Initialize model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70E2EE6-3E18-49FE-249F-094EA5E7CF78}"/>
              </a:ext>
            </a:extLst>
          </p:cNvPr>
          <p:cNvSpPr/>
          <p:nvPr/>
        </p:nvSpPr>
        <p:spPr>
          <a:xfrm>
            <a:off x="5625432" y="2089292"/>
            <a:ext cx="3043477" cy="474544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800" dirty="0"/>
              <a:t>Train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BE1BC7A-A030-390E-CFB2-3FA9B1ABC672}"/>
              </a:ext>
            </a:extLst>
          </p:cNvPr>
          <p:cNvSpPr/>
          <p:nvPr/>
        </p:nvSpPr>
        <p:spPr>
          <a:xfrm>
            <a:off x="5625431" y="2787254"/>
            <a:ext cx="3043477" cy="474544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800" dirty="0"/>
              <a:t>Validate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18B3F71-E15E-4971-182A-BABF1059105C}"/>
              </a:ext>
            </a:extLst>
          </p:cNvPr>
          <p:cNvSpPr/>
          <p:nvPr/>
        </p:nvSpPr>
        <p:spPr>
          <a:xfrm>
            <a:off x="5625431" y="3490413"/>
            <a:ext cx="3043477" cy="474544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800" dirty="0"/>
              <a:t>Select best state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6EDC384-1DD5-75EB-BF0F-0F13F87D8D2E}"/>
              </a:ext>
            </a:extLst>
          </p:cNvPr>
          <p:cNvCxnSpPr>
            <a:cxnSpLocks/>
            <a:stCxn id="2" idx="2"/>
            <a:endCxn id="3" idx="0"/>
          </p:cNvCxnSpPr>
          <p:nvPr/>
        </p:nvCxnSpPr>
        <p:spPr>
          <a:xfrm>
            <a:off x="7147171" y="1865874"/>
            <a:ext cx="0" cy="2234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D519956-AF27-0EB7-63AD-0D3C1E9AE86C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flipH="1">
            <a:off x="7147170" y="2563836"/>
            <a:ext cx="1" cy="2234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84A0194-638B-F9B5-F6C6-0398FE26A316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>
            <a:off x="7147170" y="3261798"/>
            <a:ext cx="0" cy="2286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57631DE-1272-CC2B-BADD-B35FBD8C6222}"/>
              </a:ext>
            </a:extLst>
          </p:cNvPr>
          <p:cNvSpPr/>
          <p:nvPr/>
        </p:nvSpPr>
        <p:spPr>
          <a:xfrm>
            <a:off x="5625431" y="4183178"/>
            <a:ext cx="3043477" cy="474544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800" dirty="0"/>
              <a:t>Select best state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BB60609-4144-F689-E7B7-9E5B88C51B6D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7147170" y="3954563"/>
            <a:ext cx="0" cy="2286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4482E91-8CEF-AE16-74B8-F8EDB2E9F5A2}"/>
              </a:ext>
            </a:extLst>
          </p:cNvPr>
          <p:cNvSpPr txBox="1"/>
          <p:nvPr/>
        </p:nvSpPr>
        <p:spPr>
          <a:xfrm>
            <a:off x="342232" y="1549763"/>
            <a:ext cx="5283199" cy="2949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Cross-entropy classification loss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Adam optimizer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Mini-batch training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Validation loss monitored after each epoch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Early stopping prevents unnecessary training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Best validation model restored before test evaluation</a:t>
            </a:r>
          </a:p>
        </p:txBody>
      </p:sp>
    </p:spTree>
    <p:extLst>
      <p:ext uri="{BB962C8B-B14F-4D97-AF65-F5344CB8AC3E}">
        <p14:creationId xmlns:p14="http://schemas.microsoft.com/office/powerpoint/2010/main" val="2609522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A92C4586-E88C-21DA-57D1-789712A84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15;p21">
            <a:extLst>
              <a:ext uri="{FF2B5EF4-FFF2-40B4-BE49-F238E27FC236}">
                <a16:creationId xmlns:a16="http://schemas.microsoft.com/office/drawing/2014/main" id="{7940C39D-6748-4B8B-6062-9AB62065C8F6}"/>
              </a:ext>
            </a:extLst>
          </p:cNvPr>
          <p:cNvSpPr txBox="1">
            <a:spLocks/>
          </p:cNvSpPr>
          <p:nvPr/>
        </p:nvSpPr>
        <p:spPr>
          <a:xfrm>
            <a:off x="1016332" y="222688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400" b="1" i="0" u="none" strike="noStrike" cap="none" spc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ctr"/>
            <a:r>
              <a:rPr lang="en-US" sz="2800" b="0" dirty="0"/>
              <a:t>Evaluation Metrics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551F56E-EF4E-C686-DDD3-765DDBCB1205}"/>
              </a:ext>
            </a:extLst>
          </p:cNvPr>
          <p:cNvSpPr/>
          <p:nvPr/>
        </p:nvSpPr>
        <p:spPr>
          <a:xfrm>
            <a:off x="1869017" y="917477"/>
            <a:ext cx="2884684" cy="1955801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algn="ctr"/>
            <a:r>
              <a:rPr lang="en-US" sz="1800" dirty="0"/>
              <a:t>Classification</a:t>
            </a:r>
          </a:p>
          <a:p>
            <a:pPr algn="ctr"/>
            <a:endParaRPr lang="en-US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Accuracy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ROC-AUC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Multiclass macro one-vs-rest ROC-AUC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756FD5B-040A-9871-55D9-D99D66764D7C}"/>
              </a:ext>
            </a:extLst>
          </p:cNvPr>
          <p:cNvSpPr/>
          <p:nvPr/>
        </p:nvSpPr>
        <p:spPr>
          <a:xfrm>
            <a:off x="1869017" y="3021966"/>
            <a:ext cx="2620434" cy="1955801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algn="ctr"/>
            <a:r>
              <a:rPr lang="en-US" sz="1600" dirty="0"/>
              <a:t>Collider-oriented discrimination</a:t>
            </a:r>
          </a:p>
          <a:p>
            <a:pPr algn="ctr"/>
            <a:endParaRPr lang="en-US" sz="1800" dirty="0"/>
          </a:p>
          <a:p>
            <a:r>
              <a:rPr lang="en-US" sz="1600" dirty="0"/>
              <a:t>Background rejection at:</a:t>
            </a:r>
          </a:p>
          <a:p>
            <a:endParaRPr lang="en-US" sz="1600" dirty="0"/>
          </a:p>
          <a:p>
            <a:pPr marL="285750" lvl="0" indent="-285750">
              <a:buFontTx/>
              <a:buChar char="-"/>
            </a:pPr>
            <a:r>
              <a:rPr lang="en-US" sz="1600" dirty="0"/>
              <a:t>50% signal efficiency </a:t>
            </a:r>
          </a:p>
          <a:p>
            <a:pPr marL="285750" lvl="0" indent="-285750">
              <a:buFontTx/>
              <a:buChar char="-"/>
            </a:pPr>
            <a:r>
              <a:rPr lang="en-US" sz="1600" dirty="0"/>
              <a:t>80% signal efficiency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FB70ACE-DD82-10DF-53E0-91B84DE45AEF}"/>
              </a:ext>
            </a:extLst>
          </p:cNvPr>
          <p:cNvSpPr/>
          <p:nvPr/>
        </p:nvSpPr>
        <p:spPr>
          <a:xfrm>
            <a:off x="4936402" y="917477"/>
            <a:ext cx="2884684" cy="1955801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pPr algn="ctr"/>
            <a:r>
              <a:rPr lang="en-US" sz="1800" dirty="0"/>
              <a:t>Probability quality</a:t>
            </a:r>
          </a:p>
          <a:p>
            <a:pPr algn="ctr"/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Reliability diagrams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Expected Calibration Error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Brier score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D4FC407-3A3E-4034-A692-13E104ABAB4C}"/>
              </a:ext>
            </a:extLst>
          </p:cNvPr>
          <p:cNvSpPr/>
          <p:nvPr/>
        </p:nvSpPr>
        <p:spPr>
          <a:xfrm>
            <a:off x="4673600" y="3037700"/>
            <a:ext cx="3147486" cy="1955801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/>
          <a:lstStyle/>
          <a:p>
            <a:r>
              <a:rPr lang="en-US" sz="1800" dirty="0"/>
              <a:t>Robustness and complexity</a:t>
            </a:r>
          </a:p>
          <a:p>
            <a:pPr lvl="0"/>
            <a:endParaRPr lang="en-US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Stability across seeds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Trainable parameter count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Training/inference time</a:t>
            </a:r>
          </a:p>
        </p:txBody>
      </p:sp>
    </p:spTree>
    <p:extLst>
      <p:ext uri="{BB962C8B-B14F-4D97-AF65-F5344CB8AC3E}">
        <p14:creationId xmlns:p14="http://schemas.microsoft.com/office/powerpoint/2010/main" val="2778128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FDACD8EB-E0C5-C28B-9542-348E5AA80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>
            <a:extLst>
              <a:ext uri="{FF2B5EF4-FFF2-40B4-BE49-F238E27FC236}">
                <a16:creationId xmlns:a16="http://schemas.microsoft.com/office/drawing/2014/main" id="{7004B13D-B6F8-DA05-AFA5-11212AC2E7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39556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/>
              <a:t>Results</a:t>
            </a:r>
            <a:endParaRPr b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D5911A-F73D-FC22-8D78-AACF7F0A0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467" y="1112200"/>
            <a:ext cx="6858000" cy="38196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92D7310-D5EA-582D-415A-1763D95CD751}"/>
              </a:ext>
            </a:extLst>
          </p:cNvPr>
          <p:cNvSpPr txBox="1"/>
          <p:nvPr/>
        </p:nvSpPr>
        <p:spPr>
          <a:xfrm>
            <a:off x="2986961" y="4747934"/>
            <a:ext cx="32942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Fig 3.1 Binary ROC-AUC </a:t>
            </a:r>
          </a:p>
        </p:txBody>
      </p:sp>
    </p:spTree>
    <p:extLst>
      <p:ext uri="{BB962C8B-B14F-4D97-AF65-F5344CB8AC3E}">
        <p14:creationId xmlns:p14="http://schemas.microsoft.com/office/powerpoint/2010/main" val="3591660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CF6AB626-3B79-8C4E-2298-BC13EBA41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AF294B2-7C35-E4F6-76EE-A58A24014DB7}"/>
              </a:ext>
            </a:extLst>
          </p:cNvPr>
          <p:cNvSpPr txBox="1"/>
          <p:nvPr/>
        </p:nvSpPr>
        <p:spPr>
          <a:xfrm>
            <a:off x="2986961" y="4747934"/>
            <a:ext cx="32942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Fig 3.1 Multiclass Macro ROC-AUC </a:t>
            </a:r>
          </a:p>
        </p:txBody>
      </p:sp>
      <p:sp>
        <p:nvSpPr>
          <p:cNvPr id="8" name="Google Shape;115;p21">
            <a:extLst>
              <a:ext uri="{FF2B5EF4-FFF2-40B4-BE49-F238E27FC236}">
                <a16:creationId xmlns:a16="http://schemas.microsoft.com/office/drawing/2014/main" id="{41A78879-AF0F-D03C-6F02-2216C519602A}"/>
              </a:ext>
            </a:extLst>
          </p:cNvPr>
          <p:cNvSpPr txBox="1">
            <a:spLocks/>
          </p:cNvSpPr>
          <p:nvPr/>
        </p:nvSpPr>
        <p:spPr>
          <a:xfrm>
            <a:off x="855467" y="277033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400" b="1" i="0" u="none" strike="noStrike" cap="none" spc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ctr"/>
            <a:r>
              <a:rPr lang="en-US" sz="2800" b="0" dirty="0"/>
              <a:t>Results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17D563-FA5D-A6AD-DE75-ABAD2E59E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291" y="924751"/>
            <a:ext cx="6864351" cy="382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01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BA024EE9-70BA-AB85-69F1-3EBA20A2A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>
            <a:extLst>
              <a:ext uri="{FF2B5EF4-FFF2-40B4-BE49-F238E27FC236}">
                <a16:creationId xmlns:a16="http://schemas.microsoft.com/office/drawing/2014/main" id="{C464F678-58DC-0220-2F33-CB6E08D3A9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39556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/>
              <a:t>Results</a:t>
            </a:r>
            <a:endParaRPr b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3B1A67-050A-36A7-B705-9D5734C9B3F3}"/>
              </a:ext>
            </a:extLst>
          </p:cNvPr>
          <p:cNvSpPr txBox="1"/>
          <p:nvPr/>
        </p:nvSpPr>
        <p:spPr>
          <a:xfrm>
            <a:off x="2924879" y="4234019"/>
            <a:ext cx="32942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Fig 3.3 Accuracy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99FD7D4-116F-FBE0-0678-3D303910BB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208226"/>
              </p:ext>
            </p:extLst>
          </p:nvPr>
        </p:nvGraphicFramePr>
        <p:xfrm>
          <a:off x="360626" y="1554732"/>
          <a:ext cx="8422748" cy="2369820"/>
        </p:xfrm>
        <a:graphic>
          <a:graphicData uri="http://schemas.openxmlformats.org/drawingml/2006/table">
            <a:tbl>
              <a:tblPr>
                <a:tableStyleId>{D036B2C4-D5AB-4370-B004-7A0425262B42}</a:tableStyleId>
              </a:tblPr>
              <a:tblGrid>
                <a:gridCol w="1930400">
                  <a:extLst>
                    <a:ext uri="{9D8B030D-6E8A-4147-A177-3AD203B41FA5}">
                      <a16:colId xmlns:a16="http://schemas.microsoft.com/office/drawing/2014/main" val="3655314962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173370052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235253093"/>
                    </a:ext>
                  </a:extLst>
                </a:gridCol>
                <a:gridCol w="1490690">
                  <a:extLst>
                    <a:ext uri="{9D8B030D-6E8A-4147-A177-3AD203B41FA5}">
                      <a16:colId xmlns:a16="http://schemas.microsoft.com/office/drawing/2014/main" val="1973086139"/>
                    </a:ext>
                  </a:extLst>
                </a:gridCol>
                <a:gridCol w="1699658">
                  <a:extLst>
                    <a:ext uri="{9D8B030D-6E8A-4147-A177-3AD203B41FA5}">
                      <a16:colId xmlns:a16="http://schemas.microsoft.com/office/drawing/2014/main" val="1411300139"/>
                    </a:ext>
                  </a:extLst>
                </a:gridCol>
              </a:tblGrid>
              <a:tr h="343472"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 b="1" dirty="0">
                          <a:effectLst/>
                        </a:rPr>
                        <a:t>Head</a:t>
                      </a:r>
                      <a:endParaRPr lang="en-US" sz="1400" b="1" i="0" dirty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 b="1" dirty="0">
                          <a:effectLst/>
                        </a:rPr>
                        <a:t>Accuracy</a:t>
                      </a:r>
                      <a:endParaRPr lang="en-US" sz="1400" b="1" i="0" dirty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 b="1" dirty="0">
                          <a:effectLst/>
                        </a:rPr>
                        <a:t>ROC-AUC</a:t>
                      </a:r>
                      <a:endParaRPr lang="en-US" sz="1400" b="1" i="0" dirty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 b="1" dirty="0">
                          <a:effectLst/>
                        </a:rPr>
                        <a:t>ECE</a:t>
                      </a:r>
                      <a:endParaRPr lang="en-US" sz="1400" b="1" i="0" dirty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 b="1" dirty="0">
                          <a:effectLst/>
                        </a:rPr>
                        <a:t>Params</a:t>
                      </a:r>
                      <a:endParaRPr lang="en-US" sz="1400" b="1" i="0" dirty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R="101600" marT="63500" marB="6350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411137"/>
                  </a:ext>
                </a:extLst>
              </a:tr>
              <a:tr h="343472">
                <a:tc>
                  <a:txBody>
                    <a:bodyPr/>
                    <a:lstStyle/>
                    <a:p>
                      <a:pPr algn="l" rtl="0">
                        <a:lnSpc>
                          <a:spcPct val="138889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VQC</a:t>
                      </a:r>
                      <a:endParaRPr lang="en-US" sz="1400" b="0" i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 dirty="0">
                          <a:effectLst/>
                        </a:rPr>
                        <a:t>0.8038</a:t>
                      </a:r>
                      <a:endParaRPr lang="en-US" sz="1400" b="0" i="0" dirty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 dirty="0">
                          <a:effectLst/>
                        </a:rPr>
                        <a:t>0.8715</a:t>
                      </a:r>
                      <a:endParaRPr lang="en-US" sz="1400" b="0" i="0" dirty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 dirty="0">
                          <a:effectLst/>
                        </a:rPr>
                        <a:t>0.1019</a:t>
                      </a:r>
                      <a:endParaRPr lang="en-US" sz="1400" b="0" i="0" dirty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 dirty="0">
                          <a:effectLst/>
                        </a:rPr>
                        <a:t>36</a:t>
                      </a:r>
                      <a:endParaRPr lang="en-US" sz="1400" b="0" i="0" dirty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T="63500" marB="6350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281759"/>
                  </a:ext>
                </a:extLst>
              </a:tr>
              <a:tr h="343472">
                <a:tc>
                  <a:txBody>
                    <a:bodyPr/>
                    <a:lstStyle/>
                    <a:p>
                      <a:pPr algn="l" rtl="0">
                        <a:lnSpc>
                          <a:spcPct val="138889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Compressed linear</a:t>
                      </a:r>
                      <a:endParaRPr lang="en-US" sz="1400" b="0" i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0.7788</a:t>
                      </a:r>
                      <a:endParaRPr lang="en-US" sz="1400" b="0" i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 dirty="0">
                          <a:effectLst/>
                        </a:rPr>
                        <a:t>0.8563</a:t>
                      </a:r>
                      <a:endParaRPr lang="en-US" sz="1400" b="0" i="0" dirty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 dirty="0">
                          <a:effectLst/>
                        </a:rPr>
                        <a:t>0.0609</a:t>
                      </a:r>
                      <a:endParaRPr lang="en-US" sz="1400" b="0" i="0" dirty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 dirty="0">
                          <a:effectLst/>
                        </a:rPr>
                        <a:t>14</a:t>
                      </a:r>
                      <a:endParaRPr lang="en-US" sz="1400" b="0" i="0" dirty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T="63500" marB="6350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397538"/>
                  </a:ext>
                </a:extLst>
              </a:tr>
              <a:tr h="343472">
                <a:tc>
                  <a:txBody>
                    <a:bodyPr/>
                    <a:lstStyle/>
                    <a:p>
                      <a:pPr algn="l" rtl="0">
                        <a:lnSpc>
                          <a:spcPct val="138889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Matched MLP</a:t>
                      </a:r>
                      <a:endParaRPr lang="en-US" sz="1400" b="0" i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0.8030</a:t>
                      </a:r>
                      <a:endParaRPr lang="en-US" sz="1400" b="0" i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0.8838</a:t>
                      </a:r>
                      <a:endParaRPr lang="en-US" sz="1400" b="0" i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 dirty="0">
                          <a:effectLst/>
                        </a:rPr>
                        <a:t>0.0719</a:t>
                      </a:r>
                      <a:endParaRPr lang="en-US" sz="1400" b="0" i="0" dirty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 dirty="0">
                          <a:effectLst/>
                        </a:rPr>
                        <a:t>38</a:t>
                      </a:r>
                      <a:endParaRPr lang="en-US" sz="1400" b="0" i="0" dirty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T="63500" marB="6350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498067"/>
                  </a:ext>
                </a:extLst>
              </a:tr>
              <a:tr h="343472">
                <a:tc>
                  <a:txBody>
                    <a:bodyPr/>
                    <a:lstStyle/>
                    <a:p>
                      <a:pPr algn="l" rtl="0">
                        <a:lnSpc>
                          <a:spcPct val="138889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Deep MLP</a:t>
                      </a:r>
                      <a:endParaRPr lang="en-US" sz="1400" b="0" i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0.8562</a:t>
                      </a:r>
                      <a:endParaRPr lang="en-US" sz="1400" b="0" i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0.9319</a:t>
                      </a:r>
                      <a:endParaRPr lang="en-US" sz="1400" b="0" i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 dirty="0">
                          <a:effectLst/>
                        </a:rPr>
                        <a:t>0.0222</a:t>
                      </a:r>
                      <a:endParaRPr lang="en-US" sz="1400" b="0" i="0" dirty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 dirty="0">
                          <a:effectLst/>
                        </a:rPr>
                        <a:t>2594</a:t>
                      </a:r>
                      <a:endParaRPr lang="en-US" sz="1400" b="0" i="0" dirty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T="63500" marB="6350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59913"/>
                  </a:ext>
                </a:extLst>
              </a:tr>
              <a:tr h="343472">
                <a:tc>
                  <a:txBody>
                    <a:bodyPr/>
                    <a:lstStyle/>
                    <a:p>
                      <a:pPr algn="l" rtl="0">
                        <a:lnSpc>
                          <a:spcPct val="138889"/>
                        </a:lnSpc>
                        <a:buNone/>
                      </a:pPr>
                      <a:r>
                        <a:rPr lang="en-US" sz="1400" dirty="0">
                          <a:effectLst/>
                        </a:rPr>
                        <a:t>Uncompressed linear</a:t>
                      </a:r>
                      <a:endParaRPr lang="en-US" sz="1400" b="0" i="0" dirty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 dirty="0">
                          <a:effectLst/>
                        </a:rPr>
                        <a:t>0.9484</a:t>
                      </a:r>
                      <a:endParaRPr lang="en-US" sz="1400" b="0" i="0" dirty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0.9899</a:t>
                      </a:r>
                      <a:endParaRPr lang="en-US" sz="1400" b="0" i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 dirty="0">
                          <a:effectLst/>
                        </a:rPr>
                        <a:t>0.0325</a:t>
                      </a:r>
                      <a:endParaRPr lang="en-US" sz="1400" b="0" i="0" dirty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R="101600" marT="63500" marB="635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38889"/>
                        </a:lnSpc>
                        <a:buNone/>
                      </a:pPr>
                      <a:r>
                        <a:rPr lang="en-US" sz="1400" dirty="0">
                          <a:effectLst/>
                        </a:rPr>
                        <a:t>258</a:t>
                      </a:r>
                      <a:endParaRPr lang="en-US" sz="1400" b="0" i="0" dirty="0">
                        <a:solidFill>
                          <a:srgbClr val="F9FAFB"/>
                        </a:solidFill>
                        <a:effectLst/>
                        <a:latin typeface="quote-cjk-patch"/>
                      </a:endParaRPr>
                    </a:p>
                  </a:txBody>
                  <a:tcPr marL="101600" marT="63500" marB="63500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57484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3693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10AF9B49-35CD-92D3-3C0C-77F5775F5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5;p21">
            <a:extLst>
              <a:ext uri="{FF2B5EF4-FFF2-40B4-BE49-F238E27FC236}">
                <a16:creationId xmlns:a16="http://schemas.microsoft.com/office/drawing/2014/main" id="{7C216A3B-8AD6-D654-4215-AF9B3D9DAD9D}"/>
              </a:ext>
            </a:extLst>
          </p:cNvPr>
          <p:cNvSpPr txBox="1">
            <a:spLocks/>
          </p:cNvSpPr>
          <p:nvPr/>
        </p:nvSpPr>
        <p:spPr>
          <a:xfrm>
            <a:off x="855467" y="277033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400" b="1" i="0" u="none" strike="noStrike" cap="none" spc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ctr"/>
            <a:r>
              <a:rPr lang="en-US" sz="2800" b="0" dirty="0"/>
              <a:t>Controlled sweeps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D88658-8264-0C10-B8BD-74B76AA2A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225" y="931583"/>
            <a:ext cx="6065550" cy="387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821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88BCD1F9-5262-4A40-B0D6-7A558BE4C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>
            <a:extLst>
              <a:ext uri="{FF2B5EF4-FFF2-40B4-BE49-F238E27FC236}">
                <a16:creationId xmlns:a16="http://schemas.microsoft.com/office/drawing/2014/main" id="{D184C2B2-14EA-7989-60F4-4E822E0C00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39556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" b="0" dirty="0"/>
              <a:t>Performance</a:t>
            </a:r>
            <a:endParaRPr b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C1E57C-6F8A-8FB2-09E2-32847B763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047" y="1025632"/>
            <a:ext cx="6054438" cy="386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71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5247654B-9455-2C25-43F7-E6D81E9C7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15;p21">
            <a:extLst>
              <a:ext uri="{FF2B5EF4-FFF2-40B4-BE49-F238E27FC236}">
                <a16:creationId xmlns:a16="http://schemas.microsoft.com/office/drawing/2014/main" id="{CC4F103E-2886-CFC1-30A3-BD62B291A2A5}"/>
              </a:ext>
            </a:extLst>
          </p:cNvPr>
          <p:cNvSpPr txBox="1">
            <a:spLocks/>
          </p:cNvSpPr>
          <p:nvPr/>
        </p:nvSpPr>
        <p:spPr>
          <a:xfrm>
            <a:off x="855467" y="277033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400" b="1" i="0" u="none" strike="noStrike" cap="none" spc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ctr"/>
            <a:r>
              <a:rPr lang="en" sz="2800" b="0" dirty="0"/>
              <a:t>Performance</a:t>
            </a:r>
            <a:endParaRPr lang="en-US" sz="2800" b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F70095-509F-7DCF-C1D7-720CBBB17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951" y="992966"/>
            <a:ext cx="6245032" cy="387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425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83684EFB-E306-DEFB-059C-7EEEDDBC4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>
            <a:extLst>
              <a:ext uri="{FF2B5EF4-FFF2-40B4-BE49-F238E27FC236}">
                <a16:creationId xmlns:a16="http://schemas.microsoft.com/office/drawing/2014/main" id="{9ECDF5EE-FAD9-1474-668C-209EF88234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/>
              <a:t>Performance</a:t>
            </a:r>
            <a:endParaRPr b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66DDAB-AABA-2AC3-959D-DFF0C78FF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722" y="1189566"/>
            <a:ext cx="6224556" cy="386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0327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63E7703D-47FC-B061-AA15-EBD028531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>
            <a:extLst>
              <a:ext uri="{FF2B5EF4-FFF2-40B4-BE49-F238E27FC236}">
                <a16:creationId xmlns:a16="http://schemas.microsoft.com/office/drawing/2014/main" id="{26F26514-75FA-2BC3-4701-DD06EBC87AAB}"/>
              </a:ext>
            </a:extLst>
          </p:cNvPr>
          <p:cNvSpPr txBox="1">
            <a:spLocks/>
          </p:cNvSpPr>
          <p:nvPr/>
        </p:nvSpPr>
        <p:spPr>
          <a:xfrm>
            <a:off x="1440000" y="201861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400" b="1" i="0" u="none" strike="noStrike" cap="none" spc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Poppins"/>
              <a:buNone/>
              <a:defRPr sz="5200" b="1" i="0" u="none" strike="noStrike" cap="none" spc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ctr"/>
            <a:r>
              <a:rPr lang="en-US" sz="2000" b="0" dirty="0"/>
              <a:t>Takeaway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D19551-D871-B7CF-E005-F2C1732A1188}"/>
              </a:ext>
            </a:extLst>
          </p:cNvPr>
          <p:cNvSpPr txBox="1"/>
          <p:nvPr/>
        </p:nvSpPr>
        <p:spPr>
          <a:xfrm>
            <a:off x="1440000" y="774561"/>
            <a:ext cx="7831333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The aim is not to ask:</a:t>
            </a:r>
          </a:p>
          <a:p>
            <a:endParaRPr lang="en-US" sz="1800" dirty="0"/>
          </a:p>
          <a:p>
            <a:r>
              <a:rPr lang="en-US" sz="1800" dirty="0"/>
              <a:t>		</a:t>
            </a:r>
            <a:r>
              <a:rPr lang="en-US" sz="2000" dirty="0"/>
              <a:t>“</a:t>
            </a:r>
            <a:r>
              <a:rPr lang="en-US" sz="2000" i="1" dirty="0"/>
              <a:t>Did the quantum model win?</a:t>
            </a:r>
            <a:r>
              <a:rPr lang="en-US" sz="2000" dirty="0"/>
              <a:t>”</a:t>
            </a:r>
          </a:p>
          <a:p>
            <a:endParaRPr lang="en-US" sz="1800" dirty="0"/>
          </a:p>
          <a:p>
            <a:r>
              <a:rPr lang="en-US" sz="1800" dirty="0"/>
              <a:t>Instead, the study asks: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Where is the VQC competitive with classical heads?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Where do classical models retain a clear advantage?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How much performance is limited by representation compression?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Do more qubits, greater depth, or denser entanglement help?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How sensitive are results to random initialization?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What computational cost accompanies greater VQC complexity?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724534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B17BB6BF-5984-5BF4-8D5E-0B2C18257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6442E5-75F9-8CEB-8080-C00E8945E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2285400"/>
            <a:ext cx="7704000" cy="572700"/>
          </a:xfrm>
        </p:spPr>
        <p:txBody>
          <a:bodyPr/>
          <a:lstStyle/>
          <a:p>
            <a:pPr algn="ctr"/>
            <a:r>
              <a:rPr lang="en-US" b="0" dirty="0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4190582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2DD5960F-CE17-932A-FDB5-B30555882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7D821DC-C621-93F2-82EF-F4D2BD09B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104310"/>
            <a:ext cx="6858000" cy="38196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3A45F3-AC2B-3D63-0AC1-202542A3629F}"/>
              </a:ext>
            </a:extLst>
          </p:cNvPr>
          <p:cNvSpPr txBox="1"/>
          <p:nvPr/>
        </p:nvSpPr>
        <p:spPr>
          <a:xfrm>
            <a:off x="3860800" y="471023"/>
            <a:ext cx="1422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800" b="0" dirty="0"/>
              <a:t>Backup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9615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7C28B37B-19F0-6296-759E-3131F7A55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20CB4B-3C79-BF39-5FCB-F61145DE9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172043"/>
            <a:ext cx="6858000" cy="38196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9BA97D-014F-4D22-F367-F17BB6ABA269}"/>
              </a:ext>
            </a:extLst>
          </p:cNvPr>
          <p:cNvSpPr txBox="1"/>
          <p:nvPr/>
        </p:nvSpPr>
        <p:spPr>
          <a:xfrm>
            <a:off x="3865033" y="479490"/>
            <a:ext cx="14139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800" b="0" dirty="0"/>
              <a:t>Backup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7894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C00D0C1C-1A79-1E57-423D-066A71EF0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3D81AE-F928-C2EB-E97E-F97071118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33" y="1032933"/>
            <a:ext cx="3860801" cy="38608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65F993-C5A9-2EFB-6952-A245B80073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733" y="1032932"/>
            <a:ext cx="3860801" cy="38608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487627-D45A-88B9-2A18-584774D70D6B}"/>
              </a:ext>
            </a:extLst>
          </p:cNvPr>
          <p:cNvSpPr txBox="1"/>
          <p:nvPr/>
        </p:nvSpPr>
        <p:spPr>
          <a:xfrm>
            <a:off x="3852333" y="450443"/>
            <a:ext cx="14393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800" b="0" dirty="0"/>
              <a:t>Backup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2163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3BA4D6C6-C07B-C8B1-D0A3-C82E8B99F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C65A76-34D5-AED5-3236-65EB8B71D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514" y="990600"/>
            <a:ext cx="6054438" cy="38608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EC1A749-BE93-1E9C-C616-4AB2A0968218}"/>
              </a:ext>
            </a:extLst>
          </p:cNvPr>
          <p:cNvSpPr txBox="1"/>
          <p:nvPr/>
        </p:nvSpPr>
        <p:spPr>
          <a:xfrm>
            <a:off x="4186766" y="390320"/>
            <a:ext cx="14139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800" b="0" dirty="0"/>
              <a:t>Backup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0987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27761948-8AAD-2811-4E64-AB4E73AA5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5CDE00-235F-C2A1-B473-FA94BB4DB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167" y="1100670"/>
            <a:ext cx="6045663" cy="38608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E3AA42-A511-0047-A127-5012C21D5932}"/>
              </a:ext>
            </a:extLst>
          </p:cNvPr>
          <p:cNvSpPr txBox="1"/>
          <p:nvPr/>
        </p:nvSpPr>
        <p:spPr>
          <a:xfrm>
            <a:off x="3843866" y="382718"/>
            <a:ext cx="14562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800" b="0" dirty="0"/>
              <a:t>Backup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159251"/>
      </p:ext>
    </p:extLst>
  </p:cSld>
  <p:clrMapOvr>
    <a:masterClrMapping/>
  </p:clrMapOvr>
</p:sld>
</file>

<file path=ppt/theme/theme1.xml><?xml version="1.0" encoding="utf-8"?>
<a:theme xmlns:a="http://schemas.openxmlformats.org/drawingml/2006/main" name="Cycle Diagrams Theme for a Business Plan by Slidesgo">
  <a:themeElements>
    <a:clrScheme name="Simple Light">
      <a:dk1>
        <a:srgbClr val="1B1B1B"/>
      </a:dk1>
      <a:lt1>
        <a:srgbClr val="FAFAFA"/>
      </a:lt1>
      <a:dk2>
        <a:srgbClr val="374768"/>
      </a:dk2>
      <a:lt2>
        <a:srgbClr val="43567F"/>
      </a:lt2>
      <a:accent1>
        <a:srgbClr val="9BACCA"/>
      </a:accent1>
      <a:accent2>
        <a:srgbClr val="C2CDE5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B1B1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805</Words>
  <Application>Microsoft Office PowerPoint</Application>
  <PresentationFormat>On-screen Show (16:9)</PresentationFormat>
  <Paragraphs>224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Aptos</vt:lpstr>
      <vt:lpstr>Arial</vt:lpstr>
      <vt:lpstr>Didact Gothic</vt:lpstr>
      <vt:lpstr>Libre Franklin</vt:lpstr>
      <vt:lpstr>Poppins</vt:lpstr>
      <vt:lpstr>quote-cjk-patch</vt:lpstr>
      <vt:lpstr>Raleway</vt:lpstr>
      <vt:lpstr>Wingdings</vt:lpstr>
      <vt:lpstr>Cycle Diagrams Theme for a Business Plan by Slidesgo</vt:lpstr>
      <vt:lpstr>Variational Quantum Classification Heads for Particle Transformer-Based in Jet Tagging</vt:lpstr>
      <vt:lpstr>PowerPoint Presentation</vt:lpstr>
      <vt:lpstr>PowerPoint Presentation</vt:lpstr>
      <vt:lpstr>PowerPoint Presentation</vt:lpstr>
      <vt:lpstr>PowerPoint Presentation</vt:lpstr>
      <vt:lpstr>From a Jet to Particle-Level Model Inputs</vt:lpstr>
      <vt:lpstr>PowerPoint Presentation</vt:lpstr>
      <vt:lpstr>Frozen Feature Extraction</vt:lpstr>
      <vt:lpstr>PowerPoint Presentation</vt:lpstr>
      <vt:lpstr>Variational Quantum Classification Head</vt:lpstr>
      <vt:lpstr>PowerPoint Presentation</vt:lpstr>
      <vt:lpstr>Model Training Procedure</vt:lpstr>
      <vt:lpstr>PowerPoint Presentation</vt:lpstr>
      <vt:lpstr>Results</vt:lpstr>
      <vt:lpstr>PowerPoint Presentation</vt:lpstr>
      <vt:lpstr>Results</vt:lpstr>
      <vt:lpstr>PowerPoint Presentation</vt:lpstr>
      <vt:lpstr>Performance</vt:lpstr>
      <vt:lpstr>PowerPoint Presentation</vt:lpstr>
      <vt:lpstr>Performance</vt:lpstr>
      <vt:lpstr>PowerPoint Presentation</vt:lpstr>
      <vt:lpstr>THANK YOU.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Nadia Ahmed</dc:creator>
  <cp:keywords>VQC, ML4Jets</cp:keywords>
  <cp:lastModifiedBy>NADIA AHMED SHARNA</cp:lastModifiedBy>
  <cp:revision>4</cp:revision>
  <dcterms:modified xsi:type="dcterms:W3CDTF">2026-09-18T09:23:33Z</dcterms:modified>
</cp:coreProperties>
</file>