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302" r:id="rId3"/>
    <p:sldId id="259" r:id="rId4"/>
    <p:sldId id="297" r:id="rId5"/>
    <p:sldId id="298" r:id="rId6"/>
    <p:sldId id="296" r:id="rId7"/>
    <p:sldId id="292" r:id="rId8"/>
    <p:sldId id="269" r:id="rId9"/>
    <p:sldId id="295" r:id="rId10"/>
    <p:sldId id="299" r:id="rId11"/>
    <p:sldId id="300" r:id="rId12"/>
    <p:sldId id="301" r:id="rId13"/>
    <p:sldId id="279" r:id="rId14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0000"/>
    <a:srgbClr val="9B0000"/>
    <a:srgbClr val="700000"/>
    <a:srgbClr val="0C0C0C"/>
    <a:srgbClr val="242424"/>
    <a:srgbClr val="961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6"/>
    <p:restoredTop sz="94658"/>
  </p:normalViewPr>
  <p:slideViewPr>
    <p:cSldViewPr snapToGrid="0">
      <p:cViewPr varScale="1">
        <p:scale>
          <a:sx n="120" d="100"/>
          <a:sy n="120" d="100"/>
        </p:scale>
        <p:origin x="12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529A2-FCC3-F848-85E2-6A1FA4124A59}" type="datetimeFigureOut">
              <a:rPr lang="en-DE" smtClean="0"/>
              <a:t>16.09.26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A15C5-7EDE-B84F-AECD-2B9496E68F6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5085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8AAB9-D2BF-F696-2E5F-CF998097B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E4FB3-F79D-2597-5AB0-1431C13C1A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2A92-69DF-BBC0-5E4E-9A1F2AD95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E97F3-F352-95DC-2538-D8A1B938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C5AA6-CEFC-850C-54B4-4D3B1DF11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22230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4FCE1-4BE3-C72C-E062-1A475B952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20C97-A4CF-B150-F8FC-0B0453B37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01E38-925C-8F82-6619-8BDB576F4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C9497-D945-7770-829D-C3A6312A3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9C50A-D6F0-2CD7-19E2-78A699298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89940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A7DC-81FB-26F6-DC97-80D937160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469B4-B5AF-FD62-3917-C7A87A62D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23916-8D36-3816-ECD5-3A42787E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F4248-E221-D9AF-E0A1-EB2BE6F73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408DF-9868-DCDC-CEA4-4F14C8778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81069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5EE6-6125-8525-D5D1-B56D8953F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CA3E1-7A01-5FE4-9098-4D6733A34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68DCA0-8F44-BEBD-F559-FEB58BADB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801600-1A5E-A504-51AD-0F7C51C75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AECB6-E561-6A2B-8A6E-3069BCFEE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D0F760-19E4-B23A-AD07-BAA715577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0803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A8953-DB99-94AB-F239-E6096E3EC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5BA6D-67A9-CDBC-5938-44E6E56C0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F2497-3AEA-0DCB-47A6-3ACF78F7F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3B5E63-EF9F-026C-3028-599C4A403F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AD0F7C-BD5A-CA7A-2880-9EE5367266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EA8349-2254-8327-6491-863D173EE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B7D2A4-91A5-C5DD-8291-A361A13AD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426EE2-3DBC-E639-95BD-0CD9E95C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33501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124F-08D8-AF14-F6F3-8C1D94CE7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B2FCEA-84CC-4AF3-6592-C199F9F4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F24DC-347C-EDBC-EBE7-953D7389B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F97746-36CE-76BE-109B-7057D5C57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05993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6521DE-CF45-A68A-2200-A139211C2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3D9B71-540B-3AF9-ACD7-687F9A7A5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462B0-1C17-CA76-3A22-DC8D413D9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4426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C9B22-5516-2D14-A12F-3F6F1A6D5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CE248-5961-E7D7-3089-95F0493DF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F7DA1-C220-7896-046A-39C1EC3AF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7A61B9-97FF-15B7-1A27-023123327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4C982-B92D-ED9C-24C1-0BDD1D14D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3A706A-8105-F6C4-303E-3806065FC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20458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1C0EA-219E-0A17-8C0A-4BCF114E1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856334-B1C5-C04C-A539-51478E1172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FBDB5-72ED-F8E4-54D6-DA14B725A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BC526-1635-D70E-912F-8549DA877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2D3E2-72FE-DAD7-D6F6-54CF48650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B3EB4-D529-8F60-D44C-5FAD5CAE5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454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8E0AA-125E-E3B9-CF40-1B981452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754410-BBAA-2D0D-6B97-8BA603701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1DBC3-AE18-930F-C37E-91F7FD3EA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A4F02-3FF1-665D-1463-D202FD4CF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C4968-67D5-F95A-9AB7-7E9ED895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75882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D56417-3DF1-CE8C-E9EE-1373F3635B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E9B0AF-6E48-9C24-1145-0A5F83423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C5E19-40A7-3369-4575-075E74814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52223-4D59-5C53-2F9A-8D2C9BD0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2E1B1-8775-2043-C903-66245D2E0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5936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65534D-F7A5-88F4-E63D-2CADD595B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B1336-3805-EBB7-5E6E-7762E9701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6DE59-9B08-1856-146B-D670BC7CBC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16.09.2026</a:t>
            </a:r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FC0DE-9F18-61E4-6386-678D234D0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1BDAE-B948-5A65-4AFD-02F10827C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9C5641-0873-C445-BC3C-E045F8EEE8D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5608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7.22813" TargetMode="External"/><Relationship Id="rId2" Type="http://schemas.openxmlformats.org/officeDocument/2006/relationships/hyperlink" Target="https://arxiv.org/abs/2601.21015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MadGraphTeam/MadAgents" TargetMode="External"/><Relationship Id="rId5" Type="http://schemas.openxmlformats.org/officeDocument/2006/relationships/hyperlink" Target="https://arxiv.org/abs/2607.22813" TargetMode="External"/><Relationship Id="rId4" Type="http://schemas.openxmlformats.org/officeDocument/2006/relationships/hyperlink" Target="https://arxiv.org/abs/2601.2101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070D"/>
            </a:gs>
            <a:gs pos="42000">
              <a:srgbClr val="151015"/>
            </a:gs>
            <a:gs pos="100000">
              <a:srgbClr val="080B10"/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834C28-5D2E-C704-3CCC-5E91E7308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Modern Title - crimson glow"/>
          <p:cNvSpPr/>
          <p:nvPr/>
        </p:nvSpPr>
        <p:spPr>
          <a:xfrm>
            <a:off x="-1050000" y="4570000"/>
            <a:ext cx="9200000" cy="3150000"/>
          </a:xfrm>
          <a:prstGeom prst="ellipse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" name="Modern Title - glass logo rail"/>
          <p:cNvSpPr/>
          <p:nvPr/>
        </p:nvSpPr>
        <p:spPr>
          <a:xfrm>
            <a:off x="610000" y="4280000"/>
            <a:ext cx="10972000" cy="2070000"/>
          </a:xfrm>
          <a:prstGeom prst="roundRect">
            <a:avLst/>
          </a:prstGeom>
          <a:solidFill>
            <a:srgbClr val="FFFFFF">
              <a:alpha val="45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  <p:txBody>
          <a:bodyPr/>
          <a:lstStyle/>
          <a:p>
            <a:endParaRPr dirty="0"/>
          </a:p>
        </p:txBody>
      </p:sp>
      <p:sp>
        <p:nvSpPr>
          <p:cNvPr id="103" name="Modern Title - top signal line"/>
          <p:cNvSpPr/>
          <p:nvPr/>
        </p:nvSpPr>
        <p:spPr>
          <a:xfrm>
            <a:off x="0" y="0"/>
            <a:ext cx="12192000" cy="52000"/>
          </a:xfrm>
          <a:prstGeom prst="rect">
            <a:avLst/>
          </a:prstGeom>
          <a:solidFill>
            <a:srgbClr val="FF21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4" name="Modern Title - title rule"/>
          <p:cNvSpPr/>
          <p:nvPr/>
        </p:nvSpPr>
        <p:spPr>
          <a:xfrm>
            <a:off x="5456000" y="2110000"/>
            <a:ext cx="1280000" cy="52000"/>
          </a:xfrm>
          <a:prstGeom prst="roundRect">
            <a:avLst/>
          </a:prstGeom>
          <a:solidFill>
            <a:srgbClr val="FF214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83931-0DAF-3E93-CF39-6B4D271EC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00000"/>
            <a:ext cx="9144000" cy="1080000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en-DE" sz="5200" b="1" spc="40" dirty="0">
                <a:solidFill>
                  <a:srgbClr val="F5F7FA"/>
                </a:solidFill>
                <a:latin typeface="Aptos Display"/>
              </a:rPr>
              <a:t>Mad</a:t>
            </a:r>
            <a:r>
              <a:rPr lang="en-DE" sz="5200" b="1" spc="40" dirty="0">
                <a:solidFill>
                  <a:srgbClr val="FF2147"/>
                </a:solidFill>
                <a:latin typeface="Aptos Display"/>
              </a:rPr>
              <a:t>Agents</a:t>
            </a:r>
            <a:endParaRPr lang="en-DE" sz="5200" dirty="0">
              <a:solidFill>
                <a:srgbClr val="F5F7FA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643033-B41A-746A-C616-B09EF86B7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2340000"/>
            <a:ext cx="9753600" cy="1670000"/>
          </a:xfrm>
        </p:spPr>
        <p:txBody>
          <a:bodyPr anchor="t">
            <a:normAutofit/>
          </a:bodyPr>
          <a:lstStyle/>
          <a:p>
            <a:pPr algn="ctr">
              <a:spcAft>
                <a:spcPts val="700"/>
              </a:spcAft>
            </a:pPr>
            <a:r>
              <a:rPr lang="en-DE" sz="2100" b="1" dirty="0">
                <a:solidFill>
                  <a:srgbClr val="F5F7FA"/>
                </a:solidFill>
                <a:latin typeface="Aptos"/>
              </a:rPr>
              <a:t>Daniel Schiller</a:t>
            </a:r>
          </a:p>
          <a:p>
            <a:pPr algn="ctr">
              <a:spcAft>
                <a:spcPts val="700"/>
              </a:spcAft>
            </a:pPr>
            <a:r>
              <a:rPr lang="en-DE" sz="1550" b="0" dirty="0">
                <a:solidFill>
                  <a:srgbClr val="B6BDC8"/>
                </a:solidFill>
                <a:latin typeface="Aptos"/>
              </a:rPr>
              <a:t>16.09.2026, ML4Jets, Vienna</a:t>
            </a:r>
          </a:p>
          <a:p>
            <a:pPr algn="ctr">
              <a:spcAft>
                <a:spcPts val="700"/>
              </a:spcAft>
            </a:pPr>
            <a:r>
              <a:rPr lang="en-DE" sz="1500" b="0" dirty="0">
                <a:solidFill>
                  <a:srgbClr val="B6BDC8"/>
                </a:solidFill>
                <a:latin typeface="Aptos"/>
              </a:rPr>
              <a:t>Based on </a:t>
            </a:r>
            <a:r>
              <a:rPr lang="en-DE" sz="1500" b="0" u="sng" dirty="0">
                <a:solidFill>
                  <a:srgbClr val="FF526B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arXiv:2601.21015</a:t>
            </a:r>
            <a:r>
              <a:rPr lang="en-DE" sz="1500" b="0" dirty="0">
                <a:solidFill>
                  <a:srgbClr val="B6BDC8"/>
                </a:solidFill>
                <a:latin typeface="Aptos"/>
              </a:rPr>
              <a:t> and </a:t>
            </a:r>
            <a:r>
              <a:rPr lang="en-DE" sz="1500" b="0" u="sng" dirty="0">
                <a:solidFill>
                  <a:srgbClr val="FF526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arXiv:2607.22813</a:t>
            </a:r>
            <a:endParaRPr lang="en-DE" sz="1500" dirty="0">
              <a:solidFill>
                <a:srgbClr val="B6BDC8"/>
              </a:solidFill>
            </a:endParaRPr>
          </a:p>
          <a:p>
            <a:pPr algn="ctr">
              <a:spcAft>
                <a:spcPts val="0"/>
              </a:spcAft>
            </a:pPr>
            <a:r>
              <a:rPr lang="en-DE" sz="1500" b="0" dirty="0">
                <a:solidFill>
                  <a:srgbClr val="D7DBE2"/>
                </a:solidFill>
                <a:latin typeface="Aptos"/>
              </a:rPr>
              <a:t>With Sascha Diefenbacher, Tilman Plehn and Nikita Schmal 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10C02D0-D3C4-1E4B-81B9-627A3D7CF7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30"/>
          <a:stretch>
            <a:fillRect/>
          </a:stretch>
        </p:blipFill>
        <p:spPr bwMode="auto">
          <a:xfrm>
            <a:off x="1219200" y="4431955"/>
            <a:ext cx="1755775" cy="171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D7BBD4-5596-CCFC-6575-0D0B7509A9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333"/>
          <a:stretch>
            <a:fillRect/>
          </a:stretch>
        </p:blipFill>
        <p:spPr>
          <a:xfrm>
            <a:off x="7523107" y="4329452"/>
            <a:ext cx="3661870" cy="19247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1DBF2F-4C48-2C66-6F68-93BB9DC4D7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041" y="4546650"/>
            <a:ext cx="4318000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47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Design surface"/>
          <p:cNvSpPr/>
          <p:nvPr/>
        </p:nvSpPr>
        <p:spPr>
          <a:xfrm>
            <a:off x="609600" y="368300"/>
            <a:ext cx="3683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02" name="Editable text"/>
          <p:cNvSpPr/>
          <p:nvPr/>
        </p:nvSpPr>
        <p:spPr>
          <a:xfrm>
            <a:off x="609600" y="546100"/>
            <a:ext cx="8636000" cy="673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000" b="1" i="0" spc="0" dirty="0">
                <a:solidFill>
                  <a:srgbClr val="191D26"/>
                </a:solidFill>
                <a:latin typeface="Avenir Next"/>
              </a:rPr>
              <a:t>MadGraph</a:t>
            </a:r>
          </a:p>
        </p:txBody>
      </p:sp>
      <p:pic>
        <p:nvPicPr>
          <p:cNvPr id="107" name="Picture 7" descr="Madgraph5 · GitHub">
            <a:extLst>
              <a:ext uri="{FF2B5EF4-FFF2-40B4-BE49-F238E27FC236}">
                <a16:creationId xmlns:a16="http://schemas.microsoft.com/office/drawing/2014/main" id="{322500E3-7D07-C4F3-CA6C-CD67CC999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5800" y="419100"/>
            <a:ext cx="736600" cy="736600"/>
          </a:xfrm>
          <a:prstGeom prst="rect">
            <a:avLst/>
          </a:prstGeom>
        </p:spPr>
      </p:pic>
      <p:grpSp>
        <p:nvGrpSpPr>
          <p:cNvPr id="510" name="Developers heading and panel"/>
          <p:cNvGrpSpPr/>
          <p:nvPr/>
        </p:nvGrpSpPr>
        <p:grpSpPr>
          <a:xfrm>
            <a:off x="609600" y="1714500"/>
            <a:ext cx="3175000" cy="4025900"/>
            <a:chOff x="609600" y="1714500"/>
            <a:chExt cx="3175000" cy="4025900"/>
          </a:xfrm>
        </p:grpSpPr>
        <p:sp>
          <p:nvSpPr>
            <p:cNvPr id="108" name="Design surface"/>
            <p:cNvSpPr/>
            <p:nvPr/>
          </p:nvSpPr>
          <p:spPr>
            <a:xfrm>
              <a:off x="609600" y="1714500"/>
              <a:ext cx="3175000" cy="4025900"/>
            </a:xfrm>
            <a:prstGeom prst="roundRect">
              <a:avLst>
                <a:gd name="adj" fmla="val 6500"/>
              </a:avLst>
            </a:prstGeom>
            <a:solidFill>
              <a:srgbClr val="F5F6F8"/>
            </a:solidFill>
            <a:ln w="8890">
              <a:solidFill>
                <a:srgbClr val="E0E3E9"/>
              </a:solidFill>
            </a:ln>
          </p:spPr>
          <p:txBody>
            <a:bodyPr/>
            <a:lstStyle/>
            <a:p>
              <a:endParaRPr lang="en-DE" dirty="0"/>
            </a:p>
          </p:txBody>
        </p:sp>
        <p:sp>
          <p:nvSpPr>
            <p:cNvPr id="109" name="Editable text"/>
            <p:cNvSpPr/>
            <p:nvPr/>
          </p:nvSpPr>
          <p:spPr>
            <a:xfrm>
              <a:off x="850900" y="2050000"/>
              <a:ext cx="2730500" cy="55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DE" sz="2300" b="1" i="0" spc="0" dirty="0">
                  <a:solidFill>
                    <a:srgbClr val="191D26"/>
                  </a:solidFill>
                  <a:latin typeface="Avenir Next"/>
                </a:rPr>
                <a:t>Software:</a:t>
              </a:r>
            </a:p>
          </p:txBody>
        </p:sp>
      </p:grpSp>
      <p:grpSp>
        <p:nvGrpSpPr>
          <p:cNvPr id="511" name="Developer capabilities"/>
          <p:cNvGrpSpPr/>
          <p:nvPr/>
        </p:nvGrpSpPr>
        <p:grpSpPr>
          <a:xfrm>
            <a:off x="850900" y="2750000"/>
            <a:ext cx="2717800" cy="2650000"/>
            <a:chOff x="850900" y="2750000"/>
            <a:chExt cx="2717800" cy="2650000"/>
          </a:xfrm>
        </p:grpSpPr>
        <p:sp>
          <p:nvSpPr>
            <p:cNvPr id="110" name="Design surface"/>
            <p:cNvSpPr/>
            <p:nvPr/>
          </p:nvSpPr>
          <p:spPr>
            <a:xfrm>
              <a:off x="850900" y="2920000"/>
              <a:ext cx="50800" cy="50800"/>
            </a:xfrm>
            <a:prstGeom prst="rect">
              <a:avLst/>
            </a:prstGeom>
            <a:solidFill>
              <a:srgbClr val="C60A3D"/>
            </a:solidFill>
            <a:ln>
              <a:noFill/>
            </a:ln>
          </p:spPr>
          <p:txBody>
            <a:bodyPr/>
            <a:lstStyle/>
            <a:p>
              <a:endParaRPr lang="en-DE"/>
            </a:p>
          </p:txBody>
        </p:sp>
        <p:sp>
          <p:nvSpPr>
            <p:cNvPr id="111" name="Editable text"/>
            <p:cNvSpPr/>
            <p:nvPr/>
          </p:nvSpPr>
          <p:spPr>
            <a:xfrm>
              <a:off x="1016000" y="2760000"/>
              <a:ext cx="25527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 b="0" i="0" spc="0" dirty="0">
                  <a:solidFill>
                    <a:srgbClr val="191D26"/>
                  </a:solidFill>
                  <a:latin typeface="Avenir Next"/>
                </a:rPr>
                <a:t>Advanced capabilities</a:t>
              </a:r>
              <a:endParaRPr lang="en-GB" sz="1900" b="1" dirty="0">
                <a:solidFill>
                  <a:srgbClr val="191D26"/>
                </a:solidFill>
                <a:latin typeface="Avenir Next"/>
              </a:endParaRPr>
            </a:p>
          </p:txBody>
        </p:sp>
        <p:sp>
          <p:nvSpPr>
            <p:cNvPr id="112" name="Design surface"/>
            <p:cNvSpPr/>
            <p:nvPr/>
          </p:nvSpPr>
          <p:spPr>
            <a:xfrm>
              <a:off x="850900" y="4160000"/>
              <a:ext cx="50800" cy="50800"/>
            </a:xfrm>
            <a:prstGeom prst="rect">
              <a:avLst/>
            </a:prstGeom>
            <a:solidFill>
              <a:srgbClr val="C60A3D"/>
            </a:solidFill>
            <a:ln>
              <a:noFill/>
            </a:ln>
          </p:spPr>
          <p:txBody>
            <a:bodyPr/>
            <a:lstStyle/>
            <a:p>
              <a:endParaRPr lang="en-DE"/>
            </a:p>
          </p:txBody>
        </p:sp>
        <p:sp>
          <p:nvSpPr>
            <p:cNvPr id="113" name="Editable text"/>
            <p:cNvSpPr/>
            <p:nvPr/>
          </p:nvSpPr>
          <p:spPr>
            <a:xfrm>
              <a:off x="1016000" y="3980000"/>
              <a:ext cx="2552700" cy="110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 b="0" i="0" spc="0" dirty="0">
                  <a:solidFill>
                    <a:srgbClr val="191D26"/>
                  </a:solidFill>
                  <a:latin typeface="Avenir Next"/>
                </a:rPr>
                <a:t>L</a:t>
              </a:r>
              <a:r>
                <a:rPr lang="en-DE" sz="1900" b="0" i="0" spc="0" dirty="0">
                  <a:solidFill>
                    <a:srgbClr val="191D26"/>
                  </a:solidFill>
                  <a:latin typeface="Avenir Next"/>
                </a:rPr>
                <a:t>imited documentation and user interface</a:t>
              </a:r>
            </a:p>
          </p:txBody>
        </p:sp>
      </p:grpSp>
      <p:grpSp>
        <p:nvGrpSpPr>
          <p:cNvPr id="512" name="Users heading and panel"/>
          <p:cNvGrpSpPr/>
          <p:nvPr/>
        </p:nvGrpSpPr>
        <p:grpSpPr>
          <a:xfrm>
            <a:off x="8407400" y="1714500"/>
            <a:ext cx="3175000" cy="4025900"/>
            <a:chOff x="8407400" y="1714500"/>
            <a:chExt cx="3175000" cy="4025900"/>
          </a:xfrm>
        </p:grpSpPr>
        <p:sp>
          <p:nvSpPr>
            <p:cNvPr id="116" name="Design surface"/>
            <p:cNvSpPr/>
            <p:nvPr/>
          </p:nvSpPr>
          <p:spPr>
            <a:xfrm>
              <a:off x="8407400" y="1714500"/>
              <a:ext cx="3175000" cy="4025900"/>
            </a:xfrm>
            <a:prstGeom prst="roundRect">
              <a:avLst>
                <a:gd name="adj" fmla="val 6500"/>
              </a:avLst>
            </a:prstGeom>
            <a:solidFill>
              <a:srgbClr val="F5F6F8"/>
            </a:solidFill>
            <a:ln w="8890">
              <a:solidFill>
                <a:srgbClr val="E0E3E9"/>
              </a:solidFill>
            </a:ln>
          </p:spPr>
          <p:txBody>
            <a:bodyPr/>
            <a:lstStyle/>
            <a:p>
              <a:endParaRPr lang="en-DE" dirty="0"/>
            </a:p>
          </p:txBody>
        </p:sp>
        <p:sp>
          <p:nvSpPr>
            <p:cNvPr id="117" name="Editable text"/>
            <p:cNvSpPr/>
            <p:nvPr/>
          </p:nvSpPr>
          <p:spPr>
            <a:xfrm>
              <a:off x="8648700" y="2050000"/>
              <a:ext cx="2667000" cy="55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DE" sz="2300" b="1" i="0" spc="0" dirty="0">
                  <a:solidFill>
                    <a:srgbClr val="191D26"/>
                  </a:solidFill>
                  <a:latin typeface="Avenir Next"/>
                </a:rPr>
                <a:t>Usage:</a:t>
              </a:r>
            </a:p>
          </p:txBody>
        </p:sp>
      </p:grpSp>
      <p:grpSp>
        <p:nvGrpSpPr>
          <p:cNvPr id="513" name="User needs"/>
          <p:cNvGrpSpPr/>
          <p:nvPr/>
        </p:nvGrpSpPr>
        <p:grpSpPr>
          <a:xfrm>
            <a:off x="8648700" y="2750000"/>
            <a:ext cx="2705100" cy="2650000"/>
            <a:chOff x="8648700" y="2750000"/>
            <a:chExt cx="2705100" cy="2650000"/>
          </a:xfrm>
        </p:grpSpPr>
        <p:sp>
          <p:nvSpPr>
            <p:cNvPr id="118" name="Design surface"/>
            <p:cNvSpPr/>
            <p:nvPr/>
          </p:nvSpPr>
          <p:spPr>
            <a:xfrm>
              <a:off x="8648700" y="2920000"/>
              <a:ext cx="50800" cy="50800"/>
            </a:xfrm>
            <a:prstGeom prst="rect">
              <a:avLst/>
            </a:prstGeom>
            <a:solidFill>
              <a:srgbClr val="C60A3D"/>
            </a:solidFill>
            <a:ln>
              <a:noFill/>
            </a:ln>
          </p:spPr>
          <p:txBody>
            <a:bodyPr/>
            <a:lstStyle/>
            <a:p>
              <a:endParaRPr lang="en-DE"/>
            </a:p>
          </p:txBody>
        </p:sp>
        <p:sp>
          <p:nvSpPr>
            <p:cNvPr id="119" name="Editable text"/>
            <p:cNvSpPr/>
            <p:nvPr/>
          </p:nvSpPr>
          <p:spPr>
            <a:xfrm>
              <a:off x="8813800" y="2760000"/>
              <a:ext cx="254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DE" sz="1900" b="0" i="0" spc="0" dirty="0">
                  <a:solidFill>
                    <a:srgbClr val="191D26"/>
                  </a:solidFill>
                  <a:latin typeface="Avenir Next"/>
                </a:rPr>
                <a:t>Tool for research</a:t>
              </a:r>
            </a:p>
          </p:txBody>
        </p:sp>
        <p:sp>
          <p:nvSpPr>
            <p:cNvPr id="120" name="Design surface"/>
            <p:cNvSpPr/>
            <p:nvPr/>
          </p:nvSpPr>
          <p:spPr>
            <a:xfrm>
              <a:off x="8648700" y="4160000"/>
              <a:ext cx="50800" cy="50800"/>
            </a:xfrm>
            <a:prstGeom prst="rect">
              <a:avLst/>
            </a:prstGeom>
            <a:solidFill>
              <a:srgbClr val="C60A3D"/>
            </a:solidFill>
            <a:ln>
              <a:noFill/>
            </a:ln>
          </p:spPr>
          <p:txBody>
            <a:bodyPr/>
            <a:lstStyle/>
            <a:p>
              <a:endParaRPr lang="en-DE"/>
            </a:p>
          </p:txBody>
        </p:sp>
        <p:sp>
          <p:nvSpPr>
            <p:cNvPr id="121" name="Editable text"/>
            <p:cNvSpPr/>
            <p:nvPr/>
          </p:nvSpPr>
          <p:spPr>
            <a:xfrm>
              <a:off x="8813800" y="3980000"/>
              <a:ext cx="2540000" cy="135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 dirty="0">
                  <a:solidFill>
                    <a:srgbClr val="191D26"/>
                  </a:solidFill>
                  <a:latin typeface="Avenir Next"/>
                </a:rPr>
                <a:t>Many unknown settings, even user mistakes</a:t>
              </a:r>
            </a:p>
          </p:txBody>
        </p:sp>
      </p:grpSp>
      <p:grpSp>
        <p:nvGrpSpPr>
          <p:cNvPr id="514" name="Interface connections"/>
          <p:cNvGrpSpPr/>
          <p:nvPr/>
        </p:nvGrpSpPr>
        <p:grpSpPr>
          <a:xfrm>
            <a:off x="3784600" y="3720000"/>
            <a:ext cx="4622800" cy="12700"/>
            <a:chOff x="3784600" y="3720000"/>
            <a:chExt cx="4622800" cy="12700"/>
          </a:xfrm>
        </p:grpSpPr>
        <p:sp>
          <p:nvSpPr>
            <p:cNvPr id="122" name="Design surface"/>
            <p:cNvSpPr/>
            <p:nvPr/>
          </p:nvSpPr>
          <p:spPr>
            <a:xfrm>
              <a:off x="3784600" y="3720000"/>
              <a:ext cx="469900" cy="12700"/>
            </a:xfrm>
            <a:prstGeom prst="rect">
              <a:avLst/>
            </a:prstGeom>
            <a:solidFill>
              <a:srgbClr val="C60A3D"/>
            </a:solidFill>
            <a:ln>
              <a:noFill/>
            </a:ln>
          </p:spPr>
          <p:txBody>
            <a:bodyPr/>
            <a:lstStyle/>
            <a:p>
              <a:endParaRPr lang="en-DE"/>
            </a:p>
          </p:txBody>
        </p:sp>
        <p:sp>
          <p:nvSpPr>
            <p:cNvPr id="123" name="Design surface"/>
            <p:cNvSpPr/>
            <p:nvPr/>
          </p:nvSpPr>
          <p:spPr>
            <a:xfrm>
              <a:off x="7937500" y="3720000"/>
              <a:ext cx="469900" cy="12700"/>
            </a:xfrm>
            <a:prstGeom prst="rect">
              <a:avLst/>
            </a:prstGeom>
            <a:solidFill>
              <a:srgbClr val="C60A3D"/>
            </a:solidFill>
            <a:ln>
              <a:noFill/>
            </a:ln>
          </p:spPr>
          <p:txBody>
            <a:bodyPr/>
            <a:lstStyle/>
            <a:p>
              <a:endParaRPr lang="en-DE"/>
            </a:p>
          </p:txBody>
        </p:sp>
      </p:grpSp>
      <p:grpSp>
        <p:nvGrpSpPr>
          <p:cNvPr id="500" name="Before: documentation and support"/>
          <p:cNvGrpSpPr/>
          <p:nvPr/>
        </p:nvGrpSpPr>
        <p:grpSpPr>
          <a:xfrm>
            <a:off x="4254500" y="1714500"/>
            <a:ext cx="3683000" cy="4025900"/>
            <a:chOff x="4254500" y="1714500"/>
            <a:chExt cx="3683000" cy="4025900"/>
          </a:xfrm>
        </p:grpSpPr>
        <p:sp>
          <p:nvSpPr>
            <p:cNvPr id="124" name="Design surface"/>
            <p:cNvSpPr/>
            <p:nvPr/>
          </p:nvSpPr>
          <p:spPr>
            <a:xfrm>
              <a:off x="4254500" y="1714500"/>
              <a:ext cx="3683000" cy="4025900"/>
            </a:xfrm>
            <a:prstGeom prst="roundRect">
              <a:avLst>
                <a:gd name="adj" fmla="val 6500"/>
              </a:avLst>
            </a:prstGeom>
            <a:solidFill>
              <a:srgbClr val="F5F6F8"/>
            </a:solidFill>
            <a:ln w="8890">
              <a:solidFill>
                <a:srgbClr val="E0E3E9"/>
              </a:solidFill>
            </a:ln>
          </p:spPr>
          <p:txBody>
            <a:bodyPr/>
            <a:lstStyle/>
            <a:p>
              <a:endParaRPr lang="en-DE"/>
            </a:p>
          </p:txBody>
        </p:sp>
        <p:sp>
          <p:nvSpPr>
            <p:cNvPr id="125" name="Design surface"/>
            <p:cNvSpPr/>
            <p:nvPr/>
          </p:nvSpPr>
          <p:spPr>
            <a:xfrm>
              <a:off x="4533900" y="2095500"/>
              <a:ext cx="393700" cy="38100"/>
            </a:xfrm>
            <a:prstGeom prst="rect">
              <a:avLst/>
            </a:prstGeom>
            <a:solidFill>
              <a:srgbClr val="C60A3D"/>
            </a:solidFill>
            <a:ln>
              <a:noFill/>
            </a:ln>
          </p:spPr>
          <p:txBody>
            <a:bodyPr/>
            <a:lstStyle/>
            <a:p>
              <a:endParaRPr lang="en-DE"/>
            </a:p>
          </p:txBody>
        </p:sp>
        <p:sp>
          <p:nvSpPr>
            <p:cNvPr id="126" name="Editable text"/>
            <p:cNvSpPr/>
            <p:nvPr/>
          </p:nvSpPr>
          <p:spPr>
            <a:xfrm>
              <a:off x="4533900" y="2700000"/>
              <a:ext cx="3124200" cy="52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100" b="1" i="0" spc="0">
                  <a:solidFill>
                    <a:srgbClr val="191D26"/>
                  </a:solidFill>
                  <a:latin typeface="Avenir Next"/>
                </a:rPr>
                <a:t>Documentation</a:t>
              </a:r>
            </a:p>
          </p:txBody>
        </p:sp>
        <p:sp>
          <p:nvSpPr>
            <p:cNvPr id="127" name="Editable text"/>
            <p:cNvSpPr/>
            <p:nvPr/>
          </p:nvSpPr>
          <p:spPr>
            <a:xfrm>
              <a:off x="4533900" y="3600000"/>
              <a:ext cx="3124200" cy="52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100" b="1" i="0" spc="0">
                  <a:solidFill>
                    <a:srgbClr val="191D26"/>
                  </a:solidFill>
                  <a:latin typeface="Avenir Next"/>
                </a:rPr>
                <a:t>Collaborators</a:t>
              </a:r>
            </a:p>
          </p:txBody>
        </p:sp>
        <p:sp>
          <p:nvSpPr>
            <p:cNvPr id="128" name="Editable text"/>
            <p:cNvSpPr/>
            <p:nvPr/>
          </p:nvSpPr>
          <p:spPr>
            <a:xfrm>
              <a:off x="4533900" y="4500000"/>
              <a:ext cx="3124200" cy="52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100" b="1" i="0" spc="0">
                  <a:solidFill>
                    <a:srgbClr val="191D26"/>
                  </a:solidFill>
                  <a:latin typeface="Avenir Next"/>
                </a:rPr>
                <a:t>Community support</a:t>
              </a:r>
            </a:p>
          </p:txBody>
        </p:sp>
      </p:grpSp>
      <p:grpSp>
        <p:nvGrpSpPr>
          <p:cNvPr id="501" name="After: MadAgents"/>
          <p:cNvGrpSpPr/>
          <p:nvPr/>
        </p:nvGrpSpPr>
        <p:grpSpPr>
          <a:xfrm>
            <a:off x="4254500" y="1714500"/>
            <a:ext cx="3683000" cy="4025900"/>
            <a:chOff x="4254500" y="1714500"/>
            <a:chExt cx="3683000" cy="4025900"/>
          </a:xfrm>
        </p:grpSpPr>
        <p:sp>
          <p:nvSpPr>
            <p:cNvPr id="129" name="Design surface"/>
            <p:cNvSpPr/>
            <p:nvPr/>
          </p:nvSpPr>
          <p:spPr>
            <a:xfrm>
              <a:off x="4254500" y="1714500"/>
              <a:ext cx="3683000" cy="4025900"/>
            </a:xfrm>
            <a:prstGeom prst="roundRect">
              <a:avLst>
                <a:gd name="adj" fmla="val 6500"/>
              </a:avLst>
            </a:prstGeom>
            <a:solidFill>
              <a:srgbClr val="191D26"/>
            </a:solidFill>
            <a:ln>
              <a:noFill/>
            </a:ln>
          </p:spPr>
          <p:txBody>
            <a:bodyPr/>
            <a:lstStyle/>
            <a:p>
              <a:endParaRPr lang="en-DE"/>
            </a:p>
          </p:txBody>
        </p:sp>
        <p:sp>
          <p:nvSpPr>
            <p:cNvPr id="130" name="Design surface"/>
            <p:cNvSpPr/>
            <p:nvPr/>
          </p:nvSpPr>
          <p:spPr>
            <a:xfrm>
              <a:off x="4533900" y="2095500"/>
              <a:ext cx="393700" cy="38100"/>
            </a:xfrm>
            <a:prstGeom prst="rect">
              <a:avLst/>
            </a:prstGeom>
            <a:solidFill>
              <a:srgbClr val="C60A3D"/>
            </a:solidFill>
            <a:ln>
              <a:noFill/>
            </a:ln>
          </p:spPr>
          <p:txBody>
            <a:bodyPr/>
            <a:lstStyle/>
            <a:p>
              <a:endParaRPr lang="en-DE"/>
            </a:p>
          </p:txBody>
        </p:sp>
        <p:sp>
          <p:nvSpPr>
            <p:cNvPr id="131" name="Editable text"/>
            <p:cNvSpPr/>
            <p:nvPr/>
          </p:nvSpPr>
          <p:spPr>
            <a:xfrm>
              <a:off x="4533900" y="2600000"/>
              <a:ext cx="3124200" cy="60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DE" sz="2800" b="1" i="0" spc="0" dirty="0">
                  <a:solidFill>
                    <a:srgbClr val="FFFFFF"/>
                  </a:solidFill>
                  <a:latin typeface="Avenir Next"/>
                </a:rPr>
                <a:t>MadAgents:</a:t>
              </a:r>
            </a:p>
          </p:txBody>
        </p:sp>
        <p:sp>
          <p:nvSpPr>
            <p:cNvPr id="132" name="Editable text"/>
            <p:cNvSpPr/>
            <p:nvPr/>
          </p:nvSpPr>
          <p:spPr>
            <a:xfrm>
              <a:off x="4533900" y="3450000"/>
              <a:ext cx="3124200" cy="135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lang="en-DE" sz="2000" b="0" i="0" spc="0" dirty="0">
                  <a:solidFill>
                    <a:srgbClr val="E7E9EE"/>
                  </a:solidFill>
                  <a:latin typeface="Avenir Next"/>
                </a:rPr>
                <a:t>Multi-Agent system as the</a:t>
              </a:r>
            </a:p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lang="en-DE" sz="2000" b="0" i="0" spc="0" dirty="0">
                  <a:solidFill>
                    <a:srgbClr val="E7E9EE"/>
                  </a:solidFill>
                  <a:latin typeface="Avenir Next"/>
                </a:rPr>
                <a:t>smart interface for MadGraph</a:t>
              </a:r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6437FE-6772-F3D8-A65D-740A898D0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125169-07C5-9D7C-175D-EF8324590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694C71-423C-BE85-C6FD-07EE6FADE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2</a:t>
            </a:fld>
            <a:endParaRPr lang="en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693D1E6-F998-DDD7-A694-EFF1682076A6}"/>
              </a:ext>
            </a:extLst>
          </p:cNvPr>
          <p:cNvSpPr/>
          <p:nvPr/>
        </p:nvSpPr>
        <p:spPr>
          <a:xfrm>
            <a:off x="1238891" y="3177766"/>
            <a:ext cx="1855961" cy="74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C0A01-B5FA-93C5-7BD9-FF7EB8CBB074}"/>
              </a:ext>
            </a:extLst>
          </p:cNvPr>
          <p:cNvSpPr/>
          <p:nvPr/>
        </p:nvSpPr>
        <p:spPr>
          <a:xfrm>
            <a:off x="2315630" y="4375052"/>
            <a:ext cx="1855961" cy="933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A5B49A-ACAB-C376-70C9-A7822665EDA0}"/>
              </a:ext>
            </a:extLst>
          </p:cNvPr>
          <p:cNvSpPr/>
          <p:nvPr/>
        </p:nvSpPr>
        <p:spPr>
          <a:xfrm rot="19079531">
            <a:off x="2207900" y="3781676"/>
            <a:ext cx="327131" cy="255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C7029F-7FE4-A5A2-3866-66746A952B6E}"/>
              </a:ext>
            </a:extLst>
          </p:cNvPr>
          <p:cNvSpPr/>
          <p:nvPr/>
        </p:nvSpPr>
        <p:spPr>
          <a:xfrm>
            <a:off x="3497079" y="3177766"/>
            <a:ext cx="1855961" cy="74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A4E574-7F0E-4F34-5833-B4BA8A154C15}"/>
              </a:ext>
            </a:extLst>
          </p:cNvPr>
          <p:cNvSpPr/>
          <p:nvPr/>
        </p:nvSpPr>
        <p:spPr>
          <a:xfrm rot="2958699">
            <a:off x="4057955" y="3775837"/>
            <a:ext cx="327131" cy="255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96C2C8-B7C1-1FBD-CD69-5C76D7051EE5}"/>
              </a:ext>
            </a:extLst>
          </p:cNvPr>
          <p:cNvSpPr txBox="1"/>
          <p:nvPr/>
        </p:nvSpPr>
        <p:spPr>
          <a:xfrm>
            <a:off x="4247143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4F136E-39E9-1BB7-9C75-0C8A6EBCA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67293"/>
            <a:ext cx="6291236" cy="468347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107FA8B-ED45-4689-F884-D654E598B800}"/>
              </a:ext>
            </a:extLst>
          </p:cNvPr>
          <p:cNvSpPr/>
          <p:nvPr/>
        </p:nvSpPr>
        <p:spPr>
          <a:xfrm>
            <a:off x="946298" y="2138179"/>
            <a:ext cx="6028660" cy="1920349"/>
          </a:xfrm>
          <a:prstGeom prst="rect">
            <a:avLst/>
          </a:prstGeom>
          <a:solidFill>
            <a:schemeClr val="bg1">
              <a:alpha val="811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F8AA7C-57BC-7771-9498-9BF722F2E917}"/>
              </a:ext>
            </a:extLst>
          </p:cNvPr>
          <p:cNvSpPr/>
          <p:nvPr/>
        </p:nvSpPr>
        <p:spPr>
          <a:xfrm>
            <a:off x="973590" y="4096335"/>
            <a:ext cx="1713340" cy="927655"/>
          </a:xfrm>
          <a:prstGeom prst="rect">
            <a:avLst/>
          </a:prstGeom>
          <a:solidFill>
            <a:schemeClr val="bg1">
              <a:alpha val="811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3A35BF-C00F-59CC-5D6A-F0D10EA040E4}"/>
              </a:ext>
            </a:extLst>
          </p:cNvPr>
          <p:cNvSpPr/>
          <p:nvPr/>
        </p:nvSpPr>
        <p:spPr>
          <a:xfrm>
            <a:off x="5224952" y="4033754"/>
            <a:ext cx="1713340" cy="990236"/>
          </a:xfrm>
          <a:prstGeom prst="rect">
            <a:avLst/>
          </a:prstGeom>
          <a:solidFill>
            <a:schemeClr val="bg1">
              <a:alpha val="811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1C163A-61CF-9889-EEF9-41D74E1856A5}"/>
              </a:ext>
            </a:extLst>
          </p:cNvPr>
          <p:cNvSpPr/>
          <p:nvPr/>
        </p:nvSpPr>
        <p:spPr>
          <a:xfrm>
            <a:off x="973590" y="5061797"/>
            <a:ext cx="6001368" cy="556946"/>
          </a:xfrm>
          <a:prstGeom prst="rect">
            <a:avLst/>
          </a:prstGeom>
          <a:solidFill>
            <a:schemeClr val="bg1">
              <a:alpha val="811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F8E5C7B-52E2-A1BC-3862-CEA40E2F987B}"/>
              </a:ext>
            </a:extLst>
          </p:cNvPr>
          <p:cNvCxnSpPr>
            <a:cxnSpLocks/>
          </p:cNvCxnSpPr>
          <p:nvPr/>
        </p:nvCxnSpPr>
        <p:spPr>
          <a:xfrm>
            <a:off x="4931410" y="4471416"/>
            <a:ext cx="38354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2B37DE6-E744-7D62-E2CD-CCE2BD116862}"/>
              </a:ext>
            </a:extLst>
          </p:cNvPr>
          <p:cNvCxnSpPr>
            <a:cxnSpLocks/>
          </p:cNvCxnSpPr>
          <p:nvPr/>
        </p:nvCxnSpPr>
        <p:spPr>
          <a:xfrm>
            <a:off x="6937666" y="4471416"/>
            <a:ext cx="28006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891CCC2-3E90-1F9B-8902-6FF6448C8168}"/>
              </a:ext>
            </a:extLst>
          </p:cNvPr>
          <p:cNvCxnSpPr>
            <a:cxnSpLocks/>
          </p:cNvCxnSpPr>
          <p:nvPr/>
        </p:nvCxnSpPr>
        <p:spPr>
          <a:xfrm flipV="1">
            <a:off x="7217726" y="1700963"/>
            <a:ext cx="0" cy="278072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779E9BF-1F80-2920-9DF8-4AE4CBE8E828}"/>
              </a:ext>
            </a:extLst>
          </p:cNvPr>
          <p:cNvCxnSpPr>
            <a:cxnSpLocks/>
          </p:cNvCxnSpPr>
          <p:nvPr/>
        </p:nvCxnSpPr>
        <p:spPr>
          <a:xfrm>
            <a:off x="7209613" y="1696332"/>
            <a:ext cx="28006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F56D91E8-0CFB-50F5-BDBC-3666E71D1C61}"/>
              </a:ext>
            </a:extLst>
          </p:cNvPr>
          <p:cNvSpPr txBox="1"/>
          <p:nvPr/>
        </p:nvSpPr>
        <p:spPr>
          <a:xfrm>
            <a:off x="7484795" y="1371849"/>
            <a:ext cx="386899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DE" b="1" dirty="0"/>
              <a:t>Flexibility</a:t>
            </a:r>
          </a:p>
          <a:p>
            <a:r>
              <a:rPr lang="en-GB" dirty="0"/>
              <a:t>Task-dependent orchestration</a:t>
            </a:r>
            <a:endParaRPr lang="en-DE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3504D99-259A-B664-301E-B202B9479853}"/>
              </a:ext>
            </a:extLst>
          </p:cNvPr>
          <p:cNvCxnSpPr>
            <a:cxnSpLocks/>
          </p:cNvCxnSpPr>
          <p:nvPr/>
        </p:nvCxnSpPr>
        <p:spPr>
          <a:xfrm>
            <a:off x="6937666" y="2510707"/>
            <a:ext cx="54713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312D1B9-46CD-AADD-8EB6-71504931067A}"/>
              </a:ext>
            </a:extLst>
          </p:cNvPr>
          <p:cNvSpPr txBox="1"/>
          <p:nvPr/>
        </p:nvSpPr>
        <p:spPr>
          <a:xfrm>
            <a:off x="7492909" y="2234384"/>
            <a:ext cx="386088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DE" b="1" dirty="0"/>
              <a:t>Reliability</a:t>
            </a:r>
          </a:p>
          <a:p>
            <a:r>
              <a:rPr lang="en-GB" dirty="0"/>
              <a:t>Topic specific experts</a:t>
            </a:r>
          </a:p>
          <a:p>
            <a:r>
              <a:rPr lang="en-GB" dirty="0"/>
              <a:t>Source-code grounding</a:t>
            </a:r>
            <a:endParaRPr lang="en-DE" dirty="0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4552CA3-94E4-33F4-B13E-8F8268B5648D}"/>
              </a:ext>
            </a:extLst>
          </p:cNvPr>
          <p:cNvCxnSpPr>
            <a:cxnSpLocks/>
          </p:cNvCxnSpPr>
          <p:nvPr/>
        </p:nvCxnSpPr>
        <p:spPr>
          <a:xfrm>
            <a:off x="6936048" y="4375052"/>
            <a:ext cx="41359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2D36618-103A-8CA6-F1E1-7F13D9A31492}"/>
              </a:ext>
            </a:extLst>
          </p:cNvPr>
          <p:cNvCxnSpPr>
            <a:cxnSpLocks/>
          </p:cNvCxnSpPr>
          <p:nvPr/>
        </p:nvCxnSpPr>
        <p:spPr>
          <a:xfrm flipV="1">
            <a:off x="7349643" y="3559720"/>
            <a:ext cx="0" cy="82525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F9FF4C3-9B48-2F7A-4397-3A9036BBAE76}"/>
              </a:ext>
            </a:extLst>
          </p:cNvPr>
          <p:cNvCxnSpPr>
            <a:cxnSpLocks/>
          </p:cNvCxnSpPr>
          <p:nvPr/>
        </p:nvCxnSpPr>
        <p:spPr>
          <a:xfrm>
            <a:off x="7340262" y="3559720"/>
            <a:ext cx="14453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5E7C46AB-4FFE-A605-EF64-1879C561D2EC}"/>
              </a:ext>
            </a:extLst>
          </p:cNvPr>
          <p:cNvSpPr txBox="1"/>
          <p:nvPr/>
        </p:nvSpPr>
        <p:spPr>
          <a:xfrm>
            <a:off x="7497785" y="3373918"/>
            <a:ext cx="3856005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Efficiency</a:t>
            </a:r>
          </a:p>
          <a:p>
            <a:r>
              <a:rPr lang="en-DE" dirty="0"/>
              <a:t>Agents store learned knowledge</a:t>
            </a:r>
          </a:p>
          <a:p>
            <a:r>
              <a:rPr lang="en-DE" dirty="0"/>
              <a:t>Summary always in context</a:t>
            </a:r>
          </a:p>
          <a:p>
            <a:r>
              <a:rPr lang="en-DE" dirty="0"/>
              <a:t>Details loaded on demand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15EF9A3-26B1-C447-7908-004EAD3F5C41}"/>
              </a:ext>
            </a:extLst>
          </p:cNvPr>
          <p:cNvCxnSpPr>
            <a:cxnSpLocks/>
          </p:cNvCxnSpPr>
          <p:nvPr/>
        </p:nvCxnSpPr>
        <p:spPr>
          <a:xfrm>
            <a:off x="2578529" y="4868259"/>
            <a:ext cx="273642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4F61AA8-0F9E-0258-1341-4B325FAA183E}"/>
              </a:ext>
            </a:extLst>
          </p:cNvPr>
          <p:cNvCxnSpPr>
            <a:cxnSpLocks/>
          </p:cNvCxnSpPr>
          <p:nvPr/>
        </p:nvCxnSpPr>
        <p:spPr>
          <a:xfrm>
            <a:off x="6933978" y="4876971"/>
            <a:ext cx="55081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D606691-EE7F-9F97-89D2-D9B5A2A89380}"/>
              </a:ext>
            </a:extLst>
          </p:cNvPr>
          <p:cNvSpPr txBox="1"/>
          <p:nvPr/>
        </p:nvSpPr>
        <p:spPr>
          <a:xfrm>
            <a:off x="7484796" y="4790451"/>
            <a:ext cx="386899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Guidance</a:t>
            </a:r>
          </a:p>
          <a:p>
            <a:r>
              <a:rPr lang="en-GB" dirty="0"/>
              <a:t>High-level predefined workflows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2A63E2E-1205-A153-509D-539431BF8DD1}"/>
              </a:ext>
            </a:extLst>
          </p:cNvPr>
          <p:cNvCxnSpPr>
            <a:cxnSpLocks/>
          </p:cNvCxnSpPr>
          <p:nvPr/>
        </p:nvCxnSpPr>
        <p:spPr>
          <a:xfrm>
            <a:off x="6937666" y="5419442"/>
            <a:ext cx="28006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0B9A21F-A50A-8420-4E99-1E3FE08AE37E}"/>
              </a:ext>
            </a:extLst>
          </p:cNvPr>
          <p:cNvCxnSpPr>
            <a:cxnSpLocks/>
          </p:cNvCxnSpPr>
          <p:nvPr/>
        </p:nvCxnSpPr>
        <p:spPr>
          <a:xfrm flipV="1">
            <a:off x="7227836" y="5409828"/>
            <a:ext cx="0" cy="4223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0947AAD-96CA-1695-78E6-E4A1CB48376F}"/>
              </a:ext>
            </a:extLst>
          </p:cNvPr>
          <p:cNvSpPr txBox="1"/>
          <p:nvPr/>
        </p:nvSpPr>
        <p:spPr>
          <a:xfrm>
            <a:off x="7492908" y="5652986"/>
            <a:ext cx="386899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Verification</a:t>
            </a:r>
          </a:p>
          <a:p>
            <a:r>
              <a:rPr lang="en-GB" dirty="0"/>
              <a:t>Independent domain specific reviews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4A70767-B61A-D93E-A634-CFAD1C60AAE3}"/>
              </a:ext>
            </a:extLst>
          </p:cNvPr>
          <p:cNvCxnSpPr>
            <a:cxnSpLocks/>
          </p:cNvCxnSpPr>
          <p:nvPr/>
        </p:nvCxnSpPr>
        <p:spPr>
          <a:xfrm>
            <a:off x="7217726" y="5832182"/>
            <a:ext cx="27518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esign surface">
            <a:extLst>
              <a:ext uri="{FF2B5EF4-FFF2-40B4-BE49-F238E27FC236}">
                <a16:creationId xmlns:a16="http://schemas.microsoft.com/office/drawing/2014/main" id="{5541A2CF-AF1E-37CE-F52D-7ADEBD0BCD73}"/>
              </a:ext>
            </a:extLst>
          </p:cNvPr>
          <p:cNvSpPr/>
          <p:nvPr/>
        </p:nvSpPr>
        <p:spPr>
          <a:xfrm>
            <a:off x="609600" y="368300"/>
            <a:ext cx="3683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8" name="Editable text">
            <a:extLst>
              <a:ext uri="{FF2B5EF4-FFF2-40B4-BE49-F238E27FC236}">
                <a16:creationId xmlns:a16="http://schemas.microsoft.com/office/drawing/2014/main" id="{0948E277-9F80-E309-5399-EC028ACEA813}"/>
              </a:ext>
            </a:extLst>
          </p:cNvPr>
          <p:cNvSpPr/>
          <p:nvPr/>
        </p:nvSpPr>
        <p:spPr>
          <a:xfrm>
            <a:off x="609600" y="546100"/>
            <a:ext cx="8636000" cy="673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000" b="1" i="0" spc="0" dirty="0">
                <a:solidFill>
                  <a:srgbClr val="191D26"/>
                </a:solidFill>
                <a:latin typeface="Avenir Next"/>
              </a:rPr>
              <a:t>MadAgents</a:t>
            </a:r>
          </a:p>
        </p:txBody>
      </p:sp>
      <p:grpSp>
        <p:nvGrpSpPr>
          <p:cNvPr id="2" name="Users heading and panel">
            <a:extLst>
              <a:ext uri="{FF2B5EF4-FFF2-40B4-BE49-F238E27FC236}">
                <a16:creationId xmlns:a16="http://schemas.microsoft.com/office/drawing/2014/main" id="{A4CFBCEC-10FF-4A0D-938A-098771FEA770}"/>
              </a:ext>
            </a:extLst>
          </p:cNvPr>
          <p:cNvGrpSpPr/>
          <p:nvPr/>
        </p:nvGrpSpPr>
        <p:grpSpPr>
          <a:xfrm>
            <a:off x="4611428" y="272010"/>
            <a:ext cx="4932535" cy="908172"/>
            <a:chOff x="8407400" y="1866900"/>
            <a:chExt cx="3175000" cy="3848100"/>
          </a:xfrm>
        </p:grpSpPr>
        <p:sp>
          <p:nvSpPr>
            <p:cNvPr id="3" name="Design surface">
              <a:extLst>
                <a:ext uri="{FF2B5EF4-FFF2-40B4-BE49-F238E27FC236}">
                  <a16:creationId xmlns:a16="http://schemas.microsoft.com/office/drawing/2014/main" id="{887828DE-0C71-D041-9AE6-3D3C9ADA2ACA}"/>
                </a:ext>
              </a:extLst>
            </p:cNvPr>
            <p:cNvSpPr/>
            <p:nvPr/>
          </p:nvSpPr>
          <p:spPr>
            <a:xfrm>
              <a:off x="8407400" y="1866900"/>
              <a:ext cx="3175000" cy="3848100"/>
            </a:xfrm>
            <a:prstGeom prst="roundRect">
              <a:avLst>
                <a:gd name="adj" fmla="val 6500"/>
              </a:avLst>
            </a:prstGeom>
            <a:solidFill>
              <a:srgbClr val="F5F6F8"/>
            </a:solidFill>
            <a:ln w="8890">
              <a:solidFill>
                <a:srgbClr val="E0E3E9"/>
              </a:solidFill>
            </a:ln>
          </p:spPr>
          <p:txBody>
            <a:bodyPr/>
            <a:lstStyle/>
            <a:p>
              <a:endParaRPr lang="en-DE" dirty="0"/>
            </a:p>
          </p:txBody>
        </p:sp>
        <p:sp>
          <p:nvSpPr>
            <p:cNvPr id="8" name="Editable text">
              <a:extLst>
                <a:ext uri="{FF2B5EF4-FFF2-40B4-BE49-F238E27FC236}">
                  <a16:creationId xmlns:a16="http://schemas.microsoft.com/office/drawing/2014/main" id="{68C3145A-BF5E-6D70-5173-42619A90FA7A}"/>
                </a:ext>
              </a:extLst>
            </p:cNvPr>
            <p:cNvSpPr/>
            <p:nvPr/>
          </p:nvSpPr>
          <p:spPr>
            <a:xfrm>
              <a:off x="8648700" y="2171700"/>
              <a:ext cx="2667000" cy="431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DE" sz="2300" b="1" i="0" spc="0" dirty="0">
                  <a:solidFill>
                    <a:srgbClr val="191D26"/>
                  </a:solidFill>
                  <a:latin typeface="Avenir Next"/>
                </a:rPr>
                <a:t>Claude Code, Codex and OpenCode implementation!</a:t>
              </a:r>
            </a:p>
          </p:txBody>
        </p:sp>
      </p:grp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B3337776-CDD3-F119-15AD-4523B75E4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6C446118-6CA9-9155-BAC4-11F5BBEE0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1C431C04-B76D-086F-F4B1-C51A0302E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5659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1" grpId="0" animBg="1"/>
      <p:bldP spid="53" grpId="0" animBg="1"/>
      <p:bldP spid="56" grpId="0" animBg="1"/>
      <p:bldP spid="63" grpId="0" animBg="1"/>
      <p:bldP spid="68" grpId="0" animBg="1"/>
      <p:bldP spid="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2648" y="365760"/>
            <a:ext cx="365760" cy="36576"/>
          </a:xfrm>
          <a:prstGeom prst="rect">
            <a:avLst/>
          </a:prstGeom>
          <a:solidFill>
            <a:srgbClr val="ED0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12648" y="548640"/>
            <a:ext cx="996696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 dirty="0">
                <a:solidFill>
                  <a:srgbClr val="191D26"/>
                </a:solidFill>
                <a:latin typeface="Avenir Next"/>
              </a:rPr>
              <a:t>From intent to a </a:t>
            </a:r>
            <a:r>
              <a:rPr lang="en-US" sz="3000" b="1" i="0" dirty="0">
                <a:solidFill>
                  <a:srgbClr val="191D26"/>
                </a:solidFill>
                <a:latin typeface="Avenir Next"/>
              </a:rPr>
              <a:t>simulation </a:t>
            </a:r>
            <a:r>
              <a:rPr sz="3000" b="1" i="0" dirty="0">
                <a:solidFill>
                  <a:srgbClr val="191D26"/>
                </a:solidFill>
                <a:latin typeface="Avenir Next"/>
              </a:rPr>
              <a:t>setup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188720"/>
            <a:ext cx="1097280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dirty="0">
                <a:solidFill>
                  <a:srgbClr val="C60A3D"/>
                </a:solidFill>
                <a:latin typeface="Avenir Next"/>
              </a:rPr>
              <a:t>/mg-setup</a:t>
            </a:r>
            <a:r>
              <a:rPr sz="1700" b="0" dirty="0">
                <a:solidFill>
                  <a:srgbClr val="656D79"/>
                </a:solidFill>
                <a:latin typeface="Avenir Next"/>
              </a:rPr>
              <a:t> </a:t>
            </a:r>
            <a:r>
              <a:rPr lang="en-US" sz="1700" b="0" dirty="0">
                <a:solidFill>
                  <a:srgbClr val="656D79"/>
                </a:solidFill>
                <a:latin typeface="Avenir Next"/>
              </a:rPr>
              <a:t>skill for creating </a:t>
            </a:r>
            <a:r>
              <a:rPr sz="1700" b="0" dirty="0">
                <a:solidFill>
                  <a:srgbClr val="656D79"/>
                </a:solidFill>
                <a:latin typeface="Avenir Next"/>
              </a:rPr>
              <a:t>a </a:t>
            </a:r>
            <a:r>
              <a:rPr sz="1700" b="0" dirty="0" err="1">
                <a:solidFill>
                  <a:srgbClr val="656D79"/>
                </a:solidFill>
                <a:latin typeface="Avenir Next"/>
              </a:rPr>
              <a:t>MadGraph</a:t>
            </a:r>
            <a:r>
              <a:rPr sz="1700" b="0" dirty="0">
                <a:solidFill>
                  <a:srgbClr val="656D79"/>
                </a:solidFill>
                <a:latin typeface="Avenir Next"/>
              </a:rPr>
              <a:t> setup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" y="1920240"/>
            <a:ext cx="2532888" cy="1490472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95528" y="2103120"/>
            <a:ext cx="384048" cy="384048"/>
          </a:xfrm>
          <a:prstGeom prst="ellipse">
            <a:avLst/>
          </a:prstGeom>
          <a:solidFill>
            <a:srgbClr val="C60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210312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venir Nex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7592" y="2048256"/>
            <a:ext cx="16367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91D26"/>
                </a:solidFill>
                <a:latin typeface="Avenir Next"/>
              </a:rPr>
              <a:t>Frame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633472"/>
            <a:ext cx="2139696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350" b="0" i="0" dirty="0">
                <a:solidFill>
                  <a:srgbClr val="191D26"/>
                </a:solidFill>
                <a:latin typeface="Avenir Next"/>
              </a:rPr>
              <a:t>What is the physics request?</a:t>
            </a:r>
            <a:endParaRPr sz="1350" b="0" i="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19856" y="1920240"/>
            <a:ext cx="2532888" cy="1490472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602736" y="2103120"/>
            <a:ext cx="384048" cy="384048"/>
          </a:xfrm>
          <a:prstGeom prst="ellipse">
            <a:avLst/>
          </a:prstGeom>
          <a:solidFill>
            <a:srgbClr val="C60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02736" y="210312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venir Next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2048256"/>
            <a:ext cx="16367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91D26"/>
                </a:solidFill>
                <a:latin typeface="Avenir Next"/>
              </a:rPr>
              <a:t>Classify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02736" y="2633472"/>
            <a:ext cx="2139696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350" b="0" i="0" dirty="0">
                <a:solidFill>
                  <a:srgbClr val="191D26"/>
                </a:solidFill>
                <a:latin typeface="Avenir Next"/>
              </a:rPr>
              <a:t>What is the physics regime?</a:t>
            </a:r>
            <a:endParaRPr sz="1350" b="0" i="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227064" y="1920240"/>
            <a:ext cx="2532888" cy="1490472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409944" y="2103120"/>
            <a:ext cx="384048" cy="384048"/>
          </a:xfrm>
          <a:prstGeom prst="ellipse">
            <a:avLst/>
          </a:prstGeom>
          <a:solidFill>
            <a:srgbClr val="C60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9944" y="210312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venir Next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22007" y="2048256"/>
            <a:ext cx="16367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91D26"/>
                </a:solidFill>
                <a:latin typeface="Avenir Next"/>
              </a:rPr>
              <a:t>Build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9944" y="2633472"/>
            <a:ext cx="2139696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 i="0" dirty="0">
                <a:solidFill>
                  <a:srgbClr val="191D26"/>
                </a:solidFill>
                <a:latin typeface="Avenir Next"/>
              </a:rPr>
              <a:t>Orchestrator </a:t>
            </a:r>
            <a:r>
              <a:rPr lang="en-US" sz="1350" b="0" i="0" dirty="0">
                <a:solidFill>
                  <a:srgbClr val="191D26"/>
                </a:solidFill>
                <a:latin typeface="Avenir Next"/>
              </a:rPr>
              <a:t>invokes </a:t>
            </a:r>
            <a:r>
              <a:rPr sz="1350" b="0" i="0" dirty="0">
                <a:solidFill>
                  <a:srgbClr val="191D26"/>
                </a:solidFill>
                <a:latin typeface="Avenir Next"/>
              </a:rPr>
              <a:t>consultants</a:t>
            </a:r>
            <a:r>
              <a:rPr lang="en-US" sz="1350" b="0" i="0" dirty="0">
                <a:solidFill>
                  <a:srgbClr val="191D26"/>
                </a:solidFill>
                <a:latin typeface="Avenir Next"/>
              </a:rPr>
              <a:t> and assembles the setup</a:t>
            </a:r>
            <a:endParaRPr sz="1350" b="0" i="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034272" y="1920240"/>
            <a:ext cx="2532888" cy="1490472"/>
          </a:xfrm>
          <a:prstGeom prst="roundRect">
            <a:avLst/>
          </a:prstGeom>
          <a:solidFill>
            <a:srgbClr val="FC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217152" y="2103120"/>
            <a:ext cx="384048" cy="384048"/>
          </a:xfrm>
          <a:prstGeom prst="ellipse">
            <a:avLst/>
          </a:prstGeom>
          <a:solidFill>
            <a:srgbClr val="C60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217152" y="210312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venir Next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29216" y="2048256"/>
            <a:ext cx="16367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91D26"/>
                </a:solidFill>
                <a:latin typeface="Avenir Next"/>
              </a:rPr>
              <a:t>Reconcile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7152" y="2633472"/>
            <a:ext cx="2139696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 i="0" dirty="0">
                <a:solidFill>
                  <a:srgbClr val="191D26"/>
                </a:solidFill>
                <a:latin typeface="Avenir Next"/>
              </a:rPr>
              <a:t>Compare</a:t>
            </a:r>
            <a:r>
              <a:rPr lang="en-US" sz="1350" b="0" i="0" dirty="0">
                <a:solidFill>
                  <a:srgbClr val="191D26"/>
                </a:solidFill>
                <a:latin typeface="Avenir Next"/>
              </a:rPr>
              <a:t> the physics request to the simulation setup</a:t>
            </a:r>
            <a:endParaRPr sz="1350" b="0" i="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00400" y="2404872"/>
            <a:ext cx="219456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 dirty="0">
                <a:solidFill>
                  <a:srgbClr val="C60A3D"/>
                </a:solidFill>
                <a:latin typeface="Avenir Next"/>
              </a:rPr>
              <a:t>→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07608" y="2404872"/>
            <a:ext cx="219456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 dirty="0">
                <a:solidFill>
                  <a:srgbClr val="C60A3D"/>
                </a:solidFill>
                <a:latin typeface="Avenir Next"/>
              </a:rPr>
              <a:t>→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14816" y="2404872"/>
            <a:ext cx="219456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 dirty="0">
                <a:solidFill>
                  <a:srgbClr val="C60A3D"/>
                </a:solidFill>
                <a:latin typeface="Avenir Next"/>
              </a:rPr>
              <a:t>→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2648" y="3749039"/>
            <a:ext cx="10972800" cy="1161288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26096" y="4141381"/>
            <a:ext cx="306068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400" b="1" i="0" dirty="0">
                <a:solidFill>
                  <a:srgbClr val="C60A3D"/>
                </a:solidFill>
                <a:latin typeface="Avenir Next"/>
              </a:rPr>
              <a:t>Physics request</a:t>
            </a:r>
            <a:endParaRPr sz="2400" b="1" i="0" dirty="0">
              <a:solidFill>
                <a:srgbClr val="C60A3D"/>
              </a:solidFill>
              <a:latin typeface="Avenir Nex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83580" y="4097447"/>
            <a:ext cx="62179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 i="0" dirty="0">
                <a:solidFill>
                  <a:srgbClr val="C60A3D"/>
                </a:solidFill>
                <a:latin typeface="Avenir Next"/>
              </a:rPr>
              <a:t>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4200" y="4141381"/>
            <a:ext cx="2690031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400" b="1" i="0" dirty="0">
                <a:solidFill>
                  <a:srgbClr val="C60A3D"/>
                </a:solidFill>
                <a:latin typeface="Avenir Next"/>
              </a:rPr>
              <a:t>Simulation</a:t>
            </a:r>
            <a:r>
              <a:rPr lang="en-US" sz="1200" b="1" i="0" dirty="0">
                <a:solidFill>
                  <a:srgbClr val="C60A3D"/>
                </a:solidFill>
                <a:latin typeface="Avenir Next"/>
              </a:rPr>
              <a:t> </a:t>
            </a:r>
            <a:r>
              <a:rPr lang="en-US" sz="2400" b="1" i="0" dirty="0">
                <a:solidFill>
                  <a:srgbClr val="C60A3D"/>
                </a:solidFill>
                <a:latin typeface="Avenir Next"/>
              </a:rPr>
              <a:t>setup</a:t>
            </a:r>
            <a:endParaRPr sz="2400" b="1" i="0" dirty="0">
              <a:solidFill>
                <a:srgbClr val="C60A3D"/>
              </a:solidFill>
              <a:latin typeface="Avenir Next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12648" y="5148072"/>
            <a:ext cx="10972800" cy="630936"/>
          </a:xfrm>
          <a:prstGeom prst="roundRect">
            <a:avLst/>
          </a:prstGeom>
          <a:solidFill>
            <a:srgbClr val="FC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41248" y="5285232"/>
            <a:ext cx="1051560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700" b="1" i="0" dirty="0">
                <a:solidFill>
                  <a:srgbClr val="C60A3D"/>
                </a:solidFill>
                <a:latin typeface="Avenir Next"/>
              </a:rPr>
              <a:t>No error messages ⇏</a:t>
            </a:r>
            <a:r>
              <a:rPr sz="1700" b="1" i="0" dirty="0">
                <a:solidFill>
                  <a:srgbClr val="C60A3D"/>
                </a:solidFill>
                <a:latin typeface="Avenir Next"/>
              </a:rPr>
              <a:t> </a:t>
            </a:r>
            <a:r>
              <a:rPr lang="en-US" sz="1700" b="1" i="0" dirty="0">
                <a:solidFill>
                  <a:srgbClr val="C60A3D"/>
                </a:solidFill>
                <a:latin typeface="Avenir Next"/>
              </a:rPr>
              <a:t>correct simulation setup</a:t>
            </a:r>
            <a:endParaRPr sz="1700" b="1" i="0" dirty="0">
              <a:solidFill>
                <a:srgbClr val="C60A3D"/>
              </a:solidFill>
              <a:latin typeface="Avenir Next"/>
            </a:endParaRPr>
          </a:p>
        </p:txBody>
      </p:sp>
      <p:sp>
        <p:nvSpPr>
          <p:cNvPr id="37" name="Date Placeholder 36">
            <a:extLst>
              <a:ext uri="{FF2B5EF4-FFF2-40B4-BE49-F238E27FC236}">
                <a16:creationId xmlns:a16="http://schemas.microsoft.com/office/drawing/2014/main" id="{4D9D8B40-6494-3DB6-EBFA-3A13A4D85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40" name="Footer Placeholder 39">
            <a:extLst>
              <a:ext uri="{FF2B5EF4-FFF2-40B4-BE49-F238E27FC236}">
                <a16:creationId xmlns:a16="http://schemas.microsoft.com/office/drawing/2014/main" id="{42CD9F76-84D5-3982-A644-D015319B3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D0BACA73-CB6E-6B1A-AE0A-B4CF4C4A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4</a:t>
            </a:fld>
            <a:endParaRPr lang="en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20" fill="hold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20" fill="hold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20" fill="hold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20" fill="hold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20" fill="hold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20" fill="hold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20" fill="hold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20" fill="hold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20" fill="hold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20" fill="hold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20" fill="hold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20" fill="hold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20" fill="hold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20" fill="hold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20" fill="hold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20" fill="hold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20" fill="hold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20" fill="hold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20" fill="hold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20" fill="hold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20" fill="hold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20" fill="hold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20" fill="hold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2648" y="365760"/>
            <a:ext cx="365760" cy="36576"/>
          </a:xfrm>
          <a:prstGeom prst="rect">
            <a:avLst/>
          </a:prstGeom>
          <a:solidFill>
            <a:srgbClr val="ED0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12648" y="548640"/>
            <a:ext cx="1060704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3000" b="1" dirty="0">
                <a:solidFill>
                  <a:srgbClr val="191D26"/>
                </a:solidFill>
                <a:latin typeface="Avenir Next"/>
              </a:rPr>
              <a:t>Efficiency and reliability</a:t>
            </a:r>
            <a:endParaRPr sz="3000" b="1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2648" y="1627632"/>
            <a:ext cx="4800600" cy="1517904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9536" y="1828800"/>
            <a:ext cx="429768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dirty="0">
                <a:solidFill>
                  <a:srgbClr val="191D26"/>
                </a:solidFill>
                <a:latin typeface="Avenir Next"/>
              </a:rPr>
              <a:t>1  MEMORY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148840"/>
            <a:ext cx="429768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1" dirty="0">
                <a:solidFill>
                  <a:srgbClr val="C60A3D"/>
                </a:solidFill>
                <a:latin typeface="Avenir Next"/>
              </a:rPr>
              <a:t>Always loaded</a:t>
            </a:r>
          </a:p>
        </p:txBody>
      </p:sp>
      <p:sp>
        <p:nvSpPr>
          <p:cNvPr id="12" name="Oval 11"/>
          <p:cNvSpPr/>
          <p:nvPr/>
        </p:nvSpPr>
        <p:spPr>
          <a:xfrm>
            <a:off x="859536" y="2606040"/>
            <a:ext cx="59436" cy="59436"/>
          </a:xfrm>
          <a:prstGeom prst="ellipse">
            <a:avLst/>
          </a:prstGeom>
          <a:solidFill>
            <a:srgbClr val="C60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33271" y="2496312"/>
            <a:ext cx="412394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400" b="0" dirty="0">
                <a:solidFill>
                  <a:srgbClr val="191D26"/>
                </a:solidFill>
                <a:latin typeface="Avenir Next"/>
              </a:rPr>
              <a:t>Single file</a:t>
            </a:r>
            <a:endParaRPr sz="1400" b="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59536" y="2926080"/>
            <a:ext cx="59436" cy="59436"/>
          </a:xfrm>
          <a:prstGeom prst="ellipse">
            <a:avLst/>
          </a:prstGeom>
          <a:solidFill>
            <a:srgbClr val="C60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33271" y="2816352"/>
            <a:ext cx="412394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400" b="0" dirty="0">
                <a:solidFill>
                  <a:srgbClr val="191D26"/>
                </a:solidFill>
                <a:latin typeface="Avenir Next"/>
              </a:rPr>
              <a:t>Summaries of detailed memories</a:t>
            </a:r>
            <a:endParaRPr sz="1400" b="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0680" y="1984248"/>
            <a:ext cx="1261872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150" b="1" dirty="0">
                <a:solidFill>
                  <a:srgbClr val="C60A3D"/>
                </a:solidFill>
                <a:latin typeface="Avenir Next"/>
              </a:rPr>
              <a:t>pointers</a:t>
            </a:r>
            <a:endParaRPr sz="1150" b="1" dirty="0">
              <a:solidFill>
                <a:srgbClr val="C60A3D"/>
              </a:solidFill>
              <a:latin typeface="Avenir Nex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41848" y="2377440"/>
            <a:ext cx="841248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>
                <a:solidFill>
                  <a:srgbClr val="C60A3D"/>
                </a:solidFill>
                <a:latin typeface="Avenir Next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29984" y="1627632"/>
            <a:ext cx="4855464" cy="1517904"/>
          </a:xfrm>
          <a:prstGeom prst="roundRect">
            <a:avLst/>
          </a:prstGeom>
          <a:solidFill>
            <a:srgbClr val="FC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976872" y="1828800"/>
            <a:ext cx="4352544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>
                <a:solidFill>
                  <a:srgbClr val="191D26"/>
                </a:solidFill>
                <a:latin typeface="Avenir Next"/>
              </a:rPr>
              <a:t>2  WIKI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76872" y="2148840"/>
            <a:ext cx="4352544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250" b="1" dirty="0">
                <a:solidFill>
                  <a:srgbClr val="C60A3D"/>
                </a:solidFill>
                <a:latin typeface="Avenir Next"/>
              </a:rPr>
              <a:t>O</a:t>
            </a:r>
            <a:r>
              <a:rPr sz="1250" b="1" dirty="0">
                <a:solidFill>
                  <a:srgbClr val="C60A3D"/>
                </a:solidFill>
                <a:latin typeface="Avenir Next"/>
              </a:rPr>
              <a:t>pened on demand</a:t>
            </a:r>
          </a:p>
        </p:txBody>
      </p:sp>
      <p:sp>
        <p:nvSpPr>
          <p:cNvPr id="21" name="Oval 20"/>
          <p:cNvSpPr/>
          <p:nvPr/>
        </p:nvSpPr>
        <p:spPr>
          <a:xfrm>
            <a:off x="6976872" y="2606040"/>
            <a:ext cx="59436" cy="59436"/>
          </a:xfrm>
          <a:prstGeom prst="ellipse">
            <a:avLst/>
          </a:prstGeom>
          <a:solidFill>
            <a:srgbClr val="C60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50608" y="2496312"/>
            <a:ext cx="4178807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400" b="0" dirty="0">
                <a:solidFill>
                  <a:srgbClr val="191D26"/>
                </a:solidFill>
                <a:latin typeface="Avenir Next"/>
              </a:rPr>
              <a:t>Files with detailed records</a:t>
            </a:r>
            <a:endParaRPr sz="1400" b="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976872" y="2926080"/>
            <a:ext cx="59436" cy="59436"/>
          </a:xfrm>
          <a:prstGeom prst="ellipse">
            <a:avLst/>
          </a:prstGeom>
          <a:solidFill>
            <a:srgbClr val="C60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50608" y="2816352"/>
            <a:ext cx="4178807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400" b="0" dirty="0">
                <a:solidFill>
                  <a:srgbClr val="191D26"/>
                </a:solidFill>
                <a:latin typeface="Avenir Next"/>
              </a:rPr>
              <a:t>Avoid past mistakes and retain knowledge </a:t>
            </a:r>
            <a:endParaRPr sz="1400" b="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12648" y="3401568"/>
            <a:ext cx="10972800" cy="22527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59536" y="3584448"/>
            <a:ext cx="104241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dirty="0">
                <a:solidFill>
                  <a:srgbClr val="C60A3D"/>
                </a:solidFill>
                <a:latin typeface="Avenir Next"/>
              </a:rPr>
              <a:t>EXAMPLE · A SUB-THRESHOLD DECAY CHAIN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9536" y="4014215"/>
            <a:ext cx="2514600" cy="1389888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60704" y="4206240"/>
            <a:ext cx="21031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>
                <a:solidFill>
                  <a:srgbClr val="C60A3D"/>
                </a:solidFill>
                <a:latin typeface="Avenir Next"/>
              </a:rPr>
              <a:t>USER TASK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0704" y="4535424"/>
            <a:ext cx="210312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dirty="0">
                <a:solidFill>
                  <a:srgbClr val="191D26"/>
                </a:solidFill>
                <a:latin typeface="Avenir Next"/>
              </a:rPr>
              <a:t>Set up H → W W*
with a chained decay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9000" y="4489704"/>
            <a:ext cx="384048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>
                <a:solidFill>
                  <a:srgbClr val="C60A3D"/>
                </a:solidFill>
                <a:latin typeface="Avenir Next"/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58768" y="4014215"/>
            <a:ext cx="3236976" cy="1389888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059936" y="4206240"/>
            <a:ext cx="2834640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150" b="1" dirty="0">
                <a:solidFill>
                  <a:srgbClr val="C60A3D"/>
                </a:solidFill>
                <a:latin typeface="Avenir Next"/>
              </a:rPr>
              <a:t>MEMORY ENTRY</a:t>
            </a:r>
            <a:endParaRPr sz="1150" b="1" dirty="0">
              <a:solidFill>
                <a:srgbClr val="C60A3D"/>
              </a:solidFill>
              <a:latin typeface="Avenir Nex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59936" y="4517136"/>
            <a:ext cx="28346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50" b="1">
                <a:solidFill>
                  <a:srgbClr val="191D26"/>
                </a:solidFill>
                <a:latin typeface="Avenir Next"/>
              </a:rPr>
              <a:t>bw-cutoff-sizing-derivation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59936" y="4882896"/>
            <a:ext cx="283464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350" b="0" dirty="0">
                <a:solidFill>
                  <a:srgbClr val="191D26"/>
                </a:solidFill>
                <a:latin typeface="Avenir Next"/>
              </a:rPr>
              <a:t>Derive and adjust </a:t>
            </a:r>
            <a:r>
              <a:rPr lang="en-US" sz="1350" i="1" dirty="0" err="1">
                <a:solidFill>
                  <a:srgbClr val="191D26"/>
                </a:solidFill>
                <a:latin typeface="Avenir Next"/>
              </a:rPr>
              <a:t>bwcutoff</a:t>
            </a:r>
            <a:r>
              <a:rPr lang="en-US" sz="1350" i="1" dirty="0">
                <a:solidFill>
                  <a:srgbClr val="191D26"/>
                </a:solidFill>
                <a:latin typeface="Avenir Next"/>
              </a:rPr>
              <a:t> </a:t>
            </a:r>
            <a:endParaRPr sz="1350" b="0" i="1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50608" y="4489704"/>
            <a:ext cx="384048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>
                <a:solidFill>
                  <a:srgbClr val="C60A3D"/>
                </a:solidFill>
                <a:latin typeface="Avenir Next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580375" y="4014215"/>
            <a:ext cx="3749039" cy="1389888"/>
          </a:xfrm>
          <a:prstGeom prst="roundRect">
            <a:avLst/>
          </a:prstGeom>
          <a:solidFill>
            <a:srgbClr val="FC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781544" y="4206240"/>
            <a:ext cx="3346704" cy="1769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dirty="0">
                <a:solidFill>
                  <a:srgbClr val="C60A3D"/>
                </a:solidFill>
                <a:latin typeface="Avenir Next"/>
              </a:rPr>
              <a:t>WIKI </a:t>
            </a:r>
            <a:r>
              <a:rPr lang="en-US" sz="1150" b="1" dirty="0">
                <a:solidFill>
                  <a:srgbClr val="C60A3D"/>
                </a:solidFill>
                <a:latin typeface="Avenir Next"/>
              </a:rPr>
              <a:t>FILE</a:t>
            </a:r>
            <a:endParaRPr sz="1150" b="1" dirty="0">
              <a:solidFill>
                <a:srgbClr val="C60A3D"/>
              </a:solidFill>
              <a:latin typeface="Avenir Nex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81544" y="4517136"/>
            <a:ext cx="3346704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50" b="1">
                <a:solidFill>
                  <a:srgbClr val="191D26"/>
                </a:solidFill>
                <a:latin typeface="Avenir Next"/>
              </a:rPr>
              <a:t>bwcutoff ≥ (mₚₒₗₑ − m_floor) / Γ_eff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81544" y="4882896"/>
            <a:ext cx="3346704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 dirty="0">
                <a:solidFill>
                  <a:srgbClr val="191D26"/>
                </a:solidFill>
                <a:latin typeface="Avenir Next"/>
              </a:rPr>
              <a:t>Re-read </a:t>
            </a:r>
            <a:r>
              <a:rPr sz="1350" b="0" dirty="0" err="1">
                <a:solidFill>
                  <a:srgbClr val="191D26"/>
                </a:solidFill>
                <a:latin typeface="Avenir Next"/>
              </a:rPr>
              <a:t>myamp.f</a:t>
            </a:r>
            <a:r>
              <a:rPr sz="1350" b="0" dirty="0">
                <a:solidFill>
                  <a:srgbClr val="191D26"/>
                </a:solidFill>
                <a:latin typeface="Avenir Next"/>
              </a:rPr>
              <a:t> and the generated card</a:t>
            </a: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62D477F3-7B6F-DED3-00AA-8D2D523B5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/>
          </a:p>
        </p:txBody>
      </p:sp>
      <p:sp>
        <p:nvSpPr>
          <p:cNvPr id="43" name="Footer Placeholder 42">
            <a:extLst>
              <a:ext uri="{FF2B5EF4-FFF2-40B4-BE49-F238E27FC236}">
                <a16:creationId xmlns:a16="http://schemas.microsoft.com/office/drawing/2014/main" id="{39559249-391D-E09B-BA68-8A4636E17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4A87B8C6-63E4-FD22-C83E-D776D3216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5</a:t>
            </a:fld>
            <a:endParaRPr lang="en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20" fill="hold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20" fill="hold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20" fill="hold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20" fill="hold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20" fill="hold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20" fill="hold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20" fill="hold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20" fill="hold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20" fill="hold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20" fill="hold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20" fill="hold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20" fill="hold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20" fill="hold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20" fill="hold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20" fill="hold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20" fill="hold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20" fill="hold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20" fill="hold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20" fill="hold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20" fill="hold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20" fill="hold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20" fill="hold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20" fill="hold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20" fill="hold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20" fill="hold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20" fill="hold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20" fill="hold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20" fill="hold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55164-5BC8-8E85-EF4A-9AD3B77D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Design surface">
            <a:extLst>
              <a:ext uri="{FF2B5EF4-FFF2-40B4-BE49-F238E27FC236}">
                <a16:creationId xmlns:a16="http://schemas.microsoft.com/office/drawing/2014/main" id="{92C17137-91C2-B393-E784-32A8B233354C}"/>
              </a:ext>
            </a:extLst>
          </p:cNvPr>
          <p:cNvSpPr/>
          <p:nvPr/>
        </p:nvSpPr>
        <p:spPr>
          <a:xfrm>
            <a:off x="609600" y="368300"/>
            <a:ext cx="3683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02" name="Editable text">
            <a:extLst>
              <a:ext uri="{FF2B5EF4-FFF2-40B4-BE49-F238E27FC236}">
                <a16:creationId xmlns:a16="http://schemas.microsoft.com/office/drawing/2014/main" id="{BA223171-B639-6A52-89E1-E0B121F42565}"/>
              </a:ext>
            </a:extLst>
          </p:cNvPr>
          <p:cNvSpPr/>
          <p:nvPr/>
        </p:nvSpPr>
        <p:spPr>
          <a:xfrm>
            <a:off x="609600" y="546100"/>
            <a:ext cx="8636000" cy="673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000" b="1" i="0" spc="0" dirty="0">
                <a:solidFill>
                  <a:srgbClr val="191D26"/>
                </a:solidFill>
                <a:latin typeface="Avenir Next"/>
              </a:rPr>
              <a:t>Silent Failure Tests</a:t>
            </a:r>
          </a:p>
        </p:txBody>
      </p:sp>
      <p:sp>
        <p:nvSpPr>
          <p:cNvPr id="107" name="Editable text">
            <a:extLst>
              <a:ext uri="{FF2B5EF4-FFF2-40B4-BE49-F238E27FC236}">
                <a16:creationId xmlns:a16="http://schemas.microsoft.com/office/drawing/2014/main" id="{E378F902-631F-5D1D-2D1F-6B75620678DF}"/>
              </a:ext>
            </a:extLst>
          </p:cNvPr>
          <p:cNvSpPr/>
          <p:nvPr/>
        </p:nvSpPr>
        <p:spPr>
          <a:xfrm>
            <a:off x="609600" y="1511300"/>
            <a:ext cx="10972800" cy="393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100" b="0" i="0" spc="0" dirty="0">
                <a:solidFill>
                  <a:srgbClr val="191D26"/>
                </a:solidFill>
                <a:latin typeface="Avenir Next"/>
              </a:rPr>
              <a:t>Agents excel at fixing error messages</a:t>
            </a:r>
          </a:p>
        </p:txBody>
      </p:sp>
      <p:sp>
        <p:nvSpPr>
          <p:cNvPr id="108" name="Editable text">
            <a:extLst>
              <a:ext uri="{FF2B5EF4-FFF2-40B4-BE49-F238E27FC236}">
                <a16:creationId xmlns:a16="http://schemas.microsoft.com/office/drawing/2014/main" id="{97738F71-A7E8-34BA-3218-B7A3721B1B47}"/>
              </a:ext>
            </a:extLst>
          </p:cNvPr>
          <p:cNvSpPr/>
          <p:nvPr/>
        </p:nvSpPr>
        <p:spPr>
          <a:xfrm>
            <a:off x="609600" y="1968500"/>
            <a:ext cx="109728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100" b="1" i="0" spc="0" dirty="0">
                <a:solidFill>
                  <a:srgbClr val="C60A3D"/>
                </a:solidFill>
                <a:latin typeface="Avenir Next"/>
              </a:rPr>
              <a:t>Incorrect simulation settings may produce no error message</a:t>
            </a:r>
          </a:p>
        </p:txBody>
      </p:sp>
      <p:sp>
        <p:nvSpPr>
          <p:cNvPr id="109" name="Design surface">
            <a:extLst>
              <a:ext uri="{FF2B5EF4-FFF2-40B4-BE49-F238E27FC236}">
                <a16:creationId xmlns:a16="http://schemas.microsoft.com/office/drawing/2014/main" id="{6E59A58D-6B0E-A2A0-69AE-4D221D8E520B}"/>
              </a:ext>
            </a:extLst>
          </p:cNvPr>
          <p:cNvSpPr/>
          <p:nvPr/>
        </p:nvSpPr>
        <p:spPr>
          <a:xfrm>
            <a:off x="609600" y="2857500"/>
            <a:ext cx="6146800" cy="1625600"/>
          </a:xfrm>
          <a:prstGeom prst="roundRect">
            <a:avLst>
              <a:gd name="adj" fmla="val 6500"/>
            </a:avLst>
          </a:prstGeom>
          <a:solidFill>
            <a:srgbClr val="F5F6F8"/>
          </a:solidFill>
          <a:ln w="8890">
            <a:solidFill>
              <a:srgbClr val="E0E3E9"/>
            </a:solidFill>
          </a:ln>
        </p:spPr>
        <p:txBody>
          <a:bodyPr/>
          <a:lstStyle/>
          <a:p>
            <a:endParaRPr lang="en-DE"/>
          </a:p>
        </p:txBody>
      </p:sp>
      <p:sp>
        <p:nvSpPr>
          <p:cNvPr id="110" name="Editable text">
            <a:extLst>
              <a:ext uri="{FF2B5EF4-FFF2-40B4-BE49-F238E27FC236}">
                <a16:creationId xmlns:a16="http://schemas.microsoft.com/office/drawing/2014/main" id="{85AFB316-384B-5502-B3FD-46AB99559032}"/>
              </a:ext>
            </a:extLst>
          </p:cNvPr>
          <p:cNvSpPr/>
          <p:nvPr/>
        </p:nvSpPr>
        <p:spPr>
          <a:xfrm>
            <a:off x="800100" y="3022600"/>
            <a:ext cx="5765800" cy="11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70" b="0" i="0" spc="0" dirty="0">
                <a:solidFill>
                  <a:srgbClr val="191D26"/>
                </a:solidFill>
                <a:latin typeface="Avenir Next"/>
              </a:rPr>
              <a:t>I'm running generate p p &gt; t t~, t &gt; b w+. What are the matrix-element-level final-state particles of each event?</a:t>
            </a:r>
            <a:endParaRPr lang="en-DE" sz="157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111" name="Design surface">
            <a:extLst>
              <a:ext uri="{FF2B5EF4-FFF2-40B4-BE49-F238E27FC236}">
                <a16:creationId xmlns:a16="http://schemas.microsoft.com/office/drawing/2014/main" id="{3973C8F0-AF77-0246-D0FC-F1A336BC81BC}"/>
              </a:ext>
            </a:extLst>
          </p:cNvPr>
          <p:cNvSpPr/>
          <p:nvPr/>
        </p:nvSpPr>
        <p:spPr>
          <a:xfrm>
            <a:off x="609600" y="4140200"/>
            <a:ext cx="6146800" cy="355600"/>
          </a:xfrm>
          <a:prstGeom prst="rect">
            <a:avLst/>
          </a:prstGeom>
          <a:solidFill>
            <a:srgbClr val="EAF3EE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2" name="Editable text">
            <a:extLst>
              <a:ext uri="{FF2B5EF4-FFF2-40B4-BE49-F238E27FC236}">
                <a16:creationId xmlns:a16="http://schemas.microsoft.com/office/drawing/2014/main" id="{2963040C-7EC9-1BAD-213F-67DDE61EAE95}"/>
              </a:ext>
            </a:extLst>
          </p:cNvPr>
          <p:cNvSpPr/>
          <p:nvPr/>
        </p:nvSpPr>
        <p:spPr>
          <a:xfrm>
            <a:off x="800100" y="4191000"/>
            <a:ext cx="5765800" cy="292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i="0" spc="0" dirty="0">
                <a:solidFill>
                  <a:srgbClr val="245A40"/>
                </a:solidFill>
                <a:latin typeface="Avenir Next"/>
              </a:rPr>
              <a:t>b</a:t>
            </a:r>
            <a:r>
              <a:rPr lang="en-DE" sz="1600" b="1" i="0" spc="0" dirty="0">
                <a:solidFill>
                  <a:srgbClr val="245A40"/>
                </a:solidFill>
                <a:latin typeface="Avenir Next"/>
              </a:rPr>
              <a:t> w+ t~</a:t>
            </a:r>
          </a:p>
        </p:txBody>
      </p:sp>
      <p:sp>
        <p:nvSpPr>
          <p:cNvPr id="113" name="Design surface">
            <a:extLst>
              <a:ext uri="{FF2B5EF4-FFF2-40B4-BE49-F238E27FC236}">
                <a16:creationId xmlns:a16="http://schemas.microsoft.com/office/drawing/2014/main" id="{2A0DF38A-F470-47E3-B936-2D0FB5E1636B}"/>
              </a:ext>
            </a:extLst>
          </p:cNvPr>
          <p:cNvSpPr/>
          <p:nvPr/>
        </p:nvSpPr>
        <p:spPr>
          <a:xfrm>
            <a:off x="609600" y="4635500"/>
            <a:ext cx="6146800" cy="1549400"/>
          </a:xfrm>
          <a:prstGeom prst="roundRect">
            <a:avLst>
              <a:gd name="adj" fmla="val 6500"/>
            </a:avLst>
          </a:prstGeom>
          <a:solidFill>
            <a:srgbClr val="F5F6F8"/>
          </a:solidFill>
          <a:ln w="8890">
            <a:solidFill>
              <a:srgbClr val="E0E3E9"/>
            </a:solidFill>
          </a:ln>
        </p:spPr>
        <p:txBody>
          <a:bodyPr/>
          <a:lstStyle/>
          <a:p>
            <a:endParaRPr lang="en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Editable text">
                <a:extLst>
                  <a:ext uri="{FF2B5EF4-FFF2-40B4-BE49-F238E27FC236}">
                    <a16:creationId xmlns:a16="http://schemas.microsoft.com/office/drawing/2014/main" id="{C0BBA3F6-BA65-AA03-FEF4-FF822233149F}"/>
                  </a:ext>
                </a:extLst>
              </p:cNvPr>
              <p:cNvSpPr/>
              <p:nvPr/>
            </p:nvSpPr>
            <p:spPr>
              <a:xfrm>
                <a:off x="800100" y="4749800"/>
                <a:ext cx="5765800" cy="115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>
                <a:noAutofit/>
              </a:bodyPr>
              <a:lstStyle/>
              <a:p>
                <a:pPr marL="0" marR="0" lvl="0" indent="0" algn="l">
                  <a:lnSpc>
                    <a:spcPct val="102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10" b="0" i="0" spc="0" dirty="0">
                    <a:solidFill>
                      <a:srgbClr val="191D26"/>
                    </a:solidFill>
                    <a:latin typeface="Avenir Next"/>
                  </a:rPr>
                  <a:t>I'm setting up the LO signal calculation</a:t>
                </a:r>
              </a:p>
              <a:p>
                <a:pPr marL="0" marR="0" lvl="0" indent="0" algn="l">
                  <a:lnSpc>
                    <a:spcPct val="102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GB" sz="1510" i="1" dirty="0" smtClean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GB" sz="1510" i="1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1510" i="1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GB" sz="1510" i="0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sz="1510" i="1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1510" i="0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a:rPr lang="en-GB" sz="1510" i="1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1510" i="0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sz="1510" i="1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1510" i="0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 </m:t>
                      </m:r>
                      <m:r>
                        <a:rPr lang="en-GB" sz="1510" i="1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GB" sz="1510" i="0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a:rPr lang="en-GB" sz="1510" i="1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sz="1510" i="0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GB" sz="1510" i="0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1510" i="0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p>
                          <m:r>
                            <a:rPr lang="en-GB" sz="1510" i="0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GB" sz="1510" i="0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1510" i="0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p>
                          <m:r>
                            <a:rPr lang="en-GB" sz="1510" i="0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GB" sz="1510" i="0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a:rPr lang="en-GB" sz="1510" i="1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GB" sz="1510" i="0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sz="1510" i="1" dirty="0">
                          <a:solidFill>
                            <a:srgbClr val="191D26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en-GB" sz="1510" i="1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1510" i="1" dirty="0">
                              <a:solidFill>
                                <a:srgbClr val="191D26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n-GB" sz="1510" dirty="0">
                  <a:solidFill>
                    <a:srgbClr val="191D26"/>
                  </a:solidFill>
                  <a:latin typeface="Avenir Next"/>
                </a:endParaRPr>
              </a:p>
              <a:p>
                <a:pPr marL="0" marR="0" lvl="0" indent="0" algn="l">
                  <a:lnSpc>
                    <a:spcPct val="102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10" b="0" i="0" spc="0" dirty="0">
                    <a:solidFill>
                      <a:srgbClr val="191D26"/>
                    </a:solidFill>
                    <a:latin typeface="Avenir Next"/>
                  </a:rPr>
                  <a:t>in 2HDM type-II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10" b="0" i="1" smtClean="0">
                            <a:solidFill>
                              <a:srgbClr val="191D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10" b="0" i="1" smtClean="0">
                            <a:solidFill>
                              <a:srgbClr val="191D26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510" b="0" i="1" smtClean="0">
                            <a:solidFill>
                              <a:srgbClr val="191D26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510" b="0" i="1" smtClean="0">
                        <a:solidFill>
                          <a:srgbClr val="191D26"/>
                        </a:solidFill>
                        <a:latin typeface="Cambria Math" panose="02040503050406030204" pitchFamily="18" charset="0"/>
                      </a:rPr>
                      <m:t>=170</m:t>
                    </m:r>
                  </m:oMath>
                </a14:m>
                <a:r>
                  <a:rPr lang="en-GB" sz="1510" b="0" i="0" spc="0" dirty="0">
                    <a:solidFill>
                      <a:srgbClr val="191D26"/>
                    </a:solidFill>
                    <a:latin typeface="Avenir Next"/>
                  </a:rPr>
                  <a:t>GeV </a:t>
                </a:r>
                <a:r>
                  <a:rPr lang="en-US" sz="1510" b="0" i="0" spc="0" dirty="0">
                    <a:solidFill>
                      <a:srgbClr val="191D26"/>
                    </a:solidFill>
                    <a:latin typeface="Avenir Next"/>
                  </a:rPr>
                  <a:t>and </a:t>
                </a:r>
                <a:r>
                  <a:rPr lang="en-GB" sz="1510" b="0" i="0" spc="0" dirty="0">
                    <a:solidFill>
                      <a:srgbClr val="191D26"/>
                    </a:solidFill>
                    <a:latin typeface="Avenir Next"/>
                  </a:rPr>
                  <a:t>the SM-like Higgs is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10" b="0" i="1" smtClean="0">
                            <a:solidFill>
                              <a:srgbClr val="191D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10" b="0" i="1" smtClean="0">
                            <a:solidFill>
                              <a:srgbClr val="191D26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510" b="0" i="1" smtClean="0">
                            <a:solidFill>
                              <a:srgbClr val="191D26"/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</m:sub>
                    </m:sSub>
                    <m:r>
                      <a:rPr lang="en-US" sz="1510" b="0" i="1" smtClean="0">
                        <a:solidFill>
                          <a:srgbClr val="191D26"/>
                        </a:solidFill>
                        <a:latin typeface="Cambria Math" panose="02040503050406030204" pitchFamily="18" charset="0"/>
                      </a:rPr>
                      <m:t>=125</m:t>
                    </m:r>
                  </m:oMath>
                </a14:m>
                <a:r>
                  <a:rPr lang="en-GB" sz="1510" b="0" i="0" spc="0" dirty="0">
                    <a:solidFill>
                      <a:srgbClr val="191D26"/>
                    </a:solidFill>
                    <a:latin typeface="Avenir Next"/>
                  </a:rPr>
                  <a:t> GeV. How do I simulate this? </a:t>
                </a:r>
                <a:endParaRPr lang="en-DE" sz="1510" dirty="0">
                  <a:solidFill>
                    <a:srgbClr val="191D26"/>
                  </a:solidFill>
                  <a:latin typeface="Avenir Next"/>
                </a:endParaRPr>
              </a:p>
            </p:txBody>
          </p:sp>
        </mc:Choice>
        <mc:Fallback xmlns:p14="http://schemas.microsoft.com/office/powerpoint/2010/main" xmlns:a16="http://schemas.microsoft.com/office/drawing/2014/main" xmlns:m="http://schemas.openxmlformats.org/officeDocument/2006/math" xmlns="">
          <p:sp>
            <p:nvSpPr>
              <p:cNvPr id="114" name="Editable text"/>
              <p:cNvSpPr/>
              <p:nvPr/>
            </p:nvSpPr>
            <p:spPr>
              <a:xfrm>
                <a:off x="800100" y="4749800"/>
                <a:ext cx="5765800" cy="115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>
                <a:noAutofit/>
              </a:bodyPr>
              <a:lstStyle/>
              <a:p>
                <a:pPr marL="0" marR="0" indent="0" lvl="0" algn="l">
                  <a:lnSpc>
                    <a:spcPct val="102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dirty="0" sz="1510" spc="0" b="0" i="0">
                    <a:solidFill>
                      <a:srgbClr val="191D26"/>
                    </a:solidFill>
                    <a:latin typeface="Avenir Next"/>
                  </a:rPr>
                  <a:t>I'm setting up the LO signal calculation</a:t>
                </a:r>
              </a:p>
              <a:p>
                <a:pPr marL="0" marR="0" indent="0" lvl="0" algn="l">
                  <a:lnSpc>
                    <a:spcPct val="102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𝑏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𝑏̅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→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𝐴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,  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𝐴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→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𝑍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 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ℎ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,  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𝑍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→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ℓ</a:t>
                </a:r>
                <a:r>
                  <a:rPr sz="1132" baseline="35000">
                    <a:solidFill>
                      <a:srgbClr val="191D26"/>
                    </a:solidFill>
                    <a:latin typeface="Cambria Math"/>
                  </a:rPr>
                  <a:t>+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ℓ</a:t>
                </a:r>
                <a:r>
                  <a:rPr sz="1132" baseline="35000">
                    <a:solidFill>
                      <a:srgbClr val="191D26"/>
                    </a:solidFill>
                    <a:latin typeface="Cambria Math"/>
                  </a:rPr>
                  <a:t>−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,  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ℎ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→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𝑏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𝑏̅</a:t>
                </a:r>
                <a:endParaRPr lang="en-GB" dirty="0" sz="1510">
                  <a:solidFill>
                    <a:srgbClr val="191D26"/>
                  </a:solidFill>
                  <a:latin typeface="Avenir Next"/>
                </a:endParaRPr>
              </a:p>
              <a:p>
                <a:pPr marL="0" marR="0" indent="0" lvl="0" algn="l">
                  <a:lnSpc>
                    <a:spcPct val="102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dirty="0" sz="1510" spc="0" b="0" i="0">
                    <a:solidFill>
                      <a:srgbClr val="191D26"/>
                    </a:solidFill>
                    <a:latin typeface="Avenir Next"/>
                  </a:rPr>
                  <a:t>in 2HDM type-II with 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𝑚</a:t>
                </a:r>
                <a:r>
                  <a:rPr sz="1132" baseline="-25000">
                    <a:solidFill>
                      <a:srgbClr val="191D26"/>
                    </a:solidFill>
                    <a:latin typeface="Cambria Math"/>
                  </a:rPr>
                  <a:t>𝐴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=170</a:t>
                </a:r>
                <a:r>
                  <a:rPr lang="en-GB" dirty="0" sz="1510" spc="0" b="0" i="0">
                    <a:solidFill>
                      <a:srgbClr val="191D26"/>
                    </a:solidFill>
                    <a:latin typeface="Avenir Next"/>
                  </a:rPr>
                  <a:t>GeV </a:t>
                </a:r>
                <a:r>
                  <a:rPr lang="en-US" dirty="0" sz="1510" spc="0" b="0" i="0">
                    <a:solidFill>
                      <a:srgbClr val="191D26"/>
                    </a:solidFill>
                    <a:latin typeface="Avenir Next"/>
                  </a:rPr>
                  <a:t>and </a:t>
                </a:r>
                <a:r>
                  <a:rPr lang="en-GB" dirty="0" sz="1510" spc="0" b="0" i="0">
                    <a:solidFill>
                      <a:srgbClr val="191D26"/>
                    </a:solidFill>
                    <a:latin typeface="Avenir Next"/>
                  </a:rPr>
                  <a:t>the SM-like Higgs is at 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𝑚</a:t>
                </a:r>
                <a:r>
                  <a:rPr sz="1132" baseline="-25000">
                    <a:solidFill>
                      <a:srgbClr val="191D26"/>
                    </a:solidFill>
                    <a:latin typeface="Cambria Math"/>
                  </a:rPr>
                  <a:t>ℎ</a:t>
                </a:r>
                <a:r>
                  <a:rPr sz="1510" baseline="0">
                    <a:solidFill>
                      <a:srgbClr val="191D26"/>
                    </a:solidFill>
                    <a:latin typeface="Cambria Math"/>
                  </a:rPr>
                  <a:t>=125</a:t>
                </a:r>
                <a:r>
                  <a:rPr lang="en-GB" dirty="0" sz="1510" spc="0" b="0" i="0">
                    <a:solidFill>
                      <a:srgbClr val="191D26"/>
                    </a:solidFill>
                    <a:latin typeface="Avenir Next"/>
                  </a:rPr>
                  <a:t> GeV. How do I simulate this? </a:t>
                </a:r>
                <a:endParaRPr lang="en-DE" dirty="0" sz="1510">
                  <a:solidFill>
                    <a:srgbClr val="191D26"/>
                  </a:solidFill>
                  <a:latin typeface="Avenir Next"/>
                </a:endParaRPr>
              </a:p>
            </p:txBody>
          </p:sp>
        </mc:Fallback>
      </mc:AlternateContent>
      <p:sp>
        <p:nvSpPr>
          <p:cNvPr id="115" name="Design surface">
            <a:extLst>
              <a:ext uri="{FF2B5EF4-FFF2-40B4-BE49-F238E27FC236}">
                <a16:creationId xmlns:a16="http://schemas.microsoft.com/office/drawing/2014/main" id="{4189C5B2-2555-3C1F-085E-81F7CC17BE2B}"/>
              </a:ext>
            </a:extLst>
          </p:cNvPr>
          <p:cNvSpPr/>
          <p:nvPr/>
        </p:nvSpPr>
        <p:spPr>
          <a:xfrm>
            <a:off x="609600" y="5829300"/>
            <a:ext cx="6146800" cy="355600"/>
          </a:xfrm>
          <a:prstGeom prst="rect">
            <a:avLst/>
          </a:prstGeom>
          <a:solidFill>
            <a:srgbClr val="EAF3EE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6" name="Editable text">
            <a:extLst>
              <a:ext uri="{FF2B5EF4-FFF2-40B4-BE49-F238E27FC236}">
                <a16:creationId xmlns:a16="http://schemas.microsoft.com/office/drawing/2014/main" id="{F51D968F-7435-3CAA-BB20-66E9C67C3F18}"/>
              </a:ext>
            </a:extLst>
          </p:cNvPr>
          <p:cNvSpPr/>
          <p:nvPr/>
        </p:nvSpPr>
        <p:spPr>
          <a:xfrm>
            <a:off x="800100" y="5880100"/>
            <a:ext cx="57658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600" b="1" i="0" spc="0" dirty="0">
                <a:solidFill>
                  <a:srgbClr val="245A40"/>
                </a:solidFill>
                <a:latin typeface="Avenir Next"/>
              </a:rPr>
              <a:t>Decay chain + widen bwcutoff</a:t>
            </a:r>
          </a:p>
        </p:txBody>
      </p:sp>
      <p:graphicFrame>
        <p:nvGraphicFramePr>
          <p:cNvPr id="900" name="Table 11">
            <a:extLst>
              <a:ext uri="{FF2B5EF4-FFF2-40B4-BE49-F238E27FC236}">
                <a16:creationId xmlns:a16="http://schemas.microsoft.com/office/drawing/2014/main" id="{787AD6CD-7A25-4DBE-6937-2F261171572E}"/>
              </a:ext>
            </a:extLst>
          </p:cNvPr>
          <p:cNvGraphicFramePr>
            <a:graphicFrameLocks noGrp="1"/>
          </p:cNvGraphicFramePr>
          <p:nvPr/>
        </p:nvGraphicFramePr>
        <p:xfrm>
          <a:off x="7048500" y="2514600"/>
          <a:ext cx="4378325" cy="3670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55725">
                  <a:extLst>
                    <a:ext uri="{9D8B030D-6E8A-4147-A177-3AD203B41FA5}">
                      <a16:colId xmlns:a16="http://schemas.microsoft.com/office/drawing/2014/main" val="3568845846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94474266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133963468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DE" sz="1300" b="1" i="0" spc="0" dirty="0">
                          <a:solidFill>
                            <a:srgbClr val="FFFFFF"/>
                          </a:solidFill>
                          <a:latin typeface="Avenir Next"/>
                        </a:rPr>
                        <a:t>Qwen3.5 27B</a:t>
                      </a:r>
                    </a:p>
                  </a:txBody>
                  <a:tcPr marL="101600" marR="101600" marT="50800" marB="5080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191D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b="1" i="0" spc="0" dirty="0">
                          <a:solidFill>
                            <a:srgbClr val="FFFFFF"/>
                          </a:solidFill>
                          <a:latin typeface="Avenir Next"/>
                        </a:rPr>
                        <a:t>w/</a:t>
                      </a:r>
                      <a:r>
                        <a:rPr lang="en-DE" sz="1300" b="1" i="0" spc="0" dirty="0">
                          <a:solidFill>
                            <a:srgbClr val="FFFFFF"/>
                          </a:solidFill>
                          <a:latin typeface="Avenir Next"/>
                        </a:rPr>
                        <a:t> MadAgents</a:t>
                      </a:r>
                    </a:p>
                  </a:txBody>
                  <a:tcPr marL="101600" marR="101600" marT="50800" marB="5080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191D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DE" sz="1300" b="1" i="0" spc="0" dirty="0">
                          <a:solidFill>
                            <a:srgbClr val="FFFFFF"/>
                          </a:solidFill>
                          <a:latin typeface="Avenir Next"/>
                        </a:rPr>
                        <a:t>w/ trained memory</a:t>
                      </a:r>
                    </a:p>
                  </a:txBody>
                  <a:tcPr marL="101600" marR="101600" marT="50800" marB="5080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191D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14931"/>
                  </a:ext>
                </a:extLst>
              </a:tr>
              <a:tr h="1485900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DE" sz="3100" b="1" i="0" spc="0" dirty="0">
                          <a:solidFill>
                            <a:srgbClr val="191D26"/>
                          </a:solidFill>
                          <a:latin typeface="Avenir Next"/>
                        </a:rPr>
                        <a:t>6/10</a:t>
                      </a:r>
                    </a:p>
                  </a:txBody>
                  <a:tcPr marL="101600" marR="101600" marT="50800" marB="5080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DE" sz="3100" b="1" i="0" spc="0" dirty="0">
                          <a:solidFill>
                            <a:srgbClr val="191D26"/>
                          </a:solidFill>
                          <a:latin typeface="Avenir Next"/>
                        </a:rPr>
                        <a:t>9/10</a:t>
                      </a:r>
                    </a:p>
                  </a:txBody>
                  <a:tcPr marL="101600" marR="101600" marT="50800" marB="5080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DE" sz="3100" b="1" i="0" spc="0" dirty="0">
                          <a:solidFill>
                            <a:srgbClr val="C60A3D"/>
                          </a:solidFill>
                          <a:latin typeface="Avenir Next"/>
                        </a:rPr>
                        <a:t>9/10</a:t>
                      </a:r>
                    </a:p>
                  </a:txBody>
                  <a:tcPr marL="101600" marR="101600" marT="50800" marB="5080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112555"/>
                  </a:ext>
                </a:extLst>
              </a:tr>
              <a:tr h="1574800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DE" sz="3100" b="1" i="0" spc="0" dirty="0">
                          <a:solidFill>
                            <a:srgbClr val="191D26"/>
                          </a:solidFill>
                          <a:latin typeface="Avenir Next"/>
                        </a:rPr>
                        <a:t>0/10</a:t>
                      </a:r>
                    </a:p>
                  </a:txBody>
                  <a:tcPr marL="101600" marR="101600" marT="50800" marB="5080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DE" sz="3100" b="1" i="0" spc="0" dirty="0">
                          <a:solidFill>
                            <a:srgbClr val="191D26"/>
                          </a:solidFill>
                          <a:latin typeface="Avenir Next"/>
                        </a:rPr>
                        <a:t>2/10</a:t>
                      </a:r>
                    </a:p>
                  </a:txBody>
                  <a:tcPr marL="101600" marR="101600" marT="50800" marB="5080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DE" sz="3100" b="1" i="0" spc="0" dirty="0">
                          <a:solidFill>
                            <a:srgbClr val="C60A3D"/>
                          </a:solidFill>
                          <a:latin typeface="Avenir Next"/>
                        </a:rPr>
                        <a:t>5/10</a:t>
                      </a:r>
                    </a:p>
                  </a:txBody>
                  <a:tcPr marL="101600" marR="101600" marT="50800" marB="5080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A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772869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89A8C636-335E-0AE6-1D78-0AB651D628B8}"/>
              </a:ext>
            </a:extLst>
          </p:cNvPr>
          <p:cNvSpPr/>
          <p:nvPr/>
        </p:nvSpPr>
        <p:spPr>
          <a:xfrm>
            <a:off x="7048500" y="3124200"/>
            <a:ext cx="4533900" cy="151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65FB81-AD43-FB9D-28AC-51328A25E20F}"/>
              </a:ext>
            </a:extLst>
          </p:cNvPr>
          <p:cNvSpPr/>
          <p:nvPr/>
        </p:nvSpPr>
        <p:spPr>
          <a:xfrm>
            <a:off x="6978650" y="4615659"/>
            <a:ext cx="4533900" cy="1636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046A1F-2742-03F5-C82A-9CF286E56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08C44-FD6E-4B94-39CA-580F65759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8E066-F627-E669-455A-1A5263454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0337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/>
      <p:bldP spid="111" grpId="0" animBg="1"/>
      <p:bldP spid="112" grpId="0"/>
      <p:bldP spid="113" grpId="0" animBg="1"/>
      <p:bldP spid="114" grpId="0"/>
      <p:bldP spid="115" grpId="0" animBg="1"/>
      <p:bldP spid="116" grpId="0"/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Design surface"/>
          <p:cNvSpPr/>
          <p:nvPr/>
        </p:nvSpPr>
        <p:spPr>
          <a:xfrm>
            <a:off x="609600" y="368300"/>
            <a:ext cx="3683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02" name="Editable text"/>
          <p:cNvSpPr/>
          <p:nvPr/>
        </p:nvSpPr>
        <p:spPr>
          <a:xfrm>
            <a:off x="609600" y="546100"/>
            <a:ext cx="8636000" cy="673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spc="0" dirty="0">
                <a:solidFill>
                  <a:srgbClr val="191D26"/>
                </a:solidFill>
                <a:latin typeface="Avenir Next"/>
              </a:rPr>
              <a:t>Use cases</a:t>
            </a:r>
            <a:endParaRPr lang="en-DE" sz="300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107" name="Design surface"/>
          <p:cNvSpPr/>
          <p:nvPr/>
        </p:nvSpPr>
        <p:spPr>
          <a:xfrm>
            <a:off x="609600" y="2044700"/>
            <a:ext cx="2514600" cy="3467100"/>
          </a:xfrm>
          <a:prstGeom prst="roundRect">
            <a:avLst>
              <a:gd name="adj" fmla="val 6500"/>
            </a:avLst>
          </a:prstGeom>
          <a:solidFill>
            <a:srgbClr val="F5F6F8"/>
          </a:solidFill>
          <a:ln w="8890">
            <a:solidFill>
              <a:srgbClr val="E0E3E9"/>
            </a:solidFill>
          </a:ln>
        </p:spPr>
        <p:txBody>
          <a:bodyPr/>
          <a:lstStyle/>
          <a:p>
            <a:endParaRPr lang="en-DE"/>
          </a:p>
        </p:txBody>
      </p:sp>
      <p:pic>
        <p:nvPicPr>
          <p:cNvPr id="108" name="Picture 14" descr="installation.png">
            <a:extLst>
              <a:ext uri="{FF2B5EF4-FFF2-40B4-BE49-F238E27FC236}">
                <a16:creationId xmlns:a16="http://schemas.microsoft.com/office/drawing/2014/main" id="{FB48BDBE-1F80-24D4-49EC-9A3EF6AD1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00" y="2425700"/>
            <a:ext cx="965200" cy="965200"/>
          </a:xfrm>
          <a:prstGeom prst="rect">
            <a:avLst/>
          </a:prstGeom>
        </p:spPr>
      </p:pic>
      <p:sp>
        <p:nvSpPr>
          <p:cNvPr id="109" name="Editable text"/>
          <p:cNvSpPr/>
          <p:nvPr/>
        </p:nvSpPr>
        <p:spPr>
          <a:xfrm>
            <a:off x="812800" y="3721100"/>
            <a:ext cx="2108200" cy="1384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1" i="0" spc="0" dirty="0">
                <a:solidFill>
                  <a:srgbClr val="191D26"/>
                </a:solidFill>
                <a:latin typeface="Avenir Next"/>
              </a:rPr>
              <a:t>Installation</a:t>
            </a:r>
          </a:p>
        </p:txBody>
      </p:sp>
      <p:sp>
        <p:nvSpPr>
          <p:cNvPr id="110" name="Design surface"/>
          <p:cNvSpPr/>
          <p:nvPr/>
        </p:nvSpPr>
        <p:spPr>
          <a:xfrm>
            <a:off x="1651000" y="5219700"/>
            <a:ext cx="4318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1" name="Design surface"/>
          <p:cNvSpPr/>
          <p:nvPr/>
        </p:nvSpPr>
        <p:spPr>
          <a:xfrm>
            <a:off x="3429000" y="2044700"/>
            <a:ext cx="2514600" cy="3467100"/>
          </a:xfrm>
          <a:prstGeom prst="roundRect">
            <a:avLst>
              <a:gd name="adj" fmla="val 6500"/>
            </a:avLst>
          </a:prstGeom>
          <a:solidFill>
            <a:srgbClr val="F5F6F8"/>
          </a:solidFill>
          <a:ln w="8890">
            <a:solidFill>
              <a:srgbClr val="E0E3E9"/>
            </a:solidFill>
          </a:ln>
        </p:spPr>
        <p:txBody>
          <a:bodyPr/>
          <a:lstStyle/>
          <a:p>
            <a:endParaRPr lang="en-DE"/>
          </a:p>
        </p:txBody>
      </p:sp>
      <p:pic>
        <p:nvPicPr>
          <p:cNvPr id="112" name="Picture 17" descr="teaching.png">
            <a:extLst>
              <a:ext uri="{FF2B5EF4-FFF2-40B4-BE49-F238E27FC236}">
                <a16:creationId xmlns:a16="http://schemas.microsoft.com/office/drawing/2014/main" id="{AEDD0371-4D99-A995-21D4-1812E5C00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700" y="2425700"/>
            <a:ext cx="965200" cy="965200"/>
          </a:xfrm>
          <a:prstGeom prst="rect">
            <a:avLst/>
          </a:prstGeom>
        </p:spPr>
      </p:pic>
      <p:sp>
        <p:nvSpPr>
          <p:cNvPr id="113" name="Editable text"/>
          <p:cNvSpPr/>
          <p:nvPr/>
        </p:nvSpPr>
        <p:spPr>
          <a:xfrm>
            <a:off x="3632200" y="3721100"/>
            <a:ext cx="2108200" cy="1384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1" i="0" spc="0" dirty="0">
                <a:solidFill>
                  <a:srgbClr val="191D26"/>
                </a:solidFill>
                <a:latin typeface="Avenir Next"/>
              </a:rPr>
              <a:t>Teaching</a:t>
            </a:r>
            <a:br>
              <a:rPr sz="2000" dirty="0">
                <a:solidFill>
                  <a:srgbClr val="191D26"/>
                </a:solidFill>
              </a:rPr>
            </a:br>
            <a:r>
              <a:rPr sz="2000" b="1" i="0" spc="0" dirty="0">
                <a:solidFill>
                  <a:srgbClr val="191D26"/>
                </a:solidFill>
                <a:latin typeface="Avenir Next"/>
              </a:rPr>
              <a:t>inexperienced</a:t>
            </a:r>
            <a:br>
              <a:rPr sz="2000" dirty="0">
                <a:solidFill>
                  <a:srgbClr val="191D26"/>
                </a:solidFill>
              </a:rPr>
            </a:br>
            <a:r>
              <a:rPr sz="2000" b="1" i="0" spc="0" dirty="0">
                <a:solidFill>
                  <a:srgbClr val="191D26"/>
                </a:solidFill>
                <a:latin typeface="Avenir Next"/>
              </a:rPr>
              <a:t>users</a:t>
            </a:r>
          </a:p>
        </p:txBody>
      </p:sp>
      <p:sp>
        <p:nvSpPr>
          <p:cNvPr id="114" name="Design surface"/>
          <p:cNvSpPr/>
          <p:nvPr/>
        </p:nvSpPr>
        <p:spPr>
          <a:xfrm>
            <a:off x="4470400" y="5219700"/>
            <a:ext cx="4318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5" name="Design surface"/>
          <p:cNvSpPr/>
          <p:nvPr/>
        </p:nvSpPr>
        <p:spPr>
          <a:xfrm>
            <a:off x="6248400" y="2044700"/>
            <a:ext cx="2514600" cy="3467100"/>
          </a:xfrm>
          <a:prstGeom prst="roundRect">
            <a:avLst>
              <a:gd name="adj" fmla="val 6500"/>
            </a:avLst>
          </a:prstGeom>
          <a:solidFill>
            <a:srgbClr val="F5F6F8"/>
          </a:solidFill>
          <a:ln w="8890">
            <a:solidFill>
              <a:srgbClr val="E0E3E9"/>
            </a:solidFill>
          </a:ln>
        </p:spPr>
        <p:txBody>
          <a:bodyPr/>
          <a:lstStyle/>
          <a:p>
            <a:endParaRPr lang="en-DE"/>
          </a:p>
        </p:txBody>
      </p:sp>
      <p:pic>
        <p:nvPicPr>
          <p:cNvPr id="116" name="Picture 20" descr="advanced.png">
            <a:extLst>
              <a:ext uri="{FF2B5EF4-FFF2-40B4-BE49-F238E27FC236}">
                <a16:creationId xmlns:a16="http://schemas.microsoft.com/office/drawing/2014/main" id="{7AB08A69-C3C6-2870-D4F6-1F7A789EC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3100" y="2425700"/>
            <a:ext cx="965200" cy="965200"/>
          </a:xfrm>
          <a:prstGeom prst="rect">
            <a:avLst/>
          </a:prstGeom>
        </p:spPr>
      </p:pic>
      <p:sp>
        <p:nvSpPr>
          <p:cNvPr id="117" name="Editable text"/>
          <p:cNvSpPr/>
          <p:nvPr/>
        </p:nvSpPr>
        <p:spPr>
          <a:xfrm>
            <a:off x="6451600" y="3721100"/>
            <a:ext cx="2108200" cy="1384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1" i="0" spc="0">
                <a:solidFill>
                  <a:srgbClr val="191D26"/>
                </a:solidFill>
                <a:latin typeface="Avenir Next"/>
              </a:rPr>
              <a:t>Advanced</a:t>
            </a:r>
            <a:br/>
            <a:r>
              <a:rPr sz="2000" b="1" i="0" spc="0">
                <a:solidFill>
                  <a:srgbClr val="191D26"/>
                </a:solidFill>
                <a:latin typeface="Avenir Next"/>
              </a:rPr>
              <a:t>user-support</a:t>
            </a:r>
          </a:p>
        </p:txBody>
      </p:sp>
      <p:sp>
        <p:nvSpPr>
          <p:cNvPr id="118" name="Design surface"/>
          <p:cNvSpPr/>
          <p:nvPr/>
        </p:nvSpPr>
        <p:spPr>
          <a:xfrm>
            <a:off x="7289800" y="5219700"/>
            <a:ext cx="4318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9" name="Design surface"/>
          <p:cNvSpPr/>
          <p:nvPr/>
        </p:nvSpPr>
        <p:spPr>
          <a:xfrm>
            <a:off x="9067800" y="2044700"/>
            <a:ext cx="2514600" cy="3467100"/>
          </a:xfrm>
          <a:prstGeom prst="roundRect">
            <a:avLst>
              <a:gd name="adj" fmla="val 6500"/>
            </a:avLst>
          </a:prstGeom>
          <a:solidFill>
            <a:srgbClr val="F5F6F8"/>
          </a:solidFill>
          <a:ln w="8890">
            <a:solidFill>
              <a:srgbClr val="E0E3E9"/>
            </a:solidFill>
          </a:ln>
        </p:spPr>
        <p:txBody>
          <a:bodyPr/>
          <a:lstStyle/>
          <a:p>
            <a:endParaRPr lang="en-DE"/>
          </a:p>
        </p:txBody>
      </p:sp>
      <p:pic>
        <p:nvPicPr>
          <p:cNvPr id="120" name="Picture 23" descr="autonomous.png">
            <a:extLst>
              <a:ext uri="{FF2B5EF4-FFF2-40B4-BE49-F238E27FC236}">
                <a16:creationId xmlns:a16="http://schemas.microsoft.com/office/drawing/2014/main" id="{1391EFD4-B5B4-6F1F-298F-DA2BCFDC16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2500" y="2425700"/>
            <a:ext cx="965200" cy="965200"/>
          </a:xfrm>
          <a:prstGeom prst="rect">
            <a:avLst/>
          </a:prstGeom>
        </p:spPr>
      </p:pic>
      <p:sp>
        <p:nvSpPr>
          <p:cNvPr id="121" name="Editable text"/>
          <p:cNvSpPr/>
          <p:nvPr/>
        </p:nvSpPr>
        <p:spPr>
          <a:xfrm>
            <a:off x="9271000" y="3721100"/>
            <a:ext cx="2108200" cy="1384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1" i="0" spc="0">
                <a:solidFill>
                  <a:srgbClr val="191D26"/>
                </a:solidFill>
                <a:latin typeface="Avenir Next"/>
              </a:rPr>
              <a:t>Autonomous</a:t>
            </a:r>
            <a:br/>
            <a:r>
              <a:rPr sz="2000" b="1" i="0" spc="0">
                <a:solidFill>
                  <a:srgbClr val="191D26"/>
                </a:solidFill>
                <a:latin typeface="Avenir Next"/>
              </a:rPr>
              <a:t>execution</a:t>
            </a:r>
          </a:p>
        </p:txBody>
      </p:sp>
      <p:sp>
        <p:nvSpPr>
          <p:cNvPr id="122" name="Design surface"/>
          <p:cNvSpPr/>
          <p:nvPr/>
        </p:nvSpPr>
        <p:spPr>
          <a:xfrm>
            <a:off x="10109200" y="5219700"/>
            <a:ext cx="4318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4BCFE4-FAFE-6E44-37D5-36920976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A10587-7E6A-D184-93D8-4DBD6CEE2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E06622-6FC9-2DE4-9688-5915DDBD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7</a:t>
            </a:fld>
            <a:endParaRPr lang="en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Design surface"/>
          <p:cNvSpPr/>
          <p:nvPr/>
        </p:nvSpPr>
        <p:spPr>
          <a:xfrm>
            <a:off x="609600" y="368300"/>
            <a:ext cx="3683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02" name="Editable text"/>
          <p:cNvSpPr/>
          <p:nvPr/>
        </p:nvSpPr>
        <p:spPr>
          <a:xfrm>
            <a:off x="609600" y="546100"/>
            <a:ext cx="8636000" cy="673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000" b="1" i="0" spc="0" dirty="0">
                <a:solidFill>
                  <a:srgbClr val="191D26"/>
                </a:solidFill>
                <a:latin typeface="Avenir Next"/>
              </a:rPr>
              <a:t>Provide Expert Physics Insight</a:t>
            </a:r>
          </a:p>
        </p:txBody>
      </p:sp>
      <p:sp>
        <p:nvSpPr>
          <p:cNvPr id="107" name="Design surface"/>
          <p:cNvSpPr/>
          <p:nvPr/>
        </p:nvSpPr>
        <p:spPr>
          <a:xfrm>
            <a:off x="9385300" y="533400"/>
            <a:ext cx="2197100" cy="635000"/>
          </a:xfrm>
          <a:prstGeom prst="roundRect">
            <a:avLst>
              <a:gd name="adj" fmla="val 6500"/>
            </a:avLst>
          </a:prstGeom>
          <a:solidFill>
            <a:srgbClr val="F5F6F8"/>
          </a:solidFill>
          <a:ln w="8890">
            <a:solidFill>
              <a:srgbClr val="E0E3E9"/>
            </a:solidFill>
          </a:ln>
        </p:spPr>
        <p:txBody>
          <a:bodyPr/>
          <a:lstStyle/>
          <a:p>
            <a:endParaRPr lang="en-DE"/>
          </a:p>
        </p:txBody>
      </p:sp>
      <p:pic>
        <p:nvPicPr>
          <p:cNvPr id="108" name="Picture 8" descr="advanced.png">
            <a:extLst>
              <a:ext uri="{FF2B5EF4-FFF2-40B4-BE49-F238E27FC236}">
                <a16:creationId xmlns:a16="http://schemas.microsoft.com/office/drawing/2014/main" id="{F4D2BFAE-3AC9-9B7D-3D75-24FAF18BC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00" y="647700"/>
            <a:ext cx="406400" cy="406400"/>
          </a:xfrm>
          <a:prstGeom prst="rect">
            <a:avLst/>
          </a:prstGeom>
        </p:spPr>
      </p:pic>
      <p:sp>
        <p:nvSpPr>
          <p:cNvPr id="109" name="Editable text"/>
          <p:cNvSpPr/>
          <p:nvPr/>
        </p:nvSpPr>
        <p:spPr>
          <a:xfrm>
            <a:off x="10007600" y="609600"/>
            <a:ext cx="1460500" cy="48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50" b="1" i="0" spc="0" dirty="0">
                <a:solidFill>
                  <a:srgbClr val="191D26"/>
                </a:solidFill>
                <a:latin typeface="Avenir Next"/>
              </a:rPr>
              <a:t>Advanced</a:t>
            </a:r>
            <a:r>
              <a:rPr sz="1250" b="1" i="0" spc="0">
                <a:solidFill>
                  <a:srgbClr val="191D26"/>
                </a:solidFill>
                <a:latin typeface="Avenir Next"/>
              </a:rPr>
              <a:t> </a:t>
            </a:r>
            <a:r>
              <a:rPr sz="1250" b="1" i="0" spc="0" dirty="0">
                <a:solidFill>
                  <a:srgbClr val="191D26"/>
                </a:solidFill>
                <a:latin typeface="Avenir Next"/>
              </a:rPr>
              <a:t>user-support</a:t>
            </a:r>
          </a:p>
        </p:txBody>
      </p:sp>
      <p:sp>
        <p:nvSpPr>
          <p:cNvPr id="110" name="Editable text"/>
          <p:cNvSpPr/>
          <p:nvPr/>
        </p:nvSpPr>
        <p:spPr>
          <a:xfrm>
            <a:off x="609600" y="1765300"/>
            <a:ext cx="43180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500" b="1" i="0" spc="0" dirty="0">
                <a:solidFill>
                  <a:srgbClr val="191D26"/>
                </a:solidFill>
                <a:latin typeface="Avenir Next"/>
              </a:rPr>
              <a:t>Experienced user has a dataset</a:t>
            </a:r>
          </a:p>
        </p:txBody>
      </p:sp>
      <p:sp>
        <p:nvSpPr>
          <p:cNvPr id="111" name="Design surface"/>
          <p:cNvSpPr/>
          <p:nvPr/>
        </p:nvSpPr>
        <p:spPr>
          <a:xfrm>
            <a:off x="609600" y="3098800"/>
            <a:ext cx="4292600" cy="8890"/>
          </a:xfrm>
          <a:prstGeom prst="rect">
            <a:avLst/>
          </a:prstGeom>
          <a:solidFill>
            <a:srgbClr val="E0E3E9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2" name="Editable text"/>
          <p:cNvSpPr/>
          <p:nvPr/>
        </p:nvSpPr>
        <p:spPr>
          <a:xfrm>
            <a:off x="609600" y="3352800"/>
            <a:ext cx="4318000" cy="850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100" b="1" i="0" spc="0" dirty="0">
                <a:solidFill>
                  <a:srgbClr val="191D26"/>
                </a:solidFill>
                <a:latin typeface="Avenir Next"/>
              </a:rPr>
              <a:t>Task</a:t>
            </a:r>
            <a:r>
              <a:rPr lang="en-DE" sz="2100" i="0" spc="0" dirty="0">
                <a:solidFill>
                  <a:srgbClr val="191D26"/>
                </a:solidFill>
                <a:latin typeface="Avenir Next"/>
              </a:rPr>
              <a:t>: precision improvements</a:t>
            </a:r>
          </a:p>
        </p:txBody>
      </p:sp>
      <p:sp>
        <p:nvSpPr>
          <p:cNvPr id="113" name="Editable text"/>
          <p:cNvSpPr/>
          <p:nvPr/>
        </p:nvSpPr>
        <p:spPr>
          <a:xfrm>
            <a:off x="609600" y="4445000"/>
            <a:ext cx="4318000" cy="1155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100" b="1" i="0" spc="0" dirty="0">
                <a:solidFill>
                  <a:srgbClr val="191D26"/>
                </a:solidFill>
                <a:latin typeface="Avenir Next"/>
              </a:rPr>
              <a:t>Outcome: </a:t>
            </a:r>
            <a:r>
              <a:rPr lang="en-DE" sz="2100" i="0" spc="0" dirty="0">
                <a:solidFill>
                  <a:srgbClr val="191D26"/>
                </a:solidFill>
                <a:latin typeface="Avenir Next"/>
              </a:rPr>
              <a:t>MadAgents discusses three improvements</a:t>
            </a:r>
          </a:p>
        </p:txBody>
      </p:sp>
      <p:sp>
        <p:nvSpPr>
          <p:cNvPr id="114" name="Editable text"/>
          <p:cNvSpPr/>
          <p:nvPr/>
        </p:nvSpPr>
        <p:spPr>
          <a:xfrm>
            <a:off x="609600" y="5638800"/>
            <a:ext cx="4318000" cy="596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000" i="0" spc="0" dirty="0">
                <a:solidFill>
                  <a:srgbClr val="191D26"/>
                </a:solidFill>
                <a:latin typeface="Avenir Next"/>
              </a:rPr>
              <a:t>Create a plot to visualize the effects</a:t>
            </a:r>
          </a:p>
        </p:txBody>
      </p:sp>
      <p:grpSp>
        <p:nvGrpSpPr>
          <p:cNvPr id="500" name="Physics comparison plot"/>
          <p:cNvGrpSpPr/>
          <p:nvPr/>
        </p:nvGrpSpPr>
        <p:grpSpPr>
          <a:xfrm>
            <a:off x="5346700" y="1625600"/>
            <a:ext cx="6235700" cy="4648200"/>
            <a:chOff x="5346700" y="1625600"/>
            <a:chExt cx="6235700" cy="4648200"/>
          </a:xfrm>
        </p:grpSpPr>
        <p:sp>
          <p:nvSpPr>
            <p:cNvPr id="115" name="Design surface"/>
            <p:cNvSpPr/>
            <p:nvPr/>
          </p:nvSpPr>
          <p:spPr>
            <a:xfrm>
              <a:off x="5346700" y="1625600"/>
              <a:ext cx="6235700" cy="4648200"/>
            </a:xfrm>
            <a:prstGeom prst="roundRect">
              <a:avLst>
                <a:gd name="adj" fmla="val 6500"/>
              </a:avLst>
            </a:prstGeom>
            <a:solidFill>
              <a:srgbClr val="F5F6F8"/>
            </a:solidFill>
            <a:ln w="8890">
              <a:solidFill>
                <a:srgbClr val="E0E3E9"/>
              </a:solidFill>
            </a:ln>
          </p:spPr>
          <p:txBody>
            <a:bodyPr/>
            <a:lstStyle/>
            <a:p>
              <a:endParaRPr lang="en-DE"/>
            </a:p>
          </p:txBody>
        </p:sp>
        <p:pic>
          <p:nvPicPr>
            <p:cNvPr id="116" name="Picture 7">
              <a:extLst>
                <a:ext uri="{FF2B5EF4-FFF2-40B4-BE49-F238E27FC236}">
                  <a16:creationId xmlns:a16="http://schemas.microsoft.com/office/drawing/2014/main" id="{B59EB8F7-FF33-0508-2E69-660D16C24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89600" y="1739900"/>
              <a:ext cx="5549900" cy="4445000"/>
            </a:xfrm>
            <a:prstGeom prst="rect">
              <a:avLst/>
            </a:prstGeom>
          </p:spPr>
        </p:pic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99A8A1-908A-D5C0-57E4-721AB2595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91A2C1-27D3-EABB-CB0F-555F4BA2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CD2493-68D4-6297-EEEE-D2FFD78BC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8</a:t>
            </a:fld>
            <a:endParaRPr lang="en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" fill="hold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20" fill="hold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0" fill="hold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210CA5-9EBC-C476-541C-627FB37299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462" b="5087"/>
          <a:stretch>
            <a:fillRect/>
          </a:stretch>
        </p:blipFill>
        <p:spPr>
          <a:xfrm>
            <a:off x="838200" y="1690688"/>
            <a:ext cx="9648825" cy="42579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B54661-F6D4-83D6-BCAC-1DA4260326A2}"/>
              </a:ext>
            </a:extLst>
          </p:cNvPr>
          <p:cNvSpPr/>
          <p:nvPr/>
        </p:nvSpPr>
        <p:spPr>
          <a:xfrm>
            <a:off x="6651626" y="2623930"/>
            <a:ext cx="3446532" cy="274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Design surface">
            <a:extLst>
              <a:ext uri="{FF2B5EF4-FFF2-40B4-BE49-F238E27FC236}">
                <a16:creationId xmlns:a16="http://schemas.microsoft.com/office/drawing/2014/main" id="{51D62EC4-A7CE-71BC-D591-D3A73D78460E}"/>
              </a:ext>
            </a:extLst>
          </p:cNvPr>
          <p:cNvSpPr/>
          <p:nvPr/>
        </p:nvSpPr>
        <p:spPr>
          <a:xfrm>
            <a:off x="609600" y="368300"/>
            <a:ext cx="3683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3" name="Editable text">
            <a:extLst>
              <a:ext uri="{FF2B5EF4-FFF2-40B4-BE49-F238E27FC236}">
                <a16:creationId xmlns:a16="http://schemas.microsoft.com/office/drawing/2014/main" id="{606643D1-1679-4ACB-3FA9-E6710E350F2C}"/>
              </a:ext>
            </a:extLst>
          </p:cNvPr>
          <p:cNvSpPr/>
          <p:nvPr/>
        </p:nvSpPr>
        <p:spPr>
          <a:xfrm>
            <a:off x="609600" y="546100"/>
            <a:ext cx="8636000" cy="673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000" b="1" i="0" spc="0" dirty="0">
                <a:solidFill>
                  <a:srgbClr val="191D26"/>
                </a:solidFill>
                <a:latin typeface="Avenir Next"/>
              </a:rPr>
              <a:t>MadAgents in SFitterAgents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242808-EACB-E82A-FDC1-E0729440BAF9}"/>
              </a:ext>
            </a:extLst>
          </p:cNvPr>
          <p:cNvSpPr txBox="1"/>
          <p:nvPr/>
        </p:nvSpPr>
        <p:spPr>
          <a:xfrm>
            <a:off x="1137684" y="5948607"/>
            <a:ext cx="5146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[Credit: Nikita Schmal]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051B40-99BC-BC85-A63B-CE4A562E8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5EECD2D-21ED-8BCC-3B4C-8AED0F810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0DFDB00-177C-2A9E-6C54-CF2D3E40A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9</a:t>
            </a:fld>
            <a:endParaRPr lang="en-DE"/>
          </a:p>
        </p:txBody>
      </p:sp>
      <p:sp>
        <p:nvSpPr>
          <p:cNvPr id="3" name="Design surface">
            <a:extLst>
              <a:ext uri="{FF2B5EF4-FFF2-40B4-BE49-F238E27FC236}">
                <a16:creationId xmlns:a16="http://schemas.microsoft.com/office/drawing/2014/main" id="{96CA16D5-1BBB-D3FE-FDD9-E1F9BAA70923}"/>
              </a:ext>
            </a:extLst>
          </p:cNvPr>
          <p:cNvSpPr/>
          <p:nvPr/>
        </p:nvSpPr>
        <p:spPr>
          <a:xfrm>
            <a:off x="9385300" y="533400"/>
            <a:ext cx="2197100" cy="635000"/>
          </a:xfrm>
          <a:prstGeom prst="roundRect">
            <a:avLst>
              <a:gd name="adj" fmla="val 6500"/>
            </a:avLst>
          </a:prstGeom>
          <a:solidFill>
            <a:srgbClr val="F5F6F8"/>
          </a:solidFill>
          <a:ln w="8890">
            <a:solidFill>
              <a:srgbClr val="E0E3E9"/>
            </a:solidFill>
          </a:ln>
        </p:spPr>
        <p:txBody>
          <a:bodyPr/>
          <a:lstStyle/>
          <a:p>
            <a:endParaRPr lang="en-DE"/>
          </a:p>
        </p:txBody>
      </p:sp>
      <p:pic>
        <p:nvPicPr>
          <p:cNvPr id="4" name="Picture 8" descr="autonomous.png">
            <a:extLst>
              <a:ext uri="{FF2B5EF4-FFF2-40B4-BE49-F238E27FC236}">
                <a16:creationId xmlns:a16="http://schemas.microsoft.com/office/drawing/2014/main" id="{64CBBA9E-8BDA-807B-2166-4961E8931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600" y="647700"/>
            <a:ext cx="406400" cy="406400"/>
          </a:xfrm>
          <a:prstGeom prst="rect">
            <a:avLst/>
          </a:prstGeom>
        </p:spPr>
      </p:pic>
      <p:sp>
        <p:nvSpPr>
          <p:cNvPr id="5" name="Editable text">
            <a:extLst>
              <a:ext uri="{FF2B5EF4-FFF2-40B4-BE49-F238E27FC236}">
                <a16:creationId xmlns:a16="http://schemas.microsoft.com/office/drawing/2014/main" id="{E6B763CB-6519-734B-7C73-BA58BA5ADD59}"/>
              </a:ext>
            </a:extLst>
          </p:cNvPr>
          <p:cNvSpPr/>
          <p:nvPr/>
        </p:nvSpPr>
        <p:spPr>
          <a:xfrm>
            <a:off x="10007600" y="609600"/>
            <a:ext cx="1460500" cy="48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50" b="1" i="0" spc="0" dirty="0">
                <a:solidFill>
                  <a:srgbClr val="191D26"/>
                </a:solidFill>
                <a:latin typeface="Avenir Next"/>
              </a:rPr>
              <a:t>Autonomous execution</a:t>
            </a:r>
          </a:p>
        </p:txBody>
      </p:sp>
    </p:spTree>
    <p:extLst>
      <p:ext uri="{BB962C8B-B14F-4D97-AF65-F5344CB8AC3E}">
        <p14:creationId xmlns:p14="http://schemas.microsoft.com/office/powerpoint/2010/main" val="195029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 txBox="1"/>
          <p:nvPr/>
        </p:nvSpPr>
        <p:spPr>
          <a:xfrm>
            <a:off x="612648" y="365760"/>
            <a:ext cx="365760" cy="36576"/>
          </a:xfrm>
          <a:prstGeom prst="rect">
            <a:avLst/>
          </a:prstGeom>
          <a:solidFill>
            <a:srgbClr val="ED0446"/>
          </a:solidFill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  <a:buNone/>
            </a:pPr>
            <a:endParaRPr lang="en-GB"/>
          </a:p>
        </p:txBody>
      </p:sp>
      <p:sp>
        <p:nvSpPr>
          <p:cNvPr id="3" name="Title"/>
          <p:cNvSpPr txBox="1"/>
          <p:nvPr/>
        </p:nvSpPr>
        <p:spPr>
          <a:xfrm>
            <a:off x="612648" y="548640"/>
            <a:ext cx="10972800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3000" b="1" dirty="0">
                <a:solidFill>
                  <a:srgbClr val="191D26"/>
                </a:solidFill>
                <a:latin typeface="Avenir Next"/>
              </a:rPr>
              <a:t>SM regeneration</a:t>
            </a:r>
            <a:endParaRPr lang="en-GB" dirty="0"/>
          </a:p>
        </p:txBody>
      </p:sp>
      <p:sp>
        <p:nvSpPr>
          <p:cNvPr id="8" name="Published measurements"/>
          <p:cNvSpPr txBox="1"/>
          <p:nvPr/>
        </p:nvSpPr>
        <p:spPr>
          <a:xfrm>
            <a:off x="1080000" y="1180000"/>
            <a:ext cx="3000000" cy="600000"/>
          </a:xfrm>
          <a:prstGeom prst="roundRect">
            <a:avLst/>
          </a:prstGeom>
          <a:solidFill>
            <a:srgbClr val="F3F4F6"/>
          </a:solidFill>
          <a:ln w="9525">
            <a:solidFill>
              <a:srgbClr val="DDE0E4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400" b="1" dirty="0">
                <a:solidFill>
                  <a:srgbClr val="191D26"/>
                </a:solidFill>
                <a:latin typeface="Avenir Next"/>
              </a:rPr>
              <a:t>Published measurements</a:t>
            </a:r>
            <a:endParaRPr lang="en-GB"/>
          </a:p>
        </p:txBody>
      </p:sp>
      <p:sp>
        <p:nvSpPr>
          <p:cNvPr id="14" name="SM Arrow 1"/>
          <p:cNvSpPr txBox="1"/>
          <p:nvPr/>
        </p:nvSpPr>
        <p:spPr>
          <a:xfrm>
            <a:off x="4110000" y="1180000"/>
            <a:ext cx="45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900" b="1" dirty="0">
                <a:solidFill>
                  <a:srgbClr val="D20A45"/>
                </a:solidFill>
                <a:latin typeface="Avenir Next"/>
              </a:rPr>
              <a:t>→</a:t>
            </a:r>
            <a:endParaRPr lang="en-GB"/>
          </a:p>
        </p:txBody>
      </p:sp>
      <p:sp>
        <p:nvSpPr>
          <p:cNvPr id="15" name="MadGraph"/>
          <p:cNvSpPr txBox="1"/>
          <p:nvPr/>
        </p:nvSpPr>
        <p:spPr>
          <a:xfrm>
            <a:off x="4590000" y="1180000"/>
            <a:ext cx="3000000" cy="600000"/>
          </a:xfrm>
          <a:prstGeom prst="roundRect">
            <a:avLst/>
          </a:prstGeom>
          <a:solidFill>
            <a:srgbClr val="FCEEF2"/>
          </a:solidFill>
          <a:ln w="9525">
            <a:solidFill>
              <a:srgbClr val="DDE0E4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400" b="1" dirty="0">
                <a:solidFill>
                  <a:srgbClr val="191D26"/>
                </a:solidFill>
                <a:latin typeface="Avenir Next"/>
              </a:rPr>
              <a:t>MadGraph</a:t>
            </a:r>
            <a:endParaRPr lang="en-GB"/>
          </a:p>
        </p:txBody>
      </p:sp>
      <p:sp>
        <p:nvSpPr>
          <p:cNvPr id="16" name="SM Arrow 2"/>
          <p:cNvSpPr txBox="1"/>
          <p:nvPr/>
        </p:nvSpPr>
        <p:spPr>
          <a:xfrm>
            <a:off x="7620000" y="1180000"/>
            <a:ext cx="45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900" b="1" dirty="0">
                <a:solidFill>
                  <a:srgbClr val="D20A45"/>
                </a:solidFill>
                <a:latin typeface="Avenir Next"/>
              </a:rPr>
              <a:t>→</a:t>
            </a:r>
            <a:endParaRPr lang="en-GB"/>
          </a:p>
        </p:txBody>
      </p:sp>
      <p:sp>
        <p:nvSpPr>
          <p:cNvPr id="17" name="SM baseline"/>
          <p:cNvSpPr txBox="1"/>
          <p:nvPr/>
        </p:nvSpPr>
        <p:spPr>
          <a:xfrm>
            <a:off x="8100000" y="1180000"/>
            <a:ext cx="3000000" cy="600000"/>
          </a:xfrm>
          <a:prstGeom prst="roundRect">
            <a:avLst/>
          </a:prstGeom>
          <a:solidFill>
            <a:srgbClr val="F3F4F6"/>
          </a:solidFill>
          <a:ln w="9525">
            <a:solidFill>
              <a:srgbClr val="DDE0E4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400" b="1" dirty="0">
                <a:solidFill>
                  <a:srgbClr val="191D26"/>
                </a:solidFill>
                <a:latin typeface="Avenir Next"/>
              </a:rPr>
              <a:t>SM baseline</a:t>
            </a:r>
            <a:endParaRPr lang="en-GB"/>
          </a:p>
        </p:txBody>
      </p:sp>
      <p:pic>
        <p:nvPicPr>
          <p:cNvPr id="9" name="SM regeneration comparis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000" y="2005817"/>
            <a:ext cx="9490000" cy="3927000"/>
          </a:xfrm>
          <a:prstGeom prst="rect">
            <a:avLst/>
          </a:prstGeom>
          <a:ln w="9525">
            <a:solidFill>
              <a:srgbClr val="DDE0E4"/>
            </a:solidFill>
          </a:ln>
        </p:spPr>
      </p:pic>
      <p:grpSp>
        <p:nvGrpSpPr>
          <p:cNvPr id="11" name="Users heading and panel">
            <a:extLst>
              <a:ext uri="{FF2B5EF4-FFF2-40B4-BE49-F238E27FC236}">
                <a16:creationId xmlns:a16="http://schemas.microsoft.com/office/drawing/2014/main" id="{F9F8881A-8A52-EA13-D18A-1D6AA4B58E09}"/>
              </a:ext>
            </a:extLst>
          </p:cNvPr>
          <p:cNvGrpSpPr/>
          <p:nvPr/>
        </p:nvGrpSpPr>
        <p:grpSpPr>
          <a:xfrm>
            <a:off x="4393248" y="585732"/>
            <a:ext cx="3543744" cy="470293"/>
            <a:chOff x="8407400" y="1866900"/>
            <a:chExt cx="3175000" cy="3848100"/>
          </a:xfrm>
        </p:grpSpPr>
        <p:sp>
          <p:nvSpPr>
            <p:cNvPr id="12" name="Design surface">
              <a:extLst>
                <a:ext uri="{FF2B5EF4-FFF2-40B4-BE49-F238E27FC236}">
                  <a16:creationId xmlns:a16="http://schemas.microsoft.com/office/drawing/2014/main" id="{095EAE75-EEF8-9FE5-8B3F-694748E5D18F}"/>
                </a:ext>
              </a:extLst>
            </p:cNvPr>
            <p:cNvSpPr/>
            <p:nvPr/>
          </p:nvSpPr>
          <p:spPr>
            <a:xfrm>
              <a:off x="8407400" y="1866900"/>
              <a:ext cx="3175000" cy="3848100"/>
            </a:xfrm>
            <a:prstGeom prst="roundRect">
              <a:avLst>
                <a:gd name="adj" fmla="val 6500"/>
              </a:avLst>
            </a:prstGeom>
            <a:solidFill>
              <a:srgbClr val="F5F6F8"/>
            </a:solidFill>
            <a:ln w="8890">
              <a:solidFill>
                <a:srgbClr val="E0E3E9"/>
              </a:solidFill>
            </a:ln>
          </p:spPr>
          <p:txBody>
            <a:bodyPr/>
            <a:lstStyle/>
            <a:p>
              <a:endParaRPr lang="en-DE" dirty="0"/>
            </a:p>
          </p:txBody>
        </p:sp>
        <p:sp>
          <p:nvSpPr>
            <p:cNvPr id="13" name="Editable text">
              <a:extLst>
                <a:ext uri="{FF2B5EF4-FFF2-40B4-BE49-F238E27FC236}">
                  <a16:creationId xmlns:a16="http://schemas.microsoft.com/office/drawing/2014/main" id="{3E41B986-130D-63CE-007C-8FAEF4F7C97D}"/>
                </a:ext>
              </a:extLst>
            </p:cNvPr>
            <p:cNvSpPr/>
            <p:nvPr/>
          </p:nvSpPr>
          <p:spPr>
            <a:xfrm>
              <a:off x="8648700" y="2171700"/>
              <a:ext cx="2667000" cy="431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noAutofit/>
            </a:bodyPr>
            <a:lstStyle/>
            <a:p>
              <a:pPr marL="0" marR="0" lvl="0" indent="0" algn="l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DE" sz="2300" b="1" i="0" spc="0" dirty="0">
                  <a:solidFill>
                    <a:srgbClr val="191D26"/>
                  </a:solidFill>
                  <a:latin typeface="Avenir Next"/>
                </a:rPr>
                <a:t>Physicist in the loop!</a:t>
              </a:r>
            </a:p>
          </p:txBody>
        </p:sp>
      </p:grp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2FAE8EC8-BBB3-3052-2CE3-3367290F0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DA539E55-B949-7F68-92C5-CC695494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79E2B2F-DC88-E08C-BD9F-BAB4B95DA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10</a:t>
            </a:fld>
            <a:endParaRPr lang="en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 txBox="1"/>
          <p:nvPr/>
        </p:nvSpPr>
        <p:spPr>
          <a:xfrm>
            <a:off x="612648" y="365760"/>
            <a:ext cx="365760" cy="36576"/>
          </a:xfrm>
          <a:prstGeom prst="rect">
            <a:avLst/>
          </a:prstGeom>
          <a:solidFill>
            <a:srgbClr val="ED0446"/>
          </a:solidFill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  <a:buNone/>
            </a:pPr>
            <a:endParaRPr lang="en-GB"/>
          </a:p>
        </p:txBody>
      </p:sp>
      <p:sp>
        <p:nvSpPr>
          <p:cNvPr id="3" name="Title"/>
          <p:cNvSpPr txBox="1"/>
          <p:nvPr/>
        </p:nvSpPr>
        <p:spPr>
          <a:xfrm>
            <a:off x="612648" y="548640"/>
            <a:ext cx="109728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GB" sz="3000" b="1" dirty="0">
                <a:solidFill>
                  <a:srgbClr val="191D26"/>
                </a:solidFill>
                <a:latin typeface="Avenir Next"/>
              </a:rPr>
              <a:t>SFitter inference</a:t>
            </a:r>
            <a:endParaRPr lang="en-GB"/>
          </a:p>
        </p:txBody>
      </p:sp>
      <p:sp>
        <p:nvSpPr>
          <p:cNvPr id="8" name="Likelihood"/>
          <p:cNvSpPr txBox="1"/>
          <p:nvPr/>
        </p:nvSpPr>
        <p:spPr>
          <a:xfrm>
            <a:off x="1080000" y="1180000"/>
            <a:ext cx="3000000" cy="600000"/>
          </a:xfrm>
          <a:prstGeom prst="roundRect">
            <a:avLst/>
          </a:prstGeom>
          <a:solidFill>
            <a:srgbClr val="F3F4F6"/>
          </a:solidFill>
          <a:ln w="9525">
            <a:solidFill>
              <a:srgbClr val="DDE0E4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400" b="1" dirty="0">
                <a:solidFill>
                  <a:srgbClr val="191D26"/>
                </a:solidFill>
                <a:latin typeface="Avenir Next"/>
              </a:rPr>
              <a:t>SMEFT simulation</a:t>
            </a:r>
            <a:endParaRPr lang="en-GB" sz="2400" dirty="0"/>
          </a:p>
        </p:txBody>
      </p:sp>
      <p:sp>
        <p:nvSpPr>
          <p:cNvPr id="9" name="Arrow"/>
          <p:cNvSpPr txBox="1"/>
          <p:nvPr/>
        </p:nvSpPr>
        <p:spPr>
          <a:xfrm>
            <a:off x="4110000" y="1180000"/>
            <a:ext cx="45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900" b="1" dirty="0">
                <a:solidFill>
                  <a:srgbClr val="D20A45"/>
                </a:solidFill>
                <a:latin typeface="Avenir Next"/>
              </a:rPr>
              <a:t>→</a:t>
            </a:r>
            <a:endParaRPr lang="en-GB"/>
          </a:p>
        </p:txBody>
      </p:sp>
      <p:sp>
        <p:nvSpPr>
          <p:cNvPr id="10" name="Profile likelihood"/>
          <p:cNvSpPr txBox="1"/>
          <p:nvPr/>
        </p:nvSpPr>
        <p:spPr>
          <a:xfrm>
            <a:off x="4590000" y="1180000"/>
            <a:ext cx="3000000" cy="600000"/>
          </a:xfrm>
          <a:prstGeom prst="roundRect">
            <a:avLst/>
          </a:prstGeom>
          <a:solidFill>
            <a:srgbClr val="FCEEF2"/>
          </a:solidFill>
          <a:ln w="9525">
            <a:solidFill>
              <a:srgbClr val="DDE0E4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400" b="1" dirty="0" err="1">
                <a:solidFill>
                  <a:srgbClr val="191D26"/>
                </a:solidFill>
                <a:latin typeface="Avenir Next"/>
              </a:rPr>
              <a:t>SFitter</a:t>
            </a:r>
            <a:endParaRPr lang="en-GB" sz="2000" dirty="0"/>
          </a:p>
        </p:txBody>
      </p:sp>
      <p:sp>
        <p:nvSpPr>
          <p:cNvPr id="11" name="Arrow"/>
          <p:cNvSpPr txBox="1"/>
          <p:nvPr/>
        </p:nvSpPr>
        <p:spPr>
          <a:xfrm>
            <a:off x="7620000" y="1180000"/>
            <a:ext cx="45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900" b="1" dirty="0">
                <a:solidFill>
                  <a:srgbClr val="D20A45"/>
                </a:solidFill>
                <a:latin typeface="Avenir Next"/>
              </a:rPr>
              <a:t>→</a:t>
            </a:r>
            <a:endParaRPr lang="en-GB"/>
          </a:p>
        </p:txBody>
      </p:sp>
      <p:sp>
        <p:nvSpPr>
          <p:cNvPr id="12" name="Wilson coeff. constraints"/>
          <p:cNvSpPr txBox="1"/>
          <p:nvPr/>
        </p:nvSpPr>
        <p:spPr>
          <a:xfrm>
            <a:off x="8100000" y="1180000"/>
            <a:ext cx="3000000" cy="600000"/>
          </a:xfrm>
          <a:prstGeom prst="roundRect">
            <a:avLst/>
          </a:prstGeom>
          <a:solidFill>
            <a:srgbClr val="F3F4F6"/>
          </a:solidFill>
          <a:ln w="9525">
            <a:solidFill>
              <a:srgbClr val="DDE0E4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GB" sz="1400" b="1" dirty="0">
                <a:solidFill>
                  <a:srgbClr val="191D26"/>
                </a:solidFill>
                <a:latin typeface="Avenir Next"/>
              </a:rPr>
              <a:t>Wilson coeff. constraints</a:t>
            </a:r>
            <a:endParaRPr lang="en-GB" sz="2400" dirty="0"/>
          </a:p>
        </p:txBody>
      </p:sp>
      <p:pic>
        <p:nvPicPr>
          <p:cNvPr id="13" name="SFitter constraint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2158351"/>
            <a:ext cx="10400000" cy="3726500"/>
          </a:xfrm>
          <a:prstGeom prst="rect">
            <a:avLst/>
          </a:prstGeom>
          <a:ln w="9525">
            <a:solidFill>
              <a:srgbClr val="DDE0E4"/>
            </a:solidFill>
          </a:ln>
        </p:spPr>
      </p:pic>
      <p:grpSp>
        <p:nvGrpSpPr>
          <p:cNvPr id="30" name="New measurements result"/>
          <p:cNvGrpSpPr/>
          <p:nvPr/>
        </p:nvGrpSpPr>
        <p:grpSpPr>
          <a:xfrm>
            <a:off x="900000" y="2158351"/>
            <a:ext cx="10400000" cy="3726500"/>
            <a:chOff x="900000" y="2158351"/>
            <a:chExt cx="10400000" cy="3726500"/>
          </a:xfrm>
        </p:grpSpPr>
        <p:pic>
          <p:nvPicPr>
            <p:cNvPr id="31" name="Updated SFitter constraints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0000" y="2158351"/>
              <a:ext cx="10400000" cy="3726500"/>
            </a:xfrm>
            <a:prstGeom prst="rect">
              <a:avLst/>
            </a:prstGeom>
          </p:spPr>
        </p:pic>
        <p:sp>
          <p:nvSpPr>
            <p:cNvPr id="32" name="New measurements label"/>
            <p:cNvSpPr txBox="1"/>
            <p:nvPr/>
          </p:nvSpPr>
          <p:spPr>
            <a:xfrm>
              <a:off x="1220000" y="2220000"/>
              <a:ext cx="1450000" cy="270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/>
            <a:lstStyle/>
            <a:p>
              <a:pPr algn="l"/>
              <a:r>
                <a:rPr lang="en-US" sz="1300" b="1" dirty="0">
                  <a:solidFill>
                    <a:srgbClr val="C9003B"/>
                  </a:solidFill>
                  <a:latin typeface="Avenir Next"/>
                </a:rPr>
                <a:t>new measurements</a:t>
              </a:r>
              <a:endParaRPr lang="en-US" sz="1300" dirty="0">
                <a:solidFill>
                  <a:srgbClr val="C9003B"/>
                </a:solidFill>
              </a:endParaRPr>
            </a:p>
          </p:txBody>
        </p:sp>
        <p:sp>
          <p:nvSpPr>
            <p:cNvPr id="33" name="New measurements pointer"/>
            <p:cNvSpPr/>
            <p:nvPr/>
          </p:nvSpPr>
          <p:spPr>
            <a:xfrm flipH="1" flipV="1">
              <a:off x="2860158" y="2381694"/>
              <a:ext cx="308344" cy="404036"/>
            </a:xfrm>
            <a:prstGeom prst="line">
              <a:avLst/>
            </a:prstGeom>
            <a:ln w="22000" cap="rnd">
              <a:solidFill>
                <a:srgbClr val="C9003B"/>
              </a:solidFill>
              <a:round/>
              <a:headEnd type="triangle" w="sm" len="sm"/>
            </a:ln>
          </p:spPr>
          <p:txBody>
            <a:bodyPr/>
            <a:lstStyle/>
            <a:p>
              <a:endParaRPr lang="en-DE"/>
            </a:p>
          </p:txBody>
        </p:sp>
      </p:grp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C3B6CF67-C291-B654-A26C-6E9AE090D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EF11474-2D24-A5BF-5877-41541151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22CAB0F-E084-3222-B6A6-84F604A4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11</a:t>
            </a:fld>
            <a:endParaRPr lang="en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Design surface"/>
          <p:cNvSpPr/>
          <p:nvPr/>
        </p:nvSpPr>
        <p:spPr>
          <a:xfrm>
            <a:off x="609600" y="368300"/>
            <a:ext cx="3683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02" name="Slide title"/>
          <p:cNvSpPr/>
          <p:nvPr/>
        </p:nvSpPr>
        <p:spPr>
          <a:xfrm>
            <a:off x="609600" y="546100"/>
            <a:ext cx="8636000" cy="673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000" b="1" i="0" spc="0" dirty="0">
                <a:latin typeface="Avenir Next"/>
              </a:rPr>
              <a:t>Combining all measurements</a:t>
            </a:r>
            <a:endParaRPr lang="en-GB"/>
          </a:p>
        </p:txBody>
      </p:sp>
      <p:sp>
        <p:nvSpPr>
          <p:cNvPr id="108" name="Global-fit headline"/>
          <p:cNvSpPr/>
          <p:nvPr/>
        </p:nvSpPr>
        <p:spPr>
          <a:xfrm>
            <a:off x="680000" y="1410000"/>
            <a:ext cx="5000000" cy="1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900" b="1" i="0" spc="0" dirty="0">
                <a:latin typeface="Avenir Next"/>
              </a:rPr>
              <a:t>From many measurements</a:t>
            </a:r>
            <a:br>
              <a:rPr dirty="0"/>
            </a:br>
            <a:r>
              <a:rPr lang="en-DE" sz="2900" b="1" i="0" spc="0" dirty="0">
                <a:latin typeface="Avenir Next"/>
              </a:rPr>
              <a:t>to global fits</a:t>
            </a:r>
            <a:endParaRPr lang="en-GB" dirty="0"/>
          </a:p>
        </p:txBody>
      </p:sp>
      <p:sp>
        <p:nvSpPr>
          <p:cNvPr id="120" name="Agent likelihood callout"/>
          <p:cNvSpPr/>
          <p:nvPr/>
        </p:nvSpPr>
        <p:spPr>
          <a:xfrm>
            <a:off x="650000" y="3030000"/>
            <a:ext cx="5200000" cy="1450000"/>
          </a:xfrm>
          <a:prstGeom prst="roundRect">
            <a:avLst/>
          </a:prstGeom>
          <a:solidFill>
            <a:srgbClr val="FDEEF3"/>
          </a:solidFill>
          <a:ln w="12700">
            <a:solidFill>
              <a:srgbClr val="DEE2E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1" name="Agent likelihood callout text"/>
          <p:cNvSpPr/>
          <p:nvPr/>
        </p:nvSpPr>
        <p:spPr>
          <a:xfrm>
            <a:off x="930000" y="3290000"/>
            <a:ext cx="4660000" cy="9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0" b="0" i="0" spc="0" dirty="0">
                <a:latin typeface="Avenir Next"/>
              </a:rPr>
              <a:t>Agents can easily handle published measurements and likelihoods</a:t>
            </a:r>
            <a:endParaRPr lang="en-GB" dirty="0"/>
          </a:p>
        </p:txBody>
      </p:sp>
      <p:pic>
        <p:nvPicPr>
          <p:cNvPr id="123" name="Published measurement table">
            <a:extLst>
              <a:ext uri="{FF2B5EF4-FFF2-40B4-BE49-F238E27FC236}">
                <a16:creationId xmlns:a16="http://schemas.microsoft.com/office/drawing/2014/main" id="{E3942208-87A0-8427-C1CF-6C5136810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000" y="1110000"/>
            <a:ext cx="5129320" cy="490000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86B796B-3560-1F3A-EBF0-E664717B9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4E24F9-6AC9-6A65-3CDF-D1B4C7AF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580F67-5F69-FFC0-6AFD-0818BC402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12</a:t>
            </a:fld>
            <a:endParaRPr lang="en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Design surface"/>
          <p:cNvSpPr/>
          <p:nvPr/>
        </p:nvSpPr>
        <p:spPr>
          <a:xfrm>
            <a:off x="609600" y="368300"/>
            <a:ext cx="368300" cy="381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02" name="Editable text"/>
          <p:cNvSpPr/>
          <p:nvPr/>
        </p:nvSpPr>
        <p:spPr>
          <a:xfrm>
            <a:off x="609600" y="546100"/>
            <a:ext cx="8636000" cy="673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000" b="1" i="0" spc="0" dirty="0">
                <a:solidFill>
                  <a:srgbClr val="191D26"/>
                </a:solidFill>
                <a:latin typeface="Avenir Next"/>
              </a:rPr>
              <a:t>Conclusion</a:t>
            </a:r>
          </a:p>
        </p:txBody>
      </p:sp>
      <p:pic>
        <p:nvPicPr>
          <p:cNvPr id="107" name="Picture 8" descr="Madgraph5 · GitHub">
            <a:extLst>
              <a:ext uri="{FF2B5EF4-FFF2-40B4-BE49-F238E27FC236}">
                <a16:creationId xmlns:a16="http://schemas.microsoft.com/office/drawing/2014/main" id="{BD564F1A-19DD-1773-8E3A-CFC314950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700" y="381000"/>
            <a:ext cx="774700" cy="774700"/>
          </a:xfrm>
          <a:prstGeom prst="rect">
            <a:avLst/>
          </a:prstGeom>
        </p:spPr>
      </p:pic>
      <p:sp>
        <p:nvSpPr>
          <p:cNvPr id="108" name="Editable text"/>
          <p:cNvSpPr/>
          <p:nvPr/>
        </p:nvSpPr>
        <p:spPr>
          <a:xfrm>
            <a:off x="609600" y="1562100"/>
            <a:ext cx="8242300" cy="11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000" b="1" i="0" spc="0" dirty="0">
                <a:solidFill>
                  <a:srgbClr val="191D26"/>
                </a:solidFill>
                <a:latin typeface="Avenir Next"/>
              </a:rPr>
              <a:t>MadAgents: smart interface for MadGraph</a:t>
            </a:r>
          </a:p>
        </p:txBody>
      </p:sp>
      <p:sp>
        <p:nvSpPr>
          <p:cNvPr id="109" name="Design surface"/>
          <p:cNvSpPr/>
          <p:nvPr/>
        </p:nvSpPr>
        <p:spPr>
          <a:xfrm>
            <a:off x="635000" y="2411375"/>
            <a:ext cx="50800" cy="508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0" name="Editable text"/>
          <p:cNvSpPr/>
          <p:nvPr/>
        </p:nvSpPr>
        <p:spPr>
          <a:xfrm>
            <a:off x="838200" y="2297075"/>
            <a:ext cx="80137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spc="0" dirty="0">
                <a:solidFill>
                  <a:srgbClr val="191D26"/>
                </a:solidFill>
                <a:latin typeface="Avenir Next"/>
              </a:rPr>
              <a:t>Teaching</a:t>
            </a:r>
            <a:endParaRPr lang="en-GB" sz="2200" dirty="0">
              <a:solidFill>
                <a:srgbClr val="191D26"/>
              </a:solidFill>
              <a:latin typeface="Avenir Next"/>
            </a:endParaRPr>
          </a:p>
        </p:txBody>
      </p:sp>
      <p:sp>
        <p:nvSpPr>
          <p:cNvPr id="111" name="Design surface"/>
          <p:cNvSpPr/>
          <p:nvPr/>
        </p:nvSpPr>
        <p:spPr>
          <a:xfrm>
            <a:off x="635000" y="2881275"/>
            <a:ext cx="50800" cy="508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2" name="Editable text"/>
          <p:cNvSpPr/>
          <p:nvPr/>
        </p:nvSpPr>
        <p:spPr>
          <a:xfrm>
            <a:off x="838200" y="2766975"/>
            <a:ext cx="80137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spc="0" dirty="0">
                <a:solidFill>
                  <a:srgbClr val="191D26"/>
                </a:solidFill>
                <a:latin typeface="Avenir Next"/>
              </a:rPr>
              <a:t>Workflow acceleration</a:t>
            </a:r>
          </a:p>
        </p:txBody>
      </p:sp>
      <p:sp>
        <p:nvSpPr>
          <p:cNvPr id="113" name="Design surface"/>
          <p:cNvSpPr/>
          <p:nvPr/>
        </p:nvSpPr>
        <p:spPr>
          <a:xfrm>
            <a:off x="635000" y="3351175"/>
            <a:ext cx="50800" cy="508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4" name="Editable text"/>
          <p:cNvSpPr/>
          <p:nvPr/>
        </p:nvSpPr>
        <p:spPr>
          <a:xfrm>
            <a:off x="838200" y="3236875"/>
            <a:ext cx="80137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spc="0" dirty="0">
                <a:solidFill>
                  <a:srgbClr val="191D26"/>
                </a:solidFill>
                <a:latin typeface="Avenir Next"/>
              </a:rPr>
              <a:t>Expert-level support</a:t>
            </a:r>
          </a:p>
        </p:txBody>
      </p:sp>
      <p:sp>
        <p:nvSpPr>
          <p:cNvPr id="115" name="Editable text"/>
          <p:cNvSpPr/>
          <p:nvPr/>
        </p:nvSpPr>
        <p:spPr>
          <a:xfrm>
            <a:off x="609600" y="4622800"/>
            <a:ext cx="8166100" cy="876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700" b="1" i="0" spc="0" dirty="0">
                <a:solidFill>
                  <a:srgbClr val="C60A3D"/>
                </a:solidFill>
                <a:latin typeface="Avenir Next"/>
              </a:rPr>
              <a:t>Increase the speed of scientific progress</a:t>
            </a:r>
          </a:p>
        </p:txBody>
      </p:sp>
      <p:sp>
        <p:nvSpPr>
          <p:cNvPr id="121" name="MadAgents repository card"/>
          <p:cNvSpPr/>
          <p:nvPr/>
        </p:nvSpPr>
        <p:spPr>
          <a:xfrm>
            <a:off x="8840000" y="1480000"/>
            <a:ext cx="1510000" cy="1940000"/>
          </a:xfrm>
          <a:prstGeom prst="roundRect">
            <a:avLst/>
          </a:prstGeom>
          <a:solidFill>
            <a:srgbClr val="F6F7F9"/>
          </a:solidFill>
          <a:ln w="12700">
            <a:solidFill>
              <a:srgbClr val="DEE2E8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116" name="Picture 6">
            <a:extLst>
              <a:ext uri="{FF2B5EF4-FFF2-40B4-BE49-F238E27FC236}">
                <a16:creationId xmlns:a16="http://schemas.microsoft.com/office/drawing/2014/main" id="{E3942208-87A0-8427-C1CF-6C5136810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0" y="1690000"/>
            <a:ext cx="1200000" cy="1200000"/>
          </a:xfrm>
          <a:prstGeom prst="rect">
            <a:avLst/>
          </a:prstGeom>
        </p:spPr>
      </p:pic>
      <p:sp>
        <p:nvSpPr>
          <p:cNvPr id="120" name="Editable text"/>
          <p:cNvSpPr/>
          <p:nvPr/>
        </p:nvSpPr>
        <p:spPr>
          <a:xfrm>
            <a:off x="609600" y="5461000"/>
            <a:ext cx="10972800" cy="825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03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DE" sz="1600" b="1" i="0" spc="0" dirty="0">
                <a:solidFill>
                  <a:srgbClr val="191D26"/>
                </a:solidFill>
                <a:latin typeface="Avenir Next"/>
              </a:rPr>
              <a:t>Papers</a:t>
            </a:r>
            <a:r>
              <a:rPr lang="en-DE" sz="1600" i="0" spc="0" dirty="0">
                <a:solidFill>
                  <a:srgbClr val="191D26"/>
                </a:solidFill>
                <a:latin typeface="Avenir Next"/>
              </a:rPr>
              <a:t>: </a:t>
            </a:r>
            <a:r>
              <a:rPr lang="en-DE" sz="1600" i="0" spc="0" dirty="0">
                <a:solidFill>
                  <a:srgbClr val="191D26"/>
                </a:solidFill>
                <a:latin typeface="Avenir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arXiv:2601.21015</a:t>
            </a:r>
            <a:r>
              <a:rPr lang="en-DE" sz="1600" i="0" spc="0" dirty="0">
                <a:solidFill>
                  <a:srgbClr val="191D26"/>
                </a:solidFill>
                <a:latin typeface="Avenir Next"/>
              </a:rPr>
              <a:t>, </a:t>
            </a:r>
            <a:r>
              <a:rPr lang="en-DE" sz="1600" i="0" spc="0" dirty="0">
                <a:solidFill>
                  <a:srgbClr val="191D26"/>
                </a:solidFill>
                <a:latin typeface="Avenir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arXiv:2607.22813</a:t>
            </a:r>
            <a:endParaRPr lang="en-DE" sz="1600" dirty="0">
              <a:solidFill>
                <a:srgbClr val="191D26"/>
              </a:solidFill>
              <a:latin typeface="Avenir Next"/>
            </a:endParaRPr>
          </a:p>
          <a:p>
            <a:pPr marL="0" marR="0" lvl="0" indent="0" algn="l">
              <a:lnSpc>
                <a:spcPct val="103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DE" sz="1600" b="1" i="0" spc="0" dirty="0">
                <a:solidFill>
                  <a:srgbClr val="191D26"/>
                </a:solidFill>
                <a:latin typeface="Avenir Next"/>
              </a:rPr>
              <a:t>Code Repo</a:t>
            </a:r>
            <a:r>
              <a:rPr lang="en-DE" sz="1600" i="0" spc="0" dirty="0">
                <a:solidFill>
                  <a:srgbClr val="191D26"/>
                </a:solidFill>
                <a:latin typeface="Avenir Next"/>
              </a:rPr>
              <a:t>: </a:t>
            </a:r>
            <a:r>
              <a:rPr lang="en-GB" sz="1600" i="0" spc="0" dirty="0">
                <a:solidFill>
                  <a:srgbClr val="191D26"/>
                </a:solidFill>
                <a:latin typeface="Avenir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github.com/MadGraphTeam/MadAgents</a:t>
            </a:r>
            <a:endParaRPr lang="en-GB" sz="1600" dirty="0">
              <a:solidFill>
                <a:srgbClr val="191D26"/>
              </a:solidFill>
              <a:latin typeface="Avenir Next"/>
            </a:endParaRPr>
          </a:p>
          <a:p>
            <a:pPr marL="0" marR="0" lvl="0" indent="0" algn="l">
              <a:lnSpc>
                <a:spcPct val="103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GB" sz="1600" b="1" i="0" spc="0" dirty="0">
                <a:solidFill>
                  <a:srgbClr val="191D26"/>
                </a:solidFill>
                <a:latin typeface="Avenir Next"/>
              </a:rPr>
              <a:t>Claude Code</a:t>
            </a:r>
            <a:r>
              <a:rPr lang="en-GB" sz="1600" i="0" spc="0" dirty="0">
                <a:solidFill>
                  <a:srgbClr val="191D26"/>
                </a:solidFill>
                <a:latin typeface="Avenir Next"/>
              </a:rPr>
              <a:t>, </a:t>
            </a:r>
            <a:r>
              <a:rPr lang="en-GB" sz="1600" b="1" i="0" spc="0" dirty="0">
                <a:solidFill>
                  <a:srgbClr val="191D26"/>
                </a:solidFill>
                <a:latin typeface="Avenir Next"/>
              </a:rPr>
              <a:t>Codex </a:t>
            </a:r>
            <a:r>
              <a:rPr lang="en-GB" sz="1600" i="0" spc="0">
                <a:solidFill>
                  <a:srgbClr val="191D26"/>
                </a:solidFill>
                <a:latin typeface="Avenir Next"/>
              </a:rPr>
              <a:t>and </a:t>
            </a:r>
            <a:r>
              <a:rPr lang="en-GB" sz="1600" b="1" i="0" spc="0">
                <a:solidFill>
                  <a:srgbClr val="191D26"/>
                </a:solidFill>
                <a:latin typeface="Avenir Next"/>
              </a:rPr>
              <a:t>OpenCode</a:t>
            </a:r>
            <a:r>
              <a:rPr lang="en-GB" sz="1600" i="0" spc="0">
                <a:solidFill>
                  <a:srgbClr val="191D26"/>
                </a:solidFill>
                <a:latin typeface="Avenir Next"/>
              </a:rPr>
              <a:t> </a:t>
            </a:r>
            <a:r>
              <a:rPr lang="en-GB" sz="1600" i="0" spc="0" dirty="0">
                <a:solidFill>
                  <a:srgbClr val="191D26"/>
                </a:solidFill>
                <a:latin typeface="Avenir Next"/>
              </a:rPr>
              <a:t>implementations exist!</a:t>
            </a:r>
          </a:p>
        </p:txBody>
      </p:sp>
      <p:sp>
        <p:nvSpPr>
          <p:cNvPr id="2" name="Design surface">
            <a:extLst>
              <a:ext uri="{FF2B5EF4-FFF2-40B4-BE49-F238E27FC236}">
                <a16:creationId xmlns:a16="http://schemas.microsoft.com/office/drawing/2014/main" id="{E8960CB9-3684-CD24-511A-4CD32F4B37B5}"/>
              </a:ext>
            </a:extLst>
          </p:cNvPr>
          <p:cNvSpPr/>
          <p:nvPr/>
        </p:nvSpPr>
        <p:spPr>
          <a:xfrm>
            <a:off x="617575" y="3821075"/>
            <a:ext cx="50800" cy="50800"/>
          </a:xfrm>
          <a:prstGeom prst="rect">
            <a:avLst/>
          </a:prstGeom>
          <a:solidFill>
            <a:srgbClr val="C60A3D"/>
          </a:solidFill>
          <a:ln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Editable text">
            <a:extLst>
              <a:ext uri="{FF2B5EF4-FFF2-40B4-BE49-F238E27FC236}">
                <a16:creationId xmlns:a16="http://schemas.microsoft.com/office/drawing/2014/main" id="{AACF9191-89E7-1485-EEF8-4052CD7E2030}"/>
              </a:ext>
            </a:extLst>
          </p:cNvPr>
          <p:cNvSpPr/>
          <p:nvPr/>
        </p:nvSpPr>
        <p:spPr>
          <a:xfrm>
            <a:off x="820775" y="3706775"/>
            <a:ext cx="80137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spc="0" dirty="0">
                <a:solidFill>
                  <a:srgbClr val="191D26"/>
                </a:solidFill>
                <a:latin typeface="Avenir Next"/>
              </a:rPr>
              <a:t>Extends to global analyses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3F6D57-2886-1B14-2F09-5F9D9C8C2636}"/>
              </a:ext>
            </a:extLst>
          </p:cNvPr>
          <p:cNvSpPr txBox="1"/>
          <p:nvPr/>
        </p:nvSpPr>
        <p:spPr>
          <a:xfrm>
            <a:off x="8840000" y="2940000"/>
            <a:ext cx="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dirty="0"/>
              <a:t>MadAgents</a:t>
            </a:r>
          </a:p>
        </p:txBody>
      </p:sp>
      <p:sp>
        <p:nvSpPr>
          <p:cNvPr id="123" name="SFitterAgents repository card"/>
          <p:cNvSpPr/>
          <p:nvPr/>
        </p:nvSpPr>
        <p:spPr>
          <a:xfrm>
            <a:off x="10360000" y="1480000"/>
            <a:ext cx="1510000" cy="1940000"/>
          </a:xfrm>
          <a:prstGeom prst="roundRect">
            <a:avLst/>
          </a:prstGeom>
          <a:solidFill>
            <a:srgbClr val="FDEEF3"/>
          </a:solidFill>
          <a:ln w="12700">
            <a:solidFill>
              <a:srgbClr val="DEE2E8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122" name="SFitterAgents QR code" descr="SFitterAgents repository">
            <a:extLst>
              <a:ext uri="{FF2B5EF4-FFF2-40B4-BE49-F238E27FC236}">
                <a16:creationId xmlns:a16="http://schemas.microsoft.com/office/drawing/2014/main" id="{E3942208-87A0-8427-C1CF-6C5136810E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0000" y="1690000"/>
            <a:ext cx="1200000" cy="1200000"/>
          </a:xfrm>
          <a:prstGeom prst="rect">
            <a:avLst/>
          </a:prstGeom>
        </p:spPr>
      </p:pic>
      <p:sp>
        <p:nvSpPr>
          <p:cNvPr id="124" name="SFitterAgents QR label">
            <a:extLst>
              <a:ext uri="{FF2B5EF4-FFF2-40B4-BE49-F238E27FC236}">
                <a16:creationId xmlns:a16="http://schemas.microsoft.com/office/drawing/2014/main" id="{353F6D57-2886-1B14-2F09-5F9D9C8C2636}"/>
              </a:ext>
            </a:extLst>
          </p:cNvPr>
          <p:cNvSpPr txBox="1"/>
          <p:nvPr/>
        </p:nvSpPr>
        <p:spPr>
          <a:xfrm>
            <a:off x="10413396" y="2940000"/>
            <a:ext cx="1413207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1650" dirty="0">
                <a:solidFill>
                  <a:srgbClr val="E40046"/>
                </a:solidFill>
              </a:rPr>
              <a:t>SFitterAgents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86B796B-3560-1F3A-EBF0-E664717B9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16.09.2026</a:t>
            </a:r>
            <a:endParaRPr lang="en-DE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4E24F9-6AC9-6A65-3CDF-D1B4C7AF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MadAgents – Daniel Schiller</a:t>
            </a:r>
            <a:endParaRPr lang="en-D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580F67-5F69-FFC0-6AFD-0818BC402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C5641-0873-C445-BC3C-E045F8EEE8D4}" type="slidenum">
              <a:rPr lang="en-DE" smtClean="0"/>
              <a:t>13</a:t>
            </a:fld>
            <a:endParaRPr lang="en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20" fill="hold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10487</TotalTime>
  <Words>589</Words>
  <Application>Microsoft Macintosh PowerPoint</Application>
  <PresentationFormat>Widescreen</PresentationFormat>
  <Paragraphs>173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Avenir Next</vt:lpstr>
      <vt:lpstr>Cambria Math</vt:lpstr>
      <vt:lpstr>Office Theme</vt:lpstr>
      <vt:lpstr>MadAgents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Schiller, Daniel</dc:creator>
  <cp:lastModifiedBy>Schiller, Daniel</cp:lastModifiedBy>
  <cp:revision>311</cp:revision>
  <dcterms:created xsi:type="dcterms:W3CDTF">2026-02-06T08:28:59Z</dcterms:created>
  <dcterms:modified xsi:type="dcterms:W3CDTF">2026-09-16T14:16:34Z</dcterms:modified>
</cp:coreProperties>
</file>