
<file path=[Content_Types].xml><?xml version="1.0" encoding="utf-8"?>
<Types xmlns="http://schemas.openxmlformats.org/package/2006/content-types">
  <Default Extension="png" ContentType="image/png"/>
  <Default Extension="jpeg" ContentType="image/jpeg"/>
  <Default Extension="mov" ContentType="video/quicktime"/>
  <Default Extension="rels" ContentType="application/vnd.openxmlformats-package.relationships+xml"/>
  <Default Extension="xml" ContentType="application/xml"/>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sldIdLst>
    <p:sldId id="256" r:id="rId2"/>
    <p:sldId id="312" r:id="rId3"/>
    <p:sldId id="313" r:id="rId4"/>
    <p:sldId id="277" r:id="rId5"/>
    <p:sldId id="278" r:id="rId6"/>
    <p:sldId id="279" r:id="rId7"/>
    <p:sldId id="280" r:id="rId8"/>
    <p:sldId id="281" r:id="rId9"/>
    <p:sldId id="282" r:id="rId10"/>
    <p:sldId id="283" r:id="rId11"/>
    <p:sldId id="284" r:id="rId12"/>
    <p:sldId id="285" r:id="rId13"/>
    <p:sldId id="286" r:id="rId14"/>
    <p:sldId id="287" r:id="rId15"/>
    <p:sldId id="288" r:id="rId16"/>
    <p:sldId id="314" r:id="rId17"/>
    <p:sldId id="311" r:id="rId18"/>
  </p:sldIdLst>
  <p:sldSz cx="9144000" cy="5143500"/>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F92340A2-87F1-43EC-876B-015E16A956B2}" styleName="">
    <a:wholeTbl>
      <a:tcTxStyle>
        <a:font>
          <a:latin typeface="Arial"/>
          <a:ea typeface="Arial"/>
          <a:cs typeface="Arial"/>
        </a:font>
        <a:srgbClr val="000000"/>
      </a:tcTxStyle>
      <a:tcStyle>
        <a:tcBdr>
          <a:left>
            <a:ln w="9528" cap="flat" cmpd="sng" algn="ctr">
              <a:solidFill>
                <a:srgbClr val="9E9E9E"/>
              </a:solidFill>
              <a:prstDash val="solid"/>
              <a:round/>
              <a:headEnd type="none" w="med" len="med"/>
              <a:tailEnd type="none" w="med" len="med"/>
            </a:ln>
          </a:left>
          <a:right>
            <a:ln w="9528" cap="flat" cmpd="sng" algn="ctr">
              <a:solidFill>
                <a:srgbClr val="9E9E9E"/>
              </a:solidFill>
              <a:prstDash val="solid"/>
              <a:round/>
              <a:headEnd type="none" w="med" len="med"/>
              <a:tailEnd type="none" w="med" len="med"/>
            </a:ln>
          </a:right>
          <a:top>
            <a:ln w="9528" cap="flat" cmpd="sng" algn="ctr">
              <a:solidFill>
                <a:srgbClr val="9E9E9E"/>
              </a:solidFill>
              <a:prstDash val="solid"/>
              <a:round/>
              <a:headEnd type="none" w="med" len="med"/>
              <a:tailEnd type="none" w="med" len="med"/>
            </a:ln>
          </a:top>
          <a:bottom>
            <a:ln w="9528" cap="flat" cmpd="sng" algn="ctr">
              <a:solidFill>
                <a:srgbClr val="9E9E9E"/>
              </a:solidFill>
              <a:prstDash val="solid"/>
              <a:round/>
              <a:headEnd type="none" w="med" len="med"/>
              <a:tailEnd type="none" w="med" len="med"/>
            </a:ln>
          </a:bottom>
        </a:tcBdr>
      </a:tcStyle>
    </a:wholeTbl>
    <a:band1H>
      <a:tcTxStyle>
        <a:font>
          <a:latin typeface=""/>
          <a:ea typeface=""/>
          <a:cs typeface=""/>
        </a:font>
      </a:tcTxStyle>
      <a:tcStyle>
        <a:tcBdr/>
      </a:tcStyle>
    </a:band1H>
    <a:band2H>
      <a:tcTxStyle>
        <a:font>
          <a:latin typeface=""/>
          <a:ea typeface=""/>
          <a:cs typeface=""/>
        </a:font>
      </a:tcTxStyle>
      <a:tcStyle>
        <a:tcBdr/>
      </a:tcStyle>
    </a:band2H>
    <a:band1V>
      <a:tcTxStyle>
        <a:font>
          <a:latin typeface=""/>
          <a:ea typeface=""/>
          <a:cs typeface=""/>
        </a:font>
      </a:tcTxStyle>
      <a:tcStyle>
        <a:tcBdr/>
      </a:tcStyle>
    </a:band1V>
    <a:band2V>
      <a:tcTxStyle>
        <a:font>
          <a:latin typeface=""/>
          <a:ea typeface=""/>
          <a:cs typeface=""/>
        </a:font>
      </a:tcTxStyle>
      <a:tcStyle>
        <a:tcBdr/>
      </a:tcStyle>
    </a:band2V>
    <a:lastCol>
      <a:tcTxStyle>
        <a:font>
          <a:latin typeface=""/>
          <a:ea typeface=""/>
          <a:cs typeface=""/>
        </a:font>
      </a:tcTxStyle>
      <a:tcStyle>
        <a:tcBdr/>
      </a:tcStyle>
    </a:lastCol>
    <a:firstCol>
      <a:tcTxStyle>
        <a:font>
          <a:latin typeface=""/>
          <a:ea typeface=""/>
          <a:cs typeface=""/>
        </a:font>
      </a:tcTxStyle>
      <a:tcStyle>
        <a:tcBdr/>
      </a:tcStyle>
    </a:firstCol>
    <a:lastRow>
      <a:tcTxStyle>
        <a:font>
          <a:latin typeface=""/>
          <a:ea typeface=""/>
          <a:cs typeface=""/>
        </a:font>
      </a:tcTxStyle>
      <a:tcStyle>
        <a:tcBdr/>
      </a:tcStyle>
    </a:lastRow>
    <a:firstRow>
      <a:tcTxStyle>
        <a:font>
          <a:latin typeface=""/>
          <a:ea typeface=""/>
          <a:cs typeface=""/>
        </a:font>
      </a:tcTxStyle>
      <a:tcStyle>
        <a:tcBdr/>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91" d="100"/>
          <a:sy n="91" d="100"/>
        </p:scale>
        <p:origin x="786"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Google Shape;3;n"/>
          <p:cNvSpPr>
            <a:spLocks noGrp="1" noRot="1" noChangeAspect="1"/>
          </p:cNvSpPr>
          <p:nvPr>
            <p:ph type="sldImg" idx="2"/>
          </p:nvPr>
        </p:nvSpPr>
        <p:spPr>
          <a:xfrm>
            <a:off x="381295" y="685800"/>
            <a:ext cx="6096076" cy="3429000"/>
          </a:xfrm>
          <a:prstGeom prst="rect">
            <a:avLst/>
          </a:prstGeom>
          <a:noFill/>
          <a:ln w="9528" cap="flat">
            <a:solidFill>
              <a:srgbClr val="000000"/>
            </a:solidFill>
            <a:prstDash val="solid"/>
            <a:round/>
          </a:ln>
        </p:spPr>
      </p:sp>
      <p:sp>
        <p:nvSpPr>
          <p:cNvPr id="3" name="Google Shape;4;n"/>
          <p:cNvSpPr txBox="1">
            <a:spLocks noGrp="1"/>
          </p:cNvSpPr>
          <p:nvPr>
            <p:ph type="body" sz="quarter" idx="3"/>
          </p:nvPr>
        </p:nvSpPr>
        <p:spPr>
          <a:xfrm>
            <a:off x="685800" y="4343400"/>
            <a:ext cx="5486400" cy="4114800"/>
          </a:xfrm>
          <a:prstGeom prst="rect">
            <a:avLst/>
          </a:prstGeom>
          <a:noFill/>
          <a:ln>
            <a:noFill/>
          </a:ln>
        </p:spPr>
        <p:txBody>
          <a:bodyPr vert="horz" wrap="square" lIns="91421" tIns="91421" rIns="91421" bIns="91421" anchor="t" anchorCtr="0" compatLnSpc="1">
            <a:noAutofit/>
          </a:bodyPr>
          <a:lstStyle/>
          <a:p>
            <a:pPr lvl="0"/>
            <a:endParaRPr lang="en-US"/>
          </a:p>
        </p:txBody>
      </p:sp>
    </p:spTree>
    <p:extLst>
      <p:ext uri="{BB962C8B-B14F-4D97-AF65-F5344CB8AC3E}">
        <p14:creationId xmlns:p14="http://schemas.microsoft.com/office/powerpoint/2010/main" val="2887372591"/>
      </p:ext>
    </p:extLst>
  </p:cSld>
  <p:clrMap bg1="lt1" tx1="dk1" bg2="lt2" tx2="dk2" accent1="accent1" accent2="accent2" accent3="accent3" accent4="accent4" accent5="accent5" accent6="accent6" hlink="hlink" folHlink="folHlink"/>
  <p:notesStyle>
    <a:lvl1pPr marL="457200" marR="0" lvl="0" indent="-298451" algn="l" defTabSz="914400" rtl="0" fontAlgn="auto" hangingPunct="1">
      <a:lnSpc>
        <a:spcPct val="100000"/>
      </a:lnSpc>
      <a:spcBef>
        <a:spcPts val="0"/>
      </a:spcBef>
      <a:spcAft>
        <a:spcPts val="0"/>
      </a:spcAft>
      <a:buClr>
        <a:srgbClr val="000000"/>
      </a:buClr>
      <a:buSzPts val="1100"/>
      <a:buFont typeface="Arial"/>
      <a:buChar char="●"/>
      <a:tabLst/>
      <a:defRPr lang="en-US" sz="1100" b="0" i="0" u="none" strike="noStrike" kern="0" cap="none" spc="0" baseline="0">
        <a:solidFill>
          <a:srgbClr val="000000"/>
        </a:solidFill>
        <a:uFillTx/>
        <a:latin typeface="Arial"/>
        <a:ea typeface="Arial"/>
        <a:cs typeface="Arial"/>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Google Shape;55;g3bb5006bc5a_16_53:notes"/>
          <p:cNvSpPr>
            <a:spLocks noGrp="1" noRot="1" noChangeAspect="1"/>
          </p:cNvSpPr>
          <p:nvPr>
            <p:ph type="sldImg"/>
          </p:nvPr>
        </p:nvSpPr>
        <p:spPr>
          <a:xfrm>
            <a:off x="381003" y="685800"/>
            <a:ext cx="6096003" cy="3429000"/>
          </a:xfrm>
        </p:spPr>
      </p:sp>
      <p:sp>
        <p:nvSpPr>
          <p:cNvPr id="3" name="Google Shape;56;g3bb5006bc5a_16_53:notes"/>
          <p:cNvSpPr txBox="1">
            <a:spLocks noGrp="1"/>
          </p:cNvSpPr>
          <p:nvPr>
            <p:ph type="body" sz="quarter" idx="1"/>
          </p:nvPr>
        </p:nvSpPr>
        <p:spPr/>
        <p:txBody>
          <a:bodyPr/>
          <a:lstStyle/>
          <a:p>
            <a:endParaRPr lang="ja-JP"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Google Shape;299;g3bb4bf13761_3_22:notes"/>
          <p:cNvSpPr>
            <a:spLocks noGrp="1" noRot="1" noChangeAspect="1"/>
          </p:cNvSpPr>
          <p:nvPr>
            <p:ph type="sldImg"/>
          </p:nvPr>
        </p:nvSpPr>
        <p:spPr>
          <a:xfrm>
            <a:off x="381003" y="685800"/>
            <a:ext cx="6096003" cy="3429000"/>
          </a:xfrm>
        </p:spPr>
      </p:sp>
      <p:sp>
        <p:nvSpPr>
          <p:cNvPr id="3" name="Google Shape;300;g3bb4bf13761_3_22:notes"/>
          <p:cNvSpPr txBox="1">
            <a:spLocks noGrp="1"/>
          </p:cNvSpPr>
          <p:nvPr>
            <p:ph type="body" sz="quarter" idx="1"/>
          </p:nvPr>
        </p:nvSpPr>
        <p:spPr/>
        <p:txBody>
          <a:bodyPr/>
          <a:lstStyle/>
          <a:p>
            <a:pPr marL="0" lvl="0" indent="0">
              <a:buNone/>
            </a:pPr>
            <a:r>
              <a:rPr lang="en-US" altLang="ja-JP"/>
              <a:t>『</a:t>
            </a:r>
            <a:r>
              <a:rPr lang="ja-JP" altLang="en-US"/>
              <a:t>プロンプトの下線にもあるように</a:t>
            </a:r>
            <a:r>
              <a:rPr lang="en-US" altLang="ja-JP"/>
              <a:t>』</a:t>
            </a:r>
            <a:r>
              <a:rPr lang="ja-JP" altLang="en-US"/>
              <a:t>青文字→動画再生→赤文字</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Google Shape;311;g3bb4bf13761_10_20:notes"/>
          <p:cNvSpPr>
            <a:spLocks noGrp="1" noRot="1" noChangeAspect="1"/>
          </p:cNvSpPr>
          <p:nvPr>
            <p:ph type="sldImg"/>
          </p:nvPr>
        </p:nvSpPr>
        <p:spPr>
          <a:xfrm>
            <a:off x="381003" y="685800"/>
            <a:ext cx="6096003" cy="3429000"/>
          </a:xfrm>
        </p:spPr>
      </p:sp>
      <p:sp>
        <p:nvSpPr>
          <p:cNvPr id="3" name="Google Shape;312;g3bb4bf13761_10_20:notes"/>
          <p:cNvSpPr txBox="1">
            <a:spLocks noGrp="1"/>
          </p:cNvSpPr>
          <p:nvPr>
            <p:ph type="body" sz="quarter" idx="1"/>
          </p:nvPr>
        </p:nvSpPr>
        <p:spPr/>
        <p:txBody>
          <a:bodyPr/>
          <a:lstStyle/>
          <a:p>
            <a:pPr marL="0" lvl="0" indent="0">
              <a:buNone/>
            </a:pPr>
            <a:r>
              <a:rPr lang="ja-JP" altLang="en-US"/>
              <a:t>青文字→動画作成の弱点　　　（次ラストスライド　まとめあり）</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Google Shape;322;g3bb5d32a297_1_32:notes"/>
          <p:cNvSpPr>
            <a:spLocks noGrp="1" noRot="1" noChangeAspect="1"/>
          </p:cNvSpPr>
          <p:nvPr>
            <p:ph type="sldImg"/>
          </p:nvPr>
        </p:nvSpPr>
        <p:spPr>
          <a:xfrm>
            <a:off x="381003" y="685800"/>
            <a:ext cx="6096003" cy="3429000"/>
          </a:xfrm>
        </p:spPr>
      </p:sp>
      <p:sp>
        <p:nvSpPr>
          <p:cNvPr id="3" name="Google Shape;323;g3bb5d32a297_1_32:notes"/>
          <p:cNvSpPr txBox="1">
            <a:spLocks noGrp="1"/>
          </p:cNvSpPr>
          <p:nvPr>
            <p:ph type="body" sz="quarter" idx="1"/>
          </p:nvPr>
        </p:nvSpPr>
        <p:spPr/>
        <p:txBody>
          <a:bodyPr/>
          <a:lstStyle/>
          <a:p>
            <a:pPr marL="0" lvl="0" indent="0">
              <a:buNone/>
            </a:pPr>
            <a:r>
              <a:rPr lang="ja-JP" altLang="en-US"/>
              <a:t>まとめ　動画作成は現段階において、簡単な動画は作れるが、教科書レベルの専門性の高い動画を作るにはまだまだ発展が必要。動画作成</a:t>
            </a:r>
            <a:r>
              <a:rPr lang="en-US"/>
              <a:t>AI</a:t>
            </a:r>
            <a:r>
              <a:rPr lang="ja-JP" altLang="en-US"/>
              <a:t>使用する際には何を作るのが得意で何が不得意かを使っていく中で知っていくことが重要</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Google Shape;333;g3bf6f875022_10_2:notes"/>
          <p:cNvSpPr>
            <a:spLocks noGrp="1" noRot="1" noChangeAspect="1"/>
          </p:cNvSpPr>
          <p:nvPr>
            <p:ph type="sldImg"/>
          </p:nvPr>
        </p:nvSpPr>
        <p:spPr>
          <a:xfrm>
            <a:off x="381003" y="685800"/>
            <a:ext cx="6096003" cy="3429000"/>
          </a:xfrm>
        </p:spPr>
      </p:sp>
      <p:sp>
        <p:nvSpPr>
          <p:cNvPr id="3" name="Google Shape;334;g3bf6f875022_10_2:notes"/>
          <p:cNvSpPr txBox="1">
            <a:spLocks noGrp="1"/>
          </p:cNvSpPr>
          <p:nvPr>
            <p:ph type="body" sz="quarter" idx="1"/>
          </p:nvPr>
        </p:nvSpPr>
        <p:spPr/>
        <p:txBody>
          <a:bodyPr/>
          <a:lstStyle/>
          <a:p>
            <a:endParaRPr lang="ja-JP"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Google Shape;510;g3bf6332a8da_6_0:notes"/>
          <p:cNvSpPr>
            <a:spLocks noGrp="1" noRot="1" noChangeAspect="1"/>
          </p:cNvSpPr>
          <p:nvPr>
            <p:ph type="sldImg"/>
          </p:nvPr>
        </p:nvSpPr>
        <p:spPr>
          <a:xfrm>
            <a:off x="381295" y="685800"/>
            <a:ext cx="6096003" cy="3429000"/>
          </a:xfrm>
        </p:spPr>
      </p:sp>
      <p:sp>
        <p:nvSpPr>
          <p:cNvPr id="3" name="Google Shape;511;g3bf6332a8da_6_0:notes"/>
          <p:cNvSpPr txBox="1">
            <a:spLocks noGrp="1"/>
          </p:cNvSpPr>
          <p:nvPr>
            <p:ph type="body" sz="quarter" idx="1"/>
          </p:nvPr>
        </p:nvSpPr>
        <p:spPr/>
        <p:txBody>
          <a:bodyPr/>
          <a:lstStyle/>
          <a:p>
            <a:endParaRPr lang="ja-JP"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Google Shape;233;g3bb4bf13761_10_32:notes"/>
          <p:cNvSpPr>
            <a:spLocks noGrp="1" noRot="1" noChangeAspect="1"/>
          </p:cNvSpPr>
          <p:nvPr>
            <p:ph type="sldImg"/>
          </p:nvPr>
        </p:nvSpPr>
        <p:spPr>
          <a:xfrm>
            <a:off x="381003" y="685800"/>
            <a:ext cx="6096003" cy="3429000"/>
          </a:xfrm>
        </p:spPr>
      </p:sp>
      <p:sp>
        <p:nvSpPr>
          <p:cNvPr id="3" name="Google Shape;234;g3bb4bf13761_10_32:notes"/>
          <p:cNvSpPr txBox="1">
            <a:spLocks noGrp="1"/>
          </p:cNvSpPr>
          <p:nvPr>
            <p:ph type="body" sz="quarter" idx="1"/>
          </p:nvPr>
        </p:nvSpPr>
        <p:spPr/>
        <p:txBody>
          <a:bodyPr/>
          <a:lstStyle/>
          <a:p>
            <a:endParaRPr lang="ja-JP"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Google Shape;239;g3bb5006bc5a_1_17:notes"/>
          <p:cNvSpPr txBox="1">
            <a:spLocks noGrp="1"/>
          </p:cNvSpPr>
          <p:nvPr>
            <p:ph type="body" sz="quarter" idx="1"/>
          </p:nvPr>
        </p:nvSpPr>
        <p:spPr>
          <a:xfrm>
            <a:off x="228600" y="4343400"/>
            <a:ext cx="5486400" cy="4114800"/>
          </a:xfrm>
        </p:spPr>
        <p:txBody>
          <a:bodyPr/>
          <a:lstStyle/>
          <a:p>
            <a:endParaRPr lang="ja-JP"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Google Shape;245;g3bfb21a0ba7_4_0:notes"/>
          <p:cNvSpPr>
            <a:spLocks noGrp="1" noRot="1" noChangeAspect="1"/>
          </p:cNvSpPr>
          <p:nvPr>
            <p:ph type="sldImg"/>
          </p:nvPr>
        </p:nvSpPr>
        <p:spPr>
          <a:xfrm>
            <a:off x="381003" y="685800"/>
            <a:ext cx="6096003" cy="3429000"/>
          </a:xfrm>
        </p:spPr>
      </p:sp>
      <p:sp>
        <p:nvSpPr>
          <p:cNvPr id="3" name="Google Shape;246;g3bfb21a0ba7_4_0:notes"/>
          <p:cNvSpPr txBox="1">
            <a:spLocks noGrp="1"/>
          </p:cNvSpPr>
          <p:nvPr>
            <p:ph type="body" sz="quarter" idx="1"/>
          </p:nvPr>
        </p:nvSpPr>
        <p:spPr/>
        <p:txBody>
          <a:bodyPr/>
          <a:lstStyle/>
          <a:p>
            <a:endParaRPr lang="ja-JP"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Google Shape;250;g3bb5d32a297_1_15:notes"/>
          <p:cNvSpPr>
            <a:spLocks noGrp="1" noRot="1" noChangeAspect="1"/>
          </p:cNvSpPr>
          <p:nvPr>
            <p:ph type="sldImg"/>
          </p:nvPr>
        </p:nvSpPr>
        <p:spPr>
          <a:xfrm>
            <a:off x="381003" y="685800"/>
            <a:ext cx="6096003" cy="3429000"/>
          </a:xfrm>
        </p:spPr>
      </p:sp>
      <p:sp>
        <p:nvSpPr>
          <p:cNvPr id="3" name="Google Shape;251;g3bb5d32a297_1_15:notes"/>
          <p:cNvSpPr txBox="1">
            <a:spLocks noGrp="1"/>
          </p:cNvSpPr>
          <p:nvPr>
            <p:ph type="body" sz="quarter" idx="1"/>
          </p:nvPr>
        </p:nvSpPr>
        <p:spPr/>
        <p:txBody>
          <a:bodyPr/>
          <a:lstStyle/>
          <a:p>
            <a:pPr marL="0" lvl="0" indent="0">
              <a:buNone/>
            </a:pPr>
            <a:r>
              <a:rPr lang="ja-JP" altLang="en-US"/>
              <a:t>表の説明→アニメーション</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Google Shape;259;g3bb5006bc5a_18_1:notes"/>
          <p:cNvSpPr>
            <a:spLocks noGrp="1" noRot="1" noChangeAspect="1"/>
          </p:cNvSpPr>
          <p:nvPr>
            <p:ph type="sldImg"/>
          </p:nvPr>
        </p:nvSpPr>
        <p:spPr>
          <a:xfrm>
            <a:off x="381003" y="685800"/>
            <a:ext cx="6096003" cy="3429000"/>
          </a:xfrm>
        </p:spPr>
      </p:sp>
      <p:sp>
        <p:nvSpPr>
          <p:cNvPr id="3" name="Google Shape;260;g3bb5006bc5a_18_1:notes"/>
          <p:cNvSpPr txBox="1">
            <a:spLocks noGrp="1"/>
          </p:cNvSpPr>
          <p:nvPr>
            <p:ph type="body" sz="quarter" idx="1"/>
          </p:nvPr>
        </p:nvSpPr>
        <p:spPr/>
        <p:txBody>
          <a:bodyPr/>
          <a:lstStyle/>
          <a:p>
            <a:pPr marL="0" lvl="0" indent="0">
              <a:buNone/>
            </a:pPr>
            <a:r>
              <a:rPr lang="ja-JP" altLang="en-US"/>
              <a:t>キャラクター作成、展開が容易に→最初の動画再生→次の動画再生</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Google Shape;272;g3bfb21a0ba7_4_4:notes"/>
          <p:cNvSpPr>
            <a:spLocks noGrp="1" noRot="1" noChangeAspect="1"/>
          </p:cNvSpPr>
          <p:nvPr>
            <p:ph type="sldImg"/>
          </p:nvPr>
        </p:nvSpPr>
        <p:spPr>
          <a:xfrm>
            <a:off x="381295" y="685800"/>
            <a:ext cx="6096003" cy="3429000"/>
          </a:xfrm>
        </p:spPr>
      </p:sp>
      <p:sp>
        <p:nvSpPr>
          <p:cNvPr id="3" name="Google Shape;273;g3bfb21a0ba7_4_4:notes"/>
          <p:cNvSpPr txBox="1">
            <a:spLocks noGrp="1"/>
          </p:cNvSpPr>
          <p:nvPr>
            <p:ph type="body" sz="quarter" idx="1"/>
          </p:nvPr>
        </p:nvSpPr>
        <p:spPr/>
        <p:txBody>
          <a:bodyPr/>
          <a:lstStyle/>
          <a:p>
            <a:endParaRPr lang="ja-JP"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Google Shape;277;g3bb5d32a297_1_23:notes"/>
          <p:cNvSpPr>
            <a:spLocks noGrp="1" noRot="1" noChangeAspect="1"/>
          </p:cNvSpPr>
          <p:nvPr>
            <p:ph type="sldImg"/>
          </p:nvPr>
        </p:nvSpPr>
        <p:spPr>
          <a:xfrm>
            <a:off x="381003" y="685800"/>
            <a:ext cx="6096003" cy="3429000"/>
          </a:xfrm>
        </p:spPr>
      </p:sp>
      <p:sp>
        <p:nvSpPr>
          <p:cNvPr id="3" name="Google Shape;278;g3bb5d32a297_1_23:notes"/>
          <p:cNvSpPr txBox="1">
            <a:spLocks noGrp="1"/>
          </p:cNvSpPr>
          <p:nvPr>
            <p:ph type="body" sz="quarter" idx="1"/>
          </p:nvPr>
        </p:nvSpPr>
        <p:spPr/>
        <p:txBody>
          <a:bodyPr/>
          <a:lstStyle/>
          <a:p>
            <a:pPr marL="0" lvl="0" indent="0">
              <a:buNone/>
            </a:pPr>
            <a:r>
              <a:rPr lang="ja-JP" altLang="en-US"/>
              <a:t>プロンプトの最適解がない→青文字→動画再生→赤文字</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Google Shape;287;g3bb4bf13761_3_15:notes"/>
          <p:cNvSpPr>
            <a:spLocks noGrp="1" noRot="1" noChangeAspect="1"/>
          </p:cNvSpPr>
          <p:nvPr>
            <p:ph type="sldImg"/>
          </p:nvPr>
        </p:nvSpPr>
        <p:spPr>
          <a:xfrm>
            <a:off x="381003" y="685800"/>
            <a:ext cx="6096003" cy="3429000"/>
          </a:xfrm>
        </p:spPr>
      </p:sp>
      <p:sp>
        <p:nvSpPr>
          <p:cNvPr id="3" name="Google Shape;288;g3bb4bf13761_3_15:notes"/>
          <p:cNvSpPr txBox="1">
            <a:spLocks noGrp="1"/>
          </p:cNvSpPr>
          <p:nvPr>
            <p:ph type="body" sz="quarter" idx="1"/>
          </p:nvPr>
        </p:nvSpPr>
        <p:spPr/>
        <p:txBody>
          <a:bodyPr/>
          <a:lstStyle/>
          <a:p>
            <a:pPr marL="0" lvl="0" indent="0">
              <a:buNone/>
            </a:pPr>
            <a:r>
              <a:rPr lang="en-US" altLang="ja-JP"/>
              <a:t>『</a:t>
            </a:r>
            <a:r>
              <a:rPr lang="ja-JP" altLang="en-US"/>
              <a:t>プロンプトの下線にもあるように</a:t>
            </a:r>
            <a:r>
              <a:rPr lang="en-US" altLang="ja-JP"/>
              <a:t>』</a:t>
            </a:r>
            <a:r>
              <a:rPr lang="ja-JP" altLang="en-US"/>
              <a:t>青文字→動画再生→赤文字</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p:spTree>
      <p:nvGrpSpPr>
        <p:cNvPr id="1" name=""/>
        <p:cNvGrpSpPr/>
        <p:nvPr/>
      </p:nvGrpSpPr>
      <p:grpSpPr>
        <a:xfrm>
          <a:off x="0" y="0"/>
          <a:ext cx="0" cy="0"/>
          <a:chOff x="0" y="0"/>
          <a:chExt cx="0" cy="0"/>
        </a:xfrm>
      </p:grpSpPr>
      <p:sp>
        <p:nvSpPr>
          <p:cNvPr id="2" name="Google Shape;10;p2"/>
          <p:cNvSpPr txBox="1">
            <a:spLocks noGrp="1"/>
          </p:cNvSpPr>
          <p:nvPr>
            <p:ph type="ctrTitle"/>
          </p:nvPr>
        </p:nvSpPr>
        <p:spPr>
          <a:xfrm>
            <a:off x="311709" y="744577"/>
            <a:ext cx="8520598" cy="2052599"/>
          </a:xfrm>
        </p:spPr>
        <p:txBody>
          <a:bodyPr anchor="b" anchorCtr="1"/>
          <a:lstStyle>
            <a:lvl1pPr algn="ctr">
              <a:defRPr sz="5200"/>
            </a:lvl1pPr>
          </a:lstStyle>
          <a:p>
            <a:pPr lvl="0"/>
            <a:endParaRPr lang="en-US"/>
          </a:p>
        </p:txBody>
      </p:sp>
      <p:sp>
        <p:nvSpPr>
          <p:cNvPr id="3" name="Google Shape;11;p2"/>
          <p:cNvSpPr txBox="1">
            <a:spLocks noGrp="1"/>
          </p:cNvSpPr>
          <p:nvPr>
            <p:ph type="subTitle" idx="1"/>
          </p:nvPr>
        </p:nvSpPr>
        <p:spPr>
          <a:xfrm>
            <a:off x="311700" y="2834127"/>
            <a:ext cx="8520598" cy="792601"/>
          </a:xfrm>
        </p:spPr>
        <p:txBody>
          <a:bodyPr anchorCtr="1"/>
          <a:lstStyle>
            <a:lvl1pPr algn="ctr">
              <a:lnSpc>
                <a:spcPct val="100000"/>
              </a:lnSpc>
              <a:buNone/>
              <a:defRPr lang="en-US" sz="2800"/>
            </a:lvl1pPr>
          </a:lstStyle>
          <a:p>
            <a:pPr lvl="0"/>
            <a:endParaRPr lang="en-US"/>
          </a:p>
        </p:txBody>
      </p:sp>
      <p:sp>
        <p:nvSpPr>
          <p:cNvPr id="4" name="Google Shape;12;p2"/>
          <p:cNvSpPr txBox="1">
            <a:spLocks noGrp="1"/>
          </p:cNvSpPr>
          <p:nvPr>
            <p:ph type="sldNum" sz="quarter" idx="8"/>
          </p:nvPr>
        </p:nvSpPr>
        <p:spPr/>
        <p:txBody>
          <a:bodyPr/>
          <a:lstStyle>
            <a:lvl1pPr>
              <a:defRPr/>
            </a:lvl1pPr>
          </a:lstStyle>
          <a:p>
            <a:pPr lvl="0"/>
            <a:fld id="{F400538D-D0FB-4639-88E8-2F0C8B6E7852}" type="slidenum">
              <a:t>‹#›</a:t>
            </a:fld>
            <a:endParaRPr lang="en-US"/>
          </a:p>
        </p:txBody>
      </p:sp>
    </p:spTree>
    <p:extLst>
      <p:ext uri="{BB962C8B-B14F-4D97-AF65-F5344CB8AC3E}">
        <p14:creationId xmlns:p14="http://schemas.microsoft.com/office/powerpoint/2010/main" val="287524746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IG_NUMBER">
    <p:spTree>
      <p:nvGrpSpPr>
        <p:cNvPr id="1" name=""/>
        <p:cNvGrpSpPr/>
        <p:nvPr/>
      </p:nvGrpSpPr>
      <p:grpSpPr>
        <a:xfrm>
          <a:off x="0" y="0"/>
          <a:ext cx="0" cy="0"/>
          <a:chOff x="0" y="0"/>
          <a:chExt cx="0" cy="0"/>
        </a:xfrm>
      </p:grpSpPr>
      <p:sp>
        <p:nvSpPr>
          <p:cNvPr id="2" name="Google Shape;45;p11"/>
          <p:cNvSpPr txBox="1">
            <a:spLocks noGrp="1"/>
          </p:cNvSpPr>
          <p:nvPr>
            <p:ph type="title"/>
          </p:nvPr>
        </p:nvSpPr>
        <p:spPr>
          <a:xfrm>
            <a:off x="311700" y="1106122"/>
            <a:ext cx="8520598" cy="1963500"/>
          </a:xfrm>
        </p:spPr>
        <p:txBody>
          <a:bodyPr anchor="b" anchorCtr="1"/>
          <a:lstStyle>
            <a:lvl1pPr algn="ctr">
              <a:defRPr sz="12000"/>
            </a:lvl1pPr>
          </a:lstStyle>
          <a:p>
            <a:pPr lvl="0"/>
            <a:r>
              <a:rPr lang="en-US"/>
              <a:t>xx%</a:t>
            </a:r>
          </a:p>
        </p:txBody>
      </p:sp>
      <p:sp>
        <p:nvSpPr>
          <p:cNvPr id="3" name="Google Shape;46;p11"/>
          <p:cNvSpPr txBox="1">
            <a:spLocks noGrp="1"/>
          </p:cNvSpPr>
          <p:nvPr>
            <p:ph type="body" idx="4294967295"/>
          </p:nvPr>
        </p:nvSpPr>
        <p:spPr>
          <a:xfrm>
            <a:off x="311700" y="3152229"/>
            <a:ext cx="8520598" cy="1300798"/>
          </a:xfrm>
        </p:spPr>
        <p:txBody>
          <a:bodyPr anchorCtr="1"/>
          <a:lstStyle>
            <a:lvl1pPr algn="ctr">
              <a:defRPr lang="en-US"/>
            </a:lvl1pPr>
          </a:lstStyle>
          <a:p>
            <a:pPr lvl="0"/>
            <a:endParaRPr lang="en-US"/>
          </a:p>
        </p:txBody>
      </p:sp>
      <p:sp>
        <p:nvSpPr>
          <p:cNvPr id="4" name="Google Shape;47;p11"/>
          <p:cNvSpPr txBox="1">
            <a:spLocks noGrp="1"/>
          </p:cNvSpPr>
          <p:nvPr>
            <p:ph type="sldNum" sz="quarter" idx="8"/>
          </p:nvPr>
        </p:nvSpPr>
        <p:spPr/>
        <p:txBody>
          <a:bodyPr/>
          <a:lstStyle>
            <a:lvl1pPr>
              <a:defRPr/>
            </a:lvl1pPr>
          </a:lstStyle>
          <a:p>
            <a:pPr lvl="0"/>
            <a:fld id="{4421EB03-6F8F-4856-838C-B9A9E8B08082}" type="slidenum">
              <a:t>‹#›</a:t>
            </a:fld>
            <a:endParaRPr lang="en-US"/>
          </a:p>
        </p:txBody>
      </p:sp>
    </p:spTree>
    <p:extLst>
      <p:ext uri="{BB962C8B-B14F-4D97-AF65-F5344CB8AC3E}">
        <p14:creationId xmlns:p14="http://schemas.microsoft.com/office/powerpoint/2010/main" val="404339145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Google Shape;49;p12"/>
          <p:cNvSpPr txBox="1">
            <a:spLocks noGrp="1"/>
          </p:cNvSpPr>
          <p:nvPr>
            <p:ph type="sldNum" sz="quarter" idx="8"/>
          </p:nvPr>
        </p:nvSpPr>
        <p:spPr/>
        <p:txBody>
          <a:bodyPr/>
          <a:lstStyle>
            <a:lvl1pPr>
              <a:defRPr/>
            </a:lvl1pPr>
          </a:lstStyle>
          <a:p>
            <a:pPr lvl="0"/>
            <a:fld id="{3022E94A-9A14-4463-8154-309024DD88D3}" type="slidenum">
              <a:t>‹#›</a:t>
            </a:fld>
            <a:endParaRPr lang="en-US"/>
          </a:p>
        </p:txBody>
      </p:sp>
    </p:spTree>
    <p:extLst>
      <p:ext uri="{BB962C8B-B14F-4D97-AF65-F5344CB8AC3E}">
        <p14:creationId xmlns:p14="http://schemas.microsoft.com/office/powerpoint/2010/main" val="2766921530"/>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ITLE_AND_BODY_2_1_1_1_1_1_1_1_1_1_1">
    <p:spTree>
      <p:nvGrpSpPr>
        <p:cNvPr id="1" name=""/>
        <p:cNvGrpSpPr/>
        <p:nvPr/>
      </p:nvGrpSpPr>
      <p:grpSpPr>
        <a:xfrm>
          <a:off x="0" y="0"/>
          <a:ext cx="0" cy="0"/>
          <a:chOff x="0" y="0"/>
          <a:chExt cx="0" cy="0"/>
        </a:xfrm>
      </p:grpSpPr>
      <p:sp>
        <p:nvSpPr>
          <p:cNvPr id="2" name="Google Shape;52;p13"/>
          <p:cNvSpPr txBox="1">
            <a:spLocks noGrp="1"/>
          </p:cNvSpPr>
          <p:nvPr>
            <p:ph type="title"/>
          </p:nvPr>
        </p:nvSpPr>
        <p:spPr>
          <a:xfrm>
            <a:off x="507446" y="331396"/>
            <a:ext cx="8129098" cy="796195"/>
          </a:xfrm>
        </p:spPr>
        <p:txBody>
          <a:bodyPr lIns="0" tIns="0" rIns="0" bIns="0" anchor="ctr"/>
          <a:lstStyle>
            <a:lvl1pPr>
              <a:defRPr/>
            </a:lvl1pPr>
          </a:lstStyle>
          <a:p>
            <a:pPr lvl="0"/>
            <a:endParaRPr lang="en-US"/>
          </a:p>
        </p:txBody>
      </p:sp>
      <p:sp>
        <p:nvSpPr>
          <p:cNvPr id="3" name="Google Shape;53;p13"/>
          <p:cNvSpPr txBox="1">
            <a:spLocks noGrp="1"/>
          </p:cNvSpPr>
          <p:nvPr>
            <p:ph type="body" idx="4294967295"/>
          </p:nvPr>
        </p:nvSpPr>
        <p:spPr>
          <a:xfrm>
            <a:off x="507455" y="1519303"/>
            <a:ext cx="4782302" cy="3090598"/>
          </a:xfrm>
        </p:spPr>
        <p:txBody>
          <a:bodyPr lIns="0" tIns="0" rIns="0" bIns="0"/>
          <a:lstStyle>
            <a:lvl1pPr>
              <a:defRPr lang="en-US"/>
            </a:lvl1pPr>
          </a:lstStyle>
          <a:p>
            <a:pPr lvl="0"/>
            <a:endParaRPr lang="en-US"/>
          </a:p>
        </p:txBody>
      </p:sp>
    </p:spTree>
    <p:extLst>
      <p:ext uri="{BB962C8B-B14F-4D97-AF65-F5344CB8AC3E}">
        <p14:creationId xmlns:p14="http://schemas.microsoft.com/office/powerpoint/2010/main" val="3374801099"/>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_HEADER">
    <p:spTree>
      <p:nvGrpSpPr>
        <p:cNvPr id="1" name=""/>
        <p:cNvGrpSpPr/>
        <p:nvPr/>
      </p:nvGrpSpPr>
      <p:grpSpPr>
        <a:xfrm>
          <a:off x="0" y="0"/>
          <a:ext cx="0" cy="0"/>
          <a:chOff x="0" y="0"/>
          <a:chExt cx="0" cy="0"/>
        </a:xfrm>
      </p:grpSpPr>
      <p:sp>
        <p:nvSpPr>
          <p:cNvPr id="2" name="Google Shape;14;p3"/>
          <p:cNvSpPr txBox="1">
            <a:spLocks noGrp="1"/>
          </p:cNvSpPr>
          <p:nvPr>
            <p:ph type="title"/>
          </p:nvPr>
        </p:nvSpPr>
        <p:spPr>
          <a:xfrm>
            <a:off x="311700" y="2150851"/>
            <a:ext cx="8520598" cy="841796"/>
          </a:xfrm>
        </p:spPr>
        <p:txBody>
          <a:bodyPr anchor="ctr" anchorCtr="1"/>
          <a:lstStyle>
            <a:lvl1pPr algn="ctr">
              <a:defRPr sz="3600"/>
            </a:lvl1pPr>
          </a:lstStyle>
          <a:p>
            <a:pPr lvl="0"/>
            <a:endParaRPr lang="en-US"/>
          </a:p>
        </p:txBody>
      </p:sp>
      <p:sp>
        <p:nvSpPr>
          <p:cNvPr id="3" name="Google Shape;15;p3"/>
          <p:cNvSpPr txBox="1">
            <a:spLocks noGrp="1"/>
          </p:cNvSpPr>
          <p:nvPr>
            <p:ph type="sldNum" sz="quarter" idx="8"/>
          </p:nvPr>
        </p:nvSpPr>
        <p:spPr/>
        <p:txBody>
          <a:bodyPr/>
          <a:lstStyle>
            <a:lvl1pPr>
              <a:defRPr/>
            </a:lvl1pPr>
          </a:lstStyle>
          <a:p>
            <a:pPr lvl="0"/>
            <a:fld id="{61097F8A-2271-4512-BCB8-5C9F1A5BBBC8}" type="slidenum">
              <a:t>‹#›</a:t>
            </a:fld>
            <a:endParaRPr lang="en-US"/>
          </a:p>
        </p:txBody>
      </p:sp>
    </p:spTree>
    <p:extLst>
      <p:ext uri="{BB962C8B-B14F-4D97-AF65-F5344CB8AC3E}">
        <p14:creationId xmlns:p14="http://schemas.microsoft.com/office/powerpoint/2010/main" val="674340859"/>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tx" preserve="1">
  <p:cSld name="TITLE_AND_BODY">
    <p:spTree>
      <p:nvGrpSpPr>
        <p:cNvPr id="1" name=""/>
        <p:cNvGrpSpPr/>
        <p:nvPr/>
      </p:nvGrpSpPr>
      <p:grpSpPr>
        <a:xfrm>
          <a:off x="0" y="0"/>
          <a:ext cx="0" cy="0"/>
          <a:chOff x="0" y="0"/>
          <a:chExt cx="0" cy="0"/>
        </a:xfrm>
      </p:grpSpPr>
      <p:sp>
        <p:nvSpPr>
          <p:cNvPr id="2" name="Google Shape;17;p4"/>
          <p:cNvSpPr txBox="1">
            <a:spLocks noGrp="1"/>
          </p:cNvSpPr>
          <p:nvPr>
            <p:ph type="title"/>
          </p:nvPr>
        </p:nvSpPr>
        <p:spPr/>
        <p:txBody>
          <a:bodyPr/>
          <a:lstStyle>
            <a:lvl1pPr>
              <a:defRPr/>
            </a:lvl1pPr>
          </a:lstStyle>
          <a:p>
            <a:pPr lvl="0"/>
            <a:endParaRPr lang="en-US"/>
          </a:p>
        </p:txBody>
      </p:sp>
      <p:sp>
        <p:nvSpPr>
          <p:cNvPr id="3" name="Google Shape;18;p4"/>
          <p:cNvSpPr txBox="1">
            <a:spLocks noGrp="1"/>
          </p:cNvSpPr>
          <p:nvPr>
            <p:ph type="body" idx="1"/>
          </p:nvPr>
        </p:nvSpPr>
        <p:spPr/>
        <p:txBody>
          <a:bodyPr/>
          <a:lstStyle>
            <a:lvl1pPr>
              <a:defRPr lang="en-US"/>
            </a:lvl1pPr>
          </a:lstStyle>
          <a:p>
            <a:pPr lvl="0"/>
            <a:endParaRPr lang="en-US"/>
          </a:p>
        </p:txBody>
      </p:sp>
      <p:sp>
        <p:nvSpPr>
          <p:cNvPr id="4" name="Google Shape;19;p4"/>
          <p:cNvSpPr txBox="1">
            <a:spLocks noGrp="1"/>
          </p:cNvSpPr>
          <p:nvPr>
            <p:ph type="sldNum" sz="quarter" idx="8"/>
          </p:nvPr>
        </p:nvSpPr>
        <p:spPr/>
        <p:txBody>
          <a:bodyPr/>
          <a:lstStyle>
            <a:lvl1pPr>
              <a:defRPr/>
            </a:lvl1pPr>
          </a:lstStyle>
          <a:p>
            <a:pPr lvl="0"/>
            <a:fld id="{9ACE48D6-9D54-4DF7-8E52-5F7104776917}" type="slidenum">
              <a:t>‹#›</a:t>
            </a:fld>
            <a:endParaRPr lang="en-US"/>
          </a:p>
        </p:txBody>
      </p:sp>
    </p:spTree>
    <p:extLst>
      <p:ext uri="{BB962C8B-B14F-4D97-AF65-F5344CB8AC3E}">
        <p14:creationId xmlns:p14="http://schemas.microsoft.com/office/powerpoint/2010/main" val="1372682964"/>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ColTx" preserve="1">
  <p:cSld name="TITLE_AND_TWO_COLUMNS">
    <p:spTree>
      <p:nvGrpSpPr>
        <p:cNvPr id="1" name=""/>
        <p:cNvGrpSpPr/>
        <p:nvPr/>
      </p:nvGrpSpPr>
      <p:grpSpPr>
        <a:xfrm>
          <a:off x="0" y="0"/>
          <a:ext cx="0" cy="0"/>
          <a:chOff x="0" y="0"/>
          <a:chExt cx="0" cy="0"/>
        </a:xfrm>
      </p:grpSpPr>
      <p:sp>
        <p:nvSpPr>
          <p:cNvPr id="2" name="Google Shape;21;p5"/>
          <p:cNvSpPr txBox="1">
            <a:spLocks noGrp="1"/>
          </p:cNvSpPr>
          <p:nvPr>
            <p:ph type="title"/>
          </p:nvPr>
        </p:nvSpPr>
        <p:spPr/>
        <p:txBody>
          <a:bodyPr/>
          <a:lstStyle>
            <a:lvl1pPr>
              <a:defRPr/>
            </a:lvl1pPr>
          </a:lstStyle>
          <a:p>
            <a:pPr lvl="0"/>
            <a:endParaRPr lang="en-US"/>
          </a:p>
        </p:txBody>
      </p:sp>
      <p:sp>
        <p:nvSpPr>
          <p:cNvPr id="3" name="Google Shape;22;p5"/>
          <p:cNvSpPr txBox="1">
            <a:spLocks noGrp="1"/>
          </p:cNvSpPr>
          <p:nvPr>
            <p:ph type="body" idx="1"/>
          </p:nvPr>
        </p:nvSpPr>
        <p:spPr>
          <a:xfrm>
            <a:off x="311700" y="1152473"/>
            <a:ext cx="3999896" cy="3416399"/>
          </a:xfrm>
        </p:spPr>
        <p:txBody>
          <a:bodyPr/>
          <a:lstStyle>
            <a:lvl1pPr indent="-317497">
              <a:buSzPts val="1400"/>
              <a:defRPr lang="en-US" sz="1400"/>
            </a:lvl1pPr>
          </a:lstStyle>
          <a:p>
            <a:pPr lvl="0"/>
            <a:endParaRPr lang="en-US"/>
          </a:p>
        </p:txBody>
      </p:sp>
      <p:sp>
        <p:nvSpPr>
          <p:cNvPr id="4" name="Google Shape;23;p5"/>
          <p:cNvSpPr txBox="1">
            <a:spLocks noGrp="1"/>
          </p:cNvSpPr>
          <p:nvPr>
            <p:ph type="body" idx="2"/>
          </p:nvPr>
        </p:nvSpPr>
        <p:spPr>
          <a:xfrm>
            <a:off x="4832402" y="1152473"/>
            <a:ext cx="3999896" cy="3416399"/>
          </a:xfrm>
        </p:spPr>
        <p:txBody>
          <a:bodyPr/>
          <a:lstStyle>
            <a:lvl1pPr indent="-317497">
              <a:buSzPts val="1400"/>
              <a:defRPr lang="en-US" sz="1400"/>
            </a:lvl1pPr>
          </a:lstStyle>
          <a:p>
            <a:pPr lvl="0"/>
            <a:endParaRPr lang="en-US"/>
          </a:p>
        </p:txBody>
      </p:sp>
      <p:sp>
        <p:nvSpPr>
          <p:cNvPr id="5" name="Google Shape;24;p5"/>
          <p:cNvSpPr txBox="1">
            <a:spLocks noGrp="1"/>
          </p:cNvSpPr>
          <p:nvPr>
            <p:ph type="sldNum" sz="quarter" idx="8"/>
          </p:nvPr>
        </p:nvSpPr>
        <p:spPr/>
        <p:txBody>
          <a:bodyPr/>
          <a:lstStyle>
            <a:lvl1pPr>
              <a:defRPr/>
            </a:lvl1pPr>
          </a:lstStyle>
          <a:p>
            <a:pPr lvl="0"/>
            <a:fld id="{AB34F79B-8842-419A-BD15-42EC851BB163}" type="slidenum">
              <a:t>‹#›</a:t>
            </a:fld>
            <a:endParaRPr lang="en-US"/>
          </a:p>
        </p:txBody>
      </p:sp>
    </p:spTree>
    <p:extLst>
      <p:ext uri="{BB962C8B-B14F-4D97-AF65-F5344CB8AC3E}">
        <p14:creationId xmlns:p14="http://schemas.microsoft.com/office/powerpoint/2010/main" val="4132725794"/>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_ONLY">
    <p:spTree>
      <p:nvGrpSpPr>
        <p:cNvPr id="1" name=""/>
        <p:cNvGrpSpPr/>
        <p:nvPr/>
      </p:nvGrpSpPr>
      <p:grpSpPr>
        <a:xfrm>
          <a:off x="0" y="0"/>
          <a:ext cx="0" cy="0"/>
          <a:chOff x="0" y="0"/>
          <a:chExt cx="0" cy="0"/>
        </a:xfrm>
      </p:grpSpPr>
      <p:sp>
        <p:nvSpPr>
          <p:cNvPr id="2" name="Google Shape;26;p6"/>
          <p:cNvSpPr txBox="1">
            <a:spLocks noGrp="1"/>
          </p:cNvSpPr>
          <p:nvPr>
            <p:ph type="title"/>
          </p:nvPr>
        </p:nvSpPr>
        <p:spPr/>
        <p:txBody>
          <a:bodyPr/>
          <a:lstStyle>
            <a:lvl1pPr>
              <a:defRPr/>
            </a:lvl1pPr>
          </a:lstStyle>
          <a:p>
            <a:pPr lvl="0"/>
            <a:endParaRPr lang="en-US"/>
          </a:p>
        </p:txBody>
      </p:sp>
      <p:sp>
        <p:nvSpPr>
          <p:cNvPr id="3" name="Google Shape;27;p6"/>
          <p:cNvSpPr txBox="1">
            <a:spLocks noGrp="1"/>
          </p:cNvSpPr>
          <p:nvPr>
            <p:ph type="sldNum" sz="quarter" idx="8"/>
          </p:nvPr>
        </p:nvSpPr>
        <p:spPr/>
        <p:txBody>
          <a:bodyPr/>
          <a:lstStyle>
            <a:lvl1pPr>
              <a:defRPr/>
            </a:lvl1pPr>
          </a:lstStyle>
          <a:p>
            <a:pPr lvl="0"/>
            <a:fld id="{72B43616-204B-42EF-A9AE-2C81CDCCD996}" type="slidenum">
              <a:t>‹#›</a:t>
            </a:fld>
            <a:endParaRPr lang="en-US"/>
          </a:p>
        </p:txBody>
      </p:sp>
    </p:spTree>
    <p:extLst>
      <p:ext uri="{BB962C8B-B14F-4D97-AF65-F5344CB8AC3E}">
        <p14:creationId xmlns:p14="http://schemas.microsoft.com/office/powerpoint/2010/main" val="296981477"/>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ONE_COLUMN_TEXT">
    <p:spTree>
      <p:nvGrpSpPr>
        <p:cNvPr id="1" name=""/>
        <p:cNvGrpSpPr/>
        <p:nvPr/>
      </p:nvGrpSpPr>
      <p:grpSpPr>
        <a:xfrm>
          <a:off x="0" y="0"/>
          <a:ext cx="0" cy="0"/>
          <a:chOff x="0" y="0"/>
          <a:chExt cx="0" cy="0"/>
        </a:xfrm>
      </p:grpSpPr>
      <p:sp>
        <p:nvSpPr>
          <p:cNvPr id="2" name="Google Shape;29;p7"/>
          <p:cNvSpPr txBox="1">
            <a:spLocks noGrp="1"/>
          </p:cNvSpPr>
          <p:nvPr>
            <p:ph type="title"/>
          </p:nvPr>
        </p:nvSpPr>
        <p:spPr>
          <a:xfrm>
            <a:off x="311700" y="555598"/>
            <a:ext cx="2808003" cy="755696"/>
          </a:xfrm>
        </p:spPr>
        <p:txBody>
          <a:bodyPr anchor="b"/>
          <a:lstStyle>
            <a:lvl1pPr>
              <a:defRPr sz="2400"/>
            </a:lvl1pPr>
          </a:lstStyle>
          <a:p>
            <a:pPr lvl="0"/>
            <a:endParaRPr lang="en-US"/>
          </a:p>
        </p:txBody>
      </p:sp>
      <p:sp>
        <p:nvSpPr>
          <p:cNvPr id="3" name="Google Shape;30;p7"/>
          <p:cNvSpPr txBox="1">
            <a:spLocks noGrp="1"/>
          </p:cNvSpPr>
          <p:nvPr>
            <p:ph type="body" idx="4294967295"/>
          </p:nvPr>
        </p:nvSpPr>
        <p:spPr>
          <a:xfrm>
            <a:off x="311700" y="1389604"/>
            <a:ext cx="2808003" cy="3179396"/>
          </a:xfrm>
        </p:spPr>
        <p:txBody>
          <a:bodyPr/>
          <a:lstStyle>
            <a:lvl1pPr indent="-304796">
              <a:buSzPts val="1200"/>
              <a:defRPr lang="en-US" sz="1200"/>
            </a:lvl1pPr>
          </a:lstStyle>
          <a:p>
            <a:pPr lvl="0"/>
            <a:endParaRPr lang="en-US"/>
          </a:p>
        </p:txBody>
      </p:sp>
      <p:sp>
        <p:nvSpPr>
          <p:cNvPr id="4" name="Google Shape;31;p7"/>
          <p:cNvSpPr txBox="1">
            <a:spLocks noGrp="1"/>
          </p:cNvSpPr>
          <p:nvPr>
            <p:ph type="sldNum" sz="quarter" idx="8"/>
          </p:nvPr>
        </p:nvSpPr>
        <p:spPr/>
        <p:txBody>
          <a:bodyPr/>
          <a:lstStyle>
            <a:lvl1pPr>
              <a:defRPr/>
            </a:lvl1pPr>
          </a:lstStyle>
          <a:p>
            <a:pPr lvl="0"/>
            <a:fld id="{8A052B30-E72A-49BC-A3C9-9B4846836C9D}" type="slidenum">
              <a:t>‹#›</a:t>
            </a:fld>
            <a:endParaRPr lang="en-US"/>
          </a:p>
        </p:txBody>
      </p:sp>
    </p:spTree>
    <p:extLst>
      <p:ext uri="{BB962C8B-B14F-4D97-AF65-F5344CB8AC3E}">
        <p14:creationId xmlns:p14="http://schemas.microsoft.com/office/powerpoint/2010/main" val="463517980"/>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MAIN_POINT">
    <p:spTree>
      <p:nvGrpSpPr>
        <p:cNvPr id="1" name=""/>
        <p:cNvGrpSpPr/>
        <p:nvPr/>
      </p:nvGrpSpPr>
      <p:grpSpPr>
        <a:xfrm>
          <a:off x="0" y="0"/>
          <a:ext cx="0" cy="0"/>
          <a:chOff x="0" y="0"/>
          <a:chExt cx="0" cy="0"/>
        </a:xfrm>
      </p:grpSpPr>
      <p:sp>
        <p:nvSpPr>
          <p:cNvPr id="2" name="Google Shape;33;p8"/>
          <p:cNvSpPr txBox="1">
            <a:spLocks noGrp="1"/>
          </p:cNvSpPr>
          <p:nvPr>
            <p:ph type="title"/>
          </p:nvPr>
        </p:nvSpPr>
        <p:spPr>
          <a:xfrm>
            <a:off x="490246" y="450149"/>
            <a:ext cx="6367799" cy="4090797"/>
          </a:xfrm>
        </p:spPr>
        <p:txBody>
          <a:bodyPr anchor="ctr"/>
          <a:lstStyle>
            <a:lvl1pPr>
              <a:defRPr sz="4800"/>
            </a:lvl1pPr>
          </a:lstStyle>
          <a:p>
            <a:pPr lvl="0"/>
            <a:endParaRPr lang="en-US"/>
          </a:p>
        </p:txBody>
      </p:sp>
      <p:sp>
        <p:nvSpPr>
          <p:cNvPr id="3" name="Google Shape;34;p8"/>
          <p:cNvSpPr txBox="1">
            <a:spLocks noGrp="1"/>
          </p:cNvSpPr>
          <p:nvPr>
            <p:ph type="sldNum" sz="quarter" idx="8"/>
          </p:nvPr>
        </p:nvSpPr>
        <p:spPr/>
        <p:txBody>
          <a:bodyPr/>
          <a:lstStyle>
            <a:lvl1pPr>
              <a:defRPr/>
            </a:lvl1pPr>
          </a:lstStyle>
          <a:p>
            <a:pPr lvl="0"/>
            <a:fld id="{9CA6274B-98CA-4B92-A6F9-0B7A796C4855}" type="slidenum">
              <a:t>‹#›</a:t>
            </a:fld>
            <a:endParaRPr lang="en-US"/>
          </a:p>
        </p:txBody>
      </p:sp>
    </p:spTree>
    <p:extLst>
      <p:ext uri="{BB962C8B-B14F-4D97-AF65-F5344CB8AC3E}">
        <p14:creationId xmlns:p14="http://schemas.microsoft.com/office/powerpoint/2010/main" val="318850780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ECTION_TITLE_AND_DESCRIPTION">
    <p:spTree>
      <p:nvGrpSpPr>
        <p:cNvPr id="1" name=""/>
        <p:cNvGrpSpPr/>
        <p:nvPr/>
      </p:nvGrpSpPr>
      <p:grpSpPr>
        <a:xfrm>
          <a:off x="0" y="0"/>
          <a:ext cx="0" cy="0"/>
          <a:chOff x="0" y="0"/>
          <a:chExt cx="0" cy="0"/>
        </a:xfrm>
      </p:grpSpPr>
      <p:sp>
        <p:nvSpPr>
          <p:cNvPr id="2" name="Google Shape;36;p9"/>
          <p:cNvSpPr/>
          <p:nvPr/>
        </p:nvSpPr>
        <p:spPr>
          <a:xfrm>
            <a:off x="4572000" y="-128"/>
            <a:ext cx="4572000" cy="5143499"/>
          </a:xfrm>
          <a:prstGeom prst="rect">
            <a:avLst/>
          </a:prstGeom>
          <a:solidFill>
            <a:srgbClr val="EEEEE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400" b="0" i="0" u="none" strike="noStrike" kern="0" cap="none" spc="0" baseline="0">
              <a:solidFill>
                <a:srgbClr val="000000"/>
              </a:solidFill>
              <a:uFillTx/>
              <a:latin typeface="Arial"/>
              <a:ea typeface="Arial"/>
              <a:cs typeface="Arial"/>
            </a:endParaRPr>
          </a:p>
        </p:txBody>
      </p:sp>
      <p:sp>
        <p:nvSpPr>
          <p:cNvPr id="3" name="Google Shape;37;p9"/>
          <p:cNvSpPr txBox="1">
            <a:spLocks noGrp="1"/>
          </p:cNvSpPr>
          <p:nvPr>
            <p:ph type="title"/>
          </p:nvPr>
        </p:nvSpPr>
        <p:spPr>
          <a:xfrm>
            <a:off x="265496" y="1233178"/>
            <a:ext cx="4045195" cy="1482297"/>
          </a:xfrm>
        </p:spPr>
        <p:txBody>
          <a:bodyPr anchor="b" anchorCtr="1"/>
          <a:lstStyle>
            <a:lvl1pPr algn="ctr">
              <a:defRPr sz="4200"/>
            </a:lvl1pPr>
          </a:lstStyle>
          <a:p>
            <a:pPr lvl="0"/>
            <a:endParaRPr lang="en-US"/>
          </a:p>
        </p:txBody>
      </p:sp>
      <p:sp>
        <p:nvSpPr>
          <p:cNvPr id="4" name="Google Shape;38;p9"/>
          <p:cNvSpPr txBox="1">
            <a:spLocks noGrp="1"/>
          </p:cNvSpPr>
          <p:nvPr>
            <p:ph type="subTitle" idx="4294967295"/>
          </p:nvPr>
        </p:nvSpPr>
        <p:spPr>
          <a:xfrm>
            <a:off x="265496" y="2803074"/>
            <a:ext cx="4045195" cy="1235098"/>
          </a:xfrm>
        </p:spPr>
        <p:txBody>
          <a:bodyPr anchorCtr="1"/>
          <a:lstStyle>
            <a:lvl1pPr algn="ctr">
              <a:lnSpc>
                <a:spcPct val="100000"/>
              </a:lnSpc>
              <a:buNone/>
              <a:defRPr lang="en-US" sz="2100"/>
            </a:lvl1pPr>
          </a:lstStyle>
          <a:p>
            <a:pPr lvl="0"/>
            <a:endParaRPr lang="en-US"/>
          </a:p>
        </p:txBody>
      </p:sp>
      <p:sp>
        <p:nvSpPr>
          <p:cNvPr id="5" name="Google Shape;39;p9"/>
          <p:cNvSpPr txBox="1">
            <a:spLocks noGrp="1"/>
          </p:cNvSpPr>
          <p:nvPr>
            <p:ph type="body" idx="4294967295"/>
          </p:nvPr>
        </p:nvSpPr>
        <p:spPr>
          <a:xfrm>
            <a:off x="4939497" y="724076"/>
            <a:ext cx="3836996" cy="3695099"/>
          </a:xfrm>
        </p:spPr>
        <p:txBody>
          <a:bodyPr anchor="ctr"/>
          <a:lstStyle>
            <a:lvl1pPr>
              <a:defRPr lang="en-US"/>
            </a:lvl1pPr>
          </a:lstStyle>
          <a:p>
            <a:pPr lvl="0"/>
            <a:endParaRPr lang="en-US"/>
          </a:p>
        </p:txBody>
      </p:sp>
      <p:sp>
        <p:nvSpPr>
          <p:cNvPr id="6" name="Google Shape;40;p9"/>
          <p:cNvSpPr txBox="1">
            <a:spLocks noGrp="1"/>
          </p:cNvSpPr>
          <p:nvPr>
            <p:ph type="sldNum" sz="quarter" idx="8"/>
          </p:nvPr>
        </p:nvSpPr>
        <p:spPr/>
        <p:txBody>
          <a:bodyPr/>
          <a:lstStyle>
            <a:lvl1pPr>
              <a:defRPr/>
            </a:lvl1pPr>
          </a:lstStyle>
          <a:p>
            <a:pPr lvl="0"/>
            <a:fld id="{A30BB858-6C3D-4CF3-B9C2-2EBDD71B4D38}" type="slidenum">
              <a:t>‹#›</a:t>
            </a:fld>
            <a:endParaRPr lang="en-US"/>
          </a:p>
        </p:txBody>
      </p:sp>
    </p:spTree>
    <p:extLst>
      <p:ext uri="{BB962C8B-B14F-4D97-AF65-F5344CB8AC3E}">
        <p14:creationId xmlns:p14="http://schemas.microsoft.com/office/powerpoint/2010/main" val="3245673881"/>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CAPTION_ONLY">
    <p:spTree>
      <p:nvGrpSpPr>
        <p:cNvPr id="1" name=""/>
        <p:cNvGrpSpPr/>
        <p:nvPr/>
      </p:nvGrpSpPr>
      <p:grpSpPr>
        <a:xfrm>
          <a:off x="0" y="0"/>
          <a:ext cx="0" cy="0"/>
          <a:chOff x="0" y="0"/>
          <a:chExt cx="0" cy="0"/>
        </a:xfrm>
      </p:grpSpPr>
      <p:sp>
        <p:nvSpPr>
          <p:cNvPr id="2" name="Google Shape;42;p10"/>
          <p:cNvSpPr txBox="1">
            <a:spLocks noGrp="1"/>
          </p:cNvSpPr>
          <p:nvPr>
            <p:ph type="body" idx="4294967295"/>
          </p:nvPr>
        </p:nvSpPr>
        <p:spPr>
          <a:xfrm>
            <a:off x="311700" y="4230572"/>
            <a:ext cx="5998802" cy="605104"/>
          </a:xfrm>
        </p:spPr>
        <p:txBody>
          <a:bodyPr anchor="ctr"/>
          <a:lstStyle>
            <a:lvl1pPr indent="-228600">
              <a:lnSpc>
                <a:spcPct val="100000"/>
              </a:lnSpc>
              <a:buNone/>
              <a:defRPr lang="en-US"/>
            </a:lvl1pPr>
          </a:lstStyle>
          <a:p>
            <a:pPr lvl="0"/>
            <a:endParaRPr lang="en-US"/>
          </a:p>
        </p:txBody>
      </p:sp>
      <p:sp>
        <p:nvSpPr>
          <p:cNvPr id="3" name="Google Shape;43;p10"/>
          <p:cNvSpPr txBox="1">
            <a:spLocks noGrp="1"/>
          </p:cNvSpPr>
          <p:nvPr>
            <p:ph type="sldNum" sz="quarter" idx="8"/>
          </p:nvPr>
        </p:nvSpPr>
        <p:spPr/>
        <p:txBody>
          <a:bodyPr/>
          <a:lstStyle>
            <a:lvl1pPr>
              <a:defRPr/>
            </a:lvl1pPr>
          </a:lstStyle>
          <a:p>
            <a:pPr lvl="0"/>
            <a:fld id="{5BFF34F4-9C15-4EA6-AAF4-D1EDEA915690}" type="slidenum">
              <a:t>‹#›</a:t>
            </a:fld>
            <a:endParaRPr lang="en-US"/>
          </a:p>
        </p:txBody>
      </p:sp>
    </p:spTree>
    <p:extLst>
      <p:ext uri="{BB962C8B-B14F-4D97-AF65-F5344CB8AC3E}">
        <p14:creationId xmlns:p14="http://schemas.microsoft.com/office/powerpoint/2010/main" val="319076280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Google Shape;6;p1"/>
          <p:cNvSpPr txBox="1">
            <a:spLocks noGrp="1"/>
          </p:cNvSpPr>
          <p:nvPr>
            <p:ph type="title"/>
          </p:nvPr>
        </p:nvSpPr>
        <p:spPr>
          <a:xfrm>
            <a:off x="311700" y="445029"/>
            <a:ext cx="8520598" cy="572697"/>
          </a:xfrm>
          <a:prstGeom prst="rect">
            <a:avLst/>
          </a:prstGeom>
          <a:noFill/>
          <a:ln>
            <a:noFill/>
          </a:ln>
        </p:spPr>
        <p:txBody>
          <a:bodyPr vert="horz" wrap="square" lIns="91421" tIns="91421" rIns="91421" bIns="91421" anchor="t" anchorCtr="0" compatLnSpc="1">
            <a:normAutofit/>
          </a:bodyPr>
          <a:lstStyle/>
          <a:p>
            <a:pPr lvl="0"/>
            <a:endParaRPr lang="en-US"/>
          </a:p>
        </p:txBody>
      </p:sp>
      <p:sp>
        <p:nvSpPr>
          <p:cNvPr id="3" name="Google Shape;7;p1"/>
          <p:cNvSpPr txBox="1">
            <a:spLocks noGrp="1"/>
          </p:cNvSpPr>
          <p:nvPr>
            <p:ph type="body" idx="1"/>
          </p:nvPr>
        </p:nvSpPr>
        <p:spPr>
          <a:xfrm>
            <a:off x="311700" y="1152473"/>
            <a:ext cx="8520598" cy="3416399"/>
          </a:xfrm>
          <a:prstGeom prst="rect">
            <a:avLst/>
          </a:prstGeom>
          <a:noFill/>
          <a:ln>
            <a:noFill/>
          </a:ln>
        </p:spPr>
        <p:txBody>
          <a:bodyPr vert="horz" wrap="square" lIns="91421" tIns="91421" rIns="91421" bIns="91421" anchor="t" anchorCtr="0" compatLnSpc="1">
            <a:normAutofit/>
          </a:bodyPr>
          <a:lstStyle/>
          <a:p>
            <a:pPr lvl="0"/>
            <a:r>
              <a:rPr lang="ja-JP"/>
              <a:t>マスター テキストの書式設定</a:t>
            </a:r>
          </a:p>
          <a:p>
            <a:pPr lvl="1"/>
            <a:r>
              <a:rPr lang="ja-JP"/>
              <a:t>第</a:t>
            </a:r>
            <a:r>
              <a:rPr lang="en-US"/>
              <a:t> 2 </a:t>
            </a:r>
            <a:r>
              <a:rPr lang="ja-JP"/>
              <a:t>レベル</a:t>
            </a:r>
          </a:p>
          <a:p>
            <a:pPr lvl="2"/>
            <a:r>
              <a:rPr lang="ja-JP"/>
              <a:t>第</a:t>
            </a:r>
            <a:r>
              <a:rPr lang="en-US"/>
              <a:t> 3 </a:t>
            </a:r>
            <a:r>
              <a:rPr lang="ja-JP"/>
              <a:t>レベル</a:t>
            </a:r>
          </a:p>
          <a:p>
            <a:pPr lvl="3"/>
            <a:r>
              <a:rPr lang="ja-JP"/>
              <a:t>第</a:t>
            </a:r>
            <a:r>
              <a:rPr lang="en-US"/>
              <a:t> 4 </a:t>
            </a:r>
            <a:r>
              <a:rPr lang="ja-JP"/>
              <a:t>レベル</a:t>
            </a:r>
          </a:p>
          <a:p>
            <a:pPr lvl="4"/>
            <a:r>
              <a:rPr lang="ja-JP"/>
              <a:t>第</a:t>
            </a:r>
            <a:r>
              <a:rPr lang="en-US"/>
              <a:t> 5 </a:t>
            </a:r>
            <a:r>
              <a:rPr lang="ja-JP"/>
              <a:t>レベル</a:t>
            </a:r>
            <a:endParaRPr lang="en-US"/>
          </a:p>
        </p:txBody>
      </p:sp>
      <p:sp>
        <p:nvSpPr>
          <p:cNvPr id="4" name="Google Shape;8;p1"/>
          <p:cNvSpPr txBox="1">
            <a:spLocks noGrp="1"/>
          </p:cNvSpPr>
          <p:nvPr>
            <p:ph type="sldNum" sz="quarter" idx="4"/>
          </p:nvPr>
        </p:nvSpPr>
        <p:spPr>
          <a:xfrm>
            <a:off x="8472455" y="4663220"/>
            <a:ext cx="548704" cy="393603"/>
          </a:xfrm>
          <a:prstGeom prst="rect">
            <a:avLst/>
          </a:prstGeom>
          <a:noFill/>
          <a:ln>
            <a:noFill/>
          </a:ln>
        </p:spPr>
        <p:txBody>
          <a:bodyPr vert="horz" wrap="square" lIns="91421" tIns="91421" rIns="91421" bIns="91421" anchor="ctr" anchorCtr="0" compatLnSpc="1">
            <a:normAutofit/>
          </a:bodyPr>
          <a:lstStyle>
            <a:lvl1pPr marL="0" marR="0" lvl="0" indent="0" algn="r" defTabSz="914400" rtl="0" fontAlgn="auto" hangingPunct="1">
              <a:lnSpc>
                <a:spcPct val="100000"/>
              </a:lnSpc>
              <a:spcBef>
                <a:spcPts val="0"/>
              </a:spcBef>
              <a:spcAft>
                <a:spcPts val="0"/>
              </a:spcAft>
              <a:buNone/>
              <a:tabLst/>
              <a:defRPr lang="en-US" sz="1000" b="0" i="0" u="none" strike="noStrike" kern="0" cap="none" spc="0" baseline="0">
                <a:solidFill>
                  <a:srgbClr val="595959"/>
                </a:solidFill>
                <a:uFillTx/>
                <a:latin typeface="Arial"/>
                <a:ea typeface="Arial"/>
                <a:cs typeface="Arial"/>
              </a:defRPr>
            </a:lvl1pPr>
          </a:lstStyle>
          <a:p>
            <a:pPr lvl="0"/>
            <a:fld id="{85882FD3-D895-4C03-A496-1AA5C45FA41F}" type="slidenum">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mc:AlternateContent xmlns:mc="http://schemas.openxmlformats.org/markup-compatibility/2006">
    <mc:Choice xmlns:p14="http://schemas.microsoft.com/office/powerpoint/2010/main" Requires="p14">
      <p:transition spd="slow" p14:dur="2000"/>
    </mc:Choice>
    <mc:Fallback>
      <p:transition spd="slow"/>
    </mc:Fallback>
  </mc:AlternateContent>
  <p:txStyles>
    <p:titleStyle>
      <a:lvl1pPr marL="0" marR="0" lvl="0" indent="0" algn="l" defTabSz="914400" rtl="0" fontAlgn="auto" hangingPunct="1">
        <a:lnSpc>
          <a:spcPct val="100000"/>
        </a:lnSpc>
        <a:spcBef>
          <a:spcPts val="0"/>
        </a:spcBef>
        <a:spcAft>
          <a:spcPts val="0"/>
        </a:spcAft>
        <a:buNone/>
        <a:tabLst/>
        <a:defRPr lang="en-US" sz="2800" b="0" i="0" u="none" strike="noStrike" kern="0" cap="none" spc="0" baseline="0">
          <a:solidFill>
            <a:srgbClr val="000000"/>
          </a:solidFill>
          <a:uFillTx/>
          <a:latin typeface="Arial"/>
          <a:ea typeface="Arial"/>
          <a:cs typeface="Arial"/>
        </a:defRPr>
      </a:lvl1pPr>
    </p:titleStyle>
    <p:bodyStyle>
      <a:lvl1pPr marL="457200" marR="0" lvl="0" indent="-342900" algn="l" defTabSz="914400" rtl="0" fontAlgn="auto" hangingPunct="1">
        <a:lnSpc>
          <a:spcPct val="115000"/>
        </a:lnSpc>
        <a:spcBef>
          <a:spcPts val="0"/>
        </a:spcBef>
        <a:spcAft>
          <a:spcPts val="0"/>
        </a:spcAft>
        <a:buClr>
          <a:srgbClr val="595959"/>
        </a:buClr>
        <a:buSzPts val="1800"/>
        <a:buFont typeface="Arial"/>
        <a:buChar char="●"/>
        <a:tabLst/>
        <a:defRPr lang="ja-JP" sz="1800" b="0" i="0" u="none" strike="noStrike" kern="0" cap="none" spc="0" baseline="0">
          <a:solidFill>
            <a:srgbClr val="595959"/>
          </a:solidFill>
          <a:uFillTx/>
          <a:latin typeface="Arial"/>
          <a:ea typeface="Arial"/>
          <a:cs typeface="Arial"/>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ja-JP" sz="2400" b="0" i="0" u="none" strike="noStrike" kern="1200" cap="none" spc="0" baseline="0">
          <a:solidFill>
            <a:srgbClr val="000000"/>
          </a:solidFill>
          <a:uFillTx/>
          <a:latin typeface="游ゴシック"/>
          <a:ea typeface="游ゴシック" pitchFamily="50"/>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ja-JP" sz="2000" b="0" i="0" u="none" strike="noStrike" kern="1200" cap="none" spc="0" baseline="0">
          <a:solidFill>
            <a:srgbClr val="000000"/>
          </a:solidFill>
          <a:uFillTx/>
          <a:latin typeface="游ゴシック"/>
          <a:ea typeface="游ゴシック" pitchFamily="50"/>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ja-JP" sz="1800" b="0" i="0" u="none" strike="noStrike" kern="1200" cap="none" spc="0" baseline="0">
          <a:solidFill>
            <a:srgbClr val="000000"/>
          </a:solidFill>
          <a:uFillTx/>
          <a:latin typeface="游ゴシック"/>
          <a:ea typeface="游ゴシック" pitchFamily="50"/>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ja-JP" sz="1800" b="0" i="0" u="none" strike="noStrike" kern="1200" cap="none" spc="0" baseline="0">
          <a:solidFill>
            <a:srgbClr val="000000"/>
          </a:solidFill>
          <a:uFillTx/>
          <a:latin typeface="游ゴシック"/>
          <a:ea typeface="游ゴシック" pitchFamily="50"/>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video" Target="../media/media3.mp4"/><Relationship Id="rId1" Type="http://schemas.microsoft.com/office/2007/relationships/media" Target="../media/media3.mp4"/><Relationship Id="rId6" Type="http://schemas.openxmlformats.org/officeDocument/2006/relationships/image" Target="../media/image5.png"/><Relationship Id="rId5" Type="http://schemas.openxmlformats.org/officeDocument/2006/relationships/image" Target="../media/image4.jpeg"/><Relationship Id="rId4" Type="http://schemas.openxmlformats.org/officeDocument/2006/relationships/notesSlide" Target="../notesSlides/notesSlide8.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video" Target="../media/media4.mp4"/><Relationship Id="rId1" Type="http://schemas.microsoft.com/office/2007/relationships/media" Target="../media/media4.mp4"/><Relationship Id="rId6" Type="http://schemas.openxmlformats.org/officeDocument/2006/relationships/image" Target="../media/image7.png"/><Relationship Id="rId5" Type="http://schemas.openxmlformats.org/officeDocument/2006/relationships/image" Target="../media/image6.jpeg"/><Relationship Id="rId4" Type="http://schemas.openxmlformats.org/officeDocument/2006/relationships/notesSlide" Target="../notesSlides/notesSlide9.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video" Target="../media/media5.mp4"/><Relationship Id="rId1" Type="http://schemas.microsoft.com/office/2007/relationships/media" Target="../media/media5.mp4"/><Relationship Id="rId6" Type="http://schemas.openxmlformats.org/officeDocument/2006/relationships/image" Target="../media/image9.png"/><Relationship Id="rId5" Type="http://schemas.openxmlformats.org/officeDocument/2006/relationships/image" Target="../media/image8.jpeg"/><Relationship Id="rId4" Type="http://schemas.openxmlformats.org/officeDocument/2006/relationships/notesSlide" Target="../notesSlides/notesSlide10.xml"/></Relationships>
</file>

<file path=ppt/slides/_rels/slide1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1.xml"/><Relationship Id="rId1" Type="http://schemas.openxmlformats.org/officeDocument/2006/relationships/slideLayout" Target="../slideLayouts/slideLayout5.xml"/><Relationship Id="rId4" Type="http://schemas.openxmlformats.org/officeDocument/2006/relationships/image" Target="../media/image11.jpeg"/></Relationships>
</file>

<file path=ppt/slides/_rels/slide14.xml.rels><?xml version="1.0" encoding="UTF-8" standalone="yes"?>
<Relationships xmlns="http://schemas.openxmlformats.org/package/2006/relationships"><Relationship Id="rId8" Type="http://schemas.openxmlformats.org/officeDocument/2006/relationships/image" Target="../media/image12.png"/><Relationship Id="rId3" Type="http://schemas.microsoft.com/office/2007/relationships/media" Target="../media/media6.mov"/><Relationship Id="rId7" Type="http://schemas.openxmlformats.org/officeDocument/2006/relationships/image" Target="../media/image5.png"/><Relationship Id="rId2" Type="http://schemas.openxmlformats.org/officeDocument/2006/relationships/video" Target="../media/media3.mp4"/><Relationship Id="rId1" Type="http://schemas.microsoft.com/office/2007/relationships/media" Target="../media/media3.mp4"/><Relationship Id="rId6" Type="http://schemas.openxmlformats.org/officeDocument/2006/relationships/notesSlide" Target="../notesSlides/notesSlide12.xml"/><Relationship Id="rId5" Type="http://schemas.openxmlformats.org/officeDocument/2006/relationships/slideLayout" Target="../slideLayouts/slideLayout3.xml"/><Relationship Id="rId4" Type="http://schemas.openxmlformats.org/officeDocument/2006/relationships/video" Target="../media/media6.mov"/></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8" Type="http://schemas.openxmlformats.org/officeDocument/2006/relationships/image" Target="../media/image2.png"/><Relationship Id="rId3" Type="http://schemas.microsoft.com/office/2007/relationships/media" Target="../media/media2.mp4"/><Relationship Id="rId7" Type="http://schemas.openxmlformats.org/officeDocument/2006/relationships/image" Target="../media/image1.jpe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notesSlide" Target="../notesSlides/notesSlide6.xml"/><Relationship Id="rId5" Type="http://schemas.openxmlformats.org/officeDocument/2006/relationships/slideLayout" Target="../slideLayouts/slideLayout3.xml"/><Relationship Id="rId4" Type="http://schemas.openxmlformats.org/officeDocument/2006/relationships/video" Target="../media/media2.mp4"/><Relationship Id="rId9" Type="http://schemas.openxmlformats.org/officeDocument/2006/relationships/image" Target="../media/image3.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name="Slide1">
    <p:spTree>
      <p:nvGrpSpPr>
        <p:cNvPr id="1" name=""/>
        <p:cNvGrpSpPr/>
        <p:nvPr/>
      </p:nvGrpSpPr>
      <p:grpSpPr>
        <a:xfrm>
          <a:off x="0" y="0"/>
          <a:ext cx="0" cy="0"/>
          <a:chOff x="0" y="0"/>
          <a:chExt cx="0" cy="0"/>
        </a:xfrm>
      </p:grpSpPr>
      <p:sp>
        <p:nvSpPr>
          <p:cNvPr id="2" name="Google Shape;58;p14"/>
          <p:cNvSpPr txBox="1">
            <a:spLocks noGrp="1"/>
          </p:cNvSpPr>
          <p:nvPr>
            <p:ph type="ctrTitle"/>
          </p:nvPr>
        </p:nvSpPr>
        <p:spPr>
          <a:xfrm>
            <a:off x="311700" y="744577"/>
            <a:ext cx="8520598" cy="2913598"/>
          </a:xfrm>
        </p:spPr>
        <p:txBody>
          <a:bodyPr/>
          <a:lstStyle/>
          <a:p>
            <a:pPr lvl="0"/>
            <a:r>
              <a:rPr lang="en-US" sz="4800">
                <a:latin typeface="-webkit-standard"/>
              </a:rPr>
              <a:t>AI</a:t>
            </a:r>
            <a:r>
              <a:rPr lang="ja-JP" altLang="en-US" sz="4800">
                <a:latin typeface="-webkit-standard"/>
              </a:rPr>
              <a:t>動画生成を用いた</a:t>
            </a:r>
            <a:r>
              <a:rPr lang="en-US" sz="4800">
                <a:latin typeface="-webkit-standard"/>
              </a:rPr>
              <a:t/>
            </a:r>
            <a:br>
              <a:rPr lang="en-US" sz="4800">
                <a:latin typeface="-webkit-standard"/>
              </a:rPr>
            </a:br>
            <a:r>
              <a:rPr lang="ja-JP" altLang="en-US" sz="4800">
                <a:latin typeface="-webkit-standard"/>
              </a:rPr>
              <a:t>分岐型医学英語の開発と</a:t>
            </a:r>
            <a:r>
              <a:rPr lang="en-US" sz="4800">
                <a:latin typeface="-webkit-standard"/>
              </a:rPr>
              <a:t/>
            </a:r>
            <a:br>
              <a:rPr lang="en-US" sz="4800">
                <a:latin typeface="-webkit-standard"/>
              </a:rPr>
            </a:br>
            <a:r>
              <a:rPr lang="ja-JP" altLang="en-US" sz="4800">
                <a:latin typeface="-webkit-standard"/>
              </a:rPr>
              <a:t>実装上の課題</a:t>
            </a:r>
            <a:endParaRPr lang="en-US" sz="4800"/>
          </a:p>
        </p:txBody>
      </p:sp>
      <p:sp>
        <p:nvSpPr>
          <p:cNvPr id="3" name="Google Shape;59;p14"/>
          <p:cNvSpPr txBox="1">
            <a:spLocks noGrp="1"/>
          </p:cNvSpPr>
          <p:nvPr>
            <p:ph type="subTitle" idx="1"/>
          </p:nvPr>
        </p:nvSpPr>
        <p:spPr>
          <a:xfrm>
            <a:off x="1875653" y="4361404"/>
            <a:ext cx="7445401" cy="684602"/>
          </a:xfrm>
        </p:spPr>
        <p:txBody>
          <a:bodyPr/>
          <a:lstStyle/>
          <a:p>
            <a:pPr marL="0" lvl="0" indent="0"/>
            <a:r>
              <a:rPr lang="zh-TW" altLang="en-US" sz="2400">
                <a:solidFill>
                  <a:srgbClr val="0000FF"/>
                </a:solidFill>
              </a:rPr>
              <a:t>小玉優花、倉松京香、堀江啓人、丸山侑大</a:t>
            </a: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name="Slide28">
    <p:spTree>
      <p:nvGrpSpPr>
        <p:cNvPr id="1" name=""/>
        <p:cNvGrpSpPr/>
        <p:nvPr/>
      </p:nvGrpSpPr>
      <p:grpSpPr>
        <a:xfrm>
          <a:off x="0" y="0"/>
          <a:ext cx="0" cy="0"/>
          <a:chOff x="0" y="0"/>
          <a:chExt cx="0" cy="0"/>
        </a:xfrm>
      </p:grpSpPr>
      <p:sp>
        <p:nvSpPr>
          <p:cNvPr id="2" name="Google Shape;280;p41"/>
          <p:cNvSpPr txBox="1">
            <a:spLocks noGrp="1"/>
          </p:cNvSpPr>
          <p:nvPr>
            <p:ph type="title"/>
          </p:nvPr>
        </p:nvSpPr>
        <p:spPr>
          <a:xfrm>
            <a:off x="311700" y="176698"/>
            <a:ext cx="8520598" cy="572697"/>
          </a:xfrm>
        </p:spPr>
        <p:txBody>
          <a:bodyPr anchorCtr="1"/>
          <a:lstStyle/>
          <a:p>
            <a:pPr lvl="0" algn="ctr"/>
            <a:r>
              <a:rPr lang="ja-JP" altLang="en-US" sz="2300"/>
              <a:t>プロンプトの最適解が無い</a:t>
            </a:r>
          </a:p>
          <a:p>
            <a:pPr lvl="0" algn="ctr"/>
            <a:r>
              <a:rPr lang="en-US" sz="1600"/>
              <a:t>(</a:t>
            </a:r>
            <a:r>
              <a:rPr lang="ja-JP" altLang="en-US" sz="1600"/>
              <a:t>例</a:t>
            </a:r>
            <a:r>
              <a:rPr lang="en-US" sz="1600"/>
              <a:t>AED)</a:t>
            </a:r>
          </a:p>
          <a:p>
            <a:pPr lvl="0" algn="ctr"/>
            <a:endParaRPr lang="en-US" sz="2300"/>
          </a:p>
        </p:txBody>
      </p:sp>
      <p:sp>
        <p:nvSpPr>
          <p:cNvPr id="3" name="Google Shape;281;p41"/>
          <p:cNvSpPr txBox="1"/>
          <p:nvPr/>
        </p:nvSpPr>
        <p:spPr>
          <a:xfrm>
            <a:off x="311700" y="1019720"/>
            <a:ext cx="2880003" cy="3642000"/>
          </a:xfrm>
          <a:prstGeom prst="rect">
            <a:avLst/>
          </a:prstGeom>
          <a:noFill/>
          <a:ln cap="flat">
            <a:noFill/>
          </a:ln>
        </p:spPr>
        <p:txBody>
          <a:bodyPr vert="horz" wrap="square" lIns="91421" tIns="91421" rIns="91421" bIns="9142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0" cap="none" spc="0" baseline="0">
              <a:solidFill>
                <a:srgbClr val="595959"/>
              </a:solidFill>
              <a:uFillTx/>
              <a:latin typeface="Arial"/>
              <a:ea typeface="Arial"/>
              <a:cs typeface="Arial"/>
            </a:endParaRPr>
          </a:p>
        </p:txBody>
      </p:sp>
      <p:pic>
        <p:nvPicPr>
          <p:cNvPr id="4" name="Google Shape;282;p41" title="IMG_3227.jpg">
            <a:extLst>
              <a:ext uri="{FF2B5EF4-FFF2-40B4-BE49-F238E27FC236}">
                <a16:creationId xmlns:a16="http://schemas.microsoft.com/office/drawing/2014/main" id="{00000000-0000-0000-0000-000000000000}"/>
              </a:ext>
            </a:extLst>
          </p:cNvPr>
          <p:cNvPicPr>
            <a:picLocks noChangeAspect="1"/>
          </p:cNvPicPr>
          <p:nvPr/>
        </p:nvPicPr>
        <p:blipFill>
          <a:blip r:embed="rId5">
            <a:alphaModFix/>
          </a:blip>
          <a:stretch>
            <a:fillRect/>
          </a:stretch>
        </p:blipFill>
        <p:spPr>
          <a:xfrm>
            <a:off x="3334021" y="1067196"/>
            <a:ext cx="2417070" cy="3547049"/>
          </a:xfrm>
          <a:prstGeom prst="rect">
            <a:avLst/>
          </a:prstGeom>
          <a:noFill/>
          <a:ln cap="flat">
            <a:noFill/>
          </a:ln>
        </p:spPr>
      </p:pic>
      <p:sp>
        <p:nvSpPr>
          <p:cNvPr id="5" name="Google Shape;284;p41"/>
          <p:cNvSpPr txBox="1"/>
          <p:nvPr/>
        </p:nvSpPr>
        <p:spPr>
          <a:xfrm>
            <a:off x="6080348" y="1067223"/>
            <a:ext cx="2661900" cy="3852001"/>
          </a:xfrm>
          <a:prstGeom prst="rect">
            <a:avLst/>
          </a:prstGeom>
          <a:noFill/>
          <a:ln w="9528" cap="flat">
            <a:solidFill>
              <a:srgbClr val="FFFFFF"/>
            </a:solidFill>
            <a:prstDash val="solid"/>
            <a:round/>
          </a:ln>
        </p:spPr>
        <p:txBody>
          <a:bodyPr vert="horz" wrap="square" lIns="91421" tIns="91421" rIns="91421" bIns="9142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ja-JP" sz="1500" b="0" i="0" u="sng" strike="noStrike" kern="0" cap="none" spc="0" baseline="0">
                <a:solidFill>
                  <a:srgbClr val="0000FF"/>
                </a:solidFill>
                <a:uFillTx/>
                <a:latin typeface="游ゴシック" pitchFamily="50"/>
                <a:ea typeface="游ゴシック" pitchFamily="50"/>
                <a:cs typeface="Arial"/>
              </a:rPr>
              <a:t>プロンプトで重視した内容</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700" b="0" i="0" u="none" strike="noStrike" kern="0" cap="none" spc="0" baseline="0">
              <a:solidFill>
                <a:srgbClr val="0000FF"/>
              </a:solidFill>
              <a:uFillTx/>
              <a:latin typeface="游ゴシック" pitchFamily="50"/>
              <a:ea typeface="游ゴシック" pitchFamily="50"/>
              <a:cs typeface="Arial"/>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ja-JP" sz="1500" b="0" i="0" u="none" strike="noStrike" kern="0" cap="none" spc="0" baseline="0">
                <a:solidFill>
                  <a:srgbClr val="0000FF"/>
                </a:solidFill>
                <a:uFillTx/>
                <a:latin typeface="游ゴシック" pitchFamily="50"/>
                <a:ea typeface="游ゴシック" pitchFamily="50"/>
                <a:cs typeface="Arial"/>
              </a:rPr>
              <a:t>・キャラクター固定</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500" b="0" i="0" u="none" strike="noStrike" kern="0" cap="none" spc="0" baseline="0">
              <a:solidFill>
                <a:srgbClr val="0000FF"/>
              </a:solidFill>
              <a:uFillTx/>
              <a:latin typeface="游ゴシック" pitchFamily="50"/>
              <a:ea typeface="游ゴシック" pitchFamily="50"/>
              <a:cs typeface="Arial"/>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ja-JP" sz="1500" b="0" i="0" u="none" strike="noStrike" kern="0" cap="none" spc="0" baseline="0">
                <a:solidFill>
                  <a:srgbClr val="0000FF"/>
                </a:solidFill>
                <a:uFillTx/>
                <a:latin typeface="游ゴシック" pitchFamily="50"/>
                <a:ea typeface="游ゴシック" pitchFamily="50"/>
                <a:cs typeface="Arial"/>
              </a:rPr>
              <a:t>・ショックで上半身が</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ja-JP" sz="1500" b="0" i="0" u="none" strike="noStrike" kern="0" cap="none" spc="0" baseline="0">
                <a:solidFill>
                  <a:srgbClr val="0000FF"/>
                </a:solidFill>
                <a:uFillTx/>
                <a:latin typeface="游ゴシック" pitchFamily="50"/>
                <a:ea typeface="游ゴシック" pitchFamily="50"/>
                <a:cs typeface="Arial"/>
              </a:rPr>
              <a:t>　突き上がるように</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500" b="0" i="0" u="none" strike="noStrike" kern="0" cap="none" spc="0" baseline="0">
              <a:solidFill>
                <a:srgbClr val="0000FF"/>
              </a:solidFill>
              <a:uFillTx/>
              <a:latin typeface="游ゴシック" pitchFamily="50"/>
              <a:ea typeface="游ゴシック" pitchFamily="50"/>
              <a:cs typeface="Arial"/>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ja-JP" sz="1500" b="0" i="0" u="none" strike="noStrike" kern="0" cap="none" spc="0" baseline="0">
                <a:solidFill>
                  <a:srgbClr val="0000FF"/>
                </a:solidFill>
                <a:uFillTx/>
                <a:latin typeface="游ゴシック" pitchFamily="50"/>
                <a:ea typeface="游ゴシック" pitchFamily="50"/>
                <a:cs typeface="Arial"/>
              </a:rPr>
              <a:t>・現実世界同様の安全確認</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400" b="0" i="0" u="none" strike="noStrike" kern="0" cap="none" spc="0" baseline="0">
              <a:solidFill>
                <a:srgbClr val="0000FF"/>
              </a:solidFill>
              <a:uFillTx/>
              <a:latin typeface="游ゴシック" pitchFamily="50"/>
              <a:ea typeface="游ゴシック" pitchFamily="50"/>
              <a:cs typeface="Arial"/>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400" b="0" i="0" u="none" strike="noStrike" kern="0" cap="none" spc="0" baseline="0">
              <a:solidFill>
                <a:srgbClr val="0000FF"/>
              </a:solidFill>
              <a:uFillTx/>
              <a:latin typeface="游ゴシック" pitchFamily="50"/>
              <a:ea typeface="游ゴシック" pitchFamily="50"/>
              <a:cs typeface="Arial"/>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400" b="0" i="0" u="none" strike="noStrike" kern="0" cap="none" spc="0" baseline="0">
              <a:solidFill>
                <a:srgbClr val="0000FF"/>
              </a:solidFill>
              <a:uFillTx/>
              <a:latin typeface="游ゴシック" pitchFamily="50"/>
              <a:ea typeface="游ゴシック" pitchFamily="50"/>
              <a:cs typeface="Arial"/>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400" b="0" i="0" u="none" strike="noStrike" kern="0" cap="none" spc="0" baseline="0">
              <a:solidFill>
                <a:srgbClr val="0000FF"/>
              </a:solidFill>
              <a:uFillTx/>
              <a:latin typeface="游ゴシック" pitchFamily="50"/>
              <a:ea typeface="游ゴシック" pitchFamily="50"/>
              <a:cs typeface="Arial"/>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ja-JP" sz="1400" b="0" i="0" u="none" strike="noStrike" kern="0" cap="none" spc="0" baseline="0">
                <a:solidFill>
                  <a:srgbClr val="FF0000"/>
                </a:solidFill>
                <a:uFillTx/>
                <a:latin typeface="游ゴシック" pitchFamily="50"/>
                <a:ea typeface="游ゴシック" pitchFamily="50"/>
                <a:cs typeface="Arial"/>
              </a:rPr>
              <a:t>・</a:t>
            </a:r>
            <a:r>
              <a:rPr lang="en-US" sz="1400" b="0" i="0" u="none" strike="noStrike" kern="0" cap="none" spc="0" baseline="0">
                <a:solidFill>
                  <a:srgbClr val="FF0000"/>
                </a:solidFill>
                <a:uFillTx/>
                <a:latin typeface="游ゴシック" pitchFamily="50"/>
                <a:ea typeface="游ゴシック" pitchFamily="50"/>
                <a:cs typeface="Arial"/>
              </a:rPr>
              <a:t>AED</a:t>
            </a:r>
            <a:r>
              <a:rPr lang="ja-JP" sz="1400" b="0" i="0" u="none" strike="noStrike" kern="0" cap="none" spc="0" baseline="0">
                <a:solidFill>
                  <a:srgbClr val="FF0000"/>
                </a:solidFill>
                <a:uFillTx/>
                <a:latin typeface="游ゴシック" pitchFamily="50"/>
                <a:ea typeface="游ゴシック" pitchFamily="50"/>
                <a:cs typeface="Arial"/>
              </a:rPr>
              <a:t>の正確な位置に言及していない。</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400" b="0" i="0" u="none" strike="noStrike" kern="0" cap="none" spc="0" baseline="0">
              <a:solidFill>
                <a:srgbClr val="FF0000"/>
              </a:solidFill>
              <a:uFillTx/>
              <a:latin typeface="游ゴシック" pitchFamily="50"/>
              <a:ea typeface="游ゴシック" pitchFamily="50"/>
              <a:cs typeface="Arial"/>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ja-JP" sz="1400" b="0" i="0" u="none" strike="noStrike" kern="0" cap="none" spc="0" baseline="0">
                <a:solidFill>
                  <a:srgbClr val="FF0000"/>
                </a:solidFill>
                <a:uFillTx/>
                <a:latin typeface="游ゴシック" pitchFamily="50"/>
                <a:ea typeface="游ゴシック" pitchFamily="50"/>
                <a:cs typeface="Arial"/>
              </a:rPr>
              <a:t>・腹部、顔が動いている</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400" b="0" i="0" u="none" strike="noStrike" kern="0" cap="none" spc="0" baseline="0">
              <a:solidFill>
                <a:srgbClr val="FF0000"/>
              </a:solidFill>
              <a:uFillTx/>
              <a:latin typeface="Arial"/>
              <a:ea typeface="Arial"/>
              <a:cs typeface="Arial"/>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400" b="0" i="0" u="none" strike="noStrike" kern="0" cap="none" spc="0" baseline="0">
              <a:solidFill>
                <a:srgbClr val="FF0000"/>
              </a:solidFill>
              <a:uFillTx/>
              <a:latin typeface="Arial"/>
              <a:ea typeface="Arial"/>
              <a:cs typeface="Arial"/>
            </a:endParaRPr>
          </a:p>
        </p:txBody>
      </p:sp>
      <p:sp>
        <p:nvSpPr>
          <p:cNvPr id="6" name="Google Shape;285;p41"/>
          <p:cNvSpPr/>
          <p:nvPr/>
        </p:nvSpPr>
        <p:spPr>
          <a:xfrm rot="16199987" flipH="1">
            <a:off x="7148382" y="3217102"/>
            <a:ext cx="371996" cy="274201"/>
          </a:xfrm>
          <a:custGeom>
            <a:avLst>
              <a:gd name="f0" fmla="val 13639"/>
              <a:gd name="f1" fmla="val 5400"/>
            </a:avLst>
            <a:gdLst>
              <a:gd name="f2" fmla="val 10800000"/>
              <a:gd name="f3" fmla="val 5400000"/>
              <a:gd name="f4" fmla="val 180"/>
              <a:gd name="f5" fmla="val w"/>
              <a:gd name="f6" fmla="val h"/>
              <a:gd name="f7" fmla="val 0"/>
              <a:gd name="f8" fmla="val 21600"/>
              <a:gd name="f9" fmla="val 10800"/>
              <a:gd name="f10" fmla="+- 0 0 0"/>
              <a:gd name="f11" fmla="+- 0 0 180"/>
              <a:gd name="f12" fmla="*/ f5 1 21600"/>
              <a:gd name="f13" fmla="*/ f6 1 21600"/>
              <a:gd name="f14" fmla="+- f8 0 f7"/>
              <a:gd name="f15" fmla="pin 0 f0 21600"/>
              <a:gd name="f16" fmla="pin 0 f1 10800"/>
              <a:gd name="f17" fmla="*/ f10 f2 1"/>
              <a:gd name="f18" fmla="*/ f11 f2 1"/>
              <a:gd name="f19" fmla="val f15"/>
              <a:gd name="f20" fmla="val f16"/>
              <a:gd name="f21" fmla="*/ f14 1 21600"/>
              <a:gd name="f22" fmla="*/ f15 f12 1"/>
              <a:gd name="f23" fmla="*/ f16 f13 1"/>
              <a:gd name="f24" fmla="*/ f17 1 f4"/>
              <a:gd name="f25" fmla="*/ f18 1 f4"/>
              <a:gd name="f26" fmla="+- 21600 0 f20"/>
              <a:gd name="f27" fmla="+- 21600 0 f19"/>
              <a:gd name="f28" fmla="*/ 0 f21 1"/>
              <a:gd name="f29" fmla="*/ 21600 f21 1"/>
              <a:gd name="f30" fmla="*/ f20 f13 1"/>
              <a:gd name="f31" fmla="*/ f19 f12 1"/>
              <a:gd name="f32" fmla="+- f24 0 f3"/>
              <a:gd name="f33" fmla="+- f25 0 f3"/>
              <a:gd name="f34" fmla="*/ f27 f20 1"/>
              <a:gd name="f35" fmla="*/ f28 1 f21"/>
              <a:gd name="f36" fmla="*/ f29 1 f21"/>
              <a:gd name="f37" fmla="*/ f26 f13 1"/>
              <a:gd name="f38" fmla="*/ f34 1 10800"/>
              <a:gd name="f39" fmla="*/ f35 f12 1"/>
              <a:gd name="f40" fmla="*/ f35 f13 1"/>
              <a:gd name="f41" fmla="*/ f36 f13 1"/>
              <a:gd name="f42" fmla="+- f19 f38 0"/>
              <a:gd name="f43" fmla="*/ f42 f12 1"/>
            </a:gdLst>
            <a:ahLst>
              <a:ahXY gdRefX="f0" minX="f7" maxX="f8" gdRefY="f1" minY="f7" maxY="f9">
                <a:pos x="f22" y="f23"/>
              </a:ahXY>
            </a:ahLst>
            <a:cxnLst>
              <a:cxn ang="3cd4">
                <a:pos x="hc" y="t"/>
              </a:cxn>
              <a:cxn ang="0">
                <a:pos x="r" y="vc"/>
              </a:cxn>
              <a:cxn ang="cd4">
                <a:pos x="hc" y="b"/>
              </a:cxn>
              <a:cxn ang="cd2">
                <a:pos x="l" y="vc"/>
              </a:cxn>
              <a:cxn ang="f32">
                <a:pos x="f31" y="f40"/>
              </a:cxn>
              <a:cxn ang="f33">
                <a:pos x="f31" y="f41"/>
              </a:cxn>
            </a:cxnLst>
            <a:rect l="f39" t="f30" r="f43" b="f37"/>
            <a:pathLst>
              <a:path w="21600" h="21600">
                <a:moveTo>
                  <a:pt x="f7" y="f20"/>
                </a:moveTo>
                <a:lnTo>
                  <a:pt x="f19" y="f20"/>
                </a:lnTo>
                <a:lnTo>
                  <a:pt x="f19" y="f7"/>
                </a:lnTo>
                <a:lnTo>
                  <a:pt x="f8" y="f9"/>
                </a:lnTo>
                <a:lnTo>
                  <a:pt x="f19" y="f8"/>
                </a:lnTo>
                <a:lnTo>
                  <a:pt x="f19" y="f26"/>
                </a:lnTo>
                <a:lnTo>
                  <a:pt x="f7" y="f26"/>
                </a:lnTo>
                <a:close/>
              </a:path>
            </a:pathLst>
          </a:custGeom>
          <a:solidFill>
            <a:srgbClr val="0000FF"/>
          </a:solidFill>
          <a:ln w="9528" cap="flat">
            <a:solidFill>
              <a:srgbClr val="0000FF"/>
            </a:solidFill>
            <a:prstDash val="solid"/>
            <a:round/>
          </a:ln>
        </p:spPr>
        <p:txBody>
          <a:bodyPr vert="horz" wrap="square" lIns="91421" tIns="91421" rIns="91421" bIns="9142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400" b="0" i="0" u="none" strike="noStrike" kern="0" cap="none" spc="0" baseline="0">
              <a:solidFill>
                <a:srgbClr val="000000"/>
              </a:solidFill>
              <a:uFillTx/>
              <a:latin typeface="Arial"/>
              <a:ea typeface="Arial"/>
              <a:cs typeface="Arial"/>
            </a:endParaRPr>
          </a:p>
        </p:txBody>
      </p:sp>
      <p:pic>
        <p:nvPicPr>
          <p:cNvPr id="7" name="S4ZvW8GGWZQMeM9jUazFFmzauA8jcYcV2p-PGEhvdMc">
            <a:extLst>
              <a:ext uri="{FF2B5EF4-FFF2-40B4-BE49-F238E27FC236}">
                <a16:creationId xmlns:a16="http://schemas.microsoft.com/office/drawing/2014/main" id="{00000000-0000-0000-0000-000000000000}"/>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169383" y="607134"/>
            <a:ext cx="2447693" cy="4450357"/>
          </a:xfrm>
          <a:prstGeom prst="rect">
            <a:avLst/>
          </a:prstGeom>
          <a:noFill/>
          <a:ln cap="flat">
            <a:noFill/>
          </a:ln>
        </p:spPr>
      </p:pic>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interactiveSeq">
                <p:stCondLst>
                  <p:cond evt="onClick" delay="0">
                    <p:tgtEl>
                      <p:spTgt spid="7"/>
                    </p:tgtEl>
                  </p:cond>
                </p:stCondLst>
                <p:childTnLst>
                  <p:par>
                    <p:cTn id="3" fill="hold">
                      <p:stCondLst>
                        <p:cond evt="onBegin" delay="0">
                          <p:tn val="2"/>
                        </p:cond>
                      </p:stCondLst>
                      <p:childTnLst>
                        <p:par>
                          <p:cTn id="4" fill="hold">
                            <p:stCondLst>
                              <p:cond delay="0"/>
                            </p:stCondLst>
                            <p:childTnLst>
                              <p:par>
                                <p:cTn id="5" presetID="2" presetClass="mediacall" presetSubtype="0" fill="hold" nodeType="clickEffect">
                                  <p:stCondLst>
                                    <p:cond delay="0"/>
                                  </p:stCondLst>
                                  <p:childTnLst>
                                    <p:cmd type="call" cmd="togglePause">
                                      <p:cBhvr>
                                        <p:cTn id="6"/>
                                        <p:tgtEl>
                                          <p:spTgt spid="7"/>
                                        </p:tgtEl>
                                      </p:cBhvr>
                                    </p:cmd>
                                  </p:childTnLst>
                                </p:cTn>
                              </p:par>
                            </p:childTnLst>
                          </p:cTn>
                        </p:par>
                      </p:childTnLst>
                    </p:cTn>
                  </p:par>
                </p:childTnLst>
              </p:cTn>
              <p:nextCondLst>
                <p:cond evt="onClick" delay="0">
                  <p:tgtEl>
                    <p:spTgt spid="7"/>
                  </p:tgtEl>
                </p:cond>
              </p:nextCondLst>
            </p:seq>
            <p:video>
              <p:cMediaNode>
                <p:cTn id="7">
                  <p:stCondLst>
                    <p:cond delay="indefinite"/>
                  </p:stCondLst>
                  <p:endCondLst>
                    <p:cond evt="onNext" delay="0">
                      <p:tgtEl>
                        <p:sldTgt/>
                      </p:tgtEl>
                    </p:cond>
                    <p:cond evt="onPrev" delay="0">
                      <p:tgtEl>
                        <p:sldTgt/>
                      </p:tgtEl>
                    </p:cond>
                  </p:endCondLst>
                </p:cTn>
                <p:tgtEl>
                  <p:spTgt spid="7"/>
                </p:tgtEl>
              </p:cMediaNode>
            </p:vide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name="Slide29">
    <p:spTree>
      <p:nvGrpSpPr>
        <p:cNvPr id="1" name=""/>
        <p:cNvGrpSpPr/>
        <p:nvPr/>
      </p:nvGrpSpPr>
      <p:grpSpPr>
        <a:xfrm>
          <a:off x="0" y="0"/>
          <a:ext cx="0" cy="0"/>
          <a:chOff x="0" y="0"/>
          <a:chExt cx="0" cy="0"/>
        </a:xfrm>
      </p:grpSpPr>
      <p:sp>
        <p:nvSpPr>
          <p:cNvPr id="2" name="Google Shape;290;p42"/>
          <p:cNvSpPr txBox="1">
            <a:spLocks noGrp="1"/>
          </p:cNvSpPr>
          <p:nvPr>
            <p:ph type="title"/>
          </p:nvPr>
        </p:nvSpPr>
        <p:spPr/>
        <p:txBody>
          <a:bodyPr anchorCtr="1"/>
          <a:lstStyle/>
          <a:p>
            <a:pPr lvl="0" algn="ctr"/>
            <a:r>
              <a:rPr lang="ja-JP" altLang="en-US" sz="2300"/>
              <a:t>プロンプトの最適解が無い</a:t>
            </a:r>
          </a:p>
          <a:p>
            <a:pPr lvl="0" algn="ctr"/>
            <a:r>
              <a:rPr lang="en-US" sz="1600"/>
              <a:t>(</a:t>
            </a:r>
            <a:r>
              <a:rPr lang="ja-JP" altLang="en-US" sz="1600"/>
              <a:t>例</a:t>
            </a:r>
            <a:r>
              <a:rPr lang="en-US" sz="1600"/>
              <a:t>AED)</a:t>
            </a:r>
          </a:p>
          <a:p>
            <a:pPr lvl="0" algn="ctr"/>
            <a:endParaRPr lang="en-US" sz="2300"/>
          </a:p>
        </p:txBody>
      </p:sp>
      <p:pic>
        <p:nvPicPr>
          <p:cNvPr id="3" name="Google Shape;292;p42" title="Sora branching scenario作成 2.jpeg">
            <a:extLst>
              <a:ext uri="{FF2B5EF4-FFF2-40B4-BE49-F238E27FC236}">
                <a16:creationId xmlns:a16="http://schemas.microsoft.com/office/drawing/2014/main" id="{00000000-0000-0000-0000-000000000000}"/>
              </a:ext>
            </a:extLst>
          </p:cNvPr>
          <p:cNvPicPr>
            <a:picLocks noChangeAspect="1"/>
          </p:cNvPicPr>
          <p:nvPr/>
        </p:nvPicPr>
        <p:blipFill>
          <a:blip r:embed="rId5">
            <a:alphaModFix/>
          </a:blip>
          <a:stretch>
            <a:fillRect/>
          </a:stretch>
        </p:blipFill>
        <p:spPr>
          <a:xfrm>
            <a:off x="3347773" y="1182950"/>
            <a:ext cx="2783378" cy="3473147"/>
          </a:xfrm>
          <a:prstGeom prst="rect">
            <a:avLst/>
          </a:prstGeom>
          <a:noFill/>
          <a:ln cap="flat">
            <a:noFill/>
          </a:ln>
        </p:spPr>
      </p:pic>
      <p:sp>
        <p:nvSpPr>
          <p:cNvPr id="4" name="Google Shape;293;p42"/>
          <p:cNvSpPr txBox="1"/>
          <p:nvPr/>
        </p:nvSpPr>
        <p:spPr>
          <a:xfrm>
            <a:off x="6131152" y="1017727"/>
            <a:ext cx="2873099" cy="3883502"/>
          </a:xfrm>
          <a:prstGeom prst="rect">
            <a:avLst/>
          </a:prstGeom>
          <a:noFill/>
          <a:ln cap="flat">
            <a:noFill/>
          </a:ln>
        </p:spPr>
        <p:txBody>
          <a:bodyPr vert="horz" wrap="square" lIns="91421" tIns="91421" rIns="91421" bIns="9142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500" b="0" i="0" u="sng" strike="noStrike" kern="0" cap="none" spc="0" baseline="0">
                <a:solidFill>
                  <a:srgbClr val="0000FF"/>
                </a:solidFill>
                <a:uFillTx/>
                <a:latin typeface="游ゴシック" pitchFamily="50"/>
                <a:ea typeface="游ゴシック" pitchFamily="50"/>
                <a:cs typeface="Arial"/>
              </a:rPr>
              <a:t>  </a:t>
            </a:r>
            <a:r>
              <a:rPr lang="ja-JP" sz="1500" b="0" i="0" u="sng" strike="noStrike" kern="0" cap="none" spc="0" baseline="0">
                <a:solidFill>
                  <a:srgbClr val="0000FF"/>
                </a:solidFill>
                <a:uFillTx/>
                <a:latin typeface="游ゴシック" pitchFamily="50"/>
                <a:ea typeface="游ゴシック" pitchFamily="50"/>
                <a:cs typeface="Arial"/>
              </a:rPr>
              <a:t>プロンプトで重視した内容</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0" cap="none" spc="0" baseline="0">
              <a:solidFill>
                <a:srgbClr val="595959"/>
              </a:solidFill>
              <a:uFillTx/>
              <a:latin typeface="游ゴシック" pitchFamily="50"/>
              <a:ea typeface="游ゴシック" pitchFamily="50"/>
              <a:cs typeface="Arial"/>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ja-JP" sz="1500" b="0" i="0" u="none" strike="noStrike" kern="0" cap="none" spc="0" baseline="0">
                <a:solidFill>
                  <a:srgbClr val="595959"/>
                </a:solidFill>
                <a:uFillTx/>
                <a:latin typeface="游ゴシック" pitchFamily="50"/>
                <a:ea typeface="游ゴシック" pitchFamily="50"/>
                <a:cs typeface="Arial"/>
              </a:rPr>
              <a:t>・</a:t>
            </a:r>
            <a:r>
              <a:rPr lang="ja-JP" sz="1400" b="0" i="0" u="none" strike="noStrike" kern="0" cap="none" spc="0" baseline="0">
                <a:solidFill>
                  <a:srgbClr val="0000FF"/>
                </a:solidFill>
                <a:uFillTx/>
                <a:latin typeface="游ゴシック" pitchFamily="50"/>
                <a:ea typeface="游ゴシック" pitchFamily="50"/>
                <a:cs typeface="Arial"/>
              </a:rPr>
              <a:t>パッドの位置の正確さを</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ja-JP" sz="1400" b="0" i="0" u="none" strike="noStrike" kern="0" cap="none" spc="0" baseline="0">
                <a:solidFill>
                  <a:srgbClr val="0000FF"/>
                </a:solidFill>
                <a:uFillTx/>
                <a:latin typeface="游ゴシック" pitchFamily="50"/>
                <a:ea typeface="游ゴシック" pitchFamily="50"/>
                <a:cs typeface="Arial"/>
              </a:rPr>
              <a:t>　最優先で固定</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400" b="0" i="0" u="none" strike="noStrike" kern="0" cap="none" spc="0" baseline="0">
              <a:solidFill>
                <a:srgbClr val="595959"/>
              </a:solidFill>
              <a:uFillTx/>
              <a:latin typeface="游ゴシック" pitchFamily="50"/>
              <a:ea typeface="游ゴシック" pitchFamily="50"/>
              <a:cs typeface="Arial"/>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ja-JP" sz="1400" b="0" i="0" u="none" strike="noStrike" kern="0" cap="none" spc="0" baseline="0">
                <a:solidFill>
                  <a:srgbClr val="595959"/>
                </a:solidFill>
                <a:uFillTx/>
                <a:latin typeface="游ゴシック" pitchFamily="50"/>
                <a:ea typeface="游ゴシック" pitchFamily="50"/>
                <a:cs typeface="Arial"/>
              </a:rPr>
              <a:t>・</a:t>
            </a:r>
            <a:r>
              <a:rPr lang="ja-JP" sz="1400" b="0" i="0" u="none" strike="noStrike" kern="0" cap="none" spc="0" baseline="0">
                <a:solidFill>
                  <a:srgbClr val="0000FF"/>
                </a:solidFill>
                <a:uFillTx/>
                <a:latin typeface="游ゴシック" pitchFamily="50"/>
                <a:ea typeface="游ゴシック" pitchFamily="50"/>
                <a:cs typeface="Arial"/>
              </a:rPr>
              <a:t>腹部、顔が動かないように</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400" b="0" i="0" u="none" strike="noStrike" kern="0" cap="none" spc="0" baseline="0">
              <a:solidFill>
                <a:srgbClr val="0000FF"/>
              </a:solidFill>
              <a:uFillTx/>
              <a:latin typeface="游ゴシック" pitchFamily="50"/>
              <a:ea typeface="游ゴシック" pitchFamily="50"/>
              <a:cs typeface="Arial"/>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500" b="0" i="0" u="none" strike="noStrike" kern="0" cap="none" spc="0" baseline="0">
                <a:solidFill>
                  <a:srgbClr val="0000FF"/>
                </a:solidFill>
                <a:uFillTx/>
                <a:latin typeface="游ゴシック" pitchFamily="50"/>
                <a:ea typeface="游ゴシック" pitchFamily="50"/>
                <a:cs typeface="Arial"/>
              </a:rPr>
              <a:t> </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400" b="0" i="0" u="none" strike="noStrike" kern="0" cap="none" spc="0" baseline="0">
              <a:solidFill>
                <a:srgbClr val="FF0000"/>
              </a:solidFill>
              <a:uFillTx/>
              <a:latin typeface="游ゴシック" pitchFamily="50"/>
              <a:ea typeface="游ゴシック" pitchFamily="50"/>
              <a:cs typeface="Arial"/>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400" b="0" i="0" u="none" strike="noStrike" kern="0" cap="none" spc="0" baseline="0">
              <a:solidFill>
                <a:srgbClr val="FF0000"/>
              </a:solidFill>
              <a:uFillTx/>
              <a:latin typeface="游ゴシック" pitchFamily="50"/>
              <a:ea typeface="游ゴシック" pitchFamily="50"/>
              <a:cs typeface="Arial"/>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ja-JP" sz="1400" b="0" i="0" u="none" strike="noStrike" kern="0" cap="none" spc="0" baseline="0">
                <a:solidFill>
                  <a:srgbClr val="FF0000"/>
                </a:solidFill>
                <a:uFillTx/>
                <a:latin typeface="游ゴシック" pitchFamily="50"/>
                <a:ea typeface="游ゴシック" pitchFamily="50"/>
                <a:cs typeface="Arial"/>
              </a:rPr>
              <a:t>・ </a:t>
            </a:r>
            <a:r>
              <a:rPr lang="en-US" sz="1400" b="0" i="0" u="none" strike="noStrike" kern="0" cap="none" spc="0" baseline="0">
                <a:solidFill>
                  <a:srgbClr val="FF0000"/>
                </a:solidFill>
                <a:uFillTx/>
                <a:latin typeface="游ゴシック" pitchFamily="50"/>
                <a:ea typeface="游ゴシック" pitchFamily="50"/>
                <a:cs typeface="Arial"/>
              </a:rPr>
              <a:t> </a:t>
            </a:r>
            <a:r>
              <a:rPr lang="ja-JP" sz="1400" b="0" i="0" u="none" strike="noStrike" kern="0" cap="none" spc="0" baseline="0">
                <a:solidFill>
                  <a:srgbClr val="FF0000"/>
                </a:solidFill>
                <a:uFillTx/>
                <a:latin typeface="游ゴシック" pitchFamily="50"/>
                <a:ea typeface="游ゴシック" pitchFamily="50"/>
                <a:cs typeface="Arial"/>
              </a:rPr>
              <a:t>現実は　右胸、左脇腹だが、</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ja-JP" sz="1400" b="0" i="0" u="none" strike="noStrike" kern="0" cap="none" spc="0" baseline="0">
                <a:solidFill>
                  <a:srgbClr val="FF0000"/>
                </a:solidFill>
                <a:uFillTx/>
                <a:latin typeface="游ゴシック" pitchFamily="50"/>
                <a:ea typeface="游ゴシック" pitchFamily="50"/>
                <a:cs typeface="Arial"/>
              </a:rPr>
              <a:t>　カメラ目線では左胸、右脇腹。</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400" b="0" i="0" u="none" strike="noStrike" kern="0" cap="none" spc="0" baseline="0">
              <a:solidFill>
                <a:srgbClr val="FF0000"/>
              </a:solidFill>
              <a:uFillTx/>
              <a:latin typeface="游ゴシック" pitchFamily="50"/>
              <a:ea typeface="游ゴシック" pitchFamily="50"/>
              <a:cs typeface="Arial"/>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400" b="0" i="0" u="none" strike="noStrike" kern="0" cap="none" spc="0" baseline="0">
                <a:solidFill>
                  <a:srgbClr val="FF0000"/>
                </a:solidFill>
                <a:uFillTx/>
                <a:latin typeface="游ゴシック" pitchFamily="50"/>
                <a:ea typeface="游ゴシック" pitchFamily="50"/>
                <a:cs typeface="Arial"/>
              </a:rPr>
              <a:t> </a:t>
            </a:r>
            <a:r>
              <a:rPr lang="ja-JP" sz="1400" b="0" i="0" u="none" strike="noStrike" kern="0" cap="none" spc="0" baseline="0">
                <a:solidFill>
                  <a:srgbClr val="FF0000"/>
                </a:solidFill>
                <a:uFillTx/>
                <a:latin typeface="游ゴシック" pitchFamily="50"/>
                <a:ea typeface="游ゴシック" pitchFamily="50"/>
                <a:cs typeface="Arial"/>
              </a:rPr>
              <a:t>・腹部、顔が動いている。</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400" b="0" i="0" u="none" strike="noStrike" kern="0" cap="none" spc="0" baseline="0">
              <a:solidFill>
                <a:srgbClr val="FF0000"/>
              </a:solidFill>
              <a:uFillTx/>
              <a:latin typeface="游ゴシック" pitchFamily="50"/>
              <a:ea typeface="游ゴシック" pitchFamily="50"/>
              <a:cs typeface="Arial"/>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300" b="0" i="0" u="none" strike="noStrike" kern="0" cap="none" spc="0" baseline="0">
              <a:solidFill>
                <a:srgbClr val="0000FF"/>
              </a:solidFill>
              <a:uFillTx/>
              <a:latin typeface="Arial"/>
              <a:ea typeface="Arial"/>
              <a:cs typeface="Arial"/>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500" b="0" i="0" u="none" strike="noStrike" kern="0" cap="none" spc="0" baseline="0">
              <a:solidFill>
                <a:srgbClr val="595959"/>
              </a:solidFill>
              <a:uFillTx/>
              <a:latin typeface="Arial"/>
              <a:ea typeface="Arial"/>
              <a:cs typeface="Arial"/>
            </a:endParaRPr>
          </a:p>
        </p:txBody>
      </p:sp>
      <p:sp>
        <p:nvSpPr>
          <p:cNvPr id="5" name="Google Shape;294;p42"/>
          <p:cNvSpPr/>
          <p:nvPr/>
        </p:nvSpPr>
        <p:spPr>
          <a:xfrm rot="16199987" flipH="1">
            <a:off x="7203786" y="2744503"/>
            <a:ext cx="369600" cy="274201"/>
          </a:xfrm>
          <a:custGeom>
            <a:avLst>
              <a:gd name="f0" fmla="val 13588"/>
              <a:gd name="f1" fmla="val 5400"/>
            </a:avLst>
            <a:gdLst>
              <a:gd name="f2" fmla="val 10800000"/>
              <a:gd name="f3" fmla="val 5400000"/>
              <a:gd name="f4" fmla="val 180"/>
              <a:gd name="f5" fmla="val w"/>
              <a:gd name="f6" fmla="val h"/>
              <a:gd name="f7" fmla="val 0"/>
              <a:gd name="f8" fmla="val 21600"/>
              <a:gd name="f9" fmla="val 10800"/>
              <a:gd name="f10" fmla="+- 0 0 0"/>
              <a:gd name="f11" fmla="+- 0 0 180"/>
              <a:gd name="f12" fmla="*/ f5 1 21600"/>
              <a:gd name="f13" fmla="*/ f6 1 21600"/>
              <a:gd name="f14" fmla="+- f8 0 f7"/>
              <a:gd name="f15" fmla="pin 0 f0 21600"/>
              <a:gd name="f16" fmla="pin 0 f1 10800"/>
              <a:gd name="f17" fmla="*/ f10 f2 1"/>
              <a:gd name="f18" fmla="*/ f11 f2 1"/>
              <a:gd name="f19" fmla="val f15"/>
              <a:gd name="f20" fmla="val f16"/>
              <a:gd name="f21" fmla="*/ f14 1 21600"/>
              <a:gd name="f22" fmla="*/ f15 f12 1"/>
              <a:gd name="f23" fmla="*/ f16 f13 1"/>
              <a:gd name="f24" fmla="*/ f17 1 f4"/>
              <a:gd name="f25" fmla="*/ f18 1 f4"/>
              <a:gd name="f26" fmla="+- 21600 0 f20"/>
              <a:gd name="f27" fmla="+- 21600 0 f19"/>
              <a:gd name="f28" fmla="*/ 0 f21 1"/>
              <a:gd name="f29" fmla="*/ 21600 f21 1"/>
              <a:gd name="f30" fmla="*/ f20 f13 1"/>
              <a:gd name="f31" fmla="*/ f19 f12 1"/>
              <a:gd name="f32" fmla="+- f24 0 f3"/>
              <a:gd name="f33" fmla="+- f25 0 f3"/>
              <a:gd name="f34" fmla="*/ f27 f20 1"/>
              <a:gd name="f35" fmla="*/ f28 1 f21"/>
              <a:gd name="f36" fmla="*/ f29 1 f21"/>
              <a:gd name="f37" fmla="*/ f26 f13 1"/>
              <a:gd name="f38" fmla="*/ f34 1 10800"/>
              <a:gd name="f39" fmla="*/ f35 f12 1"/>
              <a:gd name="f40" fmla="*/ f35 f13 1"/>
              <a:gd name="f41" fmla="*/ f36 f13 1"/>
              <a:gd name="f42" fmla="+- f19 f38 0"/>
              <a:gd name="f43" fmla="*/ f42 f12 1"/>
            </a:gdLst>
            <a:ahLst>
              <a:ahXY gdRefX="f0" minX="f7" maxX="f8" gdRefY="f1" minY="f7" maxY="f9">
                <a:pos x="f22" y="f23"/>
              </a:ahXY>
            </a:ahLst>
            <a:cxnLst>
              <a:cxn ang="3cd4">
                <a:pos x="hc" y="t"/>
              </a:cxn>
              <a:cxn ang="0">
                <a:pos x="r" y="vc"/>
              </a:cxn>
              <a:cxn ang="cd4">
                <a:pos x="hc" y="b"/>
              </a:cxn>
              <a:cxn ang="cd2">
                <a:pos x="l" y="vc"/>
              </a:cxn>
              <a:cxn ang="f32">
                <a:pos x="f31" y="f40"/>
              </a:cxn>
              <a:cxn ang="f33">
                <a:pos x="f31" y="f41"/>
              </a:cxn>
            </a:cxnLst>
            <a:rect l="f39" t="f30" r="f43" b="f37"/>
            <a:pathLst>
              <a:path w="21600" h="21600">
                <a:moveTo>
                  <a:pt x="f7" y="f20"/>
                </a:moveTo>
                <a:lnTo>
                  <a:pt x="f19" y="f20"/>
                </a:lnTo>
                <a:lnTo>
                  <a:pt x="f19" y="f7"/>
                </a:lnTo>
                <a:lnTo>
                  <a:pt x="f8" y="f9"/>
                </a:lnTo>
                <a:lnTo>
                  <a:pt x="f19" y="f8"/>
                </a:lnTo>
                <a:lnTo>
                  <a:pt x="f19" y="f26"/>
                </a:lnTo>
                <a:lnTo>
                  <a:pt x="f7" y="f26"/>
                </a:lnTo>
                <a:close/>
              </a:path>
            </a:pathLst>
          </a:custGeom>
          <a:solidFill>
            <a:srgbClr val="0000FF"/>
          </a:solidFill>
          <a:ln w="9528" cap="flat">
            <a:solidFill>
              <a:srgbClr val="0000FF"/>
            </a:solidFill>
            <a:prstDash val="solid"/>
            <a:round/>
          </a:ln>
        </p:spPr>
        <p:txBody>
          <a:bodyPr vert="horz" wrap="square" lIns="91421" tIns="91421" rIns="91421" bIns="9142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400" b="0" i="0" u="none" strike="noStrike" kern="0" cap="none" spc="0" baseline="0">
              <a:solidFill>
                <a:srgbClr val="000000"/>
              </a:solidFill>
              <a:uFillTx/>
              <a:latin typeface="Arial"/>
              <a:ea typeface="Arial"/>
              <a:cs typeface="Arial"/>
            </a:endParaRPr>
          </a:p>
        </p:txBody>
      </p:sp>
      <p:cxnSp>
        <p:nvCxnSpPr>
          <p:cNvPr id="6" name="Google Shape;295;p42"/>
          <p:cNvCxnSpPr/>
          <p:nvPr/>
        </p:nvCxnSpPr>
        <p:spPr>
          <a:xfrm>
            <a:off x="3656045" y="3030678"/>
            <a:ext cx="1578008" cy="0"/>
          </a:xfrm>
          <a:prstGeom prst="straightConnector1">
            <a:avLst/>
          </a:prstGeom>
          <a:noFill/>
          <a:ln w="9528" cap="flat">
            <a:solidFill>
              <a:srgbClr val="FF0000"/>
            </a:solidFill>
            <a:prstDash val="solid"/>
            <a:round/>
          </a:ln>
        </p:spPr>
      </p:cxnSp>
      <p:cxnSp>
        <p:nvCxnSpPr>
          <p:cNvPr id="7" name="Google Shape;296;p42"/>
          <p:cNvCxnSpPr/>
          <p:nvPr/>
        </p:nvCxnSpPr>
        <p:spPr>
          <a:xfrm>
            <a:off x="3675302" y="3126900"/>
            <a:ext cx="1972498" cy="9601"/>
          </a:xfrm>
          <a:prstGeom prst="straightConnector1">
            <a:avLst/>
          </a:prstGeom>
          <a:noFill/>
          <a:ln w="9528" cap="flat">
            <a:solidFill>
              <a:srgbClr val="FF0000"/>
            </a:solidFill>
            <a:prstDash val="solid"/>
            <a:round/>
          </a:ln>
        </p:spPr>
      </p:cxnSp>
      <p:cxnSp>
        <p:nvCxnSpPr>
          <p:cNvPr id="8" name="Google Shape;297;p42"/>
          <p:cNvCxnSpPr>
            <a:stCxn id="3" idx="1"/>
          </p:cNvCxnSpPr>
          <p:nvPr/>
        </p:nvCxnSpPr>
        <p:spPr>
          <a:xfrm>
            <a:off x="3347773" y="2919523"/>
            <a:ext cx="0" cy="0"/>
          </a:xfrm>
          <a:prstGeom prst="straightConnector1">
            <a:avLst/>
          </a:prstGeom>
          <a:noFill/>
          <a:ln w="9528" cap="flat">
            <a:solidFill>
              <a:srgbClr val="595959"/>
            </a:solidFill>
            <a:prstDash val="solid"/>
            <a:round/>
          </a:ln>
        </p:spPr>
      </p:cxnSp>
      <p:pic>
        <p:nvPicPr>
          <p:cNvPr id="9" name="ExDgxg69bsdPdFDWZMpY9pM3vq72STBIze7jNg8GpXU">
            <a:extLst>
              <a:ext uri="{FF2B5EF4-FFF2-40B4-BE49-F238E27FC236}">
                <a16:creationId xmlns:a16="http://schemas.microsoft.com/office/drawing/2014/main" id="{00000000-0000-0000-0000-000000000000}"/>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285420" y="815626"/>
            <a:ext cx="2247083" cy="4085603"/>
          </a:xfrm>
          <a:prstGeom prst="rect">
            <a:avLst/>
          </a:prstGeom>
          <a:noFill/>
          <a:ln cap="flat">
            <a:noFill/>
          </a:ln>
        </p:spPr>
      </p:pic>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interactiveSeq">
                <p:stCondLst>
                  <p:cond evt="onClick" delay="0">
                    <p:tgtEl>
                      <p:spTgt spid="9"/>
                    </p:tgtEl>
                  </p:cond>
                </p:stCondLst>
                <p:childTnLst>
                  <p:par>
                    <p:cTn id="3" fill="hold">
                      <p:stCondLst>
                        <p:cond evt="onBegin" delay="0">
                          <p:tn val="2"/>
                        </p:cond>
                      </p:stCondLst>
                      <p:childTnLst>
                        <p:par>
                          <p:cTn id="4" fill="hold">
                            <p:stCondLst>
                              <p:cond delay="0"/>
                            </p:stCondLst>
                            <p:childTnLst>
                              <p:par>
                                <p:cTn id="5" presetID="2" presetClass="mediacall" presetSubtype="0" fill="hold" nodeType="clickEffect">
                                  <p:stCondLst>
                                    <p:cond delay="0"/>
                                  </p:stCondLst>
                                  <p:childTnLst>
                                    <p:cmd type="call" cmd="togglePause">
                                      <p:cBhvr>
                                        <p:cTn id="6"/>
                                        <p:tgtEl>
                                          <p:spTgt spid="9"/>
                                        </p:tgtEl>
                                      </p:cBhvr>
                                    </p:cmd>
                                  </p:childTnLst>
                                </p:cTn>
                              </p:par>
                            </p:childTnLst>
                          </p:cTn>
                        </p:par>
                      </p:childTnLst>
                    </p:cTn>
                  </p:par>
                </p:childTnLst>
              </p:cTn>
              <p:nextCondLst>
                <p:cond evt="onClick" delay="0">
                  <p:tgtEl>
                    <p:spTgt spid="9"/>
                  </p:tgtEl>
                </p:cond>
              </p:nextCondLst>
            </p:seq>
            <p:video>
              <p:cMediaNode>
                <p:cTn id="7">
                  <p:stCondLst>
                    <p:cond delay="indefinite"/>
                  </p:stCondLst>
                  <p:endCondLst>
                    <p:cond evt="onNext" delay="0">
                      <p:tgtEl>
                        <p:sldTgt/>
                      </p:tgtEl>
                    </p:cond>
                    <p:cond evt="onPrev" delay="0">
                      <p:tgtEl>
                        <p:sldTgt/>
                      </p:tgtEl>
                    </p:cond>
                  </p:endCondLst>
                </p:cTn>
                <p:tgtEl>
                  <p:spTgt spid="9"/>
                </p:tgtEl>
              </p:cMediaNode>
            </p:vide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name="Slide30">
    <p:spTree>
      <p:nvGrpSpPr>
        <p:cNvPr id="1" name=""/>
        <p:cNvGrpSpPr/>
        <p:nvPr/>
      </p:nvGrpSpPr>
      <p:grpSpPr>
        <a:xfrm>
          <a:off x="0" y="0"/>
          <a:ext cx="0" cy="0"/>
          <a:chOff x="0" y="0"/>
          <a:chExt cx="0" cy="0"/>
        </a:xfrm>
      </p:grpSpPr>
      <p:sp>
        <p:nvSpPr>
          <p:cNvPr id="2" name="Google Shape;302;p43"/>
          <p:cNvSpPr txBox="1">
            <a:spLocks noGrp="1"/>
          </p:cNvSpPr>
          <p:nvPr>
            <p:ph type="title"/>
          </p:nvPr>
        </p:nvSpPr>
        <p:spPr/>
        <p:txBody>
          <a:bodyPr anchorCtr="1"/>
          <a:lstStyle/>
          <a:p>
            <a:pPr lvl="0" algn="ctr"/>
            <a:r>
              <a:rPr lang="ja-JP" altLang="en-US" sz="2300"/>
              <a:t>プロンプトの最適解が無い</a:t>
            </a:r>
          </a:p>
          <a:p>
            <a:pPr lvl="0" algn="ctr"/>
            <a:r>
              <a:rPr lang="en-US" sz="1600"/>
              <a:t>(</a:t>
            </a:r>
            <a:r>
              <a:rPr lang="ja-JP" altLang="en-US" sz="1600"/>
              <a:t>例</a:t>
            </a:r>
            <a:r>
              <a:rPr lang="en-US" sz="1600"/>
              <a:t>AED)</a:t>
            </a:r>
          </a:p>
          <a:p>
            <a:pPr lvl="0" algn="ctr"/>
            <a:endParaRPr lang="en-US" sz="2300"/>
          </a:p>
        </p:txBody>
      </p:sp>
      <p:pic>
        <p:nvPicPr>
          <p:cNvPr id="3" name="Google Shape;303;p43" title="Sora branching scenario作成 3.jpeg">
            <a:extLst>
              <a:ext uri="{FF2B5EF4-FFF2-40B4-BE49-F238E27FC236}">
                <a16:creationId xmlns:a16="http://schemas.microsoft.com/office/drawing/2014/main" id="{00000000-0000-0000-0000-000000000000}"/>
              </a:ext>
            </a:extLst>
          </p:cNvPr>
          <p:cNvPicPr>
            <a:picLocks noChangeAspect="1"/>
          </p:cNvPicPr>
          <p:nvPr/>
        </p:nvPicPr>
        <p:blipFill>
          <a:blip r:embed="rId5">
            <a:alphaModFix/>
          </a:blip>
          <a:stretch>
            <a:fillRect/>
          </a:stretch>
        </p:blipFill>
        <p:spPr>
          <a:xfrm>
            <a:off x="3107076" y="1217395"/>
            <a:ext cx="2941679" cy="3673547"/>
          </a:xfrm>
          <a:prstGeom prst="rect">
            <a:avLst/>
          </a:prstGeom>
          <a:noFill/>
          <a:ln cap="flat">
            <a:noFill/>
          </a:ln>
        </p:spPr>
      </p:pic>
      <p:sp>
        <p:nvSpPr>
          <p:cNvPr id="4" name="Google Shape;304;p43"/>
          <p:cNvSpPr txBox="1"/>
          <p:nvPr/>
        </p:nvSpPr>
        <p:spPr>
          <a:xfrm>
            <a:off x="6188229" y="1240475"/>
            <a:ext cx="2802297" cy="3851397"/>
          </a:xfrm>
          <a:prstGeom prst="rect">
            <a:avLst/>
          </a:prstGeom>
          <a:noFill/>
          <a:ln cap="flat">
            <a:noFill/>
          </a:ln>
        </p:spPr>
        <p:txBody>
          <a:bodyPr vert="horz" wrap="square" lIns="91421" tIns="91421" rIns="91421" bIns="9142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ja-JP" sz="1500" b="0" i="0" u="sng" strike="noStrike" kern="0" cap="none" spc="0" baseline="0">
                <a:solidFill>
                  <a:srgbClr val="0000FF"/>
                </a:solidFill>
                <a:uFillTx/>
                <a:latin typeface="游ゴシック" pitchFamily="50"/>
                <a:ea typeface="游ゴシック" pitchFamily="50"/>
                <a:cs typeface="Arial"/>
              </a:rPr>
              <a:t>プロンプトで重視した内容</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500" b="0" i="0" u="sng" strike="noStrike" kern="0" cap="none" spc="0" baseline="0">
              <a:solidFill>
                <a:srgbClr val="0000FF"/>
              </a:solidFill>
              <a:uFillTx/>
              <a:latin typeface="游ゴシック" pitchFamily="50"/>
              <a:ea typeface="游ゴシック" pitchFamily="50"/>
              <a:cs typeface="Arial"/>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ja-JP" sz="1500" b="0" i="0" u="none" strike="noStrike" kern="0" cap="none" spc="0" baseline="0">
                <a:solidFill>
                  <a:srgbClr val="0000FF"/>
                </a:solidFill>
                <a:uFillTx/>
                <a:latin typeface="游ゴシック" pitchFamily="50"/>
                <a:ea typeface="游ゴシック" pitchFamily="50"/>
                <a:cs typeface="Arial"/>
              </a:rPr>
              <a:t>・腹部が動かないように</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500" b="0" i="0" u="none" strike="noStrike" kern="0" cap="none" spc="0" baseline="0">
              <a:solidFill>
                <a:srgbClr val="0000FF"/>
              </a:solidFill>
              <a:uFillTx/>
              <a:latin typeface="游ゴシック" pitchFamily="50"/>
              <a:ea typeface="游ゴシック" pitchFamily="50"/>
              <a:cs typeface="Arial"/>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ja-JP" sz="1500" b="0" i="0" u="none" strike="noStrike" kern="0" cap="none" spc="0" baseline="0">
                <a:solidFill>
                  <a:srgbClr val="0000FF"/>
                </a:solidFill>
                <a:uFillTx/>
                <a:latin typeface="游ゴシック" pitchFamily="50"/>
                <a:ea typeface="游ゴシック" pitchFamily="50"/>
                <a:cs typeface="Arial"/>
              </a:rPr>
              <a:t>・右脇腹、左胸にパッドを貼るように</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500" b="0" i="0" u="none" strike="noStrike" kern="0" cap="none" spc="0" baseline="0">
              <a:solidFill>
                <a:srgbClr val="0000FF"/>
              </a:solidFill>
              <a:uFillTx/>
              <a:latin typeface="游ゴシック" pitchFamily="50"/>
              <a:ea typeface="游ゴシック" pitchFamily="50"/>
              <a:cs typeface="Arial"/>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400" b="0" i="0" u="none" strike="noStrike" kern="0" cap="none" spc="0" baseline="0">
              <a:solidFill>
                <a:srgbClr val="0000FF"/>
              </a:solidFill>
              <a:uFillTx/>
              <a:latin typeface="游ゴシック" pitchFamily="50"/>
              <a:ea typeface="游ゴシック" pitchFamily="50"/>
              <a:cs typeface="Arial"/>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500" b="0" i="0" u="sng" strike="noStrike" kern="0" cap="none" spc="0" baseline="0">
              <a:solidFill>
                <a:srgbClr val="0000FF"/>
              </a:solidFill>
              <a:uFillTx/>
              <a:latin typeface="游ゴシック" pitchFamily="50"/>
              <a:ea typeface="游ゴシック" pitchFamily="50"/>
              <a:cs typeface="Arial"/>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ja-JP" sz="1500" b="0" i="0" u="none" strike="noStrike" kern="0" cap="none" spc="0" baseline="0">
                <a:solidFill>
                  <a:srgbClr val="FF0000"/>
                </a:solidFill>
                <a:uFillTx/>
                <a:latin typeface="游ゴシック" pitchFamily="50"/>
                <a:ea typeface="游ゴシック" pitchFamily="50"/>
                <a:cs typeface="Arial"/>
              </a:rPr>
              <a:t>・パッドの位置を逆に指定したのに出力された内容は同じである。</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500" b="0" i="0" u="none" strike="noStrike" kern="0" cap="none" spc="0" baseline="0">
              <a:solidFill>
                <a:srgbClr val="FF0000"/>
              </a:solidFill>
              <a:uFillTx/>
              <a:latin typeface="游ゴシック" pitchFamily="50"/>
              <a:ea typeface="游ゴシック" pitchFamily="50"/>
              <a:cs typeface="Arial"/>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ja-JP" sz="1500" b="0" i="0" u="none" strike="noStrike" kern="0" cap="none" spc="0" baseline="0">
                <a:solidFill>
                  <a:srgbClr val="FF0000"/>
                </a:solidFill>
                <a:uFillTx/>
                <a:latin typeface="游ゴシック" pitchFamily="50"/>
                <a:ea typeface="游ゴシック" pitchFamily="50"/>
                <a:cs typeface="Arial"/>
              </a:rPr>
              <a:t>・相変わらず、腹部と顔が動いている。</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500" b="0" i="0" u="none" strike="noStrike" kern="0" cap="none" spc="0" baseline="0">
              <a:solidFill>
                <a:srgbClr val="FF0000"/>
              </a:solidFill>
              <a:uFillTx/>
              <a:latin typeface="Arial"/>
              <a:ea typeface="Arial"/>
              <a:cs typeface="Arial"/>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500" b="0" i="0" u="sng" strike="noStrike" kern="0" cap="none" spc="0" baseline="0">
              <a:solidFill>
                <a:srgbClr val="0000FF"/>
              </a:solidFill>
              <a:uFillTx/>
              <a:latin typeface="Arial"/>
              <a:ea typeface="Arial"/>
              <a:cs typeface="Arial"/>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0" cap="none" spc="0" baseline="0">
              <a:solidFill>
                <a:srgbClr val="595959"/>
              </a:solidFill>
              <a:uFillTx/>
              <a:latin typeface="Arial"/>
              <a:ea typeface="Arial"/>
              <a:cs typeface="Arial"/>
            </a:endParaRPr>
          </a:p>
        </p:txBody>
      </p:sp>
      <p:sp>
        <p:nvSpPr>
          <p:cNvPr id="5" name="Google Shape;305;p43"/>
          <p:cNvSpPr/>
          <p:nvPr/>
        </p:nvSpPr>
        <p:spPr>
          <a:xfrm rot="16199987" flipH="1">
            <a:off x="7314214" y="2831275"/>
            <a:ext cx="335996" cy="274201"/>
          </a:xfrm>
          <a:custGeom>
            <a:avLst>
              <a:gd name="f0" fmla="val 12786"/>
              <a:gd name="f1" fmla="val 5400"/>
            </a:avLst>
            <a:gdLst>
              <a:gd name="f2" fmla="val 10800000"/>
              <a:gd name="f3" fmla="val 5400000"/>
              <a:gd name="f4" fmla="val 180"/>
              <a:gd name="f5" fmla="val w"/>
              <a:gd name="f6" fmla="val h"/>
              <a:gd name="f7" fmla="val 0"/>
              <a:gd name="f8" fmla="val 21600"/>
              <a:gd name="f9" fmla="val 10800"/>
              <a:gd name="f10" fmla="+- 0 0 0"/>
              <a:gd name="f11" fmla="+- 0 0 180"/>
              <a:gd name="f12" fmla="*/ f5 1 21600"/>
              <a:gd name="f13" fmla="*/ f6 1 21600"/>
              <a:gd name="f14" fmla="+- f8 0 f7"/>
              <a:gd name="f15" fmla="pin 0 f0 21600"/>
              <a:gd name="f16" fmla="pin 0 f1 10800"/>
              <a:gd name="f17" fmla="*/ f10 f2 1"/>
              <a:gd name="f18" fmla="*/ f11 f2 1"/>
              <a:gd name="f19" fmla="val f15"/>
              <a:gd name="f20" fmla="val f16"/>
              <a:gd name="f21" fmla="*/ f14 1 21600"/>
              <a:gd name="f22" fmla="*/ f15 f12 1"/>
              <a:gd name="f23" fmla="*/ f16 f13 1"/>
              <a:gd name="f24" fmla="*/ f17 1 f4"/>
              <a:gd name="f25" fmla="*/ f18 1 f4"/>
              <a:gd name="f26" fmla="+- 21600 0 f20"/>
              <a:gd name="f27" fmla="+- 21600 0 f19"/>
              <a:gd name="f28" fmla="*/ 0 f21 1"/>
              <a:gd name="f29" fmla="*/ 21600 f21 1"/>
              <a:gd name="f30" fmla="*/ f20 f13 1"/>
              <a:gd name="f31" fmla="*/ f19 f12 1"/>
              <a:gd name="f32" fmla="+- f24 0 f3"/>
              <a:gd name="f33" fmla="+- f25 0 f3"/>
              <a:gd name="f34" fmla="*/ f27 f20 1"/>
              <a:gd name="f35" fmla="*/ f28 1 f21"/>
              <a:gd name="f36" fmla="*/ f29 1 f21"/>
              <a:gd name="f37" fmla="*/ f26 f13 1"/>
              <a:gd name="f38" fmla="*/ f34 1 10800"/>
              <a:gd name="f39" fmla="*/ f35 f12 1"/>
              <a:gd name="f40" fmla="*/ f35 f13 1"/>
              <a:gd name="f41" fmla="*/ f36 f13 1"/>
              <a:gd name="f42" fmla="+- f19 f38 0"/>
              <a:gd name="f43" fmla="*/ f42 f12 1"/>
            </a:gdLst>
            <a:ahLst>
              <a:ahXY gdRefX="f0" minX="f7" maxX="f8" gdRefY="f1" minY="f7" maxY="f9">
                <a:pos x="f22" y="f23"/>
              </a:ahXY>
            </a:ahLst>
            <a:cxnLst>
              <a:cxn ang="3cd4">
                <a:pos x="hc" y="t"/>
              </a:cxn>
              <a:cxn ang="0">
                <a:pos x="r" y="vc"/>
              </a:cxn>
              <a:cxn ang="cd4">
                <a:pos x="hc" y="b"/>
              </a:cxn>
              <a:cxn ang="cd2">
                <a:pos x="l" y="vc"/>
              </a:cxn>
              <a:cxn ang="f32">
                <a:pos x="f31" y="f40"/>
              </a:cxn>
              <a:cxn ang="f33">
                <a:pos x="f31" y="f41"/>
              </a:cxn>
            </a:cxnLst>
            <a:rect l="f39" t="f30" r="f43" b="f37"/>
            <a:pathLst>
              <a:path w="21600" h="21600">
                <a:moveTo>
                  <a:pt x="f7" y="f20"/>
                </a:moveTo>
                <a:lnTo>
                  <a:pt x="f19" y="f20"/>
                </a:lnTo>
                <a:lnTo>
                  <a:pt x="f19" y="f7"/>
                </a:lnTo>
                <a:lnTo>
                  <a:pt x="f8" y="f9"/>
                </a:lnTo>
                <a:lnTo>
                  <a:pt x="f19" y="f8"/>
                </a:lnTo>
                <a:lnTo>
                  <a:pt x="f19" y="f26"/>
                </a:lnTo>
                <a:lnTo>
                  <a:pt x="f7" y="f26"/>
                </a:lnTo>
                <a:close/>
              </a:path>
            </a:pathLst>
          </a:custGeom>
          <a:solidFill>
            <a:srgbClr val="0000FF"/>
          </a:solidFill>
          <a:ln w="9528" cap="flat">
            <a:solidFill>
              <a:srgbClr val="0000FF"/>
            </a:solidFill>
            <a:prstDash val="solid"/>
            <a:round/>
          </a:ln>
        </p:spPr>
        <p:txBody>
          <a:bodyPr vert="horz" wrap="square" lIns="91421" tIns="91421" rIns="91421" bIns="9142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400" b="0" i="0" u="none" strike="noStrike" kern="0" cap="none" spc="0" baseline="0">
              <a:solidFill>
                <a:srgbClr val="000000"/>
              </a:solidFill>
              <a:uFillTx/>
              <a:latin typeface="Arial"/>
              <a:ea typeface="Arial"/>
              <a:cs typeface="Arial"/>
            </a:endParaRPr>
          </a:p>
        </p:txBody>
      </p:sp>
      <p:cxnSp>
        <p:nvCxnSpPr>
          <p:cNvPr id="6" name="Google Shape;306;p43"/>
          <p:cNvCxnSpPr/>
          <p:nvPr/>
        </p:nvCxnSpPr>
        <p:spPr>
          <a:xfrm>
            <a:off x="3213475" y="3530973"/>
            <a:ext cx="2867102" cy="0"/>
          </a:xfrm>
          <a:prstGeom prst="straightConnector1">
            <a:avLst/>
          </a:prstGeom>
          <a:noFill/>
          <a:ln w="9528" cap="flat">
            <a:solidFill>
              <a:srgbClr val="FF0000"/>
            </a:solidFill>
            <a:prstDash val="solid"/>
            <a:round/>
          </a:ln>
        </p:spPr>
      </p:cxnSp>
      <p:cxnSp>
        <p:nvCxnSpPr>
          <p:cNvPr id="7" name="Google Shape;308;p43"/>
          <p:cNvCxnSpPr/>
          <p:nvPr/>
        </p:nvCxnSpPr>
        <p:spPr>
          <a:xfrm rot="10799975" flipH="1">
            <a:off x="3260878" y="3053483"/>
            <a:ext cx="1809899" cy="5697"/>
          </a:xfrm>
          <a:prstGeom prst="straightConnector1">
            <a:avLst/>
          </a:prstGeom>
          <a:noFill/>
          <a:ln w="9528" cap="flat">
            <a:solidFill>
              <a:srgbClr val="FF0000"/>
            </a:solidFill>
            <a:prstDash val="solid"/>
            <a:round/>
          </a:ln>
        </p:spPr>
      </p:cxnSp>
      <p:cxnSp>
        <p:nvCxnSpPr>
          <p:cNvPr id="8" name="Google Shape;309;p43"/>
          <p:cNvCxnSpPr/>
          <p:nvPr/>
        </p:nvCxnSpPr>
        <p:spPr>
          <a:xfrm rot="10799975" flipH="1">
            <a:off x="3260878" y="3154332"/>
            <a:ext cx="2431801" cy="5697"/>
          </a:xfrm>
          <a:prstGeom prst="straightConnector1">
            <a:avLst/>
          </a:prstGeom>
          <a:noFill/>
          <a:ln w="9528" cap="flat">
            <a:solidFill>
              <a:srgbClr val="FF0000"/>
            </a:solidFill>
            <a:prstDash val="solid"/>
            <a:round/>
          </a:ln>
        </p:spPr>
      </p:cxnSp>
      <p:pic>
        <p:nvPicPr>
          <p:cNvPr id="9" name="ajDnTKIW6Av8GnyVYKw4rnh_izWP-yZiRaEYmTZ077Y">
            <a:extLst>
              <a:ext uri="{FF2B5EF4-FFF2-40B4-BE49-F238E27FC236}">
                <a16:creationId xmlns:a16="http://schemas.microsoft.com/office/drawing/2014/main" id="{00000000-0000-0000-0000-000000000000}"/>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138677" y="660251"/>
            <a:ext cx="2373297" cy="4315081"/>
          </a:xfrm>
          <a:prstGeom prst="rect">
            <a:avLst/>
          </a:prstGeom>
          <a:noFill/>
          <a:ln cap="flat">
            <a:noFill/>
          </a:ln>
        </p:spPr>
      </p:pic>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interactiveSeq">
                <p:stCondLst>
                  <p:cond evt="onClick" delay="0">
                    <p:tgtEl>
                      <p:spTgt spid="9"/>
                    </p:tgtEl>
                  </p:cond>
                </p:stCondLst>
                <p:childTnLst>
                  <p:par>
                    <p:cTn id="3" fill="hold">
                      <p:stCondLst>
                        <p:cond evt="onBegin" delay="0">
                          <p:tn val="2"/>
                        </p:cond>
                      </p:stCondLst>
                      <p:childTnLst>
                        <p:par>
                          <p:cTn id="4" fill="hold">
                            <p:stCondLst>
                              <p:cond delay="0"/>
                            </p:stCondLst>
                            <p:childTnLst>
                              <p:par>
                                <p:cTn id="5" presetID="2" presetClass="mediacall" presetSubtype="0" fill="hold" nodeType="clickEffect">
                                  <p:stCondLst>
                                    <p:cond delay="0"/>
                                  </p:stCondLst>
                                  <p:childTnLst>
                                    <p:cmd type="call" cmd="togglePause">
                                      <p:cBhvr>
                                        <p:cTn id="6"/>
                                        <p:tgtEl>
                                          <p:spTgt spid="9"/>
                                        </p:tgtEl>
                                      </p:cBhvr>
                                    </p:cmd>
                                  </p:childTnLst>
                                </p:cTn>
                              </p:par>
                            </p:childTnLst>
                          </p:cTn>
                        </p:par>
                      </p:childTnLst>
                    </p:cTn>
                  </p:par>
                </p:childTnLst>
              </p:cTn>
              <p:nextCondLst>
                <p:cond evt="onClick" delay="0">
                  <p:tgtEl>
                    <p:spTgt spid="9"/>
                  </p:tgtEl>
                </p:cond>
              </p:nextCondLst>
            </p:seq>
            <p:video>
              <p:cMediaNode>
                <p:cTn id="7">
                  <p:stCondLst>
                    <p:cond delay="indefinite"/>
                  </p:stCondLst>
                  <p:endCondLst>
                    <p:cond evt="onNext" delay="0">
                      <p:tgtEl>
                        <p:sldTgt/>
                      </p:tgtEl>
                    </p:cond>
                    <p:cond evt="onPrev" delay="0">
                      <p:tgtEl>
                        <p:sldTgt/>
                      </p:tgtEl>
                    </p:cond>
                  </p:endCondLst>
                </p:cTn>
                <p:tgtEl>
                  <p:spTgt spid="9"/>
                </p:tgtEl>
              </p:cMediaNode>
            </p:vide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name="Slide31">
    <p:spTree>
      <p:nvGrpSpPr>
        <p:cNvPr id="1" name=""/>
        <p:cNvGrpSpPr/>
        <p:nvPr/>
      </p:nvGrpSpPr>
      <p:grpSpPr>
        <a:xfrm>
          <a:off x="0" y="0"/>
          <a:ext cx="0" cy="0"/>
          <a:chOff x="0" y="0"/>
          <a:chExt cx="0" cy="0"/>
        </a:xfrm>
      </p:grpSpPr>
      <p:sp>
        <p:nvSpPr>
          <p:cNvPr id="2" name="Google Shape;314;p44"/>
          <p:cNvSpPr txBox="1">
            <a:spLocks noGrp="1"/>
          </p:cNvSpPr>
          <p:nvPr>
            <p:ph type="title"/>
          </p:nvPr>
        </p:nvSpPr>
        <p:spPr/>
        <p:txBody>
          <a:bodyPr anchorCtr="1"/>
          <a:lstStyle/>
          <a:p>
            <a:pPr lvl="0" algn="ctr"/>
            <a:r>
              <a:rPr lang="ja-JP" altLang="en-US" sz="2300"/>
              <a:t>プロンプトの最適解が無い（限界）</a:t>
            </a:r>
          </a:p>
          <a:p>
            <a:pPr lvl="0" algn="ctr"/>
            <a:r>
              <a:rPr lang="en-US" sz="1600"/>
              <a:t>(</a:t>
            </a:r>
            <a:r>
              <a:rPr lang="ja-JP" altLang="en-US" sz="1600"/>
              <a:t>例</a:t>
            </a:r>
            <a:r>
              <a:rPr lang="en-US" sz="1600"/>
              <a:t>AED)</a:t>
            </a:r>
          </a:p>
          <a:p>
            <a:pPr lvl="0" algn="ctr"/>
            <a:endParaRPr lang="en-US" sz="2300"/>
          </a:p>
          <a:p>
            <a:pPr lvl="0" algn="ctr"/>
            <a:endParaRPr lang="en-US" sz="2300"/>
          </a:p>
          <a:p>
            <a:pPr lvl="0" algn="ctr"/>
            <a:endParaRPr lang="en-US" sz="2300"/>
          </a:p>
        </p:txBody>
      </p:sp>
      <p:pic>
        <p:nvPicPr>
          <p:cNvPr id="3" name="Google Shape;315;p44" title="スクリーンショット 2026-01-26 14.50.10.jpeg">
            <a:extLst>
              <a:ext uri="{FF2B5EF4-FFF2-40B4-BE49-F238E27FC236}">
                <a16:creationId xmlns:a16="http://schemas.microsoft.com/office/drawing/2014/main" id="{00000000-0000-0000-0000-000000000000}"/>
              </a:ext>
            </a:extLst>
          </p:cNvPr>
          <p:cNvPicPr>
            <a:picLocks noChangeAspect="1"/>
          </p:cNvPicPr>
          <p:nvPr/>
        </p:nvPicPr>
        <p:blipFill>
          <a:blip r:embed="rId3">
            <a:alphaModFix/>
          </a:blip>
          <a:stretch>
            <a:fillRect/>
          </a:stretch>
        </p:blipFill>
        <p:spPr>
          <a:xfrm>
            <a:off x="93378" y="1241151"/>
            <a:ext cx="1907602" cy="3763277"/>
          </a:xfrm>
          <a:prstGeom prst="rect">
            <a:avLst/>
          </a:prstGeom>
          <a:noFill/>
          <a:ln cap="flat">
            <a:noFill/>
          </a:ln>
        </p:spPr>
      </p:pic>
      <p:pic>
        <p:nvPicPr>
          <p:cNvPr id="4" name="Google Shape;316;p44" title="スクリーンショット 2026-01-26 14.51.03.jpeg">
            <a:extLst>
              <a:ext uri="{FF2B5EF4-FFF2-40B4-BE49-F238E27FC236}">
                <a16:creationId xmlns:a16="http://schemas.microsoft.com/office/drawing/2014/main" id="{00000000-0000-0000-0000-000000000000}"/>
              </a:ext>
            </a:extLst>
          </p:cNvPr>
          <p:cNvPicPr>
            <a:picLocks noChangeAspect="1"/>
          </p:cNvPicPr>
          <p:nvPr/>
        </p:nvPicPr>
        <p:blipFill>
          <a:blip r:embed="rId4">
            <a:alphaModFix/>
          </a:blip>
          <a:stretch>
            <a:fillRect/>
          </a:stretch>
        </p:blipFill>
        <p:spPr>
          <a:xfrm>
            <a:off x="2000972" y="1241151"/>
            <a:ext cx="1968026" cy="3763277"/>
          </a:xfrm>
          <a:prstGeom prst="rect">
            <a:avLst/>
          </a:prstGeom>
          <a:noFill/>
          <a:ln cap="flat">
            <a:noFill/>
          </a:ln>
        </p:spPr>
      </p:pic>
      <p:sp>
        <p:nvSpPr>
          <p:cNvPr id="5" name="Google Shape;317;p44"/>
          <p:cNvSpPr txBox="1"/>
          <p:nvPr/>
        </p:nvSpPr>
        <p:spPr>
          <a:xfrm>
            <a:off x="6244199" y="1017727"/>
            <a:ext cx="2899800" cy="3994199"/>
          </a:xfrm>
          <a:prstGeom prst="rect">
            <a:avLst/>
          </a:prstGeom>
          <a:noFill/>
          <a:ln w="9528" cap="flat">
            <a:solidFill>
              <a:srgbClr val="FFFFFF"/>
            </a:solidFill>
            <a:prstDash val="solid"/>
            <a:round/>
          </a:ln>
        </p:spPr>
        <p:txBody>
          <a:bodyPr vert="horz" wrap="square" lIns="91421" tIns="91421" rIns="91421" bIns="9142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500" b="0" i="0" u="none" strike="noStrike" kern="0" cap="none" spc="0" baseline="0">
              <a:solidFill>
                <a:srgbClr val="595959"/>
              </a:solidFill>
              <a:uFillTx/>
              <a:latin typeface="Arial"/>
              <a:ea typeface="Arial"/>
              <a:cs typeface="Arial"/>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ja-JP" sz="1500" b="0" i="0" u="sng" strike="noStrike" kern="0" cap="none" spc="0" baseline="0">
                <a:solidFill>
                  <a:srgbClr val="FF0000"/>
                </a:solidFill>
                <a:uFillTx/>
                <a:latin typeface="游ゴシック" pitchFamily="50"/>
                <a:ea typeface="游ゴシック" pitchFamily="50"/>
                <a:cs typeface="Arial"/>
              </a:rPr>
              <a:t>・動画作成</a:t>
            </a:r>
            <a:r>
              <a:rPr lang="en-US" sz="1500" b="0" i="0" u="sng" strike="noStrike" kern="0" cap="none" spc="0" baseline="0">
                <a:solidFill>
                  <a:srgbClr val="FF0000"/>
                </a:solidFill>
                <a:uFillTx/>
                <a:latin typeface="游ゴシック" pitchFamily="50"/>
                <a:ea typeface="游ゴシック" pitchFamily="50"/>
                <a:cs typeface="Arial"/>
              </a:rPr>
              <a:t>AI</a:t>
            </a:r>
            <a:r>
              <a:rPr lang="ja-JP" sz="1500" b="0" i="0" u="sng" strike="noStrike" kern="0" cap="none" spc="0" baseline="0">
                <a:solidFill>
                  <a:srgbClr val="FF0000"/>
                </a:solidFill>
                <a:uFillTx/>
                <a:latin typeface="游ゴシック" pitchFamily="50"/>
                <a:ea typeface="游ゴシック" pitchFamily="50"/>
                <a:cs typeface="Arial"/>
              </a:rPr>
              <a:t>の弱点</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500" b="0" i="0" u="none" strike="noStrike" kern="0" cap="none" spc="0" baseline="0">
              <a:solidFill>
                <a:srgbClr val="FF0000"/>
              </a:solidFill>
              <a:uFillTx/>
              <a:latin typeface="游ゴシック" pitchFamily="50"/>
              <a:ea typeface="游ゴシック" pitchFamily="50"/>
              <a:cs typeface="Arial"/>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ja-JP" sz="1300" b="0" i="0" u="none" strike="noStrike" kern="0" cap="none" spc="0" baseline="0">
                <a:solidFill>
                  <a:srgbClr val="FF0000"/>
                </a:solidFill>
                <a:uFillTx/>
                <a:latin typeface="游ゴシック" pitchFamily="50"/>
                <a:ea typeface="游ゴシック" pitchFamily="50"/>
                <a:cs typeface="Arial"/>
              </a:rPr>
              <a:t>・学習データにおいて</a:t>
            </a:r>
            <a:r>
              <a:rPr lang="en-US" sz="1300" b="0" i="0" u="none" strike="noStrike" kern="0" cap="none" spc="0" baseline="0">
                <a:solidFill>
                  <a:srgbClr val="FF0000"/>
                </a:solidFill>
                <a:uFillTx/>
                <a:latin typeface="游ゴシック" pitchFamily="50"/>
                <a:ea typeface="游ゴシック" pitchFamily="50"/>
                <a:cs typeface="Arial"/>
              </a:rPr>
              <a:t>AED</a:t>
            </a:r>
            <a:r>
              <a:rPr lang="ja-JP" sz="1300" b="0" i="0" u="none" strike="noStrike" kern="0" cap="none" spc="0" baseline="0">
                <a:solidFill>
                  <a:srgbClr val="FF0000"/>
                </a:solidFill>
                <a:uFillTx/>
                <a:latin typeface="游ゴシック" pitchFamily="50"/>
                <a:ea typeface="游ゴシック" pitchFamily="50"/>
                <a:cs typeface="Arial"/>
              </a:rPr>
              <a:t>に特化し　た教材が少なく、曖昧。</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300" b="0" i="0" u="none" strike="noStrike" kern="0" cap="none" spc="0" baseline="0">
              <a:solidFill>
                <a:srgbClr val="FF0000"/>
              </a:solidFill>
              <a:uFillTx/>
              <a:latin typeface="游ゴシック" pitchFamily="50"/>
              <a:ea typeface="游ゴシック" pitchFamily="50"/>
              <a:cs typeface="Arial"/>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ja-JP" sz="1300" b="0" i="0" u="none" strike="noStrike" kern="0" cap="none" spc="0" baseline="0">
                <a:solidFill>
                  <a:srgbClr val="FF0000"/>
                </a:solidFill>
                <a:uFillTx/>
                <a:latin typeface="游ゴシック" pitchFamily="50"/>
                <a:ea typeface="游ゴシック" pitchFamily="50"/>
                <a:cs typeface="Arial"/>
              </a:rPr>
              <a:t>・</a:t>
            </a:r>
            <a:r>
              <a:rPr lang="en-US" sz="1300" b="0" i="0" u="none" strike="noStrike" kern="0" cap="none" spc="0" baseline="0">
                <a:solidFill>
                  <a:srgbClr val="FF0000"/>
                </a:solidFill>
                <a:uFillTx/>
                <a:latin typeface="游ゴシック" pitchFamily="50"/>
                <a:ea typeface="游ゴシック" pitchFamily="50"/>
                <a:cs typeface="Arial"/>
              </a:rPr>
              <a:t>AI</a:t>
            </a:r>
            <a:r>
              <a:rPr lang="ja-JP" sz="1300" b="0" i="0" u="none" strike="noStrike" kern="0" cap="none" spc="0" baseline="0">
                <a:solidFill>
                  <a:srgbClr val="FF0000"/>
                </a:solidFill>
                <a:uFillTx/>
                <a:latin typeface="游ゴシック" pitchFamily="50"/>
                <a:ea typeface="游ゴシック" pitchFamily="50"/>
                <a:cs typeface="Arial"/>
              </a:rPr>
              <a:t>の学習内容の中で、全く人間が　動いていない動画は少ない。</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300" b="0" i="0" u="none" strike="noStrike" kern="0" cap="none" spc="0" baseline="0">
              <a:solidFill>
                <a:srgbClr val="FF0000"/>
              </a:solidFill>
              <a:uFillTx/>
              <a:latin typeface="游ゴシック" pitchFamily="50"/>
              <a:ea typeface="游ゴシック" pitchFamily="50"/>
              <a:cs typeface="Arial"/>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ja-JP" sz="1300" b="0" i="0" u="none" strike="noStrike" kern="0" cap="none" spc="0" baseline="0">
                <a:solidFill>
                  <a:srgbClr val="FF0000"/>
                </a:solidFill>
                <a:uFillTx/>
                <a:latin typeface="游ゴシック" pitchFamily="50"/>
                <a:ea typeface="游ゴシック" pitchFamily="50"/>
                <a:cs typeface="Arial"/>
              </a:rPr>
              <a:t>・人間が倒れている時は、微小な呼</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ja-JP" sz="1300" b="0" i="0" u="none" strike="noStrike" kern="0" cap="none" spc="0" baseline="0">
                <a:solidFill>
                  <a:srgbClr val="FF0000"/>
                </a:solidFill>
                <a:uFillTx/>
                <a:latin typeface="游ゴシック" pitchFamily="50"/>
                <a:ea typeface="游ゴシック" pitchFamily="50"/>
                <a:cs typeface="Arial"/>
              </a:rPr>
              <a:t>　吸があるのが自然という学習をさ　れている。</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300" b="0" i="0" u="none" strike="noStrike" kern="0" cap="none" spc="0" baseline="0">
              <a:solidFill>
                <a:srgbClr val="FF0000"/>
              </a:solidFill>
              <a:uFillTx/>
              <a:latin typeface="游ゴシック" pitchFamily="50"/>
              <a:ea typeface="游ゴシック" pitchFamily="50"/>
              <a:cs typeface="Arial"/>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300" b="0" i="0" u="none" strike="noStrike" kern="0" cap="none" spc="0" baseline="0">
              <a:solidFill>
                <a:srgbClr val="FF0000"/>
              </a:solidFill>
              <a:uFillTx/>
              <a:latin typeface="游ゴシック" pitchFamily="50"/>
              <a:ea typeface="游ゴシック" pitchFamily="50"/>
              <a:cs typeface="Arial"/>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ja-JP" sz="1500" b="0" i="0" u="none" strike="noStrike" kern="0" cap="none" spc="0" baseline="0">
                <a:solidFill>
                  <a:srgbClr val="FF0000"/>
                </a:solidFill>
                <a:uFillTx/>
                <a:latin typeface="游ゴシック" pitchFamily="50"/>
                <a:ea typeface="游ゴシック" pitchFamily="50"/>
                <a:cs typeface="Arial"/>
              </a:rPr>
              <a:t>学習データの内容により、より自然なもの、学習されたものが出力されるので、希望通りのものが出力されないこともある。</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700" b="0" i="0" u="none" strike="noStrike" kern="0" cap="none" spc="0" baseline="0">
              <a:solidFill>
                <a:srgbClr val="FF0000"/>
              </a:solidFill>
              <a:uFillTx/>
              <a:latin typeface="游ゴシック" pitchFamily="50"/>
              <a:ea typeface="游ゴシック" pitchFamily="50"/>
              <a:cs typeface="Arial"/>
            </a:endParaRPr>
          </a:p>
        </p:txBody>
      </p:sp>
      <p:sp>
        <p:nvSpPr>
          <p:cNvPr id="6" name="Google Shape;318;p44"/>
          <p:cNvSpPr txBox="1"/>
          <p:nvPr/>
        </p:nvSpPr>
        <p:spPr>
          <a:xfrm>
            <a:off x="3968998" y="1308478"/>
            <a:ext cx="1907703" cy="3069302"/>
          </a:xfrm>
          <a:prstGeom prst="rect">
            <a:avLst/>
          </a:prstGeom>
          <a:noFill/>
          <a:ln w="9528" cap="flat">
            <a:solidFill>
              <a:srgbClr val="000000"/>
            </a:solidFill>
            <a:prstDash val="solid"/>
            <a:round/>
          </a:ln>
        </p:spPr>
        <p:txBody>
          <a:bodyPr vert="horz" wrap="square" lIns="91421" tIns="91421" rIns="91421" bIns="9142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400" b="0" i="0" u="sng" strike="noStrike" kern="0" cap="none" spc="0" baseline="0">
                <a:solidFill>
                  <a:srgbClr val="0000FF"/>
                </a:solidFill>
                <a:uFillTx/>
                <a:latin typeface="游ゴシック" pitchFamily="50"/>
                <a:ea typeface="游ゴシック" pitchFamily="50"/>
                <a:cs typeface="Arial"/>
              </a:rPr>
              <a:t>AED</a:t>
            </a:r>
            <a:r>
              <a:rPr lang="ja-JP" sz="1400" b="0" i="0" u="sng" strike="noStrike" kern="0" cap="none" spc="0" baseline="0">
                <a:solidFill>
                  <a:srgbClr val="0000FF"/>
                </a:solidFill>
                <a:uFillTx/>
                <a:latin typeface="游ゴシック" pitchFamily="50"/>
                <a:ea typeface="游ゴシック" pitchFamily="50"/>
                <a:cs typeface="Arial"/>
              </a:rPr>
              <a:t>の動画を</a:t>
            </a:r>
            <a:r>
              <a:rPr lang="en-US" sz="1400" b="0" i="0" u="sng" strike="noStrike" kern="0" cap="none" spc="0" baseline="0">
                <a:solidFill>
                  <a:srgbClr val="0000FF"/>
                </a:solidFill>
                <a:uFillTx/>
                <a:latin typeface="游ゴシック" pitchFamily="50"/>
                <a:ea typeface="游ゴシック" pitchFamily="50"/>
                <a:cs typeface="Arial"/>
              </a:rPr>
              <a:t>20</a:t>
            </a:r>
            <a:r>
              <a:rPr lang="ja-JP" sz="1400" b="0" i="0" u="sng" strike="noStrike" kern="0" cap="none" spc="0" baseline="0">
                <a:solidFill>
                  <a:srgbClr val="0000FF"/>
                </a:solidFill>
                <a:uFillTx/>
                <a:latin typeface="游ゴシック" pitchFamily="50"/>
                <a:ea typeface="游ゴシック" pitchFamily="50"/>
                <a:cs typeface="Arial"/>
              </a:rPr>
              <a:t>個以上作ったが</a:t>
            </a:r>
            <a:r>
              <a:rPr lang="ja-JP" sz="1700" b="0" i="0" u="sng" strike="noStrike" kern="0" cap="none" spc="0" baseline="0">
                <a:solidFill>
                  <a:srgbClr val="0000FF"/>
                </a:solidFill>
                <a:uFillTx/>
                <a:latin typeface="游ゴシック" pitchFamily="50"/>
                <a:ea typeface="游ゴシック" pitchFamily="50"/>
                <a:cs typeface="Arial"/>
              </a:rPr>
              <a:t>、、、</a:t>
            </a:r>
            <a:endParaRPr lang="en-US" sz="1700" b="0" i="0" u="sng" strike="noStrike" kern="0" cap="none" spc="0" baseline="0">
              <a:solidFill>
                <a:srgbClr val="0000FF"/>
              </a:solidFill>
              <a:uFillTx/>
              <a:latin typeface="游ゴシック" pitchFamily="50"/>
              <a:ea typeface="游ゴシック" pitchFamily="50"/>
              <a:cs typeface="Arial"/>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700" b="0" i="0" u="none" strike="noStrike" kern="0" cap="none" spc="0" baseline="0">
              <a:solidFill>
                <a:srgbClr val="0000FF"/>
              </a:solidFill>
              <a:uFillTx/>
              <a:latin typeface="游ゴシック" pitchFamily="50"/>
              <a:ea typeface="游ゴシック" pitchFamily="50"/>
              <a:cs typeface="Arial"/>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ja-JP" sz="1500" b="0" i="0" u="none" strike="noStrike" kern="0" cap="none" spc="0" baseline="0">
                <a:solidFill>
                  <a:srgbClr val="0000FF"/>
                </a:solidFill>
                <a:uFillTx/>
                <a:latin typeface="游ゴシック" pitchFamily="50"/>
                <a:ea typeface="游ゴシック" pitchFamily="50"/>
                <a:cs typeface="Arial"/>
              </a:rPr>
              <a:t>・パッド位置が</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ja-JP" sz="1500" b="0" i="0" u="none" strike="noStrike" kern="0" cap="none" spc="0" baseline="0">
                <a:solidFill>
                  <a:srgbClr val="0000FF"/>
                </a:solidFill>
                <a:uFillTx/>
                <a:latin typeface="游ゴシック" pitchFamily="50"/>
                <a:ea typeface="游ゴシック" pitchFamily="50"/>
                <a:cs typeface="Arial"/>
              </a:rPr>
              <a:t>　定まらない。</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500" b="0" i="0" u="none" strike="noStrike" kern="0" cap="none" spc="0" baseline="0">
              <a:solidFill>
                <a:srgbClr val="0000FF"/>
              </a:solidFill>
              <a:uFillTx/>
              <a:latin typeface="游ゴシック" pitchFamily="50"/>
              <a:ea typeface="游ゴシック" pitchFamily="50"/>
              <a:cs typeface="Arial"/>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ja-JP" sz="1500" b="0" i="0" u="none" strike="noStrike" kern="0" cap="none" spc="0" baseline="0">
                <a:solidFill>
                  <a:srgbClr val="0000FF"/>
                </a:solidFill>
                <a:uFillTx/>
                <a:latin typeface="游ゴシック" pitchFamily="50"/>
                <a:ea typeface="游ゴシック" pitchFamily="50"/>
                <a:cs typeface="Arial"/>
              </a:rPr>
              <a:t>・腹部がどうしても</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ja-JP" sz="1500" b="0" i="0" u="none" strike="noStrike" kern="0" cap="none" spc="0" baseline="0">
                <a:solidFill>
                  <a:srgbClr val="0000FF"/>
                </a:solidFill>
                <a:uFillTx/>
                <a:latin typeface="游ゴシック" pitchFamily="50"/>
                <a:ea typeface="游ゴシック" pitchFamily="50"/>
                <a:cs typeface="Arial"/>
              </a:rPr>
              <a:t>　動いてしまう。</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500" b="0" i="0" u="none" strike="noStrike" kern="0" cap="none" spc="0" baseline="0">
              <a:solidFill>
                <a:srgbClr val="0000FF"/>
              </a:solidFill>
              <a:uFillTx/>
              <a:latin typeface="游ゴシック" pitchFamily="50"/>
              <a:ea typeface="游ゴシック" pitchFamily="50"/>
              <a:cs typeface="Arial"/>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ja-JP" sz="1500" b="0" i="0" u="none" strike="noStrike" kern="0" cap="none" spc="0" baseline="0">
                <a:solidFill>
                  <a:srgbClr val="0000FF"/>
                </a:solidFill>
                <a:uFillTx/>
                <a:latin typeface="游ゴシック" pitchFamily="50"/>
                <a:ea typeface="游ゴシック" pitchFamily="50"/>
                <a:cs typeface="Arial"/>
              </a:rPr>
              <a:t>・ショック後に</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ja-JP" sz="1500" b="0" i="0" u="none" strike="noStrike" kern="0" cap="none" spc="0" baseline="0">
                <a:solidFill>
                  <a:srgbClr val="0000FF"/>
                </a:solidFill>
                <a:uFillTx/>
                <a:latin typeface="游ゴシック" pitchFamily="50"/>
                <a:ea typeface="游ゴシック" pitchFamily="50"/>
                <a:cs typeface="Arial"/>
              </a:rPr>
              <a:t>　顔をしかめる</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0" cap="none" spc="0" baseline="0">
              <a:solidFill>
                <a:srgbClr val="595959"/>
              </a:solidFill>
              <a:uFillTx/>
              <a:latin typeface="游ゴシック" pitchFamily="50"/>
              <a:ea typeface="游ゴシック" pitchFamily="50"/>
              <a:cs typeface="Arial"/>
            </a:endParaRPr>
          </a:p>
        </p:txBody>
      </p:sp>
      <p:sp>
        <p:nvSpPr>
          <p:cNvPr id="7" name="Google Shape;319;p44"/>
          <p:cNvSpPr/>
          <p:nvPr/>
        </p:nvSpPr>
        <p:spPr>
          <a:xfrm>
            <a:off x="5944596" y="2703624"/>
            <a:ext cx="299703" cy="279001"/>
          </a:xfrm>
          <a:custGeom>
            <a:avLst>
              <a:gd name="f0" fmla="val 12394"/>
              <a:gd name="f1" fmla="val 5400"/>
            </a:avLst>
            <a:gdLst>
              <a:gd name="f2" fmla="val 10800000"/>
              <a:gd name="f3" fmla="val 5400000"/>
              <a:gd name="f4" fmla="val 180"/>
              <a:gd name="f5" fmla="val w"/>
              <a:gd name="f6" fmla="val h"/>
              <a:gd name="f7" fmla="val 0"/>
              <a:gd name="f8" fmla="val 21600"/>
              <a:gd name="f9" fmla="val 10800"/>
              <a:gd name="f10" fmla="+- 0 0 0"/>
              <a:gd name="f11" fmla="+- 0 0 180"/>
              <a:gd name="f12" fmla="*/ f5 1 21600"/>
              <a:gd name="f13" fmla="*/ f6 1 21600"/>
              <a:gd name="f14" fmla="+- f8 0 f7"/>
              <a:gd name="f15" fmla="pin 0 f0 21600"/>
              <a:gd name="f16" fmla="pin 0 f1 10800"/>
              <a:gd name="f17" fmla="*/ f10 f2 1"/>
              <a:gd name="f18" fmla="*/ f11 f2 1"/>
              <a:gd name="f19" fmla="val f15"/>
              <a:gd name="f20" fmla="val f16"/>
              <a:gd name="f21" fmla="*/ f14 1 21600"/>
              <a:gd name="f22" fmla="*/ f15 f12 1"/>
              <a:gd name="f23" fmla="*/ f16 f13 1"/>
              <a:gd name="f24" fmla="*/ f17 1 f4"/>
              <a:gd name="f25" fmla="*/ f18 1 f4"/>
              <a:gd name="f26" fmla="+- 21600 0 f20"/>
              <a:gd name="f27" fmla="+- 21600 0 f19"/>
              <a:gd name="f28" fmla="*/ 0 f21 1"/>
              <a:gd name="f29" fmla="*/ 21600 f21 1"/>
              <a:gd name="f30" fmla="*/ f20 f13 1"/>
              <a:gd name="f31" fmla="*/ f19 f12 1"/>
              <a:gd name="f32" fmla="+- f24 0 f3"/>
              <a:gd name="f33" fmla="+- f25 0 f3"/>
              <a:gd name="f34" fmla="*/ f27 f20 1"/>
              <a:gd name="f35" fmla="*/ f28 1 f21"/>
              <a:gd name="f36" fmla="*/ f29 1 f21"/>
              <a:gd name="f37" fmla="*/ f26 f13 1"/>
              <a:gd name="f38" fmla="*/ f34 1 10800"/>
              <a:gd name="f39" fmla="*/ f35 f12 1"/>
              <a:gd name="f40" fmla="*/ f35 f13 1"/>
              <a:gd name="f41" fmla="*/ f36 f13 1"/>
              <a:gd name="f42" fmla="+- f19 f38 0"/>
              <a:gd name="f43" fmla="*/ f42 f12 1"/>
            </a:gdLst>
            <a:ahLst>
              <a:ahXY gdRefX="f0" minX="f7" maxX="f8" gdRefY="f1" minY="f7" maxY="f9">
                <a:pos x="f22" y="f23"/>
              </a:ahXY>
            </a:ahLst>
            <a:cxnLst>
              <a:cxn ang="3cd4">
                <a:pos x="hc" y="t"/>
              </a:cxn>
              <a:cxn ang="0">
                <a:pos x="r" y="vc"/>
              </a:cxn>
              <a:cxn ang="cd4">
                <a:pos x="hc" y="b"/>
              </a:cxn>
              <a:cxn ang="cd2">
                <a:pos x="l" y="vc"/>
              </a:cxn>
              <a:cxn ang="f32">
                <a:pos x="f31" y="f40"/>
              </a:cxn>
              <a:cxn ang="f33">
                <a:pos x="f31" y="f41"/>
              </a:cxn>
            </a:cxnLst>
            <a:rect l="f39" t="f30" r="f43" b="f37"/>
            <a:pathLst>
              <a:path w="21600" h="21600">
                <a:moveTo>
                  <a:pt x="f7" y="f20"/>
                </a:moveTo>
                <a:lnTo>
                  <a:pt x="f19" y="f20"/>
                </a:lnTo>
                <a:lnTo>
                  <a:pt x="f19" y="f7"/>
                </a:lnTo>
                <a:lnTo>
                  <a:pt x="f8" y="f9"/>
                </a:lnTo>
                <a:lnTo>
                  <a:pt x="f19" y="f8"/>
                </a:lnTo>
                <a:lnTo>
                  <a:pt x="f19" y="f26"/>
                </a:lnTo>
                <a:lnTo>
                  <a:pt x="f7" y="f26"/>
                </a:lnTo>
                <a:close/>
              </a:path>
            </a:pathLst>
          </a:custGeom>
          <a:solidFill>
            <a:srgbClr val="0000FF"/>
          </a:solidFill>
          <a:ln w="9528" cap="flat">
            <a:solidFill>
              <a:srgbClr val="0000FF"/>
            </a:solidFill>
            <a:prstDash val="solid"/>
            <a:round/>
          </a:ln>
        </p:spPr>
        <p:txBody>
          <a:bodyPr vert="horz" wrap="square" lIns="91421" tIns="91421" rIns="91421" bIns="9142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400" b="0" i="0" u="none" strike="noStrike" kern="0" cap="none" spc="0" baseline="0">
              <a:solidFill>
                <a:srgbClr val="000000"/>
              </a:solidFill>
              <a:uFillTx/>
              <a:latin typeface="Arial"/>
              <a:ea typeface="Arial"/>
              <a:cs typeface="Arial"/>
            </a:endParaRPr>
          </a:p>
        </p:txBody>
      </p:sp>
      <p:sp>
        <p:nvSpPr>
          <p:cNvPr id="8" name="Google Shape;320;p44"/>
          <p:cNvSpPr/>
          <p:nvPr/>
        </p:nvSpPr>
        <p:spPr>
          <a:xfrm rot="5400013">
            <a:off x="7554598" y="3561652"/>
            <a:ext cx="279001" cy="279001"/>
          </a:xfrm>
          <a:custGeom>
            <a:avLst>
              <a:gd name="f0" fmla="val 12454"/>
              <a:gd name="f1" fmla="val 5400"/>
            </a:avLst>
            <a:gdLst>
              <a:gd name="f2" fmla="val 10800000"/>
              <a:gd name="f3" fmla="val 5400000"/>
              <a:gd name="f4" fmla="val 180"/>
              <a:gd name="f5" fmla="val w"/>
              <a:gd name="f6" fmla="val h"/>
              <a:gd name="f7" fmla="val 0"/>
              <a:gd name="f8" fmla="val 21600"/>
              <a:gd name="f9" fmla="val 10800"/>
              <a:gd name="f10" fmla="+- 0 0 0"/>
              <a:gd name="f11" fmla="+- 0 0 180"/>
              <a:gd name="f12" fmla="*/ f5 1 21600"/>
              <a:gd name="f13" fmla="*/ f6 1 21600"/>
              <a:gd name="f14" fmla="+- f8 0 f7"/>
              <a:gd name="f15" fmla="pin 0 f0 21600"/>
              <a:gd name="f16" fmla="pin 0 f1 10800"/>
              <a:gd name="f17" fmla="*/ f10 f2 1"/>
              <a:gd name="f18" fmla="*/ f11 f2 1"/>
              <a:gd name="f19" fmla="val f15"/>
              <a:gd name="f20" fmla="val f16"/>
              <a:gd name="f21" fmla="*/ f14 1 21600"/>
              <a:gd name="f22" fmla="*/ f15 f12 1"/>
              <a:gd name="f23" fmla="*/ f16 f13 1"/>
              <a:gd name="f24" fmla="*/ f17 1 f4"/>
              <a:gd name="f25" fmla="*/ f18 1 f4"/>
              <a:gd name="f26" fmla="+- 21600 0 f20"/>
              <a:gd name="f27" fmla="+- 21600 0 f19"/>
              <a:gd name="f28" fmla="*/ 0 f21 1"/>
              <a:gd name="f29" fmla="*/ 21600 f21 1"/>
              <a:gd name="f30" fmla="*/ f20 f13 1"/>
              <a:gd name="f31" fmla="*/ f19 f12 1"/>
              <a:gd name="f32" fmla="+- f24 0 f3"/>
              <a:gd name="f33" fmla="+- f25 0 f3"/>
              <a:gd name="f34" fmla="*/ f27 f20 1"/>
              <a:gd name="f35" fmla="*/ f28 1 f21"/>
              <a:gd name="f36" fmla="*/ f29 1 f21"/>
              <a:gd name="f37" fmla="*/ f26 f13 1"/>
              <a:gd name="f38" fmla="*/ f34 1 10800"/>
              <a:gd name="f39" fmla="*/ f35 f12 1"/>
              <a:gd name="f40" fmla="*/ f35 f13 1"/>
              <a:gd name="f41" fmla="*/ f36 f13 1"/>
              <a:gd name="f42" fmla="+- f19 f38 0"/>
              <a:gd name="f43" fmla="*/ f42 f12 1"/>
            </a:gdLst>
            <a:ahLst>
              <a:ahXY gdRefX="f0" minX="f7" maxX="f8" gdRefY="f1" minY="f7" maxY="f9">
                <a:pos x="f22" y="f23"/>
              </a:ahXY>
            </a:ahLst>
            <a:cxnLst>
              <a:cxn ang="3cd4">
                <a:pos x="hc" y="t"/>
              </a:cxn>
              <a:cxn ang="0">
                <a:pos x="r" y="vc"/>
              </a:cxn>
              <a:cxn ang="cd4">
                <a:pos x="hc" y="b"/>
              </a:cxn>
              <a:cxn ang="cd2">
                <a:pos x="l" y="vc"/>
              </a:cxn>
              <a:cxn ang="f32">
                <a:pos x="f31" y="f40"/>
              </a:cxn>
              <a:cxn ang="f33">
                <a:pos x="f31" y="f41"/>
              </a:cxn>
            </a:cxnLst>
            <a:rect l="f39" t="f30" r="f43" b="f37"/>
            <a:pathLst>
              <a:path w="21600" h="21600">
                <a:moveTo>
                  <a:pt x="f7" y="f20"/>
                </a:moveTo>
                <a:lnTo>
                  <a:pt x="f19" y="f20"/>
                </a:lnTo>
                <a:lnTo>
                  <a:pt x="f19" y="f7"/>
                </a:lnTo>
                <a:lnTo>
                  <a:pt x="f8" y="f9"/>
                </a:lnTo>
                <a:lnTo>
                  <a:pt x="f19" y="f8"/>
                </a:lnTo>
                <a:lnTo>
                  <a:pt x="f19" y="f26"/>
                </a:lnTo>
                <a:lnTo>
                  <a:pt x="f7" y="f26"/>
                </a:lnTo>
                <a:close/>
              </a:path>
            </a:pathLst>
          </a:custGeom>
          <a:solidFill>
            <a:srgbClr val="FF0000"/>
          </a:solidFill>
          <a:ln w="9528" cap="flat">
            <a:solidFill>
              <a:srgbClr val="FF0000"/>
            </a:solidFill>
            <a:prstDash val="solid"/>
            <a:round/>
          </a:ln>
        </p:spPr>
        <p:txBody>
          <a:bodyPr vert="horz" wrap="square" lIns="91421" tIns="91421" rIns="91421" bIns="9142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400" b="0" i="0" u="sng" strike="noStrike" kern="0" cap="none" spc="0" baseline="0">
              <a:solidFill>
                <a:srgbClr val="FF0000"/>
              </a:solidFill>
              <a:uFillTx/>
              <a:latin typeface="Arial"/>
              <a:ea typeface="Arial"/>
              <a:cs typeface="Arial"/>
            </a:endParaRP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name="Slide32">
    <p:spTree>
      <p:nvGrpSpPr>
        <p:cNvPr id="1" name=""/>
        <p:cNvGrpSpPr/>
        <p:nvPr/>
      </p:nvGrpSpPr>
      <p:grpSpPr>
        <a:xfrm>
          <a:off x="0" y="0"/>
          <a:ext cx="0" cy="0"/>
          <a:chOff x="0" y="0"/>
          <a:chExt cx="0" cy="0"/>
        </a:xfrm>
      </p:grpSpPr>
      <p:sp>
        <p:nvSpPr>
          <p:cNvPr id="2" name="Google Shape;325;p45"/>
          <p:cNvSpPr txBox="1">
            <a:spLocks noGrp="1"/>
          </p:cNvSpPr>
          <p:nvPr>
            <p:ph type="title"/>
          </p:nvPr>
        </p:nvSpPr>
        <p:spPr/>
        <p:txBody>
          <a:bodyPr anchorCtr="1"/>
          <a:lstStyle/>
          <a:p>
            <a:pPr lvl="0" algn="ctr"/>
            <a:r>
              <a:rPr lang="ja-JP" altLang="en-US" sz="2500"/>
              <a:t>教科書レベルにおいては矛盾が生じる場合も</a:t>
            </a:r>
          </a:p>
        </p:txBody>
      </p:sp>
      <p:sp>
        <p:nvSpPr>
          <p:cNvPr id="3" name="Google Shape;326;p45"/>
          <p:cNvSpPr txBox="1">
            <a:spLocks noGrp="1"/>
          </p:cNvSpPr>
          <p:nvPr>
            <p:ph type="body" idx="1"/>
          </p:nvPr>
        </p:nvSpPr>
        <p:spPr>
          <a:xfrm>
            <a:off x="4493224" y="1152473"/>
            <a:ext cx="4339202" cy="2849398"/>
          </a:xfrm>
          <a:ln w="9528" cap="flat">
            <a:solidFill>
              <a:srgbClr val="1F1F1F"/>
            </a:solidFill>
            <a:prstDash val="solid"/>
            <a:round/>
          </a:ln>
        </p:spPr>
        <p:txBody>
          <a:bodyPr/>
          <a:lstStyle/>
          <a:p>
            <a:endParaRPr lang="ja-JP" altLang="en-US"/>
          </a:p>
        </p:txBody>
      </p:sp>
      <p:sp>
        <p:nvSpPr>
          <p:cNvPr id="4" name="Google Shape;327;p45"/>
          <p:cNvSpPr txBox="1"/>
          <p:nvPr/>
        </p:nvSpPr>
        <p:spPr>
          <a:xfrm>
            <a:off x="311828" y="1152372"/>
            <a:ext cx="4181395" cy="2849398"/>
          </a:xfrm>
          <a:prstGeom prst="rect">
            <a:avLst/>
          </a:prstGeom>
          <a:noFill/>
          <a:ln w="9528" cap="flat">
            <a:solidFill>
              <a:srgbClr val="000000"/>
            </a:solidFill>
            <a:prstDash val="solid"/>
            <a:round/>
          </a:ln>
        </p:spPr>
        <p:txBody>
          <a:bodyPr vert="horz" wrap="square" lIns="0" tIns="91421" rIns="91421" bIns="91421" anchor="t" anchorCtr="0" compatLnSpc="1">
            <a:noAutofit/>
          </a:bodyPr>
          <a:lstStyle/>
          <a:p>
            <a:pPr marL="0" marR="0" lvl="0" indent="-90004"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ja-JP" sz="1800" b="0" i="0" u="none" strike="noStrike" kern="0" cap="none" spc="0" baseline="0">
                <a:solidFill>
                  <a:srgbClr val="595959"/>
                </a:solidFill>
                <a:uFillTx/>
                <a:latin typeface="Arial"/>
                <a:ea typeface="Arial"/>
                <a:cs typeface="Arial"/>
              </a:rPr>
              <a:t>　</a:t>
            </a:r>
          </a:p>
        </p:txBody>
      </p:sp>
      <p:sp>
        <p:nvSpPr>
          <p:cNvPr id="5" name="Google Shape;328;p45"/>
          <p:cNvSpPr txBox="1"/>
          <p:nvPr/>
        </p:nvSpPr>
        <p:spPr>
          <a:xfrm>
            <a:off x="311700" y="4001926"/>
            <a:ext cx="4181395" cy="1141500"/>
          </a:xfrm>
          <a:prstGeom prst="rect">
            <a:avLst/>
          </a:prstGeom>
          <a:noFill/>
          <a:ln w="9528" cap="flat">
            <a:solidFill>
              <a:srgbClr val="000000"/>
            </a:solidFill>
            <a:prstDash val="solid"/>
            <a:round/>
          </a:ln>
        </p:spPr>
        <p:txBody>
          <a:bodyPr vert="horz" wrap="square" lIns="91421" tIns="91421" rIns="91421" bIns="9142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ja-JP" sz="1600" b="0" i="0" u="none" strike="noStrike" kern="0" cap="none" spc="0" baseline="0">
                <a:solidFill>
                  <a:srgbClr val="0000FF"/>
                </a:solidFill>
                <a:uFillTx/>
                <a:latin typeface="游ゴシック" pitchFamily="50"/>
                <a:ea typeface="游ゴシック" pitchFamily="50"/>
                <a:cs typeface="Arial" pitchFamily="34"/>
              </a:rPr>
              <a:t>・</a:t>
            </a:r>
            <a:r>
              <a:rPr lang="en-US" sz="1600" b="0" i="0" u="none" strike="noStrike" kern="0" cap="none" spc="0" baseline="0">
                <a:solidFill>
                  <a:srgbClr val="0000FF"/>
                </a:solidFill>
                <a:uFillTx/>
                <a:latin typeface="游ゴシック" pitchFamily="50"/>
                <a:ea typeface="游ゴシック" pitchFamily="50"/>
                <a:cs typeface="Arial" pitchFamily="34"/>
              </a:rPr>
              <a:t>AED</a:t>
            </a:r>
            <a:r>
              <a:rPr lang="ja-JP" sz="1600" b="0" i="0" u="none" strike="noStrike" kern="0" cap="none" spc="0" baseline="0">
                <a:solidFill>
                  <a:srgbClr val="0000FF"/>
                </a:solidFill>
                <a:uFillTx/>
                <a:latin typeface="游ゴシック" pitchFamily="50"/>
                <a:ea typeface="游ゴシック" pitchFamily="50"/>
                <a:cs typeface="Arial" pitchFamily="34"/>
              </a:rPr>
              <a:t>適応であるのに、患者の意識と呼吸があるように見える。</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600" b="0" i="0" u="none" strike="noStrike" kern="0" cap="none" spc="0" baseline="0">
              <a:solidFill>
                <a:srgbClr val="0000FF"/>
              </a:solidFill>
              <a:uFillTx/>
              <a:latin typeface="游ゴシック" pitchFamily="50"/>
              <a:ea typeface="游ゴシック" pitchFamily="50"/>
              <a:cs typeface="Arial" pitchFamily="34"/>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ja-JP" sz="1600" b="0" i="0" u="none" strike="noStrike" kern="0" cap="none" spc="0" baseline="0">
                <a:solidFill>
                  <a:srgbClr val="0000FF"/>
                </a:solidFill>
                <a:uFillTx/>
                <a:latin typeface="游ゴシック" pitchFamily="50"/>
                <a:ea typeface="游ゴシック" pitchFamily="50"/>
                <a:cs typeface="Arial" pitchFamily="34"/>
              </a:rPr>
              <a:t>・そもそも</a:t>
            </a:r>
            <a:r>
              <a:rPr lang="en-US" sz="1600" b="0" i="0" u="none" strike="noStrike" kern="0" cap="none" spc="0" baseline="0">
                <a:solidFill>
                  <a:srgbClr val="0000FF"/>
                </a:solidFill>
                <a:uFillTx/>
                <a:latin typeface="游ゴシック" pitchFamily="50"/>
                <a:ea typeface="游ゴシック" pitchFamily="50"/>
                <a:cs typeface="Arial" pitchFamily="34"/>
              </a:rPr>
              <a:t>AED</a:t>
            </a:r>
            <a:r>
              <a:rPr lang="ja-JP" sz="1600" b="0" i="0" u="none" strike="noStrike" kern="0" cap="none" spc="0" baseline="0">
                <a:solidFill>
                  <a:srgbClr val="0000FF"/>
                </a:solidFill>
                <a:uFillTx/>
                <a:latin typeface="游ゴシック" pitchFamily="50"/>
                <a:ea typeface="游ゴシック" pitchFamily="50"/>
                <a:cs typeface="Arial" pitchFamily="34"/>
              </a:rPr>
              <a:t>の位置がおかしい。</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600" b="0" i="0" u="none" strike="noStrike" kern="0" cap="none" spc="0" baseline="0">
              <a:solidFill>
                <a:srgbClr val="0000FF"/>
              </a:solidFill>
              <a:uFillTx/>
              <a:latin typeface="Arial" pitchFamily="34"/>
              <a:ea typeface="游ゴシック Light" pitchFamily="50"/>
              <a:cs typeface="Arial" pitchFamily="34"/>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0" cap="none" spc="0" baseline="0">
              <a:solidFill>
                <a:srgbClr val="595959"/>
              </a:solidFill>
              <a:uFillTx/>
              <a:latin typeface="Arial"/>
              <a:ea typeface="Arial"/>
              <a:cs typeface="Arial"/>
            </a:endParaRPr>
          </a:p>
        </p:txBody>
      </p:sp>
      <p:sp>
        <p:nvSpPr>
          <p:cNvPr id="6" name="Google Shape;329;p45"/>
          <p:cNvSpPr txBox="1"/>
          <p:nvPr/>
        </p:nvSpPr>
        <p:spPr>
          <a:xfrm>
            <a:off x="4493224" y="4001926"/>
            <a:ext cx="4339202" cy="1141500"/>
          </a:xfrm>
          <a:prstGeom prst="rect">
            <a:avLst/>
          </a:prstGeom>
          <a:noFill/>
          <a:ln w="9528" cap="flat">
            <a:solidFill>
              <a:srgbClr val="000000"/>
            </a:solidFill>
            <a:prstDash val="solid"/>
            <a:round/>
          </a:ln>
        </p:spPr>
        <p:txBody>
          <a:bodyPr vert="horz" wrap="square" lIns="91421" tIns="91421" rIns="91421" bIns="9142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ja-JP" sz="1600" b="0" i="0" u="none" strike="noStrike" kern="0" cap="none" spc="0" baseline="0">
                <a:solidFill>
                  <a:srgbClr val="0000FF"/>
                </a:solidFill>
                <a:uFillTx/>
                <a:latin typeface="游ゴシック" pitchFamily="50"/>
                <a:ea typeface="游ゴシック" pitchFamily="50"/>
                <a:cs typeface="Arial" pitchFamily="34"/>
              </a:rPr>
              <a:t>・</a:t>
            </a:r>
            <a:r>
              <a:rPr lang="en-US" sz="1600" b="0" i="0" u="none" strike="noStrike" kern="0" cap="none" spc="0" baseline="0">
                <a:solidFill>
                  <a:srgbClr val="0000FF"/>
                </a:solidFill>
                <a:uFillTx/>
                <a:latin typeface="游ゴシック" pitchFamily="50"/>
                <a:ea typeface="游ゴシック" pitchFamily="50"/>
                <a:cs typeface="Arial" pitchFamily="34"/>
              </a:rPr>
              <a:t>CPR</a:t>
            </a:r>
            <a:r>
              <a:rPr lang="ja-JP" sz="1600" b="0" i="0" u="none" strike="noStrike" kern="0" cap="none" spc="0" baseline="0">
                <a:solidFill>
                  <a:srgbClr val="0000FF"/>
                </a:solidFill>
                <a:uFillTx/>
                <a:latin typeface="游ゴシック" pitchFamily="50"/>
                <a:ea typeface="游ゴシック" pitchFamily="50"/>
                <a:cs typeface="Arial" pitchFamily="34"/>
              </a:rPr>
              <a:t>が明らかに</a:t>
            </a:r>
            <a:r>
              <a:rPr lang="en-US" sz="1600" b="0" i="0" u="none" strike="noStrike" kern="0" cap="none" spc="0" baseline="0">
                <a:solidFill>
                  <a:srgbClr val="0000FF"/>
                </a:solidFill>
                <a:uFillTx/>
                <a:latin typeface="游ゴシック" pitchFamily="50"/>
                <a:ea typeface="游ゴシック" pitchFamily="50"/>
                <a:cs typeface="Arial" pitchFamily="34"/>
              </a:rPr>
              <a:t>5~6 cm</a:t>
            </a:r>
            <a:r>
              <a:rPr lang="ja-JP" sz="1600" b="0" i="0" u="none" strike="noStrike" kern="0" cap="none" spc="0" baseline="0">
                <a:solidFill>
                  <a:srgbClr val="0000FF"/>
                </a:solidFill>
                <a:uFillTx/>
                <a:latin typeface="游ゴシック" pitchFamily="50"/>
                <a:ea typeface="游ゴシック" pitchFamily="50"/>
                <a:cs typeface="Arial" pitchFamily="34"/>
              </a:rPr>
              <a:t>の深さで行っていない。</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600" b="0" i="0" u="none" strike="noStrike" kern="0" cap="none" spc="0" baseline="0">
              <a:solidFill>
                <a:srgbClr val="0000FF"/>
              </a:solidFill>
              <a:uFillTx/>
              <a:latin typeface="Arial" pitchFamily="34"/>
              <a:ea typeface="Arial"/>
              <a:cs typeface="Arial" pitchFamily="34"/>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600" b="0" i="0" u="none" strike="noStrike" kern="0" cap="none" spc="0" baseline="0">
              <a:solidFill>
                <a:srgbClr val="595959"/>
              </a:solidFill>
              <a:uFillTx/>
              <a:latin typeface="Arial"/>
              <a:ea typeface="Arial"/>
              <a:cs typeface="Arial"/>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0" cap="none" spc="0" baseline="0">
              <a:solidFill>
                <a:srgbClr val="595959"/>
              </a:solidFill>
              <a:uFillTx/>
              <a:latin typeface="Arial"/>
              <a:ea typeface="Arial"/>
              <a:cs typeface="Arial"/>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0" cap="none" spc="0" baseline="0">
              <a:solidFill>
                <a:srgbClr val="595959"/>
              </a:solidFill>
              <a:uFillTx/>
              <a:latin typeface="Arial"/>
              <a:ea typeface="Arial"/>
              <a:cs typeface="Arial"/>
            </a:endParaRPr>
          </a:p>
        </p:txBody>
      </p:sp>
      <p:pic>
        <p:nvPicPr>
          <p:cNvPr id="7" name="S4ZvW8GGWZQMeM9jUazFFmzauA8jcYcV2p-PGEhvdMc">
            <a:extLst>
              <a:ext uri="{FF2B5EF4-FFF2-40B4-BE49-F238E27FC236}">
                <a16:creationId xmlns:a16="http://schemas.microsoft.com/office/drawing/2014/main" id="{00000000-0000-0000-0000-000000000000}"/>
              </a:ext>
            </a:extLst>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1570463" y="1162723"/>
            <a:ext cx="1561603" cy="2839285"/>
          </a:xfrm>
          <a:prstGeom prst="rect">
            <a:avLst/>
          </a:prstGeom>
          <a:noFill/>
          <a:ln cap="flat">
            <a:noFill/>
          </a:ln>
        </p:spPr>
      </p:pic>
      <p:pic>
        <p:nvPicPr>
          <p:cNvPr id="8" name="download">
            <a:extLst>
              <a:ext uri="{FF2B5EF4-FFF2-40B4-BE49-F238E27FC236}">
                <a16:creationId xmlns:a16="http://schemas.microsoft.com/office/drawing/2014/main" id="{00000000-0000-0000-0000-000000000000}"/>
              </a:ext>
            </a:extLst>
          </p:cNvPr>
          <p:cNvPicPr>
            <a:picLocks noChangeAspect="1"/>
          </p:cNvPicPr>
          <p:nvPr>
            <a:videoFile r:link="rId4"/>
            <p:extLst>
              <p:ext uri="{DAA4B4D4-6D71-4841-9C94-3DE7FCFB9230}">
                <p14:media xmlns:p14="http://schemas.microsoft.com/office/powerpoint/2010/main" r:embed="rId3"/>
              </p:ext>
            </p:extLst>
          </p:nvPr>
        </p:nvPicPr>
        <p:blipFill>
          <a:blip r:embed="rId8"/>
          <a:stretch>
            <a:fillRect/>
          </a:stretch>
        </p:blipFill>
        <p:spPr>
          <a:xfrm>
            <a:off x="5827160" y="1162723"/>
            <a:ext cx="1561475" cy="2839047"/>
          </a:xfrm>
          <a:prstGeom prst="rect">
            <a:avLst/>
          </a:prstGeom>
          <a:noFill/>
          <a:ln cap="flat">
            <a:noFill/>
          </a:ln>
        </p:spPr>
      </p:pic>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interactiveSeq">
                <p:stCondLst>
                  <p:cond evt="onClick" delay="0">
                    <p:tgtEl>
                      <p:spTgt spid="7"/>
                    </p:tgtEl>
                  </p:cond>
                </p:stCondLst>
                <p:childTnLst>
                  <p:par>
                    <p:cTn id="3" fill="hold">
                      <p:stCondLst>
                        <p:cond evt="onBegin" delay="0">
                          <p:tn val="2"/>
                        </p:cond>
                      </p:stCondLst>
                      <p:childTnLst>
                        <p:par>
                          <p:cTn id="4" fill="hold">
                            <p:stCondLst>
                              <p:cond delay="0"/>
                            </p:stCondLst>
                            <p:childTnLst>
                              <p:par>
                                <p:cTn id="5" presetID="2" presetClass="mediacall" presetSubtype="0" fill="hold" nodeType="clickEffect">
                                  <p:stCondLst>
                                    <p:cond delay="0"/>
                                  </p:stCondLst>
                                  <p:childTnLst>
                                    <p:cmd type="call" cmd="togglePause">
                                      <p:cBhvr>
                                        <p:cTn id="6"/>
                                        <p:tgtEl>
                                          <p:spTgt spid="7"/>
                                        </p:tgtEl>
                                      </p:cBhvr>
                                    </p:cmd>
                                  </p:childTnLst>
                                </p:cTn>
                              </p:par>
                            </p:childTnLst>
                          </p:cTn>
                        </p:par>
                      </p:childTnLst>
                    </p:cTn>
                  </p:par>
                </p:childTnLst>
              </p:cTn>
              <p:nextCondLst>
                <p:cond evt="onClick" delay="0">
                  <p:tgtEl>
                    <p:spTgt spid="7"/>
                  </p:tgtEl>
                </p:cond>
              </p:nextCondLst>
            </p:seq>
            <p:video>
              <p:cMediaNode>
                <p:cTn id="7">
                  <p:stCondLst>
                    <p:cond delay="indefinite"/>
                  </p:stCondLst>
                  <p:endCondLst>
                    <p:cond evt="onNext" delay="0">
                      <p:tgtEl>
                        <p:sldTgt/>
                      </p:tgtEl>
                    </p:cond>
                    <p:cond evt="onPrev" delay="0">
                      <p:tgtEl>
                        <p:sldTgt/>
                      </p:tgtEl>
                    </p:cond>
                  </p:endCondLst>
                </p:cTn>
                <p:tgtEl>
                  <p:spTgt spid="7"/>
                </p:tgtEl>
              </p:cMediaNode>
            </p:video>
            <p:seq concurrent="1" nextAc="seek">
              <p:cTn id="8" dur="indefinite" nodeType="interactiveSeq">
                <p:stCondLst>
                  <p:cond evt="onClick" delay="0">
                    <p:tgtEl>
                      <p:spTgt spid="8"/>
                    </p:tgtEl>
                  </p:cond>
                </p:stCondLst>
                <p:childTnLst>
                  <p:par>
                    <p:cTn id="9" fill="hold">
                      <p:stCondLst>
                        <p:cond evt="onBegin" delay="0">
                          <p:tn val="8"/>
                        </p:cond>
                      </p:stCondLst>
                      <p:childTnLst>
                        <p:par>
                          <p:cTn id="10" fill="hold">
                            <p:stCondLst>
                              <p:cond delay="0"/>
                            </p:stCondLst>
                            <p:childTnLst>
                              <p:par>
                                <p:cTn id="11" presetID="2" presetClass="mediacall" presetSubtype="0" fill="hold" nodeType="clickEffect">
                                  <p:stCondLst>
                                    <p:cond delay="0"/>
                                  </p:stCondLst>
                                  <p:childTnLst>
                                    <p:cmd type="call" cmd="togglePause">
                                      <p:cBhvr>
                                        <p:cTn id="12"/>
                                        <p:tgtEl>
                                          <p:spTgt spid="8"/>
                                        </p:tgtEl>
                                      </p:cBhvr>
                                    </p:cmd>
                                  </p:childTnLst>
                                </p:cTn>
                              </p:par>
                            </p:childTnLst>
                          </p:cTn>
                        </p:par>
                      </p:childTnLst>
                    </p:cTn>
                  </p:par>
                </p:childTnLst>
              </p:cTn>
              <p:nextCondLst>
                <p:cond evt="onClick" delay="0">
                  <p:tgtEl>
                    <p:spTgt spid="8"/>
                  </p:tgtEl>
                </p:cond>
              </p:nextCondLst>
            </p:seq>
            <p:video>
              <p:cMediaNode>
                <p:cTn id="13">
                  <p:stCondLst>
                    <p:cond delay="indefinite"/>
                  </p:stCondLst>
                  <p:endCondLst>
                    <p:cond evt="onNext" delay="0">
                      <p:tgtEl>
                        <p:sldTgt/>
                      </p:tgtEl>
                    </p:cond>
                    <p:cond evt="onPrev" delay="0">
                      <p:tgtEl>
                        <p:sldTgt/>
                      </p:tgtEl>
                    </p:cond>
                  </p:endCondLst>
                </p:cTn>
                <p:tgtEl>
                  <p:spTgt spid="8"/>
                </p:tgtEl>
              </p:cMediaNode>
            </p:vide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name="Slide33">
    <p:spTree>
      <p:nvGrpSpPr>
        <p:cNvPr id="1" name=""/>
        <p:cNvGrpSpPr/>
        <p:nvPr/>
      </p:nvGrpSpPr>
      <p:grpSpPr>
        <a:xfrm>
          <a:off x="0" y="0"/>
          <a:ext cx="0" cy="0"/>
          <a:chOff x="0" y="0"/>
          <a:chExt cx="0" cy="0"/>
        </a:xfrm>
      </p:grpSpPr>
      <p:sp>
        <p:nvSpPr>
          <p:cNvPr id="2" name="Google Shape;336;p46"/>
          <p:cNvSpPr txBox="1">
            <a:spLocks noGrp="1"/>
          </p:cNvSpPr>
          <p:nvPr>
            <p:ph type="title"/>
          </p:nvPr>
        </p:nvSpPr>
        <p:spPr/>
        <p:txBody>
          <a:bodyPr/>
          <a:lstStyle/>
          <a:p>
            <a:pPr lvl="0"/>
            <a:r>
              <a:rPr lang="en-US" sz="2500"/>
              <a:t>                         AI</a:t>
            </a:r>
            <a:r>
              <a:rPr lang="ja-JP" altLang="en-US" sz="2500"/>
              <a:t>動画生成過程のまとめ</a:t>
            </a:r>
          </a:p>
        </p:txBody>
      </p:sp>
      <p:sp>
        <p:nvSpPr>
          <p:cNvPr id="3" name="テキスト プレースホルダー 3"/>
          <p:cNvSpPr txBox="1">
            <a:spLocks noGrp="1"/>
          </p:cNvSpPr>
          <p:nvPr>
            <p:ph type="body" idx="1"/>
          </p:nvPr>
        </p:nvSpPr>
        <p:spPr/>
        <p:txBody>
          <a:bodyPr/>
          <a:lstStyle/>
          <a:p>
            <a:pPr lvl="0">
              <a:spcBef>
                <a:spcPts val="1200"/>
              </a:spcBef>
            </a:pPr>
            <a:r>
              <a:rPr lang="ja-JP" altLang="en-US" sz="2200"/>
              <a:t>動画作成</a:t>
            </a:r>
            <a:r>
              <a:rPr lang="en-US" sz="2200"/>
              <a:t>AI</a:t>
            </a:r>
            <a:r>
              <a:rPr lang="ja-JP" altLang="en-US" sz="2200"/>
              <a:t>は、現段階において簡単な動画は作れるが、</a:t>
            </a:r>
            <a:r>
              <a:rPr lang="ja-JP" altLang="en-US" sz="2200">
                <a:solidFill>
                  <a:srgbClr val="FF0000"/>
                </a:solidFill>
              </a:rPr>
              <a:t>教科書レベルの専門性の高い</a:t>
            </a:r>
            <a:r>
              <a:rPr lang="ja-JP" altLang="en-US" sz="2200"/>
              <a:t>動画を作るにはまだまだ発展が必要</a:t>
            </a:r>
            <a:endParaRPr lang="en-US" sz="2200"/>
          </a:p>
          <a:p>
            <a:pPr lvl="0">
              <a:spcBef>
                <a:spcPts val="1200"/>
              </a:spcBef>
            </a:pPr>
            <a:r>
              <a:rPr lang="ja-JP" altLang="en-US" sz="2200"/>
              <a:t>動画作成</a:t>
            </a:r>
            <a:r>
              <a:rPr lang="en-US" sz="2200"/>
              <a:t>AI</a:t>
            </a:r>
            <a:r>
              <a:rPr lang="ja-JP" altLang="en-US" sz="2200"/>
              <a:t>を使用する際には、</a:t>
            </a:r>
            <a:r>
              <a:rPr lang="ja-JP" altLang="en-US" sz="2200">
                <a:solidFill>
                  <a:srgbClr val="FF0000"/>
                </a:solidFill>
              </a:rPr>
              <a:t>何を作るのが得意で何が不得意か</a:t>
            </a:r>
            <a:r>
              <a:rPr lang="ja-JP" altLang="en-US" sz="2200"/>
              <a:t>を使っていく中で知っていくことが重要</a:t>
            </a:r>
            <a:endParaRPr lang="en-US" sz="2200"/>
          </a:p>
          <a:p>
            <a:pPr lvl="0">
              <a:spcBef>
                <a:spcPts val="1200"/>
              </a:spcBef>
            </a:pPr>
            <a:r>
              <a:rPr lang="ja-JP" altLang="en-US" sz="2200">
                <a:solidFill>
                  <a:srgbClr val="FF0000"/>
                </a:solidFill>
              </a:rPr>
              <a:t>プロンプトを書く能力が動画の質に直結</a:t>
            </a:r>
            <a:r>
              <a:rPr lang="ja-JP" altLang="en-US" sz="2200"/>
              <a:t>する。</a:t>
            </a:r>
            <a:r>
              <a:rPr lang="en-US" sz="2200"/>
              <a:t>Chat GTP</a:t>
            </a:r>
            <a:r>
              <a:rPr lang="ja-JP" altLang="en-US" sz="2200"/>
              <a:t>やネット情報などを参考にしながら自分で書き方を工夫して、向上させることが重要</a:t>
            </a:r>
            <a:endParaRPr lang="en-US" sz="2200"/>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name="Slide59">
    <p:spTree>
      <p:nvGrpSpPr>
        <p:cNvPr id="1" name=""/>
        <p:cNvGrpSpPr/>
        <p:nvPr/>
      </p:nvGrpSpPr>
      <p:grpSpPr>
        <a:xfrm>
          <a:off x="0" y="0"/>
          <a:ext cx="0" cy="0"/>
          <a:chOff x="0" y="0"/>
          <a:chExt cx="0" cy="0"/>
        </a:xfrm>
      </p:grpSpPr>
      <p:sp>
        <p:nvSpPr>
          <p:cNvPr id="2" name="タイトル 1"/>
          <p:cNvSpPr txBox="1">
            <a:spLocks noGrp="1"/>
          </p:cNvSpPr>
          <p:nvPr>
            <p:ph type="title"/>
          </p:nvPr>
        </p:nvSpPr>
        <p:spPr/>
        <p:txBody>
          <a:bodyPr anchorCtr="1"/>
          <a:lstStyle/>
          <a:p>
            <a:pPr lvl="0" algn="ctr"/>
            <a:r>
              <a:rPr lang="ja-JP" altLang="en-US" sz="2500"/>
              <a:t>学生視点での</a:t>
            </a:r>
            <a:r>
              <a:rPr lang="en-US" sz="2500"/>
              <a:t>AI</a:t>
            </a:r>
            <a:r>
              <a:rPr lang="ja-JP" altLang="en-US" sz="2500"/>
              <a:t>活用</a:t>
            </a:r>
          </a:p>
        </p:txBody>
      </p:sp>
      <p:sp>
        <p:nvSpPr>
          <p:cNvPr id="3" name="テキスト プレースホルダー 2"/>
          <p:cNvSpPr txBox="1">
            <a:spLocks noGrp="1"/>
          </p:cNvSpPr>
          <p:nvPr>
            <p:ph type="body" idx="1"/>
          </p:nvPr>
        </p:nvSpPr>
        <p:spPr/>
        <p:txBody>
          <a:bodyPr/>
          <a:lstStyle/>
          <a:p>
            <a:pPr lvl="0">
              <a:lnSpc>
                <a:spcPct val="150000"/>
              </a:lnSpc>
            </a:pPr>
            <a:r>
              <a:rPr lang="ja-JP" altLang="en-US" sz="2000">
                <a:solidFill>
                  <a:srgbClr val="000000"/>
                </a:solidFill>
              </a:rPr>
              <a:t>よりパーソナライズ化された学習環境の構築</a:t>
            </a:r>
          </a:p>
          <a:p>
            <a:pPr lvl="0">
              <a:lnSpc>
                <a:spcPct val="150000"/>
              </a:lnSpc>
            </a:pPr>
            <a:r>
              <a:rPr lang="ja-JP" altLang="en-US" sz="2000">
                <a:solidFill>
                  <a:srgbClr val="000000"/>
                </a:solidFill>
              </a:rPr>
              <a:t>弱点の可視化→授業ごとに行われるミニテスト、模試から分析</a:t>
            </a:r>
          </a:p>
          <a:p>
            <a:pPr lvl="0">
              <a:lnSpc>
                <a:spcPct val="150000"/>
              </a:lnSpc>
            </a:pPr>
            <a:r>
              <a:rPr lang="ja-JP" altLang="en-US" sz="2000">
                <a:solidFill>
                  <a:srgbClr val="000000"/>
                </a:solidFill>
              </a:rPr>
              <a:t>初学次に講義</a:t>
            </a:r>
            <a:r>
              <a:rPr lang="en-US" sz="2000">
                <a:solidFill>
                  <a:srgbClr val="000000"/>
                </a:solidFill>
              </a:rPr>
              <a:t>pdf</a:t>
            </a:r>
            <a:r>
              <a:rPr lang="ja-JP" altLang="en-US" sz="2000">
                <a:solidFill>
                  <a:srgbClr val="000000"/>
                </a:solidFill>
              </a:rPr>
              <a:t>を要約してもらい、肝となる部分をより分かりやすくする</a:t>
            </a:r>
          </a:p>
          <a:p>
            <a:pPr lvl="0">
              <a:lnSpc>
                <a:spcPct val="150000"/>
              </a:lnSpc>
            </a:pPr>
            <a:r>
              <a:rPr lang="en-US" sz="2000">
                <a:solidFill>
                  <a:srgbClr val="000000"/>
                </a:solidFill>
              </a:rPr>
              <a:t>OSCE</a:t>
            </a:r>
            <a:r>
              <a:rPr lang="ja-JP" altLang="en-US" sz="2000">
                <a:solidFill>
                  <a:srgbClr val="000000"/>
                </a:solidFill>
              </a:rPr>
              <a:t>対策で学生同士のロールプレイも重要だが、その上で音声</a:t>
            </a:r>
            <a:r>
              <a:rPr lang="en-US" sz="2000">
                <a:solidFill>
                  <a:srgbClr val="000000"/>
                </a:solidFill>
              </a:rPr>
              <a:t>AI</a:t>
            </a:r>
            <a:r>
              <a:rPr lang="ja-JP" altLang="en-US" sz="2000">
                <a:solidFill>
                  <a:srgbClr val="000000"/>
                </a:solidFill>
              </a:rPr>
              <a:t>との実践演習</a:t>
            </a:r>
          </a:p>
          <a:p>
            <a:pPr lvl="0">
              <a:lnSpc>
                <a:spcPct val="150000"/>
              </a:lnSpc>
            </a:pPr>
            <a:r>
              <a:rPr lang="ja-JP" altLang="en-US" sz="2000">
                <a:solidFill>
                  <a:srgbClr val="000000"/>
                </a:solidFill>
              </a:rPr>
              <a:t>批判的吟味を常に意識する</a:t>
            </a: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name="Slide56">
    <p:spTree>
      <p:nvGrpSpPr>
        <p:cNvPr id="1" name=""/>
        <p:cNvGrpSpPr/>
        <p:nvPr/>
      </p:nvGrpSpPr>
      <p:grpSpPr>
        <a:xfrm>
          <a:off x="0" y="0"/>
          <a:ext cx="0" cy="0"/>
          <a:chOff x="0" y="0"/>
          <a:chExt cx="0" cy="0"/>
        </a:xfrm>
      </p:grpSpPr>
      <p:sp>
        <p:nvSpPr>
          <p:cNvPr id="2" name="Google Shape;513;p69"/>
          <p:cNvSpPr txBox="1">
            <a:spLocks noGrp="1"/>
          </p:cNvSpPr>
          <p:nvPr>
            <p:ph type="title"/>
          </p:nvPr>
        </p:nvSpPr>
        <p:spPr>
          <a:xfrm>
            <a:off x="3433398" y="1701497"/>
            <a:ext cx="2388303" cy="1342202"/>
          </a:xfrm>
        </p:spPr>
        <p:txBody>
          <a:bodyPr/>
          <a:lstStyle/>
          <a:p>
            <a:pPr lvl="0"/>
            <a:r>
              <a:rPr lang="en-US" sz="7200"/>
              <a:t>END</a:t>
            </a:r>
          </a:p>
        </p:txBody>
      </p:sp>
      <p:sp>
        <p:nvSpPr>
          <p:cNvPr id="3" name="Google Shape;514;p69"/>
          <p:cNvSpPr txBox="1"/>
          <p:nvPr/>
        </p:nvSpPr>
        <p:spPr>
          <a:xfrm>
            <a:off x="2706752" y="3593546"/>
            <a:ext cx="3730495" cy="493501"/>
          </a:xfrm>
          <a:prstGeom prst="rect">
            <a:avLst/>
          </a:prstGeom>
          <a:noFill/>
          <a:ln cap="flat">
            <a:noFill/>
          </a:ln>
        </p:spPr>
        <p:txBody>
          <a:bodyPr vert="horz" wrap="square" lIns="91421" tIns="91421" rIns="91421" bIns="9142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400" b="0" i="0" u="none" strike="noStrike" kern="0" cap="none" spc="0" baseline="0">
                <a:solidFill>
                  <a:srgbClr val="595959"/>
                </a:solidFill>
                <a:uFillTx/>
                <a:latin typeface="Arial"/>
                <a:ea typeface="Arial"/>
                <a:cs typeface="Arial"/>
              </a:rPr>
              <a:t>Thank you for listening !!!</a:t>
            </a: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name="Slide57">
    <p:spTree>
      <p:nvGrpSpPr>
        <p:cNvPr id="1" name=""/>
        <p:cNvGrpSpPr/>
        <p:nvPr/>
      </p:nvGrpSpPr>
      <p:grpSpPr>
        <a:xfrm>
          <a:off x="0" y="0"/>
          <a:ext cx="0" cy="0"/>
          <a:chOff x="0" y="0"/>
          <a:chExt cx="0" cy="0"/>
        </a:xfrm>
      </p:grpSpPr>
      <p:sp>
        <p:nvSpPr>
          <p:cNvPr id="2" name="タイトル 1"/>
          <p:cNvSpPr txBox="1">
            <a:spLocks noGrp="1"/>
          </p:cNvSpPr>
          <p:nvPr>
            <p:ph type="title"/>
          </p:nvPr>
        </p:nvSpPr>
        <p:spPr/>
        <p:txBody>
          <a:bodyPr/>
          <a:lstStyle/>
          <a:p>
            <a:pPr lvl="0"/>
            <a:r>
              <a:rPr lang="ja-JP" altLang="en-US" sz="2900"/>
              <a:t>医学英語教材の作成におけるコストパフォーマンスを考慮した</a:t>
            </a:r>
            <a:r>
              <a:rPr lang="en-US" sz="2900"/>
              <a:t>AI</a:t>
            </a:r>
            <a:r>
              <a:rPr lang="ja-JP" altLang="en-US" sz="2900"/>
              <a:t>の実用化とその有効性の評価</a:t>
            </a:r>
          </a:p>
        </p:txBody>
      </p:sp>
      <p:sp>
        <p:nvSpPr>
          <p:cNvPr id="3" name="Google Shape;248;p37"/>
          <p:cNvSpPr txBox="1"/>
          <p:nvPr/>
        </p:nvSpPr>
        <p:spPr>
          <a:xfrm>
            <a:off x="-2479450" y="143067"/>
            <a:ext cx="8520598" cy="841796"/>
          </a:xfrm>
          <a:prstGeom prst="rect">
            <a:avLst/>
          </a:prstGeom>
          <a:noFill/>
          <a:ln cap="flat">
            <a:noFill/>
          </a:ln>
        </p:spPr>
        <p:txBody>
          <a:bodyPr vert="horz" wrap="square" lIns="91421" tIns="91421" rIns="91421" bIns="91421" anchor="ctr" anchorCtr="0" compatLnSpc="1">
            <a:norm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ja-JP" sz="3600" b="0" i="0" u="none" strike="noStrike" kern="0" cap="none" spc="0" baseline="0">
                <a:solidFill>
                  <a:srgbClr val="000000"/>
                </a:solidFill>
                <a:uFillTx/>
                <a:latin typeface="Arial"/>
                <a:ea typeface="Arial"/>
                <a:cs typeface="Arial"/>
              </a:rPr>
              <a:t>　　　　　　目的</a:t>
            </a: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name="Slide58">
    <p:spTree>
      <p:nvGrpSpPr>
        <p:cNvPr id="1" name=""/>
        <p:cNvGrpSpPr/>
        <p:nvPr/>
      </p:nvGrpSpPr>
      <p:grpSpPr>
        <a:xfrm>
          <a:off x="0" y="0"/>
          <a:ext cx="0" cy="0"/>
          <a:chOff x="0" y="0"/>
          <a:chExt cx="0" cy="0"/>
        </a:xfrm>
      </p:grpSpPr>
      <p:sp>
        <p:nvSpPr>
          <p:cNvPr id="2" name="タイトル 1"/>
          <p:cNvSpPr txBox="1">
            <a:spLocks noGrp="1"/>
          </p:cNvSpPr>
          <p:nvPr>
            <p:ph type="title"/>
          </p:nvPr>
        </p:nvSpPr>
        <p:spPr>
          <a:xfrm>
            <a:off x="197967" y="2150851"/>
            <a:ext cx="8520598" cy="841796"/>
          </a:xfrm>
        </p:spPr>
        <p:txBody>
          <a:bodyPr/>
          <a:lstStyle/>
          <a:p>
            <a:pPr lvl="0"/>
            <a:r>
              <a:rPr lang="en-US" sz="2900"/>
              <a:t/>
            </a:r>
            <a:br>
              <a:rPr lang="en-US" sz="2900"/>
            </a:br>
            <a:r>
              <a:rPr lang="ja-JP" altLang="en-US" sz="2900"/>
              <a:t>英語教室配属実習で</a:t>
            </a:r>
            <a:r>
              <a:rPr lang="en-US" sz="2900"/>
              <a:t/>
            </a:r>
            <a:br>
              <a:rPr lang="en-US" sz="2900"/>
            </a:br>
            <a:r>
              <a:rPr lang="en-US" sz="2900"/>
              <a:t>H5pLumi</a:t>
            </a:r>
            <a:r>
              <a:rPr lang="ja-JP" altLang="en-US" sz="2900"/>
              <a:t>、</a:t>
            </a:r>
            <a:r>
              <a:rPr lang="en-US" sz="2900"/>
              <a:t>Sora by Open AI</a:t>
            </a:r>
            <a:r>
              <a:rPr lang="ja-JP" altLang="en-US" sz="2900"/>
              <a:t>を用いて</a:t>
            </a:r>
            <a:r>
              <a:rPr lang="en-US" sz="2900"/>
              <a:t/>
            </a:r>
            <a:br>
              <a:rPr lang="en-US" sz="2900"/>
            </a:br>
            <a:r>
              <a:rPr lang="ja-JP" altLang="en-US" sz="2900"/>
              <a:t>医学英語教材の</a:t>
            </a:r>
            <a:r>
              <a:rPr lang="en-US" sz="2900"/>
              <a:t>e</a:t>
            </a:r>
            <a:r>
              <a:rPr lang="ja-JP" altLang="en-US" sz="2900"/>
              <a:t>ラーニング教材開発を行った。</a:t>
            </a:r>
          </a:p>
        </p:txBody>
      </p:sp>
      <p:sp>
        <p:nvSpPr>
          <p:cNvPr id="3" name="テキスト ボックス 3"/>
          <p:cNvSpPr txBox="1"/>
          <p:nvPr/>
        </p:nvSpPr>
        <p:spPr>
          <a:xfrm>
            <a:off x="350672" y="255894"/>
            <a:ext cx="2227240" cy="646334"/>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ja-JP" sz="3600" b="0" i="0" u="none" strike="noStrike" kern="0" cap="none" spc="0" baseline="0">
                <a:solidFill>
                  <a:srgbClr val="000000"/>
                </a:solidFill>
                <a:uFillTx/>
                <a:latin typeface="Arial"/>
                <a:ea typeface="Arial"/>
                <a:cs typeface="Arial"/>
              </a:rPr>
              <a:t>背景</a:t>
            </a: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name="Slide22">
    <p:spTree>
      <p:nvGrpSpPr>
        <p:cNvPr id="1" name=""/>
        <p:cNvGrpSpPr/>
        <p:nvPr/>
      </p:nvGrpSpPr>
      <p:grpSpPr>
        <a:xfrm>
          <a:off x="0" y="0"/>
          <a:ext cx="0" cy="0"/>
          <a:chOff x="0" y="0"/>
          <a:chExt cx="0" cy="0"/>
        </a:xfrm>
      </p:grpSpPr>
      <p:sp>
        <p:nvSpPr>
          <p:cNvPr id="2" name="Google Shape;236;p35"/>
          <p:cNvSpPr txBox="1">
            <a:spLocks noGrp="1"/>
          </p:cNvSpPr>
          <p:nvPr>
            <p:ph type="title"/>
          </p:nvPr>
        </p:nvSpPr>
        <p:spPr/>
        <p:txBody>
          <a:bodyPr anchorCtr="1"/>
          <a:lstStyle/>
          <a:p>
            <a:pPr lvl="0" algn="ctr"/>
            <a:r>
              <a:rPr lang="en-US" sz="2500" u="sng"/>
              <a:t>Sora2</a:t>
            </a:r>
            <a:r>
              <a:rPr lang="ja-JP" altLang="en-US" sz="2500" u="sng"/>
              <a:t>の簡単な概要</a:t>
            </a:r>
          </a:p>
        </p:txBody>
      </p:sp>
      <p:sp>
        <p:nvSpPr>
          <p:cNvPr id="3" name="Google Shape;237;p35"/>
          <p:cNvSpPr txBox="1"/>
          <p:nvPr/>
        </p:nvSpPr>
        <p:spPr>
          <a:xfrm>
            <a:off x="404100" y="1125672"/>
            <a:ext cx="8033698" cy="3800401"/>
          </a:xfrm>
          <a:prstGeom prst="rect">
            <a:avLst/>
          </a:prstGeom>
          <a:noFill/>
          <a:ln cap="flat">
            <a:noFill/>
          </a:ln>
        </p:spPr>
        <p:txBody>
          <a:bodyPr vert="horz" wrap="square" lIns="91421" tIns="91421" rIns="91421" bIns="9142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0" cap="none" spc="0" baseline="0">
              <a:solidFill>
                <a:srgbClr val="595959"/>
              </a:solidFill>
              <a:uFillTx/>
              <a:latin typeface="Arial"/>
              <a:ea typeface="Arial"/>
              <a:cs typeface="Arial"/>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ja-JP" sz="2400" b="0" i="0" u="none" strike="noStrike" kern="0" cap="none" spc="0" baseline="0">
                <a:solidFill>
                  <a:srgbClr val="000000"/>
                </a:solidFill>
                <a:uFillTx/>
                <a:latin typeface="Arial"/>
                <a:ea typeface="Arial"/>
                <a:cs typeface="Arial"/>
              </a:rPr>
              <a:t>・</a:t>
            </a:r>
            <a:r>
              <a:rPr lang="en-US" sz="2400" b="0" i="0" u="none" strike="noStrike" kern="0" cap="none" spc="0" baseline="0">
                <a:solidFill>
                  <a:srgbClr val="000000"/>
                </a:solidFill>
                <a:uFillTx/>
                <a:latin typeface="Arial"/>
                <a:ea typeface="Arial"/>
                <a:cs typeface="Arial"/>
              </a:rPr>
              <a:t>Sora2</a:t>
            </a:r>
            <a:r>
              <a:rPr lang="ja-JP" sz="2400" b="0" i="0" u="none" strike="noStrike" kern="0" cap="none" spc="0" baseline="0">
                <a:solidFill>
                  <a:srgbClr val="000000"/>
                </a:solidFill>
                <a:uFillTx/>
                <a:latin typeface="Arial"/>
                <a:ea typeface="Arial"/>
                <a:cs typeface="Arial"/>
              </a:rPr>
              <a:t>は</a:t>
            </a:r>
            <a:r>
              <a:rPr lang="en-US" sz="2400" b="0" i="0" u="none" strike="noStrike" kern="0" cap="none" spc="0" baseline="0">
                <a:solidFill>
                  <a:srgbClr val="000000"/>
                </a:solidFill>
                <a:uFillTx/>
                <a:latin typeface="Arial"/>
                <a:ea typeface="Arial"/>
                <a:cs typeface="Arial"/>
              </a:rPr>
              <a:t>Open AI</a:t>
            </a:r>
            <a:r>
              <a:rPr lang="ja-JP" sz="2400" b="0" i="0" u="none" strike="noStrike" kern="0" cap="none" spc="0" baseline="0">
                <a:solidFill>
                  <a:srgbClr val="000000"/>
                </a:solidFill>
                <a:uFillTx/>
                <a:latin typeface="Arial"/>
                <a:ea typeface="Arial"/>
                <a:cs typeface="Arial"/>
              </a:rPr>
              <a:t>の動画＋音声生成モデル。プロンプトするだけで、希望に沿った動画＋音声を生成する。</a:t>
            </a:r>
            <a:endParaRPr lang="en-US" sz="1600" b="0" i="0" u="none" strike="noStrike" kern="0" cap="none" spc="0" baseline="0">
              <a:solidFill>
                <a:srgbClr val="000000"/>
              </a:solidFill>
              <a:uFillTx/>
              <a:latin typeface="Arial"/>
              <a:ea typeface="Arial"/>
              <a:cs typeface="Arial"/>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400" b="0" i="0" u="none" strike="noStrike" kern="0" cap="none" spc="0" baseline="0">
              <a:solidFill>
                <a:srgbClr val="000000"/>
              </a:solidFill>
              <a:uFillTx/>
              <a:latin typeface="Arial"/>
              <a:ea typeface="Arial"/>
              <a:cs typeface="Arial"/>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ja-JP" sz="2400" b="0" i="0" u="none" strike="noStrike" kern="0" cap="none" spc="0" baseline="0">
                <a:solidFill>
                  <a:srgbClr val="000000"/>
                </a:solidFill>
                <a:uFillTx/>
                <a:latin typeface="Arial"/>
                <a:ea typeface="Arial"/>
                <a:cs typeface="Arial"/>
              </a:rPr>
              <a:t>・出力は</a:t>
            </a:r>
            <a:r>
              <a:rPr lang="en-US" sz="2400" b="0" i="0" u="none" strike="noStrike" kern="0" cap="none" spc="0" baseline="0">
                <a:solidFill>
                  <a:srgbClr val="000000"/>
                </a:solidFill>
                <a:uFillTx/>
                <a:latin typeface="Arial"/>
                <a:ea typeface="Arial"/>
                <a:cs typeface="Arial"/>
              </a:rPr>
              <a:t>MP4</a:t>
            </a:r>
            <a:r>
              <a:rPr lang="ja-JP" sz="2400" b="0" i="0" u="none" strike="noStrike" kern="0" cap="none" spc="0" baseline="0">
                <a:solidFill>
                  <a:srgbClr val="000000"/>
                </a:solidFill>
                <a:uFillTx/>
                <a:latin typeface="Arial"/>
                <a:ea typeface="Arial"/>
                <a:cs typeface="Arial"/>
              </a:rPr>
              <a:t>であり、互換性が高い。</a:t>
            </a:r>
            <a:endParaRPr lang="en-US" sz="1600" b="0" i="0" u="none" strike="noStrike" kern="0" cap="none" spc="0" baseline="0">
              <a:solidFill>
                <a:srgbClr val="000000"/>
              </a:solidFill>
              <a:uFillTx/>
              <a:latin typeface="Arial"/>
              <a:ea typeface="Arial"/>
              <a:cs typeface="Arial"/>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400" b="0" i="0" u="none" strike="noStrike" kern="0" cap="none" spc="0" baseline="0">
              <a:solidFill>
                <a:srgbClr val="000000"/>
              </a:solidFill>
              <a:uFillTx/>
              <a:latin typeface="Arial"/>
              <a:ea typeface="Arial"/>
              <a:cs typeface="Arial"/>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ja-JP" sz="2400" b="0" i="0" u="none" strike="noStrike" kern="0" cap="none" spc="0" baseline="0">
                <a:solidFill>
                  <a:srgbClr val="000000"/>
                </a:solidFill>
                <a:uFillTx/>
                <a:latin typeface="Arial"/>
                <a:ea typeface="Arial"/>
                <a:cs typeface="Arial"/>
              </a:rPr>
              <a:t>・使用しているプランによって、動画時間の上限が異なる。</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0" cap="none" spc="0" baseline="0">
              <a:solidFill>
                <a:srgbClr val="000000"/>
              </a:solidFill>
              <a:uFillTx/>
              <a:latin typeface="Arial"/>
              <a:ea typeface="Arial"/>
              <a:cs typeface="Arial"/>
            </a:endParaRP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name="Slide23">
    <p:spTree>
      <p:nvGrpSpPr>
        <p:cNvPr id="1" name=""/>
        <p:cNvGrpSpPr/>
        <p:nvPr/>
      </p:nvGrpSpPr>
      <p:grpSpPr>
        <a:xfrm>
          <a:off x="0" y="0"/>
          <a:ext cx="0" cy="0"/>
          <a:chOff x="0" y="0"/>
          <a:chExt cx="0" cy="0"/>
        </a:xfrm>
      </p:grpSpPr>
      <p:sp>
        <p:nvSpPr>
          <p:cNvPr id="2" name="Google Shape;241;p36"/>
          <p:cNvSpPr txBox="1">
            <a:spLocks noGrp="1"/>
          </p:cNvSpPr>
          <p:nvPr>
            <p:ph type="title"/>
          </p:nvPr>
        </p:nvSpPr>
        <p:spPr>
          <a:xfrm>
            <a:off x="91979" y="235275"/>
            <a:ext cx="8520598" cy="963302"/>
          </a:xfrm>
        </p:spPr>
        <p:txBody>
          <a:bodyPr lIns="0" tIns="0" rIns="0" bIns="0" anchor="ctr" anchorCtr="1"/>
          <a:lstStyle/>
          <a:p>
            <a:pPr lvl="0" algn="ctr"/>
            <a:r>
              <a:rPr lang="ja-JP" altLang="en-US" sz="2600"/>
              <a:t>動画生成過程</a:t>
            </a:r>
          </a:p>
          <a:p>
            <a:pPr lvl="0" algn="ctr"/>
            <a:endParaRPr lang="en-US" sz="1500"/>
          </a:p>
          <a:p>
            <a:pPr lvl="0" algn="ctr"/>
            <a:r>
              <a:rPr lang="ja-JP" altLang="en-US" sz="1500"/>
              <a:t>使用ツール：</a:t>
            </a:r>
            <a:r>
              <a:rPr lang="en-US" sz="1500"/>
              <a:t>Sora2 by OPEN AI</a:t>
            </a:r>
          </a:p>
        </p:txBody>
      </p:sp>
      <p:sp>
        <p:nvSpPr>
          <p:cNvPr id="3" name="Google Shape;242;p36"/>
          <p:cNvSpPr txBox="1">
            <a:spLocks noGrp="1"/>
          </p:cNvSpPr>
          <p:nvPr>
            <p:ph type="body" idx="1"/>
          </p:nvPr>
        </p:nvSpPr>
        <p:spPr>
          <a:xfrm>
            <a:off x="543400" y="1301374"/>
            <a:ext cx="4028700" cy="3320396"/>
          </a:xfrm>
          <a:ln w="9528" cap="flat">
            <a:solidFill>
              <a:srgbClr val="000000"/>
            </a:solidFill>
            <a:prstDash val="solid"/>
            <a:round/>
          </a:ln>
        </p:spPr>
        <p:txBody>
          <a:bodyPr>
            <a:noAutofit/>
          </a:bodyPr>
          <a:lstStyle/>
          <a:p>
            <a:pPr marL="0" lvl="0" indent="0">
              <a:buNone/>
            </a:pPr>
            <a:r>
              <a:rPr lang="en-US" sz="1800">
                <a:solidFill>
                  <a:srgbClr val="434343"/>
                </a:solidFill>
              </a:rPr>
              <a:t> </a:t>
            </a:r>
            <a:r>
              <a:rPr lang="ja-JP" altLang="en-US" sz="2400" u="sng">
                <a:solidFill>
                  <a:srgbClr val="000000"/>
                </a:solidFill>
              </a:rPr>
              <a:t>便利な点</a:t>
            </a:r>
          </a:p>
          <a:p>
            <a:pPr marL="0" lvl="0" indent="0">
              <a:spcBef>
                <a:spcPts val="1200"/>
              </a:spcBef>
              <a:buNone/>
            </a:pPr>
            <a:endParaRPr lang="en-US" sz="1700">
              <a:solidFill>
                <a:srgbClr val="000000"/>
              </a:solidFill>
            </a:endParaRPr>
          </a:p>
          <a:p>
            <a:pPr marL="0" lvl="0" indent="0">
              <a:spcBef>
                <a:spcPts val="1200"/>
              </a:spcBef>
              <a:buNone/>
            </a:pPr>
            <a:r>
              <a:rPr lang="ja-JP" altLang="en-US" sz="2000">
                <a:solidFill>
                  <a:srgbClr val="000000"/>
                </a:solidFill>
              </a:rPr>
              <a:t>・圧倒的なコストパフォーマンス</a:t>
            </a:r>
          </a:p>
          <a:p>
            <a:pPr marL="0" lvl="0" indent="0">
              <a:spcBef>
                <a:spcPts val="1200"/>
              </a:spcBef>
              <a:buNone/>
            </a:pPr>
            <a:endParaRPr lang="en-US" sz="2000">
              <a:solidFill>
                <a:srgbClr val="000000"/>
              </a:solidFill>
            </a:endParaRPr>
          </a:p>
          <a:p>
            <a:pPr marL="0" lvl="0" indent="0">
              <a:spcBef>
                <a:spcPts val="1200"/>
              </a:spcBef>
              <a:buNone/>
            </a:pPr>
            <a:r>
              <a:rPr lang="ja-JP" altLang="en-US" sz="2000">
                <a:solidFill>
                  <a:srgbClr val="000000"/>
                </a:solidFill>
              </a:rPr>
              <a:t>・キャラクター作成、展開が容易</a:t>
            </a:r>
          </a:p>
          <a:p>
            <a:pPr marL="0" lvl="0" indent="0">
              <a:spcBef>
                <a:spcPts val="1200"/>
              </a:spcBef>
              <a:buNone/>
            </a:pPr>
            <a:endParaRPr lang="en-US" sz="1800">
              <a:solidFill>
                <a:srgbClr val="000000"/>
              </a:solidFill>
            </a:endParaRPr>
          </a:p>
          <a:p>
            <a:pPr marL="0" lvl="0" indent="0">
              <a:spcBef>
                <a:spcPts val="1200"/>
              </a:spcBef>
              <a:buNone/>
            </a:pPr>
            <a:endParaRPr lang="en-US" sz="1800">
              <a:solidFill>
                <a:srgbClr val="434343"/>
              </a:solidFill>
            </a:endParaRPr>
          </a:p>
          <a:p>
            <a:pPr marL="0" lvl="0" indent="0">
              <a:spcBef>
                <a:spcPts val="1200"/>
              </a:spcBef>
              <a:buNone/>
            </a:pPr>
            <a:endParaRPr lang="en-US" sz="1800">
              <a:solidFill>
                <a:srgbClr val="434343"/>
              </a:solidFill>
            </a:endParaRPr>
          </a:p>
          <a:p>
            <a:pPr marL="0" lvl="0" indent="0">
              <a:spcBef>
                <a:spcPts val="1200"/>
              </a:spcBef>
              <a:buNone/>
            </a:pPr>
            <a:endParaRPr lang="en-US" sz="1800">
              <a:solidFill>
                <a:srgbClr val="434343"/>
              </a:solidFill>
            </a:endParaRPr>
          </a:p>
          <a:p>
            <a:pPr marL="0" lvl="0" indent="0">
              <a:spcBef>
                <a:spcPts val="1200"/>
              </a:spcBef>
              <a:buNone/>
            </a:pPr>
            <a:endParaRPr lang="en-US" sz="2000">
              <a:solidFill>
                <a:srgbClr val="434343"/>
              </a:solidFill>
            </a:endParaRPr>
          </a:p>
          <a:p>
            <a:pPr marL="0" lvl="0" indent="0">
              <a:spcBef>
                <a:spcPts val="1200"/>
              </a:spcBef>
              <a:buNone/>
            </a:pPr>
            <a:endParaRPr lang="en-US" sz="2000">
              <a:solidFill>
                <a:srgbClr val="434343"/>
              </a:solidFill>
            </a:endParaRPr>
          </a:p>
          <a:p>
            <a:pPr marL="0" lvl="0" indent="0">
              <a:spcBef>
                <a:spcPts val="1200"/>
              </a:spcBef>
              <a:buNone/>
            </a:pPr>
            <a:endParaRPr lang="en-US" sz="2000">
              <a:solidFill>
                <a:srgbClr val="434343"/>
              </a:solidFill>
            </a:endParaRPr>
          </a:p>
          <a:p>
            <a:pPr marL="0" lvl="0" indent="0">
              <a:spcBef>
                <a:spcPts val="1200"/>
              </a:spcBef>
              <a:spcAft>
                <a:spcPts val="1200"/>
              </a:spcAft>
              <a:buNone/>
            </a:pPr>
            <a:r>
              <a:rPr lang="en-US">
                <a:solidFill>
                  <a:srgbClr val="434343"/>
                </a:solidFill>
              </a:rPr>
              <a:t>    </a:t>
            </a:r>
          </a:p>
        </p:txBody>
      </p:sp>
      <p:sp>
        <p:nvSpPr>
          <p:cNvPr id="4" name="Google Shape;243;p36"/>
          <p:cNvSpPr txBox="1">
            <a:spLocks noGrp="1"/>
          </p:cNvSpPr>
          <p:nvPr>
            <p:ph type="body" idx="2"/>
          </p:nvPr>
        </p:nvSpPr>
        <p:spPr>
          <a:xfrm>
            <a:off x="4572000" y="1301374"/>
            <a:ext cx="4260299" cy="3320396"/>
          </a:xfrm>
          <a:ln w="9528" cap="flat">
            <a:solidFill>
              <a:srgbClr val="000000"/>
            </a:solidFill>
            <a:prstDash val="solid"/>
            <a:round/>
          </a:ln>
        </p:spPr>
        <p:txBody>
          <a:bodyPr/>
          <a:lstStyle/>
          <a:p>
            <a:pPr marL="0" lvl="0" indent="0">
              <a:buNone/>
            </a:pPr>
            <a:r>
              <a:rPr lang="ja-JP" altLang="en-US" sz="2400" u="sng">
                <a:solidFill>
                  <a:srgbClr val="000000"/>
                </a:solidFill>
              </a:rPr>
              <a:t>不便な点</a:t>
            </a:r>
          </a:p>
          <a:p>
            <a:pPr marL="0" lvl="0" indent="0">
              <a:buNone/>
            </a:pPr>
            <a:endParaRPr lang="en-US" sz="2400" u="sng">
              <a:solidFill>
                <a:srgbClr val="000000"/>
              </a:solidFill>
            </a:endParaRPr>
          </a:p>
          <a:p>
            <a:pPr marL="0" lvl="0" indent="0">
              <a:spcBef>
                <a:spcPts val="1200"/>
              </a:spcBef>
              <a:buNone/>
            </a:pPr>
            <a:r>
              <a:rPr lang="ja-JP" altLang="en-US" sz="2000">
                <a:solidFill>
                  <a:srgbClr val="000000"/>
                </a:solidFill>
              </a:rPr>
              <a:t>・クレジットが有限（生成回数制限）</a:t>
            </a:r>
          </a:p>
          <a:p>
            <a:pPr marL="0" lvl="0" indent="0">
              <a:spcBef>
                <a:spcPts val="1200"/>
              </a:spcBef>
              <a:buNone/>
            </a:pPr>
            <a:r>
              <a:rPr lang="ja-JP" altLang="en-US" sz="2000">
                <a:solidFill>
                  <a:srgbClr val="000000"/>
                </a:solidFill>
              </a:rPr>
              <a:t>・プロンプトの最適解がない</a:t>
            </a:r>
          </a:p>
          <a:p>
            <a:pPr marL="0" lvl="0" indent="0">
              <a:spcBef>
                <a:spcPts val="1200"/>
              </a:spcBef>
              <a:spcAft>
                <a:spcPts val="1200"/>
              </a:spcAft>
              <a:buNone/>
            </a:pPr>
            <a:r>
              <a:rPr lang="ja-JP" altLang="en-US" sz="2000">
                <a:solidFill>
                  <a:srgbClr val="000000"/>
                </a:solidFill>
              </a:rPr>
              <a:t>・教科書レベルでは時に矛盾が生じる</a:t>
            </a: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name="Slide24">
    <p:spTree>
      <p:nvGrpSpPr>
        <p:cNvPr id="1" name=""/>
        <p:cNvGrpSpPr/>
        <p:nvPr/>
      </p:nvGrpSpPr>
      <p:grpSpPr>
        <a:xfrm>
          <a:off x="0" y="0"/>
          <a:ext cx="0" cy="0"/>
          <a:chOff x="0" y="0"/>
          <a:chExt cx="0" cy="0"/>
        </a:xfrm>
      </p:grpSpPr>
      <p:sp>
        <p:nvSpPr>
          <p:cNvPr id="2" name="Google Shape;248;p37"/>
          <p:cNvSpPr txBox="1">
            <a:spLocks noGrp="1"/>
          </p:cNvSpPr>
          <p:nvPr>
            <p:ph type="title"/>
          </p:nvPr>
        </p:nvSpPr>
        <p:spPr/>
        <p:txBody>
          <a:bodyPr anchorCtr="0"/>
          <a:lstStyle/>
          <a:p>
            <a:pPr lvl="0" algn="l"/>
            <a:r>
              <a:rPr lang="ja-JP" altLang="en-US"/>
              <a:t>　　　　　　・便利な点</a:t>
            </a: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name="Slide25">
    <p:spTree>
      <p:nvGrpSpPr>
        <p:cNvPr id="1" name=""/>
        <p:cNvGrpSpPr/>
        <p:nvPr/>
      </p:nvGrpSpPr>
      <p:grpSpPr>
        <a:xfrm>
          <a:off x="0" y="0"/>
          <a:ext cx="0" cy="0"/>
          <a:chOff x="0" y="0"/>
          <a:chExt cx="0" cy="0"/>
        </a:xfrm>
      </p:grpSpPr>
      <p:sp>
        <p:nvSpPr>
          <p:cNvPr id="2" name="Google Shape;253;p38"/>
          <p:cNvSpPr txBox="1">
            <a:spLocks noGrp="1"/>
          </p:cNvSpPr>
          <p:nvPr>
            <p:ph type="title"/>
          </p:nvPr>
        </p:nvSpPr>
        <p:spPr/>
        <p:txBody>
          <a:bodyPr anchorCtr="1"/>
          <a:lstStyle/>
          <a:p>
            <a:pPr lvl="0" algn="ctr"/>
            <a:r>
              <a:rPr lang="ja-JP" altLang="en-US" sz="2500"/>
              <a:t>圧倒的なコストパフォーマンス</a:t>
            </a:r>
          </a:p>
        </p:txBody>
      </p:sp>
      <p:sp>
        <p:nvSpPr>
          <p:cNvPr id="3" name="Google Shape;254;p38"/>
          <p:cNvSpPr txBox="1">
            <a:spLocks noGrp="1"/>
          </p:cNvSpPr>
          <p:nvPr>
            <p:ph type="body" idx="1"/>
          </p:nvPr>
        </p:nvSpPr>
        <p:spPr>
          <a:xfrm>
            <a:off x="311700" y="1017727"/>
            <a:ext cx="8520598" cy="3343503"/>
          </a:xfrm>
        </p:spPr>
        <p:txBody>
          <a:bodyPr/>
          <a:lstStyle/>
          <a:p>
            <a:pPr marL="0" lvl="0" indent="0">
              <a:buNone/>
            </a:pPr>
            <a:r>
              <a:rPr lang="ja-JP" altLang="en-US">
                <a:solidFill>
                  <a:srgbClr val="000000"/>
                </a:solidFill>
              </a:rPr>
              <a:t>・従来のストーリー型教材作成と生成</a:t>
            </a:r>
            <a:r>
              <a:rPr lang="en-US">
                <a:solidFill>
                  <a:srgbClr val="000000"/>
                </a:solidFill>
              </a:rPr>
              <a:t>AI</a:t>
            </a:r>
            <a:r>
              <a:rPr lang="ja-JP" altLang="en-US">
                <a:solidFill>
                  <a:srgbClr val="000000"/>
                </a:solidFill>
              </a:rPr>
              <a:t>使用時の比較</a:t>
            </a:r>
            <a:endParaRPr lang="en-US" sz="1100" b="1">
              <a:solidFill>
                <a:srgbClr val="000000"/>
              </a:solidFill>
            </a:endParaRPr>
          </a:p>
          <a:p>
            <a:pPr marL="0" lvl="0" indent="0">
              <a:spcBef>
                <a:spcPts val="1200"/>
              </a:spcBef>
              <a:spcAft>
                <a:spcPts val="1200"/>
              </a:spcAft>
              <a:buNone/>
            </a:pPr>
            <a:endParaRPr lang="en-US">
              <a:solidFill>
                <a:srgbClr val="000000"/>
              </a:solidFill>
            </a:endParaRPr>
          </a:p>
        </p:txBody>
      </p:sp>
      <p:graphicFrame>
        <p:nvGraphicFramePr>
          <p:cNvPr id="4" name="Google Shape;255;p38"/>
          <p:cNvGraphicFramePr>
            <a:graphicFrameLocks noGrp="1"/>
          </p:cNvGraphicFramePr>
          <p:nvPr/>
        </p:nvGraphicFramePr>
        <p:xfrm>
          <a:off x="697010" y="1450430"/>
          <a:ext cx="7732285" cy="2764222"/>
        </p:xfrm>
        <a:graphic>
          <a:graphicData uri="http://schemas.openxmlformats.org/drawingml/2006/table">
            <a:tbl>
              <a:tblPr>
                <a:effectLst/>
                <a:tableStyleId>{F92340A2-87F1-43EC-876B-015E16A956B2}</a:tableStyleId>
              </a:tblPr>
              <a:tblGrid>
                <a:gridCol w="1613559">
                  <a:extLst>
                    <a:ext uri="{9D8B030D-6E8A-4147-A177-3AD203B41FA5}">
                      <a16:colId xmlns:a16="http://schemas.microsoft.com/office/drawing/2014/main" val="3914014419"/>
                    </a:ext>
                  </a:extLst>
                </a:gridCol>
                <a:gridCol w="3234744">
                  <a:extLst>
                    <a:ext uri="{9D8B030D-6E8A-4147-A177-3AD203B41FA5}">
                      <a16:colId xmlns:a16="http://schemas.microsoft.com/office/drawing/2014/main" val="1600417759"/>
                    </a:ext>
                  </a:extLst>
                </a:gridCol>
                <a:gridCol w="2883981">
                  <a:extLst>
                    <a:ext uri="{9D8B030D-6E8A-4147-A177-3AD203B41FA5}">
                      <a16:colId xmlns:a16="http://schemas.microsoft.com/office/drawing/2014/main" val="708651065"/>
                    </a:ext>
                  </a:extLst>
                </a:gridCol>
              </a:tblGrid>
              <a:tr h="423751">
                <a:tc>
                  <a:txBody>
                    <a:bodyPr/>
                    <a:lstStyle/>
                    <a:p>
                      <a:pPr marL="0" lvl="0" indent="0" algn="ctr" rtl="0">
                        <a:spcBef>
                          <a:spcPts val="0"/>
                        </a:spcBef>
                        <a:spcAft>
                          <a:spcPts val="0"/>
                        </a:spcAft>
                        <a:buNone/>
                      </a:pPr>
                      <a:r>
                        <a:rPr lang="ja-JP"/>
                        <a:t>工程</a:t>
                      </a:r>
                    </a:p>
                  </a:txBody>
                  <a:tcPr marL="91421" marR="91421" marT="91421" marB="91421"/>
                </a:tc>
                <a:tc>
                  <a:txBody>
                    <a:bodyPr/>
                    <a:lstStyle/>
                    <a:p>
                      <a:pPr marL="0" lvl="0" indent="0" algn="ctr" rtl="0">
                        <a:spcBef>
                          <a:spcPts val="0"/>
                        </a:spcBef>
                        <a:spcAft>
                          <a:spcPts val="0"/>
                        </a:spcAft>
                        <a:buNone/>
                      </a:pPr>
                      <a:r>
                        <a:rPr lang="ja-JP"/>
                        <a:t>従来</a:t>
                      </a:r>
                    </a:p>
                  </a:txBody>
                  <a:tcPr marL="91421" marR="91421" marT="91421" marB="91421"/>
                </a:tc>
                <a:tc>
                  <a:txBody>
                    <a:bodyPr/>
                    <a:lstStyle/>
                    <a:p>
                      <a:pPr marL="0" lvl="0" indent="0" algn="ctr" rtl="0">
                        <a:spcBef>
                          <a:spcPts val="0"/>
                        </a:spcBef>
                        <a:spcAft>
                          <a:spcPts val="0"/>
                        </a:spcAft>
                        <a:buNone/>
                      </a:pPr>
                      <a:r>
                        <a:rPr lang="ja-JP"/>
                        <a:t>生成AI使用</a:t>
                      </a:r>
                    </a:p>
                  </a:txBody>
                  <a:tcPr marL="91421" marR="91421" marT="91421" marB="91421"/>
                </a:tc>
                <a:extLst>
                  <a:ext uri="{0D108BD9-81ED-4DB2-BD59-A6C34878D82A}">
                    <a16:rowId xmlns:a16="http://schemas.microsoft.com/office/drawing/2014/main" val="3212895386"/>
                  </a:ext>
                </a:extLst>
              </a:tr>
              <a:tr h="423824">
                <a:tc>
                  <a:txBody>
                    <a:bodyPr/>
                    <a:lstStyle/>
                    <a:p>
                      <a:pPr marL="0" lvl="0" indent="0" algn="l" rtl="0">
                        <a:spcBef>
                          <a:spcPts val="0"/>
                        </a:spcBef>
                        <a:spcAft>
                          <a:spcPts val="0"/>
                        </a:spcAft>
                        <a:buNone/>
                      </a:pPr>
                      <a:r>
                        <a:rPr lang="ja-JP"/>
                        <a:t>　企画・構成</a:t>
                      </a:r>
                    </a:p>
                  </a:txBody>
                  <a:tcPr marL="91421" marR="91421" marT="91421" marB="91421"/>
                </a:tc>
                <a:tc>
                  <a:txBody>
                    <a:bodyPr/>
                    <a:lstStyle/>
                    <a:p>
                      <a:pPr marL="0" lvl="0" indent="0" algn="l" rtl="0">
                        <a:spcBef>
                          <a:spcPts val="0"/>
                        </a:spcBef>
                        <a:spcAft>
                          <a:spcPts val="0"/>
                        </a:spcAft>
                        <a:buNone/>
                      </a:pPr>
                      <a:r>
                        <a:rPr lang="ja-JP" sz="1000"/>
                        <a:t>（脚本家の指導の下）</a:t>
                      </a:r>
                      <a:r>
                        <a:rPr lang="ja-JP"/>
                        <a:t>数週間〜数ヶ月</a:t>
                      </a:r>
                    </a:p>
                  </a:txBody>
                  <a:tcPr marL="91421" marR="91421" marT="91421" marB="91421"/>
                </a:tc>
                <a:tc>
                  <a:txBody>
                    <a:bodyPr/>
                    <a:lstStyle/>
                    <a:p>
                      <a:pPr marL="0" lvl="0" indent="0" algn="ctr" rtl="0">
                        <a:spcBef>
                          <a:spcPts val="0"/>
                        </a:spcBef>
                        <a:spcAft>
                          <a:spcPts val="0"/>
                        </a:spcAft>
                        <a:buNone/>
                      </a:pPr>
                      <a:r>
                        <a:rPr lang="ja-JP">
                          <a:solidFill>
                            <a:srgbClr val="FF0000"/>
                          </a:solidFill>
                        </a:rPr>
                        <a:t>数分</a:t>
                      </a:r>
                    </a:p>
                  </a:txBody>
                  <a:tcPr marL="91421" marR="91421" marT="91421" marB="91421"/>
                </a:tc>
                <a:extLst>
                  <a:ext uri="{0D108BD9-81ED-4DB2-BD59-A6C34878D82A}">
                    <a16:rowId xmlns:a16="http://schemas.microsoft.com/office/drawing/2014/main" val="1254764039"/>
                  </a:ext>
                </a:extLst>
              </a:tr>
              <a:tr h="423751">
                <a:tc>
                  <a:txBody>
                    <a:bodyPr/>
                    <a:lstStyle/>
                    <a:p>
                      <a:pPr marL="0" lvl="0" indent="0" algn="l" rtl="0">
                        <a:spcBef>
                          <a:spcPts val="0"/>
                        </a:spcBef>
                        <a:spcAft>
                          <a:spcPts val="0"/>
                        </a:spcAft>
                        <a:buNone/>
                      </a:pPr>
                      <a:r>
                        <a:rPr lang="ja-JP"/>
                        <a:t>　 素材準備</a:t>
                      </a:r>
                    </a:p>
                  </a:txBody>
                  <a:tcPr marL="91421" marR="91421" marT="91421" marB="91421"/>
                </a:tc>
                <a:tc>
                  <a:txBody>
                    <a:bodyPr/>
                    <a:lstStyle/>
                    <a:p>
                      <a:pPr marL="0" lvl="0" indent="0" algn="l" rtl="0">
                        <a:spcBef>
                          <a:spcPts val="0"/>
                        </a:spcBef>
                        <a:spcAft>
                          <a:spcPts val="0"/>
                        </a:spcAft>
                        <a:buNone/>
                      </a:pPr>
                      <a:r>
                        <a:rPr lang="ja-JP"/>
                        <a:t>　　 ロケ、役者、機材準備</a:t>
                      </a:r>
                    </a:p>
                  </a:txBody>
                  <a:tcPr marL="91421" marR="91421" marT="91421" marB="91421"/>
                </a:tc>
                <a:tc>
                  <a:txBody>
                    <a:bodyPr/>
                    <a:lstStyle/>
                    <a:p>
                      <a:pPr marL="0" lvl="0" indent="0" algn="ctr" rtl="0">
                        <a:spcBef>
                          <a:spcPts val="0"/>
                        </a:spcBef>
                        <a:spcAft>
                          <a:spcPts val="0"/>
                        </a:spcAft>
                        <a:buNone/>
                      </a:pPr>
                      <a:r>
                        <a:rPr lang="en-US">
                          <a:solidFill>
                            <a:srgbClr val="FF0000"/>
                          </a:solidFill>
                        </a:rPr>
                        <a:t>ipad</a:t>
                      </a:r>
                      <a:r>
                        <a:rPr lang="ja-JP">
                          <a:solidFill>
                            <a:srgbClr val="FF0000"/>
                          </a:solidFill>
                        </a:rPr>
                        <a:t>のみ</a:t>
                      </a:r>
                    </a:p>
                  </a:txBody>
                  <a:tcPr marL="91421" marR="91421" marT="91421" marB="91421"/>
                </a:tc>
                <a:extLst>
                  <a:ext uri="{0D108BD9-81ED-4DB2-BD59-A6C34878D82A}">
                    <a16:rowId xmlns:a16="http://schemas.microsoft.com/office/drawing/2014/main" val="102123138"/>
                  </a:ext>
                </a:extLst>
              </a:tr>
              <a:tr h="423751">
                <a:tc>
                  <a:txBody>
                    <a:bodyPr/>
                    <a:lstStyle/>
                    <a:p>
                      <a:pPr marL="0" lvl="0" indent="0" algn="l" rtl="0">
                        <a:spcBef>
                          <a:spcPts val="0"/>
                        </a:spcBef>
                        <a:spcAft>
                          <a:spcPts val="0"/>
                        </a:spcAft>
                        <a:buNone/>
                      </a:pPr>
                      <a:r>
                        <a:rPr lang="ja-JP"/>
                        <a:t>　　 費用</a:t>
                      </a:r>
                    </a:p>
                  </a:txBody>
                  <a:tcPr marL="91421" marR="91421" marT="91421" marB="91421"/>
                </a:tc>
                <a:tc>
                  <a:txBody>
                    <a:bodyPr/>
                    <a:lstStyle/>
                    <a:p>
                      <a:pPr marL="0" lvl="0" indent="0" algn="l" rtl="0">
                        <a:spcBef>
                          <a:spcPts val="0"/>
                        </a:spcBef>
                        <a:spcAft>
                          <a:spcPts val="0"/>
                        </a:spcAft>
                        <a:buNone/>
                      </a:pPr>
                      <a:r>
                        <a:rPr lang="ja-JP"/>
                        <a:t>　　　　     数百万程度</a:t>
                      </a:r>
                    </a:p>
                  </a:txBody>
                  <a:tcPr marL="91421" marR="91421" marT="91421" marB="91421"/>
                </a:tc>
                <a:tc>
                  <a:txBody>
                    <a:bodyPr/>
                    <a:lstStyle/>
                    <a:p>
                      <a:pPr marL="0" lvl="0" indent="0" algn="ctr" rtl="0">
                        <a:spcBef>
                          <a:spcPts val="0"/>
                        </a:spcBef>
                        <a:spcAft>
                          <a:spcPts val="0"/>
                        </a:spcAft>
                        <a:buNone/>
                      </a:pPr>
                      <a:r>
                        <a:rPr lang="ja-JP">
                          <a:solidFill>
                            <a:srgbClr val="FF0000"/>
                          </a:solidFill>
                        </a:rPr>
                        <a:t>基本無料</a:t>
                      </a:r>
                    </a:p>
                  </a:txBody>
                  <a:tcPr marL="91421" marR="91421" marT="91421" marB="91421"/>
                </a:tc>
                <a:extLst>
                  <a:ext uri="{0D108BD9-81ED-4DB2-BD59-A6C34878D82A}">
                    <a16:rowId xmlns:a16="http://schemas.microsoft.com/office/drawing/2014/main" val="2183361076"/>
                  </a:ext>
                </a:extLst>
              </a:tr>
              <a:tr h="423751">
                <a:tc>
                  <a:txBody>
                    <a:bodyPr/>
                    <a:lstStyle/>
                    <a:p>
                      <a:pPr marL="0" lvl="0" indent="0" algn="l" rtl="0">
                        <a:spcBef>
                          <a:spcPts val="0"/>
                        </a:spcBef>
                        <a:spcAft>
                          <a:spcPts val="0"/>
                        </a:spcAft>
                        <a:buNone/>
                      </a:pPr>
                      <a:r>
                        <a:rPr lang="ja-JP"/>
                        <a:t>　 編集加工</a:t>
                      </a:r>
                    </a:p>
                  </a:txBody>
                  <a:tcPr marL="91421" marR="91421" marT="91421" marB="91421"/>
                </a:tc>
                <a:tc>
                  <a:txBody>
                    <a:bodyPr/>
                    <a:lstStyle/>
                    <a:p>
                      <a:pPr marL="0" lvl="0" indent="0" algn="l" rtl="0">
                        <a:spcBef>
                          <a:spcPts val="0"/>
                        </a:spcBef>
                        <a:spcAft>
                          <a:spcPts val="0"/>
                        </a:spcAft>
                        <a:buNone/>
                      </a:pPr>
                      <a:r>
                        <a:rPr lang="ja-JP"/>
                        <a:t>　　　 　専門スキルが必要</a:t>
                      </a:r>
                    </a:p>
                  </a:txBody>
                  <a:tcPr marL="91421" marR="91421" marT="91421" marB="91421"/>
                </a:tc>
                <a:tc>
                  <a:txBody>
                    <a:bodyPr/>
                    <a:lstStyle/>
                    <a:p>
                      <a:pPr marL="0" lvl="0" indent="0" algn="ctr" rtl="0">
                        <a:spcBef>
                          <a:spcPts val="0"/>
                        </a:spcBef>
                        <a:spcAft>
                          <a:spcPts val="0"/>
                        </a:spcAft>
                        <a:buNone/>
                      </a:pPr>
                      <a:r>
                        <a:rPr lang="ja-JP">
                          <a:solidFill>
                            <a:srgbClr val="FF0000"/>
                          </a:solidFill>
                        </a:rPr>
                        <a:t>プロンプトに書くだけ</a:t>
                      </a:r>
                    </a:p>
                  </a:txBody>
                  <a:tcPr marL="91421" marR="91421" marT="91421" marB="91421"/>
                </a:tc>
                <a:extLst>
                  <a:ext uri="{0D108BD9-81ED-4DB2-BD59-A6C34878D82A}">
                    <a16:rowId xmlns:a16="http://schemas.microsoft.com/office/drawing/2014/main" val="1680801569"/>
                  </a:ext>
                </a:extLst>
              </a:tr>
              <a:tr h="478414">
                <a:tc>
                  <a:txBody>
                    <a:bodyPr/>
                    <a:lstStyle/>
                    <a:p>
                      <a:pPr marL="0" lvl="0" indent="0" algn="l" rtl="0">
                        <a:spcBef>
                          <a:spcPts val="0"/>
                        </a:spcBef>
                        <a:spcAft>
                          <a:spcPts val="0"/>
                        </a:spcAft>
                        <a:buNone/>
                      </a:pPr>
                      <a:r>
                        <a:rPr lang="ja-JP"/>
                        <a:t>　  多言語</a:t>
                      </a:r>
                    </a:p>
                  </a:txBody>
                  <a:tcPr marL="91421" marR="91421" marT="91421" marB="91421"/>
                </a:tc>
                <a:tc>
                  <a:txBody>
                    <a:bodyPr/>
                    <a:lstStyle/>
                    <a:p>
                      <a:pPr marL="0" lvl="0" indent="0" algn="l" rtl="0">
                        <a:spcBef>
                          <a:spcPts val="0"/>
                        </a:spcBef>
                        <a:spcAft>
                          <a:spcPts val="0"/>
                        </a:spcAft>
                        <a:buNone/>
                      </a:pPr>
                      <a:r>
                        <a:rPr lang="ja-JP"/>
                        <a:t>　 　   翻訳、吹き替えが必要</a:t>
                      </a:r>
                    </a:p>
                  </a:txBody>
                  <a:tcPr marL="91421" marR="91421" marT="91421" marB="91421"/>
                </a:tc>
                <a:tc>
                  <a:txBody>
                    <a:bodyPr/>
                    <a:lstStyle/>
                    <a:p>
                      <a:pPr marL="0" lvl="0" indent="0" algn="ctr" rtl="0">
                        <a:spcBef>
                          <a:spcPts val="0"/>
                        </a:spcBef>
                        <a:spcAft>
                          <a:spcPts val="0"/>
                        </a:spcAft>
                        <a:buNone/>
                      </a:pPr>
                      <a:r>
                        <a:rPr lang="ja-JP">
                          <a:solidFill>
                            <a:srgbClr val="FF0000"/>
                          </a:solidFill>
                        </a:rPr>
                        <a:t>プロンプトに書くだけ</a:t>
                      </a:r>
                    </a:p>
                  </a:txBody>
                  <a:tcPr marL="91421" marR="91421" marT="91421" marB="91421"/>
                </a:tc>
                <a:extLst>
                  <a:ext uri="{0D108BD9-81ED-4DB2-BD59-A6C34878D82A}">
                    <a16:rowId xmlns:a16="http://schemas.microsoft.com/office/drawing/2014/main" val="2402011485"/>
                  </a:ext>
                </a:extLst>
              </a:tr>
            </a:tbl>
          </a:graphicData>
        </a:graphic>
      </p:graphicFrame>
      <p:sp>
        <p:nvSpPr>
          <p:cNvPr id="5" name="Google Shape;256;p38"/>
          <p:cNvSpPr txBox="1"/>
          <p:nvPr/>
        </p:nvSpPr>
        <p:spPr>
          <a:xfrm>
            <a:off x="1410846" y="4245623"/>
            <a:ext cx="6536999" cy="897904"/>
          </a:xfrm>
          <a:prstGeom prst="rect">
            <a:avLst/>
          </a:prstGeom>
          <a:noFill/>
          <a:ln cap="flat">
            <a:noFill/>
          </a:ln>
        </p:spPr>
        <p:txBody>
          <a:bodyPr vert="horz" wrap="square" lIns="91421" tIns="91421" rIns="91421" bIns="9142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ja-JP" sz="1800" b="0" i="0" u="none" strike="noStrike" kern="0" cap="none" spc="0" baseline="0">
                <a:solidFill>
                  <a:srgbClr val="0000FF"/>
                </a:solidFill>
                <a:uFillTx/>
                <a:latin typeface="Arial"/>
                <a:ea typeface="Arial"/>
                <a:cs typeface="Arial"/>
              </a:rPr>
              <a:t>費用、時間、難易度全てにおいて</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ja-JP" sz="1800" b="0" i="0" u="none" strike="noStrike" kern="0" cap="none" spc="0" baseline="0">
                <a:solidFill>
                  <a:srgbClr val="0000FF"/>
                </a:solidFill>
                <a:uFillTx/>
                <a:latin typeface="Arial"/>
                <a:ea typeface="Arial"/>
                <a:cs typeface="Arial"/>
              </a:rPr>
              <a:t>動画を用いた授業作りが圧倒的に簡単に。</a:t>
            </a:r>
          </a:p>
        </p:txBody>
      </p:sp>
      <p:sp>
        <p:nvSpPr>
          <p:cNvPr id="6" name="Google Shape;257;p38"/>
          <p:cNvSpPr/>
          <p:nvPr/>
        </p:nvSpPr>
        <p:spPr>
          <a:xfrm>
            <a:off x="708925" y="4425202"/>
            <a:ext cx="564303" cy="371996"/>
          </a:xfrm>
          <a:custGeom>
            <a:avLst>
              <a:gd name="f0" fmla="val 14480"/>
              <a:gd name="f1" fmla="val 5400"/>
            </a:avLst>
            <a:gdLst>
              <a:gd name="f2" fmla="val 10800000"/>
              <a:gd name="f3" fmla="val 5400000"/>
              <a:gd name="f4" fmla="val 180"/>
              <a:gd name="f5" fmla="val w"/>
              <a:gd name="f6" fmla="val h"/>
              <a:gd name="f7" fmla="val 0"/>
              <a:gd name="f8" fmla="val 21600"/>
              <a:gd name="f9" fmla="val 10800"/>
              <a:gd name="f10" fmla="+- 0 0 0"/>
              <a:gd name="f11" fmla="+- 0 0 180"/>
              <a:gd name="f12" fmla="*/ f5 1 21600"/>
              <a:gd name="f13" fmla="*/ f6 1 21600"/>
              <a:gd name="f14" fmla="+- f8 0 f7"/>
              <a:gd name="f15" fmla="pin 0 f0 21600"/>
              <a:gd name="f16" fmla="pin 0 f1 10800"/>
              <a:gd name="f17" fmla="*/ f10 f2 1"/>
              <a:gd name="f18" fmla="*/ f11 f2 1"/>
              <a:gd name="f19" fmla="val f15"/>
              <a:gd name="f20" fmla="val f16"/>
              <a:gd name="f21" fmla="*/ f14 1 21600"/>
              <a:gd name="f22" fmla="*/ f15 f12 1"/>
              <a:gd name="f23" fmla="*/ f16 f13 1"/>
              <a:gd name="f24" fmla="*/ f17 1 f4"/>
              <a:gd name="f25" fmla="*/ f18 1 f4"/>
              <a:gd name="f26" fmla="+- 21600 0 f20"/>
              <a:gd name="f27" fmla="+- 21600 0 f19"/>
              <a:gd name="f28" fmla="*/ 0 f21 1"/>
              <a:gd name="f29" fmla="*/ 21600 f21 1"/>
              <a:gd name="f30" fmla="*/ f20 f13 1"/>
              <a:gd name="f31" fmla="*/ f19 f12 1"/>
              <a:gd name="f32" fmla="+- f24 0 f3"/>
              <a:gd name="f33" fmla="+- f25 0 f3"/>
              <a:gd name="f34" fmla="*/ f27 f20 1"/>
              <a:gd name="f35" fmla="*/ f28 1 f21"/>
              <a:gd name="f36" fmla="*/ f29 1 f21"/>
              <a:gd name="f37" fmla="*/ f26 f13 1"/>
              <a:gd name="f38" fmla="*/ f34 1 10800"/>
              <a:gd name="f39" fmla="*/ f35 f12 1"/>
              <a:gd name="f40" fmla="*/ f35 f13 1"/>
              <a:gd name="f41" fmla="*/ f36 f13 1"/>
              <a:gd name="f42" fmla="+- f19 f38 0"/>
              <a:gd name="f43" fmla="*/ f42 f12 1"/>
            </a:gdLst>
            <a:ahLst>
              <a:ahXY gdRefX="f0" minX="f7" maxX="f8" gdRefY="f1" minY="f7" maxY="f9">
                <a:pos x="f22" y="f23"/>
              </a:ahXY>
            </a:ahLst>
            <a:cxnLst>
              <a:cxn ang="3cd4">
                <a:pos x="hc" y="t"/>
              </a:cxn>
              <a:cxn ang="0">
                <a:pos x="r" y="vc"/>
              </a:cxn>
              <a:cxn ang="cd4">
                <a:pos x="hc" y="b"/>
              </a:cxn>
              <a:cxn ang="cd2">
                <a:pos x="l" y="vc"/>
              </a:cxn>
              <a:cxn ang="f32">
                <a:pos x="f31" y="f40"/>
              </a:cxn>
              <a:cxn ang="f33">
                <a:pos x="f31" y="f41"/>
              </a:cxn>
            </a:cxnLst>
            <a:rect l="f39" t="f30" r="f43" b="f37"/>
            <a:pathLst>
              <a:path w="21600" h="21600">
                <a:moveTo>
                  <a:pt x="f7" y="f20"/>
                </a:moveTo>
                <a:lnTo>
                  <a:pt x="f19" y="f20"/>
                </a:lnTo>
                <a:lnTo>
                  <a:pt x="f19" y="f7"/>
                </a:lnTo>
                <a:lnTo>
                  <a:pt x="f8" y="f9"/>
                </a:lnTo>
                <a:lnTo>
                  <a:pt x="f19" y="f8"/>
                </a:lnTo>
                <a:lnTo>
                  <a:pt x="f19" y="f26"/>
                </a:lnTo>
                <a:lnTo>
                  <a:pt x="f7" y="f26"/>
                </a:lnTo>
                <a:close/>
              </a:path>
            </a:pathLst>
          </a:custGeom>
          <a:solidFill>
            <a:srgbClr val="0000FF"/>
          </a:solidFill>
          <a:ln w="9528" cap="flat">
            <a:solidFill>
              <a:srgbClr val="0000FF"/>
            </a:solidFill>
            <a:prstDash val="solid"/>
            <a:round/>
          </a:ln>
        </p:spPr>
        <p:txBody>
          <a:bodyPr vert="horz" wrap="square" lIns="91421" tIns="91421" rIns="91421" bIns="9142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400" b="0" i="0" u="none" strike="noStrike" kern="0" cap="none" spc="0" baseline="0">
              <a:solidFill>
                <a:srgbClr val="000000"/>
              </a:solidFill>
              <a:uFillTx/>
              <a:latin typeface="Arial"/>
              <a:ea typeface="Arial"/>
              <a:cs typeface="Arial"/>
            </a:endParaRP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name="Slide26">
    <p:spTree>
      <p:nvGrpSpPr>
        <p:cNvPr id="1" name=""/>
        <p:cNvGrpSpPr/>
        <p:nvPr/>
      </p:nvGrpSpPr>
      <p:grpSpPr>
        <a:xfrm>
          <a:off x="0" y="0"/>
          <a:ext cx="0" cy="0"/>
          <a:chOff x="0" y="0"/>
          <a:chExt cx="0" cy="0"/>
        </a:xfrm>
      </p:grpSpPr>
      <p:sp>
        <p:nvSpPr>
          <p:cNvPr id="2" name="Google Shape;262;p39"/>
          <p:cNvSpPr txBox="1">
            <a:spLocks noGrp="1"/>
          </p:cNvSpPr>
          <p:nvPr>
            <p:ph type="title"/>
          </p:nvPr>
        </p:nvSpPr>
        <p:spPr/>
        <p:txBody>
          <a:bodyPr anchorCtr="1"/>
          <a:lstStyle/>
          <a:p>
            <a:pPr lvl="0" algn="ctr">
              <a:lnSpc>
                <a:spcPct val="115000"/>
              </a:lnSpc>
              <a:spcAft>
                <a:spcPts val="1200"/>
              </a:spcAft>
            </a:pPr>
            <a:r>
              <a:rPr lang="ja-JP" altLang="en-US" sz="2100"/>
              <a:t>キャラクター作成、展開が容易</a:t>
            </a:r>
            <a:endParaRPr lang="en-US" sz="3200"/>
          </a:p>
        </p:txBody>
      </p:sp>
      <p:sp>
        <p:nvSpPr>
          <p:cNvPr id="3" name="Google Shape;263;p39"/>
          <p:cNvSpPr txBox="1">
            <a:spLocks noGrp="1"/>
          </p:cNvSpPr>
          <p:nvPr>
            <p:ph type="body" idx="1"/>
          </p:nvPr>
        </p:nvSpPr>
        <p:spPr>
          <a:xfrm>
            <a:off x="311700" y="1152473"/>
            <a:ext cx="8379598" cy="3003301"/>
          </a:xfrm>
        </p:spPr>
        <p:txBody>
          <a:bodyPr/>
          <a:lstStyle/>
          <a:p>
            <a:pPr marL="0" lvl="0" indent="0">
              <a:buNone/>
            </a:pPr>
            <a:endParaRPr lang="en-US" sz="1500"/>
          </a:p>
          <a:p>
            <a:pPr marL="0" lvl="0" indent="0">
              <a:spcBef>
                <a:spcPts val="1200"/>
              </a:spcBef>
              <a:buNone/>
            </a:pPr>
            <a:endParaRPr lang="en-US" sz="1500"/>
          </a:p>
          <a:p>
            <a:pPr marL="0" lvl="0" indent="0">
              <a:spcBef>
                <a:spcPts val="1200"/>
              </a:spcBef>
              <a:buNone/>
            </a:pPr>
            <a:endParaRPr lang="en-US" sz="1500"/>
          </a:p>
          <a:p>
            <a:pPr marL="0" lvl="0" indent="0">
              <a:spcBef>
                <a:spcPts val="1200"/>
              </a:spcBef>
              <a:spcAft>
                <a:spcPts val="1200"/>
              </a:spcAft>
              <a:buNone/>
            </a:pPr>
            <a:endParaRPr lang="en-US"/>
          </a:p>
        </p:txBody>
      </p:sp>
      <p:sp>
        <p:nvSpPr>
          <p:cNvPr id="4" name="Google Shape;264;p39"/>
          <p:cNvSpPr txBox="1"/>
          <p:nvPr/>
        </p:nvSpPr>
        <p:spPr>
          <a:xfrm>
            <a:off x="320670" y="1017727"/>
            <a:ext cx="2816699" cy="3393603"/>
          </a:xfrm>
          <a:prstGeom prst="rect">
            <a:avLst/>
          </a:prstGeom>
          <a:noFill/>
          <a:ln w="9528" cap="flat">
            <a:solidFill>
              <a:srgbClr val="000000"/>
            </a:solidFill>
            <a:prstDash val="solid"/>
            <a:round/>
          </a:ln>
        </p:spPr>
        <p:txBody>
          <a:bodyPr vert="horz" wrap="square" lIns="91421" tIns="91421" rIns="91421" bIns="9142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ja-JP" sz="1600" b="1" i="0" u="none" strike="noStrike" kern="0" cap="none" spc="0" baseline="0">
                <a:solidFill>
                  <a:srgbClr val="000000"/>
                </a:solidFill>
                <a:uFillTx/>
                <a:latin typeface="游ゴシック" pitchFamily="50"/>
                <a:ea typeface="游ゴシック" pitchFamily="50"/>
                <a:cs typeface="Arial"/>
              </a:rPr>
              <a:t>・</a:t>
            </a:r>
            <a:r>
              <a:rPr lang="ja-JP" sz="1600" b="0" i="0" u="none" strike="noStrike" kern="0" cap="none" spc="0" baseline="0">
                <a:solidFill>
                  <a:srgbClr val="000000"/>
                </a:solidFill>
                <a:uFillTx/>
                <a:latin typeface="游ゴシック" pitchFamily="50"/>
                <a:ea typeface="游ゴシック" pitchFamily="50"/>
                <a:cs typeface="Arial"/>
              </a:rPr>
              <a:t>最初に作った動画</a:t>
            </a:r>
            <a:endParaRPr lang="en-US" sz="1600" b="0" i="0" u="none" strike="noStrike" kern="0" cap="none" spc="0" baseline="0">
              <a:solidFill>
                <a:srgbClr val="000000"/>
              </a:solidFill>
              <a:uFillTx/>
              <a:latin typeface="游ゴシック" pitchFamily="50"/>
              <a:ea typeface="游ゴシック" pitchFamily="50"/>
              <a:cs typeface="Arial"/>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600" b="0" i="0" u="none" strike="noStrike" kern="0" cap="none" spc="0" baseline="0">
              <a:solidFill>
                <a:srgbClr val="595959"/>
              </a:solidFill>
              <a:uFillTx/>
              <a:latin typeface="Arial"/>
              <a:ea typeface="Arial"/>
              <a:cs typeface="Arial"/>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600" b="0" i="0" u="none" strike="noStrike" kern="0" cap="none" spc="0" baseline="0">
              <a:solidFill>
                <a:srgbClr val="595959"/>
              </a:solidFill>
              <a:uFillTx/>
              <a:latin typeface="Arial"/>
              <a:ea typeface="Arial"/>
              <a:cs typeface="Arial"/>
            </a:endParaRPr>
          </a:p>
        </p:txBody>
      </p:sp>
      <p:sp>
        <p:nvSpPr>
          <p:cNvPr id="5" name="Google Shape;265;p39"/>
          <p:cNvSpPr txBox="1"/>
          <p:nvPr/>
        </p:nvSpPr>
        <p:spPr>
          <a:xfrm>
            <a:off x="3137379" y="1020177"/>
            <a:ext cx="2728203" cy="3393603"/>
          </a:xfrm>
          <a:prstGeom prst="rect">
            <a:avLst/>
          </a:prstGeom>
          <a:noFill/>
          <a:ln w="9528" cap="flat">
            <a:solidFill>
              <a:srgbClr val="000000"/>
            </a:solidFill>
            <a:prstDash val="solid"/>
            <a:round/>
          </a:ln>
        </p:spPr>
        <p:txBody>
          <a:bodyPr vert="horz" wrap="square" lIns="91421" tIns="91421" rIns="91421" bIns="9142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ja-JP" sz="1600" b="0" i="0" u="none" strike="noStrike" kern="0" cap="none" spc="0" baseline="0">
                <a:solidFill>
                  <a:srgbClr val="000000"/>
                </a:solidFill>
                <a:uFillTx/>
                <a:latin typeface="游ゴシック" pitchFamily="50"/>
                <a:ea typeface="游ゴシック" pitchFamily="50"/>
                <a:cs typeface="Arial"/>
              </a:rPr>
              <a:t>・キャラクター作成</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500" b="0" i="0" u="none" strike="noStrike" kern="0" cap="none" spc="0" baseline="0">
              <a:solidFill>
                <a:srgbClr val="000000"/>
              </a:solidFill>
              <a:uFillTx/>
              <a:latin typeface="游ゴシック" pitchFamily="50"/>
              <a:ea typeface="游ゴシック" pitchFamily="50"/>
              <a:cs typeface="Arial"/>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300" b="0" i="0" u="none" strike="noStrike" kern="0" cap="none" spc="0" baseline="0">
                <a:solidFill>
                  <a:srgbClr val="000000"/>
                </a:solidFill>
                <a:uFillTx/>
                <a:latin typeface="游ゴシック" pitchFamily="50"/>
                <a:ea typeface="游ゴシック" pitchFamily="50"/>
                <a:cs typeface="Arial"/>
              </a:rPr>
              <a:t>1. </a:t>
            </a:r>
            <a:r>
              <a:rPr lang="ja-JP" sz="1200" b="0" i="0" u="none" strike="noStrike" kern="0" cap="none" spc="0" baseline="0">
                <a:solidFill>
                  <a:srgbClr val="000000"/>
                </a:solidFill>
                <a:uFillTx/>
                <a:latin typeface="游ゴシック" pitchFamily="50"/>
                <a:ea typeface="游ゴシック" pitchFamily="50"/>
                <a:cs typeface="Arial"/>
              </a:rPr>
              <a:t>最初に作った動画の男性二人の顔が映った動画を切り抜く</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300" b="0" i="0" u="none" strike="noStrike" kern="0" cap="none" spc="0" baseline="0">
              <a:solidFill>
                <a:srgbClr val="000000"/>
              </a:solidFill>
              <a:uFillTx/>
              <a:latin typeface="Arial"/>
              <a:ea typeface="Arial"/>
              <a:cs typeface="Arial"/>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300" b="0" i="0" u="none" strike="noStrike" kern="0" cap="none" spc="0" baseline="0">
                <a:solidFill>
                  <a:srgbClr val="000000"/>
                </a:solidFill>
                <a:uFillTx/>
                <a:latin typeface="游ゴシック" pitchFamily="50"/>
                <a:ea typeface="游ゴシック" pitchFamily="50"/>
                <a:cs typeface="Arial"/>
              </a:rPr>
              <a:t>2.</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300" b="0" i="0" u="none" strike="noStrike" kern="0" cap="none" spc="0" baseline="0">
              <a:solidFill>
                <a:srgbClr val="595959"/>
              </a:solidFill>
              <a:uFillTx/>
              <a:latin typeface="Arial"/>
              <a:ea typeface="Arial"/>
              <a:cs typeface="Arial"/>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300" b="0" i="0" u="none" strike="noStrike" kern="0" cap="none" spc="0" baseline="0">
              <a:solidFill>
                <a:srgbClr val="595959"/>
              </a:solidFill>
              <a:uFillTx/>
              <a:latin typeface="Arial"/>
              <a:ea typeface="Arial"/>
              <a:cs typeface="Arial"/>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300" b="0" i="0" u="none" strike="noStrike" kern="0" cap="none" spc="0" baseline="0">
              <a:solidFill>
                <a:srgbClr val="595959"/>
              </a:solidFill>
              <a:uFillTx/>
              <a:latin typeface="Arial"/>
              <a:ea typeface="Arial"/>
              <a:cs typeface="Arial"/>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300" b="0" i="0" u="none" strike="noStrike" kern="0" cap="none" spc="0" baseline="0">
              <a:solidFill>
                <a:srgbClr val="595959"/>
              </a:solidFill>
              <a:uFillTx/>
              <a:latin typeface="Arial"/>
              <a:ea typeface="Arial"/>
              <a:cs typeface="Arial"/>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300" b="0" i="0" u="none" strike="noStrike" kern="0" cap="none" spc="0" baseline="0">
              <a:solidFill>
                <a:srgbClr val="595959"/>
              </a:solidFill>
              <a:uFillTx/>
              <a:latin typeface="Arial"/>
              <a:ea typeface="Arial"/>
              <a:cs typeface="Arial"/>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300" b="0" i="0" u="none" strike="noStrike" kern="0" cap="none" spc="0" baseline="0">
              <a:solidFill>
                <a:srgbClr val="595959"/>
              </a:solidFill>
              <a:uFillTx/>
              <a:latin typeface="Arial"/>
              <a:ea typeface="Arial"/>
              <a:cs typeface="Arial"/>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300" b="0" i="0" u="none" strike="noStrike" kern="0" cap="none" spc="0" baseline="0">
              <a:solidFill>
                <a:srgbClr val="595959"/>
              </a:solidFill>
              <a:uFillTx/>
              <a:latin typeface="Arial"/>
              <a:ea typeface="Arial"/>
              <a:cs typeface="Arial"/>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300" b="0" i="0" u="none" strike="noStrike" kern="0" cap="none" spc="0" baseline="0">
              <a:solidFill>
                <a:srgbClr val="595959"/>
              </a:solidFill>
              <a:uFillTx/>
              <a:latin typeface="Arial"/>
              <a:ea typeface="Arial"/>
              <a:cs typeface="Arial"/>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300" b="0" i="0" u="none" strike="noStrike" kern="0" cap="none" spc="0" baseline="0">
              <a:solidFill>
                <a:srgbClr val="595959"/>
              </a:solidFill>
              <a:uFillTx/>
              <a:latin typeface="Arial"/>
              <a:ea typeface="Arial"/>
              <a:cs typeface="Arial"/>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300" b="0" i="0" u="none" strike="noStrike" kern="0" cap="none" spc="0" baseline="0">
              <a:solidFill>
                <a:srgbClr val="595959"/>
              </a:solidFill>
              <a:uFillTx/>
              <a:latin typeface="Arial"/>
              <a:ea typeface="Arial"/>
              <a:cs typeface="Arial"/>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300" b="0" i="0" u="none" strike="noStrike" kern="0" cap="none" spc="0" baseline="0">
                <a:solidFill>
                  <a:srgbClr val="595959"/>
                </a:solidFill>
                <a:uFillTx/>
                <a:latin typeface="Arial"/>
                <a:ea typeface="Arial"/>
                <a:cs typeface="Arial"/>
              </a:rPr>
              <a:t>3. </a:t>
            </a:r>
            <a:r>
              <a:rPr lang="ja-JP" sz="1300" b="0" i="0" u="none" strike="noStrike" kern="0" cap="none" spc="0" baseline="0">
                <a:solidFill>
                  <a:srgbClr val="595959"/>
                </a:solidFill>
                <a:uFillTx/>
                <a:latin typeface="游ゴシック" pitchFamily="50"/>
                <a:ea typeface="游ゴシック" pitchFamily="50"/>
                <a:cs typeface="Arial"/>
              </a:rPr>
              <a:t>プロンプト上に＠で呼び出す</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700" b="0" i="0" u="none" strike="noStrike" kern="0" cap="none" spc="0" baseline="0">
              <a:solidFill>
                <a:srgbClr val="595959"/>
              </a:solidFill>
              <a:uFillTx/>
              <a:latin typeface="Arial"/>
              <a:ea typeface="Arial"/>
              <a:cs typeface="Arial"/>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400" b="0" i="0" u="none" strike="noStrike" kern="0" cap="none" spc="0" baseline="0">
              <a:solidFill>
                <a:srgbClr val="595959"/>
              </a:solidFill>
              <a:uFillTx/>
              <a:latin typeface="Arial"/>
              <a:ea typeface="Arial"/>
              <a:cs typeface="Arial"/>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600" b="0" i="0" u="none" strike="noStrike" kern="0" cap="none" spc="0" baseline="0">
              <a:solidFill>
                <a:srgbClr val="595959"/>
              </a:solidFill>
              <a:uFillTx/>
              <a:latin typeface="Arial"/>
              <a:ea typeface="Arial"/>
              <a:cs typeface="Arial"/>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600" b="0" i="0" u="none" strike="noStrike" kern="0" cap="none" spc="0" baseline="0">
              <a:solidFill>
                <a:srgbClr val="595959"/>
              </a:solidFill>
              <a:uFillTx/>
              <a:latin typeface="Arial"/>
              <a:ea typeface="Arial"/>
              <a:cs typeface="Arial"/>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600" b="0" i="0" u="none" strike="noStrike" kern="0" cap="none" spc="0" baseline="0">
              <a:solidFill>
                <a:srgbClr val="595959"/>
              </a:solidFill>
              <a:uFillTx/>
              <a:latin typeface="Arial"/>
              <a:ea typeface="Arial"/>
              <a:cs typeface="Arial"/>
            </a:endParaRPr>
          </a:p>
        </p:txBody>
      </p:sp>
      <p:sp>
        <p:nvSpPr>
          <p:cNvPr id="6" name="Google Shape;266;p39"/>
          <p:cNvSpPr txBox="1"/>
          <p:nvPr/>
        </p:nvSpPr>
        <p:spPr>
          <a:xfrm>
            <a:off x="5865574" y="1017974"/>
            <a:ext cx="2816699" cy="3393603"/>
          </a:xfrm>
          <a:prstGeom prst="rect">
            <a:avLst/>
          </a:prstGeom>
          <a:noFill/>
          <a:ln w="9528" cap="flat">
            <a:solidFill>
              <a:srgbClr val="000000"/>
            </a:solidFill>
            <a:prstDash val="solid"/>
            <a:round/>
          </a:ln>
        </p:spPr>
        <p:txBody>
          <a:bodyPr vert="horz" wrap="square" lIns="91421" tIns="91421" rIns="91421" bIns="9142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ja-JP" sz="1800" b="0" i="0" u="none" strike="noStrike" kern="0" cap="none" spc="0" baseline="0">
                <a:solidFill>
                  <a:srgbClr val="595959"/>
                </a:solidFill>
                <a:uFillTx/>
                <a:latin typeface="Arial"/>
                <a:ea typeface="Arial"/>
                <a:cs typeface="Arial"/>
              </a:rPr>
              <a:t>　</a:t>
            </a:r>
            <a:r>
              <a:rPr lang="ja-JP" sz="1600" b="0" i="0" u="none" strike="noStrike" kern="0" cap="none" spc="0" baseline="0">
                <a:solidFill>
                  <a:srgbClr val="000000"/>
                </a:solidFill>
                <a:uFillTx/>
                <a:latin typeface="游ゴシック" pitchFamily="50"/>
                <a:ea typeface="游ゴシック" pitchFamily="50"/>
                <a:cs typeface="Arial"/>
              </a:rPr>
              <a:t>・次の動画</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0" cap="none" spc="0" baseline="0">
              <a:solidFill>
                <a:srgbClr val="000000"/>
              </a:solidFill>
              <a:uFillTx/>
              <a:latin typeface="Arial"/>
              <a:ea typeface="Arial"/>
              <a:cs typeface="Arial"/>
            </a:endParaRPr>
          </a:p>
        </p:txBody>
      </p:sp>
      <p:sp>
        <p:nvSpPr>
          <p:cNvPr id="7" name="Google Shape;267;p39"/>
          <p:cNvSpPr txBox="1"/>
          <p:nvPr/>
        </p:nvSpPr>
        <p:spPr>
          <a:xfrm>
            <a:off x="705477" y="4483623"/>
            <a:ext cx="7503602" cy="711896"/>
          </a:xfrm>
          <a:prstGeom prst="rect">
            <a:avLst/>
          </a:prstGeom>
          <a:noFill/>
          <a:ln cap="flat">
            <a:noFill/>
          </a:ln>
        </p:spPr>
        <p:txBody>
          <a:bodyPr vert="horz" wrap="square" lIns="91421" tIns="91421" rIns="91421" bIns="9142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ja-JP" sz="1800" b="0" i="0" u="none" strike="noStrike" kern="0" cap="none" spc="0" baseline="0">
                <a:solidFill>
                  <a:srgbClr val="0000FF"/>
                </a:solidFill>
                <a:uFillTx/>
                <a:latin typeface="Arial"/>
                <a:ea typeface="Arial"/>
                <a:cs typeface="Arial"/>
              </a:rPr>
              <a:t>・キャラクターを作成すると同一人物の指定が可能</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800" b="0" i="0" u="none" strike="noStrike" kern="0" cap="none" spc="0" baseline="0">
                <a:solidFill>
                  <a:srgbClr val="0000FF"/>
                </a:solidFill>
                <a:uFillTx/>
                <a:latin typeface="Arial"/>
                <a:ea typeface="Arial"/>
                <a:cs typeface="Arial"/>
              </a:rPr>
              <a:t>→ ストーリー展開が容易に。</a:t>
            </a:r>
          </a:p>
        </p:txBody>
      </p:sp>
      <p:pic>
        <p:nvPicPr>
          <p:cNvPr id="8" name="Google Shape;270;p39" title="スクリーンショット 2026-01-26 14.29.26.jpeg">
            <a:extLst>
              <a:ext uri="{FF2B5EF4-FFF2-40B4-BE49-F238E27FC236}">
                <a16:creationId xmlns:a16="http://schemas.microsoft.com/office/drawing/2014/main" id="{00000000-0000-0000-0000-000000000000}"/>
              </a:ext>
            </a:extLst>
          </p:cNvPr>
          <p:cNvPicPr>
            <a:picLocks noChangeAspect="1"/>
          </p:cNvPicPr>
          <p:nvPr/>
        </p:nvPicPr>
        <p:blipFill>
          <a:blip r:embed="rId7">
            <a:alphaModFix/>
          </a:blip>
          <a:stretch>
            <a:fillRect/>
          </a:stretch>
        </p:blipFill>
        <p:spPr>
          <a:xfrm>
            <a:off x="3740728" y="1983470"/>
            <a:ext cx="1635276" cy="1986003"/>
          </a:xfrm>
          <a:prstGeom prst="rect">
            <a:avLst/>
          </a:prstGeom>
          <a:noFill/>
          <a:ln cap="flat">
            <a:noFill/>
          </a:ln>
        </p:spPr>
      </p:pic>
      <p:pic>
        <p:nvPicPr>
          <p:cNvPr id="9" name="r3E6GJ8gLI-7vHC4zp4HtGNaDkp5Lnhsz6fiP8utmis">
            <a:extLst>
              <a:ext uri="{FF2B5EF4-FFF2-40B4-BE49-F238E27FC236}">
                <a16:creationId xmlns:a16="http://schemas.microsoft.com/office/drawing/2014/main" id="{00000000-0000-0000-0000-000000000000}"/>
              </a:ext>
            </a:extLst>
          </p:cNvPr>
          <p:cNvPicPr>
            <a:picLocks noChangeAspect="1"/>
          </p:cNvPicPr>
          <p:nvPr>
            <a:videoFile r:link="rId2"/>
            <p:extLst>
              <p:ext uri="{DAA4B4D4-6D71-4841-9C94-3DE7FCFB9230}">
                <p14:media xmlns:p14="http://schemas.microsoft.com/office/powerpoint/2010/main" r:embed="rId1"/>
              </p:ext>
            </p:extLst>
          </p:nvPr>
        </p:nvPicPr>
        <p:blipFill>
          <a:blip r:embed="rId8"/>
          <a:stretch>
            <a:fillRect/>
          </a:stretch>
        </p:blipFill>
        <p:spPr>
          <a:xfrm>
            <a:off x="6449738" y="1409840"/>
            <a:ext cx="1632706" cy="2968563"/>
          </a:xfrm>
          <a:prstGeom prst="rect">
            <a:avLst/>
          </a:prstGeom>
          <a:noFill/>
          <a:ln cap="flat">
            <a:noFill/>
          </a:ln>
        </p:spPr>
      </p:pic>
      <p:pic>
        <p:nvPicPr>
          <p:cNvPr id="10" name="MuPx74bJwrCXg94tuDCS2nNQICfy4mnBVYnsHy6bnpM">
            <a:extLst>
              <a:ext uri="{FF2B5EF4-FFF2-40B4-BE49-F238E27FC236}">
                <a16:creationId xmlns:a16="http://schemas.microsoft.com/office/drawing/2014/main" id="{00000000-0000-0000-0000-000000000000}"/>
              </a:ext>
            </a:extLst>
          </p:cNvPr>
          <p:cNvPicPr>
            <a:picLocks noChangeAspect="1"/>
          </p:cNvPicPr>
          <p:nvPr>
            <a:videoFile r:link="rId4"/>
            <p:extLst>
              <p:ext uri="{DAA4B4D4-6D71-4841-9C94-3DE7FCFB9230}">
                <p14:media xmlns:p14="http://schemas.microsoft.com/office/powerpoint/2010/main" r:embed="rId3"/>
              </p:ext>
            </p:extLst>
          </p:nvPr>
        </p:nvPicPr>
        <p:blipFill>
          <a:blip r:embed="rId9"/>
          <a:stretch>
            <a:fillRect/>
          </a:stretch>
        </p:blipFill>
        <p:spPr>
          <a:xfrm>
            <a:off x="920663" y="1342165"/>
            <a:ext cx="1669932" cy="3036237"/>
          </a:xfrm>
          <a:prstGeom prst="rect">
            <a:avLst/>
          </a:prstGeom>
          <a:noFill/>
          <a:ln cap="flat">
            <a:noFill/>
          </a:ln>
        </p:spPr>
      </p:pic>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interactiveSeq">
                <p:stCondLst>
                  <p:cond evt="onClick" delay="0">
                    <p:tgtEl>
                      <p:spTgt spid="9"/>
                    </p:tgtEl>
                  </p:cond>
                </p:stCondLst>
                <p:childTnLst>
                  <p:par>
                    <p:cTn id="3" fill="hold">
                      <p:stCondLst>
                        <p:cond evt="onBegin" delay="0">
                          <p:tn val="2"/>
                        </p:cond>
                      </p:stCondLst>
                      <p:childTnLst>
                        <p:par>
                          <p:cTn id="4" fill="hold">
                            <p:stCondLst>
                              <p:cond delay="0"/>
                            </p:stCondLst>
                            <p:childTnLst>
                              <p:par>
                                <p:cTn id="5" presetID="2" presetClass="mediacall" presetSubtype="0" fill="hold" nodeType="clickEffect">
                                  <p:stCondLst>
                                    <p:cond delay="0"/>
                                  </p:stCondLst>
                                  <p:childTnLst>
                                    <p:cmd type="call" cmd="togglePause">
                                      <p:cBhvr>
                                        <p:cTn id="6"/>
                                        <p:tgtEl>
                                          <p:spTgt spid="9"/>
                                        </p:tgtEl>
                                      </p:cBhvr>
                                    </p:cmd>
                                  </p:childTnLst>
                                </p:cTn>
                              </p:par>
                            </p:childTnLst>
                          </p:cTn>
                        </p:par>
                      </p:childTnLst>
                    </p:cTn>
                  </p:par>
                </p:childTnLst>
              </p:cTn>
              <p:nextCondLst>
                <p:cond evt="onClick" delay="0">
                  <p:tgtEl>
                    <p:spTgt spid="9"/>
                  </p:tgtEl>
                </p:cond>
              </p:nextCondLst>
            </p:seq>
            <p:video>
              <p:cMediaNode>
                <p:cTn id="7">
                  <p:stCondLst>
                    <p:cond delay="indefinite"/>
                  </p:stCondLst>
                  <p:endCondLst>
                    <p:cond evt="onNext" delay="0">
                      <p:tgtEl>
                        <p:sldTgt/>
                      </p:tgtEl>
                    </p:cond>
                    <p:cond evt="onPrev" delay="0">
                      <p:tgtEl>
                        <p:sldTgt/>
                      </p:tgtEl>
                    </p:cond>
                  </p:endCondLst>
                </p:cTn>
                <p:tgtEl>
                  <p:spTgt spid="9"/>
                </p:tgtEl>
              </p:cMediaNode>
            </p:video>
            <p:seq concurrent="1" nextAc="seek">
              <p:cTn id="8" dur="indefinite" nodeType="interactiveSeq">
                <p:stCondLst>
                  <p:cond evt="onClick" delay="0">
                    <p:tgtEl>
                      <p:spTgt spid="10"/>
                    </p:tgtEl>
                  </p:cond>
                </p:stCondLst>
                <p:childTnLst>
                  <p:par>
                    <p:cTn id="9" fill="hold">
                      <p:stCondLst>
                        <p:cond evt="onBegin" delay="0">
                          <p:tn val="8"/>
                        </p:cond>
                      </p:stCondLst>
                      <p:childTnLst>
                        <p:par>
                          <p:cTn id="10" fill="hold">
                            <p:stCondLst>
                              <p:cond delay="0"/>
                            </p:stCondLst>
                            <p:childTnLst>
                              <p:par>
                                <p:cTn id="11" presetID="2" presetClass="mediacall" presetSubtype="0" fill="hold" nodeType="clickEffect">
                                  <p:stCondLst>
                                    <p:cond delay="0"/>
                                  </p:stCondLst>
                                  <p:childTnLst>
                                    <p:cmd type="call" cmd="togglePause">
                                      <p:cBhvr>
                                        <p:cTn id="12"/>
                                        <p:tgtEl>
                                          <p:spTgt spid="10"/>
                                        </p:tgtEl>
                                      </p:cBhvr>
                                    </p:cmd>
                                  </p:childTnLst>
                                </p:cTn>
                              </p:par>
                            </p:childTnLst>
                          </p:cTn>
                        </p:par>
                      </p:childTnLst>
                    </p:cTn>
                  </p:par>
                </p:childTnLst>
              </p:cTn>
              <p:nextCondLst>
                <p:cond evt="onClick" delay="0">
                  <p:tgtEl>
                    <p:spTgt spid="10"/>
                  </p:tgtEl>
                </p:cond>
              </p:nextCondLst>
            </p:seq>
            <p:video>
              <p:cMediaNode>
                <p:cTn id="13">
                  <p:stCondLst>
                    <p:cond delay="indefinite"/>
                  </p:stCondLst>
                  <p:endCondLst>
                    <p:cond evt="onNext" delay="0">
                      <p:tgtEl>
                        <p:sldTgt/>
                      </p:tgtEl>
                    </p:cond>
                    <p:cond evt="onPrev" delay="0">
                      <p:tgtEl>
                        <p:sldTgt/>
                      </p:tgtEl>
                    </p:cond>
                  </p:endCondLst>
                </p:cTn>
                <p:tgtEl>
                  <p:spTgt spid="10"/>
                </p:tgtEl>
              </p:cMediaNode>
            </p:vide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name="Slide27">
    <p:spTree>
      <p:nvGrpSpPr>
        <p:cNvPr id="1" name=""/>
        <p:cNvGrpSpPr/>
        <p:nvPr/>
      </p:nvGrpSpPr>
      <p:grpSpPr>
        <a:xfrm>
          <a:off x="0" y="0"/>
          <a:ext cx="0" cy="0"/>
          <a:chOff x="0" y="0"/>
          <a:chExt cx="0" cy="0"/>
        </a:xfrm>
      </p:grpSpPr>
      <p:sp>
        <p:nvSpPr>
          <p:cNvPr id="2" name="Google Shape;275;p40"/>
          <p:cNvSpPr txBox="1">
            <a:spLocks noGrp="1"/>
          </p:cNvSpPr>
          <p:nvPr>
            <p:ph type="title"/>
          </p:nvPr>
        </p:nvSpPr>
        <p:spPr/>
        <p:txBody>
          <a:bodyPr anchorCtr="0"/>
          <a:lstStyle/>
          <a:p>
            <a:pPr lvl="0" algn="l"/>
            <a:r>
              <a:rPr lang="ja-JP" altLang="en-US"/>
              <a:t>　　　　　　・不便な点</a:t>
            </a: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theme/theme1.xml><?xml version="1.0" encoding="utf-8"?>
<a:theme xmlns:a="http://schemas.openxmlformats.org/drawingml/2006/main" name="Simple Lig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TotalTime>
  <Words>1099</Words>
  <Application>Microsoft Office PowerPoint</Application>
  <PresentationFormat>ワイド画面</PresentationFormat>
  <Paragraphs>184</Paragraphs>
  <Slides>17</Slides>
  <Notes>14</Notes>
  <HiddenSlides>0</HiddenSlides>
  <MMClips>7</MMClips>
  <ScaleCrop>false</ScaleCrop>
  <HeadingPairs>
    <vt:vector size="6" baseType="variant">
      <vt:variant>
        <vt:lpstr>使用されているフォント</vt:lpstr>
      </vt:variant>
      <vt:variant>
        <vt:i4>4</vt:i4>
      </vt:variant>
      <vt:variant>
        <vt:lpstr>テーマ</vt:lpstr>
      </vt:variant>
      <vt:variant>
        <vt:i4>1</vt:i4>
      </vt:variant>
      <vt:variant>
        <vt:lpstr>スライド タイトル</vt:lpstr>
      </vt:variant>
      <vt:variant>
        <vt:i4>17</vt:i4>
      </vt:variant>
    </vt:vector>
  </HeadingPairs>
  <TitlesOfParts>
    <vt:vector size="22" baseType="lpstr">
      <vt:lpstr>-webkit-standard</vt:lpstr>
      <vt:lpstr>游ゴシック</vt:lpstr>
      <vt:lpstr>游ゴシック Light</vt:lpstr>
      <vt:lpstr>Arial</vt:lpstr>
      <vt:lpstr>Simple Light</vt:lpstr>
      <vt:lpstr>AI動画生成を用いた 分岐型医学英語の開発と 実装上の課題</vt:lpstr>
      <vt:lpstr>医学英語教材の作成におけるコストパフォーマンスを考慮したAIの実用化とその有効性の評価</vt:lpstr>
      <vt:lpstr> 英語教室配属実習で H5pLumi、Sora by Open AIを用いて 医学英語教材のeラーニング教材開発を行った。</vt:lpstr>
      <vt:lpstr>Sora2の簡単な概要</vt:lpstr>
      <vt:lpstr>動画生成過程  使用ツール：Sora2 by OPEN AI</vt:lpstr>
      <vt:lpstr>　　　　　　・便利な点</vt:lpstr>
      <vt:lpstr>圧倒的なコストパフォーマンス</vt:lpstr>
      <vt:lpstr>キャラクター作成、展開が容易</vt:lpstr>
      <vt:lpstr>　　　　　　・不便な点</vt:lpstr>
      <vt:lpstr>プロンプトの最適解が無い (例AED) </vt:lpstr>
      <vt:lpstr>プロンプトの最適解が無い (例AED) </vt:lpstr>
      <vt:lpstr>プロンプトの最適解が無い (例AED) </vt:lpstr>
      <vt:lpstr>プロンプトの最適解が無い（限界） (例AED)   </vt:lpstr>
      <vt:lpstr>教科書レベルにおいては矛盾が生じる場合も</vt:lpstr>
      <vt:lpstr>                         AI動画生成過程のまとめ</vt:lpstr>
      <vt:lpstr>学生視点でのAI活用</vt:lpstr>
      <vt:lpstr>END</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医学英語教育における生成AI活用の試み  ― CPR教材の作成を通して ―</dc:title>
  <dc:creator>DE</dc:creator>
  <cp:lastModifiedBy>DE</cp:lastModifiedBy>
  <cp:revision>5</cp:revision>
  <dcterms:modified xsi:type="dcterms:W3CDTF">2026-07-10T02:55:39Z</dcterms:modified>
</cp:coreProperties>
</file>