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2" r:id="rId1"/>
    <p:sldMasterId id="2147483684" r:id="rId2"/>
  </p:sldMasterIdLst>
  <p:notesMasterIdLst>
    <p:notesMasterId r:id="rId40"/>
  </p:notesMasterIdLst>
  <p:sldIdLst>
    <p:sldId id="313" r:id="rId3"/>
    <p:sldId id="314" r:id="rId4"/>
    <p:sldId id="317" r:id="rId5"/>
    <p:sldId id="320" r:id="rId6"/>
    <p:sldId id="315" r:id="rId7"/>
    <p:sldId id="319" r:id="rId8"/>
    <p:sldId id="282" r:id="rId9"/>
    <p:sldId id="321" r:id="rId10"/>
    <p:sldId id="325" r:id="rId11"/>
    <p:sldId id="322" r:id="rId12"/>
    <p:sldId id="327" r:id="rId13"/>
    <p:sldId id="328" r:id="rId14"/>
    <p:sldId id="378" r:id="rId15"/>
    <p:sldId id="376" r:id="rId16"/>
    <p:sldId id="388" r:id="rId17"/>
    <p:sldId id="379" r:id="rId18"/>
    <p:sldId id="386" r:id="rId19"/>
    <p:sldId id="380" r:id="rId20"/>
    <p:sldId id="381" r:id="rId21"/>
    <p:sldId id="382" r:id="rId22"/>
    <p:sldId id="383" r:id="rId23"/>
    <p:sldId id="384" r:id="rId24"/>
    <p:sldId id="387" r:id="rId25"/>
    <p:sldId id="359" r:id="rId26"/>
    <p:sldId id="353" r:id="rId27"/>
    <p:sldId id="341" r:id="rId28"/>
    <p:sldId id="355" r:id="rId29"/>
    <p:sldId id="365" r:id="rId30"/>
    <p:sldId id="367" r:id="rId31"/>
    <p:sldId id="366" r:id="rId32"/>
    <p:sldId id="356" r:id="rId33"/>
    <p:sldId id="372" r:id="rId34"/>
    <p:sldId id="358" r:id="rId35"/>
    <p:sldId id="339" r:id="rId36"/>
    <p:sldId id="348" r:id="rId37"/>
    <p:sldId id="375" r:id="rId38"/>
    <p:sldId id="377" r:id="rId39"/>
  </p:sldIdLst>
  <p:sldSz cx="9144000" cy="5143500" type="screen16x9"/>
  <p:notesSz cx="6858000" cy="9144000"/>
  <p:embeddedFontLst>
    <p:embeddedFont>
      <p:font typeface="Meiryo" panose="020B0604030504040204" pitchFamily="34" charset="-128"/>
      <p:regular r:id="rId41"/>
      <p:bold r:id="rId42"/>
      <p:italic r:id="rId43"/>
      <p:boldItalic r:id="rId44"/>
    </p:embeddedFont>
    <p:embeddedFont>
      <p:font typeface="Meiryo" panose="020B0604030504040204" pitchFamily="34" charset="-128"/>
      <p:regular r:id="rId41"/>
      <p:bold r:id="rId42"/>
      <p:italic r:id="rId43"/>
      <p:boldItalic r:id="rId44"/>
    </p:embeddedFont>
    <p:embeddedFont>
      <p:font typeface="Noto Sans JP" panose="020B0200000000000000" pitchFamily="34" charset="-128"/>
      <p:regular r:id="rId45"/>
      <p:bold r:id="rId46"/>
    </p:embeddedFont>
    <p:embeddedFont>
      <p:font typeface="游ゴシック" panose="020B0400000000000000" pitchFamily="34" charset="-128"/>
      <p:regular r:id="rId47"/>
      <p:bold r:id="rId48"/>
    </p:embeddedFont>
    <p:embeddedFont>
      <p:font typeface="游ゴシック Light" panose="020B0300000000000000" pitchFamily="34" charset="-128"/>
      <p:regular r:id="rId49"/>
    </p:embeddedFont>
    <p:embeddedFont>
      <p:font typeface="游明朝" panose="02020400000000000000" pitchFamily="18" charset="-128"/>
      <p:regular r:id="rId50"/>
    </p:embeddedFont>
    <p:embeddedFont>
      <p:font typeface="Meiryo UI" panose="020B0604030504040204" pitchFamily="34" charset="-128"/>
      <p:regular r:id="rId51"/>
      <p:bold r:id="rId52"/>
      <p:italic r:id="rId53"/>
      <p:boldItalic r:id="rId54"/>
    </p:embeddedFont>
    <p:embeddedFont>
      <p:font typeface="Noto Sans" panose="020B0502040504020204" pitchFamily="34" charset="0"/>
      <p:regular r:id="rId55"/>
      <p:bold r:id="rId56"/>
    </p:embeddedFont>
    <p:embeddedFont>
      <p:font typeface="Roboto" panose="02000000000000000000" pitchFamily="2" charset="0"/>
      <p:regular r:id="rId57"/>
      <p:bold r:id="rId58"/>
      <p:italic r:id="rId59"/>
      <p:boldItalic r:id="rId6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FF"/>
    <a:srgbClr val="132C96"/>
    <a:srgbClr val="CCECFF"/>
    <a:srgbClr val="E2EB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078" autoAdjust="0"/>
    <p:restoredTop sz="93040" autoAdjust="0"/>
  </p:normalViewPr>
  <p:slideViewPr>
    <p:cSldViewPr snapToGrid="0">
      <p:cViewPr varScale="1">
        <p:scale>
          <a:sx n="142" d="100"/>
          <a:sy n="142" d="100"/>
        </p:scale>
        <p:origin x="176" y="32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font" Target="fonts/font10.fntdata"/><Relationship Id="rId55" Type="http://schemas.openxmlformats.org/officeDocument/2006/relationships/font" Target="fonts/font15.fntdata"/><Relationship Id="rId63"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font" Target="fonts/font13.fntdata"/><Relationship Id="rId58" Type="http://schemas.openxmlformats.org/officeDocument/2006/relationships/font" Target="fonts/font18.fntdata"/><Relationship Id="rId5" Type="http://schemas.openxmlformats.org/officeDocument/2006/relationships/slide" Target="slides/slide3.xml"/><Relationship Id="rId61" Type="http://schemas.openxmlformats.org/officeDocument/2006/relationships/presProps" Target="pres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3.fntdata"/><Relationship Id="rId48" Type="http://schemas.openxmlformats.org/officeDocument/2006/relationships/font" Target="fonts/font8.fntdata"/><Relationship Id="rId56" Type="http://schemas.openxmlformats.org/officeDocument/2006/relationships/font" Target="fonts/font16.fntdata"/><Relationship Id="rId64"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font" Target="fonts/font11.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6.fntdata"/><Relationship Id="rId59" Type="http://schemas.openxmlformats.org/officeDocument/2006/relationships/font" Target="fonts/font19.fntdata"/><Relationship Id="rId20" Type="http://schemas.openxmlformats.org/officeDocument/2006/relationships/slide" Target="slides/slide18.xml"/><Relationship Id="rId41" Type="http://schemas.openxmlformats.org/officeDocument/2006/relationships/font" Target="fonts/font1.fntdata"/><Relationship Id="rId54" Type="http://schemas.openxmlformats.org/officeDocument/2006/relationships/font" Target="fonts/font14.fntdata"/><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9.fntdata"/><Relationship Id="rId57" Type="http://schemas.openxmlformats.org/officeDocument/2006/relationships/font" Target="fonts/font17.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font" Target="fonts/font4.fntdata"/><Relationship Id="rId52" Type="http://schemas.openxmlformats.org/officeDocument/2006/relationships/font" Target="fonts/font12.fntdata"/><Relationship Id="rId60" Type="http://schemas.openxmlformats.org/officeDocument/2006/relationships/font" Target="fonts/font20.fntdata"/><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JP"/>
          </a:p>
        </p:txBody>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txBody>
          <a:bodyPr/>
          <a:lstStyle/>
          <a:p>
            <a:endParaRPr lang="en-JP"/>
          </a:p>
        </p:txBody>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24615119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C42CC-B465-8729-256E-094BE2341CD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BA75424-986B-5855-CDB3-15987B08AE0D}"/>
              </a:ext>
            </a:extLst>
          </p:cNvPr>
          <p:cNvSpPr>
            <a:spLocks noGrp="1" noRot="1" noChangeAspect="1"/>
          </p:cNvSpPr>
          <p:nvPr>
            <p:ph type="sldImg"/>
          </p:nvPr>
        </p:nvSpPr>
        <p:spPr>
          <a:xfrm>
            <a:off x="381000" y="685800"/>
            <a:ext cx="6096000" cy="3429000"/>
          </a:xfrm>
        </p:spPr>
        <p:txBody>
          <a:bodyPr/>
          <a:lstStyle/>
          <a:p>
            <a:endParaRPr lang="en-JP"/>
          </a:p>
        </p:txBody>
      </p:sp>
      <p:sp>
        <p:nvSpPr>
          <p:cNvPr id="3" name="ノート プレースホルダー 2">
            <a:extLst>
              <a:ext uri="{FF2B5EF4-FFF2-40B4-BE49-F238E27FC236}">
                <a16:creationId xmlns:a16="http://schemas.microsoft.com/office/drawing/2014/main" id="{003C72EE-D165-3267-BE7D-870CC7AFF971}"/>
              </a:ext>
            </a:extLst>
          </p:cNvPr>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tLang="ja-JP" dirty="0"/>
              <a:t>By sharing student perspectives and survey findings, we hope to stimulate discussion among medical English educators regarding current challenges and potential strategies for improving medical English education in Japan. </a:t>
            </a:r>
            <a:endParaRPr lang="ja-JP" altLang="ja-JP" dirty="0"/>
          </a:p>
        </p:txBody>
      </p:sp>
    </p:spTree>
    <p:extLst>
      <p:ext uri="{BB962C8B-B14F-4D97-AF65-F5344CB8AC3E}">
        <p14:creationId xmlns:p14="http://schemas.microsoft.com/office/powerpoint/2010/main" val="38762568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txBody>
          <a:bodyPr/>
          <a:lstStyle/>
          <a:p>
            <a:endParaRPr lang="en-JP"/>
          </a:p>
        </p:txBody>
      </p:sp>
      <p:sp>
        <p:nvSpPr>
          <p:cNvPr id="3" name="ノート プレースホルダー 2"/>
          <p:cNvSpPr>
            <a:spLocks noGrp="1"/>
          </p:cNvSpPr>
          <p:nvPr>
            <p:ph type="body" idx="1"/>
          </p:nvPr>
        </p:nvSpPr>
        <p:spPr/>
        <p:txBody>
          <a:bodyPr/>
          <a:lstStyle/>
          <a:p>
            <a:pPr marL="158750" indent="0">
              <a:buNone/>
            </a:pPr>
            <a:r>
              <a:rPr kumimoji="1" lang="en-US" altLang="ja-JP" dirty="0"/>
              <a:t>To better understand the impact of Team WADA‘s medical English education program, we conducted a questionnaire survey among student members. The survey focused on three main areas.</a:t>
            </a:r>
            <a:r>
              <a:rPr kumimoji="1" lang="ja-JP" altLang="en-US" dirty="0"/>
              <a:t> </a:t>
            </a:r>
            <a:r>
              <a:rPr kumimoji="1" lang="en-US" altLang="ja-JP" dirty="0"/>
              <a:t>First, we asked what motivated students to join Team WADA and what they expected from the program. Finally, we asked for suggestions on how the program could be improved to better meet the needs of future participants. The following slides summarize the results of this survey.</a:t>
            </a:r>
            <a:endParaRPr kumimoji="1" lang="ja-JP" altLang="en-US" dirty="0"/>
          </a:p>
        </p:txBody>
      </p:sp>
    </p:spTree>
    <p:extLst>
      <p:ext uri="{BB962C8B-B14F-4D97-AF65-F5344CB8AC3E}">
        <p14:creationId xmlns:p14="http://schemas.microsoft.com/office/powerpoint/2010/main" val="11592050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txBody>
          <a:bodyPr/>
          <a:lstStyle/>
          <a:p>
            <a:endParaRPr lang="en-JP"/>
          </a:p>
        </p:txBody>
      </p:sp>
      <p:sp>
        <p:nvSpPr>
          <p:cNvPr id="3" name="ノート プレースホルダー 2"/>
          <p:cNvSpPr>
            <a:spLocks noGrp="1"/>
          </p:cNvSpPr>
          <p:nvPr>
            <p:ph type="body" idx="1"/>
          </p:nvPr>
        </p:nvSpPr>
        <p:spPr/>
        <p:txBody>
          <a:bodyPr/>
          <a:lstStyle/>
          <a:p>
            <a:pPr marL="158750" indent="0">
              <a:buNone/>
            </a:pPr>
            <a:r>
              <a:rPr kumimoji="1" lang="en-US" altLang="ja-JP" dirty="0"/>
              <a:t>The first question asked students what they expected from Team WADA when they joined. Based on the responses from the 22 students, two major themes emerged. The first was USMLE preparation and improving medical English skills. Many students wanted to improve their English proficiency, learn medical English, and obtain practical information about the USMLE and studying abroad. Some participants also mentioned that they wanted to meet peers preparing for the USMLE so that they could exchange information and motivate each other. The second theme was study abroad information and networking. Many students hoped to learn about research opportunities and medical careers overseas. Several participants specifically wrote that they wanted to interact with internationally minded students and physicians because there were few such opportunities at their own universities. Others expressed a desire to broaden their career options by hearing firsthand experiences from people who had studied or worked abroad. Overall, these findings suggest that students viewed Team WADA not only as a place to improve their English, but also as a community where they could gain practical information, find role models, and build a network of peers with similar international aspirations.</a:t>
            </a:r>
            <a:endParaRPr kumimoji="1" lang="ja-JP" altLang="en-US" dirty="0"/>
          </a:p>
        </p:txBody>
      </p:sp>
    </p:spTree>
    <p:extLst>
      <p:ext uri="{BB962C8B-B14F-4D97-AF65-F5344CB8AC3E}">
        <p14:creationId xmlns:p14="http://schemas.microsoft.com/office/powerpoint/2010/main" val="5335554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txBody>
          <a:bodyPr/>
          <a:lstStyle/>
          <a:p>
            <a:endParaRPr lang="en-JP"/>
          </a:p>
        </p:txBody>
      </p:sp>
      <p:sp>
        <p:nvSpPr>
          <p:cNvPr id="3" name="ノート プレースホルダー 2"/>
          <p:cNvSpPr>
            <a:spLocks noGrp="1"/>
          </p:cNvSpPr>
          <p:nvPr>
            <p:ph type="body" idx="1"/>
          </p:nvPr>
        </p:nvSpPr>
        <p:spPr/>
        <p:txBody>
          <a:bodyPr/>
          <a:lstStyle/>
          <a:p>
            <a:pPr marL="158750" indent="0">
              <a:buNone/>
            </a:pPr>
            <a:r>
              <a:rPr lang="ja-JP" altLang="ja-JP" dirty="0"/>
              <a:t>Next, we asked participants about the benefits they gained from joining Team WADA. Based on the survey responses, the benefits could be categorized into three main themes: study abroad information, motivated peers, and improved medical English skills.</a:t>
            </a:r>
            <a:endParaRPr kumimoji="1" lang="ja-JP" altLang="en-US" dirty="0"/>
          </a:p>
        </p:txBody>
      </p:sp>
    </p:spTree>
    <p:extLst>
      <p:ext uri="{BB962C8B-B14F-4D97-AF65-F5344CB8AC3E}">
        <p14:creationId xmlns:p14="http://schemas.microsoft.com/office/powerpoint/2010/main" val="6232729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txBody>
          <a:bodyPr/>
          <a:lstStyle/>
          <a:p>
            <a:endParaRPr lang="en-JP"/>
          </a:p>
        </p:txBody>
      </p:sp>
      <p:sp>
        <p:nvSpPr>
          <p:cNvPr id="3" name="ノート プレースホルダー 2"/>
          <p:cNvSpPr>
            <a:spLocks noGrp="1"/>
          </p:cNvSpPr>
          <p:nvPr>
            <p:ph type="body" idx="1"/>
          </p:nvPr>
        </p:nvSpPr>
        <p:spPr/>
        <p:txBody>
          <a:bodyPr/>
          <a:lstStyle/>
          <a:p>
            <a:pPr marL="158750" indent="0">
              <a:buNone/>
            </a:pPr>
            <a:r>
              <a:rPr kumimoji="1" lang="en-US" altLang="ja-JP" dirty="0"/>
              <a:t>One of the most frequently reported benefits was meeting motivated peers. Many participants appreciated having the opportunity to connect with students who shared similar goals and interests. Several respondents mentioned that interacting with highly motivated students inspired them to continue studying English. Others valued the opportunity to discuss study abroad and future career plans, exchange practical information, and build friendships with students from different universities.</a:t>
            </a:r>
            <a:endParaRPr kumimoji="1" lang="ja-JP" altLang="en-US" dirty="0"/>
          </a:p>
        </p:txBody>
      </p:sp>
    </p:spTree>
    <p:extLst>
      <p:ext uri="{BB962C8B-B14F-4D97-AF65-F5344CB8AC3E}">
        <p14:creationId xmlns:p14="http://schemas.microsoft.com/office/powerpoint/2010/main" val="21289868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txBody>
          <a:bodyPr/>
          <a:lstStyle/>
          <a:p>
            <a:endParaRPr lang="en-JP"/>
          </a:p>
        </p:txBody>
      </p:sp>
      <p:sp>
        <p:nvSpPr>
          <p:cNvPr id="3" name="ノート プレースホルダー 2"/>
          <p:cNvSpPr>
            <a:spLocks noGrp="1"/>
          </p:cNvSpPr>
          <p:nvPr>
            <p:ph type="body" idx="1"/>
          </p:nvPr>
        </p:nvSpPr>
        <p:spPr/>
        <p:txBody>
          <a:bodyPr/>
          <a:lstStyle/>
          <a:p>
            <a:pPr marL="158750" indent="0">
              <a:buNone/>
            </a:pPr>
            <a:r>
              <a:rPr kumimoji="1" lang="en-US" altLang="ja-JP" b="0" dirty="0"/>
              <a:t>Another major benefit was access to study abroad information. Many participants appreciated hearing firsthand experiences from students who had studied abroad, which helped them better understand the preparation process and life overseas. Several respondents also mentioned that these experiences increased their motivation to pursue study abroad, the USMLE, and medical English. In addition, networking with internationally minded peers helped them gain practical information and think more concretely about their future careers.</a:t>
            </a:r>
            <a:endParaRPr kumimoji="1" lang="ja-JP" altLang="en-US" b="0" dirty="0"/>
          </a:p>
        </p:txBody>
      </p:sp>
    </p:spTree>
    <p:extLst>
      <p:ext uri="{BB962C8B-B14F-4D97-AF65-F5344CB8AC3E}">
        <p14:creationId xmlns:p14="http://schemas.microsoft.com/office/powerpoint/2010/main" val="3984054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txBody>
          <a:bodyPr/>
          <a:lstStyle/>
          <a:p>
            <a:endParaRPr lang="en-JP"/>
          </a:p>
        </p:txBody>
      </p:sp>
      <p:sp>
        <p:nvSpPr>
          <p:cNvPr id="3" name="ノート プレースホルダー 2"/>
          <p:cNvSpPr>
            <a:spLocks noGrp="1"/>
          </p:cNvSpPr>
          <p:nvPr>
            <p:ph type="body" idx="1"/>
          </p:nvPr>
        </p:nvSpPr>
        <p:spPr/>
        <p:txBody>
          <a:bodyPr/>
          <a:lstStyle/>
          <a:p>
            <a:pPr marL="158750" indent="0">
              <a:buNone/>
            </a:pPr>
            <a:r>
              <a:rPr kumimoji="1" lang="en-US" altLang="ja-JP" dirty="0"/>
              <a:t>The third major benefit was the improvement of medical English skills. Participants valued the hands-on learning opportunities, such as Clinical Dojo, where they could practice clinical reasoning and medical discussions in English. Several respondents commented that learning from experienced physicians and role models made medical English more accessible and increased their motivation to continue studying. Many also appreciated the nationwide network, which allowed them to learn from students with diverse backgrounds and experiences.</a:t>
            </a:r>
            <a:endParaRPr kumimoji="1" lang="ja-JP" altLang="en-US" dirty="0"/>
          </a:p>
        </p:txBody>
      </p:sp>
    </p:spTree>
    <p:extLst>
      <p:ext uri="{BB962C8B-B14F-4D97-AF65-F5344CB8AC3E}">
        <p14:creationId xmlns:p14="http://schemas.microsoft.com/office/powerpoint/2010/main" val="9987441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txBody>
          <a:bodyPr/>
          <a:lstStyle/>
          <a:p>
            <a:endParaRPr lang="en-JP"/>
          </a:p>
        </p:txBody>
      </p:sp>
      <p:sp>
        <p:nvSpPr>
          <p:cNvPr id="3" name="ノート プレースホルダー 2"/>
          <p:cNvSpPr>
            <a:spLocks noGrp="1"/>
          </p:cNvSpPr>
          <p:nvPr>
            <p:ph type="body" idx="1"/>
          </p:nvPr>
        </p:nvSpPr>
        <p:spPr/>
        <p:txBody>
          <a:bodyPr/>
          <a:lstStyle/>
          <a:p>
            <a:pPr marL="158750" indent="0">
              <a:buNone/>
            </a:pPr>
            <a:r>
              <a:rPr kumimoji="1" lang="en-US" altLang="ja-JP" dirty="0"/>
              <a:t>Finally, we asked participants for suggestions to improve Team WADA's activities. Two main themes emerged. The first was the need to encourage more active participation by creating opportunities for discussion and supporting long-term motivation. The second was expanding networking opportunities. Participants hoped for more interaction among members, including in-person events and communities that continue beyond regular study sessions.</a:t>
            </a:r>
            <a:endParaRPr kumimoji="1" lang="ja-JP" altLang="en-US" dirty="0"/>
          </a:p>
        </p:txBody>
      </p:sp>
    </p:spTree>
    <p:extLst>
      <p:ext uri="{BB962C8B-B14F-4D97-AF65-F5344CB8AC3E}">
        <p14:creationId xmlns:p14="http://schemas.microsoft.com/office/powerpoint/2010/main" val="19443883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txBody>
          <a:bodyPr/>
          <a:lstStyle/>
          <a:p>
            <a:endParaRPr lang="en-JP"/>
          </a:p>
        </p:txBody>
      </p:sp>
      <p:sp>
        <p:nvSpPr>
          <p:cNvPr id="3" name="ノート プレースホルダー 2"/>
          <p:cNvSpPr>
            <a:spLocks noGrp="1"/>
          </p:cNvSpPr>
          <p:nvPr>
            <p:ph type="body" idx="1"/>
          </p:nvPr>
        </p:nvSpPr>
        <p:spPr/>
        <p:txBody>
          <a:bodyPr/>
          <a:lstStyle/>
          <a:p>
            <a:pPr marL="158750" indent="0">
              <a:buNone/>
            </a:pPr>
            <a:r>
              <a:rPr lang="ja-JP" altLang="ja-JP" dirty="0"/>
              <a:t>One limitation of the current Team WADA model is its online format. Because Team WADA consists of members from across Japan, opportunities for face-to-face interaction are limited. As a result, participation largely depends on each learner's own initiative. While this environment works well for highly self-directed learners, it may make it more difficult for less self-directed students to participate actively and benefit fully from the program.</a:t>
            </a:r>
            <a:br>
              <a:rPr lang="en-US" altLang="ja-JP" dirty="0"/>
            </a:br>
            <a:br>
              <a:rPr lang="en-US" altLang="ja-JP" dirty="0"/>
            </a:br>
            <a:r>
              <a:rPr lang="ja-JP" altLang="ja-JP" dirty="0"/>
              <a:t>This may explain why many participants requested more opportunities for interaction and community building.</a:t>
            </a:r>
            <a:endParaRPr kumimoji="1" lang="ja-JP" altLang="en-US" dirty="0"/>
          </a:p>
        </p:txBody>
      </p:sp>
    </p:spTree>
    <p:extLst>
      <p:ext uri="{BB962C8B-B14F-4D97-AF65-F5344CB8AC3E}">
        <p14:creationId xmlns:p14="http://schemas.microsoft.com/office/powerpoint/2010/main" val="25006479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txBody>
          <a:bodyPr/>
          <a:lstStyle/>
          <a:p>
            <a:endParaRPr lang="en-JP"/>
          </a:p>
        </p:txBody>
      </p:sp>
      <p:sp>
        <p:nvSpPr>
          <p:cNvPr id="3" name="ノート プレースホルダー 2"/>
          <p:cNvSpPr>
            <a:spLocks noGrp="1"/>
          </p:cNvSpPr>
          <p:nvPr>
            <p:ph type="body" idx="1"/>
          </p:nvPr>
        </p:nvSpPr>
        <p:spPr/>
        <p:txBody>
          <a:bodyPr/>
          <a:lstStyle/>
          <a:p>
            <a:pPr marL="158750" indent="0">
              <a:buNone/>
            </a:pPr>
            <a:r>
              <a:rPr kumimoji="1" lang="en-US" altLang="ja-JP" dirty="0"/>
              <a:t>We then asked the following question: "What additional classes or support would you like to see in your university's medical English education?" We received responses from 61 participants. Their responses were categorized into three major themes, which I will explain in the following slides.</a:t>
            </a:r>
            <a:endParaRPr kumimoji="1" lang="ja-JP" altLang="en-US" dirty="0"/>
          </a:p>
        </p:txBody>
      </p:sp>
    </p:spTree>
    <p:extLst>
      <p:ext uri="{BB962C8B-B14F-4D97-AF65-F5344CB8AC3E}">
        <p14:creationId xmlns:p14="http://schemas.microsoft.com/office/powerpoint/2010/main" val="15578413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txBody>
          <a:bodyPr/>
          <a:lstStyle/>
          <a:p>
            <a:endParaRPr lang="en-JP"/>
          </a:p>
        </p:txBody>
      </p:sp>
      <p:sp>
        <p:nvSpPr>
          <p:cNvPr id="3" name="ノート プレースホルダー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ja-JP" altLang="ja-JP" dirty="0"/>
          </a:p>
        </p:txBody>
      </p:sp>
    </p:spTree>
    <p:extLst>
      <p:ext uri="{BB962C8B-B14F-4D97-AF65-F5344CB8AC3E}">
        <p14:creationId xmlns:p14="http://schemas.microsoft.com/office/powerpoint/2010/main" val="21115324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txBody>
          <a:bodyPr/>
          <a:lstStyle/>
          <a:p>
            <a:endParaRPr lang="en-JP"/>
          </a:p>
        </p:txBody>
      </p:sp>
      <p:sp>
        <p:nvSpPr>
          <p:cNvPr id="3" name="ノート プレースホルダー 2"/>
          <p:cNvSpPr>
            <a:spLocks noGrp="1"/>
          </p:cNvSpPr>
          <p:nvPr>
            <p:ph type="body" idx="1"/>
          </p:nvPr>
        </p:nvSpPr>
        <p:spPr/>
        <p:txBody>
          <a:bodyPr/>
          <a:lstStyle/>
          <a:p>
            <a:pPr marL="158750" indent="0">
              <a:buNone/>
            </a:pPr>
            <a:r>
              <a:rPr kumimoji="1" lang="en-US" altLang="ja-JP" dirty="0"/>
              <a:t>The first theme was the need for expanded medical English education. The responses were categorized into four main </a:t>
            </a:r>
            <a:r>
              <a:rPr kumimoji="1" lang="en-US" altLang="ja-JP" dirty="0" err="1"/>
              <a:t>areas.The</a:t>
            </a:r>
            <a:r>
              <a:rPr kumimoji="1" lang="en-US" altLang="ja-JP" dirty="0"/>
              <a:t> first was the need for longitudinal medical English education. Many participants commented that medical English classes disappeared once clinical clerkships began and expressed a desire for continuous learning opportunities, such as weekly medical English </a:t>
            </a:r>
            <a:r>
              <a:rPr kumimoji="1" lang="en-US" altLang="ja-JP" dirty="0" err="1"/>
              <a:t>classes.The</a:t>
            </a:r>
            <a:r>
              <a:rPr kumimoji="1" lang="en-US" altLang="ja-JP" dirty="0"/>
              <a:t> second was the need for practical clinical English training. Rather than simply memorizing medical terminology, students wanted opportunities to learn English that could be applied in real clinical settings, such as medical interviews and clinical </a:t>
            </a:r>
            <a:r>
              <a:rPr kumimoji="1" lang="en-US" altLang="ja-JP" dirty="0" err="1"/>
              <a:t>reasoning.The</a:t>
            </a:r>
            <a:r>
              <a:rPr kumimoji="1" lang="en-US" altLang="ja-JP" dirty="0"/>
              <a:t> third was improving accessibility to medical English education. Several respondents pointed out that little or no medical English education was offered at their universities, highlighting the need to reduce disparities in educational opportunities across </a:t>
            </a:r>
            <a:r>
              <a:rPr kumimoji="1" lang="en-US" altLang="ja-JP" dirty="0" err="1"/>
              <a:t>institutions.The</a:t>
            </a:r>
            <a:r>
              <a:rPr kumimoji="1" lang="en-US" altLang="ja-JP" dirty="0"/>
              <a:t> fourth was curriculum integration. Students expressed a desire for medical English education to be incorporated throughout the six-year medical curriculum, including more lectures delivered in English.</a:t>
            </a:r>
            <a:endParaRPr kumimoji="1" lang="ja-JP" altLang="en-US" dirty="0"/>
          </a:p>
        </p:txBody>
      </p:sp>
    </p:spTree>
    <p:extLst>
      <p:ext uri="{BB962C8B-B14F-4D97-AF65-F5344CB8AC3E}">
        <p14:creationId xmlns:p14="http://schemas.microsoft.com/office/powerpoint/2010/main" val="19373307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txBody>
          <a:bodyPr/>
          <a:lstStyle/>
          <a:p>
            <a:endParaRPr lang="en-JP"/>
          </a:p>
        </p:txBody>
      </p:sp>
      <p:sp>
        <p:nvSpPr>
          <p:cNvPr id="3" name="ノート プレースホルダー 2"/>
          <p:cNvSpPr>
            <a:spLocks noGrp="1"/>
          </p:cNvSpPr>
          <p:nvPr>
            <p:ph type="body" idx="1"/>
          </p:nvPr>
        </p:nvSpPr>
        <p:spPr/>
        <p:txBody>
          <a:bodyPr/>
          <a:lstStyle/>
          <a:p>
            <a:pPr marL="158750" indent="0">
              <a:buNone/>
            </a:pPr>
            <a:r>
              <a:rPr kumimoji="1" lang="en-US" altLang="ja-JP" dirty="0"/>
              <a:t>The second theme was the need for practical training in medical interviews and speaking skills. The responses were categorized into four main areas. The first was practical medical interview training. Many students wanted opportunities to practice English history taking, medical interviews, and clinical communication in realistic clinical settings. The second was clinical reasoning in English. Several respondents emphasized the need to go beyond communication practice and incorporate case-based discussions and clinical reasoning in English. The third was more opportunities for speaking with feedback. Students requested interactive speaking-focused classes and direct feedback after simulations to improve their communication skills. Finally, participants highlighted the importance of integrating medical English into clinical education. They suggested incorporating English into OSCEs, clinical clerkships, and other practical components of the medical curriculum.</a:t>
            </a:r>
            <a:endParaRPr kumimoji="1" lang="ja-JP" altLang="en-US" dirty="0"/>
          </a:p>
        </p:txBody>
      </p:sp>
    </p:spTree>
    <p:extLst>
      <p:ext uri="{BB962C8B-B14F-4D97-AF65-F5344CB8AC3E}">
        <p14:creationId xmlns:p14="http://schemas.microsoft.com/office/powerpoint/2010/main" val="10179268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B9AF2-96B4-A464-2573-E0EA3A98F8D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11CD537-6A32-9309-2A53-EEE5013AC928}"/>
              </a:ext>
            </a:extLst>
          </p:cNvPr>
          <p:cNvSpPr>
            <a:spLocks noGrp="1" noRot="1" noChangeAspect="1"/>
          </p:cNvSpPr>
          <p:nvPr>
            <p:ph type="sldImg"/>
          </p:nvPr>
        </p:nvSpPr>
        <p:spPr>
          <a:xfrm>
            <a:off x="381000" y="685800"/>
            <a:ext cx="6096000" cy="3429000"/>
          </a:xfrm>
        </p:spPr>
        <p:txBody>
          <a:bodyPr/>
          <a:lstStyle/>
          <a:p>
            <a:endParaRPr lang="en-JP"/>
          </a:p>
        </p:txBody>
      </p:sp>
      <p:sp>
        <p:nvSpPr>
          <p:cNvPr id="3" name="ノート プレースホルダー 2">
            <a:extLst>
              <a:ext uri="{FF2B5EF4-FFF2-40B4-BE49-F238E27FC236}">
                <a16:creationId xmlns:a16="http://schemas.microsoft.com/office/drawing/2014/main" id="{6A061661-B2F0-911B-4B4E-18393CC9CC63}"/>
              </a:ext>
            </a:extLst>
          </p:cNvPr>
          <p:cNvSpPr>
            <a:spLocks noGrp="1"/>
          </p:cNvSpPr>
          <p:nvPr>
            <p:ph type="body" idx="1"/>
          </p:nvPr>
        </p:nvSpPr>
        <p:spPr/>
        <p:txBody>
          <a:bodyPr/>
          <a:lstStyle/>
          <a:p>
            <a:pPr marL="158750" indent="0">
              <a:buNone/>
            </a:pPr>
            <a:r>
              <a:rPr kumimoji="1" lang="en-US" altLang="ja-JP" dirty="0"/>
              <a:t>Taken together, our findings highlight challenges on both sides. From the Team WADA perspective, its online community successfully supports highly motivated students. However, because participation relies heavily on learner initiative, it may be difficult for less self-directed learners to fully engage. This suggests that more structured medical English education should be incorporated into university curricula. From the university perspective, existing medical English education often does not meet the needs of highly motivated students who seek more practical and advanced learning opportunities. One possible solution is to introduce organizations such as Team WADA to students or involve Team WADA members as educators within university programs. By combining the strengths of both approaches, we believe that student–expert collaboration can help bridge the current educational gap in medical English education.</a:t>
            </a:r>
            <a:endParaRPr kumimoji="1" lang="ja-JP" altLang="en-US" dirty="0"/>
          </a:p>
        </p:txBody>
      </p:sp>
    </p:spTree>
    <p:extLst>
      <p:ext uri="{BB962C8B-B14F-4D97-AF65-F5344CB8AC3E}">
        <p14:creationId xmlns:p14="http://schemas.microsoft.com/office/powerpoint/2010/main" val="29823383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A95DA-7F4C-E39D-9A2F-8156DAC2D8C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8F75AF5-3803-00E6-C158-58EEFC1A080B}"/>
              </a:ext>
            </a:extLst>
          </p:cNvPr>
          <p:cNvSpPr>
            <a:spLocks noGrp="1" noRot="1" noChangeAspect="1"/>
          </p:cNvSpPr>
          <p:nvPr>
            <p:ph type="sldImg"/>
          </p:nvPr>
        </p:nvSpPr>
        <p:spPr>
          <a:xfrm>
            <a:off x="381000" y="685800"/>
            <a:ext cx="6096000" cy="3429000"/>
          </a:xfrm>
        </p:spPr>
        <p:txBody>
          <a:bodyPr/>
          <a:lstStyle/>
          <a:p>
            <a:endParaRPr lang="en-JP"/>
          </a:p>
        </p:txBody>
      </p:sp>
      <p:sp>
        <p:nvSpPr>
          <p:cNvPr id="3" name="ノート プレースホルダー 2">
            <a:extLst>
              <a:ext uri="{FF2B5EF4-FFF2-40B4-BE49-F238E27FC236}">
                <a16:creationId xmlns:a16="http://schemas.microsoft.com/office/drawing/2014/main" id="{AF346D55-96CE-3FAB-F3FF-45919EA192AD}"/>
              </a:ext>
            </a:extLst>
          </p:cNvPr>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ja-JP" altLang="ja-JP" dirty="0"/>
          </a:p>
        </p:txBody>
      </p:sp>
    </p:spTree>
    <p:extLst>
      <p:ext uri="{BB962C8B-B14F-4D97-AF65-F5344CB8AC3E}">
        <p14:creationId xmlns:p14="http://schemas.microsoft.com/office/powerpoint/2010/main" val="6459233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E83441-8839-638B-F760-3D51C3199C4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8DAC7EA-1205-8669-BAD0-EBC65A8E7431}"/>
              </a:ext>
            </a:extLst>
          </p:cNvPr>
          <p:cNvSpPr>
            <a:spLocks noGrp="1" noRot="1" noChangeAspect="1"/>
          </p:cNvSpPr>
          <p:nvPr>
            <p:ph type="sldImg"/>
          </p:nvPr>
        </p:nvSpPr>
        <p:spPr>
          <a:xfrm>
            <a:off x="381000" y="685800"/>
            <a:ext cx="6096000" cy="3429000"/>
          </a:xfrm>
        </p:spPr>
        <p:txBody>
          <a:bodyPr/>
          <a:lstStyle/>
          <a:p>
            <a:endParaRPr lang="en-JP"/>
          </a:p>
        </p:txBody>
      </p:sp>
      <p:sp>
        <p:nvSpPr>
          <p:cNvPr id="3" name="ノート プレースホルダー 2">
            <a:extLst>
              <a:ext uri="{FF2B5EF4-FFF2-40B4-BE49-F238E27FC236}">
                <a16:creationId xmlns:a16="http://schemas.microsoft.com/office/drawing/2014/main" id="{5654499E-A81E-BC65-6644-12D220601DED}"/>
              </a:ext>
            </a:extLst>
          </p:cNvPr>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tLang="ja-JP" dirty="0"/>
              <a:t>By sharing student perspectives and survey findings, we hope to stimulate discussion among medical English educators regarding current challenges and potential strategies for improving medical English education in Japan. </a:t>
            </a:r>
            <a:endParaRPr lang="ja-JP" altLang="ja-JP" dirty="0"/>
          </a:p>
        </p:txBody>
      </p:sp>
    </p:spTree>
    <p:extLst>
      <p:ext uri="{BB962C8B-B14F-4D97-AF65-F5344CB8AC3E}">
        <p14:creationId xmlns:p14="http://schemas.microsoft.com/office/powerpoint/2010/main" val="10083451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a:extLst>
            <a:ext uri="{FF2B5EF4-FFF2-40B4-BE49-F238E27FC236}">
              <a16:creationId xmlns:a16="http://schemas.microsoft.com/office/drawing/2014/main" id="{6E40EC34-4DC1-C5BF-D926-1F53ECFA4C7A}"/>
            </a:ext>
          </a:extLst>
        </p:cNvPr>
        <p:cNvGrpSpPr/>
        <p:nvPr/>
      </p:nvGrpSpPr>
      <p:grpSpPr>
        <a:xfrm>
          <a:off x="0" y="0"/>
          <a:ext cx="0" cy="0"/>
          <a:chOff x="0" y="0"/>
          <a:chExt cx="0" cy="0"/>
        </a:xfrm>
      </p:grpSpPr>
      <p:sp>
        <p:nvSpPr>
          <p:cNvPr id="525" name="Google Shape;525;g39ca50dca66_2_123:notes">
            <a:extLst>
              <a:ext uri="{FF2B5EF4-FFF2-40B4-BE49-F238E27FC236}">
                <a16:creationId xmlns:a16="http://schemas.microsoft.com/office/drawing/2014/main" id="{C6378A20-727A-1042-116B-289F504715B8}"/>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latin typeface="Meiryo"/>
              <a:ea typeface="Meiryo"/>
              <a:cs typeface="Meiryo"/>
              <a:sym typeface="Meiryo"/>
            </a:endParaRPr>
          </a:p>
        </p:txBody>
      </p:sp>
      <p:sp>
        <p:nvSpPr>
          <p:cNvPr id="526" name="Google Shape;526;g39ca50dca66_2_123:notes">
            <a:extLst>
              <a:ext uri="{FF2B5EF4-FFF2-40B4-BE49-F238E27FC236}">
                <a16:creationId xmlns:a16="http://schemas.microsoft.com/office/drawing/2014/main" id="{6E4982F6-7477-6B52-C1CE-34A749819CB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JP"/>
          </a:p>
        </p:txBody>
      </p:sp>
    </p:spTree>
    <p:extLst>
      <p:ext uri="{BB962C8B-B14F-4D97-AF65-F5344CB8AC3E}">
        <p14:creationId xmlns:p14="http://schemas.microsoft.com/office/powerpoint/2010/main" val="11651912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g39ca50dca66_2_1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r>
              <a:rPr lang="en-US" altLang="ja-JP" dirty="0"/>
              <a:t>lower the psychological barriers to studying abroad and mastering medical English. By providing an environment where members can learn from real-world, international insights and grow alongside like-minded peers, we strive to broaden the global perspectives of Japanese healthcare professionals and students, fully supporting each individual’s career advancement.</a:t>
            </a:r>
          </a:p>
          <a:p>
            <a:r>
              <a:rPr lang="en-US" altLang="ja-JP" dirty="0"/>
              <a:t>We are driven by the belief that the global stage should not be reserved for a select few, but should be accessible to anyone with the ambition to challenge themselves. To realize this future, we remain committed to delivering the latest information and resources every day.</a:t>
            </a:r>
          </a:p>
          <a:p>
            <a:pPr marL="0" lvl="0" indent="0" algn="l" rtl="0">
              <a:lnSpc>
                <a:spcPct val="100000"/>
              </a:lnSpc>
              <a:spcBef>
                <a:spcPts val="0"/>
              </a:spcBef>
              <a:spcAft>
                <a:spcPts val="0"/>
              </a:spcAft>
              <a:buSzPts val="1400"/>
              <a:buNone/>
            </a:pPr>
            <a:endParaRPr dirty="0">
              <a:latin typeface="Meiryo"/>
              <a:ea typeface="Meiryo"/>
              <a:cs typeface="Meiryo"/>
              <a:sym typeface="Meiryo"/>
            </a:endParaRPr>
          </a:p>
        </p:txBody>
      </p:sp>
      <p:sp>
        <p:nvSpPr>
          <p:cNvPr id="526" name="Google Shape;526;g39ca50dca66_2_1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JP"/>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5">
          <a:extLst>
            <a:ext uri="{FF2B5EF4-FFF2-40B4-BE49-F238E27FC236}">
              <a16:creationId xmlns:a16="http://schemas.microsoft.com/office/drawing/2014/main" id="{7397250F-AA89-5227-30F4-47ACC3A29F57}"/>
            </a:ext>
          </a:extLst>
        </p:cNvPr>
        <p:cNvGrpSpPr/>
        <p:nvPr/>
      </p:nvGrpSpPr>
      <p:grpSpPr>
        <a:xfrm>
          <a:off x="0" y="0"/>
          <a:ext cx="0" cy="0"/>
          <a:chOff x="0" y="0"/>
          <a:chExt cx="0" cy="0"/>
        </a:xfrm>
      </p:grpSpPr>
      <p:sp>
        <p:nvSpPr>
          <p:cNvPr id="716" name="Google Shape;716;g36c92830b2e_1_125:notes">
            <a:extLst>
              <a:ext uri="{FF2B5EF4-FFF2-40B4-BE49-F238E27FC236}">
                <a16:creationId xmlns:a16="http://schemas.microsoft.com/office/drawing/2014/main" id="{E5F54620-4806-0F59-BF93-95B2FA55C7C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JP"/>
          </a:p>
        </p:txBody>
      </p:sp>
      <p:sp>
        <p:nvSpPr>
          <p:cNvPr id="717" name="Google Shape;717;g36c92830b2e_1_125:notes">
            <a:extLst>
              <a:ext uri="{FF2B5EF4-FFF2-40B4-BE49-F238E27FC236}">
                <a16:creationId xmlns:a16="http://schemas.microsoft.com/office/drawing/2014/main" id="{1BF2463E-4212-F100-B812-A48256CDF384}"/>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718" name="Google Shape;718;g36c92830b2e_1_125:notes">
            <a:extLst>
              <a:ext uri="{FF2B5EF4-FFF2-40B4-BE49-F238E27FC236}">
                <a16:creationId xmlns:a16="http://schemas.microsoft.com/office/drawing/2014/main" id="{8027EAE3-A0BB-B484-69A8-CE9B18F01B48}"/>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JP"/>
              <a:t>9</a:t>
            </a:fld>
            <a:endParaRPr dirty="0"/>
          </a:p>
        </p:txBody>
      </p:sp>
    </p:spTree>
    <p:extLst>
      <p:ext uri="{BB962C8B-B14F-4D97-AF65-F5344CB8AC3E}">
        <p14:creationId xmlns:p14="http://schemas.microsoft.com/office/powerpoint/2010/main" val="41455062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1464D-544D-D7ED-DCE3-94455A92CF8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632E0BB-DA87-F0A7-8962-8F607BED7412}"/>
              </a:ext>
            </a:extLst>
          </p:cNvPr>
          <p:cNvSpPr>
            <a:spLocks noGrp="1" noRot="1" noChangeAspect="1"/>
          </p:cNvSpPr>
          <p:nvPr>
            <p:ph type="sldImg"/>
          </p:nvPr>
        </p:nvSpPr>
        <p:spPr>
          <a:xfrm>
            <a:off x="381000" y="685800"/>
            <a:ext cx="6096000" cy="3429000"/>
          </a:xfrm>
        </p:spPr>
        <p:txBody>
          <a:bodyPr/>
          <a:lstStyle/>
          <a:p>
            <a:endParaRPr lang="en-JP"/>
          </a:p>
        </p:txBody>
      </p:sp>
      <p:sp>
        <p:nvSpPr>
          <p:cNvPr id="3" name="ノート プレースホルダー 2">
            <a:extLst>
              <a:ext uri="{FF2B5EF4-FFF2-40B4-BE49-F238E27FC236}">
                <a16:creationId xmlns:a16="http://schemas.microsoft.com/office/drawing/2014/main" id="{C54B817F-ABDC-F9AE-B555-0F2131B66CBD}"/>
              </a:ext>
            </a:extLst>
          </p:cNvPr>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tLang="ja-JP" dirty="0"/>
              <a:t>By sharing student perspectives and survey findings, we hope to stimulate discussion among medical English educators regarding current challenges and potential strategies for improving medical English education in Japan. </a:t>
            </a:r>
            <a:endParaRPr lang="ja-JP" altLang="ja-JP" dirty="0"/>
          </a:p>
        </p:txBody>
      </p:sp>
    </p:spTree>
    <p:extLst>
      <p:ext uri="{BB962C8B-B14F-4D97-AF65-F5344CB8AC3E}">
        <p14:creationId xmlns:p14="http://schemas.microsoft.com/office/powerpoint/2010/main" val="18972964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1464D-544D-D7ED-DCE3-94455A92CF8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632E0BB-DA87-F0A7-8962-8F607BED7412}"/>
              </a:ext>
            </a:extLst>
          </p:cNvPr>
          <p:cNvSpPr>
            <a:spLocks noGrp="1" noRot="1" noChangeAspect="1"/>
          </p:cNvSpPr>
          <p:nvPr>
            <p:ph type="sldImg"/>
          </p:nvPr>
        </p:nvSpPr>
        <p:spPr>
          <a:xfrm>
            <a:off x="381000" y="685800"/>
            <a:ext cx="6096000" cy="3429000"/>
          </a:xfrm>
        </p:spPr>
        <p:txBody>
          <a:bodyPr/>
          <a:lstStyle/>
          <a:p>
            <a:endParaRPr lang="en-JP"/>
          </a:p>
        </p:txBody>
      </p:sp>
      <p:sp>
        <p:nvSpPr>
          <p:cNvPr id="3" name="ノート プレースホルダー 2">
            <a:extLst>
              <a:ext uri="{FF2B5EF4-FFF2-40B4-BE49-F238E27FC236}">
                <a16:creationId xmlns:a16="http://schemas.microsoft.com/office/drawing/2014/main" id="{C54B817F-ABDC-F9AE-B555-0F2131B66CBD}"/>
              </a:ext>
            </a:extLst>
          </p:cNvPr>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ja-JP" altLang="ja-JP" dirty="0"/>
          </a:p>
        </p:txBody>
      </p:sp>
    </p:spTree>
    <p:extLst>
      <p:ext uri="{BB962C8B-B14F-4D97-AF65-F5344CB8AC3E}">
        <p14:creationId xmlns:p14="http://schemas.microsoft.com/office/powerpoint/2010/main" val="10791842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JP"/>
          </a:p>
        </p:txBody>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137554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60"/>
        <p:cNvGrpSpPr/>
        <p:nvPr/>
      </p:nvGrpSpPr>
      <p:grpSpPr>
        <a:xfrm>
          <a:off x="0" y="0"/>
          <a:ext cx="0" cy="0"/>
          <a:chOff x="0" y="0"/>
          <a:chExt cx="0" cy="0"/>
        </a:xfrm>
      </p:grpSpPr>
      <p:sp>
        <p:nvSpPr>
          <p:cNvPr id="61" name="Google Shape;61;p15"/>
          <p:cNvSpPr txBox="1">
            <a:spLocks noGrp="1"/>
          </p:cNvSpPr>
          <p:nvPr>
            <p:ph type="ctrTitle"/>
          </p:nvPr>
        </p:nvSpPr>
        <p:spPr>
          <a:xfrm>
            <a:off x="441960" y="286249"/>
            <a:ext cx="3886200" cy="342402"/>
          </a:xfrm>
          <a:prstGeom prst="rect">
            <a:avLst/>
          </a:prstGeom>
          <a:noFill/>
          <a:ln>
            <a:noFill/>
          </a:ln>
        </p:spPr>
        <p:txBody>
          <a:bodyPr spcFirstLastPara="1" wrap="square" lIns="45725" tIns="22850" rIns="45725" bIns="22850" anchor="t" anchorCtr="0">
            <a:noAutofit/>
          </a:bodyPr>
          <a:lstStyle>
            <a:lvl1pPr marR="0" lvl="0" algn="l" rtl="0">
              <a:lnSpc>
                <a:spcPct val="100000"/>
              </a:lnSpc>
              <a:spcBef>
                <a:spcPts val="0"/>
              </a:spcBef>
              <a:spcAft>
                <a:spcPts val="0"/>
              </a:spcAft>
              <a:buClr>
                <a:srgbClr val="122B96"/>
              </a:buClr>
              <a:buSzPts val="2200"/>
              <a:buFont typeface="Calibri"/>
              <a:buNone/>
              <a:defRPr sz="2200" b="0" i="0" u="none" strike="noStrike" cap="none">
                <a:solidFill>
                  <a:srgbClr val="122B96"/>
                </a:solidFill>
                <a:latin typeface="Meiryo"/>
                <a:ea typeface="Meiryo"/>
                <a:cs typeface="Meiryo"/>
                <a:sym typeface="Meiryo"/>
              </a:defRPr>
            </a:lvl1pPr>
            <a:lvl2pPr marR="0" lvl="1"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9pPr>
          </a:lstStyle>
          <a:p>
            <a:endParaRPr/>
          </a:p>
        </p:txBody>
      </p:sp>
      <p:grpSp>
        <p:nvGrpSpPr>
          <p:cNvPr id="62" name="Google Shape;62;p15"/>
          <p:cNvGrpSpPr/>
          <p:nvPr/>
        </p:nvGrpSpPr>
        <p:grpSpPr>
          <a:xfrm rot="10800000">
            <a:off x="0" y="5007248"/>
            <a:ext cx="9144000" cy="226665"/>
            <a:chOff x="0" y="-47625"/>
            <a:chExt cx="4816593" cy="119396"/>
          </a:xfrm>
        </p:grpSpPr>
        <p:sp>
          <p:nvSpPr>
            <p:cNvPr id="63" name="Google Shape;63;p15"/>
            <p:cNvSpPr/>
            <p:nvPr/>
          </p:nvSpPr>
          <p:spPr>
            <a:xfrm>
              <a:off x="0" y="0"/>
              <a:ext cx="4816592" cy="71771"/>
            </a:xfrm>
            <a:custGeom>
              <a:avLst/>
              <a:gdLst/>
              <a:ahLst/>
              <a:cxnLst/>
              <a:rect l="l" t="t" r="r" b="b"/>
              <a:pathLst>
                <a:path w="4816592" h="71771" extrusionOk="0">
                  <a:moveTo>
                    <a:pt x="0" y="0"/>
                  </a:moveTo>
                  <a:lnTo>
                    <a:pt x="4816592" y="0"/>
                  </a:lnTo>
                  <a:lnTo>
                    <a:pt x="4816592" y="71771"/>
                  </a:lnTo>
                  <a:lnTo>
                    <a:pt x="0" y="71771"/>
                  </a:lnTo>
                  <a:close/>
                </a:path>
              </a:pathLst>
            </a:custGeom>
            <a:gradFill>
              <a:gsLst>
                <a:gs pos="0">
                  <a:srgbClr val="132B96"/>
                </a:gs>
                <a:gs pos="100000">
                  <a:srgbClr val="41B2CB"/>
                </a:gs>
              </a:gsLst>
              <a:lin ang="0" scaled="0"/>
            </a:gra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Meiryo"/>
                <a:ea typeface="Meiryo"/>
                <a:cs typeface="Meiryo"/>
                <a:sym typeface="Meiryo"/>
              </a:endParaRPr>
            </a:p>
          </p:txBody>
        </p:sp>
        <p:sp>
          <p:nvSpPr>
            <p:cNvPr id="64" name="Google Shape;64;p15"/>
            <p:cNvSpPr txBox="1"/>
            <p:nvPr/>
          </p:nvSpPr>
          <p:spPr>
            <a:xfrm>
              <a:off x="0" y="-47625"/>
              <a:ext cx="4816593" cy="119396"/>
            </a:xfrm>
            <a:prstGeom prst="rect">
              <a:avLst/>
            </a:prstGeom>
            <a:noFill/>
            <a:ln>
              <a:noFill/>
            </a:ln>
          </p:spPr>
          <p:txBody>
            <a:bodyPr spcFirstLastPara="1" wrap="square" lIns="25400" tIns="25400" rIns="25400" bIns="25400" anchor="ctr" anchorCtr="0">
              <a:noAutofit/>
            </a:bodyPr>
            <a:lstStyle/>
            <a:p>
              <a:pPr marL="0" marR="0" lvl="0" indent="0" algn="ctr" rtl="0">
                <a:lnSpc>
                  <a:spcPct val="147722"/>
                </a:lnSpc>
                <a:spcBef>
                  <a:spcPts val="0"/>
                </a:spcBef>
                <a:spcAft>
                  <a:spcPts val="0"/>
                </a:spcAft>
                <a:buClr>
                  <a:srgbClr val="000000"/>
                </a:buClr>
                <a:buSzPts val="900"/>
                <a:buFont typeface="Arial"/>
                <a:buNone/>
              </a:pPr>
              <a:endParaRPr sz="900" b="0" i="0" u="none" strike="noStrike" cap="none">
                <a:solidFill>
                  <a:srgbClr val="000000"/>
                </a:solidFill>
                <a:latin typeface="Meiryo"/>
                <a:ea typeface="Meiryo"/>
                <a:cs typeface="Meiryo"/>
                <a:sym typeface="Meiryo"/>
              </a:endParaRPr>
            </a:p>
          </p:txBody>
        </p:sp>
      </p:grpSp>
      <p:grpSp>
        <p:nvGrpSpPr>
          <p:cNvPr id="65" name="Google Shape;65;p15"/>
          <p:cNvGrpSpPr/>
          <p:nvPr/>
        </p:nvGrpSpPr>
        <p:grpSpPr>
          <a:xfrm>
            <a:off x="0" y="-80888"/>
            <a:ext cx="9144000" cy="226666"/>
            <a:chOff x="0" y="-47625"/>
            <a:chExt cx="4816593" cy="119396"/>
          </a:xfrm>
        </p:grpSpPr>
        <p:sp>
          <p:nvSpPr>
            <p:cNvPr id="66" name="Google Shape;66;p15"/>
            <p:cNvSpPr/>
            <p:nvPr/>
          </p:nvSpPr>
          <p:spPr>
            <a:xfrm>
              <a:off x="0" y="0"/>
              <a:ext cx="4816592" cy="71771"/>
            </a:xfrm>
            <a:custGeom>
              <a:avLst/>
              <a:gdLst/>
              <a:ahLst/>
              <a:cxnLst/>
              <a:rect l="l" t="t" r="r" b="b"/>
              <a:pathLst>
                <a:path w="4816592" h="71771" extrusionOk="0">
                  <a:moveTo>
                    <a:pt x="0" y="0"/>
                  </a:moveTo>
                  <a:lnTo>
                    <a:pt x="4816592" y="0"/>
                  </a:lnTo>
                  <a:lnTo>
                    <a:pt x="4816592" y="71771"/>
                  </a:lnTo>
                  <a:lnTo>
                    <a:pt x="0" y="71771"/>
                  </a:lnTo>
                  <a:close/>
                </a:path>
              </a:pathLst>
            </a:custGeom>
            <a:gradFill>
              <a:gsLst>
                <a:gs pos="0">
                  <a:srgbClr val="132B96"/>
                </a:gs>
                <a:gs pos="100000">
                  <a:srgbClr val="41B2CB"/>
                </a:gs>
              </a:gsLst>
              <a:lin ang="0" scaled="0"/>
            </a:gra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Meiryo"/>
                <a:ea typeface="Meiryo"/>
                <a:cs typeface="Meiryo"/>
                <a:sym typeface="Meiryo"/>
              </a:endParaRPr>
            </a:p>
          </p:txBody>
        </p:sp>
        <p:sp>
          <p:nvSpPr>
            <p:cNvPr id="67" name="Google Shape;67;p15"/>
            <p:cNvSpPr txBox="1"/>
            <p:nvPr/>
          </p:nvSpPr>
          <p:spPr>
            <a:xfrm>
              <a:off x="0" y="-47625"/>
              <a:ext cx="4816593" cy="119396"/>
            </a:xfrm>
            <a:prstGeom prst="rect">
              <a:avLst/>
            </a:prstGeom>
            <a:noFill/>
            <a:ln>
              <a:noFill/>
            </a:ln>
          </p:spPr>
          <p:txBody>
            <a:bodyPr spcFirstLastPara="1" wrap="square" lIns="25400" tIns="25400" rIns="25400" bIns="25400" anchor="ctr" anchorCtr="0">
              <a:noAutofit/>
            </a:bodyPr>
            <a:lstStyle/>
            <a:p>
              <a:pPr marL="0" marR="0" lvl="0" indent="0" algn="ctr" rtl="0">
                <a:lnSpc>
                  <a:spcPct val="147722"/>
                </a:lnSpc>
                <a:spcBef>
                  <a:spcPts val="0"/>
                </a:spcBef>
                <a:spcAft>
                  <a:spcPts val="0"/>
                </a:spcAft>
                <a:buClr>
                  <a:srgbClr val="000000"/>
                </a:buClr>
                <a:buSzPts val="900"/>
                <a:buFont typeface="Arial"/>
                <a:buNone/>
              </a:pPr>
              <a:endParaRPr sz="900" b="0" i="0" u="none" strike="noStrike" cap="none">
                <a:solidFill>
                  <a:srgbClr val="000000"/>
                </a:solidFill>
                <a:latin typeface="Meiryo"/>
                <a:ea typeface="Meiryo"/>
                <a:cs typeface="Meiryo"/>
                <a:sym typeface="Meiryo"/>
              </a:endParaRPr>
            </a:p>
          </p:txBody>
        </p:sp>
      </p:grpSp>
      <p:grpSp>
        <p:nvGrpSpPr>
          <p:cNvPr id="68" name="Google Shape;68;p15"/>
          <p:cNvGrpSpPr/>
          <p:nvPr/>
        </p:nvGrpSpPr>
        <p:grpSpPr>
          <a:xfrm rot="10800000">
            <a:off x="0" y="353392"/>
            <a:ext cx="298101" cy="164200"/>
            <a:chOff x="0" y="-47625"/>
            <a:chExt cx="157024" cy="86491"/>
          </a:xfrm>
        </p:grpSpPr>
        <p:sp>
          <p:nvSpPr>
            <p:cNvPr id="69" name="Google Shape;69;p15"/>
            <p:cNvSpPr/>
            <p:nvPr/>
          </p:nvSpPr>
          <p:spPr>
            <a:xfrm>
              <a:off x="0" y="0"/>
              <a:ext cx="157024" cy="38866"/>
            </a:xfrm>
            <a:custGeom>
              <a:avLst/>
              <a:gdLst/>
              <a:ahLst/>
              <a:cxnLst/>
              <a:rect l="l" t="t" r="r" b="b"/>
              <a:pathLst>
                <a:path w="157024" h="38866" extrusionOk="0">
                  <a:moveTo>
                    <a:pt x="0" y="0"/>
                  </a:moveTo>
                  <a:lnTo>
                    <a:pt x="157024" y="0"/>
                  </a:lnTo>
                  <a:lnTo>
                    <a:pt x="157024" y="38866"/>
                  </a:lnTo>
                  <a:lnTo>
                    <a:pt x="0" y="38866"/>
                  </a:lnTo>
                  <a:close/>
                </a:path>
              </a:pathLst>
            </a:custGeom>
            <a:solidFill>
              <a:srgbClr val="132C9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Meiryo"/>
                <a:ea typeface="Meiryo"/>
                <a:cs typeface="Meiryo"/>
                <a:sym typeface="Meiryo"/>
              </a:endParaRPr>
            </a:p>
          </p:txBody>
        </p:sp>
        <p:sp>
          <p:nvSpPr>
            <p:cNvPr id="70" name="Google Shape;70;p15"/>
            <p:cNvSpPr txBox="1"/>
            <p:nvPr/>
          </p:nvSpPr>
          <p:spPr>
            <a:xfrm>
              <a:off x="0" y="-47625"/>
              <a:ext cx="157024" cy="86491"/>
            </a:xfrm>
            <a:prstGeom prst="rect">
              <a:avLst/>
            </a:prstGeom>
            <a:noFill/>
            <a:ln>
              <a:noFill/>
            </a:ln>
          </p:spPr>
          <p:txBody>
            <a:bodyPr spcFirstLastPara="1" wrap="square" lIns="25400" tIns="25400" rIns="25400" bIns="25400" anchor="ctr" anchorCtr="0">
              <a:noAutofit/>
            </a:bodyPr>
            <a:lstStyle/>
            <a:p>
              <a:pPr marL="0" marR="0" lvl="0" indent="0" algn="ctr" rtl="0">
                <a:lnSpc>
                  <a:spcPct val="147722"/>
                </a:lnSpc>
                <a:spcBef>
                  <a:spcPts val="0"/>
                </a:spcBef>
                <a:spcAft>
                  <a:spcPts val="0"/>
                </a:spcAft>
                <a:buClr>
                  <a:srgbClr val="000000"/>
                </a:buClr>
                <a:buSzPts val="900"/>
                <a:buFont typeface="Arial"/>
                <a:buNone/>
              </a:pPr>
              <a:endParaRPr sz="900" b="0" i="0" u="none" strike="noStrike" cap="none">
                <a:solidFill>
                  <a:srgbClr val="000000"/>
                </a:solidFill>
                <a:latin typeface="Meiryo"/>
                <a:ea typeface="Meiryo"/>
                <a:cs typeface="Meiryo"/>
                <a:sym typeface="Meiryo"/>
              </a:endParaRPr>
            </a:p>
          </p:txBody>
        </p:sp>
      </p:gr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25"/>
        <p:cNvGrpSpPr/>
        <p:nvPr/>
      </p:nvGrpSpPr>
      <p:grpSpPr>
        <a:xfrm>
          <a:off x="0" y="0"/>
          <a:ext cx="0" cy="0"/>
          <a:chOff x="0" y="0"/>
          <a:chExt cx="0" cy="0"/>
        </a:xfrm>
      </p:grpSpPr>
      <p:sp>
        <p:nvSpPr>
          <p:cNvPr id="126" name="Google Shape;126;p24"/>
          <p:cNvSpPr txBox="1">
            <a:spLocks noGrp="1"/>
          </p:cNvSpPr>
          <p:nvPr>
            <p:ph type="title"/>
          </p:nvPr>
        </p:nvSpPr>
        <p:spPr>
          <a:xfrm rot="5400000">
            <a:off x="2366169" y="1085851"/>
            <a:ext cx="2925763" cy="1028700"/>
          </a:xfrm>
          <a:prstGeom prst="rect">
            <a:avLst/>
          </a:prstGeom>
          <a:noFill/>
          <a:ln>
            <a:noFill/>
          </a:ln>
        </p:spPr>
        <p:txBody>
          <a:bodyPr spcFirstLastPara="1" wrap="square" lIns="45725" tIns="22850" rIns="45725" bIns="22850" anchor="t" anchorCtr="0">
            <a:noAutofit/>
          </a:bodyPr>
          <a:lstStyle>
            <a:lvl1pPr marR="0" lvl="0" algn="ctr" rtl="0">
              <a:lnSpc>
                <a:spcPct val="100000"/>
              </a:lnSpc>
              <a:spcBef>
                <a:spcPts val="0"/>
              </a:spcBef>
              <a:spcAft>
                <a:spcPts val="0"/>
              </a:spcAft>
              <a:buClr>
                <a:schemeClr val="dk1"/>
              </a:buClr>
              <a:buSzPts val="2200"/>
              <a:buFont typeface="Calibri"/>
              <a:buNone/>
              <a:defRPr sz="2200" b="0" i="0" u="none" strike="noStrike" cap="none">
                <a:solidFill>
                  <a:schemeClr val="dk1"/>
                </a:solidFill>
                <a:latin typeface="Meiryo"/>
                <a:ea typeface="Meiryo"/>
                <a:cs typeface="Meiryo"/>
                <a:sym typeface="Meiryo"/>
              </a:defRPr>
            </a:lvl1pPr>
            <a:lvl2pPr marR="0" lvl="1"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9pPr>
          </a:lstStyle>
          <a:p>
            <a:endParaRPr/>
          </a:p>
        </p:txBody>
      </p:sp>
      <p:sp>
        <p:nvSpPr>
          <p:cNvPr id="127" name="Google Shape;127;p24"/>
          <p:cNvSpPr txBox="1">
            <a:spLocks noGrp="1"/>
          </p:cNvSpPr>
          <p:nvPr>
            <p:ph type="body" idx="1"/>
          </p:nvPr>
        </p:nvSpPr>
        <p:spPr>
          <a:xfrm rot="5400000">
            <a:off x="270669" y="95250"/>
            <a:ext cx="2925763" cy="3009900"/>
          </a:xfrm>
          <a:prstGeom prst="rect">
            <a:avLst/>
          </a:prstGeom>
          <a:noFill/>
          <a:ln>
            <a:noFill/>
          </a:ln>
        </p:spPr>
        <p:txBody>
          <a:bodyPr spcFirstLastPara="1" wrap="square" lIns="45725" tIns="22850" rIns="45725" bIns="22850" anchor="t" anchorCtr="0">
            <a:noAutofit/>
          </a:bodyPr>
          <a:lstStyle>
            <a:lvl1pPr marL="457200" marR="0" lvl="0"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Meiryo"/>
                <a:ea typeface="Meiryo"/>
                <a:cs typeface="Meiryo"/>
                <a:sym typeface="Meiryo"/>
              </a:defRPr>
            </a:lvl1pPr>
            <a:lvl2pPr marL="914400" marR="0" lvl="1" indent="-317500" algn="l" rtl="0">
              <a:lnSpc>
                <a:spcPct val="100000"/>
              </a:lnSpc>
              <a:spcBef>
                <a:spcPts val="3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3pPr>
            <a:lvl4pPr marL="1828800" marR="0" lvl="3" indent="-292100" algn="l" rtl="0">
              <a:lnSpc>
                <a:spcPct val="100000"/>
              </a:lnSpc>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4pPr>
            <a:lvl5pPr marL="2286000" marR="0" lvl="4" indent="-292100" algn="l" rtl="0">
              <a:lnSpc>
                <a:spcPct val="100000"/>
              </a:lnSpc>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5pPr>
            <a:lvl6pPr marL="2743200" marR="0" lvl="5" indent="-292100" algn="l" rtl="0">
              <a:lnSpc>
                <a:spcPct val="100000"/>
              </a:lnSpc>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6pPr>
            <a:lvl7pPr marL="3200400" marR="0" lvl="6" indent="-292100" algn="l" rtl="0">
              <a:lnSpc>
                <a:spcPct val="100000"/>
              </a:lnSpc>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7pPr>
            <a:lvl8pPr marL="3657600" marR="0" lvl="7" indent="-292100" algn="l" rtl="0">
              <a:lnSpc>
                <a:spcPct val="100000"/>
              </a:lnSpc>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8pPr>
            <a:lvl9pPr marL="4114800" marR="0" lvl="8" indent="-292100" algn="l" rtl="0">
              <a:lnSpc>
                <a:spcPct val="100000"/>
              </a:lnSpc>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9pPr>
          </a:lstStyle>
          <a:p>
            <a:endParaRPr/>
          </a:p>
        </p:txBody>
      </p:sp>
      <p:sp>
        <p:nvSpPr>
          <p:cNvPr id="128" name="Google Shape;128;p24"/>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129" name="Google Shape;129;p24"/>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130" name="Google Shape;130;p24"/>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1pPr>
            <a:lvl2pPr marL="0" lvl="1"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2pPr>
            <a:lvl3pPr marL="0" lvl="2"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3pPr>
            <a:lvl4pPr marL="0" lvl="3"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4pPr>
            <a:lvl5pPr marL="0" lvl="4"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5pPr>
            <a:lvl6pPr marL="0" lvl="5"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6pPr>
            <a:lvl7pPr marL="0" lvl="6"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7pPr>
            <a:lvl8pPr marL="0" lvl="7"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8pPr>
            <a:lvl9pPr marL="0" lvl="8"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842F687-EA07-A7CA-76CC-524A3BC7FFB8}"/>
              </a:ext>
            </a:extLst>
          </p:cNvPr>
          <p:cNvSpPr>
            <a:spLocks noGrp="1"/>
          </p:cNvSpPr>
          <p:nvPr>
            <p:ph type="ctrTitle"/>
          </p:nvPr>
        </p:nvSpPr>
        <p:spPr>
          <a:xfrm>
            <a:off x="1143000" y="841772"/>
            <a:ext cx="6858000" cy="1790700"/>
          </a:xfrm>
        </p:spPr>
        <p:txBody>
          <a:bodyPr anchor="b"/>
          <a:lstStyle>
            <a:lvl1pPr algn="ctr">
              <a:defRPr sz="45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D89856BA-5C72-3FC4-6775-882D066C03C5}"/>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AD845FB4-1B55-95FA-6386-FDD651078F96}"/>
              </a:ext>
            </a:extLst>
          </p:cNvPr>
          <p:cNvSpPr>
            <a:spLocks noGrp="1"/>
          </p:cNvSpPr>
          <p:nvPr>
            <p:ph type="dt" sz="half" idx="10"/>
          </p:nvPr>
        </p:nvSpPr>
        <p:spPr/>
        <p:txBody>
          <a:bodyPr/>
          <a:lstStyle/>
          <a:p>
            <a:fld id="{1DAFF597-84C6-435F-8562-4479060D35FC}" type="datetimeFigureOut">
              <a:rPr kumimoji="1" lang="ja-JP" altLang="en-US" smtClean="0"/>
              <a:t>2026/7/9</a:t>
            </a:fld>
            <a:endParaRPr kumimoji="1" lang="ja-JP" altLang="en-US"/>
          </a:p>
        </p:txBody>
      </p:sp>
      <p:sp>
        <p:nvSpPr>
          <p:cNvPr id="5" name="フッター プレースホルダー 4">
            <a:extLst>
              <a:ext uri="{FF2B5EF4-FFF2-40B4-BE49-F238E27FC236}">
                <a16:creationId xmlns:a16="http://schemas.microsoft.com/office/drawing/2014/main" id="{246C60C1-E552-4429-852C-A13EC108727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D6A71C2-B58D-D62B-C567-6BBA4081D5A8}"/>
              </a:ext>
            </a:extLst>
          </p:cNvPr>
          <p:cNvSpPr>
            <a:spLocks noGrp="1"/>
          </p:cNvSpPr>
          <p:nvPr>
            <p:ph type="sldNum" sz="quarter" idx="12"/>
          </p:nvPr>
        </p:nvSpPr>
        <p:spPr/>
        <p:txBody>
          <a:bodyPr/>
          <a:lstStyle/>
          <a:p>
            <a:fld id="{31314F5D-FF04-4726-9958-6CDF67FA4B77}" type="slidenum">
              <a:rPr kumimoji="1" lang="ja-JP" altLang="en-US" smtClean="0"/>
              <a:t>‹#›</a:t>
            </a:fld>
            <a:endParaRPr kumimoji="1" lang="ja-JP" altLang="en-US"/>
          </a:p>
        </p:txBody>
      </p:sp>
    </p:spTree>
    <p:extLst>
      <p:ext uri="{BB962C8B-B14F-4D97-AF65-F5344CB8AC3E}">
        <p14:creationId xmlns:p14="http://schemas.microsoft.com/office/powerpoint/2010/main" val="18066558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8941716-3399-72D7-D9D8-806BF2B9E5B6}"/>
              </a:ext>
            </a:extLst>
          </p:cNvPr>
          <p:cNvSpPr>
            <a:spLocks noGrp="1"/>
          </p:cNvSpPr>
          <p:nvPr>
            <p:ph type="title"/>
          </p:nvPr>
        </p:nvSpPr>
        <p:spPr/>
        <p:txBody>
          <a:bodyPr/>
          <a:lstStyle/>
          <a:p>
            <a:r>
              <a:rPr kumimoji="1" lang="ja-JP" altLang="en-US" dirty="0"/>
              <a:t>マスター タイトルの書式設定</a:t>
            </a:r>
          </a:p>
        </p:txBody>
      </p:sp>
      <p:sp>
        <p:nvSpPr>
          <p:cNvPr id="3" name="コンテンツ プレースホルダー 2">
            <a:extLst>
              <a:ext uri="{FF2B5EF4-FFF2-40B4-BE49-F238E27FC236}">
                <a16:creationId xmlns:a16="http://schemas.microsoft.com/office/drawing/2014/main" id="{31D7D08A-9E12-B07D-1036-26D176756F08}"/>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1CC70B7-8F7D-8471-CFFB-F3A5B78D9E8E}"/>
              </a:ext>
            </a:extLst>
          </p:cNvPr>
          <p:cNvSpPr>
            <a:spLocks noGrp="1"/>
          </p:cNvSpPr>
          <p:nvPr>
            <p:ph type="dt" sz="half" idx="10"/>
          </p:nvPr>
        </p:nvSpPr>
        <p:spPr/>
        <p:txBody>
          <a:bodyPr/>
          <a:lstStyle/>
          <a:p>
            <a:fld id="{1DAFF597-84C6-435F-8562-4479060D35FC}" type="datetimeFigureOut">
              <a:rPr kumimoji="1" lang="ja-JP" altLang="en-US" smtClean="0"/>
              <a:t>2026/7/9</a:t>
            </a:fld>
            <a:endParaRPr kumimoji="1" lang="ja-JP" altLang="en-US"/>
          </a:p>
        </p:txBody>
      </p:sp>
      <p:sp>
        <p:nvSpPr>
          <p:cNvPr id="5" name="フッター プレースホルダー 4">
            <a:extLst>
              <a:ext uri="{FF2B5EF4-FFF2-40B4-BE49-F238E27FC236}">
                <a16:creationId xmlns:a16="http://schemas.microsoft.com/office/drawing/2014/main" id="{562BF4AE-B506-5BDA-C96C-6D915797630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9E6E7DB-EBF3-F161-7C9C-E4E3A21932A9}"/>
              </a:ext>
            </a:extLst>
          </p:cNvPr>
          <p:cNvSpPr>
            <a:spLocks noGrp="1"/>
          </p:cNvSpPr>
          <p:nvPr>
            <p:ph type="sldNum" sz="quarter" idx="12"/>
          </p:nvPr>
        </p:nvSpPr>
        <p:spPr/>
        <p:txBody>
          <a:bodyPr/>
          <a:lstStyle/>
          <a:p>
            <a:fld id="{31314F5D-FF04-4726-9958-6CDF67FA4B77}" type="slidenum">
              <a:rPr kumimoji="1" lang="ja-JP" altLang="en-US" smtClean="0"/>
              <a:t>‹#›</a:t>
            </a:fld>
            <a:endParaRPr kumimoji="1" lang="ja-JP" altLang="en-US"/>
          </a:p>
        </p:txBody>
      </p:sp>
      <p:grpSp>
        <p:nvGrpSpPr>
          <p:cNvPr id="7" name="Google Shape;318;p5">
            <a:extLst>
              <a:ext uri="{FF2B5EF4-FFF2-40B4-BE49-F238E27FC236}">
                <a16:creationId xmlns:a16="http://schemas.microsoft.com/office/drawing/2014/main" id="{79D1D402-6F01-04FD-D86D-1174C9F8F165}"/>
              </a:ext>
            </a:extLst>
          </p:cNvPr>
          <p:cNvGrpSpPr/>
          <p:nvPr userDrawn="1"/>
        </p:nvGrpSpPr>
        <p:grpSpPr>
          <a:xfrm>
            <a:off x="0" y="-87362"/>
            <a:ext cx="9144000" cy="226666"/>
            <a:chOff x="0" y="-47625"/>
            <a:chExt cx="4816593" cy="119396"/>
          </a:xfrm>
        </p:grpSpPr>
        <p:sp>
          <p:nvSpPr>
            <p:cNvPr id="8" name="Google Shape;319;p5">
              <a:extLst>
                <a:ext uri="{FF2B5EF4-FFF2-40B4-BE49-F238E27FC236}">
                  <a16:creationId xmlns:a16="http://schemas.microsoft.com/office/drawing/2014/main" id="{458C13B8-83A5-422A-D76E-2CCE8B5F2D06}"/>
                </a:ext>
              </a:extLst>
            </p:cNvPr>
            <p:cNvSpPr/>
            <p:nvPr/>
          </p:nvSpPr>
          <p:spPr>
            <a:xfrm>
              <a:off x="0" y="0"/>
              <a:ext cx="4816592" cy="71771"/>
            </a:xfrm>
            <a:custGeom>
              <a:avLst/>
              <a:gdLst/>
              <a:ahLst/>
              <a:cxnLst/>
              <a:rect l="l" t="t" r="r" b="b"/>
              <a:pathLst>
                <a:path w="4816592" h="71771" extrusionOk="0">
                  <a:moveTo>
                    <a:pt x="0" y="0"/>
                  </a:moveTo>
                  <a:lnTo>
                    <a:pt x="4816592" y="0"/>
                  </a:lnTo>
                  <a:lnTo>
                    <a:pt x="4816592" y="71771"/>
                  </a:lnTo>
                  <a:lnTo>
                    <a:pt x="0" y="71771"/>
                  </a:lnTo>
                  <a:close/>
                </a:path>
              </a:pathLst>
            </a:custGeom>
            <a:gradFill>
              <a:gsLst>
                <a:gs pos="0">
                  <a:srgbClr val="132B96"/>
                </a:gs>
                <a:gs pos="100000">
                  <a:srgbClr val="41B2CB"/>
                </a:gs>
              </a:gsLst>
              <a:lin ang="0" scaled="0"/>
            </a:gradFill>
            <a:ln>
              <a:noFill/>
            </a:ln>
          </p:spPr>
          <p:txBody>
            <a:bodyPr/>
            <a:lstStyle/>
            <a:p>
              <a:endParaRPr lang="en-JP" sz="900"/>
            </a:p>
          </p:txBody>
        </p:sp>
        <p:sp>
          <p:nvSpPr>
            <p:cNvPr id="9" name="Google Shape;320;p5">
              <a:extLst>
                <a:ext uri="{FF2B5EF4-FFF2-40B4-BE49-F238E27FC236}">
                  <a16:creationId xmlns:a16="http://schemas.microsoft.com/office/drawing/2014/main" id="{9A39FC1C-40AD-D1C2-744D-C228BCBCA00C}"/>
                </a:ext>
              </a:extLst>
            </p:cNvPr>
            <p:cNvSpPr txBox="1"/>
            <p:nvPr/>
          </p:nvSpPr>
          <p:spPr>
            <a:xfrm>
              <a:off x="0" y="-47625"/>
              <a:ext cx="4816593" cy="119396"/>
            </a:xfrm>
            <a:prstGeom prst="rect">
              <a:avLst/>
            </a:prstGeom>
            <a:noFill/>
            <a:ln>
              <a:noFill/>
            </a:ln>
          </p:spPr>
          <p:txBody>
            <a:bodyPr spcFirstLastPara="1" wrap="square" lIns="50800" tIns="50800" rIns="50800" bIns="50800" anchor="ctr" anchorCtr="0">
              <a:noAutofit/>
            </a:bodyPr>
            <a:lstStyle/>
            <a:p>
              <a:pPr marL="0" marR="0" lvl="0" indent="0" algn="ctr" defTabSz="457223" rtl="0" eaLnBrk="1" fontAlgn="auto" latinLnBrk="0" hangingPunct="1">
                <a:lnSpc>
                  <a:spcPct val="147722"/>
                </a:lnSpc>
                <a:spcBef>
                  <a:spcPts val="0"/>
                </a:spcBef>
                <a:spcAft>
                  <a:spcPts val="0"/>
                </a:spcAft>
                <a:buClr>
                  <a:srgbClr val="000000"/>
                </a:buClr>
                <a:buSzTx/>
                <a:buFont typeface="Arial"/>
                <a:buNone/>
                <a:tabLst/>
                <a:defRPr/>
              </a:pPr>
              <a:endParaRPr kumimoji="0" sz="9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Tree>
    <p:extLst>
      <p:ext uri="{BB962C8B-B14F-4D97-AF65-F5344CB8AC3E}">
        <p14:creationId xmlns:p14="http://schemas.microsoft.com/office/powerpoint/2010/main" val="42482918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95579B2-8AE3-2B1C-9F92-AAD8BD561713}"/>
              </a:ext>
            </a:extLst>
          </p:cNvPr>
          <p:cNvSpPr>
            <a:spLocks noGrp="1"/>
          </p:cNvSpPr>
          <p:nvPr>
            <p:ph type="title"/>
          </p:nvPr>
        </p:nvSpPr>
        <p:spPr>
          <a:xfrm>
            <a:off x="623888" y="1282304"/>
            <a:ext cx="7886700" cy="2139553"/>
          </a:xfrm>
        </p:spPr>
        <p:txBody>
          <a:bodyPr anchor="b"/>
          <a:lstStyle>
            <a:lvl1pPr>
              <a:defRPr sz="45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75EE7739-59E6-D49D-DFC1-7D78CCF73760}"/>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A2B7DD55-0609-6B8D-76E8-3CE19830502B}"/>
              </a:ext>
            </a:extLst>
          </p:cNvPr>
          <p:cNvSpPr>
            <a:spLocks noGrp="1"/>
          </p:cNvSpPr>
          <p:nvPr>
            <p:ph type="dt" sz="half" idx="10"/>
          </p:nvPr>
        </p:nvSpPr>
        <p:spPr/>
        <p:txBody>
          <a:bodyPr/>
          <a:lstStyle/>
          <a:p>
            <a:fld id="{1DAFF597-84C6-435F-8562-4479060D35FC}" type="datetimeFigureOut">
              <a:rPr kumimoji="1" lang="ja-JP" altLang="en-US" smtClean="0"/>
              <a:t>2026/7/9</a:t>
            </a:fld>
            <a:endParaRPr kumimoji="1" lang="ja-JP" altLang="en-US"/>
          </a:p>
        </p:txBody>
      </p:sp>
      <p:sp>
        <p:nvSpPr>
          <p:cNvPr id="5" name="フッター プレースホルダー 4">
            <a:extLst>
              <a:ext uri="{FF2B5EF4-FFF2-40B4-BE49-F238E27FC236}">
                <a16:creationId xmlns:a16="http://schemas.microsoft.com/office/drawing/2014/main" id="{81916CE4-2C9B-B74B-B169-C023CF2C48F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F7C5268-5C3D-F5BC-8493-B18C4FB52ED8}"/>
              </a:ext>
            </a:extLst>
          </p:cNvPr>
          <p:cNvSpPr>
            <a:spLocks noGrp="1"/>
          </p:cNvSpPr>
          <p:nvPr>
            <p:ph type="sldNum" sz="quarter" idx="12"/>
          </p:nvPr>
        </p:nvSpPr>
        <p:spPr/>
        <p:txBody>
          <a:bodyPr/>
          <a:lstStyle/>
          <a:p>
            <a:fld id="{31314F5D-FF04-4726-9958-6CDF67FA4B77}" type="slidenum">
              <a:rPr kumimoji="1" lang="ja-JP" altLang="en-US" smtClean="0"/>
              <a:t>‹#›</a:t>
            </a:fld>
            <a:endParaRPr kumimoji="1" lang="ja-JP" altLang="en-US"/>
          </a:p>
        </p:txBody>
      </p:sp>
    </p:spTree>
    <p:extLst>
      <p:ext uri="{BB962C8B-B14F-4D97-AF65-F5344CB8AC3E}">
        <p14:creationId xmlns:p14="http://schemas.microsoft.com/office/powerpoint/2010/main" val="14827260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E765E3B-409E-35CC-E684-852113771ED9}"/>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674235E-3AF3-FD65-9DEA-2B75340184A9}"/>
              </a:ext>
            </a:extLst>
          </p:cNvPr>
          <p:cNvSpPr>
            <a:spLocks noGrp="1"/>
          </p:cNvSpPr>
          <p:nvPr>
            <p:ph sz="half" idx="1"/>
          </p:nvPr>
        </p:nvSpPr>
        <p:spPr>
          <a:xfrm>
            <a:off x="628650" y="1369219"/>
            <a:ext cx="3886200" cy="3263504"/>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54BF2063-9E29-5B55-FA9A-E4D338A19FF2}"/>
              </a:ext>
            </a:extLst>
          </p:cNvPr>
          <p:cNvSpPr>
            <a:spLocks noGrp="1"/>
          </p:cNvSpPr>
          <p:nvPr>
            <p:ph sz="half" idx="2"/>
          </p:nvPr>
        </p:nvSpPr>
        <p:spPr>
          <a:xfrm>
            <a:off x="4629150" y="1369219"/>
            <a:ext cx="3886200" cy="3263504"/>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A57F3A77-2D83-FD99-7522-8AC33B9CD76F}"/>
              </a:ext>
            </a:extLst>
          </p:cNvPr>
          <p:cNvSpPr>
            <a:spLocks noGrp="1"/>
          </p:cNvSpPr>
          <p:nvPr>
            <p:ph type="dt" sz="half" idx="10"/>
          </p:nvPr>
        </p:nvSpPr>
        <p:spPr/>
        <p:txBody>
          <a:bodyPr/>
          <a:lstStyle/>
          <a:p>
            <a:fld id="{1DAFF597-84C6-435F-8562-4479060D35FC}" type="datetimeFigureOut">
              <a:rPr kumimoji="1" lang="ja-JP" altLang="en-US" smtClean="0"/>
              <a:t>2026/7/9</a:t>
            </a:fld>
            <a:endParaRPr kumimoji="1" lang="ja-JP" altLang="en-US"/>
          </a:p>
        </p:txBody>
      </p:sp>
      <p:sp>
        <p:nvSpPr>
          <p:cNvPr id="6" name="フッター プレースホルダー 5">
            <a:extLst>
              <a:ext uri="{FF2B5EF4-FFF2-40B4-BE49-F238E27FC236}">
                <a16:creationId xmlns:a16="http://schemas.microsoft.com/office/drawing/2014/main" id="{A350A3AD-8A2E-BE2D-17D4-329C3C28560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68A561D-91C7-34BF-CE21-10E0260D8B28}"/>
              </a:ext>
            </a:extLst>
          </p:cNvPr>
          <p:cNvSpPr>
            <a:spLocks noGrp="1"/>
          </p:cNvSpPr>
          <p:nvPr>
            <p:ph type="sldNum" sz="quarter" idx="12"/>
          </p:nvPr>
        </p:nvSpPr>
        <p:spPr/>
        <p:txBody>
          <a:bodyPr/>
          <a:lstStyle/>
          <a:p>
            <a:fld id="{31314F5D-FF04-4726-9958-6CDF67FA4B77}" type="slidenum">
              <a:rPr kumimoji="1" lang="ja-JP" altLang="en-US" smtClean="0"/>
              <a:t>‹#›</a:t>
            </a:fld>
            <a:endParaRPr kumimoji="1" lang="ja-JP" altLang="en-US"/>
          </a:p>
        </p:txBody>
      </p:sp>
    </p:spTree>
    <p:extLst>
      <p:ext uri="{BB962C8B-B14F-4D97-AF65-F5344CB8AC3E}">
        <p14:creationId xmlns:p14="http://schemas.microsoft.com/office/powerpoint/2010/main" val="19391539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D4EE24E-C896-BA15-EEE8-5C3A6ACC1646}"/>
              </a:ext>
            </a:extLst>
          </p:cNvPr>
          <p:cNvSpPr>
            <a:spLocks noGrp="1"/>
          </p:cNvSpPr>
          <p:nvPr>
            <p:ph type="title"/>
          </p:nvPr>
        </p:nvSpPr>
        <p:spPr>
          <a:xfrm>
            <a:off x="629841" y="273844"/>
            <a:ext cx="7886700" cy="994172"/>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75596A2-ACCE-6392-8B51-CB84527BFD16}"/>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2F2C9085-570C-33F5-41E0-333E49583423}"/>
              </a:ext>
            </a:extLst>
          </p:cNvPr>
          <p:cNvSpPr>
            <a:spLocks noGrp="1"/>
          </p:cNvSpPr>
          <p:nvPr>
            <p:ph sz="half" idx="2"/>
          </p:nvPr>
        </p:nvSpPr>
        <p:spPr>
          <a:xfrm>
            <a:off x="629842" y="1878806"/>
            <a:ext cx="3868340" cy="2763441"/>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7AC94278-1E27-0894-5AFD-E40BC5C195D6}"/>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AC51BE2D-7694-DB4E-8D11-AE093053F738}"/>
              </a:ext>
            </a:extLst>
          </p:cNvPr>
          <p:cNvSpPr>
            <a:spLocks noGrp="1"/>
          </p:cNvSpPr>
          <p:nvPr>
            <p:ph sz="quarter" idx="4"/>
          </p:nvPr>
        </p:nvSpPr>
        <p:spPr>
          <a:xfrm>
            <a:off x="4629150" y="1878806"/>
            <a:ext cx="3887391" cy="2763441"/>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664F0012-2ABE-669D-139A-82B2EAF36684}"/>
              </a:ext>
            </a:extLst>
          </p:cNvPr>
          <p:cNvSpPr>
            <a:spLocks noGrp="1"/>
          </p:cNvSpPr>
          <p:nvPr>
            <p:ph type="dt" sz="half" idx="10"/>
          </p:nvPr>
        </p:nvSpPr>
        <p:spPr/>
        <p:txBody>
          <a:bodyPr/>
          <a:lstStyle/>
          <a:p>
            <a:fld id="{1DAFF597-84C6-435F-8562-4479060D35FC}" type="datetimeFigureOut">
              <a:rPr kumimoji="1" lang="ja-JP" altLang="en-US" smtClean="0"/>
              <a:t>2026/7/9</a:t>
            </a:fld>
            <a:endParaRPr kumimoji="1" lang="ja-JP" altLang="en-US"/>
          </a:p>
        </p:txBody>
      </p:sp>
      <p:sp>
        <p:nvSpPr>
          <p:cNvPr id="8" name="フッター プレースホルダー 7">
            <a:extLst>
              <a:ext uri="{FF2B5EF4-FFF2-40B4-BE49-F238E27FC236}">
                <a16:creationId xmlns:a16="http://schemas.microsoft.com/office/drawing/2014/main" id="{351570D1-6AB3-E04D-BBA1-D4468DD9AEA2}"/>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07201955-FAAE-3681-2E6E-00E66C59C648}"/>
              </a:ext>
            </a:extLst>
          </p:cNvPr>
          <p:cNvSpPr>
            <a:spLocks noGrp="1"/>
          </p:cNvSpPr>
          <p:nvPr>
            <p:ph type="sldNum" sz="quarter" idx="12"/>
          </p:nvPr>
        </p:nvSpPr>
        <p:spPr/>
        <p:txBody>
          <a:bodyPr/>
          <a:lstStyle/>
          <a:p>
            <a:fld id="{31314F5D-FF04-4726-9958-6CDF67FA4B77}" type="slidenum">
              <a:rPr kumimoji="1" lang="ja-JP" altLang="en-US" smtClean="0"/>
              <a:t>‹#›</a:t>
            </a:fld>
            <a:endParaRPr kumimoji="1" lang="ja-JP" altLang="en-US"/>
          </a:p>
        </p:txBody>
      </p:sp>
    </p:spTree>
    <p:extLst>
      <p:ext uri="{BB962C8B-B14F-4D97-AF65-F5344CB8AC3E}">
        <p14:creationId xmlns:p14="http://schemas.microsoft.com/office/powerpoint/2010/main" val="40875747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21F910D-8A97-755B-D251-1C46D79B6C9F}"/>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4AC679BB-4832-2A8D-0557-392D9F2067AE}"/>
              </a:ext>
            </a:extLst>
          </p:cNvPr>
          <p:cNvSpPr>
            <a:spLocks noGrp="1"/>
          </p:cNvSpPr>
          <p:nvPr>
            <p:ph type="dt" sz="half" idx="10"/>
          </p:nvPr>
        </p:nvSpPr>
        <p:spPr/>
        <p:txBody>
          <a:bodyPr/>
          <a:lstStyle/>
          <a:p>
            <a:fld id="{1DAFF597-84C6-435F-8562-4479060D35FC}" type="datetimeFigureOut">
              <a:rPr kumimoji="1" lang="ja-JP" altLang="en-US" smtClean="0"/>
              <a:t>2026/7/9</a:t>
            </a:fld>
            <a:endParaRPr kumimoji="1" lang="ja-JP" altLang="en-US"/>
          </a:p>
        </p:txBody>
      </p:sp>
      <p:sp>
        <p:nvSpPr>
          <p:cNvPr id="4" name="フッター プレースホルダー 3">
            <a:extLst>
              <a:ext uri="{FF2B5EF4-FFF2-40B4-BE49-F238E27FC236}">
                <a16:creationId xmlns:a16="http://schemas.microsoft.com/office/drawing/2014/main" id="{E5801FCC-1359-BCD3-0985-4DA2826E561C}"/>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A249CF87-10EA-B5F0-CDCA-4307FFC7DCB0}"/>
              </a:ext>
            </a:extLst>
          </p:cNvPr>
          <p:cNvSpPr>
            <a:spLocks noGrp="1"/>
          </p:cNvSpPr>
          <p:nvPr>
            <p:ph type="sldNum" sz="quarter" idx="12"/>
          </p:nvPr>
        </p:nvSpPr>
        <p:spPr/>
        <p:txBody>
          <a:bodyPr/>
          <a:lstStyle/>
          <a:p>
            <a:fld id="{31314F5D-FF04-4726-9958-6CDF67FA4B77}" type="slidenum">
              <a:rPr kumimoji="1" lang="ja-JP" altLang="en-US" smtClean="0"/>
              <a:t>‹#›</a:t>
            </a:fld>
            <a:endParaRPr kumimoji="1" lang="ja-JP" altLang="en-US"/>
          </a:p>
        </p:txBody>
      </p:sp>
    </p:spTree>
    <p:extLst>
      <p:ext uri="{BB962C8B-B14F-4D97-AF65-F5344CB8AC3E}">
        <p14:creationId xmlns:p14="http://schemas.microsoft.com/office/powerpoint/2010/main" val="18406183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7A8D763F-505D-4CB0-C2CC-76D2EC0FEEB5}"/>
              </a:ext>
            </a:extLst>
          </p:cNvPr>
          <p:cNvSpPr>
            <a:spLocks noGrp="1"/>
          </p:cNvSpPr>
          <p:nvPr>
            <p:ph type="dt" sz="half" idx="10"/>
          </p:nvPr>
        </p:nvSpPr>
        <p:spPr/>
        <p:txBody>
          <a:bodyPr/>
          <a:lstStyle/>
          <a:p>
            <a:fld id="{1DAFF597-84C6-435F-8562-4479060D35FC}" type="datetimeFigureOut">
              <a:rPr kumimoji="1" lang="ja-JP" altLang="en-US" smtClean="0"/>
              <a:t>2026/7/9</a:t>
            </a:fld>
            <a:endParaRPr kumimoji="1" lang="ja-JP" altLang="en-US"/>
          </a:p>
        </p:txBody>
      </p:sp>
      <p:sp>
        <p:nvSpPr>
          <p:cNvPr id="3" name="フッター プレースホルダー 2">
            <a:extLst>
              <a:ext uri="{FF2B5EF4-FFF2-40B4-BE49-F238E27FC236}">
                <a16:creationId xmlns:a16="http://schemas.microsoft.com/office/drawing/2014/main" id="{B141BD45-A413-8644-5E74-FC2E12F6CFD6}"/>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1CE61DC-CC45-BBF0-0B67-6F66E4D3F947}"/>
              </a:ext>
            </a:extLst>
          </p:cNvPr>
          <p:cNvSpPr>
            <a:spLocks noGrp="1"/>
          </p:cNvSpPr>
          <p:nvPr>
            <p:ph type="sldNum" sz="quarter" idx="12"/>
          </p:nvPr>
        </p:nvSpPr>
        <p:spPr/>
        <p:txBody>
          <a:bodyPr/>
          <a:lstStyle/>
          <a:p>
            <a:fld id="{31314F5D-FF04-4726-9958-6CDF67FA4B77}" type="slidenum">
              <a:rPr kumimoji="1" lang="ja-JP" altLang="en-US" smtClean="0"/>
              <a:t>‹#›</a:t>
            </a:fld>
            <a:endParaRPr kumimoji="1" lang="ja-JP" altLang="en-US"/>
          </a:p>
        </p:txBody>
      </p:sp>
    </p:spTree>
    <p:extLst>
      <p:ext uri="{BB962C8B-B14F-4D97-AF65-F5344CB8AC3E}">
        <p14:creationId xmlns:p14="http://schemas.microsoft.com/office/powerpoint/2010/main" val="3366112245"/>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6D771BC-0584-AB7B-F87B-B3279997BBEA}"/>
              </a:ext>
            </a:extLst>
          </p:cNvPr>
          <p:cNvSpPr>
            <a:spLocks noGrp="1"/>
          </p:cNvSpPr>
          <p:nvPr>
            <p:ph type="title"/>
          </p:nvPr>
        </p:nvSpPr>
        <p:spPr>
          <a:xfrm>
            <a:off x="629841" y="342900"/>
            <a:ext cx="2949178" cy="1200150"/>
          </a:xfrm>
        </p:spPr>
        <p:txBody>
          <a:bodyPr anchor="b"/>
          <a:lstStyle>
            <a:lvl1pPr>
              <a:defRPr sz="24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94114B4-6188-6CE5-D2C7-29656A908FB8}"/>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39C37EC8-1FCB-6A89-D370-B080078B162C}"/>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53F7E754-7BB2-D846-B640-297A4110ECA5}"/>
              </a:ext>
            </a:extLst>
          </p:cNvPr>
          <p:cNvSpPr>
            <a:spLocks noGrp="1"/>
          </p:cNvSpPr>
          <p:nvPr>
            <p:ph type="dt" sz="half" idx="10"/>
          </p:nvPr>
        </p:nvSpPr>
        <p:spPr/>
        <p:txBody>
          <a:bodyPr/>
          <a:lstStyle/>
          <a:p>
            <a:fld id="{1DAFF597-84C6-435F-8562-4479060D35FC}" type="datetimeFigureOut">
              <a:rPr kumimoji="1" lang="ja-JP" altLang="en-US" smtClean="0"/>
              <a:t>2026/7/9</a:t>
            </a:fld>
            <a:endParaRPr kumimoji="1" lang="ja-JP" altLang="en-US"/>
          </a:p>
        </p:txBody>
      </p:sp>
      <p:sp>
        <p:nvSpPr>
          <p:cNvPr id="6" name="フッター プレースホルダー 5">
            <a:extLst>
              <a:ext uri="{FF2B5EF4-FFF2-40B4-BE49-F238E27FC236}">
                <a16:creationId xmlns:a16="http://schemas.microsoft.com/office/drawing/2014/main" id="{056EFE1A-B31C-93C8-0F65-EC18CC43DD22}"/>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B2966278-F50F-FF05-8BE4-8AA9AA012556}"/>
              </a:ext>
            </a:extLst>
          </p:cNvPr>
          <p:cNvSpPr>
            <a:spLocks noGrp="1"/>
          </p:cNvSpPr>
          <p:nvPr>
            <p:ph type="sldNum" sz="quarter" idx="12"/>
          </p:nvPr>
        </p:nvSpPr>
        <p:spPr/>
        <p:txBody>
          <a:bodyPr/>
          <a:lstStyle/>
          <a:p>
            <a:fld id="{31314F5D-FF04-4726-9958-6CDF67FA4B77}" type="slidenum">
              <a:rPr kumimoji="1" lang="ja-JP" altLang="en-US" smtClean="0"/>
              <a:t>‹#›</a:t>
            </a:fld>
            <a:endParaRPr kumimoji="1" lang="ja-JP" altLang="en-US"/>
          </a:p>
        </p:txBody>
      </p:sp>
    </p:spTree>
    <p:extLst>
      <p:ext uri="{BB962C8B-B14F-4D97-AF65-F5344CB8AC3E}">
        <p14:creationId xmlns:p14="http://schemas.microsoft.com/office/powerpoint/2010/main" val="38827395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218DD31-7E79-0F5F-6A5A-667C1717783A}"/>
              </a:ext>
            </a:extLst>
          </p:cNvPr>
          <p:cNvSpPr>
            <a:spLocks noGrp="1"/>
          </p:cNvSpPr>
          <p:nvPr>
            <p:ph type="title"/>
          </p:nvPr>
        </p:nvSpPr>
        <p:spPr>
          <a:xfrm>
            <a:off x="629841" y="342900"/>
            <a:ext cx="2949178" cy="1200150"/>
          </a:xfrm>
        </p:spPr>
        <p:txBody>
          <a:bodyPr anchor="b"/>
          <a:lstStyle>
            <a:lvl1pPr>
              <a:defRPr sz="24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A91340E5-B3FF-6D33-31D1-13F83E533BEB}"/>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kumimoji="1" lang="ja-JP" altLang="en-US"/>
          </a:p>
        </p:txBody>
      </p:sp>
      <p:sp>
        <p:nvSpPr>
          <p:cNvPr id="4" name="テキスト プレースホルダー 3">
            <a:extLst>
              <a:ext uri="{FF2B5EF4-FFF2-40B4-BE49-F238E27FC236}">
                <a16:creationId xmlns:a16="http://schemas.microsoft.com/office/drawing/2014/main" id="{B8985994-9A37-507B-8903-2CD8FB05E680}"/>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00BCD3CC-10B6-4B55-561F-C9657A16396F}"/>
              </a:ext>
            </a:extLst>
          </p:cNvPr>
          <p:cNvSpPr>
            <a:spLocks noGrp="1"/>
          </p:cNvSpPr>
          <p:nvPr>
            <p:ph type="dt" sz="half" idx="10"/>
          </p:nvPr>
        </p:nvSpPr>
        <p:spPr/>
        <p:txBody>
          <a:bodyPr/>
          <a:lstStyle/>
          <a:p>
            <a:fld id="{1DAFF597-84C6-435F-8562-4479060D35FC}" type="datetimeFigureOut">
              <a:rPr kumimoji="1" lang="ja-JP" altLang="en-US" smtClean="0"/>
              <a:t>2026/7/9</a:t>
            </a:fld>
            <a:endParaRPr kumimoji="1" lang="ja-JP" altLang="en-US"/>
          </a:p>
        </p:txBody>
      </p:sp>
      <p:sp>
        <p:nvSpPr>
          <p:cNvPr id="6" name="フッター プレースホルダー 5">
            <a:extLst>
              <a:ext uri="{FF2B5EF4-FFF2-40B4-BE49-F238E27FC236}">
                <a16:creationId xmlns:a16="http://schemas.microsoft.com/office/drawing/2014/main" id="{6D68B7C0-1800-B1AB-F7F0-D83988249794}"/>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1205681-9FEF-9017-0C8E-92E44784B43E}"/>
              </a:ext>
            </a:extLst>
          </p:cNvPr>
          <p:cNvSpPr>
            <a:spLocks noGrp="1"/>
          </p:cNvSpPr>
          <p:nvPr>
            <p:ph type="sldNum" sz="quarter" idx="12"/>
          </p:nvPr>
        </p:nvSpPr>
        <p:spPr/>
        <p:txBody>
          <a:bodyPr/>
          <a:lstStyle/>
          <a:p>
            <a:fld id="{31314F5D-FF04-4726-9958-6CDF67FA4B77}" type="slidenum">
              <a:rPr kumimoji="1" lang="ja-JP" altLang="en-US" smtClean="0"/>
              <a:t>‹#›</a:t>
            </a:fld>
            <a:endParaRPr kumimoji="1" lang="ja-JP" altLang="en-US"/>
          </a:p>
        </p:txBody>
      </p:sp>
    </p:spTree>
    <p:extLst>
      <p:ext uri="{BB962C8B-B14F-4D97-AF65-F5344CB8AC3E}">
        <p14:creationId xmlns:p14="http://schemas.microsoft.com/office/powerpoint/2010/main" val="34598135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71"/>
        <p:cNvGrpSpPr/>
        <p:nvPr/>
      </p:nvGrpSpPr>
      <p:grpSpPr>
        <a:xfrm>
          <a:off x="0" y="0"/>
          <a:ext cx="0" cy="0"/>
          <a:chOff x="0" y="0"/>
          <a:chExt cx="0" cy="0"/>
        </a:xfrm>
      </p:grpSpPr>
      <p:grpSp>
        <p:nvGrpSpPr>
          <p:cNvPr id="72" name="Google Shape;72;p16"/>
          <p:cNvGrpSpPr/>
          <p:nvPr/>
        </p:nvGrpSpPr>
        <p:grpSpPr>
          <a:xfrm rot="8100000">
            <a:off x="-1118110" y="-289727"/>
            <a:ext cx="3264920" cy="1643889"/>
            <a:chOff x="0" y="0"/>
            <a:chExt cx="1546417" cy="778622"/>
          </a:xfrm>
        </p:grpSpPr>
        <p:sp>
          <p:nvSpPr>
            <p:cNvPr id="73" name="Google Shape;73;p16"/>
            <p:cNvSpPr/>
            <p:nvPr/>
          </p:nvSpPr>
          <p:spPr>
            <a:xfrm>
              <a:off x="0" y="0"/>
              <a:ext cx="1546417" cy="778622"/>
            </a:xfrm>
            <a:custGeom>
              <a:avLst/>
              <a:gdLst/>
              <a:ahLst/>
              <a:cxnLst/>
              <a:rect l="l" t="t" r="r" b="b"/>
              <a:pathLst>
                <a:path w="1546417" h="778622" extrusionOk="0">
                  <a:moveTo>
                    <a:pt x="773209" y="778622"/>
                  </a:moveTo>
                  <a:lnTo>
                    <a:pt x="1546417" y="0"/>
                  </a:lnTo>
                  <a:lnTo>
                    <a:pt x="0" y="0"/>
                  </a:lnTo>
                  <a:lnTo>
                    <a:pt x="773209" y="778622"/>
                  </a:lnTo>
                  <a:close/>
                </a:path>
              </a:pathLst>
            </a:custGeom>
            <a:solidFill>
              <a:srgbClr val="3995C0"/>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Meiryo"/>
                <a:ea typeface="Meiryo"/>
                <a:cs typeface="Meiryo"/>
                <a:sym typeface="Meiryo"/>
              </a:endParaRPr>
            </a:p>
          </p:txBody>
        </p:sp>
        <p:sp>
          <p:nvSpPr>
            <p:cNvPr id="74" name="Google Shape;74;p16"/>
            <p:cNvSpPr txBox="1"/>
            <p:nvPr/>
          </p:nvSpPr>
          <p:spPr>
            <a:xfrm>
              <a:off x="241628" y="7991"/>
              <a:ext cx="1063162" cy="409128"/>
            </a:xfrm>
            <a:prstGeom prst="rect">
              <a:avLst/>
            </a:prstGeom>
            <a:noFill/>
            <a:ln>
              <a:noFill/>
            </a:ln>
          </p:spPr>
          <p:txBody>
            <a:bodyPr spcFirstLastPara="1" wrap="square" lIns="25400" tIns="25400" rIns="25400" bIns="25400" anchor="ctr" anchorCtr="0">
              <a:noAutofit/>
            </a:bodyPr>
            <a:lstStyle/>
            <a:p>
              <a:pPr marL="0" marR="0" lvl="0" indent="0" algn="ctr" rtl="0">
                <a:lnSpc>
                  <a:spcPct val="147722"/>
                </a:lnSpc>
                <a:spcBef>
                  <a:spcPts val="0"/>
                </a:spcBef>
                <a:spcAft>
                  <a:spcPts val="0"/>
                </a:spcAft>
                <a:buClr>
                  <a:srgbClr val="000000"/>
                </a:buClr>
                <a:buSzPts val="900"/>
                <a:buFont typeface="Arial"/>
                <a:buNone/>
              </a:pPr>
              <a:endParaRPr sz="900" b="0" i="0" u="none" strike="noStrike" cap="none">
                <a:solidFill>
                  <a:schemeClr val="dk1"/>
                </a:solidFill>
                <a:latin typeface="Meiryo"/>
                <a:ea typeface="Meiryo"/>
                <a:cs typeface="Meiryo"/>
                <a:sym typeface="Meiryo"/>
              </a:endParaRPr>
            </a:p>
          </p:txBody>
        </p:sp>
      </p:grpSp>
      <p:grpSp>
        <p:nvGrpSpPr>
          <p:cNvPr id="75" name="Google Shape;75;p16"/>
          <p:cNvGrpSpPr/>
          <p:nvPr/>
        </p:nvGrpSpPr>
        <p:grpSpPr>
          <a:xfrm rot="-2700000">
            <a:off x="6997190" y="3807206"/>
            <a:ext cx="3264920" cy="1643889"/>
            <a:chOff x="0" y="0"/>
            <a:chExt cx="1546417" cy="778622"/>
          </a:xfrm>
        </p:grpSpPr>
        <p:sp>
          <p:nvSpPr>
            <p:cNvPr id="76" name="Google Shape;76;p16"/>
            <p:cNvSpPr/>
            <p:nvPr/>
          </p:nvSpPr>
          <p:spPr>
            <a:xfrm>
              <a:off x="0" y="0"/>
              <a:ext cx="1546417" cy="778622"/>
            </a:xfrm>
            <a:custGeom>
              <a:avLst/>
              <a:gdLst/>
              <a:ahLst/>
              <a:cxnLst/>
              <a:rect l="l" t="t" r="r" b="b"/>
              <a:pathLst>
                <a:path w="1546417" h="778622" extrusionOk="0">
                  <a:moveTo>
                    <a:pt x="773209" y="778622"/>
                  </a:moveTo>
                  <a:lnTo>
                    <a:pt x="1546417" y="0"/>
                  </a:lnTo>
                  <a:lnTo>
                    <a:pt x="0" y="0"/>
                  </a:lnTo>
                  <a:lnTo>
                    <a:pt x="773209" y="778622"/>
                  </a:lnTo>
                  <a:close/>
                </a:path>
              </a:pathLst>
            </a:custGeom>
            <a:solidFill>
              <a:srgbClr val="004AAD"/>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Meiryo"/>
                <a:ea typeface="Meiryo"/>
                <a:cs typeface="Meiryo"/>
                <a:sym typeface="Meiryo"/>
              </a:endParaRPr>
            </a:p>
          </p:txBody>
        </p:sp>
        <p:sp>
          <p:nvSpPr>
            <p:cNvPr id="77" name="Google Shape;77;p16"/>
            <p:cNvSpPr txBox="1"/>
            <p:nvPr/>
          </p:nvSpPr>
          <p:spPr>
            <a:xfrm>
              <a:off x="241628" y="7991"/>
              <a:ext cx="1063162" cy="409128"/>
            </a:xfrm>
            <a:prstGeom prst="rect">
              <a:avLst/>
            </a:prstGeom>
            <a:noFill/>
            <a:ln>
              <a:noFill/>
            </a:ln>
          </p:spPr>
          <p:txBody>
            <a:bodyPr spcFirstLastPara="1" wrap="square" lIns="25400" tIns="25400" rIns="25400" bIns="25400" anchor="ctr" anchorCtr="0">
              <a:noAutofit/>
            </a:bodyPr>
            <a:lstStyle/>
            <a:p>
              <a:pPr marL="0" marR="0" lvl="0" indent="0" algn="ctr" rtl="0">
                <a:lnSpc>
                  <a:spcPct val="147722"/>
                </a:lnSpc>
                <a:spcBef>
                  <a:spcPts val="0"/>
                </a:spcBef>
                <a:spcAft>
                  <a:spcPts val="0"/>
                </a:spcAft>
                <a:buClr>
                  <a:srgbClr val="000000"/>
                </a:buClr>
                <a:buSzPts val="900"/>
                <a:buFont typeface="Arial"/>
                <a:buNone/>
              </a:pPr>
              <a:endParaRPr sz="900" b="0" i="0" u="none" strike="noStrike" cap="none">
                <a:solidFill>
                  <a:schemeClr val="dk1"/>
                </a:solidFill>
                <a:latin typeface="Meiryo"/>
                <a:ea typeface="Meiryo"/>
                <a:cs typeface="Meiryo"/>
                <a:sym typeface="Meiryo"/>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D8E7140-311F-65C8-53A4-AF1013BCB6AE}"/>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2AB17E27-B942-7EC5-91FF-0514980D0AEA}"/>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0F0A68C-26C2-EB9B-C4E8-A4FD933FF788}"/>
              </a:ext>
            </a:extLst>
          </p:cNvPr>
          <p:cNvSpPr>
            <a:spLocks noGrp="1"/>
          </p:cNvSpPr>
          <p:nvPr>
            <p:ph type="dt" sz="half" idx="10"/>
          </p:nvPr>
        </p:nvSpPr>
        <p:spPr/>
        <p:txBody>
          <a:bodyPr/>
          <a:lstStyle/>
          <a:p>
            <a:fld id="{1DAFF597-84C6-435F-8562-4479060D35FC}" type="datetimeFigureOut">
              <a:rPr kumimoji="1" lang="ja-JP" altLang="en-US" smtClean="0"/>
              <a:t>2026/7/9</a:t>
            </a:fld>
            <a:endParaRPr kumimoji="1" lang="ja-JP" altLang="en-US"/>
          </a:p>
        </p:txBody>
      </p:sp>
      <p:sp>
        <p:nvSpPr>
          <p:cNvPr id="5" name="フッター プレースホルダー 4">
            <a:extLst>
              <a:ext uri="{FF2B5EF4-FFF2-40B4-BE49-F238E27FC236}">
                <a16:creationId xmlns:a16="http://schemas.microsoft.com/office/drawing/2014/main" id="{69AB54BC-3D7A-0FAF-8C39-6205D04DE02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55B262F-B552-5D80-99C5-63DB4CB051FD}"/>
              </a:ext>
            </a:extLst>
          </p:cNvPr>
          <p:cNvSpPr>
            <a:spLocks noGrp="1"/>
          </p:cNvSpPr>
          <p:nvPr>
            <p:ph type="sldNum" sz="quarter" idx="12"/>
          </p:nvPr>
        </p:nvSpPr>
        <p:spPr/>
        <p:txBody>
          <a:bodyPr/>
          <a:lstStyle/>
          <a:p>
            <a:fld id="{31314F5D-FF04-4726-9958-6CDF67FA4B77}" type="slidenum">
              <a:rPr kumimoji="1" lang="ja-JP" altLang="en-US" smtClean="0"/>
              <a:t>‹#›</a:t>
            </a:fld>
            <a:endParaRPr kumimoji="1" lang="ja-JP" altLang="en-US"/>
          </a:p>
        </p:txBody>
      </p:sp>
    </p:spTree>
    <p:extLst>
      <p:ext uri="{BB962C8B-B14F-4D97-AF65-F5344CB8AC3E}">
        <p14:creationId xmlns:p14="http://schemas.microsoft.com/office/powerpoint/2010/main" val="4649172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044564EF-0BD8-200E-7CA8-6F8B53F23FC1}"/>
              </a:ext>
            </a:extLst>
          </p:cNvPr>
          <p:cNvSpPr>
            <a:spLocks noGrp="1"/>
          </p:cNvSpPr>
          <p:nvPr>
            <p:ph type="title" orient="vert"/>
          </p:nvPr>
        </p:nvSpPr>
        <p:spPr>
          <a:xfrm>
            <a:off x="6543675" y="273844"/>
            <a:ext cx="1971675" cy="4358879"/>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93E79DAD-1183-FAFC-D464-B4DB1EF900D4}"/>
              </a:ext>
            </a:extLst>
          </p:cNvPr>
          <p:cNvSpPr>
            <a:spLocks noGrp="1"/>
          </p:cNvSpPr>
          <p:nvPr>
            <p:ph type="body" orient="vert" idx="1"/>
          </p:nvPr>
        </p:nvSpPr>
        <p:spPr>
          <a:xfrm>
            <a:off x="628650" y="273844"/>
            <a:ext cx="5800725" cy="4358879"/>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5A02C20-4422-805E-C944-A7481972C81E}"/>
              </a:ext>
            </a:extLst>
          </p:cNvPr>
          <p:cNvSpPr>
            <a:spLocks noGrp="1"/>
          </p:cNvSpPr>
          <p:nvPr>
            <p:ph type="dt" sz="half" idx="10"/>
          </p:nvPr>
        </p:nvSpPr>
        <p:spPr/>
        <p:txBody>
          <a:bodyPr/>
          <a:lstStyle/>
          <a:p>
            <a:fld id="{1DAFF597-84C6-435F-8562-4479060D35FC}" type="datetimeFigureOut">
              <a:rPr kumimoji="1" lang="ja-JP" altLang="en-US" smtClean="0"/>
              <a:t>2026/7/9</a:t>
            </a:fld>
            <a:endParaRPr kumimoji="1" lang="ja-JP" altLang="en-US"/>
          </a:p>
        </p:txBody>
      </p:sp>
      <p:sp>
        <p:nvSpPr>
          <p:cNvPr id="5" name="フッター プレースホルダー 4">
            <a:extLst>
              <a:ext uri="{FF2B5EF4-FFF2-40B4-BE49-F238E27FC236}">
                <a16:creationId xmlns:a16="http://schemas.microsoft.com/office/drawing/2014/main" id="{4D73ADA6-E7EE-16FA-5089-301FDA494C6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9775D41-E5F0-25E3-0EC8-E2691E512534}"/>
              </a:ext>
            </a:extLst>
          </p:cNvPr>
          <p:cNvSpPr>
            <a:spLocks noGrp="1"/>
          </p:cNvSpPr>
          <p:nvPr>
            <p:ph type="sldNum" sz="quarter" idx="12"/>
          </p:nvPr>
        </p:nvSpPr>
        <p:spPr/>
        <p:txBody>
          <a:bodyPr/>
          <a:lstStyle/>
          <a:p>
            <a:fld id="{31314F5D-FF04-4726-9958-6CDF67FA4B77}" type="slidenum">
              <a:rPr kumimoji="1" lang="ja-JP" altLang="en-US" smtClean="0"/>
              <a:t>‹#›</a:t>
            </a:fld>
            <a:endParaRPr kumimoji="1" lang="ja-JP" altLang="en-US"/>
          </a:p>
        </p:txBody>
      </p:sp>
    </p:spTree>
    <p:extLst>
      <p:ext uri="{BB962C8B-B14F-4D97-AF65-F5344CB8AC3E}">
        <p14:creationId xmlns:p14="http://schemas.microsoft.com/office/powerpoint/2010/main" val="14461691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60"/>
        <p:cNvGrpSpPr/>
        <p:nvPr/>
      </p:nvGrpSpPr>
      <p:grpSpPr>
        <a:xfrm>
          <a:off x="0" y="0"/>
          <a:ext cx="0" cy="0"/>
          <a:chOff x="0" y="0"/>
          <a:chExt cx="0" cy="0"/>
        </a:xfrm>
      </p:grpSpPr>
      <p:sp>
        <p:nvSpPr>
          <p:cNvPr id="61" name="Google Shape;61;p15"/>
          <p:cNvSpPr txBox="1">
            <a:spLocks noGrp="1"/>
          </p:cNvSpPr>
          <p:nvPr>
            <p:ph type="ctrTitle"/>
          </p:nvPr>
        </p:nvSpPr>
        <p:spPr>
          <a:xfrm>
            <a:off x="441960" y="286249"/>
            <a:ext cx="3886200" cy="342402"/>
          </a:xfrm>
          <a:prstGeom prst="rect">
            <a:avLst/>
          </a:prstGeom>
          <a:noFill/>
          <a:ln>
            <a:noFill/>
          </a:ln>
        </p:spPr>
        <p:txBody>
          <a:bodyPr spcFirstLastPara="1" wrap="square" lIns="45725" tIns="22850" rIns="45725" bIns="22850" anchor="t" anchorCtr="0">
            <a:noAutofit/>
          </a:bodyPr>
          <a:lstStyle>
            <a:lvl1pPr marR="0" lvl="0" algn="l" rtl="0">
              <a:lnSpc>
                <a:spcPct val="100000"/>
              </a:lnSpc>
              <a:spcBef>
                <a:spcPts val="0"/>
              </a:spcBef>
              <a:spcAft>
                <a:spcPts val="0"/>
              </a:spcAft>
              <a:buClr>
                <a:srgbClr val="122B96"/>
              </a:buClr>
              <a:buSzPts val="2200"/>
              <a:buFont typeface="Calibri"/>
              <a:buNone/>
              <a:defRPr sz="2200" b="0" i="0" u="none" strike="noStrike" cap="none">
                <a:solidFill>
                  <a:srgbClr val="122B96"/>
                </a:solidFill>
                <a:latin typeface="Meiryo"/>
                <a:ea typeface="Meiryo"/>
                <a:cs typeface="Meiryo"/>
                <a:sym typeface="Meiryo"/>
              </a:defRPr>
            </a:lvl1pPr>
            <a:lvl2pPr marR="0" lvl="1"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9pPr>
          </a:lstStyle>
          <a:p>
            <a:endParaRPr/>
          </a:p>
        </p:txBody>
      </p:sp>
      <p:grpSp>
        <p:nvGrpSpPr>
          <p:cNvPr id="62" name="Google Shape;62;p15"/>
          <p:cNvGrpSpPr/>
          <p:nvPr/>
        </p:nvGrpSpPr>
        <p:grpSpPr>
          <a:xfrm rot="10800000">
            <a:off x="0" y="5007248"/>
            <a:ext cx="9144000" cy="226665"/>
            <a:chOff x="0" y="-47625"/>
            <a:chExt cx="4816593" cy="119396"/>
          </a:xfrm>
        </p:grpSpPr>
        <p:sp>
          <p:nvSpPr>
            <p:cNvPr id="63" name="Google Shape;63;p15"/>
            <p:cNvSpPr/>
            <p:nvPr/>
          </p:nvSpPr>
          <p:spPr>
            <a:xfrm>
              <a:off x="0" y="0"/>
              <a:ext cx="4816592" cy="71771"/>
            </a:xfrm>
            <a:custGeom>
              <a:avLst/>
              <a:gdLst/>
              <a:ahLst/>
              <a:cxnLst/>
              <a:rect l="l" t="t" r="r" b="b"/>
              <a:pathLst>
                <a:path w="4816592" h="71771" extrusionOk="0">
                  <a:moveTo>
                    <a:pt x="0" y="0"/>
                  </a:moveTo>
                  <a:lnTo>
                    <a:pt x="4816592" y="0"/>
                  </a:lnTo>
                  <a:lnTo>
                    <a:pt x="4816592" y="71771"/>
                  </a:lnTo>
                  <a:lnTo>
                    <a:pt x="0" y="71771"/>
                  </a:lnTo>
                  <a:close/>
                </a:path>
              </a:pathLst>
            </a:custGeom>
            <a:gradFill>
              <a:gsLst>
                <a:gs pos="0">
                  <a:srgbClr val="132B96"/>
                </a:gs>
                <a:gs pos="100000">
                  <a:srgbClr val="41B2CB"/>
                </a:gs>
              </a:gsLst>
              <a:lin ang="0" scaled="0"/>
            </a:gra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Meiryo"/>
                <a:ea typeface="Meiryo"/>
                <a:cs typeface="Meiryo"/>
                <a:sym typeface="Meiryo"/>
              </a:endParaRPr>
            </a:p>
          </p:txBody>
        </p:sp>
        <p:sp>
          <p:nvSpPr>
            <p:cNvPr id="64" name="Google Shape;64;p15"/>
            <p:cNvSpPr txBox="1"/>
            <p:nvPr/>
          </p:nvSpPr>
          <p:spPr>
            <a:xfrm>
              <a:off x="0" y="-47625"/>
              <a:ext cx="4816593" cy="119396"/>
            </a:xfrm>
            <a:prstGeom prst="rect">
              <a:avLst/>
            </a:prstGeom>
            <a:noFill/>
            <a:ln>
              <a:noFill/>
            </a:ln>
          </p:spPr>
          <p:txBody>
            <a:bodyPr spcFirstLastPara="1" wrap="square" lIns="25400" tIns="25400" rIns="25400" bIns="25400" anchor="ctr" anchorCtr="0">
              <a:noAutofit/>
            </a:bodyPr>
            <a:lstStyle/>
            <a:p>
              <a:pPr marL="0" marR="0" lvl="0" indent="0" algn="ctr" rtl="0">
                <a:lnSpc>
                  <a:spcPct val="147722"/>
                </a:lnSpc>
                <a:spcBef>
                  <a:spcPts val="0"/>
                </a:spcBef>
                <a:spcAft>
                  <a:spcPts val="0"/>
                </a:spcAft>
                <a:buClr>
                  <a:srgbClr val="000000"/>
                </a:buClr>
                <a:buSzPts val="900"/>
                <a:buFont typeface="Arial"/>
                <a:buNone/>
              </a:pPr>
              <a:endParaRPr sz="900" b="0" i="0" u="none" strike="noStrike" cap="none">
                <a:solidFill>
                  <a:srgbClr val="000000"/>
                </a:solidFill>
                <a:latin typeface="Meiryo"/>
                <a:ea typeface="Meiryo"/>
                <a:cs typeface="Meiryo"/>
                <a:sym typeface="Meiryo"/>
              </a:endParaRPr>
            </a:p>
          </p:txBody>
        </p:sp>
      </p:grpSp>
      <p:grpSp>
        <p:nvGrpSpPr>
          <p:cNvPr id="65" name="Google Shape;65;p15"/>
          <p:cNvGrpSpPr/>
          <p:nvPr/>
        </p:nvGrpSpPr>
        <p:grpSpPr>
          <a:xfrm>
            <a:off x="0" y="-80888"/>
            <a:ext cx="9144000" cy="226666"/>
            <a:chOff x="0" y="-47625"/>
            <a:chExt cx="4816593" cy="119396"/>
          </a:xfrm>
        </p:grpSpPr>
        <p:sp>
          <p:nvSpPr>
            <p:cNvPr id="66" name="Google Shape;66;p15"/>
            <p:cNvSpPr/>
            <p:nvPr/>
          </p:nvSpPr>
          <p:spPr>
            <a:xfrm>
              <a:off x="0" y="0"/>
              <a:ext cx="4816592" cy="71771"/>
            </a:xfrm>
            <a:custGeom>
              <a:avLst/>
              <a:gdLst/>
              <a:ahLst/>
              <a:cxnLst/>
              <a:rect l="l" t="t" r="r" b="b"/>
              <a:pathLst>
                <a:path w="4816592" h="71771" extrusionOk="0">
                  <a:moveTo>
                    <a:pt x="0" y="0"/>
                  </a:moveTo>
                  <a:lnTo>
                    <a:pt x="4816592" y="0"/>
                  </a:lnTo>
                  <a:lnTo>
                    <a:pt x="4816592" y="71771"/>
                  </a:lnTo>
                  <a:lnTo>
                    <a:pt x="0" y="71771"/>
                  </a:lnTo>
                  <a:close/>
                </a:path>
              </a:pathLst>
            </a:custGeom>
            <a:gradFill>
              <a:gsLst>
                <a:gs pos="0">
                  <a:srgbClr val="132B96"/>
                </a:gs>
                <a:gs pos="100000">
                  <a:srgbClr val="41B2CB"/>
                </a:gs>
              </a:gsLst>
              <a:lin ang="0" scaled="0"/>
            </a:gra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Meiryo"/>
                <a:ea typeface="Meiryo"/>
                <a:cs typeface="Meiryo"/>
                <a:sym typeface="Meiryo"/>
              </a:endParaRPr>
            </a:p>
          </p:txBody>
        </p:sp>
        <p:sp>
          <p:nvSpPr>
            <p:cNvPr id="67" name="Google Shape;67;p15"/>
            <p:cNvSpPr txBox="1"/>
            <p:nvPr/>
          </p:nvSpPr>
          <p:spPr>
            <a:xfrm>
              <a:off x="0" y="-47625"/>
              <a:ext cx="4816593" cy="119396"/>
            </a:xfrm>
            <a:prstGeom prst="rect">
              <a:avLst/>
            </a:prstGeom>
            <a:noFill/>
            <a:ln>
              <a:noFill/>
            </a:ln>
          </p:spPr>
          <p:txBody>
            <a:bodyPr spcFirstLastPara="1" wrap="square" lIns="25400" tIns="25400" rIns="25400" bIns="25400" anchor="ctr" anchorCtr="0">
              <a:noAutofit/>
            </a:bodyPr>
            <a:lstStyle/>
            <a:p>
              <a:pPr marL="0" marR="0" lvl="0" indent="0" algn="ctr" rtl="0">
                <a:lnSpc>
                  <a:spcPct val="147722"/>
                </a:lnSpc>
                <a:spcBef>
                  <a:spcPts val="0"/>
                </a:spcBef>
                <a:spcAft>
                  <a:spcPts val="0"/>
                </a:spcAft>
                <a:buClr>
                  <a:srgbClr val="000000"/>
                </a:buClr>
                <a:buSzPts val="900"/>
                <a:buFont typeface="Arial"/>
                <a:buNone/>
              </a:pPr>
              <a:endParaRPr sz="900" b="0" i="0" u="none" strike="noStrike" cap="none">
                <a:solidFill>
                  <a:srgbClr val="000000"/>
                </a:solidFill>
                <a:latin typeface="Meiryo"/>
                <a:ea typeface="Meiryo"/>
                <a:cs typeface="Meiryo"/>
                <a:sym typeface="Meiryo"/>
              </a:endParaRPr>
            </a:p>
          </p:txBody>
        </p:sp>
      </p:grpSp>
      <p:grpSp>
        <p:nvGrpSpPr>
          <p:cNvPr id="68" name="Google Shape;68;p15"/>
          <p:cNvGrpSpPr/>
          <p:nvPr/>
        </p:nvGrpSpPr>
        <p:grpSpPr>
          <a:xfrm rot="10800000">
            <a:off x="0" y="353392"/>
            <a:ext cx="298101" cy="164200"/>
            <a:chOff x="0" y="-47625"/>
            <a:chExt cx="157024" cy="86491"/>
          </a:xfrm>
        </p:grpSpPr>
        <p:sp>
          <p:nvSpPr>
            <p:cNvPr id="69" name="Google Shape;69;p15"/>
            <p:cNvSpPr/>
            <p:nvPr/>
          </p:nvSpPr>
          <p:spPr>
            <a:xfrm>
              <a:off x="0" y="0"/>
              <a:ext cx="157024" cy="38866"/>
            </a:xfrm>
            <a:custGeom>
              <a:avLst/>
              <a:gdLst/>
              <a:ahLst/>
              <a:cxnLst/>
              <a:rect l="l" t="t" r="r" b="b"/>
              <a:pathLst>
                <a:path w="157024" h="38866" extrusionOk="0">
                  <a:moveTo>
                    <a:pt x="0" y="0"/>
                  </a:moveTo>
                  <a:lnTo>
                    <a:pt x="157024" y="0"/>
                  </a:lnTo>
                  <a:lnTo>
                    <a:pt x="157024" y="38866"/>
                  </a:lnTo>
                  <a:lnTo>
                    <a:pt x="0" y="38866"/>
                  </a:lnTo>
                  <a:close/>
                </a:path>
              </a:pathLst>
            </a:custGeom>
            <a:solidFill>
              <a:srgbClr val="132C9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Meiryo"/>
                <a:ea typeface="Meiryo"/>
                <a:cs typeface="Meiryo"/>
                <a:sym typeface="Meiryo"/>
              </a:endParaRPr>
            </a:p>
          </p:txBody>
        </p:sp>
        <p:sp>
          <p:nvSpPr>
            <p:cNvPr id="70" name="Google Shape;70;p15"/>
            <p:cNvSpPr txBox="1"/>
            <p:nvPr/>
          </p:nvSpPr>
          <p:spPr>
            <a:xfrm>
              <a:off x="0" y="-47625"/>
              <a:ext cx="157024" cy="86491"/>
            </a:xfrm>
            <a:prstGeom prst="rect">
              <a:avLst/>
            </a:prstGeom>
            <a:noFill/>
            <a:ln>
              <a:noFill/>
            </a:ln>
          </p:spPr>
          <p:txBody>
            <a:bodyPr spcFirstLastPara="1" wrap="square" lIns="25400" tIns="25400" rIns="25400" bIns="25400" anchor="ctr" anchorCtr="0">
              <a:noAutofit/>
            </a:bodyPr>
            <a:lstStyle/>
            <a:p>
              <a:pPr marL="0" marR="0" lvl="0" indent="0" algn="ctr" rtl="0">
                <a:lnSpc>
                  <a:spcPct val="147722"/>
                </a:lnSpc>
                <a:spcBef>
                  <a:spcPts val="0"/>
                </a:spcBef>
                <a:spcAft>
                  <a:spcPts val="0"/>
                </a:spcAft>
                <a:buClr>
                  <a:srgbClr val="000000"/>
                </a:buClr>
                <a:buSzPts val="900"/>
                <a:buFont typeface="Arial"/>
                <a:buNone/>
              </a:pPr>
              <a:endParaRPr sz="900" b="0" i="0" u="none" strike="noStrike" cap="none">
                <a:solidFill>
                  <a:srgbClr val="000000"/>
                </a:solidFill>
                <a:latin typeface="Meiryo"/>
                <a:ea typeface="Meiryo"/>
                <a:cs typeface="Meiryo"/>
                <a:sym typeface="Meiryo"/>
              </a:endParaRPr>
            </a:p>
          </p:txBody>
        </p:sp>
      </p:grpSp>
    </p:spTree>
    <p:extLst>
      <p:ext uri="{BB962C8B-B14F-4D97-AF65-F5344CB8AC3E}">
        <p14:creationId xmlns:p14="http://schemas.microsoft.com/office/powerpoint/2010/main" val="94948815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8"/>
        <p:cNvGrpSpPr/>
        <p:nvPr/>
      </p:nvGrpSpPr>
      <p:grpSpPr>
        <a:xfrm>
          <a:off x="0" y="0"/>
          <a:ext cx="0" cy="0"/>
          <a:chOff x="0" y="0"/>
          <a:chExt cx="0" cy="0"/>
        </a:xfrm>
      </p:grpSpPr>
      <p:sp>
        <p:nvSpPr>
          <p:cNvPr id="79" name="Google Shape;79;p17"/>
          <p:cNvSpPr txBox="1">
            <a:spLocks noGrp="1"/>
          </p:cNvSpPr>
          <p:nvPr>
            <p:ph type="title"/>
          </p:nvPr>
        </p:nvSpPr>
        <p:spPr>
          <a:xfrm>
            <a:off x="361156" y="2203450"/>
            <a:ext cx="3886200" cy="681038"/>
          </a:xfrm>
          <a:prstGeom prst="rect">
            <a:avLst/>
          </a:prstGeom>
          <a:noFill/>
          <a:ln>
            <a:noFill/>
          </a:ln>
        </p:spPr>
        <p:txBody>
          <a:bodyPr spcFirstLastPara="1" wrap="square" lIns="45725" tIns="22850" rIns="45725" bIns="22850" anchor="t" anchorCtr="0">
            <a:noAutofit/>
          </a:bodyPr>
          <a:lstStyle>
            <a:lvl1pPr marR="0" lvl="0" algn="l" rtl="0">
              <a:lnSpc>
                <a:spcPct val="100000"/>
              </a:lnSpc>
              <a:spcBef>
                <a:spcPts val="0"/>
              </a:spcBef>
              <a:spcAft>
                <a:spcPts val="0"/>
              </a:spcAft>
              <a:buClr>
                <a:schemeClr val="dk1"/>
              </a:buClr>
              <a:buSzPts val="2000"/>
              <a:buFont typeface="Calibri"/>
              <a:buNone/>
              <a:defRPr sz="2000" b="1" i="0" u="none" strike="noStrike" cap="none">
                <a:solidFill>
                  <a:schemeClr val="dk1"/>
                </a:solidFill>
                <a:latin typeface="Meiryo"/>
                <a:ea typeface="Meiryo"/>
                <a:cs typeface="Meiryo"/>
                <a:sym typeface="Meiryo"/>
              </a:defRPr>
            </a:lvl1pPr>
            <a:lvl2pPr marR="0" lvl="1"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9pPr>
          </a:lstStyle>
          <a:p>
            <a:endParaRPr/>
          </a:p>
        </p:txBody>
      </p:sp>
      <p:sp>
        <p:nvSpPr>
          <p:cNvPr id="80" name="Google Shape;80;p17"/>
          <p:cNvSpPr txBox="1">
            <a:spLocks noGrp="1"/>
          </p:cNvSpPr>
          <p:nvPr>
            <p:ph type="body" idx="1"/>
          </p:nvPr>
        </p:nvSpPr>
        <p:spPr>
          <a:xfrm>
            <a:off x="361156" y="1453357"/>
            <a:ext cx="3886200" cy="750094"/>
          </a:xfrm>
          <a:prstGeom prst="rect">
            <a:avLst/>
          </a:prstGeom>
          <a:noFill/>
          <a:ln>
            <a:noFill/>
          </a:ln>
        </p:spPr>
        <p:txBody>
          <a:bodyPr spcFirstLastPara="1" wrap="square" lIns="45725" tIns="22850" rIns="45725" bIns="22850" anchor="b" anchorCtr="0">
            <a:noAutofit/>
          </a:bodyPr>
          <a:lstStyle>
            <a:lvl1pPr marL="457200" marR="0" lvl="0" indent="-228600" algn="l" rtl="0">
              <a:lnSpc>
                <a:spcPct val="100000"/>
              </a:lnSpc>
              <a:spcBef>
                <a:spcPts val="200"/>
              </a:spcBef>
              <a:spcAft>
                <a:spcPts val="0"/>
              </a:spcAft>
              <a:buClr>
                <a:srgbClr val="888888"/>
              </a:buClr>
              <a:buSzPts val="1000"/>
              <a:buFont typeface="Arial"/>
              <a:buNone/>
              <a:defRPr sz="1000" b="0" i="0" u="none" strike="noStrike" cap="none">
                <a:solidFill>
                  <a:srgbClr val="888888"/>
                </a:solidFill>
                <a:latin typeface="Meiryo"/>
                <a:ea typeface="Meiryo"/>
                <a:cs typeface="Meiryo"/>
                <a:sym typeface="Meiryo"/>
              </a:defRPr>
            </a:lvl1pPr>
            <a:lvl2pPr marL="914400" marR="0" lvl="1" indent="-228600" algn="l" rtl="0">
              <a:lnSpc>
                <a:spcPct val="100000"/>
              </a:lnSpc>
              <a:spcBef>
                <a:spcPts val="200"/>
              </a:spcBef>
              <a:spcAft>
                <a:spcPts val="0"/>
              </a:spcAft>
              <a:buClr>
                <a:srgbClr val="888888"/>
              </a:buClr>
              <a:buSzPts val="900"/>
              <a:buFont typeface="Arial"/>
              <a:buNone/>
              <a:defRPr sz="900" b="0" i="0" u="none" strike="noStrike" cap="none">
                <a:solidFill>
                  <a:srgbClr val="888888"/>
                </a:solidFill>
                <a:latin typeface="Calibri"/>
                <a:ea typeface="Calibri"/>
                <a:cs typeface="Calibri"/>
                <a:sym typeface="Calibri"/>
              </a:defRPr>
            </a:lvl2pPr>
            <a:lvl3pPr marL="1371600" marR="0" lvl="2" indent="-228600" algn="l" rtl="0">
              <a:lnSpc>
                <a:spcPct val="100000"/>
              </a:lnSpc>
              <a:spcBef>
                <a:spcPts val="200"/>
              </a:spcBef>
              <a:spcAft>
                <a:spcPts val="0"/>
              </a:spcAft>
              <a:buClr>
                <a:srgbClr val="888888"/>
              </a:buClr>
              <a:buSzPts val="800"/>
              <a:buFont typeface="Arial"/>
              <a:buNone/>
              <a:defRPr sz="800" b="0" i="0" u="none" strike="noStrike" cap="none">
                <a:solidFill>
                  <a:srgbClr val="888888"/>
                </a:solidFill>
                <a:latin typeface="Calibri"/>
                <a:ea typeface="Calibri"/>
                <a:cs typeface="Calibri"/>
                <a:sym typeface="Calibri"/>
              </a:defRPr>
            </a:lvl3pPr>
            <a:lvl4pPr marL="1828800" marR="0" lvl="3" indent="-228600" algn="l" rtl="0">
              <a:lnSpc>
                <a:spcPct val="100000"/>
              </a:lnSpc>
              <a:spcBef>
                <a:spcPts val="100"/>
              </a:spcBef>
              <a:spcAft>
                <a:spcPts val="0"/>
              </a:spcAft>
              <a:buClr>
                <a:srgbClr val="888888"/>
              </a:buClr>
              <a:buSzPts val="700"/>
              <a:buFont typeface="Arial"/>
              <a:buNone/>
              <a:defRPr sz="700" b="0" i="0" u="none" strike="noStrike" cap="none">
                <a:solidFill>
                  <a:srgbClr val="888888"/>
                </a:solidFill>
                <a:latin typeface="Calibri"/>
                <a:ea typeface="Calibri"/>
                <a:cs typeface="Calibri"/>
                <a:sym typeface="Calibri"/>
              </a:defRPr>
            </a:lvl4pPr>
            <a:lvl5pPr marL="2286000" marR="0" lvl="4" indent="-228600" algn="l" rtl="0">
              <a:lnSpc>
                <a:spcPct val="100000"/>
              </a:lnSpc>
              <a:spcBef>
                <a:spcPts val="100"/>
              </a:spcBef>
              <a:spcAft>
                <a:spcPts val="0"/>
              </a:spcAft>
              <a:buClr>
                <a:srgbClr val="888888"/>
              </a:buClr>
              <a:buSzPts val="700"/>
              <a:buFont typeface="Arial"/>
              <a:buNone/>
              <a:defRPr sz="700" b="0" i="0" u="none" strike="noStrike" cap="none">
                <a:solidFill>
                  <a:srgbClr val="888888"/>
                </a:solidFill>
                <a:latin typeface="Calibri"/>
                <a:ea typeface="Calibri"/>
                <a:cs typeface="Calibri"/>
                <a:sym typeface="Calibri"/>
              </a:defRPr>
            </a:lvl5pPr>
            <a:lvl6pPr marL="2743200" marR="0" lvl="5" indent="-228600" algn="l" rtl="0">
              <a:lnSpc>
                <a:spcPct val="100000"/>
              </a:lnSpc>
              <a:spcBef>
                <a:spcPts val="100"/>
              </a:spcBef>
              <a:spcAft>
                <a:spcPts val="0"/>
              </a:spcAft>
              <a:buClr>
                <a:srgbClr val="888888"/>
              </a:buClr>
              <a:buSzPts val="700"/>
              <a:buFont typeface="Arial"/>
              <a:buNone/>
              <a:defRPr sz="700" b="0" i="0" u="none" strike="noStrike" cap="none">
                <a:solidFill>
                  <a:srgbClr val="888888"/>
                </a:solidFill>
                <a:latin typeface="Calibri"/>
                <a:ea typeface="Calibri"/>
                <a:cs typeface="Calibri"/>
                <a:sym typeface="Calibri"/>
              </a:defRPr>
            </a:lvl6pPr>
            <a:lvl7pPr marL="3200400" marR="0" lvl="6" indent="-228600" algn="l" rtl="0">
              <a:lnSpc>
                <a:spcPct val="100000"/>
              </a:lnSpc>
              <a:spcBef>
                <a:spcPts val="100"/>
              </a:spcBef>
              <a:spcAft>
                <a:spcPts val="0"/>
              </a:spcAft>
              <a:buClr>
                <a:srgbClr val="888888"/>
              </a:buClr>
              <a:buSzPts val="700"/>
              <a:buFont typeface="Arial"/>
              <a:buNone/>
              <a:defRPr sz="700" b="0" i="0" u="none" strike="noStrike" cap="none">
                <a:solidFill>
                  <a:srgbClr val="888888"/>
                </a:solidFill>
                <a:latin typeface="Calibri"/>
                <a:ea typeface="Calibri"/>
                <a:cs typeface="Calibri"/>
                <a:sym typeface="Calibri"/>
              </a:defRPr>
            </a:lvl7pPr>
            <a:lvl8pPr marL="3657600" marR="0" lvl="7" indent="-228600" algn="l" rtl="0">
              <a:lnSpc>
                <a:spcPct val="100000"/>
              </a:lnSpc>
              <a:spcBef>
                <a:spcPts val="100"/>
              </a:spcBef>
              <a:spcAft>
                <a:spcPts val="0"/>
              </a:spcAft>
              <a:buClr>
                <a:srgbClr val="888888"/>
              </a:buClr>
              <a:buSzPts val="700"/>
              <a:buFont typeface="Arial"/>
              <a:buNone/>
              <a:defRPr sz="700" b="0" i="0" u="none" strike="noStrike" cap="none">
                <a:solidFill>
                  <a:srgbClr val="888888"/>
                </a:solidFill>
                <a:latin typeface="Calibri"/>
                <a:ea typeface="Calibri"/>
                <a:cs typeface="Calibri"/>
                <a:sym typeface="Calibri"/>
              </a:defRPr>
            </a:lvl8pPr>
            <a:lvl9pPr marL="4114800" marR="0" lvl="8" indent="-228600" algn="l" rtl="0">
              <a:lnSpc>
                <a:spcPct val="100000"/>
              </a:lnSpc>
              <a:spcBef>
                <a:spcPts val="100"/>
              </a:spcBef>
              <a:spcAft>
                <a:spcPts val="0"/>
              </a:spcAft>
              <a:buClr>
                <a:srgbClr val="888888"/>
              </a:buClr>
              <a:buSzPts val="700"/>
              <a:buFont typeface="Arial"/>
              <a:buNone/>
              <a:defRPr sz="700" b="0" i="0" u="none" strike="noStrike" cap="none">
                <a:solidFill>
                  <a:srgbClr val="888888"/>
                </a:solidFill>
                <a:latin typeface="Calibri"/>
                <a:ea typeface="Calibri"/>
                <a:cs typeface="Calibri"/>
                <a:sym typeface="Calibri"/>
              </a:defRPr>
            </a:lvl9pPr>
          </a:lstStyle>
          <a:p>
            <a:endParaRPr/>
          </a:p>
        </p:txBody>
      </p:sp>
      <p:sp>
        <p:nvSpPr>
          <p:cNvPr id="81" name="Google Shape;81;p17"/>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82" name="Google Shape;82;p17"/>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83" name="Google Shape;83;p17"/>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1pPr>
            <a:lvl2pPr marL="0" lvl="1"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2pPr>
            <a:lvl3pPr marL="0" lvl="2"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3pPr>
            <a:lvl4pPr marL="0" lvl="3"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4pPr>
            <a:lvl5pPr marL="0" lvl="4"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5pPr>
            <a:lvl6pPr marL="0" lvl="5"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6pPr>
            <a:lvl7pPr marL="0" lvl="6"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7pPr>
            <a:lvl8pPr marL="0" lvl="7"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8pPr>
            <a:lvl9pPr marL="0" lvl="8"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84"/>
        <p:cNvGrpSpPr/>
        <p:nvPr/>
      </p:nvGrpSpPr>
      <p:grpSpPr>
        <a:xfrm>
          <a:off x="0" y="0"/>
          <a:ext cx="0" cy="0"/>
          <a:chOff x="0" y="0"/>
          <a:chExt cx="0" cy="0"/>
        </a:xfrm>
      </p:grpSpPr>
      <p:sp>
        <p:nvSpPr>
          <p:cNvPr id="85" name="Google Shape;85;p18"/>
          <p:cNvSpPr txBox="1">
            <a:spLocks noGrp="1"/>
          </p:cNvSpPr>
          <p:nvPr>
            <p:ph type="title"/>
          </p:nvPr>
        </p:nvSpPr>
        <p:spPr>
          <a:xfrm>
            <a:off x="228600" y="137319"/>
            <a:ext cx="4114800" cy="571500"/>
          </a:xfrm>
          <a:prstGeom prst="rect">
            <a:avLst/>
          </a:prstGeom>
          <a:noFill/>
          <a:ln>
            <a:noFill/>
          </a:ln>
        </p:spPr>
        <p:txBody>
          <a:bodyPr spcFirstLastPara="1" wrap="square" lIns="45725" tIns="22850" rIns="45725" bIns="22850" anchor="t" anchorCtr="0">
            <a:noAutofit/>
          </a:bodyPr>
          <a:lstStyle>
            <a:lvl1pPr marR="0" lvl="0" algn="ctr" rtl="0">
              <a:lnSpc>
                <a:spcPct val="100000"/>
              </a:lnSpc>
              <a:spcBef>
                <a:spcPts val="0"/>
              </a:spcBef>
              <a:spcAft>
                <a:spcPts val="0"/>
              </a:spcAft>
              <a:buClr>
                <a:schemeClr val="dk1"/>
              </a:buClr>
              <a:buSzPts val="2200"/>
              <a:buFont typeface="Calibri"/>
              <a:buNone/>
              <a:defRPr sz="2200" b="0" i="0" u="none" strike="noStrike" cap="none">
                <a:solidFill>
                  <a:schemeClr val="dk1"/>
                </a:solidFill>
                <a:latin typeface="Meiryo"/>
                <a:ea typeface="Meiryo"/>
                <a:cs typeface="Meiryo"/>
                <a:sym typeface="Meiryo"/>
              </a:defRPr>
            </a:lvl1pPr>
            <a:lvl2pPr marR="0" lvl="1"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9pPr>
          </a:lstStyle>
          <a:p>
            <a:endParaRPr/>
          </a:p>
        </p:txBody>
      </p:sp>
      <p:sp>
        <p:nvSpPr>
          <p:cNvPr id="86" name="Google Shape;86;p18"/>
          <p:cNvSpPr txBox="1">
            <a:spLocks noGrp="1"/>
          </p:cNvSpPr>
          <p:nvPr>
            <p:ph type="body" idx="1"/>
          </p:nvPr>
        </p:nvSpPr>
        <p:spPr>
          <a:xfrm>
            <a:off x="228600" y="800100"/>
            <a:ext cx="2019300" cy="2262982"/>
          </a:xfrm>
          <a:prstGeom prst="rect">
            <a:avLst/>
          </a:prstGeom>
          <a:noFill/>
          <a:ln>
            <a:noFill/>
          </a:ln>
        </p:spPr>
        <p:txBody>
          <a:bodyPr spcFirstLastPara="1" wrap="square" lIns="45725" tIns="22850" rIns="45725" bIns="22850" anchor="t" anchorCtr="0">
            <a:noAutofit/>
          </a:bodyPr>
          <a:lstStyle>
            <a:lvl1pPr marL="457200" marR="0" lvl="0" indent="-317500" algn="l" rtl="0">
              <a:lnSpc>
                <a:spcPct val="100000"/>
              </a:lnSpc>
              <a:spcBef>
                <a:spcPts val="300"/>
              </a:spcBef>
              <a:spcAft>
                <a:spcPts val="0"/>
              </a:spcAft>
              <a:buClr>
                <a:schemeClr val="dk1"/>
              </a:buClr>
              <a:buSzPts val="1400"/>
              <a:buFont typeface="Arial"/>
              <a:buChar char="•"/>
              <a:defRPr sz="1400" b="0" i="0" u="none" strike="noStrike" cap="none">
                <a:solidFill>
                  <a:schemeClr val="dk1"/>
                </a:solidFill>
                <a:latin typeface="Meiryo"/>
                <a:ea typeface="Meiryo"/>
                <a:cs typeface="Meiryo"/>
                <a:sym typeface="Meiryo"/>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2pPr>
            <a:lvl3pPr marL="1371600" marR="0" lvl="2" indent="-292100" algn="l" rtl="0">
              <a:lnSpc>
                <a:spcPct val="100000"/>
              </a:lnSpc>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3pPr>
            <a:lvl4pPr marL="1828800" marR="0" lvl="3" indent="-285750" algn="l" rtl="0">
              <a:lnSpc>
                <a:spcPct val="100000"/>
              </a:lnSpc>
              <a:spcBef>
                <a:spcPts val="200"/>
              </a:spcBef>
              <a:spcAft>
                <a:spcPts val="0"/>
              </a:spcAft>
              <a:buClr>
                <a:schemeClr val="dk1"/>
              </a:buClr>
              <a:buSzPts val="900"/>
              <a:buFont typeface="Arial"/>
              <a:buChar char="–"/>
              <a:defRPr sz="900" b="0" i="0" u="none" strike="noStrike" cap="none">
                <a:solidFill>
                  <a:schemeClr val="dk1"/>
                </a:solidFill>
                <a:latin typeface="Calibri"/>
                <a:ea typeface="Calibri"/>
                <a:cs typeface="Calibri"/>
                <a:sym typeface="Calibri"/>
              </a:defRPr>
            </a:lvl4pPr>
            <a:lvl5pPr marL="2286000" marR="0" lvl="4" indent="-285750" algn="l" rtl="0">
              <a:lnSpc>
                <a:spcPct val="100000"/>
              </a:lnSpc>
              <a:spcBef>
                <a:spcPts val="200"/>
              </a:spcBef>
              <a:spcAft>
                <a:spcPts val="0"/>
              </a:spcAft>
              <a:buClr>
                <a:schemeClr val="dk1"/>
              </a:buClr>
              <a:buSzPts val="900"/>
              <a:buFont typeface="Arial"/>
              <a:buChar char="»"/>
              <a:defRPr sz="900" b="0" i="0" u="none" strike="noStrike" cap="none">
                <a:solidFill>
                  <a:schemeClr val="dk1"/>
                </a:solidFill>
                <a:latin typeface="Calibri"/>
                <a:ea typeface="Calibri"/>
                <a:cs typeface="Calibri"/>
                <a:sym typeface="Calibri"/>
              </a:defRPr>
            </a:lvl5pPr>
            <a:lvl6pPr marL="2743200" marR="0" lvl="5" indent="-285750" algn="l" rtl="0">
              <a:lnSpc>
                <a:spcPct val="100000"/>
              </a:lnSpc>
              <a:spcBef>
                <a:spcPts val="200"/>
              </a:spcBef>
              <a:spcAft>
                <a:spcPts val="0"/>
              </a:spcAft>
              <a:buClr>
                <a:schemeClr val="dk1"/>
              </a:buClr>
              <a:buSzPts val="900"/>
              <a:buFont typeface="Arial"/>
              <a:buChar char="•"/>
              <a:defRPr sz="900" b="0" i="0" u="none" strike="noStrike" cap="none">
                <a:solidFill>
                  <a:schemeClr val="dk1"/>
                </a:solidFill>
                <a:latin typeface="Calibri"/>
                <a:ea typeface="Calibri"/>
                <a:cs typeface="Calibri"/>
                <a:sym typeface="Calibri"/>
              </a:defRPr>
            </a:lvl6pPr>
            <a:lvl7pPr marL="3200400" marR="0" lvl="6" indent="-285750" algn="l" rtl="0">
              <a:lnSpc>
                <a:spcPct val="100000"/>
              </a:lnSpc>
              <a:spcBef>
                <a:spcPts val="200"/>
              </a:spcBef>
              <a:spcAft>
                <a:spcPts val="0"/>
              </a:spcAft>
              <a:buClr>
                <a:schemeClr val="dk1"/>
              </a:buClr>
              <a:buSzPts val="900"/>
              <a:buFont typeface="Arial"/>
              <a:buChar char="•"/>
              <a:defRPr sz="900" b="0" i="0" u="none" strike="noStrike" cap="none">
                <a:solidFill>
                  <a:schemeClr val="dk1"/>
                </a:solidFill>
                <a:latin typeface="Calibri"/>
                <a:ea typeface="Calibri"/>
                <a:cs typeface="Calibri"/>
                <a:sym typeface="Calibri"/>
              </a:defRPr>
            </a:lvl7pPr>
            <a:lvl8pPr marL="3657600" marR="0" lvl="7" indent="-285750" algn="l" rtl="0">
              <a:lnSpc>
                <a:spcPct val="100000"/>
              </a:lnSpc>
              <a:spcBef>
                <a:spcPts val="200"/>
              </a:spcBef>
              <a:spcAft>
                <a:spcPts val="0"/>
              </a:spcAft>
              <a:buClr>
                <a:schemeClr val="dk1"/>
              </a:buClr>
              <a:buSzPts val="900"/>
              <a:buFont typeface="Arial"/>
              <a:buChar char="•"/>
              <a:defRPr sz="900" b="0" i="0" u="none" strike="noStrike" cap="none">
                <a:solidFill>
                  <a:schemeClr val="dk1"/>
                </a:solidFill>
                <a:latin typeface="Calibri"/>
                <a:ea typeface="Calibri"/>
                <a:cs typeface="Calibri"/>
                <a:sym typeface="Calibri"/>
              </a:defRPr>
            </a:lvl8pPr>
            <a:lvl9pPr marL="4114800" marR="0" lvl="8" indent="-285750" algn="l" rtl="0">
              <a:lnSpc>
                <a:spcPct val="100000"/>
              </a:lnSpc>
              <a:spcBef>
                <a:spcPts val="200"/>
              </a:spcBef>
              <a:spcAft>
                <a:spcPts val="0"/>
              </a:spcAft>
              <a:buClr>
                <a:schemeClr val="dk1"/>
              </a:buClr>
              <a:buSzPts val="900"/>
              <a:buFont typeface="Arial"/>
              <a:buChar char="•"/>
              <a:defRPr sz="900" b="0" i="0" u="none" strike="noStrike" cap="none">
                <a:solidFill>
                  <a:schemeClr val="dk1"/>
                </a:solidFill>
                <a:latin typeface="Calibri"/>
                <a:ea typeface="Calibri"/>
                <a:cs typeface="Calibri"/>
                <a:sym typeface="Calibri"/>
              </a:defRPr>
            </a:lvl9pPr>
          </a:lstStyle>
          <a:p>
            <a:endParaRPr/>
          </a:p>
        </p:txBody>
      </p:sp>
      <p:sp>
        <p:nvSpPr>
          <p:cNvPr id="87" name="Google Shape;87;p18"/>
          <p:cNvSpPr txBox="1">
            <a:spLocks noGrp="1"/>
          </p:cNvSpPr>
          <p:nvPr>
            <p:ph type="body" idx="2"/>
          </p:nvPr>
        </p:nvSpPr>
        <p:spPr>
          <a:xfrm>
            <a:off x="2324100" y="800100"/>
            <a:ext cx="2019300" cy="2262982"/>
          </a:xfrm>
          <a:prstGeom prst="rect">
            <a:avLst/>
          </a:prstGeom>
          <a:noFill/>
          <a:ln>
            <a:noFill/>
          </a:ln>
        </p:spPr>
        <p:txBody>
          <a:bodyPr spcFirstLastPara="1" wrap="square" lIns="45725" tIns="22850" rIns="45725" bIns="22850" anchor="t" anchorCtr="0">
            <a:noAutofit/>
          </a:bodyPr>
          <a:lstStyle>
            <a:lvl1pPr marL="457200" marR="0" lvl="0" indent="-317500" algn="l" rtl="0">
              <a:lnSpc>
                <a:spcPct val="100000"/>
              </a:lnSpc>
              <a:spcBef>
                <a:spcPts val="300"/>
              </a:spcBef>
              <a:spcAft>
                <a:spcPts val="0"/>
              </a:spcAft>
              <a:buClr>
                <a:schemeClr val="dk1"/>
              </a:buClr>
              <a:buSzPts val="1400"/>
              <a:buFont typeface="Arial"/>
              <a:buChar char="•"/>
              <a:defRPr sz="1400" b="0" i="0" u="none" strike="noStrike" cap="none">
                <a:solidFill>
                  <a:schemeClr val="dk1"/>
                </a:solidFill>
                <a:latin typeface="Meiryo"/>
                <a:ea typeface="Meiryo"/>
                <a:cs typeface="Meiryo"/>
                <a:sym typeface="Meiryo"/>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2pPr>
            <a:lvl3pPr marL="1371600" marR="0" lvl="2" indent="-292100" algn="l" rtl="0">
              <a:lnSpc>
                <a:spcPct val="100000"/>
              </a:lnSpc>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3pPr>
            <a:lvl4pPr marL="1828800" marR="0" lvl="3" indent="-285750" algn="l" rtl="0">
              <a:lnSpc>
                <a:spcPct val="100000"/>
              </a:lnSpc>
              <a:spcBef>
                <a:spcPts val="200"/>
              </a:spcBef>
              <a:spcAft>
                <a:spcPts val="0"/>
              </a:spcAft>
              <a:buClr>
                <a:schemeClr val="dk1"/>
              </a:buClr>
              <a:buSzPts val="900"/>
              <a:buFont typeface="Arial"/>
              <a:buChar char="–"/>
              <a:defRPr sz="900" b="0" i="0" u="none" strike="noStrike" cap="none">
                <a:solidFill>
                  <a:schemeClr val="dk1"/>
                </a:solidFill>
                <a:latin typeface="Calibri"/>
                <a:ea typeface="Calibri"/>
                <a:cs typeface="Calibri"/>
                <a:sym typeface="Calibri"/>
              </a:defRPr>
            </a:lvl4pPr>
            <a:lvl5pPr marL="2286000" marR="0" lvl="4" indent="-285750" algn="l" rtl="0">
              <a:lnSpc>
                <a:spcPct val="100000"/>
              </a:lnSpc>
              <a:spcBef>
                <a:spcPts val="200"/>
              </a:spcBef>
              <a:spcAft>
                <a:spcPts val="0"/>
              </a:spcAft>
              <a:buClr>
                <a:schemeClr val="dk1"/>
              </a:buClr>
              <a:buSzPts val="900"/>
              <a:buFont typeface="Arial"/>
              <a:buChar char="»"/>
              <a:defRPr sz="900" b="0" i="0" u="none" strike="noStrike" cap="none">
                <a:solidFill>
                  <a:schemeClr val="dk1"/>
                </a:solidFill>
                <a:latin typeface="Calibri"/>
                <a:ea typeface="Calibri"/>
                <a:cs typeface="Calibri"/>
                <a:sym typeface="Calibri"/>
              </a:defRPr>
            </a:lvl5pPr>
            <a:lvl6pPr marL="2743200" marR="0" lvl="5" indent="-285750" algn="l" rtl="0">
              <a:lnSpc>
                <a:spcPct val="100000"/>
              </a:lnSpc>
              <a:spcBef>
                <a:spcPts val="200"/>
              </a:spcBef>
              <a:spcAft>
                <a:spcPts val="0"/>
              </a:spcAft>
              <a:buClr>
                <a:schemeClr val="dk1"/>
              </a:buClr>
              <a:buSzPts val="900"/>
              <a:buFont typeface="Arial"/>
              <a:buChar char="•"/>
              <a:defRPr sz="900" b="0" i="0" u="none" strike="noStrike" cap="none">
                <a:solidFill>
                  <a:schemeClr val="dk1"/>
                </a:solidFill>
                <a:latin typeface="Calibri"/>
                <a:ea typeface="Calibri"/>
                <a:cs typeface="Calibri"/>
                <a:sym typeface="Calibri"/>
              </a:defRPr>
            </a:lvl6pPr>
            <a:lvl7pPr marL="3200400" marR="0" lvl="6" indent="-285750" algn="l" rtl="0">
              <a:lnSpc>
                <a:spcPct val="100000"/>
              </a:lnSpc>
              <a:spcBef>
                <a:spcPts val="200"/>
              </a:spcBef>
              <a:spcAft>
                <a:spcPts val="0"/>
              </a:spcAft>
              <a:buClr>
                <a:schemeClr val="dk1"/>
              </a:buClr>
              <a:buSzPts val="900"/>
              <a:buFont typeface="Arial"/>
              <a:buChar char="•"/>
              <a:defRPr sz="900" b="0" i="0" u="none" strike="noStrike" cap="none">
                <a:solidFill>
                  <a:schemeClr val="dk1"/>
                </a:solidFill>
                <a:latin typeface="Calibri"/>
                <a:ea typeface="Calibri"/>
                <a:cs typeface="Calibri"/>
                <a:sym typeface="Calibri"/>
              </a:defRPr>
            </a:lvl7pPr>
            <a:lvl8pPr marL="3657600" marR="0" lvl="7" indent="-285750" algn="l" rtl="0">
              <a:lnSpc>
                <a:spcPct val="100000"/>
              </a:lnSpc>
              <a:spcBef>
                <a:spcPts val="200"/>
              </a:spcBef>
              <a:spcAft>
                <a:spcPts val="0"/>
              </a:spcAft>
              <a:buClr>
                <a:schemeClr val="dk1"/>
              </a:buClr>
              <a:buSzPts val="900"/>
              <a:buFont typeface="Arial"/>
              <a:buChar char="•"/>
              <a:defRPr sz="900" b="0" i="0" u="none" strike="noStrike" cap="none">
                <a:solidFill>
                  <a:schemeClr val="dk1"/>
                </a:solidFill>
                <a:latin typeface="Calibri"/>
                <a:ea typeface="Calibri"/>
                <a:cs typeface="Calibri"/>
                <a:sym typeface="Calibri"/>
              </a:defRPr>
            </a:lvl8pPr>
            <a:lvl9pPr marL="4114800" marR="0" lvl="8" indent="-285750" algn="l" rtl="0">
              <a:lnSpc>
                <a:spcPct val="100000"/>
              </a:lnSpc>
              <a:spcBef>
                <a:spcPts val="200"/>
              </a:spcBef>
              <a:spcAft>
                <a:spcPts val="0"/>
              </a:spcAft>
              <a:buClr>
                <a:schemeClr val="dk1"/>
              </a:buClr>
              <a:buSzPts val="900"/>
              <a:buFont typeface="Arial"/>
              <a:buChar char="•"/>
              <a:defRPr sz="900" b="0" i="0" u="none" strike="noStrike" cap="none">
                <a:solidFill>
                  <a:schemeClr val="dk1"/>
                </a:solidFill>
                <a:latin typeface="Calibri"/>
                <a:ea typeface="Calibri"/>
                <a:cs typeface="Calibri"/>
                <a:sym typeface="Calibri"/>
              </a:defRPr>
            </a:lvl9pPr>
          </a:lstStyle>
          <a:p>
            <a:endParaRPr/>
          </a:p>
        </p:txBody>
      </p:sp>
      <p:sp>
        <p:nvSpPr>
          <p:cNvPr id="88" name="Google Shape;88;p18"/>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89" name="Google Shape;89;p18"/>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90" name="Google Shape;90;p18"/>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1pPr>
            <a:lvl2pPr marL="0" lvl="1"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2pPr>
            <a:lvl3pPr marL="0" lvl="2"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3pPr>
            <a:lvl4pPr marL="0" lvl="3"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4pPr>
            <a:lvl5pPr marL="0" lvl="4"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5pPr>
            <a:lvl6pPr marL="0" lvl="5"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6pPr>
            <a:lvl7pPr marL="0" lvl="6"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7pPr>
            <a:lvl8pPr marL="0" lvl="7"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8pPr>
            <a:lvl9pPr marL="0" lvl="8"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91"/>
        <p:cNvGrpSpPr/>
        <p:nvPr/>
      </p:nvGrpSpPr>
      <p:grpSpPr>
        <a:xfrm>
          <a:off x="0" y="0"/>
          <a:ext cx="0" cy="0"/>
          <a:chOff x="0" y="0"/>
          <a:chExt cx="0" cy="0"/>
        </a:xfrm>
      </p:grpSpPr>
      <p:sp>
        <p:nvSpPr>
          <p:cNvPr id="92" name="Google Shape;92;p19"/>
          <p:cNvSpPr txBox="1">
            <a:spLocks noGrp="1"/>
          </p:cNvSpPr>
          <p:nvPr>
            <p:ph type="title"/>
          </p:nvPr>
        </p:nvSpPr>
        <p:spPr>
          <a:xfrm>
            <a:off x="228600" y="137319"/>
            <a:ext cx="4114800" cy="571500"/>
          </a:xfrm>
          <a:prstGeom prst="rect">
            <a:avLst/>
          </a:prstGeom>
          <a:noFill/>
          <a:ln>
            <a:noFill/>
          </a:ln>
        </p:spPr>
        <p:txBody>
          <a:bodyPr spcFirstLastPara="1" wrap="square" lIns="45725" tIns="22850" rIns="45725" bIns="22850" anchor="t" anchorCtr="0">
            <a:noAutofit/>
          </a:bodyPr>
          <a:lstStyle>
            <a:lvl1pPr marR="0" lvl="0" algn="ctr" rtl="0">
              <a:lnSpc>
                <a:spcPct val="100000"/>
              </a:lnSpc>
              <a:spcBef>
                <a:spcPts val="0"/>
              </a:spcBef>
              <a:spcAft>
                <a:spcPts val="0"/>
              </a:spcAft>
              <a:buClr>
                <a:schemeClr val="dk1"/>
              </a:buClr>
              <a:buSzPts val="2200"/>
              <a:buFont typeface="Calibri"/>
              <a:buNone/>
              <a:defRPr sz="2200" b="0" i="0" u="none" strike="noStrike" cap="none">
                <a:solidFill>
                  <a:schemeClr val="dk1"/>
                </a:solidFill>
                <a:latin typeface="Meiryo"/>
                <a:ea typeface="Meiryo"/>
                <a:cs typeface="Meiryo"/>
                <a:sym typeface="Meiryo"/>
              </a:defRPr>
            </a:lvl1pPr>
            <a:lvl2pPr marR="0" lvl="1"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9pPr>
          </a:lstStyle>
          <a:p>
            <a:endParaRPr/>
          </a:p>
        </p:txBody>
      </p:sp>
      <p:sp>
        <p:nvSpPr>
          <p:cNvPr id="93" name="Google Shape;93;p19"/>
          <p:cNvSpPr txBox="1">
            <a:spLocks noGrp="1"/>
          </p:cNvSpPr>
          <p:nvPr>
            <p:ph type="body" idx="1"/>
          </p:nvPr>
        </p:nvSpPr>
        <p:spPr>
          <a:xfrm>
            <a:off x="228600" y="767556"/>
            <a:ext cx="2020094" cy="319881"/>
          </a:xfrm>
          <a:prstGeom prst="rect">
            <a:avLst/>
          </a:prstGeom>
          <a:noFill/>
          <a:ln>
            <a:noFill/>
          </a:ln>
        </p:spPr>
        <p:txBody>
          <a:bodyPr spcFirstLastPara="1" wrap="square" lIns="45725" tIns="22850" rIns="45725" bIns="22850" anchor="b" anchorCtr="0">
            <a:noAutofit/>
          </a:bodyPr>
          <a:lstStyle>
            <a:lvl1pPr marL="457200" marR="0" lvl="0" indent="-228600" algn="l" rtl="0">
              <a:lnSpc>
                <a:spcPct val="100000"/>
              </a:lnSpc>
              <a:spcBef>
                <a:spcPts val="200"/>
              </a:spcBef>
              <a:spcAft>
                <a:spcPts val="0"/>
              </a:spcAft>
              <a:buClr>
                <a:schemeClr val="dk1"/>
              </a:buClr>
              <a:buSzPts val="1200"/>
              <a:buFont typeface="Arial"/>
              <a:buNone/>
              <a:defRPr sz="1200" b="1" i="0" u="none" strike="noStrike" cap="none">
                <a:solidFill>
                  <a:schemeClr val="dk1"/>
                </a:solidFill>
                <a:latin typeface="Meiryo"/>
                <a:ea typeface="Meiryo"/>
                <a:cs typeface="Meiryo"/>
                <a:sym typeface="Meiryo"/>
              </a:defRPr>
            </a:lvl1pPr>
            <a:lvl2pPr marL="914400" marR="0" lvl="1" indent="-228600" algn="l" rtl="0">
              <a:lnSpc>
                <a:spcPct val="100000"/>
              </a:lnSpc>
              <a:spcBef>
                <a:spcPts val="200"/>
              </a:spcBef>
              <a:spcAft>
                <a:spcPts val="0"/>
              </a:spcAft>
              <a:buClr>
                <a:schemeClr val="dk1"/>
              </a:buClr>
              <a:buSzPts val="1000"/>
              <a:buFont typeface="Arial"/>
              <a:buNone/>
              <a:defRPr sz="1000" b="1"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200"/>
              </a:spcBef>
              <a:spcAft>
                <a:spcPts val="0"/>
              </a:spcAft>
              <a:buClr>
                <a:schemeClr val="dk1"/>
              </a:buClr>
              <a:buSzPts val="900"/>
              <a:buFont typeface="Arial"/>
              <a:buNone/>
              <a:defRPr sz="900" b="1"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200"/>
              </a:spcBef>
              <a:spcAft>
                <a:spcPts val="0"/>
              </a:spcAft>
              <a:buClr>
                <a:schemeClr val="dk1"/>
              </a:buClr>
              <a:buSzPts val="800"/>
              <a:buFont typeface="Arial"/>
              <a:buNone/>
              <a:defRPr sz="800" b="1"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200"/>
              </a:spcBef>
              <a:spcAft>
                <a:spcPts val="0"/>
              </a:spcAft>
              <a:buClr>
                <a:schemeClr val="dk1"/>
              </a:buClr>
              <a:buSzPts val="800"/>
              <a:buFont typeface="Arial"/>
              <a:buNone/>
              <a:defRPr sz="800" b="1"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200"/>
              </a:spcBef>
              <a:spcAft>
                <a:spcPts val="0"/>
              </a:spcAft>
              <a:buClr>
                <a:schemeClr val="dk1"/>
              </a:buClr>
              <a:buSzPts val="800"/>
              <a:buFont typeface="Arial"/>
              <a:buNone/>
              <a:defRPr sz="800" b="1"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200"/>
              </a:spcBef>
              <a:spcAft>
                <a:spcPts val="0"/>
              </a:spcAft>
              <a:buClr>
                <a:schemeClr val="dk1"/>
              </a:buClr>
              <a:buSzPts val="800"/>
              <a:buFont typeface="Arial"/>
              <a:buNone/>
              <a:defRPr sz="800" b="1"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200"/>
              </a:spcBef>
              <a:spcAft>
                <a:spcPts val="0"/>
              </a:spcAft>
              <a:buClr>
                <a:schemeClr val="dk1"/>
              </a:buClr>
              <a:buSzPts val="800"/>
              <a:buFont typeface="Arial"/>
              <a:buNone/>
              <a:defRPr sz="800" b="1"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200"/>
              </a:spcBef>
              <a:spcAft>
                <a:spcPts val="0"/>
              </a:spcAft>
              <a:buClr>
                <a:schemeClr val="dk1"/>
              </a:buClr>
              <a:buSzPts val="800"/>
              <a:buFont typeface="Arial"/>
              <a:buNone/>
              <a:defRPr sz="800" b="1" i="0" u="none" strike="noStrike" cap="none">
                <a:solidFill>
                  <a:schemeClr val="dk1"/>
                </a:solidFill>
                <a:latin typeface="Calibri"/>
                <a:ea typeface="Calibri"/>
                <a:cs typeface="Calibri"/>
                <a:sym typeface="Calibri"/>
              </a:defRPr>
            </a:lvl9pPr>
          </a:lstStyle>
          <a:p>
            <a:endParaRPr/>
          </a:p>
        </p:txBody>
      </p:sp>
      <p:sp>
        <p:nvSpPr>
          <p:cNvPr id="94" name="Google Shape;94;p19"/>
          <p:cNvSpPr txBox="1">
            <a:spLocks noGrp="1"/>
          </p:cNvSpPr>
          <p:nvPr>
            <p:ph type="body" idx="2"/>
          </p:nvPr>
        </p:nvSpPr>
        <p:spPr>
          <a:xfrm>
            <a:off x="228600" y="1087438"/>
            <a:ext cx="2020094" cy="1975644"/>
          </a:xfrm>
          <a:prstGeom prst="rect">
            <a:avLst/>
          </a:prstGeom>
          <a:noFill/>
          <a:ln>
            <a:noFill/>
          </a:ln>
        </p:spPr>
        <p:txBody>
          <a:bodyPr spcFirstLastPara="1" wrap="square" lIns="45725" tIns="22850" rIns="45725" bIns="22850" anchor="t" anchorCtr="0">
            <a:noAutofit/>
          </a:bodyPr>
          <a:lstStyle>
            <a:lvl1pPr marL="457200" marR="0" lvl="0"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Meiryo"/>
                <a:ea typeface="Meiryo"/>
                <a:cs typeface="Meiryo"/>
                <a:sym typeface="Meiryo"/>
              </a:defRPr>
            </a:lvl1pPr>
            <a:lvl2pPr marL="914400" marR="0" lvl="1" indent="-292100" algn="l" rtl="0">
              <a:lnSpc>
                <a:spcPct val="100000"/>
              </a:lnSpc>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2pPr>
            <a:lvl3pPr marL="1371600" marR="0" lvl="2" indent="-285750" algn="l" rtl="0">
              <a:lnSpc>
                <a:spcPct val="100000"/>
              </a:lnSpc>
              <a:spcBef>
                <a:spcPts val="200"/>
              </a:spcBef>
              <a:spcAft>
                <a:spcPts val="0"/>
              </a:spcAft>
              <a:buClr>
                <a:schemeClr val="dk1"/>
              </a:buClr>
              <a:buSzPts val="900"/>
              <a:buFont typeface="Arial"/>
              <a:buChar char="•"/>
              <a:defRPr sz="900" b="0" i="0" u="none" strike="noStrike" cap="none">
                <a:solidFill>
                  <a:schemeClr val="dk1"/>
                </a:solidFill>
                <a:latin typeface="Calibri"/>
                <a:ea typeface="Calibri"/>
                <a:cs typeface="Calibri"/>
                <a:sym typeface="Calibri"/>
              </a:defRPr>
            </a:lvl3pPr>
            <a:lvl4pPr marL="1828800" marR="0" lvl="3" indent="-279400" algn="l" rtl="0">
              <a:lnSpc>
                <a:spcPct val="100000"/>
              </a:lnSpc>
              <a:spcBef>
                <a:spcPts val="200"/>
              </a:spcBef>
              <a:spcAft>
                <a:spcPts val="0"/>
              </a:spcAft>
              <a:buClr>
                <a:schemeClr val="dk1"/>
              </a:buClr>
              <a:buSzPts val="800"/>
              <a:buFont typeface="Arial"/>
              <a:buChar char="–"/>
              <a:defRPr sz="800" b="0" i="0" u="none" strike="noStrike" cap="none">
                <a:solidFill>
                  <a:schemeClr val="dk1"/>
                </a:solidFill>
                <a:latin typeface="Calibri"/>
                <a:ea typeface="Calibri"/>
                <a:cs typeface="Calibri"/>
                <a:sym typeface="Calibri"/>
              </a:defRPr>
            </a:lvl4pPr>
            <a:lvl5pPr marL="2286000" marR="0" lvl="4" indent="-279400" algn="l" rtl="0">
              <a:lnSpc>
                <a:spcPct val="100000"/>
              </a:lnSpc>
              <a:spcBef>
                <a:spcPts val="200"/>
              </a:spcBef>
              <a:spcAft>
                <a:spcPts val="0"/>
              </a:spcAft>
              <a:buClr>
                <a:schemeClr val="dk1"/>
              </a:buClr>
              <a:buSzPts val="800"/>
              <a:buFont typeface="Arial"/>
              <a:buChar char="»"/>
              <a:defRPr sz="800" b="0" i="0" u="none" strike="noStrike" cap="none">
                <a:solidFill>
                  <a:schemeClr val="dk1"/>
                </a:solidFill>
                <a:latin typeface="Calibri"/>
                <a:ea typeface="Calibri"/>
                <a:cs typeface="Calibri"/>
                <a:sym typeface="Calibri"/>
              </a:defRPr>
            </a:lvl5pPr>
            <a:lvl6pPr marL="2743200" marR="0" lvl="5" indent="-279400" algn="l" rtl="0">
              <a:lnSpc>
                <a:spcPct val="100000"/>
              </a:lnSpc>
              <a:spcBef>
                <a:spcPts val="200"/>
              </a:spcBef>
              <a:spcAft>
                <a:spcPts val="0"/>
              </a:spcAft>
              <a:buClr>
                <a:schemeClr val="dk1"/>
              </a:buClr>
              <a:buSzPts val="800"/>
              <a:buFont typeface="Arial"/>
              <a:buChar char="•"/>
              <a:defRPr sz="800" b="0" i="0" u="none" strike="noStrike" cap="none">
                <a:solidFill>
                  <a:schemeClr val="dk1"/>
                </a:solidFill>
                <a:latin typeface="Calibri"/>
                <a:ea typeface="Calibri"/>
                <a:cs typeface="Calibri"/>
                <a:sym typeface="Calibri"/>
              </a:defRPr>
            </a:lvl6pPr>
            <a:lvl7pPr marL="3200400" marR="0" lvl="6" indent="-279400" algn="l" rtl="0">
              <a:lnSpc>
                <a:spcPct val="100000"/>
              </a:lnSpc>
              <a:spcBef>
                <a:spcPts val="200"/>
              </a:spcBef>
              <a:spcAft>
                <a:spcPts val="0"/>
              </a:spcAft>
              <a:buClr>
                <a:schemeClr val="dk1"/>
              </a:buClr>
              <a:buSzPts val="800"/>
              <a:buFont typeface="Arial"/>
              <a:buChar char="•"/>
              <a:defRPr sz="800" b="0" i="0" u="none" strike="noStrike" cap="none">
                <a:solidFill>
                  <a:schemeClr val="dk1"/>
                </a:solidFill>
                <a:latin typeface="Calibri"/>
                <a:ea typeface="Calibri"/>
                <a:cs typeface="Calibri"/>
                <a:sym typeface="Calibri"/>
              </a:defRPr>
            </a:lvl7pPr>
            <a:lvl8pPr marL="3657600" marR="0" lvl="7" indent="-279400" algn="l" rtl="0">
              <a:lnSpc>
                <a:spcPct val="100000"/>
              </a:lnSpc>
              <a:spcBef>
                <a:spcPts val="200"/>
              </a:spcBef>
              <a:spcAft>
                <a:spcPts val="0"/>
              </a:spcAft>
              <a:buClr>
                <a:schemeClr val="dk1"/>
              </a:buClr>
              <a:buSzPts val="800"/>
              <a:buFont typeface="Arial"/>
              <a:buChar char="•"/>
              <a:defRPr sz="800" b="0" i="0" u="none" strike="noStrike" cap="none">
                <a:solidFill>
                  <a:schemeClr val="dk1"/>
                </a:solidFill>
                <a:latin typeface="Calibri"/>
                <a:ea typeface="Calibri"/>
                <a:cs typeface="Calibri"/>
                <a:sym typeface="Calibri"/>
              </a:defRPr>
            </a:lvl8pPr>
            <a:lvl9pPr marL="4114800" marR="0" lvl="8" indent="-279400" algn="l" rtl="0">
              <a:lnSpc>
                <a:spcPct val="100000"/>
              </a:lnSpc>
              <a:spcBef>
                <a:spcPts val="200"/>
              </a:spcBef>
              <a:spcAft>
                <a:spcPts val="0"/>
              </a:spcAft>
              <a:buClr>
                <a:schemeClr val="dk1"/>
              </a:buClr>
              <a:buSzPts val="800"/>
              <a:buFont typeface="Arial"/>
              <a:buChar char="•"/>
              <a:defRPr sz="800" b="0" i="0" u="none" strike="noStrike" cap="none">
                <a:solidFill>
                  <a:schemeClr val="dk1"/>
                </a:solidFill>
                <a:latin typeface="Calibri"/>
                <a:ea typeface="Calibri"/>
                <a:cs typeface="Calibri"/>
                <a:sym typeface="Calibri"/>
              </a:defRPr>
            </a:lvl9pPr>
          </a:lstStyle>
          <a:p>
            <a:endParaRPr/>
          </a:p>
        </p:txBody>
      </p:sp>
      <p:sp>
        <p:nvSpPr>
          <p:cNvPr id="95" name="Google Shape;95;p19"/>
          <p:cNvSpPr txBox="1">
            <a:spLocks noGrp="1"/>
          </p:cNvSpPr>
          <p:nvPr>
            <p:ph type="body" idx="3"/>
          </p:nvPr>
        </p:nvSpPr>
        <p:spPr>
          <a:xfrm>
            <a:off x="2322513" y="767556"/>
            <a:ext cx="2020888" cy="319881"/>
          </a:xfrm>
          <a:prstGeom prst="rect">
            <a:avLst/>
          </a:prstGeom>
          <a:noFill/>
          <a:ln>
            <a:noFill/>
          </a:ln>
        </p:spPr>
        <p:txBody>
          <a:bodyPr spcFirstLastPara="1" wrap="square" lIns="45725" tIns="22850" rIns="45725" bIns="22850" anchor="b" anchorCtr="0">
            <a:noAutofit/>
          </a:bodyPr>
          <a:lstStyle>
            <a:lvl1pPr marL="457200" marR="0" lvl="0" indent="-228600" algn="l" rtl="0">
              <a:lnSpc>
                <a:spcPct val="100000"/>
              </a:lnSpc>
              <a:spcBef>
                <a:spcPts val="200"/>
              </a:spcBef>
              <a:spcAft>
                <a:spcPts val="0"/>
              </a:spcAft>
              <a:buClr>
                <a:schemeClr val="dk1"/>
              </a:buClr>
              <a:buSzPts val="1200"/>
              <a:buFont typeface="Arial"/>
              <a:buNone/>
              <a:defRPr sz="1200" b="1" i="0" u="none" strike="noStrike" cap="none">
                <a:solidFill>
                  <a:schemeClr val="dk1"/>
                </a:solidFill>
                <a:latin typeface="Meiryo"/>
                <a:ea typeface="Meiryo"/>
                <a:cs typeface="Meiryo"/>
                <a:sym typeface="Meiryo"/>
              </a:defRPr>
            </a:lvl1pPr>
            <a:lvl2pPr marL="914400" marR="0" lvl="1" indent="-228600" algn="l" rtl="0">
              <a:lnSpc>
                <a:spcPct val="100000"/>
              </a:lnSpc>
              <a:spcBef>
                <a:spcPts val="200"/>
              </a:spcBef>
              <a:spcAft>
                <a:spcPts val="0"/>
              </a:spcAft>
              <a:buClr>
                <a:schemeClr val="dk1"/>
              </a:buClr>
              <a:buSzPts val="1000"/>
              <a:buFont typeface="Arial"/>
              <a:buNone/>
              <a:defRPr sz="1000" b="1"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200"/>
              </a:spcBef>
              <a:spcAft>
                <a:spcPts val="0"/>
              </a:spcAft>
              <a:buClr>
                <a:schemeClr val="dk1"/>
              </a:buClr>
              <a:buSzPts val="900"/>
              <a:buFont typeface="Arial"/>
              <a:buNone/>
              <a:defRPr sz="900" b="1"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200"/>
              </a:spcBef>
              <a:spcAft>
                <a:spcPts val="0"/>
              </a:spcAft>
              <a:buClr>
                <a:schemeClr val="dk1"/>
              </a:buClr>
              <a:buSzPts val="800"/>
              <a:buFont typeface="Arial"/>
              <a:buNone/>
              <a:defRPr sz="800" b="1"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200"/>
              </a:spcBef>
              <a:spcAft>
                <a:spcPts val="0"/>
              </a:spcAft>
              <a:buClr>
                <a:schemeClr val="dk1"/>
              </a:buClr>
              <a:buSzPts val="800"/>
              <a:buFont typeface="Arial"/>
              <a:buNone/>
              <a:defRPr sz="800" b="1"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200"/>
              </a:spcBef>
              <a:spcAft>
                <a:spcPts val="0"/>
              </a:spcAft>
              <a:buClr>
                <a:schemeClr val="dk1"/>
              </a:buClr>
              <a:buSzPts val="800"/>
              <a:buFont typeface="Arial"/>
              <a:buNone/>
              <a:defRPr sz="800" b="1"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200"/>
              </a:spcBef>
              <a:spcAft>
                <a:spcPts val="0"/>
              </a:spcAft>
              <a:buClr>
                <a:schemeClr val="dk1"/>
              </a:buClr>
              <a:buSzPts val="800"/>
              <a:buFont typeface="Arial"/>
              <a:buNone/>
              <a:defRPr sz="800" b="1"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200"/>
              </a:spcBef>
              <a:spcAft>
                <a:spcPts val="0"/>
              </a:spcAft>
              <a:buClr>
                <a:schemeClr val="dk1"/>
              </a:buClr>
              <a:buSzPts val="800"/>
              <a:buFont typeface="Arial"/>
              <a:buNone/>
              <a:defRPr sz="800" b="1"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200"/>
              </a:spcBef>
              <a:spcAft>
                <a:spcPts val="0"/>
              </a:spcAft>
              <a:buClr>
                <a:schemeClr val="dk1"/>
              </a:buClr>
              <a:buSzPts val="800"/>
              <a:buFont typeface="Arial"/>
              <a:buNone/>
              <a:defRPr sz="800" b="1" i="0" u="none" strike="noStrike" cap="none">
                <a:solidFill>
                  <a:schemeClr val="dk1"/>
                </a:solidFill>
                <a:latin typeface="Calibri"/>
                <a:ea typeface="Calibri"/>
                <a:cs typeface="Calibri"/>
                <a:sym typeface="Calibri"/>
              </a:defRPr>
            </a:lvl9pPr>
          </a:lstStyle>
          <a:p>
            <a:endParaRPr/>
          </a:p>
        </p:txBody>
      </p:sp>
      <p:sp>
        <p:nvSpPr>
          <p:cNvPr id="96" name="Google Shape;96;p19"/>
          <p:cNvSpPr txBox="1">
            <a:spLocks noGrp="1"/>
          </p:cNvSpPr>
          <p:nvPr>
            <p:ph type="body" idx="4"/>
          </p:nvPr>
        </p:nvSpPr>
        <p:spPr>
          <a:xfrm>
            <a:off x="2322513" y="1087438"/>
            <a:ext cx="2020888" cy="1975644"/>
          </a:xfrm>
          <a:prstGeom prst="rect">
            <a:avLst/>
          </a:prstGeom>
          <a:noFill/>
          <a:ln>
            <a:noFill/>
          </a:ln>
        </p:spPr>
        <p:txBody>
          <a:bodyPr spcFirstLastPara="1" wrap="square" lIns="45725" tIns="22850" rIns="45725" bIns="22850" anchor="t" anchorCtr="0">
            <a:noAutofit/>
          </a:bodyPr>
          <a:lstStyle>
            <a:lvl1pPr marL="457200" marR="0" lvl="0"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Meiryo"/>
                <a:ea typeface="Meiryo"/>
                <a:cs typeface="Meiryo"/>
                <a:sym typeface="Meiryo"/>
              </a:defRPr>
            </a:lvl1pPr>
            <a:lvl2pPr marL="914400" marR="0" lvl="1" indent="-292100" algn="l" rtl="0">
              <a:lnSpc>
                <a:spcPct val="100000"/>
              </a:lnSpc>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2pPr>
            <a:lvl3pPr marL="1371600" marR="0" lvl="2" indent="-285750" algn="l" rtl="0">
              <a:lnSpc>
                <a:spcPct val="100000"/>
              </a:lnSpc>
              <a:spcBef>
                <a:spcPts val="200"/>
              </a:spcBef>
              <a:spcAft>
                <a:spcPts val="0"/>
              </a:spcAft>
              <a:buClr>
                <a:schemeClr val="dk1"/>
              </a:buClr>
              <a:buSzPts val="900"/>
              <a:buFont typeface="Arial"/>
              <a:buChar char="•"/>
              <a:defRPr sz="900" b="0" i="0" u="none" strike="noStrike" cap="none">
                <a:solidFill>
                  <a:schemeClr val="dk1"/>
                </a:solidFill>
                <a:latin typeface="Calibri"/>
                <a:ea typeface="Calibri"/>
                <a:cs typeface="Calibri"/>
                <a:sym typeface="Calibri"/>
              </a:defRPr>
            </a:lvl3pPr>
            <a:lvl4pPr marL="1828800" marR="0" lvl="3" indent="-279400" algn="l" rtl="0">
              <a:lnSpc>
                <a:spcPct val="100000"/>
              </a:lnSpc>
              <a:spcBef>
                <a:spcPts val="200"/>
              </a:spcBef>
              <a:spcAft>
                <a:spcPts val="0"/>
              </a:spcAft>
              <a:buClr>
                <a:schemeClr val="dk1"/>
              </a:buClr>
              <a:buSzPts val="800"/>
              <a:buFont typeface="Arial"/>
              <a:buChar char="–"/>
              <a:defRPr sz="800" b="0" i="0" u="none" strike="noStrike" cap="none">
                <a:solidFill>
                  <a:schemeClr val="dk1"/>
                </a:solidFill>
                <a:latin typeface="Calibri"/>
                <a:ea typeface="Calibri"/>
                <a:cs typeface="Calibri"/>
                <a:sym typeface="Calibri"/>
              </a:defRPr>
            </a:lvl4pPr>
            <a:lvl5pPr marL="2286000" marR="0" lvl="4" indent="-279400" algn="l" rtl="0">
              <a:lnSpc>
                <a:spcPct val="100000"/>
              </a:lnSpc>
              <a:spcBef>
                <a:spcPts val="200"/>
              </a:spcBef>
              <a:spcAft>
                <a:spcPts val="0"/>
              </a:spcAft>
              <a:buClr>
                <a:schemeClr val="dk1"/>
              </a:buClr>
              <a:buSzPts val="800"/>
              <a:buFont typeface="Arial"/>
              <a:buChar char="»"/>
              <a:defRPr sz="800" b="0" i="0" u="none" strike="noStrike" cap="none">
                <a:solidFill>
                  <a:schemeClr val="dk1"/>
                </a:solidFill>
                <a:latin typeface="Calibri"/>
                <a:ea typeface="Calibri"/>
                <a:cs typeface="Calibri"/>
                <a:sym typeface="Calibri"/>
              </a:defRPr>
            </a:lvl5pPr>
            <a:lvl6pPr marL="2743200" marR="0" lvl="5" indent="-279400" algn="l" rtl="0">
              <a:lnSpc>
                <a:spcPct val="100000"/>
              </a:lnSpc>
              <a:spcBef>
                <a:spcPts val="200"/>
              </a:spcBef>
              <a:spcAft>
                <a:spcPts val="0"/>
              </a:spcAft>
              <a:buClr>
                <a:schemeClr val="dk1"/>
              </a:buClr>
              <a:buSzPts val="800"/>
              <a:buFont typeface="Arial"/>
              <a:buChar char="•"/>
              <a:defRPr sz="800" b="0" i="0" u="none" strike="noStrike" cap="none">
                <a:solidFill>
                  <a:schemeClr val="dk1"/>
                </a:solidFill>
                <a:latin typeface="Calibri"/>
                <a:ea typeface="Calibri"/>
                <a:cs typeface="Calibri"/>
                <a:sym typeface="Calibri"/>
              </a:defRPr>
            </a:lvl6pPr>
            <a:lvl7pPr marL="3200400" marR="0" lvl="6" indent="-279400" algn="l" rtl="0">
              <a:lnSpc>
                <a:spcPct val="100000"/>
              </a:lnSpc>
              <a:spcBef>
                <a:spcPts val="200"/>
              </a:spcBef>
              <a:spcAft>
                <a:spcPts val="0"/>
              </a:spcAft>
              <a:buClr>
                <a:schemeClr val="dk1"/>
              </a:buClr>
              <a:buSzPts val="800"/>
              <a:buFont typeface="Arial"/>
              <a:buChar char="•"/>
              <a:defRPr sz="800" b="0" i="0" u="none" strike="noStrike" cap="none">
                <a:solidFill>
                  <a:schemeClr val="dk1"/>
                </a:solidFill>
                <a:latin typeface="Calibri"/>
                <a:ea typeface="Calibri"/>
                <a:cs typeface="Calibri"/>
                <a:sym typeface="Calibri"/>
              </a:defRPr>
            </a:lvl7pPr>
            <a:lvl8pPr marL="3657600" marR="0" lvl="7" indent="-279400" algn="l" rtl="0">
              <a:lnSpc>
                <a:spcPct val="100000"/>
              </a:lnSpc>
              <a:spcBef>
                <a:spcPts val="200"/>
              </a:spcBef>
              <a:spcAft>
                <a:spcPts val="0"/>
              </a:spcAft>
              <a:buClr>
                <a:schemeClr val="dk1"/>
              </a:buClr>
              <a:buSzPts val="800"/>
              <a:buFont typeface="Arial"/>
              <a:buChar char="•"/>
              <a:defRPr sz="800" b="0" i="0" u="none" strike="noStrike" cap="none">
                <a:solidFill>
                  <a:schemeClr val="dk1"/>
                </a:solidFill>
                <a:latin typeface="Calibri"/>
                <a:ea typeface="Calibri"/>
                <a:cs typeface="Calibri"/>
                <a:sym typeface="Calibri"/>
              </a:defRPr>
            </a:lvl8pPr>
            <a:lvl9pPr marL="4114800" marR="0" lvl="8" indent="-279400" algn="l" rtl="0">
              <a:lnSpc>
                <a:spcPct val="100000"/>
              </a:lnSpc>
              <a:spcBef>
                <a:spcPts val="200"/>
              </a:spcBef>
              <a:spcAft>
                <a:spcPts val="0"/>
              </a:spcAft>
              <a:buClr>
                <a:schemeClr val="dk1"/>
              </a:buClr>
              <a:buSzPts val="800"/>
              <a:buFont typeface="Arial"/>
              <a:buChar char="•"/>
              <a:defRPr sz="800" b="0" i="0" u="none" strike="noStrike" cap="none">
                <a:solidFill>
                  <a:schemeClr val="dk1"/>
                </a:solidFill>
                <a:latin typeface="Calibri"/>
                <a:ea typeface="Calibri"/>
                <a:cs typeface="Calibri"/>
                <a:sym typeface="Calibri"/>
              </a:defRPr>
            </a:lvl9pPr>
          </a:lstStyle>
          <a:p>
            <a:endParaRPr/>
          </a:p>
        </p:txBody>
      </p:sp>
      <p:sp>
        <p:nvSpPr>
          <p:cNvPr id="97" name="Google Shape;97;p19"/>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98" name="Google Shape;98;p19"/>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99" name="Google Shape;99;p19"/>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1pPr>
            <a:lvl2pPr marL="0" lvl="1"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2pPr>
            <a:lvl3pPr marL="0" lvl="2"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3pPr>
            <a:lvl4pPr marL="0" lvl="3"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4pPr>
            <a:lvl5pPr marL="0" lvl="4"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5pPr>
            <a:lvl6pPr marL="0" lvl="5"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6pPr>
            <a:lvl7pPr marL="0" lvl="6"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7pPr>
            <a:lvl8pPr marL="0" lvl="7"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8pPr>
            <a:lvl9pPr marL="0" lvl="8"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0"/>
        <p:cNvGrpSpPr/>
        <p:nvPr/>
      </p:nvGrpSpPr>
      <p:grpSpPr>
        <a:xfrm>
          <a:off x="0" y="0"/>
          <a:ext cx="0" cy="0"/>
          <a:chOff x="0" y="0"/>
          <a:chExt cx="0" cy="0"/>
        </a:xfrm>
      </p:grpSpPr>
      <p:sp>
        <p:nvSpPr>
          <p:cNvPr id="101" name="Google Shape;101;p20"/>
          <p:cNvSpPr txBox="1">
            <a:spLocks noGrp="1"/>
          </p:cNvSpPr>
          <p:nvPr>
            <p:ph type="title"/>
          </p:nvPr>
        </p:nvSpPr>
        <p:spPr>
          <a:xfrm>
            <a:off x="228600" y="137319"/>
            <a:ext cx="4114800" cy="571500"/>
          </a:xfrm>
          <a:prstGeom prst="rect">
            <a:avLst/>
          </a:prstGeom>
          <a:noFill/>
          <a:ln>
            <a:noFill/>
          </a:ln>
        </p:spPr>
        <p:txBody>
          <a:bodyPr spcFirstLastPara="1" wrap="square" lIns="45725" tIns="22850" rIns="45725" bIns="22850" anchor="t" anchorCtr="0">
            <a:noAutofit/>
          </a:bodyPr>
          <a:lstStyle>
            <a:lvl1pPr marR="0" lvl="0" algn="ctr" rtl="0">
              <a:lnSpc>
                <a:spcPct val="100000"/>
              </a:lnSpc>
              <a:spcBef>
                <a:spcPts val="0"/>
              </a:spcBef>
              <a:spcAft>
                <a:spcPts val="0"/>
              </a:spcAft>
              <a:buClr>
                <a:schemeClr val="dk1"/>
              </a:buClr>
              <a:buSzPts val="2200"/>
              <a:buFont typeface="Calibri"/>
              <a:buNone/>
              <a:defRPr sz="2200" b="0" i="0" u="none" strike="noStrike" cap="none">
                <a:solidFill>
                  <a:schemeClr val="dk1"/>
                </a:solidFill>
                <a:latin typeface="Meiryo"/>
                <a:ea typeface="Meiryo"/>
                <a:cs typeface="Meiryo"/>
                <a:sym typeface="Meiryo"/>
              </a:defRPr>
            </a:lvl1pPr>
            <a:lvl2pPr marR="0" lvl="1"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9pPr>
          </a:lstStyle>
          <a:p>
            <a:endParaRPr/>
          </a:p>
        </p:txBody>
      </p:sp>
      <p:sp>
        <p:nvSpPr>
          <p:cNvPr id="102" name="Google Shape;102;p20"/>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103" name="Google Shape;103;p20"/>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104" name="Google Shape;104;p20"/>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1pPr>
            <a:lvl2pPr marL="0" lvl="1"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2pPr>
            <a:lvl3pPr marL="0" lvl="2"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3pPr>
            <a:lvl4pPr marL="0" lvl="3"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4pPr>
            <a:lvl5pPr marL="0" lvl="4"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5pPr>
            <a:lvl6pPr marL="0" lvl="5"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6pPr>
            <a:lvl7pPr marL="0" lvl="6"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7pPr>
            <a:lvl8pPr marL="0" lvl="7"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8pPr>
            <a:lvl9pPr marL="0" lvl="8"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05"/>
        <p:cNvGrpSpPr/>
        <p:nvPr/>
      </p:nvGrpSpPr>
      <p:grpSpPr>
        <a:xfrm>
          <a:off x="0" y="0"/>
          <a:ext cx="0" cy="0"/>
          <a:chOff x="0" y="0"/>
          <a:chExt cx="0" cy="0"/>
        </a:xfrm>
      </p:grpSpPr>
      <p:sp>
        <p:nvSpPr>
          <p:cNvPr id="106" name="Google Shape;106;p21"/>
          <p:cNvSpPr txBox="1">
            <a:spLocks noGrp="1"/>
          </p:cNvSpPr>
          <p:nvPr>
            <p:ph type="title"/>
          </p:nvPr>
        </p:nvSpPr>
        <p:spPr>
          <a:xfrm>
            <a:off x="228600" y="136525"/>
            <a:ext cx="1504157" cy="581025"/>
          </a:xfrm>
          <a:prstGeom prst="rect">
            <a:avLst/>
          </a:prstGeom>
          <a:noFill/>
          <a:ln>
            <a:noFill/>
          </a:ln>
        </p:spPr>
        <p:txBody>
          <a:bodyPr spcFirstLastPara="1" wrap="square" lIns="45725" tIns="22850" rIns="45725" bIns="22850" anchor="b" anchorCtr="0">
            <a:noAutofit/>
          </a:bodyPr>
          <a:lstStyle>
            <a:lvl1pPr marR="0" lvl="0" algn="l" rtl="0">
              <a:lnSpc>
                <a:spcPct val="100000"/>
              </a:lnSpc>
              <a:spcBef>
                <a:spcPts val="0"/>
              </a:spcBef>
              <a:spcAft>
                <a:spcPts val="0"/>
              </a:spcAft>
              <a:buClr>
                <a:schemeClr val="dk1"/>
              </a:buClr>
              <a:buSzPts val="1000"/>
              <a:buFont typeface="Calibri"/>
              <a:buNone/>
              <a:defRPr sz="1000" b="1" i="0" u="none" strike="noStrike" cap="none">
                <a:solidFill>
                  <a:schemeClr val="dk1"/>
                </a:solidFill>
                <a:latin typeface="Meiryo"/>
                <a:ea typeface="Meiryo"/>
                <a:cs typeface="Meiryo"/>
                <a:sym typeface="Meiryo"/>
              </a:defRPr>
            </a:lvl1pPr>
            <a:lvl2pPr marR="0" lvl="1"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9pPr>
          </a:lstStyle>
          <a:p>
            <a:endParaRPr/>
          </a:p>
        </p:txBody>
      </p:sp>
      <p:sp>
        <p:nvSpPr>
          <p:cNvPr id="107" name="Google Shape;107;p21"/>
          <p:cNvSpPr txBox="1">
            <a:spLocks noGrp="1"/>
          </p:cNvSpPr>
          <p:nvPr>
            <p:ph type="body" idx="1"/>
          </p:nvPr>
        </p:nvSpPr>
        <p:spPr>
          <a:xfrm>
            <a:off x="1787525" y="136525"/>
            <a:ext cx="2555875" cy="2926557"/>
          </a:xfrm>
          <a:prstGeom prst="rect">
            <a:avLst/>
          </a:prstGeom>
          <a:noFill/>
          <a:ln>
            <a:noFill/>
          </a:ln>
        </p:spPr>
        <p:txBody>
          <a:bodyPr spcFirstLastPara="1" wrap="square" lIns="45725" tIns="22850" rIns="45725" bIns="22850" anchor="t" anchorCtr="0">
            <a:noAutofit/>
          </a:bodyPr>
          <a:lstStyle>
            <a:lvl1pPr marL="457200" marR="0" lvl="0"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Meiryo"/>
                <a:ea typeface="Meiryo"/>
                <a:cs typeface="Meiryo"/>
                <a:sym typeface="Meiryo"/>
              </a:defRPr>
            </a:lvl1pPr>
            <a:lvl2pPr marL="914400" marR="0" lvl="1" indent="-317500" algn="l" rtl="0">
              <a:lnSpc>
                <a:spcPct val="100000"/>
              </a:lnSpc>
              <a:spcBef>
                <a:spcPts val="3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3pPr>
            <a:lvl4pPr marL="1828800" marR="0" lvl="3" indent="-292100" algn="l" rtl="0">
              <a:lnSpc>
                <a:spcPct val="100000"/>
              </a:lnSpc>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4pPr>
            <a:lvl5pPr marL="2286000" marR="0" lvl="4" indent="-292100" algn="l" rtl="0">
              <a:lnSpc>
                <a:spcPct val="100000"/>
              </a:lnSpc>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5pPr>
            <a:lvl6pPr marL="2743200" marR="0" lvl="5" indent="-292100" algn="l" rtl="0">
              <a:lnSpc>
                <a:spcPct val="100000"/>
              </a:lnSpc>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6pPr>
            <a:lvl7pPr marL="3200400" marR="0" lvl="6" indent="-292100" algn="l" rtl="0">
              <a:lnSpc>
                <a:spcPct val="100000"/>
              </a:lnSpc>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7pPr>
            <a:lvl8pPr marL="3657600" marR="0" lvl="7" indent="-292100" algn="l" rtl="0">
              <a:lnSpc>
                <a:spcPct val="100000"/>
              </a:lnSpc>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8pPr>
            <a:lvl9pPr marL="4114800" marR="0" lvl="8" indent="-292100" algn="l" rtl="0">
              <a:lnSpc>
                <a:spcPct val="100000"/>
              </a:lnSpc>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9pPr>
          </a:lstStyle>
          <a:p>
            <a:endParaRPr/>
          </a:p>
        </p:txBody>
      </p:sp>
      <p:sp>
        <p:nvSpPr>
          <p:cNvPr id="108" name="Google Shape;108;p21"/>
          <p:cNvSpPr txBox="1">
            <a:spLocks noGrp="1"/>
          </p:cNvSpPr>
          <p:nvPr>
            <p:ph type="body" idx="2"/>
          </p:nvPr>
        </p:nvSpPr>
        <p:spPr>
          <a:xfrm>
            <a:off x="228600" y="717550"/>
            <a:ext cx="1504157" cy="2345532"/>
          </a:xfrm>
          <a:prstGeom prst="rect">
            <a:avLst/>
          </a:prstGeom>
          <a:noFill/>
          <a:ln>
            <a:noFill/>
          </a:ln>
        </p:spPr>
        <p:txBody>
          <a:bodyPr spcFirstLastPara="1" wrap="square" lIns="45725" tIns="22850" rIns="45725" bIns="22850" anchor="t" anchorCtr="0">
            <a:noAutofit/>
          </a:bodyPr>
          <a:lstStyle>
            <a:lvl1pPr marL="457200" marR="0" lvl="0" indent="-228600" algn="l" rtl="0">
              <a:lnSpc>
                <a:spcPct val="100000"/>
              </a:lnSpc>
              <a:spcBef>
                <a:spcPts val="100"/>
              </a:spcBef>
              <a:spcAft>
                <a:spcPts val="0"/>
              </a:spcAft>
              <a:buClr>
                <a:schemeClr val="dk1"/>
              </a:buClr>
              <a:buSzPts val="700"/>
              <a:buFont typeface="Arial"/>
              <a:buNone/>
              <a:defRPr sz="700" b="0" i="0" u="none" strike="noStrike" cap="none">
                <a:solidFill>
                  <a:schemeClr val="dk1"/>
                </a:solidFill>
                <a:latin typeface="Meiryo"/>
                <a:ea typeface="Meiryo"/>
                <a:cs typeface="Meiryo"/>
                <a:sym typeface="Meiryo"/>
              </a:defRPr>
            </a:lvl1pPr>
            <a:lvl2pPr marL="914400" marR="0" lvl="1" indent="-228600" algn="l" rtl="0">
              <a:lnSpc>
                <a:spcPct val="100000"/>
              </a:lnSpc>
              <a:spcBef>
                <a:spcPts val="100"/>
              </a:spcBef>
              <a:spcAft>
                <a:spcPts val="0"/>
              </a:spcAft>
              <a:buClr>
                <a:schemeClr val="dk1"/>
              </a:buClr>
              <a:buSzPts val="600"/>
              <a:buFont typeface="Arial"/>
              <a:buNone/>
              <a:defRPr sz="6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100"/>
              </a:spcBef>
              <a:spcAft>
                <a:spcPts val="0"/>
              </a:spcAft>
              <a:buClr>
                <a:schemeClr val="dk1"/>
              </a:buClr>
              <a:buSzPts val="500"/>
              <a:buFont typeface="Arial"/>
              <a:buNone/>
              <a:defRPr sz="5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100"/>
              </a:spcBef>
              <a:spcAft>
                <a:spcPts val="0"/>
              </a:spcAft>
              <a:buClr>
                <a:schemeClr val="dk1"/>
              </a:buClr>
              <a:buSzPts val="500"/>
              <a:buFont typeface="Arial"/>
              <a:buNone/>
              <a:defRPr sz="5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100"/>
              </a:spcBef>
              <a:spcAft>
                <a:spcPts val="0"/>
              </a:spcAft>
              <a:buClr>
                <a:schemeClr val="dk1"/>
              </a:buClr>
              <a:buSzPts val="500"/>
              <a:buFont typeface="Arial"/>
              <a:buNone/>
              <a:defRPr sz="5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100"/>
              </a:spcBef>
              <a:spcAft>
                <a:spcPts val="0"/>
              </a:spcAft>
              <a:buClr>
                <a:schemeClr val="dk1"/>
              </a:buClr>
              <a:buSzPts val="500"/>
              <a:buFont typeface="Arial"/>
              <a:buNone/>
              <a:defRPr sz="5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100"/>
              </a:spcBef>
              <a:spcAft>
                <a:spcPts val="0"/>
              </a:spcAft>
              <a:buClr>
                <a:schemeClr val="dk1"/>
              </a:buClr>
              <a:buSzPts val="500"/>
              <a:buFont typeface="Arial"/>
              <a:buNone/>
              <a:defRPr sz="5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100"/>
              </a:spcBef>
              <a:spcAft>
                <a:spcPts val="0"/>
              </a:spcAft>
              <a:buClr>
                <a:schemeClr val="dk1"/>
              </a:buClr>
              <a:buSzPts val="500"/>
              <a:buFont typeface="Arial"/>
              <a:buNone/>
              <a:defRPr sz="5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100"/>
              </a:spcBef>
              <a:spcAft>
                <a:spcPts val="0"/>
              </a:spcAft>
              <a:buClr>
                <a:schemeClr val="dk1"/>
              </a:buClr>
              <a:buSzPts val="500"/>
              <a:buFont typeface="Arial"/>
              <a:buNone/>
              <a:defRPr sz="500" b="0" i="0" u="none" strike="noStrike" cap="none">
                <a:solidFill>
                  <a:schemeClr val="dk1"/>
                </a:solidFill>
                <a:latin typeface="Calibri"/>
                <a:ea typeface="Calibri"/>
                <a:cs typeface="Calibri"/>
                <a:sym typeface="Calibri"/>
              </a:defRPr>
            </a:lvl9pPr>
          </a:lstStyle>
          <a:p>
            <a:endParaRPr/>
          </a:p>
        </p:txBody>
      </p:sp>
      <p:sp>
        <p:nvSpPr>
          <p:cNvPr id="109" name="Google Shape;109;p21"/>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110" name="Google Shape;110;p21"/>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111" name="Google Shape;111;p21"/>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1pPr>
            <a:lvl2pPr marL="0" lvl="1"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2pPr>
            <a:lvl3pPr marL="0" lvl="2"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3pPr>
            <a:lvl4pPr marL="0" lvl="3"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4pPr>
            <a:lvl5pPr marL="0" lvl="4"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5pPr>
            <a:lvl6pPr marL="0" lvl="5"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6pPr>
            <a:lvl7pPr marL="0" lvl="6"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7pPr>
            <a:lvl8pPr marL="0" lvl="7"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8pPr>
            <a:lvl9pPr marL="0" lvl="8"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12"/>
        <p:cNvGrpSpPr/>
        <p:nvPr/>
      </p:nvGrpSpPr>
      <p:grpSpPr>
        <a:xfrm>
          <a:off x="0" y="0"/>
          <a:ext cx="0" cy="0"/>
          <a:chOff x="0" y="0"/>
          <a:chExt cx="0" cy="0"/>
        </a:xfrm>
      </p:grpSpPr>
      <p:sp>
        <p:nvSpPr>
          <p:cNvPr id="113" name="Google Shape;113;p22"/>
          <p:cNvSpPr txBox="1">
            <a:spLocks noGrp="1"/>
          </p:cNvSpPr>
          <p:nvPr>
            <p:ph type="title"/>
          </p:nvPr>
        </p:nvSpPr>
        <p:spPr>
          <a:xfrm>
            <a:off x="896144" y="2400300"/>
            <a:ext cx="2743200" cy="283369"/>
          </a:xfrm>
          <a:prstGeom prst="rect">
            <a:avLst/>
          </a:prstGeom>
          <a:noFill/>
          <a:ln>
            <a:noFill/>
          </a:ln>
        </p:spPr>
        <p:txBody>
          <a:bodyPr spcFirstLastPara="1" wrap="square" lIns="45725" tIns="22850" rIns="45725" bIns="22850" anchor="b" anchorCtr="0">
            <a:noAutofit/>
          </a:bodyPr>
          <a:lstStyle>
            <a:lvl1pPr marR="0" lvl="0" algn="l" rtl="0">
              <a:lnSpc>
                <a:spcPct val="100000"/>
              </a:lnSpc>
              <a:spcBef>
                <a:spcPts val="0"/>
              </a:spcBef>
              <a:spcAft>
                <a:spcPts val="0"/>
              </a:spcAft>
              <a:buClr>
                <a:schemeClr val="dk1"/>
              </a:buClr>
              <a:buSzPts val="1000"/>
              <a:buFont typeface="Calibri"/>
              <a:buNone/>
              <a:defRPr sz="1000" b="1" i="0" u="none" strike="noStrike" cap="none">
                <a:solidFill>
                  <a:schemeClr val="dk1"/>
                </a:solidFill>
                <a:latin typeface="Meiryo"/>
                <a:ea typeface="Meiryo"/>
                <a:cs typeface="Meiryo"/>
                <a:sym typeface="Meiryo"/>
              </a:defRPr>
            </a:lvl1pPr>
            <a:lvl2pPr marR="0" lvl="1"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9pPr>
          </a:lstStyle>
          <a:p>
            <a:endParaRPr/>
          </a:p>
        </p:txBody>
      </p:sp>
      <p:sp>
        <p:nvSpPr>
          <p:cNvPr id="114" name="Google Shape;114;p22"/>
          <p:cNvSpPr>
            <a:spLocks noGrp="1"/>
          </p:cNvSpPr>
          <p:nvPr>
            <p:ph type="pic" idx="2"/>
          </p:nvPr>
        </p:nvSpPr>
        <p:spPr>
          <a:xfrm>
            <a:off x="896144" y="306388"/>
            <a:ext cx="2743200" cy="2057400"/>
          </a:xfrm>
          <a:prstGeom prst="rect">
            <a:avLst/>
          </a:prstGeom>
          <a:noFill/>
          <a:ln>
            <a:noFill/>
          </a:ln>
        </p:spPr>
        <p:txBody>
          <a:bodyPr/>
          <a:lstStyle/>
          <a:p>
            <a:endParaRPr lang="en-JP"/>
          </a:p>
        </p:txBody>
      </p:sp>
      <p:sp>
        <p:nvSpPr>
          <p:cNvPr id="115" name="Google Shape;115;p22"/>
          <p:cNvSpPr txBox="1">
            <a:spLocks noGrp="1"/>
          </p:cNvSpPr>
          <p:nvPr>
            <p:ph type="body" idx="1"/>
          </p:nvPr>
        </p:nvSpPr>
        <p:spPr>
          <a:xfrm>
            <a:off x="896144" y="2683669"/>
            <a:ext cx="2743200" cy="402431"/>
          </a:xfrm>
          <a:prstGeom prst="rect">
            <a:avLst/>
          </a:prstGeom>
          <a:noFill/>
          <a:ln>
            <a:noFill/>
          </a:ln>
        </p:spPr>
        <p:txBody>
          <a:bodyPr spcFirstLastPara="1" wrap="square" lIns="45725" tIns="22850" rIns="45725" bIns="22850" anchor="t" anchorCtr="0">
            <a:noAutofit/>
          </a:bodyPr>
          <a:lstStyle>
            <a:lvl1pPr marL="457200" marR="0" lvl="0" indent="-228600" algn="l" rtl="0">
              <a:lnSpc>
                <a:spcPct val="100000"/>
              </a:lnSpc>
              <a:spcBef>
                <a:spcPts val="100"/>
              </a:spcBef>
              <a:spcAft>
                <a:spcPts val="0"/>
              </a:spcAft>
              <a:buClr>
                <a:schemeClr val="dk1"/>
              </a:buClr>
              <a:buSzPts val="700"/>
              <a:buFont typeface="Arial"/>
              <a:buNone/>
              <a:defRPr sz="700" b="0" i="0" u="none" strike="noStrike" cap="none">
                <a:solidFill>
                  <a:schemeClr val="dk1"/>
                </a:solidFill>
                <a:latin typeface="Meiryo"/>
                <a:ea typeface="Meiryo"/>
                <a:cs typeface="Meiryo"/>
                <a:sym typeface="Meiryo"/>
              </a:defRPr>
            </a:lvl1pPr>
            <a:lvl2pPr marL="914400" marR="0" lvl="1" indent="-228600" algn="l" rtl="0">
              <a:lnSpc>
                <a:spcPct val="100000"/>
              </a:lnSpc>
              <a:spcBef>
                <a:spcPts val="100"/>
              </a:spcBef>
              <a:spcAft>
                <a:spcPts val="0"/>
              </a:spcAft>
              <a:buClr>
                <a:schemeClr val="dk1"/>
              </a:buClr>
              <a:buSzPts val="600"/>
              <a:buFont typeface="Arial"/>
              <a:buNone/>
              <a:defRPr sz="6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100"/>
              </a:spcBef>
              <a:spcAft>
                <a:spcPts val="0"/>
              </a:spcAft>
              <a:buClr>
                <a:schemeClr val="dk1"/>
              </a:buClr>
              <a:buSzPts val="500"/>
              <a:buFont typeface="Arial"/>
              <a:buNone/>
              <a:defRPr sz="5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100"/>
              </a:spcBef>
              <a:spcAft>
                <a:spcPts val="0"/>
              </a:spcAft>
              <a:buClr>
                <a:schemeClr val="dk1"/>
              </a:buClr>
              <a:buSzPts val="500"/>
              <a:buFont typeface="Arial"/>
              <a:buNone/>
              <a:defRPr sz="5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100"/>
              </a:spcBef>
              <a:spcAft>
                <a:spcPts val="0"/>
              </a:spcAft>
              <a:buClr>
                <a:schemeClr val="dk1"/>
              </a:buClr>
              <a:buSzPts val="500"/>
              <a:buFont typeface="Arial"/>
              <a:buNone/>
              <a:defRPr sz="5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100"/>
              </a:spcBef>
              <a:spcAft>
                <a:spcPts val="0"/>
              </a:spcAft>
              <a:buClr>
                <a:schemeClr val="dk1"/>
              </a:buClr>
              <a:buSzPts val="500"/>
              <a:buFont typeface="Arial"/>
              <a:buNone/>
              <a:defRPr sz="5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100"/>
              </a:spcBef>
              <a:spcAft>
                <a:spcPts val="0"/>
              </a:spcAft>
              <a:buClr>
                <a:schemeClr val="dk1"/>
              </a:buClr>
              <a:buSzPts val="500"/>
              <a:buFont typeface="Arial"/>
              <a:buNone/>
              <a:defRPr sz="5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100"/>
              </a:spcBef>
              <a:spcAft>
                <a:spcPts val="0"/>
              </a:spcAft>
              <a:buClr>
                <a:schemeClr val="dk1"/>
              </a:buClr>
              <a:buSzPts val="500"/>
              <a:buFont typeface="Arial"/>
              <a:buNone/>
              <a:defRPr sz="5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100"/>
              </a:spcBef>
              <a:spcAft>
                <a:spcPts val="0"/>
              </a:spcAft>
              <a:buClr>
                <a:schemeClr val="dk1"/>
              </a:buClr>
              <a:buSzPts val="500"/>
              <a:buFont typeface="Arial"/>
              <a:buNone/>
              <a:defRPr sz="500" b="0" i="0" u="none" strike="noStrike" cap="none">
                <a:solidFill>
                  <a:schemeClr val="dk1"/>
                </a:solidFill>
                <a:latin typeface="Calibri"/>
                <a:ea typeface="Calibri"/>
                <a:cs typeface="Calibri"/>
                <a:sym typeface="Calibri"/>
              </a:defRPr>
            </a:lvl9pPr>
          </a:lstStyle>
          <a:p>
            <a:endParaRPr/>
          </a:p>
        </p:txBody>
      </p:sp>
      <p:sp>
        <p:nvSpPr>
          <p:cNvPr id="116" name="Google Shape;116;p22"/>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117" name="Google Shape;117;p22"/>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118" name="Google Shape;118;p22"/>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1pPr>
            <a:lvl2pPr marL="0" lvl="1"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2pPr>
            <a:lvl3pPr marL="0" lvl="2"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3pPr>
            <a:lvl4pPr marL="0" lvl="3"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4pPr>
            <a:lvl5pPr marL="0" lvl="4"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5pPr>
            <a:lvl6pPr marL="0" lvl="5"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6pPr>
            <a:lvl7pPr marL="0" lvl="6"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7pPr>
            <a:lvl8pPr marL="0" lvl="7"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8pPr>
            <a:lvl9pPr marL="0" lvl="8"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19"/>
        <p:cNvGrpSpPr/>
        <p:nvPr/>
      </p:nvGrpSpPr>
      <p:grpSpPr>
        <a:xfrm>
          <a:off x="0" y="0"/>
          <a:ext cx="0" cy="0"/>
          <a:chOff x="0" y="0"/>
          <a:chExt cx="0" cy="0"/>
        </a:xfrm>
      </p:grpSpPr>
      <p:sp>
        <p:nvSpPr>
          <p:cNvPr id="120" name="Google Shape;120;p23"/>
          <p:cNvSpPr txBox="1">
            <a:spLocks noGrp="1"/>
          </p:cNvSpPr>
          <p:nvPr>
            <p:ph type="title"/>
          </p:nvPr>
        </p:nvSpPr>
        <p:spPr>
          <a:xfrm>
            <a:off x="228600" y="137319"/>
            <a:ext cx="4114800" cy="571500"/>
          </a:xfrm>
          <a:prstGeom prst="rect">
            <a:avLst/>
          </a:prstGeom>
          <a:noFill/>
          <a:ln>
            <a:noFill/>
          </a:ln>
        </p:spPr>
        <p:txBody>
          <a:bodyPr spcFirstLastPara="1" wrap="square" lIns="45725" tIns="22850" rIns="45725" bIns="22850" anchor="t" anchorCtr="0">
            <a:noAutofit/>
          </a:bodyPr>
          <a:lstStyle>
            <a:lvl1pPr marR="0" lvl="0" algn="ctr" rtl="0">
              <a:lnSpc>
                <a:spcPct val="100000"/>
              </a:lnSpc>
              <a:spcBef>
                <a:spcPts val="0"/>
              </a:spcBef>
              <a:spcAft>
                <a:spcPts val="0"/>
              </a:spcAft>
              <a:buClr>
                <a:schemeClr val="dk1"/>
              </a:buClr>
              <a:buSzPts val="2200"/>
              <a:buFont typeface="Calibri"/>
              <a:buNone/>
              <a:defRPr sz="2200" b="0" i="0" u="none" strike="noStrike" cap="none">
                <a:solidFill>
                  <a:schemeClr val="dk1"/>
                </a:solidFill>
                <a:latin typeface="Meiryo"/>
                <a:ea typeface="Meiryo"/>
                <a:cs typeface="Meiryo"/>
                <a:sym typeface="Meiryo"/>
              </a:defRPr>
            </a:lvl1pPr>
            <a:lvl2pPr marR="0" lvl="1"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9pPr>
          </a:lstStyle>
          <a:p>
            <a:endParaRPr/>
          </a:p>
        </p:txBody>
      </p:sp>
      <p:sp>
        <p:nvSpPr>
          <p:cNvPr id="121" name="Google Shape;121;p23"/>
          <p:cNvSpPr txBox="1">
            <a:spLocks noGrp="1"/>
          </p:cNvSpPr>
          <p:nvPr>
            <p:ph type="body" idx="1"/>
          </p:nvPr>
        </p:nvSpPr>
        <p:spPr>
          <a:xfrm rot="5400000">
            <a:off x="1154510" y="-125809"/>
            <a:ext cx="2262981" cy="4114800"/>
          </a:xfrm>
          <a:prstGeom prst="rect">
            <a:avLst/>
          </a:prstGeom>
          <a:noFill/>
          <a:ln>
            <a:noFill/>
          </a:ln>
        </p:spPr>
        <p:txBody>
          <a:bodyPr spcFirstLastPara="1" wrap="square" lIns="45725" tIns="22850" rIns="45725" bIns="22850" anchor="t" anchorCtr="0">
            <a:noAutofit/>
          </a:bodyPr>
          <a:lstStyle>
            <a:lvl1pPr marL="457200" marR="0" lvl="0"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Meiryo"/>
                <a:ea typeface="Meiryo"/>
                <a:cs typeface="Meiryo"/>
                <a:sym typeface="Meiryo"/>
              </a:defRPr>
            </a:lvl1pPr>
            <a:lvl2pPr marL="914400" marR="0" lvl="1" indent="-317500" algn="l" rtl="0">
              <a:lnSpc>
                <a:spcPct val="100000"/>
              </a:lnSpc>
              <a:spcBef>
                <a:spcPts val="3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3pPr>
            <a:lvl4pPr marL="1828800" marR="0" lvl="3" indent="-292100" algn="l" rtl="0">
              <a:lnSpc>
                <a:spcPct val="100000"/>
              </a:lnSpc>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4pPr>
            <a:lvl5pPr marL="2286000" marR="0" lvl="4" indent="-292100" algn="l" rtl="0">
              <a:lnSpc>
                <a:spcPct val="100000"/>
              </a:lnSpc>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5pPr>
            <a:lvl6pPr marL="2743200" marR="0" lvl="5" indent="-292100" algn="l" rtl="0">
              <a:lnSpc>
                <a:spcPct val="100000"/>
              </a:lnSpc>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6pPr>
            <a:lvl7pPr marL="3200400" marR="0" lvl="6" indent="-292100" algn="l" rtl="0">
              <a:lnSpc>
                <a:spcPct val="100000"/>
              </a:lnSpc>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7pPr>
            <a:lvl8pPr marL="3657600" marR="0" lvl="7" indent="-292100" algn="l" rtl="0">
              <a:lnSpc>
                <a:spcPct val="100000"/>
              </a:lnSpc>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8pPr>
            <a:lvl9pPr marL="4114800" marR="0" lvl="8" indent="-292100" algn="l" rtl="0">
              <a:lnSpc>
                <a:spcPct val="100000"/>
              </a:lnSpc>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9pPr>
          </a:lstStyle>
          <a:p>
            <a:endParaRPr/>
          </a:p>
        </p:txBody>
      </p:sp>
      <p:sp>
        <p:nvSpPr>
          <p:cNvPr id="122" name="Google Shape;122;p23"/>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123" name="Google Shape;123;p23"/>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124" name="Google Shape;124;p23"/>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1pPr>
            <a:lvl2pPr marL="0" lvl="1"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2pPr>
            <a:lvl3pPr marL="0" lvl="2"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3pPr>
            <a:lvl4pPr marL="0" lvl="3"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4pPr>
            <a:lvl5pPr marL="0" lvl="4"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5pPr>
            <a:lvl6pPr marL="0" lvl="5"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6pPr>
            <a:lvl7pPr marL="0" lvl="6"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7pPr>
            <a:lvl8pPr marL="0" lvl="7"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8pPr>
            <a:lvl9pPr marL="0" lvl="8" indent="0" algn="r">
              <a:lnSpc>
                <a:spcPct val="100000"/>
              </a:lnSpc>
              <a:spcBef>
                <a:spcPts val="0"/>
              </a:spcBef>
              <a:spcAft>
                <a:spcPts val="0"/>
              </a:spcAft>
              <a:buSzPts val="600"/>
              <a:buNone/>
              <a:defRPr sz="600" b="0" i="0" u="none" strike="noStrike" cap="none">
                <a:solidFill>
                  <a:srgbClr val="888888"/>
                </a:solidFill>
                <a:latin typeface="Meiryo"/>
                <a:ea typeface="Meiryo"/>
                <a:cs typeface="Meiryo"/>
                <a:sym typeface="Meiryo"/>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theme" Target="../theme/theme2.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2"/>
        <p:cNvGrpSpPr/>
        <p:nvPr/>
      </p:nvGrpSpPr>
      <p:grpSpPr>
        <a:xfrm>
          <a:off x="0" y="0"/>
          <a:ext cx="0" cy="0"/>
          <a:chOff x="0" y="0"/>
          <a:chExt cx="0" cy="0"/>
        </a:xfrm>
      </p:grpSpPr>
      <p:sp>
        <p:nvSpPr>
          <p:cNvPr id="53" name="Google Shape;53;p13"/>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marR="0" lvl="0" algn="l" rtl="0">
              <a:lnSpc>
                <a:spcPct val="100000"/>
              </a:lnSpc>
              <a:spcBef>
                <a:spcPts val="0"/>
              </a:spcBef>
              <a:spcAft>
                <a:spcPts val="0"/>
              </a:spcAft>
              <a:buClr>
                <a:srgbClr val="000000"/>
              </a:buClr>
              <a:buSzPts val="700"/>
              <a:buFont typeface="Arial"/>
              <a:buNone/>
              <a:defRPr sz="600" b="0" i="0" u="none" strike="noStrike" cap="none">
                <a:solidFill>
                  <a:srgbClr val="888888"/>
                </a:solidFill>
                <a:latin typeface="Meiryo"/>
                <a:ea typeface="Meiryo"/>
                <a:cs typeface="Meiryo"/>
                <a:sym typeface="Meiryo"/>
              </a:defRPr>
            </a:lvl1pPr>
            <a:lvl2pPr marR="0" lvl="1" algn="l" rtl="0">
              <a:lnSpc>
                <a:spcPct val="100000"/>
              </a:lnSpc>
              <a:spcBef>
                <a:spcPts val="0"/>
              </a:spcBef>
              <a:spcAft>
                <a:spcPts val="0"/>
              </a:spcAft>
              <a:buClr>
                <a:srgbClr val="000000"/>
              </a:buClr>
              <a:buSzPts val="700"/>
              <a:buFont typeface="Arial"/>
              <a:buNone/>
              <a:defRPr sz="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700"/>
              <a:buFont typeface="Arial"/>
              <a:buNone/>
              <a:defRPr sz="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700"/>
              <a:buFont typeface="Arial"/>
              <a:buNone/>
              <a:defRPr sz="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700"/>
              <a:buFont typeface="Arial"/>
              <a:buNone/>
              <a:defRPr sz="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700"/>
              <a:buFont typeface="Arial"/>
              <a:buNone/>
              <a:defRPr sz="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700"/>
              <a:buFont typeface="Arial"/>
              <a:buNone/>
              <a:defRPr sz="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700"/>
              <a:buFont typeface="Arial"/>
              <a:buNone/>
              <a:defRPr sz="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700"/>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marR="0" lvl="0" algn="ctr" rtl="0">
              <a:lnSpc>
                <a:spcPct val="100000"/>
              </a:lnSpc>
              <a:spcBef>
                <a:spcPts val="0"/>
              </a:spcBef>
              <a:spcAft>
                <a:spcPts val="0"/>
              </a:spcAft>
              <a:buClr>
                <a:srgbClr val="000000"/>
              </a:buClr>
              <a:buSzPts val="700"/>
              <a:buFont typeface="Arial"/>
              <a:buNone/>
              <a:defRPr sz="600" b="0" i="0" u="none" strike="noStrike" cap="none">
                <a:solidFill>
                  <a:srgbClr val="888888"/>
                </a:solidFill>
                <a:latin typeface="Meiryo"/>
                <a:ea typeface="Meiryo"/>
                <a:cs typeface="Meiryo"/>
                <a:sym typeface="Meiryo"/>
              </a:defRPr>
            </a:lvl1pPr>
            <a:lvl2pPr marR="0" lvl="1" algn="l" rtl="0">
              <a:lnSpc>
                <a:spcPct val="100000"/>
              </a:lnSpc>
              <a:spcBef>
                <a:spcPts val="0"/>
              </a:spcBef>
              <a:spcAft>
                <a:spcPts val="0"/>
              </a:spcAft>
              <a:buClr>
                <a:srgbClr val="000000"/>
              </a:buClr>
              <a:buSzPts val="700"/>
              <a:buFont typeface="Arial"/>
              <a:buNone/>
              <a:defRPr sz="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700"/>
              <a:buFont typeface="Arial"/>
              <a:buNone/>
              <a:defRPr sz="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700"/>
              <a:buFont typeface="Arial"/>
              <a:buNone/>
              <a:defRPr sz="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700"/>
              <a:buFont typeface="Arial"/>
              <a:buNone/>
              <a:defRPr sz="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700"/>
              <a:buFont typeface="Arial"/>
              <a:buNone/>
              <a:defRPr sz="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700"/>
              <a:buFont typeface="Arial"/>
              <a:buNone/>
              <a:defRPr sz="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700"/>
              <a:buFont typeface="Arial"/>
              <a:buNone/>
              <a:defRPr sz="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700"/>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888888"/>
                </a:solidFill>
                <a:latin typeface="Meiryo"/>
                <a:ea typeface="Meiryo"/>
                <a:cs typeface="Meiryo"/>
                <a:sym typeface="Meiryo"/>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888888"/>
                </a:solidFill>
                <a:latin typeface="Meiryo"/>
                <a:ea typeface="Meiryo"/>
                <a:cs typeface="Meiryo"/>
                <a:sym typeface="Meiryo"/>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888888"/>
                </a:solidFill>
                <a:latin typeface="Meiryo"/>
                <a:ea typeface="Meiryo"/>
                <a:cs typeface="Meiryo"/>
                <a:sym typeface="Meiryo"/>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888888"/>
                </a:solidFill>
                <a:latin typeface="Meiryo"/>
                <a:ea typeface="Meiryo"/>
                <a:cs typeface="Meiryo"/>
                <a:sym typeface="Meiryo"/>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888888"/>
                </a:solidFill>
                <a:latin typeface="Meiryo"/>
                <a:ea typeface="Meiryo"/>
                <a:cs typeface="Meiryo"/>
                <a:sym typeface="Meiryo"/>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888888"/>
                </a:solidFill>
                <a:latin typeface="Meiryo"/>
                <a:ea typeface="Meiryo"/>
                <a:cs typeface="Meiryo"/>
                <a:sym typeface="Meiryo"/>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888888"/>
                </a:solidFill>
                <a:latin typeface="Meiryo"/>
                <a:ea typeface="Meiryo"/>
                <a:cs typeface="Meiryo"/>
                <a:sym typeface="Meiryo"/>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888888"/>
                </a:solidFill>
                <a:latin typeface="Meiryo"/>
                <a:ea typeface="Meiryo"/>
                <a:cs typeface="Meiryo"/>
                <a:sym typeface="Meiryo"/>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888888"/>
                </a:solidFill>
                <a:latin typeface="Meiryo"/>
                <a:ea typeface="Meiryo"/>
                <a:cs typeface="Meiryo"/>
                <a:sym typeface="Meiryo"/>
              </a:defRPr>
            </a:lvl9pPr>
          </a:lstStyle>
          <a:p>
            <a:pPr marL="0" lvl="0" indent="0" algn="r" rtl="0">
              <a:spcBef>
                <a:spcPts val="0"/>
              </a:spcBef>
              <a:spcAft>
                <a:spcPts val="0"/>
              </a:spcAft>
              <a:buNone/>
            </a:pPr>
            <a:fld id="{00000000-1234-1234-1234-123412341234}" type="slidenum">
              <a:rPr lang="ja"/>
              <a:t>‹#›</a:t>
            </a:fld>
            <a:endParaRPr/>
          </a:p>
        </p:txBody>
      </p:sp>
      <p:pic>
        <p:nvPicPr>
          <p:cNvPr id="3" name="図 2">
            <a:extLst>
              <a:ext uri="{FF2B5EF4-FFF2-40B4-BE49-F238E27FC236}">
                <a16:creationId xmlns:a16="http://schemas.microsoft.com/office/drawing/2014/main" id="{887AA29A-56D9-4478-02AD-A29D5B2E853E}"/>
              </a:ext>
            </a:extLst>
          </p:cNvPr>
          <p:cNvPicPr>
            <a:picLocks noChangeAspect="1"/>
          </p:cNvPicPr>
          <p:nvPr userDrawn="1"/>
        </p:nvPicPr>
        <p:blipFill>
          <a:blip r:embed="rId12"/>
          <a:stretch>
            <a:fillRect/>
          </a:stretch>
        </p:blipFill>
        <p:spPr>
          <a:xfrm>
            <a:off x="8401050" y="116707"/>
            <a:ext cx="742948" cy="742948"/>
          </a:xfrm>
          <a:prstGeom prst="rect">
            <a:avLst/>
          </a:prstGeom>
        </p:spPr>
      </p:pic>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2AD6E436-517F-3FE6-C1E6-DF2961D76D41}"/>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AD065250-3885-BC3B-135E-430CC6E9A868}"/>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1C32405-4B0B-8232-F56F-86239B06B1CE}"/>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1DAFF597-84C6-435F-8562-4479060D35FC}" type="datetimeFigureOut">
              <a:rPr kumimoji="1" lang="ja-JP" altLang="en-US" smtClean="0"/>
              <a:t>2026/7/9</a:t>
            </a:fld>
            <a:endParaRPr kumimoji="1" lang="ja-JP" altLang="en-US"/>
          </a:p>
        </p:txBody>
      </p:sp>
      <p:sp>
        <p:nvSpPr>
          <p:cNvPr id="5" name="フッター プレースホルダー 4">
            <a:extLst>
              <a:ext uri="{FF2B5EF4-FFF2-40B4-BE49-F238E27FC236}">
                <a16:creationId xmlns:a16="http://schemas.microsoft.com/office/drawing/2014/main" id="{FC0F6CAB-B22E-B3EF-B31F-5C1DBCE4B8AB}"/>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8216CC52-918D-648B-90D6-AC147BA7BBB5}"/>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1314F5D-FF04-4726-9958-6CDF67FA4B77}" type="slidenum">
              <a:rPr kumimoji="1" lang="ja-JP" altLang="en-US" smtClean="0"/>
              <a:t>‹#›</a:t>
            </a:fld>
            <a:endParaRPr kumimoji="1" lang="ja-JP" altLang="en-US"/>
          </a:p>
        </p:txBody>
      </p:sp>
      <p:grpSp>
        <p:nvGrpSpPr>
          <p:cNvPr id="7" name="Google Shape;318;p5">
            <a:extLst>
              <a:ext uri="{FF2B5EF4-FFF2-40B4-BE49-F238E27FC236}">
                <a16:creationId xmlns:a16="http://schemas.microsoft.com/office/drawing/2014/main" id="{66EFA859-AC53-4D5D-C638-FC55A809D4F4}"/>
              </a:ext>
            </a:extLst>
          </p:cNvPr>
          <p:cNvGrpSpPr/>
          <p:nvPr userDrawn="1"/>
        </p:nvGrpSpPr>
        <p:grpSpPr>
          <a:xfrm>
            <a:off x="0" y="-80888"/>
            <a:ext cx="9144000" cy="226666"/>
            <a:chOff x="0" y="-47625"/>
            <a:chExt cx="4816593" cy="119396"/>
          </a:xfrm>
        </p:grpSpPr>
        <p:sp>
          <p:nvSpPr>
            <p:cNvPr id="8" name="Google Shape;319;p5">
              <a:extLst>
                <a:ext uri="{FF2B5EF4-FFF2-40B4-BE49-F238E27FC236}">
                  <a16:creationId xmlns:a16="http://schemas.microsoft.com/office/drawing/2014/main" id="{4CFF07B2-C2B3-21E7-FE4B-64186A4485F0}"/>
                </a:ext>
              </a:extLst>
            </p:cNvPr>
            <p:cNvSpPr/>
            <p:nvPr/>
          </p:nvSpPr>
          <p:spPr>
            <a:xfrm>
              <a:off x="0" y="0"/>
              <a:ext cx="4816592" cy="71771"/>
            </a:xfrm>
            <a:custGeom>
              <a:avLst/>
              <a:gdLst/>
              <a:ahLst/>
              <a:cxnLst/>
              <a:rect l="l" t="t" r="r" b="b"/>
              <a:pathLst>
                <a:path w="4816592" h="71771" extrusionOk="0">
                  <a:moveTo>
                    <a:pt x="0" y="0"/>
                  </a:moveTo>
                  <a:lnTo>
                    <a:pt x="4816592" y="0"/>
                  </a:lnTo>
                  <a:lnTo>
                    <a:pt x="4816592" y="71771"/>
                  </a:lnTo>
                  <a:lnTo>
                    <a:pt x="0" y="71771"/>
                  </a:lnTo>
                  <a:close/>
                </a:path>
              </a:pathLst>
            </a:custGeom>
            <a:gradFill>
              <a:gsLst>
                <a:gs pos="0">
                  <a:srgbClr val="132B96"/>
                </a:gs>
                <a:gs pos="100000">
                  <a:srgbClr val="41B2CB"/>
                </a:gs>
              </a:gsLst>
              <a:lin ang="0" scaled="0"/>
            </a:gradFill>
            <a:ln>
              <a:noFill/>
            </a:ln>
          </p:spPr>
          <p:txBody>
            <a:bodyPr/>
            <a:lstStyle/>
            <a:p>
              <a:endParaRPr lang="en-JP" sz="900"/>
            </a:p>
          </p:txBody>
        </p:sp>
        <p:sp>
          <p:nvSpPr>
            <p:cNvPr id="9" name="Google Shape;320;p5">
              <a:extLst>
                <a:ext uri="{FF2B5EF4-FFF2-40B4-BE49-F238E27FC236}">
                  <a16:creationId xmlns:a16="http://schemas.microsoft.com/office/drawing/2014/main" id="{FB60C697-AAF8-E952-1EA6-25EAF7529D77}"/>
                </a:ext>
              </a:extLst>
            </p:cNvPr>
            <p:cNvSpPr txBox="1"/>
            <p:nvPr/>
          </p:nvSpPr>
          <p:spPr>
            <a:xfrm>
              <a:off x="0" y="-47625"/>
              <a:ext cx="4816593" cy="119396"/>
            </a:xfrm>
            <a:prstGeom prst="rect">
              <a:avLst/>
            </a:prstGeom>
            <a:noFill/>
            <a:ln>
              <a:noFill/>
            </a:ln>
          </p:spPr>
          <p:txBody>
            <a:bodyPr spcFirstLastPara="1" wrap="square" lIns="50800" tIns="50800" rIns="50800" bIns="50800" anchor="ctr" anchorCtr="0">
              <a:noAutofit/>
            </a:bodyPr>
            <a:lstStyle/>
            <a:p>
              <a:pPr marL="0" marR="0" lvl="0" indent="0" algn="ctr" defTabSz="457223" rtl="0" eaLnBrk="1" fontAlgn="auto" latinLnBrk="0" hangingPunct="1">
                <a:lnSpc>
                  <a:spcPct val="147722"/>
                </a:lnSpc>
                <a:spcBef>
                  <a:spcPts val="0"/>
                </a:spcBef>
                <a:spcAft>
                  <a:spcPts val="0"/>
                </a:spcAft>
                <a:buClr>
                  <a:srgbClr val="000000"/>
                </a:buClr>
                <a:buSzTx/>
                <a:buFont typeface="Arial"/>
                <a:buNone/>
                <a:tabLst/>
                <a:defRPr/>
              </a:pPr>
              <a:endParaRPr kumimoji="0" sz="9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10" name="Google Shape;321;p5">
            <a:extLst>
              <a:ext uri="{FF2B5EF4-FFF2-40B4-BE49-F238E27FC236}">
                <a16:creationId xmlns:a16="http://schemas.microsoft.com/office/drawing/2014/main" id="{6D699903-22AE-9553-B806-4604557F0CBB}"/>
              </a:ext>
            </a:extLst>
          </p:cNvPr>
          <p:cNvGrpSpPr/>
          <p:nvPr userDrawn="1"/>
        </p:nvGrpSpPr>
        <p:grpSpPr>
          <a:xfrm rot="10800000">
            <a:off x="0" y="5007248"/>
            <a:ext cx="9144000" cy="226666"/>
            <a:chOff x="0" y="-47625"/>
            <a:chExt cx="4816593" cy="119396"/>
          </a:xfrm>
        </p:grpSpPr>
        <p:sp>
          <p:nvSpPr>
            <p:cNvPr id="11" name="Google Shape;322;p5">
              <a:extLst>
                <a:ext uri="{FF2B5EF4-FFF2-40B4-BE49-F238E27FC236}">
                  <a16:creationId xmlns:a16="http://schemas.microsoft.com/office/drawing/2014/main" id="{2C874927-302C-FA4C-181F-C87FB7C0DF6A}"/>
                </a:ext>
              </a:extLst>
            </p:cNvPr>
            <p:cNvSpPr/>
            <p:nvPr/>
          </p:nvSpPr>
          <p:spPr>
            <a:xfrm>
              <a:off x="0" y="0"/>
              <a:ext cx="4816592" cy="71771"/>
            </a:xfrm>
            <a:custGeom>
              <a:avLst/>
              <a:gdLst/>
              <a:ahLst/>
              <a:cxnLst/>
              <a:rect l="l" t="t" r="r" b="b"/>
              <a:pathLst>
                <a:path w="4816592" h="71771" extrusionOk="0">
                  <a:moveTo>
                    <a:pt x="0" y="0"/>
                  </a:moveTo>
                  <a:lnTo>
                    <a:pt x="4816592" y="0"/>
                  </a:lnTo>
                  <a:lnTo>
                    <a:pt x="4816592" y="71771"/>
                  </a:lnTo>
                  <a:lnTo>
                    <a:pt x="0" y="71771"/>
                  </a:lnTo>
                  <a:close/>
                </a:path>
              </a:pathLst>
            </a:custGeom>
            <a:gradFill>
              <a:gsLst>
                <a:gs pos="0">
                  <a:srgbClr val="132B96"/>
                </a:gs>
                <a:gs pos="100000">
                  <a:srgbClr val="41B2CB"/>
                </a:gs>
              </a:gsLst>
              <a:lin ang="0" scaled="0"/>
            </a:gradFill>
            <a:ln>
              <a:noFill/>
            </a:ln>
          </p:spPr>
          <p:txBody>
            <a:bodyPr/>
            <a:lstStyle/>
            <a:p>
              <a:endParaRPr lang="en-JP" sz="900"/>
            </a:p>
          </p:txBody>
        </p:sp>
        <p:sp>
          <p:nvSpPr>
            <p:cNvPr id="12" name="Google Shape;323;p5">
              <a:extLst>
                <a:ext uri="{FF2B5EF4-FFF2-40B4-BE49-F238E27FC236}">
                  <a16:creationId xmlns:a16="http://schemas.microsoft.com/office/drawing/2014/main" id="{7A45852A-42B3-DA6E-9BD3-9AB8856D7CB4}"/>
                </a:ext>
              </a:extLst>
            </p:cNvPr>
            <p:cNvSpPr txBox="1"/>
            <p:nvPr/>
          </p:nvSpPr>
          <p:spPr>
            <a:xfrm>
              <a:off x="0" y="-47625"/>
              <a:ext cx="4816593" cy="119396"/>
            </a:xfrm>
            <a:prstGeom prst="rect">
              <a:avLst/>
            </a:prstGeom>
            <a:noFill/>
            <a:ln>
              <a:noFill/>
            </a:ln>
          </p:spPr>
          <p:txBody>
            <a:bodyPr spcFirstLastPara="1" wrap="square" lIns="50800" tIns="50800" rIns="50800" bIns="50800" anchor="ctr" anchorCtr="0">
              <a:noAutofit/>
            </a:bodyPr>
            <a:lstStyle/>
            <a:p>
              <a:pPr marL="0" marR="0" lvl="0" indent="0" algn="ctr" defTabSz="457223" rtl="0" eaLnBrk="1" fontAlgn="auto" latinLnBrk="0" hangingPunct="1">
                <a:lnSpc>
                  <a:spcPct val="147722"/>
                </a:lnSpc>
                <a:spcBef>
                  <a:spcPts val="0"/>
                </a:spcBef>
                <a:spcAft>
                  <a:spcPts val="0"/>
                </a:spcAft>
                <a:buClr>
                  <a:srgbClr val="000000"/>
                </a:buClr>
                <a:buSzTx/>
                <a:buFont typeface="Arial"/>
                <a:buNone/>
                <a:tabLst/>
                <a:defRPr/>
              </a:pPr>
              <a:endParaRPr kumimoji="0" sz="9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13" name="Google Shape;263;p5">
            <a:extLst>
              <a:ext uri="{FF2B5EF4-FFF2-40B4-BE49-F238E27FC236}">
                <a16:creationId xmlns:a16="http://schemas.microsoft.com/office/drawing/2014/main" id="{11F43F01-02C1-0ABC-13FF-60B3BA40C529}"/>
              </a:ext>
            </a:extLst>
          </p:cNvPr>
          <p:cNvGrpSpPr/>
          <p:nvPr userDrawn="1"/>
        </p:nvGrpSpPr>
        <p:grpSpPr>
          <a:xfrm rot="10800000">
            <a:off x="1" y="353393"/>
            <a:ext cx="298100" cy="164200"/>
            <a:chOff x="0" y="-47625"/>
            <a:chExt cx="157024" cy="86491"/>
          </a:xfrm>
        </p:grpSpPr>
        <p:sp>
          <p:nvSpPr>
            <p:cNvPr id="14" name="Google Shape;264;p5">
              <a:extLst>
                <a:ext uri="{FF2B5EF4-FFF2-40B4-BE49-F238E27FC236}">
                  <a16:creationId xmlns:a16="http://schemas.microsoft.com/office/drawing/2014/main" id="{938D1143-5482-1594-5FF7-D02BBD28F79E}"/>
                </a:ext>
              </a:extLst>
            </p:cNvPr>
            <p:cNvSpPr/>
            <p:nvPr/>
          </p:nvSpPr>
          <p:spPr>
            <a:xfrm>
              <a:off x="0" y="0"/>
              <a:ext cx="157024" cy="38866"/>
            </a:xfrm>
            <a:custGeom>
              <a:avLst/>
              <a:gdLst/>
              <a:ahLst/>
              <a:cxnLst/>
              <a:rect l="l" t="t" r="r" b="b"/>
              <a:pathLst>
                <a:path w="157024" h="38866" extrusionOk="0">
                  <a:moveTo>
                    <a:pt x="0" y="0"/>
                  </a:moveTo>
                  <a:lnTo>
                    <a:pt x="157024" y="0"/>
                  </a:lnTo>
                  <a:lnTo>
                    <a:pt x="157024" y="38866"/>
                  </a:lnTo>
                  <a:lnTo>
                    <a:pt x="0" y="38866"/>
                  </a:lnTo>
                  <a:close/>
                </a:path>
              </a:pathLst>
            </a:custGeom>
            <a:solidFill>
              <a:srgbClr val="132C96"/>
            </a:solidFill>
            <a:ln>
              <a:noFill/>
            </a:ln>
          </p:spPr>
          <p:txBody>
            <a:bodyPr/>
            <a:lstStyle/>
            <a:p>
              <a:endParaRPr lang="en-JP" sz="900"/>
            </a:p>
          </p:txBody>
        </p:sp>
        <p:sp>
          <p:nvSpPr>
            <p:cNvPr id="15" name="Google Shape;265;p5">
              <a:extLst>
                <a:ext uri="{FF2B5EF4-FFF2-40B4-BE49-F238E27FC236}">
                  <a16:creationId xmlns:a16="http://schemas.microsoft.com/office/drawing/2014/main" id="{1CD5A0C9-33B1-69D5-49FB-AF376D9CC5C1}"/>
                </a:ext>
              </a:extLst>
            </p:cNvPr>
            <p:cNvSpPr txBox="1"/>
            <p:nvPr/>
          </p:nvSpPr>
          <p:spPr>
            <a:xfrm>
              <a:off x="0" y="-47625"/>
              <a:ext cx="157024" cy="86491"/>
            </a:xfrm>
            <a:prstGeom prst="rect">
              <a:avLst/>
            </a:prstGeom>
            <a:noFill/>
            <a:ln>
              <a:noFill/>
            </a:ln>
          </p:spPr>
          <p:txBody>
            <a:bodyPr spcFirstLastPara="1" wrap="square" lIns="50800" tIns="50800" rIns="50800" bIns="50800" anchor="ctr" anchorCtr="0">
              <a:noAutofit/>
            </a:bodyPr>
            <a:lstStyle/>
            <a:p>
              <a:pPr marL="0" marR="0" lvl="0" indent="0" algn="ctr" defTabSz="457223" rtl="0" eaLnBrk="1" fontAlgn="auto" latinLnBrk="0" hangingPunct="1">
                <a:lnSpc>
                  <a:spcPct val="147722"/>
                </a:lnSpc>
                <a:spcBef>
                  <a:spcPts val="0"/>
                </a:spcBef>
                <a:spcAft>
                  <a:spcPts val="0"/>
                </a:spcAft>
                <a:buClr>
                  <a:srgbClr val="000000"/>
                </a:buClr>
                <a:buSzTx/>
                <a:buFont typeface="Arial"/>
                <a:buNone/>
                <a:tabLst/>
                <a:defRPr/>
              </a:pPr>
              <a:endParaRPr kumimoji="0" sz="9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pic>
        <p:nvPicPr>
          <p:cNvPr id="16" name="図 15">
            <a:extLst>
              <a:ext uri="{FF2B5EF4-FFF2-40B4-BE49-F238E27FC236}">
                <a16:creationId xmlns:a16="http://schemas.microsoft.com/office/drawing/2014/main" id="{F359A904-E048-DE2A-BE6B-754373DB7449}"/>
              </a:ext>
            </a:extLst>
          </p:cNvPr>
          <p:cNvPicPr>
            <a:picLocks noChangeAspect="1"/>
          </p:cNvPicPr>
          <p:nvPr userDrawn="1"/>
        </p:nvPicPr>
        <p:blipFill>
          <a:blip r:embed="rId14"/>
          <a:stretch>
            <a:fillRect/>
          </a:stretch>
        </p:blipFill>
        <p:spPr>
          <a:xfrm>
            <a:off x="8401050" y="116707"/>
            <a:ext cx="742948" cy="742948"/>
          </a:xfrm>
          <a:prstGeom prst="rect">
            <a:avLst/>
          </a:prstGeom>
        </p:spPr>
      </p:pic>
    </p:spTree>
    <p:extLst>
      <p:ext uri="{BB962C8B-B14F-4D97-AF65-F5344CB8AC3E}">
        <p14:creationId xmlns:p14="http://schemas.microsoft.com/office/powerpoint/2010/main" val="214116578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4.jpg"/><Relationship Id="rId3" Type="http://schemas.openxmlformats.org/officeDocument/2006/relationships/image" Target="../media/image19.png"/><Relationship Id="rId7" Type="http://schemas.openxmlformats.org/officeDocument/2006/relationships/image" Target="../media/image23.jpg"/><Relationship Id="rId12" Type="http://schemas.openxmlformats.org/officeDocument/2006/relationships/image" Target="../media/image28.png"/><Relationship Id="rId2" Type="http://schemas.openxmlformats.org/officeDocument/2006/relationships/image" Target="../media/image18.jpeg"/><Relationship Id="rId1" Type="http://schemas.openxmlformats.org/officeDocument/2006/relationships/slideLayout" Target="../slideLayouts/slideLayout1.xml"/><Relationship Id="rId6" Type="http://schemas.openxmlformats.org/officeDocument/2006/relationships/image" Target="../media/image22.jpg"/><Relationship Id="rId11" Type="http://schemas.openxmlformats.org/officeDocument/2006/relationships/image" Target="../media/image27.png"/><Relationship Id="rId5" Type="http://schemas.openxmlformats.org/officeDocument/2006/relationships/image" Target="../media/image21.jp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11.xml.rels><?xml version="1.0" encoding="UTF-8" standalone="yes"?>
<Relationships xmlns="http://schemas.openxmlformats.org/package/2006/relationships"><Relationship Id="rId2" Type="http://schemas.openxmlformats.org/officeDocument/2006/relationships/image" Target="../media/image29.sv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emf"/><Relationship Id="rId1" Type="http://schemas.openxmlformats.org/officeDocument/2006/relationships/slideLayout" Target="../slideLayouts/slideLayout1.xml"/><Relationship Id="rId4" Type="http://schemas.openxmlformats.org/officeDocument/2006/relationships/image" Target="../media/image33.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37.png"/><Relationship Id="rId4" Type="http://schemas.openxmlformats.org/officeDocument/2006/relationships/image" Target="../media/image36.png"/></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39.png"/></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42.png"/></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jpg"/></Relationships>
</file>

<file path=ppt/slides/_rels/slide3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8.xml"/><Relationship Id="rId1" Type="http://schemas.openxmlformats.org/officeDocument/2006/relationships/slideLayout" Target="../slideLayouts/slideLayout12.xml"/><Relationship Id="rId5" Type="http://schemas.openxmlformats.org/officeDocument/2006/relationships/image" Target="../media/image47.png"/><Relationship Id="rId4" Type="http://schemas.openxmlformats.org/officeDocument/2006/relationships/image" Target="../media/image46.png"/></Relationships>
</file>

<file path=ppt/slides/_rels/slide3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image" Target="../media/image50.png"/><Relationship Id="rId4" Type="http://schemas.openxmlformats.org/officeDocument/2006/relationships/image" Target="../media/image49.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1.png"/><Relationship Id="rId7" Type="http://schemas.openxmlformats.org/officeDocument/2006/relationships/image" Target="../media/image53.png"/><Relationship Id="rId2" Type="http://schemas.openxmlformats.org/officeDocument/2006/relationships/notesSlide" Target="../notesSlides/notesSlide23.xml"/><Relationship Id="rId1" Type="http://schemas.openxmlformats.org/officeDocument/2006/relationships/slideLayout" Target="../slideLayouts/slideLayout22.xml"/><Relationship Id="rId6" Type="http://schemas.openxmlformats.org/officeDocument/2006/relationships/image" Target="../media/image52.jpeg"/><Relationship Id="rId5" Type="http://schemas.openxmlformats.org/officeDocument/2006/relationships/image" Target="../media/image10.jpeg"/><Relationship Id="rId4" Type="http://schemas.microsoft.com/office/2007/relationships/hdphoto" Target="../media/hdphoto1.wdp"/><Relationship Id="rId9" Type="http://schemas.openxmlformats.org/officeDocument/2006/relationships/image" Target="../media/image5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0.jpeg"/><Relationship Id="rId5" Type="http://schemas.openxmlformats.org/officeDocument/2006/relationships/hyperlink" Target="https://idealeduca.blogspot.com/2019/11/resolviendo-una-raiz-cuadrada.html" TargetMode="External"/><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3.sv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1.xml"/><Relationship Id="rId4" Type="http://schemas.openxmlformats.org/officeDocument/2006/relationships/image" Target="../media/image16.jp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BC6A31D0-0729-106A-E1C4-E72DF60620E1}"/>
              </a:ext>
            </a:extLst>
          </p:cNvPr>
          <p:cNvSpPr txBox="1"/>
          <p:nvPr/>
        </p:nvSpPr>
        <p:spPr>
          <a:xfrm>
            <a:off x="457981" y="823808"/>
            <a:ext cx="9222860" cy="1606594"/>
          </a:xfrm>
          <a:prstGeom prst="rect">
            <a:avLst/>
          </a:prstGeom>
          <a:noFill/>
        </p:spPr>
        <p:txBody>
          <a:bodyPr wrap="square">
            <a:spAutoFit/>
          </a:bodyPr>
          <a:lstStyle/>
          <a:p>
            <a:pPr>
              <a:lnSpc>
                <a:spcPct val="139979"/>
              </a:lnSpc>
              <a:buClr>
                <a:srgbClr val="132C96"/>
              </a:buClr>
              <a:buSzPts val="2400"/>
            </a:pPr>
            <a:r>
              <a:rPr lang="ja-JP" altLang="en-US" sz="2400" b="1" dirty="0">
                <a:solidFill>
                  <a:srgbClr val="132C96"/>
                </a:solidFill>
                <a:latin typeface="Meiryo"/>
                <a:ea typeface="Meiryo"/>
              </a:rPr>
              <a:t>Rethinking Medical English Education in Japan: </a:t>
            </a:r>
            <a:endParaRPr lang="en-US" altLang="ja-JP" sz="2400" b="1" dirty="0">
              <a:solidFill>
                <a:srgbClr val="132C96"/>
              </a:solidFill>
              <a:latin typeface="Meiryo"/>
              <a:ea typeface="Meiryo"/>
            </a:endParaRPr>
          </a:p>
          <a:p>
            <a:pPr>
              <a:lnSpc>
                <a:spcPct val="139979"/>
              </a:lnSpc>
              <a:buClr>
                <a:srgbClr val="132C96"/>
              </a:buClr>
              <a:buSzPts val="2400"/>
            </a:pPr>
            <a:r>
              <a:rPr lang="ja-JP" altLang="en-US" sz="2400" b="1" dirty="0">
                <a:solidFill>
                  <a:srgbClr val="132C96"/>
                </a:solidFill>
                <a:latin typeface="Meiryo"/>
                <a:ea typeface="Meiryo"/>
              </a:rPr>
              <a:t>Bridging Educational Gaps through </a:t>
            </a:r>
            <a:endParaRPr lang="en-US" altLang="ja-JP" sz="2400" b="1" dirty="0">
              <a:solidFill>
                <a:srgbClr val="132C96"/>
              </a:solidFill>
              <a:latin typeface="Meiryo"/>
              <a:ea typeface="Meiryo"/>
            </a:endParaRPr>
          </a:p>
          <a:p>
            <a:pPr>
              <a:lnSpc>
                <a:spcPct val="139979"/>
              </a:lnSpc>
              <a:buClr>
                <a:srgbClr val="132C96"/>
              </a:buClr>
              <a:buSzPts val="2400"/>
            </a:pPr>
            <a:r>
              <a:rPr lang="ja-JP" altLang="en-US" sz="2400" b="1" dirty="0">
                <a:solidFill>
                  <a:srgbClr val="132C96"/>
                </a:solidFill>
                <a:latin typeface="Meiryo"/>
                <a:ea typeface="Meiryo"/>
              </a:rPr>
              <a:t>Student-Expert Collaboration</a:t>
            </a:r>
          </a:p>
        </p:txBody>
      </p:sp>
      <p:sp>
        <p:nvSpPr>
          <p:cNvPr id="8" name="テキスト ボックス 7">
            <a:extLst>
              <a:ext uri="{FF2B5EF4-FFF2-40B4-BE49-F238E27FC236}">
                <a16:creationId xmlns:a16="http://schemas.microsoft.com/office/drawing/2014/main" id="{C14C7B6A-66C4-4AF7-FD0F-C6E97901CCAF}"/>
              </a:ext>
            </a:extLst>
          </p:cNvPr>
          <p:cNvSpPr txBox="1"/>
          <p:nvPr/>
        </p:nvSpPr>
        <p:spPr>
          <a:xfrm>
            <a:off x="457981" y="2613476"/>
            <a:ext cx="7871114" cy="430887"/>
          </a:xfrm>
          <a:prstGeom prst="rect">
            <a:avLst/>
          </a:prstGeom>
          <a:noFill/>
        </p:spPr>
        <p:txBody>
          <a:bodyPr wrap="square">
            <a:spAutoFit/>
          </a:bodyPr>
          <a:lstStyle/>
          <a:p>
            <a:r>
              <a:rPr lang="en-US" altLang="ja-JP" sz="1050" dirty="0"/>
              <a:t>Alex Seiji Anderson</a:t>
            </a:r>
            <a:r>
              <a:rPr lang="en-US" altLang="ja-JP" sz="1050" baseline="30000" dirty="0"/>
              <a:t>※1, 2</a:t>
            </a:r>
            <a:r>
              <a:rPr lang="en-US" altLang="ja-JP" sz="1050" dirty="0"/>
              <a:t>, Yuki Kobayashi</a:t>
            </a:r>
            <a:r>
              <a:rPr lang="en-US" altLang="ja-JP" sz="1050" baseline="30000" dirty="0"/>
              <a:t>※1, 3</a:t>
            </a:r>
            <a:r>
              <a:rPr lang="en-US" altLang="ja-JP" sz="1050" dirty="0"/>
              <a:t>, Akihiro Ono</a:t>
            </a:r>
            <a:r>
              <a:rPr lang="en-US" altLang="ja-JP" sz="1050" baseline="30000" dirty="0"/>
              <a:t>※1, 4</a:t>
            </a:r>
            <a:r>
              <a:rPr lang="en-US" altLang="ja-JP" sz="1050" dirty="0"/>
              <a:t>, </a:t>
            </a:r>
          </a:p>
          <a:p>
            <a:r>
              <a:rPr lang="en-US" altLang="ja-JP" sz="1050" dirty="0"/>
              <a:t>Mayumi Rossi</a:t>
            </a:r>
            <a:r>
              <a:rPr lang="en-US" altLang="ja-JP" sz="1050" baseline="30000" dirty="0"/>
              <a:t>1, 5</a:t>
            </a:r>
            <a:r>
              <a:rPr lang="en-US" altLang="ja-JP" sz="1050" dirty="0"/>
              <a:t>, Masayuki Nogi</a:t>
            </a:r>
            <a:r>
              <a:rPr lang="en-US" altLang="ja-JP" sz="1050" baseline="30000" dirty="0"/>
              <a:t>6, 7</a:t>
            </a:r>
            <a:r>
              <a:rPr lang="en-US" altLang="ja-JP" sz="1050" dirty="0"/>
              <a:t>, Hiroto Kitahara</a:t>
            </a:r>
            <a:r>
              <a:rPr lang="en-US" altLang="ja-JP" sz="1050" baseline="30000" dirty="0"/>
              <a:t>1, 8</a:t>
            </a:r>
            <a:r>
              <a:rPr lang="en-US" altLang="ja-JP" sz="1050" dirty="0"/>
              <a:t>, Takayuki Oshimi</a:t>
            </a:r>
            <a:r>
              <a:rPr lang="en-US" altLang="ja-JP" sz="1050" baseline="30000" dirty="0"/>
              <a:t>9</a:t>
            </a:r>
            <a:r>
              <a:rPr lang="en-US" altLang="ja-JP" sz="1050" dirty="0"/>
              <a:t> </a:t>
            </a:r>
          </a:p>
        </p:txBody>
      </p:sp>
      <p:sp>
        <p:nvSpPr>
          <p:cNvPr id="10" name="テキスト ボックス 9">
            <a:extLst>
              <a:ext uri="{FF2B5EF4-FFF2-40B4-BE49-F238E27FC236}">
                <a16:creationId xmlns:a16="http://schemas.microsoft.com/office/drawing/2014/main" id="{64AA61B5-1B24-3ADB-3232-B1F11D0C6248}"/>
              </a:ext>
            </a:extLst>
          </p:cNvPr>
          <p:cNvSpPr txBox="1"/>
          <p:nvPr/>
        </p:nvSpPr>
        <p:spPr>
          <a:xfrm>
            <a:off x="598343" y="3499950"/>
            <a:ext cx="7947314" cy="1477328"/>
          </a:xfrm>
          <a:prstGeom prst="rect">
            <a:avLst/>
          </a:prstGeom>
          <a:noFill/>
        </p:spPr>
        <p:txBody>
          <a:bodyPr wrap="square">
            <a:spAutoFit/>
          </a:bodyPr>
          <a:lstStyle/>
          <a:p>
            <a:pPr marL="342900" indent="-342900">
              <a:buAutoNum type="arabicPeriod"/>
            </a:pPr>
            <a:r>
              <a:rPr lang="en-US" altLang="ja-JP" sz="1000" dirty="0"/>
              <a:t>Team WADA (Non-Profit Organization) </a:t>
            </a:r>
          </a:p>
          <a:p>
            <a:pPr marL="342900" indent="-342900">
              <a:buAutoNum type="arabicPeriod"/>
            </a:pPr>
            <a:r>
              <a:rPr lang="en-US" altLang="ja-JP" sz="1000" dirty="0"/>
              <a:t>Asahikawa Medical University School of Medicine, JPN </a:t>
            </a:r>
          </a:p>
          <a:p>
            <a:pPr marL="342900" indent="-342900">
              <a:buAutoNum type="arabicPeriod" startAt="3"/>
            </a:pPr>
            <a:r>
              <a:rPr lang="en-US" altLang="ja-JP" sz="1000" dirty="0"/>
              <a:t>Tohoku University School of Medicine, JPN </a:t>
            </a:r>
          </a:p>
          <a:p>
            <a:pPr marL="342900" indent="-342900">
              <a:buAutoNum type="arabicPeriod" startAt="3"/>
            </a:pPr>
            <a:r>
              <a:rPr lang="en-US" altLang="ja-JP" sz="1000" dirty="0"/>
              <a:t>Mie University School of Medicine, JPN </a:t>
            </a:r>
          </a:p>
          <a:p>
            <a:pPr marL="342900" indent="-342900">
              <a:buAutoNum type="arabicPeriod" startAt="3"/>
            </a:pPr>
            <a:r>
              <a:rPr lang="en-US" altLang="ja-JP" sz="1000" dirty="0"/>
              <a:t>University College London Hospitals NHS Foundation Trust, UK </a:t>
            </a:r>
          </a:p>
          <a:p>
            <a:pPr marL="342900" indent="-342900">
              <a:buAutoNum type="arabicPeriod" startAt="3"/>
            </a:pPr>
            <a:r>
              <a:rPr lang="en-US" altLang="ja-JP" sz="1000" dirty="0"/>
              <a:t>Kameda Medical Center, JPN </a:t>
            </a:r>
          </a:p>
          <a:p>
            <a:pPr marL="342900" indent="-342900">
              <a:buAutoNum type="arabicPeriod" startAt="3"/>
            </a:pPr>
            <a:r>
              <a:rPr lang="en-US" altLang="ja-JP" sz="1000" dirty="0"/>
              <a:t>Queen’s Medical Center, USA </a:t>
            </a:r>
          </a:p>
          <a:p>
            <a:pPr marL="342900" indent="-342900">
              <a:buAutoNum type="arabicPeriod" startAt="3"/>
            </a:pPr>
            <a:r>
              <a:rPr lang="en-US" altLang="ja-JP" sz="1000" dirty="0"/>
              <a:t>The University of Chicago Medicine, USA </a:t>
            </a:r>
          </a:p>
          <a:p>
            <a:pPr marL="342900" indent="-342900">
              <a:buAutoNum type="arabicPeriod" startAt="3"/>
            </a:pPr>
            <a:r>
              <a:rPr lang="en-US" altLang="ja-JP" sz="1000" dirty="0"/>
              <a:t>International University of Health and Welfare, JPN</a:t>
            </a:r>
            <a:endParaRPr lang="ja-JP" altLang="en-US" sz="1000" dirty="0"/>
          </a:p>
        </p:txBody>
      </p:sp>
      <p:sp>
        <p:nvSpPr>
          <p:cNvPr id="12" name="テキスト ボックス 11">
            <a:extLst>
              <a:ext uri="{FF2B5EF4-FFF2-40B4-BE49-F238E27FC236}">
                <a16:creationId xmlns:a16="http://schemas.microsoft.com/office/drawing/2014/main" id="{FF721623-3E5D-837D-9141-F273FE6CAB23}"/>
              </a:ext>
            </a:extLst>
          </p:cNvPr>
          <p:cNvSpPr txBox="1"/>
          <p:nvPr/>
        </p:nvSpPr>
        <p:spPr>
          <a:xfrm>
            <a:off x="457981" y="240625"/>
            <a:ext cx="2458060" cy="400110"/>
          </a:xfrm>
          <a:prstGeom prst="rect">
            <a:avLst/>
          </a:prstGeom>
          <a:solidFill>
            <a:schemeClr val="bg1"/>
          </a:solidFill>
          <a:ln>
            <a:solidFill>
              <a:schemeClr val="tx1"/>
            </a:solidFill>
          </a:ln>
        </p:spPr>
        <p:txBody>
          <a:bodyPr wrap="square">
            <a:spAutoFit/>
          </a:bodyPr>
          <a:lstStyle/>
          <a:p>
            <a:r>
              <a:rPr lang="en-US" altLang="ja-JP" sz="2000" dirty="0"/>
              <a:t>Student Symposium</a:t>
            </a:r>
            <a:endParaRPr lang="ja-JP" altLang="en-US" sz="2000" dirty="0"/>
          </a:p>
        </p:txBody>
      </p:sp>
      <p:sp>
        <p:nvSpPr>
          <p:cNvPr id="14" name="テキスト ボックス 13">
            <a:extLst>
              <a:ext uri="{FF2B5EF4-FFF2-40B4-BE49-F238E27FC236}">
                <a16:creationId xmlns:a16="http://schemas.microsoft.com/office/drawing/2014/main" id="{6AE8F741-42FB-FD84-170A-DCBAF453CB95}"/>
              </a:ext>
            </a:extLst>
          </p:cNvPr>
          <p:cNvSpPr txBox="1"/>
          <p:nvPr/>
        </p:nvSpPr>
        <p:spPr>
          <a:xfrm>
            <a:off x="457981" y="3151733"/>
            <a:ext cx="7416946" cy="246221"/>
          </a:xfrm>
          <a:prstGeom prst="rect">
            <a:avLst/>
          </a:prstGeom>
          <a:noFill/>
        </p:spPr>
        <p:txBody>
          <a:bodyPr wrap="square">
            <a:spAutoFit/>
          </a:bodyPr>
          <a:lstStyle/>
          <a:p>
            <a:r>
              <a:rPr lang="ja-JP" altLang="en-US" sz="1000" dirty="0"/>
              <a:t>※ </a:t>
            </a:r>
            <a:r>
              <a:rPr lang="en-US" altLang="ja-JP" sz="1000" dirty="0"/>
              <a:t>Alex Seiji Anderson, Yuki Kobayashi </a:t>
            </a:r>
            <a:r>
              <a:rPr lang="ja-JP" altLang="en-US" sz="1000" dirty="0"/>
              <a:t>and Akihiro Ono contributed equally to this work.</a:t>
            </a:r>
          </a:p>
        </p:txBody>
      </p:sp>
    </p:spTree>
    <p:extLst>
      <p:ext uri="{BB962C8B-B14F-4D97-AF65-F5344CB8AC3E}">
        <p14:creationId xmlns:p14="http://schemas.microsoft.com/office/powerpoint/2010/main" val="26531499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BF3C817-6012-AEDF-F015-3310066E81D3}"/>
              </a:ext>
            </a:extLst>
          </p:cNvPr>
          <p:cNvSpPr>
            <a:spLocks noGrp="1"/>
          </p:cNvSpPr>
          <p:nvPr>
            <p:ph type="ctrTitle"/>
          </p:nvPr>
        </p:nvSpPr>
        <p:spPr/>
        <p:txBody>
          <a:bodyPr/>
          <a:lstStyle/>
          <a:p>
            <a:r>
              <a:rPr kumimoji="1" lang="en-US" altLang="ja-JP" dirty="0"/>
              <a:t>Student-led Activities</a:t>
            </a:r>
            <a:endParaRPr kumimoji="1" lang="ja-JP" altLang="en-US" dirty="0"/>
          </a:p>
        </p:txBody>
      </p:sp>
      <p:sp>
        <p:nvSpPr>
          <p:cNvPr id="4" name="テキスト ボックス 3">
            <a:extLst>
              <a:ext uri="{FF2B5EF4-FFF2-40B4-BE49-F238E27FC236}">
                <a16:creationId xmlns:a16="http://schemas.microsoft.com/office/drawing/2014/main" id="{231DBF9B-3E44-D0B7-E395-843BE39FE6F5}"/>
              </a:ext>
            </a:extLst>
          </p:cNvPr>
          <p:cNvSpPr txBox="1"/>
          <p:nvPr/>
        </p:nvSpPr>
        <p:spPr>
          <a:xfrm>
            <a:off x="3127380" y="3394192"/>
            <a:ext cx="2943811" cy="830997"/>
          </a:xfrm>
          <a:prstGeom prst="rect">
            <a:avLst/>
          </a:prstGeom>
          <a:noFill/>
        </p:spPr>
        <p:txBody>
          <a:bodyPr wrap="square">
            <a:spAutoFit/>
          </a:bodyPr>
          <a:lstStyle/>
          <a:p>
            <a:endParaRPr lang="en-US" altLang="ja-JP" sz="1600" dirty="0">
              <a:latin typeface="Roboto" panose="02000000000000000000" pitchFamily="2" charset="0"/>
            </a:endParaRPr>
          </a:p>
          <a:p>
            <a:r>
              <a:rPr lang="en-US" altLang="ja-JP" sz="1600" dirty="0"/>
              <a:t>Present monthly reports on </a:t>
            </a:r>
          </a:p>
          <a:p>
            <a:r>
              <a:rPr lang="en-US" altLang="ja-JP" sz="1600" dirty="0"/>
              <a:t>study-abroad experiences</a:t>
            </a:r>
            <a:r>
              <a:rPr lang="en-US" altLang="ja-JP" dirty="0"/>
              <a:t>.</a:t>
            </a:r>
          </a:p>
        </p:txBody>
      </p:sp>
      <p:pic>
        <p:nvPicPr>
          <p:cNvPr id="5122" name="Picture 2" descr="Amazon.co.jp: First Aid for the USMLE Step 1 2023 : Le, Tao, M.D., Bhushan,  Vikas, M.D., Qiu, Connie, M.D., Ph.D., Chalise, Anup, Kaparaliotis, ...">
            <a:extLst>
              <a:ext uri="{FF2B5EF4-FFF2-40B4-BE49-F238E27FC236}">
                <a16:creationId xmlns:a16="http://schemas.microsoft.com/office/drawing/2014/main" id="{55F7E5E5-6B19-C578-30A1-E9F95D5564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4539" y="1230725"/>
            <a:ext cx="1535268" cy="1969485"/>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oogle Shape;542;p14">
            <a:extLst>
              <a:ext uri="{FF2B5EF4-FFF2-40B4-BE49-F238E27FC236}">
                <a16:creationId xmlns:a16="http://schemas.microsoft.com/office/drawing/2014/main" id="{3A0B808F-47A0-3B1A-9BC5-FA89576E36FE}"/>
              </a:ext>
            </a:extLst>
          </p:cNvPr>
          <p:cNvGrpSpPr/>
          <p:nvPr/>
        </p:nvGrpSpPr>
        <p:grpSpPr>
          <a:xfrm>
            <a:off x="3055018" y="1244121"/>
            <a:ext cx="2546283" cy="1942692"/>
            <a:chOff x="-20834534" y="-8371467"/>
            <a:chExt cx="30962066" cy="20675762"/>
          </a:xfrm>
        </p:grpSpPr>
        <p:pic>
          <p:nvPicPr>
            <p:cNvPr id="6" name="Google Shape;543;p14">
              <a:extLst>
                <a:ext uri="{FF2B5EF4-FFF2-40B4-BE49-F238E27FC236}">
                  <a16:creationId xmlns:a16="http://schemas.microsoft.com/office/drawing/2014/main" id="{2D301CA3-95F9-F197-D1FA-73180DA1329A}"/>
                </a:ext>
              </a:extLst>
            </p:cNvPr>
            <p:cNvPicPr preferRelativeResize="0"/>
            <p:nvPr/>
          </p:nvPicPr>
          <p:blipFill rotWithShape="1">
            <a:blip r:embed="rId3">
              <a:alphaModFix/>
            </a:blip>
            <a:srcRect l="15982" t="-1311" r="28450" b="1174"/>
            <a:stretch/>
          </p:blipFill>
          <p:spPr>
            <a:xfrm>
              <a:off x="2261147" y="1697106"/>
              <a:ext cx="7846419" cy="10607189"/>
            </a:xfrm>
            <a:prstGeom prst="rect">
              <a:avLst/>
            </a:prstGeom>
            <a:noFill/>
            <a:ln>
              <a:noFill/>
            </a:ln>
          </p:spPr>
        </p:pic>
        <p:pic>
          <p:nvPicPr>
            <p:cNvPr id="7" name="Google Shape;544;p14">
              <a:extLst>
                <a:ext uri="{FF2B5EF4-FFF2-40B4-BE49-F238E27FC236}">
                  <a16:creationId xmlns:a16="http://schemas.microsoft.com/office/drawing/2014/main" id="{2BF45EC4-0A98-DAD2-9ACC-A9DDA136D0DA}"/>
                </a:ext>
              </a:extLst>
            </p:cNvPr>
            <p:cNvPicPr preferRelativeResize="0"/>
            <p:nvPr/>
          </p:nvPicPr>
          <p:blipFill rotWithShape="1">
            <a:blip r:embed="rId4">
              <a:alphaModFix/>
            </a:blip>
            <a:srcRect l="9953" t="603" r="33676" b="465"/>
            <a:stretch/>
          </p:blipFill>
          <p:spPr>
            <a:xfrm>
              <a:off x="-5336819" y="1973796"/>
              <a:ext cx="7846419" cy="10327840"/>
            </a:xfrm>
            <a:prstGeom prst="rect">
              <a:avLst/>
            </a:prstGeom>
            <a:noFill/>
            <a:ln>
              <a:noFill/>
            </a:ln>
          </p:spPr>
        </p:pic>
        <p:pic>
          <p:nvPicPr>
            <p:cNvPr id="8" name="Google Shape;545;p14" descr="Image">
              <a:extLst>
                <a:ext uri="{FF2B5EF4-FFF2-40B4-BE49-F238E27FC236}">
                  <a16:creationId xmlns:a16="http://schemas.microsoft.com/office/drawing/2014/main" id="{4F4C0C35-7BC0-F3E9-B9A6-F82F9257DB97}"/>
                </a:ext>
              </a:extLst>
            </p:cNvPr>
            <p:cNvPicPr preferRelativeResize="0"/>
            <p:nvPr/>
          </p:nvPicPr>
          <p:blipFill rotWithShape="1">
            <a:blip r:embed="rId5">
              <a:alphaModFix/>
            </a:blip>
            <a:srcRect/>
            <a:stretch/>
          </p:blipFill>
          <p:spPr>
            <a:xfrm>
              <a:off x="-20796129" y="-8371467"/>
              <a:ext cx="7745880" cy="10327840"/>
            </a:xfrm>
            <a:prstGeom prst="rect">
              <a:avLst/>
            </a:prstGeom>
            <a:noFill/>
            <a:ln>
              <a:noFill/>
            </a:ln>
          </p:spPr>
        </p:pic>
        <p:pic>
          <p:nvPicPr>
            <p:cNvPr id="9" name="Google Shape;546;p14" descr="Image">
              <a:extLst>
                <a:ext uri="{FF2B5EF4-FFF2-40B4-BE49-F238E27FC236}">
                  <a16:creationId xmlns:a16="http://schemas.microsoft.com/office/drawing/2014/main" id="{709B146D-1011-3F1B-C4C4-323F22313888}"/>
                </a:ext>
              </a:extLst>
            </p:cNvPr>
            <p:cNvPicPr preferRelativeResize="0"/>
            <p:nvPr/>
          </p:nvPicPr>
          <p:blipFill rotWithShape="1">
            <a:blip r:embed="rId6">
              <a:alphaModFix/>
            </a:blip>
            <a:srcRect l="11874" t="12544" r="39597" b="860"/>
            <a:stretch/>
          </p:blipFill>
          <p:spPr>
            <a:xfrm>
              <a:off x="-13084193" y="1787930"/>
              <a:ext cx="7789994" cy="10425542"/>
            </a:xfrm>
            <a:prstGeom prst="rect">
              <a:avLst/>
            </a:prstGeom>
            <a:noFill/>
            <a:ln>
              <a:noFill/>
            </a:ln>
          </p:spPr>
        </p:pic>
        <p:pic>
          <p:nvPicPr>
            <p:cNvPr id="10" name="Google Shape;547;p14" descr="Image">
              <a:extLst>
                <a:ext uri="{FF2B5EF4-FFF2-40B4-BE49-F238E27FC236}">
                  <a16:creationId xmlns:a16="http://schemas.microsoft.com/office/drawing/2014/main" id="{CF4D0AA5-6C54-572C-EE0B-378C09E66AB1}"/>
                </a:ext>
              </a:extLst>
            </p:cNvPr>
            <p:cNvPicPr preferRelativeResize="0"/>
            <p:nvPr/>
          </p:nvPicPr>
          <p:blipFill rotWithShape="1">
            <a:blip r:embed="rId7">
              <a:alphaModFix/>
            </a:blip>
            <a:srcRect l="20902" t="1" r="5839" b="-397"/>
            <a:stretch/>
          </p:blipFill>
          <p:spPr>
            <a:xfrm>
              <a:off x="2429788" y="-8281162"/>
              <a:ext cx="7697744" cy="10327839"/>
            </a:xfrm>
            <a:prstGeom prst="rect">
              <a:avLst/>
            </a:prstGeom>
            <a:noFill/>
            <a:ln>
              <a:noFill/>
            </a:ln>
          </p:spPr>
        </p:pic>
        <p:pic>
          <p:nvPicPr>
            <p:cNvPr id="11" name="Google Shape;548;p14" descr="Image">
              <a:extLst>
                <a:ext uri="{FF2B5EF4-FFF2-40B4-BE49-F238E27FC236}">
                  <a16:creationId xmlns:a16="http://schemas.microsoft.com/office/drawing/2014/main" id="{B5AA8F67-EEF7-5F57-3F4A-08CB8299DB16}"/>
                </a:ext>
              </a:extLst>
            </p:cNvPr>
            <p:cNvPicPr preferRelativeResize="0"/>
            <p:nvPr/>
          </p:nvPicPr>
          <p:blipFill rotWithShape="1">
            <a:blip r:embed="rId8">
              <a:alphaModFix/>
            </a:blip>
            <a:srcRect/>
            <a:stretch/>
          </p:blipFill>
          <p:spPr>
            <a:xfrm>
              <a:off x="-13043099" y="-8313203"/>
              <a:ext cx="7716837" cy="10287000"/>
            </a:xfrm>
            <a:prstGeom prst="rect">
              <a:avLst/>
            </a:prstGeom>
            <a:noFill/>
            <a:ln>
              <a:noFill/>
            </a:ln>
          </p:spPr>
        </p:pic>
        <p:pic>
          <p:nvPicPr>
            <p:cNvPr id="12" name="Google Shape;549;p14">
              <a:extLst>
                <a:ext uri="{FF2B5EF4-FFF2-40B4-BE49-F238E27FC236}">
                  <a16:creationId xmlns:a16="http://schemas.microsoft.com/office/drawing/2014/main" id="{36EEAB74-8A76-5E14-B4DB-B4EBDA3D2C4F}"/>
                </a:ext>
              </a:extLst>
            </p:cNvPr>
            <p:cNvPicPr preferRelativeResize="0"/>
            <p:nvPr/>
          </p:nvPicPr>
          <p:blipFill rotWithShape="1">
            <a:blip r:embed="rId9">
              <a:alphaModFix/>
            </a:blip>
            <a:srcRect/>
            <a:stretch/>
          </p:blipFill>
          <p:spPr>
            <a:xfrm>
              <a:off x="-20834534" y="1958072"/>
              <a:ext cx="7766569" cy="10255400"/>
            </a:xfrm>
            <a:prstGeom prst="rect">
              <a:avLst/>
            </a:prstGeom>
            <a:noFill/>
            <a:ln>
              <a:noFill/>
            </a:ln>
          </p:spPr>
        </p:pic>
        <p:pic>
          <p:nvPicPr>
            <p:cNvPr id="13" name="Google Shape;550;p14">
              <a:extLst>
                <a:ext uri="{FF2B5EF4-FFF2-40B4-BE49-F238E27FC236}">
                  <a16:creationId xmlns:a16="http://schemas.microsoft.com/office/drawing/2014/main" id="{B914DEE9-7023-883E-0BE3-5E170EF21099}"/>
                </a:ext>
              </a:extLst>
            </p:cNvPr>
            <p:cNvPicPr preferRelativeResize="0"/>
            <p:nvPr/>
          </p:nvPicPr>
          <p:blipFill rotWithShape="1">
            <a:blip r:embed="rId10">
              <a:alphaModFix/>
            </a:blip>
            <a:srcRect/>
            <a:stretch/>
          </p:blipFill>
          <p:spPr>
            <a:xfrm>
              <a:off x="-5326262" y="-8313204"/>
              <a:ext cx="7747627" cy="10327839"/>
            </a:xfrm>
            <a:prstGeom prst="rect">
              <a:avLst/>
            </a:prstGeom>
            <a:noFill/>
            <a:ln>
              <a:noFill/>
            </a:ln>
          </p:spPr>
        </p:pic>
      </p:grpSp>
      <p:sp>
        <p:nvSpPr>
          <p:cNvPr id="15" name="テキスト ボックス 14">
            <a:extLst>
              <a:ext uri="{FF2B5EF4-FFF2-40B4-BE49-F238E27FC236}">
                <a16:creationId xmlns:a16="http://schemas.microsoft.com/office/drawing/2014/main" id="{E32E8BDC-D5BE-016B-59C8-D0F6329F35D6}"/>
              </a:ext>
            </a:extLst>
          </p:cNvPr>
          <p:cNvSpPr txBox="1"/>
          <p:nvPr/>
        </p:nvSpPr>
        <p:spPr>
          <a:xfrm>
            <a:off x="6283755" y="3578680"/>
            <a:ext cx="3445036" cy="830997"/>
          </a:xfrm>
          <a:prstGeom prst="rect">
            <a:avLst/>
          </a:prstGeom>
          <a:noFill/>
        </p:spPr>
        <p:txBody>
          <a:bodyPr wrap="square">
            <a:spAutoFit/>
          </a:bodyPr>
          <a:lstStyle/>
          <a:p>
            <a:r>
              <a:rPr lang="en-US" altLang="ja-JP" sz="1600" dirty="0"/>
              <a:t>Promoting peer learning </a:t>
            </a:r>
          </a:p>
          <a:p>
            <a:r>
              <a:rPr lang="en-US" altLang="ja-JP" sz="1600" dirty="0"/>
              <a:t>and networking across </a:t>
            </a:r>
          </a:p>
          <a:p>
            <a:r>
              <a:rPr lang="en-US" altLang="ja-JP" sz="1600" dirty="0"/>
              <a:t>institutions.</a:t>
            </a:r>
            <a:endParaRPr lang="ja-JP" altLang="en-US" sz="1600" dirty="0"/>
          </a:p>
        </p:txBody>
      </p:sp>
      <p:sp>
        <p:nvSpPr>
          <p:cNvPr id="18" name="テキスト ボックス 17">
            <a:extLst>
              <a:ext uri="{FF2B5EF4-FFF2-40B4-BE49-F238E27FC236}">
                <a16:creationId xmlns:a16="http://schemas.microsoft.com/office/drawing/2014/main" id="{DDAE9633-59EE-402E-9B6B-06012923D034}"/>
              </a:ext>
            </a:extLst>
          </p:cNvPr>
          <p:cNvSpPr txBox="1"/>
          <p:nvPr/>
        </p:nvSpPr>
        <p:spPr>
          <a:xfrm>
            <a:off x="224175" y="3620387"/>
            <a:ext cx="2685420" cy="584775"/>
          </a:xfrm>
          <a:prstGeom prst="rect">
            <a:avLst/>
          </a:prstGeom>
          <a:noFill/>
        </p:spPr>
        <p:txBody>
          <a:bodyPr wrap="square">
            <a:spAutoFit/>
          </a:bodyPr>
          <a:lstStyle/>
          <a:p>
            <a:r>
              <a:rPr lang="en-US" altLang="ja-JP" sz="1600" dirty="0"/>
              <a:t>Student members organize</a:t>
            </a:r>
            <a:r>
              <a:rPr lang="en-US" altLang="ja-JP" sz="1600" b="0" i="0" dirty="0">
                <a:effectLst/>
                <a:latin typeface="Roboto" panose="02000000000000000000" pitchFamily="2" charset="0"/>
              </a:rPr>
              <a:t> </a:t>
            </a:r>
          </a:p>
          <a:p>
            <a:r>
              <a:rPr lang="en-US" altLang="ja-JP" sz="1600" dirty="0"/>
              <a:t>USMLE study group</a:t>
            </a:r>
            <a:r>
              <a:rPr lang="en-US" altLang="ja-JP" sz="1600" b="0" i="0" dirty="0">
                <a:effectLst/>
                <a:latin typeface="Roboto" panose="02000000000000000000" pitchFamily="2" charset="0"/>
              </a:rPr>
              <a:t>.</a:t>
            </a:r>
          </a:p>
        </p:txBody>
      </p:sp>
      <p:pic>
        <p:nvPicPr>
          <p:cNvPr id="19" name="Google Shape;1158;p87">
            <a:extLst>
              <a:ext uri="{FF2B5EF4-FFF2-40B4-BE49-F238E27FC236}">
                <a16:creationId xmlns:a16="http://schemas.microsoft.com/office/drawing/2014/main" id="{25300356-62D7-C0EE-13C4-62EE67C360FC}"/>
              </a:ext>
            </a:extLst>
          </p:cNvPr>
          <p:cNvPicPr preferRelativeResize="0"/>
          <p:nvPr/>
        </p:nvPicPr>
        <p:blipFill rotWithShape="1">
          <a:blip r:embed="rId11">
            <a:alphaModFix/>
          </a:blip>
          <a:srcRect t="16778" b="16082"/>
          <a:stretch>
            <a:fillRect/>
          </a:stretch>
        </p:blipFill>
        <p:spPr>
          <a:xfrm>
            <a:off x="6359950" y="2190163"/>
            <a:ext cx="2395291" cy="1239471"/>
          </a:xfrm>
          <a:prstGeom prst="rect">
            <a:avLst/>
          </a:prstGeom>
          <a:noFill/>
          <a:ln>
            <a:noFill/>
          </a:ln>
        </p:spPr>
      </p:pic>
      <p:pic>
        <p:nvPicPr>
          <p:cNvPr id="21" name="図 20">
            <a:extLst>
              <a:ext uri="{FF2B5EF4-FFF2-40B4-BE49-F238E27FC236}">
                <a16:creationId xmlns:a16="http://schemas.microsoft.com/office/drawing/2014/main" id="{69ED835E-BD62-F3C5-F7C0-34CB26D6AE3C}"/>
              </a:ext>
            </a:extLst>
          </p:cNvPr>
          <p:cNvPicPr>
            <a:picLocks noChangeAspect="1"/>
          </p:cNvPicPr>
          <p:nvPr/>
        </p:nvPicPr>
        <p:blipFill>
          <a:blip r:embed="rId12"/>
          <a:stretch>
            <a:fillRect/>
          </a:stretch>
        </p:blipFill>
        <p:spPr>
          <a:xfrm>
            <a:off x="6359949" y="1041600"/>
            <a:ext cx="2395291" cy="1108505"/>
          </a:xfrm>
          <a:prstGeom prst="rect">
            <a:avLst/>
          </a:prstGeom>
        </p:spPr>
      </p:pic>
    </p:spTree>
    <p:extLst>
      <p:ext uri="{BB962C8B-B14F-4D97-AF65-F5344CB8AC3E}">
        <p14:creationId xmlns:p14="http://schemas.microsoft.com/office/powerpoint/2010/main" val="31506974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940E831-9912-346A-A591-C508470AA73B}"/>
              </a:ext>
            </a:extLst>
          </p:cNvPr>
          <p:cNvSpPr>
            <a:spLocks noGrp="1"/>
          </p:cNvSpPr>
          <p:nvPr>
            <p:ph type="ctrTitle"/>
          </p:nvPr>
        </p:nvSpPr>
        <p:spPr/>
        <p:txBody>
          <a:bodyPr/>
          <a:lstStyle/>
          <a:p>
            <a:r>
              <a:rPr kumimoji="1" lang="en-US" altLang="ja-JP" dirty="0"/>
              <a:t>Summary</a:t>
            </a:r>
            <a:endParaRPr kumimoji="1" lang="ja-JP" altLang="en-US" dirty="0"/>
          </a:p>
        </p:txBody>
      </p:sp>
      <p:sp>
        <p:nvSpPr>
          <p:cNvPr id="3" name="テキスト ボックス 2">
            <a:extLst>
              <a:ext uri="{FF2B5EF4-FFF2-40B4-BE49-F238E27FC236}">
                <a16:creationId xmlns:a16="http://schemas.microsoft.com/office/drawing/2014/main" id="{03A652AA-BB19-1459-ADAA-E70BA0AA70EE}"/>
              </a:ext>
            </a:extLst>
          </p:cNvPr>
          <p:cNvSpPr txBox="1"/>
          <p:nvPr/>
        </p:nvSpPr>
        <p:spPr>
          <a:xfrm>
            <a:off x="640532" y="1092260"/>
            <a:ext cx="8014370" cy="2554545"/>
          </a:xfrm>
          <a:prstGeom prst="rect">
            <a:avLst/>
          </a:prstGeom>
          <a:noFill/>
        </p:spPr>
        <p:txBody>
          <a:bodyPr wrap="square" rtlCol="0">
            <a:spAutoFit/>
          </a:bodyPr>
          <a:lstStyle/>
          <a:p>
            <a:r>
              <a:rPr lang="ja-JP" altLang="en-US" sz="1600" b="1" dirty="0"/>
              <a:t>① </a:t>
            </a:r>
            <a:r>
              <a:rPr lang="en-US" altLang="ja-JP" sz="1600" b="1" dirty="0"/>
              <a:t>Online Community:</a:t>
            </a:r>
            <a:r>
              <a:rPr lang="en-US" altLang="ja-JP" sz="1600" dirty="0"/>
              <a:t> </a:t>
            </a:r>
          </a:p>
          <a:p>
            <a:r>
              <a:rPr lang="en-US" altLang="ja-JP" sz="1600" dirty="0"/>
              <a:t>Online activities allow students to engage from various regions and universities.</a:t>
            </a:r>
          </a:p>
          <a:p>
            <a:endParaRPr lang="en-US" altLang="ja-JP" sz="1600" dirty="0"/>
          </a:p>
          <a:p>
            <a:r>
              <a:rPr lang="ja-JP" altLang="en-US" sz="1600" b="1" dirty="0"/>
              <a:t>② </a:t>
            </a:r>
            <a:r>
              <a:rPr lang="en-US" altLang="ja-JP" sz="1600" b="1" dirty="0"/>
              <a:t>Continuous Member Inflow</a:t>
            </a:r>
          </a:p>
          <a:p>
            <a:r>
              <a:rPr lang="en-US" altLang="ja-JP" sz="1600" dirty="0"/>
              <a:t>Dr. Kitahara’s active presence on SNS and YouTube attracts a steady influx of new students.</a:t>
            </a:r>
          </a:p>
          <a:p>
            <a:endParaRPr lang="en-US" altLang="ja-JP" sz="1600" b="1" dirty="0"/>
          </a:p>
          <a:p>
            <a:r>
              <a:rPr lang="ja-JP" altLang="en-US" sz="1600" b="1" dirty="0"/>
              <a:t>③ </a:t>
            </a:r>
            <a:r>
              <a:rPr lang="en-US" altLang="ja-JP" sz="1600" b="1" dirty="0"/>
              <a:t>Student-Expert Collaboration</a:t>
            </a:r>
          </a:p>
          <a:p>
            <a:r>
              <a:rPr lang="en-US" altLang="ja-JP" sz="1600" dirty="0"/>
              <a:t>Functions as a systemic solution to bridge institutional gaps and elevate the national standard of medical education in Japan.</a:t>
            </a:r>
          </a:p>
        </p:txBody>
      </p:sp>
      <p:sp>
        <p:nvSpPr>
          <p:cNvPr id="5" name="Freeform 8">
            <a:extLst>
              <a:ext uri="{FF2B5EF4-FFF2-40B4-BE49-F238E27FC236}">
                <a16:creationId xmlns:a16="http://schemas.microsoft.com/office/drawing/2014/main" id="{22D8E886-81D6-D68B-1751-7CD3102402C3}"/>
              </a:ext>
            </a:extLst>
          </p:cNvPr>
          <p:cNvSpPr/>
          <p:nvPr/>
        </p:nvSpPr>
        <p:spPr>
          <a:xfrm>
            <a:off x="345339" y="3852960"/>
            <a:ext cx="803035" cy="1004291"/>
          </a:xfrm>
          <a:custGeom>
            <a:avLst/>
            <a:gdLst/>
            <a:ahLst/>
            <a:cxnLst/>
            <a:rect l="l" t="t" r="r" b="b"/>
            <a:pathLst>
              <a:path w="3024000" h="3823448">
                <a:moveTo>
                  <a:pt x="0" y="0"/>
                </a:moveTo>
                <a:lnTo>
                  <a:pt x="3024000" y="0"/>
                </a:lnTo>
                <a:lnTo>
                  <a:pt x="3024000" y="3823449"/>
                </a:lnTo>
                <a:lnTo>
                  <a:pt x="0" y="382344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ja-JP" altLang="en-US"/>
          </a:p>
        </p:txBody>
      </p:sp>
      <p:sp>
        <p:nvSpPr>
          <p:cNvPr id="7" name="テキスト ボックス 6">
            <a:extLst>
              <a:ext uri="{FF2B5EF4-FFF2-40B4-BE49-F238E27FC236}">
                <a16:creationId xmlns:a16="http://schemas.microsoft.com/office/drawing/2014/main" id="{87C5E5E5-E25F-5188-9005-3E797B4BF06A}"/>
              </a:ext>
            </a:extLst>
          </p:cNvPr>
          <p:cNvSpPr txBox="1"/>
          <p:nvPr/>
        </p:nvSpPr>
        <p:spPr>
          <a:xfrm>
            <a:off x="1749956" y="3852960"/>
            <a:ext cx="6437114" cy="923330"/>
          </a:xfrm>
          <a:prstGeom prst="rect">
            <a:avLst/>
          </a:prstGeom>
          <a:noFill/>
        </p:spPr>
        <p:txBody>
          <a:bodyPr wrap="square">
            <a:spAutoFit/>
          </a:bodyPr>
          <a:lstStyle/>
          <a:p>
            <a:pPr>
              <a:lnSpc>
                <a:spcPct val="139979"/>
              </a:lnSpc>
              <a:buClr>
                <a:srgbClr val="132C96"/>
              </a:buClr>
              <a:buSzPts val="2400"/>
            </a:pPr>
            <a:r>
              <a:rPr lang="en-US" altLang="ja-JP" sz="2000" b="1" dirty="0">
                <a:solidFill>
                  <a:srgbClr val="132C96"/>
                </a:solidFill>
                <a:latin typeface="Meiryo"/>
                <a:ea typeface="Meiryo"/>
              </a:rPr>
              <a:t>Team WADA has the potential to empower </a:t>
            </a:r>
          </a:p>
          <a:p>
            <a:pPr>
              <a:lnSpc>
                <a:spcPct val="139979"/>
              </a:lnSpc>
              <a:buClr>
                <a:srgbClr val="132C96"/>
              </a:buClr>
              <a:buSzPts val="2400"/>
            </a:pPr>
            <a:r>
              <a:rPr lang="en-US" altLang="ja-JP" sz="2000" b="1" dirty="0">
                <a:solidFill>
                  <a:srgbClr val="132C96"/>
                </a:solidFill>
                <a:latin typeface="Meiryo"/>
                <a:ea typeface="Meiryo"/>
              </a:rPr>
              <a:t>the next generation of global clinicians.</a:t>
            </a:r>
          </a:p>
        </p:txBody>
      </p:sp>
    </p:spTree>
    <p:extLst>
      <p:ext uri="{BB962C8B-B14F-4D97-AF65-F5344CB8AC3E}">
        <p14:creationId xmlns:p14="http://schemas.microsoft.com/office/powerpoint/2010/main" val="38522627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299F8-7698-35AC-77D0-5E6DBD7D9088}"/>
            </a:ext>
          </a:extLst>
        </p:cNvPr>
        <p:cNvGrpSpPr/>
        <p:nvPr/>
      </p:nvGrpSpPr>
      <p:grpSpPr>
        <a:xfrm>
          <a:off x="0" y="0"/>
          <a:ext cx="0" cy="0"/>
          <a:chOff x="0" y="0"/>
          <a:chExt cx="0" cy="0"/>
        </a:xfrm>
      </p:grpSpPr>
      <p:sp>
        <p:nvSpPr>
          <p:cNvPr id="503" name="Google Shape;503;p61">
            <a:extLst>
              <a:ext uri="{FF2B5EF4-FFF2-40B4-BE49-F238E27FC236}">
                <a16:creationId xmlns:a16="http://schemas.microsoft.com/office/drawing/2014/main" id="{03B59E61-3D4C-7FEB-67CD-1B63E82E83B4}"/>
              </a:ext>
            </a:extLst>
          </p:cNvPr>
          <p:cNvSpPr txBox="1"/>
          <p:nvPr/>
        </p:nvSpPr>
        <p:spPr>
          <a:xfrm>
            <a:off x="582702" y="1173888"/>
            <a:ext cx="829650" cy="603242"/>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132C96"/>
              </a:buClr>
              <a:buSzPts val="2800"/>
              <a:buFont typeface="Noto Sans"/>
              <a:buNone/>
            </a:pPr>
            <a:r>
              <a:rPr lang="ja" sz="2800" b="1" i="0" u="none" strike="noStrike" cap="none" dirty="0">
                <a:solidFill>
                  <a:srgbClr val="132C96"/>
                </a:solidFill>
                <a:latin typeface="Noto Sans"/>
                <a:ea typeface="Noto Sans"/>
                <a:cs typeface="Noto Sans"/>
                <a:sym typeface="Noto Sans"/>
              </a:rPr>
              <a:t>0</a:t>
            </a:r>
            <a:r>
              <a:rPr lang="en-US" altLang="ja" sz="2800" b="1" i="0" u="none" strike="noStrike" cap="none" dirty="0">
                <a:solidFill>
                  <a:srgbClr val="132C96"/>
                </a:solidFill>
                <a:latin typeface="Noto Sans"/>
                <a:ea typeface="Noto Sans"/>
                <a:cs typeface="Noto Sans"/>
                <a:sym typeface="Noto Sans"/>
              </a:rPr>
              <a:t>2</a:t>
            </a:r>
            <a:endParaRPr sz="700" b="0" i="0" u="none" strike="noStrike" cap="none" dirty="0">
              <a:solidFill>
                <a:srgbClr val="000000"/>
              </a:solidFill>
              <a:latin typeface="Meiryo"/>
              <a:ea typeface="Meiryo"/>
              <a:cs typeface="Meiryo"/>
              <a:sym typeface="Meiryo"/>
            </a:endParaRPr>
          </a:p>
        </p:txBody>
      </p:sp>
      <p:cxnSp>
        <p:nvCxnSpPr>
          <p:cNvPr id="4" name="直線コネクタ 3">
            <a:extLst>
              <a:ext uri="{FF2B5EF4-FFF2-40B4-BE49-F238E27FC236}">
                <a16:creationId xmlns:a16="http://schemas.microsoft.com/office/drawing/2014/main" id="{F28ECE54-476A-B183-4F65-080F7E0E24A0}"/>
              </a:ext>
            </a:extLst>
          </p:cNvPr>
          <p:cNvCxnSpPr>
            <a:cxnSpLocks/>
          </p:cNvCxnSpPr>
          <p:nvPr/>
        </p:nvCxnSpPr>
        <p:spPr>
          <a:xfrm>
            <a:off x="760460" y="1777130"/>
            <a:ext cx="474133" cy="0"/>
          </a:xfrm>
          <a:prstGeom prst="line">
            <a:avLst/>
          </a:prstGeom>
          <a:ln w="38100">
            <a:solidFill>
              <a:srgbClr val="132C96"/>
            </a:solidFill>
          </a:ln>
        </p:spPr>
        <p:style>
          <a:lnRef idx="1">
            <a:schemeClr val="accent1"/>
          </a:lnRef>
          <a:fillRef idx="0">
            <a:schemeClr val="accent1"/>
          </a:fillRef>
          <a:effectRef idx="0">
            <a:schemeClr val="accent1"/>
          </a:effectRef>
          <a:fontRef idx="minor">
            <a:schemeClr val="tx1"/>
          </a:fontRef>
        </p:style>
      </p:cxnSp>
      <p:sp>
        <p:nvSpPr>
          <p:cNvPr id="500" name="Google Shape;500;p61">
            <a:extLst>
              <a:ext uri="{FF2B5EF4-FFF2-40B4-BE49-F238E27FC236}">
                <a16:creationId xmlns:a16="http://schemas.microsoft.com/office/drawing/2014/main" id="{801D2360-EFC9-2385-5848-3178D7691A0A}"/>
              </a:ext>
            </a:extLst>
          </p:cNvPr>
          <p:cNvSpPr txBox="1"/>
          <p:nvPr/>
        </p:nvSpPr>
        <p:spPr>
          <a:xfrm>
            <a:off x="1412352" y="2322367"/>
            <a:ext cx="6813346" cy="517065"/>
          </a:xfrm>
          <a:prstGeom prst="rect">
            <a:avLst/>
          </a:prstGeom>
          <a:noFill/>
          <a:ln>
            <a:noFill/>
          </a:ln>
        </p:spPr>
        <p:txBody>
          <a:bodyPr spcFirstLastPara="1" wrap="square" lIns="0" tIns="0" rIns="0" bIns="0" anchor="t" anchorCtr="0">
            <a:spAutoFit/>
          </a:bodyPr>
          <a:lstStyle/>
          <a:p>
            <a:pPr>
              <a:lnSpc>
                <a:spcPct val="139979"/>
              </a:lnSpc>
              <a:buClr>
                <a:srgbClr val="132C96"/>
              </a:buClr>
              <a:buSzPts val="2400"/>
            </a:pPr>
            <a:r>
              <a:rPr lang="en-US" altLang="ja" sz="2400" b="1" dirty="0">
                <a:solidFill>
                  <a:srgbClr val="132C96"/>
                </a:solidFill>
                <a:latin typeface="Meiryo"/>
                <a:ea typeface="Meiryo"/>
                <a:sym typeface="Meiryo"/>
              </a:rPr>
              <a:t>Medical English Training at Clinical Dojo</a:t>
            </a:r>
          </a:p>
        </p:txBody>
      </p:sp>
    </p:spTree>
    <p:extLst>
      <p:ext uri="{BB962C8B-B14F-4D97-AF65-F5344CB8AC3E}">
        <p14:creationId xmlns:p14="http://schemas.microsoft.com/office/powerpoint/2010/main" val="23248962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299F8-7698-35AC-77D0-5E6DBD7D9088}"/>
            </a:ext>
          </a:extLst>
        </p:cNvPr>
        <p:cNvGrpSpPr/>
        <p:nvPr/>
      </p:nvGrpSpPr>
      <p:grpSpPr>
        <a:xfrm>
          <a:off x="0" y="0"/>
          <a:ext cx="0" cy="0"/>
          <a:chOff x="0" y="0"/>
          <a:chExt cx="0" cy="0"/>
        </a:xfrm>
      </p:grpSpPr>
      <p:sp>
        <p:nvSpPr>
          <p:cNvPr id="500" name="Google Shape;500;p61">
            <a:extLst>
              <a:ext uri="{FF2B5EF4-FFF2-40B4-BE49-F238E27FC236}">
                <a16:creationId xmlns:a16="http://schemas.microsoft.com/office/drawing/2014/main" id="{801D2360-EFC9-2385-5848-3178D7691A0A}"/>
              </a:ext>
            </a:extLst>
          </p:cNvPr>
          <p:cNvSpPr txBox="1"/>
          <p:nvPr/>
        </p:nvSpPr>
        <p:spPr>
          <a:xfrm>
            <a:off x="640080" y="1371600"/>
            <a:ext cx="7772400" cy="1200329"/>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132C96"/>
              </a:buClr>
              <a:buSzPts val="2400"/>
              <a:buFont typeface="Arial"/>
              <a:buNone/>
              <a:tabLst/>
              <a:defRPr/>
            </a:pPr>
            <a:r>
              <a:rPr kumimoji="0" lang="en-US" altLang="ja" sz="2600" b="1" i="0" u="none" strike="noStrike" kern="0" cap="none" spc="0" normalizeH="0" baseline="0" noProof="0" dirty="0">
                <a:ln>
                  <a:noFill/>
                </a:ln>
                <a:solidFill>
                  <a:srgbClr val="132C96"/>
                </a:solidFill>
                <a:effectLst/>
                <a:uLnTx/>
                <a:uFillTx/>
                <a:latin typeface="Meiryo"/>
                <a:ea typeface="Meiryo"/>
                <a:cs typeface="Arial"/>
                <a:sym typeface="Meiryo"/>
              </a:rPr>
              <a:t>Clinical Dojo: A Personalized Extracurricular Learning Opportunity to Complement Standardized Formal Curricula</a:t>
            </a:r>
          </a:p>
        </p:txBody>
      </p:sp>
      <p:sp>
        <p:nvSpPr>
          <p:cNvPr id="2" name="TextBox 1">
            <a:extLst>
              <a:ext uri="{FF2B5EF4-FFF2-40B4-BE49-F238E27FC236}">
                <a16:creationId xmlns:a16="http://schemas.microsoft.com/office/drawing/2014/main" id="{971D72B9-3F9A-82A1-1CB7-6DBC3CD34D58}"/>
              </a:ext>
            </a:extLst>
          </p:cNvPr>
          <p:cNvSpPr txBox="1"/>
          <p:nvPr/>
        </p:nvSpPr>
        <p:spPr>
          <a:xfrm>
            <a:off x="640080" y="2743200"/>
            <a:ext cx="6766560"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0" i="0" u="none" strike="noStrike" kern="0" cap="none" spc="0" normalizeH="0" baseline="0" noProof="0" dirty="0">
                <a:ln>
                  <a:noFill/>
                </a:ln>
                <a:solidFill>
                  <a:srgbClr val="000000"/>
                </a:solidFill>
                <a:effectLst/>
                <a:uLnTx/>
                <a:uFillTx/>
                <a:latin typeface="Arial"/>
                <a:cs typeface="Arial"/>
                <a:sym typeface="Arial"/>
              </a:rPr>
              <a:t>Akihiro Ono</a:t>
            </a:r>
            <a:r>
              <a:rPr kumimoji="0" lang="en-US" sz="1100" b="0" i="0" u="none" strike="noStrike" kern="0" cap="none" spc="0" normalizeH="0" baseline="30000" noProof="0" dirty="0">
                <a:ln>
                  <a:noFill/>
                </a:ln>
                <a:solidFill>
                  <a:srgbClr val="000000"/>
                </a:solidFill>
                <a:effectLst/>
                <a:uLnTx/>
                <a:uFillTx/>
                <a:latin typeface="Arial"/>
                <a:cs typeface="Arial"/>
                <a:sym typeface="Arial"/>
              </a:rPr>
              <a:t>1, 2</a:t>
            </a:r>
            <a:r>
              <a:rPr kumimoji="0" lang="en-US" sz="1100" b="0" i="0" u="none" strike="noStrike" kern="0" cap="none" spc="0" normalizeH="0" baseline="0" noProof="0" dirty="0">
                <a:ln>
                  <a:noFill/>
                </a:ln>
                <a:solidFill>
                  <a:srgbClr val="000000"/>
                </a:solidFill>
                <a:effectLst/>
                <a:uLnTx/>
                <a:uFillTx/>
                <a:latin typeface="Arial"/>
                <a:cs typeface="Arial"/>
                <a:sym typeface="Arial"/>
              </a:rPr>
              <a:t>, Hibiki Yamazaki</a:t>
            </a:r>
            <a:r>
              <a:rPr kumimoji="0" lang="en-US" sz="1100" b="0" i="0" u="none" strike="noStrike" kern="0" cap="none" spc="0" normalizeH="0" baseline="30000" noProof="0" dirty="0">
                <a:ln>
                  <a:noFill/>
                </a:ln>
                <a:solidFill>
                  <a:srgbClr val="000000"/>
                </a:solidFill>
                <a:effectLst/>
                <a:uLnTx/>
                <a:uFillTx/>
                <a:latin typeface="Arial"/>
                <a:cs typeface="Arial"/>
                <a:sym typeface="Arial"/>
              </a:rPr>
              <a:t>1, 3</a:t>
            </a:r>
            <a:r>
              <a:rPr kumimoji="0" lang="en-US" sz="1100" b="0" i="0" u="none" strike="noStrike" kern="0" cap="none" spc="0" normalizeH="0" baseline="0" noProof="0" dirty="0">
                <a:ln>
                  <a:noFill/>
                </a:ln>
                <a:solidFill>
                  <a:srgbClr val="000000"/>
                </a:solidFill>
                <a:effectLst/>
                <a:uLnTx/>
                <a:uFillTx/>
                <a:latin typeface="Arial"/>
                <a:cs typeface="Arial"/>
                <a:sym typeface="Arial"/>
              </a:rPr>
              <a:t>, Yui Okamura</a:t>
            </a:r>
            <a:r>
              <a:rPr kumimoji="0" lang="en-US" sz="1100" b="0" i="0" u="none" strike="noStrike" kern="0" cap="none" spc="0" normalizeH="0" baseline="30000" noProof="0" dirty="0">
                <a:ln>
                  <a:noFill/>
                </a:ln>
                <a:solidFill>
                  <a:srgbClr val="000000"/>
                </a:solidFill>
                <a:effectLst/>
                <a:uLnTx/>
                <a:uFillTx/>
                <a:latin typeface="Arial"/>
                <a:cs typeface="Arial"/>
                <a:sym typeface="Arial"/>
              </a:rPr>
              <a:t>1, 4</a:t>
            </a:r>
            <a:r>
              <a:rPr kumimoji="0" lang="en-US" sz="1100" b="0" i="0" u="none" strike="noStrike" kern="0" cap="none" spc="0" normalizeH="0" baseline="0" noProof="0" dirty="0">
                <a:ln>
                  <a:noFill/>
                </a:ln>
                <a:solidFill>
                  <a:srgbClr val="000000"/>
                </a:solidFill>
                <a:effectLst/>
                <a:uLnTx/>
                <a:uFillTx/>
                <a:latin typeface="Arial"/>
                <a:cs typeface="Arial"/>
                <a:sym typeface="Arial"/>
              </a:rPr>
              <a:t>, Kana Kaburagi</a:t>
            </a:r>
            <a:r>
              <a:rPr kumimoji="0" lang="en-US" sz="1100" b="0" i="0" u="none" strike="noStrike" kern="0" cap="none" spc="0" normalizeH="0" baseline="30000" noProof="0" dirty="0">
                <a:ln>
                  <a:noFill/>
                </a:ln>
                <a:solidFill>
                  <a:srgbClr val="000000"/>
                </a:solidFill>
                <a:effectLst/>
                <a:uLnTx/>
                <a:uFillTx/>
                <a:latin typeface="Arial"/>
                <a:cs typeface="Arial"/>
                <a:sym typeface="Arial"/>
              </a:rPr>
              <a:t>1,5</a:t>
            </a:r>
            <a:r>
              <a:rPr kumimoji="0" lang="en-US" sz="1100" b="0" i="0" u="none" strike="noStrike" kern="0" cap="none" spc="0" normalizeH="0" baseline="0" noProof="0" dirty="0">
                <a:ln>
                  <a:noFill/>
                </a:ln>
                <a:solidFill>
                  <a:srgbClr val="000000"/>
                </a:solidFill>
                <a:effectLst/>
                <a:uLnTx/>
                <a:uFillTx/>
                <a:latin typeface="Arial"/>
                <a:cs typeface="Arial"/>
                <a:sym typeface="Arial"/>
              </a:rPr>
              <a:t>, Kota Tokunaga</a:t>
            </a:r>
            <a:r>
              <a:rPr kumimoji="0" lang="en-US" sz="1100" b="0" i="0" u="none" strike="noStrike" kern="0" cap="none" spc="0" normalizeH="0" baseline="30000" noProof="0" dirty="0">
                <a:ln>
                  <a:noFill/>
                </a:ln>
                <a:solidFill>
                  <a:srgbClr val="000000"/>
                </a:solidFill>
                <a:effectLst/>
                <a:uLnTx/>
                <a:uFillTx/>
                <a:latin typeface="Arial"/>
                <a:cs typeface="Arial"/>
                <a:sym typeface="Arial"/>
              </a:rPr>
              <a:t>6</a:t>
            </a:r>
            <a:r>
              <a:rPr kumimoji="0" lang="en-US" sz="1100" b="0" i="0" u="none" strike="noStrike" kern="0" cap="none" spc="0" normalizeH="0" baseline="0" noProof="0" dirty="0">
                <a:ln>
                  <a:noFill/>
                </a:ln>
                <a:solidFill>
                  <a:srgbClr val="000000"/>
                </a:solidFill>
                <a:effectLst/>
                <a:uLnTx/>
                <a:uFillTx/>
                <a:latin typeface="Arial"/>
                <a:cs typeface="Arial"/>
                <a:sym typeface="Arial"/>
              </a:rPr>
              <a:t>, Masayuki Nogi</a:t>
            </a:r>
            <a:r>
              <a:rPr kumimoji="0" lang="en-US" sz="1100" b="0" i="0" u="none" strike="noStrike" kern="0" cap="none" spc="0" normalizeH="0" baseline="30000" noProof="0" dirty="0">
                <a:ln>
                  <a:noFill/>
                </a:ln>
                <a:solidFill>
                  <a:srgbClr val="000000"/>
                </a:solidFill>
                <a:effectLst/>
                <a:uLnTx/>
                <a:uFillTx/>
                <a:latin typeface="Arial"/>
                <a:cs typeface="Arial"/>
                <a:sym typeface="Arial"/>
              </a:rPr>
              <a:t>7, 8</a:t>
            </a:r>
          </a:p>
        </p:txBody>
      </p:sp>
      <p:sp>
        <p:nvSpPr>
          <p:cNvPr id="3" name="TextBox 2">
            <a:extLst>
              <a:ext uri="{FF2B5EF4-FFF2-40B4-BE49-F238E27FC236}">
                <a16:creationId xmlns:a16="http://schemas.microsoft.com/office/drawing/2014/main" id="{9B11A141-40C9-98F2-1A17-FE53BE0D0DD2}"/>
              </a:ext>
            </a:extLst>
          </p:cNvPr>
          <p:cNvSpPr txBox="1"/>
          <p:nvPr/>
        </p:nvSpPr>
        <p:spPr>
          <a:xfrm>
            <a:off x="640080" y="3200400"/>
            <a:ext cx="5943600" cy="1384995"/>
          </a:xfrm>
          <a:prstGeom prst="rect">
            <a:avLst/>
          </a:prstGeom>
          <a:noFill/>
        </p:spPr>
        <p:txBody>
          <a:bodyPr wrap="square" rtlCol="0">
            <a:spAutoFit/>
          </a:bodyPr>
          <a:lstStyle/>
          <a:p>
            <a:pPr marL="228600" marR="0" lvl="0" indent="-228600" algn="l" defTabSz="914400" rtl="0" eaLnBrk="1" fontAlgn="auto" latinLnBrk="0" hangingPunct="1">
              <a:lnSpc>
                <a:spcPct val="100000"/>
              </a:lnSpc>
              <a:spcBef>
                <a:spcPts val="0"/>
              </a:spcBef>
              <a:spcAft>
                <a:spcPts val="0"/>
              </a:spcAft>
              <a:buClr>
                <a:srgbClr val="000000"/>
              </a:buClr>
              <a:buSzTx/>
              <a:buFont typeface="+mj-lt"/>
              <a:buAutoNum type="arabicPeriod"/>
              <a:tabLst/>
              <a:defRPr/>
            </a:pPr>
            <a:r>
              <a:rPr kumimoji="0" lang="en-US" sz="1050" b="0" i="0" u="none" strike="noStrike" kern="0" cap="none" spc="0" normalizeH="0" baseline="0" noProof="0" dirty="0">
                <a:ln>
                  <a:noFill/>
                </a:ln>
                <a:solidFill>
                  <a:srgbClr val="000000"/>
                </a:solidFill>
                <a:effectLst/>
                <a:uLnTx/>
                <a:uFillTx/>
                <a:latin typeface="Arial"/>
                <a:cs typeface="Arial"/>
                <a:sym typeface="Arial"/>
              </a:rPr>
              <a:t>Team WADA (Non-Profit Organization) </a:t>
            </a:r>
          </a:p>
          <a:p>
            <a:pPr marL="228600" marR="0" lvl="0" indent="-228600" algn="l" defTabSz="914400" rtl="0" eaLnBrk="1" fontAlgn="auto" latinLnBrk="0" hangingPunct="1">
              <a:lnSpc>
                <a:spcPct val="100000"/>
              </a:lnSpc>
              <a:spcBef>
                <a:spcPts val="0"/>
              </a:spcBef>
              <a:spcAft>
                <a:spcPts val="0"/>
              </a:spcAft>
              <a:buClr>
                <a:srgbClr val="000000"/>
              </a:buClr>
              <a:buSzTx/>
              <a:buFont typeface="+mj-lt"/>
              <a:buAutoNum type="arabicPeriod"/>
              <a:tabLst/>
              <a:defRPr/>
            </a:pPr>
            <a:r>
              <a:rPr kumimoji="0" lang="en-US" sz="1050" b="0" i="0" u="none" strike="noStrike" kern="0" cap="none" spc="0" normalizeH="0" baseline="0" noProof="0" dirty="0">
                <a:ln>
                  <a:noFill/>
                </a:ln>
                <a:solidFill>
                  <a:srgbClr val="000000"/>
                </a:solidFill>
                <a:effectLst/>
                <a:uLnTx/>
                <a:uFillTx/>
                <a:latin typeface="Arial"/>
                <a:cs typeface="Arial"/>
                <a:sym typeface="Arial"/>
              </a:rPr>
              <a:t>Mie University School of Medicine, JPN</a:t>
            </a:r>
          </a:p>
          <a:p>
            <a:pPr marL="228600" marR="0" lvl="0" indent="-228600" algn="l" defTabSz="914400" rtl="0" eaLnBrk="1" fontAlgn="auto" latinLnBrk="0" hangingPunct="1">
              <a:lnSpc>
                <a:spcPct val="100000"/>
              </a:lnSpc>
              <a:spcBef>
                <a:spcPts val="0"/>
              </a:spcBef>
              <a:spcAft>
                <a:spcPts val="0"/>
              </a:spcAft>
              <a:buClr>
                <a:srgbClr val="000000"/>
              </a:buClr>
              <a:buSzTx/>
              <a:buFont typeface="+mj-lt"/>
              <a:buAutoNum type="arabicPeriod"/>
              <a:tabLst/>
              <a:defRPr/>
            </a:pPr>
            <a:r>
              <a:rPr kumimoji="0" lang="en-US" sz="1050" b="0" i="0" u="none" strike="noStrike" kern="0" cap="none" spc="0" normalizeH="0" baseline="0" noProof="0" dirty="0">
                <a:ln>
                  <a:noFill/>
                </a:ln>
                <a:solidFill>
                  <a:srgbClr val="000000"/>
                </a:solidFill>
                <a:effectLst/>
                <a:uLnTx/>
                <a:uFillTx/>
                <a:latin typeface="Arial"/>
                <a:cs typeface="Arial"/>
                <a:sym typeface="Arial"/>
              </a:rPr>
              <a:t>Juntendo University Faculty of Medicine, JPN</a:t>
            </a:r>
          </a:p>
          <a:p>
            <a:pPr marL="228600" marR="0" lvl="0" indent="-228600" algn="l" defTabSz="914400" rtl="0" eaLnBrk="1" fontAlgn="auto" latinLnBrk="0" hangingPunct="1">
              <a:lnSpc>
                <a:spcPct val="100000"/>
              </a:lnSpc>
              <a:spcBef>
                <a:spcPts val="0"/>
              </a:spcBef>
              <a:spcAft>
                <a:spcPts val="0"/>
              </a:spcAft>
              <a:buClr>
                <a:srgbClr val="000000"/>
              </a:buClr>
              <a:buSzTx/>
              <a:buFont typeface="+mj-lt"/>
              <a:buAutoNum type="arabicPeriod"/>
              <a:tabLst/>
              <a:defRPr/>
            </a:pPr>
            <a:r>
              <a:rPr kumimoji="0" lang="en-US" sz="1050" b="0" i="0" u="none" strike="noStrike" kern="0" cap="none" spc="0" normalizeH="0" baseline="0" noProof="0" dirty="0">
                <a:ln>
                  <a:noFill/>
                </a:ln>
                <a:solidFill>
                  <a:srgbClr val="000000"/>
                </a:solidFill>
                <a:effectLst/>
                <a:uLnTx/>
                <a:uFillTx/>
                <a:latin typeface="Arial"/>
                <a:cs typeface="Arial"/>
                <a:sym typeface="Arial"/>
              </a:rPr>
              <a:t>University of Tsukuba School of Medicine and Health Sciences, JPN</a:t>
            </a:r>
          </a:p>
          <a:p>
            <a:pPr marL="228600" marR="0" lvl="0" indent="-228600" algn="l" defTabSz="914400" rtl="0" eaLnBrk="1" fontAlgn="auto" latinLnBrk="0" hangingPunct="1">
              <a:lnSpc>
                <a:spcPct val="100000"/>
              </a:lnSpc>
              <a:spcBef>
                <a:spcPts val="0"/>
              </a:spcBef>
              <a:spcAft>
                <a:spcPts val="0"/>
              </a:spcAft>
              <a:buClr>
                <a:srgbClr val="000000"/>
              </a:buClr>
              <a:buSzTx/>
              <a:buFont typeface="+mj-lt"/>
              <a:buAutoNum type="arabicPeriod"/>
              <a:tabLst/>
              <a:defRPr/>
            </a:pPr>
            <a:r>
              <a:rPr kumimoji="0" lang="en-US" sz="1050" b="0" i="0" u="none" strike="noStrike" kern="0" cap="none" spc="0" normalizeH="0" baseline="0" noProof="0" dirty="0">
                <a:ln>
                  <a:noFill/>
                </a:ln>
                <a:solidFill>
                  <a:srgbClr val="000000"/>
                </a:solidFill>
                <a:effectLst/>
                <a:uLnTx/>
                <a:uFillTx/>
                <a:latin typeface="Arial"/>
                <a:cs typeface="Arial"/>
                <a:sym typeface="Arial"/>
              </a:rPr>
              <a:t>Jikei University School of Medicine, JPN</a:t>
            </a:r>
          </a:p>
          <a:p>
            <a:pPr marL="228600" marR="0" lvl="0" indent="-228600" algn="l" defTabSz="914400" rtl="0" eaLnBrk="1" fontAlgn="auto" latinLnBrk="0" hangingPunct="1">
              <a:lnSpc>
                <a:spcPct val="100000"/>
              </a:lnSpc>
              <a:spcBef>
                <a:spcPts val="0"/>
              </a:spcBef>
              <a:spcAft>
                <a:spcPts val="0"/>
              </a:spcAft>
              <a:buClr>
                <a:srgbClr val="000000"/>
              </a:buClr>
              <a:buSzTx/>
              <a:buFont typeface="+mj-lt"/>
              <a:buAutoNum type="arabicPeriod"/>
              <a:tabLst/>
              <a:defRPr/>
            </a:pPr>
            <a:r>
              <a:rPr kumimoji="0" lang="en-US" sz="1050" b="0" i="0" u="none" strike="noStrike" kern="0" cap="none" spc="0" normalizeH="0" baseline="0" noProof="0" dirty="0">
                <a:ln>
                  <a:noFill/>
                </a:ln>
                <a:solidFill>
                  <a:srgbClr val="000000"/>
                </a:solidFill>
                <a:effectLst/>
                <a:uLnTx/>
                <a:uFillTx/>
                <a:latin typeface="Arial"/>
                <a:cs typeface="Arial"/>
                <a:sym typeface="Arial"/>
              </a:rPr>
              <a:t>Fujita Health University Hospital, JPN</a:t>
            </a:r>
          </a:p>
          <a:p>
            <a:pPr marL="228600" marR="0" lvl="0" indent="-228600" algn="l" defTabSz="914400" rtl="0" eaLnBrk="1" fontAlgn="auto" latinLnBrk="0" hangingPunct="1">
              <a:lnSpc>
                <a:spcPct val="100000"/>
              </a:lnSpc>
              <a:spcBef>
                <a:spcPts val="0"/>
              </a:spcBef>
              <a:spcAft>
                <a:spcPts val="0"/>
              </a:spcAft>
              <a:buClr>
                <a:srgbClr val="000000"/>
              </a:buClr>
              <a:buSzTx/>
              <a:buFont typeface="+mj-lt"/>
              <a:buAutoNum type="arabicPeriod"/>
              <a:tabLst/>
              <a:defRPr/>
            </a:pPr>
            <a:r>
              <a:rPr kumimoji="0" lang="en-US" sz="1050" b="0" i="0" u="none" strike="noStrike" kern="0" cap="none" spc="0" normalizeH="0" baseline="0" noProof="0" dirty="0">
                <a:ln>
                  <a:noFill/>
                </a:ln>
                <a:solidFill>
                  <a:srgbClr val="000000"/>
                </a:solidFill>
                <a:effectLst/>
                <a:uLnTx/>
                <a:uFillTx/>
                <a:latin typeface="Arial"/>
                <a:cs typeface="Arial"/>
                <a:sym typeface="Arial"/>
              </a:rPr>
              <a:t>Kameda Medical Center, JPN </a:t>
            </a:r>
          </a:p>
          <a:p>
            <a:pPr marL="228600" marR="0" lvl="0" indent="-228600" algn="l" defTabSz="914400" rtl="0" eaLnBrk="1" fontAlgn="auto" latinLnBrk="0" hangingPunct="1">
              <a:lnSpc>
                <a:spcPct val="100000"/>
              </a:lnSpc>
              <a:spcBef>
                <a:spcPts val="0"/>
              </a:spcBef>
              <a:spcAft>
                <a:spcPts val="0"/>
              </a:spcAft>
              <a:buClr>
                <a:srgbClr val="000000"/>
              </a:buClr>
              <a:buSzTx/>
              <a:buFont typeface="+mj-lt"/>
              <a:buAutoNum type="arabicPeriod"/>
              <a:tabLst/>
              <a:defRPr/>
            </a:pPr>
            <a:r>
              <a:rPr kumimoji="0" lang="en-US" sz="1050" b="0" i="0" u="none" strike="noStrike" kern="0" cap="none" spc="0" normalizeH="0" baseline="0" noProof="0" dirty="0">
                <a:ln>
                  <a:noFill/>
                </a:ln>
                <a:solidFill>
                  <a:srgbClr val="000000"/>
                </a:solidFill>
                <a:effectLst/>
                <a:uLnTx/>
                <a:uFillTx/>
                <a:latin typeface="Arial"/>
                <a:cs typeface="Arial"/>
                <a:sym typeface="Arial"/>
              </a:rPr>
              <a:t>Queen’s Medical Center, USA </a:t>
            </a:r>
          </a:p>
        </p:txBody>
      </p:sp>
    </p:spTree>
    <p:extLst>
      <p:ext uri="{BB962C8B-B14F-4D97-AF65-F5344CB8AC3E}">
        <p14:creationId xmlns:p14="http://schemas.microsoft.com/office/powerpoint/2010/main" val="6236632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F0608-89F0-7AC2-0803-AD0BAF0DF872}"/>
              </a:ext>
            </a:extLst>
          </p:cNvPr>
          <p:cNvSpPr>
            <a:spLocks noGrp="1"/>
          </p:cNvSpPr>
          <p:nvPr>
            <p:ph type="ctrTitle"/>
          </p:nvPr>
        </p:nvSpPr>
        <p:spPr>
          <a:xfrm>
            <a:off x="365760" y="274320"/>
            <a:ext cx="8046720" cy="342402"/>
          </a:xfrm>
        </p:spPr>
        <p:txBody>
          <a:bodyPr/>
          <a:lstStyle/>
          <a:p>
            <a:r>
              <a:rPr lang="en-US" sz="2400" b="1" dirty="0"/>
              <a:t>Clinical Dojo supports clinical reasoning and English clinical communication.</a:t>
            </a:r>
          </a:p>
        </p:txBody>
      </p:sp>
      <p:sp>
        <p:nvSpPr>
          <p:cNvPr id="3" name="TextBox 2">
            <a:extLst>
              <a:ext uri="{FF2B5EF4-FFF2-40B4-BE49-F238E27FC236}">
                <a16:creationId xmlns:a16="http://schemas.microsoft.com/office/drawing/2014/main" id="{108B7FD1-D1CA-A2D5-D0F6-D698097F0865}"/>
              </a:ext>
            </a:extLst>
          </p:cNvPr>
          <p:cNvSpPr txBox="1"/>
          <p:nvPr/>
        </p:nvSpPr>
        <p:spPr>
          <a:xfrm>
            <a:off x="365760" y="1097280"/>
            <a:ext cx="8321040" cy="363176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
              <a:tabLst/>
              <a:defRPr/>
            </a:pPr>
            <a:r>
              <a:rPr kumimoji="0" lang="en-US" sz="1800" b="0" i="0" u="none" strike="noStrike" kern="0" cap="none" spc="0" normalizeH="0" baseline="0" noProof="0" dirty="0">
                <a:ln>
                  <a:noFill/>
                </a:ln>
                <a:solidFill>
                  <a:srgbClr val="000000"/>
                </a:solidFill>
                <a:effectLst/>
                <a:uLnTx/>
                <a:uFillTx/>
                <a:latin typeface="Arial"/>
                <a:cs typeface="Arial"/>
                <a:sym typeface="Arial"/>
              </a:rPr>
              <a:t>Clinical reasoning and clinical communication are essential competencies for medical students. (Cooper et al., 2021; AAMC, 2014)</a:t>
            </a:r>
          </a:p>
          <a:p>
            <a:pPr marL="285750" marR="0" lvl="0"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
              <a:tabLst/>
              <a:defRPr/>
            </a:pPr>
            <a:r>
              <a:rPr kumimoji="0" lang="en-US" sz="1800" b="0" i="0" u="none" strike="noStrike" kern="0" cap="none" spc="0" normalizeH="0" baseline="0" noProof="0" dirty="0">
                <a:ln>
                  <a:noFill/>
                </a:ln>
                <a:solidFill>
                  <a:srgbClr val="000000"/>
                </a:solidFill>
                <a:effectLst/>
                <a:uLnTx/>
                <a:uFillTx/>
                <a:latin typeface="Arial"/>
                <a:cs typeface="Arial"/>
                <a:sym typeface="Arial"/>
              </a:rPr>
              <a:t>English for Medical Purposes has become an important component of undergraduate medical education. (Muthukumar et al., 2025)</a:t>
            </a:r>
          </a:p>
          <a:p>
            <a:pPr marL="285750" marR="0" lvl="0"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
              <a:tabLst/>
              <a:defRPr/>
            </a:pPr>
            <a:r>
              <a:rPr kumimoji="0" lang="en-US" sz="1800" b="0" i="0" u="none" strike="noStrike" kern="0" cap="none" spc="0" normalizeH="0" baseline="0" noProof="0" dirty="0">
                <a:ln>
                  <a:noFill/>
                </a:ln>
                <a:solidFill>
                  <a:srgbClr val="000000"/>
                </a:solidFill>
                <a:effectLst/>
                <a:uLnTx/>
                <a:uFillTx/>
                <a:latin typeface="Arial"/>
                <a:cs typeface="Arial"/>
                <a:sym typeface="Arial"/>
              </a:rPr>
              <a:t>Extracurricular activities provide additional educational opportunities beyond the formal curriculum. (Kim et al., 2023)</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a:ln>
                  <a:noFill/>
                </a:ln>
                <a:solidFill>
                  <a:srgbClr val="595959"/>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00549F"/>
                </a:solidFill>
                <a:effectLst/>
                <a:uLnTx/>
                <a:uFillTx/>
                <a:latin typeface="Arial"/>
                <a:cs typeface="Arial"/>
                <a:sym typeface="Arial"/>
              </a:rPr>
              <a:t>Clinical Dojo</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dirty="0">
                <a:ln>
                  <a:noFill/>
                </a:ln>
                <a:solidFill>
                  <a:srgbClr val="000000"/>
                </a:solidFill>
                <a:effectLst/>
                <a:uLnTx/>
                <a:uFillTx/>
                <a:latin typeface="Arial"/>
                <a:cs typeface="Arial"/>
                <a:sym typeface="Arial"/>
              </a:rPr>
              <a:t>A student-led extracurricular program for learning clinical reasoning and English clinical communication</a:t>
            </a:r>
          </a:p>
        </p:txBody>
      </p:sp>
    </p:spTree>
    <p:extLst>
      <p:ext uri="{BB962C8B-B14F-4D97-AF65-F5344CB8AC3E}">
        <p14:creationId xmlns:p14="http://schemas.microsoft.com/office/powerpoint/2010/main" val="21700339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FF025-9286-BC8D-D6C1-D6C61D9B89FA}"/>
              </a:ext>
            </a:extLst>
          </p:cNvPr>
          <p:cNvSpPr>
            <a:spLocks noGrp="1"/>
          </p:cNvSpPr>
          <p:nvPr>
            <p:ph type="ctrTitle"/>
          </p:nvPr>
        </p:nvSpPr>
        <p:spPr>
          <a:xfrm>
            <a:off x="365760" y="274320"/>
            <a:ext cx="8046720" cy="342402"/>
          </a:xfrm>
        </p:spPr>
        <p:txBody>
          <a:bodyPr/>
          <a:lstStyle/>
          <a:p>
            <a:r>
              <a:rPr lang="en-US" sz="2400" b="1" dirty="0"/>
              <a:t>Clinical Dojo combines student preparation with expert-supervised case discussion.</a:t>
            </a:r>
          </a:p>
        </p:txBody>
      </p:sp>
      <p:sp>
        <p:nvSpPr>
          <p:cNvPr id="9" name="Rectangle: Rounded Corners 8">
            <a:extLst>
              <a:ext uri="{FF2B5EF4-FFF2-40B4-BE49-F238E27FC236}">
                <a16:creationId xmlns:a16="http://schemas.microsoft.com/office/drawing/2014/main" id="{A21B5EA8-DF75-9A7E-B6CA-795AC7D2CC5A}"/>
              </a:ext>
            </a:extLst>
          </p:cNvPr>
          <p:cNvSpPr/>
          <p:nvPr/>
        </p:nvSpPr>
        <p:spPr>
          <a:xfrm>
            <a:off x="4389120" y="1097280"/>
            <a:ext cx="4297680" cy="3840480"/>
          </a:xfrm>
          <a:prstGeom prst="roundRect">
            <a:avLst>
              <a:gd name="adj" fmla="val 2856"/>
            </a:avLst>
          </a:prstGeom>
          <a:solidFill>
            <a:srgbClr val="F5F5F5"/>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7200" rIns="91440" bIns="7200" rtlCol="0" anchor="t" anchorCtr="0"/>
          <a:lstStyle/>
          <a:p>
            <a:pPr marL="0" marR="0" lvl="0" indent="0" algn="l" defTabSz="914400" rtl="0" eaLnBrk="1" fontAlgn="auto" latinLnBrk="0" hangingPunct="1">
              <a:lnSpc>
                <a:spcPct val="100000"/>
              </a:lnSpc>
              <a:spcBef>
                <a:spcPts val="0"/>
              </a:spcBef>
              <a:spcAft>
                <a:spcPts val="200"/>
              </a:spcAft>
              <a:buClr>
                <a:srgbClr val="000000"/>
              </a:buClr>
              <a:buSzTx/>
              <a:buFont typeface="Arial"/>
              <a:buNone/>
              <a:tabLst/>
              <a:defRPr/>
            </a:pPr>
            <a:r>
              <a:rPr kumimoji="0" lang="en-US" sz="2000" b="1" i="0" u="none" strike="noStrike" kern="0" cap="none" spc="0" normalizeH="0" baseline="0" noProof="0" dirty="0">
                <a:ln>
                  <a:noFill/>
                </a:ln>
                <a:solidFill>
                  <a:srgbClr val="00549F"/>
                </a:solidFill>
                <a:effectLst/>
                <a:uLnTx/>
                <a:uFillTx/>
                <a:latin typeface="Arial"/>
                <a:ea typeface="+mn-ea"/>
                <a:cs typeface="+mn-cs"/>
                <a:sym typeface="Arial"/>
              </a:rPr>
              <a:t>Learning process</a:t>
            </a:r>
          </a:p>
          <a:p>
            <a:pPr marL="0" marR="0" lvl="0" indent="0" algn="l" defTabSz="914400" rtl="0" eaLnBrk="1" fontAlgn="auto" latinLnBrk="0" hangingPunct="1">
              <a:lnSpc>
                <a:spcPct val="100000"/>
              </a:lnSpc>
              <a:spcBef>
                <a:spcPts val="0"/>
              </a:spcBef>
              <a:spcAft>
                <a:spcPts val="200"/>
              </a:spcAft>
              <a:buClr>
                <a:srgbClr val="000000"/>
              </a:buClr>
              <a:buSzTx/>
              <a:buFont typeface="Arial"/>
              <a:buNone/>
              <a:tabLst/>
              <a:defRPr/>
            </a:pPr>
            <a:r>
              <a:rPr kumimoji="0" lang="en-US" sz="1800" b="0" i="0" u="none" strike="noStrike" kern="0" cap="none" spc="0" normalizeH="0" baseline="0" noProof="0" dirty="0">
                <a:ln>
                  <a:noFill/>
                </a:ln>
                <a:solidFill>
                  <a:srgbClr val="000000"/>
                </a:solidFill>
                <a:effectLst/>
                <a:uLnTx/>
                <a:uFillTx/>
                <a:latin typeface="Arial"/>
                <a:ea typeface="+mn-ea"/>
                <a:cs typeface="+mn-cs"/>
                <a:sym typeface="Arial"/>
              </a:rPr>
              <a:t>Before the session</a:t>
            </a:r>
          </a:p>
          <a:p>
            <a:pPr marL="285750" marR="0" lvl="0" indent="-285750" algn="l" defTabSz="914400" rtl="0" eaLnBrk="1" fontAlgn="auto" latinLnBrk="0" hangingPunct="1">
              <a:lnSpc>
                <a:spcPct val="100000"/>
              </a:lnSpc>
              <a:spcBef>
                <a:spcPts val="0"/>
              </a:spcBef>
              <a:spcAft>
                <a:spcPts val="200"/>
              </a:spcAft>
              <a:buClr>
                <a:srgbClr val="000000"/>
              </a:buClr>
              <a:buSzTx/>
              <a:buFont typeface="Wingdings" panose="05000000000000000000" pitchFamily="2" charset="2"/>
              <a:buChar char="§"/>
              <a:tabLst/>
              <a:defRPr/>
            </a:pPr>
            <a:r>
              <a:rPr kumimoji="0" lang="en-US" sz="1800" b="0" i="0" u="none" strike="noStrike" kern="0" cap="none" spc="0" normalizeH="0" baseline="0" noProof="0" dirty="0">
                <a:ln>
                  <a:noFill/>
                </a:ln>
                <a:solidFill>
                  <a:srgbClr val="000000"/>
                </a:solidFill>
                <a:effectLst/>
                <a:uLnTx/>
                <a:uFillTx/>
                <a:latin typeface="Arial"/>
                <a:ea typeface="+mn-ea"/>
                <a:cs typeface="+mn-cs"/>
                <a:sym typeface="Arial"/>
              </a:rPr>
              <a:t>Chief complaint shared in advance</a:t>
            </a:r>
          </a:p>
          <a:p>
            <a:pPr marL="285750" marR="0" lvl="0"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
              <a:tabLst/>
              <a:defRPr/>
            </a:pPr>
            <a:r>
              <a:rPr kumimoji="0" lang="en-US" sz="1800" b="0" i="0" u="none" strike="noStrike" kern="0" cap="none" spc="0" normalizeH="0" baseline="0" noProof="0" dirty="0">
                <a:ln>
                  <a:noFill/>
                </a:ln>
                <a:solidFill>
                  <a:srgbClr val="000000"/>
                </a:solidFill>
                <a:effectLst/>
                <a:uLnTx/>
                <a:uFillTx/>
                <a:latin typeface="Arial"/>
                <a:ea typeface="+mn-ea"/>
                <a:cs typeface="+mn-cs"/>
                <a:sym typeface="Arial"/>
              </a:rPr>
              <a:t>Student-led preparation session</a:t>
            </a:r>
          </a:p>
          <a:p>
            <a:pPr marL="0" marR="0" lvl="0" indent="0" algn="l" defTabSz="914400" rtl="0" eaLnBrk="1" fontAlgn="auto" latinLnBrk="0" hangingPunct="1">
              <a:lnSpc>
                <a:spcPct val="100000"/>
              </a:lnSpc>
              <a:spcBef>
                <a:spcPts val="0"/>
              </a:spcBef>
              <a:spcAft>
                <a:spcPts val="400"/>
              </a:spcAft>
              <a:buClr>
                <a:srgbClr val="000000"/>
              </a:buClr>
              <a:buSzTx/>
              <a:buFont typeface="Arial"/>
              <a:buNone/>
              <a:tabLst/>
              <a:defRPr/>
            </a:pPr>
            <a:r>
              <a:rPr kumimoji="0" lang="en-US" sz="1800" b="0" i="0" u="none" strike="noStrike" kern="0" cap="none" spc="0" normalizeH="0" baseline="0" noProof="0" dirty="0">
                <a:ln>
                  <a:noFill/>
                </a:ln>
                <a:solidFill>
                  <a:srgbClr val="000000"/>
                </a:solidFill>
                <a:effectLst/>
                <a:uLnTx/>
                <a:uFillTx/>
                <a:latin typeface="Arial"/>
                <a:ea typeface="+mn-ea"/>
                <a:cs typeface="+mn-cs"/>
                <a:sym typeface="Arial"/>
              </a:rPr>
              <a:t>	</a:t>
            </a:r>
            <a:r>
              <a:rPr kumimoji="0" lang="en-US" sz="2200" b="0" i="0" u="none" strike="noStrike" kern="0" cap="none" spc="0" normalizeH="0" baseline="0" noProof="0" dirty="0">
                <a:ln>
                  <a:noFill/>
                </a:ln>
                <a:solidFill>
                  <a:srgbClr val="595959"/>
                </a:solidFill>
                <a:effectLst/>
                <a:uLnTx/>
                <a:uFillTx/>
                <a:latin typeface="Arial"/>
                <a:ea typeface="+mn-ea"/>
                <a:cs typeface="+mn-cs"/>
                <a:sym typeface="Arial"/>
              </a:rPr>
              <a:t>↓ </a:t>
            </a:r>
          </a:p>
          <a:p>
            <a:pPr marL="0" marR="0" lvl="0" indent="0" algn="l" defTabSz="914400" rtl="0" eaLnBrk="1" fontAlgn="auto" latinLnBrk="0" hangingPunct="1">
              <a:lnSpc>
                <a:spcPct val="100000"/>
              </a:lnSpc>
              <a:spcBef>
                <a:spcPts val="0"/>
              </a:spcBef>
              <a:spcAft>
                <a:spcPts val="200"/>
              </a:spcAft>
              <a:buClr>
                <a:srgbClr val="000000"/>
              </a:buClr>
              <a:buSzTx/>
              <a:buFont typeface="Arial"/>
              <a:buNone/>
              <a:tabLst/>
              <a:defRPr/>
            </a:pPr>
            <a:r>
              <a:rPr kumimoji="0" lang="en-US" sz="1800" b="0" i="0" u="none" strike="noStrike" kern="0" cap="none" spc="0" normalizeH="0" baseline="0" noProof="0" dirty="0">
                <a:ln>
                  <a:noFill/>
                </a:ln>
                <a:solidFill>
                  <a:srgbClr val="000000"/>
                </a:solidFill>
                <a:effectLst/>
                <a:uLnTx/>
                <a:uFillTx/>
                <a:latin typeface="Arial"/>
                <a:ea typeface="+mn-ea"/>
                <a:cs typeface="+mn-cs"/>
                <a:sym typeface="Arial"/>
              </a:rPr>
              <a:t>During the session</a:t>
            </a:r>
          </a:p>
          <a:p>
            <a:pPr marL="285750" marR="0" lvl="0" indent="-285750" algn="l" defTabSz="914400" rtl="0" eaLnBrk="1" fontAlgn="auto" latinLnBrk="0" hangingPunct="1">
              <a:lnSpc>
                <a:spcPct val="100000"/>
              </a:lnSpc>
              <a:spcBef>
                <a:spcPts val="0"/>
              </a:spcBef>
              <a:spcAft>
                <a:spcPts val="200"/>
              </a:spcAft>
              <a:buClr>
                <a:srgbClr val="000000"/>
              </a:buClr>
              <a:buSzTx/>
              <a:buFont typeface="Wingdings" panose="05000000000000000000" pitchFamily="2" charset="2"/>
              <a:buChar char="§"/>
              <a:tabLst/>
              <a:defRPr/>
            </a:pPr>
            <a:r>
              <a:rPr kumimoji="0" lang="en-US" sz="1800" b="0" i="0" u="none" strike="noStrike" kern="0" cap="none" spc="0" normalizeH="0" baseline="0" noProof="0" dirty="0">
                <a:ln>
                  <a:noFill/>
                </a:ln>
                <a:solidFill>
                  <a:srgbClr val="000000"/>
                </a:solidFill>
                <a:effectLst/>
                <a:uLnTx/>
                <a:uFillTx/>
                <a:latin typeface="Arial"/>
                <a:ea typeface="+mn-ea"/>
                <a:cs typeface="+mn-cs"/>
                <a:sym typeface="Arial"/>
              </a:rPr>
              <a:t>History taking / physical examination</a:t>
            </a:r>
          </a:p>
          <a:p>
            <a:pPr marL="285750" marR="0" lvl="0" indent="-285750" algn="l" defTabSz="914400" rtl="0" eaLnBrk="1" fontAlgn="auto" latinLnBrk="0" hangingPunct="1">
              <a:lnSpc>
                <a:spcPct val="100000"/>
              </a:lnSpc>
              <a:spcBef>
                <a:spcPts val="0"/>
              </a:spcBef>
              <a:spcAft>
                <a:spcPts val="200"/>
              </a:spcAft>
              <a:buClr>
                <a:srgbClr val="000000"/>
              </a:buClr>
              <a:buSzTx/>
              <a:buFont typeface="Wingdings" panose="05000000000000000000" pitchFamily="2" charset="2"/>
              <a:buChar char="§"/>
              <a:tabLst/>
              <a:defRPr/>
            </a:pPr>
            <a:r>
              <a:rPr kumimoji="0" lang="en-US" sz="1800" b="0" i="0" u="none" strike="noStrike" kern="0" cap="none" spc="0" normalizeH="0" baseline="0" noProof="0" dirty="0">
                <a:ln>
                  <a:noFill/>
                </a:ln>
                <a:solidFill>
                  <a:srgbClr val="000000"/>
                </a:solidFill>
                <a:effectLst/>
                <a:uLnTx/>
                <a:uFillTx/>
                <a:latin typeface="Arial"/>
                <a:ea typeface="+mn-ea"/>
                <a:cs typeface="+mn-cs"/>
                <a:sym typeface="Arial"/>
              </a:rPr>
              <a:t>Clinical reasoning</a:t>
            </a:r>
          </a:p>
          <a:p>
            <a:pPr marL="285750" marR="0" lvl="0"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
              <a:tabLst/>
              <a:defRPr/>
            </a:pPr>
            <a:r>
              <a:rPr kumimoji="0" lang="en-US" sz="1800" b="0" i="0" u="none" strike="noStrike" kern="0" cap="none" spc="0" normalizeH="0" baseline="0" noProof="0" dirty="0">
                <a:ln>
                  <a:noFill/>
                </a:ln>
                <a:solidFill>
                  <a:srgbClr val="000000"/>
                </a:solidFill>
                <a:effectLst/>
                <a:uLnTx/>
                <a:uFillTx/>
                <a:latin typeface="Arial"/>
                <a:ea typeface="+mn-ea"/>
                <a:cs typeface="+mn-cs"/>
                <a:sym typeface="Arial"/>
              </a:rPr>
              <a:t>Case presentation</a:t>
            </a:r>
          </a:p>
          <a:p>
            <a:pPr marL="0" marR="0" lvl="0" indent="0" algn="l" defTabSz="914400" rtl="0" eaLnBrk="1" fontAlgn="auto" latinLnBrk="0" hangingPunct="1">
              <a:lnSpc>
                <a:spcPct val="100000"/>
              </a:lnSpc>
              <a:spcBef>
                <a:spcPts val="0"/>
              </a:spcBef>
              <a:spcAft>
                <a:spcPts val="400"/>
              </a:spcAft>
              <a:buClr>
                <a:srgbClr val="000000"/>
              </a:buClr>
              <a:buSzTx/>
              <a:buFont typeface="Arial"/>
              <a:buNone/>
              <a:tabLst/>
              <a:defRPr/>
            </a:pPr>
            <a:r>
              <a:rPr kumimoji="0" lang="en-US" sz="1800" b="0" i="0" u="none" strike="noStrike" kern="0" cap="none" spc="0" normalizeH="0" baseline="0" noProof="0" dirty="0">
                <a:ln>
                  <a:noFill/>
                </a:ln>
                <a:solidFill>
                  <a:srgbClr val="000000"/>
                </a:solidFill>
                <a:effectLst/>
                <a:uLnTx/>
                <a:uFillTx/>
                <a:latin typeface="Arial"/>
                <a:ea typeface="+mn-ea"/>
                <a:cs typeface="+mn-cs"/>
                <a:sym typeface="Arial"/>
              </a:rPr>
              <a:t>	</a:t>
            </a:r>
            <a:r>
              <a:rPr kumimoji="0" lang="en-US" sz="2200" b="0" i="0" u="none" strike="noStrike" kern="0" cap="none" spc="0" normalizeH="0" baseline="0" noProof="0" dirty="0">
                <a:ln>
                  <a:noFill/>
                </a:ln>
                <a:solidFill>
                  <a:srgbClr val="595959"/>
                </a:solidFill>
                <a:effectLst/>
                <a:uLnTx/>
                <a:uFillTx/>
                <a:latin typeface="Arial"/>
                <a:ea typeface="+mn-ea"/>
                <a:cs typeface="+mn-cs"/>
                <a:sym typeface="Arial"/>
              </a:rPr>
              <a:t>↓</a:t>
            </a:r>
          </a:p>
          <a:p>
            <a:pPr marL="0" marR="0" lvl="0" indent="0" algn="l" defTabSz="914400" rtl="0" eaLnBrk="1" fontAlgn="auto" latinLnBrk="0" hangingPunct="1">
              <a:lnSpc>
                <a:spcPct val="100000"/>
              </a:lnSpc>
              <a:spcBef>
                <a:spcPts val="0"/>
              </a:spcBef>
              <a:spcAft>
                <a:spcPts val="200"/>
              </a:spcAft>
              <a:buClr>
                <a:srgbClr val="000000"/>
              </a:buClr>
              <a:buSzTx/>
              <a:buFont typeface="Arial"/>
              <a:buNone/>
              <a:tabLst/>
              <a:defRPr/>
            </a:pPr>
            <a:r>
              <a:rPr kumimoji="0" lang="en-US" sz="1800" b="0" i="0" u="none" strike="noStrike" kern="0" cap="none" spc="0" normalizeH="0" baseline="0" noProof="0" dirty="0">
                <a:ln>
                  <a:noFill/>
                </a:ln>
                <a:solidFill>
                  <a:srgbClr val="000000"/>
                </a:solidFill>
                <a:effectLst/>
                <a:uLnTx/>
                <a:uFillTx/>
                <a:latin typeface="Arial"/>
                <a:ea typeface="+mn-ea"/>
                <a:cs typeface="+mn-cs"/>
                <a:sym typeface="Arial"/>
              </a:rPr>
              <a:t>After the session</a:t>
            </a:r>
          </a:p>
          <a:p>
            <a:pPr marL="285750" marR="0" lvl="0" indent="-285750" algn="l" defTabSz="914400" rtl="0" eaLnBrk="1" fontAlgn="auto" latinLnBrk="0" hangingPunct="1">
              <a:lnSpc>
                <a:spcPct val="100000"/>
              </a:lnSpc>
              <a:spcBef>
                <a:spcPts val="0"/>
              </a:spcBef>
              <a:spcAft>
                <a:spcPts val="200"/>
              </a:spcAft>
              <a:buClr>
                <a:srgbClr val="000000"/>
              </a:buClr>
              <a:buSzTx/>
              <a:buFont typeface="Wingdings" panose="05000000000000000000" pitchFamily="2" charset="2"/>
              <a:buChar char="§"/>
              <a:tabLst/>
              <a:defRPr/>
            </a:pPr>
            <a:r>
              <a:rPr kumimoji="0" lang="en-US" sz="1800" b="0" i="0" u="none" strike="noStrike" kern="0" cap="none" spc="0" normalizeH="0" baseline="0" noProof="0" dirty="0">
                <a:ln>
                  <a:noFill/>
                </a:ln>
                <a:solidFill>
                  <a:srgbClr val="000000"/>
                </a:solidFill>
                <a:effectLst/>
                <a:uLnTx/>
                <a:uFillTx/>
                <a:latin typeface="Arial"/>
                <a:ea typeface="+mn-ea"/>
                <a:cs typeface="+mn-cs"/>
                <a:sym typeface="Arial"/>
              </a:rPr>
              <a:t>Expert feedback</a:t>
            </a:r>
          </a:p>
        </p:txBody>
      </p:sp>
      <p:sp>
        <p:nvSpPr>
          <p:cNvPr id="12" name="Rectangle: Rounded Corners 11">
            <a:extLst>
              <a:ext uri="{FF2B5EF4-FFF2-40B4-BE49-F238E27FC236}">
                <a16:creationId xmlns:a16="http://schemas.microsoft.com/office/drawing/2014/main" id="{A6BA020E-604E-C776-5E89-DB62EDE8EA74}"/>
              </a:ext>
            </a:extLst>
          </p:cNvPr>
          <p:cNvSpPr/>
          <p:nvPr/>
        </p:nvSpPr>
        <p:spPr>
          <a:xfrm>
            <a:off x="365760" y="1097280"/>
            <a:ext cx="3840480" cy="3840480"/>
          </a:xfrm>
          <a:prstGeom prst="roundRect">
            <a:avLst>
              <a:gd name="adj" fmla="val 2856"/>
            </a:avLst>
          </a:prstGeom>
          <a:solidFill>
            <a:srgbClr val="F5F5F5"/>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7200" rIns="91440" bIns="7200" rtlCol="0" anchor="t" anchorCtr="0"/>
          <a:lstStyle/>
          <a:p>
            <a:pPr marL="0" marR="0" lvl="0" indent="0" algn="l" defTabSz="914400" rtl="0" eaLnBrk="1" fontAlgn="auto" latinLnBrk="0" hangingPunct="1">
              <a:lnSpc>
                <a:spcPct val="100000"/>
              </a:lnSpc>
              <a:spcBef>
                <a:spcPts val="0"/>
              </a:spcBef>
              <a:spcAft>
                <a:spcPts val="600"/>
              </a:spcAft>
              <a:buClr>
                <a:srgbClr val="000000"/>
              </a:buClr>
              <a:buSzTx/>
              <a:buFont typeface="Arial"/>
              <a:buNone/>
              <a:tabLst/>
              <a:defRPr/>
            </a:pPr>
            <a:r>
              <a:rPr kumimoji="0" lang="en-US" sz="2000" b="1" i="0" u="none" strike="noStrike" kern="0" cap="none" spc="0" normalizeH="0" baseline="0" noProof="0" dirty="0">
                <a:ln>
                  <a:noFill/>
                </a:ln>
                <a:solidFill>
                  <a:srgbClr val="00549F"/>
                </a:solidFill>
                <a:effectLst/>
                <a:uLnTx/>
                <a:uFillTx/>
                <a:latin typeface="Arial"/>
                <a:ea typeface="+mn-ea"/>
                <a:cs typeface="+mn-cs"/>
                <a:sym typeface="Arial"/>
              </a:rPr>
              <a:t>Program features</a:t>
            </a:r>
          </a:p>
          <a:p>
            <a:pPr marL="285750" marR="0" lvl="0" indent="-285750" algn="l" defTabSz="914400" rtl="0" eaLnBrk="1" fontAlgn="auto" latinLnBrk="0" hangingPunct="1">
              <a:lnSpc>
                <a:spcPct val="100000"/>
              </a:lnSpc>
              <a:spcBef>
                <a:spcPts val="0"/>
              </a:spcBef>
              <a:spcAft>
                <a:spcPts val="600"/>
              </a:spcAft>
              <a:buClr>
                <a:srgbClr val="000000"/>
              </a:buClr>
              <a:buSzTx/>
              <a:buFont typeface="Wingdings" panose="05000000000000000000" pitchFamily="2" charset="2"/>
              <a:buChar char="§"/>
              <a:tabLst/>
              <a:defRPr/>
            </a:pPr>
            <a:r>
              <a:rPr kumimoji="0" lang="en-US" sz="1800" b="0" i="0" u="none" strike="noStrike" kern="0" cap="none" spc="0" normalizeH="0" baseline="0" noProof="0" dirty="0">
                <a:ln>
                  <a:noFill/>
                </a:ln>
                <a:solidFill>
                  <a:srgbClr val="000000"/>
                </a:solidFill>
                <a:effectLst/>
                <a:uLnTx/>
                <a:uFillTx/>
                <a:latin typeface="Arial"/>
                <a:ea typeface="+mn-ea"/>
                <a:cs typeface="+mn-cs"/>
                <a:sym typeface="Arial"/>
              </a:rPr>
              <a:t>Student-led</a:t>
            </a:r>
          </a:p>
          <a:p>
            <a:pPr marL="285750" marR="0" lvl="0" indent="-285750" algn="l" defTabSz="914400" rtl="0" eaLnBrk="1" fontAlgn="auto" latinLnBrk="0" hangingPunct="1">
              <a:lnSpc>
                <a:spcPct val="100000"/>
              </a:lnSpc>
              <a:spcBef>
                <a:spcPts val="0"/>
              </a:spcBef>
              <a:spcAft>
                <a:spcPts val="600"/>
              </a:spcAft>
              <a:buClr>
                <a:srgbClr val="000000"/>
              </a:buClr>
              <a:buSzTx/>
              <a:buFont typeface="Wingdings" panose="05000000000000000000" pitchFamily="2" charset="2"/>
              <a:buChar char="§"/>
              <a:tabLst/>
              <a:defRPr/>
            </a:pPr>
            <a:r>
              <a:rPr kumimoji="0" lang="en-US" sz="1800" b="0" i="0" u="none" strike="noStrike" kern="0" cap="none" spc="0" normalizeH="0" baseline="0" noProof="0" dirty="0">
                <a:ln>
                  <a:noFill/>
                </a:ln>
                <a:solidFill>
                  <a:srgbClr val="000000"/>
                </a:solidFill>
                <a:effectLst/>
                <a:uLnTx/>
                <a:uFillTx/>
                <a:latin typeface="Arial"/>
                <a:ea typeface="+mn-ea"/>
                <a:cs typeface="+mn-cs"/>
                <a:sym typeface="Arial"/>
              </a:rPr>
              <a:t>Real patient cases</a:t>
            </a:r>
          </a:p>
          <a:p>
            <a:pPr marL="285750" marR="0" lvl="0" indent="-285750" algn="l" defTabSz="914400" rtl="0" eaLnBrk="1" fontAlgn="auto" latinLnBrk="0" hangingPunct="1">
              <a:lnSpc>
                <a:spcPct val="100000"/>
              </a:lnSpc>
              <a:spcBef>
                <a:spcPts val="0"/>
              </a:spcBef>
              <a:spcAft>
                <a:spcPts val="600"/>
              </a:spcAft>
              <a:buClr>
                <a:srgbClr val="000000"/>
              </a:buClr>
              <a:buSzTx/>
              <a:buFont typeface="Wingdings" panose="05000000000000000000" pitchFamily="2" charset="2"/>
              <a:buChar char="§"/>
              <a:tabLst/>
              <a:defRPr/>
            </a:pPr>
            <a:r>
              <a:rPr kumimoji="0" lang="en-US" sz="1800" b="0" i="0" u="none" strike="noStrike" kern="0" cap="none" spc="0" normalizeH="0" baseline="0" noProof="0" dirty="0">
                <a:ln>
                  <a:noFill/>
                </a:ln>
                <a:solidFill>
                  <a:srgbClr val="000000"/>
                </a:solidFill>
                <a:effectLst/>
                <a:uLnTx/>
                <a:uFillTx/>
                <a:latin typeface="Arial"/>
                <a:ea typeface="+mn-ea"/>
                <a:cs typeface="+mn-cs"/>
                <a:sym typeface="Arial"/>
              </a:rPr>
              <a:t>Supervised by a U.S. board-certified hospitalist</a:t>
            </a:r>
          </a:p>
          <a:p>
            <a:pPr marL="285750" marR="0" lvl="0" indent="-285750" algn="l" defTabSz="914400" rtl="0" eaLnBrk="1" fontAlgn="auto" latinLnBrk="0" hangingPunct="1">
              <a:lnSpc>
                <a:spcPct val="100000"/>
              </a:lnSpc>
              <a:spcBef>
                <a:spcPts val="0"/>
              </a:spcBef>
              <a:spcAft>
                <a:spcPts val="600"/>
              </a:spcAft>
              <a:buClr>
                <a:srgbClr val="000000"/>
              </a:buClr>
              <a:buSzTx/>
              <a:buFont typeface="Wingdings" panose="05000000000000000000" pitchFamily="2" charset="2"/>
              <a:buChar char="§"/>
              <a:tabLst/>
              <a:defRPr/>
            </a:pPr>
            <a:r>
              <a:rPr kumimoji="0" lang="en-US" sz="1800" b="0" i="0" u="none" strike="noStrike" kern="0" cap="none" spc="0" normalizeH="0" baseline="0" noProof="0" dirty="0">
                <a:ln>
                  <a:noFill/>
                </a:ln>
                <a:solidFill>
                  <a:srgbClr val="000000"/>
                </a:solidFill>
                <a:effectLst/>
                <a:uLnTx/>
                <a:uFillTx/>
                <a:latin typeface="Arial"/>
                <a:ea typeface="+mn-ea"/>
                <a:cs typeface="+mn-cs"/>
                <a:sym typeface="Arial"/>
              </a:rPr>
              <a:t>Interactive feedback</a:t>
            </a:r>
          </a:p>
        </p:txBody>
      </p:sp>
    </p:spTree>
    <p:extLst>
      <p:ext uri="{BB962C8B-B14F-4D97-AF65-F5344CB8AC3E}">
        <p14:creationId xmlns:p14="http://schemas.microsoft.com/office/powerpoint/2010/main" val="35989639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FB55C2B-A129-2A33-D804-86C0E27DBB0B}"/>
              </a:ext>
            </a:extLst>
          </p:cNvPr>
          <p:cNvPicPr>
            <a:picLocks noChangeAspect="1"/>
          </p:cNvPicPr>
          <p:nvPr/>
        </p:nvPicPr>
        <p:blipFill>
          <a:blip r:embed="rId2"/>
          <a:stretch>
            <a:fillRect/>
          </a:stretch>
        </p:blipFill>
        <p:spPr>
          <a:xfrm>
            <a:off x="320040" y="320040"/>
            <a:ext cx="8092440" cy="4554418"/>
          </a:xfrm>
          <a:prstGeom prst="rect">
            <a:avLst/>
          </a:prstGeom>
        </p:spPr>
      </p:pic>
    </p:spTree>
    <p:extLst>
      <p:ext uri="{BB962C8B-B14F-4D97-AF65-F5344CB8AC3E}">
        <p14:creationId xmlns:p14="http://schemas.microsoft.com/office/powerpoint/2010/main" val="2959618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7A938B-217F-6D56-A762-94D27A368D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B4B23A-5404-9BDA-967E-43693AB5897E}"/>
              </a:ext>
            </a:extLst>
          </p:cNvPr>
          <p:cNvSpPr>
            <a:spLocks noGrp="1"/>
          </p:cNvSpPr>
          <p:nvPr>
            <p:ph type="ctrTitle"/>
          </p:nvPr>
        </p:nvSpPr>
        <p:spPr>
          <a:xfrm>
            <a:off x="365760" y="274320"/>
            <a:ext cx="8046720" cy="342402"/>
          </a:xfrm>
        </p:spPr>
        <p:txBody>
          <a:bodyPr/>
          <a:lstStyle/>
          <a:p>
            <a:r>
              <a:rPr lang="en-US" sz="2400" b="1" dirty="0"/>
              <a:t>We evaluated participants' perceptions using </a:t>
            </a:r>
            <a:br>
              <a:rPr lang="en-US" sz="2400" b="1" dirty="0"/>
            </a:br>
            <a:r>
              <a:rPr lang="en-US" sz="2400" b="1" dirty="0"/>
              <a:t>a questionnaire survey.</a:t>
            </a:r>
          </a:p>
        </p:txBody>
      </p:sp>
      <p:sp>
        <p:nvSpPr>
          <p:cNvPr id="4" name="TextBox 3">
            <a:extLst>
              <a:ext uri="{FF2B5EF4-FFF2-40B4-BE49-F238E27FC236}">
                <a16:creationId xmlns:a16="http://schemas.microsoft.com/office/drawing/2014/main" id="{A73CD8A0-2D33-83C8-E8E1-0948EC769A04}"/>
              </a:ext>
            </a:extLst>
          </p:cNvPr>
          <p:cNvSpPr txBox="1"/>
          <p:nvPr/>
        </p:nvSpPr>
        <p:spPr>
          <a:xfrm>
            <a:off x="365760" y="1097280"/>
            <a:ext cx="8321040" cy="3857466"/>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
              <a:tabLst/>
              <a:defRPr/>
            </a:pPr>
            <a:r>
              <a:rPr kumimoji="0" lang="en-US" sz="1800" b="0" i="0" u="none" strike="noStrike" kern="0" cap="none" spc="0" normalizeH="0" baseline="0" noProof="0" dirty="0">
                <a:ln>
                  <a:noFill/>
                </a:ln>
                <a:solidFill>
                  <a:srgbClr val="000000"/>
                </a:solidFill>
                <a:effectLst/>
                <a:uLnTx/>
                <a:uFillTx/>
                <a:latin typeface="Arial"/>
                <a:cs typeface="Arial"/>
                <a:sym typeface="Arial"/>
              </a:rPr>
              <a:t>Design: Anonymous post-participation online questionnaire</a:t>
            </a:r>
          </a:p>
          <a:p>
            <a:pPr marL="285750" marR="0" lvl="0"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
              <a:tabLst/>
              <a:defRPr/>
            </a:pPr>
            <a:r>
              <a:rPr kumimoji="0" lang="en-US" sz="1800" b="0" i="0" u="none" strike="noStrike" kern="0" cap="none" spc="0" normalizeH="0" baseline="0" noProof="0" dirty="0">
                <a:ln>
                  <a:noFill/>
                </a:ln>
                <a:solidFill>
                  <a:srgbClr val="000000"/>
                </a:solidFill>
                <a:effectLst/>
                <a:uLnTx/>
                <a:uFillTx/>
                <a:latin typeface="Arial"/>
                <a:cs typeface="Arial"/>
                <a:sym typeface="Arial"/>
              </a:rPr>
              <a:t>Target population: Clinical Dojo participants (January 2024 – May 2026)</a:t>
            </a:r>
          </a:p>
          <a:p>
            <a:pPr marL="285750" marR="0" lvl="0"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
              <a:tabLst/>
              <a:defRPr/>
            </a:pPr>
            <a:r>
              <a:rPr kumimoji="0" lang="en-US" sz="1800" b="0" i="0" u="none" strike="noStrike" kern="0" cap="none" spc="0" normalizeH="0" baseline="0" noProof="0" dirty="0">
                <a:ln>
                  <a:noFill/>
                </a:ln>
                <a:solidFill>
                  <a:srgbClr val="000000"/>
                </a:solidFill>
                <a:effectLst/>
                <a:uLnTx/>
                <a:uFillTx/>
                <a:latin typeface="Arial"/>
                <a:cs typeface="Arial"/>
                <a:sym typeface="Arial"/>
              </a:rPr>
              <a:t>Eligible participants: n = 102</a:t>
            </a:r>
          </a:p>
          <a:p>
            <a:pPr marL="285750" marR="0" lvl="0"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
              <a:tabLst/>
              <a:defRPr/>
            </a:pPr>
            <a:r>
              <a:rPr kumimoji="0" lang="pt-BR" sz="1800" b="0" i="0" u="none" strike="noStrike" kern="0" cap="none" spc="0" normalizeH="0" baseline="0" noProof="0" dirty="0">
                <a:ln>
                  <a:noFill/>
                </a:ln>
                <a:solidFill>
                  <a:srgbClr val="000000"/>
                </a:solidFill>
                <a:effectLst/>
                <a:uLnTx/>
                <a:uFillTx/>
                <a:latin typeface="Arial"/>
                <a:cs typeface="Arial"/>
                <a:sym typeface="Arial"/>
              </a:rPr>
              <a:t>Responses: n = 32 (Response rate: 31.4%)</a:t>
            </a:r>
          </a:p>
          <a:p>
            <a:pPr marL="285750" marR="0" lvl="0"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
              <a:tabLst/>
              <a:defRPr/>
            </a:pPr>
            <a:r>
              <a:rPr kumimoji="0" lang="en-US" sz="1800" b="0" i="0" u="none" strike="noStrike" kern="0" cap="none" spc="0" normalizeH="0" baseline="0" noProof="0" dirty="0">
                <a:ln>
                  <a:noFill/>
                </a:ln>
                <a:solidFill>
                  <a:srgbClr val="000000"/>
                </a:solidFill>
                <a:effectLst/>
                <a:uLnTx/>
                <a:uFillTx/>
                <a:latin typeface="Arial"/>
                <a:cs typeface="Arial"/>
                <a:sym typeface="Arial"/>
              </a:rPr>
              <a:t>Scale: 5-point Likert scale</a:t>
            </a:r>
          </a:p>
          <a:p>
            <a:pPr marL="0" marR="0" lvl="0" indent="0" algn="l"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000000"/>
                </a:solidFill>
                <a:effectLst/>
                <a:uLnTx/>
                <a:uFillTx/>
                <a:latin typeface="Arial"/>
                <a:cs typeface="Arial"/>
                <a:sym typeface="Arial"/>
              </a:rPr>
              <a:t>	1 = Strongly disagree, 2 = Disagree, 3 = Neutral, 4 = Agree, 5 = Strongly agree</a:t>
            </a:r>
          </a:p>
          <a:p>
            <a:pPr marL="285750" marR="0" lvl="0"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
              <a:tabLst/>
              <a:defRPr/>
            </a:pPr>
            <a:r>
              <a:rPr kumimoji="0" lang="en-US" sz="1800" b="0" i="0" u="none" strike="noStrike" kern="0" cap="none" spc="0" normalizeH="0" baseline="0" noProof="0" dirty="0">
                <a:ln>
                  <a:noFill/>
                </a:ln>
                <a:solidFill>
                  <a:srgbClr val="000000"/>
                </a:solidFill>
                <a:effectLst/>
                <a:uLnTx/>
                <a:uFillTx/>
                <a:latin typeface="Arial"/>
                <a:cs typeface="Arial"/>
                <a:sym typeface="Arial"/>
              </a:rPr>
              <a:t>Domains:</a:t>
            </a:r>
          </a:p>
          <a:p>
            <a:pPr marL="0" marR="0" lvl="1" indent="0" algn="l"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000000"/>
                </a:solidFill>
                <a:effectLst/>
                <a:uLnTx/>
                <a:uFillTx/>
                <a:latin typeface="Arial"/>
                <a:cs typeface="Arial"/>
                <a:sym typeface="Arial"/>
              </a:rPr>
              <a:t>	1. History taking (four questions)</a:t>
            </a:r>
          </a:p>
          <a:p>
            <a:pPr marL="0" marR="0" lvl="1" indent="0" algn="l"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000000"/>
                </a:solidFill>
                <a:effectLst/>
                <a:uLnTx/>
                <a:uFillTx/>
                <a:latin typeface="Arial"/>
                <a:cs typeface="Arial"/>
                <a:sym typeface="Arial"/>
              </a:rPr>
              <a:t>	2. Physical examination (four questions)</a:t>
            </a:r>
          </a:p>
          <a:p>
            <a:pPr marL="0" marR="0" lvl="1" indent="0" algn="l"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000000"/>
                </a:solidFill>
                <a:effectLst/>
                <a:uLnTx/>
                <a:uFillTx/>
                <a:latin typeface="Arial"/>
                <a:cs typeface="Arial"/>
                <a:sym typeface="Arial"/>
              </a:rPr>
              <a:t>	3. Problem representation (three questions)</a:t>
            </a:r>
          </a:p>
          <a:p>
            <a:pPr marL="0" marR="0" lvl="1" indent="0" algn="l"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000000"/>
                </a:solidFill>
                <a:effectLst/>
                <a:uLnTx/>
                <a:uFillTx/>
                <a:latin typeface="Arial"/>
                <a:cs typeface="Arial"/>
                <a:sym typeface="Arial"/>
              </a:rPr>
              <a:t>	4. Clinical reasoning (five questions)</a:t>
            </a:r>
          </a:p>
          <a:p>
            <a:pPr marL="0" marR="0" lvl="1" indent="0" algn="l"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000000"/>
                </a:solidFill>
                <a:effectLst/>
                <a:uLnTx/>
                <a:uFillTx/>
                <a:latin typeface="Arial"/>
                <a:cs typeface="Arial"/>
                <a:sym typeface="Arial"/>
              </a:rPr>
              <a:t>	5. Confidence / Self-Efficacy (five questions)</a:t>
            </a:r>
          </a:p>
          <a:p>
            <a:pPr marL="0" marR="0" lvl="1" indent="0" algn="l"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000000"/>
                </a:solidFill>
                <a:effectLst/>
                <a:uLnTx/>
                <a:uFillTx/>
                <a:latin typeface="Arial"/>
                <a:cs typeface="Arial"/>
                <a:sym typeface="Arial"/>
              </a:rPr>
              <a:t>	6. Educational effectiveness (five questions)</a:t>
            </a:r>
          </a:p>
          <a:p>
            <a:pPr marL="285750" marR="0" lvl="0" indent="-285750" algn="l" defTabSz="914400" rtl="0" eaLnBrk="1" fontAlgn="auto" latinLnBrk="0" hangingPunct="1">
              <a:lnSpc>
                <a:spcPct val="100000"/>
              </a:lnSpc>
              <a:spcBef>
                <a:spcPts val="0"/>
              </a:spcBef>
              <a:spcAft>
                <a:spcPts val="600"/>
              </a:spcAft>
              <a:buClr>
                <a:srgbClr val="000000"/>
              </a:buClr>
              <a:buSzTx/>
              <a:buFont typeface="Wingdings" panose="05000000000000000000" pitchFamily="2" charset="2"/>
              <a:buChar char="§"/>
              <a:tabLst/>
              <a:defRPr/>
            </a:pPr>
            <a:r>
              <a:rPr kumimoji="0" lang="en-US" sz="1800" b="0" i="0" u="none" strike="noStrike" kern="0" cap="none" spc="0" normalizeH="0" baseline="0" noProof="0" dirty="0">
                <a:ln>
                  <a:noFill/>
                </a:ln>
                <a:solidFill>
                  <a:srgbClr val="000000"/>
                </a:solidFill>
                <a:effectLst/>
                <a:uLnTx/>
                <a:uFillTx/>
                <a:latin typeface="Arial"/>
                <a:cs typeface="Arial"/>
                <a:sym typeface="Arial"/>
              </a:rPr>
              <a:t>Free-text comments</a:t>
            </a:r>
          </a:p>
        </p:txBody>
      </p:sp>
    </p:spTree>
    <p:extLst>
      <p:ext uri="{BB962C8B-B14F-4D97-AF65-F5344CB8AC3E}">
        <p14:creationId xmlns:p14="http://schemas.microsoft.com/office/powerpoint/2010/main" val="2269824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228BA-FBF7-348A-0EEC-FB9AA003E8E7}"/>
              </a:ext>
            </a:extLst>
          </p:cNvPr>
          <p:cNvSpPr>
            <a:spLocks noGrp="1"/>
          </p:cNvSpPr>
          <p:nvPr>
            <p:ph type="ctrTitle"/>
          </p:nvPr>
        </p:nvSpPr>
        <p:spPr>
          <a:xfrm>
            <a:off x="365760" y="274320"/>
            <a:ext cx="8046720" cy="342402"/>
          </a:xfrm>
        </p:spPr>
        <p:txBody>
          <a:bodyPr/>
          <a:lstStyle/>
          <a:p>
            <a:r>
              <a:rPr lang="en-US" sz="2400" b="1" dirty="0"/>
              <a:t>Clinical Dojo attracted learners from diverse educational backgrounds.</a:t>
            </a:r>
          </a:p>
        </p:txBody>
      </p:sp>
      <p:sp>
        <p:nvSpPr>
          <p:cNvPr id="4" name="TextBox 3">
            <a:extLst>
              <a:ext uri="{FF2B5EF4-FFF2-40B4-BE49-F238E27FC236}">
                <a16:creationId xmlns:a16="http://schemas.microsoft.com/office/drawing/2014/main" id="{64E043F8-ADB3-E7FF-83D5-5CD84144EE19}"/>
              </a:ext>
            </a:extLst>
          </p:cNvPr>
          <p:cNvSpPr txBox="1"/>
          <p:nvPr/>
        </p:nvSpPr>
        <p:spPr>
          <a:xfrm>
            <a:off x="365760" y="1188720"/>
            <a:ext cx="374904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000000"/>
                </a:solidFill>
                <a:effectLst/>
                <a:uLnTx/>
                <a:uFillTx/>
                <a:latin typeface="Arial"/>
                <a:cs typeface="Arial"/>
                <a:sym typeface="Arial"/>
              </a:rPr>
              <a:t>Participant Characteristics (n = 32)</a:t>
            </a:r>
          </a:p>
        </p:txBody>
      </p:sp>
      <p:pic>
        <p:nvPicPr>
          <p:cNvPr id="5" name="Picture 4">
            <a:extLst>
              <a:ext uri="{FF2B5EF4-FFF2-40B4-BE49-F238E27FC236}">
                <a16:creationId xmlns:a16="http://schemas.microsoft.com/office/drawing/2014/main" id="{94965530-C0B0-74E4-F865-D717FAFC31E9}"/>
              </a:ext>
            </a:extLst>
          </p:cNvPr>
          <p:cNvPicPr>
            <a:picLocks noChangeAspect="1"/>
          </p:cNvPicPr>
          <p:nvPr/>
        </p:nvPicPr>
        <p:blipFill>
          <a:blip r:embed="rId2"/>
          <a:stretch>
            <a:fillRect/>
          </a:stretch>
        </p:blipFill>
        <p:spPr>
          <a:xfrm>
            <a:off x="182880" y="2194560"/>
            <a:ext cx="2286000" cy="2285367"/>
          </a:xfrm>
          <a:prstGeom prst="rect">
            <a:avLst/>
          </a:prstGeom>
        </p:spPr>
      </p:pic>
      <p:pic>
        <p:nvPicPr>
          <p:cNvPr id="6" name="Picture 5">
            <a:extLst>
              <a:ext uri="{FF2B5EF4-FFF2-40B4-BE49-F238E27FC236}">
                <a16:creationId xmlns:a16="http://schemas.microsoft.com/office/drawing/2014/main" id="{17D4E40D-822B-5DF0-A775-78619129B2AF}"/>
              </a:ext>
            </a:extLst>
          </p:cNvPr>
          <p:cNvPicPr>
            <a:picLocks noChangeAspect="1"/>
          </p:cNvPicPr>
          <p:nvPr/>
        </p:nvPicPr>
        <p:blipFill>
          <a:blip r:embed="rId3"/>
          <a:stretch>
            <a:fillRect/>
          </a:stretch>
        </p:blipFill>
        <p:spPr>
          <a:xfrm>
            <a:off x="2514600" y="2194560"/>
            <a:ext cx="3085882" cy="2286000"/>
          </a:xfrm>
          <a:prstGeom prst="rect">
            <a:avLst/>
          </a:prstGeom>
        </p:spPr>
      </p:pic>
      <p:pic>
        <p:nvPicPr>
          <p:cNvPr id="7" name="Picture 6">
            <a:extLst>
              <a:ext uri="{FF2B5EF4-FFF2-40B4-BE49-F238E27FC236}">
                <a16:creationId xmlns:a16="http://schemas.microsoft.com/office/drawing/2014/main" id="{A0C2DD8E-A72F-4643-8CF0-BD50871C5EE2}"/>
              </a:ext>
            </a:extLst>
          </p:cNvPr>
          <p:cNvPicPr>
            <a:picLocks noChangeAspect="1"/>
          </p:cNvPicPr>
          <p:nvPr/>
        </p:nvPicPr>
        <p:blipFill>
          <a:blip r:embed="rId4"/>
          <a:stretch>
            <a:fillRect/>
          </a:stretch>
        </p:blipFill>
        <p:spPr>
          <a:xfrm>
            <a:off x="5646202" y="2194560"/>
            <a:ext cx="3352505" cy="2286000"/>
          </a:xfrm>
          <a:prstGeom prst="rect">
            <a:avLst/>
          </a:prstGeom>
        </p:spPr>
      </p:pic>
      <p:grpSp>
        <p:nvGrpSpPr>
          <p:cNvPr id="21" name="Group 20">
            <a:extLst>
              <a:ext uri="{FF2B5EF4-FFF2-40B4-BE49-F238E27FC236}">
                <a16:creationId xmlns:a16="http://schemas.microsoft.com/office/drawing/2014/main" id="{8EB84E25-5516-ECE5-BE22-8590F879AA22}"/>
              </a:ext>
            </a:extLst>
          </p:cNvPr>
          <p:cNvGrpSpPr/>
          <p:nvPr/>
        </p:nvGrpSpPr>
        <p:grpSpPr>
          <a:xfrm>
            <a:off x="594360" y="1737360"/>
            <a:ext cx="1463040" cy="338554"/>
            <a:chOff x="685800" y="1737360"/>
            <a:chExt cx="1463040" cy="338554"/>
          </a:xfrm>
        </p:grpSpPr>
        <p:sp>
          <p:nvSpPr>
            <p:cNvPr id="8" name="TextBox 7">
              <a:extLst>
                <a:ext uri="{FF2B5EF4-FFF2-40B4-BE49-F238E27FC236}">
                  <a16:creationId xmlns:a16="http://schemas.microsoft.com/office/drawing/2014/main" id="{81EF7D2D-B4D3-674B-7F70-B4B63CB6C048}"/>
                </a:ext>
              </a:extLst>
            </p:cNvPr>
            <p:cNvSpPr txBox="1"/>
            <p:nvPr/>
          </p:nvSpPr>
          <p:spPr>
            <a:xfrm>
              <a:off x="685800" y="1737360"/>
              <a:ext cx="146304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000000"/>
                  </a:solidFill>
                  <a:effectLst/>
                  <a:uLnTx/>
                  <a:uFillTx/>
                  <a:latin typeface="Arial"/>
                  <a:cs typeface="Arial"/>
                  <a:sym typeface="Arial"/>
                </a:rPr>
                <a:t>Training level</a:t>
              </a:r>
            </a:p>
          </p:txBody>
        </p:sp>
        <p:cxnSp>
          <p:nvCxnSpPr>
            <p:cNvPr id="14" name="Straight Connector 13">
              <a:extLst>
                <a:ext uri="{FF2B5EF4-FFF2-40B4-BE49-F238E27FC236}">
                  <a16:creationId xmlns:a16="http://schemas.microsoft.com/office/drawing/2014/main" id="{3B408BD0-A7BC-1E78-2B5E-717BAEF7EF76}"/>
                </a:ext>
              </a:extLst>
            </p:cNvPr>
            <p:cNvCxnSpPr>
              <a:cxnSpLocks/>
            </p:cNvCxnSpPr>
            <p:nvPr/>
          </p:nvCxnSpPr>
          <p:spPr>
            <a:xfrm>
              <a:off x="731520" y="2053689"/>
              <a:ext cx="13716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 name="Group 17">
            <a:extLst>
              <a:ext uri="{FF2B5EF4-FFF2-40B4-BE49-F238E27FC236}">
                <a16:creationId xmlns:a16="http://schemas.microsoft.com/office/drawing/2014/main" id="{8C609560-4D04-00B2-EFD4-EE748AF71E9B}"/>
              </a:ext>
            </a:extLst>
          </p:cNvPr>
          <p:cNvGrpSpPr/>
          <p:nvPr/>
        </p:nvGrpSpPr>
        <p:grpSpPr>
          <a:xfrm>
            <a:off x="3097421" y="1737360"/>
            <a:ext cx="1920240" cy="338554"/>
            <a:chOff x="3053660" y="1737360"/>
            <a:chExt cx="1920240" cy="338554"/>
          </a:xfrm>
        </p:grpSpPr>
        <p:sp>
          <p:nvSpPr>
            <p:cNvPr id="10" name="TextBox 9">
              <a:extLst>
                <a:ext uri="{FF2B5EF4-FFF2-40B4-BE49-F238E27FC236}">
                  <a16:creationId xmlns:a16="http://schemas.microsoft.com/office/drawing/2014/main" id="{412CFBD9-E292-1967-35D3-EC4F23D3828E}"/>
                </a:ext>
              </a:extLst>
            </p:cNvPr>
            <p:cNvSpPr txBox="1"/>
            <p:nvPr/>
          </p:nvSpPr>
          <p:spPr>
            <a:xfrm>
              <a:off x="3053660" y="1737360"/>
              <a:ext cx="192024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000000"/>
                  </a:solidFill>
                  <a:effectLst/>
                  <a:uLnTx/>
                  <a:uFillTx/>
                  <a:latin typeface="Arial"/>
                  <a:cs typeface="Arial"/>
                  <a:sym typeface="Arial"/>
                </a:rPr>
                <a:t>Participation style</a:t>
              </a:r>
            </a:p>
          </p:txBody>
        </p:sp>
        <p:cxnSp>
          <p:nvCxnSpPr>
            <p:cNvPr id="15" name="Straight Connector 14">
              <a:extLst>
                <a:ext uri="{FF2B5EF4-FFF2-40B4-BE49-F238E27FC236}">
                  <a16:creationId xmlns:a16="http://schemas.microsoft.com/office/drawing/2014/main" id="{BD50AAF8-EF60-B8FF-8303-CEEBA4429D72}"/>
                </a:ext>
              </a:extLst>
            </p:cNvPr>
            <p:cNvCxnSpPr>
              <a:cxnSpLocks/>
            </p:cNvCxnSpPr>
            <p:nvPr/>
          </p:nvCxnSpPr>
          <p:spPr>
            <a:xfrm>
              <a:off x="3099380" y="2057400"/>
              <a:ext cx="1828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 name="Group 10">
            <a:extLst>
              <a:ext uri="{FF2B5EF4-FFF2-40B4-BE49-F238E27FC236}">
                <a16:creationId xmlns:a16="http://schemas.microsoft.com/office/drawing/2014/main" id="{31EA1E18-D5A6-D005-25A2-57C19F6E06B0}"/>
              </a:ext>
            </a:extLst>
          </p:cNvPr>
          <p:cNvGrpSpPr/>
          <p:nvPr/>
        </p:nvGrpSpPr>
        <p:grpSpPr>
          <a:xfrm>
            <a:off x="5950854" y="1737360"/>
            <a:ext cx="2743200" cy="338554"/>
            <a:chOff x="5950854" y="1759585"/>
            <a:chExt cx="2743200" cy="338554"/>
          </a:xfrm>
        </p:grpSpPr>
        <p:sp>
          <p:nvSpPr>
            <p:cNvPr id="12" name="TextBox 11">
              <a:extLst>
                <a:ext uri="{FF2B5EF4-FFF2-40B4-BE49-F238E27FC236}">
                  <a16:creationId xmlns:a16="http://schemas.microsoft.com/office/drawing/2014/main" id="{D9609534-180C-CA47-FCAE-4F343202AA25}"/>
                </a:ext>
              </a:extLst>
            </p:cNvPr>
            <p:cNvSpPr txBox="1"/>
            <p:nvPr/>
          </p:nvSpPr>
          <p:spPr>
            <a:xfrm>
              <a:off x="5950854" y="1759585"/>
              <a:ext cx="274320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000000"/>
                  </a:solidFill>
                  <a:effectLst/>
                  <a:uLnTx/>
                  <a:uFillTx/>
                  <a:latin typeface="Arial"/>
                  <a:cs typeface="Arial"/>
                  <a:sym typeface="Arial"/>
                </a:rPr>
                <a:t>Overseas clinical electives</a:t>
              </a:r>
            </a:p>
          </p:txBody>
        </p:sp>
        <p:cxnSp>
          <p:nvCxnSpPr>
            <p:cNvPr id="16" name="Straight Connector 15">
              <a:extLst>
                <a:ext uri="{FF2B5EF4-FFF2-40B4-BE49-F238E27FC236}">
                  <a16:creationId xmlns:a16="http://schemas.microsoft.com/office/drawing/2014/main" id="{444B01B9-8D0F-BE4F-97A8-4EE74ABB766E}"/>
                </a:ext>
              </a:extLst>
            </p:cNvPr>
            <p:cNvCxnSpPr>
              <a:cxnSpLocks/>
            </p:cNvCxnSpPr>
            <p:nvPr/>
          </p:nvCxnSpPr>
          <p:spPr>
            <a:xfrm>
              <a:off x="6042294" y="2057400"/>
              <a:ext cx="256032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6894820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715FF-C6EE-81A0-8BBA-7C9374AC0D51}"/>
              </a:ext>
            </a:extLst>
          </p:cNvPr>
          <p:cNvSpPr>
            <a:spLocks noGrp="1"/>
          </p:cNvSpPr>
          <p:nvPr>
            <p:ph type="ctrTitle"/>
          </p:nvPr>
        </p:nvSpPr>
        <p:spPr>
          <a:xfrm>
            <a:off x="365760" y="274320"/>
            <a:ext cx="8046720" cy="342402"/>
          </a:xfrm>
        </p:spPr>
        <p:txBody>
          <a:bodyPr/>
          <a:lstStyle/>
          <a:p>
            <a:r>
              <a:rPr lang="en-US" sz="2400" b="1" dirty="0"/>
              <a:t>Participants perceived improvements across multiple educational domains.</a:t>
            </a:r>
          </a:p>
        </p:txBody>
      </p:sp>
      <p:graphicFrame>
        <p:nvGraphicFramePr>
          <p:cNvPr id="3" name="Table 2">
            <a:extLst>
              <a:ext uri="{FF2B5EF4-FFF2-40B4-BE49-F238E27FC236}">
                <a16:creationId xmlns:a16="http://schemas.microsoft.com/office/drawing/2014/main" id="{AFFE7D29-38E0-BB05-B775-A1F2CDA53F37}"/>
              </a:ext>
            </a:extLst>
          </p:cNvPr>
          <p:cNvGraphicFramePr>
            <a:graphicFrameLocks noGrp="1"/>
          </p:cNvGraphicFramePr>
          <p:nvPr>
            <p:extLst>
              <p:ext uri="{D42A27DB-BD31-4B8C-83A1-F6EECF244321}">
                <p14:modId xmlns:p14="http://schemas.microsoft.com/office/powerpoint/2010/main" val="1886753951"/>
              </p:ext>
            </p:extLst>
          </p:nvPr>
        </p:nvGraphicFramePr>
        <p:xfrm>
          <a:off x="365760" y="2377440"/>
          <a:ext cx="8046720" cy="2560320"/>
        </p:xfrm>
        <a:graphic>
          <a:graphicData uri="http://schemas.openxmlformats.org/drawingml/2006/table">
            <a:tbl>
              <a:tblPr firstRow="1" bandRow="1">
                <a:tableStyleId>{5C22544A-7EE6-4342-B048-85BDC9FD1C3A}</a:tableStyleId>
              </a:tblPr>
              <a:tblGrid>
                <a:gridCol w="5212080">
                  <a:extLst>
                    <a:ext uri="{9D8B030D-6E8A-4147-A177-3AD203B41FA5}">
                      <a16:colId xmlns:a16="http://schemas.microsoft.com/office/drawing/2014/main" val="2820410981"/>
                    </a:ext>
                  </a:extLst>
                </a:gridCol>
                <a:gridCol w="2834640">
                  <a:extLst>
                    <a:ext uri="{9D8B030D-6E8A-4147-A177-3AD203B41FA5}">
                      <a16:colId xmlns:a16="http://schemas.microsoft.com/office/drawing/2014/main" val="867196358"/>
                    </a:ext>
                  </a:extLst>
                </a:gridCol>
              </a:tblGrid>
              <a:tr h="426720">
                <a:tc>
                  <a:txBody>
                    <a:bodyPr/>
                    <a:lstStyle/>
                    <a:p>
                      <a:r>
                        <a:rPr lang="en-US" sz="2000" dirty="0">
                          <a:solidFill>
                            <a:schemeClr val="bg1"/>
                          </a:solidFill>
                          <a:latin typeface="+mn-lt"/>
                        </a:rPr>
                        <a:t>Domain</a:t>
                      </a:r>
                    </a:p>
                  </a:txBody>
                  <a:tcPr anchor="ctr">
                    <a:lnL w="12700" cap="flat" cmpd="sng" algn="ctr">
                      <a:solidFill>
                        <a:srgbClr val="BFBFBF"/>
                      </a:solidFill>
                      <a:prstDash val="solid"/>
                      <a:round/>
                      <a:headEnd type="none" w="med" len="med"/>
                      <a:tailEnd type="none" w="med" len="med"/>
                    </a:lnL>
                    <a:lnR w="6350" cap="flat" cmpd="sng" algn="ctr">
                      <a:solidFill>
                        <a:srgbClr val="D9D9D9"/>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549F"/>
                    </a:solidFill>
                  </a:tcPr>
                </a:tc>
                <a:tc>
                  <a:txBody>
                    <a:bodyPr/>
                    <a:lstStyle/>
                    <a:p>
                      <a:r>
                        <a:rPr lang="en-US" sz="2000" dirty="0">
                          <a:solidFill>
                            <a:schemeClr val="bg1"/>
                          </a:solidFill>
                          <a:latin typeface="+mn-lt"/>
                        </a:rPr>
                        <a:t>Mean ±</a:t>
                      </a:r>
                      <a:r>
                        <a:rPr lang="en-US" altLang="ja-JP" sz="2000" dirty="0">
                          <a:solidFill>
                            <a:schemeClr val="bg1"/>
                          </a:solidFill>
                          <a:latin typeface="+mn-lt"/>
                        </a:rPr>
                        <a:t> SD</a:t>
                      </a:r>
                      <a:endParaRPr lang="en-US" sz="2000" dirty="0">
                        <a:solidFill>
                          <a:schemeClr val="bg1"/>
                        </a:solidFill>
                        <a:latin typeface="+mn-lt"/>
                      </a:endParaRPr>
                    </a:p>
                  </a:txBody>
                  <a:tcPr anchor="ctr">
                    <a:lnL w="6350" cap="flat" cmpd="sng" algn="ctr">
                      <a:solidFill>
                        <a:srgbClr val="D9D9D9"/>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D9D9D9"/>
                      </a:solidFill>
                      <a:prstDash val="solid"/>
                      <a:round/>
                      <a:headEnd type="none" w="med" len="med"/>
                      <a:tailEnd type="none" w="med" len="med"/>
                    </a:lnB>
                    <a:lnTlToBr w="12700" cmpd="sng">
                      <a:noFill/>
                      <a:prstDash val="solid"/>
                    </a:lnTlToBr>
                    <a:lnBlToTr w="12700" cmpd="sng">
                      <a:noFill/>
                      <a:prstDash val="solid"/>
                    </a:lnBlToTr>
                    <a:solidFill>
                      <a:srgbClr val="00549F"/>
                    </a:solidFill>
                  </a:tcPr>
                </a:tc>
                <a:extLst>
                  <a:ext uri="{0D108BD9-81ED-4DB2-BD59-A6C34878D82A}">
                    <a16:rowId xmlns:a16="http://schemas.microsoft.com/office/drawing/2014/main" val="1238316927"/>
                  </a:ext>
                </a:extLst>
              </a:tr>
              <a:tr h="426720">
                <a:tc>
                  <a:txBody>
                    <a:bodyPr/>
                    <a:lstStyle/>
                    <a:p>
                      <a:r>
                        <a:rPr lang="en-US" sz="2000" dirty="0">
                          <a:latin typeface="+mn-lt"/>
                        </a:rPr>
                        <a:t>History Taking</a:t>
                      </a:r>
                    </a:p>
                  </a:txBody>
                  <a:tcPr anchor="ctr">
                    <a:lnL w="12700" cap="flat" cmpd="sng" algn="ctr">
                      <a:solidFill>
                        <a:srgbClr val="BFBFBF"/>
                      </a:solidFill>
                      <a:prstDash val="solid"/>
                      <a:round/>
                      <a:headEnd type="none" w="med" len="med"/>
                      <a:tailEnd type="none" w="med" len="med"/>
                    </a:lnL>
                    <a:lnR w="6350" cap="flat" cmpd="sng" algn="ctr">
                      <a:solidFill>
                        <a:srgbClr val="D9D9D9"/>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D9D9D9"/>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2000" dirty="0">
                          <a:latin typeface="+mn-lt"/>
                        </a:rPr>
                        <a:t>4.2 ± 0.6</a:t>
                      </a:r>
                    </a:p>
                  </a:txBody>
                  <a:tcPr anchor="ctr">
                    <a:lnL w="6350" cap="flat" cmpd="sng" algn="ctr">
                      <a:solidFill>
                        <a:srgbClr val="D9D9D9"/>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90963003"/>
                  </a:ext>
                </a:extLst>
              </a:tr>
              <a:tr h="426720">
                <a:tc>
                  <a:txBody>
                    <a:bodyPr/>
                    <a:lstStyle/>
                    <a:p>
                      <a:r>
                        <a:rPr lang="en-US" sz="2000" dirty="0">
                          <a:latin typeface="+mn-lt"/>
                        </a:rPr>
                        <a:t>Physical Examination</a:t>
                      </a:r>
                    </a:p>
                  </a:txBody>
                  <a:tcPr anchor="ctr">
                    <a:lnL w="12700" cap="flat" cmpd="sng" algn="ctr">
                      <a:solidFill>
                        <a:srgbClr val="BFBFBF"/>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2000" dirty="0">
                          <a:latin typeface="+mn-lt"/>
                        </a:rPr>
                        <a:t>4.0 ± 0.7</a:t>
                      </a:r>
                    </a:p>
                  </a:txBody>
                  <a:tcPr anchor="ctr">
                    <a:lnL w="6350" cap="flat" cmpd="sng" algn="ctr">
                      <a:solidFill>
                        <a:srgbClr val="D9D9D9"/>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21675637"/>
                  </a:ext>
                </a:extLst>
              </a:tr>
              <a:tr h="426720">
                <a:tc>
                  <a:txBody>
                    <a:bodyPr/>
                    <a:lstStyle/>
                    <a:p>
                      <a:r>
                        <a:rPr lang="en-US" sz="2000" dirty="0">
                          <a:latin typeface="+mn-lt"/>
                        </a:rPr>
                        <a:t>Problem Representation</a:t>
                      </a:r>
                    </a:p>
                  </a:txBody>
                  <a:tcPr anchor="ctr">
                    <a:lnL w="12700" cap="flat" cmpd="sng" algn="ctr">
                      <a:solidFill>
                        <a:srgbClr val="BFBFBF"/>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2000" dirty="0">
                          <a:latin typeface="+mn-lt"/>
                        </a:rPr>
                        <a:t>4.0 ± 0.7</a:t>
                      </a:r>
                    </a:p>
                  </a:txBody>
                  <a:tcPr anchor="ctr">
                    <a:lnL w="6350" cap="flat" cmpd="sng" algn="ctr">
                      <a:solidFill>
                        <a:srgbClr val="D9D9D9"/>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0345056"/>
                  </a:ext>
                </a:extLst>
              </a:tr>
              <a:tr h="426720">
                <a:tc>
                  <a:txBody>
                    <a:bodyPr/>
                    <a:lstStyle/>
                    <a:p>
                      <a:r>
                        <a:rPr lang="en-US" sz="2000" dirty="0">
                          <a:latin typeface="+mn-lt"/>
                        </a:rPr>
                        <a:t>Clinical Reasoning</a:t>
                      </a:r>
                    </a:p>
                  </a:txBody>
                  <a:tcPr anchor="ctr">
                    <a:lnL w="12700" cap="flat" cmpd="sng" algn="ctr">
                      <a:solidFill>
                        <a:srgbClr val="BFBFBF"/>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2000" dirty="0">
                          <a:latin typeface="+mn-lt"/>
                        </a:rPr>
                        <a:t>4.1 ± 0.6</a:t>
                      </a:r>
                    </a:p>
                  </a:txBody>
                  <a:tcPr anchor="ctr">
                    <a:lnL w="6350" cap="flat" cmpd="sng" algn="ctr">
                      <a:solidFill>
                        <a:srgbClr val="D9D9D9"/>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86681912"/>
                  </a:ext>
                </a:extLst>
              </a:tr>
              <a:tr h="426720">
                <a:tc>
                  <a:txBody>
                    <a:bodyPr/>
                    <a:lstStyle/>
                    <a:p>
                      <a:r>
                        <a:rPr lang="en-US" sz="2000" dirty="0">
                          <a:latin typeface="+mn-lt"/>
                        </a:rPr>
                        <a:t>Confidence / Self-Efficacy</a:t>
                      </a:r>
                    </a:p>
                  </a:txBody>
                  <a:tcPr anchor="ctr">
                    <a:lnL w="12700" cap="flat" cmpd="sng" algn="ctr">
                      <a:solidFill>
                        <a:srgbClr val="BFBFBF"/>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2000" dirty="0">
                          <a:latin typeface="+mn-lt"/>
                        </a:rPr>
                        <a:t>4.0 ± 0.6</a:t>
                      </a:r>
                    </a:p>
                  </a:txBody>
                  <a:tcPr anchor="ctr">
                    <a:lnL w="6350" cap="flat" cmpd="sng" algn="ctr">
                      <a:solidFill>
                        <a:srgbClr val="D9D9D9"/>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D9D9D9"/>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12613649"/>
                  </a:ext>
                </a:extLst>
              </a:tr>
            </a:tbl>
          </a:graphicData>
        </a:graphic>
      </p:graphicFrame>
      <p:sp>
        <p:nvSpPr>
          <p:cNvPr id="4" name="TextBox 3">
            <a:extLst>
              <a:ext uri="{FF2B5EF4-FFF2-40B4-BE49-F238E27FC236}">
                <a16:creationId xmlns:a16="http://schemas.microsoft.com/office/drawing/2014/main" id="{110796E6-0F14-D5D5-8827-FAAEC536D613}"/>
              </a:ext>
            </a:extLst>
          </p:cNvPr>
          <p:cNvSpPr txBox="1"/>
          <p:nvPr/>
        </p:nvSpPr>
        <p:spPr>
          <a:xfrm>
            <a:off x="365760" y="1005840"/>
            <a:ext cx="804672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dirty="0">
                <a:ln>
                  <a:noFill/>
                </a:ln>
                <a:solidFill>
                  <a:srgbClr val="000000"/>
                </a:solidFill>
                <a:effectLst/>
                <a:uLnTx/>
                <a:uFillTx/>
                <a:latin typeface="Arial"/>
                <a:cs typeface="Arial"/>
                <a:sym typeface="Arial"/>
              </a:rPr>
              <a:t>Mean scores were at least 4.0 across all domains (5-point Likert scale).</a:t>
            </a:r>
          </a:p>
        </p:txBody>
      </p:sp>
      <p:sp>
        <p:nvSpPr>
          <p:cNvPr id="5" name="TextBox 4">
            <a:extLst>
              <a:ext uri="{FF2B5EF4-FFF2-40B4-BE49-F238E27FC236}">
                <a16:creationId xmlns:a16="http://schemas.microsoft.com/office/drawing/2014/main" id="{ED15CEFB-F744-D9E4-3C80-73BBED910438}"/>
              </a:ext>
            </a:extLst>
          </p:cNvPr>
          <p:cNvSpPr txBox="1"/>
          <p:nvPr/>
        </p:nvSpPr>
        <p:spPr>
          <a:xfrm>
            <a:off x="365760" y="1371600"/>
            <a:ext cx="8046720" cy="99257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300"/>
              </a:spcAft>
              <a:buClr>
                <a:srgbClr val="000000"/>
              </a:buClr>
              <a:buSzTx/>
              <a:buFont typeface="Arial"/>
              <a:buNone/>
              <a:tabLst/>
              <a:defRPr/>
            </a:pPr>
            <a:r>
              <a:rPr kumimoji="0" lang="en-US" sz="1300" b="1" i="0" u="none" strike="noStrike" kern="0" cap="none" spc="0" normalizeH="0" baseline="0" noProof="0" dirty="0">
                <a:ln>
                  <a:noFill/>
                </a:ln>
                <a:solidFill>
                  <a:srgbClr val="595959"/>
                </a:solidFill>
                <a:effectLst/>
                <a:uLnTx/>
                <a:uFillTx/>
                <a:latin typeface="Arial"/>
                <a:cs typeface="Arial"/>
                <a:sym typeface="Arial"/>
              </a:rPr>
              <a:t>Question format</a:t>
            </a:r>
          </a:p>
          <a:p>
            <a:pPr marL="0" marR="0" lvl="0" indent="0" algn="l" defTabSz="914400" rtl="0" eaLnBrk="1" fontAlgn="auto" latinLnBrk="0" hangingPunct="1">
              <a:lnSpc>
                <a:spcPct val="100000"/>
              </a:lnSpc>
              <a:spcBef>
                <a:spcPts val="0"/>
              </a:spcBef>
              <a:spcAft>
                <a:spcPts val="300"/>
              </a:spcAft>
              <a:buClr>
                <a:srgbClr val="000000"/>
              </a:buClr>
              <a:buSzTx/>
              <a:buFont typeface="Arial"/>
              <a:buNone/>
              <a:tabLst/>
              <a:defRPr/>
            </a:pPr>
            <a:r>
              <a:rPr kumimoji="0" lang="en-US" sz="1200" b="0" i="0" u="none" strike="noStrike" kern="0" cap="none" spc="0" normalizeH="0" baseline="0" noProof="0" dirty="0">
                <a:ln>
                  <a:noFill/>
                </a:ln>
                <a:solidFill>
                  <a:srgbClr val="595959"/>
                </a:solidFill>
                <a:effectLst/>
                <a:uLnTx/>
                <a:uFillTx/>
                <a:latin typeface="Arial"/>
                <a:cs typeface="Arial"/>
                <a:sym typeface="Arial"/>
              </a:rPr>
              <a:t>Q1–16: "</a:t>
            </a:r>
            <a:r>
              <a:rPr kumimoji="0" lang="en-US" sz="1200" b="0" i="1" u="none" strike="noStrike" kern="0" cap="none" spc="0" normalizeH="0" baseline="0" noProof="0" dirty="0">
                <a:ln>
                  <a:noFill/>
                </a:ln>
                <a:solidFill>
                  <a:srgbClr val="595959"/>
                </a:solidFill>
                <a:effectLst/>
                <a:uLnTx/>
                <a:uFillTx/>
                <a:latin typeface="Arial"/>
                <a:cs typeface="Arial"/>
                <a:sym typeface="Arial"/>
              </a:rPr>
              <a:t>Participation in Clinical Dojo has improved...</a:t>
            </a:r>
            <a:r>
              <a:rPr kumimoji="0" lang="en-US" sz="1200" b="0" i="0" u="none" strike="noStrike" kern="0" cap="none" spc="0" normalizeH="0" baseline="0" noProof="0" dirty="0">
                <a:ln>
                  <a:noFill/>
                </a:ln>
                <a:solidFill>
                  <a:srgbClr val="595959"/>
                </a:solidFill>
                <a:effectLst/>
                <a:uLnTx/>
                <a:uFillTx/>
                <a:latin typeface="Arial"/>
                <a:cs typeface="Arial"/>
                <a:sym typeface="Arial"/>
              </a:rPr>
              <a:t>"</a:t>
            </a:r>
          </a:p>
          <a:p>
            <a:pPr marL="0" marR="0" lvl="0" indent="0" algn="l" defTabSz="914400" rtl="0" eaLnBrk="1" fontAlgn="auto" latinLnBrk="0" hangingPunct="1">
              <a:lnSpc>
                <a:spcPct val="100000"/>
              </a:lnSpc>
              <a:spcBef>
                <a:spcPts val="0"/>
              </a:spcBef>
              <a:spcAft>
                <a:spcPts val="300"/>
              </a:spcAft>
              <a:buClr>
                <a:srgbClr val="000000"/>
              </a:buClr>
              <a:buSzTx/>
              <a:buFont typeface="Arial"/>
              <a:buNone/>
              <a:tabLst/>
              <a:defRPr/>
            </a:pPr>
            <a:r>
              <a:rPr kumimoji="0" lang="en-US" sz="1200" b="0" i="0" u="none" strike="noStrike" kern="0" cap="none" spc="0" normalizeH="0" baseline="0" noProof="0" dirty="0">
                <a:ln>
                  <a:noFill/>
                </a:ln>
                <a:solidFill>
                  <a:srgbClr val="595959"/>
                </a:solidFill>
                <a:effectLst/>
                <a:uLnTx/>
                <a:uFillTx/>
                <a:latin typeface="Arial"/>
                <a:cs typeface="Arial"/>
                <a:sym typeface="Arial"/>
              </a:rPr>
              <a:t>Q17–19: "</a:t>
            </a:r>
            <a:r>
              <a:rPr kumimoji="0" lang="en-US" sz="1200" b="0" i="1" u="none" strike="noStrike" kern="0" cap="none" spc="0" normalizeH="0" baseline="0" noProof="0" dirty="0">
                <a:ln>
                  <a:noFill/>
                </a:ln>
                <a:solidFill>
                  <a:srgbClr val="595959"/>
                </a:solidFill>
                <a:effectLst/>
                <a:uLnTx/>
                <a:uFillTx/>
                <a:latin typeface="Arial"/>
                <a:cs typeface="Arial"/>
                <a:sym typeface="Arial"/>
              </a:rPr>
              <a:t>Participation in Clinical Dojo has increased my confidence...</a:t>
            </a:r>
            <a:r>
              <a:rPr kumimoji="0" lang="en-US" sz="1200" b="0" i="0" u="none" strike="noStrike" kern="0" cap="none" spc="0" normalizeH="0" baseline="0" noProof="0" dirty="0">
                <a:ln>
                  <a:noFill/>
                </a:ln>
                <a:solidFill>
                  <a:srgbClr val="595959"/>
                </a:solidFill>
                <a:effectLst/>
                <a:uLnTx/>
                <a:uFillTx/>
                <a:latin typeface="Arial"/>
                <a:cs typeface="Arial"/>
                <a:sym typeface="Arial"/>
              </a:rPr>
              <a:t>“</a:t>
            </a:r>
          </a:p>
          <a:p>
            <a:pPr marL="0" marR="0" lvl="0" indent="0" algn="l" defTabSz="914400" rtl="0" eaLnBrk="1" fontAlgn="auto" latinLnBrk="0" hangingPunct="1">
              <a:lnSpc>
                <a:spcPct val="100000"/>
              </a:lnSpc>
              <a:spcBef>
                <a:spcPts val="0"/>
              </a:spcBef>
              <a:spcAft>
                <a:spcPts val="300"/>
              </a:spcAft>
              <a:buClr>
                <a:srgbClr val="000000"/>
              </a:buClr>
              <a:buSzTx/>
              <a:buFont typeface="Arial"/>
              <a:buNone/>
              <a:tabLst/>
              <a:defRPr/>
            </a:pPr>
            <a:r>
              <a:rPr kumimoji="0" lang="en-US" sz="1200" b="0" i="1" u="none" strike="noStrike" kern="0" cap="none" spc="0" normalizeH="0" baseline="0" noProof="0" dirty="0">
                <a:ln>
                  <a:noFill/>
                </a:ln>
                <a:solidFill>
                  <a:srgbClr val="595959"/>
                </a:solidFill>
                <a:effectLst/>
                <a:uLnTx/>
                <a:uFillTx/>
                <a:latin typeface="Arial"/>
                <a:cs typeface="Arial"/>
                <a:sym typeface="Arial"/>
              </a:rPr>
              <a:t>All responses were collected after participation in Clinical Dojo</a:t>
            </a:r>
            <a:r>
              <a:rPr kumimoji="0" lang="en-US" sz="1400" b="0" i="1" u="none" strike="noStrike" kern="0" cap="none" spc="0" normalizeH="0" baseline="0" noProof="0" dirty="0">
                <a:ln>
                  <a:noFill/>
                </a:ln>
                <a:solidFill>
                  <a:srgbClr val="595959"/>
                </a:solidFill>
                <a:effectLst/>
                <a:uLnTx/>
                <a:uFillTx/>
                <a:latin typeface="Arial"/>
                <a:cs typeface="Arial"/>
                <a:sym typeface="Arial"/>
              </a:rPr>
              <a:t>.</a:t>
            </a:r>
          </a:p>
        </p:txBody>
      </p:sp>
    </p:spTree>
    <p:extLst>
      <p:ext uri="{BB962C8B-B14F-4D97-AF65-F5344CB8AC3E}">
        <p14:creationId xmlns:p14="http://schemas.microsoft.com/office/powerpoint/2010/main" val="8974851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F1A115A1-90BC-54C8-CAEC-4A3E534CBC34}"/>
              </a:ext>
            </a:extLst>
          </p:cNvPr>
          <p:cNvSpPr txBox="1"/>
          <p:nvPr/>
        </p:nvSpPr>
        <p:spPr>
          <a:xfrm>
            <a:off x="1163524" y="1383476"/>
            <a:ext cx="6382250" cy="707886"/>
          </a:xfrm>
          <a:prstGeom prst="rect">
            <a:avLst/>
          </a:prstGeom>
          <a:noFill/>
        </p:spPr>
        <p:txBody>
          <a:bodyPr wrap="square">
            <a:spAutoFit/>
          </a:bodyPr>
          <a:lstStyle/>
          <a:p>
            <a:r>
              <a:rPr lang="ja-JP" altLang="en-US" sz="2000" dirty="0"/>
              <a:t>The 2</a:t>
            </a:r>
            <a:r>
              <a:rPr lang="en-US" altLang="ja-JP" sz="2000" dirty="0"/>
              <a:t>9</a:t>
            </a:r>
            <a:r>
              <a:rPr lang="ja-JP" altLang="en-US" sz="2000" dirty="0"/>
              <a:t>th JASMEE Academic Meeting Disclosure of Conflicts of Interest</a:t>
            </a:r>
            <a:endParaRPr lang="en-US" altLang="ja-JP" sz="2000" dirty="0"/>
          </a:p>
        </p:txBody>
      </p:sp>
      <p:sp>
        <p:nvSpPr>
          <p:cNvPr id="6" name="テキスト ボックス 5">
            <a:extLst>
              <a:ext uri="{FF2B5EF4-FFF2-40B4-BE49-F238E27FC236}">
                <a16:creationId xmlns:a16="http://schemas.microsoft.com/office/drawing/2014/main" id="{D230630B-5352-EA59-B1B2-8CBC081DD2B7}"/>
              </a:ext>
            </a:extLst>
          </p:cNvPr>
          <p:cNvSpPr txBox="1"/>
          <p:nvPr/>
        </p:nvSpPr>
        <p:spPr>
          <a:xfrm>
            <a:off x="1163524" y="3973967"/>
            <a:ext cx="4572000" cy="400110"/>
          </a:xfrm>
          <a:prstGeom prst="rect">
            <a:avLst/>
          </a:prstGeom>
          <a:noFill/>
        </p:spPr>
        <p:txBody>
          <a:bodyPr wrap="square">
            <a:spAutoFit/>
          </a:bodyPr>
          <a:lstStyle/>
          <a:p>
            <a:r>
              <a:rPr lang="ja-JP" altLang="en-US" sz="2000" dirty="0"/>
              <a:t>We have nothing to disclose.</a:t>
            </a:r>
          </a:p>
        </p:txBody>
      </p:sp>
      <p:sp>
        <p:nvSpPr>
          <p:cNvPr id="7" name="正方形/長方形 6">
            <a:extLst>
              <a:ext uri="{FF2B5EF4-FFF2-40B4-BE49-F238E27FC236}">
                <a16:creationId xmlns:a16="http://schemas.microsoft.com/office/drawing/2014/main" id="{8D82980B-E5FD-4985-F60C-91F6C9BC99D9}"/>
              </a:ext>
            </a:extLst>
          </p:cNvPr>
          <p:cNvSpPr/>
          <p:nvPr/>
        </p:nvSpPr>
        <p:spPr>
          <a:xfrm>
            <a:off x="908502" y="1038286"/>
            <a:ext cx="6892294" cy="237154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BEBAF2D5-46F6-D5BC-8426-3EAC7AB7D48B}"/>
              </a:ext>
            </a:extLst>
          </p:cNvPr>
          <p:cNvSpPr txBox="1"/>
          <p:nvPr/>
        </p:nvSpPr>
        <p:spPr>
          <a:xfrm>
            <a:off x="1163524" y="2436552"/>
            <a:ext cx="6382250" cy="707886"/>
          </a:xfrm>
          <a:prstGeom prst="rect">
            <a:avLst/>
          </a:prstGeom>
          <a:noFill/>
        </p:spPr>
        <p:txBody>
          <a:bodyPr wrap="square">
            <a:spAutoFit/>
          </a:bodyPr>
          <a:lstStyle/>
          <a:p>
            <a:r>
              <a:rPr lang="ja-JP" altLang="en-US" sz="2000" dirty="0"/>
              <a:t>Name of Presenter</a:t>
            </a:r>
            <a:r>
              <a:rPr lang="en-US" altLang="ja-JP" sz="2000" dirty="0"/>
              <a:t>s</a:t>
            </a:r>
            <a:r>
              <a:rPr lang="ja-JP" altLang="en-US" sz="2000" dirty="0"/>
              <a:t>: </a:t>
            </a:r>
            <a:endParaRPr lang="en-US" altLang="ja-JP" sz="2000" dirty="0"/>
          </a:p>
          <a:p>
            <a:r>
              <a:rPr lang="en-US" altLang="ja-JP" sz="2000" dirty="0"/>
              <a:t>Alex Seiji Anderson, Yuki Kobayashi </a:t>
            </a:r>
            <a:r>
              <a:rPr lang="ja-JP" altLang="en-US" sz="2000" dirty="0"/>
              <a:t>and Akihiro Ono</a:t>
            </a:r>
          </a:p>
        </p:txBody>
      </p:sp>
      <p:sp>
        <p:nvSpPr>
          <p:cNvPr id="11" name="タイトル 10">
            <a:extLst>
              <a:ext uri="{FF2B5EF4-FFF2-40B4-BE49-F238E27FC236}">
                <a16:creationId xmlns:a16="http://schemas.microsoft.com/office/drawing/2014/main" id="{1FA87F2A-B1F6-2602-63CB-328C902E971D}"/>
              </a:ext>
            </a:extLst>
          </p:cNvPr>
          <p:cNvSpPr>
            <a:spLocks noGrp="1"/>
          </p:cNvSpPr>
          <p:nvPr>
            <p:ph type="ctrTitle"/>
          </p:nvPr>
        </p:nvSpPr>
        <p:spPr>
          <a:xfrm>
            <a:off x="392980" y="350694"/>
            <a:ext cx="3886200" cy="342402"/>
          </a:xfrm>
        </p:spPr>
        <p:txBody>
          <a:bodyPr/>
          <a:lstStyle/>
          <a:p>
            <a:r>
              <a:rPr lang="en-US" altLang="ja-JP" dirty="0"/>
              <a:t>COI Disclosure</a:t>
            </a:r>
            <a:endParaRPr lang="ja-JP" altLang="en-US" dirty="0"/>
          </a:p>
        </p:txBody>
      </p:sp>
    </p:spTree>
    <p:extLst>
      <p:ext uri="{BB962C8B-B14F-4D97-AF65-F5344CB8AC3E}">
        <p14:creationId xmlns:p14="http://schemas.microsoft.com/office/powerpoint/2010/main" val="24406468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BA02D-005A-A557-B5CB-36EA2A66201C}"/>
              </a:ext>
            </a:extLst>
          </p:cNvPr>
          <p:cNvSpPr>
            <a:spLocks noGrp="1"/>
          </p:cNvSpPr>
          <p:nvPr>
            <p:ph type="ctrTitle"/>
          </p:nvPr>
        </p:nvSpPr>
        <p:spPr>
          <a:xfrm>
            <a:off x="365760" y="274320"/>
            <a:ext cx="8046720" cy="342402"/>
          </a:xfrm>
        </p:spPr>
        <p:txBody>
          <a:bodyPr/>
          <a:lstStyle/>
          <a:p>
            <a:r>
              <a:rPr lang="en-US" sz="2400" b="1" dirty="0"/>
              <a:t>Clinical Dojo was highly valued by participants.</a:t>
            </a:r>
          </a:p>
        </p:txBody>
      </p:sp>
      <p:pic>
        <p:nvPicPr>
          <p:cNvPr id="4" name="Picture 3">
            <a:extLst>
              <a:ext uri="{FF2B5EF4-FFF2-40B4-BE49-F238E27FC236}">
                <a16:creationId xmlns:a16="http://schemas.microsoft.com/office/drawing/2014/main" id="{1AC440CC-62B2-9FF2-CA98-F1EF09A3D9F9}"/>
              </a:ext>
            </a:extLst>
          </p:cNvPr>
          <p:cNvPicPr>
            <a:picLocks noChangeAspect="1"/>
          </p:cNvPicPr>
          <p:nvPr/>
        </p:nvPicPr>
        <p:blipFill>
          <a:blip r:embed="rId2"/>
          <a:stretch>
            <a:fillRect/>
          </a:stretch>
        </p:blipFill>
        <p:spPr>
          <a:xfrm>
            <a:off x="365760" y="914400"/>
            <a:ext cx="8048244" cy="2287524"/>
          </a:xfrm>
          <a:prstGeom prst="rect">
            <a:avLst/>
          </a:prstGeom>
        </p:spPr>
      </p:pic>
      <p:sp>
        <p:nvSpPr>
          <p:cNvPr id="5" name="TextBox 4">
            <a:extLst>
              <a:ext uri="{FF2B5EF4-FFF2-40B4-BE49-F238E27FC236}">
                <a16:creationId xmlns:a16="http://schemas.microsoft.com/office/drawing/2014/main" id="{E2F7DC48-46F8-4D72-468E-159B89744B73}"/>
              </a:ext>
            </a:extLst>
          </p:cNvPr>
          <p:cNvSpPr txBox="1"/>
          <p:nvPr/>
        </p:nvSpPr>
        <p:spPr>
          <a:xfrm>
            <a:off x="365760" y="3383280"/>
            <a:ext cx="8046720" cy="155940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800"/>
              </a:spcAft>
              <a:buClr>
                <a:srgbClr val="000000"/>
              </a:buClr>
              <a:buSzTx/>
              <a:buFont typeface="Arial"/>
              <a:buNone/>
              <a:tabLst/>
              <a:defRPr/>
            </a:pPr>
            <a:r>
              <a:rPr kumimoji="0" lang="en-US" sz="1800" b="1" i="0" u="none" strike="noStrike" kern="0" cap="none" spc="0" normalizeH="0" baseline="0" noProof="0" dirty="0">
                <a:ln>
                  <a:noFill/>
                </a:ln>
                <a:solidFill>
                  <a:srgbClr val="595959"/>
                </a:solidFill>
                <a:effectLst/>
                <a:uLnTx/>
                <a:uFillTx/>
                <a:latin typeface="Arial"/>
                <a:cs typeface="Arial"/>
                <a:sym typeface="Arial"/>
              </a:rPr>
              <a:t>Representative comments (fifth-year medical students)</a:t>
            </a:r>
          </a:p>
          <a:p>
            <a:pPr marL="0" marR="0" lvl="0" indent="0" algn="l" defTabSz="914400" rtl="0" eaLnBrk="1" fontAlgn="auto" latinLnBrk="0" hangingPunct="1">
              <a:lnSpc>
                <a:spcPct val="100000"/>
              </a:lnSpc>
              <a:spcBef>
                <a:spcPts val="0"/>
              </a:spcBef>
              <a:spcAft>
                <a:spcPts val="800"/>
              </a:spcAft>
              <a:buClr>
                <a:srgbClr val="000000"/>
              </a:buClr>
              <a:buSzTx/>
              <a:buFont typeface="Arial"/>
              <a:buNone/>
              <a:tabLst/>
              <a:defRPr/>
            </a:pPr>
            <a:r>
              <a:rPr kumimoji="0" lang="en-US" sz="1600" b="0" i="1" u="none" strike="noStrike" kern="0" cap="none" spc="0" normalizeH="0" baseline="0" noProof="0" dirty="0">
                <a:ln>
                  <a:noFill/>
                </a:ln>
                <a:solidFill>
                  <a:srgbClr val="000000"/>
                </a:solidFill>
                <a:effectLst/>
                <a:uLnTx/>
                <a:uFillTx/>
                <a:latin typeface="Arial"/>
                <a:cs typeface="Arial"/>
                <a:sym typeface="Arial"/>
              </a:rPr>
              <a:t>"Clinical Dojo allowed me to experience the entire process from history taking to diagnosis, helping me develop stronger clinical reasoning skills."</a:t>
            </a:r>
          </a:p>
          <a:p>
            <a:pPr marL="0" marR="0" lvl="0" indent="0" algn="l" defTabSz="914400" rtl="0" eaLnBrk="1" fontAlgn="auto" latinLnBrk="0" hangingPunct="1">
              <a:lnSpc>
                <a:spcPct val="100000"/>
              </a:lnSpc>
              <a:spcBef>
                <a:spcPts val="0"/>
              </a:spcBef>
              <a:spcAft>
                <a:spcPts val="800"/>
              </a:spcAft>
              <a:buClr>
                <a:srgbClr val="000000"/>
              </a:buClr>
              <a:buSzTx/>
              <a:buFont typeface="Arial"/>
              <a:buNone/>
              <a:tabLst/>
              <a:defRPr/>
            </a:pPr>
            <a:r>
              <a:rPr kumimoji="0" lang="en-US" sz="1600" b="0" i="1" u="none" strike="noStrike" kern="0" cap="none" spc="0" normalizeH="0" baseline="0" noProof="0" dirty="0">
                <a:ln>
                  <a:noFill/>
                </a:ln>
                <a:solidFill>
                  <a:srgbClr val="000000"/>
                </a:solidFill>
                <a:effectLst/>
                <a:uLnTx/>
                <a:uFillTx/>
                <a:latin typeface="Arial"/>
                <a:cs typeface="Arial"/>
                <a:sym typeface="Arial"/>
              </a:rPr>
              <a:t>"Clinical Dojo helped me develop a habit of clinical reasoning and conduct more focused and efficient history taking."</a:t>
            </a:r>
          </a:p>
        </p:txBody>
      </p:sp>
    </p:spTree>
    <p:extLst>
      <p:ext uri="{BB962C8B-B14F-4D97-AF65-F5344CB8AC3E}">
        <p14:creationId xmlns:p14="http://schemas.microsoft.com/office/powerpoint/2010/main" val="7618567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5F531-CD2C-ABB1-1B37-9E61683110B0}"/>
              </a:ext>
            </a:extLst>
          </p:cNvPr>
          <p:cNvSpPr>
            <a:spLocks noGrp="1"/>
          </p:cNvSpPr>
          <p:nvPr>
            <p:ph type="ctrTitle"/>
          </p:nvPr>
        </p:nvSpPr>
        <p:spPr>
          <a:xfrm>
            <a:off x="365760" y="274320"/>
            <a:ext cx="7863840" cy="342402"/>
          </a:xfrm>
        </p:spPr>
        <p:txBody>
          <a:bodyPr/>
          <a:lstStyle/>
          <a:p>
            <a:r>
              <a:rPr lang="en-US" sz="2400" b="1" dirty="0"/>
              <a:t>Clinical Dojo supported preparation for overseas clinical electives.</a:t>
            </a:r>
          </a:p>
        </p:txBody>
      </p:sp>
      <p:sp>
        <p:nvSpPr>
          <p:cNvPr id="4" name="TextBox 3">
            <a:extLst>
              <a:ext uri="{FF2B5EF4-FFF2-40B4-BE49-F238E27FC236}">
                <a16:creationId xmlns:a16="http://schemas.microsoft.com/office/drawing/2014/main" id="{00484D9C-5424-63C4-DF78-1534A1A2FDB0}"/>
              </a:ext>
            </a:extLst>
          </p:cNvPr>
          <p:cNvSpPr txBox="1"/>
          <p:nvPr/>
        </p:nvSpPr>
        <p:spPr>
          <a:xfrm>
            <a:off x="365760" y="1005840"/>
            <a:ext cx="8046720" cy="391902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500"/>
              </a:spcAft>
              <a:buClr>
                <a:srgbClr val="000000"/>
              </a:buClr>
              <a:buSzTx/>
              <a:buFont typeface="Arial"/>
              <a:buNone/>
              <a:tabLst/>
              <a:defRPr/>
            </a:pPr>
            <a:r>
              <a:rPr kumimoji="0" lang="en-US" sz="1800" b="1" i="0" u="none" strike="noStrike" kern="0" cap="none" spc="0" normalizeH="0" baseline="0" noProof="0" dirty="0">
                <a:ln>
                  <a:noFill/>
                </a:ln>
                <a:solidFill>
                  <a:srgbClr val="000000"/>
                </a:solidFill>
                <a:effectLst/>
                <a:uLnTx/>
                <a:uFillTx/>
                <a:latin typeface="Arial"/>
                <a:cs typeface="Arial"/>
                <a:sym typeface="Arial"/>
              </a:rPr>
              <a:t>Preparation for overseas clinical electives</a:t>
            </a:r>
          </a:p>
          <a:p>
            <a:pPr marL="0" marR="0" lvl="0" indent="0" algn="l" defTabSz="914400" rtl="0" eaLnBrk="1" fontAlgn="auto" latinLnBrk="0" hangingPunct="1">
              <a:lnSpc>
                <a:spcPct val="100000"/>
              </a:lnSpc>
              <a:spcBef>
                <a:spcPts val="0"/>
              </a:spcBef>
              <a:spcAft>
                <a:spcPts val="500"/>
              </a:spcAft>
              <a:buClr>
                <a:srgbClr val="000000"/>
              </a:buClr>
              <a:buSzTx/>
              <a:buFont typeface="Arial"/>
              <a:buNone/>
              <a:tabLst/>
              <a:defRPr/>
            </a:pPr>
            <a:r>
              <a:rPr kumimoji="0" lang="en-US" sz="2400" b="0" i="0" u="none" strike="noStrike" kern="0" cap="none" spc="0" normalizeH="0" baseline="0" noProof="0" dirty="0">
                <a:ln>
                  <a:noFill/>
                </a:ln>
                <a:solidFill>
                  <a:srgbClr val="000000"/>
                </a:solidFill>
                <a:effectLst/>
                <a:uLnTx/>
                <a:uFillTx/>
                <a:latin typeface="Arial"/>
                <a:cs typeface="Arial"/>
                <a:sym typeface="Arial"/>
              </a:rPr>
              <a:t>		</a:t>
            </a:r>
            <a:r>
              <a:rPr kumimoji="0" lang="en-US" sz="2800" b="1" i="0" u="none" strike="noStrike" kern="0" cap="none" spc="0" normalizeH="0" baseline="0" noProof="0" dirty="0">
                <a:ln>
                  <a:noFill/>
                </a:ln>
                <a:solidFill>
                  <a:srgbClr val="00549F"/>
                </a:solidFill>
                <a:effectLst/>
                <a:uLnTx/>
                <a:uFillTx/>
                <a:latin typeface="Arial"/>
                <a:cs typeface="Arial"/>
                <a:sym typeface="Arial"/>
              </a:rPr>
              <a:t>84%</a:t>
            </a:r>
            <a:endParaRPr kumimoji="0" lang="en-US" sz="2400" b="1" i="0" u="none" strike="noStrike" kern="0" cap="none" spc="0" normalizeH="0" baseline="0" noProof="0" dirty="0">
              <a:ln>
                <a:noFill/>
              </a:ln>
              <a:solidFill>
                <a:srgbClr val="00549F"/>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500"/>
              </a:spcAft>
              <a:buClr>
                <a:srgbClr val="000000"/>
              </a:buClr>
              <a:buSzTx/>
              <a:buFont typeface="Arial"/>
              <a:buNone/>
              <a:tabLst/>
              <a:defRPr/>
            </a:pPr>
            <a:r>
              <a:rPr kumimoji="0" lang="en-US" sz="1600" b="0" i="0" u="none" strike="noStrike" kern="0" cap="none" spc="0" normalizeH="0" baseline="0" noProof="0" dirty="0">
                <a:ln>
                  <a:noFill/>
                </a:ln>
                <a:solidFill>
                  <a:srgbClr val="000000"/>
                </a:solidFill>
                <a:effectLst/>
                <a:uLnTx/>
                <a:uFillTx/>
                <a:latin typeface="Arial"/>
                <a:cs typeface="Arial"/>
                <a:sym typeface="Arial"/>
              </a:rPr>
              <a:t>reported that Clinical Dojo was useful for overseas elective preparation.</a:t>
            </a:r>
          </a:p>
          <a:p>
            <a:pPr marL="0" marR="0" lvl="0" indent="0" algn="l" defTabSz="914400" rtl="0" eaLnBrk="1" fontAlgn="auto" latinLnBrk="0" hangingPunct="1">
              <a:lnSpc>
                <a:spcPct val="100000"/>
              </a:lnSpc>
              <a:spcBef>
                <a:spcPts val="0"/>
              </a:spcBef>
              <a:spcAft>
                <a:spcPts val="500"/>
              </a:spcAft>
              <a:buClr>
                <a:srgbClr val="000000"/>
              </a:buClr>
              <a:buSzTx/>
              <a:buFont typeface="Arial"/>
              <a:buNone/>
              <a:tabLst/>
              <a:defRPr/>
            </a:pPr>
            <a:endParaRPr kumimoji="0" lang="en-US" sz="18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500"/>
              </a:spcAft>
              <a:buClr>
                <a:srgbClr val="000000"/>
              </a:buClr>
              <a:buSzTx/>
              <a:buFont typeface="Arial"/>
              <a:buNone/>
              <a:tabLst/>
              <a:defRPr/>
            </a:pPr>
            <a:r>
              <a:rPr kumimoji="0" lang="en-US" sz="1800" b="1" i="0" u="none" strike="noStrike" kern="0" cap="none" spc="0" normalizeH="0" baseline="0" noProof="0" dirty="0">
                <a:ln>
                  <a:noFill/>
                </a:ln>
                <a:solidFill>
                  <a:srgbClr val="000000"/>
                </a:solidFill>
                <a:effectLst/>
                <a:uLnTx/>
                <a:uFillTx/>
                <a:latin typeface="Arial"/>
                <a:cs typeface="Arial"/>
                <a:sym typeface="Arial"/>
              </a:rPr>
              <a:t>Active participation during overseas electives</a:t>
            </a:r>
          </a:p>
          <a:p>
            <a:pPr marL="0" marR="0" lvl="0" indent="0" algn="l" defTabSz="914400" rtl="0" eaLnBrk="1" fontAlgn="auto" latinLnBrk="0" hangingPunct="1">
              <a:lnSpc>
                <a:spcPct val="100000"/>
              </a:lnSpc>
              <a:spcBef>
                <a:spcPts val="0"/>
              </a:spcBef>
              <a:spcAft>
                <a:spcPts val="500"/>
              </a:spcAft>
              <a:buClr>
                <a:srgbClr val="000000"/>
              </a:buClr>
              <a:buSzTx/>
              <a:buFont typeface="Arial"/>
              <a:buNone/>
              <a:tabLst/>
              <a:defRPr/>
            </a:pPr>
            <a:r>
              <a:rPr kumimoji="0" lang="en-US" sz="2400" b="0" i="0" u="none" strike="noStrike" kern="0" cap="none" spc="0" normalizeH="0" baseline="0" noProof="0" dirty="0">
                <a:ln>
                  <a:noFill/>
                </a:ln>
                <a:solidFill>
                  <a:srgbClr val="000000"/>
                </a:solidFill>
                <a:effectLst/>
                <a:uLnTx/>
                <a:uFillTx/>
                <a:latin typeface="Arial"/>
                <a:cs typeface="Arial"/>
                <a:sym typeface="Arial"/>
              </a:rPr>
              <a:t>		</a:t>
            </a:r>
            <a:r>
              <a:rPr kumimoji="0" lang="en-US" sz="2800" b="1" i="0" u="none" strike="noStrike" kern="0" cap="none" spc="0" normalizeH="0" baseline="0" noProof="0" dirty="0">
                <a:ln>
                  <a:noFill/>
                </a:ln>
                <a:solidFill>
                  <a:srgbClr val="00549F"/>
                </a:solidFill>
                <a:effectLst/>
                <a:uLnTx/>
                <a:uFillTx/>
                <a:latin typeface="Arial"/>
                <a:cs typeface="Arial"/>
                <a:sym typeface="Arial"/>
              </a:rPr>
              <a:t>78%</a:t>
            </a:r>
            <a:endParaRPr kumimoji="0" lang="en-US" sz="2400" b="1" i="0" u="none" strike="noStrike" kern="0" cap="none" spc="0" normalizeH="0" baseline="0" noProof="0" dirty="0">
              <a:ln>
                <a:noFill/>
              </a:ln>
              <a:solidFill>
                <a:srgbClr val="00549F"/>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500"/>
              </a:spcAft>
              <a:buClr>
                <a:srgbClr val="000000"/>
              </a:buClr>
              <a:buSzTx/>
              <a:buFont typeface="Arial"/>
              <a:buNone/>
              <a:tabLst/>
              <a:defRPr/>
            </a:pPr>
            <a:r>
              <a:rPr kumimoji="0" lang="en-US" sz="1600" b="0" i="0" u="none" strike="noStrike" kern="0" cap="none" spc="0" normalizeH="0" baseline="0" noProof="0" dirty="0">
                <a:ln>
                  <a:noFill/>
                </a:ln>
                <a:solidFill>
                  <a:srgbClr val="000000"/>
                </a:solidFill>
                <a:effectLst/>
                <a:uLnTx/>
                <a:uFillTx/>
                <a:latin typeface="Arial"/>
                <a:cs typeface="Arial"/>
                <a:sym typeface="Arial"/>
              </a:rPr>
              <a:t>reported that Clinical Dojo facilitated active participation during overseas electives.</a:t>
            </a:r>
          </a:p>
          <a:p>
            <a:pPr marL="0" marR="0" lvl="0" indent="0" algn="l" defTabSz="914400" rtl="0" eaLnBrk="1" fontAlgn="auto" latinLnBrk="0" hangingPunct="1">
              <a:lnSpc>
                <a:spcPct val="100000"/>
              </a:lnSpc>
              <a:spcBef>
                <a:spcPts val="0"/>
              </a:spcBef>
              <a:spcAft>
                <a:spcPts val="500"/>
              </a:spcAft>
              <a:buClr>
                <a:srgbClr val="000000"/>
              </a:buClr>
              <a:buSzTx/>
              <a:buFont typeface="Arial"/>
              <a:buNone/>
              <a:tabLst/>
              <a:defRPr/>
            </a:pPr>
            <a:r>
              <a:rPr kumimoji="0" lang="en-US" sz="1200" b="0" i="0" u="none" strike="noStrike" kern="0" cap="none" spc="0" normalizeH="0" baseline="0" noProof="0" dirty="0">
                <a:ln>
                  <a:noFill/>
                </a:ln>
                <a:solidFill>
                  <a:srgbClr val="595959"/>
                </a:solidFill>
                <a:effectLst/>
                <a:uLnTx/>
                <a:uFillTx/>
                <a:latin typeface="Arial"/>
                <a:cs typeface="Arial"/>
                <a:sym typeface="Arial"/>
              </a:rPr>
              <a:t>*Answered only by participants who completed an overseas clinical elective after Clinical Dojo (n = 9).</a:t>
            </a:r>
          </a:p>
          <a:p>
            <a:pPr marL="0" marR="0" lvl="0" indent="0" algn="l" defTabSz="914400" rtl="0" eaLnBrk="1" fontAlgn="auto" latinLnBrk="0" hangingPunct="1">
              <a:lnSpc>
                <a:spcPct val="100000"/>
              </a:lnSpc>
              <a:spcBef>
                <a:spcPts val="0"/>
              </a:spcBef>
              <a:spcAft>
                <a:spcPts val="500"/>
              </a:spcAft>
              <a:buClr>
                <a:srgbClr val="000000"/>
              </a:buClr>
              <a:buSzTx/>
              <a:buFont typeface="Arial"/>
              <a:buNone/>
              <a:tabLst/>
              <a:defRPr/>
            </a:pPr>
            <a:endParaRPr kumimoji="0" lang="en-US" sz="5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500"/>
              </a:spcAft>
              <a:buClr>
                <a:srgbClr val="000000"/>
              </a:buClr>
              <a:buSzTx/>
              <a:buFont typeface="Arial"/>
              <a:buNone/>
              <a:tabLst/>
              <a:defRPr/>
            </a:pPr>
            <a:r>
              <a:rPr kumimoji="0" lang="en-US" sz="1600" b="1" i="0" u="none" strike="noStrike" kern="0" cap="none" spc="0" normalizeH="0" baseline="0" noProof="0" dirty="0">
                <a:ln>
                  <a:noFill/>
                </a:ln>
                <a:solidFill>
                  <a:srgbClr val="595959"/>
                </a:solidFill>
                <a:effectLst/>
                <a:uLnTx/>
                <a:uFillTx/>
                <a:latin typeface="Arial"/>
                <a:cs typeface="Arial"/>
                <a:sym typeface="Arial"/>
              </a:rPr>
              <a:t>Representative comment (sixth-year medical student)</a:t>
            </a:r>
          </a:p>
          <a:p>
            <a:pPr marL="0" marR="0" lvl="0" indent="0" algn="l" defTabSz="914400" rtl="0" eaLnBrk="1" fontAlgn="auto" latinLnBrk="0" hangingPunct="1">
              <a:lnSpc>
                <a:spcPct val="100000"/>
              </a:lnSpc>
              <a:spcBef>
                <a:spcPts val="0"/>
              </a:spcBef>
              <a:spcAft>
                <a:spcPts val="500"/>
              </a:spcAft>
              <a:buClr>
                <a:srgbClr val="000000"/>
              </a:buClr>
              <a:buSzTx/>
              <a:buFont typeface="Arial"/>
              <a:buNone/>
              <a:tabLst/>
              <a:defRPr/>
            </a:pPr>
            <a:r>
              <a:rPr kumimoji="0" lang="en-US" sz="1600" b="0" i="1" u="none" strike="noStrike" kern="0" cap="none" spc="0" normalizeH="0" baseline="0" noProof="0" dirty="0">
                <a:ln>
                  <a:noFill/>
                </a:ln>
                <a:solidFill>
                  <a:srgbClr val="000000"/>
                </a:solidFill>
                <a:effectLst/>
                <a:uLnTx/>
                <a:uFillTx/>
                <a:latin typeface="Arial"/>
                <a:cs typeface="Arial"/>
                <a:sym typeface="Arial"/>
              </a:rPr>
              <a:t>"Learning a structured approach to case presentations through Clinical Dojo was extremely helpful during my overseas clinical elective."</a:t>
            </a:r>
          </a:p>
        </p:txBody>
      </p:sp>
    </p:spTree>
    <p:extLst>
      <p:ext uri="{BB962C8B-B14F-4D97-AF65-F5344CB8AC3E}">
        <p14:creationId xmlns:p14="http://schemas.microsoft.com/office/powerpoint/2010/main" val="855294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56145-315E-4068-C341-260D2A6C6793}"/>
              </a:ext>
            </a:extLst>
          </p:cNvPr>
          <p:cNvSpPr>
            <a:spLocks noGrp="1"/>
          </p:cNvSpPr>
          <p:nvPr>
            <p:ph type="ctrTitle"/>
          </p:nvPr>
        </p:nvSpPr>
        <p:spPr>
          <a:xfrm>
            <a:off x="365760" y="274320"/>
            <a:ext cx="8046720" cy="342402"/>
          </a:xfrm>
        </p:spPr>
        <p:txBody>
          <a:bodyPr/>
          <a:lstStyle/>
          <a:p>
            <a:r>
              <a:rPr lang="en-US" sz="2400" b="1" dirty="0"/>
              <a:t>Clinical Dojo may complement formal curricula.</a:t>
            </a:r>
          </a:p>
        </p:txBody>
      </p:sp>
      <p:sp>
        <p:nvSpPr>
          <p:cNvPr id="4" name="TextBox 3">
            <a:extLst>
              <a:ext uri="{FF2B5EF4-FFF2-40B4-BE49-F238E27FC236}">
                <a16:creationId xmlns:a16="http://schemas.microsoft.com/office/drawing/2014/main" id="{E8AF60EB-ED12-95F0-80CE-87E2CF5FA3D1}"/>
              </a:ext>
            </a:extLst>
          </p:cNvPr>
          <p:cNvSpPr txBox="1"/>
          <p:nvPr/>
        </p:nvSpPr>
        <p:spPr>
          <a:xfrm>
            <a:off x="365760" y="822960"/>
            <a:ext cx="8321040" cy="41344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a:ln>
                  <a:noFill/>
                </a:ln>
                <a:solidFill>
                  <a:srgbClr val="00549F"/>
                </a:solidFill>
                <a:effectLst/>
                <a:uLnTx/>
                <a:uFillTx/>
                <a:latin typeface="Arial"/>
                <a:cs typeface="Arial"/>
                <a:sym typeface="Arial"/>
              </a:rPr>
              <a:t>Discussion</a:t>
            </a:r>
          </a:p>
          <a:p>
            <a:pPr marL="285750" marR="0" lvl="0"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
              <a:tabLst/>
              <a:defRPr/>
            </a:pPr>
            <a:r>
              <a:rPr kumimoji="0" lang="en-US" sz="1800" b="0" i="0" u="none" strike="noStrike" kern="0" cap="none" spc="0" normalizeH="0" baseline="0" noProof="0" dirty="0">
                <a:ln>
                  <a:noFill/>
                </a:ln>
                <a:solidFill>
                  <a:srgbClr val="000000"/>
                </a:solidFill>
                <a:effectLst/>
                <a:uLnTx/>
                <a:uFillTx/>
                <a:latin typeface="Arial"/>
                <a:cs typeface="Arial"/>
                <a:sym typeface="Arial"/>
              </a:rPr>
              <a:t>Participants perceived positive educational impacts across multiple domains.</a:t>
            </a:r>
          </a:p>
          <a:p>
            <a:pPr marL="285750" marR="0" lvl="0"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
              <a:tabLst/>
              <a:defRPr/>
            </a:pPr>
            <a:r>
              <a:rPr kumimoji="0" lang="en-US" sz="1800" b="0" i="0" u="none" strike="noStrike" kern="0" cap="none" spc="0" normalizeH="0" baseline="0" noProof="0" dirty="0">
                <a:ln>
                  <a:noFill/>
                </a:ln>
                <a:solidFill>
                  <a:srgbClr val="000000"/>
                </a:solidFill>
                <a:effectLst/>
                <a:uLnTx/>
                <a:uFillTx/>
                <a:latin typeface="Arial"/>
                <a:cs typeface="Arial"/>
                <a:sym typeface="Arial"/>
              </a:rPr>
              <a:t>Clinical Dojo provided personalized learning beyond the formal curriculum.</a:t>
            </a:r>
          </a:p>
          <a:p>
            <a:pPr marL="285750" marR="0" lvl="0" indent="-285750" algn="l" defTabSz="914400" rtl="0" eaLnBrk="1" fontAlgn="auto" latinLnBrk="0" hangingPunct="1">
              <a:lnSpc>
                <a:spcPct val="100000"/>
              </a:lnSpc>
              <a:spcBef>
                <a:spcPts val="0"/>
              </a:spcBef>
              <a:spcAft>
                <a:spcPts val="600"/>
              </a:spcAft>
              <a:buClr>
                <a:srgbClr val="000000"/>
              </a:buClr>
              <a:buSzTx/>
              <a:buFont typeface="Wingdings" panose="05000000000000000000" pitchFamily="2" charset="2"/>
              <a:buChar char="§"/>
              <a:tabLst/>
              <a:defRPr/>
            </a:pPr>
            <a:r>
              <a:rPr kumimoji="0" lang="en-US" sz="1800" b="0" i="0" u="none" strike="noStrike" kern="0" cap="none" spc="0" normalizeH="0" baseline="0" noProof="0" dirty="0">
                <a:ln>
                  <a:noFill/>
                </a:ln>
                <a:solidFill>
                  <a:srgbClr val="000000"/>
                </a:solidFill>
                <a:effectLst/>
                <a:uLnTx/>
                <a:uFillTx/>
                <a:latin typeface="Arial"/>
                <a:cs typeface="Arial"/>
                <a:sym typeface="Arial"/>
              </a:rPr>
              <a:t>Clinical Dojo may facilitate preparation for overseas clinical electives.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a:ln>
                  <a:noFill/>
                </a:ln>
                <a:solidFill>
                  <a:srgbClr val="00549F"/>
                </a:solidFill>
                <a:effectLst/>
                <a:uLnTx/>
                <a:uFillTx/>
                <a:latin typeface="Arial"/>
                <a:cs typeface="Arial"/>
                <a:sym typeface="Arial"/>
              </a:rPr>
              <a:t>Limitations</a:t>
            </a:r>
          </a:p>
          <a:p>
            <a:pPr marL="285750" marR="0" lvl="0"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
              <a:tabLst/>
              <a:defRPr/>
            </a:pPr>
            <a:r>
              <a:rPr kumimoji="0" lang="en-US" sz="1800" b="0" i="0" u="none" strike="noStrike" kern="0" cap="none" spc="0" normalizeH="0" baseline="0" noProof="0" dirty="0">
                <a:ln>
                  <a:noFill/>
                </a:ln>
                <a:solidFill>
                  <a:srgbClr val="000000"/>
                </a:solidFill>
                <a:effectLst/>
                <a:uLnTx/>
                <a:uFillTx/>
                <a:latin typeface="Arial"/>
                <a:cs typeface="Arial"/>
                <a:sym typeface="Arial"/>
              </a:rPr>
              <a:t>Small sample size</a:t>
            </a:r>
          </a:p>
          <a:p>
            <a:pPr marL="285750" marR="0" lvl="0"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
              <a:tabLst/>
              <a:defRPr/>
            </a:pPr>
            <a:r>
              <a:rPr kumimoji="0" lang="en-US" sz="1800" b="0" i="0" u="none" strike="noStrike" kern="0" cap="none" spc="0" normalizeH="0" baseline="0" noProof="0" dirty="0">
                <a:ln>
                  <a:noFill/>
                </a:ln>
                <a:solidFill>
                  <a:srgbClr val="000000"/>
                </a:solidFill>
                <a:effectLst/>
                <a:uLnTx/>
                <a:uFillTx/>
                <a:latin typeface="Arial"/>
                <a:cs typeface="Arial"/>
                <a:sym typeface="Arial"/>
              </a:rPr>
              <a:t>Self-reported outcomes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600" b="1" i="0" u="none" strike="noStrike" kern="0" cap="none" spc="0" normalizeH="0" baseline="0" noProof="0" dirty="0">
              <a:ln>
                <a:noFill/>
              </a:ln>
              <a:solidFill>
                <a:srgbClr val="00549F"/>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600"/>
              </a:spcAft>
              <a:buClr>
                <a:srgbClr val="000000"/>
              </a:buClr>
              <a:buSzTx/>
              <a:buFont typeface="Arial"/>
              <a:buNone/>
              <a:tabLst/>
              <a:defRPr/>
            </a:pPr>
            <a:r>
              <a:rPr kumimoji="0" lang="en-US" sz="1600" b="1" i="0" u="none" strike="noStrike" kern="0" cap="none" spc="0" normalizeH="0" baseline="0" noProof="0" dirty="0">
                <a:ln>
                  <a:noFill/>
                </a:ln>
                <a:solidFill>
                  <a:srgbClr val="00549F"/>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800"/>
              </a:spcAft>
              <a:buClr>
                <a:srgbClr val="000000"/>
              </a:buClr>
              <a:buSzTx/>
              <a:buFont typeface="Arial"/>
              <a:buNone/>
              <a:tabLst/>
              <a:defRPr/>
            </a:pPr>
            <a:r>
              <a:rPr kumimoji="0" lang="en-US" sz="1800" b="1" i="0" u="none" strike="noStrike" kern="0" cap="none" spc="0" normalizeH="0" baseline="0" noProof="0" dirty="0">
                <a:ln>
                  <a:noFill/>
                </a:ln>
                <a:solidFill>
                  <a:srgbClr val="00549F"/>
                </a:solidFill>
                <a:effectLst/>
                <a:uLnTx/>
                <a:uFillTx/>
                <a:latin typeface="Arial"/>
                <a:cs typeface="Arial"/>
                <a:sym typeface="Arial"/>
              </a:rPr>
              <a:t>Take-home message</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00" b="1" i="0" u="none" strike="noStrike" kern="0" cap="none" spc="0" normalizeH="0" baseline="0" noProof="0" dirty="0">
                <a:ln>
                  <a:noFill/>
                </a:ln>
                <a:solidFill>
                  <a:srgbClr val="000000"/>
                </a:solidFill>
                <a:effectLst/>
                <a:uLnTx/>
                <a:uFillTx/>
                <a:latin typeface="Arial"/>
                <a:cs typeface="Arial"/>
                <a:sym typeface="Arial"/>
              </a:rPr>
              <a:t>Clinical Dojo may complement standardized formal curricula by providing personalized opportunities to develop clinical reasoning and English clinical communication skills.</a:t>
            </a:r>
          </a:p>
        </p:txBody>
      </p:sp>
    </p:spTree>
    <p:extLst>
      <p:ext uri="{BB962C8B-B14F-4D97-AF65-F5344CB8AC3E}">
        <p14:creationId xmlns:p14="http://schemas.microsoft.com/office/powerpoint/2010/main" val="17942027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C58F41-6111-8923-77AD-DBFA95BBF50D}"/>
              </a:ext>
            </a:extLst>
          </p:cNvPr>
          <p:cNvSpPr>
            <a:spLocks noGrp="1"/>
          </p:cNvSpPr>
          <p:nvPr>
            <p:ph type="ctrTitle"/>
          </p:nvPr>
        </p:nvSpPr>
        <p:spPr/>
        <p:txBody>
          <a:bodyPr/>
          <a:lstStyle/>
          <a:p>
            <a:r>
              <a:rPr lang="en-US" sz="2400" b="1" dirty="0"/>
              <a:t>References</a:t>
            </a:r>
          </a:p>
        </p:txBody>
      </p:sp>
      <p:sp>
        <p:nvSpPr>
          <p:cNvPr id="4" name="TextBox 3">
            <a:extLst>
              <a:ext uri="{FF2B5EF4-FFF2-40B4-BE49-F238E27FC236}">
                <a16:creationId xmlns:a16="http://schemas.microsoft.com/office/drawing/2014/main" id="{55C8CD1D-561E-37DA-6693-A30D3374C650}"/>
              </a:ext>
            </a:extLst>
          </p:cNvPr>
          <p:cNvSpPr txBox="1"/>
          <p:nvPr/>
        </p:nvSpPr>
        <p:spPr>
          <a:xfrm>
            <a:off x="365760" y="1098045"/>
            <a:ext cx="8046720" cy="2816156"/>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600"/>
              </a:spcAft>
              <a:buClr>
                <a:srgbClr val="000000"/>
              </a:buClr>
              <a:buSzTx/>
              <a:buFont typeface="+mj-lt"/>
              <a:buAutoNum type="arabicPeriod"/>
              <a:tabLst/>
              <a:defRPr/>
            </a:pPr>
            <a:r>
              <a:rPr kumimoji="0" lang="en-US" sz="1800" b="0" i="0" u="none" strike="noStrike" kern="0" cap="none" spc="0" normalizeH="0" baseline="0" noProof="0" dirty="0">
                <a:ln>
                  <a:noFill/>
                </a:ln>
                <a:solidFill>
                  <a:srgbClr val="000000"/>
                </a:solidFill>
                <a:effectLst/>
                <a:uLnTx/>
                <a:uFillTx/>
                <a:latin typeface="Arial"/>
                <a:cs typeface="Arial"/>
                <a:sym typeface="Arial"/>
              </a:rPr>
              <a:t>Cooper N, et al. Consensus statement on the content of clinical reasoning curricula in undergraduate medical education. Medical Teacher. 2021.</a:t>
            </a:r>
          </a:p>
          <a:p>
            <a:pPr marL="342900" marR="0" lvl="0" indent="-342900" algn="l" defTabSz="914400" rtl="0" eaLnBrk="1" fontAlgn="auto" latinLnBrk="0" hangingPunct="1">
              <a:lnSpc>
                <a:spcPct val="100000"/>
              </a:lnSpc>
              <a:spcBef>
                <a:spcPts val="0"/>
              </a:spcBef>
              <a:spcAft>
                <a:spcPts val="600"/>
              </a:spcAft>
              <a:buClr>
                <a:srgbClr val="000000"/>
              </a:buClr>
              <a:buSzTx/>
              <a:buFont typeface="+mj-lt"/>
              <a:buAutoNum type="arabicPeriod"/>
              <a:tabLst/>
              <a:defRPr/>
            </a:pPr>
            <a:r>
              <a:rPr kumimoji="0" lang="en-US" sz="1800" b="0" i="0" u="none" strike="noStrike" kern="0" cap="none" spc="0" normalizeH="0" baseline="0" noProof="0" dirty="0">
                <a:ln>
                  <a:noFill/>
                </a:ln>
                <a:solidFill>
                  <a:srgbClr val="000000"/>
                </a:solidFill>
                <a:effectLst/>
                <a:uLnTx/>
                <a:uFillTx/>
                <a:latin typeface="Arial"/>
                <a:cs typeface="Arial"/>
                <a:sym typeface="Arial"/>
              </a:rPr>
              <a:t>Association of American Medical Colleges. Core </a:t>
            </a:r>
            <a:r>
              <a:rPr kumimoji="0" lang="en-US" sz="1800" b="0" i="0" u="none" strike="noStrike" kern="0" cap="none" spc="0" normalizeH="0" baseline="0" noProof="0" dirty="0" err="1">
                <a:ln>
                  <a:noFill/>
                </a:ln>
                <a:solidFill>
                  <a:srgbClr val="000000"/>
                </a:solidFill>
                <a:effectLst/>
                <a:uLnTx/>
                <a:uFillTx/>
                <a:latin typeface="Arial"/>
                <a:cs typeface="Arial"/>
                <a:sym typeface="Arial"/>
              </a:rPr>
              <a:t>Entrustable</a:t>
            </a:r>
            <a:r>
              <a:rPr kumimoji="0" lang="en-US" sz="1800" b="0" i="0" u="none" strike="noStrike" kern="0" cap="none" spc="0" normalizeH="0" baseline="0" noProof="0" dirty="0">
                <a:ln>
                  <a:noFill/>
                </a:ln>
                <a:solidFill>
                  <a:srgbClr val="000000"/>
                </a:solidFill>
                <a:effectLst/>
                <a:uLnTx/>
                <a:uFillTx/>
                <a:latin typeface="Arial"/>
                <a:cs typeface="Arial"/>
                <a:sym typeface="Arial"/>
              </a:rPr>
              <a:t> Professional Activities for Entering Residency. 2014.</a:t>
            </a:r>
          </a:p>
          <a:p>
            <a:pPr marL="342900" marR="0" lvl="0" indent="-342900" algn="l" defTabSz="914400" rtl="0" eaLnBrk="1" fontAlgn="auto" latinLnBrk="0" hangingPunct="1">
              <a:lnSpc>
                <a:spcPct val="100000"/>
              </a:lnSpc>
              <a:spcBef>
                <a:spcPts val="0"/>
              </a:spcBef>
              <a:spcAft>
                <a:spcPts val="600"/>
              </a:spcAft>
              <a:buClr>
                <a:srgbClr val="000000"/>
              </a:buClr>
              <a:buSzTx/>
              <a:buFont typeface="+mj-lt"/>
              <a:buAutoNum type="arabicPeriod"/>
              <a:tabLst/>
              <a:defRPr/>
            </a:pPr>
            <a:r>
              <a:rPr kumimoji="0" lang="en-US" sz="1800" b="0" i="0" u="none" strike="noStrike" kern="0" cap="none" spc="0" normalizeH="0" baseline="0" noProof="0" dirty="0">
                <a:ln>
                  <a:noFill/>
                </a:ln>
                <a:solidFill>
                  <a:srgbClr val="000000"/>
                </a:solidFill>
                <a:effectLst/>
                <a:uLnTx/>
                <a:uFillTx/>
                <a:latin typeface="Arial"/>
                <a:cs typeface="Arial"/>
                <a:sym typeface="Arial"/>
              </a:rPr>
              <a:t>Muthukumar R, et al. Preclinical Medical Students' Perspectives and Experiences With Structured Web-Based English for Medical Purposes Courses: Cross-Sectional Study. JMIR Medical Education. 2025.</a:t>
            </a:r>
          </a:p>
          <a:p>
            <a:pPr marL="342900" marR="0" lvl="0" indent="-342900" algn="l" defTabSz="914400" rtl="0" eaLnBrk="1" fontAlgn="auto" latinLnBrk="0" hangingPunct="1">
              <a:lnSpc>
                <a:spcPct val="100000"/>
              </a:lnSpc>
              <a:spcBef>
                <a:spcPts val="0"/>
              </a:spcBef>
              <a:spcAft>
                <a:spcPts val="600"/>
              </a:spcAft>
              <a:buClr>
                <a:srgbClr val="000000"/>
              </a:buClr>
              <a:buSzTx/>
              <a:buFont typeface="+mj-lt"/>
              <a:buAutoNum type="arabicPeriod"/>
              <a:tabLst/>
              <a:defRPr/>
            </a:pPr>
            <a:r>
              <a:rPr kumimoji="0" lang="en-US" sz="1800" b="0" i="0" u="none" strike="noStrike" kern="0" cap="none" spc="0" normalizeH="0" baseline="0" noProof="0" dirty="0">
                <a:ln>
                  <a:noFill/>
                </a:ln>
                <a:solidFill>
                  <a:srgbClr val="000000"/>
                </a:solidFill>
                <a:effectLst/>
                <a:uLnTx/>
                <a:uFillTx/>
                <a:latin typeface="Arial"/>
                <a:cs typeface="Arial"/>
                <a:sym typeface="Arial"/>
              </a:rPr>
              <a:t>Kim S, et al. Extracurricular activities in medical education: an integrative literature review. BMC Medical Education. 2023.</a:t>
            </a:r>
          </a:p>
        </p:txBody>
      </p:sp>
    </p:spTree>
    <p:extLst>
      <p:ext uri="{BB962C8B-B14F-4D97-AF65-F5344CB8AC3E}">
        <p14:creationId xmlns:p14="http://schemas.microsoft.com/office/powerpoint/2010/main" val="32238437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49773-6220-CE30-AD57-CED5273A127D}"/>
            </a:ext>
          </a:extLst>
        </p:cNvPr>
        <p:cNvGrpSpPr/>
        <p:nvPr/>
      </p:nvGrpSpPr>
      <p:grpSpPr>
        <a:xfrm>
          <a:off x="0" y="0"/>
          <a:ext cx="0" cy="0"/>
          <a:chOff x="0" y="0"/>
          <a:chExt cx="0" cy="0"/>
        </a:xfrm>
      </p:grpSpPr>
      <p:sp>
        <p:nvSpPr>
          <p:cNvPr id="503" name="Google Shape;503;p61">
            <a:extLst>
              <a:ext uri="{FF2B5EF4-FFF2-40B4-BE49-F238E27FC236}">
                <a16:creationId xmlns:a16="http://schemas.microsoft.com/office/drawing/2014/main" id="{9E7532F4-3094-0F8A-0688-E4AC66C5F099}"/>
              </a:ext>
            </a:extLst>
          </p:cNvPr>
          <p:cNvSpPr txBox="1"/>
          <p:nvPr/>
        </p:nvSpPr>
        <p:spPr>
          <a:xfrm>
            <a:off x="582702" y="1173888"/>
            <a:ext cx="829650" cy="603242"/>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132C96"/>
              </a:buClr>
              <a:buSzPts val="2800"/>
              <a:buFont typeface="Noto Sans"/>
              <a:buNone/>
            </a:pPr>
            <a:r>
              <a:rPr lang="ja" sz="2800" b="1" i="0" u="none" strike="noStrike" cap="none" dirty="0">
                <a:solidFill>
                  <a:srgbClr val="132C96"/>
                </a:solidFill>
                <a:latin typeface="Noto Sans"/>
                <a:ea typeface="Noto Sans"/>
                <a:cs typeface="Noto Sans"/>
                <a:sym typeface="Noto Sans"/>
              </a:rPr>
              <a:t>0</a:t>
            </a:r>
            <a:r>
              <a:rPr lang="en-US" altLang="ja" sz="2800" b="1" dirty="0">
                <a:solidFill>
                  <a:srgbClr val="132C96"/>
                </a:solidFill>
                <a:latin typeface="Noto Sans"/>
                <a:ea typeface="Noto Sans"/>
                <a:cs typeface="Noto Sans"/>
                <a:sym typeface="Noto Sans"/>
              </a:rPr>
              <a:t>3</a:t>
            </a:r>
            <a:endParaRPr sz="700" b="0" i="0" u="none" strike="noStrike" cap="none" dirty="0">
              <a:solidFill>
                <a:srgbClr val="000000"/>
              </a:solidFill>
              <a:latin typeface="Meiryo"/>
              <a:ea typeface="Meiryo"/>
              <a:cs typeface="Meiryo"/>
              <a:sym typeface="Meiryo"/>
            </a:endParaRPr>
          </a:p>
        </p:txBody>
      </p:sp>
      <p:cxnSp>
        <p:nvCxnSpPr>
          <p:cNvPr id="4" name="直線コネクタ 3">
            <a:extLst>
              <a:ext uri="{FF2B5EF4-FFF2-40B4-BE49-F238E27FC236}">
                <a16:creationId xmlns:a16="http://schemas.microsoft.com/office/drawing/2014/main" id="{931E4DCB-F9A9-76A8-F3A9-1C5F7F8C92CD}"/>
              </a:ext>
            </a:extLst>
          </p:cNvPr>
          <p:cNvCxnSpPr>
            <a:cxnSpLocks/>
          </p:cNvCxnSpPr>
          <p:nvPr/>
        </p:nvCxnSpPr>
        <p:spPr>
          <a:xfrm>
            <a:off x="760460" y="1777130"/>
            <a:ext cx="474133" cy="0"/>
          </a:xfrm>
          <a:prstGeom prst="line">
            <a:avLst/>
          </a:prstGeom>
          <a:ln w="38100">
            <a:solidFill>
              <a:srgbClr val="132C96"/>
            </a:solidFill>
          </a:ln>
        </p:spPr>
        <p:style>
          <a:lnRef idx="1">
            <a:schemeClr val="accent1"/>
          </a:lnRef>
          <a:fillRef idx="0">
            <a:schemeClr val="accent1"/>
          </a:fillRef>
          <a:effectRef idx="0">
            <a:schemeClr val="accent1"/>
          </a:effectRef>
          <a:fontRef idx="minor">
            <a:schemeClr val="tx1"/>
          </a:fontRef>
        </p:style>
      </p:cxnSp>
      <p:sp>
        <p:nvSpPr>
          <p:cNvPr id="500" name="Google Shape;500;p61">
            <a:extLst>
              <a:ext uri="{FF2B5EF4-FFF2-40B4-BE49-F238E27FC236}">
                <a16:creationId xmlns:a16="http://schemas.microsoft.com/office/drawing/2014/main" id="{527D0833-5D00-5337-4677-1CB83195EA8A}"/>
              </a:ext>
            </a:extLst>
          </p:cNvPr>
          <p:cNvSpPr txBox="1"/>
          <p:nvPr/>
        </p:nvSpPr>
        <p:spPr>
          <a:xfrm>
            <a:off x="1412352" y="2237306"/>
            <a:ext cx="6668392" cy="1034129"/>
          </a:xfrm>
          <a:prstGeom prst="rect">
            <a:avLst/>
          </a:prstGeom>
          <a:noFill/>
          <a:ln>
            <a:noFill/>
          </a:ln>
        </p:spPr>
        <p:txBody>
          <a:bodyPr spcFirstLastPara="1" wrap="square" lIns="0" tIns="0" rIns="0" bIns="0" anchor="t" anchorCtr="0">
            <a:spAutoFit/>
          </a:bodyPr>
          <a:lstStyle/>
          <a:p>
            <a:pPr>
              <a:lnSpc>
                <a:spcPct val="139979"/>
              </a:lnSpc>
              <a:buClr>
                <a:srgbClr val="132C96"/>
              </a:buClr>
              <a:buSzPts val="2400"/>
            </a:pPr>
            <a:r>
              <a:rPr lang="en-US" altLang="ja-JP" sz="2400" b="1" dirty="0">
                <a:solidFill>
                  <a:srgbClr val="132C96"/>
                </a:solidFill>
                <a:latin typeface="Meiryo"/>
                <a:ea typeface="Meiryo"/>
              </a:rPr>
              <a:t>Current status and future potential of Medical English Education</a:t>
            </a:r>
            <a:endParaRPr lang="en-US" altLang="ja" sz="2400" b="1" dirty="0">
              <a:solidFill>
                <a:srgbClr val="132C96"/>
              </a:solidFill>
              <a:latin typeface="Meiryo"/>
              <a:ea typeface="Meiryo"/>
              <a:sym typeface="Meiryo"/>
            </a:endParaRPr>
          </a:p>
        </p:txBody>
      </p:sp>
    </p:spTree>
    <p:extLst>
      <p:ext uri="{BB962C8B-B14F-4D97-AF65-F5344CB8AC3E}">
        <p14:creationId xmlns:p14="http://schemas.microsoft.com/office/powerpoint/2010/main" val="8506531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6473D6-D7B8-34EE-0E66-505BB739D57B}"/>
            </a:ext>
          </a:extLst>
        </p:cNvPr>
        <p:cNvGrpSpPr/>
        <p:nvPr/>
      </p:nvGrpSpPr>
      <p:grpSpPr>
        <a:xfrm>
          <a:off x="0" y="0"/>
          <a:ext cx="0" cy="0"/>
          <a:chOff x="0" y="0"/>
          <a:chExt cx="0" cy="0"/>
        </a:xfrm>
      </p:grpSpPr>
      <p:sp>
        <p:nvSpPr>
          <p:cNvPr id="4" name="タイトル 1">
            <a:extLst>
              <a:ext uri="{FF2B5EF4-FFF2-40B4-BE49-F238E27FC236}">
                <a16:creationId xmlns:a16="http://schemas.microsoft.com/office/drawing/2014/main" id="{47E9B5C9-B894-51A1-89B6-FEEEBCC15BD8}"/>
              </a:ext>
            </a:extLst>
          </p:cNvPr>
          <p:cNvSpPr>
            <a:spLocks noGrp="1"/>
          </p:cNvSpPr>
          <p:nvPr>
            <p:ph type="title"/>
          </p:nvPr>
        </p:nvSpPr>
        <p:spPr>
          <a:xfrm>
            <a:off x="382616" y="-239854"/>
            <a:ext cx="8515350" cy="1719539"/>
          </a:xfrm>
        </p:spPr>
        <p:txBody>
          <a:bodyPr>
            <a:normAutofit/>
          </a:bodyPr>
          <a:lstStyle/>
          <a:p>
            <a:r>
              <a:rPr lang="en-US" altLang="ja-JP" sz="2200" dirty="0">
                <a:solidFill>
                  <a:srgbClr val="132C96"/>
                </a:solidFill>
                <a:latin typeface="Meiryo"/>
                <a:ea typeface="Meiryo"/>
                <a:sym typeface="Meiryo"/>
              </a:rPr>
              <a:t>Medical English Education by Team WADA</a:t>
            </a:r>
            <a:endParaRPr lang="ja-JP" altLang="en-US" sz="2200" dirty="0">
              <a:solidFill>
                <a:srgbClr val="132C96"/>
              </a:solidFill>
              <a:latin typeface="Meiryo"/>
              <a:ea typeface="Meiryo"/>
              <a:sym typeface="Meiryo"/>
            </a:endParaRPr>
          </a:p>
        </p:txBody>
      </p:sp>
      <p:grpSp>
        <p:nvGrpSpPr>
          <p:cNvPr id="8" name="グループ化 7">
            <a:extLst>
              <a:ext uri="{FF2B5EF4-FFF2-40B4-BE49-F238E27FC236}">
                <a16:creationId xmlns:a16="http://schemas.microsoft.com/office/drawing/2014/main" id="{465C4103-B9BB-4A9A-17AF-12B2573C58C1}"/>
              </a:ext>
            </a:extLst>
          </p:cNvPr>
          <p:cNvGrpSpPr/>
          <p:nvPr/>
        </p:nvGrpSpPr>
        <p:grpSpPr>
          <a:xfrm>
            <a:off x="759691" y="1472686"/>
            <a:ext cx="2240848" cy="2413742"/>
            <a:chOff x="640098" y="1869810"/>
            <a:chExt cx="2240848" cy="2413742"/>
          </a:xfrm>
        </p:grpSpPr>
        <p:sp>
          <p:nvSpPr>
            <p:cNvPr id="9" name="四角形: 角を丸くする 8">
              <a:extLst>
                <a:ext uri="{FF2B5EF4-FFF2-40B4-BE49-F238E27FC236}">
                  <a16:creationId xmlns:a16="http://schemas.microsoft.com/office/drawing/2014/main" id="{5648DF48-6A6C-2F7A-CD87-E78A6103724A}"/>
                </a:ext>
              </a:extLst>
            </p:cNvPr>
            <p:cNvSpPr/>
            <p:nvPr/>
          </p:nvSpPr>
          <p:spPr>
            <a:xfrm>
              <a:off x="640098" y="1869810"/>
              <a:ext cx="2240848" cy="2260190"/>
            </a:xfrm>
            <a:prstGeom prst="round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四角形: 角を丸くする 9">
              <a:extLst>
                <a:ext uri="{FF2B5EF4-FFF2-40B4-BE49-F238E27FC236}">
                  <a16:creationId xmlns:a16="http://schemas.microsoft.com/office/drawing/2014/main" id="{096CCA8A-CB91-4DFA-DB00-EBE49707E417}"/>
                </a:ext>
              </a:extLst>
            </p:cNvPr>
            <p:cNvSpPr/>
            <p:nvPr/>
          </p:nvSpPr>
          <p:spPr>
            <a:xfrm>
              <a:off x="640098" y="2008626"/>
              <a:ext cx="2240848" cy="2274926"/>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grpSp>
        <p:nvGrpSpPr>
          <p:cNvPr id="14" name="グループ化 13">
            <a:extLst>
              <a:ext uri="{FF2B5EF4-FFF2-40B4-BE49-F238E27FC236}">
                <a16:creationId xmlns:a16="http://schemas.microsoft.com/office/drawing/2014/main" id="{7D3D3771-BFB8-5200-026F-726A13B8A917}"/>
              </a:ext>
            </a:extLst>
          </p:cNvPr>
          <p:cNvGrpSpPr/>
          <p:nvPr/>
        </p:nvGrpSpPr>
        <p:grpSpPr>
          <a:xfrm>
            <a:off x="6137790" y="1488597"/>
            <a:ext cx="2240848" cy="2413742"/>
            <a:chOff x="640098" y="1869810"/>
            <a:chExt cx="2240848" cy="2413742"/>
          </a:xfrm>
        </p:grpSpPr>
        <p:sp>
          <p:nvSpPr>
            <p:cNvPr id="15" name="四角形: 角を丸くする 14">
              <a:extLst>
                <a:ext uri="{FF2B5EF4-FFF2-40B4-BE49-F238E27FC236}">
                  <a16:creationId xmlns:a16="http://schemas.microsoft.com/office/drawing/2014/main" id="{FD6F24EE-DB57-9DEA-0911-CA235FBBE266}"/>
                </a:ext>
              </a:extLst>
            </p:cNvPr>
            <p:cNvSpPr/>
            <p:nvPr/>
          </p:nvSpPr>
          <p:spPr>
            <a:xfrm>
              <a:off x="640098" y="1869810"/>
              <a:ext cx="2240848" cy="2260190"/>
            </a:xfrm>
            <a:prstGeom prst="round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四角形: 角を丸くする 15">
              <a:extLst>
                <a:ext uri="{FF2B5EF4-FFF2-40B4-BE49-F238E27FC236}">
                  <a16:creationId xmlns:a16="http://schemas.microsoft.com/office/drawing/2014/main" id="{4F536565-E7F9-318C-69F7-0F48145084BC}"/>
                </a:ext>
              </a:extLst>
            </p:cNvPr>
            <p:cNvSpPr/>
            <p:nvPr/>
          </p:nvSpPr>
          <p:spPr>
            <a:xfrm>
              <a:off x="640098" y="2008626"/>
              <a:ext cx="2240848" cy="2274926"/>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grpSp>
        <p:nvGrpSpPr>
          <p:cNvPr id="17" name="グループ化 16">
            <a:extLst>
              <a:ext uri="{FF2B5EF4-FFF2-40B4-BE49-F238E27FC236}">
                <a16:creationId xmlns:a16="http://schemas.microsoft.com/office/drawing/2014/main" id="{A807AE63-D644-972F-A7BF-1A33BA129921}"/>
              </a:ext>
            </a:extLst>
          </p:cNvPr>
          <p:cNvGrpSpPr/>
          <p:nvPr/>
        </p:nvGrpSpPr>
        <p:grpSpPr>
          <a:xfrm>
            <a:off x="3377614" y="1484689"/>
            <a:ext cx="2240848" cy="2413742"/>
            <a:chOff x="640098" y="1869810"/>
            <a:chExt cx="2240848" cy="2413742"/>
          </a:xfrm>
        </p:grpSpPr>
        <p:sp>
          <p:nvSpPr>
            <p:cNvPr id="18" name="四角形: 角を丸くする 17">
              <a:extLst>
                <a:ext uri="{FF2B5EF4-FFF2-40B4-BE49-F238E27FC236}">
                  <a16:creationId xmlns:a16="http://schemas.microsoft.com/office/drawing/2014/main" id="{F249B36D-BCF2-BEB0-56D9-E29B437F8521}"/>
                </a:ext>
              </a:extLst>
            </p:cNvPr>
            <p:cNvSpPr/>
            <p:nvPr/>
          </p:nvSpPr>
          <p:spPr>
            <a:xfrm>
              <a:off x="640098" y="1869810"/>
              <a:ext cx="2240848" cy="2260190"/>
            </a:xfrm>
            <a:prstGeom prst="round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四角形: 角を丸くする 18">
              <a:extLst>
                <a:ext uri="{FF2B5EF4-FFF2-40B4-BE49-F238E27FC236}">
                  <a16:creationId xmlns:a16="http://schemas.microsoft.com/office/drawing/2014/main" id="{B1B5D92D-868E-1549-DA99-AF2F4C73D461}"/>
                </a:ext>
              </a:extLst>
            </p:cNvPr>
            <p:cNvSpPr/>
            <p:nvPr/>
          </p:nvSpPr>
          <p:spPr>
            <a:xfrm>
              <a:off x="640098" y="2008626"/>
              <a:ext cx="2240848" cy="2274926"/>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21" name="テキスト ボックス 20">
            <a:extLst>
              <a:ext uri="{FF2B5EF4-FFF2-40B4-BE49-F238E27FC236}">
                <a16:creationId xmlns:a16="http://schemas.microsoft.com/office/drawing/2014/main" id="{7680DE19-606A-880B-DC9A-9D0FD32DE8E1}"/>
              </a:ext>
            </a:extLst>
          </p:cNvPr>
          <p:cNvSpPr txBox="1"/>
          <p:nvPr/>
        </p:nvSpPr>
        <p:spPr>
          <a:xfrm>
            <a:off x="1015972" y="3212681"/>
            <a:ext cx="2796319" cy="584775"/>
          </a:xfrm>
          <a:prstGeom prst="rect">
            <a:avLst/>
          </a:prstGeom>
          <a:noFill/>
        </p:spPr>
        <p:txBody>
          <a:bodyPr wrap="square">
            <a:spAutoFit/>
          </a:bodyPr>
          <a:lstStyle/>
          <a:p>
            <a:r>
              <a:rPr lang="ja-JP" altLang="ja-JP" sz="1600" dirty="0"/>
              <a:t>What Members </a:t>
            </a:r>
            <a:endParaRPr lang="en-US" altLang="ja-JP" sz="1600" dirty="0"/>
          </a:p>
          <a:p>
            <a:r>
              <a:rPr lang="ja-JP" altLang="ja-JP" sz="1600" dirty="0"/>
              <a:t>Expected</a:t>
            </a:r>
            <a:endParaRPr lang="ja-JP" altLang="en-US" sz="1600" dirty="0"/>
          </a:p>
        </p:txBody>
      </p:sp>
      <p:sp>
        <p:nvSpPr>
          <p:cNvPr id="22" name="テキスト ボックス 21">
            <a:extLst>
              <a:ext uri="{FF2B5EF4-FFF2-40B4-BE49-F238E27FC236}">
                <a16:creationId xmlns:a16="http://schemas.microsoft.com/office/drawing/2014/main" id="{4415B78D-BD45-134F-C0CB-2B197FFA7E18}"/>
              </a:ext>
            </a:extLst>
          </p:cNvPr>
          <p:cNvSpPr txBox="1"/>
          <p:nvPr/>
        </p:nvSpPr>
        <p:spPr>
          <a:xfrm>
            <a:off x="3812291" y="3228920"/>
            <a:ext cx="1675788" cy="584775"/>
          </a:xfrm>
          <a:prstGeom prst="rect">
            <a:avLst/>
          </a:prstGeom>
          <a:noFill/>
        </p:spPr>
        <p:txBody>
          <a:bodyPr wrap="square">
            <a:spAutoFit/>
          </a:bodyPr>
          <a:lstStyle/>
          <a:p>
            <a:r>
              <a:rPr lang="en-US" altLang="ja-JP" sz="1600" dirty="0"/>
              <a:t>Benefit</a:t>
            </a:r>
            <a:r>
              <a:rPr lang="ja-JP" altLang="ja-JP" sz="1600" dirty="0"/>
              <a:t>s of Participation</a:t>
            </a:r>
            <a:endParaRPr lang="ja-JP" altLang="en-US" sz="1600" dirty="0"/>
          </a:p>
        </p:txBody>
      </p:sp>
      <p:sp>
        <p:nvSpPr>
          <p:cNvPr id="3" name="テキスト ボックス 2">
            <a:extLst>
              <a:ext uri="{FF2B5EF4-FFF2-40B4-BE49-F238E27FC236}">
                <a16:creationId xmlns:a16="http://schemas.microsoft.com/office/drawing/2014/main" id="{FA33E1B8-5FCF-EEFF-8216-B329CE1D37C0}"/>
              </a:ext>
            </a:extLst>
          </p:cNvPr>
          <p:cNvSpPr txBox="1"/>
          <p:nvPr/>
        </p:nvSpPr>
        <p:spPr>
          <a:xfrm>
            <a:off x="6389532" y="3245715"/>
            <a:ext cx="1848695" cy="584775"/>
          </a:xfrm>
          <a:prstGeom prst="rect">
            <a:avLst/>
          </a:prstGeom>
          <a:noFill/>
        </p:spPr>
        <p:txBody>
          <a:bodyPr wrap="square">
            <a:spAutoFit/>
          </a:bodyPr>
          <a:lstStyle/>
          <a:p>
            <a:r>
              <a:rPr lang="ja-JP" altLang="ja-JP" sz="1600" dirty="0"/>
              <a:t>Suggestions for Improvement</a:t>
            </a:r>
            <a:endParaRPr lang="ja-JP" altLang="en-US" sz="1600" dirty="0"/>
          </a:p>
        </p:txBody>
      </p:sp>
      <p:pic>
        <p:nvPicPr>
          <p:cNvPr id="27" name="図 26">
            <a:extLst>
              <a:ext uri="{FF2B5EF4-FFF2-40B4-BE49-F238E27FC236}">
                <a16:creationId xmlns:a16="http://schemas.microsoft.com/office/drawing/2014/main" id="{BD84D730-AA4A-5885-7EFB-A919D8CB3D8A}"/>
              </a:ext>
            </a:extLst>
          </p:cNvPr>
          <p:cNvPicPr>
            <a:picLocks noChangeAspect="1"/>
          </p:cNvPicPr>
          <p:nvPr/>
        </p:nvPicPr>
        <p:blipFill>
          <a:blip r:embed="rId3"/>
          <a:stretch/>
        </p:blipFill>
        <p:spPr>
          <a:xfrm>
            <a:off x="1085352" y="1623505"/>
            <a:ext cx="1589525" cy="1503662"/>
          </a:xfrm>
          <a:prstGeom prst="rect">
            <a:avLst/>
          </a:prstGeom>
        </p:spPr>
      </p:pic>
      <p:pic>
        <p:nvPicPr>
          <p:cNvPr id="29" name="図 28">
            <a:extLst>
              <a:ext uri="{FF2B5EF4-FFF2-40B4-BE49-F238E27FC236}">
                <a16:creationId xmlns:a16="http://schemas.microsoft.com/office/drawing/2014/main" id="{9100ACD1-609C-C7BA-49A1-BD448BDEA3EC}"/>
              </a:ext>
            </a:extLst>
          </p:cNvPr>
          <p:cNvPicPr>
            <a:picLocks noChangeAspect="1"/>
          </p:cNvPicPr>
          <p:nvPr/>
        </p:nvPicPr>
        <p:blipFill>
          <a:blip r:embed="rId4"/>
          <a:stretch/>
        </p:blipFill>
        <p:spPr>
          <a:xfrm>
            <a:off x="3614392" y="1744298"/>
            <a:ext cx="1873687" cy="1501417"/>
          </a:xfrm>
          <a:prstGeom prst="rect">
            <a:avLst/>
          </a:prstGeom>
        </p:spPr>
      </p:pic>
      <p:pic>
        <p:nvPicPr>
          <p:cNvPr id="30" name="図 29">
            <a:extLst>
              <a:ext uri="{FF2B5EF4-FFF2-40B4-BE49-F238E27FC236}">
                <a16:creationId xmlns:a16="http://schemas.microsoft.com/office/drawing/2014/main" id="{4C991BDF-C63D-3B6A-3ADC-0EC79F25FACF}"/>
              </a:ext>
            </a:extLst>
          </p:cNvPr>
          <p:cNvPicPr>
            <a:picLocks noChangeAspect="1"/>
          </p:cNvPicPr>
          <p:nvPr/>
        </p:nvPicPr>
        <p:blipFill>
          <a:blip r:embed="rId5"/>
          <a:stretch/>
        </p:blipFill>
        <p:spPr>
          <a:xfrm>
            <a:off x="6766724" y="1700818"/>
            <a:ext cx="948408" cy="1588375"/>
          </a:xfrm>
          <a:prstGeom prst="rect">
            <a:avLst/>
          </a:prstGeom>
        </p:spPr>
      </p:pic>
    </p:spTree>
    <p:extLst>
      <p:ext uri="{BB962C8B-B14F-4D97-AF65-F5344CB8AC3E}">
        <p14:creationId xmlns:p14="http://schemas.microsoft.com/office/powerpoint/2010/main" val="11347143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ED894-4193-C11A-BE75-4252E22BA0A6}"/>
            </a:ext>
          </a:extLst>
        </p:cNvPr>
        <p:cNvGrpSpPr/>
        <p:nvPr/>
      </p:nvGrpSpPr>
      <p:grpSpPr>
        <a:xfrm>
          <a:off x="0" y="0"/>
          <a:ext cx="0" cy="0"/>
          <a:chOff x="0" y="0"/>
          <a:chExt cx="0" cy="0"/>
        </a:xfrm>
      </p:grpSpPr>
      <p:grpSp>
        <p:nvGrpSpPr>
          <p:cNvPr id="11" name="グループ化 10">
            <a:extLst>
              <a:ext uri="{FF2B5EF4-FFF2-40B4-BE49-F238E27FC236}">
                <a16:creationId xmlns:a16="http://schemas.microsoft.com/office/drawing/2014/main" id="{AA877F28-F44F-B784-CC21-CB106AFB62C3}"/>
              </a:ext>
            </a:extLst>
          </p:cNvPr>
          <p:cNvGrpSpPr/>
          <p:nvPr/>
        </p:nvGrpSpPr>
        <p:grpSpPr>
          <a:xfrm>
            <a:off x="438108" y="400988"/>
            <a:ext cx="7729847" cy="687803"/>
            <a:chOff x="0" y="218710"/>
            <a:chExt cx="10306462" cy="917071"/>
          </a:xfrm>
        </p:grpSpPr>
        <p:sp>
          <p:nvSpPr>
            <p:cNvPr id="12" name="四角形: 角を丸くする 11">
              <a:extLst>
                <a:ext uri="{FF2B5EF4-FFF2-40B4-BE49-F238E27FC236}">
                  <a16:creationId xmlns:a16="http://schemas.microsoft.com/office/drawing/2014/main" id="{078C806C-A450-8E2D-11D0-6355951592EE}"/>
                </a:ext>
              </a:extLst>
            </p:cNvPr>
            <p:cNvSpPr/>
            <p:nvPr/>
          </p:nvSpPr>
          <p:spPr>
            <a:xfrm>
              <a:off x="0" y="218710"/>
              <a:ext cx="10306462" cy="917071"/>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defTabSz="685800">
                <a:buClrTx/>
              </a:pPr>
              <a:endParaRPr kumimoji="1" lang="ja-JP" altLang="en-US" sz="1350" kern="1200">
                <a:solidFill>
                  <a:prstClr val="white"/>
                </a:solidFill>
                <a:latin typeface="游ゴシック" panose="020F0502020204030204"/>
                <a:ea typeface="游ゴシック" panose="020B0400000000000000" pitchFamily="50" charset="-128"/>
              </a:endParaRPr>
            </a:p>
          </p:txBody>
        </p:sp>
        <p:sp>
          <p:nvSpPr>
            <p:cNvPr id="13" name="四角形: 角を丸くする 4">
              <a:extLst>
                <a:ext uri="{FF2B5EF4-FFF2-40B4-BE49-F238E27FC236}">
                  <a16:creationId xmlns:a16="http://schemas.microsoft.com/office/drawing/2014/main" id="{0D6F2549-8E4E-9525-2487-E839C3F5BCE6}"/>
                </a:ext>
              </a:extLst>
            </p:cNvPr>
            <p:cNvSpPr txBox="1"/>
            <p:nvPr/>
          </p:nvSpPr>
          <p:spPr>
            <a:xfrm>
              <a:off x="44768" y="308246"/>
              <a:ext cx="10216926" cy="8275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5725" tIns="85725" rIns="85725" bIns="85725" numCol="1" spcCol="1270" anchor="ctr" anchorCtr="0">
              <a:noAutofit/>
            </a:bodyPr>
            <a:lstStyle/>
            <a:p>
              <a:pPr defTabSz="1000125">
                <a:lnSpc>
                  <a:spcPct val="90000"/>
                </a:lnSpc>
                <a:spcBef>
                  <a:spcPct val="0"/>
                </a:spcBef>
                <a:spcAft>
                  <a:spcPct val="35000"/>
                </a:spcAft>
                <a:buClrTx/>
              </a:pPr>
              <a:r>
                <a:rPr lang="ja-JP" altLang="ja-JP" sz="2400" b="1" dirty="0">
                  <a:latin typeface="Meiryo UI" panose="020B0604030504040204" pitchFamily="50" charset="-128"/>
                  <a:ea typeface="Meiryo UI" panose="020B0604030504040204" pitchFamily="50" charset="-128"/>
                </a:rPr>
                <a:t>What Members Expected from Team WADA</a:t>
              </a:r>
              <a:r>
                <a:rPr lang="ja-JP" altLang="ja-JP" sz="2400" dirty="0">
                  <a:latin typeface="Meiryo UI" panose="020B0604030504040204" pitchFamily="50" charset="-128"/>
                  <a:ea typeface="Meiryo UI" panose="020B0604030504040204" pitchFamily="50" charset="-128"/>
                </a:rPr>
                <a:t> </a:t>
              </a:r>
              <a:endParaRPr kumimoji="1" lang="ja-JP" altLang="en-US" sz="2400" b="1" kern="1200" dirty="0">
                <a:solidFill>
                  <a:prstClr val="white"/>
                </a:solidFill>
                <a:latin typeface="Meiryo UI" panose="020B0604030504040204" pitchFamily="50" charset="-128"/>
                <a:ea typeface="Meiryo UI" panose="020B0604030504040204" pitchFamily="50" charset="-128"/>
              </a:endParaRPr>
            </a:p>
          </p:txBody>
        </p:sp>
      </p:grpSp>
      <p:sp>
        <p:nvSpPr>
          <p:cNvPr id="16" name="テキスト ボックス 15">
            <a:extLst>
              <a:ext uri="{FF2B5EF4-FFF2-40B4-BE49-F238E27FC236}">
                <a16:creationId xmlns:a16="http://schemas.microsoft.com/office/drawing/2014/main" id="{4D76B8AE-2742-F5B4-BE99-62BC6CDE5A7E}"/>
              </a:ext>
            </a:extLst>
          </p:cNvPr>
          <p:cNvSpPr txBox="1"/>
          <p:nvPr/>
        </p:nvSpPr>
        <p:spPr>
          <a:xfrm>
            <a:off x="228035" y="1335116"/>
            <a:ext cx="6412350" cy="400110"/>
          </a:xfrm>
          <a:prstGeom prst="rect">
            <a:avLst/>
          </a:prstGeom>
          <a:noFill/>
        </p:spPr>
        <p:txBody>
          <a:bodyPr wrap="square" rtlCol="0">
            <a:spAutoFit/>
          </a:bodyPr>
          <a:lstStyle/>
          <a:p>
            <a:pPr defTabSz="685800">
              <a:buClrTx/>
            </a:pPr>
            <a:r>
              <a:rPr lang="ja-JP" altLang="ja-JP" sz="2000" b="1" dirty="0">
                <a:solidFill>
                  <a:srgbClr val="FF0000"/>
                </a:solidFill>
                <a:latin typeface="Meiryo UI" panose="020B0604030504040204" pitchFamily="50" charset="-128"/>
                <a:ea typeface="Meiryo UI" panose="020B0604030504040204" pitchFamily="50" charset="-128"/>
              </a:rPr>
              <a:t>USMLE Preparation and English Proficiency</a:t>
            </a:r>
            <a:endParaRPr kumimoji="1" lang="ja-JP" altLang="en-US" sz="2000" b="1" kern="1200" dirty="0">
              <a:solidFill>
                <a:srgbClr val="FF0000"/>
              </a:solidFill>
              <a:latin typeface="Meiryo UI" panose="020B0604030504040204" pitchFamily="50" charset="-128"/>
              <a:ea typeface="Meiryo UI" panose="020B0604030504040204" pitchFamily="50" charset="-128"/>
              <a:cs typeface="+mn-cs"/>
            </a:endParaRPr>
          </a:p>
        </p:txBody>
      </p:sp>
      <p:sp>
        <p:nvSpPr>
          <p:cNvPr id="17" name="テキスト ボックス 16">
            <a:extLst>
              <a:ext uri="{FF2B5EF4-FFF2-40B4-BE49-F238E27FC236}">
                <a16:creationId xmlns:a16="http://schemas.microsoft.com/office/drawing/2014/main" id="{37F8DF91-B8AB-47E1-CA24-E0229D9F73A3}"/>
              </a:ext>
            </a:extLst>
          </p:cNvPr>
          <p:cNvSpPr txBox="1"/>
          <p:nvPr/>
        </p:nvSpPr>
        <p:spPr>
          <a:xfrm>
            <a:off x="228035" y="2876720"/>
            <a:ext cx="7122965" cy="400110"/>
          </a:xfrm>
          <a:prstGeom prst="rect">
            <a:avLst/>
          </a:prstGeom>
          <a:noFill/>
        </p:spPr>
        <p:txBody>
          <a:bodyPr wrap="square" rtlCol="0">
            <a:spAutoFit/>
          </a:bodyPr>
          <a:lstStyle/>
          <a:p>
            <a:pPr defTabSz="685800">
              <a:buClrTx/>
            </a:pPr>
            <a:r>
              <a:rPr lang="ja-JP" altLang="ja-JP" sz="2000" b="1" dirty="0">
                <a:solidFill>
                  <a:srgbClr val="FF0000"/>
                </a:solidFill>
                <a:latin typeface="Meiryo UI" panose="020B0604030504040204" pitchFamily="50" charset="-128"/>
                <a:ea typeface="Meiryo UI" panose="020B0604030504040204" pitchFamily="50" charset="-128"/>
              </a:rPr>
              <a:t>Study Abroad Information and Networking </a:t>
            </a:r>
            <a:endParaRPr kumimoji="1" lang="ja-JP" altLang="en-US" sz="2000" b="1" kern="1200" dirty="0">
              <a:solidFill>
                <a:srgbClr val="FF0000"/>
              </a:solidFill>
              <a:latin typeface="Meiryo UI" panose="020B0604030504040204" pitchFamily="50" charset="-128"/>
              <a:ea typeface="Meiryo UI" panose="020B0604030504040204" pitchFamily="50" charset="-128"/>
              <a:cs typeface="+mn-cs"/>
            </a:endParaRPr>
          </a:p>
        </p:txBody>
      </p:sp>
      <p:pic>
        <p:nvPicPr>
          <p:cNvPr id="3" name="図 2">
            <a:extLst>
              <a:ext uri="{FF2B5EF4-FFF2-40B4-BE49-F238E27FC236}">
                <a16:creationId xmlns:a16="http://schemas.microsoft.com/office/drawing/2014/main" id="{AE0CC4A4-126A-20CB-CF9B-2CCE50351263}"/>
              </a:ext>
            </a:extLst>
          </p:cNvPr>
          <p:cNvPicPr>
            <a:picLocks noChangeAspect="1"/>
          </p:cNvPicPr>
          <p:nvPr/>
        </p:nvPicPr>
        <p:blipFill>
          <a:blip r:embed="rId3"/>
          <a:stretch/>
        </p:blipFill>
        <p:spPr>
          <a:xfrm>
            <a:off x="6341596" y="3437976"/>
            <a:ext cx="1896301" cy="1377692"/>
          </a:xfrm>
          <a:prstGeom prst="rect">
            <a:avLst/>
          </a:prstGeom>
        </p:spPr>
      </p:pic>
      <p:sp>
        <p:nvSpPr>
          <p:cNvPr id="4" name="テキスト ボックス 3">
            <a:extLst>
              <a:ext uri="{FF2B5EF4-FFF2-40B4-BE49-F238E27FC236}">
                <a16:creationId xmlns:a16="http://schemas.microsoft.com/office/drawing/2014/main" id="{B66761E4-C966-D743-9406-E785531BED92}"/>
              </a:ext>
            </a:extLst>
          </p:cNvPr>
          <p:cNvSpPr txBox="1"/>
          <p:nvPr/>
        </p:nvSpPr>
        <p:spPr>
          <a:xfrm>
            <a:off x="9124795" y="468140"/>
            <a:ext cx="2954506" cy="4939814"/>
          </a:xfrm>
          <a:prstGeom prst="rect">
            <a:avLst/>
          </a:prstGeom>
          <a:noFill/>
        </p:spPr>
        <p:txBody>
          <a:bodyPr wrap="square">
            <a:spAutoFit/>
          </a:bodyPr>
          <a:lstStyle/>
          <a:p>
            <a:pPr defTabSz="685800">
              <a:buClrTx/>
            </a:pPr>
            <a:r>
              <a:rPr kumimoji="1" lang="ja-JP" altLang="en-US" sz="900" kern="1200" dirty="0">
                <a:solidFill>
                  <a:prstClr val="black"/>
                </a:solidFill>
                <a:latin typeface="游ゴシック" panose="020F0502020204030204"/>
                <a:ea typeface="游ゴシック" panose="020B0400000000000000" pitchFamily="50" charset="-128"/>
                <a:cs typeface="+mn-cs"/>
              </a:rPr>
              <a:t>・海外での臨床や研究活動に関する情報を探し、将来同じ夢を持つ医学生と交流したいと考え、入会させていただきました。 </a:t>
            </a:r>
            <a:endParaRPr kumimoji="1" lang="en-US" altLang="ja-JP" sz="900" kern="1200" dirty="0">
              <a:solidFill>
                <a:prstClr val="black"/>
              </a:solidFill>
              <a:latin typeface="游ゴシック" panose="020F0502020204030204"/>
              <a:ea typeface="游ゴシック" panose="020B0400000000000000" pitchFamily="50" charset="-128"/>
              <a:cs typeface="+mn-cs"/>
            </a:endParaRPr>
          </a:p>
          <a:p>
            <a:pPr defTabSz="685800">
              <a:buClrTx/>
            </a:pPr>
            <a:r>
              <a:rPr kumimoji="1" lang="ja-JP" altLang="en-US" sz="900" kern="1200" dirty="0">
                <a:solidFill>
                  <a:prstClr val="black"/>
                </a:solidFill>
                <a:latin typeface="游ゴシック" panose="020F0502020204030204"/>
                <a:ea typeface="游ゴシック" panose="020B0400000000000000" pitchFamily="50" charset="-128"/>
                <a:cs typeface="+mn-cs"/>
              </a:rPr>
              <a:t>・将来アメリカで働くための必要な情報を諦めるため </a:t>
            </a:r>
            <a:endParaRPr kumimoji="1" lang="en-US" altLang="ja-JP" sz="900" kern="1200" dirty="0">
              <a:solidFill>
                <a:prstClr val="black"/>
              </a:solidFill>
              <a:latin typeface="游ゴシック" panose="020F0502020204030204"/>
              <a:ea typeface="游ゴシック" panose="020B0400000000000000" pitchFamily="50" charset="-128"/>
              <a:cs typeface="+mn-cs"/>
            </a:endParaRPr>
          </a:p>
          <a:p>
            <a:pPr defTabSz="685800">
              <a:buClrTx/>
            </a:pPr>
            <a:r>
              <a:rPr kumimoji="1" lang="ja-JP" altLang="en-US" sz="900" kern="1200" dirty="0">
                <a:solidFill>
                  <a:prstClr val="black"/>
                </a:solidFill>
                <a:latin typeface="游ゴシック" panose="020F0502020204030204"/>
                <a:ea typeface="游ゴシック" panose="020B0400000000000000" pitchFamily="50" charset="-128"/>
                <a:cs typeface="+mn-cs"/>
              </a:rPr>
              <a:t>・国際的な実習の機会の情報を得ること </a:t>
            </a:r>
            <a:endParaRPr kumimoji="1" lang="en-US" altLang="ja-JP" sz="900" kern="1200" dirty="0">
              <a:solidFill>
                <a:prstClr val="black"/>
              </a:solidFill>
              <a:latin typeface="游ゴシック" panose="020F0502020204030204"/>
              <a:ea typeface="游ゴシック" panose="020B0400000000000000" pitchFamily="50" charset="-128"/>
              <a:cs typeface="+mn-cs"/>
            </a:endParaRPr>
          </a:p>
          <a:p>
            <a:pPr defTabSz="685800">
              <a:buClrTx/>
            </a:pPr>
            <a:r>
              <a:rPr kumimoji="1" lang="ja-JP" altLang="en-US" sz="900" kern="1200" dirty="0">
                <a:solidFill>
                  <a:prstClr val="black"/>
                </a:solidFill>
                <a:latin typeface="游ゴシック" panose="020F0502020204030204"/>
                <a:ea typeface="游ゴシック" panose="020B0400000000000000" pitchFamily="50" charset="-128"/>
                <a:cs typeface="+mn-cs"/>
              </a:rPr>
              <a:t>・海外の医療に関する情報収集 </a:t>
            </a:r>
            <a:endParaRPr kumimoji="1" lang="en-US" altLang="ja-JP" sz="900" kern="1200" dirty="0">
              <a:solidFill>
                <a:prstClr val="black"/>
              </a:solidFill>
              <a:latin typeface="游ゴシック" panose="020F0502020204030204"/>
              <a:ea typeface="游ゴシック" panose="020B0400000000000000" pitchFamily="50" charset="-128"/>
              <a:cs typeface="+mn-cs"/>
            </a:endParaRPr>
          </a:p>
          <a:p>
            <a:pPr defTabSz="685800">
              <a:buClrTx/>
            </a:pPr>
            <a:r>
              <a:rPr kumimoji="1" lang="ja-JP" altLang="en-US" sz="900" kern="1200" dirty="0">
                <a:solidFill>
                  <a:prstClr val="black"/>
                </a:solidFill>
                <a:latin typeface="游ゴシック" panose="020F0502020204030204"/>
                <a:ea typeface="游ゴシック" panose="020B0400000000000000" pitchFamily="50" charset="-128"/>
                <a:cs typeface="+mn-cs"/>
              </a:rPr>
              <a:t>・留学の情報 </a:t>
            </a:r>
            <a:endParaRPr kumimoji="1" lang="en-US" altLang="ja-JP" sz="900" kern="1200" dirty="0">
              <a:solidFill>
                <a:prstClr val="black"/>
              </a:solidFill>
              <a:latin typeface="游ゴシック" panose="020F0502020204030204"/>
              <a:ea typeface="游ゴシック" panose="020B0400000000000000" pitchFamily="50" charset="-128"/>
              <a:cs typeface="+mn-cs"/>
            </a:endParaRPr>
          </a:p>
          <a:p>
            <a:pPr defTabSz="685800">
              <a:buClrTx/>
            </a:pPr>
            <a:r>
              <a:rPr kumimoji="1" lang="ja-JP" altLang="en-US" sz="900" kern="1200" dirty="0">
                <a:solidFill>
                  <a:prstClr val="black"/>
                </a:solidFill>
                <a:latin typeface="游ゴシック" panose="020F0502020204030204"/>
                <a:ea typeface="游ゴシック" panose="020B0400000000000000" pitchFamily="50" charset="-128"/>
                <a:cs typeface="+mn-cs"/>
              </a:rPr>
              <a:t>・留学に関する情報、留学を志す方との交流、臨床推論など留学に向けた準備、英語学習のモチベーション </a:t>
            </a:r>
            <a:endParaRPr kumimoji="1" lang="en-US" altLang="ja-JP" sz="900" kern="1200" dirty="0">
              <a:solidFill>
                <a:prstClr val="black"/>
              </a:solidFill>
              <a:latin typeface="游ゴシック" panose="020F0502020204030204"/>
              <a:ea typeface="游ゴシック" panose="020B0400000000000000" pitchFamily="50" charset="-128"/>
              <a:cs typeface="+mn-cs"/>
            </a:endParaRPr>
          </a:p>
          <a:p>
            <a:pPr defTabSz="685800">
              <a:buClrTx/>
            </a:pPr>
            <a:r>
              <a:rPr kumimoji="1" lang="ja-JP" altLang="en-US" sz="900" kern="1200" dirty="0">
                <a:solidFill>
                  <a:prstClr val="black"/>
                </a:solidFill>
                <a:latin typeface="游ゴシック" panose="020F0502020204030204"/>
                <a:ea typeface="游ゴシック" panose="020B0400000000000000" pitchFamily="50" charset="-128"/>
                <a:cs typeface="+mn-cs"/>
              </a:rPr>
              <a:t>・同じように頑張っている人たちの場に入って刺激を受けることと、情報を得ることです。</a:t>
            </a:r>
            <a:endParaRPr kumimoji="1" lang="en-US" altLang="ja-JP" sz="900" kern="1200" dirty="0">
              <a:solidFill>
                <a:prstClr val="black"/>
              </a:solidFill>
              <a:latin typeface="游ゴシック" panose="020F0502020204030204"/>
              <a:ea typeface="游ゴシック" panose="020B0400000000000000" pitchFamily="50" charset="-128"/>
              <a:cs typeface="+mn-cs"/>
            </a:endParaRPr>
          </a:p>
          <a:p>
            <a:pPr defTabSz="685800">
              <a:buClrTx/>
            </a:pPr>
            <a:r>
              <a:rPr kumimoji="1" lang="ja-JP" altLang="en-US" sz="900" kern="1200" dirty="0">
                <a:solidFill>
                  <a:prstClr val="black"/>
                </a:solidFill>
                <a:latin typeface="游ゴシック" panose="020F0502020204030204"/>
                <a:ea typeface="游ゴシック" panose="020B0400000000000000" pitchFamily="50" charset="-128"/>
                <a:cs typeface="+mn-cs"/>
              </a:rPr>
              <a:t>・海外での臨床に興味を持っている学生と関わりを持つ、情報を得るため </a:t>
            </a:r>
            <a:endParaRPr kumimoji="1" lang="en-US" altLang="ja-JP" sz="900" kern="1200" dirty="0">
              <a:solidFill>
                <a:prstClr val="black"/>
              </a:solidFill>
              <a:latin typeface="游ゴシック" panose="020F0502020204030204"/>
              <a:ea typeface="游ゴシック" panose="020B0400000000000000" pitchFamily="50" charset="-128"/>
              <a:cs typeface="+mn-cs"/>
            </a:endParaRPr>
          </a:p>
          <a:p>
            <a:pPr defTabSz="685800">
              <a:buClrTx/>
            </a:pPr>
            <a:endParaRPr kumimoji="1" lang="en-US" altLang="ja-JP" sz="900" kern="1200" dirty="0">
              <a:solidFill>
                <a:prstClr val="black"/>
              </a:solidFill>
              <a:latin typeface="游ゴシック" panose="020F0502020204030204"/>
              <a:ea typeface="游ゴシック" panose="020B0400000000000000" pitchFamily="50" charset="-128"/>
              <a:cs typeface="+mn-cs"/>
            </a:endParaRPr>
          </a:p>
          <a:p>
            <a:pPr defTabSz="685800">
              <a:buClrTx/>
            </a:pPr>
            <a:r>
              <a:rPr kumimoji="1" lang="ja-JP" altLang="en-US" sz="900" kern="1200" dirty="0">
                <a:solidFill>
                  <a:prstClr val="black"/>
                </a:solidFill>
                <a:latin typeface="游ゴシック" panose="020F0502020204030204"/>
                <a:ea typeface="游ゴシック" panose="020B0400000000000000" pitchFamily="50" charset="-128"/>
                <a:cs typeface="+mn-cs"/>
              </a:rPr>
              <a:t>・国際意識の高い方との交流 </a:t>
            </a:r>
            <a:endParaRPr kumimoji="1" lang="en-US" altLang="ja-JP" sz="900" kern="1200" dirty="0">
              <a:solidFill>
                <a:prstClr val="black"/>
              </a:solidFill>
              <a:latin typeface="游ゴシック" panose="020F0502020204030204"/>
              <a:ea typeface="游ゴシック" panose="020B0400000000000000" pitchFamily="50" charset="-128"/>
              <a:cs typeface="+mn-cs"/>
            </a:endParaRPr>
          </a:p>
          <a:p>
            <a:pPr defTabSz="685800">
              <a:buClrTx/>
            </a:pPr>
            <a:r>
              <a:rPr kumimoji="1" lang="ja-JP" altLang="en-US" sz="900" kern="1200" dirty="0">
                <a:solidFill>
                  <a:prstClr val="black"/>
                </a:solidFill>
                <a:latin typeface="游ゴシック" panose="020F0502020204030204"/>
                <a:ea typeface="游ゴシック" panose="020B0400000000000000" pitchFamily="50" charset="-128"/>
                <a:cs typeface="+mn-cs"/>
              </a:rPr>
              <a:t>・国際的な視野を持ち、自分と似た志向を持つ医療系学生との繋がりが欲しかったから。 </a:t>
            </a:r>
            <a:endParaRPr kumimoji="1" lang="en-US" altLang="ja-JP" sz="900" kern="1200" dirty="0">
              <a:solidFill>
                <a:prstClr val="black"/>
              </a:solidFill>
              <a:latin typeface="游ゴシック" panose="020F0502020204030204"/>
              <a:ea typeface="游ゴシック" panose="020B0400000000000000" pitchFamily="50" charset="-128"/>
              <a:cs typeface="+mn-cs"/>
            </a:endParaRPr>
          </a:p>
          <a:p>
            <a:pPr defTabSz="685800">
              <a:buClrTx/>
            </a:pPr>
            <a:r>
              <a:rPr kumimoji="1" lang="ja-JP" altLang="en-US" sz="900" kern="1200" dirty="0">
                <a:solidFill>
                  <a:prstClr val="black"/>
                </a:solidFill>
                <a:latin typeface="游ゴシック" panose="020F0502020204030204"/>
                <a:ea typeface="游ゴシック" panose="020B0400000000000000" pitchFamily="50" charset="-128"/>
                <a:cs typeface="+mn-cs"/>
              </a:rPr>
              <a:t>・海外志向や医学学習に意欲のある全国</a:t>
            </a:r>
            <a:r>
              <a:rPr kumimoji="1" lang="en-US" altLang="ja-JP" sz="900" kern="1200" dirty="0">
                <a:solidFill>
                  <a:prstClr val="black"/>
                </a:solidFill>
                <a:latin typeface="游ゴシック" panose="020F0502020204030204"/>
                <a:ea typeface="游ゴシック" panose="020B0400000000000000" pitchFamily="50" charset="-128"/>
                <a:cs typeface="+mn-cs"/>
              </a:rPr>
              <a:t>/</a:t>
            </a:r>
            <a:r>
              <a:rPr kumimoji="1" lang="ja-JP" altLang="en-US" sz="900" kern="1200" dirty="0">
                <a:solidFill>
                  <a:prstClr val="black"/>
                </a:solidFill>
                <a:latin typeface="游ゴシック" panose="020F0502020204030204"/>
                <a:ea typeface="游ゴシック" panose="020B0400000000000000" pitchFamily="50" charset="-128"/>
                <a:cs typeface="+mn-cs"/>
              </a:rPr>
              <a:t>世界の学生と出会えて勉強やキャリアについての相談などをさせていただけることを期待して加入しました</a:t>
            </a:r>
            <a:endParaRPr kumimoji="1" lang="en-US" altLang="ja-JP" sz="900" kern="1200" dirty="0">
              <a:solidFill>
                <a:prstClr val="black"/>
              </a:solidFill>
              <a:latin typeface="游ゴシック" panose="020F0502020204030204"/>
              <a:ea typeface="游ゴシック" panose="020B0400000000000000" pitchFamily="50" charset="-128"/>
              <a:cs typeface="+mn-cs"/>
            </a:endParaRPr>
          </a:p>
          <a:p>
            <a:pPr defTabSz="685800">
              <a:buClrTx/>
            </a:pPr>
            <a:r>
              <a:rPr kumimoji="1" lang="ja-JP" altLang="en-US" sz="900" kern="1200" dirty="0">
                <a:solidFill>
                  <a:prstClr val="black"/>
                </a:solidFill>
                <a:latin typeface="游ゴシック" panose="020F0502020204030204"/>
                <a:ea typeface="游ゴシック" panose="020B0400000000000000" pitchFamily="50" charset="-128"/>
                <a:cs typeface="+mn-cs"/>
              </a:rPr>
              <a:t>・国際意識の高い方との交流</a:t>
            </a:r>
            <a:endParaRPr kumimoji="1" lang="en-US" altLang="ja-JP" sz="900" kern="1200" dirty="0">
              <a:solidFill>
                <a:prstClr val="black"/>
              </a:solidFill>
              <a:latin typeface="游ゴシック" panose="020F0502020204030204"/>
              <a:ea typeface="游ゴシック" panose="020B0400000000000000" pitchFamily="50" charset="-128"/>
              <a:cs typeface="+mn-cs"/>
            </a:endParaRPr>
          </a:p>
          <a:p>
            <a:pPr defTabSz="685800">
              <a:buClrTx/>
            </a:pPr>
            <a:r>
              <a:rPr kumimoji="1" lang="ja-JP" altLang="en-US" sz="900" kern="1200" dirty="0">
                <a:solidFill>
                  <a:prstClr val="black"/>
                </a:solidFill>
                <a:latin typeface="游ゴシック" panose="020F0502020204030204"/>
                <a:ea typeface="游ゴシック" panose="020B0400000000000000" pitchFamily="50" charset="-128"/>
                <a:cs typeface="+mn-cs"/>
              </a:rPr>
              <a:t>・留学情報を共有できるコミュニティ</a:t>
            </a:r>
            <a:endParaRPr kumimoji="1" lang="en-US" altLang="ja-JP" sz="900" kern="1200" dirty="0">
              <a:solidFill>
                <a:prstClr val="black"/>
              </a:solidFill>
              <a:latin typeface="游ゴシック" panose="020F0502020204030204"/>
              <a:ea typeface="游ゴシック" panose="020B0400000000000000" pitchFamily="50" charset="-128"/>
              <a:cs typeface="+mn-cs"/>
            </a:endParaRPr>
          </a:p>
          <a:p>
            <a:pPr defTabSz="685800">
              <a:buClrTx/>
            </a:pPr>
            <a:r>
              <a:rPr kumimoji="1" lang="ja-JP" altLang="en-US" sz="900" kern="1200" dirty="0">
                <a:solidFill>
                  <a:prstClr val="black"/>
                </a:solidFill>
                <a:latin typeface="游ゴシック" panose="020F0502020204030204"/>
                <a:ea typeface="游ゴシック" panose="020B0400000000000000" pitchFamily="50" charset="-128"/>
                <a:cs typeface="+mn-cs"/>
              </a:rPr>
              <a:t>・医学英語に関するイベントに参加したかったから、日本だけでなく世界に目を向けている方から刺激を受けたかったから。 </a:t>
            </a:r>
            <a:endParaRPr kumimoji="1" lang="en-US" altLang="ja-JP" sz="900" kern="1200" dirty="0">
              <a:solidFill>
                <a:prstClr val="black"/>
              </a:solidFill>
              <a:latin typeface="游ゴシック" panose="020F0502020204030204"/>
              <a:ea typeface="游ゴシック" panose="020B0400000000000000" pitchFamily="50" charset="-128"/>
              <a:cs typeface="+mn-cs"/>
            </a:endParaRPr>
          </a:p>
          <a:p>
            <a:pPr defTabSz="685800">
              <a:buClrTx/>
            </a:pPr>
            <a:endParaRPr kumimoji="1" lang="en-US" altLang="ja-JP" sz="900" kern="1200" dirty="0">
              <a:solidFill>
                <a:prstClr val="black"/>
              </a:solidFill>
              <a:latin typeface="游ゴシック" panose="020F0502020204030204"/>
              <a:ea typeface="游ゴシック" panose="020B0400000000000000" pitchFamily="50" charset="-128"/>
              <a:cs typeface="+mn-cs"/>
            </a:endParaRPr>
          </a:p>
          <a:p>
            <a:pPr defTabSz="685800">
              <a:buClrTx/>
            </a:pPr>
            <a:r>
              <a:rPr kumimoji="1" lang="ja-JP" altLang="en-US" sz="900" kern="1200" dirty="0">
                <a:solidFill>
                  <a:prstClr val="black"/>
                </a:solidFill>
                <a:latin typeface="游ゴシック" panose="020F0502020204030204"/>
                <a:ea typeface="游ゴシック" panose="020B0400000000000000" pitchFamily="50" charset="-128"/>
                <a:cs typeface="+mn-cs"/>
              </a:rPr>
              <a:t>・将来、海外で医師として働いて日本以外の症例や働き方、患者さんのかかわり方などを学びたいという思いがあり、色々な情報を得られ、勉強会に参加させていただける環境が今の私にとって理想的だと思って入会しました。 </a:t>
            </a:r>
            <a:endParaRPr kumimoji="1" lang="en-US" altLang="ja-JP" sz="900" kern="1200" dirty="0">
              <a:solidFill>
                <a:prstClr val="black"/>
              </a:solidFill>
              <a:latin typeface="游ゴシック" panose="020F0502020204030204"/>
              <a:ea typeface="游ゴシック" panose="020B0400000000000000" pitchFamily="50" charset="-128"/>
              <a:cs typeface="+mn-cs"/>
            </a:endParaRPr>
          </a:p>
          <a:p>
            <a:pPr defTabSz="685800">
              <a:buClrTx/>
            </a:pPr>
            <a:endParaRPr kumimoji="1" lang="en-US" altLang="ja-JP" sz="900" kern="1200" dirty="0">
              <a:solidFill>
                <a:prstClr val="black"/>
              </a:solidFill>
              <a:latin typeface="游ゴシック" panose="020F0502020204030204"/>
              <a:ea typeface="游ゴシック" panose="020B0400000000000000" pitchFamily="50" charset="-128"/>
              <a:cs typeface="+mn-cs"/>
            </a:endParaRPr>
          </a:p>
          <a:p>
            <a:pPr defTabSz="685800">
              <a:buClrTx/>
            </a:pPr>
            <a:r>
              <a:rPr kumimoji="1" lang="ja-JP" altLang="en-US" sz="900" kern="1200" dirty="0">
                <a:solidFill>
                  <a:prstClr val="black"/>
                </a:solidFill>
                <a:latin typeface="游ゴシック" panose="020F0502020204030204"/>
                <a:ea typeface="游ゴシック" panose="020B0400000000000000" pitchFamily="50" charset="-128"/>
                <a:cs typeface="+mn-cs"/>
              </a:rPr>
              <a:t>・「留学」や「海外で働く」といった将来の可能性・選択肢を広げたいと思い、入会しました。</a:t>
            </a:r>
            <a:endParaRPr kumimoji="1" lang="en-US" altLang="ja-JP" sz="900" kern="1200" dirty="0">
              <a:solidFill>
                <a:prstClr val="black"/>
              </a:solidFill>
              <a:latin typeface="游ゴシック" panose="020F0502020204030204"/>
              <a:ea typeface="游ゴシック" panose="020B0400000000000000" pitchFamily="50" charset="-128"/>
              <a:cs typeface="+mn-cs"/>
            </a:endParaRPr>
          </a:p>
          <a:p>
            <a:pPr defTabSz="685800">
              <a:buClrTx/>
            </a:pPr>
            <a:endParaRPr kumimoji="1" lang="en-US" altLang="ja-JP" sz="900" kern="1200" dirty="0">
              <a:solidFill>
                <a:prstClr val="black"/>
              </a:solidFill>
              <a:latin typeface="游ゴシック" panose="020F0502020204030204"/>
              <a:ea typeface="游ゴシック" panose="020B0400000000000000" pitchFamily="50" charset="-128"/>
              <a:cs typeface="+mn-cs"/>
            </a:endParaRPr>
          </a:p>
        </p:txBody>
      </p:sp>
      <p:sp>
        <p:nvSpPr>
          <p:cNvPr id="6" name="テキスト ボックス 5">
            <a:extLst>
              <a:ext uri="{FF2B5EF4-FFF2-40B4-BE49-F238E27FC236}">
                <a16:creationId xmlns:a16="http://schemas.microsoft.com/office/drawing/2014/main" id="{C4D5B47B-F694-5303-3A9A-E1634E48127D}"/>
              </a:ext>
            </a:extLst>
          </p:cNvPr>
          <p:cNvSpPr txBox="1"/>
          <p:nvPr/>
        </p:nvSpPr>
        <p:spPr>
          <a:xfrm>
            <a:off x="178422" y="3401423"/>
            <a:ext cx="9408732" cy="1077218"/>
          </a:xfrm>
          <a:prstGeom prst="rect">
            <a:avLst/>
          </a:prstGeom>
          <a:noFill/>
        </p:spPr>
        <p:txBody>
          <a:bodyPr wrap="square">
            <a:spAutoFit/>
          </a:bodyPr>
          <a:lstStyle/>
          <a:p>
            <a:r>
              <a:rPr lang="ja-JP" altLang="en-US" sz="1600" dirty="0"/>
              <a:t>・</a:t>
            </a:r>
            <a:r>
              <a:rPr lang="ja-JP" altLang="ja-JP" sz="1600" dirty="0"/>
              <a:t>Study </a:t>
            </a:r>
            <a:r>
              <a:rPr lang="en-US" altLang="ja-JP" sz="1600" dirty="0"/>
              <a:t>a</a:t>
            </a:r>
            <a:r>
              <a:rPr lang="ja-JP" altLang="ja-JP" sz="1600" dirty="0"/>
              <a:t>broad &amp; </a:t>
            </a:r>
            <a:r>
              <a:rPr lang="en-US" altLang="ja-JP" sz="1600" dirty="0" err="1"/>
              <a:t>i</a:t>
            </a:r>
            <a:r>
              <a:rPr lang="ja-JP" altLang="ja-JP" sz="1600" dirty="0"/>
              <a:t>nternational </a:t>
            </a:r>
            <a:r>
              <a:rPr lang="en-US" altLang="ja-JP" sz="1600" dirty="0"/>
              <a:t>c</a:t>
            </a:r>
            <a:r>
              <a:rPr lang="ja-JP" altLang="ja-JP" sz="1600" dirty="0"/>
              <a:t>areer </a:t>
            </a:r>
            <a:r>
              <a:rPr lang="en-US" altLang="ja-JP" sz="1600" dirty="0"/>
              <a:t>i</a:t>
            </a:r>
            <a:r>
              <a:rPr lang="ja-JP" altLang="ja-JP" sz="1600" dirty="0"/>
              <a:t>nformation </a:t>
            </a:r>
            <a:endParaRPr lang="en-US" altLang="ja-JP" sz="1600" dirty="0"/>
          </a:p>
          <a:p>
            <a:r>
              <a:rPr lang="ja-JP" altLang="en-US" sz="1600" dirty="0"/>
              <a:t>・</a:t>
            </a:r>
            <a:r>
              <a:rPr lang="ja-JP" altLang="ja-JP" sz="1600" dirty="0"/>
              <a:t>Networking with </a:t>
            </a:r>
            <a:r>
              <a:rPr lang="en-US" altLang="ja-JP" sz="1600" dirty="0"/>
              <a:t>g</a:t>
            </a:r>
            <a:r>
              <a:rPr lang="ja-JP" altLang="ja-JP" sz="1600" dirty="0"/>
              <a:t>lobally </a:t>
            </a:r>
            <a:r>
              <a:rPr lang="en-US" altLang="ja-JP" sz="1600" dirty="0"/>
              <a:t>m</a:t>
            </a:r>
            <a:r>
              <a:rPr lang="ja-JP" altLang="ja-JP" sz="1600" dirty="0"/>
              <a:t>inded </a:t>
            </a:r>
            <a:r>
              <a:rPr lang="en-US" altLang="ja-JP" sz="1600" dirty="0"/>
              <a:t>p</a:t>
            </a:r>
            <a:r>
              <a:rPr lang="ja-JP" altLang="ja-JP" sz="1600" dirty="0"/>
              <a:t>eers </a:t>
            </a:r>
            <a:endParaRPr lang="en-US" altLang="ja-JP" sz="1600" dirty="0"/>
          </a:p>
          <a:p>
            <a:r>
              <a:rPr lang="ja-JP" altLang="en-US" sz="1600" dirty="0"/>
              <a:t>・</a:t>
            </a:r>
            <a:r>
              <a:rPr lang="ja-JP" altLang="ja-JP" sz="1600" dirty="0"/>
              <a:t>Medical English &amp; </a:t>
            </a:r>
            <a:r>
              <a:rPr lang="en-US" altLang="ja-JP" sz="1600" dirty="0" err="1"/>
              <a:t>i</a:t>
            </a:r>
            <a:r>
              <a:rPr lang="ja-JP" altLang="ja-JP" sz="1600" dirty="0"/>
              <a:t>nternational </a:t>
            </a:r>
            <a:r>
              <a:rPr lang="en-US" altLang="ja-JP" sz="1600" dirty="0"/>
              <a:t>l</a:t>
            </a:r>
            <a:r>
              <a:rPr lang="ja-JP" altLang="ja-JP" sz="1600" dirty="0"/>
              <a:t>earning </a:t>
            </a:r>
            <a:r>
              <a:rPr lang="en-US" altLang="ja-JP" sz="1600" dirty="0"/>
              <a:t>o</a:t>
            </a:r>
            <a:r>
              <a:rPr lang="ja-JP" altLang="ja-JP" sz="1600" dirty="0"/>
              <a:t>pportunities </a:t>
            </a:r>
            <a:endParaRPr lang="en-US" altLang="ja-JP" sz="1600" dirty="0"/>
          </a:p>
          <a:p>
            <a:r>
              <a:rPr lang="ja-JP" altLang="en-US" sz="1600" dirty="0"/>
              <a:t>・</a:t>
            </a:r>
            <a:r>
              <a:rPr lang="ja-JP" altLang="ja-JP" sz="1600" dirty="0"/>
              <a:t>Expanding </a:t>
            </a:r>
            <a:r>
              <a:rPr lang="en-US" altLang="ja-JP" sz="1600" dirty="0"/>
              <a:t>f</a:t>
            </a:r>
            <a:r>
              <a:rPr lang="ja-JP" altLang="ja-JP" sz="1600" dirty="0"/>
              <a:t>uture </a:t>
            </a:r>
            <a:r>
              <a:rPr lang="en-US" altLang="ja-JP" sz="1600" dirty="0"/>
              <a:t>c</a:t>
            </a:r>
            <a:r>
              <a:rPr lang="ja-JP" altLang="ja-JP" sz="1600" dirty="0"/>
              <a:t>areer </a:t>
            </a:r>
            <a:r>
              <a:rPr lang="en-US" altLang="ja-JP" sz="1600" dirty="0"/>
              <a:t>o</a:t>
            </a:r>
            <a:r>
              <a:rPr lang="ja-JP" altLang="ja-JP" sz="1600" dirty="0"/>
              <a:t>pportunities</a:t>
            </a:r>
            <a:endParaRPr lang="ja-JP" altLang="en-US" sz="1600" dirty="0"/>
          </a:p>
        </p:txBody>
      </p:sp>
      <p:sp>
        <p:nvSpPr>
          <p:cNvPr id="8" name="テキスト ボックス 7">
            <a:extLst>
              <a:ext uri="{FF2B5EF4-FFF2-40B4-BE49-F238E27FC236}">
                <a16:creationId xmlns:a16="http://schemas.microsoft.com/office/drawing/2014/main" id="{53859A51-67B1-8FB6-82A8-FE6A95475F8B}"/>
              </a:ext>
            </a:extLst>
          </p:cNvPr>
          <p:cNvSpPr txBox="1"/>
          <p:nvPr/>
        </p:nvSpPr>
        <p:spPr>
          <a:xfrm>
            <a:off x="178422" y="1824827"/>
            <a:ext cx="8737543" cy="830997"/>
          </a:xfrm>
          <a:prstGeom prst="rect">
            <a:avLst/>
          </a:prstGeom>
          <a:noFill/>
        </p:spPr>
        <p:txBody>
          <a:bodyPr wrap="square">
            <a:spAutoFit/>
          </a:bodyPr>
          <a:lstStyle/>
          <a:p>
            <a:r>
              <a:rPr lang="ja-JP" altLang="en-US" sz="1600" dirty="0"/>
              <a:t>・</a:t>
            </a:r>
            <a:r>
              <a:rPr lang="ja-JP" altLang="ja-JP" sz="1600" dirty="0"/>
              <a:t>Opportunities to </a:t>
            </a:r>
            <a:r>
              <a:rPr lang="en-US" altLang="ja-JP" sz="1600" dirty="0" err="1"/>
              <a:t>i</a:t>
            </a:r>
            <a:r>
              <a:rPr lang="ja-JP" altLang="ja-JP" sz="1600" dirty="0"/>
              <a:t>mprove English and </a:t>
            </a:r>
            <a:r>
              <a:rPr lang="en-US" altLang="ja-JP" sz="1600" dirty="0"/>
              <a:t>l</a:t>
            </a:r>
            <a:r>
              <a:rPr lang="ja-JP" altLang="ja-JP" sz="1600" dirty="0"/>
              <a:t>earn </a:t>
            </a:r>
            <a:r>
              <a:rPr lang="en-US" altLang="ja-JP" sz="1600" dirty="0"/>
              <a:t>m</a:t>
            </a:r>
            <a:r>
              <a:rPr lang="ja-JP" altLang="ja-JP" sz="1600" dirty="0"/>
              <a:t>edical English </a:t>
            </a:r>
            <a:endParaRPr lang="en-US" altLang="ja-JP" sz="1600" dirty="0"/>
          </a:p>
          <a:p>
            <a:r>
              <a:rPr lang="ja-JP" altLang="en-US" sz="1600" dirty="0"/>
              <a:t>・</a:t>
            </a:r>
            <a:r>
              <a:rPr lang="ja-JP" altLang="ja-JP" sz="1600" dirty="0"/>
              <a:t>Information on </a:t>
            </a:r>
            <a:r>
              <a:rPr lang="en-US" altLang="ja-JP" sz="1600" dirty="0"/>
              <a:t>s</a:t>
            </a:r>
            <a:r>
              <a:rPr lang="ja-JP" altLang="ja-JP" sz="1600" dirty="0"/>
              <a:t>tudy </a:t>
            </a:r>
            <a:r>
              <a:rPr lang="en-US" altLang="ja-JP" sz="1600" dirty="0"/>
              <a:t>a</a:t>
            </a:r>
            <a:r>
              <a:rPr lang="ja-JP" altLang="ja-JP" sz="1600" dirty="0"/>
              <a:t>broad and USMLE</a:t>
            </a:r>
            <a:endParaRPr lang="en-US" altLang="ja-JP" sz="1600" dirty="0"/>
          </a:p>
          <a:p>
            <a:r>
              <a:rPr lang="ja-JP" altLang="en-US" sz="1600" dirty="0"/>
              <a:t>・</a:t>
            </a:r>
            <a:r>
              <a:rPr lang="ja-JP" altLang="ja-JP" sz="1600" dirty="0"/>
              <a:t>Sharing with USMLE </a:t>
            </a:r>
            <a:r>
              <a:rPr lang="en-US" altLang="ja-JP" sz="1600" dirty="0"/>
              <a:t>p</a:t>
            </a:r>
            <a:r>
              <a:rPr lang="ja-JP" altLang="ja-JP" sz="1600" dirty="0"/>
              <a:t>eers</a:t>
            </a:r>
            <a:endParaRPr lang="ja-JP" altLang="en-US" sz="1600" dirty="0"/>
          </a:p>
        </p:txBody>
      </p:sp>
      <p:pic>
        <p:nvPicPr>
          <p:cNvPr id="20" name="図 19">
            <a:extLst>
              <a:ext uri="{FF2B5EF4-FFF2-40B4-BE49-F238E27FC236}">
                <a16:creationId xmlns:a16="http://schemas.microsoft.com/office/drawing/2014/main" id="{7CC2438E-D242-15DC-F645-E2A24D5A16FE}"/>
              </a:ext>
            </a:extLst>
          </p:cNvPr>
          <p:cNvPicPr>
            <a:picLocks noChangeAspect="1"/>
          </p:cNvPicPr>
          <p:nvPr/>
        </p:nvPicPr>
        <p:blipFill>
          <a:blip r:embed="rId4"/>
          <a:stretch/>
        </p:blipFill>
        <p:spPr>
          <a:xfrm>
            <a:off x="7510217" y="1762747"/>
            <a:ext cx="1455361" cy="1576642"/>
          </a:xfrm>
          <a:prstGeom prst="rect">
            <a:avLst/>
          </a:prstGeom>
        </p:spPr>
      </p:pic>
      <p:sp>
        <p:nvSpPr>
          <p:cNvPr id="21" name="テキスト ボックス 20">
            <a:extLst>
              <a:ext uri="{FF2B5EF4-FFF2-40B4-BE49-F238E27FC236}">
                <a16:creationId xmlns:a16="http://schemas.microsoft.com/office/drawing/2014/main" id="{6BCACFD2-FC34-DC41-5E8A-BCDEA8D73F62}"/>
              </a:ext>
            </a:extLst>
          </p:cNvPr>
          <p:cNvSpPr txBox="1"/>
          <p:nvPr/>
        </p:nvSpPr>
        <p:spPr>
          <a:xfrm>
            <a:off x="7487097" y="1082479"/>
            <a:ext cx="1428868" cy="353943"/>
          </a:xfrm>
          <a:prstGeom prst="rect">
            <a:avLst/>
          </a:prstGeom>
          <a:noFill/>
        </p:spPr>
        <p:txBody>
          <a:bodyPr wrap="square">
            <a:spAutoFit/>
          </a:bodyPr>
          <a:lstStyle/>
          <a:p>
            <a:r>
              <a:rPr lang="en-US" altLang="ja-JP" sz="1700" dirty="0">
                <a:latin typeface="Meiryo UI" panose="020B0604030504040204" pitchFamily="50" charset="-128"/>
                <a:ea typeface="Meiryo UI" panose="020B0604030504040204" pitchFamily="50" charset="-128"/>
              </a:rPr>
              <a:t>N=22</a:t>
            </a:r>
            <a:endParaRPr lang="ja-JP" altLang="en-US" sz="17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920038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7AD33-A822-D6A4-8A7A-FB7C50B6309A}"/>
            </a:ext>
          </a:extLst>
        </p:cNvPr>
        <p:cNvGrpSpPr/>
        <p:nvPr/>
      </p:nvGrpSpPr>
      <p:grpSpPr>
        <a:xfrm>
          <a:off x="0" y="0"/>
          <a:ext cx="0" cy="0"/>
          <a:chOff x="0" y="0"/>
          <a:chExt cx="0" cy="0"/>
        </a:xfrm>
      </p:grpSpPr>
      <p:grpSp>
        <p:nvGrpSpPr>
          <p:cNvPr id="11" name="グループ化 10">
            <a:extLst>
              <a:ext uri="{FF2B5EF4-FFF2-40B4-BE49-F238E27FC236}">
                <a16:creationId xmlns:a16="http://schemas.microsoft.com/office/drawing/2014/main" id="{DDDF1F16-C525-1913-3C97-6E46C177A6F1}"/>
              </a:ext>
            </a:extLst>
          </p:cNvPr>
          <p:cNvGrpSpPr/>
          <p:nvPr/>
        </p:nvGrpSpPr>
        <p:grpSpPr>
          <a:xfrm>
            <a:off x="438108" y="400988"/>
            <a:ext cx="7729847" cy="687803"/>
            <a:chOff x="0" y="218710"/>
            <a:chExt cx="10306462" cy="917071"/>
          </a:xfrm>
        </p:grpSpPr>
        <p:sp>
          <p:nvSpPr>
            <p:cNvPr id="12" name="四角形: 角を丸くする 11">
              <a:extLst>
                <a:ext uri="{FF2B5EF4-FFF2-40B4-BE49-F238E27FC236}">
                  <a16:creationId xmlns:a16="http://schemas.microsoft.com/office/drawing/2014/main" id="{DF60106A-41F1-2252-D420-7A4580ECD21A}"/>
                </a:ext>
              </a:extLst>
            </p:cNvPr>
            <p:cNvSpPr/>
            <p:nvPr/>
          </p:nvSpPr>
          <p:spPr>
            <a:xfrm>
              <a:off x="0" y="218710"/>
              <a:ext cx="10306462" cy="917071"/>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defTabSz="685800">
                <a:buClrTx/>
              </a:pPr>
              <a:endParaRPr kumimoji="1" lang="ja-JP" altLang="en-US" sz="1350" kern="1200">
                <a:solidFill>
                  <a:prstClr val="white"/>
                </a:solidFill>
                <a:latin typeface="游ゴシック" panose="020F0502020204030204"/>
                <a:ea typeface="游ゴシック" panose="020B0400000000000000" pitchFamily="50" charset="-128"/>
              </a:endParaRPr>
            </a:p>
          </p:txBody>
        </p:sp>
        <p:sp>
          <p:nvSpPr>
            <p:cNvPr id="13" name="四角形: 角を丸くする 4">
              <a:extLst>
                <a:ext uri="{FF2B5EF4-FFF2-40B4-BE49-F238E27FC236}">
                  <a16:creationId xmlns:a16="http://schemas.microsoft.com/office/drawing/2014/main" id="{B9A19A38-84DB-D9A0-CE93-31D9DDE158AC}"/>
                </a:ext>
              </a:extLst>
            </p:cNvPr>
            <p:cNvSpPr txBox="1"/>
            <p:nvPr/>
          </p:nvSpPr>
          <p:spPr>
            <a:xfrm>
              <a:off x="44768" y="308246"/>
              <a:ext cx="10216926" cy="8275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5725" tIns="85725" rIns="85725" bIns="85725" numCol="1" spcCol="1270" anchor="ctr" anchorCtr="0">
              <a:noAutofit/>
            </a:bodyPr>
            <a:lstStyle/>
            <a:p>
              <a:pPr defTabSz="1000125">
                <a:lnSpc>
                  <a:spcPct val="90000"/>
                </a:lnSpc>
                <a:spcBef>
                  <a:spcPct val="0"/>
                </a:spcBef>
                <a:spcAft>
                  <a:spcPct val="35000"/>
                </a:spcAft>
                <a:buClrTx/>
              </a:pPr>
              <a:r>
                <a:rPr lang="ja-JP" altLang="ja-JP" sz="2400" b="1" dirty="0">
                  <a:latin typeface="Meiryo UI" panose="020B0604030504040204" pitchFamily="50" charset="-128"/>
                  <a:ea typeface="Meiryo UI" panose="020B0604030504040204" pitchFamily="50" charset="-128"/>
                </a:rPr>
                <a:t>Benefits of Participation in Team WADA</a:t>
              </a:r>
              <a:endParaRPr kumimoji="1" lang="ja-JP" altLang="en-US" sz="2250" b="1" kern="1200" dirty="0">
                <a:solidFill>
                  <a:prstClr val="white"/>
                </a:solidFill>
                <a:latin typeface="Meiryo UI" panose="020B0604030504040204" pitchFamily="50" charset="-128"/>
                <a:ea typeface="Meiryo UI" panose="020B0604030504040204" pitchFamily="50" charset="-128"/>
              </a:endParaRPr>
            </a:p>
          </p:txBody>
        </p:sp>
      </p:grpSp>
      <p:sp>
        <p:nvSpPr>
          <p:cNvPr id="2" name="テキスト ボックス 1">
            <a:extLst>
              <a:ext uri="{FF2B5EF4-FFF2-40B4-BE49-F238E27FC236}">
                <a16:creationId xmlns:a16="http://schemas.microsoft.com/office/drawing/2014/main" id="{0818DB9F-C593-FC00-EA83-7328071EDA43}"/>
              </a:ext>
            </a:extLst>
          </p:cNvPr>
          <p:cNvSpPr txBox="1"/>
          <p:nvPr/>
        </p:nvSpPr>
        <p:spPr>
          <a:xfrm>
            <a:off x="3410676" y="1428933"/>
            <a:ext cx="2529152" cy="400110"/>
          </a:xfrm>
          <a:prstGeom prst="rect">
            <a:avLst/>
          </a:prstGeom>
          <a:noFill/>
        </p:spPr>
        <p:txBody>
          <a:bodyPr wrap="square" rtlCol="0">
            <a:spAutoFit/>
          </a:bodyPr>
          <a:lstStyle/>
          <a:p>
            <a:pPr defTabSz="685800">
              <a:buClrTx/>
            </a:pPr>
            <a:r>
              <a:rPr lang="ja-JP" altLang="ja-JP" sz="2000" b="1" dirty="0">
                <a:solidFill>
                  <a:srgbClr val="FF0000"/>
                </a:solidFill>
                <a:latin typeface="Meiryo UI" panose="020B0604030504040204" pitchFamily="50" charset="-128"/>
                <a:ea typeface="Meiryo UI" panose="020B0604030504040204" pitchFamily="50" charset="-128"/>
              </a:rPr>
              <a:t>Motivated Peers</a:t>
            </a:r>
            <a:endParaRPr kumimoji="1" lang="ja-JP" altLang="en-US" sz="2000" b="1" kern="1200" dirty="0">
              <a:solidFill>
                <a:srgbClr val="FF0000"/>
              </a:solidFill>
              <a:latin typeface="Meiryo UI" panose="020B0604030504040204" pitchFamily="50" charset="-128"/>
              <a:ea typeface="Meiryo UI" panose="020B0604030504040204" pitchFamily="50" charset="-128"/>
              <a:cs typeface="+mn-cs"/>
            </a:endParaRPr>
          </a:p>
        </p:txBody>
      </p:sp>
      <p:sp>
        <p:nvSpPr>
          <p:cNvPr id="3" name="テキスト ボックス 2">
            <a:extLst>
              <a:ext uri="{FF2B5EF4-FFF2-40B4-BE49-F238E27FC236}">
                <a16:creationId xmlns:a16="http://schemas.microsoft.com/office/drawing/2014/main" id="{480DCCF1-6396-57C4-FF26-FA6101931D53}"/>
              </a:ext>
            </a:extLst>
          </p:cNvPr>
          <p:cNvSpPr txBox="1"/>
          <p:nvPr/>
        </p:nvSpPr>
        <p:spPr>
          <a:xfrm>
            <a:off x="132542" y="2914348"/>
            <a:ext cx="4113744" cy="400110"/>
          </a:xfrm>
          <a:prstGeom prst="rect">
            <a:avLst/>
          </a:prstGeom>
          <a:noFill/>
        </p:spPr>
        <p:txBody>
          <a:bodyPr wrap="square" rtlCol="0">
            <a:spAutoFit/>
          </a:bodyPr>
          <a:lstStyle/>
          <a:p>
            <a:pPr defTabSz="685800">
              <a:buClrTx/>
            </a:pPr>
            <a:r>
              <a:rPr lang="ja-JP" altLang="ja-JP" sz="2000" b="1" dirty="0">
                <a:solidFill>
                  <a:srgbClr val="FF0000"/>
                </a:solidFill>
                <a:latin typeface="Meiryo UI" panose="020B0604030504040204" pitchFamily="50" charset="-128"/>
                <a:ea typeface="Meiryo UI" panose="020B0604030504040204" pitchFamily="50" charset="-128"/>
              </a:rPr>
              <a:t>Study Abroad</a:t>
            </a:r>
            <a:r>
              <a:rPr lang="en-US" altLang="ja-JP" sz="2000" b="1" dirty="0">
                <a:solidFill>
                  <a:srgbClr val="FF0000"/>
                </a:solidFill>
                <a:latin typeface="Meiryo UI" panose="020B0604030504040204" pitchFamily="50" charset="-128"/>
                <a:ea typeface="Meiryo UI" panose="020B0604030504040204" pitchFamily="50" charset="-128"/>
              </a:rPr>
              <a:t> </a:t>
            </a:r>
            <a:r>
              <a:rPr lang="ja-JP" altLang="ja-JP" sz="2000" b="1" dirty="0">
                <a:solidFill>
                  <a:srgbClr val="FF0000"/>
                </a:solidFill>
                <a:latin typeface="Meiryo UI" panose="020B0604030504040204" pitchFamily="50" charset="-128"/>
                <a:ea typeface="Meiryo UI" panose="020B0604030504040204" pitchFamily="50" charset="-128"/>
              </a:rPr>
              <a:t>Information</a:t>
            </a:r>
            <a:endParaRPr kumimoji="1" lang="ja-JP" altLang="en-US" sz="2000" b="1" kern="1200" dirty="0">
              <a:solidFill>
                <a:srgbClr val="FF0000"/>
              </a:solidFill>
              <a:latin typeface="Meiryo UI" panose="020B0604030504040204" pitchFamily="50" charset="-128"/>
              <a:ea typeface="Meiryo UI" panose="020B0604030504040204" pitchFamily="50" charset="-128"/>
              <a:cs typeface="+mn-cs"/>
            </a:endParaRPr>
          </a:p>
        </p:txBody>
      </p:sp>
      <p:sp>
        <p:nvSpPr>
          <p:cNvPr id="4" name="テキスト ボックス 3">
            <a:extLst>
              <a:ext uri="{FF2B5EF4-FFF2-40B4-BE49-F238E27FC236}">
                <a16:creationId xmlns:a16="http://schemas.microsoft.com/office/drawing/2014/main" id="{C7A455EA-53AD-7573-7284-D6842258DC8C}"/>
              </a:ext>
            </a:extLst>
          </p:cNvPr>
          <p:cNvSpPr txBox="1"/>
          <p:nvPr/>
        </p:nvSpPr>
        <p:spPr>
          <a:xfrm>
            <a:off x="5640275" y="2914348"/>
            <a:ext cx="3136801" cy="400110"/>
          </a:xfrm>
          <a:prstGeom prst="rect">
            <a:avLst/>
          </a:prstGeom>
          <a:noFill/>
        </p:spPr>
        <p:txBody>
          <a:bodyPr wrap="square" rtlCol="0">
            <a:spAutoFit/>
          </a:bodyPr>
          <a:lstStyle/>
          <a:p>
            <a:pPr defTabSz="685800">
              <a:buClrTx/>
            </a:pPr>
            <a:r>
              <a:rPr lang="ja-JP" altLang="ja-JP" sz="2000" b="1" dirty="0">
                <a:solidFill>
                  <a:srgbClr val="FF0000"/>
                </a:solidFill>
                <a:latin typeface="Meiryo UI" panose="020B0604030504040204" pitchFamily="50" charset="-128"/>
                <a:ea typeface="Meiryo UI" panose="020B0604030504040204" pitchFamily="50" charset="-128"/>
              </a:rPr>
              <a:t>Medical English Skills</a:t>
            </a:r>
            <a:endParaRPr kumimoji="1" lang="ja-JP" altLang="en-US" sz="2000" b="1" kern="1200" dirty="0">
              <a:solidFill>
                <a:srgbClr val="FF0000"/>
              </a:solidFill>
              <a:latin typeface="Meiryo UI" panose="020B0604030504040204" pitchFamily="50" charset="-128"/>
              <a:ea typeface="Meiryo UI" panose="020B0604030504040204" pitchFamily="50" charset="-128"/>
              <a:cs typeface="+mn-cs"/>
            </a:endParaRPr>
          </a:p>
        </p:txBody>
      </p:sp>
      <p:pic>
        <p:nvPicPr>
          <p:cNvPr id="5" name="図 4">
            <a:extLst>
              <a:ext uri="{FF2B5EF4-FFF2-40B4-BE49-F238E27FC236}">
                <a16:creationId xmlns:a16="http://schemas.microsoft.com/office/drawing/2014/main" id="{EF6901D1-00A1-67AE-36BC-0A797B220ECE}"/>
              </a:ext>
            </a:extLst>
          </p:cNvPr>
          <p:cNvPicPr>
            <a:picLocks noChangeAspect="1"/>
          </p:cNvPicPr>
          <p:nvPr/>
        </p:nvPicPr>
        <p:blipFill>
          <a:blip r:embed="rId3"/>
          <a:stretch/>
        </p:blipFill>
        <p:spPr>
          <a:xfrm>
            <a:off x="1526531" y="3266380"/>
            <a:ext cx="1256467" cy="1438702"/>
          </a:xfrm>
          <a:prstGeom prst="rect">
            <a:avLst/>
          </a:prstGeom>
        </p:spPr>
      </p:pic>
      <p:grpSp>
        <p:nvGrpSpPr>
          <p:cNvPr id="8" name="グループ化 7">
            <a:extLst>
              <a:ext uri="{FF2B5EF4-FFF2-40B4-BE49-F238E27FC236}">
                <a16:creationId xmlns:a16="http://schemas.microsoft.com/office/drawing/2014/main" id="{5BE75E38-83B6-7389-0F5C-BEAD7720E7DD}"/>
              </a:ext>
            </a:extLst>
          </p:cNvPr>
          <p:cNvGrpSpPr/>
          <p:nvPr/>
        </p:nvGrpSpPr>
        <p:grpSpPr>
          <a:xfrm>
            <a:off x="3780193" y="1817340"/>
            <a:ext cx="1341530" cy="1578537"/>
            <a:chOff x="5321531" y="2708792"/>
            <a:chExt cx="1401664" cy="1801594"/>
          </a:xfrm>
        </p:grpSpPr>
        <p:pic>
          <p:nvPicPr>
            <p:cNvPr id="6" name="図 5">
              <a:extLst>
                <a:ext uri="{FF2B5EF4-FFF2-40B4-BE49-F238E27FC236}">
                  <a16:creationId xmlns:a16="http://schemas.microsoft.com/office/drawing/2014/main" id="{2538B331-4F24-9D69-73C5-F4F628F9D1FA}"/>
                </a:ext>
              </a:extLst>
            </p:cNvPr>
            <p:cNvPicPr>
              <a:picLocks noChangeAspect="1"/>
            </p:cNvPicPr>
            <p:nvPr/>
          </p:nvPicPr>
          <p:blipFill>
            <a:blip r:embed="rId4"/>
            <a:stretch/>
          </p:blipFill>
          <p:spPr>
            <a:xfrm>
              <a:off x="5321531" y="2710386"/>
              <a:ext cx="707515" cy="1800000"/>
            </a:xfrm>
            <a:prstGeom prst="rect">
              <a:avLst/>
            </a:prstGeom>
          </p:spPr>
        </p:pic>
        <p:pic>
          <p:nvPicPr>
            <p:cNvPr id="7" name="図 6">
              <a:extLst>
                <a:ext uri="{FF2B5EF4-FFF2-40B4-BE49-F238E27FC236}">
                  <a16:creationId xmlns:a16="http://schemas.microsoft.com/office/drawing/2014/main" id="{9592352A-F002-6855-3B93-D5FCB4AAFFC4}"/>
                </a:ext>
              </a:extLst>
            </p:cNvPr>
            <p:cNvPicPr>
              <a:picLocks noChangeAspect="1"/>
            </p:cNvPicPr>
            <p:nvPr/>
          </p:nvPicPr>
          <p:blipFill>
            <a:blip r:embed="rId5"/>
            <a:stretch/>
          </p:blipFill>
          <p:spPr>
            <a:xfrm>
              <a:off x="6079415" y="2708792"/>
              <a:ext cx="643780" cy="1800000"/>
            </a:xfrm>
            <a:prstGeom prst="rect">
              <a:avLst/>
            </a:prstGeom>
          </p:spPr>
        </p:pic>
      </p:grpSp>
      <p:pic>
        <p:nvPicPr>
          <p:cNvPr id="9" name="図 8">
            <a:extLst>
              <a:ext uri="{FF2B5EF4-FFF2-40B4-BE49-F238E27FC236}">
                <a16:creationId xmlns:a16="http://schemas.microsoft.com/office/drawing/2014/main" id="{AF1FC142-1357-F858-6CFC-7626A0176E51}"/>
              </a:ext>
            </a:extLst>
          </p:cNvPr>
          <p:cNvPicPr>
            <a:picLocks noChangeAspect="1"/>
          </p:cNvPicPr>
          <p:nvPr/>
        </p:nvPicPr>
        <p:blipFill>
          <a:blip r:embed="rId6"/>
          <a:stretch/>
        </p:blipFill>
        <p:spPr>
          <a:xfrm>
            <a:off x="5939828" y="3362442"/>
            <a:ext cx="2322648" cy="1342640"/>
          </a:xfrm>
          <a:prstGeom prst="rect">
            <a:avLst/>
          </a:prstGeom>
        </p:spPr>
      </p:pic>
    </p:spTree>
    <p:extLst>
      <p:ext uri="{BB962C8B-B14F-4D97-AF65-F5344CB8AC3E}">
        <p14:creationId xmlns:p14="http://schemas.microsoft.com/office/powerpoint/2010/main" val="31507151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A455B-6F03-4FEF-A652-9B282A899B46}"/>
            </a:ext>
          </a:extLst>
        </p:cNvPr>
        <p:cNvGrpSpPr/>
        <p:nvPr/>
      </p:nvGrpSpPr>
      <p:grpSpPr>
        <a:xfrm>
          <a:off x="0" y="0"/>
          <a:ext cx="0" cy="0"/>
          <a:chOff x="0" y="0"/>
          <a:chExt cx="0" cy="0"/>
        </a:xfrm>
      </p:grpSpPr>
      <p:grpSp>
        <p:nvGrpSpPr>
          <p:cNvPr id="11" name="グループ化 10">
            <a:extLst>
              <a:ext uri="{FF2B5EF4-FFF2-40B4-BE49-F238E27FC236}">
                <a16:creationId xmlns:a16="http://schemas.microsoft.com/office/drawing/2014/main" id="{0277207C-B4D8-F0F1-E1D9-2D3C4E41989D}"/>
              </a:ext>
            </a:extLst>
          </p:cNvPr>
          <p:cNvGrpSpPr/>
          <p:nvPr/>
        </p:nvGrpSpPr>
        <p:grpSpPr>
          <a:xfrm>
            <a:off x="438108" y="400988"/>
            <a:ext cx="7729847" cy="687803"/>
            <a:chOff x="0" y="218710"/>
            <a:chExt cx="10306462" cy="917071"/>
          </a:xfrm>
        </p:grpSpPr>
        <p:sp>
          <p:nvSpPr>
            <p:cNvPr id="12" name="四角形: 角を丸くする 11">
              <a:extLst>
                <a:ext uri="{FF2B5EF4-FFF2-40B4-BE49-F238E27FC236}">
                  <a16:creationId xmlns:a16="http://schemas.microsoft.com/office/drawing/2014/main" id="{81191910-40F6-0AB5-3324-4FEE74AF594E}"/>
                </a:ext>
              </a:extLst>
            </p:cNvPr>
            <p:cNvSpPr/>
            <p:nvPr/>
          </p:nvSpPr>
          <p:spPr>
            <a:xfrm>
              <a:off x="0" y="218710"/>
              <a:ext cx="10306462" cy="917071"/>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defTabSz="685800">
                <a:buClrTx/>
              </a:pPr>
              <a:endParaRPr kumimoji="1" lang="ja-JP" altLang="en-US" sz="1350" kern="1200">
                <a:solidFill>
                  <a:prstClr val="white"/>
                </a:solidFill>
                <a:latin typeface="游ゴシック" panose="020F0502020204030204"/>
                <a:ea typeface="游ゴシック" panose="020B0400000000000000" pitchFamily="50" charset="-128"/>
              </a:endParaRPr>
            </a:p>
          </p:txBody>
        </p:sp>
        <p:sp>
          <p:nvSpPr>
            <p:cNvPr id="13" name="四角形: 角を丸くする 4">
              <a:extLst>
                <a:ext uri="{FF2B5EF4-FFF2-40B4-BE49-F238E27FC236}">
                  <a16:creationId xmlns:a16="http://schemas.microsoft.com/office/drawing/2014/main" id="{4103AFFA-3C2F-AE55-BFF8-9B6E740BA74C}"/>
                </a:ext>
              </a:extLst>
            </p:cNvPr>
            <p:cNvSpPr txBox="1"/>
            <p:nvPr/>
          </p:nvSpPr>
          <p:spPr>
            <a:xfrm>
              <a:off x="44768" y="308246"/>
              <a:ext cx="10216926" cy="8275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5725" tIns="85725" rIns="85725" bIns="85725" numCol="1" spcCol="1270" anchor="ctr" anchorCtr="0">
              <a:noAutofit/>
            </a:bodyPr>
            <a:lstStyle/>
            <a:p>
              <a:pPr defTabSz="1000125">
                <a:lnSpc>
                  <a:spcPct val="90000"/>
                </a:lnSpc>
                <a:spcBef>
                  <a:spcPct val="0"/>
                </a:spcBef>
                <a:spcAft>
                  <a:spcPct val="35000"/>
                </a:spcAft>
                <a:buClrTx/>
              </a:pPr>
              <a:r>
                <a:rPr lang="ja-JP" altLang="ja-JP" sz="2400" b="1" dirty="0">
                  <a:latin typeface="Meiryo UI" panose="020B0604030504040204" pitchFamily="50" charset="-128"/>
                  <a:ea typeface="Meiryo UI" panose="020B0604030504040204" pitchFamily="50" charset="-128"/>
                </a:rPr>
                <a:t>Benefits of Participation in Team WADA</a:t>
              </a:r>
              <a:endParaRPr kumimoji="1" lang="ja-JP" altLang="en-US" sz="2400" b="1" kern="1200" dirty="0">
                <a:solidFill>
                  <a:prstClr val="white"/>
                </a:solidFill>
                <a:latin typeface="Meiryo UI" panose="020B0604030504040204" pitchFamily="50" charset="-128"/>
                <a:ea typeface="Meiryo UI" panose="020B0604030504040204" pitchFamily="50" charset="-128"/>
              </a:endParaRPr>
            </a:p>
          </p:txBody>
        </p:sp>
      </p:grpSp>
      <p:sp>
        <p:nvSpPr>
          <p:cNvPr id="15" name="テキスト ボックス 14">
            <a:extLst>
              <a:ext uri="{FF2B5EF4-FFF2-40B4-BE49-F238E27FC236}">
                <a16:creationId xmlns:a16="http://schemas.microsoft.com/office/drawing/2014/main" id="{C25A93DA-C734-6D10-4731-396806F1EF0F}"/>
              </a:ext>
            </a:extLst>
          </p:cNvPr>
          <p:cNvSpPr txBox="1"/>
          <p:nvPr/>
        </p:nvSpPr>
        <p:spPr>
          <a:xfrm>
            <a:off x="9229265" y="924239"/>
            <a:ext cx="3969900" cy="1869743"/>
          </a:xfrm>
          <a:prstGeom prst="rect">
            <a:avLst/>
          </a:prstGeom>
          <a:noFill/>
        </p:spPr>
        <p:txBody>
          <a:bodyPr wrap="square">
            <a:spAutoFit/>
          </a:bodyPr>
          <a:lstStyle/>
          <a:p>
            <a:pPr defTabSz="685800">
              <a:buClrTx/>
            </a:pPr>
            <a:r>
              <a:rPr kumimoji="1" lang="ja-JP" altLang="en-US" sz="825" kern="1200" dirty="0">
                <a:solidFill>
                  <a:prstClr val="black"/>
                </a:solidFill>
                <a:latin typeface="游ゴシック" panose="020F0502020204030204"/>
                <a:ea typeface="游ゴシック" panose="020B0400000000000000" pitchFamily="50" charset="-128"/>
                <a:cs typeface="+mn-cs"/>
              </a:rPr>
              <a:t>・志向の似た学生と出会えて、悩みや将来像を共有できること、また勉強会にもたくさん参加できて嬉しく思っています。 </a:t>
            </a:r>
            <a:endParaRPr kumimoji="1" lang="en-US" altLang="ja-JP" sz="825" kern="1200" dirty="0">
              <a:solidFill>
                <a:prstClr val="black"/>
              </a:solidFill>
              <a:latin typeface="游ゴシック" panose="020F0502020204030204"/>
              <a:ea typeface="游ゴシック" panose="020B0400000000000000" pitchFamily="50" charset="-128"/>
              <a:cs typeface="+mn-cs"/>
            </a:endParaRPr>
          </a:p>
          <a:p>
            <a:pPr defTabSz="685800">
              <a:buClrTx/>
            </a:pPr>
            <a:r>
              <a:rPr kumimoji="1" lang="ja-JP" altLang="en-US" sz="825" kern="1200" dirty="0">
                <a:solidFill>
                  <a:prstClr val="black"/>
                </a:solidFill>
                <a:latin typeface="游ゴシック" panose="020F0502020204030204"/>
                <a:ea typeface="游ゴシック" panose="020B0400000000000000" pitchFamily="50" charset="-128"/>
                <a:cs typeface="+mn-cs"/>
              </a:rPr>
              <a:t>・英語を流暢に話している医学生の方の刺激を受け、自分自身の英語の勉強に対するモチベーションも上がっています。 </a:t>
            </a:r>
            <a:endParaRPr kumimoji="1" lang="en-US" altLang="ja-JP" sz="825" kern="1200" dirty="0">
              <a:solidFill>
                <a:prstClr val="black"/>
              </a:solidFill>
              <a:latin typeface="游ゴシック" panose="020F0502020204030204"/>
              <a:ea typeface="游ゴシック" panose="020B0400000000000000" pitchFamily="50" charset="-128"/>
              <a:cs typeface="+mn-cs"/>
            </a:endParaRPr>
          </a:p>
          <a:p>
            <a:pPr defTabSz="685800">
              <a:buClrTx/>
            </a:pPr>
            <a:r>
              <a:rPr kumimoji="1" lang="ja-JP" altLang="en-US" sz="825" kern="1200" dirty="0">
                <a:solidFill>
                  <a:prstClr val="black"/>
                </a:solidFill>
                <a:latin typeface="游ゴシック" panose="020F0502020204030204"/>
                <a:ea typeface="游ゴシック" panose="020B0400000000000000" pitchFamily="50" charset="-128"/>
                <a:cs typeface="+mn-cs"/>
              </a:rPr>
              <a:t>・同じく海外志向のある学生と関わりながらモチベーションにつなげたり、実際に将来有用な情報を共有してもらうことができているのが良かったです。 </a:t>
            </a:r>
            <a:endParaRPr kumimoji="1" lang="en-US" altLang="ja-JP" sz="825" kern="1200" dirty="0">
              <a:solidFill>
                <a:prstClr val="black"/>
              </a:solidFill>
              <a:latin typeface="游ゴシック" panose="020F0502020204030204"/>
              <a:ea typeface="游ゴシック" panose="020B0400000000000000" pitchFamily="50" charset="-128"/>
              <a:cs typeface="+mn-cs"/>
            </a:endParaRPr>
          </a:p>
          <a:p>
            <a:pPr defTabSz="685800">
              <a:buClrTx/>
            </a:pPr>
            <a:r>
              <a:rPr kumimoji="1" lang="ja-JP" altLang="en-US" sz="825" kern="1200" dirty="0">
                <a:solidFill>
                  <a:prstClr val="black"/>
                </a:solidFill>
                <a:latin typeface="游ゴシック" panose="020F0502020204030204"/>
                <a:ea typeface="游ゴシック" panose="020B0400000000000000" pitchFamily="50" charset="-128"/>
                <a:cs typeface="+mn-cs"/>
              </a:rPr>
              <a:t>・モチベーション</a:t>
            </a:r>
            <a:endParaRPr kumimoji="1" lang="en-US" altLang="ja-JP" sz="825" kern="1200" dirty="0">
              <a:solidFill>
                <a:prstClr val="black"/>
              </a:solidFill>
              <a:latin typeface="游ゴシック" panose="020F0502020204030204"/>
              <a:ea typeface="游ゴシック" panose="020B0400000000000000" pitchFamily="50" charset="-128"/>
              <a:cs typeface="+mn-cs"/>
            </a:endParaRPr>
          </a:p>
          <a:p>
            <a:pPr defTabSz="685800">
              <a:buClrTx/>
            </a:pPr>
            <a:r>
              <a:rPr kumimoji="1" lang="ja-JP" altLang="en-US" sz="825" kern="1200" dirty="0">
                <a:solidFill>
                  <a:prstClr val="black"/>
                </a:solidFill>
                <a:latin typeface="游ゴシック" panose="020F0502020204030204"/>
                <a:ea typeface="游ゴシック" panose="020B0400000000000000" pitchFamily="50" charset="-128"/>
                <a:cs typeface="+mn-cs"/>
              </a:rPr>
              <a:t>・一緒に合格を目指す仲間 </a:t>
            </a:r>
            <a:endParaRPr kumimoji="1" lang="en-US" altLang="ja-JP" sz="825" kern="1200" dirty="0">
              <a:solidFill>
                <a:prstClr val="black"/>
              </a:solidFill>
              <a:latin typeface="游ゴシック" panose="020F0502020204030204"/>
              <a:ea typeface="游ゴシック" panose="020B0400000000000000" pitchFamily="50" charset="-128"/>
              <a:cs typeface="+mn-cs"/>
            </a:endParaRPr>
          </a:p>
          <a:p>
            <a:pPr defTabSz="685800">
              <a:buClrTx/>
            </a:pPr>
            <a:r>
              <a:rPr kumimoji="1" lang="ja-JP" altLang="en-US" sz="825" kern="1200" dirty="0">
                <a:solidFill>
                  <a:prstClr val="black"/>
                </a:solidFill>
                <a:latin typeface="游ゴシック" panose="020F0502020204030204"/>
                <a:ea typeface="游ゴシック" panose="020B0400000000000000" pitchFamily="50" charset="-128"/>
                <a:cs typeface="+mn-cs"/>
              </a:rPr>
              <a:t>・意識の高い学生の方々と交流できたこと </a:t>
            </a:r>
            <a:endParaRPr kumimoji="1" lang="en-US" altLang="ja-JP" sz="825" kern="1200" dirty="0">
              <a:solidFill>
                <a:prstClr val="black"/>
              </a:solidFill>
              <a:latin typeface="游ゴシック" panose="020F0502020204030204"/>
              <a:ea typeface="游ゴシック" panose="020B0400000000000000" pitchFamily="50" charset="-128"/>
              <a:cs typeface="+mn-cs"/>
            </a:endParaRPr>
          </a:p>
          <a:p>
            <a:pPr defTabSz="685800">
              <a:buClrTx/>
            </a:pPr>
            <a:r>
              <a:rPr kumimoji="1" lang="ja-JP" altLang="en-US" sz="825" kern="1200" dirty="0">
                <a:solidFill>
                  <a:prstClr val="black"/>
                </a:solidFill>
                <a:latin typeface="游ゴシック" panose="020F0502020204030204"/>
                <a:ea typeface="游ゴシック" panose="020B0400000000000000" pitchFamily="50" charset="-128"/>
                <a:cs typeface="+mn-cs"/>
              </a:rPr>
              <a:t>・大学では知り合えなかった人たちと関われること </a:t>
            </a:r>
            <a:endParaRPr kumimoji="1" lang="en-US" altLang="ja-JP" sz="825" kern="1200" dirty="0">
              <a:solidFill>
                <a:prstClr val="black"/>
              </a:solidFill>
              <a:latin typeface="游ゴシック" panose="020F0502020204030204"/>
              <a:ea typeface="游ゴシック" panose="020B0400000000000000" pitchFamily="50" charset="-128"/>
              <a:cs typeface="+mn-cs"/>
            </a:endParaRPr>
          </a:p>
          <a:p>
            <a:pPr defTabSz="685800">
              <a:buClrTx/>
            </a:pPr>
            <a:r>
              <a:rPr kumimoji="1" lang="ja-JP" altLang="en-US" sz="825" kern="1200" dirty="0">
                <a:solidFill>
                  <a:prstClr val="black"/>
                </a:solidFill>
                <a:latin typeface="游ゴシック" panose="020F0502020204030204"/>
                <a:ea typeface="游ゴシック" panose="020B0400000000000000" pitchFamily="50" charset="-128"/>
                <a:cs typeface="+mn-cs"/>
              </a:rPr>
              <a:t>・勉強会はためになりますし、全国の志高い医学生が集まるのでモチベーションを維持する上で最適です</a:t>
            </a:r>
            <a:endParaRPr kumimoji="1" lang="en-US" altLang="ja-JP" sz="825" kern="1200" dirty="0">
              <a:solidFill>
                <a:prstClr val="black"/>
              </a:solidFill>
              <a:latin typeface="游ゴシック" panose="020F0502020204030204"/>
              <a:ea typeface="游ゴシック" panose="020B0400000000000000" pitchFamily="50" charset="-128"/>
              <a:cs typeface="+mn-cs"/>
            </a:endParaRPr>
          </a:p>
          <a:p>
            <a:pPr defTabSz="685800">
              <a:buClrTx/>
            </a:pPr>
            <a:r>
              <a:rPr kumimoji="1" lang="ja-JP" altLang="en-US" sz="825" kern="1200" dirty="0">
                <a:solidFill>
                  <a:prstClr val="black"/>
                </a:solidFill>
                <a:latin typeface="游ゴシック" panose="020F0502020204030204"/>
                <a:ea typeface="游ゴシック" panose="020B0400000000000000" pitchFamily="50" charset="-128"/>
                <a:cs typeface="+mn-cs"/>
              </a:rPr>
              <a:t>・様々なバックグラウンドや経歴を持つ面白い友達ができたこと。</a:t>
            </a:r>
            <a:endParaRPr kumimoji="1" lang="en-US" altLang="ja-JP" sz="825" kern="1200" dirty="0">
              <a:solidFill>
                <a:prstClr val="black"/>
              </a:solidFill>
              <a:latin typeface="游ゴシック" panose="020F0502020204030204"/>
              <a:ea typeface="游ゴシック" panose="020B0400000000000000" pitchFamily="50" charset="-128"/>
              <a:cs typeface="+mn-cs"/>
            </a:endParaRPr>
          </a:p>
          <a:p>
            <a:pPr defTabSz="685800">
              <a:buClrTx/>
            </a:pPr>
            <a:endParaRPr kumimoji="1" lang="en-US" altLang="ja-JP" sz="825" kern="1200" dirty="0">
              <a:solidFill>
                <a:prstClr val="black"/>
              </a:solidFill>
              <a:latin typeface="游ゴシック" panose="020F0502020204030204"/>
              <a:ea typeface="游ゴシック" panose="020B0400000000000000" pitchFamily="50" charset="-128"/>
              <a:cs typeface="+mn-cs"/>
            </a:endParaRPr>
          </a:p>
        </p:txBody>
      </p:sp>
      <p:sp>
        <p:nvSpPr>
          <p:cNvPr id="2" name="テキスト ボックス 1">
            <a:extLst>
              <a:ext uri="{FF2B5EF4-FFF2-40B4-BE49-F238E27FC236}">
                <a16:creationId xmlns:a16="http://schemas.microsoft.com/office/drawing/2014/main" id="{06254D8C-E14D-2E94-3CF5-9D54E29E825D}"/>
              </a:ext>
            </a:extLst>
          </p:cNvPr>
          <p:cNvSpPr txBox="1"/>
          <p:nvPr/>
        </p:nvSpPr>
        <p:spPr>
          <a:xfrm>
            <a:off x="298561" y="1770581"/>
            <a:ext cx="2869355" cy="400110"/>
          </a:xfrm>
          <a:prstGeom prst="rect">
            <a:avLst/>
          </a:prstGeom>
          <a:noFill/>
        </p:spPr>
        <p:txBody>
          <a:bodyPr wrap="square" rtlCol="0">
            <a:spAutoFit/>
          </a:bodyPr>
          <a:lstStyle/>
          <a:p>
            <a:pPr defTabSz="685800">
              <a:buClrTx/>
            </a:pPr>
            <a:r>
              <a:rPr lang="ja-JP" altLang="ja-JP" sz="2000" b="1" dirty="0">
                <a:solidFill>
                  <a:srgbClr val="FF0000"/>
                </a:solidFill>
                <a:latin typeface="Meiryo UI" panose="020B0604030504040204" pitchFamily="50" charset="-128"/>
                <a:ea typeface="Meiryo UI" panose="020B0604030504040204" pitchFamily="50" charset="-128"/>
              </a:rPr>
              <a:t>Motivated Peers</a:t>
            </a:r>
            <a:endParaRPr kumimoji="1" lang="ja-JP" altLang="en-US" sz="2100" b="1" kern="1200" dirty="0">
              <a:solidFill>
                <a:srgbClr val="FF0000"/>
              </a:solidFill>
              <a:latin typeface="游ゴシック" panose="020F0502020204030204"/>
              <a:ea typeface="游ゴシック" panose="020B0400000000000000" pitchFamily="50" charset="-128"/>
              <a:cs typeface="+mn-cs"/>
            </a:endParaRPr>
          </a:p>
        </p:txBody>
      </p:sp>
      <p:grpSp>
        <p:nvGrpSpPr>
          <p:cNvPr id="8" name="グループ化 7">
            <a:extLst>
              <a:ext uri="{FF2B5EF4-FFF2-40B4-BE49-F238E27FC236}">
                <a16:creationId xmlns:a16="http://schemas.microsoft.com/office/drawing/2014/main" id="{F83AD14F-E8E5-A573-A7D2-A33505DA2DF5}"/>
              </a:ext>
            </a:extLst>
          </p:cNvPr>
          <p:cNvGrpSpPr/>
          <p:nvPr/>
        </p:nvGrpSpPr>
        <p:grpSpPr>
          <a:xfrm>
            <a:off x="664179" y="2294869"/>
            <a:ext cx="1611882" cy="1780174"/>
            <a:chOff x="5321531" y="2708792"/>
            <a:chExt cx="1401664" cy="1801594"/>
          </a:xfrm>
        </p:grpSpPr>
        <p:pic>
          <p:nvPicPr>
            <p:cNvPr id="6" name="図 5">
              <a:extLst>
                <a:ext uri="{FF2B5EF4-FFF2-40B4-BE49-F238E27FC236}">
                  <a16:creationId xmlns:a16="http://schemas.microsoft.com/office/drawing/2014/main" id="{F9C69043-7949-0D12-A516-464922BA9327}"/>
                </a:ext>
              </a:extLst>
            </p:cNvPr>
            <p:cNvPicPr>
              <a:picLocks noChangeAspect="1"/>
            </p:cNvPicPr>
            <p:nvPr/>
          </p:nvPicPr>
          <p:blipFill>
            <a:blip r:embed="rId3"/>
            <a:stretch/>
          </p:blipFill>
          <p:spPr>
            <a:xfrm>
              <a:off x="5321531" y="2710386"/>
              <a:ext cx="707515" cy="1800000"/>
            </a:xfrm>
            <a:prstGeom prst="rect">
              <a:avLst/>
            </a:prstGeom>
          </p:spPr>
        </p:pic>
        <p:pic>
          <p:nvPicPr>
            <p:cNvPr id="7" name="図 6">
              <a:extLst>
                <a:ext uri="{FF2B5EF4-FFF2-40B4-BE49-F238E27FC236}">
                  <a16:creationId xmlns:a16="http://schemas.microsoft.com/office/drawing/2014/main" id="{D75F3B94-1790-CCBC-9F18-B488CEFF3F27}"/>
                </a:ext>
              </a:extLst>
            </p:cNvPr>
            <p:cNvPicPr>
              <a:picLocks noChangeAspect="1"/>
            </p:cNvPicPr>
            <p:nvPr/>
          </p:nvPicPr>
          <p:blipFill>
            <a:blip r:embed="rId4"/>
            <a:stretch/>
          </p:blipFill>
          <p:spPr>
            <a:xfrm>
              <a:off x="6079415" y="2708792"/>
              <a:ext cx="643780" cy="1800000"/>
            </a:xfrm>
            <a:prstGeom prst="rect">
              <a:avLst/>
            </a:prstGeom>
          </p:spPr>
        </p:pic>
      </p:grpSp>
      <p:sp>
        <p:nvSpPr>
          <p:cNvPr id="16" name="テキスト ボックス 15">
            <a:extLst>
              <a:ext uri="{FF2B5EF4-FFF2-40B4-BE49-F238E27FC236}">
                <a16:creationId xmlns:a16="http://schemas.microsoft.com/office/drawing/2014/main" id="{1AF3F09E-8C14-220C-AD0A-2C73FCFFF773}"/>
              </a:ext>
            </a:extLst>
          </p:cNvPr>
          <p:cNvSpPr txBox="1"/>
          <p:nvPr/>
        </p:nvSpPr>
        <p:spPr>
          <a:xfrm>
            <a:off x="2706106" y="2094814"/>
            <a:ext cx="6209859" cy="1831271"/>
          </a:xfrm>
          <a:prstGeom prst="rect">
            <a:avLst/>
          </a:prstGeom>
          <a:noFill/>
        </p:spPr>
        <p:txBody>
          <a:bodyPr wrap="square">
            <a:spAutoFit/>
          </a:bodyPr>
          <a:lstStyle/>
          <a:p>
            <a:r>
              <a:rPr lang="ja-JP" altLang="en-US" sz="1700" dirty="0">
                <a:latin typeface="Meiryo UI" panose="020B0604030504040204" pitchFamily="50" charset="-128"/>
                <a:ea typeface="Meiryo UI" panose="020B0604030504040204" pitchFamily="50" charset="-128"/>
              </a:rPr>
              <a:t>・ </a:t>
            </a:r>
            <a:r>
              <a:rPr lang="ja-JP" altLang="ja-JP" sz="1600" dirty="0"/>
              <a:t>Building a </a:t>
            </a:r>
            <a:r>
              <a:rPr lang="en-US" altLang="ja-JP" sz="1600" dirty="0"/>
              <a:t>n</a:t>
            </a:r>
            <a:r>
              <a:rPr lang="ja-JP" altLang="ja-JP" sz="1600" dirty="0"/>
              <a:t>etwork of </a:t>
            </a:r>
            <a:r>
              <a:rPr lang="en-US" altLang="ja-JP" sz="1600" dirty="0"/>
              <a:t>l</a:t>
            </a:r>
            <a:r>
              <a:rPr lang="ja-JP" altLang="ja-JP" sz="1600" dirty="0"/>
              <a:t>ike-</a:t>
            </a:r>
            <a:r>
              <a:rPr lang="en-US" altLang="ja-JP" sz="1600" dirty="0"/>
              <a:t>m</a:t>
            </a:r>
            <a:r>
              <a:rPr lang="ja-JP" altLang="ja-JP" sz="1600" dirty="0"/>
              <a:t>inded </a:t>
            </a:r>
            <a:r>
              <a:rPr lang="en-US" altLang="ja-JP" sz="1600" dirty="0"/>
              <a:t>s</a:t>
            </a:r>
            <a:r>
              <a:rPr lang="ja-JP" altLang="ja-JP" sz="1600" dirty="0"/>
              <a:t>tudents </a:t>
            </a:r>
            <a:endParaRPr lang="en-US" altLang="ja-JP" sz="1600" dirty="0"/>
          </a:p>
          <a:p>
            <a:endParaRPr lang="en-US" altLang="ja-JP" sz="1600" dirty="0"/>
          </a:p>
          <a:p>
            <a:r>
              <a:rPr lang="ja-JP" altLang="en-US" sz="1600" dirty="0"/>
              <a:t>・</a:t>
            </a:r>
            <a:r>
              <a:rPr lang="ja-JP" altLang="ja-JP" sz="1600" dirty="0"/>
              <a:t>Maintaining </a:t>
            </a:r>
            <a:r>
              <a:rPr lang="en-US" altLang="ja-JP" sz="1600" dirty="0"/>
              <a:t>m</a:t>
            </a:r>
            <a:r>
              <a:rPr lang="ja-JP" altLang="ja-JP" sz="1600" dirty="0"/>
              <a:t>otivation </a:t>
            </a:r>
            <a:r>
              <a:rPr lang="en-US" altLang="ja-JP" sz="1600" dirty="0"/>
              <a:t>t</a:t>
            </a:r>
            <a:r>
              <a:rPr lang="ja-JP" altLang="ja-JP" sz="1600" dirty="0"/>
              <a:t>hrough </a:t>
            </a:r>
            <a:r>
              <a:rPr lang="en-US" altLang="ja-JP" sz="1600" dirty="0"/>
              <a:t>p</a:t>
            </a:r>
            <a:r>
              <a:rPr lang="ja-JP" altLang="ja-JP" sz="1600" dirty="0"/>
              <a:t>eer </a:t>
            </a:r>
            <a:r>
              <a:rPr lang="en-US" altLang="ja-JP" sz="1600" dirty="0"/>
              <a:t>l</a:t>
            </a:r>
            <a:r>
              <a:rPr lang="ja-JP" altLang="ja-JP" sz="1600" dirty="0"/>
              <a:t>earning</a:t>
            </a:r>
            <a:endParaRPr lang="en-US" altLang="ja-JP" sz="1600" dirty="0"/>
          </a:p>
          <a:p>
            <a:r>
              <a:rPr lang="ja-JP" altLang="ja-JP" sz="1600" dirty="0"/>
              <a:t> </a:t>
            </a:r>
            <a:endParaRPr lang="en-US" altLang="ja-JP" sz="1600" dirty="0"/>
          </a:p>
          <a:p>
            <a:r>
              <a:rPr lang="ja-JP" altLang="en-US" sz="1600" dirty="0"/>
              <a:t>・</a:t>
            </a:r>
            <a:r>
              <a:rPr lang="ja-JP" altLang="ja-JP" sz="1600" dirty="0"/>
              <a:t>Connecting with </a:t>
            </a:r>
            <a:r>
              <a:rPr lang="en-US" altLang="ja-JP" sz="1600" dirty="0"/>
              <a:t>s</a:t>
            </a:r>
            <a:r>
              <a:rPr lang="ja-JP" altLang="ja-JP" sz="1600" dirty="0"/>
              <a:t>tudents </a:t>
            </a:r>
            <a:r>
              <a:rPr lang="en-US" altLang="ja-JP" sz="1600" dirty="0"/>
              <a:t>b</a:t>
            </a:r>
            <a:r>
              <a:rPr lang="ja-JP" altLang="ja-JP" sz="1600" dirty="0"/>
              <a:t>eyond </a:t>
            </a:r>
            <a:r>
              <a:rPr lang="en-US" altLang="ja-JP" sz="1600" dirty="0"/>
              <a:t>o</a:t>
            </a:r>
            <a:r>
              <a:rPr lang="ja-JP" altLang="ja-JP" sz="1600" dirty="0"/>
              <a:t>ne’s </a:t>
            </a:r>
            <a:r>
              <a:rPr lang="en-US" altLang="ja-JP" sz="1600" dirty="0"/>
              <a:t>o</a:t>
            </a:r>
            <a:r>
              <a:rPr lang="ja-JP" altLang="ja-JP" sz="1600" dirty="0"/>
              <a:t>wn</a:t>
            </a:r>
            <a:r>
              <a:rPr lang="en-US" altLang="ja-JP" sz="1600" dirty="0"/>
              <a:t> un</a:t>
            </a:r>
            <a:r>
              <a:rPr lang="ja-JP" altLang="ja-JP" sz="1600" dirty="0"/>
              <a:t>iversity </a:t>
            </a:r>
            <a:endParaRPr lang="en-US" altLang="ja-JP" sz="1600" dirty="0"/>
          </a:p>
          <a:p>
            <a:endParaRPr lang="en-US" altLang="ja-JP" sz="1600" dirty="0"/>
          </a:p>
          <a:p>
            <a:r>
              <a:rPr lang="ja-JP" altLang="en-US" sz="1600" dirty="0"/>
              <a:t>・</a:t>
            </a:r>
            <a:r>
              <a:rPr lang="ja-JP" altLang="ja-JP" sz="1600" dirty="0"/>
              <a:t>Sharing </a:t>
            </a:r>
            <a:r>
              <a:rPr lang="en-US" altLang="ja-JP" sz="1600" dirty="0" err="1"/>
              <a:t>i</a:t>
            </a:r>
            <a:r>
              <a:rPr lang="ja-JP" altLang="ja-JP" sz="1600" dirty="0"/>
              <a:t>nformation on </a:t>
            </a:r>
            <a:r>
              <a:rPr lang="en-US" altLang="ja-JP" sz="1600" dirty="0"/>
              <a:t>s</a:t>
            </a:r>
            <a:r>
              <a:rPr lang="ja-JP" altLang="ja-JP" sz="1600" dirty="0"/>
              <a:t>tudy </a:t>
            </a:r>
            <a:r>
              <a:rPr lang="en-US" altLang="ja-JP" sz="1600" dirty="0"/>
              <a:t>a</a:t>
            </a:r>
            <a:r>
              <a:rPr lang="ja-JP" altLang="ja-JP" sz="1600" dirty="0"/>
              <a:t>broad and </a:t>
            </a:r>
            <a:r>
              <a:rPr lang="en-US" altLang="ja-JP" sz="1600" dirty="0" err="1"/>
              <a:t>i</a:t>
            </a:r>
            <a:r>
              <a:rPr lang="ja-JP" altLang="ja-JP" sz="1600" dirty="0"/>
              <a:t>nternational Careers</a:t>
            </a:r>
            <a:endParaRPr lang="ja-JP" altLang="en-US" sz="1600" dirty="0"/>
          </a:p>
        </p:txBody>
      </p:sp>
      <p:sp>
        <p:nvSpPr>
          <p:cNvPr id="17" name="テキスト ボックス 16">
            <a:extLst>
              <a:ext uri="{FF2B5EF4-FFF2-40B4-BE49-F238E27FC236}">
                <a16:creationId xmlns:a16="http://schemas.microsoft.com/office/drawing/2014/main" id="{1BD037D6-D180-A02C-EB8F-BD36B276480F}"/>
              </a:ext>
            </a:extLst>
          </p:cNvPr>
          <p:cNvSpPr txBox="1"/>
          <p:nvPr/>
        </p:nvSpPr>
        <p:spPr>
          <a:xfrm>
            <a:off x="7337931" y="1121490"/>
            <a:ext cx="1428868" cy="353943"/>
          </a:xfrm>
          <a:prstGeom prst="rect">
            <a:avLst/>
          </a:prstGeom>
          <a:noFill/>
        </p:spPr>
        <p:txBody>
          <a:bodyPr wrap="square">
            <a:spAutoFit/>
          </a:bodyPr>
          <a:lstStyle/>
          <a:p>
            <a:r>
              <a:rPr lang="en-US" altLang="ja-JP" sz="1700" dirty="0">
                <a:latin typeface="Meiryo UI" panose="020B0604030504040204" pitchFamily="50" charset="-128"/>
                <a:ea typeface="Meiryo UI" panose="020B0604030504040204" pitchFamily="50" charset="-128"/>
              </a:rPr>
              <a:t>N=22</a:t>
            </a:r>
            <a:endParaRPr lang="ja-JP" altLang="en-US" sz="17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4931638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B15F2C-E9DD-7A3E-A340-6E35F970B1CE}"/>
            </a:ext>
          </a:extLst>
        </p:cNvPr>
        <p:cNvGrpSpPr/>
        <p:nvPr/>
      </p:nvGrpSpPr>
      <p:grpSpPr>
        <a:xfrm>
          <a:off x="0" y="0"/>
          <a:ext cx="0" cy="0"/>
          <a:chOff x="0" y="0"/>
          <a:chExt cx="0" cy="0"/>
        </a:xfrm>
      </p:grpSpPr>
      <p:grpSp>
        <p:nvGrpSpPr>
          <p:cNvPr id="11" name="グループ化 10">
            <a:extLst>
              <a:ext uri="{FF2B5EF4-FFF2-40B4-BE49-F238E27FC236}">
                <a16:creationId xmlns:a16="http://schemas.microsoft.com/office/drawing/2014/main" id="{A795DCEA-1D0C-CA37-9D5E-FC68A523EFFD}"/>
              </a:ext>
            </a:extLst>
          </p:cNvPr>
          <p:cNvGrpSpPr/>
          <p:nvPr/>
        </p:nvGrpSpPr>
        <p:grpSpPr>
          <a:xfrm>
            <a:off x="438108" y="400988"/>
            <a:ext cx="7729847" cy="687803"/>
            <a:chOff x="0" y="218710"/>
            <a:chExt cx="10306462" cy="917071"/>
          </a:xfrm>
        </p:grpSpPr>
        <p:sp>
          <p:nvSpPr>
            <p:cNvPr id="12" name="四角形: 角を丸くする 11">
              <a:extLst>
                <a:ext uri="{FF2B5EF4-FFF2-40B4-BE49-F238E27FC236}">
                  <a16:creationId xmlns:a16="http://schemas.microsoft.com/office/drawing/2014/main" id="{BE32EA21-7164-E187-CBB2-AA12C9276AA1}"/>
                </a:ext>
              </a:extLst>
            </p:cNvPr>
            <p:cNvSpPr/>
            <p:nvPr/>
          </p:nvSpPr>
          <p:spPr>
            <a:xfrm>
              <a:off x="0" y="218710"/>
              <a:ext cx="10306462" cy="917071"/>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defTabSz="685800">
                <a:buClrTx/>
              </a:pPr>
              <a:endParaRPr kumimoji="1" lang="ja-JP" altLang="en-US" sz="1350" kern="1200">
                <a:solidFill>
                  <a:prstClr val="white"/>
                </a:solidFill>
                <a:latin typeface="游ゴシック" panose="020F0502020204030204"/>
                <a:ea typeface="游ゴシック" panose="020B0400000000000000" pitchFamily="50" charset="-128"/>
              </a:endParaRPr>
            </a:p>
          </p:txBody>
        </p:sp>
        <p:sp>
          <p:nvSpPr>
            <p:cNvPr id="13" name="四角形: 角を丸くする 4">
              <a:extLst>
                <a:ext uri="{FF2B5EF4-FFF2-40B4-BE49-F238E27FC236}">
                  <a16:creationId xmlns:a16="http://schemas.microsoft.com/office/drawing/2014/main" id="{BC0677FC-3706-2913-D9F1-DC759C13A7C1}"/>
                </a:ext>
              </a:extLst>
            </p:cNvPr>
            <p:cNvSpPr txBox="1"/>
            <p:nvPr/>
          </p:nvSpPr>
          <p:spPr>
            <a:xfrm>
              <a:off x="44768" y="308246"/>
              <a:ext cx="10216926" cy="8275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5725" tIns="85725" rIns="85725" bIns="85725" numCol="1" spcCol="1270" anchor="ctr" anchorCtr="0">
              <a:noAutofit/>
            </a:bodyPr>
            <a:lstStyle/>
            <a:p>
              <a:pPr defTabSz="1000125">
                <a:lnSpc>
                  <a:spcPct val="90000"/>
                </a:lnSpc>
                <a:spcBef>
                  <a:spcPct val="0"/>
                </a:spcBef>
                <a:spcAft>
                  <a:spcPct val="35000"/>
                </a:spcAft>
                <a:buClrTx/>
              </a:pPr>
              <a:r>
                <a:rPr lang="ja-JP" altLang="ja-JP" sz="2400" b="1" dirty="0">
                  <a:latin typeface="Meiryo UI" panose="020B0604030504040204" pitchFamily="50" charset="-128"/>
                  <a:ea typeface="Meiryo UI" panose="020B0604030504040204" pitchFamily="50" charset="-128"/>
                </a:rPr>
                <a:t>Benefits of Participation in Team WADA</a:t>
              </a:r>
              <a:endParaRPr kumimoji="1" lang="ja-JP" altLang="en-US" sz="2250" b="1" kern="1200" dirty="0">
                <a:solidFill>
                  <a:prstClr val="white"/>
                </a:solidFill>
                <a:latin typeface="Meiryo UI" panose="020B0604030504040204" pitchFamily="50" charset="-128"/>
                <a:ea typeface="Meiryo UI" panose="020B0604030504040204" pitchFamily="50" charset="-128"/>
              </a:endParaRPr>
            </a:p>
          </p:txBody>
        </p:sp>
      </p:grpSp>
      <p:sp>
        <p:nvSpPr>
          <p:cNvPr id="15" name="テキスト ボックス 14">
            <a:extLst>
              <a:ext uri="{FF2B5EF4-FFF2-40B4-BE49-F238E27FC236}">
                <a16:creationId xmlns:a16="http://schemas.microsoft.com/office/drawing/2014/main" id="{C91A9711-03B8-17DB-85D9-162EF2BB5FE5}"/>
              </a:ext>
            </a:extLst>
          </p:cNvPr>
          <p:cNvSpPr txBox="1"/>
          <p:nvPr/>
        </p:nvSpPr>
        <p:spPr>
          <a:xfrm>
            <a:off x="9144000" y="2653648"/>
            <a:ext cx="3578087" cy="1107996"/>
          </a:xfrm>
          <a:prstGeom prst="rect">
            <a:avLst/>
          </a:prstGeom>
          <a:noFill/>
        </p:spPr>
        <p:txBody>
          <a:bodyPr wrap="square">
            <a:spAutoFit/>
          </a:bodyPr>
          <a:lstStyle/>
          <a:p>
            <a:pPr defTabSz="685800">
              <a:buClrTx/>
            </a:pPr>
            <a:r>
              <a:rPr kumimoji="1" lang="ja-JP" altLang="en-US" sz="825" kern="1200" dirty="0">
                <a:solidFill>
                  <a:prstClr val="black"/>
                </a:solidFill>
                <a:latin typeface="游ゴシック" panose="020F0502020204030204"/>
                <a:ea typeface="游ゴシック" panose="020B0400000000000000" pitchFamily="50" charset="-128"/>
                <a:cs typeface="+mn-cs"/>
              </a:rPr>
              <a:t>・留学情報や実際に留学した方からのお話を聞くことができたこと。</a:t>
            </a:r>
            <a:endParaRPr kumimoji="1" lang="en-US" altLang="ja-JP" sz="825" kern="1200" dirty="0">
              <a:solidFill>
                <a:prstClr val="black"/>
              </a:solidFill>
              <a:latin typeface="游ゴシック" panose="020F0502020204030204"/>
              <a:ea typeface="游ゴシック" panose="020B0400000000000000" pitchFamily="50" charset="-128"/>
              <a:cs typeface="+mn-cs"/>
            </a:endParaRPr>
          </a:p>
          <a:p>
            <a:pPr defTabSz="685800">
              <a:buClrTx/>
            </a:pPr>
            <a:r>
              <a:rPr kumimoji="1" lang="ja-JP" altLang="en-US" sz="825" kern="1200" dirty="0">
                <a:solidFill>
                  <a:prstClr val="black"/>
                </a:solidFill>
                <a:latin typeface="游ゴシック" panose="020F0502020204030204"/>
                <a:ea typeface="游ゴシック" panose="020B0400000000000000" pitchFamily="50" charset="-128"/>
                <a:cs typeface="+mn-cs"/>
              </a:rPr>
              <a:t>・将来国際的に活躍しようと具体的なプランを立てている同級生や後輩の医学生と出会い、刺激をもらえた。成功者からより多くの情報をいただくで、自分のキャリアプランがより具体的になったり、資格試験の勉強などに実際役立てることができた。 </a:t>
            </a:r>
            <a:endParaRPr kumimoji="1" lang="en-US" altLang="ja-JP" sz="825" kern="1200" dirty="0">
              <a:solidFill>
                <a:prstClr val="black"/>
              </a:solidFill>
              <a:latin typeface="游ゴシック" panose="020F0502020204030204"/>
              <a:ea typeface="游ゴシック" panose="020B0400000000000000" pitchFamily="50" charset="-128"/>
              <a:cs typeface="+mn-cs"/>
            </a:endParaRPr>
          </a:p>
          <a:p>
            <a:pPr defTabSz="685800">
              <a:buClrTx/>
            </a:pPr>
            <a:r>
              <a:rPr kumimoji="1" lang="ja-JP" altLang="en-US" sz="825" kern="1200" dirty="0">
                <a:solidFill>
                  <a:prstClr val="black"/>
                </a:solidFill>
                <a:latin typeface="游ゴシック" panose="020F0502020204030204"/>
                <a:ea typeface="游ゴシック" panose="020B0400000000000000" pitchFamily="50" charset="-128"/>
                <a:cs typeface="+mn-cs"/>
              </a:rPr>
              <a:t>・留学に関する情報、留学を志す方との交流、臨床推論など留学に向けた準備、英語学習のモチベーション </a:t>
            </a:r>
            <a:br>
              <a:rPr kumimoji="1" lang="ja-JP" altLang="en-US" sz="825" kern="1200" dirty="0">
                <a:solidFill>
                  <a:prstClr val="black"/>
                </a:solidFill>
                <a:latin typeface="游ゴシック" panose="020F0502020204030204"/>
                <a:ea typeface="游ゴシック" panose="020B0400000000000000" pitchFamily="50" charset="-128"/>
                <a:cs typeface="+mn-cs"/>
              </a:rPr>
            </a:br>
            <a:endParaRPr kumimoji="1" lang="en-US" altLang="ja-JP" sz="825" kern="1200" dirty="0">
              <a:solidFill>
                <a:prstClr val="black"/>
              </a:solidFill>
              <a:latin typeface="游ゴシック" panose="020F0502020204030204"/>
              <a:ea typeface="游ゴシック" panose="020B0400000000000000" pitchFamily="50" charset="-128"/>
              <a:cs typeface="+mn-cs"/>
            </a:endParaRPr>
          </a:p>
        </p:txBody>
      </p:sp>
      <p:sp>
        <p:nvSpPr>
          <p:cNvPr id="3" name="テキスト ボックス 2">
            <a:extLst>
              <a:ext uri="{FF2B5EF4-FFF2-40B4-BE49-F238E27FC236}">
                <a16:creationId xmlns:a16="http://schemas.microsoft.com/office/drawing/2014/main" id="{83FE40D8-611B-6E6A-56D1-0DE7E67A8DCE}"/>
              </a:ext>
            </a:extLst>
          </p:cNvPr>
          <p:cNvSpPr txBox="1"/>
          <p:nvPr/>
        </p:nvSpPr>
        <p:spPr>
          <a:xfrm>
            <a:off x="361032" y="1759083"/>
            <a:ext cx="2209154" cy="707886"/>
          </a:xfrm>
          <a:prstGeom prst="rect">
            <a:avLst/>
          </a:prstGeom>
          <a:noFill/>
        </p:spPr>
        <p:txBody>
          <a:bodyPr wrap="square" rtlCol="0">
            <a:spAutoFit/>
          </a:bodyPr>
          <a:lstStyle/>
          <a:p>
            <a:pPr algn="ctr" defTabSz="685800">
              <a:buClrTx/>
            </a:pPr>
            <a:r>
              <a:rPr lang="ja-JP" altLang="ja-JP" sz="2000" b="1" dirty="0">
                <a:solidFill>
                  <a:srgbClr val="FF0000"/>
                </a:solidFill>
                <a:latin typeface="Meiryo UI" panose="020B0604030504040204" pitchFamily="50" charset="-128"/>
                <a:ea typeface="Meiryo UI" panose="020B0604030504040204" pitchFamily="50" charset="-128"/>
              </a:rPr>
              <a:t>Study Abroad</a:t>
            </a:r>
            <a:r>
              <a:rPr lang="en-US" altLang="ja-JP" sz="2000" b="1" dirty="0">
                <a:solidFill>
                  <a:srgbClr val="FF0000"/>
                </a:solidFill>
                <a:latin typeface="Meiryo UI" panose="020B0604030504040204" pitchFamily="50" charset="-128"/>
                <a:ea typeface="Meiryo UI" panose="020B0604030504040204" pitchFamily="50" charset="-128"/>
              </a:rPr>
              <a:t> </a:t>
            </a:r>
          </a:p>
          <a:p>
            <a:pPr algn="ctr" defTabSz="685800">
              <a:buClrTx/>
            </a:pPr>
            <a:r>
              <a:rPr lang="ja-JP" altLang="ja-JP" sz="2000" b="1" dirty="0">
                <a:solidFill>
                  <a:srgbClr val="FF0000"/>
                </a:solidFill>
                <a:latin typeface="Meiryo UI" panose="020B0604030504040204" pitchFamily="50" charset="-128"/>
                <a:ea typeface="Meiryo UI" panose="020B0604030504040204" pitchFamily="50" charset="-128"/>
              </a:rPr>
              <a:t>Information</a:t>
            </a:r>
            <a:endParaRPr kumimoji="1" lang="ja-JP" altLang="en-US" sz="2000" b="1" kern="1200" dirty="0">
              <a:solidFill>
                <a:srgbClr val="FF0000"/>
              </a:solidFill>
              <a:latin typeface="Meiryo UI" panose="020B0604030504040204" pitchFamily="50" charset="-128"/>
              <a:ea typeface="Meiryo UI" panose="020B0604030504040204" pitchFamily="50" charset="-128"/>
              <a:cs typeface="+mn-cs"/>
            </a:endParaRPr>
          </a:p>
        </p:txBody>
      </p:sp>
      <p:pic>
        <p:nvPicPr>
          <p:cNvPr id="5" name="図 4">
            <a:extLst>
              <a:ext uri="{FF2B5EF4-FFF2-40B4-BE49-F238E27FC236}">
                <a16:creationId xmlns:a16="http://schemas.microsoft.com/office/drawing/2014/main" id="{F176D1FC-3D27-D84C-9008-FEF497398FD5}"/>
              </a:ext>
            </a:extLst>
          </p:cNvPr>
          <p:cNvPicPr>
            <a:picLocks noChangeAspect="1"/>
          </p:cNvPicPr>
          <p:nvPr/>
        </p:nvPicPr>
        <p:blipFill>
          <a:blip r:embed="rId3"/>
          <a:stretch/>
        </p:blipFill>
        <p:spPr>
          <a:xfrm>
            <a:off x="775364" y="2512125"/>
            <a:ext cx="1380490" cy="1580713"/>
          </a:xfrm>
          <a:prstGeom prst="rect">
            <a:avLst/>
          </a:prstGeom>
        </p:spPr>
      </p:pic>
      <p:sp>
        <p:nvSpPr>
          <p:cNvPr id="14" name="テキスト ボックス 13">
            <a:extLst>
              <a:ext uri="{FF2B5EF4-FFF2-40B4-BE49-F238E27FC236}">
                <a16:creationId xmlns:a16="http://schemas.microsoft.com/office/drawing/2014/main" id="{E661CD8C-1806-6A6F-0E49-CE1AC5024CBF}"/>
              </a:ext>
            </a:extLst>
          </p:cNvPr>
          <p:cNvSpPr txBox="1"/>
          <p:nvPr/>
        </p:nvSpPr>
        <p:spPr>
          <a:xfrm>
            <a:off x="2652604" y="1677214"/>
            <a:ext cx="6389796" cy="2554545"/>
          </a:xfrm>
          <a:prstGeom prst="rect">
            <a:avLst/>
          </a:prstGeom>
          <a:noFill/>
        </p:spPr>
        <p:txBody>
          <a:bodyPr wrap="square">
            <a:spAutoFit/>
          </a:bodyPr>
          <a:lstStyle/>
          <a:p>
            <a:r>
              <a:rPr lang="ja-JP" altLang="en-US" sz="1600" dirty="0"/>
              <a:t>・</a:t>
            </a:r>
            <a:r>
              <a:rPr lang="ja-JP" altLang="ja-JP" sz="1600" dirty="0"/>
              <a:t>Practical </a:t>
            </a:r>
            <a:r>
              <a:rPr lang="en-US" altLang="ja-JP" sz="1600" dirty="0" err="1"/>
              <a:t>i</a:t>
            </a:r>
            <a:r>
              <a:rPr lang="ja-JP" altLang="ja-JP" sz="1600" dirty="0"/>
              <a:t>nsights from </a:t>
            </a:r>
            <a:r>
              <a:rPr lang="en-US" altLang="ja-JP" sz="1600" dirty="0"/>
              <a:t>s</a:t>
            </a:r>
            <a:r>
              <a:rPr lang="ja-JP" altLang="ja-JP" sz="1600" dirty="0"/>
              <a:t>tudents with </a:t>
            </a:r>
            <a:r>
              <a:rPr lang="en-US" altLang="ja-JP" sz="1600" dirty="0"/>
              <a:t>s</a:t>
            </a:r>
            <a:r>
              <a:rPr lang="ja-JP" altLang="ja-JP" sz="1600" dirty="0"/>
              <a:t>tudy </a:t>
            </a:r>
            <a:r>
              <a:rPr lang="en-US" altLang="ja-JP" sz="1600" dirty="0"/>
              <a:t>a</a:t>
            </a:r>
            <a:r>
              <a:rPr lang="ja-JP" altLang="ja-JP" sz="1600" dirty="0"/>
              <a:t>broad </a:t>
            </a:r>
            <a:r>
              <a:rPr lang="en-US" altLang="ja-JP" sz="1600" dirty="0"/>
              <a:t>e</a:t>
            </a:r>
            <a:r>
              <a:rPr lang="ja-JP" altLang="ja-JP" sz="1600" dirty="0"/>
              <a:t>xperience</a:t>
            </a:r>
            <a:endParaRPr lang="en-US" altLang="ja-JP" sz="1600" dirty="0"/>
          </a:p>
          <a:p>
            <a:endParaRPr lang="en-US" altLang="ja-JP" sz="1600" dirty="0"/>
          </a:p>
          <a:p>
            <a:r>
              <a:rPr lang="ja-JP" altLang="en-US" sz="1600" dirty="0"/>
              <a:t>・</a:t>
            </a:r>
            <a:r>
              <a:rPr lang="ja-JP" altLang="ja-JP" sz="1600" dirty="0"/>
              <a:t>Career </a:t>
            </a:r>
            <a:r>
              <a:rPr lang="en-US" altLang="ja-JP" sz="1600" dirty="0"/>
              <a:t>d</a:t>
            </a:r>
            <a:r>
              <a:rPr lang="ja-JP" altLang="ja-JP" sz="1600" dirty="0"/>
              <a:t>evelopment </a:t>
            </a:r>
            <a:r>
              <a:rPr lang="en-US" altLang="ja-JP" sz="1600" dirty="0"/>
              <a:t>t</a:t>
            </a:r>
            <a:r>
              <a:rPr lang="ja-JP" altLang="ja-JP" sz="1600" dirty="0"/>
              <a:t>hrough </a:t>
            </a:r>
            <a:r>
              <a:rPr lang="en-US" altLang="ja-JP" sz="1600" dirty="0"/>
              <a:t>n</a:t>
            </a:r>
            <a:r>
              <a:rPr lang="ja-JP" altLang="ja-JP" sz="1600" dirty="0"/>
              <a:t>etworking with </a:t>
            </a:r>
            <a:r>
              <a:rPr lang="en-US" altLang="ja-JP" sz="1600" dirty="0"/>
              <a:t>g</a:t>
            </a:r>
            <a:r>
              <a:rPr lang="ja-JP" altLang="ja-JP" sz="1600" dirty="0"/>
              <a:t>lobally </a:t>
            </a:r>
            <a:r>
              <a:rPr lang="en-US" altLang="ja-JP" sz="1600" dirty="0"/>
              <a:t>m</a:t>
            </a:r>
            <a:r>
              <a:rPr lang="ja-JP" altLang="ja-JP" sz="1600" dirty="0"/>
              <a:t>inded </a:t>
            </a:r>
            <a:r>
              <a:rPr lang="en-US" altLang="ja-JP" sz="1600" dirty="0"/>
              <a:t>p</a:t>
            </a:r>
            <a:r>
              <a:rPr lang="ja-JP" altLang="ja-JP" sz="1600" dirty="0"/>
              <a:t>eers </a:t>
            </a:r>
            <a:endParaRPr lang="en-US" altLang="ja-JP" sz="1600" dirty="0"/>
          </a:p>
          <a:p>
            <a:endParaRPr lang="en-US" altLang="ja-JP" sz="1600" dirty="0"/>
          </a:p>
          <a:p>
            <a:r>
              <a:rPr lang="ja-JP" altLang="en-US" sz="1600" dirty="0"/>
              <a:t>・</a:t>
            </a:r>
            <a:r>
              <a:rPr lang="ja-JP" altLang="ja-JP" sz="1600" dirty="0"/>
              <a:t>Increased </a:t>
            </a:r>
            <a:r>
              <a:rPr lang="en-US" altLang="ja-JP" sz="1600" dirty="0"/>
              <a:t>m</a:t>
            </a:r>
            <a:r>
              <a:rPr lang="ja-JP" altLang="ja-JP" sz="1600" dirty="0"/>
              <a:t>otivation for </a:t>
            </a:r>
            <a:r>
              <a:rPr lang="en-US" altLang="ja-JP" sz="1600" dirty="0"/>
              <a:t>s</a:t>
            </a:r>
            <a:r>
              <a:rPr lang="ja-JP" altLang="ja-JP" sz="1600" dirty="0"/>
              <a:t>tudy </a:t>
            </a:r>
            <a:r>
              <a:rPr lang="en-US" altLang="ja-JP" sz="1600" dirty="0"/>
              <a:t>a</a:t>
            </a:r>
            <a:r>
              <a:rPr lang="ja-JP" altLang="ja-JP" sz="1600" dirty="0"/>
              <a:t>broad,</a:t>
            </a:r>
            <a:r>
              <a:rPr lang="ja-JP" altLang="en-US" sz="1600" dirty="0"/>
              <a:t> </a:t>
            </a:r>
            <a:r>
              <a:rPr lang="ja-JP" altLang="ja-JP" sz="1600" dirty="0"/>
              <a:t>USMLE, and </a:t>
            </a:r>
            <a:r>
              <a:rPr lang="en-US" altLang="ja-JP" sz="1600" dirty="0"/>
              <a:t>m</a:t>
            </a:r>
            <a:r>
              <a:rPr lang="ja-JP" altLang="ja-JP" sz="1600" dirty="0"/>
              <a:t>edical English </a:t>
            </a:r>
            <a:endParaRPr lang="en-US" altLang="ja-JP" sz="1600" dirty="0"/>
          </a:p>
          <a:p>
            <a:endParaRPr lang="en-US" altLang="ja-JP" sz="1600" dirty="0"/>
          </a:p>
          <a:p>
            <a:r>
              <a:rPr lang="ja-JP" altLang="en-US" sz="1600" dirty="0"/>
              <a:t>・</a:t>
            </a:r>
            <a:r>
              <a:rPr lang="ja-JP" altLang="ja-JP" sz="1600" dirty="0"/>
              <a:t>Preparation for </a:t>
            </a:r>
            <a:r>
              <a:rPr lang="en-US" altLang="ja-JP" sz="1600" dirty="0" err="1"/>
              <a:t>i</a:t>
            </a:r>
            <a:r>
              <a:rPr lang="ja-JP" altLang="ja-JP" sz="1600" dirty="0"/>
              <a:t>nternational </a:t>
            </a:r>
            <a:r>
              <a:rPr lang="en-US" altLang="ja-JP" sz="1600" dirty="0"/>
              <a:t>t</a:t>
            </a:r>
            <a:r>
              <a:rPr lang="ja-JP" altLang="ja-JP" sz="1600" dirty="0"/>
              <a:t>raining </a:t>
            </a:r>
            <a:r>
              <a:rPr lang="en-US" altLang="ja-JP" sz="1600" dirty="0"/>
              <a:t>t</a:t>
            </a:r>
            <a:r>
              <a:rPr lang="ja-JP" altLang="ja-JP" sz="1600" dirty="0"/>
              <a:t>hrough </a:t>
            </a:r>
            <a:r>
              <a:rPr lang="en-US" altLang="ja-JP" sz="1600" dirty="0"/>
              <a:t>cl</a:t>
            </a:r>
            <a:r>
              <a:rPr lang="ja-JP" altLang="ja-JP" sz="1600" dirty="0"/>
              <a:t>inical </a:t>
            </a:r>
            <a:r>
              <a:rPr lang="en-US" altLang="ja-JP" sz="1600" dirty="0"/>
              <a:t>r</a:t>
            </a:r>
            <a:r>
              <a:rPr lang="ja-JP" altLang="ja-JP" sz="1600" dirty="0"/>
              <a:t>easoning and English</a:t>
            </a:r>
            <a:r>
              <a:rPr lang="en-US" altLang="ja-JP" sz="1600" dirty="0"/>
              <a:t> l</a:t>
            </a:r>
            <a:r>
              <a:rPr lang="ja-JP" altLang="ja-JP" sz="1600" dirty="0"/>
              <a:t>earning</a:t>
            </a:r>
            <a:endParaRPr lang="ja-JP" altLang="en-US" sz="1600" dirty="0"/>
          </a:p>
        </p:txBody>
      </p:sp>
      <p:sp>
        <p:nvSpPr>
          <p:cNvPr id="16" name="テキスト ボックス 15">
            <a:extLst>
              <a:ext uri="{FF2B5EF4-FFF2-40B4-BE49-F238E27FC236}">
                <a16:creationId xmlns:a16="http://schemas.microsoft.com/office/drawing/2014/main" id="{46DDF42D-34F9-8A9A-8E26-FB8CD1CDC4F2}"/>
              </a:ext>
            </a:extLst>
          </p:cNvPr>
          <p:cNvSpPr txBox="1"/>
          <p:nvPr/>
        </p:nvSpPr>
        <p:spPr>
          <a:xfrm>
            <a:off x="7419945" y="1069993"/>
            <a:ext cx="1428868" cy="353943"/>
          </a:xfrm>
          <a:prstGeom prst="rect">
            <a:avLst/>
          </a:prstGeom>
          <a:noFill/>
        </p:spPr>
        <p:txBody>
          <a:bodyPr wrap="square">
            <a:spAutoFit/>
          </a:bodyPr>
          <a:lstStyle/>
          <a:p>
            <a:r>
              <a:rPr lang="en-US" altLang="ja-JP" sz="1700" dirty="0">
                <a:latin typeface="Meiryo UI" panose="020B0604030504040204" pitchFamily="50" charset="-128"/>
                <a:ea typeface="Meiryo UI" panose="020B0604030504040204" pitchFamily="50" charset="-128"/>
              </a:rPr>
              <a:t>N=22</a:t>
            </a:r>
            <a:endParaRPr lang="ja-JP" altLang="en-US" sz="17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8864077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BD2DEB-689B-CA2E-366E-3A88D55DE058}"/>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D7D207E1-116B-911C-FAA8-109893D021CC}"/>
              </a:ext>
            </a:extLst>
          </p:cNvPr>
          <p:cNvSpPr>
            <a:spLocks noGrp="1"/>
          </p:cNvSpPr>
          <p:nvPr>
            <p:ph type="ctrTitle"/>
          </p:nvPr>
        </p:nvSpPr>
        <p:spPr>
          <a:xfrm>
            <a:off x="441960" y="286249"/>
            <a:ext cx="5597690" cy="342402"/>
          </a:xfrm>
        </p:spPr>
        <p:txBody>
          <a:bodyPr/>
          <a:lstStyle/>
          <a:p>
            <a:r>
              <a:rPr kumimoji="1" lang="en-US" altLang="ja-JP" dirty="0"/>
              <a:t>Today’s Agenda</a:t>
            </a:r>
            <a:endParaRPr kumimoji="1" lang="ja-JP" altLang="en-US" dirty="0"/>
          </a:p>
        </p:txBody>
      </p:sp>
      <p:sp>
        <p:nvSpPr>
          <p:cNvPr id="503" name="Google Shape;503;p61"/>
          <p:cNvSpPr txBox="1"/>
          <p:nvPr/>
        </p:nvSpPr>
        <p:spPr>
          <a:xfrm>
            <a:off x="1279413" y="976105"/>
            <a:ext cx="829650" cy="43095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132C96"/>
              </a:buClr>
              <a:buSzPts val="2800"/>
              <a:buFont typeface="Noto Sans"/>
              <a:buNone/>
            </a:pPr>
            <a:r>
              <a:rPr lang="ja" sz="2800" b="1" i="0" u="none" strike="noStrike" cap="none">
                <a:solidFill>
                  <a:srgbClr val="132C96"/>
                </a:solidFill>
                <a:latin typeface="Noto Sans"/>
                <a:ea typeface="Noto Sans"/>
                <a:cs typeface="Noto Sans"/>
                <a:sym typeface="Noto Sans"/>
              </a:rPr>
              <a:t>01</a:t>
            </a:r>
            <a:endParaRPr sz="700" b="0" i="0" u="none" strike="noStrike" cap="none">
              <a:solidFill>
                <a:srgbClr val="000000"/>
              </a:solidFill>
              <a:latin typeface="Meiryo"/>
              <a:ea typeface="Meiryo"/>
              <a:cs typeface="Meiryo"/>
              <a:sym typeface="Meiryo"/>
            </a:endParaRPr>
          </a:p>
        </p:txBody>
      </p:sp>
      <p:sp>
        <p:nvSpPr>
          <p:cNvPr id="504" name="Google Shape;504;p61"/>
          <p:cNvSpPr txBox="1"/>
          <p:nvPr/>
        </p:nvSpPr>
        <p:spPr>
          <a:xfrm>
            <a:off x="4119600" y="966159"/>
            <a:ext cx="904800" cy="43095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132C96"/>
              </a:buClr>
              <a:buSzPts val="2800"/>
              <a:buFont typeface="Noto Sans"/>
              <a:buNone/>
            </a:pPr>
            <a:r>
              <a:rPr lang="ja" sz="2800" b="1" i="0" u="none" strike="noStrike" cap="none" dirty="0">
                <a:solidFill>
                  <a:srgbClr val="132C96"/>
                </a:solidFill>
                <a:latin typeface="Noto Sans"/>
                <a:ea typeface="Noto Sans"/>
                <a:cs typeface="Noto Sans"/>
                <a:sym typeface="Noto Sans"/>
              </a:rPr>
              <a:t>02</a:t>
            </a:r>
            <a:endParaRPr sz="700" b="0" i="0" u="none" strike="noStrike" cap="none" dirty="0">
              <a:solidFill>
                <a:srgbClr val="000000"/>
              </a:solidFill>
              <a:latin typeface="Meiryo"/>
              <a:ea typeface="Meiryo"/>
              <a:cs typeface="Meiryo"/>
              <a:sym typeface="Meiryo"/>
            </a:endParaRPr>
          </a:p>
        </p:txBody>
      </p:sp>
      <p:sp>
        <p:nvSpPr>
          <p:cNvPr id="505" name="Google Shape;505;p61"/>
          <p:cNvSpPr txBox="1"/>
          <p:nvPr/>
        </p:nvSpPr>
        <p:spPr>
          <a:xfrm>
            <a:off x="6897158" y="976105"/>
            <a:ext cx="814650" cy="43095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132C96"/>
              </a:buClr>
              <a:buSzPts val="2800"/>
              <a:buFont typeface="Noto Sans"/>
              <a:buNone/>
            </a:pPr>
            <a:r>
              <a:rPr lang="ja" sz="2800" b="1" i="0" u="none" strike="noStrike" cap="none" dirty="0">
                <a:solidFill>
                  <a:srgbClr val="132C96"/>
                </a:solidFill>
                <a:latin typeface="Noto Sans"/>
                <a:ea typeface="Noto Sans"/>
                <a:cs typeface="Noto Sans"/>
                <a:sym typeface="Noto Sans"/>
              </a:rPr>
              <a:t>03</a:t>
            </a:r>
            <a:endParaRPr sz="700" b="0" i="0" u="none" strike="noStrike" cap="none" dirty="0">
              <a:solidFill>
                <a:srgbClr val="000000"/>
              </a:solidFill>
              <a:latin typeface="Meiryo"/>
              <a:ea typeface="Meiryo"/>
              <a:cs typeface="Meiryo"/>
              <a:sym typeface="Meiryo"/>
            </a:endParaRPr>
          </a:p>
        </p:txBody>
      </p:sp>
      <p:cxnSp>
        <p:nvCxnSpPr>
          <p:cNvPr id="4" name="直線コネクタ 3">
            <a:extLst>
              <a:ext uri="{FF2B5EF4-FFF2-40B4-BE49-F238E27FC236}">
                <a16:creationId xmlns:a16="http://schemas.microsoft.com/office/drawing/2014/main" id="{EDE22201-5F17-A9D3-2CF2-B316A0963721}"/>
              </a:ext>
            </a:extLst>
          </p:cNvPr>
          <p:cNvCxnSpPr/>
          <p:nvPr/>
        </p:nvCxnSpPr>
        <p:spPr>
          <a:xfrm>
            <a:off x="1457171" y="1523837"/>
            <a:ext cx="474133" cy="0"/>
          </a:xfrm>
          <a:prstGeom prst="line">
            <a:avLst/>
          </a:prstGeom>
          <a:ln w="38100">
            <a:solidFill>
              <a:srgbClr val="132C96"/>
            </a:solidFill>
          </a:ln>
        </p:spPr>
        <p:style>
          <a:lnRef idx="1">
            <a:schemeClr val="accent1"/>
          </a:lnRef>
          <a:fillRef idx="0">
            <a:schemeClr val="accent1"/>
          </a:fillRef>
          <a:effectRef idx="0">
            <a:schemeClr val="accent1"/>
          </a:effectRef>
          <a:fontRef idx="minor">
            <a:schemeClr val="tx1"/>
          </a:fontRef>
        </p:style>
      </p:cxnSp>
      <p:cxnSp>
        <p:nvCxnSpPr>
          <p:cNvPr id="6" name="直線コネクタ 5">
            <a:extLst>
              <a:ext uri="{FF2B5EF4-FFF2-40B4-BE49-F238E27FC236}">
                <a16:creationId xmlns:a16="http://schemas.microsoft.com/office/drawing/2014/main" id="{4BA24ECF-5983-AC3D-7817-D42C5E6C0CBF}"/>
              </a:ext>
            </a:extLst>
          </p:cNvPr>
          <p:cNvCxnSpPr/>
          <p:nvPr/>
        </p:nvCxnSpPr>
        <p:spPr>
          <a:xfrm>
            <a:off x="4334933" y="1513891"/>
            <a:ext cx="474133" cy="0"/>
          </a:xfrm>
          <a:prstGeom prst="line">
            <a:avLst/>
          </a:prstGeom>
          <a:ln w="38100">
            <a:solidFill>
              <a:srgbClr val="132C96"/>
            </a:solidFill>
          </a:ln>
        </p:spPr>
        <p:style>
          <a:lnRef idx="1">
            <a:schemeClr val="accent1"/>
          </a:lnRef>
          <a:fillRef idx="0">
            <a:schemeClr val="accent1"/>
          </a:fillRef>
          <a:effectRef idx="0">
            <a:schemeClr val="accent1"/>
          </a:effectRef>
          <a:fontRef idx="minor">
            <a:schemeClr val="tx1"/>
          </a:fontRef>
        </p:style>
      </p:cxnSp>
      <p:cxnSp>
        <p:nvCxnSpPr>
          <p:cNvPr id="8" name="直線コネクタ 7">
            <a:extLst>
              <a:ext uri="{FF2B5EF4-FFF2-40B4-BE49-F238E27FC236}">
                <a16:creationId xmlns:a16="http://schemas.microsoft.com/office/drawing/2014/main" id="{5E70A324-C8C3-A7DE-7D98-29B3181E4B5E}"/>
              </a:ext>
            </a:extLst>
          </p:cNvPr>
          <p:cNvCxnSpPr/>
          <p:nvPr/>
        </p:nvCxnSpPr>
        <p:spPr>
          <a:xfrm>
            <a:off x="7067416" y="1523837"/>
            <a:ext cx="474133" cy="0"/>
          </a:xfrm>
          <a:prstGeom prst="line">
            <a:avLst/>
          </a:prstGeom>
          <a:ln w="38100">
            <a:solidFill>
              <a:srgbClr val="132C96"/>
            </a:solidFill>
          </a:ln>
        </p:spPr>
        <p:style>
          <a:lnRef idx="1">
            <a:schemeClr val="accent1"/>
          </a:lnRef>
          <a:fillRef idx="0">
            <a:schemeClr val="accent1"/>
          </a:fillRef>
          <a:effectRef idx="0">
            <a:schemeClr val="accent1"/>
          </a:effectRef>
          <a:fontRef idx="minor">
            <a:schemeClr val="tx1"/>
          </a:fontRef>
        </p:style>
      </p:cxnSp>
      <p:sp>
        <p:nvSpPr>
          <p:cNvPr id="500" name="Google Shape;500;p61"/>
          <p:cNvSpPr txBox="1"/>
          <p:nvPr/>
        </p:nvSpPr>
        <p:spPr>
          <a:xfrm>
            <a:off x="606511" y="1793567"/>
            <a:ext cx="2678949" cy="1034129"/>
          </a:xfrm>
          <a:prstGeom prst="rect">
            <a:avLst/>
          </a:prstGeom>
          <a:noFill/>
          <a:ln>
            <a:noFill/>
          </a:ln>
        </p:spPr>
        <p:txBody>
          <a:bodyPr spcFirstLastPara="1" wrap="square" lIns="0" tIns="0" rIns="0" bIns="0" anchor="t" anchorCtr="0">
            <a:spAutoFit/>
          </a:bodyPr>
          <a:lstStyle/>
          <a:p>
            <a:pPr lvl="0">
              <a:lnSpc>
                <a:spcPct val="139979"/>
              </a:lnSpc>
              <a:buClr>
                <a:srgbClr val="132C96"/>
              </a:buClr>
              <a:buSzPts val="2400"/>
            </a:pPr>
            <a:r>
              <a:rPr lang="en-US" altLang="ja" sz="1600" dirty="0">
                <a:sym typeface="Meiryo"/>
              </a:rPr>
              <a:t>How Team WADA can b</a:t>
            </a:r>
            <a:r>
              <a:rPr lang="ja-JP" altLang="en-US" sz="1600" dirty="0"/>
              <a:t>ridg</a:t>
            </a:r>
            <a:r>
              <a:rPr lang="en-US" altLang="ja-JP" sz="1600" dirty="0"/>
              <a:t>e</a:t>
            </a:r>
            <a:r>
              <a:rPr lang="ja-JP" altLang="en-US" sz="1600" dirty="0"/>
              <a:t> </a:t>
            </a:r>
            <a:r>
              <a:rPr lang="en-US" altLang="ja-JP" sz="1600" dirty="0"/>
              <a:t>e</a:t>
            </a:r>
            <a:r>
              <a:rPr lang="ja-JP" altLang="en-US" sz="1600" dirty="0"/>
              <a:t>ducational </a:t>
            </a:r>
            <a:r>
              <a:rPr lang="en-US" altLang="ja-JP" sz="1600" dirty="0"/>
              <a:t>g</a:t>
            </a:r>
            <a:r>
              <a:rPr lang="ja-JP" altLang="en-US" sz="1600" dirty="0"/>
              <a:t>aps </a:t>
            </a:r>
            <a:r>
              <a:rPr lang="en-US" altLang="ja-JP" sz="1600" dirty="0"/>
              <a:t>for medical English</a:t>
            </a:r>
            <a:endParaRPr lang="en-US" altLang="ja" sz="1600" dirty="0">
              <a:sym typeface="Meiryo"/>
            </a:endParaRPr>
          </a:p>
        </p:txBody>
      </p:sp>
      <p:sp>
        <p:nvSpPr>
          <p:cNvPr id="10" name="テキスト ボックス 9">
            <a:extLst>
              <a:ext uri="{FF2B5EF4-FFF2-40B4-BE49-F238E27FC236}">
                <a16:creationId xmlns:a16="http://schemas.microsoft.com/office/drawing/2014/main" id="{F51AE0F0-69FA-2BBA-FDB3-220850D396A2}"/>
              </a:ext>
            </a:extLst>
          </p:cNvPr>
          <p:cNvSpPr txBox="1"/>
          <p:nvPr/>
        </p:nvSpPr>
        <p:spPr>
          <a:xfrm>
            <a:off x="606569" y="4429788"/>
            <a:ext cx="2355942" cy="412421"/>
          </a:xfrm>
          <a:prstGeom prst="rect">
            <a:avLst/>
          </a:prstGeom>
          <a:noFill/>
        </p:spPr>
        <p:txBody>
          <a:bodyPr wrap="square">
            <a:spAutoFit/>
          </a:bodyPr>
          <a:lstStyle/>
          <a:p>
            <a:pPr lvl="0">
              <a:lnSpc>
                <a:spcPct val="139979"/>
              </a:lnSpc>
              <a:buClr>
                <a:srgbClr val="132C96"/>
              </a:buClr>
              <a:buSzPts val="2400"/>
            </a:pPr>
            <a:r>
              <a:rPr lang="en-US" altLang="ja" sz="1600" b="1" dirty="0">
                <a:solidFill>
                  <a:srgbClr val="132C96"/>
                </a:solidFill>
                <a:latin typeface="Meiryo"/>
                <a:ea typeface="Meiryo"/>
                <a:cs typeface="Meiryo"/>
                <a:sym typeface="Meiryo"/>
              </a:rPr>
              <a:t>Alex Seiji </a:t>
            </a:r>
            <a:r>
              <a:rPr lang="en-US" altLang="ja" sz="1600" b="1" dirty="0">
                <a:solidFill>
                  <a:srgbClr val="132C96"/>
                </a:solidFill>
                <a:latin typeface="Meiryo"/>
                <a:ea typeface="Meiryo"/>
                <a:sym typeface="Meiryo"/>
              </a:rPr>
              <a:t>Anderson</a:t>
            </a:r>
            <a:endParaRPr lang="en-US" altLang="ja-JP" sz="1600" b="1" dirty="0">
              <a:solidFill>
                <a:srgbClr val="132C96"/>
              </a:solidFill>
              <a:latin typeface="Meiryo"/>
              <a:ea typeface="Meiryo"/>
              <a:sym typeface="Meiryo"/>
            </a:endParaRPr>
          </a:p>
        </p:txBody>
      </p:sp>
      <p:sp>
        <p:nvSpPr>
          <p:cNvPr id="11" name="Google Shape;500;p61">
            <a:extLst>
              <a:ext uri="{FF2B5EF4-FFF2-40B4-BE49-F238E27FC236}">
                <a16:creationId xmlns:a16="http://schemas.microsoft.com/office/drawing/2014/main" id="{2C765C59-A63C-0F32-DA62-B6098DA62A7E}"/>
              </a:ext>
            </a:extLst>
          </p:cNvPr>
          <p:cNvSpPr txBox="1"/>
          <p:nvPr/>
        </p:nvSpPr>
        <p:spPr>
          <a:xfrm>
            <a:off x="3625926" y="1791208"/>
            <a:ext cx="2450126" cy="689420"/>
          </a:xfrm>
          <a:prstGeom prst="rect">
            <a:avLst/>
          </a:prstGeom>
          <a:noFill/>
          <a:ln>
            <a:noFill/>
          </a:ln>
        </p:spPr>
        <p:txBody>
          <a:bodyPr spcFirstLastPara="1" wrap="square" lIns="0" tIns="0" rIns="0" bIns="0" anchor="t" anchorCtr="0">
            <a:spAutoFit/>
          </a:bodyPr>
          <a:lstStyle/>
          <a:p>
            <a:pPr lvl="0">
              <a:lnSpc>
                <a:spcPct val="139979"/>
              </a:lnSpc>
              <a:buClr>
                <a:srgbClr val="132C96"/>
              </a:buClr>
              <a:buSzPts val="2400"/>
            </a:pPr>
            <a:r>
              <a:rPr lang="en-US" altLang="ja" sz="1600" dirty="0">
                <a:sym typeface="Meiryo"/>
              </a:rPr>
              <a:t>Clinical reasoning training </a:t>
            </a:r>
          </a:p>
          <a:p>
            <a:pPr lvl="0">
              <a:lnSpc>
                <a:spcPct val="139979"/>
              </a:lnSpc>
              <a:buClr>
                <a:srgbClr val="132C96"/>
              </a:buClr>
              <a:buSzPts val="2400"/>
            </a:pPr>
            <a:r>
              <a:rPr lang="en-US" altLang="ja" sz="1600" dirty="0">
                <a:sym typeface="Meiryo"/>
              </a:rPr>
              <a:t>at Clinical Dojo</a:t>
            </a:r>
          </a:p>
        </p:txBody>
      </p:sp>
      <p:sp>
        <p:nvSpPr>
          <p:cNvPr id="12" name="Google Shape;500;p61">
            <a:extLst>
              <a:ext uri="{FF2B5EF4-FFF2-40B4-BE49-F238E27FC236}">
                <a16:creationId xmlns:a16="http://schemas.microsoft.com/office/drawing/2014/main" id="{2AC88523-B50A-AD5F-48F4-E1C9284392E6}"/>
              </a:ext>
            </a:extLst>
          </p:cNvPr>
          <p:cNvSpPr txBox="1"/>
          <p:nvPr/>
        </p:nvSpPr>
        <p:spPr>
          <a:xfrm>
            <a:off x="6416519" y="1791208"/>
            <a:ext cx="2386946" cy="1034129"/>
          </a:xfrm>
          <a:prstGeom prst="rect">
            <a:avLst/>
          </a:prstGeom>
          <a:noFill/>
          <a:ln>
            <a:noFill/>
          </a:ln>
        </p:spPr>
        <p:txBody>
          <a:bodyPr spcFirstLastPara="1" wrap="square" lIns="0" tIns="0" rIns="0" bIns="0" anchor="t" anchorCtr="0">
            <a:spAutoFit/>
          </a:bodyPr>
          <a:lstStyle/>
          <a:p>
            <a:pPr>
              <a:lnSpc>
                <a:spcPct val="139979"/>
              </a:lnSpc>
              <a:buClr>
                <a:srgbClr val="132C96"/>
              </a:buClr>
              <a:buSzPts val="2400"/>
            </a:pPr>
            <a:r>
              <a:rPr lang="en-US" altLang="ja-JP" sz="1600" dirty="0"/>
              <a:t>Current status and future potential of Medical English Education</a:t>
            </a:r>
            <a:endParaRPr lang="en-US" altLang="ja" sz="1600" dirty="0">
              <a:sym typeface="Meiryo"/>
            </a:endParaRPr>
          </a:p>
        </p:txBody>
      </p:sp>
      <p:sp>
        <p:nvSpPr>
          <p:cNvPr id="14" name="テキスト ボックス 13">
            <a:extLst>
              <a:ext uri="{FF2B5EF4-FFF2-40B4-BE49-F238E27FC236}">
                <a16:creationId xmlns:a16="http://schemas.microsoft.com/office/drawing/2014/main" id="{9AA04D87-754A-832C-4658-4D129B4B4DE5}"/>
              </a:ext>
            </a:extLst>
          </p:cNvPr>
          <p:cNvSpPr txBox="1"/>
          <p:nvPr/>
        </p:nvSpPr>
        <p:spPr>
          <a:xfrm>
            <a:off x="6496689" y="4530079"/>
            <a:ext cx="2040742" cy="338554"/>
          </a:xfrm>
          <a:prstGeom prst="rect">
            <a:avLst/>
          </a:prstGeom>
          <a:noFill/>
        </p:spPr>
        <p:txBody>
          <a:bodyPr wrap="square">
            <a:spAutoFit/>
          </a:bodyPr>
          <a:lstStyle/>
          <a:p>
            <a:r>
              <a:rPr lang="en-US" altLang="ja-JP" sz="1600" b="1" dirty="0">
                <a:solidFill>
                  <a:srgbClr val="132C96"/>
                </a:solidFill>
                <a:latin typeface="Meiryo"/>
                <a:ea typeface="Meiryo"/>
              </a:rPr>
              <a:t>Yuki Kobayashi</a:t>
            </a:r>
            <a:endParaRPr lang="ja-JP" altLang="en-US" sz="1600" dirty="0"/>
          </a:p>
        </p:txBody>
      </p:sp>
      <p:sp>
        <p:nvSpPr>
          <p:cNvPr id="16" name="テキスト ボックス 15">
            <a:extLst>
              <a:ext uri="{FF2B5EF4-FFF2-40B4-BE49-F238E27FC236}">
                <a16:creationId xmlns:a16="http://schemas.microsoft.com/office/drawing/2014/main" id="{80CA331D-33F1-3DEE-7B13-F5D783D0714F}"/>
              </a:ext>
            </a:extLst>
          </p:cNvPr>
          <p:cNvSpPr txBox="1"/>
          <p:nvPr/>
        </p:nvSpPr>
        <p:spPr>
          <a:xfrm>
            <a:off x="3907463" y="4530079"/>
            <a:ext cx="1644273" cy="338554"/>
          </a:xfrm>
          <a:prstGeom prst="rect">
            <a:avLst/>
          </a:prstGeom>
          <a:noFill/>
        </p:spPr>
        <p:txBody>
          <a:bodyPr wrap="square">
            <a:spAutoFit/>
          </a:bodyPr>
          <a:lstStyle/>
          <a:p>
            <a:r>
              <a:rPr lang="ja-JP" altLang="en-US" sz="1600" b="1" dirty="0">
                <a:solidFill>
                  <a:srgbClr val="132C96"/>
                </a:solidFill>
                <a:latin typeface="Meiryo"/>
                <a:ea typeface="Meiryo"/>
              </a:rPr>
              <a:t>Akihiro Ono </a:t>
            </a:r>
            <a:endParaRPr lang="ja-JP" altLang="en-US" sz="1600" dirty="0"/>
          </a:p>
        </p:txBody>
      </p:sp>
      <p:pic>
        <p:nvPicPr>
          <p:cNvPr id="18" name="図 17">
            <a:extLst>
              <a:ext uri="{FF2B5EF4-FFF2-40B4-BE49-F238E27FC236}">
                <a16:creationId xmlns:a16="http://schemas.microsoft.com/office/drawing/2014/main" id="{D49FD956-9CEB-A405-B4C5-FAEC1DCF0B26}"/>
              </a:ext>
            </a:extLst>
          </p:cNvPr>
          <p:cNvPicPr>
            <a:picLocks noChangeAspect="1"/>
          </p:cNvPicPr>
          <p:nvPr/>
        </p:nvPicPr>
        <p:blipFill>
          <a:blip r:embed="rId3"/>
          <a:srcRect l="15694" r="7723"/>
          <a:stretch>
            <a:fillRect/>
          </a:stretch>
        </p:blipFill>
        <p:spPr>
          <a:xfrm>
            <a:off x="1155228" y="2913436"/>
            <a:ext cx="1215572" cy="1459497"/>
          </a:xfrm>
          <a:prstGeom prst="rect">
            <a:avLst/>
          </a:prstGeom>
        </p:spPr>
      </p:pic>
      <p:pic>
        <p:nvPicPr>
          <p:cNvPr id="1026" name="Picture 2">
            <a:extLst>
              <a:ext uri="{FF2B5EF4-FFF2-40B4-BE49-F238E27FC236}">
                <a16:creationId xmlns:a16="http://schemas.microsoft.com/office/drawing/2014/main" id="{7290D269-B99F-6909-0718-E4E5D9111DE1}"/>
              </a:ext>
            </a:extLst>
          </p:cNvPr>
          <p:cNvPicPr>
            <a:picLocks noChangeAspect="1" noChangeArrowheads="1"/>
          </p:cNvPicPr>
          <p:nvPr/>
        </p:nvPicPr>
        <p:blipFill rotWithShape="1">
          <a:blip r:embed="rId4"/>
          <a:srcRect t="10825" r="21979" b="17754"/>
          <a:stretch>
            <a:fillRect/>
          </a:stretch>
        </p:blipFill>
        <p:spPr bwMode="auto">
          <a:xfrm>
            <a:off x="4020069" y="2913436"/>
            <a:ext cx="1205983" cy="1463040"/>
          </a:xfrm>
          <a:prstGeom prst="rect">
            <a:avLst/>
          </a:prstGeom>
          <a:noFill/>
          <a:extLst>
            <a:ext uri="{909E8E84-426E-40DD-AFC4-6F175D3DCCD1}">
              <a14:hiddenFill xmlns:a14="http://schemas.microsoft.com/office/drawing/2010/main">
                <a:solidFill>
                  <a:srgbClr val="FFFFFF"/>
                </a:solidFill>
              </a14:hiddenFill>
            </a:ext>
          </a:extLst>
        </p:spPr>
      </p:pic>
      <p:pic>
        <p:nvPicPr>
          <p:cNvPr id="7" name="図 6">
            <a:extLst>
              <a:ext uri="{FF2B5EF4-FFF2-40B4-BE49-F238E27FC236}">
                <a16:creationId xmlns:a16="http://schemas.microsoft.com/office/drawing/2014/main" id="{6C4F7A5A-0AF4-996E-056B-84C661A5436A}"/>
              </a:ext>
            </a:extLst>
          </p:cNvPr>
          <p:cNvPicPr>
            <a:picLocks noChangeAspect="1"/>
          </p:cNvPicPr>
          <p:nvPr/>
        </p:nvPicPr>
        <p:blipFill>
          <a:blip r:embed="rId5"/>
          <a:stretch>
            <a:fillRect/>
          </a:stretch>
        </p:blipFill>
        <p:spPr>
          <a:xfrm>
            <a:off x="6875322" y="2913436"/>
            <a:ext cx="1094624" cy="1459498"/>
          </a:xfrm>
          <a:prstGeom prst="rect">
            <a:avLst/>
          </a:prstGeom>
        </p:spPr>
      </p:pic>
    </p:spTree>
    <p:extLst>
      <p:ext uri="{BB962C8B-B14F-4D97-AF65-F5344CB8AC3E}">
        <p14:creationId xmlns:p14="http://schemas.microsoft.com/office/powerpoint/2010/main" val="17425775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1EC5D-3F3C-859A-A05E-4D90DCD18B09}"/>
            </a:ext>
          </a:extLst>
        </p:cNvPr>
        <p:cNvGrpSpPr/>
        <p:nvPr/>
      </p:nvGrpSpPr>
      <p:grpSpPr>
        <a:xfrm>
          <a:off x="0" y="0"/>
          <a:ext cx="0" cy="0"/>
          <a:chOff x="0" y="0"/>
          <a:chExt cx="0" cy="0"/>
        </a:xfrm>
      </p:grpSpPr>
      <p:grpSp>
        <p:nvGrpSpPr>
          <p:cNvPr id="11" name="グループ化 10">
            <a:extLst>
              <a:ext uri="{FF2B5EF4-FFF2-40B4-BE49-F238E27FC236}">
                <a16:creationId xmlns:a16="http://schemas.microsoft.com/office/drawing/2014/main" id="{40B71BE4-BEF6-49A3-F1CA-EBED1A9E904E}"/>
              </a:ext>
            </a:extLst>
          </p:cNvPr>
          <p:cNvGrpSpPr/>
          <p:nvPr/>
        </p:nvGrpSpPr>
        <p:grpSpPr>
          <a:xfrm>
            <a:off x="438108" y="400988"/>
            <a:ext cx="7729847" cy="687803"/>
            <a:chOff x="0" y="218710"/>
            <a:chExt cx="10306462" cy="917071"/>
          </a:xfrm>
        </p:grpSpPr>
        <p:sp>
          <p:nvSpPr>
            <p:cNvPr id="12" name="四角形: 角を丸くする 11">
              <a:extLst>
                <a:ext uri="{FF2B5EF4-FFF2-40B4-BE49-F238E27FC236}">
                  <a16:creationId xmlns:a16="http://schemas.microsoft.com/office/drawing/2014/main" id="{A905ABE5-AF53-8DE0-DB0A-363BF658860B}"/>
                </a:ext>
              </a:extLst>
            </p:cNvPr>
            <p:cNvSpPr/>
            <p:nvPr/>
          </p:nvSpPr>
          <p:spPr>
            <a:xfrm>
              <a:off x="0" y="218710"/>
              <a:ext cx="10306462" cy="917071"/>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defTabSz="685800">
                <a:buClrTx/>
              </a:pPr>
              <a:endParaRPr kumimoji="1" lang="ja-JP" altLang="en-US" sz="1350" kern="1200">
                <a:solidFill>
                  <a:prstClr val="white"/>
                </a:solidFill>
                <a:latin typeface="游ゴシック" panose="020F0502020204030204"/>
                <a:ea typeface="游ゴシック" panose="020B0400000000000000" pitchFamily="50" charset="-128"/>
              </a:endParaRPr>
            </a:p>
          </p:txBody>
        </p:sp>
        <p:sp>
          <p:nvSpPr>
            <p:cNvPr id="13" name="四角形: 角を丸くする 4">
              <a:extLst>
                <a:ext uri="{FF2B5EF4-FFF2-40B4-BE49-F238E27FC236}">
                  <a16:creationId xmlns:a16="http://schemas.microsoft.com/office/drawing/2014/main" id="{26714268-32DC-2685-5CD6-DA59931F57E0}"/>
                </a:ext>
              </a:extLst>
            </p:cNvPr>
            <p:cNvSpPr txBox="1"/>
            <p:nvPr/>
          </p:nvSpPr>
          <p:spPr>
            <a:xfrm>
              <a:off x="44768" y="308246"/>
              <a:ext cx="10216926" cy="8275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5725" tIns="85725" rIns="85725" bIns="85725" numCol="1" spcCol="1270" anchor="ctr" anchorCtr="0">
              <a:noAutofit/>
            </a:bodyPr>
            <a:lstStyle/>
            <a:p>
              <a:pPr defTabSz="1000125">
                <a:lnSpc>
                  <a:spcPct val="90000"/>
                </a:lnSpc>
                <a:spcBef>
                  <a:spcPct val="0"/>
                </a:spcBef>
                <a:spcAft>
                  <a:spcPct val="35000"/>
                </a:spcAft>
                <a:buClrTx/>
              </a:pPr>
              <a:r>
                <a:rPr lang="ja-JP" altLang="ja-JP" sz="2400" b="1" dirty="0">
                  <a:latin typeface="Meiryo UI" panose="020B0604030504040204" pitchFamily="50" charset="-128"/>
                  <a:ea typeface="Meiryo UI" panose="020B0604030504040204" pitchFamily="50" charset="-128"/>
                </a:rPr>
                <a:t>Benefits of Participation in Team WADA</a:t>
              </a:r>
              <a:endParaRPr kumimoji="1" lang="ja-JP" altLang="en-US" sz="2250" b="1" kern="1200" dirty="0">
                <a:solidFill>
                  <a:prstClr val="white"/>
                </a:solidFill>
                <a:latin typeface="Meiryo UI" panose="020B0604030504040204" pitchFamily="50" charset="-128"/>
                <a:ea typeface="Meiryo UI" panose="020B0604030504040204" pitchFamily="50" charset="-128"/>
              </a:endParaRPr>
            </a:p>
          </p:txBody>
        </p:sp>
      </p:grpSp>
      <p:sp>
        <p:nvSpPr>
          <p:cNvPr id="15" name="テキスト ボックス 14">
            <a:extLst>
              <a:ext uri="{FF2B5EF4-FFF2-40B4-BE49-F238E27FC236}">
                <a16:creationId xmlns:a16="http://schemas.microsoft.com/office/drawing/2014/main" id="{198ED234-929F-4D20-C828-D464E08FD22A}"/>
              </a:ext>
            </a:extLst>
          </p:cNvPr>
          <p:cNvSpPr txBox="1"/>
          <p:nvPr/>
        </p:nvSpPr>
        <p:spPr>
          <a:xfrm>
            <a:off x="9229265" y="924239"/>
            <a:ext cx="3423248" cy="2631490"/>
          </a:xfrm>
          <a:prstGeom prst="rect">
            <a:avLst/>
          </a:prstGeom>
          <a:noFill/>
        </p:spPr>
        <p:txBody>
          <a:bodyPr wrap="square">
            <a:spAutoFit/>
          </a:bodyPr>
          <a:lstStyle/>
          <a:p>
            <a:pPr defTabSz="685800">
              <a:buClrTx/>
            </a:pPr>
            <a:r>
              <a:rPr kumimoji="1" lang="ja-JP" altLang="en-US" sz="825" kern="1200" dirty="0">
                <a:solidFill>
                  <a:prstClr val="black"/>
                </a:solidFill>
                <a:latin typeface="游ゴシック" panose="020F0502020204030204"/>
                <a:ea typeface="游ゴシック" panose="020B0400000000000000" pitchFamily="50" charset="-128"/>
                <a:cs typeface="+mn-cs"/>
              </a:rPr>
              <a:t>・楽しい会話形式のセミナー </a:t>
            </a:r>
            <a:endParaRPr kumimoji="1" lang="en-US" altLang="ja-JP" sz="825" kern="1200" dirty="0">
              <a:solidFill>
                <a:prstClr val="black"/>
              </a:solidFill>
              <a:latin typeface="游ゴシック" panose="020F0502020204030204"/>
              <a:ea typeface="游ゴシック" panose="020B0400000000000000" pitchFamily="50" charset="-128"/>
              <a:cs typeface="+mn-cs"/>
            </a:endParaRPr>
          </a:p>
          <a:p>
            <a:pPr defTabSz="685800">
              <a:buClrTx/>
            </a:pPr>
            <a:r>
              <a:rPr kumimoji="1" lang="ja-JP" altLang="en-US" sz="825" kern="1200" dirty="0">
                <a:solidFill>
                  <a:prstClr val="black"/>
                </a:solidFill>
                <a:latin typeface="游ゴシック" panose="020F0502020204030204"/>
                <a:ea typeface="游ゴシック" panose="020B0400000000000000" pitchFamily="50" charset="-128"/>
                <a:cs typeface="+mn-cs"/>
              </a:rPr>
              <a:t>・</a:t>
            </a:r>
            <a:r>
              <a:rPr kumimoji="1" lang="en-US" altLang="ja-JP" sz="825" kern="1200" dirty="0">
                <a:solidFill>
                  <a:prstClr val="black"/>
                </a:solidFill>
                <a:latin typeface="游ゴシック" panose="020F0502020204030204"/>
                <a:ea typeface="游ゴシック" panose="020B0400000000000000" pitchFamily="50" charset="-128"/>
                <a:cs typeface="+mn-cs"/>
              </a:rPr>
              <a:t>Clinical Dojo</a:t>
            </a:r>
            <a:r>
              <a:rPr kumimoji="1" lang="ja-JP" altLang="en-US" sz="825" kern="1200" dirty="0">
                <a:solidFill>
                  <a:prstClr val="black"/>
                </a:solidFill>
                <a:latin typeface="游ゴシック" panose="020F0502020204030204"/>
                <a:ea typeface="游ゴシック" panose="020B0400000000000000" pitchFamily="50" charset="-128"/>
                <a:cs typeface="+mn-cs"/>
              </a:rPr>
              <a:t>で英語で医療面接、身体診察、臨床推論ができ、大変勉強になりました。</a:t>
            </a:r>
            <a:endParaRPr kumimoji="1" lang="en-US" altLang="ja-JP" sz="825" kern="1200" dirty="0">
              <a:solidFill>
                <a:prstClr val="black"/>
              </a:solidFill>
              <a:latin typeface="游ゴシック" panose="020F0502020204030204"/>
              <a:ea typeface="游ゴシック" panose="020B0400000000000000" pitchFamily="50" charset="-128"/>
              <a:cs typeface="+mn-cs"/>
            </a:endParaRPr>
          </a:p>
          <a:p>
            <a:pPr defTabSz="685800">
              <a:buClrTx/>
            </a:pPr>
            <a:r>
              <a:rPr kumimoji="1" lang="ja-JP" altLang="en-US" sz="825" kern="1200" dirty="0">
                <a:solidFill>
                  <a:prstClr val="black"/>
                </a:solidFill>
                <a:latin typeface="游ゴシック" panose="020F0502020204030204"/>
                <a:ea typeface="游ゴシック" panose="020B0400000000000000" pitchFamily="50" charset="-128"/>
                <a:cs typeface="+mn-cs"/>
              </a:rPr>
              <a:t>・医学英語に何度か参加させていただき、医学単語や論文の読み方などのテクニックを教わりました。 </a:t>
            </a:r>
            <a:br>
              <a:rPr kumimoji="1" lang="ja-JP" altLang="en-US" sz="825" kern="1200" dirty="0">
                <a:solidFill>
                  <a:prstClr val="black"/>
                </a:solidFill>
                <a:latin typeface="游ゴシック" panose="020F0502020204030204"/>
                <a:ea typeface="游ゴシック" panose="020B0400000000000000" pitchFamily="50" charset="-128"/>
                <a:cs typeface="+mn-cs"/>
              </a:rPr>
            </a:br>
            <a:r>
              <a:rPr kumimoji="1" lang="ja-JP" altLang="en-US" sz="825" kern="1200" dirty="0">
                <a:solidFill>
                  <a:prstClr val="black"/>
                </a:solidFill>
                <a:latin typeface="游ゴシック" panose="020F0502020204030204"/>
                <a:ea typeface="游ゴシック" panose="020B0400000000000000" pitchFamily="50" charset="-128"/>
                <a:cs typeface="+mn-cs"/>
              </a:rPr>
              <a:t>・実践的な医学英語の勉強を行えたこと。 </a:t>
            </a:r>
            <a:endParaRPr kumimoji="1" lang="en-US" altLang="ja-JP" sz="825" kern="1200" dirty="0">
              <a:solidFill>
                <a:prstClr val="black"/>
              </a:solidFill>
              <a:latin typeface="游ゴシック" panose="020F0502020204030204"/>
              <a:ea typeface="游ゴシック" panose="020B0400000000000000" pitchFamily="50" charset="-128"/>
              <a:cs typeface="+mn-cs"/>
            </a:endParaRPr>
          </a:p>
          <a:p>
            <a:pPr defTabSz="685800">
              <a:buClrTx/>
            </a:pPr>
            <a:r>
              <a:rPr kumimoji="1" lang="ja-JP" altLang="en-US" sz="825" kern="1200" dirty="0">
                <a:solidFill>
                  <a:prstClr val="black"/>
                </a:solidFill>
                <a:latin typeface="游ゴシック" panose="020F0502020204030204"/>
                <a:ea typeface="游ゴシック" panose="020B0400000000000000" pitchFamily="50" charset="-128"/>
                <a:cs typeface="+mn-cs"/>
              </a:rPr>
              <a:t>・一番は、医学／医学英語は楽しく勉強できるという事です。今まで</a:t>
            </a:r>
            <a:r>
              <a:rPr kumimoji="1" lang="en-US" altLang="ja-JP" sz="825" kern="1200" dirty="0">
                <a:solidFill>
                  <a:prstClr val="black"/>
                </a:solidFill>
                <a:latin typeface="游ゴシック" panose="020F0502020204030204"/>
                <a:ea typeface="游ゴシック" panose="020B0400000000000000" pitchFamily="50" charset="-128"/>
                <a:cs typeface="+mn-cs"/>
              </a:rPr>
              <a:t>Clinical Dojo</a:t>
            </a:r>
            <a:r>
              <a:rPr kumimoji="1" lang="ja-JP" altLang="en-US" sz="825" kern="1200" dirty="0">
                <a:solidFill>
                  <a:prstClr val="black"/>
                </a:solidFill>
                <a:latin typeface="游ゴシック" panose="020F0502020204030204"/>
                <a:ea typeface="游ゴシック" panose="020B0400000000000000" pitchFamily="50" charset="-128"/>
                <a:cs typeface="+mn-cs"/>
              </a:rPr>
              <a:t>や</a:t>
            </a:r>
            <a:r>
              <a:rPr kumimoji="1" lang="en-US" altLang="ja-JP" sz="825" kern="1200" dirty="0" err="1">
                <a:solidFill>
                  <a:prstClr val="black"/>
                </a:solidFill>
                <a:latin typeface="游ゴシック" panose="020F0502020204030204"/>
                <a:ea typeface="游ゴシック" panose="020B0400000000000000" pitchFamily="50" charset="-128"/>
                <a:cs typeface="+mn-cs"/>
              </a:rPr>
              <a:t>TeamWADA</a:t>
            </a:r>
            <a:r>
              <a:rPr kumimoji="1" lang="en-US" altLang="ja-JP" sz="825" kern="1200" dirty="0">
                <a:solidFill>
                  <a:prstClr val="black"/>
                </a:solidFill>
                <a:latin typeface="游ゴシック" panose="020F0502020204030204"/>
                <a:ea typeface="游ゴシック" panose="020B0400000000000000" pitchFamily="50" charset="-128"/>
                <a:cs typeface="+mn-cs"/>
              </a:rPr>
              <a:t> MEDS</a:t>
            </a:r>
            <a:r>
              <a:rPr kumimoji="1" lang="ja-JP" altLang="en-US" sz="825" kern="1200" dirty="0">
                <a:solidFill>
                  <a:prstClr val="black"/>
                </a:solidFill>
                <a:latin typeface="游ゴシック" panose="020F0502020204030204"/>
                <a:ea typeface="游ゴシック" panose="020B0400000000000000" pitchFamily="50" charset="-128"/>
                <a:cs typeface="+mn-cs"/>
              </a:rPr>
              <a:t>に参加してきましたが、知識を総動員して考えて、ディスカッションを重ねるのが毎回楽しいです。さらに、全国の医療系学生とのつながりを作ることが出来るのが私がこの</a:t>
            </a:r>
            <a:r>
              <a:rPr kumimoji="1" lang="en-US" altLang="ja-JP" sz="825" kern="1200" dirty="0">
                <a:solidFill>
                  <a:prstClr val="black"/>
                </a:solidFill>
                <a:latin typeface="游ゴシック" panose="020F0502020204030204"/>
                <a:ea typeface="游ゴシック" panose="020B0400000000000000" pitchFamily="50" charset="-128"/>
                <a:cs typeface="+mn-cs"/>
              </a:rPr>
              <a:t>Team WADA</a:t>
            </a:r>
            <a:r>
              <a:rPr kumimoji="1" lang="ja-JP" altLang="en-US" sz="825" kern="1200" dirty="0">
                <a:solidFill>
                  <a:prstClr val="black"/>
                </a:solidFill>
                <a:latin typeface="游ゴシック" panose="020F0502020204030204"/>
                <a:ea typeface="游ゴシック" panose="020B0400000000000000" pitchFamily="50" charset="-128"/>
                <a:cs typeface="+mn-cs"/>
              </a:rPr>
              <a:t>に入って満足している点です。遠方なので時々にはなりますが、オフ会で顔の見える関係性になった時、自分のいる環境以外の人の経験を聴く事が出来て、将来の解像度があがったり、モチベーション向上にもつながっています。特にコアメンバーの皆さんの姿が私にとっての第一目標です。 </a:t>
            </a:r>
            <a:endParaRPr kumimoji="1" lang="en-US" altLang="ja-JP" sz="825" kern="1200" dirty="0">
              <a:solidFill>
                <a:prstClr val="black"/>
              </a:solidFill>
              <a:latin typeface="游ゴシック" panose="020F0502020204030204"/>
              <a:ea typeface="游ゴシック" panose="020B0400000000000000" pitchFamily="50" charset="-128"/>
              <a:cs typeface="+mn-cs"/>
            </a:endParaRPr>
          </a:p>
          <a:p>
            <a:pPr defTabSz="685800">
              <a:buClrTx/>
            </a:pPr>
            <a:r>
              <a:rPr kumimoji="1" lang="ja-JP" altLang="en-US" sz="825" kern="1200" dirty="0">
                <a:solidFill>
                  <a:prstClr val="black"/>
                </a:solidFill>
                <a:latin typeface="游ゴシック" panose="020F0502020204030204"/>
                <a:ea typeface="游ゴシック" panose="020B0400000000000000" pitchFamily="50" charset="-128"/>
                <a:cs typeface="+mn-cs"/>
              </a:rPr>
              <a:t>・</a:t>
            </a:r>
            <a:r>
              <a:rPr kumimoji="1" lang="en-US" altLang="ja-JP" sz="825" kern="1200" dirty="0">
                <a:solidFill>
                  <a:prstClr val="black"/>
                </a:solidFill>
                <a:latin typeface="游ゴシック" panose="020F0502020204030204"/>
                <a:ea typeface="游ゴシック" panose="020B0400000000000000" pitchFamily="50" charset="-128"/>
                <a:cs typeface="+mn-cs"/>
              </a:rPr>
              <a:t>1</a:t>
            </a:r>
            <a:r>
              <a:rPr kumimoji="1" lang="ja-JP" altLang="en-US" sz="825" kern="1200" dirty="0">
                <a:solidFill>
                  <a:prstClr val="black"/>
                </a:solidFill>
                <a:latin typeface="游ゴシック" panose="020F0502020204030204"/>
                <a:ea typeface="游ゴシック" panose="020B0400000000000000" pitchFamily="50" charset="-128"/>
                <a:cs typeface="+mn-cs"/>
              </a:rPr>
              <a:t>人では取り組みにくかった医学英語を分かりやすく指導してもらえていることです。また、他大学で留学を目指している方々がどの程度の英語力を持っているのかを知ることができ、自分自身の英語学習への取り組み方や意識が大きく変わった点がとてもよかったです。</a:t>
            </a:r>
            <a:endParaRPr kumimoji="1" lang="en-US" altLang="ja-JP" sz="825" kern="1200" dirty="0">
              <a:solidFill>
                <a:prstClr val="black"/>
              </a:solidFill>
              <a:latin typeface="游ゴシック" panose="020F0502020204030204"/>
              <a:ea typeface="游ゴシック" panose="020B0400000000000000" pitchFamily="50" charset="-128"/>
              <a:cs typeface="+mn-cs"/>
            </a:endParaRPr>
          </a:p>
        </p:txBody>
      </p:sp>
      <p:sp>
        <p:nvSpPr>
          <p:cNvPr id="4" name="テキスト ボックス 3">
            <a:extLst>
              <a:ext uri="{FF2B5EF4-FFF2-40B4-BE49-F238E27FC236}">
                <a16:creationId xmlns:a16="http://schemas.microsoft.com/office/drawing/2014/main" id="{3DBC28F0-7095-74DE-5972-BD2828E65AAA}"/>
              </a:ext>
            </a:extLst>
          </p:cNvPr>
          <p:cNvSpPr txBox="1"/>
          <p:nvPr/>
        </p:nvSpPr>
        <p:spPr>
          <a:xfrm>
            <a:off x="438108" y="2123656"/>
            <a:ext cx="3136801" cy="400110"/>
          </a:xfrm>
          <a:prstGeom prst="rect">
            <a:avLst/>
          </a:prstGeom>
          <a:noFill/>
        </p:spPr>
        <p:txBody>
          <a:bodyPr wrap="square" rtlCol="0">
            <a:spAutoFit/>
          </a:bodyPr>
          <a:lstStyle/>
          <a:p>
            <a:pPr defTabSz="685800">
              <a:buClrTx/>
            </a:pPr>
            <a:r>
              <a:rPr lang="ja-JP" altLang="ja-JP" sz="2000" b="1" dirty="0">
                <a:solidFill>
                  <a:srgbClr val="FF0000"/>
                </a:solidFill>
                <a:latin typeface="Meiryo UI" panose="020B0604030504040204" pitchFamily="50" charset="-128"/>
                <a:ea typeface="Meiryo UI" panose="020B0604030504040204" pitchFamily="50" charset="-128"/>
              </a:rPr>
              <a:t>Medical English Skills</a:t>
            </a:r>
            <a:endParaRPr kumimoji="1" lang="ja-JP" altLang="en-US" sz="2000" b="1" kern="1200" dirty="0">
              <a:solidFill>
                <a:srgbClr val="FF0000"/>
              </a:solidFill>
              <a:latin typeface="Meiryo UI" panose="020B0604030504040204" pitchFamily="50" charset="-128"/>
              <a:ea typeface="Meiryo UI" panose="020B0604030504040204" pitchFamily="50" charset="-128"/>
              <a:cs typeface="+mn-cs"/>
            </a:endParaRPr>
          </a:p>
        </p:txBody>
      </p:sp>
      <p:pic>
        <p:nvPicPr>
          <p:cNvPr id="9" name="図 8">
            <a:extLst>
              <a:ext uri="{FF2B5EF4-FFF2-40B4-BE49-F238E27FC236}">
                <a16:creationId xmlns:a16="http://schemas.microsoft.com/office/drawing/2014/main" id="{50CACA17-3367-7DDF-82C8-42E535FE7E8D}"/>
              </a:ext>
            </a:extLst>
          </p:cNvPr>
          <p:cNvPicPr>
            <a:picLocks noChangeAspect="1"/>
          </p:cNvPicPr>
          <p:nvPr/>
        </p:nvPicPr>
        <p:blipFill>
          <a:blip r:embed="rId3"/>
          <a:stretch/>
        </p:blipFill>
        <p:spPr>
          <a:xfrm>
            <a:off x="737661" y="2571750"/>
            <a:ext cx="2322648" cy="1342640"/>
          </a:xfrm>
          <a:prstGeom prst="rect">
            <a:avLst/>
          </a:prstGeom>
        </p:spPr>
      </p:pic>
      <p:sp>
        <p:nvSpPr>
          <p:cNvPr id="10" name="テキスト ボックス 9">
            <a:extLst>
              <a:ext uri="{FF2B5EF4-FFF2-40B4-BE49-F238E27FC236}">
                <a16:creationId xmlns:a16="http://schemas.microsoft.com/office/drawing/2014/main" id="{13BCD680-E5C2-2BC8-1275-359946E92AA7}"/>
              </a:ext>
            </a:extLst>
          </p:cNvPr>
          <p:cNvSpPr txBox="1"/>
          <p:nvPr/>
        </p:nvSpPr>
        <p:spPr>
          <a:xfrm>
            <a:off x="7419945" y="1075309"/>
            <a:ext cx="1428868" cy="353943"/>
          </a:xfrm>
          <a:prstGeom prst="rect">
            <a:avLst/>
          </a:prstGeom>
          <a:noFill/>
        </p:spPr>
        <p:txBody>
          <a:bodyPr wrap="square">
            <a:spAutoFit/>
          </a:bodyPr>
          <a:lstStyle/>
          <a:p>
            <a:r>
              <a:rPr lang="en-US" altLang="ja-JP" sz="1700" dirty="0">
                <a:latin typeface="Meiryo UI" panose="020B0604030504040204" pitchFamily="50" charset="-128"/>
                <a:ea typeface="Meiryo UI" panose="020B0604030504040204" pitchFamily="50" charset="-128"/>
              </a:rPr>
              <a:t>N=22</a:t>
            </a:r>
            <a:endParaRPr lang="ja-JP" altLang="en-US" sz="1700" dirty="0">
              <a:latin typeface="Meiryo UI" panose="020B0604030504040204" pitchFamily="50" charset="-128"/>
              <a:ea typeface="Meiryo UI" panose="020B0604030504040204" pitchFamily="50" charset="-128"/>
            </a:endParaRPr>
          </a:p>
        </p:txBody>
      </p:sp>
      <p:sp>
        <p:nvSpPr>
          <p:cNvPr id="16" name="テキスト ボックス 15">
            <a:extLst>
              <a:ext uri="{FF2B5EF4-FFF2-40B4-BE49-F238E27FC236}">
                <a16:creationId xmlns:a16="http://schemas.microsoft.com/office/drawing/2014/main" id="{7F87E57A-0E33-C87A-DFF3-83A5577C2C0D}"/>
              </a:ext>
            </a:extLst>
          </p:cNvPr>
          <p:cNvSpPr txBox="1"/>
          <p:nvPr/>
        </p:nvSpPr>
        <p:spPr>
          <a:xfrm>
            <a:off x="3422509" y="1836932"/>
            <a:ext cx="5721491" cy="2308324"/>
          </a:xfrm>
          <a:prstGeom prst="rect">
            <a:avLst/>
          </a:prstGeom>
          <a:noFill/>
        </p:spPr>
        <p:txBody>
          <a:bodyPr wrap="square">
            <a:spAutoFit/>
          </a:bodyPr>
          <a:lstStyle/>
          <a:p>
            <a:r>
              <a:rPr lang="ja-JP" altLang="en-US" sz="1600" dirty="0"/>
              <a:t>・</a:t>
            </a:r>
            <a:r>
              <a:rPr lang="ja-JP" altLang="ja-JP" sz="1600" dirty="0"/>
              <a:t>Hands-</a:t>
            </a:r>
            <a:r>
              <a:rPr lang="en-US" altLang="ja-JP" sz="1600" dirty="0"/>
              <a:t>o</a:t>
            </a:r>
            <a:r>
              <a:rPr lang="ja-JP" altLang="ja-JP" sz="1600" dirty="0"/>
              <a:t>n </a:t>
            </a:r>
            <a:r>
              <a:rPr lang="en-US" altLang="ja-JP" sz="1600" dirty="0"/>
              <a:t>m</a:t>
            </a:r>
            <a:r>
              <a:rPr lang="ja-JP" altLang="ja-JP" sz="1600" dirty="0"/>
              <a:t>edical English </a:t>
            </a:r>
            <a:r>
              <a:rPr lang="en-US" altLang="ja-JP" sz="1600" dirty="0"/>
              <a:t>t</a:t>
            </a:r>
            <a:r>
              <a:rPr lang="ja-JP" altLang="ja-JP" sz="1600" dirty="0"/>
              <a:t>raining </a:t>
            </a:r>
            <a:endParaRPr lang="en-US" altLang="ja-JP" sz="1600" dirty="0"/>
          </a:p>
          <a:p>
            <a:endParaRPr lang="en-US" altLang="ja-JP" sz="1600" dirty="0"/>
          </a:p>
          <a:p>
            <a:r>
              <a:rPr lang="ja-JP" altLang="en-US" sz="1600" dirty="0"/>
              <a:t>・</a:t>
            </a:r>
            <a:r>
              <a:rPr lang="ja-JP" altLang="ja-JP" sz="1600" dirty="0"/>
              <a:t>Interactive </a:t>
            </a:r>
            <a:r>
              <a:rPr lang="en-US" altLang="ja-JP" sz="1600" dirty="0"/>
              <a:t>l</a:t>
            </a:r>
            <a:r>
              <a:rPr lang="ja-JP" altLang="ja-JP" sz="1600" dirty="0"/>
              <a:t>earning </a:t>
            </a:r>
            <a:r>
              <a:rPr lang="en-US" altLang="ja-JP" sz="1600" dirty="0"/>
              <a:t>t</a:t>
            </a:r>
            <a:r>
              <a:rPr lang="ja-JP" altLang="ja-JP" sz="1600" dirty="0"/>
              <a:t>hrough </a:t>
            </a:r>
            <a:r>
              <a:rPr lang="en-US" altLang="ja-JP" sz="1600" dirty="0"/>
              <a:t>C</a:t>
            </a:r>
            <a:r>
              <a:rPr lang="ja-JP" altLang="ja-JP" sz="1600" dirty="0"/>
              <a:t>linical </a:t>
            </a:r>
            <a:r>
              <a:rPr lang="en-US" altLang="ja-JP" sz="1600" dirty="0"/>
              <a:t>d</a:t>
            </a:r>
            <a:r>
              <a:rPr lang="ja-JP" altLang="ja-JP" sz="1600" dirty="0"/>
              <a:t>ojo </a:t>
            </a:r>
            <a:endParaRPr lang="en-US" altLang="ja-JP" sz="1600" dirty="0"/>
          </a:p>
          <a:p>
            <a:endParaRPr lang="en-US" altLang="ja-JP" sz="1600" dirty="0"/>
          </a:p>
          <a:p>
            <a:r>
              <a:rPr lang="ja-JP" altLang="en-US" sz="1600" dirty="0"/>
              <a:t>・</a:t>
            </a:r>
            <a:r>
              <a:rPr lang="ja-JP" altLang="ja-JP" sz="1600" dirty="0"/>
              <a:t>Nationwide </a:t>
            </a:r>
            <a:r>
              <a:rPr lang="en-US" altLang="ja-JP" sz="1600" dirty="0"/>
              <a:t>p</a:t>
            </a:r>
            <a:r>
              <a:rPr lang="ja-JP" altLang="ja-JP" sz="1600" dirty="0"/>
              <a:t>eer </a:t>
            </a:r>
            <a:r>
              <a:rPr lang="en-US" altLang="ja-JP" sz="1600" dirty="0"/>
              <a:t>n</a:t>
            </a:r>
            <a:r>
              <a:rPr lang="ja-JP" altLang="ja-JP" sz="1600" dirty="0"/>
              <a:t>etworking </a:t>
            </a:r>
            <a:endParaRPr lang="en-US" altLang="ja-JP" sz="1600" dirty="0"/>
          </a:p>
          <a:p>
            <a:endParaRPr lang="en-US" altLang="ja-JP" sz="1600" dirty="0"/>
          </a:p>
          <a:p>
            <a:r>
              <a:rPr lang="ja-JP" altLang="en-US" sz="1600" dirty="0"/>
              <a:t>・</a:t>
            </a:r>
            <a:r>
              <a:rPr lang="ja-JP" altLang="ja-JP" sz="1600" dirty="0"/>
              <a:t>Enhanced </a:t>
            </a:r>
            <a:r>
              <a:rPr lang="en-US" altLang="ja-JP" sz="1600" dirty="0"/>
              <a:t>m</a:t>
            </a:r>
            <a:r>
              <a:rPr lang="ja-JP" altLang="ja-JP" sz="1600" dirty="0"/>
              <a:t>otivation for English </a:t>
            </a:r>
            <a:r>
              <a:rPr lang="en-US" altLang="ja-JP" sz="1600" dirty="0"/>
              <a:t>l</a:t>
            </a:r>
            <a:r>
              <a:rPr lang="ja-JP" altLang="ja-JP" sz="1600" dirty="0"/>
              <a:t>earning </a:t>
            </a:r>
            <a:endParaRPr lang="en-US" altLang="ja-JP" sz="1600" dirty="0"/>
          </a:p>
          <a:p>
            <a:endParaRPr lang="en-US" altLang="ja-JP" sz="1600" dirty="0"/>
          </a:p>
          <a:p>
            <a:r>
              <a:rPr lang="ja-JP" altLang="en-US" sz="1600" dirty="0"/>
              <a:t>・</a:t>
            </a:r>
            <a:r>
              <a:rPr lang="ja-JP" altLang="ja-JP" sz="1600" dirty="0"/>
              <a:t>Career </a:t>
            </a:r>
            <a:r>
              <a:rPr lang="en-US" altLang="ja-JP" sz="1600" dirty="0"/>
              <a:t>d</a:t>
            </a:r>
            <a:r>
              <a:rPr lang="ja-JP" altLang="ja-JP" sz="1600" dirty="0"/>
              <a:t>evelopment </a:t>
            </a:r>
            <a:r>
              <a:rPr lang="en-US" altLang="ja-JP" sz="1600" dirty="0"/>
              <a:t>t</a:t>
            </a:r>
            <a:r>
              <a:rPr lang="ja-JP" altLang="ja-JP" sz="1600" dirty="0"/>
              <a:t>hrough </a:t>
            </a:r>
            <a:r>
              <a:rPr lang="en-US" altLang="ja-JP" sz="1600" dirty="0"/>
              <a:t>m</a:t>
            </a:r>
            <a:r>
              <a:rPr lang="ja-JP" altLang="ja-JP" sz="1600" dirty="0"/>
              <a:t>entorship and</a:t>
            </a:r>
            <a:r>
              <a:rPr lang="en-US" altLang="ja-JP" sz="1600" dirty="0"/>
              <a:t> </a:t>
            </a:r>
            <a:r>
              <a:rPr lang="ja-JP" altLang="ja-JP" sz="1600" dirty="0"/>
              <a:t> </a:t>
            </a:r>
            <a:r>
              <a:rPr lang="en-US" altLang="ja-JP" sz="1600" dirty="0"/>
              <a:t>r</a:t>
            </a:r>
            <a:r>
              <a:rPr lang="ja-JP" altLang="ja-JP" sz="1600" dirty="0"/>
              <a:t>ole </a:t>
            </a:r>
            <a:r>
              <a:rPr lang="en-US" altLang="ja-JP" sz="1600" dirty="0"/>
              <a:t>m</a:t>
            </a:r>
            <a:r>
              <a:rPr lang="ja-JP" altLang="ja-JP" sz="1600" dirty="0"/>
              <a:t>odels</a:t>
            </a:r>
            <a:endParaRPr lang="ja-JP" altLang="en-US" sz="1600" dirty="0"/>
          </a:p>
        </p:txBody>
      </p:sp>
    </p:spTree>
    <p:extLst>
      <p:ext uri="{BB962C8B-B14F-4D97-AF65-F5344CB8AC3E}">
        <p14:creationId xmlns:p14="http://schemas.microsoft.com/office/powerpoint/2010/main" val="22189069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BB7BD-5E9A-B5F1-E592-4AC655853FC3}"/>
            </a:ext>
          </a:extLst>
        </p:cNvPr>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6C7C1E2F-6D25-422C-DD8A-76644C1C687B}"/>
              </a:ext>
            </a:extLst>
          </p:cNvPr>
          <p:cNvSpPr txBox="1"/>
          <p:nvPr/>
        </p:nvSpPr>
        <p:spPr>
          <a:xfrm>
            <a:off x="438108" y="1995231"/>
            <a:ext cx="8509683" cy="830997"/>
          </a:xfrm>
          <a:prstGeom prst="rect">
            <a:avLst/>
          </a:prstGeom>
          <a:noFill/>
        </p:spPr>
        <p:txBody>
          <a:bodyPr wrap="square">
            <a:spAutoFit/>
          </a:bodyPr>
          <a:lstStyle/>
          <a:p>
            <a:r>
              <a:rPr lang="ja-JP" altLang="en-US" sz="1600" dirty="0"/>
              <a:t>・</a:t>
            </a:r>
            <a:r>
              <a:rPr lang="ja-JP" altLang="ja-JP" sz="1600" dirty="0"/>
              <a:t>Facilitating </a:t>
            </a:r>
            <a:r>
              <a:rPr lang="en-US" altLang="ja-JP" sz="1600" dirty="0"/>
              <a:t>a</a:t>
            </a:r>
            <a:r>
              <a:rPr lang="ja-JP" altLang="ja-JP" sz="1600" dirty="0"/>
              <a:t>ctive </a:t>
            </a:r>
            <a:r>
              <a:rPr lang="en-US" altLang="ja-JP" sz="1600" dirty="0"/>
              <a:t>p</a:t>
            </a:r>
            <a:r>
              <a:rPr lang="ja-JP" altLang="ja-JP" sz="1600" dirty="0"/>
              <a:t>articipation </a:t>
            </a:r>
            <a:endParaRPr lang="en-US" altLang="ja-JP" sz="1600" dirty="0"/>
          </a:p>
          <a:p>
            <a:r>
              <a:rPr lang="ja-JP" altLang="en-US" sz="1600" dirty="0"/>
              <a:t>・</a:t>
            </a:r>
            <a:r>
              <a:rPr lang="ja-JP" altLang="ja-JP" sz="1600" dirty="0"/>
              <a:t>Strengthening the USMLE/OET </a:t>
            </a:r>
            <a:r>
              <a:rPr lang="en-US" altLang="ja-JP" sz="1600" dirty="0"/>
              <a:t>l</a:t>
            </a:r>
            <a:r>
              <a:rPr lang="ja-JP" altLang="ja-JP" sz="1600" dirty="0"/>
              <a:t>earning </a:t>
            </a:r>
            <a:r>
              <a:rPr lang="en-US" altLang="ja-JP" sz="1600" dirty="0"/>
              <a:t>c</a:t>
            </a:r>
            <a:r>
              <a:rPr lang="ja-JP" altLang="ja-JP" sz="1600" dirty="0"/>
              <a:t>ommunity </a:t>
            </a:r>
            <a:endParaRPr lang="en-US" altLang="ja-JP" sz="1600" dirty="0"/>
          </a:p>
          <a:p>
            <a:r>
              <a:rPr lang="ja-JP" altLang="en-US" sz="1600" dirty="0"/>
              <a:t>・</a:t>
            </a:r>
            <a:r>
              <a:rPr lang="ja-JP" altLang="ja-JP" sz="1600" dirty="0"/>
              <a:t>Supporting </a:t>
            </a:r>
            <a:r>
              <a:rPr lang="en-US" altLang="ja-JP" sz="1600" dirty="0"/>
              <a:t>l</a:t>
            </a:r>
            <a:r>
              <a:rPr lang="ja-JP" altLang="ja-JP" sz="1600" dirty="0"/>
              <a:t>ong-</a:t>
            </a:r>
            <a:r>
              <a:rPr lang="en-US" altLang="ja-JP" sz="1600" dirty="0"/>
              <a:t>t</a:t>
            </a:r>
            <a:r>
              <a:rPr lang="ja-JP" altLang="ja-JP" sz="1600" dirty="0"/>
              <a:t>erm </a:t>
            </a:r>
            <a:r>
              <a:rPr lang="en-US" altLang="ja-JP" sz="1600" dirty="0"/>
              <a:t>m</a:t>
            </a:r>
            <a:r>
              <a:rPr lang="ja-JP" altLang="ja-JP" sz="1600" dirty="0"/>
              <a:t>otivation</a:t>
            </a:r>
            <a:endParaRPr lang="ja-JP" altLang="en-US" sz="1600" dirty="0"/>
          </a:p>
        </p:txBody>
      </p:sp>
      <p:grpSp>
        <p:nvGrpSpPr>
          <p:cNvPr id="11" name="グループ化 10">
            <a:extLst>
              <a:ext uri="{FF2B5EF4-FFF2-40B4-BE49-F238E27FC236}">
                <a16:creationId xmlns:a16="http://schemas.microsoft.com/office/drawing/2014/main" id="{3D5F801D-17E7-0653-8BDF-6BFFC1B8AEB7}"/>
              </a:ext>
            </a:extLst>
          </p:cNvPr>
          <p:cNvGrpSpPr/>
          <p:nvPr/>
        </p:nvGrpSpPr>
        <p:grpSpPr>
          <a:xfrm>
            <a:off x="438108" y="400988"/>
            <a:ext cx="7729847" cy="687803"/>
            <a:chOff x="0" y="218710"/>
            <a:chExt cx="10306462" cy="917071"/>
          </a:xfrm>
        </p:grpSpPr>
        <p:sp>
          <p:nvSpPr>
            <p:cNvPr id="12" name="四角形: 角を丸くする 11">
              <a:extLst>
                <a:ext uri="{FF2B5EF4-FFF2-40B4-BE49-F238E27FC236}">
                  <a16:creationId xmlns:a16="http://schemas.microsoft.com/office/drawing/2014/main" id="{52E63203-6491-4C36-CF38-E780FBDE573D}"/>
                </a:ext>
              </a:extLst>
            </p:cNvPr>
            <p:cNvSpPr/>
            <p:nvPr/>
          </p:nvSpPr>
          <p:spPr>
            <a:xfrm>
              <a:off x="0" y="218710"/>
              <a:ext cx="10306462" cy="917071"/>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defTabSz="685800">
                <a:buClrTx/>
              </a:pPr>
              <a:endParaRPr kumimoji="1" lang="ja-JP" altLang="en-US" sz="1350" kern="1200">
                <a:solidFill>
                  <a:prstClr val="white"/>
                </a:solidFill>
                <a:latin typeface="游ゴシック" panose="020F0502020204030204"/>
                <a:ea typeface="游ゴシック" panose="020B0400000000000000" pitchFamily="50" charset="-128"/>
              </a:endParaRPr>
            </a:p>
          </p:txBody>
        </p:sp>
        <p:sp>
          <p:nvSpPr>
            <p:cNvPr id="13" name="四角形: 角を丸くする 4">
              <a:extLst>
                <a:ext uri="{FF2B5EF4-FFF2-40B4-BE49-F238E27FC236}">
                  <a16:creationId xmlns:a16="http://schemas.microsoft.com/office/drawing/2014/main" id="{002A9CAC-5949-2B54-18DF-6B2D28C00CF0}"/>
                </a:ext>
              </a:extLst>
            </p:cNvPr>
            <p:cNvSpPr txBox="1"/>
            <p:nvPr/>
          </p:nvSpPr>
          <p:spPr>
            <a:xfrm>
              <a:off x="44768" y="308246"/>
              <a:ext cx="10216926" cy="8275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5725" tIns="85725" rIns="85725" bIns="85725" numCol="1" spcCol="1270" anchor="ctr" anchorCtr="0">
              <a:noAutofit/>
            </a:bodyPr>
            <a:lstStyle/>
            <a:p>
              <a:pPr defTabSz="1000125">
                <a:lnSpc>
                  <a:spcPct val="90000"/>
                </a:lnSpc>
                <a:spcBef>
                  <a:spcPct val="0"/>
                </a:spcBef>
                <a:spcAft>
                  <a:spcPct val="35000"/>
                </a:spcAft>
                <a:buClrTx/>
              </a:pPr>
              <a:r>
                <a:rPr lang="ja-JP" altLang="ja-JP" sz="2200" b="1" dirty="0">
                  <a:latin typeface="Meiryo UI" panose="020B0604030504040204" pitchFamily="50" charset="-128"/>
                  <a:ea typeface="Meiryo UI" panose="020B0604030504040204" pitchFamily="50" charset="-128"/>
                </a:rPr>
                <a:t>Suggestions for Improving Team WADA Activities</a:t>
              </a:r>
              <a:r>
                <a:rPr lang="ja-JP" altLang="ja-JP" sz="2200" dirty="0">
                  <a:latin typeface="Meiryo UI" panose="020B0604030504040204" pitchFamily="50" charset="-128"/>
                  <a:ea typeface="Meiryo UI" panose="020B0604030504040204" pitchFamily="50" charset="-128"/>
                </a:rPr>
                <a:t> </a:t>
              </a:r>
              <a:endParaRPr kumimoji="1" lang="ja-JP" altLang="en-US" sz="2200" kern="1200" dirty="0">
                <a:solidFill>
                  <a:prstClr val="white"/>
                </a:solidFill>
                <a:latin typeface="Meiryo UI" panose="020B0604030504040204" pitchFamily="50" charset="-128"/>
                <a:ea typeface="Meiryo UI" panose="020B0604030504040204" pitchFamily="50" charset="-128"/>
              </a:endParaRPr>
            </a:p>
          </p:txBody>
        </p:sp>
      </p:grpSp>
      <p:sp>
        <p:nvSpPr>
          <p:cNvPr id="3" name="テキスト ボックス 2">
            <a:extLst>
              <a:ext uri="{FF2B5EF4-FFF2-40B4-BE49-F238E27FC236}">
                <a16:creationId xmlns:a16="http://schemas.microsoft.com/office/drawing/2014/main" id="{D0894A7C-D7C0-4696-19F7-2B5C6ABE42C9}"/>
              </a:ext>
            </a:extLst>
          </p:cNvPr>
          <p:cNvSpPr txBox="1"/>
          <p:nvPr/>
        </p:nvSpPr>
        <p:spPr>
          <a:xfrm>
            <a:off x="9259461" y="1110357"/>
            <a:ext cx="3171749" cy="5078313"/>
          </a:xfrm>
          <a:prstGeom prst="rect">
            <a:avLst/>
          </a:prstGeom>
          <a:noFill/>
        </p:spPr>
        <p:txBody>
          <a:bodyPr wrap="square">
            <a:spAutoFit/>
          </a:bodyPr>
          <a:lstStyle/>
          <a:p>
            <a:pPr defTabSz="685800">
              <a:buClrTx/>
            </a:pPr>
            <a:r>
              <a:rPr kumimoji="1" lang="ja-JP" altLang="en-US" sz="1050" kern="1200" dirty="0">
                <a:solidFill>
                  <a:prstClr val="black"/>
                </a:solidFill>
                <a:latin typeface="游ゴシック" panose="020F0502020204030204"/>
                <a:ea typeface="游ゴシック" panose="020B0400000000000000" pitchFamily="50" charset="-128"/>
                <a:cs typeface="+mn-cs"/>
              </a:rPr>
              <a:t>・オンライン形式なので難しい面もありますが、メンバー同士がより仲良くなれるような交流をもっとしたいです。</a:t>
            </a:r>
            <a:endParaRPr kumimoji="1" lang="en-US" altLang="ja-JP" sz="1050" kern="1200" dirty="0">
              <a:solidFill>
                <a:prstClr val="black"/>
              </a:solidFill>
              <a:latin typeface="游ゴシック" panose="020F0502020204030204"/>
              <a:ea typeface="游ゴシック" panose="020B0400000000000000" pitchFamily="50" charset="-128"/>
              <a:cs typeface="+mn-cs"/>
            </a:endParaRPr>
          </a:p>
          <a:p>
            <a:pPr defTabSz="685800">
              <a:buClrTx/>
            </a:pPr>
            <a:r>
              <a:rPr kumimoji="1" lang="ja-JP" altLang="en-US" sz="1050" kern="1200" dirty="0">
                <a:solidFill>
                  <a:prstClr val="black"/>
                </a:solidFill>
                <a:latin typeface="游ゴシック" panose="020F0502020204030204"/>
                <a:ea typeface="游ゴシック" panose="020B0400000000000000" pitchFamily="50" charset="-128"/>
                <a:cs typeface="+mn-cs"/>
              </a:rPr>
              <a:t>・発言する機会がもう少しあったら交流が増えるのではないかと思いました。</a:t>
            </a:r>
            <a:endParaRPr kumimoji="1" lang="en-US" altLang="ja-JP" sz="1050" kern="1200" dirty="0">
              <a:solidFill>
                <a:prstClr val="black"/>
              </a:solidFill>
              <a:latin typeface="游ゴシック" panose="020F0502020204030204"/>
              <a:ea typeface="游ゴシック" panose="020B0400000000000000" pitchFamily="50" charset="-128"/>
              <a:cs typeface="+mn-cs"/>
            </a:endParaRPr>
          </a:p>
          <a:p>
            <a:pPr defTabSz="685800">
              <a:buClrTx/>
            </a:pPr>
            <a:r>
              <a:rPr kumimoji="1" lang="ja-JP" altLang="en-US" sz="1050" kern="1200" dirty="0">
                <a:solidFill>
                  <a:prstClr val="black"/>
                </a:solidFill>
                <a:latin typeface="游ゴシック" panose="020F0502020204030204"/>
                <a:ea typeface="游ゴシック" panose="020B0400000000000000" pitchFamily="50" charset="-128"/>
                <a:cs typeface="+mn-cs"/>
              </a:rPr>
              <a:t>・アンケートに回答したはずなのに勉強会グループ等に招待されていない気がします。</a:t>
            </a:r>
            <a:endParaRPr kumimoji="1" lang="en-US" altLang="ja-JP" sz="1050" kern="1200" dirty="0">
              <a:solidFill>
                <a:prstClr val="black"/>
              </a:solidFill>
              <a:latin typeface="游ゴシック" panose="020F0502020204030204"/>
              <a:ea typeface="游ゴシック" panose="020B0400000000000000" pitchFamily="50" charset="-128"/>
              <a:cs typeface="+mn-cs"/>
            </a:endParaRPr>
          </a:p>
          <a:p>
            <a:pPr defTabSz="685800">
              <a:buClrTx/>
            </a:pPr>
            <a:r>
              <a:rPr kumimoji="1" lang="ja-JP" altLang="en-US" sz="1050" kern="1200" dirty="0">
                <a:solidFill>
                  <a:prstClr val="black"/>
                </a:solidFill>
                <a:latin typeface="游ゴシック" panose="020F0502020204030204"/>
                <a:ea typeface="游ゴシック" panose="020B0400000000000000" pitchFamily="50" charset="-128"/>
                <a:cs typeface="+mn-cs"/>
              </a:rPr>
              <a:t>・月一の勉強会以外は意外と関わりがなかったこと</a:t>
            </a:r>
            <a:endParaRPr kumimoji="1" lang="en-US" altLang="ja-JP" sz="1050" kern="1200" dirty="0">
              <a:solidFill>
                <a:prstClr val="black"/>
              </a:solidFill>
              <a:latin typeface="游ゴシック" panose="020F0502020204030204"/>
              <a:ea typeface="游ゴシック" panose="020B0400000000000000" pitchFamily="50" charset="-128"/>
              <a:cs typeface="+mn-cs"/>
            </a:endParaRPr>
          </a:p>
          <a:p>
            <a:pPr defTabSz="685800">
              <a:buClrTx/>
            </a:pPr>
            <a:r>
              <a:rPr kumimoji="1" lang="ja-JP" altLang="en-US" sz="1050" kern="1200" dirty="0">
                <a:solidFill>
                  <a:prstClr val="black"/>
                </a:solidFill>
                <a:latin typeface="游ゴシック" panose="020F0502020204030204"/>
                <a:ea typeface="游ゴシック" panose="020B0400000000000000" pitchFamily="50" charset="-128"/>
                <a:cs typeface="+mn-cs"/>
              </a:rPr>
              <a:t>・対面で集まれる機会が少ないこと</a:t>
            </a:r>
            <a:endParaRPr kumimoji="1" lang="en-US" altLang="ja-JP" sz="1050" kern="1200" dirty="0">
              <a:solidFill>
                <a:prstClr val="black"/>
              </a:solidFill>
              <a:latin typeface="游ゴシック" panose="020F0502020204030204"/>
              <a:ea typeface="游ゴシック" panose="020B0400000000000000" pitchFamily="50" charset="-128"/>
              <a:cs typeface="+mn-cs"/>
            </a:endParaRPr>
          </a:p>
          <a:p>
            <a:pPr defTabSz="685800">
              <a:buClrTx/>
            </a:pPr>
            <a:r>
              <a:rPr kumimoji="1" lang="ja-JP" altLang="en-US" sz="1050" kern="1200" dirty="0">
                <a:solidFill>
                  <a:prstClr val="black"/>
                </a:solidFill>
                <a:latin typeface="游ゴシック" panose="020F0502020204030204"/>
                <a:ea typeface="游ゴシック" panose="020B0400000000000000" pitchFamily="50" charset="-128"/>
                <a:cs typeface="+mn-cs"/>
              </a:rPr>
              <a:t>・発言する機会がもう少しあったら交流が増えるのではないかと思いました。</a:t>
            </a:r>
            <a:endParaRPr kumimoji="1" lang="ja-JP" altLang="en-US" sz="1050" b="1" kern="1200" dirty="0">
              <a:solidFill>
                <a:prstClr val="black"/>
              </a:solidFill>
              <a:latin typeface="游ゴシック" panose="020F0502020204030204"/>
              <a:ea typeface="游ゴシック" panose="020B0400000000000000" pitchFamily="50" charset="-128"/>
              <a:cs typeface="+mn-cs"/>
            </a:endParaRPr>
          </a:p>
          <a:p>
            <a:pPr defTabSz="685800">
              <a:buClrTx/>
            </a:pPr>
            <a:endParaRPr kumimoji="1" lang="en-US" altLang="ja-JP" sz="1050" kern="1200" dirty="0">
              <a:solidFill>
                <a:prstClr val="black"/>
              </a:solidFill>
              <a:latin typeface="游ゴシック" panose="020F0502020204030204"/>
              <a:ea typeface="游ゴシック" panose="020B0400000000000000" pitchFamily="50" charset="-128"/>
              <a:cs typeface="+mn-cs"/>
            </a:endParaRPr>
          </a:p>
          <a:p>
            <a:pPr defTabSz="685800">
              <a:buClrTx/>
            </a:pPr>
            <a:endParaRPr kumimoji="1" lang="en-US" altLang="ja-JP" sz="1050" kern="1200" dirty="0">
              <a:solidFill>
                <a:prstClr val="black"/>
              </a:solidFill>
              <a:latin typeface="游ゴシック" panose="020F0502020204030204"/>
              <a:ea typeface="游ゴシック" panose="020B0400000000000000" pitchFamily="50" charset="-128"/>
              <a:cs typeface="+mn-cs"/>
            </a:endParaRPr>
          </a:p>
          <a:p>
            <a:pPr defTabSz="685800">
              <a:buClrTx/>
            </a:pPr>
            <a:endParaRPr kumimoji="1" lang="en-US" altLang="ja-JP" sz="1050" kern="1200" dirty="0">
              <a:solidFill>
                <a:prstClr val="black"/>
              </a:solidFill>
              <a:latin typeface="游ゴシック" panose="020F0502020204030204"/>
              <a:ea typeface="游ゴシック" panose="020B0400000000000000" pitchFamily="50" charset="-128"/>
              <a:cs typeface="+mn-cs"/>
            </a:endParaRPr>
          </a:p>
          <a:p>
            <a:pPr defTabSz="685800">
              <a:buClrTx/>
            </a:pPr>
            <a:r>
              <a:rPr kumimoji="1" lang="ja-JP" altLang="en-US" sz="1050" kern="1200" dirty="0">
                <a:solidFill>
                  <a:prstClr val="black"/>
                </a:solidFill>
                <a:latin typeface="游ゴシック" panose="020F0502020204030204"/>
                <a:ea typeface="游ゴシック" panose="020B0400000000000000" pitchFamily="50" charset="-128"/>
                <a:cs typeface="+mn-cs"/>
              </a:rPr>
              <a:t>・強いて挙げるとすれば活動に主体性が求められるため、自ら希望して行動に移さない限り望んだ活動ができないこと。</a:t>
            </a:r>
            <a:endParaRPr kumimoji="1" lang="en-US" altLang="ja-JP" sz="1050" kern="1200" dirty="0">
              <a:solidFill>
                <a:prstClr val="black"/>
              </a:solidFill>
              <a:latin typeface="游ゴシック" panose="020F0502020204030204"/>
              <a:ea typeface="游ゴシック" panose="020B0400000000000000" pitchFamily="50" charset="-128"/>
              <a:cs typeface="+mn-cs"/>
            </a:endParaRPr>
          </a:p>
          <a:p>
            <a:pPr defTabSz="685800">
              <a:buClrTx/>
            </a:pPr>
            <a:r>
              <a:rPr kumimoji="1" lang="ja-JP" altLang="en-US" sz="1050" kern="1200" dirty="0">
                <a:solidFill>
                  <a:prstClr val="black"/>
                </a:solidFill>
                <a:latin typeface="游ゴシック" panose="020F0502020204030204"/>
                <a:ea typeface="游ゴシック" panose="020B0400000000000000" pitchFamily="50" charset="-128"/>
                <a:cs typeface="+mn-cs"/>
              </a:rPr>
              <a:t>・対面ではない分参加しやすいのもメリットですが、同時に優先順位が後回しになりがちになってしまうので自分でモチベーションを維持しながらコミットしていく力が必要になってくると感じました。</a:t>
            </a:r>
            <a:endParaRPr kumimoji="1" lang="en-US" altLang="ja-JP" sz="1050" kern="1200" dirty="0">
              <a:solidFill>
                <a:prstClr val="black"/>
              </a:solidFill>
              <a:latin typeface="游ゴシック" panose="020F0502020204030204"/>
              <a:ea typeface="游ゴシック" panose="020B0400000000000000" pitchFamily="50" charset="-128"/>
              <a:cs typeface="+mn-cs"/>
            </a:endParaRPr>
          </a:p>
          <a:p>
            <a:pPr defTabSz="685800">
              <a:buClrTx/>
            </a:pPr>
            <a:r>
              <a:rPr kumimoji="1" lang="ja-JP" altLang="en-US" sz="1050" kern="1200" dirty="0">
                <a:solidFill>
                  <a:prstClr val="black"/>
                </a:solidFill>
                <a:latin typeface="游ゴシック" panose="020F0502020204030204"/>
                <a:ea typeface="游ゴシック" panose="020B0400000000000000" pitchFamily="50" charset="-128"/>
                <a:cs typeface="+mn-cs"/>
              </a:rPr>
              <a:t>・物足りないな、と思うことはないのですが、今後自分が</a:t>
            </a:r>
            <a:r>
              <a:rPr kumimoji="1" lang="en-US" altLang="ja-JP" sz="1050" kern="1200" dirty="0">
                <a:solidFill>
                  <a:prstClr val="black"/>
                </a:solidFill>
                <a:latin typeface="游ゴシック" panose="020F0502020204030204"/>
                <a:ea typeface="游ゴシック" panose="020B0400000000000000" pitchFamily="50" charset="-128"/>
                <a:cs typeface="+mn-cs"/>
              </a:rPr>
              <a:t>USMLE</a:t>
            </a:r>
            <a:r>
              <a:rPr kumimoji="1" lang="ja-JP" altLang="en-US" sz="1050" kern="1200" dirty="0">
                <a:solidFill>
                  <a:prstClr val="black"/>
                </a:solidFill>
                <a:latin typeface="游ゴシック" panose="020F0502020204030204"/>
                <a:ea typeface="游ゴシック" panose="020B0400000000000000" pitchFamily="50" charset="-128"/>
                <a:cs typeface="+mn-cs"/>
              </a:rPr>
              <a:t>や</a:t>
            </a:r>
            <a:r>
              <a:rPr kumimoji="1" lang="en-US" altLang="ja-JP" sz="1050" kern="1200" dirty="0">
                <a:solidFill>
                  <a:prstClr val="black"/>
                </a:solidFill>
                <a:latin typeface="游ゴシック" panose="020F0502020204030204"/>
                <a:ea typeface="游ゴシック" panose="020B0400000000000000" pitchFamily="50" charset="-128"/>
                <a:cs typeface="+mn-cs"/>
              </a:rPr>
              <a:t>OET</a:t>
            </a:r>
            <a:r>
              <a:rPr kumimoji="1" lang="ja-JP" altLang="en-US" sz="1050" kern="1200" dirty="0">
                <a:solidFill>
                  <a:prstClr val="black"/>
                </a:solidFill>
                <a:latin typeface="游ゴシック" panose="020F0502020204030204"/>
                <a:ea typeface="游ゴシック" panose="020B0400000000000000" pitchFamily="50" charset="-128"/>
                <a:cs typeface="+mn-cs"/>
              </a:rPr>
              <a:t>を本格的に勉強するとなった時に、同じ試験を目指す人たちでオンライン勉強会や（既に存在していて稼働していたら申し訳ないですが</a:t>
            </a:r>
            <a:r>
              <a:rPr kumimoji="1" lang="en-US" altLang="ja-JP" sz="1050" kern="1200" dirty="0">
                <a:solidFill>
                  <a:prstClr val="black"/>
                </a:solidFill>
                <a:latin typeface="游ゴシック" panose="020F0502020204030204"/>
                <a:ea typeface="游ゴシック" panose="020B0400000000000000" pitchFamily="50" charset="-128"/>
                <a:cs typeface="+mn-cs"/>
              </a:rPr>
              <a:t>…</a:t>
            </a:r>
            <a:r>
              <a:rPr kumimoji="1" lang="ja-JP" altLang="en-US" sz="1050" kern="1200" dirty="0">
                <a:solidFill>
                  <a:prstClr val="black"/>
                </a:solidFill>
                <a:latin typeface="游ゴシック" panose="020F0502020204030204"/>
                <a:ea typeface="游ゴシック" panose="020B0400000000000000" pitchFamily="50" charset="-128"/>
                <a:cs typeface="+mn-cs"/>
              </a:rPr>
              <a:t>）が開催されていたらもっと勉強が頑張れそうと思いました！（</a:t>
            </a:r>
            <a:r>
              <a:rPr kumimoji="1" lang="en-US" altLang="ja-JP" sz="1050" kern="1200" dirty="0" err="1">
                <a:solidFill>
                  <a:prstClr val="black"/>
                </a:solidFill>
                <a:latin typeface="游ゴシック" panose="020F0502020204030204"/>
                <a:ea typeface="游ゴシック" panose="020B0400000000000000" pitchFamily="50" charset="-128"/>
                <a:cs typeface="+mn-cs"/>
              </a:rPr>
              <a:t>usmle</a:t>
            </a:r>
            <a:r>
              <a:rPr kumimoji="1" lang="en-US" altLang="ja-JP" sz="1050" kern="1200" dirty="0">
                <a:solidFill>
                  <a:prstClr val="black"/>
                </a:solidFill>
                <a:latin typeface="游ゴシック" panose="020F0502020204030204"/>
                <a:ea typeface="游ゴシック" panose="020B0400000000000000" pitchFamily="50" charset="-128"/>
                <a:cs typeface="+mn-cs"/>
              </a:rPr>
              <a:t>-study</a:t>
            </a:r>
            <a:r>
              <a:rPr kumimoji="1" lang="ja-JP" altLang="en-US" sz="1050" kern="1200" dirty="0">
                <a:solidFill>
                  <a:prstClr val="black"/>
                </a:solidFill>
                <a:latin typeface="游ゴシック" panose="020F0502020204030204"/>
                <a:ea typeface="游ゴシック" panose="020B0400000000000000" pitchFamily="50" charset="-128"/>
                <a:cs typeface="+mn-cs"/>
              </a:rPr>
              <a:t>のチャンネルの活性化とも言えるかもしれません） </a:t>
            </a:r>
            <a:endParaRPr kumimoji="1" lang="en-US" altLang="ja-JP" sz="1050" kern="1200" dirty="0">
              <a:solidFill>
                <a:prstClr val="black"/>
              </a:solidFill>
              <a:latin typeface="游ゴシック" panose="020F0502020204030204"/>
              <a:ea typeface="游ゴシック" panose="020B0400000000000000" pitchFamily="50" charset="-128"/>
              <a:cs typeface="+mn-cs"/>
            </a:endParaRPr>
          </a:p>
          <a:p>
            <a:pPr defTabSz="685800">
              <a:buClrTx/>
            </a:pPr>
            <a:endParaRPr kumimoji="1" lang="en-US" altLang="ja-JP" sz="900" kern="1200" dirty="0">
              <a:solidFill>
                <a:prstClr val="black"/>
              </a:solidFill>
              <a:latin typeface="游ゴシック" panose="020F0502020204030204"/>
              <a:ea typeface="游ゴシック" panose="020B0400000000000000" pitchFamily="50" charset="-128"/>
              <a:cs typeface="+mn-cs"/>
            </a:endParaRPr>
          </a:p>
        </p:txBody>
      </p:sp>
      <p:sp>
        <p:nvSpPr>
          <p:cNvPr id="4" name="テキスト ボックス 3">
            <a:extLst>
              <a:ext uri="{FF2B5EF4-FFF2-40B4-BE49-F238E27FC236}">
                <a16:creationId xmlns:a16="http://schemas.microsoft.com/office/drawing/2014/main" id="{30A28B7C-5B62-410F-6ACD-EB8C064D4468}"/>
              </a:ext>
            </a:extLst>
          </p:cNvPr>
          <p:cNvSpPr txBox="1"/>
          <p:nvPr/>
        </p:nvSpPr>
        <p:spPr>
          <a:xfrm>
            <a:off x="438108" y="3078830"/>
            <a:ext cx="3768582" cy="400110"/>
          </a:xfrm>
          <a:prstGeom prst="rect">
            <a:avLst/>
          </a:prstGeom>
          <a:noFill/>
        </p:spPr>
        <p:txBody>
          <a:bodyPr wrap="square" rtlCol="0">
            <a:spAutoFit/>
          </a:bodyPr>
          <a:lstStyle/>
          <a:p>
            <a:pPr defTabSz="685800">
              <a:buClrTx/>
            </a:pPr>
            <a:r>
              <a:rPr lang="ja-JP" altLang="ja-JP" sz="2000" b="1" dirty="0">
                <a:solidFill>
                  <a:srgbClr val="FF0000"/>
                </a:solidFill>
                <a:latin typeface="Meiryo UI" panose="020B0604030504040204" pitchFamily="50" charset="-128"/>
                <a:ea typeface="Meiryo UI" panose="020B0604030504040204" pitchFamily="50" charset="-128"/>
              </a:rPr>
              <a:t>Networking Opportunities</a:t>
            </a:r>
            <a:endParaRPr kumimoji="1" lang="ja-JP" altLang="en-US" sz="2000" b="1" kern="1200" dirty="0">
              <a:solidFill>
                <a:srgbClr val="FF0000"/>
              </a:solidFill>
              <a:latin typeface="Meiryo UI" panose="020B0604030504040204" pitchFamily="50" charset="-128"/>
              <a:ea typeface="Meiryo UI" panose="020B0604030504040204" pitchFamily="50" charset="-128"/>
              <a:cs typeface="+mn-cs"/>
            </a:endParaRPr>
          </a:p>
        </p:txBody>
      </p:sp>
      <p:sp>
        <p:nvSpPr>
          <p:cNvPr id="5" name="テキスト ボックス 4">
            <a:extLst>
              <a:ext uri="{FF2B5EF4-FFF2-40B4-BE49-F238E27FC236}">
                <a16:creationId xmlns:a16="http://schemas.microsoft.com/office/drawing/2014/main" id="{F167DA90-CA0A-AEF0-5117-ED1360B1C076}"/>
              </a:ext>
            </a:extLst>
          </p:cNvPr>
          <p:cNvSpPr txBox="1"/>
          <p:nvPr/>
        </p:nvSpPr>
        <p:spPr>
          <a:xfrm>
            <a:off x="406282" y="1445174"/>
            <a:ext cx="7561451" cy="400110"/>
          </a:xfrm>
          <a:prstGeom prst="rect">
            <a:avLst/>
          </a:prstGeom>
          <a:noFill/>
        </p:spPr>
        <p:txBody>
          <a:bodyPr wrap="square" rtlCol="0">
            <a:spAutoFit/>
          </a:bodyPr>
          <a:lstStyle/>
          <a:p>
            <a:pPr defTabSz="685800">
              <a:buClrTx/>
            </a:pPr>
            <a:r>
              <a:rPr lang="ja-JP" altLang="ja-JP" sz="2000" b="1" dirty="0">
                <a:solidFill>
                  <a:srgbClr val="FF0000"/>
                </a:solidFill>
                <a:latin typeface="Meiryo UI" panose="020B0604030504040204" pitchFamily="50" charset="-128"/>
                <a:ea typeface="Meiryo UI" panose="020B0604030504040204" pitchFamily="50" charset="-128"/>
              </a:rPr>
              <a:t>The Need fo</a:t>
            </a:r>
            <a:r>
              <a:rPr lang="en-US" altLang="ja-JP" sz="2000" b="1" dirty="0">
                <a:solidFill>
                  <a:srgbClr val="FF0000"/>
                </a:solidFill>
                <a:latin typeface="Meiryo UI" panose="020B0604030504040204" pitchFamily="50" charset="-128"/>
                <a:ea typeface="Meiryo UI" panose="020B0604030504040204" pitchFamily="50" charset="-128"/>
              </a:rPr>
              <a:t>r </a:t>
            </a:r>
            <a:r>
              <a:rPr lang="ja-JP" altLang="ja-JP" sz="2000" b="1" dirty="0">
                <a:solidFill>
                  <a:srgbClr val="FF0000"/>
                </a:solidFill>
                <a:latin typeface="Meiryo UI" panose="020B0604030504040204" pitchFamily="50" charset="-128"/>
                <a:ea typeface="Meiryo UI" panose="020B0604030504040204" pitchFamily="50" charset="-128"/>
              </a:rPr>
              <a:t>Active Participation</a:t>
            </a:r>
            <a:endParaRPr kumimoji="1" lang="ja-JP" altLang="en-US" sz="2000" b="1" kern="1200" dirty="0">
              <a:solidFill>
                <a:srgbClr val="FF0000"/>
              </a:solidFill>
              <a:latin typeface="Meiryo UI" panose="020B0604030504040204" pitchFamily="50" charset="-128"/>
              <a:ea typeface="Meiryo UI" panose="020B0604030504040204" pitchFamily="50" charset="-128"/>
              <a:cs typeface="+mn-cs"/>
            </a:endParaRPr>
          </a:p>
        </p:txBody>
      </p:sp>
      <p:sp>
        <p:nvSpPr>
          <p:cNvPr id="7" name="テキスト ボックス 6">
            <a:extLst>
              <a:ext uri="{FF2B5EF4-FFF2-40B4-BE49-F238E27FC236}">
                <a16:creationId xmlns:a16="http://schemas.microsoft.com/office/drawing/2014/main" id="{9CE56865-D992-FA4C-89CF-A96FAC53316E}"/>
              </a:ext>
            </a:extLst>
          </p:cNvPr>
          <p:cNvSpPr txBox="1"/>
          <p:nvPr/>
        </p:nvSpPr>
        <p:spPr>
          <a:xfrm>
            <a:off x="438108" y="3608762"/>
            <a:ext cx="8021033" cy="830997"/>
          </a:xfrm>
          <a:prstGeom prst="rect">
            <a:avLst/>
          </a:prstGeom>
          <a:noFill/>
        </p:spPr>
        <p:txBody>
          <a:bodyPr wrap="square">
            <a:spAutoFit/>
          </a:bodyPr>
          <a:lstStyle/>
          <a:p>
            <a:r>
              <a:rPr lang="ja-JP" altLang="en-US" sz="1600" dirty="0"/>
              <a:t>・</a:t>
            </a:r>
            <a:r>
              <a:rPr lang="ja-JP" altLang="ja-JP" sz="1600" dirty="0"/>
              <a:t>More </a:t>
            </a:r>
            <a:r>
              <a:rPr lang="en-US" altLang="ja-JP" sz="1600" dirty="0"/>
              <a:t>o</a:t>
            </a:r>
            <a:r>
              <a:rPr lang="ja-JP" altLang="ja-JP" sz="1600" dirty="0"/>
              <a:t>pportunities for </a:t>
            </a:r>
            <a:r>
              <a:rPr lang="en-US" altLang="ja-JP" sz="1600" dirty="0"/>
              <a:t>m</a:t>
            </a:r>
            <a:r>
              <a:rPr lang="ja-JP" altLang="ja-JP" sz="1600" dirty="0"/>
              <a:t>ember </a:t>
            </a:r>
            <a:r>
              <a:rPr lang="en-US" altLang="ja-JP" sz="1600" dirty="0"/>
              <a:t>n</a:t>
            </a:r>
            <a:r>
              <a:rPr lang="ja-JP" altLang="ja-JP" sz="1600" dirty="0"/>
              <a:t>etworking </a:t>
            </a:r>
            <a:endParaRPr lang="en-US" altLang="ja-JP" sz="1600" dirty="0"/>
          </a:p>
          <a:p>
            <a:r>
              <a:rPr lang="ja-JP" altLang="en-US" sz="1600" dirty="0"/>
              <a:t>・</a:t>
            </a:r>
            <a:r>
              <a:rPr lang="ja-JP" altLang="ja-JP" sz="1600" dirty="0"/>
              <a:t>More </a:t>
            </a:r>
            <a:r>
              <a:rPr lang="en-US" altLang="ja-JP" sz="1600" dirty="0" err="1"/>
              <a:t>i</a:t>
            </a:r>
            <a:r>
              <a:rPr lang="ja-JP" altLang="ja-JP" sz="1600" dirty="0"/>
              <a:t>n-</a:t>
            </a:r>
            <a:r>
              <a:rPr lang="en-US" altLang="ja-JP" sz="1600" dirty="0"/>
              <a:t>p</a:t>
            </a:r>
            <a:r>
              <a:rPr lang="ja-JP" altLang="ja-JP" sz="1600" dirty="0"/>
              <a:t>erson </a:t>
            </a:r>
            <a:r>
              <a:rPr lang="en-US" altLang="ja-JP" sz="1600" dirty="0"/>
              <a:t>n</a:t>
            </a:r>
            <a:r>
              <a:rPr lang="ja-JP" altLang="ja-JP" sz="1600" dirty="0"/>
              <a:t>etworking </a:t>
            </a:r>
            <a:r>
              <a:rPr lang="en-US" altLang="ja-JP" sz="1600" dirty="0"/>
              <a:t>o</a:t>
            </a:r>
            <a:r>
              <a:rPr lang="ja-JP" altLang="ja-JP" sz="1600" dirty="0"/>
              <a:t>pportunities </a:t>
            </a:r>
            <a:endParaRPr lang="en-US" altLang="ja-JP" sz="1600" dirty="0"/>
          </a:p>
          <a:p>
            <a:r>
              <a:rPr lang="ja-JP" altLang="en-US" sz="1600" dirty="0"/>
              <a:t>・</a:t>
            </a:r>
            <a:r>
              <a:rPr lang="ja-JP" altLang="ja-JP" sz="1600" dirty="0"/>
              <a:t>Ongoing </a:t>
            </a:r>
            <a:r>
              <a:rPr lang="en-US" altLang="ja-JP" sz="1600" dirty="0"/>
              <a:t>c</a:t>
            </a:r>
            <a:r>
              <a:rPr lang="ja-JP" altLang="ja-JP" sz="1600" dirty="0"/>
              <a:t>onnections </a:t>
            </a:r>
            <a:r>
              <a:rPr lang="en-US" altLang="ja-JP" sz="1600" dirty="0"/>
              <a:t>b</a:t>
            </a:r>
            <a:r>
              <a:rPr lang="ja-JP" altLang="ja-JP" sz="1600" dirty="0"/>
              <a:t>eyond </a:t>
            </a:r>
            <a:r>
              <a:rPr lang="en-US" altLang="ja-JP" sz="1600" dirty="0"/>
              <a:t>s</a:t>
            </a:r>
            <a:r>
              <a:rPr lang="ja-JP" altLang="ja-JP" sz="1600" dirty="0"/>
              <a:t>tudy </a:t>
            </a:r>
            <a:r>
              <a:rPr lang="en-US" altLang="ja-JP" sz="1600" dirty="0"/>
              <a:t>s</a:t>
            </a:r>
            <a:r>
              <a:rPr lang="ja-JP" altLang="ja-JP" sz="1600" dirty="0"/>
              <a:t>essions</a:t>
            </a:r>
            <a:endParaRPr lang="ja-JP" altLang="en-US" sz="1600" dirty="0"/>
          </a:p>
        </p:txBody>
      </p:sp>
      <p:pic>
        <p:nvPicPr>
          <p:cNvPr id="2" name="図 1">
            <a:extLst>
              <a:ext uri="{FF2B5EF4-FFF2-40B4-BE49-F238E27FC236}">
                <a16:creationId xmlns:a16="http://schemas.microsoft.com/office/drawing/2014/main" id="{058A266D-62C5-0368-60B7-6D20CC6FA452}"/>
              </a:ext>
            </a:extLst>
          </p:cNvPr>
          <p:cNvPicPr>
            <a:picLocks noChangeAspect="1"/>
          </p:cNvPicPr>
          <p:nvPr/>
        </p:nvPicPr>
        <p:blipFill>
          <a:blip r:embed="rId3"/>
          <a:stretch/>
        </p:blipFill>
        <p:spPr>
          <a:xfrm>
            <a:off x="6410618" y="2872394"/>
            <a:ext cx="1784730" cy="1755082"/>
          </a:xfrm>
          <a:prstGeom prst="rect">
            <a:avLst/>
          </a:prstGeom>
        </p:spPr>
      </p:pic>
      <p:sp>
        <p:nvSpPr>
          <p:cNvPr id="10" name="テキスト ボックス 9">
            <a:extLst>
              <a:ext uri="{FF2B5EF4-FFF2-40B4-BE49-F238E27FC236}">
                <a16:creationId xmlns:a16="http://schemas.microsoft.com/office/drawing/2014/main" id="{0781CB67-1187-6BCC-AEBD-530D7C4892A0}"/>
              </a:ext>
            </a:extLst>
          </p:cNvPr>
          <p:cNvSpPr txBox="1"/>
          <p:nvPr/>
        </p:nvSpPr>
        <p:spPr>
          <a:xfrm>
            <a:off x="7430433" y="1155943"/>
            <a:ext cx="1428868" cy="353943"/>
          </a:xfrm>
          <a:prstGeom prst="rect">
            <a:avLst/>
          </a:prstGeom>
          <a:noFill/>
        </p:spPr>
        <p:txBody>
          <a:bodyPr wrap="square">
            <a:spAutoFit/>
          </a:bodyPr>
          <a:lstStyle/>
          <a:p>
            <a:r>
              <a:rPr lang="en-US" altLang="ja-JP" sz="1700" dirty="0">
                <a:latin typeface="Meiryo UI" panose="020B0604030504040204" pitchFamily="50" charset="-128"/>
                <a:ea typeface="Meiryo UI" panose="020B0604030504040204" pitchFamily="50" charset="-128"/>
              </a:rPr>
              <a:t>N=22</a:t>
            </a:r>
            <a:endParaRPr lang="ja-JP" altLang="en-US" sz="17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281665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20E5F-6F9F-49A2-497F-C8C66D55F7BA}"/>
            </a:ext>
          </a:extLst>
        </p:cNvPr>
        <p:cNvGrpSpPr/>
        <p:nvPr/>
      </p:nvGrpSpPr>
      <p:grpSpPr>
        <a:xfrm>
          <a:off x="0" y="0"/>
          <a:ext cx="0" cy="0"/>
          <a:chOff x="0" y="0"/>
          <a:chExt cx="0" cy="0"/>
        </a:xfrm>
      </p:grpSpPr>
      <p:sp>
        <p:nvSpPr>
          <p:cNvPr id="4" name="タイトル 1">
            <a:extLst>
              <a:ext uri="{FF2B5EF4-FFF2-40B4-BE49-F238E27FC236}">
                <a16:creationId xmlns:a16="http://schemas.microsoft.com/office/drawing/2014/main" id="{7062B28A-0281-782D-A4B5-F5C738402BBC}"/>
              </a:ext>
            </a:extLst>
          </p:cNvPr>
          <p:cNvSpPr>
            <a:spLocks noGrp="1"/>
          </p:cNvSpPr>
          <p:nvPr>
            <p:ph type="title"/>
          </p:nvPr>
        </p:nvSpPr>
        <p:spPr>
          <a:xfrm>
            <a:off x="360294" y="175064"/>
            <a:ext cx="7886700" cy="569825"/>
          </a:xfrm>
        </p:spPr>
        <p:txBody>
          <a:bodyPr>
            <a:noAutofit/>
          </a:bodyPr>
          <a:lstStyle/>
          <a:p>
            <a:r>
              <a:rPr lang="ja-JP" altLang="ja-JP" sz="2200" dirty="0">
                <a:solidFill>
                  <a:srgbClr val="132C96"/>
                </a:solidFill>
                <a:latin typeface="Meiryo"/>
                <a:ea typeface="Meiryo"/>
              </a:rPr>
              <a:t>Limitations of the Current Team WADA </a:t>
            </a:r>
            <a:r>
              <a:rPr lang="en-US" altLang="ja-JP" sz="2200" dirty="0">
                <a:solidFill>
                  <a:srgbClr val="132C96"/>
                </a:solidFill>
                <a:latin typeface="Meiryo"/>
                <a:ea typeface="Meiryo"/>
              </a:rPr>
              <a:t>Online </a:t>
            </a:r>
            <a:r>
              <a:rPr lang="ja-JP" altLang="ja-JP" sz="2200" dirty="0">
                <a:solidFill>
                  <a:srgbClr val="132C96"/>
                </a:solidFill>
                <a:latin typeface="Meiryo"/>
                <a:ea typeface="Meiryo"/>
              </a:rPr>
              <a:t>Model</a:t>
            </a:r>
            <a:endParaRPr lang="ja-JP" altLang="en-US" sz="2200" dirty="0">
              <a:solidFill>
                <a:srgbClr val="132C96"/>
              </a:solidFill>
              <a:latin typeface="Meiryo"/>
              <a:ea typeface="Meiryo"/>
            </a:endParaRPr>
          </a:p>
        </p:txBody>
      </p:sp>
      <p:pic>
        <p:nvPicPr>
          <p:cNvPr id="7" name="図 6">
            <a:extLst>
              <a:ext uri="{FF2B5EF4-FFF2-40B4-BE49-F238E27FC236}">
                <a16:creationId xmlns:a16="http://schemas.microsoft.com/office/drawing/2014/main" id="{D2714E64-2504-4A03-F8D9-8ABD2285D6BD}"/>
              </a:ext>
            </a:extLst>
          </p:cNvPr>
          <p:cNvPicPr>
            <a:picLocks noChangeAspect="1"/>
          </p:cNvPicPr>
          <p:nvPr/>
        </p:nvPicPr>
        <p:blipFill>
          <a:blip r:embed="rId3"/>
          <a:stretch>
            <a:fillRect/>
          </a:stretch>
        </p:blipFill>
        <p:spPr>
          <a:xfrm>
            <a:off x="2731626" y="2303891"/>
            <a:ext cx="3727352" cy="2542157"/>
          </a:xfrm>
          <a:prstGeom prst="rect">
            <a:avLst/>
          </a:prstGeom>
        </p:spPr>
      </p:pic>
      <p:sp>
        <p:nvSpPr>
          <p:cNvPr id="9" name="テキスト ボックス 8">
            <a:extLst>
              <a:ext uri="{FF2B5EF4-FFF2-40B4-BE49-F238E27FC236}">
                <a16:creationId xmlns:a16="http://schemas.microsoft.com/office/drawing/2014/main" id="{09AF89AE-DF9E-C30A-609E-BE2F07CEB86D}"/>
              </a:ext>
            </a:extLst>
          </p:cNvPr>
          <p:cNvSpPr txBox="1"/>
          <p:nvPr/>
        </p:nvSpPr>
        <p:spPr>
          <a:xfrm>
            <a:off x="360294" y="2852721"/>
            <a:ext cx="2727326" cy="523220"/>
          </a:xfrm>
          <a:prstGeom prst="rect">
            <a:avLst/>
          </a:prstGeom>
          <a:noFill/>
        </p:spPr>
        <p:txBody>
          <a:bodyPr wrap="square">
            <a:spAutoFit/>
          </a:bodyPr>
          <a:lstStyle/>
          <a:p>
            <a:pPr algn="ctr">
              <a:buNone/>
            </a:pPr>
            <a:r>
              <a:rPr lang="en-US" altLang="ja-JP" b="1" dirty="0">
                <a:solidFill>
                  <a:srgbClr val="00B050"/>
                </a:solidFill>
                <a:latin typeface="Meiryo UI" panose="020B0604030504040204" pitchFamily="50" charset="-128"/>
                <a:ea typeface="Meiryo UI" panose="020B0604030504040204" pitchFamily="50" charset="-128"/>
              </a:rPr>
              <a:t>Benefits for highly </a:t>
            </a:r>
          </a:p>
          <a:p>
            <a:pPr algn="ctr">
              <a:buNone/>
            </a:pPr>
            <a:r>
              <a:rPr lang="en-US" altLang="ja-JP" b="1" dirty="0">
                <a:solidFill>
                  <a:srgbClr val="00B050"/>
                </a:solidFill>
                <a:latin typeface="Meiryo UI" panose="020B0604030504040204" pitchFamily="50" charset="-128"/>
                <a:ea typeface="Meiryo UI" panose="020B0604030504040204" pitchFamily="50" charset="-128"/>
              </a:rPr>
              <a:t>self-directed learners </a:t>
            </a:r>
            <a:endParaRPr lang="ja-JP" altLang="ja-JP" dirty="0">
              <a:solidFill>
                <a:srgbClr val="00B050"/>
              </a:solidFill>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E5D854CC-B8B8-EC3C-43F1-14540489A863}"/>
              </a:ext>
            </a:extLst>
          </p:cNvPr>
          <p:cNvSpPr txBox="1"/>
          <p:nvPr/>
        </p:nvSpPr>
        <p:spPr>
          <a:xfrm>
            <a:off x="6204337" y="4269046"/>
            <a:ext cx="2730232" cy="523220"/>
          </a:xfrm>
          <a:prstGeom prst="rect">
            <a:avLst/>
          </a:prstGeom>
          <a:noFill/>
        </p:spPr>
        <p:txBody>
          <a:bodyPr wrap="square">
            <a:spAutoFit/>
          </a:bodyPr>
          <a:lstStyle/>
          <a:p>
            <a:pPr algn="ctr">
              <a:buNone/>
            </a:pPr>
            <a:r>
              <a:rPr lang="en-US" altLang="ja-JP" b="1" dirty="0">
                <a:solidFill>
                  <a:srgbClr val="FF0000"/>
                </a:solidFill>
                <a:latin typeface="Meiryo UI" panose="020B0604030504040204" pitchFamily="50" charset="-128"/>
                <a:ea typeface="Meiryo UI" panose="020B0604030504040204" pitchFamily="50" charset="-128"/>
              </a:rPr>
              <a:t>Disadvantage for less </a:t>
            </a:r>
          </a:p>
          <a:p>
            <a:pPr algn="ctr">
              <a:buNone/>
            </a:pPr>
            <a:r>
              <a:rPr lang="en-US" altLang="ja-JP" b="1" dirty="0">
                <a:solidFill>
                  <a:srgbClr val="FF0000"/>
                </a:solidFill>
                <a:latin typeface="Meiryo UI" panose="020B0604030504040204" pitchFamily="50" charset="-128"/>
                <a:ea typeface="Meiryo UI" panose="020B0604030504040204" pitchFamily="50" charset="-128"/>
              </a:rPr>
              <a:t>self-directed learners</a:t>
            </a:r>
            <a:endParaRPr lang="ja-JP" altLang="ja-JP" dirty="0">
              <a:solidFill>
                <a:srgbClr val="FF0000"/>
              </a:solidFill>
              <a:latin typeface="Meiryo UI" panose="020B0604030504040204" pitchFamily="50" charset="-128"/>
              <a:ea typeface="Meiryo UI" panose="020B0604030504040204" pitchFamily="50" charset="-128"/>
            </a:endParaRPr>
          </a:p>
        </p:txBody>
      </p:sp>
      <p:pic>
        <p:nvPicPr>
          <p:cNvPr id="21" name="図 20">
            <a:extLst>
              <a:ext uri="{FF2B5EF4-FFF2-40B4-BE49-F238E27FC236}">
                <a16:creationId xmlns:a16="http://schemas.microsoft.com/office/drawing/2014/main" id="{D3EE142F-928C-02AC-4510-DF37E80701E2}"/>
              </a:ext>
            </a:extLst>
          </p:cNvPr>
          <p:cNvPicPr>
            <a:picLocks noChangeAspect="1"/>
          </p:cNvPicPr>
          <p:nvPr/>
        </p:nvPicPr>
        <p:blipFill>
          <a:blip r:embed="rId4"/>
          <a:stretch>
            <a:fillRect/>
          </a:stretch>
        </p:blipFill>
        <p:spPr>
          <a:xfrm>
            <a:off x="6568655" y="2710044"/>
            <a:ext cx="1912854" cy="1440390"/>
          </a:xfrm>
          <a:prstGeom prst="rect">
            <a:avLst/>
          </a:prstGeom>
        </p:spPr>
      </p:pic>
      <p:pic>
        <p:nvPicPr>
          <p:cNvPr id="23" name="図 22">
            <a:extLst>
              <a:ext uri="{FF2B5EF4-FFF2-40B4-BE49-F238E27FC236}">
                <a16:creationId xmlns:a16="http://schemas.microsoft.com/office/drawing/2014/main" id="{86089385-15BB-6419-32E6-A7CBFD22328A}"/>
              </a:ext>
            </a:extLst>
          </p:cNvPr>
          <p:cNvPicPr>
            <a:picLocks noChangeAspect="1"/>
          </p:cNvPicPr>
          <p:nvPr/>
        </p:nvPicPr>
        <p:blipFill>
          <a:blip r:embed="rId5"/>
          <a:stretch>
            <a:fillRect/>
          </a:stretch>
        </p:blipFill>
        <p:spPr>
          <a:xfrm>
            <a:off x="825964" y="3466182"/>
            <a:ext cx="1795985" cy="1379866"/>
          </a:xfrm>
          <a:prstGeom prst="rect">
            <a:avLst/>
          </a:prstGeom>
        </p:spPr>
      </p:pic>
      <p:sp>
        <p:nvSpPr>
          <p:cNvPr id="10" name="四角形: 角を丸くする 9">
            <a:extLst>
              <a:ext uri="{FF2B5EF4-FFF2-40B4-BE49-F238E27FC236}">
                <a16:creationId xmlns:a16="http://schemas.microsoft.com/office/drawing/2014/main" id="{5EEDCEF2-80AF-61A6-3584-BBC2D6C0D4CE}"/>
              </a:ext>
            </a:extLst>
          </p:cNvPr>
          <p:cNvSpPr/>
          <p:nvPr/>
        </p:nvSpPr>
        <p:spPr>
          <a:xfrm>
            <a:off x="588189" y="1239937"/>
            <a:ext cx="7729847" cy="687803"/>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defTabSz="685800">
              <a:buClrTx/>
            </a:pPr>
            <a:endParaRPr kumimoji="1" lang="ja-JP" altLang="en-US" sz="1350" kern="1200">
              <a:solidFill>
                <a:prstClr val="white"/>
              </a:solidFill>
              <a:latin typeface="游ゴシック" panose="020F0502020204030204"/>
              <a:ea typeface="游ゴシック" panose="020B0400000000000000" pitchFamily="50" charset="-128"/>
            </a:endParaRPr>
          </a:p>
        </p:txBody>
      </p:sp>
      <p:sp>
        <p:nvSpPr>
          <p:cNvPr id="6" name="四角形: 角を丸くする 4">
            <a:extLst>
              <a:ext uri="{FF2B5EF4-FFF2-40B4-BE49-F238E27FC236}">
                <a16:creationId xmlns:a16="http://schemas.microsoft.com/office/drawing/2014/main" id="{2274934F-57C9-CB09-9140-25CC4F582092}"/>
              </a:ext>
            </a:extLst>
          </p:cNvPr>
          <p:cNvSpPr txBox="1"/>
          <p:nvPr/>
        </p:nvSpPr>
        <p:spPr>
          <a:xfrm>
            <a:off x="1220137" y="1488479"/>
            <a:ext cx="6703725" cy="62065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5725" tIns="85725" rIns="85725" bIns="85725" numCol="1" spcCol="1270" anchor="ctr" anchorCtr="0">
            <a:noAutofit/>
          </a:bodyPr>
          <a:lstStyle/>
          <a:p>
            <a:pPr defTabSz="1000125">
              <a:lnSpc>
                <a:spcPct val="90000"/>
              </a:lnSpc>
              <a:spcBef>
                <a:spcPct val="0"/>
              </a:spcBef>
              <a:spcAft>
                <a:spcPct val="35000"/>
              </a:spcAft>
              <a:buClrTx/>
            </a:pPr>
            <a:r>
              <a:rPr lang="en-US" altLang="ja-JP" sz="2400" b="1" dirty="0">
                <a:latin typeface="Meiryo UI" panose="020B0604030504040204" pitchFamily="50" charset="-128"/>
                <a:ea typeface="Meiryo UI" panose="020B0604030504040204" pitchFamily="50" charset="-128"/>
              </a:rPr>
              <a:t>I</a:t>
            </a:r>
            <a:r>
              <a:rPr lang="ja-JP" altLang="ja-JP" sz="2400" b="1" dirty="0">
                <a:latin typeface="Meiryo UI" panose="020B0604030504040204" pitchFamily="50" charset="-128"/>
                <a:ea typeface="Meiryo UI" panose="020B0604030504040204" pitchFamily="50" charset="-128"/>
              </a:rPr>
              <a:t>nherent reli</a:t>
            </a:r>
            <a:r>
              <a:rPr lang="en-US" altLang="ja-JP" sz="2400" b="1" dirty="0" err="1">
                <a:latin typeface="Meiryo UI" panose="020B0604030504040204" pitchFamily="50" charset="-128"/>
                <a:ea typeface="Meiryo UI" panose="020B0604030504040204" pitchFamily="50" charset="-128"/>
              </a:rPr>
              <a:t>ance</a:t>
            </a:r>
            <a:r>
              <a:rPr lang="ja-JP" altLang="ja-JP" sz="2400" b="1" dirty="0">
                <a:latin typeface="Meiryo UI" panose="020B0604030504040204" pitchFamily="50" charset="-128"/>
                <a:ea typeface="Meiryo UI" panose="020B0604030504040204" pitchFamily="50" charset="-128"/>
              </a:rPr>
              <a:t> on learner initiative</a:t>
            </a:r>
            <a:endParaRPr lang="ja-JP" altLang="en-US" sz="2400" b="1" dirty="0">
              <a:latin typeface="Meiryo UI" panose="020B0604030504040204" pitchFamily="50" charset="-128"/>
              <a:ea typeface="Meiryo UI" panose="020B0604030504040204" pitchFamily="50" charset="-128"/>
            </a:endParaRPr>
          </a:p>
          <a:p>
            <a:pPr defTabSz="1000125">
              <a:lnSpc>
                <a:spcPct val="90000"/>
              </a:lnSpc>
              <a:spcBef>
                <a:spcPct val="0"/>
              </a:spcBef>
              <a:spcAft>
                <a:spcPct val="35000"/>
              </a:spcAft>
              <a:buClrTx/>
            </a:pPr>
            <a:endParaRPr kumimoji="1" lang="ja-JP" altLang="en-US" sz="2250" b="1" kern="1200" dirty="0">
              <a:solidFill>
                <a:prstClr val="white"/>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932244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8E7D7E-A719-4015-4B01-B295D2248ACA}"/>
            </a:ext>
          </a:extLst>
        </p:cNvPr>
        <p:cNvGrpSpPr/>
        <p:nvPr/>
      </p:nvGrpSpPr>
      <p:grpSpPr>
        <a:xfrm>
          <a:off x="0" y="0"/>
          <a:ext cx="0" cy="0"/>
          <a:chOff x="0" y="0"/>
          <a:chExt cx="0" cy="0"/>
        </a:xfrm>
      </p:grpSpPr>
      <p:sp>
        <p:nvSpPr>
          <p:cNvPr id="4" name="タイトル 1">
            <a:extLst>
              <a:ext uri="{FF2B5EF4-FFF2-40B4-BE49-F238E27FC236}">
                <a16:creationId xmlns:a16="http://schemas.microsoft.com/office/drawing/2014/main" id="{AED8630F-F308-4256-402D-BE664E493E64}"/>
              </a:ext>
            </a:extLst>
          </p:cNvPr>
          <p:cNvSpPr>
            <a:spLocks noGrp="1"/>
          </p:cNvSpPr>
          <p:nvPr>
            <p:ph type="title"/>
          </p:nvPr>
        </p:nvSpPr>
        <p:spPr>
          <a:xfrm>
            <a:off x="360294" y="175064"/>
            <a:ext cx="7886700" cy="569825"/>
          </a:xfrm>
        </p:spPr>
        <p:txBody>
          <a:bodyPr>
            <a:noAutofit/>
          </a:bodyPr>
          <a:lstStyle/>
          <a:p>
            <a:r>
              <a:rPr lang="en-US" altLang="ja-JP" sz="2200" dirty="0">
                <a:solidFill>
                  <a:srgbClr val="132C96"/>
                </a:solidFill>
                <a:latin typeface="Meiryo"/>
                <a:ea typeface="Meiryo"/>
              </a:rPr>
              <a:t>Medical English Education by University</a:t>
            </a:r>
            <a:endParaRPr lang="ja-JP" altLang="en-US" sz="2200" dirty="0">
              <a:solidFill>
                <a:srgbClr val="132C96"/>
              </a:solidFill>
              <a:latin typeface="Meiryo"/>
              <a:ea typeface="Meiryo"/>
            </a:endParaRPr>
          </a:p>
        </p:txBody>
      </p:sp>
      <p:sp>
        <p:nvSpPr>
          <p:cNvPr id="2" name="テキスト ボックス 1">
            <a:extLst>
              <a:ext uri="{FF2B5EF4-FFF2-40B4-BE49-F238E27FC236}">
                <a16:creationId xmlns:a16="http://schemas.microsoft.com/office/drawing/2014/main" id="{DFB1ED76-71BB-1A1F-0A33-6C1FF7BB459D}"/>
              </a:ext>
            </a:extLst>
          </p:cNvPr>
          <p:cNvSpPr txBox="1"/>
          <p:nvPr/>
        </p:nvSpPr>
        <p:spPr>
          <a:xfrm>
            <a:off x="7425393" y="2214407"/>
            <a:ext cx="1428868" cy="353943"/>
          </a:xfrm>
          <a:prstGeom prst="rect">
            <a:avLst/>
          </a:prstGeom>
          <a:noFill/>
        </p:spPr>
        <p:txBody>
          <a:bodyPr wrap="square">
            <a:spAutoFit/>
          </a:bodyPr>
          <a:lstStyle/>
          <a:p>
            <a:r>
              <a:rPr lang="en-US" altLang="ja-JP" sz="1700" dirty="0">
                <a:latin typeface="Meiryo UI" panose="020B0604030504040204" pitchFamily="50" charset="-128"/>
                <a:ea typeface="Meiryo UI" panose="020B0604030504040204" pitchFamily="50" charset="-128"/>
              </a:rPr>
              <a:t>N=61</a:t>
            </a:r>
            <a:endParaRPr lang="ja-JP" altLang="en-US" sz="1700" dirty="0">
              <a:latin typeface="Meiryo UI" panose="020B0604030504040204" pitchFamily="50" charset="-128"/>
              <a:ea typeface="Meiryo UI" panose="020B0604030504040204" pitchFamily="50" charset="-128"/>
            </a:endParaRPr>
          </a:p>
        </p:txBody>
      </p:sp>
      <p:pic>
        <p:nvPicPr>
          <p:cNvPr id="13" name="図 12">
            <a:extLst>
              <a:ext uri="{FF2B5EF4-FFF2-40B4-BE49-F238E27FC236}">
                <a16:creationId xmlns:a16="http://schemas.microsoft.com/office/drawing/2014/main" id="{2ADC7AEC-4FEC-3FC5-4377-DA985EB84DED}"/>
              </a:ext>
            </a:extLst>
          </p:cNvPr>
          <p:cNvPicPr>
            <a:picLocks noChangeAspect="1"/>
          </p:cNvPicPr>
          <p:nvPr/>
        </p:nvPicPr>
        <p:blipFill>
          <a:blip r:embed="rId3"/>
          <a:stretch/>
        </p:blipFill>
        <p:spPr>
          <a:xfrm>
            <a:off x="6143456" y="3008017"/>
            <a:ext cx="2563875" cy="922329"/>
          </a:xfrm>
          <a:prstGeom prst="rect">
            <a:avLst/>
          </a:prstGeom>
        </p:spPr>
      </p:pic>
      <p:pic>
        <p:nvPicPr>
          <p:cNvPr id="14" name="図 13">
            <a:extLst>
              <a:ext uri="{FF2B5EF4-FFF2-40B4-BE49-F238E27FC236}">
                <a16:creationId xmlns:a16="http://schemas.microsoft.com/office/drawing/2014/main" id="{FC63EED5-2F00-12FD-9B31-B5C9A9625426}"/>
              </a:ext>
            </a:extLst>
          </p:cNvPr>
          <p:cNvPicPr>
            <a:picLocks noChangeAspect="1"/>
          </p:cNvPicPr>
          <p:nvPr/>
        </p:nvPicPr>
        <p:blipFill>
          <a:blip r:embed="rId4"/>
          <a:stretch/>
        </p:blipFill>
        <p:spPr>
          <a:xfrm>
            <a:off x="3399669" y="3388797"/>
            <a:ext cx="2825785" cy="1522233"/>
          </a:xfrm>
          <a:prstGeom prst="rect">
            <a:avLst/>
          </a:prstGeom>
        </p:spPr>
      </p:pic>
      <p:pic>
        <p:nvPicPr>
          <p:cNvPr id="16" name="図 15">
            <a:extLst>
              <a:ext uri="{FF2B5EF4-FFF2-40B4-BE49-F238E27FC236}">
                <a16:creationId xmlns:a16="http://schemas.microsoft.com/office/drawing/2014/main" id="{9B155405-9CF6-620B-84F6-739F6F121E82}"/>
              </a:ext>
            </a:extLst>
          </p:cNvPr>
          <p:cNvPicPr>
            <a:picLocks noChangeAspect="1"/>
          </p:cNvPicPr>
          <p:nvPr/>
        </p:nvPicPr>
        <p:blipFill>
          <a:blip r:embed="rId5"/>
          <a:stretch/>
        </p:blipFill>
        <p:spPr>
          <a:xfrm>
            <a:off x="146852" y="2492878"/>
            <a:ext cx="2964420" cy="2418152"/>
          </a:xfrm>
          <a:prstGeom prst="rect">
            <a:avLst/>
          </a:prstGeom>
        </p:spPr>
      </p:pic>
      <p:sp>
        <p:nvSpPr>
          <p:cNvPr id="18" name="テキスト ボックス 17">
            <a:extLst>
              <a:ext uri="{FF2B5EF4-FFF2-40B4-BE49-F238E27FC236}">
                <a16:creationId xmlns:a16="http://schemas.microsoft.com/office/drawing/2014/main" id="{B42A28CB-4588-13DB-EF56-3046AE1CC53E}"/>
              </a:ext>
            </a:extLst>
          </p:cNvPr>
          <p:cNvSpPr txBox="1"/>
          <p:nvPr/>
        </p:nvSpPr>
        <p:spPr>
          <a:xfrm>
            <a:off x="822993" y="3269783"/>
            <a:ext cx="2149644" cy="830997"/>
          </a:xfrm>
          <a:prstGeom prst="rect">
            <a:avLst/>
          </a:prstGeom>
          <a:noFill/>
        </p:spPr>
        <p:txBody>
          <a:bodyPr wrap="square">
            <a:spAutoFit/>
          </a:bodyPr>
          <a:lstStyle/>
          <a:p>
            <a:pPr lvl="1" algn="ctr"/>
            <a:r>
              <a:rPr lang="ja-JP" altLang="ja-JP" sz="1600" dirty="0">
                <a:latin typeface="Meiryo UI" panose="020B0604030504040204" pitchFamily="50" charset="-128"/>
                <a:ea typeface="Meiryo UI" panose="020B0604030504040204" pitchFamily="50" charset="-128"/>
              </a:rPr>
              <a:t>Medical Interviews </a:t>
            </a:r>
            <a:r>
              <a:rPr lang="en-US" altLang="ja-JP" sz="1600" dirty="0">
                <a:latin typeface="Meiryo UI" panose="020B0604030504040204" pitchFamily="50" charset="-128"/>
                <a:ea typeface="Meiryo UI" panose="020B0604030504040204" pitchFamily="50" charset="-128"/>
              </a:rPr>
              <a:t>&amp;</a:t>
            </a:r>
            <a:r>
              <a:rPr lang="ja-JP" altLang="ja-JP"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lvl="1" algn="ctr"/>
            <a:r>
              <a:rPr lang="ja-JP" altLang="ja-JP" sz="1600" dirty="0">
                <a:latin typeface="Meiryo UI" panose="020B0604030504040204" pitchFamily="50" charset="-128"/>
                <a:ea typeface="Meiryo UI" panose="020B0604030504040204" pitchFamily="50" charset="-128"/>
              </a:rPr>
              <a:t>Speaking Skills </a:t>
            </a:r>
            <a:endParaRPr lang="ja-JP" altLang="en-US" sz="1600" dirty="0">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23AD630B-D1B1-BC2B-4DA7-68135A146CD0}"/>
              </a:ext>
            </a:extLst>
          </p:cNvPr>
          <p:cNvSpPr txBox="1"/>
          <p:nvPr/>
        </p:nvSpPr>
        <p:spPr>
          <a:xfrm>
            <a:off x="6292333" y="3115213"/>
            <a:ext cx="2348119" cy="584775"/>
          </a:xfrm>
          <a:prstGeom prst="rect">
            <a:avLst/>
          </a:prstGeom>
          <a:noFill/>
        </p:spPr>
        <p:txBody>
          <a:bodyPr wrap="square">
            <a:spAutoFit/>
          </a:bodyPr>
          <a:lstStyle/>
          <a:p>
            <a:pPr algn="ctr"/>
            <a:r>
              <a:rPr lang="ja-JP" altLang="ja-JP" sz="1600" dirty="0">
                <a:latin typeface="Meiryo UI" panose="020B0604030504040204" pitchFamily="50" charset="-128"/>
                <a:ea typeface="Meiryo UI" panose="020B0604030504040204" pitchFamily="50" charset="-128"/>
              </a:rPr>
              <a:t>Cultural </a:t>
            </a:r>
            <a:r>
              <a:rPr lang="en-US" altLang="ja-JP" sz="1600" dirty="0">
                <a:latin typeface="Meiryo UI" panose="020B0604030504040204" pitchFamily="50" charset="-128"/>
                <a:ea typeface="Meiryo UI" panose="020B0604030504040204" pitchFamily="50" charset="-128"/>
              </a:rPr>
              <a:t>&amp;</a:t>
            </a:r>
          </a:p>
          <a:p>
            <a:pPr algn="ctr"/>
            <a:r>
              <a:rPr lang="ja-JP" altLang="ja-JP" sz="1600" dirty="0">
                <a:latin typeface="Meiryo UI" panose="020B0604030504040204" pitchFamily="50" charset="-128"/>
                <a:ea typeface="Meiryo UI" panose="020B0604030504040204" pitchFamily="50" charset="-128"/>
              </a:rPr>
              <a:t>Social Backgrounds</a:t>
            </a:r>
            <a:endParaRPr lang="ja-JP" altLang="en-US" sz="1600" dirty="0">
              <a:latin typeface="Meiryo UI" panose="020B0604030504040204" pitchFamily="50" charset="-128"/>
              <a:ea typeface="Meiryo UI" panose="020B0604030504040204" pitchFamily="50" charset="-128"/>
            </a:endParaRPr>
          </a:p>
        </p:txBody>
      </p:sp>
      <p:sp>
        <p:nvSpPr>
          <p:cNvPr id="22" name="テキスト ボックス 21">
            <a:extLst>
              <a:ext uri="{FF2B5EF4-FFF2-40B4-BE49-F238E27FC236}">
                <a16:creationId xmlns:a16="http://schemas.microsoft.com/office/drawing/2014/main" id="{9438B59D-942B-7BB2-10AE-48706BD7F0EB}"/>
              </a:ext>
            </a:extLst>
          </p:cNvPr>
          <p:cNvSpPr txBox="1"/>
          <p:nvPr/>
        </p:nvSpPr>
        <p:spPr>
          <a:xfrm>
            <a:off x="3489709" y="3891600"/>
            <a:ext cx="2653747" cy="584775"/>
          </a:xfrm>
          <a:prstGeom prst="rect">
            <a:avLst/>
          </a:prstGeom>
          <a:noFill/>
        </p:spPr>
        <p:txBody>
          <a:bodyPr wrap="square">
            <a:spAutoFit/>
          </a:bodyPr>
          <a:lstStyle/>
          <a:p>
            <a:pPr algn="ctr"/>
            <a:r>
              <a:rPr lang="ja-JP" altLang="ja-JP" sz="1600" dirty="0">
                <a:latin typeface="Meiryo UI" panose="020B0604030504040204" pitchFamily="50" charset="-128"/>
                <a:ea typeface="Meiryo UI" panose="020B0604030504040204" pitchFamily="50" charset="-128"/>
              </a:rPr>
              <a:t>Expansion of Medical English Courses</a:t>
            </a:r>
            <a:endParaRPr lang="ja-JP" altLang="en-US" sz="1600" dirty="0">
              <a:latin typeface="Meiryo UI" panose="020B0604030504040204" pitchFamily="50" charset="-128"/>
              <a:ea typeface="Meiryo UI" panose="020B0604030504040204" pitchFamily="50" charset="-128"/>
            </a:endParaRPr>
          </a:p>
        </p:txBody>
      </p:sp>
      <p:sp>
        <p:nvSpPr>
          <p:cNvPr id="3" name="四角形: 角を丸くする 2">
            <a:extLst>
              <a:ext uri="{FF2B5EF4-FFF2-40B4-BE49-F238E27FC236}">
                <a16:creationId xmlns:a16="http://schemas.microsoft.com/office/drawing/2014/main" id="{2B6E7ED5-7FA8-B79E-BD32-D3795127B355}"/>
              </a:ext>
            </a:extLst>
          </p:cNvPr>
          <p:cNvSpPr/>
          <p:nvPr/>
        </p:nvSpPr>
        <p:spPr>
          <a:xfrm>
            <a:off x="515384" y="898397"/>
            <a:ext cx="7729847" cy="1331813"/>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defTabSz="685800">
              <a:buClrTx/>
            </a:pPr>
            <a:endParaRPr kumimoji="1" lang="ja-JP" altLang="en-US" sz="1350" kern="1200">
              <a:solidFill>
                <a:prstClr val="white"/>
              </a:solidFill>
              <a:latin typeface="游ゴシック" panose="020F0502020204030204"/>
              <a:ea typeface="游ゴシック" panose="020B0400000000000000" pitchFamily="50" charset="-128"/>
            </a:endParaRPr>
          </a:p>
        </p:txBody>
      </p:sp>
      <p:sp>
        <p:nvSpPr>
          <p:cNvPr id="5" name="四角形: 角を丸くする 4">
            <a:extLst>
              <a:ext uri="{FF2B5EF4-FFF2-40B4-BE49-F238E27FC236}">
                <a16:creationId xmlns:a16="http://schemas.microsoft.com/office/drawing/2014/main" id="{2C3B31B6-DEAA-FC26-D064-5A632D92524C}"/>
              </a:ext>
            </a:extLst>
          </p:cNvPr>
          <p:cNvSpPr txBox="1"/>
          <p:nvPr/>
        </p:nvSpPr>
        <p:spPr>
          <a:xfrm>
            <a:off x="1028444" y="1740893"/>
            <a:ext cx="6703725" cy="62065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5725" tIns="85725" rIns="85725" bIns="85725" numCol="1" spcCol="1270" anchor="ctr" anchorCtr="0">
            <a:noAutofit/>
          </a:bodyPr>
          <a:lstStyle/>
          <a:p>
            <a:pPr defTabSz="1000125">
              <a:lnSpc>
                <a:spcPct val="90000"/>
              </a:lnSpc>
              <a:spcBef>
                <a:spcPct val="0"/>
              </a:spcBef>
              <a:spcAft>
                <a:spcPct val="35000"/>
              </a:spcAft>
              <a:buClrTx/>
            </a:pPr>
            <a:r>
              <a:rPr lang="ja-JP" altLang="ja-JP" sz="2400" dirty="0">
                <a:latin typeface="Meiryo UI" panose="020B0604030504040204" pitchFamily="50" charset="-128"/>
                <a:ea typeface="Meiryo UI" panose="020B0604030504040204" pitchFamily="50" charset="-128"/>
              </a:rPr>
              <a:t>What additional classes or support would you like to see in your university's medical English education? </a:t>
            </a:r>
            <a:endParaRPr lang="ja-JP" altLang="en-US" sz="2400" dirty="0">
              <a:latin typeface="Meiryo UI" panose="020B0604030504040204" pitchFamily="50" charset="-128"/>
              <a:ea typeface="Meiryo UI" panose="020B0604030504040204" pitchFamily="50" charset="-128"/>
            </a:endParaRPr>
          </a:p>
          <a:p>
            <a:pPr defTabSz="1000125">
              <a:lnSpc>
                <a:spcPct val="90000"/>
              </a:lnSpc>
              <a:spcBef>
                <a:spcPct val="0"/>
              </a:spcBef>
              <a:spcAft>
                <a:spcPct val="35000"/>
              </a:spcAft>
              <a:buClrTx/>
            </a:pPr>
            <a:endParaRPr lang="ja-JP" altLang="en-US" sz="2400" b="1" dirty="0">
              <a:latin typeface="Meiryo UI" panose="020B0604030504040204" pitchFamily="50" charset="-128"/>
              <a:ea typeface="Meiryo UI" panose="020B0604030504040204" pitchFamily="50" charset="-128"/>
            </a:endParaRPr>
          </a:p>
          <a:p>
            <a:pPr defTabSz="1000125">
              <a:lnSpc>
                <a:spcPct val="90000"/>
              </a:lnSpc>
              <a:spcBef>
                <a:spcPct val="0"/>
              </a:spcBef>
              <a:spcAft>
                <a:spcPct val="35000"/>
              </a:spcAft>
              <a:buClrTx/>
            </a:pPr>
            <a:endParaRPr kumimoji="1" lang="ja-JP" altLang="en-US" sz="2250" b="1" kern="1200" dirty="0">
              <a:solidFill>
                <a:prstClr val="white"/>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924689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283A7BED-38DE-948D-A68B-8D0192F7F9B2}"/>
              </a:ext>
            </a:extLst>
          </p:cNvPr>
          <p:cNvGrpSpPr/>
          <p:nvPr/>
        </p:nvGrpSpPr>
        <p:grpSpPr>
          <a:xfrm>
            <a:off x="471684" y="372478"/>
            <a:ext cx="7729847" cy="687803"/>
            <a:chOff x="0" y="488528"/>
            <a:chExt cx="10306462" cy="917071"/>
          </a:xfrm>
        </p:grpSpPr>
        <p:sp>
          <p:nvSpPr>
            <p:cNvPr id="5" name="四角形: 角を丸くする 4">
              <a:extLst>
                <a:ext uri="{FF2B5EF4-FFF2-40B4-BE49-F238E27FC236}">
                  <a16:creationId xmlns:a16="http://schemas.microsoft.com/office/drawing/2014/main" id="{CAC21AC9-169A-D193-F6B8-54D49FB1BAFC}"/>
                </a:ext>
              </a:extLst>
            </p:cNvPr>
            <p:cNvSpPr/>
            <p:nvPr/>
          </p:nvSpPr>
          <p:spPr>
            <a:xfrm>
              <a:off x="0" y="488528"/>
              <a:ext cx="10306462" cy="917071"/>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defTabSz="685800">
                <a:buClrTx/>
              </a:pPr>
              <a:endParaRPr kumimoji="1" lang="ja-JP" altLang="en-US" sz="1350" kern="1200">
                <a:solidFill>
                  <a:prstClr val="white"/>
                </a:solidFill>
                <a:latin typeface="Meiryo UI" panose="020B0604030504040204" pitchFamily="50" charset="-128"/>
                <a:ea typeface="Meiryo UI" panose="020B0604030504040204" pitchFamily="50" charset="-128"/>
              </a:endParaRPr>
            </a:p>
          </p:txBody>
        </p:sp>
        <p:sp>
          <p:nvSpPr>
            <p:cNvPr id="6" name="四角形: 角を丸くする 4">
              <a:extLst>
                <a:ext uri="{FF2B5EF4-FFF2-40B4-BE49-F238E27FC236}">
                  <a16:creationId xmlns:a16="http://schemas.microsoft.com/office/drawing/2014/main" id="{148F0E4C-A477-D3BC-7920-C024242578AB}"/>
                </a:ext>
              </a:extLst>
            </p:cNvPr>
            <p:cNvSpPr txBox="1"/>
            <p:nvPr/>
          </p:nvSpPr>
          <p:spPr>
            <a:xfrm>
              <a:off x="44768" y="533296"/>
              <a:ext cx="10216926" cy="8275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5725" tIns="85725" rIns="85725" bIns="85725" numCol="1" spcCol="1270" anchor="ctr" anchorCtr="0">
              <a:noAutofit/>
            </a:bodyPr>
            <a:lstStyle/>
            <a:p>
              <a:pPr defTabSz="1000125">
                <a:lnSpc>
                  <a:spcPct val="90000"/>
                </a:lnSpc>
                <a:spcBef>
                  <a:spcPct val="0"/>
                </a:spcBef>
                <a:spcAft>
                  <a:spcPct val="35000"/>
                </a:spcAft>
                <a:buClrTx/>
              </a:pPr>
              <a:r>
                <a:rPr lang="ja-JP" altLang="ja-JP" sz="2400" dirty="0">
                  <a:latin typeface="Meiryo UI" panose="020B0604030504040204" pitchFamily="50" charset="-128"/>
                  <a:ea typeface="Meiryo UI" panose="020B0604030504040204" pitchFamily="50" charset="-128"/>
                </a:rPr>
                <a:t>Need for Expanded Medical English Education</a:t>
              </a:r>
              <a:endParaRPr kumimoji="1" lang="ja-JP" altLang="en-US" sz="2250" kern="1200" dirty="0">
                <a:solidFill>
                  <a:prstClr val="white"/>
                </a:solidFill>
                <a:latin typeface="Meiryo UI" panose="020B0604030504040204" pitchFamily="50" charset="-128"/>
                <a:ea typeface="Meiryo UI" panose="020B0604030504040204" pitchFamily="50" charset="-128"/>
              </a:endParaRPr>
            </a:p>
          </p:txBody>
        </p:sp>
      </p:grpSp>
      <p:grpSp>
        <p:nvGrpSpPr>
          <p:cNvPr id="29" name="グループ化 28">
            <a:extLst>
              <a:ext uri="{FF2B5EF4-FFF2-40B4-BE49-F238E27FC236}">
                <a16:creationId xmlns:a16="http://schemas.microsoft.com/office/drawing/2014/main" id="{9B90FEAE-20B7-6B1D-480F-872716C8F407}"/>
              </a:ext>
            </a:extLst>
          </p:cNvPr>
          <p:cNvGrpSpPr/>
          <p:nvPr/>
        </p:nvGrpSpPr>
        <p:grpSpPr>
          <a:xfrm>
            <a:off x="874804" y="1208381"/>
            <a:ext cx="3353246" cy="1809440"/>
            <a:chOff x="648302" y="1208381"/>
            <a:chExt cx="3353246" cy="1809440"/>
          </a:xfrm>
        </p:grpSpPr>
        <p:grpSp>
          <p:nvGrpSpPr>
            <p:cNvPr id="8" name="グループ化 7">
              <a:extLst>
                <a:ext uri="{FF2B5EF4-FFF2-40B4-BE49-F238E27FC236}">
                  <a16:creationId xmlns:a16="http://schemas.microsoft.com/office/drawing/2014/main" id="{4D24A316-9F3F-571F-7C10-78BEB2950485}"/>
                </a:ext>
              </a:extLst>
            </p:cNvPr>
            <p:cNvGrpSpPr/>
            <p:nvPr/>
          </p:nvGrpSpPr>
          <p:grpSpPr>
            <a:xfrm>
              <a:off x="648302" y="1208381"/>
              <a:ext cx="3353246" cy="1809440"/>
              <a:chOff x="759690" y="1472686"/>
              <a:chExt cx="8384309" cy="753679"/>
            </a:xfrm>
          </p:grpSpPr>
          <p:sp>
            <p:nvSpPr>
              <p:cNvPr id="9" name="四角形: 角を丸くする 8">
                <a:extLst>
                  <a:ext uri="{FF2B5EF4-FFF2-40B4-BE49-F238E27FC236}">
                    <a16:creationId xmlns:a16="http://schemas.microsoft.com/office/drawing/2014/main" id="{9364AD5F-F0AD-6C81-C52C-5A372CB26F8B}"/>
                  </a:ext>
                </a:extLst>
              </p:cNvPr>
              <p:cNvSpPr/>
              <p:nvPr/>
            </p:nvSpPr>
            <p:spPr>
              <a:xfrm>
                <a:off x="759690" y="1472686"/>
                <a:ext cx="8384309" cy="705733"/>
              </a:xfrm>
              <a:prstGeom prst="round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10" name="四角形: 角を丸くする 9">
                <a:extLst>
                  <a:ext uri="{FF2B5EF4-FFF2-40B4-BE49-F238E27FC236}">
                    <a16:creationId xmlns:a16="http://schemas.microsoft.com/office/drawing/2014/main" id="{F4492751-C53F-521D-8F27-AA656BB94711}"/>
                  </a:ext>
                </a:extLst>
              </p:cNvPr>
              <p:cNvSpPr/>
              <p:nvPr/>
            </p:nvSpPr>
            <p:spPr>
              <a:xfrm>
                <a:off x="759690" y="1516031"/>
                <a:ext cx="8384309" cy="710334"/>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grpSp>
        <p:sp>
          <p:nvSpPr>
            <p:cNvPr id="12" name="テキスト ボックス 11">
              <a:extLst>
                <a:ext uri="{FF2B5EF4-FFF2-40B4-BE49-F238E27FC236}">
                  <a16:creationId xmlns:a16="http://schemas.microsoft.com/office/drawing/2014/main" id="{CCEE32BE-F584-6DB1-22B6-876976E8B6CC}"/>
                </a:ext>
              </a:extLst>
            </p:cNvPr>
            <p:cNvSpPr txBox="1"/>
            <p:nvPr/>
          </p:nvSpPr>
          <p:spPr>
            <a:xfrm>
              <a:off x="691023" y="1709451"/>
              <a:ext cx="3310525" cy="954107"/>
            </a:xfrm>
            <a:prstGeom prst="rect">
              <a:avLst/>
            </a:prstGeom>
            <a:noFill/>
          </p:spPr>
          <p:txBody>
            <a:bodyPr wrap="square">
              <a:spAutoFit/>
            </a:bodyPr>
            <a:lstStyle/>
            <a:p>
              <a:pPr algn="ctr">
                <a:buNone/>
              </a:pPr>
              <a:r>
                <a:rPr lang="ja-JP" altLang="ja-JP" b="1" dirty="0">
                  <a:latin typeface="Meiryo UI" panose="020B0604030504040204" pitchFamily="50" charset="-128"/>
                  <a:ea typeface="Meiryo UI" panose="020B0604030504040204" pitchFamily="50" charset="-128"/>
                </a:rPr>
                <a:t>More Medical English Courses</a:t>
              </a:r>
              <a:endParaRPr lang="en-US" altLang="ja-JP" b="1" dirty="0">
                <a:latin typeface="Meiryo UI" panose="020B0604030504040204" pitchFamily="50" charset="-128"/>
                <a:ea typeface="Meiryo UI" panose="020B0604030504040204" pitchFamily="50" charset="-128"/>
              </a:endParaRPr>
            </a:p>
            <a:p>
              <a:pPr algn="ctr">
                <a:buNone/>
              </a:pPr>
              <a:endParaRPr lang="ja-JP" altLang="ja-JP" dirty="0">
                <a:latin typeface="Meiryo UI" panose="020B0604030504040204" pitchFamily="50" charset="-128"/>
                <a:ea typeface="Meiryo UI" panose="020B0604030504040204" pitchFamily="50" charset="-128"/>
              </a:endParaRPr>
            </a:p>
            <a:p>
              <a:pPr>
                <a:buFont typeface="Arial" panose="020B0604020202020204" pitchFamily="34" charset="0"/>
                <a:buChar char="•"/>
              </a:pPr>
              <a:r>
                <a:rPr lang="ja-JP" altLang="ja-JP" dirty="0">
                  <a:latin typeface="Meiryo UI" panose="020B0604030504040204" pitchFamily="50" charset="-128"/>
                  <a:ea typeface="Meiryo UI" panose="020B0604030504040204" pitchFamily="50" charset="-128"/>
                </a:rPr>
                <a:t>Regular </a:t>
              </a:r>
              <a:r>
                <a:rPr lang="en-US" altLang="ja-JP" dirty="0">
                  <a:latin typeface="Meiryo UI" panose="020B0604030504040204" pitchFamily="50" charset="-128"/>
                  <a:ea typeface="Meiryo UI" panose="020B0604030504040204" pitchFamily="50" charset="-128"/>
                </a:rPr>
                <a:t>&amp;</a:t>
              </a:r>
              <a:r>
                <a:rPr lang="ja-JP" altLang="ja-JP" dirty="0">
                  <a:latin typeface="Meiryo UI" panose="020B0604030504040204" pitchFamily="50" charset="-128"/>
                  <a:ea typeface="Meiryo UI" panose="020B0604030504040204" pitchFamily="50" charset="-128"/>
                </a:rPr>
                <a:t> longitudinal education </a:t>
              </a:r>
            </a:p>
            <a:p>
              <a:pPr>
                <a:buFont typeface="Arial" panose="020B0604020202020204" pitchFamily="34" charset="0"/>
                <a:buChar char="•"/>
              </a:pPr>
              <a:r>
                <a:rPr lang="ja-JP" altLang="ja-JP" dirty="0">
                  <a:latin typeface="Meiryo UI" panose="020B0604030504040204" pitchFamily="50" charset="-128"/>
                  <a:ea typeface="Meiryo UI" panose="020B0604030504040204" pitchFamily="50" charset="-128"/>
                </a:rPr>
                <a:t>Weekly learning opportunities </a:t>
              </a:r>
            </a:p>
          </p:txBody>
        </p:sp>
      </p:grpSp>
      <p:grpSp>
        <p:nvGrpSpPr>
          <p:cNvPr id="30" name="グループ化 29">
            <a:extLst>
              <a:ext uri="{FF2B5EF4-FFF2-40B4-BE49-F238E27FC236}">
                <a16:creationId xmlns:a16="http://schemas.microsoft.com/office/drawing/2014/main" id="{8F10D5F6-E3CF-F565-9338-629CFB9095C3}"/>
              </a:ext>
            </a:extLst>
          </p:cNvPr>
          <p:cNvGrpSpPr/>
          <p:nvPr/>
        </p:nvGrpSpPr>
        <p:grpSpPr>
          <a:xfrm>
            <a:off x="4848285" y="1187398"/>
            <a:ext cx="3353246" cy="1829893"/>
            <a:chOff x="4387391" y="1173759"/>
            <a:chExt cx="3353246" cy="1829893"/>
          </a:xfrm>
        </p:grpSpPr>
        <p:grpSp>
          <p:nvGrpSpPr>
            <p:cNvPr id="13" name="グループ化 12">
              <a:extLst>
                <a:ext uri="{FF2B5EF4-FFF2-40B4-BE49-F238E27FC236}">
                  <a16:creationId xmlns:a16="http://schemas.microsoft.com/office/drawing/2014/main" id="{E87B088A-9EB9-A013-0CFC-AAB635602ABA}"/>
                </a:ext>
              </a:extLst>
            </p:cNvPr>
            <p:cNvGrpSpPr/>
            <p:nvPr/>
          </p:nvGrpSpPr>
          <p:grpSpPr>
            <a:xfrm>
              <a:off x="4387391" y="1173759"/>
              <a:ext cx="3353246" cy="1829893"/>
              <a:chOff x="715675" y="1470406"/>
              <a:chExt cx="8384309" cy="762199"/>
            </a:xfrm>
          </p:grpSpPr>
          <p:sp>
            <p:nvSpPr>
              <p:cNvPr id="14" name="四角形: 角を丸くする 13">
                <a:extLst>
                  <a:ext uri="{FF2B5EF4-FFF2-40B4-BE49-F238E27FC236}">
                    <a16:creationId xmlns:a16="http://schemas.microsoft.com/office/drawing/2014/main" id="{49C09054-4F14-2B15-E457-0F9CE138AA94}"/>
                  </a:ext>
                </a:extLst>
              </p:cNvPr>
              <p:cNvSpPr/>
              <p:nvPr/>
            </p:nvSpPr>
            <p:spPr>
              <a:xfrm>
                <a:off x="715675" y="1470406"/>
                <a:ext cx="8384309" cy="705733"/>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sp>
            <p:nvSpPr>
              <p:cNvPr id="15" name="四角形: 角を丸くする 14">
                <a:extLst>
                  <a:ext uri="{FF2B5EF4-FFF2-40B4-BE49-F238E27FC236}">
                    <a16:creationId xmlns:a16="http://schemas.microsoft.com/office/drawing/2014/main" id="{78F65B4C-EF48-6F0B-A3DD-A5D580302C40}"/>
                  </a:ext>
                </a:extLst>
              </p:cNvPr>
              <p:cNvSpPr/>
              <p:nvPr/>
            </p:nvSpPr>
            <p:spPr>
              <a:xfrm>
                <a:off x="715675" y="1522271"/>
                <a:ext cx="8384309" cy="710334"/>
              </a:xfrm>
              <a:prstGeom prst="roundRect">
                <a:avLst/>
              </a:prstGeom>
              <a:solidFill>
                <a:schemeClr val="accent6">
                  <a:lumMod val="20000"/>
                  <a:lumOff val="80000"/>
                </a:schemeClr>
              </a:solid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grpSp>
        <p:sp>
          <p:nvSpPr>
            <p:cNvPr id="24" name="テキスト ボックス 23">
              <a:extLst>
                <a:ext uri="{FF2B5EF4-FFF2-40B4-BE49-F238E27FC236}">
                  <a16:creationId xmlns:a16="http://schemas.microsoft.com/office/drawing/2014/main" id="{E33A94F3-C8DC-51D1-3D60-C7AD04C6E260}"/>
                </a:ext>
              </a:extLst>
            </p:cNvPr>
            <p:cNvSpPr txBox="1"/>
            <p:nvPr/>
          </p:nvSpPr>
          <p:spPr>
            <a:xfrm>
              <a:off x="4572000" y="1724893"/>
              <a:ext cx="3003259" cy="954107"/>
            </a:xfrm>
            <a:prstGeom prst="rect">
              <a:avLst/>
            </a:prstGeom>
            <a:noFill/>
          </p:spPr>
          <p:txBody>
            <a:bodyPr wrap="square">
              <a:spAutoFit/>
            </a:bodyPr>
            <a:lstStyle/>
            <a:p>
              <a:pPr algn="ctr">
                <a:buNone/>
              </a:pPr>
              <a:r>
                <a:rPr lang="ja-JP" altLang="ja-JP" b="1" dirty="0">
                  <a:latin typeface="Meiryo UI" panose="020B0604030504040204" pitchFamily="50" charset="-128"/>
                  <a:ea typeface="Meiryo UI" panose="020B0604030504040204" pitchFamily="50" charset="-128"/>
                </a:rPr>
                <a:t>Practical Clinical English</a:t>
              </a:r>
              <a:endParaRPr lang="en-US" altLang="ja-JP" b="1" dirty="0">
                <a:latin typeface="Meiryo UI" panose="020B0604030504040204" pitchFamily="50" charset="-128"/>
                <a:ea typeface="Meiryo UI" panose="020B0604030504040204" pitchFamily="50" charset="-128"/>
              </a:endParaRPr>
            </a:p>
            <a:p>
              <a:pPr algn="ctr">
                <a:buNone/>
              </a:pPr>
              <a:endParaRPr lang="ja-JP" altLang="ja-JP" dirty="0">
                <a:latin typeface="Meiryo UI" panose="020B0604030504040204" pitchFamily="50" charset="-128"/>
                <a:ea typeface="Meiryo UI" panose="020B0604030504040204" pitchFamily="50" charset="-128"/>
              </a:endParaRPr>
            </a:p>
            <a:p>
              <a:pPr>
                <a:buFont typeface="Arial" panose="020B0604020202020204" pitchFamily="34" charset="0"/>
                <a:buChar char="•"/>
              </a:pPr>
              <a:r>
                <a:rPr lang="ja-JP" altLang="ja-JP" dirty="0">
                  <a:latin typeface="Meiryo UI" panose="020B0604030504040204" pitchFamily="50" charset="-128"/>
                  <a:ea typeface="Meiryo UI" panose="020B0604030504040204" pitchFamily="50" charset="-128"/>
                </a:rPr>
                <a:t>Medical interviews </a:t>
              </a:r>
            </a:p>
            <a:p>
              <a:pPr>
                <a:buFont typeface="Arial" panose="020B0604020202020204" pitchFamily="34" charset="0"/>
                <a:buChar char="•"/>
              </a:pPr>
              <a:r>
                <a:rPr lang="ja-JP" altLang="ja-JP" dirty="0">
                  <a:latin typeface="Meiryo UI" panose="020B0604030504040204" pitchFamily="50" charset="-128"/>
                  <a:ea typeface="Meiryo UI" panose="020B0604030504040204" pitchFamily="50" charset="-128"/>
                </a:rPr>
                <a:t>Clinical reasoning </a:t>
              </a:r>
            </a:p>
          </p:txBody>
        </p:sp>
      </p:grpSp>
      <p:grpSp>
        <p:nvGrpSpPr>
          <p:cNvPr id="32" name="グループ化 31">
            <a:extLst>
              <a:ext uri="{FF2B5EF4-FFF2-40B4-BE49-F238E27FC236}">
                <a16:creationId xmlns:a16="http://schemas.microsoft.com/office/drawing/2014/main" id="{687B968A-B9D0-2ACC-3E9C-DC6DD931BB22}"/>
              </a:ext>
            </a:extLst>
          </p:cNvPr>
          <p:cNvGrpSpPr/>
          <p:nvPr/>
        </p:nvGrpSpPr>
        <p:grpSpPr>
          <a:xfrm>
            <a:off x="4848285" y="3141809"/>
            <a:ext cx="3353246" cy="1829893"/>
            <a:chOff x="4387391" y="3128170"/>
            <a:chExt cx="3353246" cy="1829893"/>
          </a:xfrm>
        </p:grpSpPr>
        <p:grpSp>
          <p:nvGrpSpPr>
            <p:cNvPr id="20" name="グループ化 19">
              <a:extLst>
                <a:ext uri="{FF2B5EF4-FFF2-40B4-BE49-F238E27FC236}">
                  <a16:creationId xmlns:a16="http://schemas.microsoft.com/office/drawing/2014/main" id="{0E71A1D3-AE17-945F-6318-5EBFFE944E2D}"/>
                </a:ext>
              </a:extLst>
            </p:cNvPr>
            <p:cNvGrpSpPr/>
            <p:nvPr/>
          </p:nvGrpSpPr>
          <p:grpSpPr>
            <a:xfrm>
              <a:off x="4387391" y="3128170"/>
              <a:ext cx="3353246" cy="1829893"/>
              <a:chOff x="715675" y="1470406"/>
              <a:chExt cx="8384309" cy="762199"/>
            </a:xfrm>
          </p:grpSpPr>
          <p:sp>
            <p:nvSpPr>
              <p:cNvPr id="21" name="四角形: 角を丸くする 20">
                <a:extLst>
                  <a:ext uri="{FF2B5EF4-FFF2-40B4-BE49-F238E27FC236}">
                    <a16:creationId xmlns:a16="http://schemas.microsoft.com/office/drawing/2014/main" id="{1000C513-5E7F-0D09-661B-F7EC4B8C428A}"/>
                  </a:ext>
                </a:extLst>
              </p:cNvPr>
              <p:cNvSpPr/>
              <p:nvPr/>
            </p:nvSpPr>
            <p:spPr>
              <a:xfrm>
                <a:off x="715675" y="1470406"/>
                <a:ext cx="8384309" cy="705733"/>
              </a:xfrm>
              <a:prstGeom prst="roundRect">
                <a:avLst/>
              </a:prstGeom>
              <a:solidFill>
                <a:schemeClr val="accent4">
                  <a:lumMod val="40000"/>
                  <a:lumOff val="60000"/>
                </a:schemeClr>
              </a:solidFill>
              <a:ln>
                <a:solidFill>
                  <a:schemeClr val="accent4">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sp>
            <p:nvSpPr>
              <p:cNvPr id="22" name="四角形: 角を丸くする 21">
                <a:extLst>
                  <a:ext uri="{FF2B5EF4-FFF2-40B4-BE49-F238E27FC236}">
                    <a16:creationId xmlns:a16="http://schemas.microsoft.com/office/drawing/2014/main" id="{B7BB8FB9-FE2E-1B38-F551-71B333A0B86E}"/>
                  </a:ext>
                </a:extLst>
              </p:cNvPr>
              <p:cNvSpPr/>
              <p:nvPr/>
            </p:nvSpPr>
            <p:spPr>
              <a:xfrm>
                <a:off x="715675" y="1522271"/>
                <a:ext cx="8384309" cy="710334"/>
              </a:xfrm>
              <a:prstGeom prst="roundRect">
                <a:avLst/>
              </a:prstGeom>
              <a:solidFill>
                <a:schemeClr val="accent4">
                  <a:lumMod val="20000"/>
                  <a:lumOff val="80000"/>
                </a:schemeClr>
              </a:solidFill>
              <a:ln>
                <a:solidFill>
                  <a:schemeClr val="accent4">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grpSp>
        <p:sp>
          <p:nvSpPr>
            <p:cNvPr id="26" name="テキスト ボックス 25">
              <a:extLst>
                <a:ext uri="{FF2B5EF4-FFF2-40B4-BE49-F238E27FC236}">
                  <a16:creationId xmlns:a16="http://schemas.microsoft.com/office/drawing/2014/main" id="{0CFE0F98-8826-0688-C14D-E1E6EC924490}"/>
                </a:ext>
              </a:extLst>
            </p:cNvPr>
            <p:cNvSpPr txBox="1"/>
            <p:nvPr/>
          </p:nvSpPr>
          <p:spPr>
            <a:xfrm>
              <a:off x="4444042" y="3534238"/>
              <a:ext cx="3259174" cy="1169551"/>
            </a:xfrm>
            <a:prstGeom prst="rect">
              <a:avLst/>
            </a:prstGeom>
            <a:noFill/>
          </p:spPr>
          <p:txBody>
            <a:bodyPr wrap="square">
              <a:spAutoFit/>
            </a:bodyPr>
            <a:lstStyle/>
            <a:p>
              <a:pPr algn="ctr">
                <a:buNone/>
              </a:pPr>
              <a:r>
                <a:rPr lang="ja-JP" altLang="ja-JP" b="1" dirty="0">
                  <a:latin typeface="Meiryo UI" panose="020B0604030504040204" pitchFamily="50" charset="-128"/>
                  <a:ea typeface="Meiryo UI" panose="020B0604030504040204" pitchFamily="50" charset="-128"/>
                </a:rPr>
                <a:t>Curriculum Integration</a:t>
              </a:r>
              <a:endParaRPr lang="en-US" altLang="ja-JP" b="1" dirty="0">
                <a:latin typeface="Meiryo UI" panose="020B0604030504040204" pitchFamily="50" charset="-128"/>
                <a:ea typeface="Meiryo UI" panose="020B0604030504040204" pitchFamily="50" charset="-128"/>
              </a:endParaRPr>
            </a:p>
            <a:p>
              <a:pPr algn="ctr">
                <a:buNone/>
              </a:pPr>
              <a:endParaRPr lang="ja-JP" altLang="ja-JP" dirty="0">
                <a:latin typeface="Meiryo UI" panose="020B0604030504040204" pitchFamily="50" charset="-128"/>
                <a:ea typeface="Meiryo UI" panose="020B0604030504040204" pitchFamily="50" charset="-128"/>
              </a:endParaRPr>
            </a:p>
            <a:p>
              <a:pPr>
                <a:buFont typeface="Arial" panose="020B0604020202020204" pitchFamily="34" charset="0"/>
                <a:buChar char="•"/>
              </a:pPr>
              <a:r>
                <a:rPr lang="ja-JP" altLang="ja-JP" dirty="0">
                  <a:latin typeface="Meiryo UI" panose="020B0604030504040204" pitchFamily="50" charset="-128"/>
                  <a:ea typeface="Meiryo UI" panose="020B0604030504040204" pitchFamily="50" charset="-128"/>
                </a:rPr>
                <a:t>English lectures </a:t>
              </a:r>
            </a:p>
            <a:p>
              <a:pPr>
                <a:buFont typeface="Arial" panose="020B0604020202020204" pitchFamily="34" charset="0"/>
                <a:buChar char="•"/>
              </a:pPr>
              <a:r>
                <a:rPr lang="ja-JP" altLang="ja-JP" dirty="0">
                  <a:latin typeface="Meiryo UI" panose="020B0604030504040204" pitchFamily="50" charset="-128"/>
                  <a:ea typeface="Meiryo UI" panose="020B0604030504040204" pitchFamily="50" charset="-128"/>
                </a:rPr>
                <a:t>Continuous exposure throughout medical school </a:t>
              </a:r>
            </a:p>
          </p:txBody>
        </p:sp>
      </p:grpSp>
      <p:grpSp>
        <p:nvGrpSpPr>
          <p:cNvPr id="31" name="グループ化 30">
            <a:extLst>
              <a:ext uri="{FF2B5EF4-FFF2-40B4-BE49-F238E27FC236}">
                <a16:creationId xmlns:a16="http://schemas.microsoft.com/office/drawing/2014/main" id="{74452F3E-042E-136F-EE9B-953D8A6494F0}"/>
              </a:ext>
            </a:extLst>
          </p:cNvPr>
          <p:cNvGrpSpPr/>
          <p:nvPr/>
        </p:nvGrpSpPr>
        <p:grpSpPr>
          <a:xfrm>
            <a:off x="874804" y="3141809"/>
            <a:ext cx="3353246" cy="1829893"/>
            <a:chOff x="648302" y="3141809"/>
            <a:chExt cx="3353246" cy="1829893"/>
          </a:xfrm>
        </p:grpSpPr>
        <p:grpSp>
          <p:nvGrpSpPr>
            <p:cNvPr id="16" name="グループ化 15">
              <a:extLst>
                <a:ext uri="{FF2B5EF4-FFF2-40B4-BE49-F238E27FC236}">
                  <a16:creationId xmlns:a16="http://schemas.microsoft.com/office/drawing/2014/main" id="{28A0503C-AED6-9D02-1A96-640B3498DC4E}"/>
                </a:ext>
              </a:extLst>
            </p:cNvPr>
            <p:cNvGrpSpPr/>
            <p:nvPr/>
          </p:nvGrpSpPr>
          <p:grpSpPr>
            <a:xfrm>
              <a:off x="648302" y="3141809"/>
              <a:ext cx="3353246" cy="1829893"/>
              <a:chOff x="715675" y="1470406"/>
              <a:chExt cx="8384309" cy="762199"/>
            </a:xfrm>
          </p:grpSpPr>
          <p:sp>
            <p:nvSpPr>
              <p:cNvPr id="17" name="四角形: 角を丸くする 16">
                <a:extLst>
                  <a:ext uri="{FF2B5EF4-FFF2-40B4-BE49-F238E27FC236}">
                    <a16:creationId xmlns:a16="http://schemas.microsoft.com/office/drawing/2014/main" id="{4B0694A0-B0E5-3E19-58AF-8F29AB07B469}"/>
                  </a:ext>
                </a:extLst>
              </p:cNvPr>
              <p:cNvSpPr/>
              <p:nvPr/>
            </p:nvSpPr>
            <p:spPr>
              <a:xfrm>
                <a:off x="715675" y="1470406"/>
                <a:ext cx="8384309" cy="705733"/>
              </a:xfrm>
              <a:prstGeom prst="roundRect">
                <a:avLst/>
              </a:prstGeom>
              <a:solidFill>
                <a:schemeClr val="accent2">
                  <a:lumMod val="40000"/>
                  <a:lumOff val="60000"/>
                </a:schemeClr>
              </a:solidFill>
              <a:ln>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sp>
            <p:nvSpPr>
              <p:cNvPr id="19" name="四角形: 角を丸くする 18">
                <a:extLst>
                  <a:ext uri="{FF2B5EF4-FFF2-40B4-BE49-F238E27FC236}">
                    <a16:creationId xmlns:a16="http://schemas.microsoft.com/office/drawing/2014/main" id="{A3E4C71E-03E2-B4B4-1145-7735837227F9}"/>
                  </a:ext>
                </a:extLst>
              </p:cNvPr>
              <p:cNvSpPr/>
              <p:nvPr/>
            </p:nvSpPr>
            <p:spPr>
              <a:xfrm>
                <a:off x="715675" y="1522271"/>
                <a:ext cx="8384309" cy="710334"/>
              </a:xfrm>
              <a:prstGeom prst="roundRect">
                <a:avLst/>
              </a:prstGeom>
              <a:solidFill>
                <a:schemeClr val="accent2">
                  <a:lumMod val="20000"/>
                  <a:lumOff val="80000"/>
                </a:schemeClr>
              </a:solidFill>
              <a:ln>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grpSp>
        <p:sp>
          <p:nvSpPr>
            <p:cNvPr id="28" name="テキスト ボックス 27">
              <a:extLst>
                <a:ext uri="{FF2B5EF4-FFF2-40B4-BE49-F238E27FC236}">
                  <a16:creationId xmlns:a16="http://schemas.microsoft.com/office/drawing/2014/main" id="{D892AB58-7D07-C521-FCB2-F4A28FEB0EC7}"/>
                </a:ext>
              </a:extLst>
            </p:cNvPr>
            <p:cNvSpPr txBox="1"/>
            <p:nvPr/>
          </p:nvSpPr>
          <p:spPr>
            <a:xfrm>
              <a:off x="691024" y="3608324"/>
              <a:ext cx="3226636" cy="954107"/>
            </a:xfrm>
            <a:prstGeom prst="rect">
              <a:avLst/>
            </a:prstGeom>
            <a:noFill/>
          </p:spPr>
          <p:txBody>
            <a:bodyPr wrap="square">
              <a:spAutoFit/>
            </a:bodyPr>
            <a:lstStyle/>
            <a:p>
              <a:pPr algn="ctr">
                <a:buNone/>
              </a:pPr>
              <a:r>
                <a:rPr lang="ja-JP" altLang="ja-JP" b="1" dirty="0">
                  <a:latin typeface="Meiryo UI" panose="020B0604030504040204" pitchFamily="50" charset="-128"/>
                  <a:ea typeface="Meiryo UI" panose="020B0604030504040204" pitchFamily="50" charset="-128"/>
                </a:rPr>
                <a:t>Improved Accessibility</a:t>
              </a:r>
              <a:endParaRPr lang="en-US" altLang="ja-JP" b="1" dirty="0">
                <a:latin typeface="Meiryo UI" panose="020B0604030504040204" pitchFamily="50" charset="-128"/>
                <a:ea typeface="Meiryo UI" panose="020B0604030504040204" pitchFamily="50" charset="-128"/>
              </a:endParaRPr>
            </a:p>
            <a:p>
              <a:pPr algn="ctr">
                <a:buNone/>
              </a:pPr>
              <a:endParaRPr lang="ja-JP" altLang="ja-JP" dirty="0">
                <a:latin typeface="Meiryo UI" panose="020B0604030504040204" pitchFamily="50" charset="-128"/>
                <a:ea typeface="Meiryo UI" panose="020B0604030504040204" pitchFamily="50" charset="-128"/>
              </a:endParaRPr>
            </a:p>
            <a:p>
              <a:pPr>
                <a:buFont typeface="Arial" panose="020B0604020202020204" pitchFamily="34" charset="0"/>
                <a:buChar char="•"/>
              </a:pPr>
              <a:r>
                <a:rPr lang="ja-JP" altLang="ja-JP" dirty="0">
                  <a:latin typeface="Meiryo UI" panose="020B0604030504040204" pitchFamily="50" charset="-128"/>
                  <a:ea typeface="Meiryo UI" panose="020B0604030504040204" pitchFamily="50" charset="-128"/>
                </a:rPr>
                <a:t>Standardized opportunities across universities</a:t>
              </a:r>
            </a:p>
          </p:txBody>
        </p:sp>
      </p:grpSp>
    </p:spTree>
    <p:extLst>
      <p:ext uri="{BB962C8B-B14F-4D97-AF65-F5344CB8AC3E}">
        <p14:creationId xmlns:p14="http://schemas.microsoft.com/office/powerpoint/2010/main" val="24718560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623AFC-67E7-8C04-B889-F5328E3D6D05}"/>
            </a:ext>
          </a:extLst>
        </p:cNvPr>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A41F6635-710B-9D6D-42F1-A919B7830AB3}"/>
              </a:ext>
            </a:extLst>
          </p:cNvPr>
          <p:cNvGrpSpPr/>
          <p:nvPr/>
        </p:nvGrpSpPr>
        <p:grpSpPr>
          <a:xfrm>
            <a:off x="435559" y="384822"/>
            <a:ext cx="7729847" cy="714136"/>
            <a:chOff x="0" y="488528"/>
            <a:chExt cx="10306462" cy="872303"/>
          </a:xfrm>
        </p:grpSpPr>
        <p:sp>
          <p:nvSpPr>
            <p:cNvPr id="7" name="四角形: 角を丸くする 6">
              <a:extLst>
                <a:ext uri="{FF2B5EF4-FFF2-40B4-BE49-F238E27FC236}">
                  <a16:creationId xmlns:a16="http://schemas.microsoft.com/office/drawing/2014/main" id="{8201E1FF-E277-8C4A-E944-1B35841021C5}"/>
                </a:ext>
              </a:extLst>
            </p:cNvPr>
            <p:cNvSpPr/>
            <p:nvPr/>
          </p:nvSpPr>
          <p:spPr>
            <a:xfrm>
              <a:off x="0" y="488528"/>
              <a:ext cx="10306462" cy="872303"/>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defTabSz="685800">
                <a:buClrTx/>
              </a:pPr>
              <a:endParaRPr kumimoji="1" lang="ja-JP" altLang="en-US" sz="1350" kern="1200">
                <a:solidFill>
                  <a:prstClr val="white"/>
                </a:solidFill>
                <a:latin typeface="游ゴシック" panose="020F0502020204030204"/>
                <a:ea typeface="游ゴシック" panose="020B0400000000000000" pitchFamily="50" charset="-128"/>
              </a:endParaRPr>
            </a:p>
          </p:txBody>
        </p:sp>
        <p:sp>
          <p:nvSpPr>
            <p:cNvPr id="8" name="四角形: 角を丸くする 4">
              <a:extLst>
                <a:ext uri="{FF2B5EF4-FFF2-40B4-BE49-F238E27FC236}">
                  <a16:creationId xmlns:a16="http://schemas.microsoft.com/office/drawing/2014/main" id="{15F91BFF-D56E-88EE-C8B5-5B2CE453FF6A}"/>
                </a:ext>
              </a:extLst>
            </p:cNvPr>
            <p:cNvSpPr txBox="1"/>
            <p:nvPr/>
          </p:nvSpPr>
          <p:spPr>
            <a:xfrm>
              <a:off x="44768" y="533296"/>
              <a:ext cx="10216926" cy="72966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5725" tIns="85725" rIns="85725" bIns="85725" numCol="1" spcCol="1270" anchor="ctr" anchorCtr="0">
              <a:noAutofit/>
            </a:bodyPr>
            <a:lstStyle/>
            <a:p>
              <a:pPr defTabSz="1000125">
                <a:lnSpc>
                  <a:spcPct val="90000"/>
                </a:lnSpc>
                <a:spcBef>
                  <a:spcPct val="0"/>
                </a:spcBef>
                <a:spcAft>
                  <a:spcPct val="35000"/>
                </a:spcAft>
                <a:buClrTx/>
              </a:pPr>
              <a:r>
                <a:rPr lang="ja-JP" altLang="ja-JP" sz="2400" dirty="0">
                  <a:latin typeface="Meiryo UI" panose="020B0604030504040204" pitchFamily="50" charset="-128"/>
                  <a:ea typeface="Meiryo UI" panose="020B0604030504040204" pitchFamily="50" charset="-128"/>
                </a:rPr>
                <a:t>Medical Interviews and Speaking Skills</a:t>
              </a:r>
              <a:r>
                <a:rPr kumimoji="1" lang="ja-JP" altLang="en-US" sz="2400" kern="1200" dirty="0">
                  <a:solidFill>
                    <a:prstClr val="white"/>
                  </a:solidFill>
                  <a:latin typeface="Meiryo UI" panose="020B0604030504040204" pitchFamily="50" charset="-128"/>
                  <a:ea typeface="Meiryo UI" panose="020B0604030504040204" pitchFamily="50" charset="-128"/>
                </a:rPr>
                <a:t> </a:t>
              </a:r>
            </a:p>
          </p:txBody>
        </p:sp>
      </p:grpSp>
      <p:grpSp>
        <p:nvGrpSpPr>
          <p:cNvPr id="6" name="グループ化 5">
            <a:extLst>
              <a:ext uri="{FF2B5EF4-FFF2-40B4-BE49-F238E27FC236}">
                <a16:creationId xmlns:a16="http://schemas.microsoft.com/office/drawing/2014/main" id="{B1132E0B-4627-1D8B-AA70-90F4E0293B0C}"/>
              </a:ext>
            </a:extLst>
          </p:cNvPr>
          <p:cNvGrpSpPr/>
          <p:nvPr/>
        </p:nvGrpSpPr>
        <p:grpSpPr>
          <a:xfrm>
            <a:off x="328391" y="1262563"/>
            <a:ext cx="2765466" cy="1639071"/>
            <a:chOff x="648301" y="1208381"/>
            <a:chExt cx="3353247" cy="1877221"/>
          </a:xfrm>
        </p:grpSpPr>
        <p:grpSp>
          <p:nvGrpSpPr>
            <p:cNvPr id="9" name="グループ化 8">
              <a:extLst>
                <a:ext uri="{FF2B5EF4-FFF2-40B4-BE49-F238E27FC236}">
                  <a16:creationId xmlns:a16="http://schemas.microsoft.com/office/drawing/2014/main" id="{28FD8009-326A-D85F-D295-93090A2E570F}"/>
                </a:ext>
              </a:extLst>
            </p:cNvPr>
            <p:cNvGrpSpPr/>
            <p:nvPr/>
          </p:nvGrpSpPr>
          <p:grpSpPr>
            <a:xfrm>
              <a:off x="648302" y="1208381"/>
              <a:ext cx="3353246" cy="1809440"/>
              <a:chOff x="759690" y="1472686"/>
              <a:chExt cx="8384309" cy="753679"/>
            </a:xfrm>
          </p:grpSpPr>
          <p:sp>
            <p:nvSpPr>
              <p:cNvPr id="12" name="四角形: 角を丸くする 11">
                <a:extLst>
                  <a:ext uri="{FF2B5EF4-FFF2-40B4-BE49-F238E27FC236}">
                    <a16:creationId xmlns:a16="http://schemas.microsoft.com/office/drawing/2014/main" id="{2099AFF2-80B6-44BD-82D3-45CD8C6FF3A3}"/>
                  </a:ext>
                </a:extLst>
              </p:cNvPr>
              <p:cNvSpPr/>
              <p:nvPr/>
            </p:nvSpPr>
            <p:spPr>
              <a:xfrm>
                <a:off x="759690" y="1472686"/>
                <a:ext cx="8384309" cy="705733"/>
              </a:xfrm>
              <a:prstGeom prst="round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13" name="四角形: 角を丸くする 12">
                <a:extLst>
                  <a:ext uri="{FF2B5EF4-FFF2-40B4-BE49-F238E27FC236}">
                    <a16:creationId xmlns:a16="http://schemas.microsoft.com/office/drawing/2014/main" id="{BD7BE0D9-05F3-A9DF-C69C-6FEAB5F72F2F}"/>
                  </a:ext>
                </a:extLst>
              </p:cNvPr>
              <p:cNvSpPr/>
              <p:nvPr/>
            </p:nvSpPr>
            <p:spPr>
              <a:xfrm>
                <a:off x="759690" y="1516031"/>
                <a:ext cx="8384309" cy="710334"/>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grpSp>
        <p:sp>
          <p:nvSpPr>
            <p:cNvPr id="10" name="テキスト ボックス 9">
              <a:extLst>
                <a:ext uri="{FF2B5EF4-FFF2-40B4-BE49-F238E27FC236}">
                  <a16:creationId xmlns:a16="http://schemas.microsoft.com/office/drawing/2014/main" id="{0C733476-25CE-C2AE-E008-EE991D24641C}"/>
                </a:ext>
              </a:extLst>
            </p:cNvPr>
            <p:cNvSpPr txBox="1"/>
            <p:nvPr/>
          </p:nvSpPr>
          <p:spPr>
            <a:xfrm>
              <a:off x="648301" y="1499373"/>
              <a:ext cx="3310524" cy="1586229"/>
            </a:xfrm>
            <a:prstGeom prst="rect">
              <a:avLst/>
            </a:prstGeom>
            <a:noFill/>
          </p:spPr>
          <p:txBody>
            <a:bodyPr wrap="square">
              <a:spAutoFit/>
            </a:bodyPr>
            <a:lstStyle/>
            <a:p>
              <a:pPr algn="ctr">
                <a:buNone/>
              </a:pPr>
              <a:r>
                <a:rPr lang="ja-JP" altLang="ja-JP" b="1" dirty="0"/>
                <a:t>Practical medical </a:t>
              </a:r>
              <a:endParaRPr lang="en-US" altLang="ja-JP" b="1" dirty="0"/>
            </a:p>
            <a:p>
              <a:pPr algn="ctr">
                <a:buNone/>
              </a:pPr>
              <a:r>
                <a:rPr lang="ja-JP" altLang="ja-JP" b="1" dirty="0"/>
                <a:t>interview training</a:t>
              </a:r>
            </a:p>
            <a:p>
              <a:pPr>
                <a:buFont typeface="Arial" panose="020B0604020202020204" pitchFamily="34" charset="0"/>
                <a:buChar char="•"/>
              </a:pPr>
              <a:r>
                <a:rPr lang="ja-JP" altLang="ja-JP" dirty="0"/>
                <a:t>English history taking </a:t>
              </a:r>
            </a:p>
            <a:p>
              <a:pPr>
                <a:buFont typeface="Arial" panose="020B0604020202020204" pitchFamily="34" charset="0"/>
                <a:buChar char="•"/>
              </a:pPr>
              <a:r>
                <a:rPr lang="ja-JP" altLang="ja-JP" dirty="0"/>
                <a:t>Medical interviews </a:t>
              </a:r>
            </a:p>
            <a:p>
              <a:pPr>
                <a:buFont typeface="Arial" panose="020B0604020202020204" pitchFamily="34" charset="0"/>
                <a:buChar char="•"/>
              </a:pPr>
              <a:r>
                <a:rPr lang="ja-JP" altLang="ja-JP" dirty="0"/>
                <a:t>Clinical communication</a:t>
              </a:r>
            </a:p>
            <a:p>
              <a:pPr algn="ctr">
                <a:buNone/>
              </a:pPr>
              <a:r>
                <a:rPr lang="ja-JP" altLang="ja-JP" dirty="0">
                  <a:latin typeface="Meiryo UI" panose="020B0604030504040204" pitchFamily="50" charset="-128"/>
                  <a:ea typeface="Meiryo UI" panose="020B0604030504040204" pitchFamily="50" charset="-128"/>
                </a:rPr>
                <a:t> </a:t>
              </a:r>
            </a:p>
          </p:txBody>
        </p:sp>
      </p:grpSp>
      <p:grpSp>
        <p:nvGrpSpPr>
          <p:cNvPr id="14" name="グループ化 13">
            <a:extLst>
              <a:ext uri="{FF2B5EF4-FFF2-40B4-BE49-F238E27FC236}">
                <a16:creationId xmlns:a16="http://schemas.microsoft.com/office/drawing/2014/main" id="{5ED3A64E-4FAB-7A2C-0CA3-5D7447539A58}"/>
              </a:ext>
            </a:extLst>
          </p:cNvPr>
          <p:cNvGrpSpPr/>
          <p:nvPr/>
        </p:nvGrpSpPr>
        <p:grpSpPr>
          <a:xfrm>
            <a:off x="6093303" y="1244705"/>
            <a:ext cx="2919822" cy="1656930"/>
            <a:chOff x="4303423" y="1173759"/>
            <a:chExt cx="3540411" cy="1897675"/>
          </a:xfrm>
        </p:grpSpPr>
        <p:grpSp>
          <p:nvGrpSpPr>
            <p:cNvPr id="15" name="グループ化 14">
              <a:extLst>
                <a:ext uri="{FF2B5EF4-FFF2-40B4-BE49-F238E27FC236}">
                  <a16:creationId xmlns:a16="http://schemas.microsoft.com/office/drawing/2014/main" id="{F488DE9A-B697-F728-765C-893C74F324A8}"/>
                </a:ext>
              </a:extLst>
            </p:cNvPr>
            <p:cNvGrpSpPr/>
            <p:nvPr/>
          </p:nvGrpSpPr>
          <p:grpSpPr>
            <a:xfrm>
              <a:off x="4387390" y="1173759"/>
              <a:ext cx="3353248" cy="1829893"/>
              <a:chOff x="715672" y="1470406"/>
              <a:chExt cx="8384312" cy="762199"/>
            </a:xfrm>
          </p:grpSpPr>
          <p:sp>
            <p:nvSpPr>
              <p:cNvPr id="17" name="四角形: 角を丸くする 16">
                <a:extLst>
                  <a:ext uri="{FF2B5EF4-FFF2-40B4-BE49-F238E27FC236}">
                    <a16:creationId xmlns:a16="http://schemas.microsoft.com/office/drawing/2014/main" id="{D03D8530-99E2-8313-EF96-B51EBE0D9E2A}"/>
                  </a:ext>
                </a:extLst>
              </p:cNvPr>
              <p:cNvSpPr/>
              <p:nvPr/>
            </p:nvSpPr>
            <p:spPr>
              <a:xfrm>
                <a:off x="715675" y="1470406"/>
                <a:ext cx="8384309" cy="705733"/>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sp>
            <p:nvSpPr>
              <p:cNvPr id="18" name="四角形: 角を丸くする 17">
                <a:extLst>
                  <a:ext uri="{FF2B5EF4-FFF2-40B4-BE49-F238E27FC236}">
                    <a16:creationId xmlns:a16="http://schemas.microsoft.com/office/drawing/2014/main" id="{D6B7DE26-62D9-02ED-255F-9DD6D3B92511}"/>
                  </a:ext>
                </a:extLst>
              </p:cNvPr>
              <p:cNvSpPr/>
              <p:nvPr/>
            </p:nvSpPr>
            <p:spPr>
              <a:xfrm>
                <a:off x="715672" y="1522271"/>
                <a:ext cx="8384309" cy="710334"/>
              </a:xfrm>
              <a:prstGeom prst="roundRect">
                <a:avLst/>
              </a:prstGeom>
              <a:solidFill>
                <a:schemeClr val="accent6">
                  <a:lumMod val="20000"/>
                  <a:lumOff val="80000"/>
                </a:schemeClr>
              </a:solid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grpSp>
        <p:sp>
          <p:nvSpPr>
            <p:cNvPr id="16" name="テキスト ボックス 15">
              <a:extLst>
                <a:ext uri="{FF2B5EF4-FFF2-40B4-BE49-F238E27FC236}">
                  <a16:creationId xmlns:a16="http://schemas.microsoft.com/office/drawing/2014/main" id="{920026B8-A4DB-8B62-1AB2-D9F6EBC85B7B}"/>
                </a:ext>
              </a:extLst>
            </p:cNvPr>
            <p:cNvSpPr txBox="1"/>
            <p:nvPr/>
          </p:nvSpPr>
          <p:spPr>
            <a:xfrm>
              <a:off x="4303423" y="1485205"/>
              <a:ext cx="3540411" cy="1586229"/>
            </a:xfrm>
            <a:prstGeom prst="rect">
              <a:avLst/>
            </a:prstGeom>
            <a:noFill/>
          </p:spPr>
          <p:txBody>
            <a:bodyPr wrap="square">
              <a:spAutoFit/>
            </a:bodyPr>
            <a:lstStyle/>
            <a:p>
              <a:pPr algn="ctr"/>
              <a:r>
                <a:rPr lang="ja-JP" altLang="ja-JP" b="1" dirty="0"/>
                <a:t>Clinical reasoning in English</a:t>
              </a:r>
              <a:endParaRPr lang="en-US" altLang="ja-JP" b="1" dirty="0"/>
            </a:p>
            <a:p>
              <a:r>
                <a:rPr lang="ja-JP" altLang="en-US" b="1" dirty="0"/>
                <a:t>・</a:t>
              </a:r>
              <a:r>
                <a:rPr lang="ja-JP" altLang="ja-JP" dirty="0"/>
                <a:t>Clinical reasoning using English </a:t>
              </a:r>
            </a:p>
            <a:p>
              <a:r>
                <a:rPr lang="ja-JP" altLang="en-US" dirty="0"/>
                <a:t>・</a:t>
              </a:r>
              <a:r>
                <a:rPr lang="ja-JP" altLang="ja-JP" dirty="0"/>
                <a:t>Integrating diagnosis </a:t>
              </a:r>
              <a:r>
                <a:rPr lang="ja-JP" altLang="en-US" dirty="0"/>
                <a:t>＆</a:t>
              </a:r>
              <a:endParaRPr lang="en-US" altLang="ja-JP" dirty="0"/>
            </a:p>
            <a:p>
              <a:pPr algn="r"/>
              <a:r>
                <a:rPr lang="ja-JP" altLang="ja-JP" dirty="0"/>
                <a:t>communication </a:t>
              </a:r>
            </a:p>
            <a:p>
              <a:r>
                <a:rPr lang="ja-JP" altLang="en-US" dirty="0"/>
                <a:t>・</a:t>
              </a:r>
              <a:r>
                <a:rPr lang="ja-JP" altLang="ja-JP" dirty="0"/>
                <a:t>Case-based discussions</a:t>
              </a:r>
            </a:p>
            <a:p>
              <a:pPr algn="ctr">
                <a:buNone/>
              </a:pPr>
              <a:endParaRPr lang="ja-JP" altLang="ja-JP" dirty="0">
                <a:latin typeface="Meiryo UI" panose="020B0604030504040204" pitchFamily="50" charset="-128"/>
                <a:ea typeface="Meiryo UI" panose="020B0604030504040204" pitchFamily="50" charset="-128"/>
              </a:endParaRPr>
            </a:p>
          </p:txBody>
        </p:sp>
      </p:grpSp>
      <p:grpSp>
        <p:nvGrpSpPr>
          <p:cNvPr id="19" name="グループ化 18">
            <a:extLst>
              <a:ext uri="{FF2B5EF4-FFF2-40B4-BE49-F238E27FC236}">
                <a16:creationId xmlns:a16="http://schemas.microsoft.com/office/drawing/2014/main" id="{5E7727E4-849A-6EE8-C028-108F50199FBC}"/>
              </a:ext>
            </a:extLst>
          </p:cNvPr>
          <p:cNvGrpSpPr/>
          <p:nvPr/>
        </p:nvGrpSpPr>
        <p:grpSpPr>
          <a:xfrm>
            <a:off x="6085372" y="3250529"/>
            <a:ext cx="2927753" cy="1884670"/>
            <a:chOff x="4293807" y="3128170"/>
            <a:chExt cx="3550026" cy="2158505"/>
          </a:xfrm>
        </p:grpSpPr>
        <p:grpSp>
          <p:nvGrpSpPr>
            <p:cNvPr id="20" name="グループ化 19">
              <a:extLst>
                <a:ext uri="{FF2B5EF4-FFF2-40B4-BE49-F238E27FC236}">
                  <a16:creationId xmlns:a16="http://schemas.microsoft.com/office/drawing/2014/main" id="{EDC65F1B-FDF7-9960-33E5-E058C98D6437}"/>
                </a:ext>
              </a:extLst>
            </p:cNvPr>
            <p:cNvGrpSpPr/>
            <p:nvPr/>
          </p:nvGrpSpPr>
          <p:grpSpPr>
            <a:xfrm>
              <a:off x="4387391" y="3128170"/>
              <a:ext cx="3353246" cy="1829893"/>
              <a:chOff x="715675" y="1470406"/>
              <a:chExt cx="8384309" cy="762199"/>
            </a:xfrm>
          </p:grpSpPr>
          <p:sp>
            <p:nvSpPr>
              <p:cNvPr id="22" name="四角形: 角を丸くする 21">
                <a:extLst>
                  <a:ext uri="{FF2B5EF4-FFF2-40B4-BE49-F238E27FC236}">
                    <a16:creationId xmlns:a16="http://schemas.microsoft.com/office/drawing/2014/main" id="{5A0A438E-0889-63F3-7F19-79DAB190DD5C}"/>
                  </a:ext>
                </a:extLst>
              </p:cNvPr>
              <p:cNvSpPr/>
              <p:nvPr/>
            </p:nvSpPr>
            <p:spPr>
              <a:xfrm>
                <a:off x="715675" y="1470406"/>
                <a:ext cx="8384309" cy="705733"/>
              </a:xfrm>
              <a:prstGeom prst="roundRect">
                <a:avLst/>
              </a:prstGeom>
              <a:solidFill>
                <a:schemeClr val="accent4">
                  <a:lumMod val="40000"/>
                  <a:lumOff val="60000"/>
                </a:schemeClr>
              </a:solidFill>
              <a:ln>
                <a:solidFill>
                  <a:schemeClr val="accent4">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sp>
            <p:nvSpPr>
              <p:cNvPr id="23" name="四角形: 角を丸くする 22">
                <a:extLst>
                  <a:ext uri="{FF2B5EF4-FFF2-40B4-BE49-F238E27FC236}">
                    <a16:creationId xmlns:a16="http://schemas.microsoft.com/office/drawing/2014/main" id="{A804A4C5-DF6A-76B5-074D-252922168F26}"/>
                  </a:ext>
                </a:extLst>
              </p:cNvPr>
              <p:cNvSpPr/>
              <p:nvPr/>
            </p:nvSpPr>
            <p:spPr>
              <a:xfrm>
                <a:off x="715675" y="1522271"/>
                <a:ext cx="8384309" cy="710334"/>
              </a:xfrm>
              <a:prstGeom prst="roundRect">
                <a:avLst/>
              </a:prstGeom>
              <a:solidFill>
                <a:schemeClr val="accent4">
                  <a:lumMod val="20000"/>
                  <a:lumOff val="80000"/>
                </a:schemeClr>
              </a:solidFill>
              <a:ln>
                <a:solidFill>
                  <a:schemeClr val="accent4">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grpSp>
        <p:sp>
          <p:nvSpPr>
            <p:cNvPr id="21" name="テキスト ボックス 20">
              <a:extLst>
                <a:ext uri="{FF2B5EF4-FFF2-40B4-BE49-F238E27FC236}">
                  <a16:creationId xmlns:a16="http://schemas.microsoft.com/office/drawing/2014/main" id="{357E1B4D-A0FF-32BC-5CD3-DB8DAC2EB8D7}"/>
                </a:ext>
              </a:extLst>
            </p:cNvPr>
            <p:cNvSpPr txBox="1"/>
            <p:nvPr/>
          </p:nvSpPr>
          <p:spPr>
            <a:xfrm>
              <a:off x="4293807" y="3206953"/>
              <a:ext cx="3550026" cy="2079722"/>
            </a:xfrm>
            <a:prstGeom prst="rect">
              <a:avLst/>
            </a:prstGeom>
            <a:noFill/>
          </p:spPr>
          <p:txBody>
            <a:bodyPr wrap="square">
              <a:spAutoFit/>
            </a:bodyPr>
            <a:lstStyle/>
            <a:p>
              <a:pPr algn="ctr"/>
              <a:r>
                <a:rPr lang="ja-JP" altLang="ja-JP" b="1" dirty="0"/>
                <a:t>Integration into </a:t>
              </a:r>
              <a:endParaRPr lang="en-US" altLang="ja-JP" b="1" dirty="0"/>
            </a:p>
            <a:p>
              <a:pPr algn="ctr"/>
              <a:r>
                <a:rPr lang="ja-JP" altLang="ja-JP" b="1" dirty="0"/>
                <a:t>clinical education</a:t>
              </a:r>
            </a:p>
            <a:p>
              <a:r>
                <a:rPr lang="ja-JP" altLang="en-US" dirty="0"/>
                <a:t>・</a:t>
              </a:r>
              <a:r>
                <a:rPr lang="ja-JP" altLang="ja-JP" dirty="0"/>
                <a:t>English OSCE </a:t>
              </a:r>
            </a:p>
            <a:p>
              <a:r>
                <a:rPr lang="ja-JP" altLang="en-US" dirty="0"/>
                <a:t>・</a:t>
              </a:r>
              <a:r>
                <a:rPr lang="ja-JP" altLang="ja-JP" dirty="0"/>
                <a:t>English clinical clerkships </a:t>
              </a:r>
            </a:p>
            <a:p>
              <a:r>
                <a:rPr lang="ja-JP" altLang="en-US" dirty="0"/>
                <a:t>・</a:t>
              </a:r>
              <a:r>
                <a:rPr lang="ja-JP" altLang="ja-JP" dirty="0"/>
                <a:t>Medical English education comparable to Japanese clinical </a:t>
              </a:r>
              <a:endParaRPr lang="en-US" altLang="ja-JP" dirty="0"/>
            </a:p>
            <a:p>
              <a:pPr algn="r"/>
              <a:r>
                <a:rPr lang="ja-JP" altLang="ja-JP" dirty="0"/>
                <a:t>education </a:t>
              </a:r>
            </a:p>
            <a:p>
              <a:pPr algn="ctr">
                <a:buNone/>
              </a:pPr>
              <a:endParaRPr lang="ja-JP" altLang="ja-JP" dirty="0">
                <a:latin typeface="Meiryo UI" panose="020B0604030504040204" pitchFamily="50" charset="-128"/>
                <a:ea typeface="Meiryo UI" panose="020B0604030504040204" pitchFamily="50" charset="-128"/>
              </a:endParaRPr>
            </a:p>
          </p:txBody>
        </p:sp>
      </p:grpSp>
      <p:grpSp>
        <p:nvGrpSpPr>
          <p:cNvPr id="24" name="グループ化 23">
            <a:extLst>
              <a:ext uri="{FF2B5EF4-FFF2-40B4-BE49-F238E27FC236}">
                <a16:creationId xmlns:a16="http://schemas.microsoft.com/office/drawing/2014/main" id="{BCA6BD50-0114-3EA8-5EE1-E7699AAA383D}"/>
              </a:ext>
            </a:extLst>
          </p:cNvPr>
          <p:cNvGrpSpPr/>
          <p:nvPr/>
        </p:nvGrpSpPr>
        <p:grpSpPr>
          <a:xfrm>
            <a:off x="215983" y="3196166"/>
            <a:ext cx="2947123" cy="1617992"/>
            <a:chOff x="512002" y="3141808"/>
            <a:chExt cx="3573515" cy="1853081"/>
          </a:xfrm>
        </p:grpSpPr>
        <p:grpSp>
          <p:nvGrpSpPr>
            <p:cNvPr id="25" name="グループ化 24">
              <a:extLst>
                <a:ext uri="{FF2B5EF4-FFF2-40B4-BE49-F238E27FC236}">
                  <a16:creationId xmlns:a16="http://schemas.microsoft.com/office/drawing/2014/main" id="{C385FAF2-16C9-6A0E-AE6E-102FA604C640}"/>
                </a:ext>
              </a:extLst>
            </p:cNvPr>
            <p:cNvGrpSpPr/>
            <p:nvPr/>
          </p:nvGrpSpPr>
          <p:grpSpPr>
            <a:xfrm>
              <a:off x="648302" y="3141808"/>
              <a:ext cx="3353246" cy="1829895"/>
              <a:chOff x="715675" y="1470406"/>
              <a:chExt cx="8384309" cy="762200"/>
            </a:xfrm>
          </p:grpSpPr>
          <p:sp>
            <p:nvSpPr>
              <p:cNvPr id="27" name="四角形: 角を丸くする 26">
                <a:extLst>
                  <a:ext uri="{FF2B5EF4-FFF2-40B4-BE49-F238E27FC236}">
                    <a16:creationId xmlns:a16="http://schemas.microsoft.com/office/drawing/2014/main" id="{24708E39-DF46-85E6-A1E5-D2C67B85C035}"/>
                  </a:ext>
                </a:extLst>
              </p:cNvPr>
              <p:cNvSpPr/>
              <p:nvPr/>
            </p:nvSpPr>
            <p:spPr>
              <a:xfrm>
                <a:off x="715675" y="1470406"/>
                <a:ext cx="8384309" cy="705733"/>
              </a:xfrm>
              <a:prstGeom prst="roundRect">
                <a:avLst/>
              </a:prstGeom>
              <a:solidFill>
                <a:schemeClr val="accent2">
                  <a:lumMod val="40000"/>
                  <a:lumOff val="60000"/>
                </a:schemeClr>
              </a:solidFill>
              <a:ln>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sp>
            <p:nvSpPr>
              <p:cNvPr id="28" name="四角形: 角を丸くする 27">
                <a:extLst>
                  <a:ext uri="{FF2B5EF4-FFF2-40B4-BE49-F238E27FC236}">
                    <a16:creationId xmlns:a16="http://schemas.microsoft.com/office/drawing/2014/main" id="{66A4EAAE-7DB9-CA4E-C282-45861371741C}"/>
                  </a:ext>
                </a:extLst>
              </p:cNvPr>
              <p:cNvSpPr/>
              <p:nvPr/>
            </p:nvSpPr>
            <p:spPr>
              <a:xfrm>
                <a:off x="715675" y="1522272"/>
                <a:ext cx="8384309" cy="710334"/>
              </a:xfrm>
              <a:prstGeom prst="roundRect">
                <a:avLst/>
              </a:prstGeom>
              <a:solidFill>
                <a:schemeClr val="accent2">
                  <a:lumMod val="20000"/>
                  <a:lumOff val="80000"/>
                </a:schemeClr>
              </a:solidFill>
              <a:ln>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grpSp>
        <p:sp>
          <p:nvSpPr>
            <p:cNvPr id="26" name="テキスト ボックス 25">
              <a:extLst>
                <a:ext uri="{FF2B5EF4-FFF2-40B4-BE49-F238E27FC236}">
                  <a16:creationId xmlns:a16="http://schemas.microsoft.com/office/drawing/2014/main" id="{9490E061-D9D6-DA45-26B5-67131C1F8007}"/>
                </a:ext>
              </a:extLst>
            </p:cNvPr>
            <p:cNvSpPr txBox="1"/>
            <p:nvPr/>
          </p:nvSpPr>
          <p:spPr>
            <a:xfrm>
              <a:off x="512002" y="3408660"/>
              <a:ext cx="3573515" cy="1586229"/>
            </a:xfrm>
            <a:prstGeom prst="rect">
              <a:avLst/>
            </a:prstGeom>
            <a:noFill/>
          </p:spPr>
          <p:txBody>
            <a:bodyPr wrap="square">
              <a:spAutoFit/>
            </a:bodyPr>
            <a:lstStyle/>
            <a:p>
              <a:pPr algn="ctr"/>
              <a:r>
                <a:rPr lang="ja-JP" altLang="ja-JP" b="1" dirty="0"/>
                <a:t>Feedback on </a:t>
              </a:r>
              <a:endParaRPr lang="en-US" altLang="ja-JP" b="1" dirty="0"/>
            </a:p>
            <a:p>
              <a:pPr algn="ctr"/>
              <a:r>
                <a:rPr lang="ja-JP" altLang="ja-JP" b="1" dirty="0"/>
                <a:t>communication skills</a:t>
              </a:r>
            </a:p>
            <a:p>
              <a:r>
                <a:rPr lang="ja-JP" altLang="en-US" dirty="0"/>
                <a:t>・</a:t>
              </a:r>
              <a:r>
                <a:rPr lang="ja-JP" altLang="ja-JP" dirty="0"/>
                <a:t>Direct feedback after simulations </a:t>
              </a:r>
            </a:p>
            <a:p>
              <a:r>
                <a:rPr lang="ja-JP" altLang="en-US" dirty="0"/>
                <a:t>・</a:t>
              </a:r>
              <a:r>
                <a:rPr lang="ja-JP" altLang="ja-JP" dirty="0"/>
                <a:t>Opportunities to improve </a:t>
              </a:r>
              <a:endParaRPr lang="en-US" altLang="ja-JP" dirty="0"/>
            </a:p>
            <a:p>
              <a:pPr algn="r"/>
              <a:r>
                <a:rPr lang="ja-JP" altLang="ja-JP" dirty="0"/>
                <a:t>communication performance</a:t>
              </a:r>
            </a:p>
            <a:p>
              <a:pPr algn="ctr">
                <a:buNone/>
              </a:pPr>
              <a:endParaRPr lang="ja-JP" altLang="ja-JP" dirty="0">
                <a:latin typeface="Meiryo UI" panose="020B0604030504040204" pitchFamily="50" charset="-128"/>
                <a:ea typeface="Meiryo UI" panose="020B0604030504040204" pitchFamily="50" charset="-128"/>
              </a:endParaRPr>
            </a:p>
          </p:txBody>
        </p:sp>
      </p:grpSp>
      <p:grpSp>
        <p:nvGrpSpPr>
          <p:cNvPr id="30" name="グループ化 29">
            <a:extLst>
              <a:ext uri="{FF2B5EF4-FFF2-40B4-BE49-F238E27FC236}">
                <a16:creationId xmlns:a16="http://schemas.microsoft.com/office/drawing/2014/main" id="{1B133293-450D-D47D-9492-9D441DEC9C87}"/>
              </a:ext>
            </a:extLst>
          </p:cNvPr>
          <p:cNvGrpSpPr/>
          <p:nvPr/>
        </p:nvGrpSpPr>
        <p:grpSpPr>
          <a:xfrm>
            <a:off x="3245472" y="2240337"/>
            <a:ext cx="2765465" cy="1597747"/>
            <a:chOff x="715675" y="1470406"/>
            <a:chExt cx="8384309" cy="762199"/>
          </a:xfrm>
          <a:solidFill>
            <a:srgbClr val="99CCFF"/>
          </a:solidFill>
        </p:grpSpPr>
        <p:sp>
          <p:nvSpPr>
            <p:cNvPr id="32" name="四角形: 角を丸くする 31">
              <a:extLst>
                <a:ext uri="{FF2B5EF4-FFF2-40B4-BE49-F238E27FC236}">
                  <a16:creationId xmlns:a16="http://schemas.microsoft.com/office/drawing/2014/main" id="{AA0176B6-5867-77BF-4E0D-53187FC0C9AC}"/>
                </a:ext>
              </a:extLst>
            </p:cNvPr>
            <p:cNvSpPr/>
            <p:nvPr/>
          </p:nvSpPr>
          <p:spPr>
            <a:xfrm>
              <a:off x="715675" y="1470406"/>
              <a:ext cx="8384309" cy="705733"/>
            </a:xfrm>
            <a:prstGeom prst="roundRect">
              <a:avLst/>
            </a:prstGeom>
            <a:grp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sp>
          <p:nvSpPr>
            <p:cNvPr id="33" name="四角形: 角を丸くする 32">
              <a:extLst>
                <a:ext uri="{FF2B5EF4-FFF2-40B4-BE49-F238E27FC236}">
                  <a16:creationId xmlns:a16="http://schemas.microsoft.com/office/drawing/2014/main" id="{4FA98A03-E046-73B0-39EA-B962FDE8E9E5}"/>
                </a:ext>
              </a:extLst>
            </p:cNvPr>
            <p:cNvSpPr/>
            <p:nvPr/>
          </p:nvSpPr>
          <p:spPr>
            <a:xfrm>
              <a:off x="715675" y="1522271"/>
              <a:ext cx="8384309" cy="710334"/>
            </a:xfrm>
            <a:prstGeom prst="roundRect">
              <a:avLst/>
            </a:prstGeom>
            <a:solidFill>
              <a:srgbClr val="CCECFF"/>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grpSp>
      <p:sp>
        <p:nvSpPr>
          <p:cNvPr id="35" name="テキスト ボックス 34">
            <a:extLst>
              <a:ext uri="{FF2B5EF4-FFF2-40B4-BE49-F238E27FC236}">
                <a16:creationId xmlns:a16="http://schemas.microsoft.com/office/drawing/2014/main" id="{79692A4A-78C2-C072-49F4-F5A75B026564}"/>
              </a:ext>
            </a:extLst>
          </p:cNvPr>
          <p:cNvSpPr txBox="1"/>
          <p:nvPr/>
        </p:nvSpPr>
        <p:spPr>
          <a:xfrm>
            <a:off x="3203526" y="2628945"/>
            <a:ext cx="2881847" cy="954107"/>
          </a:xfrm>
          <a:prstGeom prst="rect">
            <a:avLst/>
          </a:prstGeom>
          <a:noFill/>
        </p:spPr>
        <p:txBody>
          <a:bodyPr wrap="square">
            <a:spAutoFit/>
          </a:bodyPr>
          <a:lstStyle/>
          <a:p>
            <a:pPr lvl="1" algn="ctr"/>
            <a:r>
              <a:rPr lang="ja-JP" altLang="ja-JP" b="1" dirty="0"/>
              <a:t>More speaking opportunities</a:t>
            </a:r>
          </a:p>
          <a:p>
            <a:pPr>
              <a:buFont typeface="Arial" panose="020B0604020202020204" pitchFamily="34" charset="0"/>
              <a:buChar char="•"/>
            </a:pPr>
            <a:r>
              <a:rPr lang="ja-JP" altLang="ja-JP" dirty="0"/>
              <a:t>Speaking-focused classes </a:t>
            </a:r>
          </a:p>
          <a:p>
            <a:pPr>
              <a:buFont typeface="Arial" panose="020B0604020202020204" pitchFamily="34" charset="0"/>
              <a:buChar char="•"/>
            </a:pPr>
            <a:r>
              <a:rPr lang="ja-JP" altLang="ja-JP" dirty="0"/>
              <a:t>Interactive communication </a:t>
            </a:r>
          </a:p>
          <a:p>
            <a:pPr>
              <a:buFont typeface="Arial" panose="020B0604020202020204" pitchFamily="34" charset="0"/>
              <a:buChar char="•"/>
            </a:pPr>
            <a:r>
              <a:rPr lang="ja-JP" altLang="ja-JP" dirty="0"/>
              <a:t>Less emphasis on reading alone</a:t>
            </a:r>
          </a:p>
        </p:txBody>
      </p:sp>
    </p:spTree>
    <p:extLst>
      <p:ext uri="{BB962C8B-B14F-4D97-AF65-F5344CB8AC3E}">
        <p14:creationId xmlns:p14="http://schemas.microsoft.com/office/powerpoint/2010/main" val="39229104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85CB33-8F17-0EC4-3718-FCB7CCC979BD}"/>
            </a:ext>
          </a:extLst>
        </p:cNvPr>
        <p:cNvGrpSpPr/>
        <p:nvPr/>
      </p:nvGrpSpPr>
      <p:grpSpPr>
        <a:xfrm>
          <a:off x="0" y="0"/>
          <a:ext cx="0" cy="0"/>
          <a:chOff x="0" y="0"/>
          <a:chExt cx="0" cy="0"/>
        </a:xfrm>
      </p:grpSpPr>
      <p:grpSp>
        <p:nvGrpSpPr>
          <p:cNvPr id="10" name="グループ化 9">
            <a:extLst>
              <a:ext uri="{FF2B5EF4-FFF2-40B4-BE49-F238E27FC236}">
                <a16:creationId xmlns:a16="http://schemas.microsoft.com/office/drawing/2014/main" id="{8DE58F17-DBD2-0348-5821-23DB52B24917}"/>
              </a:ext>
            </a:extLst>
          </p:cNvPr>
          <p:cNvGrpSpPr/>
          <p:nvPr/>
        </p:nvGrpSpPr>
        <p:grpSpPr>
          <a:xfrm>
            <a:off x="4714348" y="982133"/>
            <a:ext cx="4127469" cy="2953383"/>
            <a:chOff x="759690" y="1472686"/>
            <a:chExt cx="8384309" cy="753679"/>
          </a:xfrm>
        </p:grpSpPr>
        <p:sp>
          <p:nvSpPr>
            <p:cNvPr id="12" name="四角形: 角を丸くする 11">
              <a:extLst>
                <a:ext uri="{FF2B5EF4-FFF2-40B4-BE49-F238E27FC236}">
                  <a16:creationId xmlns:a16="http://schemas.microsoft.com/office/drawing/2014/main" id="{6E94AA32-4BE0-AE69-4595-515D156D2DDA}"/>
                </a:ext>
              </a:extLst>
            </p:cNvPr>
            <p:cNvSpPr/>
            <p:nvPr/>
          </p:nvSpPr>
          <p:spPr>
            <a:xfrm>
              <a:off x="759690" y="1472686"/>
              <a:ext cx="8384309" cy="705733"/>
            </a:xfrm>
            <a:prstGeom prst="round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四角形: 角を丸くする 13">
              <a:extLst>
                <a:ext uri="{FF2B5EF4-FFF2-40B4-BE49-F238E27FC236}">
                  <a16:creationId xmlns:a16="http://schemas.microsoft.com/office/drawing/2014/main" id="{96EB391A-8488-2848-42B1-C3763C0B510E}"/>
                </a:ext>
              </a:extLst>
            </p:cNvPr>
            <p:cNvSpPr/>
            <p:nvPr/>
          </p:nvSpPr>
          <p:spPr>
            <a:xfrm>
              <a:off x="759690" y="1516031"/>
              <a:ext cx="8384309" cy="710334"/>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grpSp>
        <p:nvGrpSpPr>
          <p:cNvPr id="2" name="グループ化 1">
            <a:extLst>
              <a:ext uri="{FF2B5EF4-FFF2-40B4-BE49-F238E27FC236}">
                <a16:creationId xmlns:a16="http://schemas.microsoft.com/office/drawing/2014/main" id="{35197281-37F8-FBFB-B258-C4E0474498B1}"/>
              </a:ext>
            </a:extLst>
          </p:cNvPr>
          <p:cNvGrpSpPr/>
          <p:nvPr/>
        </p:nvGrpSpPr>
        <p:grpSpPr>
          <a:xfrm>
            <a:off x="405020" y="982133"/>
            <a:ext cx="4127469" cy="2953383"/>
            <a:chOff x="759690" y="1472686"/>
            <a:chExt cx="8384309" cy="753679"/>
          </a:xfrm>
        </p:grpSpPr>
        <p:sp>
          <p:nvSpPr>
            <p:cNvPr id="8" name="四角形: 角を丸くする 7">
              <a:extLst>
                <a:ext uri="{FF2B5EF4-FFF2-40B4-BE49-F238E27FC236}">
                  <a16:creationId xmlns:a16="http://schemas.microsoft.com/office/drawing/2014/main" id="{A204F0A0-1886-6AA8-6B8B-4B3B26BF0905}"/>
                </a:ext>
              </a:extLst>
            </p:cNvPr>
            <p:cNvSpPr/>
            <p:nvPr/>
          </p:nvSpPr>
          <p:spPr>
            <a:xfrm>
              <a:off x="759690" y="1472686"/>
              <a:ext cx="8384309" cy="705733"/>
            </a:xfrm>
            <a:prstGeom prst="round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四角形: 角を丸くする 8">
              <a:extLst>
                <a:ext uri="{FF2B5EF4-FFF2-40B4-BE49-F238E27FC236}">
                  <a16:creationId xmlns:a16="http://schemas.microsoft.com/office/drawing/2014/main" id="{7C0BE28B-497F-3401-F8DE-526F8D99D92E}"/>
                </a:ext>
              </a:extLst>
            </p:cNvPr>
            <p:cNvSpPr/>
            <p:nvPr/>
          </p:nvSpPr>
          <p:spPr>
            <a:xfrm>
              <a:off x="759690" y="1516031"/>
              <a:ext cx="8384309" cy="710334"/>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4" name="タイトル 1">
            <a:extLst>
              <a:ext uri="{FF2B5EF4-FFF2-40B4-BE49-F238E27FC236}">
                <a16:creationId xmlns:a16="http://schemas.microsoft.com/office/drawing/2014/main" id="{AD6FC683-D916-9DC6-8C48-A85412067E0B}"/>
              </a:ext>
            </a:extLst>
          </p:cNvPr>
          <p:cNvSpPr>
            <a:spLocks noGrp="1"/>
          </p:cNvSpPr>
          <p:nvPr>
            <p:ph type="title"/>
          </p:nvPr>
        </p:nvSpPr>
        <p:spPr>
          <a:xfrm>
            <a:off x="-1021959" y="256855"/>
            <a:ext cx="7886700" cy="569825"/>
          </a:xfrm>
        </p:spPr>
        <p:txBody>
          <a:bodyPr>
            <a:noAutofit/>
          </a:bodyPr>
          <a:lstStyle/>
          <a:p>
            <a:pPr algn="ctr"/>
            <a:r>
              <a:rPr lang="en-US" altLang="ja-JP" sz="2200" dirty="0">
                <a:solidFill>
                  <a:srgbClr val="132C96"/>
                </a:solidFill>
                <a:latin typeface="Meiryo"/>
                <a:ea typeface="Meiryo"/>
              </a:rPr>
              <a:t>Current challenges on each side</a:t>
            </a:r>
            <a:endParaRPr lang="ja-JP" altLang="en-US" sz="2200" dirty="0">
              <a:solidFill>
                <a:srgbClr val="132C96"/>
              </a:solidFill>
              <a:latin typeface="Meiryo"/>
              <a:ea typeface="Meiryo"/>
            </a:endParaRPr>
          </a:p>
        </p:txBody>
      </p:sp>
      <p:sp>
        <p:nvSpPr>
          <p:cNvPr id="11" name="テキスト ボックス 10">
            <a:extLst>
              <a:ext uri="{FF2B5EF4-FFF2-40B4-BE49-F238E27FC236}">
                <a16:creationId xmlns:a16="http://schemas.microsoft.com/office/drawing/2014/main" id="{F40AF520-2428-C6C1-B16B-9B42254A9874}"/>
              </a:ext>
            </a:extLst>
          </p:cNvPr>
          <p:cNvSpPr txBox="1"/>
          <p:nvPr/>
        </p:nvSpPr>
        <p:spPr>
          <a:xfrm>
            <a:off x="5330303" y="1876152"/>
            <a:ext cx="3971786" cy="584775"/>
          </a:xfrm>
          <a:prstGeom prst="rect">
            <a:avLst/>
          </a:prstGeom>
          <a:noFill/>
        </p:spPr>
        <p:txBody>
          <a:bodyPr wrap="square" rtlCol="0">
            <a:spAutoFit/>
          </a:bodyPr>
          <a:lstStyle/>
          <a:p>
            <a:r>
              <a:rPr lang="en-US" altLang="ja-JP" sz="1600" b="1" dirty="0">
                <a:solidFill>
                  <a:srgbClr val="FF0000"/>
                </a:solidFill>
              </a:rPr>
              <a:t>Difficult to meet the needs of motivated students</a:t>
            </a:r>
          </a:p>
        </p:txBody>
      </p:sp>
      <p:sp>
        <p:nvSpPr>
          <p:cNvPr id="13" name="テキスト ボックス 12">
            <a:extLst>
              <a:ext uri="{FF2B5EF4-FFF2-40B4-BE49-F238E27FC236}">
                <a16:creationId xmlns:a16="http://schemas.microsoft.com/office/drawing/2014/main" id="{82543C88-9022-9630-14AA-53BA9C98CE35}"/>
              </a:ext>
            </a:extLst>
          </p:cNvPr>
          <p:cNvSpPr txBox="1"/>
          <p:nvPr/>
        </p:nvSpPr>
        <p:spPr>
          <a:xfrm>
            <a:off x="646597" y="1831464"/>
            <a:ext cx="4083566" cy="830997"/>
          </a:xfrm>
          <a:prstGeom prst="rect">
            <a:avLst/>
          </a:prstGeom>
          <a:noFill/>
        </p:spPr>
        <p:txBody>
          <a:bodyPr wrap="square" rtlCol="0">
            <a:spAutoFit/>
          </a:bodyPr>
          <a:lstStyle/>
          <a:p>
            <a:r>
              <a:rPr lang="en-US" altLang="ja-JP" sz="1600" b="1" dirty="0">
                <a:solidFill>
                  <a:srgbClr val="FF0000"/>
                </a:solidFill>
              </a:rPr>
              <a:t>Over-reliance on student initiative creates a barrier for less self-directed learners.</a:t>
            </a:r>
          </a:p>
        </p:txBody>
      </p:sp>
      <p:sp>
        <p:nvSpPr>
          <p:cNvPr id="19" name="テキスト ボックス 18">
            <a:extLst>
              <a:ext uri="{FF2B5EF4-FFF2-40B4-BE49-F238E27FC236}">
                <a16:creationId xmlns:a16="http://schemas.microsoft.com/office/drawing/2014/main" id="{19D81676-8045-623F-FC2C-191208922A22}"/>
              </a:ext>
            </a:extLst>
          </p:cNvPr>
          <p:cNvSpPr txBox="1"/>
          <p:nvPr/>
        </p:nvSpPr>
        <p:spPr>
          <a:xfrm>
            <a:off x="5897603" y="1312159"/>
            <a:ext cx="2464856" cy="307777"/>
          </a:xfrm>
          <a:prstGeom prst="rect">
            <a:avLst/>
          </a:prstGeom>
          <a:noFill/>
        </p:spPr>
        <p:txBody>
          <a:bodyPr wrap="square" rtlCol="0">
            <a:spAutoFit/>
          </a:bodyPr>
          <a:lstStyle/>
          <a:p>
            <a:r>
              <a:rPr kumimoji="1" lang="en-US" altLang="ja-JP" b="1" dirty="0"/>
              <a:t>University - based </a:t>
            </a:r>
            <a:endParaRPr kumimoji="1" lang="ja-JP" altLang="en-US" b="1" dirty="0"/>
          </a:p>
        </p:txBody>
      </p:sp>
      <p:sp>
        <p:nvSpPr>
          <p:cNvPr id="21" name="テキスト ボックス 20">
            <a:extLst>
              <a:ext uri="{FF2B5EF4-FFF2-40B4-BE49-F238E27FC236}">
                <a16:creationId xmlns:a16="http://schemas.microsoft.com/office/drawing/2014/main" id="{63885223-AC8B-1E76-2A1C-F53677FF0ABE}"/>
              </a:ext>
            </a:extLst>
          </p:cNvPr>
          <p:cNvSpPr txBox="1"/>
          <p:nvPr/>
        </p:nvSpPr>
        <p:spPr>
          <a:xfrm>
            <a:off x="1520510" y="1330259"/>
            <a:ext cx="2109281" cy="307777"/>
          </a:xfrm>
          <a:prstGeom prst="rect">
            <a:avLst/>
          </a:prstGeom>
          <a:noFill/>
        </p:spPr>
        <p:txBody>
          <a:bodyPr wrap="square" rtlCol="0">
            <a:spAutoFit/>
          </a:bodyPr>
          <a:lstStyle/>
          <a:p>
            <a:r>
              <a:rPr kumimoji="1" lang="en-US" altLang="ja-JP" b="1" dirty="0"/>
              <a:t>Team WADA - based </a:t>
            </a:r>
            <a:endParaRPr kumimoji="1" lang="ja-JP" altLang="en-US" b="1" dirty="0"/>
          </a:p>
        </p:txBody>
      </p:sp>
      <p:sp>
        <p:nvSpPr>
          <p:cNvPr id="23" name="矢印: 下 22">
            <a:extLst>
              <a:ext uri="{FF2B5EF4-FFF2-40B4-BE49-F238E27FC236}">
                <a16:creationId xmlns:a16="http://schemas.microsoft.com/office/drawing/2014/main" id="{6127BDC9-08A1-D6B5-1257-A16A706DAE30}"/>
              </a:ext>
            </a:extLst>
          </p:cNvPr>
          <p:cNvSpPr/>
          <p:nvPr/>
        </p:nvSpPr>
        <p:spPr>
          <a:xfrm>
            <a:off x="2249127" y="2695928"/>
            <a:ext cx="439253" cy="484169"/>
          </a:xfrm>
          <a:prstGeom prst="downArrow">
            <a:avLst/>
          </a:prstGeom>
          <a:solidFill>
            <a:srgbClr val="99CCFF"/>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E3CA76EB-354B-BD06-3485-A4FFA0FA9A08}"/>
              </a:ext>
            </a:extLst>
          </p:cNvPr>
          <p:cNvSpPr txBox="1"/>
          <p:nvPr/>
        </p:nvSpPr>
        <p:spPr>
          <a:xfrm>
            <a:off x="493310" y="4321128"/>
            <a:ext cx="8913987" cy="338554"/>
          </a:xfrm>
          <a:prstGeom prst="rect">
            <a:avLst/>
          </a:prstGeom>
          <a:noFill/>
        </p:spPr>
        <p:txBody>
          <a:bodyPr wrap="square" rtlCol="0">
            <a:spAutoFit/>
          </a:bodyPr>
          <a:lstStyle/>
          <a:p>
            <a:r>
              <a:rPr lang="en-US" altLang="ja-JP" sz="1600" b="1" dirty="0">
                <a:solidFill>
                  <a:srgbClr val="132C96"/>
                </a:solidFill>
                <a:latin typeface="Meiryo"/>
                <a:ea typeface="Meiryo"/>
              </a:rPr>
              <a:t>We can bridge the educational gap through Student-Expert Collaboration</a:t>
            </a:r>
            <a:r>
              <a:rPr lang="en-US" altLang="ja-JP" sz="1200" b="1" dirty="0">
                <a:solidFill>
                  <a:srgbClr val="132C96"/>
                </a:solidFill>
                <a:latin typeface="Meiryo"/>
                <a:ea typeface="Meiryo"/>
              </a:rPr>
              <a:t>.</a:t>
            </a:r>
            <a:endParaRPr lang="ja-JP" altLang="en-US" sz="1200" b="1" dirty="0">
              <a:solidFill>
                <a:srgbClr val="132C96"/>
              </a:solidFill>
              <a:latin typeface="Meiryo"/>
              <a:ea typeface="Meiryo"/>
            </a:endParaRPr>
          </a:p>
        </p:txBody>
      </p:sp>
      <p:sp>
        <p:nvSpPr>
          <p:cNvPr id="5" name="テキスト ボックス 4">
            <a:extLst>
              <a:ext uri="{FF2B5EF4-FFF2-40B4-BE49-F238E27FC236}">
                <a16:creationId xmlns:a16="http://schemas.microsoft.com/office/drawing/2014/main" id="{BC63D9FE-7E0D-C719-E2EC-C0D397357E12}"/>
              </a:ext>
            </a:extLst>
          </p:cNvPr>
          <p:cNvSpPr txBox="1"/>
          <p:nvPr/>
        </p:nvSpPr>
        <p:spPr>
          <a:xfrm>
            <a:off x="694016" y="3273321"/>
            <a:ext cx="3988727" cy="584775"/>
          </a:xfrm>
          <a:prstGeom prst="rect">
            <a:avLst/>
          </a:prstGeom>
          <a:noFill/>
        </p:spPr>
        <p:txBody>
          <a:bodyPr wrap="square" rtlCol="0">
            <a:spAutoFit/>
          </a:bodyPr>
          <a:lstStyle/>
          <a:p>
            <a:r>
              <a:rPr lang="en-US" altLang="ja-JP" sz="1600" dirty="0"/>
              <a:t>Formal</a:t>
            </a:r>
            <a:r>
              <a:rPr lang="ja-JP" altLang="en-US" sz="1600" dirty="0"/>
              <a:t> </a:t>
            </a:r>
            <a:r>
              <a:rPr lang="en-US" altLang="ja-JP" sz="1600" dirty="0"/>
              <a:t>curricula in University-based education are necessary</a:t>
            </a:r>
            <a:r>
              <a:rPr kumimoji="1" lang="en-US" altLang="ja-JP" dirty="0"/>
              <a:t>.</a:t>
            </a:r>
            <a:endParaRPr kumimoji="1" lang="ja-JP" altLang="en-US" dirty="0"/>
          </a:p>
        </p:txBody>
      </p:sp>
      <p:sp>
        <p:nvSpPr>
          <p:cNvPr id="6" name="矢印: 下 5">
            <a:extLst>
              <a:ext uri="{FF2B5EF4-FFF2-40B4-BE49-F238E27FC236}">
                <a16:creationId xmlns:a16="http://schemas.microsoft.com/office/drawing/2014/main" id="{3886CED4-0901-9F2E-348A-72042BF140AE}"/>
              </a:ext>
            </a:extLst>
          </p:cNvPr>
          <p:cNvSpPr/>
          <p:nvPr/>
        </p:nvSpPr>
        <p:spPr>
          <a:xfrm>
            <a:off x="6645114" y="2695928"/>
            <a:ext cx="439253" cy="484169"/>
          </a:xfrm>
          <a:prstGeom prst="downArrow">
            <a:avLst/>
          </a:prstGeom>
          <a:solidFill>
            <a:srgbClr val="99CCFF"/>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E210A7C4-FE76-3356-3470-A2437D7F2EC1}"/>
              </a:ext>
            </a:extLst>
          </p:cNvPr>
          <p:cNvSpPr txBox="1"/>
          <p:nvPr/>
        </p:nvSpPr>
        <p:spPr>
          <a:xfrm>
            <a:off x="4950304" y="3279537"/>
            <a:ext cx="3891513" cy="584775"/>
          </a:xfrm>
          <a:prstGeom prst="rect">
            <a:avLst/>
          </a:prstGeom>
          <a:noFill/>
        </p:spPr>
        <p:txBody>
          <a:bodyPr wrap="square" rtlCol="0">
            <a:spAutoFit/>
          </a:bodyPr>
          <a:lstStyle/>
          <a:p>
            <a:r>
              <a:rPr lang="en-US" altLang="ja-JP" sz="1600" dirty="0"/>
              <a:t>Introducing Team WADA to students or joining as a lecturer.</a:t>
            </a:r>
            <a:endParaRPr lang="ja-JP" altLang="en-US" sz="1600" dirty="0"/>
          </a:p>
        </p:txBody>
      </p:sp>
    </p:spTree>
    <p:extLst>
      <p:ext uri="{BB962C8B-B14F-4D97-AF65-F5344CB8AC3E}">
        <p14:creationId xmlns:p14="http://schemas.microsoft.com/office/powerpoint/2010/main" val="10247941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96BDF0-B52D-4804-7595-7BC213B37FA7}"/>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CBD41638-331B-169B-8663-C58A25469C86}"/>
              </a:ext>
            </a:extLst>
          </p:cNvPr>
          <p:cNvPicPr>
            <a:picLocks noChangeAspect="1"/>
          </p:cNvPicPr>
          <p:nvPr/>
        </p:nvPicPr>
        <p:blipFill>
          <a:blip r:embed="rId3">
            <a:alphaModFix amt="16000"/>
            <a:extLst>
              <a:ext uri="{BEBA8EAE-BF5A-486C-A8C5-ECC9F3942E4B}">
                <a14:imgProps xmlns:a14="http://schemas.microsoft.com/office/drawing/2010/main">
                  <a14:imgLayer r:embed="rId4">
                    <a14:imgEffect>
                      <a14:sharpenSoften amount="-50000"/>
                    </a14:imgEffect>
                    <a14:imgEffect>
                      <a14:colorTemperature colorTemp="5300"/>
                    </a14:imgEffect>
                  </a14:imgLayer>
                </a14:imgProps>
              </a:ext>
            </a:extLst>
          </a:blip>
          <a:srcRect t="16497"/>
          <a:stretch>
            <a:fillRect/>
          </a:stretch>
        </p:blipFill>
        <p:spPr>
          <a:xfrm>
            <a:off x="0" y="1188270"/>
            <a:ext cx="9144000" cy="3722394"/>
          </a:xfrm>
          <a:prstGeom prst="rect">
            <a:avLst/>
          </a:prstGeom>
        </p:spPr>
      </p:pic>
      <p:sp>
        <p:nvSpPr>
          <p:cNvPr id="500" name="Google Shape;500;p61">
            <a:extLst>
              <a:ext uri="{FF2B5EF4-FFF2-40B4-BE49-F238E27FC236}">
                <a16:creationId xmlns:a16="http://schemas.microsoft.com/office/drawing/2014/main" id="{15ECB22F-31AB-8CD5-3288-0B40FD57A370}"/>
              </a:ext>
            </a:extLst>
          </p:cNvPr>
          <p:cNvSpPr txBox="1"/>
          <p:nvPr/>
        </p:nvSpPr>
        <p:spPr>
          <a:xfrm>
            <a:off x="2583959" y="311515"/>
            <a:ext cx="3886415" cy="581698"/>
          </a:xfrm>
          <a:prstGeom prst="rect">
            <a:avLst/>
          </a:prstGeom>
          <a:noFill/>
          <a:ln>
            <a:noFill/>
          </a:ln>
        </p:spPr>
        <p:txBody>
          <a:bodyPr spcFirstLastPara="1" wrap="square" lIns="0" tIns="0" rIns="0" bIns="0" anchor="t" anchorCtr="0">
            <a:spAutoFit/>
          </a:bodyPr>
          <a:lstStyle/>
          <a:p>
            <a:pPr marL="0" marR="0" lvl="0" indent="0" algn="l" rtl="0">
              <a:lnSpc>
                <a:spcPct val="139979"/>
              </a:lnSpc>
              <a:spcBef>
                <a:spcPts val="0"/>
              </a:spcBef>
              <a:spcAft>
                <a:spcPts val="0"/>
              </a:spcAft>
              <a:buClr>
                <a:srgbClr val="132C96"/>
              </a:buClr>
              <a:buSzPts val="2400"/>
              <a:buFont typeface="Noto Sans JP"/>
              <a:buNone/>
            </a:pPr>
            <a:r>
              <a:rPr lang="en-US" altLang="ja" sz="2700" b="1" dirty="0">
                <a:solidFill>
                  <a:srgbClr val="132C96"/>
                </a:solidFill>
                <a:latin typeface="Arial" panose="020B0604020202020204" pitchFamily="34" charset="0"/>
                <a:ea typeface="Meiryo"/>
                <a:cs typeface="Arial" panose="020B0604020202020204" pitchFamily="34" charset="0"/>
                <a:sym typeface="Meiryo"/>
              </a:rPr>
              <a:t>Thank you for listening!</a:t>
            </a:r>
          </a:p>
        </p:txBody>
      </p:sp>
      <p:pic>
        <p:nvPicPr>
          <p:cNvPr id="20" name="Picture 5" descr="ABOUT US | チームWADA">
            <a:extLst>
              <a:ext uri="{FF2B5EF4-FFF2-40B4-BE49-F238E27FC236}">
                <a16:creationId xmlns:a16="http://schemas.microsoft.com/office/drawing/2014/main" id="{8B5FA115-D006-F9BB-3D7D-4B7DC10DEBF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521" r="7521"/>
          <a:stretch>
            <a:fillRect/>
          </a:stretch>
        </p:blipFill>
        <p:spPr bwMode="auto">
          <a:xfrm>
            <a:off x="3627166" y="1623874"/>
            <a:ext cx="1800000" cy="1800000"/>
          </a:xfrm>
          <a:prstGeom prst="ellipse">
            <a:avLst/>
          </a:prstGeom>
          <a:ln w="38100" cap="rnd">
            <a:solidFill>
              <a:srgbClr val="132C96"/>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21" name="図 20">
            <a:extLst>
              <a:ext uri="{FF2B5EF4-FFF2-40B4-BE49-F238E27FC236}">
                <a16:creationId xmlns:a16="http://schemas.microsoft.com/office/drawing/2014/main" id="{982705F7-4F36-3ED7-82FD-608F230B61D6}"/>
              </a:ext>
            </a:extLst>
          </p:cNvPr>
          <p:cNvPicPr>
            <a:picLocks noChangeAspect="1"/>
          </p:cNvPicPr>
          <p:nvPr/>
        </p:nvPicPr>
        <p:blipFill rotWithShape="1">
          <a:blip r:embed="rId6"/>
          <a:srcRect l="4233" t="35006" r="41138" b="24014"/>
          <a:stretch>
            <a:fillRect/>
          </a:stretch>
        </p:blipFill>
        <p:spPr>
          <a:xfrm>
            <a:off x="965570" y="1612407"/>
            <a:ext cx="1800000" cy="1800000"/>
          </a:xfrm>
          <a:prstGeom prst="ellipse">
            <a:avLst/>
          </a:prstGeom>
          <a:ln w="38100" cap="rnd">
            <a:solidFill>
              <a:srgbClr val="132C96"/>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pSp>
        <p:nvGrpSpPr>
          <p:cNvPr id="24" name="グループ化 23">
            <a:extLst>
              <a:ext uri="{FF2B5EF4-FFF2-40B4-BE49-F238E27FC236}">
                <a16:creationId xmlns:a16="http://schemas.microsoft.com/office/drawing/2014/main" id="{C56654E8-5D9B-441E-D7D5-C92EE1A152FC}"/>
              </a:ext>
            </a:extLst>
          </p:cNvPr>
          <p:cNvGrpSpPr/>
          <p:nvPr/>
        </p:nvGrpSpPr>
        <p:grpSpPr>
          <a:xfrm>
            <a:off x="6147546" y="1374236"/>
            <a:ext cx="2557597" cy="3180729"/>
            <a:chOff x="6573644" y="1581427"/>
            <a:chExt cx="2323281" cy="2766958"/>
          </a:xfrm>
        </p:grpSpPr>
        <p:sp>
          <p:nvSpPr>
            <p:cNvPr id="23" name="四角形: 角を丸くする 22">
              <a:extLst>
                <a:ext uri="{FF2B5EF4-FFF2-40B4-BE49-F238E27FC236}">
                  <a16:creationId xmlns:a16="http://schemas.microsoft.com/office/drawing/2014/main" id="{5ED698BC-A5B1-4F7B-B8AD-EC5089E246D4}"/>
                </a:ext>
              </a:extLst>
            </p:cNvPr>
            <p:cNvSpPr/>
            <p:nvPr/>
          </p:nvSpPr>
          <p:spPr>
            <a:xfrm>
              <a:off x="6573644" y="1581427"/>
              <a:ext cx="2323281" cy="2766958"/>
            </a:xfrm>
            <a:prstGeom prst="roundRect">
              <a:avLst/>
            </a:prstGeom>
            <a:solidFill>
              <a:schemeClr val="bg1"/>
            </a:solidFill>
            <a:ln w="38100">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2" name="図 21">
              <a:extLst>
                <a:ext uri="{FF2B5EF4-FFF2-40B4-BE49-F238E27FC236}">
                  <a16:creationId xmlns:a16="http://schemas.microsoft.com/office/drawing/2014/main" id="{4850D494-8A9E-8C5A-AFE9-F15F3E6FEF23}"/>
                </a:ext>
              </a:extLst>
            </p:cNvPr>
            <p:cNvPicPr>
              <a:picLocks noChangeAspect="1"/>
            </p:cNvPicPr>
            <p:nvPr/>
          </p:nvPicPr>
          <p:blipFill>
            <a:blip r:embed="rId7"/>
            <a:srcRect l="2296" t="8577"/>
            <a:stretch>
              <a:fillRect/>
            </a:stretch>
          </p:blipFill>
          <p:spPr>
            <a:xfrm>
              <a:off x="6742609" y="1706216"/>
              <a:ext cx="1985349" cy="261164"/>
            </a:xfrm>
            <a:prstGeom prst="rect">
              <a:avLst/>
            </a:prstGeom>
            <a:ln>
              <a:noFill/>
            </a:ln>
          </p:spPr>
        </p:pic>
      </p:grpSp>
      <p:grpSp>
        <p:nvGrpSpPr>
          <p:cNvPr id="14" name="グループ化 13">
            <a:extLst>
              <a:ext uri="{FF2B5EF4-FFF2-40B4-BE49-F238E27FC236}">
                <a16:creationId xmlns:a16="http://schemas.microsoft.com/office/drawing/2014/main" id="{5A495399-C16E-6862-71FF-58B755170CEA}"/>
              </a:ext>
            </a:extLst>
          </p:cNvPr>
          <p:cNvGrpSpPr/>
          <p:nvPr/>
        </p:nvGrpSpPr>
        <p:grpSpPr>
          <a:xfrm>
            <a:off x="6559666" y="2512407"/>
            <a:ext cx="1800000" cy="1800000"/>
            <a:chOff x="6583499" y="1520490"/>
            <a:chExt cx="2329956" cy="2228041"/>
          </a:xfrm>
        </p:grpSpPr>
        <p:pic>
          <p:nvPicPr>
            <p:cNvPr id="3" name="図 2">
              <a:extLst>
                <a:ext uri="{FF2B5EF4-FFF2-40B4-BE49-F238E27FC236}">
                  <a16:creationId xmlns:a16="http://schemas.microsoft.com/office/drawing/2014/main" id="{CB09C2E0-0205-090A-A3E1-7BB48ACB713F}"/>
                </a:ext>
              </a:extLst>
            </p:cNvPr>
            <p:cNvPicPr>
              <a:picLocks noChangeAspect="1"/>
            </p:cNvPicPr>
            <p:nvPr/>
          </p:nvPicPr>
          <p:blipFill>
            <a:blip r:embed="rId8"/>
            <a:stretch>
              <a:fillRect/>
            </a:stretch>
          </p:blipFill>
          <p:spPr>
            <a:xfrm>
              <a:off x="6787154" y="1675742"/>
              <a:ext cx="1922646" cy="1917539"/>
            </a:xfrm>
            <a:prstGeom prst="rect">
              <a:avLst/>
            </a:prstGeom>
          </p:spPr>
        </p:pic>
        <p:sp>
          <p:nvSpPr>
            <p:cNvPr id="13" name="四角形: 角を丸くする 12">
              <a:extLst>
                <a:ext uri="{FF2B5EF4-FFF2-40B4-BE49-F238E27FC236}">
                  <a16:creationId xmlns:a16="http://schemas.microsoft.com/office/drawing/2014/main" id="{5541CE41-EFC0-C684-F5F2-A58BDE2B0B4B}"/>
                </a:ext>
              </a:extLst>
            </p:cNvPr>
            <p:cNvSpPr/>
            <p:nvPr/>
          </p:nvSpPr>
          <p:spPr>
            <a:xfrm>
              <a:off x="6583499" y="1520490"/>
              <a:ext cx="2329956" cy="2228041"/>
            </a:xfrm>
            <a:prstGeom prst="roundRect">
              <a:avLst/>
            </a:prstGeom>
            <a:noFill/>
            <a:ln w="28575">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7" name="テキスト ボックス 16">
            <a:extLst>
              <a:ext uri="{FF2B5EF4-FFF2-40B4-BE49-F238E27FC236}">
                <a16:creationId xmlns:a16="http://schemas.microsoft.com/office/drawing/2014/main" id="{6871F623-D23B-B13D-D7AA-8EB13919E7E2}"/>
              </a:ext>
            </a:extLst>
          </p:cNvPr>
          <p:cNvSpPr txBox="1"/>
          <p:nvPr/>
        </p:nvSpPr>
        <p:spPr>
          <a:xfrm>
            <a:off x="6470374" y="1901681"/>
            <a:ext cx="2251721" cy="738664"/>
          </a:xfrm>
          <a:prstGeom prst="rect">
            <a:avLst/>
          </a:prstGeom>
          <a:noFill/>
        </p:spPr>
        <p:txBody>
          <a:bodyPr wrap="square" rtlCol="0">
            <a:spAutoFit/>
          </a:bodyPr>
          <a:lstStyle/>
          <a:p>
            <a:r>
              <a:rPr kumimoji="1" lang="en-US" altLang="ja-JP" dirty="0"/>
              <a:t>Scan the QR code to learn more and join us!</a:t>
            </a:r>
          </a:p>
          <a:p>
            <a:endParaRPr kumimoji="1" lang="ja-JP" altLang="en-US" dirty="0"/>
          </a:p>
        </p:txBody>
      </p:sp>
      <p:grpSp>
        <p:nvGrpSpPr>
          <p:cNvPr id="42" name="グループ化 41">
            <a:extLst>
              <a:ext uri="{FF2B5EF4-FFF2-40B4-BE49-F238E27FC236}">
                <a16:creationId xmlns:a16="http://schemas.microsoft.com/office/drawing/2014/main" id="{F138215B-DB17-2624-B723-99AD7B90BF01}"/>
              </a:ext>
            </a:extLst>
          </p:cNvPr>
          <p:cNvGrpSpPr/>
          <p:nvPr/>
        </p:nvGrpSpPr>
        <p:grpSpPr>
          <a:xfrm>
            <a:off x="941667" y="3571402"/>
            <a:ext cx="2315158" cy="292388"/>
            <a:chOff x="875861" y="3050843"/>
            <a:chExt cx="2315158" cy="292388"/>
          </a:xfrm>
        </p:grpSpPr>
        <p:grpSp>
          <p:nvGrpSpPr>
            <p:cNvPr id="32" name="グループ化 31">
              <a:extLst>
                <a:ext uri="{FF2B5EF4-FFF2-40B4-BE49-F238E27FC236}">
                  <a16:creationId xmlns:a16="http://schemas.microsoft.com/office/drawing/2014/main" id="{17C5C607-06D1-D1B6-28D8-978367529A59}"/>
                </a:ext>
              </a:extLst>
            </p:cNvPr>
            <p:cNvGrpSpPr/>
            <p:nvPr/>
          </p:nvGrpSpPr>
          <p:grpSpPr>
            <a:xfrm>
              <a:off x="875861" y="3071037"/>
              <a:ext cx="1958024" cy="252001"/>
              <a:chOff x="528096" y="3058667"/>
              <a:chExt cx="1958024" cy="252001"/>
            </a:xfrm>
          </p:grpSpPr>
          <p:sp>
            <p:nvSpPr>
              <p:cNvPr id="28" name="正方形/長方形 27">
                <a:extLst>
                  <a:ext uri="{FF2B5EF4-FFF2-40B4-BE49-F238E27FC236}">
                    <a16:creationId xmlns:a16="http://schemas.microsoft.com/office/drawing/2014/main" id="{3A35A1BE-E25A-DBF7-D1F4-4AFF9B99F968}"/>
                  </a:ext>
                </a:extLst>
              </p:cNvPr>
              <p:cNvSpPr/>
              <p:nvPr/>
            </p:nvSpPr>
            <p:spPr>
              <a:xfrm>
                <a:off x="775404" y="3058667"/>
                <a:ext cx="1446587" cy="252000"/>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フローチャート: 論理積ゲート 28">
                <a:extLst>
                  <a:ext uri="{FF2B5EF4-FFF2-40B4-BE49-F238E27FC236}">
                    <a16:creationId xmlns:a16="http://schemas.microsoft.com/office/drawing/2014/main" id="{1CE22E5A-80CC-6075-FE0F-67E0E320AB9B}"/>
                  </a:ext>
                </a:extLst>
              </p:cNvPr>
              <p:cNvSpPr/>
              <p:nvPr/>
            </p:nvSpPr>
            <p:spPr>
              <a:xfrm>
                <a:off x="2211800" y="3058668"/>
                <a:ext cx="274320" cy="252000"/>
              </a:xfrm>
              <a:prstGeom prst="flowChartDelay">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フローチャート: 論理積ゲート 29">
                <a:extLst>
                  <a:ext uri="{FF2B5EF4-FFF2-40B4-BE49-F238E27FC236}">
                    <a16:creationId xmlns:a16="http://schemas.microsoft.com/office/drawing/2014/main" id="{323D0A7D-5767-7D0B-8283-156BB3C424FC}"/>
                  </a:ext>
                </a:extLst>
              </p:cNvPr>
              <p:cNvSpPr/>
              <p:nvPr/>
            </p:nvSpPr>
            <p:spPr>
              <a:xfrm rot="10800000">
                <a:off x="528096" y="3059011"/>
                <a:ext cx="268829" cy="251656"/>
              </a:xfrm>
              <a:prstGeom prst="flowChartDelay">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1" name="テキスト ボックス 30">
              <a:extLst>
                <a:ext uri="{FF2B5EF4-FFF2-40B4-BE49-F238E27FC236}">
                  <a16:creationId xmlns:a16="http://schemas.microsoft.com/office/drawing/2014/main" id="{FC9E280C-4E84-D563-A235-D6F3DED23527}"/>
                </a:ext>
              </a:extLst>
            </p:cNvPr>
            <p:cNvSpPr txBox="1"/>
            <p:nvPr/>
          </p:nvSpPr>
          <p:spPr>
            <a:xfrm>
              <a:off x="899764" y="3050843"/>
              <a:ext cx="2291255" cy="292388"/>
            </a:xfrm>
            <a:prstGeom prst="rect">
              <a:avLst/>
            </a:prstGeom>
            <a:noFill/>
          </p:spPr>
          <p:txBody>
            <a:bodyPr wrap="square" rtlCol="0">
              <a:spAutoFit/>
            </a:bodyPr>
            <a:lstStyle/>
            <a:p>
              <a:r>
                <a:rPr kumimoji="1" lang="en-US" altLang="ja-JP" sz="1300" dirty="0">
                  <a:solidFill>
                    <a:schemeClr val="bg1"/>
                  </a:solidFill>
                </a:rPr>
                <a:t>Student Representative</a:t>
              </a:r>
              <a:endParaRPr kumimoji="1" lang="ja-JP" altLang="en-US" sz="1300" dirty="0">
                <a:solidFill>
                  <a:schemeClr val="bg1"/>
                </a:solidFill>
              </a:endParaRPr>
            </a:p>
          </p:txBody>
        </p:sp>
      </p:grpSp>
      <p:grpSp>
        <p:nvGrpSpPr>
          <p:cNvPr id="43" name="グループ化 42">
            <a:extLst>
              <a:ext uri="{FF2B5EF4-FFF2-40B4-BE49-F238E27FC236}">
                <a16:creationId xmlns:a16="http://schemas.microsoft.com/office/drawing/2014/main" id="{77CE7C51-3496-E1D5-72C8-099EB2D765B7}"/>
              </a:ext>
            </a:extLst>
          </p:cNvPr>
          <p:cNvGrpSpPr/>
          <p:nvPr/>
        </p:nvGrpSpPr>
        <p:grpSpPr>
          <a:xfrm>
            <a:off x="3593337" y="3571402"/>
            <a:ext cx="1958024" cy="292388"/>
            <a:chOff x="3548154" y="3031903"/>
            <a:chExt cx="1958024" cy="292388"/>
          </a:xfrm>
        </p:grpSpPr>
        <p:grpSp>
          <p:nvGrpSpPr>
            <p:cNvPr id="33" name="グループ化 32">
              <a:extLst>
                <a:ext uri="{FF2B5EF4-FFF2-40B4-BE49-F238E27FC236}">
                  <a16:creationId xmlns:a16="http://schemas.microsoft.com/office/drawing/2014/main" id="{3D7E244D-2B33-CA46-2D88-01D0CAE9EE95}"/>
                </a:ext>
              </a:extLst>
            </p:cNvPr>
            <p:cNvGrpSpPr/>
            <p:nvPr/>
          </p:nvGrpSpPr>
          <p:grpSpPr>
            <a:xfrm>
              <a:off x="3548154" y="3058667"/>
              <a:ext cx="1958024" cy="252001"/>
              <a:chOff x="528096" y="3058667"/>
              <a:chExt cx="1958024" cy="252001"/>
            </a:xfrm>
          </p:grpSpPr>
          <p:sp>
            <p:nvSpPr>
              <p:cNvPr id="34" name="正方形/長方形 33">
                <a:extLst>
                  <a:ext uri="{FF2B5EF4-FFF2-40B4-BE49-F238E27FC236}">
                    <a16:creationId xmlns:a16="http://schemas.microsoft.com/office/drawing/2014/main" id="{F6A1700D-F438-9142-5D27-275C2649E814}"/>
                  </a:ext>
                </a:extLst>
              </p:cNvPr>
              <p:cNvSpPr/>
              <p:nvPr/>
            </p:nvSpPr>
            <p:spPr>
              <a:xfrm>
                <a:off x="775404" y="3058667"/>
                <a:ext cx="1446587" cy="252000"/>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フローチャート: 論理積ゲート 34">
                <a:extLst>
                  <a:ext uri="{FF2B5EF4-FFF2-40B4-BE49-F238E27FC236}">
                    <a16:creationId xmlns:a16="http://schemas.microsoft.com/office/drawing/2014/main" id="{4AFDD92B-0DD1-BA57-F5BD-7E9F146D264F}"/>
                  </a:ext>
                </a:extLst>
              </p:cNvPr>
              <p:cNvSpPr/>
              <p:nvPr/>
            </p:nvSpPr>
            <p:spPr>
              <a:xfrm>
                <a:off x="2211800" y="3058668"/>
                <a:ext cx="274320" cy="252000"/>
              </a:xfrm>
              <a:prstGeom prst="flowChartDelay">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フローチャート: 論理積ゲート 35">
                <a:extLst>
                  <a:ext uri="{FF2B5EF4-FFF2-40B4-BE49-F238E27FC236}">
                    <a16:creationId xmlns:a16="http://schemas.microsoft.com/office/drawing/2014/main" id="{EF0E2D12-82B9-68BC-B73D-8BFDACDC81D4}"/>
                  </a:ext>
                </a:extLst>
              </p:cNvPr>
              <p:cNvSpPr/>
              <p:nvPr/>
            </p:nvSpPr>
            <p:spPr>
              <a:xfrm rot="10800000">
                <a:off x="528096" y="3059011"/>
                <a:ext cx="268829" cy="251656"/>
              </a:xfrm>
              <a:prstGeom prst="flowChartDelay">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7" name="テキスト ボックス 36">
              <a:extLst>
                <a:ext uri="{FF2B5EF4-FFF2-40B4-BE49-F238E27FC236}">
                  <a16:creationId xmlns:a16="http://schemas.microsoft.com/office/drawing/2014/main" id="{91432835-6596-4F67-895E-251AAADAAA7D}"/>
                </a:ext>
              </a:extLst>
            </p:cNvPr>
            <p:cNvSpPr txBox="1"/>
            <p:nvPr/>
          </p:nvSpPr>
          <p:spPr>
            <a:xfrm>
              <a:off x="3891563" y="3031903"/>
              <a:ext cx="1507519" cy="292388"/>
            </a:xfrm>
            <a:prstGeom prst="rect">
              <a:avLst/>
            </a:prstGeom>
            <a:noFill/>
          </p:spPr>
          <p:txBody>
            <a:bodyPr wrap="square" rtlCol="0">
              <a:spAutoFit/>
            </a:bodyPr>
            <a:lstStyle/>
            <a:p>
              <a:r>
                <a:rPr kumimoji="1" lang="en-US" altLang="ja-JP" sz="1300" dirty="0">
                  <a:solidFill>
                    <a:schemeClr val="bg1"/>
                  </a:solidFill>
                </a:rPr>
                <a:t>Representative</a:t>
              </a:r>
              <a:endParaRPr kumimoji="1" lang="ja-JP" altLang="en-US" sz="1300" dirty="0">
                <a:solidFill>
                  <a:schemeClr val="bg1"/>
                </a:solidFill>
              </a:endParaRPr>
            </a:p>
          </p:txBody>
        </p:sp>
      </p:grpSp>
      <p:sp>
        <p:nvSpPr>
          <p:cNvPr id="38" name="テキスト ボックス 37">
            <a:extLst>
              <a:ext uri="{FF2B5EF4-FFF2-40B4-BE49-F238E27FC236}">
                <a16:creationId xmlns:a16="http://schemas.microsoft.com/office/drawing/2014/main" id="{814E18A8-5984-1840-18F4-2B7853101095}"/>
              </a:ext>
            </a:extLst>
          </p:cNvPr>
          <p:cNvSpPr txBox="1"/>
          <p:nvPr/>
        </p:nvSpPr>
        <p:spPr>
          <a:xfrm>
            <a:off x="1123169" y="3875624"/>
            <a:ext cx="1828800" cy="369332"/>
          </a:xfrm>
          <a:prstGeom prst="rect">
            <a:avLst/>
          </a:prstGeom>
          <a:noFill/>
        </p:spPr>
        <p:txBody>
          <a:bodyPr wrap="square" rtlCol="0">
            <a:spAutoFit/>
          </a:bodyPr>
          <a:lstStyle/>
          <a:p>
            <a:r>
              <a:rPr kumimoji="1" lang="en-US" altLang="ja-JP" sz="1800" b="1" dirty="0">
                <a:solidFill>
                  <a:schemeClr val="accent1"/>
                </a:solidFill>
              </a:rPr>
              <a:t>Kanae Sasai</a:t>
            </a:r>
            <a:endParaRPr kumimoji="1" lang="ja-JP" altLang="en-US" sz="1800" b="1" dirty="0">
              <a:solidFill>
                <a:schemeClr val="accent1"/>
              </a:solidFill>
            </a:endParaRPr>
          </a:p>
        </p:txBody>
      </p:sp>
      <p:sp>
        <p:nvSpPr>
          <p:cNvPr id="39" name="テキスト ボックス 38">
            <a:extLst>
              <a:ext uri="{FF2B5EF4-FFF2-40B4-BE49-F238E27FC236}">
                <a16:creationId xmlns:a16="http://schemas.microsoft.com/office/drawing/2014/main" id="{3E13E87C-2AC4-5051-34A2-D63705DEB8C5}"/>
              </a:ext>
            </a:extLst>
          </p:cNvPr>
          <p:cNvSpPr txBox="1"/>
          <p:nvPr/>
        </p:nvSpPr>
        <p:spPr>
          <a:xfrm>
            <a:off x="3721240" y="3875624"/>
            <a:ext cx="1938529" cy="369332"/>
          </a:xfrm>
          <a:prstGeom prst="rect">
            <a:avLst/>
          </a:prstGeom>
          <a:noFill/>
        </p:spPr>
        <p:txBody>
          <a:bodyPr wrap="square" rtlCol="0">
            <a:spAutoFit/>
          </a:bodyPr>
          <a:lstStyle/>
          <a:p>
            <a:r>
              <a:rPr kumimoji="1" lang="en-US" altLang="ja-JP" sz="1800" b="1" dirty="0">
                <a:solidFill>
                  <a:schemeClr val="accent1"/>
                </a:solidFill>
              </a:rPr>
              <a:t>Hiroto Kitahara</a:t>
            </a:r>
            <a:endParaRPr kumimoji="1" lang="ja-JP" altLang="en-US" sz="1800" b="1" dirty="0">
              <a:solidFill>
                <a:schemeClr val="accent1"/>
              </a:solidFill>
            </a:endParaRPr>
          </a:p>
        </p:txBody>
      </p:sp>
      <p:sp>
        <p:nvSpPr>
          <p:cNvPr id="41" name="テキスト ボックス 40">
            <a:extLst>
              <a:ext uri="{FF2B5EF4-FFF2-40B4-BE49-F238E27FC236}">
                <a16:creationId xmlns:a16="http://schemas.microsoft.com/office/drawing/2014/main" id="{FD35759F-0FAD-7476-CA6D-CC2DCEF72EDE}"/>
              </a:ext>
            </a:extLst>
          </p:cNvPr>
          <p:cNvSpPr txBox="1"/>
          <p:nvPr/>
        </p:nvSpPr>
        <p:spPr>
          <a:xfrm>
            <a:off x="902392" y="4416227"/>
            <a:ext cx="2462968" cy="323165"/>
          </a:xfrm>
          <a:prstGeom prst="rect">
            <a:avLst/>
          </a:prstGeom>
          <a:noFill/>
        </p:spPr>
        <p:txBody>
          <a:bodyPr wrap="square">
            <a:spAutoFit/>
          </a:bodyPr>
          <a:lstStyle/>
          <a:p>
            <a:r>
              <a:rPr lang="ja-JP" altLang="ja-JP" sz="1500" dirty="0"/>
              <a:t>luv.06.kana@gmail.com</a:t>
            </a:r>
            <a:endParaRPr lang="ja-JP" altLang="en-US" sz="1500" dirty="0"/>
          </a:p>
        </p:txBody>
      </p:sp>
      <p:cxnSp>
        <p:nvCxnSpPr>
          <p:cNvPr id="45" name="直線コネクタ 44">
            <a:extLst>
              <a:ext uri="{FF2B5EF4-FFF2-40B4-BE49-F238E27FC236}">
                <a16:creationId xmlns:a16="http://schemas.microsoft.com/office/drawing/2014/main" id="{22EE975A-524F-3C59-0913-792D8CD26568}"/>
              </a:ext>
            </a:extLst>
          </p:cNvPr>
          <p:cNvCxnSpPr>
            <a:cxnSpLocks/>
          </p:cNvCxnSpPr>
          <p:nvPr/>
        </p:nvCxnSpPr>
        <p:spPr>
          <a:xfrm>
            <a:off x="2136721" y="991184"/>
            <a:ext cx="1800000"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46" name="直線コネクタ 45">
            <a:extLst>
              <a:ext uri="{FF2B5EF4-FFF2-40B4-BE49-F238E27FC236}">
                <a16:creationId xmlns:a16="http://schemas.microsoft.com/office/drawing/2014/main" id="{4CA3848F-0D8F-336E-0D1A-60FB9D074E23}"/>
              </a:ext>
            </a:extLst>
          </p:cNvPr>
          <p:cNvCxnSpPr>
            <a:cxnSpLocks/>
          </p:cNvCxnSpPr>
          <p:nvPr/>
        </p:nvCxnSpPr>
        <p:spPr>
          <a:xfrm>
            <a:off x="5230048" y="998327"/>
            <a:ext cx="1799041" cy="0"/>
          </a:xfrm>
          <a:prstGeom prst="line">
            <a:avLst/>
          </a:prstGeom>
        </p:spPr>
        <p:style>
          <a:lnRef idx="3">
            <a:schemeClr val="accent1"/>
          </a:lnRef>
          <a:fillRef idx="0">
            <a:schemeClr val="accent1"/>
          </a:fillRef>
          <a:effectRef idx="2">
            <a:schemeClr val="accent1"/>
          </a:effectRef>
          <a:fontRef idx="minor">
            <a:schemeClr val="tx1"/>
          </a:fontRef>
        </p:style>
      </p:cxnSp>
      <p:sp>
        <p:nvSpPr>
          <p:cNvPr id="49" name="楕円 48">
            <a:extLst>
              <a:ext uri="{FF2B5EF4-FFF2-40B4-BE49-F238E27FC236}">
                <a16:creationId xmlns:a16="http://schemas.microsoft.com/office/drawing/2014/main" id="{47519B41-02EB-7EE7-E8E2-358E112AC4CB}"/>
              </a:ext>
            </a:extLst>
          </p:cNvPr>
          <p:cNvSpPr/>
          <p:nvPr/>
        </p:nvSpPr>
        <p:spPr>
          <a:xfrm>
            <a:off x="4517999" y="945712"/>
            <a:ext cx="90000" cy="90000"/>
          </a:xfrm>
          <a:prstGeom prst="ellipse">
            <a:avLst/>
          </a:prstGeom>
          <a:solidFill>
            <a:srgbClr val="99CCFF"/>
          </a:solidFill>
          <a:ln>
            <a:solidFill>
              <a:srgbClr val="99CC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楕円 49">
            <a:extLst>
              <a:ext uri="{FF2B5EF4-FFF2-40B4-BE49-F238E27FC236}">
                <a16:creationId xmlns:a16="http://schemas.microsoft.com/office/drawing/2014/main" id="{083D5349-01FD-70DC-7561-6FA7E6319796}"/>
              </a:ext>
            </a:extLst>
          </p:cNvPr>
          <p:cNvSpPr/>
          <p:nvPr/>
        </p:nvSpPr>
        <p:spPr>
          <a:xfrm>
            <a:off x="4892444" y="950741"/>
            <a:ext cx="90000" cy="90000"/>
          </a:xfrm>
          <a:prstGeom prst="ellipse">
            <a:avLst/>
          </a:prstGeom>
          <a:solidFill>
            <a:srgbClr val="132C96"/>
          </a:solidFill>
          <a:ln>
            <a:solidFill>
              <a:srgbClr val="132C9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楕円 50">
            <a:extLst>
              <a:ext uri="{FF2B5EF4-FFF2-40B4-BE49-F238E27FC236}">
                <a16:creationId xmlns:a16="http://schemas.microsoft.com/office/drawing/2014/main" id="{D77A57B8-25CE-4268-A007-D6856708B31D}"/>
              </a:ext>
            </a:extLst>
          </p:cNvPr>
          <p:cNvSpPr/>
          <p:nvPr/>
        </p:nvSpPr>
        <p:spPr>
          <a:xfrm>
            <a:off x="4151080" y="942352"/>
            <a:ext cx="90000" cy="90000"/>
          </a:xfrm>
          <a:prstGeom prst="ellipse">
            <a:avLst/>
          </a:prstGeom>
          <a:solidFill>
            <a:srgbClr val="132C96"/>
          </a:solidFill>
          <a:ln>
            <a:solidFill>
              <a:srgbClr val="132C9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2" name="直線コネクタ 51">
            <a:extLst>
              <a:ext uri="{FF2B5EF4-FFF2-40B4-BE49-F238E27FC236}">
                <a16:creationId xmlns:a16="http://schemas.microsoft.com/office/drawing/2014/main" id="{60A0E611-48DB-3C90-8937-A51DE83349EC}"/>
              </a:ext>
            </a:extLst>
          </p:cNvPr>
          <p:cNvCxnSpPr>
            <a:cxnSpLocks/>
          </p:cNvCxnSpPr>
          <p:nvPr/>
        </p:nvCxnSpPr>
        <p:spPr>
          <a:xfrm>
            <a:off x="696790" y="4308706"/>
            <a:ext cx="1080000"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55" name="直線コネクタ 54">
            <a:extLst>
              <a:ext uri="{FF2B5EF4-FFF2-40B4-BE49-F238E27FC236}">
                <a16:creationId xmlns:a16="http://schemas.microsoft.com/office/drawing/2014/main" id="{A4BB71EC-7654-CE67-3769-5BF72661FD99}"/>
              </a:ext>
            </a:extLst>
          </p:cNvPr>
          <p:cNvCxnSpPr>
            <a:cxnSpLocks/>
          </p:cNvCxnSpPr>
          <p:nvPr/>
        </p:nvCxnSpPr>
        <p:spPr>
          <a:xfrm>
            <a:off x="1885782" y="4312407"/>
            <a:ext cx="1080000" cy="0"/>
          </a:xfrm>
          <a:prstGeom prst="line">
            <a:avLst/>
          </a:prstGeom>
        </p:spPr>
        <p:style>
          <a:lnRef idx="3">
            <a:schemeClr val="accent1"/>
          </a:lnRef>
          <a:fillRef idx="0">
            <a:schemeClr val="accent1"/>
          </a:fillRef>
          <a:effectRef idx="2">
            <a:schemeClr val="accent1"/>
          </a:effectRef>
          <a:fontRef idx="minor">
            <a:schemeClr val="tx1"/>
          </a:fontRef>
        </p:style>
      </p:cxnSp>
      <p:sp>
        <p:nvSpPr>
          <p:cNvPr id="56" name="楕円 55">
            <a:extLst>
              <a:ext uri="{FF2B5EF4-FFF2-40B4-BE49-F238E27FC236}">
                <a16:creationId xmlns:a16="http://schemas.microsoft.com/office/drawing/2014/main" id="{D40539F7-E167-1855-5756-12691F2CE304}"/>
              </a:ext>
            </a:extLst>
          </p:cNvPr>
          <p:cNvSpPr/>
          <p:nvPr/>
        </p:nvSpPr>
        <p:spPr>
          <a:xfrm>
            <a:off x="1802588" y="4282313"/>
            <a:ext cx="54000" cy="54000"/>
          </a:xfrm>
          <a:prstGeom prst="ellipse">
            <a:avLst/>
          </a:prstGeom>
          <a:solidFill>
            <a:srgbClr val="132C96"/>
          </a:solidFill>
          <a:ln>
            <a:solidFill>
              <a:srgbClr val="132C9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7" name="直線コネクタ 56">
            <a:extLst>
              <a:ext uri="{FF2B5EF4-FFF2-40B4-BE49-F238E27FC236}">
                <a16:creationId xmlns:a16="http://schemas.microsoft.com/office/drawing/2014/main" id="{D2CD12AC-9D13-C35D-C717-058874D3388B}"/>
              </a:ext>
            </a:extLst>
          </p:cNvPr>
          <p:cNvCxnSpPr>
            <a:cxnSpLocks/>
          </p:cNvCxnSpPr>
          <p:nvPr/>
        </p:nvCxnSpPr>
        <p:spPr>
          <a:xfrm>
            <a:off x="3434782" y="4312920"/>
            <a:ext cx="1080000"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58" name="直線コネクタ 57">
            <a:extLst>
              <a:ext uri="{FF2B5EF4-FFF2-40B4-BE49-F238E27FC236}">
                <a16:creationId xmlns:a16="http://schemas.microsoft.com/office/drawing/2014/main" id="{F41EEF44-20AB-A69D-9E3B-E3F69F89DA91}"/>
              </a:ext>
            </a:extLst>
          </p:cNvPr>
          <p:cNvCxnSpPr>
            <a:cxnSpLocks/>
          </p:cNvCxnSpPr>
          <p:nvPr/>
        </p:nvCxnSpPr>
        <p:spPr>
          <a:xfrm>
            <a:off x="4634746" y="4312407"/>
            <a:ext cx="1080000" cy="0"/>
          </a:xfrm>
          <a:prstGeom prst="line">
            <a:avLst/>
          </a:prstGeom>
        </p:spPr>
        <p:style>
          <a:lnRef idx="3">
            <a:schemeClr val="accent1"/>
          </a:lnRef>
          <a:fillRef idx="0">
            <a:schemeClr val="accent1"/>
          </a:fillRef>
          <a:effectRef idx="2">
            <a:schemeClr val="accent1"/>
          </a:effectRef>
          <a:fontRef idx="minor">
            <a:schemeClr val="tx1"/>
          </a:fontRef>
        </p:style>
      </p:cxnSp>
      <p:sp>
        <p:nvSpPr>
          <p:cNvPr id="59" name="楕円 58">
            <a:extLst>
              <a:ext uri="{FF2B5EF4-FFF2-40B4-BE49-F238E27FC236}">
                <a16:creationId xmlns:a16="http://schemas.microsoft.com/office/drawing/2014/main" id="{6DB317F7-586F-E35B-E7BE-201132345398}"/>
              </a:ext>
            </a:extLst>
          </p:cNvPr>
          <p:cNvSpPr/>
          <p:nvPr/>
        </p:nvSpPr>
        <p:spPr>
          <a:xfrm>
            <a:off x="4548115" y="4282313"/>
            <a:ext cx="54000" cy="54000"/>
          </a:xfrm>
          <a:prstGeom prst="ellipse">
            <a:avLst/>
          </a:prstGeom>
          <a:solidFill>
            <a:srgbClr val="132C96"/>
          </a:solidFill>
          <a:ln>
            <a:solidFill>
              <a:srgbClr val="132C9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62" name="図 61">
            <a:extLst>
              <a:ext uri="{FF2B5EF4-FFF2-40B4-BE49-F238E27FC236}">
                <a16:creationId xmlns:a16="http://schemas.microsoft.com/office/drawing/2014/main" id="{5F616A75-5DCB-886D-53CD-F2E9D66F681C}"/>
              </a:ext>
            </a:extLst>
          </p:cNvPr>
          <p:cNvPicPr>
            <a:picLocks noChangeAspect="1"/>
          </p:cNvPicPr>
          <p:nvPr/>
        </p:nvPicPr>
        <p:blipFill>
          <a:blip r:embed="rId9"/>
          <a:stretch/>
        </p:blipFill>
        <p:spPr>
          <a:xfrm>
            <a:off x="491188" y="4379561"/>
            <a:ext cx="411204" cy="409227"/>
          </a:xfrm>
          <a:prstGeom prst="rect">
            <a:avLst/>
          </a:prstGeom>
        </p:spPr>
      </p:pic>
    </p:spTree>
    <p:extLst>
      <p:ext uri="{BB962C8B-B14F-4D97-AF65-F5344CB8AC3E}">
        <p14:creationId xmlns:p14="http://schemas.microsoft.com/office/powerpoint/2010/main" val="22431877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6B3C98-A323-481D-B835-209DAF401BA3}"/>
            </a:ext>
          </a:extLst>
        </p:cNvPr>
        <p:cNvGrpSpPr/>
        <p:nvPr/>
      </p:nvGrpSpPr>
      <p:grpSpPr>
        <a:xfrm>
          <a:off x="0" y="0"/>
          <a:ext cx="0" cy="0"/>
          <a:chOff x="0" y="0"/>
          <a:chExt cx="0" cy="0"/>
        </a:xfrm>
      </p:grpSpPr>
      <p:sp>
        <p:nvSpPr>
          <p:cNvPr id="503" name="Google Shape;503;p61">
            <a:extLst>
              <a:ext uri="{FF2B5EF4-FFF2-40B4-BE49-F238E27FC236}">
                <a16:creationId xmlns:a16="http://schemas.microsoft.com/office/drawing/2014/main" id="{EE4B49D2-7A1E-FE44-3A02-BD1CDF8AE0AC}"/>
              </a:ext>
            </a:extLst>
          </p:cNvPr>
          <p:cNvSpPr txBox="1"/>
          <p:nvPr/>
        </p:nvSpPr>
        <p:spPr>
          <a:xfrm>
            <a:off x="384727" y="1212874"/>
            <a:ext cx="829650" cy="603242"/>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132C96"/>
              </a:buClr>
              <a:buSzPts val="2800"/>
              <a:buFont typeface="Noto Sans"/>
              <a:buNone/>
            </a:pPr>
            <a:r>
              <a:rPr lang="ja" sz="2800" b="1" i="0" u="none" strike="noStrike" cap="none" dirty="0">
                <a:solidFill>
                  <a:srgbClr val="132C96"/>
                </a:solidFill>
                <a:latin typeface="Noto Sans"/>
                <a:ea typeface="Noto Sans"/>
                <a:cs typeface="Noto Sans"/>
                <a:sym typeface="Noto Sans"/>
              </a:rPr>
              <a:t>01</a:t>
            </a:r>
            <a:endParaRPr sz="700" b="0" i="0" u="none" strike="noStrike" cap="none" dirty="0">
              <a:solidFill>
                <a:srgbClr val="000000"/>
              </a:solidFill>
              <a:latin typeface="Meiryo"/>
              <a:ea typeface="Meiryo"/>
              <a:cs typeface="Meiryo"/>
              <a:sym typeface="Meiryo"/>
            </a:endParaRPr>
          </a:p>
        </p:txBody>
      </p:sp>
      <p:cxnSp>
        <p:nvCxnSpPr>
          <p:cNvPr id="4" name="直線コネクタ 3">
            <a:extLst>
              <a:ext uri="{FF2B5EF4-FFF2-40B4-BE49-F238E27FC236}">
                <a16:creationId xmlns:a16="http://schemas.microsoft.com/office/drawing/2014/main" id="{C7F38D74-F84D-23C1-AF42-776B4B4E5C63}"/>
              </a:ext>
            </a:extLst>
          </p:cNvPr>
          <p:cNvCxnSpPr>
            <a:cxnSpLocks/>
          </p:cNvCxnSpPr>
          <p:nvPr/>
        </p:nvCxnSpPr>
        <p:spPr>
          <a:xfrm>
            <a:off x="562485" y="1750269"/>
            <a:ext cx="474133" cy="0"/>
          </a:xfrm>
          <a:prstGeom prst="line">
            <a:avLst/>
          </a:prstGeom>
          <a:ln w="38100">
            <a:solidFill>
              <a:srgbClr val="132C96"/>
            </a:solidFill>
          </a:ln>
        </p:spPr>
        <p:style>
          <a:lnRef idx="1">
            <a:schemeClr val="accent1"/>
          </a:lnRef>
          <a:fillRef idx="0">
            <a:schemeClr val="accent1"/>
          </a:fillRef>
          <a:effectRef idx="0">
            <a:schemeClr val="accent1"/>
          </a:effectRef>
          <a:fontRef idx="minor">
            <a:schemeClr val="tx1"/>
          </a:fontRef>
        </p:style>
      </p:cxnSp>
      <p:sp>
        <p:nvSpPr>
          <p:cNvPr id="500" name="Google Shape;500;p61">
            <a:extLst>
              <a:ext uri="{FF2B5EF4-FFF2-40B4-BE49-F238E27FC236}">
                <a16:creationId xmlns:a16="http://schemas.microsoft.com/office/drawing/2014/main" id="{4FEFBADC-1FFD-71D8-D779-20AD47CC2B25}"/>
              </a:ext>
            </a:extLst>
          </p:cNvPr>
          <p:cNvSpPr txBox="1"/>
          <p:nvPr/>
        </p:nvSpPr>
        <p:spPr>
          <a:xfrm>
            <a:off x="1431212" y="2143339"/>
            <a:ext cx="7214591" cy="1034129"/>
          </a:xfrm>
          <a:prstGeom prst="rect">
            <a:avLst/>
          </a:prstGeom>
          <a:noFill/>
          <a:ln>
            <a:noFill/>
          </a:ln>
        </p:spPr>
        <p:txBody>
          <a:bodyPr spcFirstLastPara="1" wrap="square" lIns="0" tIns="0" rIns="0" bIns="0" anchor="t" anchorCtr="0">
            <a:spAutoFit/>
          </a:bodyPr>
          <a:lstStyle/>
          <a:p>
            <a:pPr marL="0" marR="0" lvl="0" indent="0" algn="l" rtl="0">
              <a:lnSpc>
                <a:spcPct val="139979"/>
              </a:lnSpc>
              <a:spcBef>
                <a:spcPts val="0"/>
              </a:spcBef>
              <a:spcAft>
                <a:spcPts val="0"/>
              </a:spcAft>
              <a:buClr>
                <a:srgbClr val="132C96"/>
              </a:buClr>
              <a:buSzPts val="2400"/>
              <a:buFont typeface="Noto Sans JP"/>
              <a:buNone/>
            </a:pPr>
            <a:r>
              <a:rPr lang="en-US" altLang="ja" sz="2400" b="1" dirty="0">
                <a:solidFill>
                  <a:srgbClr val="132C96"/>
                </a:solidFill>
                <a:latin typeface="Meiryo"/>
                <a:ea typeface="Meiryo"/>
                <a:cs typeface="Meiryo"/>
                <a:sym typeface="Meiryo"/>
              </a:rPr>
              <a:t>How Team WADA can </a:t>
            </a:r>
            <a:r>
              <a:rPr lang="en-US" altLang="ja" sz="2400" b="1" dirty="0">
                <a:solidFill>
                  <a:srgbClr val="132C96"/>
                </a:solidFill>
                <a:latin typeface="Meiryo"/>
                <a:ea typeface="Meiryo"/>
                <a:sym typeface="Meiryo"/>
              </a:rPr>
              <a:t>b</a:t>
            </a:r>
            <a:r>
              <a:rPr lang="ja-JP" altLang="en-US" sz="2400" b="1" dirty="0">
                <a:solidFill>
                  <a:srgbClr val="132C96"/>
                </a:solidFill>
                <a:latin typeface="Meiryo"/>
                <a:ea typeface="Meiryo"/>
              </a:rPr>
              <a:t>ridg</a:t>
            </a:r>
            <a:r>
              <a:rPr lang="en-US" altLang="ja-JP" sz="2400" b="1" dirty="0">
                <a:solidFill>
                  <a:srgbClr val="132C96"/>
                </a:solidFill>
                <a:latin typeface="Meiryo"/>
                <a:ea typeface="Meiryo"/>
              </a:rPr>
              <a:t>e</a:t>
            </a:r>
            <a:r>
              <a:rPr lang="ja-JP" altLang="en-US" sz="2400" b="1" dirty="0">
                <a:solidFill>
                  <a:srgbClr val="132C96"/>
                </a:solidFill>
                <a:latin typeface="Meiryo"/>
                <a:ea typeface="Meiryo"/>
              </a:rPr>
              <a:t> </a:t>
            </a:r>
            <a:endParaRPr lang="en-US" altLang="ja-JP" sz="2400" b="1" dirty="0">
              <a:solidFill>
                <a:srgbClr val="132C96"/>
              </a:solidFill>
              <a:latin typeface="Meiryo"/>
              <a:ea typeface="Meiryo"/>
            </a:endParaRPr>
          </a:p>
          <a:p>
            <a:pPr marL="0" marR="0" lvl="0" indent="0" algn="l" rtl="0">
              <a:lnSpc>
                <a:spcPct val="139979"/>
              </a:lnSpc>
              <a:spcBef>
                <a:spcPts val="0"/>
              </a:spcBef>
              <a:spcAft>
                <a:spcPts val="0"/>
              </a:spcAft>
              <a:buClr>
                <a:srgbClr val="132C96"/>
              </a:buClr>
              <a:buSzPts val="2400"/>
              <a:buFont typeface="Noto Sans JP"/>
              <a:buNone/>
            </a:pPr>
            <a:r>
              <a:rPr lang="en-US" altLang="ja-JP" sz="2400" b="1" dirty="0">
                <a:solidFill>
                  <a:srgbClr val="132C96"/>
                </a:solidFill>
                <a:latin typeface="Meiryo"/>
                <a:ea typeface="Meiryo"/>
              </a:rPr>
              <a:t>e</a:t>
            </a:r>
            <a:r>
              <a:rPr lang="ja-JP" altLang="en-US" sz="2400" b="1" dirty="0">
                <a:solidFill>
                  <a:srgbClr val="132C96"/>
                </a:solidFill>
                <a:latin typeface="Meiryo"/>
                <a:ea typeface="Meiryo"/>
              </a:rPr>
              <a:t>ducational </a:t>
            </a:r>
            <a:r>
              <a:rPr lang="en-US" altLang="ja-JP" sz="2400" b="1" dirty="0">
                <a:solidFill>
                  <a:srgbClr val="132C96"/>
                </a:solidFill>
                <a:latin typeface="Meiryo"/>
                <a:ea typeface="Meiryo"/>
              </a:rPr>
              <a:t>g</a:t>
            </a:r>
            <a:r>
              <a:rPr lang="ja-JP" altLang="en-US" sz="2400" b="1" dirty="0">
                <a:solidFill>
                  <a:srgbClr val="132C96"/>
                </a:solidFill>
                <a:latin typeface="Meiryo"/>
                <a:ea typeface="Meiryo"/>
              </a:rPr>
              <a:t>aps </a:t>
            </a:r>
            <a:r>
              <a:rPr lang="en-US" altLang="ja-JP" sz="2400" b="1" dirty="0">
                <a:solidFill>
                  <a:srgbClr val="132C96"/>
                </a:solidFill>
                <a:latin typeface="Meiryo"/>
                <a:ea typeface="Meiryo"/>
              </a:rPr>
              <a:t>for medical English</a:t>
            </a:r>
            <a:endParaRPr lang="en-US" altLang="ja" sz="2400" b="1" dirty="0">
              <a:solidFill>
                <a:srgbClr val="132C96"/>
              </a:solidFill>
              <a:latin typeface="Meiryo"/>
              <a:ea typeface="Meiryo"/>
              <a:cs typeface="Meiryo"/>
              <a:sym typeface="Meiryo"/>
            </a:endParaRPr>
          </a:p>
        </p:txBody>
      </p:sp>
    </p:spTree>
    <p:extLst>
      <p:ext uri="{BB962C8B-B14F-4D97-AF65-F5344CB8AC3E}">
        <p14:creationId xmlns:p14="http://schemas.microsoft.com/office/powerpoint/2010/main" val="1980577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9ACFEA-F1C5-80AA-FD91-015200EEC616}"/>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E9888582-A79D-98BC-59AD-58BEE4E5A856}"/>
              </a:ext>
            </a:extLst>
          </p:cNvPr>
          <p:cNvSpPr>
            <a:spLocks noGrp="1"/>
          </p:cNvSpPr>
          <p:nvPr>
            <p:ph type="ctrTitle"/>
          </p:nvPr>
        </p:nvSpPr>
        <p:spPr>
          <a:xfrm>
            <a:off x="441959" y="286249"/>
            <a:ext cx="7468663" cy="192216"/>
          </a:xfrm>
        </p:spPr>
        <p:txBody>
          <a:bodyPr/>
          <a:lstStyle/>
          <a:p>
            <a:r>
              <a:rPr kumimoji="1" lang="en-US" altLang="ja-JP" dirty="0"/>
              <a:t>Different curriculum in Medical English Education</a:t>
            </a:r>
            <a:endParaRPr kumimoji="1" lang="ja-JP" altLang="en-US" dirty="0"/>
          </a:p>
        </p:txBody>
      </p:sp>
      <p:sp>
        <p:nvSpPr>
          <p:cNvPr id="5" name="テキスト ボックス 4">
            <a:extLst>
              <a:ext uri="{FF2B5EF4-FFF2-40B4-BE49-F238E27FC236}">
                <a16:creationId xmlns:a16="http://schemas.microsoft.com/office/drawing/2014/main" id="{1BD679F6-1984-D208-E463-FE078AF66CDF}"/>
              </a:ext>
            </a:extLst>
          </p:cNvPr>
          <p:cNvSpPr txBox="1"/>
          <p:nvPr/>
        </p:nvSpPr>
        <p:spPr>
          <a:xfrm>
            <a:off x="1824619" y="1444446"/>
            <a:ext cx="7117363" cy="3170099"/>
          </a:xfrm>
          <a:prstGeom prst="rect">
            <a:avLst/>
          </a:prstGeom>
          <a:noFill/>
        </p:spPr>
        <p:txBody>
          <a:bodyPr wrap="square">
            <a:spAutoFit/>
          </a:bodyPr>
          <a:lstStyle/>
          <a:p>
            <a:r>
              <a:rPr lang="en-US" altLang="ja-JP" sz="1600" dirty="0"/>
              <a:t>Medical English education in Japan varies considerably across institutions, reflecting differences in curricular priorities and available faculty expertise. </a:t>
            </a:r>
          </a:p>
          <a:p>
            <a:endParaRPr lang="en-US" altLang="ja-JP" sz="1600" dirty="0"/>
          </a:p>
          <a:p>
            <a:endParaRPr lang="en-US" altLang="ja-JP" sz="1600" dirty="0"/>
          </a:p>
          <a:p>
            <a:endParaRPr lang="en-US" altLang="ja-JP" dirty="0"/>
          </a:p>
          <a:p>
            <a:r>
              <a:rPr lang="en-US" altLang="ja-JP" sz="1600" dirty="0"/>
              <a:t>While many universities provide introductory instruction, opportunities for more advanced or internationally oriented training may be limited in some settings. </a:t>
            </a:r>
          </a:p>
          <a:p>
            <a:endParaRPr lang="en-US" altLang="ja-JP" dirty="0"/>
          </a:p>
          <a:p>
            <a:endParaRPr lang="en-US" altLang="ja-JP" dirty="0"/>
          </a:p>
          <a:p>
            <a:endParaRPr lang="en-US" altLang="ja-JP" dirty="0"/>
          </a:p>
          <a:p>
            <a:r>
              <a:rPr lang="en-US" altLang="ja-JP" sz="1600" dirty="0"/>
              <a:t>As a result, some highly motivated students seek additional learning opportunities outside their formal curricula</a:t>
            </a:r>
            <a:r>
              <a:rPr lang="en-US" altLang="ja-JP" dirty="0"/>
              <a:t>. </a:t>
            </a:r>
            <a:endParaRPr lang="ja-JP" altLang="en-US" dirty="0"/>
          </a:p>
        </p:txBody>
      </p:sp>
      <p:sp>
        <p:nvSpPr>
          <p:cNvPr id="7" name="テキスト ボックス 6">
            <a:extLst>
              <a:ext uri="{FF2B5EF4-FFF2-40B4-BE49-F238E27FC236}">
                <a16:creationId xmlns:a16="http://schemas.microsoft.com/office/drawing/2014/main" id="{BFB17D5D-E748-0580-C730-1D632FF0F71D}"/>
              </a:ext>
            </a:extLst>
          </p:cNvPr>
          <p:cNvSpPr txBox="1"/>
          <p:nvPr/>
        </p:nvSpPr>
        <p:spPr>
          <a:xfrm>
            <a:off x="2778347" y="2086862"/>
            <a:ext cx="7772400" cy="215444"/>
          </a:xfrm>
          <a:prstGeom prst="rect">
            <a:avLst/>
          </a:prstGeom>
          <a:noFill/>
        </p:spPr>
        <p:txBody>
          <a:bodyPr wrap="square">
            <a:spAutoFit/>
          </a:bodyPr>
          <a:lstStyle/>
          <a:p>
            <a:pPr lvl="0" algn="just"/>
            <a:r>
              <a:rPr lang="ja-JP" altLang="ja-JP" sz="800" kern="100" dirty="0">
                <a:effectLst/>
                <a:latin typeface="游明朝" panose="02020400000000000000" pitchFamily="18" charset="-128"/>
                <a:ea typeface="游明朝" panose="02020400000000000000" pitchFamily="18" charset="-128"/>
                <a:cs typeface="Times New Roman" panose="02020603050405020304" pitchFamily="18" charset="0"/>
              </a:rPr>
              <a:t>日本医学英語教育学会</a:t>
            </a:r>
            <a:r>
              <a:rPr lang="en-US" altLang="ja-JP" sz="800" kern="100" dirty="0">
                <a:effectLst/>
                <a:latin typeface="游明朝" panose="02020400000000000000" pitchFamily="18" charset="-128"/>
                <a:ea typeface="游明朝" panose="02020400000000000000" pitchFamily="18" charset="-128"/>
                <a:cs typeface="Times New Roman" panose="02020603050405020304" pitchFamily="18" charset="0"/>
              </a:rPr>
              <a:t>. </a:t>
            </a:r>
            <a:r>
              <a:rPr lang="ja-JP" altLang="ja-JP" sz="800" kern="100" dirty="0">
                <a:effectLst/>
                <a:latin typeface="游明朝" panose="02020400000000000000" pitchFamily="18" charset="-128"/>
                <a:ea typeface="游明朝" panose="02020400000000000000" pitchFamily="18" charset="-128"/>
                <a:cs typeface="Times New Roman" panose="02020603050405020304" pitchFamily="18" charset="0"/>
              </a:rPr>
              <a:t>医学教育分野別評価基準日本版（グローバルスタンダード）に対応するための医学英語教育ガイドライン</a:t>
            </a:r>
            <a:r>
              <a:rPr lang="en-US" altLang="ja-JP" sz="800" kern="100" dirty="0">
                <a:effectLst/>
                <a:latin typeface="游明朝" panose="02020400000000000000" pitchFamily="18" charset="-128"/>
                <a:ea typeface="游明朝" panose="02020400000000000000" pitchFamily="18" charset="-128"/>
                <a:cs typeface="Times New Roman" panose="02020603050405020304" pitchFamily="18" charset="0"/>
              </a:rPr>
              <a:t>. 2015</a:t>
            </a:r>
            <a:endParaRPr lang="ja-JP" altLang="ja-JP" sz="8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pic>
        <p:nvPicPr>
          <p:cNvPr id="9" name="図 8">
            <a:extLst>
              <a:ext uri="{FF2B5EF4-FFF2-40B4-BE49-F238E27FC236}">
                <a16:creationId xmlns:a16="http://schemas.microsoft.com/office/drawing/2014/main" id="{D53BF03D-42E3-0C3A-B3EF-6DEBE29D0831}"/>
              </a:ext>
            </a:extLst>
          </p:cNvPr>
          <p:cNvPicPr>
            <a:picLocks noChangeAspect="1"/>
          </p:cNvPicPr>
          <p:nvPr/>
        </p:nvPicPr>
        <p:blipFill>
          <a:blip r:embed="rId2"/>
          <a:stretch>
            <a:fillRect/>
          </a:stretch>
        </p:blipFill>
        <p:spPr>
          <a:xfrm>
            <a:off x="519078" y="2689892"/>
            <a:ext cx="972633" cy="679206"/>
          </a:xfrm>
          <a:prstGeom prst="rect">
            <a:avLst/>
          </a:prstGeom>
        </p:spPr>
      </p:pic>
      <p:sp>
        <p:nvSpPr>
          <p:cNvPr id="10" name="Freeform 45">
            <a:extLst>
              <a:ext uri="{FF2B5EF4-FFF2-40B4-BE49-F238E27FC236}">
                <a16:creationId xmlns:a16="http://schemas.microsoft.com/office/drawing/2014/main" id="{AC9B118A-103B-F026-5059-5E3FC82F5757}"/>
              </a:ext>
            </a:extLst>
          </p:cNvPr>
          <p:cNvSpPr/>
          <p:nvPr/>
        </p:nvSpPr>
        <p:spPr>
          <a:xfrm>
            <a:off x="615228" y="3749966"/>
            <a:ext cx="780332" cy="763767"/>
          </a:xfrm>
          <a:custGeom>
            <a:avLst/>
            <a:gdLst/>
            <a:ahLst/>
            <a:cxnLst/>
            <a:rect l="l" t="t" r="r" b="b"/>
            <a:pathLst>
              <a:path w="3024000" h="3024000">
                <a:moveTo>
                  <a:pt x="0" y="0"/>
                </a:moveTo>
                <a:lnTo>
                  <a:pt x="3024000" y="0"/>
                </a:lnTo>
                <a:lnTo>
                  <a:pt x="3024000" y="3024000"/>
                </a:lnTo>
                <a:lnTo>
                  <a:pt x="0" y="30240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ja-JP" altLang="en-US"/>
          </a:p>
        </p:txBody>
      </p:sp>
      <p:sp>
        <p:nvSpPr>
          <p:cNvPr id="11" name="Freeform 44">
            <a:extLst>
              <a:ext uri="{FF2B5EF4-FFF2-40B4-BE49-F238E27FC236}">
                <a16:creationId xmlns:a16="http://schemas.microsoft.com/office/drawing/2014/main" id="{4D40A96B-D3C0-A44A-BD67-386AFA0A7838}"/>
              </a:ext>
            </a:extLst>
          </p:cNvPr>
          <p:cNvSpPr/>
          <p:nvPr/>
        </p:nvSpPr>
        <p:spPr>
          <a:xfrm>
            <a:off x="609480" y="1119185"/>
            <a:ext cx="972634" cy="1183121"/>
          </a:xfrm>
          <a:custGeom>
            <a:avLst/>
            <a:gdLst/>
            <a:ahLst/>
            <a:cxnLst/>
            <a:rect l="l" t="t" r="r" b="b"/>
            <a:pathLst>
              <a:path w="3981091" h="4321401">
                <a:moveTo>
                  <a:pt x="0" y="0"/>
                </a:moveTo>
                <a:lnTo>
                  <a:pt x="3981091" y="0"/>
                </a:lnTo>
                <a:lnTo>
                  <a:pt x="3981091" y="4321401"/>
                </a:lnTo>
                <a:lnTo>
                  <a:pt x="0" y="4321401"/>
                </a:lnTo>
                <a:lnTo>
                  <a:pt x="0" y="0"/>
                </a:lnTo>
                <a:close/>
              </a:path>
            </a:pathLst>
          </a:custGeom>
          <a:blipFill>
            <a:blip r:embed="rId4"/>
            <a:stretch>
              <a:fillRect/>
            </a:stretch>
          </a:blipFill>
        </p:spPr>
        <p:txBody>
          <a:bodyPr/>
          <a:lstStyle/>
          <a:p>
            <a:endParaRPr lang="ja-JP" altLang="en-US"/>
          </a:p>
        </p:txBody>
      </p:sp>
    </p:spTree>
    <p:extLst>
      <p:ext uri="{BB962C8B-B14F-4D97-AF65-F5344CB8AC3E}">
        <p14:creationId xmlns:p14="http://schemas.microsoft.com/office/powerpoint/2010/main" val="31669209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27">
          <a:extLst>
            <a:ext uri="{FF2B5EF4-FFF2-40B4-BE49-F238E27FC236}">
              <a16:creationId xmlns:a16="http://schemas.microsoft.com/office/drawing/2014/main" id="{32E2D70A-CD5C-056A-FDA5-0D82470025B9}"/>
            </a:ext>
          </a:extLst>
        </p:cNvPr>
        <p:cNvGrpSpPr/>
        <p:nvPr/>
      </p:nvGrpSpPr>
      <p:grpSpPr>
        <a:xfrm>
          <a:off x="0" y="0"/>
          <a:ext cx="0" cy="0"/>
          <a:chOff x="0" y="0"/>
          <a:chExt cx="0" cy="0"/>
        </a:xfrm>
      </p:grpSpPr>
      <p:sp>
        <p:nvSpPr>
          <p:cNvPr id="530" name="Google Shape;530;p63">
            <a:extLst>
              <a:ext uri="{FF2B5EF4-FFF2-40B4-BE49-F238E27FC236}">
                <a16:creationId xmlns:a16="http://schemas.microsoft.com/office/drawing/2014/main" id="{BD3B7ACE-6A2C-AAEA-0978-9AFD3667BBF0}"/>
              </a:ext>
            </a:extLst>
          </p:cNvPr>
          <p:cNvSpPr txBox="1">
            <a:spLocks noGrp="1"/>
          </p:cNvSpPr>
          <p:nvPr>
            <p:ph type="ctrTitle"/>
          </p:nvPr>
        </p:nvSpPr>
        <p:spPr>
          <a:xfrm>
            <a:off x="420810" y="296824"/>
            <a:ext cx="7103710" cy="77749"/>
          </a:xfrm>
          <a:prstGeom prst="rect">
            <a:avLst/>
          </a:prstGeom>
          <a:noFill/>
          <a:ln>
            <a:noFill/>
          </a:ln>
        </p:spPr>
        <p:txBody>
          <a:bodyPr spcFirstLastPara="1" wrap="square" lIns="45725" tIns="22850" rIns="45725" bIns="22850" anchor="t" anchorCtr="0">
            <a:noAutofit/>
          </a:bodyPr>
          <a:lstStyle/>
          <a:p>
            <a:pPr lvl="0"/>
            <a:r>
              <a:rPr lang="en-US" altLang="ja-JP" dirty="0">
                <a:solidFill>
                  <a:srgbClr val="132C96"/>
                </a:solidFill>
                <a:sym typeface="Arial"/>
              </a:rPr>
              <a:t>Team WADA </a:t>
            </a:r>
            <a:br>
              <a:rPr lang="ja" b="1" dirty="0"/>
            </a:br>
            <a:endParaRPr b="1" dirty="0"/>
          </a:p>
        </p:txBody>
      </p:sp>
      <p:pic>
        <p:nvPicPr>
          <p:cNvPr id="4" name="図 3">
            <a:extLst>
              <a:ext uri="{FF2B5EF4-FFF2-40B4-BE49-F238E27FC236}">
                <a16:creationId xmlns:a16="http://schemas.microsoft.com/office/drawing/2014/main" id="{BF8782F6-867F-7035-0136-A8BFF5E8D35F}"/>
              </a:ext>
            </a:extLst>
          </p:cNvPr>
          <p:cNvPicPr>
            <a:picLocks noChangeAspect="1"/>
          </p:cNvPicPr>
          <p:nvPr/>
        </p:nvPicPr>
        <p:blipFill>
          <a:blip r:embed="rId3"/>
          <a:srcRect l="-5543" t="24446" r="15266" b="3140"/>
          <a:stretch>
            <a:fillRect/>
          </a:stretch>
        </p:blipFill>
        <p:spPr>
          <a:xfrm>
            <a:off x="0" y="1463574"/>
            <a:ext cx="3211185" cy="1448897"/>
          </a:xfrm>
          <a:prstGeom prst="rect">
            <a:avLst/>
          </a:prstGeom>
        </p:spPr>
      </p:pic>
      <p:sp>
        <p:nvSpPr>
          <p:cNvPr id="9" name="テキスト ボックス 8">
            <a:extLst>
              <a:ext uri="{FF2B5EF4-FFF2-40B4-BE49-F238E27FC236}">
                <a16:creationId xmlns:a16="http://schemas.microsoft.com/office/drawing/2014/main" id="{7285208C-C123-3556-47F6-DFE67510F2A9}"/>
              </a:ext>
            </a:extLst>
          </p:cNvPr>
          <p:cNvSpPr txBox="1"/>
          <p:nvPr/>
        </p:nvSpPr>
        <p:spPr>
          <a:xfrm>
            <a:off x="3819482" y="3131163"/>
            <a:ext cx="2666377" cy="1569660"/>
          </a:xfrm>
          <a:prstGeom prst="rect">
            <a:avLst/>
          </a:prstGeom>
          <a:noFill/>
        </p:spPr>
        <p:txBody>
          <a:bodyPr wrap="square">
            <a:spAutoFit/>
          </a:bodyPr>
          <a:lstStyle/>
          <a:p>
            <a:r>
              <a:rPr lang="en-US" altLang="ja-JP" sz="1600" dirty="0"/>
              <a:t>Led by Dr. Hiroto Kitahara,</a:t>
            </a:r>
          </a:p>
          <a:p>
            <a:r>
              <a:rPr lang="en-US" altLang="ja-JP" sz="1600" dirty="0"/>
              <a:t>a cardiac surgeon at the University of Chicago.</a:t>
            </a:r>
          </a:p>
          <a:p>
            <a:endParaRPr lang="en-US" altLang="ja-JP" sz="1600" dirty="0"/>
          </a:p>
          <a:p>
            <a:r>
              <a:rPr lang="en-US" altLang="ja-JP" sz="1600" dirty="0"/>
              <a:t>Also known as a social media influencer</a:t>
            </a:r>
          </a:p>
        </p:txBody>
      </p:sp>
      <p:pic>
        <p:nvPicPr>
          <p:cNvPr id="13" name="図 12">
            <a:extLst>
              <a:ext uri="{FF2B5EF4-FFF2-40B4-BE49-F238E27FC236}">
                <a16:creationId xmlns:a16="http://schemas.microsoft.com/office/drawing/2014/main" id="{FD2E3163-C968-D5E8-CEC6-798C60123344}"/>
              </a:ext>
            </a:extLst>
          </p:cNvPr>
          <p:cNvPicPr>
            <a:picLocks noChangeAspect="1"/>
          </p:cNvPicPr>
          <p:nvPr/>
        </p:nvPicPr>
        <p:blipFill>
          <a:blip r:embed="rId4">
            <a:extLst>
              <a:ext uri="{837473B0-CC2E-450A-ABE3-18F120FF3D39}">
                <a1611:picAttrSrcUrl xmlns:a1611="http://schemas.microsoft.com/office/drawing/2016/11/main" r:id="rId5"/>
              </a:ext>
            </a:extLst>
          </a:blip>
          <a:srcRect l="6892" t="28791" r="65491" b="27884"/>
          <a:stretch>
            <a:fillRect/>
          </a:stretch>
        </p:blipFill>
        <p:spPr>
          <a:xfrm>
            <a:off x="6380792" y="1221507"/>
            <a:ext cx="2288558" cy="1863490"/>
          </a:xfrm>
          <a:prstGeom prst="rect">
            <a:avLst/>
          </a:prstGeom>
        </p:spPr>
      </p:pic>
      <p:sp>
        <p:nvSpPr>
          <p:cNvPr id="16" name="テキスト ボックス 15">
            <a:extLst>
              <a:ext uri="{FF2B5EF4-FFF2-40B4-BE49-F238E27FC236}">
                <a16:creationId xmlns:a16="http://schemas.microsoft.com/office/drawing/2014/main" id="{185244EA-E213-621E-16BC-D7EF557C0BB4}"/>
              </a:ext>
            </a:extLst>
          </p:cNvPr>
          <p:cNvSpPr txBox="1"/>
          <p:nvPr/>
        </p:nvSpPr>
        <p:spPr>
          <a:xfrm>
            <a:off x="107393" y="3131163"/>
            <a:ext cx="3712089" cy="1815882"/>
          </a:xfrm>
          <a:prstGeom prst="rect">
            <a:avLst/>
          </a:prstGeom>
          <a:noFill/>
        </p:spPr>
        <p:txBody>
          <a:bodyPr wrap="square">
            <a:spAutoFit/>
          </a:bodyPr>
          <a:lstStyle/>
          <a:p>
            <a:r>
              <a:rPr lang="en-US" altLang="ja-JP" sz="1600" dirty="0"/>
              <a:t>A community for Japanese healthcare professionals and students who aspire to work internationally</a:t>
            </a:r>
          </a:p>
          <a:p>
            <a:endParaRPr lang="en-US" altLang="ja-JP" sz="1600" dirty="0"/>
          </a:p>
          <a:p>
            <a:r>
              <a:rPr lang="en-US" altLang="ja-JP" sz="1600" dirty="0"/>
              <a:t>Members: </a:t>
            </a:r>
          </a:p>
          <a:p>
            <a:r>
              <a:rPr lang="en-US" altLang="ja-JP" sz="1600" dirty="0"/>
              <a:t>Around 170 students from more than 60 schools</a:t>
            </a:r>
          </a:p>
        </p:txBody>
      </p:sp>
      <p:sp>
        <p:nvSpPr>
          <p:cNvPr id="17" name="テキスト ボックス 16">
            <a:extLst>
              <a:ext uri="{FF2B5EF4-FFF2-40B4-BE49-F238E27FC236}">
                <a16:creationId xmlns:a16="http://schemas.microsoft.com/office/drawing/2014/main" id="{144798C8-B0FC-1EF9-C01D-205649F3952C}"/>
              </a:ext>
            </a:extLst>
          </p:cNvPr>
          <p:cNvSpPr txBox="1"/>
          <p:nvPr/>
        </p:nvSpPr>
        <p:spPr>
          <a:xfrm>
            <a:off x="6485859" y="3131163"/>
            <a:ext cx="2465898" cy="830997"/>
          </a:xfrm>
          <a:prstGeom prst="rect">
            <a:avLst/>
          </a:prstGeom>
          <a:noFill/>
        </p:spPr>
        <p:txBody>
          <a:bodyPr wrap="square">
            <a:spAutoFit/>
          </a:bodyPr>
          <a:lstStyle/>
          <a:p>
            <a:r>
              <a:rPr lang="en-US" altLang="ja-JP" sz="1600" dirty="0"/>
              <a:t>333,000 subscribers</a:t>
            </a:r>
          </a:p>
          <a:p>
            <a:r>
              <a:rPr lang="en-US" altLang="ja-JP" sz="1600" dirty="0"/>
              <a:t>1247 videos</a:t>
            </a:r>
          </a:p>
          <a:p>
            <a:r>
              <a:rPr lang="en-US" altLang="ja-JP" sz="1600" dirty="0"/>
              <a:t>378,481,661 views</a:t>
            </a:r>
          </a:p>
        </p:txBody>
      </p:sp>
      <p:pic>
        <p:nvPicPr>
          <p:cNvPr id="2053" name="Picture 5" descr="ABOUT US | チームWADA">
            <a:extLst>
              <a:ext uri="{FF2B5EF4-FFF2-40B4-BE49-F238E27FC236}">
                <a16:creationId xmlns:a16="http://schemas.microsoft.com/office/drawing/2014/main" id="{F254435D-5CC6-C53A-37BD-77E6189E90B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19483" y="1117020"/>
            <a:ext cx="2113334" cy="1795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85480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sp>
        <p:nvSpPr>
          <p:cNvPr id="530" name="Google Shape;530;p63"/>
          <p:cNvSpPr txBox="1">
            <a:spLocks noGrp="1"/>
          </p:cNvSpPr>
          <p:nvPr>
            <p:ph type="ctrTitle"/>
          </p:nvPr>
        </p:nvSpPr>
        <p:spPr>
          <a:xfrm>
            <a:off x="420810" y="296824"/>
            <a:ext cx="7103710" cy="429317"/>
          </a:xfrm>
          <a:prstGeom prst="rect">
            <a:avLst/>
          </a:prstGeom>
          <a:noFill/>
          <a:ln>
            <a:noFill/>
          </a:ln>
        </p:spPr>
        <p:txBody>
          <a:bodyPr spcFirstLastPara="1" wrap="square" lIns="45725" tIns="22850" rIns="45725" bIns="22850" anchor="t" anchorCtr="0">
            <a:noAutofit/>
          </a:bodyPr>
          <a:lstStyle/>
          <a:p>
            <a:pPr lvl="0"/>
            <a:r>
              <a:rPr lang="en-US" altLang="ja-JP" dirty="0">
                <a:solidFill>
                  <a:srgbClr val="132C96"/>
                </a:solidFill>
                <a:sym typeface="Arial"/>
              </a:rPr>
              <a:t>Team WADA 3 pillars </a:t>
            </a:r>
            <a:br>
              <a:rPr lang="ja" b="1" dirty="0"/>
            </a:br>
            <a:endParaRPr b="1" dirty="0"/>
          </a:p>
        </p:txBody>
      </p:sp>
      <p:sp>
        <p:nvSpPr>
          <p:cNvPr id="8" name="Rectangle 1">
            <a:extLst>
              <a:ext uri="{FF2B5EF4-FFF2-40B4-BE49-F238E27FC236}">
                <a16:creationId xmlns:a16="http://schemas.microsoft.com/office/drawing/2014/main" id="{14BC7EB0-5E06-FAFB-1827-297D9F738479}"/>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grpSp>
        <p:nvGrpSpPr>
          <p:cNvPr id="15" name="グループ化 14">
            <a:extLst>
              <a:ext uri="{FF2B5EF4-FFF2-40B4-BE49-F238E27FC236}">
                <a16:creationId xmlns:a16="http://schemas.microsoft.com/office/drawing/2014/main" id="{486DD17B-78F8-0699-0506-606C8CDD041C}"/>
              </a:ext>
            </a:extLst>
          </p:cNvPr>
          <p:cNvGrpSpPr/>
          <p:nvPr/>
        </p:nvGrpSpPr>
        <p:grpSpPr>
          <a:xfrm>
            <a:off x="759691" y="1472686"/>
            <a:ext cx="2240848" cy="2413742"/>
            <a:chOff x="640098" y="1869810"/>
            <a:chExt cx="2240848" cy="2413742"/>
          </a:xfrm>
        </p:grpSpPr>
        <p:sp>
          <p:nvSpPr>
            <p:cNvPr id="12" name="四角形: 角を丸くする 11">
              <a:extLst>
                <a:ext uri="{FF2B5EF4-FFF2-40B4-BE49-F238E27FC236}">
                  <a16:creationId xmlns:a16="http://schemas.microsoft.com/office/drawing/2014/main" id="{EF6A2BF4-31B4-CD34-3E62-25B2BE344372}"/>
                </a:ext>
              </a:extLst>
            </p:cNvPr>
            <p:cNvSpPr/>
            <p:nvPr/>
          </p:nvSpPr>
          <p:spPr>
            <a:xfrm>
              <a:off x="640098" y="1869810"/>
              <a:ext cx="2240848" cy="2260190"/>
            </a:xfrm>
            <a:prstGeom prst="roundRec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四角形: 角を丸くする 9">
              <a:extLst>
                <a:ext uri="{FF2B5EF4-FFF2-40B4-BE49-F238E27FC236}">
                  <a16:creationId xmlns:a16="http://schemas.microsoft.com/office/drawing/2014/main" id="{3367B7D0-98B5-3AC9-023E-4825F5413CC8}"/>
                </a:ext>
              </a:extLst>
            </p:cNvPr>
            <p:cNvSpPr/>
            <p:nvPr/>
          </p:nvSpPr>
          <p:spPr>
            <a:xfrm>
              <a:off x="640098" y="2008626"/>
              <a:ext cx="2240848" cy="2274926"/>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grpSp>
        <p:nvGrpSpPr>
          <p:cNvPr id="19" name="グループ化 18">
            <a:extLst>
              <a:ext uri="{FF2B5EF4-FFF2-40B4-BE49-F238E27FC236}">
                <a16:creationId xmlns:a16="http://schemas.microsoft.com/office/drawing/2014/main" id="{BB0EA0B0-9966-2D31-6521-CC1C21C03383}"/>
              </a:ext>
            </a:extLst>
          </p:cNvPr>
          <p:cNvGrpSpPr/>
          <p:nvPr/>
        </p:nvGrpSpPr>
        <p:grpSpPr>
          <a:xfrm>
            <a:off x="3412969" y="1472686"/>
            <a:ext cx="2240848" cy="2413742"/>
            <a:chOff x="640098" y="1869810"/>
            <a:chExt cx="2240848" cy="2413742"/>
          </a:xfrm>
        </p:grpSpPr>
        <p:sp>
          <p:nvSpPr>
            <p:cNvPr id="20" name="四角形: 角を丸くする 19">
              <a:extLst>
                <a:ext uri="{FF2B5EF4-FFF2-40B4-BE49-F238E27FC236}">
                  <a16:creationId xmlns:a16="http://schemas.microsoft.com/office/drawing/2014/main" id="{484D7752-66EB-3724-030F-248F8D48B391}"/>
                </a:ext>
              </a:extLst>
            </p:cNvPr>
            <p:cNvSpPr/>
            <p:nvPr/>
          </p:nvSpPr>
          <p:spPr>
            <a:xfrm>
              <a:off x="640098" y="1869810"/>
              <a:ext cx="2240848" cy="2260190"/>
            </a:xfrm>
            <a:prstGeom prst="roundRec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四角形: 角を丸くする 20">
              <a:extLst>
                <a:ext uri="{FF2B5EF4-FFF2-40B4-BE49-F238E27FC236}">
                  <a16:creationId xmlns:a16="http://schemas.microsoft.com/office/drawing/2014/main" id="{7E49EE31-975B-1B14-6E44-DE01E3233BF6}"/>
                </a:ext>
              </a:extLst>
            </p:cNvPr>
            <p:cNvSpPr/>
            <p:nvPr/>
          </p:nvSpPr>
          <p:spPr>
            <a:xfrm>
              <a:off x="640098" y="2008626"/>
              <a:ext cx="2240848" cy="2274926"/>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2" name="グループ化 21">
            <a:extLst>
              <a:ext uri="{FF2B5EF4-FFF2-40B4-BE49-F238E27FC236}">
                <a16:creationId xmlns:a16="http://schemas.microsoft.com/office/drawing/2014/main" id="{D3DECC23-5B2D-FCBB-AE42-723BA7FFDC3A}"/>
              </a:ext>
            </a:extLst>
          </p:cNvPr>
          <p:cNvGrpSpPr/>
          <p:nvPr/>
        </p:nvGrpSpPr>
        <p:grpSpPr>
          <a:xfrm>
            <a:off x="6098984" y="1472686"/>
            <a:ext cx="2240848" cy="2413742"/>
            <a:chOff x="640098" y="1869810"/>
            <a:chExt cx="2240848" cy="2413742"/>
          </a:xfrm>
        </p:grpSpPr>
        <p:sp>
          <p:nvSpPr>
            <p:cNvPr id="23" name="四角形: 角を丸くする 22">
              <a:extLst>
                <a:ext uri="{FF2B5EF4-FFF2-40B4-BE49-F238E27FC236}">
                  <a16:creationId xmlns:a16="http://schemas.microsoft.com/office/drawing/2014/main" id="{68026284-6EFA-68A5-00E6-DA3C5A5DDD9F}"/>
                </a:ext>
              </a:extLst>
            </p:cNvPr>
            <p:cNvSpPr/>
            <p:nvPr/>
          </p:nvSpPr>
          <p:spPr>
            <a:xfrm>
              <a:off x="640098" y="1869810"/>
              <a:ext cx="2240848" cy="2260190"/>
            </a:xfrm>
            <a:prstGeom prst="roundRec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四角形: 角を丸くする 23">
              <a:extLst>
                <a:ext uri="{FF2B5EF4-FFF2-40B4-BE49-F238E27FC236}">
                  <a16:creationId xmlns:a16="http://schemas.microsoft.com/office/drawing/2014/main" id="{D8D3C146-94ED-215C-A409-D997E01A39EB}"/>
                </a:ext>
              </a:extLst>
            </p:cNvPr>
            <p:cNvSpPr/>
            <p:nvPr/>
          </p:nvSpPr>
          <p:spPr>
            <a:xfrm>
              <a:off x="640098" y="2008626"/>
              <a:ext cx="2240848" cy="2274926"/>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5" name="Freeform 9">
            <a:extLst>
              <a:ext uri="{FF2B5EF4-FFF2-40B4-BE49-F238E27FC236}">
                <a16:creationId xmlns:a16="http://schemas.microsoft.com/office/drawing/2014/main" id="{8FC74F0E-64F4-EE16-9AD8-26D7533810F4}"/>
              </a:ext>
            </a:extLst>
          </p:cNvPr>
          <p:cNvSpPr/>
          <p:nvPr/>
        </p:nvSpPr>
        <p:spPr>
          <a:xfrm>
            <a:off x="6741313" y="1822906"/>
            <a:ext cx="956189" cy="907921"/>
          </a:xfrm>
          <a:custGeom>
            <a:avLst/>
            <a:gdLst/>
            <a:ahLst/>
            <a:cxnLst/>
            <a:rect l="l" t="t" r="r" b="b"/>
            <a:pathLst>
              <a:path w="3024000" h="3174046">
                <a:moveTo>
                  <a:pt x="0" y="0"/>
                </a:moveTo>
                <a:lnTo>
                  <a:pt x="3024000" y="0"/>
                </a:lnTo>
                <a:lnTo>
                  <a:pt x="3024000" y="3174046"/>
                </a:lnTo>
                <a:lnTo>
                  <a:pt x="0" y="317404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ja-JP" altLang="en-US"/>
          </a:p>
        </p:txBody>
      </p:sp>
      <p:sp>
        <p:nvSpPr>
          <p:cNvPr id="26" name="Freeform 7">
            <a:extLst>
              <a:ext uri="{FF2B5EF4-FFF2-40B4-BE49-F238E27FC236}">
                <a16:creationId xmlns:a16="http://schemas.microsoft.com/office/drawing/2014/main" id="{1C665C7F-7639-21C6-8C18-D78D28B3CED3}"/>
              </a:ext>
            </a:extLst>
          </p:cNvPr>
          <p:cNvSpPr/>
          <p:nvPr/>
        </p:nvSpPr>
        <p:spPr>
          <a:xfrm>
            <a:off x="4092236" y="1784838"/>
            <a:ext cx="970600" cy="931366"/>
          </a:xfrm>
          <a:custGeom>
            <a:avLst/>
            <a:gdLst/>
            <a:ahLst/>
            <a:cxnLst/>
            <a:rect l="l" t="t" r="r" b="b"/>
            <a:pathLst>
              <a:path w="3592592" h="3502777">
                <a:moveTo>
                  <a:pt x="0" y="0"/>
                </a:moveTo>
                <a:lnTo>
                  <a:pt x="3592592" y="0"/>
                </a:lnTo>
                <a:lnTo>
                  <a:pt x="3592592" y="3502777"/>
                </a:lnTo>
                <a:lnTo>
                  <a:pt x="0" y="3502777"/>
                </a:lnTo>
                <a:lnTo>
                  <a:pt x="0" y="0"/>
                </a:lnTo>
                <a:close/>
              </a:path>
            </a:pathLst>
          </a:custGeom>
          <a:blipFill>
            <a:blip r:embed="rId4"/>
            <a:stretch>
              <a:fillRect/>
            </a:stretch>
          </a:blipFill>
        </p:spPr>
        <p:txBody>
          <a:bodyPr/>
          <a:lstStyle/>
          <a:p>
            <a:endParaRPr lang="ja-JP" altLang="en-US"/>
          </a:p>
        </p:txBody>
      </p:sp>
      <p:sp>
        <p:nvSpPr>
          <p:cNvPr id="27" name="Freeform 6">
            <a:extLst>
              <a:ext uri="{FF2B5EF4-FFF2-40B4-BE49-F238E27FC236}">
                <a16:creationId xmlns:a16="http://schemas.microsoft.com/office/drawing/2014/main" id="{EC68452E-F541-D067-240D-0A84603C9F15}"/>
              </a:ext>
            </a:extLst>
          </p:cNvPr>
          <p:cNvSpPr/>
          <p:nvPr/>
        </p:nvSpPr>
        <p:spPr>
          <a:xfrm>
            <a:off x="1479037" y="1847592"/>
            <a:ext cx="802155" cy="805857"/>
          </a:xfrm>
          <a:custGeom>
            <a:avLst/>
            <a:gdLst/>
            <a:ahLst/>
            <a:cxnLst/>
            <a:rect l="l" t="t" r="r" b="b"/>
            <a:pathLst>
              <a:path w="3024000" h="3035036">
                <a:moveTo>
                  <a:pt x="0" y="0"/>
                </a:moveTo>
                <a:lnTo>
                  <a:pt x="3024000" y="0"/>
                </a:lnTo>
                <a:lnTo>
                  <a:pt x="3024000" y="3035037"/>
                </a:lnTo>
                <a:lnTo>
                  <a:pt x="0" y="303503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ja-JP" altLang="en-US"/>
          </a:p>
        </p:txBody>
      </p:sp>
      <p:sp>
        <p:nvSpPr>
          <p:cNvPr id="29" name="テキスト ボックス 28">
            <a:extLst>
              <a:ext uri="{FF2B5EF4-FFF2-40B4-BE49-F238E27FC236}">
                <a16:creationId xmlns:a16="http://schemas.microsoft.com/office/drawing/2014/main" id="{0B60C385-7796-D8F1-EA85-5788F83B3082}"/>
              </a:ext>
            </a:extLst>
          </p:cNvPr>
          <p:cNvSpPr txBox="1"/>
          <p:nvPr/>
        </p:nvSpPr>
        <p:spPr>
          <a:xfrm>
            <a:off x="922588" y="2778502"/>
            <a:ext cx="1915054" cy="1077218"/>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tabLst/>
            </a:pPr>
            <a:r>
              <a:rPr kumimoji="0" lang="ja-JP" altLang="ja-JP" sz="1600" b="0" i="0" u="none" strike="noStrike" cap="none" normalizeH="0" baseline="0" dirty="0">
                <a:ln>
                  <a:noFill/>
                </a:ln>
                <a:solidFill>
                  <a:schemeClr val="tx1"/>
                </a:solidFill>
                <a:effectLst/>
                <a:latin typeface="Arial" panose="020B0604020202020204" pitchFamily="34" charset="0"/>
              </a:rPr>
              <a:t>Providing real-time information on studying and working abroad</a:t>
            </a:r>
          </a:p>
        </p:txBody>
      </p:sp>
      <p:sp>
        <p:nvSpPr>
          <p:cNvPr id="31" name="テキスト ボックス 30">
            <a:extLst>
              <a:ext uri="{FF2B5EF4-FFF2-40B4-BE49-F238E27FC236}">
                <a16:creationId xmlns:a16="http://schemas.microsoft.com/office/drawing/2014/main" id="{815B79C0-61BC-6F9F-284A-D0BC8C0D2C15}"/>
              </a:ext>
            </a:extLst>
          </p:cNvPr>
          <p:cNvSpPr txBox="1"/>
          <p:nvPr/>
        </p:nvSpPr>
        <p:spPr>
          <a:xfrm>
            <a:off x="3445706" y="2832033"/>
            <a:ext cx="2447946" cy="830997"/>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tabLst/>
            </a:pPr>
            <a:r>
              <a:rPr kumimoji="0" lang="ja-JP" altLang="ja-JP" sz="1600" b="0" i="0" u="none" strike="noStrike" cap="none" normalizeH="0" baseline="0" dirty="0">
                <a:ln>
                  <a:noFill/>
                </a:ln>
                <a:solidFill>
                  <a:schemeClr val="tx1"/>
                </a:solidFill>
                <a:effectLst/>
                <a:latin typeface="Arial" panose="020B0604020202020204" pitchFamily="34" charset="0"/>
              </a:rPr>
              <a:t>Creating opportunities for networking and community exchange</a:t>
            </a:r>
          </a:p>
        </p:txBody>
      </p:sp>
      <p:sp>
        <p:nvSpPr>
          <p:cNvPr id="33" name="テキスト ボックス 32">
            <a:extLst>
              <a:ext uri="{FF2B5EF4-FFF2-40B4-BE49-F238E27FC236}">
                <a16:creationId xmlns:a16="http://schemas.microsoft.com/office/drawing/2014/main" id="{C7011A55-2C26-885D-08F2-F623D6ABFA71}"/>
              </a:ext>
            </a:extLst>
          </p:cNvPr>
          <p:cNvSpPr txBox="1"/>
          <p:nvPr/>
        </p:nvSpPr>
        <p:spPr>
          <a:xfrm>
            <a:off x="6278536" y="2923863"/>
            <a:ext cx="2020713" cy="58477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tabLst/>
            </a:pPr>
            <a:r>
              <a:rPr kumimoji="0" lang="ja-JP" altLang="ja-JP" sz="1600" b="0" i="0" u="none" strike="noStrike" cap="none" normalizeH="0" baseline="0" dirty="0">
                <a:ln>
                  <a:noFill/>
                </a:ln>
                <a:solidFill>
                  <a:schemeClr val="tx1"/>
                </a:solidFill>
                <a:effectLst/>
                <a:latin typeface="Arial" panose="020B0604020202020204" pitchFamily="34" charset="0"/>
              </a:rPr>
              <a:t>Promoting medical English education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BA626B0-6B98-F302-BE84-B17390C58590}"/>
              </a:ext>
            </a:extLst>
          </p:cNvPr>
          <p:cNvSpPr>
            <a:spLocks noGrp="1"/>
          </p:cNvSpPr>
          <p:nvPr>
            <p:ph type="ctrTitle"/>
          </p:nvPr>
        </p:nvSpPr>
        <p:spPr>
          <a:xfrm>
            <a:off x="441960" y="286249"/>
            <a:ext cx="5493014" cy="342402"/>
          </a:xfrm>
        </p:spPr>
        <p:txBody>
          <a:bodyPr/>
          <a:lstStyle/>
          <a:p>
            <a:r>
              <a:rPr kumimoji="1" lang="en-US" altLang="ja-JP" dirty="0"/>
              <a:t>Collaboration with medical experts</a:t>
            </a:r>
            <a:endParaRPr kumimoji="1" lang="ja-JP" altLang="en-US" dirty="0"/>
          </a:p>
        </p:txBody>
      </p:sp>
      <p:sp>
        <p:nvSpPr>
          <p:cNvPr id="724" name="Google Shape;724;p70"/>
          <p:cNvSpPr txBox="1"/>
          <p:nvPr/>
        </p:nvSpPr>
        <p:spPr>
          <a:xfrm>
            <a:off x="940003" y="3922681"/>
            <a:ext cx="2355857" cy="784810"/>
          </a:xfrm>
          <a:prstGeom prst="rect">
            <a:avLst/>
          </a:prstGeom>
          <a:noFill/>
          <a:ln>
            <a:noFill/>
          </a:ln>
        </p:spPr>
        <p:txBody>
          <a:bodyPr spcFirstLastPara="1" wrap="square" lIns="45725" tIns="22850" rIns="45725" bIns="22850" anchor="t" anchorCtr="0">
            <a:spAutoFit/>
          </a:bodyPr>
          <a:lstStyle/>
          <a:p>
            <a:r>
              <a:rPr lang="en-US" altLang="ja-JP" sz="1600" b="1" dirty="0"/>
              <a:t>Takayuki Oshimi, MD</a:t>
            </a:r>
          </a:p>
          <a:p>
            <a:pPr lvl="0">
              <a:buSzPts val="1200"/>
            </a:pPr>
            <a:r>
              <a:rPr lang="en-US" altLang="ja-JP" sz="1600" dirty="0"/>
              <a:t>International University of Health &amp; Welfare</a:t>
            </a:r>
            <a:endParaRPr b="0" i="0" u="none" strike="noStrike" cap="none" dirty="0">
              <a:solidFill>
                <a:schemeClr val="dk1"/>
              </a:solidFill>
              <a:latin typeface="Meiryo"/>
              <a:ea typeface="Meiryo"/>
              <a:cs typeface="Meiryo"/>
              <a:sym typeface="Meiryo"/>
            </a:endParaRPr>
          </a:p>
        </p:txBody>
      </p:sp>
      <p:pic>
        <p:nvPicPr>
          <p:cNvPr id="737" name="Google Shape;737;p70" title="押味先生　写真.jpg"/>
          <p:cNvPicPr preferRelativeResize="0"/>
          <p:nvPr/>
        </p:nvPicPr>
        <p:blipFill rotWithShape="1">
          <a:blip r:embed="rId2">
            <a:alphaModFix/>
          </a:blip>
          <a:srcRect t="5764" b="22708"/>
          <a:stretch/>
        </p:blipFill>
        <p:spPr>
          <a:xfrm>
            <a:off x="955379" y="1668780"/>
            <a:ext cx="1953750" cy="1955100"/>
          </a:xfrm>
          <a:prstGeom prst="ellipse">
            <a:avLst/>
          </a:prstGeom>
          <a:noFill/>
          <a:ln w="19050" cap="flat" cmpd="sng">
            <a:solidFill>
              <a:srgbClr val="3995C0"/>
            </a:solidFill>
            <a:prstDash val="solid"/>
            <a:round/>
            <a:headEnd type="none" w="sm" len="sm"/>
            <a:tailEnd type="none" w="sm" len="sm"/>
          </a:ln>
        </p:spPr>
      </p:pic>
      <p:sp>
        <p:nvSpPr>
          <p:cNvPr id="3" name="Google Shape;745;p71">
            <a:extLst>
              <a:ext uri="{FF2B5EF4-FFF2-40B4-BE49-F238E27FC236}">
                <a16:creationId xmlns:a16="http://schemas.microsoft.com/office/drawing/2014/main" id="{7120D8ED-B892-F9B1-B2AC-A831C1178B6A}"/>
              </a:ext>
            </a:extLst>
          </p:cNvPr>
          <p:cNvSpPr/>
          <p:nvPr/>
        </p:nvSpPr>
        <p:spPr>
          <a:xfrm>
            <a:off x="3795754" y="1668780"/>
            <a:ext cx="1980583" cy="1888365"/>
          </a:xfrm>
          <a:prstGeom prst="ellipse">
            <a:avLst/>
          </a:prstGeom>
          <a:blipFill rotWithShape="1">
            <a:blip r:embed="rId3">
              <a:alphaModFix/>
            </a:blip>
            <a:stretch>
              <a:fillRect/>
            </a:stretch>
          </a:blip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chemeClr val="lt1"/>
              </a:solidFill>
              <a:latin typeface="Meiryo"/>
              <a:ea typeface="Meiryo"/>
              <a:cs typeface="Meiryo"/>
              <a:sym typeface="Meiryo"/>
            </a:endParaRPr>
          </a:p>
        </p:txBody>
      </p:sp>
      <p:sp>
        <p:nvSpPr>
          <p:cNvPr id="4" name="Google Shape;746;p71">
            <a:extLst>
              <a:ext uri="{FF2B5EF4-FFF2-40B4-BE49-F238E27FC236}">
                <a16:creationId xmlns:a16="http://schemas.microsoft.com/office/drawing/2014/main" id="{AC88CCFE-6FFF-BDA8-F763-D4950AD07D9D}"/>
              </a:ext>
            </a:extLst>
          </p:cNvPr>
          <p:cNvSpPr txBox="1"/>
          <p:nvPr/>
        </p:nvSpPr>
        <p:spPr>
          <a:xfrm>
            <a:off x="3816486" y="3912415"/>
            <a:ext cx="2321678" cy="807883"/>
          </a:xfrm>
          <a:prstGeom prst="rect">
            <a:avLst/>
          </a:prstGeom>
          <a:noFill/>
          <a:ln>
            <a:noFill/>
          </a:ln>
        </p:spPr>
        <p:txBody>
          <a:bodyPr spcFirstLastPara="1" wrap="square" lIns="68575" tIns="34275" rIns="68575" bIns="34275" anchor="t" anchorCtr="0">
            <a:spAutoFit/>
          </a:bodyPr>
          <a:lstStyle/>
          <a:p>
            <a:pPr marL="0" marR="0" lvl="0" indent="0" rtl="0">
              <a:lnSpc>
                <a:spcPct val="100000"/>
              </a:lnSpc>
              <a:spcBef>
                <a:spcPts val="0"/>
              </a:spcBef>
              <a:spcAft>
                <a:spcPts val="0"/>
              </a:spcAft>
              <a:buClr>
                <a:srgbClr val="3F3F3F"/>
              </a:buClr>
              <a:buSzPts val="1800"/>
              <a:buFont typeface="Noto Sans JP"/>
              <a:buNone/>
            </a:pPr>
            <a:r>
              <a:rPr lang="en-US" altLang="ja" sz="1600" b="1" dirty="0">
                <a:sym typeface="Meiryo"/>
              </a:rPr>
              <a:t>Ns. Mayumi Rossi</a:t>
            </a:r>
            <a:br>
              <a:rPr lang="ja" sz="1600" b="1" i="0" u="none" strike="noStrike" cap="none" dirty="0">
                <a:solidFill>
                  <a:srgbClr val="3F3F3F"/>
                </a:solidFill>
                <a:latin typeface="Meiryo"/>
                <a:ea typeface="Meiryo"/>
                <a:cs typeface="Meiryo"/>
                <a:sym typeface="Meiryo"/>
              </a:rPr>
            </a:br>
            <a:r>
              <a:rPr lang="en-US" altLang="ja" sz="1600" dirty="0">
                <a:sym typeface="Meiryo"/>
              </a:rPr>
              <a:t>University College </a:t>
            </a:r>
            <a:endParaRPr sz="1600" dirty="0">
              <a:sym typeface="Meiryo"/>
            </a:endParaRPr>
          </a:p>
          <a:p>
            <a:pPr marL="0" marR="0" lvl="0" indent="0" rtl="0">
              <a:lnSpc>
                <a:spcPct val="100000"/>
              </a:lnSpc>
              <a:spcBef>
                <a:spcPts val="0"/>
              </a:spcBef>
              <a:spcAft>
                <a:spcPts val="0"/>
              </a:spcAft>
              <a:buClr>
                <a:srgbClr val="3F3F3F"/>
              </a:buClr>
              <a:buSzPts val="900"/>
              <a:buFont typeface="Noto Sans JP"/>
              <a:buNone/>
            </a:pPr>
            <a:r>
              <a:rPr lang="en-US" altLang="ja" sz="1600" dirty="0">
                <a:sym typeface="Meiryo"/>
              </a:rPr>
              <a:t>London Hospitals NHS</a:t>
            </a:r>
            <a:endParaRPr sz="1600" dirty="0">
              <a:sym typeface="Meiryo"/>
            </a:endParaRPr>
          </a:p>
        </p:txBody>
      </p:sp>
      <p:pic>
        <p:nvPicPr>
          <p:cNvPr id="5" name="Google Shape;774;p72" descr="Masayuki Nogi, MD | The Queen's Health System">
            <a:extLst>
              <a:ext uri="{FF2B5EF4-FFF2-40B4-BE49-F238E27FC236}">
                <a16:creationId xmlns:a16="http://schemas.microsoft.com/office/drawing/2014/main" id="{94AA1E1B-3B53-D505-A1A0-30BD5FC2EC52}"/>
              </a:ext>
            </a:extLst>
          </p:cNvPr>
          <p:cNvPicPr preferRelativeResize="0"/>
          <p:nvPr/>
        </p:nvPicPr>
        <p:blipFill rotWithShape="1">
          <a:blip r:embed="rId4">
            <a:alphaModFix/>
          </a:blip>
          <a:srcRect/>
          <a:stretch/>
        </p:blipFill>
        <p:spPr>
          <a:xfrm>
            <a:off x="6843259" y="1650511"/>
            <a:ext cx="1430773" cy="1991638"/>
          </a:xfrm>
          <a:prstGeom prst="ellipse">
            <a:avLst/>
          </a:prstGeom>
          <a:noFill/>
          <a:ln>
            <a:noFill/>
          </a:ln>
        </p:spPr>
      </p:pic>
      <p:sp>
        <p:nvSpPr>
          <p:cNvPr id="6" name="Google Shape;775;p72">
            <a:extLst>
              <a:ext uri="{FF2B5EF4-FFF2-40B4-BE49-F238E27FC236}">
                <a16:creationId xmlns:a16="http://schemas.microsoft.com/office/drawing/2014/main" id="{DE4BE794-0631-BECC-B426-D6212616DB97}"/>
              </a:ext>
            </a:extLst>
          </p:cNvPr>
          <p:cNvSpPr txBox="1"/>
          <p:nvPr/>
        </p:nvSpPr>
        <p:spPr>
          <a:xfrm>
            <a:off x="6607585" y="3912415"/>
            <a:ext cx="2600040" cy="784810"/>
          </a:xfrm>
          <a:prstGeom prst="rect">
            <a:avLst/>
          </a:prstGeom>
          <a:noFill/>
          <a:ln>
            <a:noFill/>
          </a:ln>
        </p:spPr>
        <p:txBody>
          <a:bodyPr spcFirstLastPara="1" wrap="square" lIns="45725" tIns="22850" rIns="45725" bIns="22850" anchor="t" anchorCtr="0">
            <a:spAutoFit/>
          </a:bodyPr>
          <a:lstStyle/>
          <a:p>
            <a:pPr lvl="0">
              <a:buSzPts val="700"/>
            </a:pPr>
            <a:r>
              <a:rPr lang="pt-BR" sz="1600" b="1" dirty="0">
                <a:sym typeface="Noto Sans JP"/>
              </a:rPr>
              <a:t>Masayuki Nogi, MD</a:t>
            </a:r>
          </a:p>
          <a:p>
            <a:pPr lvl="0">
              <a:buSzPts val="700"/>
            </a:pPr>
            <a:r>
              <a:rPr lang="pt-BR" sz="1600" dirty="0">
                <a:sym typeface="Noto Sans JP"/>
              </a:rPr>
              <a:t>Kameda Medical Center</a:t>
            </a:r>
          </a:p>
          <a:p>
            <a:pPr lvl="0">
              <a:buSzPts val="700"/>
            </a:pPr>
            <a:r>
              <a:rPr lang="pt-BR" sz="1600" dirty="0">
                <a:sym typeface="Noto Sans JP"/>
              </a:rPr>
              <a:t>Queen’s Medical Center</a:t>
            </a:r>
            <a:endParaRPr sz="1600" dirty="0">
              <a:sym typeface="Noto Sans JP"/>
            </a:endParaRPr>
          </a:p>
        </p:txBody>
      </p:sp>
      <p:sp>
        <p:nvSpPr>
          <p:cNvPr id="8" name="テキスト ボックス 7">
            <a:extLst>
              <a:ext uri="{FF2B5EF4-FFF2-40B4-BE49-F238E27FC236}">
                <a16:creationId xmlns:a16="http://schemas.microsoft.com/office/drawing/2014/main" id="{661C7EB5-0ED9-BCC5-12E7-2025EE18E68D}"/>
              </a:ext>
            </a:extLst>
          </p:cNvPr>
          <p:cNvSpPr txBox="1"/>
          <p:nvPr/>
        </p:nvSpPr>
        <p:spPr>
          <a:xfrm>
            <a:off x="940003" y="1137455"/>
            <a:ext cx="4572000" cy="338554"/>
          </a:xfrm>
          <a:prstGeom prst="rect">
            <a:avLst/>
          </a:prstGeom>
          <a:noFill/>
        </p:spPr>
        <p:txBody>
          <a:bodyPr wrap="square">
            <a:spAutoFit/>
          </a:bodyPr>
          <a:lstStyle/>
          <a:p>
            <a:r>
              <a:rPr lang="ja" altLang="ja-JP" sz="1600" b="1" dirty="0">
                <a:solidFill>
                  <a:srgbClr val="132C96"/>
                </a:solidFill>
              </a:rPr>
              <a:t>Team WADA MEDS</a:t>
            </a:r>
            <a:endParaRPr lang="ja-JP" altLang="en-US" sz="1600" dirty="0"/>
          </a:p>
        </p:txBody>
      </p:sp>
      <p:sp>
        <p:nvSpPr>
          <p:cNvPr id="10" name="テキスト ボックス 9">
            <a:extLst>
              <a:ext uri="{FF2B5EF4-FFF2-40B4-BE49-F238E27FC236}">
                <a16:creationId xmlns:a16="http://schemas.microsoft.com/office/drawing/2014/main" id="{F1D8B0A9-867A-468A-24B1-22E756D35D3A}"/>
              </a:ext>
            </a:extLst>
          </p:cNvPr>
          <p:cNvSpPr txBox="1"/>
          <p:nvPr/>
        </p:nvSpPr>
        <p:spPr>
          <a:xfrm>
            <a:off x="3702032" y="1106565"/>
            <a:ext cx="4572000" cy="338554"/>
          </a:xfrm>
          <a:prstGeom prst="rect">
            <a:avLst/>
          </a:prstGeom>
          <a:noFill/>
        </p:spPr>
        <p:txBody>
          <a:bodyPr wrap="square">
            <a:spAutoFit/>
          </a:bodyPr>
          <a:lstStyle/>
          <a:p>
            <a:r>
              <a:rPr lang="ja" altLang="ja-JP" sz="1600" b="1" dirty="0">
                <a:solidFill>
                  <a:srgbClr val="132C96"/>
                </a:solidFill>
              </a:rPr>
              <a:t>Study with Ns. Rossi</a:t>
            </a:r>
            <a:endParaRPr lang="ja-JP" altLang="en-US" sz="1600" dirty="0"/>
          </a:p>
        </p:txBody>
      </p:sp>
      <p:sp>
        <p:nvSpPr>
          <p:cNvPr id="12" name="テキスト ボックス 11">
            <a:extLst>
              <a:ext uri="{FF2B5EF4-FFF2-40B4-BE49-F238E27FC236}">
                <a16:creationId xmlns:a16="http://schemas.microsoft.com/office/drawing/2014/main" id="{8A577556-4905-6378-61AF-0B804591B5D8}"/>
              </a:ext>
            </a:extLst>
          </p:cNvPr>
          <p:cNvSpPr txBox="1"/>
          <p:nvPr/>
        </p:nvSpPr>
        <p:spPr>
          <a:xfrm>
            <a:off x="6843259" y="1075675"/>
            <a:ext cx="1599646" cy="338554"/>
          </a:xfrm>
          <a:prstGeom prst="rect">
            <a:avLst/>
          </a:prstGeom>
          <a:noFill/>
        </p:spPr>
        <p:txBody>
          <a:bodyPr wrap="square">
            <a:spAutoFit/>
          </a:bodyPr>
          <a:lstStyle/>
          <a:p>
            <a:r>
              <a:rPr lang="ja" altLang="ja-JP" sz="1600" b="1" dirty="0">
                <a:solidFill>
                  <a:srgbClr val="132C96"/>
                </a:solidFill>
              </a:rPr>
              <a:t>Clinical Dojo</a:t>
            </a:r>
            <a:endParaRPr lang="ja-JP" altLang="en-US" sz="1600" dirty="0"/>
          </a:p>
        </p:txBody>
      </p:sp>
    </p:spTree>
    <p:extLst>
      <p:ext uri="{BB962C8B-B14F-4D97-AF65-F5344CB8AC3E}">
        <p14:creationId xmlns:p14="http://schemas.microsoft.com/office/powerpoint/2010/main" val="2358167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19">
          <a:extLst>
            <a:ext uri="{FF2B5EF4-FFF2-40B4-BE49-F238E27FC236}">
              <a16:creationId xmlns:a16="http://schemas.microsoft.com/office/drawing/2014/main" id="{C8B44F1F-5083-F1B1-A967-F3987F40BC3C}"/>
            </a:ext>
          </a:extLst>
        </p:cNvPr>
        <p:cNvGrpSpPr/>
        <p:nvPr/>
      </p:nvGrpSpPr>
      <p:grpSpPr>
        <a:xfrm>
          <a:off x="0" y="0"/>
          <a:ext cx="0" cy="0"/>
          <a:chOff x="0" y="0"/>
          <a:chExt cx="0" cy="0"/>
        </a:xfrm>
      </p:grpSpPr>
      <p:cxnSp>
        <p:nvCxnSpPr>
          <p:cNvPr id="720" name="Google Shape;720;g36c92830b2e_1_125">
            <a:extLst>
              <a:ext uri="{FF2B5EF4-FFF2-40B4-BE49-F238E27FC236}">
                <a16:creationId xmlns:a16="http://schemas.microsoft.com/office/drawing/2014/main" id="{6899464F-E5BB-85AD-8A4D-000FC72A2B4C}"/>
              </a:ext>
            </a:extLst>
          </p:cNvPr>
          <p:cNvCxnSpPr/>
          <p:nvPr/>
        </p:nvCxnSpPr>
        <p:spPr>
          <a:xfrm rot="10800000" flipH="1">
            <a:off x="912479" y="2740912"/>
            <a:ext cx="2760750" cy="722250"/>
          </a:xfrm>
          <a:prstGeom prst="bentConnector3">
            <a:avLst>
              <a:gd name="adj1" fmla="val 27457"/>
            </a:avLst>
          </a:prstGeom>
          <a:noFill/>
          <a:ln w="28575" cap="flat" cmpd="sng">
            <a:solidFill>
              <a:srgbClr val="2D77B5"/>
            </a:solidFill>
            <a:prstDash val="solid"/>
            <a:miter lim="800000"/>
            <a:headEnd type="none" w="sm" len="sm"/>
            <a:tailEnd type="triangle" w="med" len="med"/>
          </a:ln>
        </p:spPr>
      </p:cxnSp>
      <p:cxnSp>
        <p:nvCxnSpPr>
          <p:cNvPr id="721" name="Google Shape;721;g36c92830b2e_1_125">
            <a:extLst>
              <a:ext uri="{FF2B5EF4-FFF2-40B4-BE49-F238E27FC236}">
                <a16:creationId xmlns:a16="http://schemas.microsoft.com/office/drawing/2014/main" id="{0357A13E-616C-4636-4E9D-F815732FE511}"/>
              </a:ext>
            </a:extLst>
          </p:cNvPr>
          <p:cNvCxnSpPr/>
          <p:nvPr/>
        </p:nvCxnSpPr>
        <p:spPr>
          <a:xfrm rot="10800000" flipH="1">
            <a:off x="2635957" y="2023083"/>
            <a:ext cx="3141750" cy="720000"/>
          </a:xfrm>
          <a:prstGeom prst="bentConnector3">
            <a:avLst>
              <a:gd name="adj1" fmla="val 34236"/>
            </a:avLst>
          </a:prstGeom>
          <a:noFill/>
          <a:ln w="28575" cap="flat" cmpd="sng">
            <a:solidFill>
              <a:srgbClr val="2D77B5"/>
            </a:solidFill>
            <a:prstDash val="solid"/>
            <a:miter lim="800000"/>
            <a:headEnd type="none" w="sm" len="sm"/>
            <a:tailEnd type="triangle" w="med" len="med"/>
          </a:ln>
        </p:spPr>
      </p:cxnSp>
      <p:cxnSp>
        <p:nvCxnSpPr>
          <p:cNvPr id="722" name="Google Shape;722;g36c92830b2e_1_125">
            <a:extLst>
              <a:ext uri="{FF2B5EF4-FFF2-40B4-BE49-F238E27FC236}">
                <a16:creationId xmlns:a16="http://schemas.microsoft.com/office/drawing/2014/main" id="{BD231D96-156F-241C-5308-39D747D4657E}"/>
              </a:ext>
            </a:extLst>
          </p:cNvPr>
          <p:cNvCxnSpPr>
            <a:cxnSpLocks/>
          </p:cNvCxnSpPr>
          <p:nvPr/>
        </p:nvCxnSpPr>
        <p:spPr>
          <a:xfrm flipV="1">
            <a:off x="4359435" y="1289178"/>
            <a:ext cx="3610593" cy="733825"/>
          </a:xfrm>
          <a:prstGeom prst="bentConnector3">
            <a:avLst>
              <a:gd name="adj1" fmla="val 50000"/>
            </a:avLst>
          </a:prstGeom>
          <a:noFill/>
          <a:ln w="28575" cap="flat" cmpd="sng">
            <a:solidFill>
              <a:srgbClr val="2D77B5"/>
            </a:solidFill>
            <a:prstDash val="solid"/>
            <a:miter lim="800000"/>
            <a:headEnd type="none" w="sm" len="sm"/>
            <a:tailEnd type="triangle" w="med" len="med"/>
          </a:ln>
        </p:spPr>
      </p:cxnSp>
      <p:pic>
        <p:nvPicPr>
          <p:cNvPr id="724" name="Google Shape;724;g36c92830b2e_1_125" descr="歩く 単色塗りつぶし">
            <a:extLst>
              <a:ext uri="{FF2B5EF4-FFF2-40B4-BE49-F238E27FC236}">
                <a16:creationId xmlns:a16="http://schemas.microsoft.com/office/drawing/2014/main" id="{BBC4AA21-C8EF-8626-8A2C-6F355728875A}"/>
              </a:ext>
            </a:extLst>
          </p:cNvPr>
          <p:cNvPicPr preferRelativeResize="0"/>
          <p:nvPr/>
        </p:nvPicPr>
        <p:blipFill rotWithShape="1">
          <a:blip r:embed="rId3">
            <a:alphaModFix/>
          </a:blip>
          <a:srcRect/>
          <a:stretch/>
        </p:blipFill>
        <p:spPr>
          <a:xfrm>
            <a:off x="1020062" y="2995348"/>
            <a:ext cx="457200" cy="457200"/>
          </a:xfrm>
          <a:prstGeom prst="rect">
            <a:avLst/>
          </a:prstGeom>
          <a:noFill/>
          <a:ln>
            <a:noFill/>
          </a:ln>
        </p:spPr>
      </p:pic>
      <p:sp>
        <p:nvSpPr>
          <p:cNvPr id="725" name="Google Shape;725;g36c92830b2e_1_125">
            <a:extLst>
              <a:ext uri="{FF2B5EF4-FFF2-40B4-BE49-F238E27FC236}">
                <a16:creationId xmlns:a16="http://schemas.microsoft.com/office/drawing/2014/main" id="{4D0FF4A7-D3DE-60FB-54F1-C30BEB3AA3A3}"/>
              </a:ext>
            </a:extLst>
          </p:cNvPr>
          <p:cNvSpPr txBox="1"/>
          <p:nvPr/>
        </p:nvSpPr>
        <p:spPr>
          <a:xfrm>
            <a:off x="2093400" y="2884414"/>
            <a:ext cx="1482938" cy="315441"/>
          </a:xfrm>
          <a:prstGeom prst="rect">
            <a:avLst/>
          </a:prstGeom>
          <a:noFill/>
          <a:ln>
            <a:noFill/>
          </a:ln>
        </p:spPr>
        <p:txBody>
          <a:bodyPr spcFirstLastPara="1" wrap="square" lIns="68575" tIns="34275" rIns="68575" bIns="34275" anchor="t" anchorCtr="0">
            <a:spAutoFit/>
          </a:bodyPr>
          <a:lstStyle/>
          <a:p>
            <a:r>
              <a:rPr lang="en-US" altLang="ja-JP" sz="1600" b="1" dirty="0">
                <a:solidFill>
                  <a:srgbClr val="132C96"/>
                </a:solidFill>
                <a:sym typeface="Calibri"/>
              </a:rPr>
              <a:t>Dr. Oshimi</a:t>
            </a:r>
            <a:endParaRPr sz="1600" b="1" dirty="0">
              <a:solidFill>
                <a:srgbClr val="132C96"/>
              </a:solidFill>
              <a:sym typeface="Calibri"/>
            </a:endParaRPr>
          </a:p>
        </p:txBody>
      </p:sp>
      <p:sp>
        <p:nvSpPr>
          <p:cNvPr id="726" name="Google Shape;726;g36c92830b2e_1_125">
            <a:extLst>
              <a:ext uri="{FF2B5EF4-FFF2-40B4-BE49-F238E27FC236}">
                <a16:creationId xmlns:a16="http://schemas.microsoft.com/office/drawing/2014/main" id="{344D1A37-573C-BAB8-2D92-F88CAAF05039}"/>
              </a:ext>
            </a:extLst>
          </p:cNvPr>
          <p:cNvSpPr txBox="1"/>
          <p:nvPr/>
        </p:nvSpPr>
        <p:spPr>
          <a:xfrm>
            <a:off x="4435170" y="2090523"/>
            <a:ext cx="1169967" cy="315441"/>
          </a:xfrm>
          <a:prstGeom prst="rect">
            <a:avLst/>
          </a:prstGeom>
          <a:noFill/>
          <a:ln>
            <a:noFill/>
          </a:ln>
        </p:spPr>
        <p:txBody>
          <a:bodyPr spcFirstLastPara="1" wrap="square" lIns="68575" tIns="34275" rIns="68575" bIns="34275" anchor="t" anchorCtr="0">
            <a:spAutoFit/>
          </a:bodyPr>
          <a:lstStyle/>
          <a:p>
            <a:r>
              <a:rPr lang="en-US" sz="1600" b="1" dirty="0">
                <a:solidFill>
                  <a:srgbClr val="122B96"/>
                </a:solidFill>
                <a:latin typeface="メイリオ" panose="020B0604030504040204" pitchFamily="50" charset="-128"/>
                <a:ea typeface="メイリオ" panose="020B0604030504040204" pitchFamily="50" charset="-128"/>
                <a:cs typeface="Calibri"/>
                <a:sym typeface="Calibri"/>
              </a:rPr>
              <a:t>Ns. Rossi</a:t>
            </a:r>
            <a:endParaRPr sz="1600" b="1" dirty="0">
              <a:solidFill>
                <a:srgbClr val="122B96"/>
              </a:solidFill>
              <a:latin typeface="メイリオ" panose="020B0604030504040204" pitchFamily="50" charset="-128"/>
              <a:ea typeface="メイリオ" panose="020B0604030504040204" pitchFamily="50" charset="-128"/>
              <a:cs typeface="Calibri"/>
              <a:sym typeface="Calibri"/>
            </a:endParaRPr>
          </a:p>
        </p:txBody>
      </p:sp>
      <p:sp>
        <p:nvSpPr>
          <p:cNvPr id="727" name="Google Shape;727;g36c92830b2e_1_125">
            <a:extLst>
              <a:ext uri="{FF2B5EF4-FFF2-40B4-BE49-F238E27FC236}">
                <a16:creationId xmlns:a16="http://schemas.microsoft.com/office/drawing/2014/main" id="{5757A4BC-5BD3-749F-5DE1-F88BB4E74621}"/>
              </a:ext>
            </a:extLst>
          </p:cNvPr>
          <p:cNvSpPr txBox="1"/>
          <p:nvPr/>
        </p:nvSpPr>
        <p:spPr>
          <a:xfrm>
            <a:off x="6692728" y="1372306"/>
            <a:ext cx="1106400" cy="469329"/>
          </a:xfrm>
          <a:prstGeom prst="rect">
            <a:avLst/>
          </a:prstGeom>
          <a:noFill/>
          <a:ln>
            <a:noFill/>
          </a:ln>
        </p:spPr>
        <p:txBody>
          <a:bodyPr spcFirstLastPara="1" wrap="square" lIns="68575" tIns="34275" rIns="68575" bIns="34275" anchor="t" anchorCtr="0">
            <a:spAutoFit/>
          </a:bodyPr>
          <a:lstStyle/>
          <a:p>
            <a:r>
              <a:rPr lang="en-US" b="1" dirty="0">
                <a:solidFill>
                  <a:srgbClr val="132C96"/>
                </a:solidFill>
                <a:sym typeface="Calibri"/>
              </a:rPr>
              <a:t>Dr.</a:t>
            </a:r>
            <a:r>
              <a:rPr lang="ja-JP" altLang="en-US" b="1" dirty="0">
                <a:solidFill>
                  <a:srgbClr val="132C96"/>
                </a:solidFill>
                <a:sym typeface="Calibri"/>
              </a:rPr>
              <a:t> </a:t>
            </a:r>
            <a:r>
              <a:rPr lang="en-US" altLang="ja-JP" b="1" dirty="0">
                <a:solidFill>
                  <a:srgbClr val="132C96"/>
                </a:solidFill>
                <a:sym typeface="Calibri"/>
              </a:rPr>
              <a:t>Nogi</a:t>
            </a:r>
            <a:endParaRPr b="1" dirty="0">
              <a:solidFill>
                <a:srgbClr val="132C96"/>
              </a:solidFill>
              <a:sym typeface="Calibri"/>
            </a:endParaRPr>
          </a:p>
          <a:p>
            <a:endParaRPr sz="1200" dirty="0">
              <a:solidFill>
                <a:srgbClr val="122B96"/>
              </a:solidFill>
              <a:latin typeface="メイリオ" panose="020B0604030504040204" pitchFamily="50" charset="-128"/>
              <a:ea typeface="メイリオ" panose="020B0604030504040204" pitchFamily="50" charset="-128"/>
              <a:cs typeface="Calibri"/>
              <a:sym typeface="Calibri"/>
            </a:endParaRPr>
          </a:p>
        </p:txBody>
      </p:sp>
      <p:sp>
        <p:nvSpPr>
          <p:cNvPr id="728" name="Google Shape;728;g36c92830b2e_1_125">
            <a:extLst>
              <a:ext uri="{FF2B5EF4-FFF2-40B4-BE49-F238E27FC236}">
                <a16:creationId xmlns:a16="http://schemas.microsoft.com/office/drawing/2014/main" id="{2FFB48E7-41E3-C57F-42B8-82C4F9F675B6}"/>
              </a:ext>
            </a:extLst>
          </p:cNvPr>
          <p:cNvSpPr txBox="1"/>
          <p:nvPr/>
        </p:nvSpPr>
        <p:spPr>
          <a:xfrm>
            <a:off x="1716595" y="3202525"/>
            <a:ext cx="2334410" cy="315441"/>
          </a:xfrm>
          <a:prstGeom prst="rect">
            <a:avLst/>
          </a:prstGeom>
          <a:noFill/>
          <a:ln>
            <a:noFill/>
          </a:ln>
        </p:spPr>
        <p:txBody>
          <a:bodyPr spcFirstLastPara="1" wrap="square" lIns="68575" tIns="34275" rIns="68575" bIns="34275" anchor="t" anchorCtr="0">
            <a:spAutoFit/>
          </a:bodyPr>
          <a:lstStyle/>
          <a:p>
            <a:r>
              <a:rPr lang="en-US" altLang="ja-JP" sz="1600" b="1" dirty="0">
                <a:solidFill>
                  <a:srgbClr val="132C96"/>
                </a:solidFill>
                <a:sym typeface="Calibri"/>
              </a:rPr>
              <a:t>Team WADA MEDS</a:t>
            </a:r>
            <a:endParaRPr sz="1600" b="1" dirty="0">
              <a:solidFill>
                <a:srgbClr val="132C96"/>
              </a:solidFill>
              <a:sym typeface="Calibri"/>
            </a:endParaRPr>
          </a:p>
        </p:txBody>
      </p:sp>
      <p:sp>
        <p:nvSpPr>
          <p:cNvPr id="729" name="Google Shape;729;g36c92830b2e_1_125">
            <a:extLst>
              <a:ext uri="{FF2B5EF4-FFF2-40B4-BE49-F238E27FC236}">
                <a16:creationId xmlns:a16="http://schemas.microsoft.com/office/drawing/2014/main" id="{23E1F16F-CEDE-5059-1C3B-B83846894C82}"/>
              </a:ext>
            </a:extLst>
          </p:cNvPr>
          <p:cNvSpPr txBox="1"/>
          <p:nvPr/>
        </p:nvSpPr>
        <p:spPr>
          <a:xfrm>
            <a:off x="3871645" y="2449393"/>
            <a:ext cx="2565108" cy="315441"/>
          </a:xfrm>
          <a:prstGeom prst="rect">
            <a:avLst/>
          </a:prstGeom>
          <a:noFill/>
          <a:ln>
            <a:noFill/>
          </a:ln>
        </p:spPr>
        <p:txBody>
          <a:bodyPr spcFirstLastPara="1" wrap="square" lIns="68575" tIns="34275" rIns="68575" bIns="34275" anchor="t" anchorCtr="0">
            <a:spAutoFit/>
          </a:bodyPr>
          <a:lstStyle/>
          <a:p>
            <a:r>
              <a:rPr lang="en-US" altLang="ja-JP" sz="1600" b="1" dirty="0">
                <a:solidFill>
                  <a:srgbClr val="122B96"/>
                </a:solidFill>
                <a:latin typeface="メイリオ" panose="020B0604030504040204" pitchFamily="50" charset="-128"/>
                <a:ea typeface="メイリオ" panose="020B0604030504040204" pitchFamily="50" charset="-128"/>
                <a:cs typeface="Calibri"/>
                <a:sym typeface="Calibri"/>
              </a:rPr>
              <a:t>Study with Ns. Rossi</a:t>
            </a:r>
            <a:endParaRPr sz="1600" b="1" dirty="0">
              <a:solidFill>
                <a:srgbClr val="122B96"/>
              </a:solidFill>
              <a:latin typeface="メイリオ" panose="020B0604030504040204" pitchFamily="50" charset="-128"/>
              <a:ea typeface="メイリオ" panose="020B0604030504040204" pitchFamily="50" charset="-128"/>
              <a:cs typeface="Calibri"/>
              <a:sym typeface="Calibri"/>
            </a:endParaRPr>
          </a:p>
        </p:txBody>
      </p:sp>
      <p:sp>
        <p:nvSpPr>
          <p:cNvPr id="730" name="Google Shape;730;g36c92830b2e_1_125">
            <a:extLst>
              <a:ext uri="{FF2B5EF4-FFF2-40B4-BE49-F238E27FC236}">
                <a16:creationId xmlns:a16="http://schemas.microsoft.com/office/drawing/2014/main" id="{938BF168-E481-E9A0-B5DA-5080BCEFFB15}"/>
              </a:ext>
            </a:extLst>
          </p:cNvPr>
          <p:cNvSpPr txBox="1"/>
          <p:nvPr/>
        </p:nvSpPr>
        <p:spPr>
          <a:xfrm>
            <a:off x="6570051" y="1616077"/>
            <a:ext cx="1844700" cy="284663"/>
          </a:xfrm>
          <a:prstGeom prst="rect">
            <a:avLst/>
          </a:prstGeom>
          <a:noFill/>
          <a:ln>
            <a:noFill/>
          </a:ln>
        </p:spPr>
        <p:txBody>
          <a:bodyPr spcFirstLastPara="1" wrap="square" lIns="68575" tIns="34275" rIns="68575" bIns="34275" anchor="t" anchorCtr="0">
            <a:spAutoFit/>
          </a:bodyPr>
          <a:lstStyle/>
          <a:p>
            <a:r>
              <a:rPr lang="en-US" altLang="ja-JP" b="1" dirty="0">
                <a:solidFill>
                  <a:srgbClr val="132C96"/>
                </a:solidFill>
                <a:sym typeface="Calibri"/>
              </a:rPr>
              <a:t>Clinical Dojo</a:t>
            </a:r>
            <a:endParaRPr b="1" dirty="0">
              <a:solidFill>
                <a:srgbClr val="132C96"/>
              </a:solidFill>
              <a:sym typeface="Calibri"/>
            </a:endParaRPr>
          </a:p>
        </p:txBody>
      </p:sp>
      <p:sp>
        <p:nvSpPr>
          <p:cNvPr id="733" name="Google Shape;733;g36c92830b2e_1_125">
            <a:extLst>
              <a:ext uri="{FF2B5EF4-FFF2-40B4-BE49-F238E27FC236}">
                <a16:creationId xmlns:a16="http://schemas.microsoft.com/office/drawing/2014/main" id="{215391FD-ED8D-A665-4B44-ABF49F0CA96B}"/>
              </a:ext>
            </a:extLst>
          </p:cNvPr>
          <p:cNvSpPr txBox="1"/>
          <p:nvPr/>
        </p:nvSpPr>
        <p:spPr>
          <a:xfrm>
            <a:off x="1967323" y="3560993"/>
            <a:ext cx="1896710" cy="561662"/>
          </a:xfrm>
          <a:prstGeom prst="rect">
            <a:avLst/>
          </a:prstGeom>
          <a:noFill/>
          <a:ln>
            <a:noFill/>
          </a:ln>
        </p:spPr>
        <p:txBody>
          <a:bodyPr spcFirstLastPara="1" wrap="square" lIns="68575" tIns="34275" rIns="68575" bIns="34275" anchor="t" anchorCtr="0">
            <a:spAutoFit/>
          </a:bodyPr>
          <a:lstStyle/>
          <a:p>
            <a:r>
              <a:rPr lang="en-US" altLang="ja-JP" sz="1600" dirty="0"/>
              <a:t>Learn essential medical English</a:t>
            </a:r>
          </a:p>
        </p:txBody>
      </p:sp>
      <p:sp>
        <p:nvSpPr>
          <p:cNvPr id="734" name="Google Shape;734;g36c92830b2e_1_125">
            <a:extLst>
              <a:ext uri="{FF2B5EF4-FFF2-40B4-BE49-F238E27FC236}">
                <a16:creationId xmlns:a16="http://schemas.microsoft.com/office/drawing/2014/main" id="{0CC8DFDC-79A1-6871-6B54-7CC556B92552}"/>
              </a:ext>
            </a:extLst>
          </p:cNvPr>
          <p:cNvSpPr txBox="1"/>
          <p:nvPr/>
        </p:nvSpPr>
        <p:spPr>
          <a:xfrm>
            <a:off x="4206832" y="2809493"/>
            <a:ext cx="2069447" cy="315441"/>
          </a:xfrm>
          <a:prstGeom prst="rect">
            <a:avLst/>
          </a:prstGeom>
          <a:noFill/>
          <a:ln>
            <a:noFill/>
          </a:ln>
        </p:spPr>
        <p:txBody>
          <a:bodyPr spcFirstLastPara="1" wrap="square" lIns="68575" tIns="34275" rIns="68575" bIns="34275" anchor="t" anchorCtr="0">
            <a:spAutoFit/>
          </a:bodyPr>
          <a:lstStyle/>
          <a:p>
            <a:r>
              <a:rPr lang="en-US" altLang="ja-JP" sz="1600" dirty="0"/>
              <a:t>Medical Interview</a:t>
            </a:r>
            <a:endParaRPr sz="1600" dirty="0"/>
          </a:p>
        </p:txBody>
      </p:sp>
      <p:sp>
        <p:nvSpPr>
          <p:cNvPr id="738" name="Google Shape;738;g36c92830b2e_1_125">
            <a:extLst>
              <a:ext uri="{FF2B5EF4-FFF2-40B4-BE49-F238E27FC236}">
                <a16:creationId xmlns:a16="http://schemas.microsoft.com/office/drawing/2014/main" id="{573087A1-C151-3143-E8AC-CA12DBEEC1E1}"/>
              </a:ext>
            </a:extLst>
          </p:cNvPr>
          <p:cNvSpPr txBox="1"/>
          <p:nvPr/>
        </p:nvSpPr>
        <p:spPr>
          <a:xfrm>
            <a:off x="6294366" y="1940416"/>
            <a:ext cx="2565108" cy="315441"/>
          </a:xfrm>
          <a:prstGeom prst="rect">
            <a:avLst/>
          </a:prstGeom>
          <a:noFill/>
          <a:ln>
            <a:noFill/>
          </a:ln>
        </p:spPr>
        <p:txBody>
          <a:bodyPr spcFirstLastPara="1" wrap="square" lIns="68575" tIns="34275" rIns="68575" bIns="34275" anchor="t" anchorCtr="0">
            <a:spAutoFit/>
          </a:bodyPr>
          <a:lstStyle/>
          <a:p>
            <a:r>
              <a:rPr lang="en-US" altLang="ja-JP" sz="1600" dirty="0"/>
              <a:t>Clinical Reasoning</a:t>
            </a:r>
            <a:endParaRPr lang="en-US" altLang="ja-JP" sz="1600" dirty="0">
              <a:sym typeface="Calibri"/>
            </a:endParaRPr>
          </a:p>
        </p:txBody>
      </p:sp>
      <p:sp>
        <p:nvSpPr>
          <p:cNvPr id="741" name="Google Shape;741;g36c92830b2e_1_125">
            <a:extLst>
              <a:ext uri="{FF2B5EF4-FFF2-40B4-BE49-F238E27FC236}">
                <a16:creationId xmlns:a16="http://schemas.microsoft.com/office/drawing/2014/main" id="{D8638993-1D73-2247-96F1-D33145803270}"/>
              </a:ext>
            </a:extLst>
          </p:cNvPr>
          <p:cNvSpPr txBox="1"/>
          <p:nvPr/>
        </p:nvSpPr>
        <p:spPr>
          <a:xfrm>
            <a:off x="481884" y="288036"/>
            <a:ext cx="4447350" cy="315441"/>
          </a:xfrm>
          <a:prstGeom prst="rect">
            <a:avLst/>
          </a:prstGeom>
          <a:noFill/>
          <a:ln>
            <a:noFill/>
          </a:ln>
        </p:spPr>
        <p:txBody>
          <a:bodyPr spcFirstLastPara="1" wrap="square" lIns="68575" tIns="34275" rIns="68575" bIns="34275" anchor="t" anchorCtr="0">
            <a:spAutoFit/>
          </a:bodyPr>
          <a:lstStyle/>
          <a:p>
            <a:endParaRPr sz="1600" b="1" dirty="0">
              <a:solidFill>
                <a:srgbClr val="122B96"/>
              </a:solidFill>
              <a:latin typeface="メイリオ" panose="020B0604030504040204" pitchFamily="50" charset="-128"/>
              <a:ea typeface="メイリオ" panose="020B0604030504040204" pitchFamily="50" charset="-128"/>
            </a:endParaRPr>
          </a:p>
        </p:txBody>
      </p:sp>
      <p:sp>
        <p:nvSpPr>
          <p:cNvPr id="742" name="Google Shape;742;g36c92830b2e_1_125">
            <a:extLst>
              <a:ext uri="{FF2B5EF4-FFF2-40B4-BE49-F238E27FC236}">
                <a16:creationId xmlns:a16="http://schemas.microsoft.com/office/drawing/2014/main" id="{D7CC4C6C-4CA9-4B92-CB8E-2AA411A4F030}"/>
              </a:ext>
            </a:extLst>
          </p:cNvPr>
          <p:cNvSpPr txBox="1">
            <a:spLocks noGrp="1"/>
          </p:cNvSpPr>
          <p:nvPr>
            <p:ph type="ctrTitle"/>
          </p:nvPr>
        </p:nvSpPr>
        <p:spPr>
          <a:xfrm>
            <a:off x="441960" y="268062"/>
            <a:ext cx="6134686" cy="437005"/>
          </a:xfrm>
          <a:prstGeom prst="rect">
            <a:avLst/>
          </a:prstGeom>
          <a:noFill/>
          <a:ln>
            <a:noFill/>
          </a:ln>
        </p:spPr>
        <p:txBody>
          <a:bodyPr spcFirstLastPara="1" wrap="square" lIns="45713" tIns="22850" rIns="45713" bIns="22850" anchor="t" anchorCtr="0">
            <a:noAutofit/>
          </a:bodyPr>
          <a:lstStyle/>
          <a:p>
            <a:pPr>
              <a:buSzPts val="3200"/>
            </a:pPr>
            <a:r>
              <a:rPr lang="en-US" altLang="ja-JP" dirty="0"/>
              <a:t>Roadmap for Medical English Education</a:t>
            </a:r>
            <a:endParaRPr dirty="0">
              <a:solidFill>
                <a:srgbClr val="132C96"/>
              </a:solidFill>
              <a:sym typeface="Arial"/>
            </a:endParaRPr>
          </a:p>
        </p:txBody>
      </p:sp>
    </p:spTree>
    <p:extLst>
      <p:ext uri="{BB962C8B-B14F-4D97-AF65-F5344CB8AC3E}">
        <p14:creationId xmlns:p14="http://schemas.microsoft.com/office/powerpoint/2010/main" val="244701777"/>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5190</TotalTime>
  <Words>4560</Words>
  <Application>Microsoft Macintosh PowerPoint</Application>
  <PresentationFormat>On-screen Show (16:9)</PresentationFormat>
  <Paragraphs>416</Paragraphs>
  <Slides>37</Slides>
  <Notes>23</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37</vt:i4>
      </vt:variant>
    </vt:vector>
  </HeadingPairs>
  <TitlesOfParts>
    <vt:vector size="51" baseType="lpstr">
      <vt:lpstr>Meiryo</vt:lpstr>
      <vt:lpstr>Meiryo</vt:lpstr>
      <vt:lpstr>游明朝</vt:lpstr>
      <vt:lpstr>Noto Sans JP</vt:lpstr>
      <vt:lpstr>Meiryo UI</vt:lpstr>
      <vt:lpstr>Arial</vt:lpstr>
      <vt:lpstr>Noto Sans</vt:lpstr>
      <vt:lpstr>Calibri</vt:lpstr>
      <vt:lpstr>Roboto</vt:lpstr>
      <vt:lpstr>Wingdings</vt:lpstr>
      <vt:lpstr>游ゴシック Light</vt:lpstr>
      <vt:lpstr>游ゴシック</vt:lpstr>
      <vt:lpstr>Office Theme</vt:lpstr>
      <vt:lpstr>Office テーマ</vt:lpstr>
      <vt:lpstr>PowerPoint Presentation</vt:lpstr>
      <vt:lpstr>COI Disclosure</vt:lpstr>
      <vt:lpstr>Today’s Agenda</vt:lpstr>
      <vt:lpstr>PowerPoint Presentation</vt:lpstr>
      <vt:lpstr>Different curriculum in Medical English Education</vt:lpstr>
      <vt:lpstr>Team WADA  </vt:lpstr>
      <vt:lpstr>Team WADA 3 pillars  </vt:lpstr>
      <vt:lpstr>Collaboration with medical experts</vt:lpstr>
      <vt:lpstr>Roadmap for Medical English Education</vt:lpstr>
      <vt:lpstr>Student-led Activities</vt:lpstr>
      <vt:lpstr>Summary</vt:lpstr>
      <vt:lpstr>PowerPoint Presentation</vt:lpstr>
      <vt:lpstr>PowerPoint Presentation</vt:lpstr>
      <vt:lpstr>Clinical Dojo supports clinical reasoning and English clinical communication.</vt:lpstr>
      <vt:lpstr>Clinical Dojo combines student preparation with expert-supervised case discussion.</vt:lpstr>
      <vt:lpstr>PowerPoint Presentation</vt:lpstr>
      <vt:lpstr>We evaluated participants' perceptions using  a questionnaire survey.</vt:lpstr>
      <vt:lpstr>Clinical Dojo attracted learners from diverse educational backgrounds.</vt:lpstr>
      <vt:lpstr>Participants perceived improvements across multiple educational domains.</vt:lpstr>
      <vt:lpstr>Clinical Dojo was highly valued by participants.</vt:lpstr>
      <vt:lpstr>Clinical Dojo supported preparation for overseas clinical electives.</vt:lpstr>
      <vt:lpstr>Clinical Dojo may complement formal curricula.</vt:lpstr>
      <vt:lpstr>References</vt:lpstr>
      <vt:lpstr>PowerPoint Presentation</vt:lpstr>
      <vt:lpstr>Medical English Education by Team WADA</vt:lpstr>
      <vt:lpstr>PowerPoint Presentation</vt:lpstr>
      <vt:lpstr>PowerPoint Presentation</vt:lpstr>
      <vt:lpstr>PowerPoint Presentation</vt:lpstr>
      <vt:lpstr>PowerPoint Presentation</vt:lpstr>
      <vt:lpstr>PowerPoint Presentation</vt:lpstr>
      <vt:lpstr>PowerPoint Presentation</vt:lpstr>
      <vt:lpstr>Limitations of the Current Team WADA Online Model</vt:lpstr>
      <vt:lpstr>Medical English Education by University</vt:lpstr>
      <vt:lpstr>PowerPoint Presentation</vt:lpstr>
      <vt:lpstr>PowerPoint Presentation</vt:lpstr>
      <vt:lpstr>Current challenges on each side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小林優希</dc:creator>
  <cp:lastModifiedBy>Takayuki Oshimi</cp:lastModifiedBy>
  <cp:revision>8</cp:revision>
  <dcterms:modified xsi:type="dcterms:W3CDTF">2026-07-08T23:05:34Z</dcterms:modified>
</cp:coreProperties>
</file>