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4"/>
  </p:notesMasterIdLst>
  <p:sldIdLst>
    <p:sldId id="256" r:id="rId2"/>
    <p:sldId id="264" r:id="rId3"/>
    <p:sldId id="266" r:id="rId4"/>
    <p:sldId id="257" r:id="rId5"/>
    <p:sldId id="259" r:id="rId6"/>
    <p:sldId id="263" r:id="rId7"/>
    <p:sldId id="260" r:id="rId8"/>
    <p:sldId id="261" r:id="rId9"/>
    <p:sldId id="262" r:id="rId10"/>
    <p:sldId id="265" r:id="rId11"/>
    <p:sldId id="267" r:id="rId12"/>
    <p:sldId id="268"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94660"/>
  </p:normalViewPr>
  <p:slideViewPr>
    <p:cSldViewPr snapToGrid="0">
      <p:cViewPr>
        <p:scale>
          <a:sx n="86" d="100"/>
          <a:sy n="86" d="100"/>
        </p:scale>
        <p:origin x="514"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19"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AVIES WALTER JOHN HAVARD" userId="8b63c17a-d480-477f-bf29-9c46bb8a915a" providerId="ADAL" clId="{77ADF75D-1AE6-4546-A9F5-B7F2FFB0FBE1}"/>
    <pc:docChg chg="undo custSel addSld delSld modSld sldOrd modMainMaster">
      <pc:chgData name="DAVIES WALTER JOHN HAVARD" userId="8b63c17a-d480-477f-bf29-9c46bb8a915a" providerId="ADAL" clId="{77ADF75D-1AE6-4546-A9F5-B7F2FFB0FBE1}" dt="2026-07-07T07:58:02.748" v="3151" actId="20577"/>
      <pc:docMkLst>
        <pc:docMk/>
      </pc:docMkLst>
      <pc:sldChg chg="addSp modSp mod modNotesTx">
        <pc:chgData name="DAVIES WALTER JOHN HAVARD" userId="8b63c17a-d480-477f-bf29-9c46bb8a915a" providerId="ADAL" clId="{77ADF75D-1AE6-4546-A9F5-B7F2FFB0FBE1}" dt="2026-07-07T07:23:59.679" v="3108" actId="20577"/>
        <pc:sldMkLst>
          <pc:docMk/>
          <pc:sldMk cId="3063344324" sldId="256"/>
        </pc:sldMkLst>
        <pc:spChg chg="mod">
          <ac:chgData name="DAVIES WALTER JOHN HAVARD" userId="8b63c17a-d480-477f-bf29-9c46bb8a915a" providerId="ADAL" clId="{77ADF75D-1AE6-4546-A9F5-B7F2FFB0FBE1}" dt="2026-07-07T04:12:31.500" v="3080" actId="27636"/>
          <ac:spMkLst>
            <pc:docMk/>
            <pc:sldMk cId="3063344324" sldId="256"/>
            <ac:spMk id="2" creationId="{459FC2D3-A101-FA5C-86FA-955BB77C620C}"/>
          </ac:spMkLst>
        </pc:spChg>
        <pc:spChg chg="mod">
          <ac:chgData name="DAVIES WALTER JOHN HAVARD" userId="8b63c17a-d480-477f-bf29-9c46bb8a915a" providerId="ADAL" clId="{77ADF75D-1AE6-4546-A9F5-B7F2FFB0FBE1}" dt="2026-07-07T07:23:59.679" v="3108" actId="20577"/>
          <ac:spMkLst>
            <pc:docMk/>
            <pc:sldMk cId="3063344324" sldId="256"/>
            <ac:spMk id="3" creationId="{662BB965-C3D0-3B75-24D0-70269B90A4D9}"/>
          </ac:spMkLst>
        </pc:spChg>
        <pc:picChg chg="add mod">
          <ac:chgData name="DAVIES WALTER JOHN HAVARD" userId="8b63c17a-d480-477f-bf29-9c46bb8a915a" providerId="ADAL" clId="{77ADF75D-1AE6-4546-A9F5-B7F2FFB0FBE1}" dt="2026-07-07T04:12:56.820" v="3086" actId="1076"/>
          <ac:picMkLst>
            <pc:docMk/>
            <pc:sldMk cId="3063344324" sldId="256"/>
            <ac:picMk id="5" creationId="{9E1473AF-E970-03AA-AAC9-FC56BFFC0CE3}"/>
          </ac:picMkLst>
        </pc:picChg>
      </pc:sldChg>
      <pc:sldChg chg="modSp mod modAnim modNotesTx">
        <pc:chgData name="DAVIES WALTER JOHN HAVARD" userId="8b63c17a-d480-477f-bf29-9c46bb8a915a" providerId="ADAL" clId="{77ADF75D-1AE6-4546-A9F5-B7F2FFB0FBE1}" dt="2026-07-07T07:27:58.402" v="3127" actId="20577"/>
        <pc:sldMkLst>
          <pc:docMk/>
          <pc:sldMk cId="4243971966" sldId="257"/>
        </pc:sldMkLst>
        <pc:spChg chg="mod">
          <ac:chgData name="DAVIES WALTER JOHN HAVARD" userId="8b63c17a-d480-477f-bf29-9c46bb8a915a" providerId="ADAL" clId="{77ADF75D-1AE6-4546-A9F5-B7F2FFB0FBE1}" dt="2026-07-07T07:27:58.402" v="3127" actId="20577"/>
          <ac:spMkLst>
            <pc:docMk/>
            <pc:sldMk cId="4243971966" sldId="257"/>
            <ac:spMk id="2" creationId="{272FC8C6-96AB-8B72-7A7C-735F484601AC}"/>
          </ac:spMkLst>
        </pc:spChg>
        <pc:spChg chg="mod">
          <ac:chgData name="DAVIES WALTER JOHN HAVARD" userId="8b63c17a-d480-477f-bf29-9c46bb8a915a" providerId="ADAL" clId="{77ADF75D-1AE6-4546-A9F5-B7F2FFB0FBE1}" dt="2026-07-07T04:50:09.866" v="3100" actId="20577"/>
          <ac:spMkLst>
            <pc:docMk/>
            <pc:sldMk cId="4243971966" sldId="257"/>
            <ac:spMk id="3" creationId="{AFF40137-4F8E-7198-F82A-2E660194E8E9}"/>
          </ac:spMkLst>
        </pc:spChg>
      </pc:sldChg>
      <pc:sldChg chg="modSp mod ord modNotesTx">
        <pc:chgData name="DAVIES WALTER JOHN HAVARD" userId="8b63c17a-d480-477f-bf29-9c46bb8a915a" providerId="ADAL" clId="{77ADF75D-1AE6-4546-A9F5-B7F2FFB0FBE1}" dt="2026-07-07T07:28:06.414" v="3129" actId="20577"/>
        <pc:sldMkLst>
          <pc:docMk/>
          <pc:sldMk cId="1135196856" sldId="259"/>
        </pc:sldMkLst>
        <pc:spChg chg="mod">
          <ac:chgData name="DAVIES WALTER JOHN HAVARD" userId="8b63c17a-d480-477f-bf29-9c46bb8a915a" providerId="ADAL" clId="{77ADF75D-1AE6-4546-A9F5-B7F2FFB0FBE1}" dt="2026-07-07T07:28:06.414" v="3129" actId="20577"/>
          <ac:spMkLst>
            <pc:docMk/>
            <pc:sldMk cId="1135196856" sldId="259"/>
            <ac:spMk id="2" creationId="{1277A35A-1460-EBA2-06E1-B7574F3A5B29}"/>
          </ac:spMkLst>
        </pc:spChg>
        <pc:spChg chg="mod">
          <ac:chgData name="DAVIES WALTER JOHN HAVARD" userId="8b63c17a-d480-477f-bf29-9c46bb8a915a" providerId="ADAL" clId="{77ADF75D-1AE6-4546-A9F5-B7F2FFB0FBE1}" dt="2026-07-07T04:15:09.270" v="3088" actId="114"/>
          <ac:spMkLst>
            <pc:docMk/>
            <pc:sldMk cId="1135196856" sldId="259"/>
            <ac:spMk id="3" creationId="{2B769C68-AE40-0F0D-BD64-34A05FAD3788}"/>
          </ac:spMkLst>
        </pc:spChg>
      </pc:sldChg>
      <pc:sldChg chg="modSp mod setBg">
        <pc:chgData name="DAVIES WALTER JOHN HAVARD" userId="8b63c17a-d480-477f-bf29-9c46bb8a915a" providerId="ADAL" clId="{77ADF75D-1AE6-4546-A9F5-B7F2FFB0FBE1}" dt="2026-07-04T02:53:19.998" v="3068" actId="13926"/>
        <pc:sldMkLst>
          <pc:docMk/>
          <pc:sldMk cId="4138393521" sldId="260"/>
        </pc:sldMkLst>
        <pc:spChg chg="mod">
          <ac:chgData name="DAVIES WALTER JOHN HAVARD" userId="8b63c17a-d480-477f-bf29-9c46bb8a915a" providerId="ADAL" clId="{77ADF75D-1AE6-4546-A9F5-B7F2FFB0FBE1}" dt="2026-07-04T00:44:16.786" v="2555" actId="20577"/>
          <ac:spMkLst>
            <pc:docMk/>
            <pc:sldMk cId="4138393521" sldId="260"/>
            <ac:spMk id="2" creationId="{516C5044-4B84-E816-272F-157988C6F570}"/>
          </ac:spMkLst>
        </pc:spChg>
        <pc:spChg chg="mod">
          <ac:chgData name="DAVIES WALTER JOHN HAVARD" userId="8b63c17a-d480-477f-bf29-9c46bb8a915a" providerId="ADAL" clId="{77ADF75D-1AE6-4546-A9F5-B7F2FFB0FBE1}" dt="2026-07-04T02:53:19.998" v="3068" actId="13926"/>
          <ac:spMkLst>
            <pc:docMk/>
            <pc:sldMk cId="4138393521" sldId="260"/>
            <ac:spMk id="3" creationId="{D8CB6BD4-6848-0778-001A-D9177DD55668}"/>
          </ac:spMkLst>
        </pc:spChg>
      </pc:sldChg>
      <pc:sldChg chg="modSp mod">
        <pc:chgData name="DAVIES WALTER JOHN HAVARD" userId="8b63c17a-d480-477f-bf29-9c46bb8a915a" providerId="ADAL" clId="{77ADF75D-1AE6-4546-A9F5-B7F2FFB0FBE1}" dt="2026-07-04T00:44:22.817" v="2557" actId="20577"/>
        <pc:sldMkLst>
          <pc:docMk/>
          <pc:sldMk cId="3419789619" sldId="261"/>
        </pc:sldMkLst>
        <pc:spChg chg="mod">
          <ac:chgData name="DAVIES WALTER JOHN HAVARD" userId="8b63c17a-d480-477f-bf29-9c46bb8a915a" providerId="ADAL" clId="{77ADF75D-1AE6-4546-A9F5-B7F2FFB0FBE1}" dt="2026-07-04T00:44:22.817" v="2557" actId="20577"/>
          <ac:spMkLst>
            <pc:docMk/>
            <pc:sldMk cId="3419789619" sldId="261"/>
            <ac:spMk id="2" creationId="{B8ED402C-3C18-5AA7-921D-09B7F2D53474}"/>
          </ac:spMkLst>
        </pc:spChg>
      </pc:sldChg>
      <pc:sldChg chg="modSp mod">
        <pc:chgData name="DAVIES WALTER JOHN HAVARD" userId="8b63c17a-d480-477f-bf29-9c46bb8a915a" providerId="ADAL" clId="{77ADF75D-1AE6-4546-A9F5-B7F2FFB0FBE1}" dt="2026-07-07T07:31:32.529" v="3144" actId="20577"/>
        <pc:sldMkLst>
          <pc:docMk/>
          <pc:sldMk cId="1111367194" sldId="262"/>
        </pc:sldMkLst>
        <pc:spChg chg="mod">
          <ac:chgData name="DAVIES WALTER JOHN HAVARD" userId="8b63c17a-d480-477f-bf29-9c46bb8a915a" providerId="ADAL" clId="{77ADF75D-1AE6-4546-A9F5-B7F2FFB0FBE1}" dt="2026-07-04T02:24:28.290" v="2893" actId="20577"/>
          <ac:spMkLst>
            <pc:docMk/>
            <pc:sldMk cId="1111367194" sldId="262"/>
            <ac:spMk id="2" creationId="{3E9CB3DC-4C72-B422-70CB-DD6D4F3E4287}"/>
          </ac:spMkLst>
        </pc:spChg>
        <pc:spChg chg="mod">
          <ac:chgData name="DAVIES WALTER JOHN HAVARD" userId="8b63c17a-d480-477f-bf29-9c46bb8a915a" providerId="ADAL" clId="{77ADF75D-1AE6-4546-A9F5-B7F2FFB0FBE1}" dt="2026-07-07T07:31:32.529" v="3144" actId="20577"/>
          <ac:spMkLst>
            <pc:docMk/>
            <pc:sldMk cId="1111367194" sldId="262"/>
            <ac:spMk id="3" creationId="{DF2BBD48-E325-28CD-F864-4C2795727D55}"/>
          </ac:spMkLst>
        </pc:spChg>
      </pc:sldChg>
      <pc:sldChg chg="modSp mod modNotesTx">
        <pc:chgData name="DAVIES WALTER JOHN HAVARD" userId="8b63c17a-d480-477f-bf29-9c46bb8a915a" providerId="ADAL" clId="{77ADF75D-1AE6-4546-A9F5-B7F2FFB0FBE1}" dt="2026-07-07T07:29:39.167" v="3142" actId="14100"/>
        <pc:sldMkLst>
          <pc:docMk/>
          <pc:sldMk cId="52026107" sldId="263"/>
        </pc:sldMkLst>
        <pc:spChg chg="mod">
          <ac:chgData name="DAVIES WALTER JOHN HAVARD" userId="8b63c17a-d480-477f-bf29-9c46bb8a915a" providerId="ADAL" clId="{77ADF75D-1AE6-4546-A9F5-B7F2FFB0FBE1}" dt="2026-07-07T07:29:39.167" v="3142" actId="14100"/>
          <ac:spMkLst>
            <pc:docMk/>
            <pc:sldMk cId="52026107" sldId="263"/>
            <ac:spMk id="2" creationId="{ECC263DD-1041-41ED-BA00-737742CB646A}"/>
          </ac:spMkLst>
        </pc:spChg>
        <pc:graphicFrameChg chg="modGraphic">
          <ac:chgData name="DAVIES WALTER JOHN HAVARD" userId="8b63c17a-d480-477f-bf29-9c46bb8a915a" providerId="ADAL" clId="{77ADF75D-1AE6-4546-A9F5-B7F2FFB0FBE1}" dt="2026-07-04T02:11:06.995" v="2803" actId="13926"/>
          <ac:graphicFrameMkLst>
            <pc:docMk/>
            <pc:sldMk cId="52026107" sldId="263"/>
            <ac:graphicFrameMk id="4" creationId="{06BAA881-00FE-1242-DA8E-C4E0E8F1F7DA}"/>
          </ac:graphicFrameMkLst>
        </pc:graphicFrameChg>
      </pc:sldChg>
      <pc:sldChg chg="modSp new mod ord">
        <pc:chgData name="DAVIES WALTER JOHN HAVARD" userId="8b63c17a-d480-477f-bf29-9c46bb8a915a" providerId="ADAL" clId="{77ADF75D-1AE6-4546-A9F5-B7F2FFB0FBE1}" dt="2026-07-07T07:26:17.761" v="3119" actId="20577"/>
        <pc:sldMkLst>
          <pc:docMk/>
          <pc:sldMk cId="3964760451" sldId="264"/>
        </pc:sldMkLst>
        <pc:spChg chg="mod">
          <ac:chgData name="DAVIES WALTER JOHN HAVARD" userId="8b63c17a-d480-477f-bf29-9c46bb8a915a" providerId="ADAL" clId="{77ADF75D-1AE6-4546-A9F5-B7F2FFB0FBE1}" dt="2026-07-07T07:26:17.761" v="3119" actId="20577"/>
          <ac:spMkLst>
            <pc:docMk/>
            <pc:sldMk cId="3964760451" sldId="264"/>
            <ac:spMk id="2" creationId="{0704A6CB-F5A3-4A7F-F28C-1B203F5A204C}"/>
          </ac:spMkLst>
        </pc:spChg>
        <pc:spChg chg="mod">
          <ac:chgData name="DAVIES WALTER JOHN HAVARD" userId="8b63c17a-d480-477f-bf29-9c46bb8a915a" providerId="ADAL" clId="{77ADF75D-1AE6-4546-A9F5-B7F2FFB0FBE1}" dt="2026-07-07T07:26:01.197" v="3109" actId="20577"/>
          <ac:spMkLst>
            <pc:docMk/>
            <pc:sldMk cId="3964760451" sldId="264"/>
            <ac:spMk id="3" creationId="{4CC8D7A4-63D9-1787-3170-7599B21FF1B1}"/>
          </ac:spMkLst>
        </pc:spChg>
      </pc:sldChg>
      <pc:sldChg chg="modSp new mod">
        <pc:chgData name="DAVIES WALTER JOHN HAVARD" userId="8b63c17a-d480-477f-bf29-9c46bb8a915a" providerId="ADAL" clId="{77ADF75D-1AE6-4546-A9F5-B7F2FFB0FBE1}" dt="2026-07-07T07:29:15.961" v="3141" actId="20577"/>
        <pc:sldMkLst>
          <pc:docMk/>
          <pc:sldMk cId="3855199311" sldId="265"/>
        </pc:sldMkLst>
        <pc:spChg chg="mod">
          <ac:chgData name="DAVIES WALTER JOHN HAVARD" userId="8b63c17a-d480-477f-bf29-9c46bb8a915a" providerId="ADAL" clId="{77ADF75D-1AE6-4546-A9F5-B7F2FFB0FBE1}" dt="2026-07-07T07:29:15.961" v="3141" actId="20577"/>
          <ac:spMkLst>
            <pc:docMk/>
            <pc:sldMk cId="3855199311" sldId="265"/>
            <ac:spMk id="2" creationId="{9D1D4DC0-797C-546C-86E0-8E6E27A3F567}"/>
          </ac:spMkLst>
        </pc:spChg>
        <pc:spChg chg="mod">
          <ac:chgData name="DAVIES WALTER JOHN HAVARD" userId="8b63c17a-d480-477f-bf29-9c46bb8a915a" providerId="ADAL" clId="{77ADF75D-1AE6-4546-A9F5-B7F2FFB0FBE1}" dt="2026-07-04T00:43:53.749" v="2553" actId="113"/>
          <ac:spMkLst>
            <pc:docMk/>
            <pc:sldMk cId="3855199311" sldId="265"/>
            <ac:spMk id="3" creationId="{A68CF4F4-055C-6362-88E2-1B84164C819D}"/>
          </ac:spMkLst>
        </pc:spChg>
      </pc:sldChg>
      <pc:sldChg chg="addSp delSp modSp new mod">
        <pc:chgData name="DAVIES WALTER JOHN HAVARD" userId="8b63c17a-d480-477f-bf29-9c46bb8a915a" providerId="ADAL" clId="{77ADF75D-1AE6-4546-A9F5-B7F2FFB0FBE1}" dt="2026-07-07T07:27:52.406" v="3125" actId="20577"/>
        <pc:sldMkLst>
          <pc:docMk/>
          <pc:sldMk cId="1807584725" sldId="266"/>
        </pc:sldMkLst>
        <pc:spChg chg="mod">
          <ac:chgData name="DAVIES WALTER JOHN HAVARD" userId="8b63c17a-d480-477f-bf29-9c46bb8a915a" providerId="ADAL" clId="{77ADF75D-1AE6-4546-A9F5-B7F2FFB0FBE1}" dt="2026-07-07T07:27:52.406" v="3125" actId="20577"/>
          <ac:spMkLst>
            <pc:docMk/>
            <pc:sldMk cId="1807584725" sldId="266"/>
            <ac:spMk id="2" creationId="{36966CF3-CBF1-02DB-3650-18FE502AF5AA}"/>
          </ac:spMkLst>
        </pc:spChg>
        <pc:picChg chg="add mod ord">
          <ac:chgData name="DAVIES WALTER JOHN HAVARD" userId="8b63c17a-d480-477f-bf29-9c46bb8a915a" providerId="ADAL" clId="{77ADF75D-1AE6-4546-A9F5-B7F2FFB0FBE1}" dt="2026-07-04T01:08:16.332" v="2561" actId="14100"/>
          <ac:picMkLst>
            <pc:docMk/>
            <pc:sldMk cId="1807584725" sldId="266"/>
            <ac:picMk id="5" creationId="{F2488897-3A50-6771-A814-960D6C045BDE}"/>
          </ac:picMkLst>
        </pc:picChg>
      </pc:sldChg>
      <pc:sldChg chg="modSp new mod">
        <pc:chgData name="DAVIES WALTER JOHN HAVARD" userId="8b63c17a-d480-477f-bf29-9c46bb8a915a" providerId="ADAL" clId="{77ADF75D-1AE6-4546-A9F5-B7F2FFB0FBE1}" dt="2026-07-07T07:58:02.748" v="3151" actId="20577"/>
        <pc:sldMkLst>
          <pc:docMk/>
          <pc:sldMk cId="3711452847" sldId="267"/>
        </pc:sldMkLst>
        <pc:spChg chg="mod">
          <ac:chgData name="DAVIES WALTER JOHN HAVARD" userId="8b63c17a-d480-477f-bf29-9c46bb8a915a" providerId="ADAL" clId="{77ADF75D-1AE6-4546-A9F5-B7F2FFB0FBE1}" dt="2026-07-07T07:33:17.421" v="3150" actId="20577"/>
          <ac:spMkLst>
            <pc:docMk/>
            <pc:sldMk cId="3711452847" sldId="267"/>
            <ac:spMk id="2" creationId="{4AABF2C8-EA43-6334-64A8-810A620A38B2}"/>
          </ac:spMkLst>
        </pc:spChg>
        <pc:spChg chg="mod">
          <ac:chgData name="DAVIES WALTER JOHN HAVARD" userId="8b63c17a-d480-477f-bf29-9c46bb8a915a" providerId="ADAL" clId="{77ADF75D-1AE6-4546-A9F5-B7F2FFB0FBE1}" dt="2026-07-07T07:58:02.748" v="3151" actId="20577"/>
          <ac:spMkLst>
            <pc:docMk/>
            <pc:sldMk cId="3711452847" sldId="267"/>
            <ac:spMk id="3" creationId="{24751C63-8F5F-02E0-1B59-2690B6296773}"/>
          </ac:spMkLst>
        </pc:spChg>
      </pc:sldChg>
      <pc:sldChg chg="modSp new mod">
        <pc:chgData name="DAVIES WALTER JOHN HAVARD" userId="8b63c17a-d480-477f-bf29-9c46bb8a915a" providerId="ADAL" clId="{77ADF75D-1AE6-4546-A9F5-B7F2FFB0FBE1}" dt="2026-07-04T02:41:50.564" v="3061" actId="122"/>
        <pc:sldMkLst>
          <pc:docMk/>
          <pc:sldMk cId="3356087122" sldId="268"/>
        </pc:sldMkLst>
        <pc:spChg chg="mod">
          <ac:chgData name="DAVIES WALTER JOHN HAVARD" userId="8b63c17a-d480-477f-bf29-9c46bb8a915a" providerId="ADAL" clId="{77ADF75D-1AE6-4546-A9F5-B7F2FFB0FBE1}" dt="2026-07-04T02:41:50.564" v="3061" actId="122"/>
          <ac:spMkLst>
            <pc:docMk/>
            <pc:sldMk cId="3356087122" sldId="268"/>
            <ac:spMk id="3" creationId="{8794C207-C493-411B-F7B1-6C3116AF662D}"/>
          </ac:spMkLst>
        </pc:spChg>
      </pc:sldChg>
      <pc:sldMasterChg chg="setBg modSldLayout">
        <pc:chgData name="DAVIES WALTER JOHN HAVARD" userId="8b63c17a-d480-477f-bf29-9c46bb8a915a" providerId="ADAL" clId="{77ADF75D-1AE6-4546-A9F5-B7F2FFB0FBE1}" dt="2026-07-04T01:46:00.253" v="2685"/>
        <pc:sldMasterMkLst>
          <pc:docMk/>
          <pc:sldMasterMk cId="1868788105" sldId="2147483648"/>
        </pc:sldMasterMkLst>
        <pc:sldLayoutChg chg="setBg">
          <pc:chgData name="DAVIES WALTER JOHN HAVARD" userId="8b63c17a-d480-477f-bf29-9c46bb8a915a" providerId="ADAL" clId="{77ADF75D-1AE6-4546-A9F5-B7F2FFB0FBE1}" dt="2026-07-04T01:46:00.253" v="2685"/>
          <pc:sldLayoutMkLst>
            <pc:docMk/>
            <pc:sldMasterMk cId="1868788105" sldId="2147483648"/>
            <pc:sldLayoutMk cId="233739819" sldId="2147483649"/>
          </pc:sldLayoutMkLst>
        </pc:sldLayoutChg>
        <pc:sldLayoutChg chg="setBg">
          <pc:chgData name="DAVIES WALTER JOHN HAVARD" userId="8b63c17a-d480-477f-bf29-9c46bb8a915a" providerId="ADAL" clId="{77ADF75D-1AE6-4546-A9F5-B7F2FFB0FBE1}" dt="2026-07-04T01:46:00.253" v="2685"/>
          <pc:sldLayoutMkLst>
            <pc:docMk/>
            <pc:sldMasterMk cId="1868788105" sldId="2147483648"/>
            <pc:sldLayoutMk cId="2040147132" sldId="2147483650"/>
          </pc:sldLayoutMkLst>
        </pc:sldLayoutChg>
        <pc:sldLayoutChg chg="setBg">
          <pc:chgData name="DAVIES WALTER JOHN HAVARD" userId="8b63c17a-d480-477f-bf29-9c46bb8a915a" providerId="ADAL" clId="{77ADF75D-1AE6-4546-A9F5-B7F2FFB0FBE1}" dt="2026-07-04T01:46:00.253" v="2685"/>
          <pc:sldLayoutMkLst>
            <pc:docMk/>
            <pc:sldMasterMk cId="1868788105" sldId="2147483648"/>
            <pc:sldLayoutMk cId="3931708097" sldId="2147483651"/>
          </pc:sldLayoutMkLst>
        </pc:sldLayoutChg>
        <pc:sldLayoutChg chg="setBg">
          <pc:chgData name="DAVIES WALTER JOHN HAVARD" userId="8b63c17a-d480-477f-bf29-9c46bb8a915a" providerId="ADAL" clId="{77ADF75D-1AE6-4546-A9F5-B7F2FFB0FBE1}" dt="2026-07-04T01:46:00.253" v="2685"/>
          <pc:sldLayoutMkLst>
            <pc:docMk/>
            <pc:sldMasterMk cId="1868788105" sldId="2147483648"/>
            <pc:sldLayoutMk cId="2490069141" sldId="2147483652"/>
          </pc:sldLayoutMkLst>
        </pc:sldLayoutChg>
        <pc:sldLayoutChg chg="setBg">
          <pc:chgData name="DAVIES WALTER JOHN HAVARD" userId="8b63c17a-d480-477f-bf29-9c46bb8a915a" providerId="ADAL" clId="{77ADF75D-1AE6-4546-A9F5-B7F2FFB0FBE1}" dt="2026-07-04T01:46:00.253" v="2685"/>
          <pc:sldLayoutMkLst>
            <pc:docMk/>
            <pc:sldMasterMk cId="1868788105" sldId="2147483648"/>
            <pc:sldLayoutMk cId="3676094635" sldId="2147483653"/>
          </pc:sldLayoutMkLst>
        </pc:sldLayoutChg>
        <pc:sldLayoutChg chg="setBg">
          <pc:chgData name="DAVIES WALTER JOHN HAVARD" userId="8b63c17a-d480-477f-bf29-9c46bb8a915a" providerId="ADAL" clId="{77ADF75D-1AE6-4546-A9F5-B7F2FFB0FBE1}" dt="2026-07-04T01:46:00.253" v="2685"/>
          <pc:sldLayoutMkLst>
            <pc:docMk/>
            <pc:sldMasterMk cId="1868788105" sldId="2147483648"/>
            <pc:sldLayoutMk cId="3575737282" sldId="2147483654"/>
          </pc:sldLayoutMkLst>
        </pc:sldLayoutChg>
        <pc:sldLayoutChg chg="setBg">
          <pc:chgData name="DAVIES WALTER JOHN HAVARD" userId="8b63c17a-d480-477f-bf29-9c46bb8a915a" providerId="ADAL" clId="{77ADF75D-1AE6-4546-A9F5-B7F2FFB0FBE1}" dt="2026-07-04T01:46:00.253" v="2685"/>
          <pc:sldLayoutMkLst>
            <pc:docMk/>
            <pc:sldMasterMk cId="1868788105" sldId="2147483648"/>
            <pc:sldLayoutMk cId="3616750373" sldId="2147483655"/>
          </pc:sldLayoutMkLst>
        </pc:sldLayoutChg>
        <pc:sldLayoutChg chg="setBg">
          <pc:chgData name="DAVIES WALTER JOHN HAVARD" userId="8b63c17a-d480-477f-bf29-9c46bb8a915a" providerId="ADAL" clId="{77ADF75D-1AE6-4546-A9F5-B7F2FFB0FBE1}" dt="2026-07-04T01:46:00.253" v="2685"/>
          <pc:sldLayoutMkLst>
            <pc:docMk/>
            <pc:sldMasterMk cId="1868788105" sldId="2147483648"/>
            <pc:sldLayoutMk cId="2385285200" sldId="2147483656"/>
          </pc:sldLayoutMkLst>
        </pc:sldLayoutChg>
        <pc:sldLayoutChg chg="setBg">
          <pc:chgData name="DAVIES WALTER JOHN HAVARD" userId="8b63c17a-d480-477f-bf29-9c46bb8a915a" providerId="ADAL" clId="{77ADF75D-1AE6-4546-A9F5-B7F2FFB0FBE1}" dt="2026-07-04T01:46:00.253" v="2685"/>
          <pc:sldLayoutMkLst>
            <pc:docMk/>
            <pc:sldMasterMk cId="1868788105" sldId="2147483648"/>
            <pc:sldLayoutMk cId="521409106" sldId="2147483657"/>
          </pc:sldLayoutMkLst>
        </pc:sldLayoutChg>
        <pc:sldLayoutChg chg="setBg">
          <pc:chgData name="DAVIES WALTER JOHN HAVARD" userId="8b63c17a-d480-477f-bf29-9c46bb8a915a" providerId="ADAL" clId="{77ADF75D-1AE6-4546-A9F5-B7F2FFB0FBE1}" dt="2026-07-04T01:46:00.253" v="2685"/>
          <pc:sldLayoutMkLst>
            <pc:docMk/>
            <pc:sldMasterMk cId="1868788105" sldId="2147483648"/>
            <pc:sldLayoutMk cId="3264921551" sldId="2147483658"/>
          </pc:sldLayoutMkLst>
        </pc:sldLayoutChg>
        <pc:sldLayoutChg chg="setBg">
          <pc:chgData name="DAVIES WALTER JOHN HAVARD" userId="8b63c17a-d480-477f-bf29-9c46bb8a915a" providerId="ADAL" clId="{77ADF75D-1AE6-4546-A9F5-B7F2FFB0FBE1}" dt="2026-07-04T01:46:00.253" v="2685"/>
          <pc:sldLayoutMkLst>
            <pc:docMk/>
            <pc:sldMasterMk cId="1868788105" sldId="2147483648"/>
            <pc:sldLayoutMk cId="1749580765" sldId="2147483659"/>
          </pc:sldLayoutMkLst>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E1581ED-AAAE-470C-A7C9-0F7730AD69BC}" type="datetimeFigureOut">
              <a:rPr lang="en-GB" smtClean="0"/>
              <a:t>07/07/2026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8B5C851-323F-42A3-966A-3F5E00F76882}" type="slidenum">
              <a:rPr lang="en-GB" smtClean="0"/>
              <a:t>‹#›</a:t>
            </a:fld>
            <a:endParaRPr lang="en-GB"/>
          </a:p>
        </p:txBody>
      </p:sp>
    </p:spTree>
    <p:extLst>
      <p:ext uri="{BB962C8B-B14F-4D97-AF65-F5344CB8AC3E}">
        <p14:creationId xmlns:p14="http://schemas.microsoft.com/office/powerpoint/2010/main" val="170315665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My presentation today is about the very early stages of research on a project to document and summarise the use of English in some medical specialisms. It involves an applied linguistics team consisting of Simon Fraser, Marshall Higa and myself and medical doctors in the specialisms under study. We are starting with neurosurgery and our neurosurgery specialist is Takashi </a:t>
            </a:r>
            <a:r>
              <a:rPr lang="en-GB" dirty="0" err="1"/>
              <a:t>Sadatomo</a:t>
            </a:r>
            <a:r>
              <a:rPr lang="en-GB" dirty="0"/>
              <a:t>, the Head od neurosurgery at </a:t>
            </a:r>
            <a:r>
              <a:rPr lang="en-GB" dirty="0" err="1"/>
              <a:t>HigashiHiroshima</a:t>
            </a:r>
            <a:r>
              <a:rPr lang="en-GB" dirty="0"/>
              <a:t> Medical </a:t>
            </a:r>
            <a:r>
              <a:rPr lang="en-GB" dirty="0" err="1"/>
              <a:t>Center</a:t>
            </a:r>
            <a:r>
              <a:rPr lang="en-GB" dirty="0"/>
              <a:t>, a hospital in the city of </a:t>
            </a:r>
            <a:r>
              <a:rPr lang="en-GB" dirty="0" err="1"/>
              <a:t>Higashihiroshima</a:t>
            </a:r>
            <a:r>
              <a:rPr lang="en-GB" dirty="0"/>
              <a:t>, which often treats Hiroshima </a:t>
            </a:r>
            <a:br>
              <a:rPr lang="en-GB" dirty="0"/>
            </a:br>
            <a:r>
              <a:rPr lang="en-GB" dirty="0" err="1"/>
              <a:t>Universitiy’s</a:t>
            </a:r>
            <a:r>
              <a:rPr lang="en-GB" dirty="0"/>
              <a:t> international students and their families. </a:t>
            </a:r>
          </a:p>
        </p:txBody>
      </p:sp>
      <p:sp>
        <p:nvSpPr>
          <p:cNvPr id="4" name="Slide Number Placeholder 3"/>
          <p:cNvSpPr>
            <a:spLocks noGrp="1"/>
          </p:cNvSpPr>
          <p:nvPr>
            <p:ph type="sldNum" sz="quarter" idx="5"/>
          </p:nvPr>
        </p:nvSpPr>
        <p:spPr/>
        <p:txBody>
          <a:bodyPr/>
          <a:lstStyle/>
          <a:p>
            <a:fld id="{38B5C851-323F-42A3-966A-3F5E00F76882}" type="slidenum">
              <a:rPr lang="en-GB" smtClean="0"/>
              <a:t>1</a:t>
            </a:fld>
            <a:endParaRPr lang="en-GB"/>
          </a:p>
        </p:txBody>
      </p:sp>
    </p:spTree>
    <p:extLst>
      <p:ext uri="{BB962C8B-B14F-4D97-AF65-F5344CB8AC3E}">
        <p14:creationId xmlns:p14="http://schemas.microsoft.com/office/powerpoint/2010/main" val="39951178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applied linguistics team, whose members have changed slightly over the years, started with an initial focus on medical English for second and third  year students, building materials around body systems. That kept us busy until 2025. This year we have started work on creating healthcare materials for first-year students, with materials organised around simulated cases (We have a poster if you are interested. At the same time we are starting to research hospital based English in the form of specialisms, and this will be primarily-based on medical problems.</a:t>
            </a:r>
          </a:p>
        </p:txBody>
      </p:sp>
      <p:sp>
        <p:nvSpPr>
          <p:cNvPr id="4" name="Slide Number Placeholder 3"/>
          <p:cNvSpPr>
            <a:spLocks noGrp="1"/>
          </p:cNvSpPr>
          <p:nvPr>
            <p:ph type="sldNum" sz="quarter" idx="5"/>
          </p:nvPr>
        </p:nvSpPr>
        <p:spPr/>
        <p:txBody>
          <a:bodyPr/>
          <a:lstStyle/>
          <a:p>
            <a:fld id="{38B5C851-323F-42A3-966A-3F5E00F76882}" type="slidenum">
              <a:rPr lang="en-GB" smtClean="0"/>
              <a:t>4</a:t>
            </a:fld>
            <a:endParaRPr lang="en-GB"/>
          </a:p>
        </p:txBody>
      </p:sp>
    </p:spTree>
    <p:extLst>
      <p:ext uri="{BB962C8B-B14F-4D97-AF65-F5344CB8AC3E}">
        <p14:creationId xmlns:p14="http://schemas.microsoft.com/office/powerpoint/2010/main" val="29105757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choice of specialisms is quasi-opportunistic. We intend to explore neurosurgery and dermatology because we have worked closely with key specialists in those areas. </a:t>
            </a:r>
            <a:r>
              <a:rPr lang="en-GB" dirty="0" err="1"/>
              <a:t>Otrthopedics</a:t>
            </a:r>
            <a:r>
              <a:rPr lang="en-GB" dirty="0"/>
              <a:t> was selected due to its size and its connections to physical therapy.</a:t>
            </a:r>
          </a:p>
        </p:txBody>
      </p:sp>
      <p:sp>
        <p:nvSpPr>
          <p:cNvPr id="4" name="Slide Number Placeholder 3"/>
          <p:cNvSpPr>
            <a:spLocks noGrp="1"/>
          </p:cNvSpPr>
          <p:nvPr>
            <p:ph type="sldNum" sz="quarter" idx="5"/>
          </p:nvPr>
        </p:nvSpPr>
        <p:spPr/>
        <p:txBody>
          <a:bodyPr/>
          <a:lstStyle/>
          <a:p>
            <a:fld id="{38B5C851-323F-42A3-966A-3F5E00F76882}" type="slidenum">
              <a:rPr lang="en-GB" smtClean="0"/>
              <a:t>5</a:t>
            </a:fld>
            <a:endParaRPr lang="en-GB"/>
          </a:p>
        </p:txBody>
      </p:sp>
    </p:spTree>
    <p:extLst>
      <p:ext uri="{BB962C8B-B14F-4D97-AF65-F5344CB8AC3E}">
        <p14:creationId xmlns:p14="http://schemas.microsoft.com/office/powerpoint/2010/main" val="24704952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What then should be the focus of our research on neurosurgery? Looking at data from </a:t>
            </a:r>
          </a:p>
        </p:txBody>
      </p:sp>
      <p:sp>
        <p:nvSpPr>
          <p:cNvPr id="4" name="Slide Number Placeholder 3"/>
          <p:cNvSpPr>
            <a:spLocks noGrp="1"/>
          </p:cNvSpPr>
          <p:nvPr>
            <p:ph type="sldNum" sz="quarter" idx="5"/>
          </p:nvPr>
        </p:nvSpPr>
        <p:spPr/>
        <p:txBody>
          <a:bodyPr/>
          <a:lstStyle/>
          <a:p>
            <a:fld id="{38B5C851-323F-42A3-966A-3F5E00F76882}" type="slidenum">
              <a:rPr lang="en-GB" smtClean="0"/>
              <a:t>6</a:t>
            </a:fld>
            <a:endParaRPr lang="en-GB"/>
          </a:p>
        </p:txBody>
      </p:sp>
    </p:spTree>
    <p:extLst>
      <p:ext uri="{BB962C8B-B14F-4D97-AF65-F5344CB8AC3E}">
        <p14:creationId xmlns:p14="http://schemas.microsoft.com/office/powerpoint/2010/main" val="275569017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0F7987-338D-3372-EE22-B1310C56F3D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EE5F43E3-21C3-99B3-4111-DFED3EF6825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821B7D95-BAD8-D22A-7330-A6B1384AE241}"/>
              </a:ext>
            </a:extLst>
          </p:cNvPr>
          <p:cNvSpPr>
            <a:spLocks noGrp="1"/>
          </p:cNvSpPr>
          <p:nvPr>
            <p:ph type="dt" sz="half" idx="10"/>
          </p:nvPr>
        </p:nvSpPr>
        <p:spPr/>
        <p:txBody>
          <a:bodyPr/>
          <a:lstStyle/>
          <a:p>
            <a:fld id="{9F6C54DC-8B82-4DE1-97A1-A77A7F5864D5}" type="datetimeFigureOut">
              <a:rPr lang="en-GB" smtClean="0"/>
              <a:t>07/07/2026</a:t>
            </a:fld>
            <a:endParaRPr lang="en-GB"/>
          </a:p>
        </p:txBody>
      </p:sp>
      <p:sp>
        <p:nvSpPr>
          <p:cNvPr id="5" name="Footer Placeholder 4">
            <a:extLst>
              <a:ext uri="{FF2B5EF4-FFF2-40B4-BE49-F238E27FC236}">
                <a16:creationId xmlns:a16="http://schemas.microsoft.com/office/drawing/2014/main" id="{AF54D333-3051-4640-D84C-6132CE419F5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46C7AD3-9BFE-CBBF-39CF-9A84EB2742CD}"/>
              </a:ext>
            </a:extLst>
          </p:cNvPr>
          <p:cNvSpPr>
            <a:spLocks noGrp="1"/>
          </p:cNvSpPr>
          <p:nvPr>
            <p:ph type="sldNum" sz="quarter" idx="12"/>
          </p:nvPr>
        </p:nvSpPr>
        <p:spPr/>
        <p:txBody>
          <a:bodyPr/>
          <a:lstStyle/>
          <a:p>
            <a:fld id="{8C15F353-C762-43FD-8EE3-AC7527289529}" type="slidenum">
              <a:rPr lang="en-GB" smtClean="0"/>
              <a:t>‹#›</a:t>
            </a:fld>
            <a:endParaRPr lang="en-GB"/>
          </a:p>
        </p:txBody>
      </p:sp>
    </p:spTree>
    <p:extLst>
      <p:ext uri="{BB962C8B-B14F-4D97-AF65-F5344CB8AC3E}">
        <p14:creationId xmlns:p14="http://schemas.microsoft.com/office/powerpoint/2010/main" val="2337398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5FD00C-D17C-FA9C-7667-B21D2D649219}"/>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C86E3CBD-46A7-8F94-1237-3AB7368DD5E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EB05FFD-C45A-86E2-C4D1-60A035CA27CD}"/>
              </a:ext>
            </a:extLst>
          </p:cNvPr>
          <p:cNvSpPr>
            <a:spLocks noGrp="1"/>
          </p:cNvSpPr>
          <p:nvPr>
            <p:ph type="dt" sz="half" idx="10"/>
          </p:nvPr>
        </p:nvSpPr>
        <p:spPr/>
        <p:txBody>
          <a:bodyPr/>
          <a:lstStyle/>
          <a:p>
            <a:fld id="{9F6C54DC-8B82-4DE1-97A1-A77A7F5864D5}" type="datetimeFigureOut">
              <a:rPr lang="en-GB" smtClean="0"/>
              <a:t>07/07/2026</a:t>
            </a:fld>
            <a:endParaRPr lang="en-GB"/>
          </a:p>
        </p:txBody>
      </p:sp>
      <p:sp>
        <p:nvSpPr>
          <p:cNvPr id="5" name="Footer Placeholder 4">
            <a:extLst>
              <a:ext uri="{FF2B5EF4-FFF2-40B4-BE49-F238E27FC236}">
                <a16:creationId xmlns:a16="http://schemas.microsoft.com/office/drawing/2014/main" id="{73DD5850-D85D-B747-D4A1-5F2FFF45B7E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E849B03-5BD1-E961-7A16-F94624BF0BC7}"/>
              </a:ext>
            </a:extLst>
          </p:cNvPr>
          <p:cNvSpPr>
            <a:spLocks noGrp="1"/>
          </p:cNvSpPr>
          <p:nvPr>
            <p:ph type="sldNum" sz="quarter" idx="12"/>
          </p:nvPr>
        </p:nvSpPr>
        <p:spPr/>
        <p:txBody>
          <a:bodyPr/>
          <a:lstStyle/>
          <a:p>
            <a:fld id="{8C15F353-C762-43FD-8EE3-AC7527289529}" type="slidenum">
              <a:rPr lang="en-GB" smtClean="0"/>
              <a:t>‹#›</a:t>
            </a:fld>
            <a:endParaRPr lang="en-GB"/>
          </a:p>
        </p:txBody>
      </p:sp>
    </p:spTree>
    <p:extLst>
      <p:ext uri="{BB962C8B-B14F-4D97-AF65-F5344CB8AC3E}">
        <p14:creationId xmlns:p14="http://schemas.microsoft.com/office/powerpoint/2010/main" val="32649215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6118EE7-1560-82E3-FD9D-1A970EEB06A2}"/>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F21F905D-343A-677D-DB92-AA06E7C52DF4}"/>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CB499EBB-0D57-BC6A-83F7-AD18B00D195E}"/>
              </a:ext>
            </a:extLst>
          </p:cNvPr>
          <p:cNvSpPr>
            <a:spLocks noGrp="1"/>
          </p:cNvSpPr>
          <p:nvPr>
            <p:ph type="dt" sz="half" idx="10"/>
          </p:nvPr>
        </p:nvSpPr>
        <p:spPr/>
        <p:txBody>
          <a:bodyPr/>
          <a:lstStyle/>
          <a:p>
            <a:fld id="{9F6C54DC-8B82-4DE1-97A1-A77A7F5864D5}" type="datetimeFigureOut">
              <a:rPr lang="en-GB" smtClean="0"/>
              <a:t>07/07/2026</a:t>
            </a:fld>
            <a:endParaRPr lang="en-GB"/>
          </a:p>
        </p:txBody>
      </p:sp>
      <p:sp>
        <p:nvSpPr>
          <p:cNvPr id="5" name="Footer Placeholder 4">
            <a:extLst>
              <a:ext uri="{FF2B5EF4-FFF2-40B4-BE49-F238E27FC236}">
                <a16:creationId xmlns:a16="http://schemas.microsoft.com/office/drawing/2014/main" id="{38660861-9A2E-7F2D-FFB6-E6B01CC1AA6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6127C68-0D0E-7B60-F678-2678574F2AB3}"/>
              </a:ext>
            </a:extLst>
          </p:cNvPr>
          <p:cNvSpPr>
            <a:spLocks noGrp="1"/>
          </p:cNvSpPr>
          <p:nvPr>
            <p:ph type="sldNum" sz="quarter" idx="12"/>
          </p:nvPr>
        </p:nvSpPr>
        <p:spPr/>
        <p:txBody>
          <a:bodyPr/>
          <a:lstStyle/>
          <a:p>
            <a:fld id="{8C15F353-C762-43FD-8EE3-AC7527289529}" type="slidenum">
              <a:rPr lang="en-GB" smtClean="0"/>
              <a:t>‹#›</a:t>
            </a:fld>
            <a:endParaRPr lang="en-GB"/>
          </a:p>
        </p:txBody>
      </p:sp>
    </p:spTree>
    <p:extLst>
      <p:ext uri="{BB962C8B-B14F-4D97-AF65-F5344CB8AC3E}">
        <p14:creationId xmlns:p14="http://schemas.microsoft.com/office/powerpoint/2010/main" val="17495807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3DD295-4316-015F-5396-9EA2C1B2075A}"/>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54BCB92A-8726-2880-727F-33B30C26358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A7564059-E450-7349-3247-C4AFF09F29FA}"/>
              </a:ext>
            </a:extLst>
          </p:cNvPr>
          <p:cNvSpPr>
            <a:spLocks noGrp="1"/>
          </p:cNvSpPr>
          <p:nvPr>
            <p:ph type="dt" sz="half" idx="10"/>
          </p:nvPr>
        </p:nvSpPr>
        <p:spPr/>
        <p:txBody>
          <a:bodyPr/>
          <a:lstStyle/>
          <a:p>
            <a:fld id="{9F6C54DC-8B82-4DE1-97A1-A77A7F5864D5}" type="datetimeFigureOut">
              <a:rPr lang="en-GB" smtClean="0"/>
              <a:t>07/07/2026</a:t>
            </a:fld>
            <a:endParaRPr lang="en-GB"/>
          </a:p>
        </p:txBody>
      </p:sp>
      <p:sp>
        <p:nvSpPr>
          <p:cNvPr id="5" name="Footer Placeholder 4">
            <a:extLst>
              <a:ext uri="{FF2B5EF4-FFF2-40B4-BE49-F238E27FC236}">
                <a16:creationId xmlns:a16="http://schemas.microsoft.com/office/drawing/2014/main" id="{8C248C42-79BC-5945-1B07-7F4B332176B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FF3B247-1CB9-4159-02F5-D727CD2BCDDF}"/>
              </a:ext>
            </a:extLst>
          </p:cNvPr>
          <p:cNvSpPr>
            <a:spLocks noGrp="1"/>
          </p:cNvSpPr>
          <p:nvPr>
            <p:ph type="sldNum" sz="quarter" idx="12"/>
          </p:nvPr>
        </p:nvSpPr>
        <p:spPr/>
        <p:txBody>
          <a:bodyPr/>
          <a:lstStyle/>
          <a:p>
            <a:fld id="{8C15F353-C762-43FD-8EE3-AC7527289529}" type="slidenum">
              <a:rPr lang="en-GB" smtClean="0"/>
              <a:t>‹#›</a:t>
            </a:fld>
            <a:endParaRPr lang="en-GB"/>
          </a:p>
        </p:txBody>
      </p:sp>
    </p:spTree>
    <p:extLst>
      <p:ext uri="{BB962C8B-B14F-4D97-AF65-F5344CB8AC3E}">
        <p14:creationId xmlns:p14="http://schemas.microsoft.com/office/powerpoint/2010/main" val="20401471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63B613-23FB-7EB7-7F43-4A05ADA9654E}"/>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056C100-D28C-71F3-EDEF-2C3507D9EC61}"/>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2A3B4D0-954D-BA74-EEAF-1E58C7BBAAE4}"/>
              </a:ext>
            </a:extLst>
          </p:cNvPr>
          <p:cNvSpPr>
            <a:spLocks noGrp="1"/>
          </p:cNvSpPr>
          <p:nvPr>
            <p:ph type="dt" sz="half" idx="10"/>
          </p:nvPr>
        </p:nvSpPr>
        <p:spPr/>
        <p:txBody>
          <a:bodyPr/>
          <a:lstStyle/>
          <a:p>
            <a:fld id="{9F6C54DC-8B82-4DE1-97A1-A77A7F5864D5}" type="datetimeFigureOut">
              <a:rPr lang="en-GB" smtClean="0"/>
              <a:t>07/07/2026</a:t>
            </a:fld>
            <a:endParaRPr lang="en-GB"/>
          </a:p>
        </p:txBody>
      </p:sp>
      <p:sp>
        <p:nvSpPr>
          <p:cNvPr id="5" name="Footer Placeholder 4">
            <a:extLst>
              <a:ext uri="{FF2B5EF4-FFF2-40B4-BE49-F238E27FC236}">
                <a16:creationId xmlns:a16="http://schemas.microsoft.com/office/drawing/2014/main" id="{E6851804-9B74-D556-FCC0-01415103D54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C9E1645-E80C-0806-7814-C811F3F8B7EB}"/>
              </a:ext>
            </a:extLst>
          </p:cNvPr>
          <p:cNvSpPr>
            <a:spLocks noGrp="1"/>
          </p:cNvSpPr>
          <p:nvPr>
            <p:ph type="sldNum" sz="quarter" idx="12"/>
          </p:nvPr>
        </p:nvSpPr>
        <p:spPr/>
        <p:txBody>
          <a:bodyPr/>
          <a:lstStyle/>
          <a:p>
            <a:fld id="{8C15F353-C762-43FD-8EE3-AC7527289529}" type="slidenum">
              <a:rPr lang="en-GB" smtClean="0"/>
              <a:t>‹#›</a:t>
            </a:fld>
            <a:endParaRPr lang="en-GB"/>
          </a:p>
        </p:txBody>
      </p:sp>
    </p:spTree>
    <p:extLst>
      <p:ext uri="{BB962C8B-B14F-4D97-AF65-F5344CB8AC3E}">
        <p14:creationId xmlns:p14="http://schemas.microsoft.com/office/powerpoint/2010/main" val="39317080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A3B192-B45F-9CB5-51A0-8DF79071794D}"/>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E6B1E281-2C60-C84E-D677-26CD2EC9B101}"/>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752F8828-0954-B467-0DDB-F7CCAEA5466D}"/>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FB3BB57F-14C2-20A4-6CB9-3DAB328E4FC8}"/>
              </a:ext>
            </a:extLst>
          </p:cNvPr>
          <p:cNvSpPr>
            <a:spLocks noGrp="1"/>
          </p:cNvSpPr>
          <p:nvPr>
            <p:ph type="dt" sz="half" idx="10"/>
          </p:nvPr>
        </p:nvSpPr>
        <p:spPr/>
        <p:txBody>
          <a:bodyPr/>
          <a:lstStyle/>
          <a:p>
            <a:fld id="{9F6C54DC-8B82-4DE1-97A1-A77A7F5864D5}" type="datetimeFigureOut">
              <a:rPr lang="en-GB" smtClean="0"/>
              <a:t>07/07/2026</a:t>
            </a:fld>
            <a:endParaRPr lang="en-GB"/>
          </a:p>
        </p:txBody>
      </p:sp>
      <p:sp>
        <p:nvSpPr>
          <p:cNvPr id="6" name="Footer Placeholder 5">
            <a:extLst>
              <a:ext uri="{FF2B5EF4-FFF2-40B4-BE49-F238E27FC236}">
                <a16:creationId xmlns:a16="http://schemas.microsoft.com/office/drawing/2014/main" id="{9638BED0-731D-4FB8-DA4E-E2BFF62A2491}"/>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15502BB8-65DF-1DAC-D899-9BD3603CF1C0}"/>
              </a:ext>
            </a:extLst>
          </p:cNvPr>
          <p:cNvSpPr>
            <a:spLocks noGrp="1"/>
          </p:cNvSpPr>
          <p:nvPr>
            <p:ph type="sldNum" sz="quarter" idx="12"/>
          </p:nvPr>
        </p:nvSpPr>
        <p:spPr/>
        <p:txBody>
          <a:bodyPr/>
          <a:lstStyle/>
          <a:p>
            <a:fld id="{8C15F353-C762-43FD-8EE3-AC7527289529}" type="slidenum">
              <a:rPr lang="en-GB" smtClean="0"/>
              <a:t>‹#›</a:t>
            </a:fld>
            <a:endParaRPr lang="en-GB"/>
          </a:p>
        </p:txBody>
      </p:sp>
    </p:spTree>
    <p:extLst>
      <p:ext uri="{BB962C8B-B14F-4D97-AF65-F5344CB8AC3E}">
        <p14:creationId xmlns:p14="http://schemas.microsoft.com/office/powerpoint/2010/main" val="24900691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717943-62CB-8DCC-05FD-D245187DD97A}"/>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D00340C5-2C34-7491-93FA-B2182783AB2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B508FDF-2857-F6DA-56DC-2F44C31F91B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E857E5B2-A36B-45E5-4FE3-9FCBF8F8630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DE9528F-23BF-8CDB-E45F-025F5A100BB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77EFFBAD-0384-BA21-0917-81CDDC40C5DE}"/>
              </a:ext>
            </a:extLst>
          </p:cNvPr>
          <p:cNvSpPr>
            <a:spLocks noGrp="1"/>
          </p:cNvSpPr>
          <p:nvPr>
            <p:ph type="dt" sz="half" idx="10"/>
          </p:nvPr>
        </p:nvSpPr>
        <p:spPr/>
        <p:txBody>
          <a:bodyPr/>
          <a:lstStyle/>
          <a:p>
            <a:fld id="{9F6C54DC-8B82-4DE1-97A1-A77A7F5864D5}" type="datetimeFigureOut">
              <a:rPr lang="en-GB" smtClean="0"/>
              <a:t>07/07/2026</a:t>
            </a:fld>
            <a:endParaRPr lang="en-GB"/>
          </a:p>
        </p:txBody>
      </p:sp>
      <p:sp>
        <p:nvSpPr>
          <p:cNvPr id="8" name="Footer Placeholder 7">
            <a:extLst>
              <a:ext uri="{FF2B5EF4-FFF2-40B4-BE49-F238E27FC236}">
                <a16:creationId xmlns:a16="http://schemas.microsoft.com/office/drawing/2014/main" id="{449C1F31-13BA-AFDF-C7E8-2C19D2980285}"/>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4AA820D7-1C6B-FC82-6ACF-81D348409B58}"/>
              </a:ext>
            </a:extLst>
          </p:cNvPr>
          <p:cNvSpPr>
            <a:spLocks noGrp="1"/>
          </p:cNvSpPr>
          <p:nvPr>
            <p:ph type="sldNum" sz="quarter" idx="12"/>
          </p:nvPr>
        </p:nvSpPr>
        <p:spPr/>
        <p:txBody>
          <a:bodyPr/>
          <a:lstStyle/>
          <a:p>
            <a:fld id="{8C15F353-C762-43FD-8EE3-AC7527289529}" type="slidenum">
              <a:rPr lang="en-GB" smtClean="0"/>
              <a:t>‹#›</a:t>
            </a:fld>
            <a:endParaRPr lang="en-GB"/>
          </a:p>
        </p:txBody>
      </p:sp>
    </p:spTree>
    <p:extLst>
      <p:ext uri="{BB962C8B-B14F-4D97-AF65-F5344CB8AC3E}">
        <p14:creationId xmlns:p14="http://schemas.microsoft.com/office/powerpoint/2010/main" val="36760946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5096F8-ABD7-E4F1-69A9-DDF64B355A3B}"/>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B261365C-2E38-DA4A-CED7-D83047705162}"/>
              </a:ext>
            </a:extLst>
          </p:cNvPr>
          <p:cNvSpPr>
            <a:spLocks noGrp="1"/>
          </p:cNvSpPr>
          <p:nvPr>
            <p:ph type="dt" sz="half" idx="10"/>
          </p:nvPr>
        </p:nvSpPr>
        <p:spPr/>
        <p:txBody>
          <a:bodyPr/>
          <a:lstStyle/>
          <a:p>
            <a:fld id="{9F6C54DC-8B82-4DE1-97A1-A77A7F5864D5}" type="datetimeFigureOut">
              <a:rPr lang="en-GB" smtClean="0"/>
              <a:t>07/07/2026</a:t>
            </a:fld>
            <a:endParaRPr lang="en-GB"/>
          </a:p>
        </p:txBody>
      </p:sp>
      <p:sp>
        <p:nvSpPr>
          <p:cNvPr id="4" name="Footer Placeholder 3">
            <a:extLst>
              <a:ext uri="{FF2B5EF4-FFF2-40B4-BE49-F238E27FC236}">
                <a16:creationId xmlns:a16="http://schemas.microsoft.com/office/drawing/2014/main" id="{3F3F4382-8C9F-1434-4606-50EBDBB977FD}"/>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F912B906-88A2-F29F-A378-381E9120BD44}"/>
              </a:ext>
            </a:extLst>
          </p:cNvPr>
          <p:cNvSpPr>
            <a:spLocks noGrp="1"/>
          </p:cNvSpPr>
          <p:nvPr>
            <p:ph type="sldNum" sz="quarter" idx="12"/>
          </p:nvPr>
        </p:nvSpPr>
        <p:spPr/>
        <p:txBody>
          <a:bodyPr/>
          <a:lstStyle/>
          <a:p>
            <a:fld id="{8C15F353-C762-43FD-8EE3-AC7527289529}" type="slidenum">
              <a:rPr lang="en-GB" smtClean="0"/>
              <a:t>‹#›</a:t>
            </a:fld>
            <a:endParaRPr lang="en-GB"/>
          </a:p>
        </p:txBody>
      </p:sp>
    </p:spTree>
    <p:extLst>
      <p:ext uri="{BB962C8B-B14F-4D97-AF65-F5344CB8AC3E}">
        <p14:creationId xmlns:p14="http://schemas.microsoft.com/office/powerpoint/2010/main" val="35757372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6AF8E13-97E3-496B-6B4A-15B8553E98F2}"/>
              </a:ext>
            </a:extLst>
          </p:cNvPr>
          <p:cNvSpPr>
            <a:spLocks noGrp="1"/>
          </p:cNvSpPr>
          <p:nvPr>
            <p:ph type="dt" sz="half" idx="10"/>
          </p:nvPr>
        </p:nvSpPr>
        <p:spPr/>
        <p:txBody>
          <a:bodyPr/>
          <a:lstStyle/>
          <a:p>
            <a:fld id="{9F6C54DC-8B82-4DE1-97A1-A77A7F5864D5}" type="datetimeFigureOut">
              <a:rPr lang="en-GB" smtClean="0"/>
              <a:t>07/07/2026</a:t>
            </a:fld>
            <a:endParaRPr lang="en-GB"/>
          </a:p>
        </p:txBody>
      </p:sp>
      <p:sp>
        <p:nvSpPr>
          <p:cNvPr id="3" name="Footer Placeholder 2">
            <a:extLst>
              <a:ext uri="{FF2B5EF4-FFF2-40B4-BE49-F238E27FC236}">
                <a16:creationId xmlns:a16="http://schemas.microsoft.com/office/drawing/2014/main" id="{D9DBCF96-AC8C-56C2-565C-39087E4B83A1}"/>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EB5EDB5B-F03D-B78E-884E-C5BD28636985}"/>
              </a:ext>
            </a:extLst>
          </p:cNvPr>
          <p:cNvSpPr>
            <a:spLocks noGrp="1"/>
          </p:cNvSpPr>
          <p:nvPr>
            <p:ph type="sldNum" sz="quarter" idx="12"/>
          </p:nvPr>
        </p:nvSpPr>
        <p:spPr/>
        <p:txBody>
          <a:bodyPr/>
          <a:lstStyle/>
          <a:p>
            <a:fld id="{8C15F353-C762-43FD-8EE3-AC7527289529}" type="slidenum">
              <a:rPr lang="en-GB" smtClean="0"/>
              <a:t>‹#›</a:t>
            </a:fld>
            <a:endParaRPr lang="en-GB"/>
          </a:p>
        </p:txBody>
      </p:sp>
    </p:spTree>
    <p:extLst>
      <p:ext uri="{BB962C8B-B14F-4D97-AF65-F5344CB8AC3E}">
        <p14:creationId xmlns:p14="http://schemas.microsoft.com/office/powerpoint/2010/main" val="36167503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F5C0CD-CBE9-874E-8C56-62C7612FFD4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4356AFDA-ECA1-1196-D83B-0C44332B241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94138615-81E6-A5EC-9D7F-04C92EFA3A5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660B12C-EE0A-E618-D323-B4717ADDBE26}"/>
              </a:ext>
            </a:extLst>
          </p:cNvPr>
          <p:cNvSpPr>
            <a:spLocks noGrp="1"/>
          </p:cNvSpPr>
          <p:nvPr>
            <p:ph type="dt" sz="half" idx="10"/>
          </p:nvPr>
        </p:nvSpPr>
        <p:spPr/>
        <p:txBody>
          <a:bodyPr/>
          <a:lstStyle/>
          <a:p>
            <a:fld id="{9F6C54DC-8B82-4DE1-97A1-A77A7F5864D5}" type="datetimeFigureOut">
              <a:rPr lang="en-GB" smtClean="0"/>
              <a:t>07/07/2026</a:t>
            </a:fld>
            <a:endParaRPr lang="en-GB"/>
          </a:p>
        </p:txBody>
      </p:sp>
      <p:sp>
        <p:nvSpPr>
          <p:cNvPr id="6" name="Footer Placeholder 5">
            <a:extLst>
              <a:ext uri="{FF2B5EF4-FFF2-40B4-BE49-F238E27FC236}">
                <a16:creationId xmlns:a16="http://schemas.microsoft.com/office/drawing/2014/main" id="{762A7543-A8ED-73BC-64B6-15DD21656482}"/>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EF8BDB34-8A1C-8D9A-D5FF-1A733ABE4847}"/>
              </a:ext>
            </a:extLst>
          </p:cNvPr>
          <p:cNvSpPr>
            <a:spLocks noGrp="1"/>
          </p:cNvSpPr>
          <p:nvPr>
            <p:ph type="sldNum" sz="quarter" idx="12"/>
          </p:nvPr>
        </p:nvSpPr>
        <p:spPr/>
        <p:txBody>
          <a:bodyPr/>
          <a:lstStyle/>
          <a:p>
            <a:fld id="{8C15F353-C762-43FD-8EE3-AC7527289529}" type="slidenum">
              <a:rPr lang="en-GB" smtClean="0"/>
              <a:t>‹#›</a:t>
            </a:fld>
            <a:endParaRPr lang="en-GB"/>
          </a:p>
        </p:txBody>
      </p:sp>
    </p:spTree>
    <p:extLst>
      <p:ext uri="{BB962C8B-B14F-4D97-AF65-F5344CB8AC3E}">
        <p14:creationId xmlns:p14="http://schemas.microsoft.com/office/powerpoint/2010/main" val="23852852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8DD233-F702-8E05-05A4-392C86FA1A3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349E6AF7-5E61-56DA-15D2-2F839A43809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44FA1B41-0934-CEE6-692B-D325AC9578F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6C3DBC1-CBC9-5AAD-8995-13517A17E1BB}"/>
              </a:ext>
            </a:extLst>
          </p:cNvPr>
          <p:cNvSpPr>
            <a:spLocks noGrp="1"/>
          </p:cNvSpPr>
          <p:nvPr>
            <p:ph type="dt" sz="half" idx="10"/>
          </p:nvPr>
        </p:nvSpPr>
        <p:spPr/>
        <p:txBody>
          <a:bodyPr/>
          <a:lstStyle/>
          <a:p>
            <a:fld id="{9F6C54DC-8B82-4DE1-97A1-A77A7F5864D5}" type="datetimeFigureOut">
              <a:rPr lang="en-GB" smtClean="0"/>
              <a:t>07/07/2026</a:t>
            </a:fld>
            <a:endParaRPr lang="en-GB"/>
          </a:p>
        </p:txBody>
      </p:sp>
      <p:sp>
        <p:nvSpPr>
          <p:cNvPr id="6" name="Footer Placeholder 5">
            <a:extLst>
              <a:ext uri="{FF2B5EF4-FFF2-40B4-BE49-F238E27FC236}">
                <a16:creationId xmlns:a16="http://schemas.microsoft.com/office/drawing/2014/main" id="{EFA8F475-35C4-E7F8-FAB3-5695C513C019}"/>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C6030119-A0F6-086A-268D-E118ED61E68E}"/>
              </a:ext>
            </a:extLst>
          </p:cNvPr>
          <p:cNvSpPr>
            <a:spLocks noGrp="1"/>
          </p:cNvSpPr>
          <p:nvPr>
            <p:ph type="sldNum" sz="quarter" idx="12"/>
          </p:nvPr>
        </p:nvSpPr>
        <p:spPr/>
        <p:txBody>
          <a:bodyPr/>
          <a:lstStyle/>
          <a:p>
            <a:fld id="{8C15F353-C762-43FD-8EE3-AC7527289529}" type="slidenum">
              <a:rPr lang="en-GB" smtClean="0"/>
              <a:t>‹#›</a:t>
            </a:fld>
            <a:endParaRPr lang="en-GB"/>
          </a:p>
        </p:txBody>
      </p:sp>
    </p:spTree>
    <p:extLst>
      <p:ext uri="{BB962C8B-B14F-4D97-AF65-F5344CB8AC3E}">
        <p14:creationId xmlns:p14="http://schemas.microsoft.com/office/powerpoint/2010/main" val="5214091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95F2B50-69A5-4810-57E3-F3E247821C7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E3FD4F76-9A5F-4D3D-B2DE-97686467D7C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ABCA82F-3756-4A8D-EB6B-4250697CCCA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9F6C54DC-8B82-4DE1-97A1-A77A7F5864D5}" type="datetimeFigureOut">
              <a:rPr lang="en-GB" smtClean="0"/>
              <a:t>07/07/2026</a:t>
            </a:fld>
            <a:endParaRPr lang="en-GB"/>
          </a:p>
        </p:txBody>
      </p:sp>
      <p:sp>
        <p:nvSpPr>
          <p:cNvPr id="5" name="Footer Placeholder 4">
            <a:extLst>
              <a:ext uri="{FF2B5EF4-FFF2-40B4-BE49-F238E27FC236}">
                <a16:creationId xmlns:a16="http://schemas.microsoft.com/office/drawing/2014/main" id="{95981377-1408-0FB5-494D-1EED407F453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116677C4-4ACF-BF89-7BB9-F44D97502E1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8C15F353-C762-43FD-8EE3-AC7527289529}" type="slidenum">
              <a:rPr lang="en-GB" smtClean="0"/>
              <a:t>‹#›</a:t>
            </a:fld>
            <a:endParaRPr lang="en-GB"/>
          </a:p>
        </p:txBody>
      </p:sp>
    </p:spTree>
    <p:extLst>
      <p:ext uri="{BB962C8B-B14F-4D97-AF65-F5344CB8AC3E}">
        <p14:creationId xmlns:p14="http://schemas.microsoft.com/office/powerpoint/2010/main" val="186878810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9FC2D3-A101-FA5C-86FA-955BB77C620C}"/>
              </a:ext>
            </a:extLst>
          </p:cNvPr>
          <p:cNvSpPr>
            <a:spLocks noGrp="1"/>
          </p:cNvSpPr>
          <p:nvPr>
            <p:ph type="ctrTitle"/>
          </p:nvPr>
        </p:nvSpPr>
        <p:spPr>
          <a:xfrm>
            <a:off x="1524000" y="1214438"/>
            <a:ext cx="9144000" cy="1655762"/>
          </a:xfrm>
        </p:spPr>
        <p:txBody>
          <a:bodyPr>
            <a:normAutofit fontScale="90000"/>
          </a:bodyPr>
          <a:lstStyle/>
          <a:p>
            <a:r>
              <a:rPr lang="en-GB" sz="4000" dirty="0"/>
              <a:t>Documenting Medical English in Neurosurgery at a Japanese Hospital</a:t>
            </a:r>
            <a:br>
              <a:rPr lang="en-GB" dirty="0"/>
            </a:br>
            <a:endParaRPr lang="en-GB" dirty="0"/>
          </a:p>
        </p:txBody>
      </p:sp>
      <p:sp>
        <p:nvSpPr>
          <p:cNvPr id="3" name="Subtitle 2">
            <a:extLst>
              <a:ext uri="{FF2B5EF4-FFF2-40B4-BE49-F238E27FC236}">
                <a16:creationId xmlns:a16="http://schemas.microsoft.com/office/drawing/2014/main" id="{662BB965-C3D0-3B75-24D0-70269B90A4D9}"/>
              </a:ext>
            </a:extLst>
          </p:cNvPr>
          <p:cNvSpPr>
            <a:spLocks noGrp="1"/>
          </p:cNvSpPr>
          <p:nvPr>
            <p:ph type="subTitle" idx="1"/>
          </p:nvPr>
        </p:nvSpPr>
        <p:spPr>
          <a:xfrm>
            <a:off x="1524000" y="2870199"/>
            <a:ext cx="9144000" cy="3228759"/>
          </a:xfrm>
        </p:spPr>
        <p:txBody>
          <a:bodyPr>
            <a:normAutofit/>
          </a:bodyPr>
          <a:lstStyle/>
          <a:p>
            <a:r>
              <a:rPr lang="en-GB" dirty="0"/>
              <a:t>Presenter: Walter Davies</a:t>
            </a:r>
          </a:p>
          <a:p>
            <a:r>
              <a:rPr lang="en-GB" dirty="0"/>
              <a:t>Applied Linguistics Co-Researchers: Simon Fraser, Marshall Higa</a:t>
            </a:r>
          </a:p>
          <a:p>
            <a:r>
              <a:rPr lang="en-GB" dirty="0"/>
              <a:t>Medical Co-Researcher: Takashi </a:t>
            </a:r>
            <a:r>
              <a:rPr lang="en-GB" dirty="0" err="1"/>
              <a:t>Sadatomo</a:t>
            </a:r>
            <a:r>
              <a:rPr lang="en-GB" dirty="0"/>
              <a:t> </a:t>
            </a:r>
          </a:p>
          <a:p>
            <a:endParaRPr lang="en-GB" dirty="0"/>
          </a:p>
          <a:p>
            <a:pPr marL="0" marR="0" lvl="0" indent="0" algn="l" defTabSz="3507167" rtl="0" eaLnBrk="1" fontAlgn="auto" latinLnBrk="0" hangingPunct="1">
              <a:lnSpc>
                <a:spcPct val="100000"/>
              </a:lnSpc>
              <a:spcBef>
                <a:spcPct val="0"/>
              </a:spcBef>
              <a:spcAft>
                <a:spcPts val="0"/>
              </a:spcAft>
              <a:buClrTx/>
              <a:buSzTx/>
              <a:buFontTx/>
              <a:buNone/>
              <a:tabLst/>
              <a:defRPr/>
            </a:pPr>
            <a:r>
              <a:rPr kumimoji="0" lang="en-US" altLang="en-US" sz="2000" b="0" i="0" u="none" strike="noStrike" kern="1200" cap="none" spc="0" normalizeH="0" baseline="0" noProof="0" dirty="0">
                <a:ln>
                  <a:noFill/>
                </a:ln>
                <a:solidFill>
                  <a:prstClr val="black"/>
                </a:solidFill>
                <a:effectLst/>
                <a:uLnTx/>
                <a:uFillTx/>
                <a:latin typeface="Calibri" panose="020F0502020204030204"/>
                <a:ea typeface="+mn-ea"/>
                <a:cs typeface="+mn-cs"/>
              </a:rPr>
              <a:t>This study is supported by Grant-in Aid for Scientific Research (C) from the Japan Society for the Promotion of Science.</a:t>
            </a:r>
          </a:p>
          <a:p>
            <a:endParaRPr lang="en-GB" dirty="0"/>
          </a:p>
        </p:txBody>
      </p:sp>
      <p:pic>
        <p:nvPicPr>
          <p:cNvPr id="5" name="Picture 4">
            <a:extLst>
              <a:ext uri="{FF2B5EF4-FFF2-40B4-BE49-F238E27FC236}">
                <a16:creationId xmlns:a16="http://schemas.microsoft.com/office/drawing/2014/main" id="{9E1473AF-E970-03AA-AAC9-FC56BFFC0CE3}"/>
              </a:ext>
            </a:extLst>
          </p:cNvPr>
          <p:cNvPicPr>
            <a:picLocks noChangeAspect="1"/>
          </p:cNvPicPr>
          <p:nvPr/>
        </p:nvPicPr>
        <p:blipFill>
          <a:blip r:embed="rId3"/>
          <a:stretch>
            <a:fillRect/>
          </a:stretch>
        </p:blipFill>
        <p:spPr>
          <a:xfrm>
            <a:off x="5702303" y="4974149"/>
            <a:ext cx="1426588" cy="749873"/>
          </a:xfrm>
          <a:prstGeom prst="rect">
            <a:avLst/>
          </a:prstGeom>
        </p:spPr>
      </p:pic>
    </p:spTree>
    <p:extLst>
      <p:ext uri="{BB962C8B-B14F-4D97-AF65-F5344CB8AC3E}">
        <p14:creationId xmlns:p14="http://schemas.microsoft.com/office/powerpoint/2010/main" val="306334432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1D4DC0-797C-546C-86E0-8E6E27A3F567}"/>
              </a:ext>
            </a:extLst>
          </p:cNvPr>
          <p:cNvSpPr>
            <a:spLocks noGrp="1"/>
          </p:cNvSpPr>
          <p:nvPr>
            <p:ph type="title"/>
          </p:nvPr>
        </p:nvSpPr>
        <p:spPr/>
        <p:txBody>
          <a:bodyPr/>
          <a:lstStyle/>
          <a:p>
            <a:r>
              <a:rPr lang="en-GB" dirty="0"/>
              <a:t>What Kind of Discourse?</a:t>
            </a:r>
          </a:p>
        </p:txBody>
      </p:sp>
      <p:sp>
        <p:nvSpPr>
          <p:cNvPr id="3" name="Content Placeholder 2">
            <a:extLst>
              <a:ext uri="{FF2B5EF4-FFF2-40B4-BE49-F238E27FC236}">
                <a16:creationId xmlns:a16="http://schemas.microsoft.com/office/drawing/2014/main" id="{A68CF4F4-055C-6362-88E2-1B84164C819D}"/>
              </a:ext>
            </a:extLst>
          </p:cNvPr>
          <p:cNvSpPr>
            <a:spLocks noGrp="1"/>
          </p:cNvSpPr>
          <p:nvPr>
            <p:ph idx="1"/>
          </p:nvPr>
        </p:nvSpPr>
        <p:spPr/>
        <p:txBody>
          <a:bodyPr/>
          <a:lstStyle/>
          <a:p>
            <a:pPr marL="0" indent="0">
              <a:buNone/>
            </a:pPr>
            <a:r>
              <a:rPr lang="en-GB" b="1" dirty="0"/>
              <a:t>Doctor-patient</a:t>
            </a:r>
          </a:p>
          <a:p>
            <a:pPr marL="0" indent="0">
              <a:buNone/>
            </a:pPr>
            <a:r>
              <a:rPr lang="en-GB" dirty="0"/>
              <a:t>The stages of interaction with a patient</a:t>
            </a:r>
          </a:p>
          <a:p>
            <a:pPr marL="0" indent="0">
              <a:buNone/>
            </a:pPr>
            <a:r>
              <a:rPr lang="en-GB" b="1" dirty="0"/>
              <a:t>Interprofessional discourse</a:t>
            </a:r>
          </a:p>
          <a:p>
            <a:pPr marL="0" indent="0">
              <a:buNone/>
            </a:pPr>
            <a:r>
              <a:rPr lang="en-GB" sz="2800" i="1" dirty="0">
                <a:effectLst/>
                <a:latin typeface="Aptos" panose="020B0004020202020204" pitchFamily="34" charset="0"/>
                <a:ea typeface="Aptos" panose="020B0004020202020204" pitchFamily="34" charset="0"/>
                <a:cs typeface="Aptos" panose="020B0004020202020204" pitchFamily="34" charset="0"/>
              </a:rPr>
              <a:t>Greenberg’s Handbook of Neurosurgery</a:t>
            </a:r>
            <a:endParaRPr lang="en-GB" i="1" dirty="0"/>
          </a:p>
        </p:txBody>
      </p:sp>
    </p:spTree>
    <p:extLst>
      <p:ext uri="{BB962C8B-B14F-4D97-AF65-F5344CB8AC3E}">
        <p14:creationId xmlns:p14="http://schemas.microsoft.com/office/powerpoint/2010/main" val="385519931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ABF2C8-EA43-6334-64A8-810A620A38B2}"/>
              </a:ext>
            </a:extLst>
          </p:cNvPr>
          <p:cNvSpPr>
            <a:spLocks noGrp="1"/>
          </p:cNvSpPr>
          <p:nvPr>
            <p:ph type="title"/>
          </p:nvPr>
        </p:nvSpPr>
        <p:spPr/>
        <p:txBody>
          <a:bodyPr/>
          <a:lstStyle/>
          <a:p>
            <a:r>
              <a:rPr lang="en-GB" dirty="0"/>
              <a:t>Our Own Questions</a:t>
            </a:r>
          </a:p>
        </p:txBody>
      </p:sp>
      <p:sp>
        <p:nvSpPr>
          <p:cNvPr id="3" name="Content Placeholder 2">
            <a:extLst>
              <a:ext uri="{FF2B5EF4-FFF2-40B4-BE49-F238E27FC236}">
                <a16:creationId xmlns:a16="http://schemas.microsoft.com/office/drawing/2014/main" id="{24751C63-8F5F-02E0-1B59-2690B6296773}"/>
              </a:ext>
            </a:extLst>
          </p:cNvPr>
          <p:cNvSpPr>
            <a:spLocks noGrp="1"/>
          </p:cNvSpPr>
          <p:nvPr>
            <p:ph idx="1"/>
          </p:nvPr>
        </p:nvSpPr>
        <p:spPr/>
        <p:txBody>
          <a:bodyPr/>
          <a:lstStyle/>
          <a:p>
            <a:r>
              <a:rPr lang="en-GB" dirty="0"/>
              <a:t>Where does neurosurgery end and neurology start?</a:t>
            </a:r>
          </a:p>
          <a:p>
            <a:r>
              <a:rPr lang="en-GB" dirty="0"/>
              <a:t>For coverage, should we include </a:t>
            </a:r>
            <a:r>
              <a:rPr lang="en-GB" i="1" dirty="0"/>
              <a:t>hydrocephalus</a:t>
            </a:r>
            <a:r>
              <a:rPr lang="en-GB" dirty="0"/>
              <a:t> (an anomaly) and </a:t>
            </a:r>
            <a:r>
              <a:rPr lang="en-GB" i="1" dirty="0"/>
              <a:t>trigeminal neuralgia </a:t>
            </a:r>
            <a:r>
              <a:rPr lang="en-GB" dirty="0"/>
              <a:t>(functional </a:t>
            </a:r>
            <a:r>
              <a:rPr lang="en-GB"/>
              <a:t>disease)?</a:t>
            </a:r>
            <a:endParaRPr lang="en-GB" dirty="0"/>
          </a:p>
          <a:p>
            <a:r>
              <a:rPr lang="en-GB" dirty="0"/>
              <a:t>Can we include simulated cases?</a:t>
            </a:r>
          </a:p>
          <a:p>
            <a:pPr marL="0" indent="0">
              <a:buNone/>
            </a:pPr>
            <a:endParaRPr lang="en-GB" dirty="0"/>
          </a:p>
        </p:txBody>
      </p:sp>
    </p:spTree>
    <p:extLst>
      <p:ext uri="{BB962C8B-B14F-4D97-AF65-F5344CB8AC3E}">
        <p14:creationId xmlns:p14="http://schemas.microsoft.com/office/powerpoint/2010/main" val="371145284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E257C7-8B78-6DEE-A888-2B6AC6F7CD3B}"/>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8794C207-C493-411B-F7B1-6C3116AF662D}"/>
              </a:ext>
            </a:extLst>
          </p:cNvPr>
          <p:cNvSpPr>
            <a:spLocks noGrp="1"/>
          </p:cNvSpPr>
          <p:nvPr>
            <p:ph idx="1"/>
          </p:nvPr>
        </p:nvSpPr>
        <p:spPr/>
        <p:txBody>
          <a:bodyPr>
            <a:normAutofit/>
          </a:bodyPr>
          <a:lstStyle/>
          <a:p>
            <a:pPr marL="0" indent="0" algn="ctr">
              <a:buNone/>
            </a:pPr>
            <a:r>
              <a:rPr lang="en-GB" sz="6000" dirty="0"/>
              <a:t>END</a:t>
            </a:r>
          </a:p>
        </p:txBody>
      </p:sp>
    </p:spTree>
    <p:extLst>
      <p:ext uri="{BB962C8B-B14F-4D97-AF65-F5344CB8AC3E}">
        <p14:creationId xmlns:p14="http://schemas.microsoft.com/office/powerpoint/2010/main" val="33560871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04A6CB-F5A3-4A7F-F28C-1B203F5A204C}"/>
              </a:ext>
            </a:extLst>
          </p:cNvPr>
          <p:cNvSpPr>
            <a:spLocks noGrp="1"/>
          </p:cNvSpPr>
          <p:nvPr>
            <p:ph type="title"/>
          </p:nvPr>
        </p:nvSpPr>
        <p:spPr/>
        <p:txBody>
          <a:bodyPr/>
          <a:lstStyle/>
          <a:p>
            <a:r>
              <a:rPr lang="en-GB" dirty="0"/>
              <a:t>(Field) Content, Discourse, and Term</a:t>
            </a:r>
          </a:p>
        </p:txBody>
      </p:sp>
      <p:sp>
        <p:nvSpPr>
          <p:cNvPr id="3" name="Content Placeholder 2">
            <a:extLst>
              <a:ext uri="{FF2B5EF4-FFF2-40B4-BE49-F238E27FC236}">
                <a16:creationId xmlns:a16="http://schemas.microsoft.com/office/drawing/2014/main" id="{4CC8D7A4-63D9-1787-3170-7599B21FF1B1}"/>
              </a:ext>
            </a:extLst>
          </p:cNvPr>
          <p:cNvSpPr>
            <a:spLocks noGrp="1"/>
          </p:cNvSpPr>
          <p:nvPr>
            <p:ph idx="1"/>
          </p:nvPr>
        </p:nvSpPr>
        <p:spPr/>
        <p:txBody>
          <a:bodyPr/>
          <a:lstStyle/>
          <a:p>
            <a:pPr marL="0" indent="0">
              <a:buNone/>
            </a:pPr>
            <a:r>
              <a:rPr lang="en-GB" dirty="0"/>
              <a:t>Research and learning materials are enmeshed.</a:t>
            </a:r>
          </a:p>
          <a:p>
            <a:r>
              <a:rPr lang="en-GB" b="1" i="1" dirty="0"/>
              <a:t>Content</a:t>
            </a:r>
            <a:r>
              <a:rPr lang="en-GB" dirty="0"/>
              <a:t>: Find a dominant content strand</a:t>
            </a:r>
          </a:p>
          <a:p>
            <a:r>
              <a:rPr lang="en-GB" b="1" i="1" dirty="0"/>
              <a:t>Discourse</a:t>
            </a:r>
            <a:r>
              <a:rPr lang="en-GB" dirty="0"/>
              <a:t>: Write essays (simple accounts) and/or dialogues on the content</a:t>
            </a:r>
          </a:p>
          <a:p>
            <a:r>
              <a:rPr lang="en-GB" b="1" i="1" dirty="0"/>
              <a:t>Term</a:t>
            </a:r>
            <a:r>
              <a:rPr lang="en-GB" dirty="0"/>
              <a:t>: Extract key vocabulary items</a:t>
            </a:r>
          </a:p>
          <a:p>
            <a:pPr marL="0" indent="0">
              <a:buNone/>
            </a:pPr>
            <a:r>
              <a:rPr lang="en-GB" dirty="0"/>
              <a:t>Where possible, enrich the discourse through corpus analysis and add to the terms.</a:t>
            </a:r>
          </a:p>
          <a:p>
            <a:pPr marL="0" indent="0">
              <a:buNone/>
            </a:pPr>
            <a:endParaRPr lang="en-GB" dirty="0"/>
          </a:p>
        </p:txBody>
      </p:sp>
    </p:spTree>
    <p:extLst>
      <p:ext uri="{BB962C8B-B14F-4D97-AF65-F5344CB8AC3E}">
        <p14:creationId xmlns:p14="http://schemas.microsoft.com/office/powerpoint/2010/main" val="39647604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966CF3-CBF1-02DB-3650-18FE502AF5AA}"/>
              </a:ext>
            </a:extLst>
          </p:cNvPr>
          <p:cNvSpPr>
            <a:spLocks noGrp="1"/>
          </p:cNvSpPr>
          <p:nvPr>
            <p:ph type="title"/>
          </p:nvPr>
        </p:nvSpPr>
        <p:spPr/>
        <p:txBody>
          <a:bodyPr/>
          <a:lstStyle/>
          <a:p>
            <a:r>
              <a:rPr lang="en-GB" dirty="0"/>
              <a:t>Making a Careful and Concise Content</a:t>
            </a:r>
          </a:p>
        </p:txBody>
      </p:sp>
      <p:pic>
        <p:nvPicPr>
          <p:cNvPr id="5" name="Content Placeholder 4">
            <a:extLst>
              <a:ext uri="{FF2B5EF4-FFF2-40B4-BE49-F238E27FC236}">
                <a16:creationId xmlns:a16="http://schemas.microsoft.com/office/drawing/2014/main" id="{F2488897-3A50-6771-A814-960D6C045BDE}"/>
              </a:ext>
            </a:extLst>
          </p:cNvPr>
          <p:cNvPicPr>
            <a:picLocks noGrp="1" noChangeAspect="1"/>
          </p:cNvPicPr>
          <p:nvPr>
            <p:ph idx="1"/>
          </p:nvPr>
        </p:nvPicPr>
        <p:blipFill>
          <a:blip r:embed="rId2"/>
          <a:stretch>
            <a:fillRect/>
          </a:stretch>
        </p:blipFill>
        <p:spPr>
          <a:xfrm>
            <a:off x="652896" y="1825625"/>
            <a:ext cx="10888864" cy="4984378"/>
          </a:xfrm>
          <a:prstGeom prst="rect">
            <a:avLst/>
          </a:prstGeom>
        </p:spPr>
      </p:pic>
    </p:spTree>
    <p:extLst>
      <p:ext uri="{BB962C8B-B14F-4D97-AF65-F5344CB8AC3E}">
        <p14:creationId xmlns:p14="http://schemas.microsoft.com/office/powerpoint/2010/main" val="18075847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2FC8C6-96AB-8B72-7A7C-735F484601AC}"/>
              </a:ext>
            </a:extLst>
          </p:cNvPr>
          <p:cNvSpPr>
            <a:spLocks noGrp="1"/>
          </p:cNvSpPr>
          <p:nvPr>
            <p:ph type="title"/>
          </p:nvPr>
        </p:nvSpPr>
        <p:spPr/>
        <p:txBody>
          <a:bodyPr/>
          <a:lstStyle/>
          <a:p>
            <a:pPr marL="571500" indent="-571500">
              <a:buFont typeface="Wingdings" panose="05000000000000000000" pitchFamily="2" charset="2"/>
              <a:buChar char="q"/>
            </a:pPr>
            <a:r>
              <a:rPr lang="en-GB" dirty="0"/>
              <a:t>Content Strands</a:t>
            </a:r>
          </a:p>
        </p:txBody>
      </p:sp>
      <p:sp>
        <p:nvSpPr>
          <p:cNvPr id="3" name="Content Placeholder 2">
            <a:extLst>
              <a:ext uri="{FF2B5EF4-FFF2-40B4-BE49-F238E27FC236}">
                <a16:creationId xmlns:a16="http://schemas.microsoft.com/office/drawing/2014/main" id="{AFF40137-4F8E-7198-F82A-2E660194E8E9}"/>
              </a:ext>
            </a:extLst>
          </p:cNvPr>
          <p:cNvSpPr>
            <a:spLocks noGrp="1"/>
          </p:cNvSpPr>
          <p:nvPr>
            <p:ph idx="1"/>
          </p:nvPr>
        </p:nvSpPr>
        <p:spPr/>
        <p:txBody>
          <a:bodyPr>
            <a:normAutofit lnSpcReduction="10000"/>
          </a:body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sz="2800" b="0" i="0" u="none" strike="noStrike" kern="1200" cap="none" spc="0" normalizeH="0" baseline="0" noProof="0" dirty="0">
                <a:ln>
                  <a:noFill/>
                </a:ln>
                <a:solidFill>
                  <a:prstClr val="black"/>
                </a:solidFill>
                <a:effectLst/>
                <a:uLnTx/>
                <a:uFillTx/>
                <a:latin typeface="Aptos" panose="02110004020202020204"/>
                <a:ea typeface="+mn-ea"/>
                <a:cs typeface="+mn-cs"/>
              </a:rPr>
              <a:t>New focus 1 (2025–2026) healthcare English for first-year students</a:t>
            </a:r>
          </a:p>
          <a:p>
            <a:pPr marL="685800" marR="0" lvl="1" indent="-228600" algn="l" defTabSz="914400" rtl="0" eaLnBrk="1" fontAlgn="auto" latinLnBrk="0" hangingPunct="1">
              <a:lnSpc>
                <a:spcPct val="90000"/>
              </a:lnSpc>
              <a:spcBef>
                <a:spcPts val="500"/>
              </a:spcBef>
              <a:spcAft>
                <a:spcPts val="0"/>
              </a:spcAft>
              <a:buClrTx/>
              <a:buSzTx/>
              <a:buFont typeface="Wingdings" panose="05000000000000000000" pitchFamily="2" charset="2"/>
              <a:buChar char="q"/>
              <a:tabLst/>
              <a:defRPr/>
            </a:pPr>
            <a:r>
              <a:rPr kumimoji="0" lang="en-GB" sz="2400" b="1" i="0" u="none" strike="noStrike" kern="1200" cap="none" spc="0" normalizeH="0" baseline="0" noProof="0" dirty="0">
                <a:ln>
                  <a:noFill/>
                </a:ln>
                <a:solidFill>
                  <a:prstClr val="black"/>
                </a:solidFill>
                <a:effectLst/>
                <a:uLnTx/>
                <a:uFillTx/>
                <a:latin typeface="Aptos" panose="02110004020202020204"/>
              </a:rPr>
              <a:t>Simulated cases, covering specialist-patient discourse only (Fraser et al.’s poster)</a:t>
            </a:r>
            <a:endParaRPr lang="en-GB" b="1" dirty="0"/>
          </a:p>
          <a:p>
            <a:r>
              <a:rPr lang="en-GB" dirty="0"/>
              <a:t>Initial focus (2011–now) medical English for second- and third-year students</a:t>
            </a:r>
          </a:p>
          <a:p>
            <a:pPr lvl="1">
              <a:buFont typeface="Wingdings" panose="05000000000000000000" pitchFamily="2" charset="2"/>
              <a:buChar char="q"/>
            </a:pPr>
            <a:r>
              <a:rPr lang="en-GB" b="1" dirty="0"/>
              <a:t>Body-systems-based, covering inter-professional discourse and doctor-patient discourse</a:t>
            </a:r>
          </a:p>
          <a:p>
            <a:r>
              <a:rPr lang="en-GB" dirty="0"/>
              <a:t>New focus 2 (2026) specialist hospital English: neurosurgery, </a:t>
            </a:r>
            <a:r>
              <a:rPr lang="en-GB" dirty="0" err="1"/>
              <a:t>orthopedics</a:t>
            </a:r>
            <a:r>
              <a:rPr lang="en-GB" dirty="0"/>
              <a:t>, and dermatology </a:t>
            </a:r>
          </a:p>
          <a:p>
            <a:pPr lvl="1">
              <a:buFont typeface="Wingdings" panose="05000000000000000000" pitchFamily="2" charset="2"/>
              <a:buChar char="q"/>
            </a:pPr>
            <a:r>
              <a:rPr lang="en-GB" b="1" dirty="0"/>
              <a:t>Medical-problem-based, probably covering inter-professional discourse and doctor-patient discourse</a:t>
            </a:r>
          </a:p>
          <a:p>
            <a:endParaRPr lang="en-GB" dirty="0"/>
          </a:p>
        </p:txBody>
      </p:sp>
    </p:spTree>
    <p:extLst>
      <p:ext uri="{BB962C8B-B14F-4D97-AF65-F5344CB8AC3E}">
        <p14:creationId xmlns:p14="http://schemas.microsoft.com/office/powerpoint/2010/main" val="42439719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1000"/>
                                        <p:tgtEl>
                                          <p:spTgt spid="3">
                                            <p:txEl>
                                              <p:pRg st="2" end="2"/>
                                            </p:txEl>
                                          </p:spTgt>
                                        </p:tgtEl>
                                      </p:cBhvr>
                                    </p:animEffect>
                                    <p:anim calcmode="lin" valueType="num">
                                      <p:cBhvr>
                                        <p:cTn id="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3" end="3"/>
                                            </p:txEl>
                                          </p:spTgt>
                                        </p:tgtEl>
                                        <p:attrNameLst>
                                          <p:attrName>style.visibility</p:attrName>
                                        </p:attrNameLst>
                                      </p:cBhvr>
                                      <p:to>
                                        <p:strVal val="visible"/>
                                      </p:to>
                                    </p:set>
                                    <p:animEffect transition="in" filter="fade">
                                      <p:cBhvr>
                                        <p:cTn id="14" dur="1000"/>
                                        <p:tgtEl>
                                          <p:spTgt spid="3">
                                            <p:txEl>
                                              <p:pRg st="3" end="3"/>
                                            </p:txEl>
                                          </p:spTgt>
                                        </p:tgtEl>
                                      </p:cBhvr>
                                    </p:animEffect>
                                    <p:anim calcmode="lin" valueType="num">
                                      <p:cBhvr>
                                        <p:cTn id="15"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0" end="0"/>
                                            </p:txEl>
                                          </p:spTgt>
                                        </p:tgtEl>
                                        <p:attrNameLst>
                                          <p:attrName>style.visibility</p:attrName>
                                        </p:attrNameLst>
                                      </p:cBhvr>
                                      <p:to>
                                        <p:strVal val="visible"/>
                                      </p:to>
                                    </p:set>
                                    <p:animEffect transition="in" filter="fade">
                                      <p:cBhvr>
                                        <p:cTn id="21" dur="1000"/>
                                        <p:tgtEl>
                                          <p:spTgt spid="3">
                                            <p:txEl>
                                              <p:pRg st="0" end="0"/>
                                            </p:txEl>
                                          </p:spTgt>
                                        </p:tgtEl>
                                      </p:cBhvr>
                                    </p:animEffect>
                                    <p:anim calcmode="lin" valueType="num">
                                      <p:cBhvr>
                                        <p:cTn id="22"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1" end="1"/>
                                            </p:txEl>
                                          </p:spTgt>
                                        </p:tgtEl>
                                        <p:attrNameLst>
                                          <p:attrName>style.visibility</p:attrName>
                                        </p:attrNameLst>
                                      </p:cBhvr>
                                      <p:to>
                                        <p:strVal val="visible"/>
                                      </p:to>
                                    </p:set>
                                    <p:animEffect transition="in" filter="fade">
                                      <p:cBhvr>
                                        <p:cTn id="28" dur="1000"/>
                                        <p:tgtEl>
                                          <p:spTgt spid="3">
                                            <p:txEl>
                                              <p:pRg st="1" end="1"/>
                                            </p:txEl>
                                          </p:spTgt>
                                        </p:tgtEl>
                                      </p:cBhvr>
                                    </p:animEffect>
                                    <p:anim calcmode="lin" valueType="num">
                                      <p:cBhvr>
                                        <p:cTn id="29"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0"/>
                                        <p:tgtEl>
                                          <p:spTgt spid="3">
                                            <p:txEl>
                                              <p:pRg st="4" end="4"/>
                                            </p:txEl>
                                          </p:spTgt>
                                        </p:tgtEl>
                                      </p:cBhvr>
                                    </p:animEffect>
                                    <p:anim calcmode="lin" valueType="num">
                                      <p:cBhvr>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Effect transition="in" filter="fade">
                                      <p:cBhvr>
                                        <p:cTn id="42" dur="1000"/>
                                        <p:tgtEl>
                                          <p:spTgt spid="3">
                                            <p:txEl>
                                              <p:pRg st="5" end="5"/>
                                            </p:txEl>
                                          </p:spTgt>
                                        </p:tgtEl>
                                      </p:cBhvr>
                                    </p:animEffect>
                                    <p:anim calcmode="lin" valueType="num">
                                      <p:cBhvr>
                                        <p:cTn id="43"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77A35A-1460-EBA2-06E1-B7574F3A5B29}"/>
              </a:ext>
            </a:extLst>
          </p:cNvPr>
          <p:cNvSpPr>
            <a:spLocks noGrp="1"/>
          </p:cNvSpPr>
          <p:nvPr>
            <p:ph type="title"/>
          </p:nvPr>
        </p:nvSpPr>
        <p:spPr/>
        <p:txBody>
          <a:bodyPr/>
          <a:lstStyle/>
          <a:p>
            <a:r>
              <a:rPr lang="en-GB" dirty="0"/>
              <a:t>Choice of Specialisms: Quasi-opportunistic</a:t>
            </a:r>
          </a:p>
        </p:txBody>
      </p:sp>
      <p:sp>
        <p:nvSpPr>
          <p:cNvPr id="3" name="Content Placeholder 2">
            <a:extLst>
              <a:ext uri="{FF2B5EF4-FFF2-40B4-BE49-F238E27FC236}">
                <a16:creationId xmlns:a16="http://schemas.microsoft.com/office/drawing/2014/main" id="{2B769C68-AE40-0F0D-BD64-34A05FAD3788}"/>
              </a:ext>
            </a:extLst>
          </p:cNvPr>
          <p:cNvSpPr>
            <a:spLocks noGrp="1"/>
          </p:cNvSpPr>
          <p:nvPr>
            <p:ph idx="1"/>
          </p:nvPr>
        </p:nvSpPr>
        <p:spPr/>
        <p:txBody>
          <a:bodyPr/>
          <a:lstStyle/>
          <a:p>
            <a:r>
              <a:rPr lang="en-GB" b="1" i="1" dirty="0"/>
              <a:t>Neurosurgery</a:t>
            </a:r>
            <a:r>
              <a:rPr lang="en-GB" dirty="0"/>
              <a:t>: co-author of a textbook</a:t>
            </a:r>
          </a:p>
          <a:p>
            <a:r>
              <a:rPr lang="en-GB" i="1" dirty="0" err="1"/>
              <a:t>Orthopedics</a:t>
            </a:r>
            <a:r>
              <a:rPr lang="en-GB" dirty="0"/>
              <a:t>: size and connections to physical therapy</a:t>
            </a:r>
          </a:p>
          <a:p>
            <a:r>
              <a:rPr lang="en-GB" i="1" dirty="0"/>
              <a:t>Dermatology</a:t>
            </a:r>
            <a:r>
              <a:rPr lang="en-GB" dirty="0"/>
              <a:t>: co-author of a textbook</a:t>
            </a:r>
          </a:p>
          <a:p>
            <a:endParaRPr lang="en-GB" dirty="0"/>
          </a:p>
        </p:txBody>
      </p:sp>
    </p:spTree>
    <p:extLst>
      <p:ext uri="{BB962C8B-B14F-4D97-AF65-F5344CB8AC3E}">
        <p14:creationId xmlns:p14="http://schemas.microsoft.com/office/powerpoint/2010/main" val="11351968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C263DD-1041-41ED-BA00-737742CB646A}"/>
              </a:ext>
            </a:extLst>
          </p:cNvPr>
          <p:cNvSpPr>
            <a:spLocks noGrp="1"/>
          </p:cNvSpPr>
          <p:nvPr>
            <p:ph type="title"/>
          </p:nvPr>
        </p:nvSpPr>
        <p:spPr>
          <a:xfrm>
            <a:off x="838200" y="365124"/>
            <a:ext cx="10515600" cy="1761649"/>
          </a:xfrm>
        </p:spPr>
        <p:txBody>
          <a:bodyPr>
            <a:normAutofit fontScale="90000"/>
          </a:bodyPr>
          <a:lstStyle/>
          <a:p>
            <a:r>
              <a:rPr lang="en-GB" sz="2800" dirty="0"/>
              <a:t>Demographic Data of the Neurosurgical cohort in the First-year Survey (2018) in the JND</a:t>
            </a:r>
            <a:br>
              <a:rPr lang="en-GB" sz="2800" dirty="0"/>
            </a:br>
            <a:r>
              <a:rPr lang="en-GB" sz="1600" b="1" dirty="0">
                <a:highlight>
                  <a:srgbClr val="FFFF00"/>
                </a:highlight>
              </a:rPr>
              <a:t>523,283 cases</a:t>
            </a:r>
            <a:r>
              <a:rPr lang="en-GB" sz="1600" dirty="0">
                <a:highlight>
                  <a:srgbClr val="FFFF00"/>
                </a:highlight>
              </a:rPr>
              <a:t> from </a:t>
            </a:r>
            <a:r>
              <a:rPr lang="en-GB" sz="1600" b="1" dirty="0">
                <a:highlight>
                  <a:srgbClr val="FFFF00"/>
                </a:highlight>
              </a:rPr>
              <a:t>1,360 institutions</a:t>
            </a:r>
            <a:br>
              <a:rPr lang="en-GB" sz="1600" dirty="0"/>
            </a:br>
            <a:r>
              <a:rPr lang="en-GB" sz="1600" dirty="0"/>
              <a:t>Japan Neurosurgical Database (JND)</a:t>
            </a:r>
            <a:br>
              <a:rPr lang="en-GB" sz="1600" dirty="0"/>
            </a:br>
            <a:r>
              <a:rPr lang="en-GB" sz="1300" dirty="0"/>
              <a:t>The Japan Neurosurgical Database: Overview and Results of the First-Year Survey</a:t>
            </a:r>
            <a:br>
              <a:rPr lang="en-GB" sz="1300" dirty="0"/>
            </a:br>
            <a:r>
              <a:rPr lang="en-GB" sz="1300" dirty="0"/>
              <a:t>Koji </a:t>
            </a:r>
            <a:r>
              <a:rPr lang="en-GB" sz="1300" dirty="0" err="1"/>
              <a:t>Iihara</a:t>
            </a:r>
            <a:r>
              <a:rPr lang="en-GB" sz="1300" dirty="0"/>
              <a:t>, et al.</a:t>
            </a:r>
            <a:br>
              <a:rPr lang="en-GB" sz="1300" dirty="0"/>
            </a:br>
            <a:r>
              <a:rPr lang="en-GB" sz="1300" b="1" dirty="0" err="1"/>
              <a:t>Neurologia</a:t>
            </a:r>
            <a:r>
              <a:rPr lang="en-GB" sz="1300" b="1" dirty="0"/>
              <a:t> Medico-</a:t>
            </a:r>
            <a:r>
              <a:rPr lang="en-GB" sz="1300" b="1" dirty="0" err="1"/>
              <a:t>Chirurgica</a:t>
            </a:r>
            <a:r>
              <a:rPr lang="en-GB" sz="1300" b="1" dirty="0"/>
              <a:t>.</a:t>
            </a:r>
            <a:r>
              <a:rPr lang="en-GB" sz="1300" dirty="0"/>
              <a:t> 2020;60(4):165–190.</a:t>
            </a:r>
            <a:br>
              <a:rPr lang="en-GB" sz="1300" dirty="0"/>
            </a:br>
            <a:r>
              <a:rPr lang="en-GB" sz="1300" dirty="0"/>
              <a:t>DOI: </a:t>
            </a:r>
            <a:r>
              <a:rPr lang="en-GB" sz="1300" b="1" dirty="0"/>
              <a:t>10.2176/nmc.st.2019-0211</a:t>
            </a:r>
            <a:r>
              <a:rPr lang="en-GB" sz="1300" dirty="0"/>
              <a:t>.</a:t>
            </a:r>
          </a:p>
        </p:txBody>
      </p:sp>
      <p:graphicFrame>
        <p:nvGraphicFramePr>
          <p:cNvPr id="4" name="Content Placeholder 3">
            <a:extLst>
              <a:ext uri="{FF2B5EF4-FFF2-40B4-BE49-F238E27FC236}">
                <a16:creationId xmlns:a16="http://schemas.microsoft.com/office/drawing/2014/main" id="{06BAA881-00FE-1242-DA8E-C4E0E8F1F7DA}"/>
              </a:ext>
            </a:extLst>
          </p:cNvPr>
          <p:cNvGraphicFramePr>
            <a:graphicFrameLocks noGrp="1"/>
          </p:cNvGraphicFramePr>
          <p:nvPr>
            <p:ph idx="1"/>
            <p:extLst>
              <p:ext uri="{D42A27DB-BD31-4B8C-83A1-F6EECF244321}">
                <p14:modId xmlns:p14="http://schemas.microsoft.com/office/powerpoint/2010/main" val="2943562637"/>
              </p:ext>
            </p:extLst>
          </p:nvPr>
        </p:nvGraphicFramePr>
        <p:xfrm>
          <a:off x="838200" y="2126774"/>
          <a:ext cx="10515600" cy="2926080"/>
        </p:xfrm>
        <a:graphic>
          <a:graphicData uri="http://schemas.openxmlformats.org/drawingml/2006/table">
            <a:tbl>
              <a:tblPr/>
              <a:tblGrid>
                <a:gridCol w="866313">
                  <a:extLst>
                    <a:ext uri="{9D8B030D-6E8A-4147-A177-3AD203B41FA5}">
                      <a16:colId xmlns:a16="http://schemas.microsoft.com/office/drawing/2014/main" val="2822837481"/>
                    </a:ext>
                  </a:extLst>
                </a:gridCol>
                <a:gridCol w="4927106">
                  <a:extLst>
                    <a:ext uri="{9D8B030D-6E8A-4147-A177-3AD203B41FA5}">
                      <a16:colId xmlns:a16="http://schemas.microsoft.com/office/drawing/2014/main" val="277915759"/>
                    </a:ext>
                  </a:extLst>
                </a:gridCol>
                <a:gridCol w="4722181">
                  <a:extLst>
                    <a:ext uri="{9D8B030D-6E8A-4147-A177-3AD203B41FA5}">
                      <a16:colId xmlns:a16="http://schemas.microsoft.com/office/drawing/2014/main" val="2955019185"/>
                    </a:ext>
                  </a:extLst>
                </a:gridCol>
              </a:tblGrid>
              <a:tr h="0">
                <a:tc>
                  <a:txBody>
                    <a:bodyPr/>
                    <a:lstStyle/>
                    <a:p>
                      <a:pPr>
                        <a:buNone/>
                      </a:pPr>
                      <a:r>
                        <a:rPr lang="en-GB" b="1" dirty="0"/>
                        <a:t>Rank</a:t>
                      </a:r>
                    </a:p>
                  </a:txBody>
                  <a:tcPr anchor="ctr">
                    <a:lnL>
                      <a:noFill/>
                    </a:lnL>
                    <a:lnR>
                      <a:noFill/>
                    </a:lnR>
                    <a:lnT>
                      <a:noFill/>
                    </a:lnT>
                    <a:lnB>
                      <a:noFill/>
                    </a:lnB>
                    <a:noFill/>
                  </a:tcPr>
                </a:tc>
                <a:tc>
                  <a:txBody>
                    <a:bodyPr/>
                    <a:lstStyle/>
                    <a:p>
                      <a:pPr>
                        <a:buNone/>
                      </a:pPr>
                      <a:r>
                        <a:rPr lang="en-GB" b="1" dirty="0"/>
                        <a:t>Disease category</a:t>
                      </a:r>
                    </a:p>
                  </a:txBody>
                  <a:tcPr anchor="ctr">
                    <a:lnL>
                      <a:noFill/>
                    </a:lnL>
                    <a:lnR>
                      <a:noFill/>
                    </a:lnR>
                    <a:lnT>
                      <a:noFill/>
                    </a:lnT>
                    <a:lnB>
                      <a:noFill/>
                    </a:lnB>
                    <a:noFill/>
                  </a:tcPr>
                </a:tc>
                <a:tc>
                  <a:txBody>
                    <a:bodyPr/>
                    <a:lstStyle/>
                    <a:p>
                      <a:pPr>
                        <a:buNone/>
                      </a:pPr>
                      <a:r>
                        <a:rPr lang="en-GB" b="1" dirty="0"/>
                        <a:t>Approximate proportion</a:t>
                      </a:r>
                    </a:p>
                  </a:txBody>
                  <a:tcPr anchor="ctr">
                    <a:lnL>
                      <a:noFill/>
                    </a:lnL>
                    <a:lnR>
                      <a:noFill/>
                    </a:lnR>
                    <a:lnT>
                      <a:noFill/>
                    </a:lnT>
                    <a:lnB>
                      <a:noFill/>
                    </a:lnB>
                    <a:noFill/>
                  </a:tcPr>
                </a:tc>
                <a:extLst>
                  <a:ext uri="{0D108BD9-81ED-4DB2-BD59-A6C34878D82A}">
                    <a16:rowId xmlns:a16="http://schemas.microsoft.com/office/drawing/2014/main" val="57061225"/>
                  </a:ext>
                </a:extLst>
              </a:tr>
              <a:tr h="0">
                <a:tc>
                  <a:txBody>
                    <a:bodyPr/>
                    <a:lstStyle/>
                    <a:p>
                      <a:pPr>
                        <a:buNone/>
                      </a:pPr>
                      <a:r>
                        <a:rPr lang="en-GB"/>
                        <a:t>1</a:t>
                      </a:r>
                    </a:p>
                  </a:txBody>
                  <a:tcPr anchor="ctr">
                    <a:lnL>
                      <a:noFill/>
                    </a:lnL>
                    <a:lnR>
                      <a:noFill/>
                    </a:lnR>
                    <a:lnT>
                      <a:noFill/>
                    </a:lnT>
                    <a:lnB>
                      <a:noFill/>
                    </a:lnB>
                    <a:noFill/>
                  </a:tcPr>
                </a:tc>
                <a:tc>
                  <a:txBody>
                    <a:bodyPr/>
                    <a:lstStyle/>
                    <a:p>
                      <a:pPr>
                        <a:buNone/>
                      </a:pPr>
                      <a:r>
                        <a:rPr lang="en-GB" b="0" dirty="0">
                          <a:highlight>
                            <a:srgbClr val="FFFF00"/>
                          </a:highlight>
                        </a:rPr>
                        <a:t>Cerebrovascular disease</a:t>
                      </a:r>
                    </a:p>
                  </a:txBody>
                  <a:tcPr anchor="ctr">
                    <a:lnL>
                      <a:noFill/>
                    </a:lnL>
                    <a:lnR>
                      <a:noFill/>
                    </a:lnR>
                    <a:lnT>
                      <a:noFill/>
                    </a:lnT>
                    <a:lnB>
                      <a:noFill/>
                    </a:lnB>
                    <a:noFill/>
                  </a:tcPr>
                </a:tc>
                <a:tc>
                  <a:txBody>
                    <a:bodyPr/>
                    <a:lstStyle/>
                    <a:p>
                      <a:pPr>
                        <a:buNone/>
                      </a:pPr>
                      <a:r>
                        <a:rPr lang="en-GB" b="0" dirty="0">
                          <a:highlight>
                            <a:srgbClr val="FFFF00"/>
                          </a:highlight>
                        </a:rPr>
                        <a:t>40–41%</a:t>
                      </a:r>
                    </a:p>
                  </a:txBody>
                  <a:tcPr anchor="ctr">
                    <a:lnL>
                      <a:noFill/>
                    </a:lnL>
                    <a:lnR>
                      <a:noFill/>
                    </a:lnR>
                    <a:lnT>
                      <a:noFill/>
                    </a:lnT>
                    <a:lnB>
                      <a:noFill/>
                    </a:lnB>
                    <a:noFill/>
                  </a:tcPr>
                </a:tc>
                <a:extLst>
                  <a:ext uri="{0D108BD9-81ED-4DB2-BD59-A6C34878D82A}">
                    <a16:rowId xmlns:a16="http://schemas.microsoft.com/office/drawing/2014/main" val="574107098"/>
                  </a:ext>
                </a:extLst>
              </a:tr>
              <a:tr h="0">
                <a:tc>
                  <a:txBody>
                    <a:bodyPr/>
                    <a:lstStyle/>
                    <a:p>
                      <a:pPr>
                        <a:buNone/>
                      </a:pPr>
                      <a:r>
                        <a:rPr lang="en-GB"/>
                        <a:t>2</a:t>
                      </a:r>
                    </a:p>
                  </a:txBody>
                  <a:tcPr anchor="ctr">
                    <a:lnL>
                      <a:noFill/>
                    </a:lnL>
                    <a:lnR>
                      <a:noFill/>
                    </a:lnR>
                    <a:lnT>
                      <a:noFill/>
                    </a:lnT>
                    <a:lnB>
                      <a:noFill/>
                    </a:lnB>
                    <a:noFill/>
                  </a:tcPr>
                </a:tc>
                <a:tc>
                  <a:txBody>
                    <a:bodyPr/>
                    <a:lstStyle/>
                    <a:p>
                      <a:pPr>
                        <a:buNone/>
                      </a:pPr>
                      <a:r>
                        <a:rPr lang="en-GB" b="0" dirty="0">
                          <a:highlight>
                            <a:srgbClr val="FFFF00"/>
                          </a:highlight>
                        </a:rPr>
                        <a:t>Neurotrauma</a:t>
                      </a:r>
                    </a:p>
                  </a:txBody>
                  <a:tcPr anchor="ctr">
                    <a:lnL>
                      <a:noFill/>
                    </a:lnL>
                    <a:lnR>
                      <a:noFill/>
                    </a:lnR>
                    <a:lnT>
                      <a:noFill/>
                    </a:lnT>
                    <a:lnB>
                      <a:noFill/>
                    </a:lnB>
                    <a:noFill/>
                  </a:tcPr>
                </a:tc>
                <a:tc>
                  <a:txBody>
                    <a:bodyPr/>
                    <a:lstStyle/>
                    <a:p>
                      <a:pPr>
                        <a:buNone/>
                      </a:pPr>
                      <a:r>
                        <a:rPr lang="en-GB" b="0">
                          <a:highlight>
                            <a:srgbClr val="FFFF00"/>
                          </a:highlight>
                        </a:rPr>
                        <a:t>24–26%</a:t>
                      </a:r>
                    </a:p>
                  </a:txBody>
                  <a:tcPr anchor="ctr">
                    <a:lnL>
                      <a:noFill/>
                    </a:lnL>
                    <a:lnR>
                      <a:noFill/>
                    </a:lnR>
                    <a:lnT>
                      <a:noFill/>
                    </a:lnT>
                    <a:lnB>
                      <a:noFill/>
                    </a:lnB>
                    <a:noFill/>
                  </a:tcPr>
                </a:tc>
                <a:extLst>
                  <a:ext uri="{0D108BD9-81ED-4DB2-BD59-A6C34878D82A}">
                    <a16:rowId xmlns:a16="http://schemas.microsoft.com/office/drawing/2014/main" val="4189115153"/>
                  </a:ext>
                </a:extLst>
              </a:tr>
              <a:tr h="0">
                <a:tc>
                  <a:txBody>
                    <a:bodyPr/>
                    <a:lstStyle/>
                    <a:p>
                      <a:pPr>
                        <a:buNone/>
                      </a:pPr>
                      <a:r>
                        <a:rPr lang="en-GB"/>
                        <a:t>3</a:t>
                      </a:r>
                    </a:p>
                  </a:txBody>
                  <a:tcPr anchor="ctr">
                    <a:lnL>
                      <a:noFill/>
                    </a:lnL>
                    <a:lnR>
                      <a:noFill/>
                    </a:lnR>
                    <a:lnT>
                      <a:noFill/>
                    </a:lnT>
                    <a:lnB>
                      <a:noFill/>
                    </a:lnB>
                    <a:noFill/>
                  </a:tcPr>
                </a:tc>
                <a:tc>
                  <a:txBody>
                    <a:bodyPr/>
                    <a:lstStyle/>
                    <a:p>
                      <a:pPr>
                        <a:buNone/>
                      </a:pPr>
                      <a:r>
                        <a:rPr lang="en-GB" b="0" dirty="0">
                          <a:highlight>
                            <a:srgbClr val="FFFF00"/>
                          </a:highlight>
                        </a:rPr>
                        <a:t>Brain </a:t>
                      </a:r>
                      <a:r>
                        <a:rPr lang="en-GB" b="0" dirty="0" err="1">
                          <a:highlight>
                            <a:srgbClr val="FFFF00"/>
                          </a:highlight>
                        </a:rPr>
                        <a:t>tumors</a:t>
                      </a:r>
                      <a:r>
                        <a:rPr lang="en-GB" b="0" dirty="0">
                          <a:highlight>
                            <a:srgbClr val="FFFF00"/>
                          </a:highlight>
                        </a:rPr>
                        <a:t> (neuro-oncology)</a:t>
                      </a:r>
                    </a:p>
                  </a:txBody>
                  <a:tcPr anchor="ctr">
                    <a:lnL>
                      <a:noFill/>
                    </a:lnL>
                    <a:lnR>
                      <a:noFill/>
                    </a:lnR>
                    <a:lnT>
                      <a:noFill/>
                    </a:lnT>
                    <a:lnB>
                      <a:noFill/>
                    </a:lnB>
                    <a:noFill/>
                  </a:tcPr>
                </a:tc>
                <a:tc>
                  <a:txBody>
                    <a:bodyPr/>
                    <a:lstStyle/>
                    <a:p>
                      <a:pPr>
                        <a:buNone/>
                      </a:pPr>
                      <a:r>
                        <a:rPr lang="en-GB" b="0" dirty="0">
                          <a:highlight>
                            <a:srgbClr val="FFFF00"/>
                          </a:highlight>
                        </a:rPr>
                        <a:t>12–13%</a:t>
                      </a:r>
                    </a:p>
                  </a:txBody>
                  <a:tcPr anchor="ctr">
                    <a:lnL>
                      <a:noFill/>
                    </a:lnL>
                    <a:lnR>
                      <a:noFill/>
                    </a:lnR>
                    <a:lnT>
                      <a:noFill/>
                    </a:lnT>
                    <a:lnB>
                      <a:noFill/>
                    </a:lnB>
                    <a:noFill/>
                  </a:tcPr>
                </a:tc>
                <a:extLst>
                  <a:ext uri="{0D108BD9-81ED-4DB2-BD59-A6C34878D82A}">
                    <a16:rowId xmlns:a16="http://schemas.microsoft.com/office/drawing/2014/main" val="2402215054"/>
                  </a:ext>
                </a:extLst>
              </a:tr>
              <a:tr h="0">
                <a:tc>
                  <a:txBody>
                    <a:bodyPr/>
                    <a:lstStyle/>
                    <a:p>
                      <a:pPr>
                        <a:buNone/>
                      </a:pPr>
                      <a:r>
                        <a:rPr lang="en-GB"/>
                        <a:t>4</a:t>
                      </a:r>
                    </a:p>
                  </a:txBody>
                  <a:tcPr anchor="ctr">
                    <a:lnL>
                      <a:noFill/>
                    </a:lnL>
                    <a:lnR>
                      <a:noFill/>
                    </a:lnR>
                    <a:lnT>
                      <a:noFill/>
                    </a:lnT>
                    <a:lnB>
                      <a:noFill/>
                    </a:lnB>
                    <a:noFill/>
                  </a:tcPr>
                </a:tc>
                <a:tc>
                  <a:txBody>
                    <a:bodyPr/>
                    <a:lstStyle/>
                    <a:p>
                      <a:pPr>
                        <a:buNone/>
                      </a:pPr>
                      <a:r>
                        <a:rPr lang="en-GB" b="0" dirty="0"/>
                        <a:t>Spinal &amp; peripheral nerve disorders</a:t>
                      </a:r>
                    </a:p>
                  </a:txBody>
                  <a:tcPr anchor="ctr">
                    <a:lnL>
                      <a:noFill/>
                    </a:lnL>
                    <a:lnR>
                      <a:noFill/>
                    </a:lnR>
                    <a:lnT>
                      <a:noFill/>
                    </a:lnT>
                    <a:lnB>
                      <a:noFill/>
                    </a:lnB>
                    <a:noFill/>
                  </a:tcPr>
                </a:tc>
                <a:tc>
                  <a:txBody>
                    <a:bodyPr/>
                    <a:lstStyle/>
                    <a:p>
                      <a:pPr>
                        <a:buNone/>
                      </a:pPr>
                      <a:r>
                        <a:rPr lang="en-GB" b="0" dirty="0"/>
                        <a:t>9–10%</a:t>
                      </a:r>
                    </a:p>
                  </a:txBody>
                  <a:tcPr anchor="ctr">
                    <a:lnL>
                      <a:noFill/>
                    </a:lnL>
                    <a:lnR>
                      <a:noFill/>
                    </a:lnR>
                    <a:lnT>
                      <a:noFill/>
                    </a:lnT>
                    <a:lnB>
                      <a:noFill/>
                    </a:lnB>
                    <a:noFill/>
                  </a:tcPr>
                </a:tc>
                <a:extLst>
                  <a:ext uri="{0D108BD9-81ED-4DB2-BD59-A6C34878D82A}">
                    <a16:rowId xmlns:a16="http://schemas.microsoft.com/office/drawing/2014/main" val="2169063352"/>
                  </a:ext>
                </a:extLst>
              </a:tr>
              <a:tr h="0">
                <a:tc>
                  <a:txBody>
                    <a:bodyPr/>
                    <a:lstStyle/>
                    <a:p>
                      <a:pPr>
                        <a:buNone/>
                      </a:pPr>
                      <a:r>
                        <a:rPr lang="en-GB"/>
                        <a:t>5</a:t>
                      </a:r>
                    </a:p>
                  </a:txBody>
                  <a:tcPr anchor="ctr">
                    <a:lnL>
                      <a:noFill/>
                    </a:lnL>
                    <a:lnR>
                      <a:noFill/>
                    </a:lnR>
                    <a:lnT>
                      <a:noFill/>
                    </a:lnT>
                    <a:lnB>
                      <a:noFill/>
                    </a:lnB>
                    <a:noFill/>
                  </a:tcPr>
                </a:tc>
                <a:tc>
                  <a:txBody>
                    <a:bodyPr/>
                    <a:lstStyle/>
                    <a:p>
                      <a:pPr>
                        <a:buNone/>
                      </a:pPr>
                      <a:r>
                        <a:rPr lang="en-GB" b="0"/>
                        <a:t>Hydrocephalus &amp; developmental anomalies</a:t>
                      </a:r>
                    </a:p>
                  </a:txBody>
                  <a:tcPr anchor="ctr">
                    <a:lnL>
                      <a:noFill/>
                    </a:lnL>
                    <a:lnR>
                      <a:noFill/>
                    </a:lnR>
                    <a:lnT>
                      <a:noFill/>
                    </a:lnT>
                    <a:lnB>
                      <a:noFill/>
                    </a:lnB>
                    <a:noFill/>
                  </a:tcPr>
                </a:tc>
                <a:tc>
                  <a:txBody>
                    <a:bodyPr/>
                    <a:lstStyle/>
                    <a:p>
                      <a:pPr>
                        <a:buNone/>
                      </a:pPr>
                      <a:r>
                        <a:rPr lang="en-GB" b="0" dirty="0"/>
                        <a:t>5–9%</a:t>
                      </a:r>
                    </a:p>
                  </a:txBody>
                  <a:tcPr anchor="ctr">
                    <a:lnL>
                      <a:noFill/>
                    </a:lnL>
                    <a:lnR>
                      <a:noFill/>
                    </a:lnR>
                    <a:lnT>
                      <a:noFill/>
                    </a:lnT>
                    <a:lnB>
                      <a:noFill/>
                    </a:lnB>
                    <a:noFill/>
                  </a:tcPr>
                </a:tc>
                <a:extLst>
                  <a:ext uri="{0D108BD9-81ED-4DB2-BD59-A6C34878D82A}">
                    <a16:rowId xmlns:a16="http://schemas.microsoft.com/office/drawing/2014/main" val="2809954009"/>
                  </a:ext>
                </a:extLst>
              </a:tr>
              <a:tr h="0">
                <a:tc>
                  <a:txBody>
                    <a:bodyPr/>
                    <a:lstStyle/>
                    <a:p>
                      <a:pPr>
                        <a:buNone/>
                      </a:pPr>
                      <a:r>
                        <a:rPr lang="en-GB"/>
                        <a:t>6</a:t>
                      </a:r>
                    </a:p>
                  </a:txBody>
                  <a:tcPr anchor="ctr">
                    <a:lnL>
                      <a:noFill/>
                    </a:lnL>
                    <a:lnR>
                      <a:noFill/>
                    </a:lnR>
                    <a:lnT>
                      <a:noFill/>
                    </a:lnT>
                    <a:lnB>
                      <a:noFill/>
                    </a:lnB>
                    <a:noFill/>
                  </a:tcPr>
                </a:tc>
                <a:tc>
                  <a:txBody>
                    <a:bodyPr/>
                    <a:lstStyle/>
                    <a:p>
                      <a:pPr>
                        <a:buNone/>
                      </a:pPr>
                      <a:r>
                        <a:rPr lang="en-GB" b="0"/>
                        <a:t>Functional neurosurgery</a:t>
                      </a:r>
                    </a:p>
                  </a:txBody>
                  <a:tcPr anchor="ctr">
                    <a:lnL>
                      <a:noFill/>
                    </a:lnL>
                    <a:lnR>
                      <a:noFill/>
                    </a:lnR>
                    <a:lnT>
                      <a:noFill/>
                    </a:lnT>
                    <a:lnB>
                      <a:noFill/>
                    </a:lnB>
                    <a:noFill/>
                  </a:tcPr>
                </a:tc>
                <a:tc>
                  <a:txBody>
                    <a:bodyPr/>
                    <a:lstStyle/>
                    <a:p>
                      <a:pPr>
                        <a:buNone/>
                      </a:pPr>
                      <a:r>
                        <a:rPr lang="en-GB" b="0" dirty="0"/>
                        <a:t>3–4%</a:t>
                      </a:r>
                    </a:p>
                  </a:txBody>
                  <a:tcPr anchor="ctr">
                    <a:lnL>
                      <a:noFill/>
                    </a:lnL>
                    <a:lnR>
                      <a:noFill/>
                    </a:lnR>
                    <a:lnT>
                      <a:noFill/>
                    </a:lnT>
                    <a:lnB>
                      <a:noFill/>
                    </a:lnB>
                    <a:noFill/>
                  </a:tcPr>
                </a:tc>
                <a:extLst>
                  <a:ext uri="{0D108BD9-81ED-4DB2-BD59-A6C34878D82A}">
                    <a16:rowId xmlns:a16="http://schemas.microsoft.com/office/drawing/2014/main" val="1575290661"/>
                  </a:ext>
                </a:extLst>
              </a:tr>
              <a:tr h="0">
                <a:tc>
                  <a:txBody>
                    <a:bodyPr/>
                    <a:lstStyle/>
                    <a:p>
                      <a:pPr>
                        <a:buNone/>
                      </a:pPr>
                      <a:r>
                        <a:rPr lang="en-GB"/>
                        <a:t>7</a:t>
                      </a:r>
                    </a:p>
                  </a:txBody>
                  <a:tcPr anchor="ctr">
                    <a:lnL>
                      <a:noFill/>
                    </a:lnL>
                    <a:lnR>
                      <a:noFill/>
                    </a:lnR>
                    <a:lnT>
                      <a:noFill/>
                    </a:lnT>
                    <a:lnB>
                      <a:noFill/>
                    </a:lnB>
                    <a:noFill/>
                  </a:tcPr>
                </a:tc>
                <a:tc>
                  <a:txBody>
                    <a:bodyPr/>
                    <a:lstStyle/>
                    <a:p>
                      <a:pPr>
                        <a:buNone/>
                      </a:pPr>
                      <a:r>
                        <a:rPr lang="en-GB" b="0"/>
                        <a:t>Infection/inflammatory &amp; miscellaneous</a:t>
                      </a:r>
                    </a:p>
                  </a:txBody>
                  <a:tcPr anchor="ctr">
                    <a:lnL>
                      <a:noFill/>
                    </a:lnL>
                    <a:lnR>
                      <a:noFill/>
                    </a:lnR>
                    <a:lnT>
                      <a:noFill/>
                    </a:lnT>
                    <a:lnB>
                      <a:noFill/>
                    </a:lnB>
                    <a:noFill/>
                  </a:tcPr>
                </a:tc>
                <a:tc>
                  <a:txBody>
                    <a:bodyPr/>
                    <a:lstStyle/>
                    <a:p>
                      <a:pPr>
                        <a:buNone/>
                      </a:pPr>
                      <a:r>
                        <a:rPr lang="en-GB" b="0" dirty="0"/>
                        <a:t>1–2%</a:t>
                      </a:r>
                    </a:p>
                  </a:txBody>
                  <a:tcPr anchor="ctr">
                    <a:lnL>
                      <a:noFill/>
                    </a:lnL>
                    <a:lnR>
                      <a:noFill/>
                    </a:lnR>
                    <a:lnT>
                      <a:noFill/>
                    </a:lnT>
                    <a:lnB>
                      <a:noFill/>
                    </a:lnB>
                    <a:noFill/>
                  </a:tcPr>
                </a:tc>
                <a:extLst>
                  <a:ext uri="{0D108BD9-81ED-4DB2-BD59-A6C34878D82A}">
                    <a16:rowId xmlns:a16="http://schemas.microsoft.com/office/drawing/2014/main" val="3365131604"/>
                  </a:ext>
                </a:extLst>
              </a:tr>
            </a:tbl>
          </a:graphicData>
        </a:graphic>
      </p:graphicFrame>
    </p:spTree>
    <p:extLst>
      <p:ext uri="{BB962C8B-B14F-4D97-AF65-F5344CB8AC3E}">
        <p14:creationId xmlns:p14="http://schemas.microsoft.com/office/powerpoint/2010/main" val="5202610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6C5044-4B84-E816-272F-157988C6F570}"/>
              </a:ext>
            </a:extLst>
          </p:cNvPr>
          <p:cNvSpPr>
            <a:spLocks noGrp="1"/>
          </p:cNvSpPr>
          <p:nvPr>
            <p:ph type="title"/>
          </p:nvPr>
        </p:nvSpPr>
        <p:spPr/>
        <p:txBody>
          <a:bodyPr/>
          <a:lstStyle/>
          <a:p>
            <a:r>
              <a:rPr lang="en-GB" sz="4400" dirty="0">
                <a:effectLst/>
                <a:latin typeface="Aptos" panose="020B0004020202020204" pitchFamily="34" charset="0"/>
                <a:ea typeface="Aptos" panose="020B0004020202020204" pitchFamily="34" charset="0"/>
                <a:cs typeface="Aptos" panose="020B0004020202020204" pitchFamily="34" charset="0"/>
              </a:rPr>
              <a:t>Cerebrovascular Diseases</a:t>
            </a:r>
            <a:br>
              <a:rPr lang="en-GB" sz="4400" dirty="0">
                <a:effectLst/>
                <a:latin typeface="Aptos" panose="020B0004020202020204" pitchFamily="34" charset="0"/>
                <a:ea typeface="Aptos" panose="020B0004020202020204" pitchFamily="34" charset="0"/>
                <a:cs typeface="Aptos" panose="020B0004020202020204" pitchFamily="34" charset="0"/>
              </a:rPr>
            </a:br>
            <a:endParaRPr lang="en-GB" dirty="0"/>
          </a:p>
        </p:txBody>
      </p:sp>
      <p:sp>
        <p:nvSpPr>
          <p:cNvPr id="3" name="Content Placeholder 2">
            <a:extLst>
              <a:ext uri="{FF2B5EF4-FFF2-40B4-BE49-F238E27FC236}">
                <a16:creationId xmlns:a16="http://schemas.microsoft.com/office/drawing/2014/main" id="{D8CB6BD4-6848-0778-001A-D9177DD55668}"/>
              </a:ext>
            </a:extLst>
          </p:cNvPr>
          <p:cNvSpPr>
            <a:spLocks noGrp="1"/>
          </p:cNvSpPr>
          <p:nvPr>
            <p:ph idx="1"/>
          </p:nvPr>
        </p:nvSpPr>
        <p:spPr/>
        <p:txBody>
          <a:bodyPr/>
          <a:lstStyle/>
          <a:p>
            <a:pPr>
              <a:buNone/>
            </a:pPr>
            <a:r>
              <a:rPr lang="en-GB" sz="2800" dirty="0">
                <a:effectLst/>
                <a:latin typeface="Aptos" panose="020B0004020202020204" pitchFamily="34" charset="0"/>
                <a:ea typeface="Aptos" panose="020B0004020202020204" pitchFamily="34" charset="0"/>
                <a:cs typeface="Aptos" panose="020B0004020202020204" pitchFamily="34" charset="0"/>
              </a:rPr>
              <a:t>1. Cerebral </a:t>
            </a:r>
            <a:r>
              <a:rPr lang="en-GB" sz="2800" dirty="0">
                <a:effectLst/>
                <a:highlight>
                  <a:srgbClr val="FFFF00"/>
                </a:highlight>
                <a:latin typeface="Aptos" panose="020B0004020202020204" pitchFamily="34" charset="0"/>
                <a:ea typeface="Aptos" panose="020B0004020202020204" pitchFamily="34" charset="0"/>
                <a:cs typeface="Aptos" panose="020B0004020202020204" pitchFamily="34" charset="0"/>
              </a:rPr>
              <a:t>aneurysm</a:t>
            </a:r>
          </a:p>
          <a:p>
            <a:pPr>
              <a:buNone/>
            </a:pPr>
            <a:r>
              <a:rPr lang="en-GB" sz="2800" dirty="0">
                <a:effectLst/>
                <a:latin typeface="Aptos" panose="020B0004020202020204" pitchFamily="34" charset="0"/>
                <a:ea typeface="Aptos" panose="020B0004020202020204" pitchFamily="34" charset="0"/>
                <a:cs typeface="Aptos" panose="020B0004020202020204" pitchFamily="34" charset="0"/>
              </a:rPr>
              <a:t>2. Acute cerebral </a:t>
            </a:r>
            <a:r>
              <a:rPr lang="en-GB" sz="2800" dirty="0">
                <a:effectLst/>
                <a:highlight>
                  <a:srgbClr val="FFFF00"/>
                </a:highlight>
                <a:latin typeface="Aptos" panose="020B0004020202020204" pitchFamily="34" charset="0"/>
                <a:ea typeface="Aptos" panose="020B0004020202020204" pitchFamily="34" charset="0"/>
                <a:cs typeface="Aptos" panose="020B0004020202020204" pitchFamily="34" charset="0"/>
              </a:rPr>
              <a:t>infarction</a:t>
            </a:r>
          </a:p>
          <a:p>
            <a:pPr>
              <a:buNone/>
            </a:pPr>
            <a:r>
              <a:rPr lang="en-GB" sz="2800" dirty="0">
                <a:effectLst/>
                <a:latin typeface="Aptos" panose="020B0004020202020204" pitchFamily="34" charset="0"/>
                <a:ea typeface="Aptos" panose="020B0004020202020204" pitchFamily="34" charset="0"/>
                <a:cs typeface="Aptos" panose="020B0004020202020204" pitchFamily="34" charset="0"/>
              </a:rPr>
              <a:t>3. Hypertensive cerebral </a:t>
            </a:r>
            <a:r>
              <a:rPr lang="en-GB" sz="2800" dirty="0" err="1">
                <a:effectLst/>
                <a:highlight>
                  <a:srgbClr val="FFFF00"/>
                </a:highlight>
                <a:latin typeface="Aptos" panose="020B0004020202020204" pitchFamily="34" charset="0"/>
                <a:ea typeface="Aptos" panose="020B0004020202020204" pitchFamily="34" charset="0"/>
                <a:cs typeface="Aptos" panose="020B0004020202020204" pitchFamily="34" charset="0"/>
              </a:rPr>
              <a:t>hemorrhage</a:t>
            </a:r>
            <a:endParaRPr lang="en-GB" sz="2800" dirty="0">
              <a:effectLst/>
              <a:highlight>
                <a:srgbClr val="FFFF00"/>
              </a:highlight>
              <a:latin typeface="Aptos" panose="020B0004020202020204" pitchFamily="34" charset="0"/>
              <a:ea typeface="Aptos" panose="020B0004020202020204" pitchFamily="34" charset="0"/>
              <a:cs typeface="Aptos" panose="020B0004020202020204" pitchFamily="34" charset="0"/>
            </a:endParaRPr>
          </a:p>
          <a:p>
            <a:pPr>
              <a:buNone/>
            </a:pPr>
            <a:r>
              <a:rPr lang="en-GB" sz="2800" dirty="0">
                <a:effectLst/>
                <a:latin typeface="Aptos" panose="020B0004020202020204" pitchFamily="34" charset="0"/>
                <a:ea typeface="Aptos" panose="020B0004020202020204" pitchFamily="34" charset="0"/>
                <a:cs typeface="Aptos" panose="020B0004020202020204" pitchFamily="34" charset="0"/>
              </a:rPr>
              <a:t>4. Cerebrovascular </a:t>
            </a:r>
            <a:r>
              <a:rPr lang="en-GB" sz="2800" dirty="0">
                <a:effectLst/>
                <a:highlight>
                  <a:srgbClr val="FFFF00"/>
                </a:highlight>
                <a:latin typeface="Aptos" panose="020B0004020202020204" pitchFamily="34" charset="0"/>
                <a:ea typeface="Aptos" panose="020B0004020202020204" pitchFamily="34" charset="0"/>
                <a:cs typeface="Aptos" panose="020B0004020202020204" pitchFamily="34" charset="0"/>
              </a:rPr>
              <a:t>malformations</a:t>
            </a:r>
            <a:r>
              <a:rPr lang="en-GB" sz="2800" dirty="0">
                <a:effectLst/>
                <a:latin typeface="Aptos" panose="020B0004020202020204" pitchFamily="34" charset="0"/>
                <a:ea typeface="Aptos" panose="020B0004020202020204" pitchFamily="34" charset="0"/>
                <a:cs typeface="Aptos" panose="020B0004020202020204" pitchFamily="34" charset="0"/>
              </a:rPr>
              <a:t> </a:t>
            </a:r>
          </a:p>
          <a:p>
            <a:endParaRPr lang="en-GB" dirty="0"/>
          </a:p>
        </p:txBody>
      </p:sp>
    </p:spTree>
    <p:extLst>
      <p:ext uri="{BB962C8B-B14F-4D97-AF65-F5344CB8AC3E}">
        <p14:creationId xmlns:p14="http://schemas.microsoft.com/office/powerpoint/2010/main" val="413839352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ED402C-3C18-5AA7-921D-09B7F2D53474}"/>
              </a:ext>
            </a:extLst>
          </p:cNvPr>
          <p:cNvSpPr>
            <a:spLocks noGrp="1"/>
          </p:cNvSpPr>
          <p:nvPr>
            <p:ph type="title"/>
          </p:nvPr>
        </p:nvSpPr>
        <p:spPr/>
        <p:txBody>
          <a:bodyPr/>
          <a:lstStyle/>
          <a:p>
            <a:r>
              <a:rPr lang="en-GB" sz="4400" dirty="0">
                <a:effectLst/>
                <a:latin typeface="Aptos" panose="020B0004020202020204" pitchFamily="34" charset="0"/>
                <a:ea typeface="Aptos" panose="020B0004020202020204" pitchFamily="34" charset="0"/>
                <a:cs typeface="Aptos" panose="020B0004020202020204" pitchFamily="34" charset="0"/>
              </a:rPr>
              <a:t>Brain </a:t>
            </a:r>
            <a:r>
              <a:rPr lang="en-GB" dirty="0" err="1">
                <a:latin typeface="Aptos" panose="020B0004020202020204" pitchFamily="34" charset="0"/>
                <a:ea typeface="Aptos" panose="020B0004020202020204" pitchFamily="34" charset="0"/>
                <a:cs typeface="Aptos" panose="020B0004020202020204" pitchFamily="34" charset="0"/>
              </a:rPr>
              <a:t>T</a:t>
            </a:r>
            <a:r>
              <a:rPr lang="en-GB" sz="4400" dirty="0" err="1">
                <a:effectLst/>
                <a:latin typeface="Aptos" panose="020B0004020202020204" pitchFamily="34" charset="0"/>
                <a:ea typeface="Aptos" panose="020B0004020202020204" pitchFamily="34" charset="0"/>
                <a:cs typeface="Aptos" panose="020B0004020202020204" pitchFamily="34" charset="0"/>
              </a:rPr>
              <a:t>umors</a:t>
            </a:r>
            <a:br>
              <a:rPr lang="en-GB" sz="4400" dirty="0">
                <a:effectLst/>
                <a:latin typeface="Aptos" panose="020B0004020202020204" pitchFamily="34" charset="0"/>
                <a:ea typeface="Aptos" panose="020B0004020202020204" pitchFamily="34" charset="0"/>
                <a:cs typeface="Aptos" panose="020B0004020202020204" pitchFamily="34" charset="0"/>
              </a:rPr>
            </a:br>
            <a:endParaRPr lang="en-GB" dirty="0"/>
          </a:p>
        </p:txBody>
      </p:sp>
      <p:sp>
        <p:nvSpPr>
          <p:cNvPr id="3" name="Content Placeholder 2">
            <a:extLst>
              <a:ext uri="{FF2B5EF4-FFF2-40B4-BE49-F238E27FC236}">
                <a16:creationId xmlns:a16="http://schemas.microsoft.com/office/drawing/2014/main" id="{4C7AC9D9-5736-1C56-0354-B33202D0BD65}"/>
              </a:ext>
            </a:extLst>
          </p:cNvPr>
          <p:cNvSpPr>
            <a:spLocks noGrp="1"/>
          </p:cNvSpPr>
          <p:nvPr>
            <p:ph idx="1"/>
          </p:nvPr>
        </p:nvSpPr>
        <p:spPr/>
        <p:txBody>
          <a:bodyPr/>
          <a:lstStyle/>
          <a:p>
            <a:pPr marL="0" indent="0">
              <a:buNone/>
            </a:pPr>
            <a:r>
              <a:rPr lang="en-GB" dirty="0"/>
              <a:t>5. Meningioma</a:t>
            </a:r>
          </a:p>
          <a:p>
            <a:pPr marL="0" indent="0">
              <a:buNone/>
            </a:pPr>
            <a:r>
              <a:rPr lang="en-GB" dirty="0"/>
              <a:t>6. Glioma</a:t>
            </a:r>
          </a:p>
          <a:p>
            <a:pPr marL="0" indent="0">
              <a:buNone/>
            </a:pPr>
            <a:r>
              <a:rPr lang="en-GB" dirty="0"/>
              <a:t>7. Pituitary adenoma</a:t>
            </a:r>
          </a:p>
          <a:p>
            <a:pPr marL="0" indent="0">
              <a:buNone/>
            </a:pPr>
            <a:r>
              <a:rPr lang="en-GB" dirty="0"/>
              <a:t>8. Acoustic </a:t>
            </a:r>
            <a:r>
              <a:rPr lang="en-GB" dirty="0" err="1"/>
              <a:t>tumor</a:t>
            </a:r>
            <a:endParaRPr lang="en-GB" dirty="0"/>
          </a:p>
          <a:p>
            <a:pPr marL="0" indent="0">
              <a:buNone/>
            </a:pPr>
            <a:endParaRPr lang="en-GB" dirty="0"/>
          </a:p>
        </p:txBody>
      </p:sp>
    </p:spTree>
    <p:extLst>
      <p:ext uri="{BB962C8B-B14F-4D97-AF65-F5344CB8AC3E}">
        <p14:creationId xmlns:p14="http://schemas.microsoft.com/office/powerpoint/2010/main" val="341978961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9CB3DC-4C72-B422-70CB-DD6D4F3E4287}"/>
              </a:ext>
            </a:extLst>
          </p:cNvPr>
          <p:cNvSpPr>
            <a:spLocks noGrp="1"/>
          </p:cNvSpPr>
          <p:nvPr>
            <p:ph type="title"/>
          </p:nvPr>
        </p:nvSpPr>
        <p:spPr/>
        <p:txBody>
          <a:bodyPr/>
          <a:lstStyle/>
          <a:p>
            <a:r>
              <a:rPr lang="en-GB" dirty="0"/>
              <a:t>Head Trauma*</a:t>
            </a:r>
          </a:p>
        </p:txBody>
      </p:sp>
      <p:sp>
        <p:nvSpPr>
          <p:cNvPr id="3" name="Content Placeholder 2">
            <a:extLst>
              <a:ext uri="{FF2B5EF4-FFF2-40B4-BE49-F238E27FC236}">
                <a16:creationId xmlns:a16="http://schemas.microsoft.com/office/drawing/2014/main" id="{DF2BBD48-E325-28CD-F864-4C2795727D55}"/>
              </a:ext>
            </a:extLst>
          </p:cNvPr>
          <p:cNvSpPr>
            <a:spLocks noGrp="1"/>
          </p:cNvSpPr>
          <p:nvPr>
            <p:ph idx="1"/>
          </p:nvPr>
        </p:nvSpPr>
        <p:spPr/>
        <p:txBody>
          <a:bodyPr/>
          <a:lstStyle/>
          <a:p>
            <a:pPr marL="0" indent="0">
              <a:buNone/>
            </a:pPr>
            <a:r>
              <a:rPr lang="en-GB" dirty="0"/>
              <a:t>  9.  Acute subdural hematoma</a:t>
            </a:r>
          </a:p>
          <a:p>
            <a:pPr marL="0" indent="0">
              <a:buNone/>
            </a:pPr>
            <a:r>
              <a:rPr lang="en-GB" dirty="0"/>
              <a:t>10. Acute epidural hematoma</a:t>
            </a:r>
          </a:p>
          <a:p>
            <a:pPr marL="0" indent="0">
              <a:buNone/>
            </a:pPr>
            <a:r>
              <a:rPr lang="en-GB" dirty="0"/>
              <a:t>11. Brain contusion</a:t>
            </a:r>
          </a:p>
          <a:p>
            <a:pPr marL="0" indent="0">
              <a:buNone/>
            </a:pPr>
            <a:r>
              <a:rPr lang="en-GB" dirty="0"/>
              <a:t>12. Chronic subdural hematoma</a:t>
            </a:r>
          </a:p>
          <a:p>
            <a:pPr marL="0" indent="0">
              <a:buNone/>
            </a:pPr>
            <a:endParaRPr lang="en-GB" dirty="0"/>
          </a:p>
          <a:p>
            <a:pPr marL="0" indent="0">
              <a:buNone/>
            </a:pPr>
            <a:r>
              <a:rPr lang="en-GB" dirty="0"/>
              <a:t>*Often treated by neurologists</a:t>
            </a:r>
          </a:p>
          <a:p>
            <a:endParaRPr lang="en-GB" dirty="0"/>
          </a:p>
        </p:txBody>
      </p:sp>
    </p:spTree>
    <p:extLst>
      <p:ext uri="{BB962C8B-B14F-4D97-AF65-F5344CB8AC3E}">
        <p14:creationId xmlns:p14="http://schemas.microsoft.com/office/powerpoint/2010/main" val="111136719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8863</TotalTime>
  <Words>707</Words>
  <Application>Microsoft Office PowerPoint</Application>
  <PresentationFormat>Widescreen</PresentationFormat>
  <Paragraphs>84</Paragraphs>
  <Slides>12</Slides>
  <Notes>4</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12</vt:i4>
      </vt:variant>
    </vt:vector>
  </HeadingPairs>
  <TitlesOfParts>
    <vt:vector size="18" baseType="lpstr">
      <vt:lpstr>Aptos</vt:lpstr>
      <vt:lpstr>Aptos Display</vt:lpstr>
      <vt:lpstr>Arial</vt:lpstr>
      <vt:lpstr>Calibri</vt:lpstr>
      <vt:lpstr>Wingdings</vt:lpstr>
      <vt:lpstr>Office Theme</vt:lpstr>
      <vt:lpstr>Documenting Medical English in Neurosurgery at a Japanese Hospital </vt:lpstr>
      <vt:lpstr>(Field) Content, Discourse, and Term</vt:lpstr>
      <vt:lpstr>Making a Careful and Concise Content</vt:lpstr>
      <vt:lpstr>Content Strands</vt:lpstr>
      <vt:lpstr>Choice of Specialisms: Quasi-opportunistic</vt:lpstr>
      <vt:lpstr>Demographic Data of the Neurosurgical cohort in the First-year Survey (2018) in the JND 523,283 cases from 1,360 institutions Japan Neurosurgical Database (JND) The Japan Neurosurgical Database: Overview and Results of the First-Year Survey Koji Iihara, et al. Neurologia Medico-Chirurgica. 2020;60(4):165–190. DOI: 10.2176/nmc.st.2019-0211.</vt:lpstr>
      <vt:lpstr>Cerebrovascular Diseases </vt:lpstr>
      <vt:lpstr>Brain Tumors </vt:lpstr>
      <vt:lpstr>Head Trauma*</vt:lpstr>
      <vt:lpstr>What Kind of Discourse?</vt:lpstr>
      <vt:lpstr>Our Own Questions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DAVIES WALTER JOHN HAVARD</dc:creator>
  <cp:lastModifiedBy>DAVIES WALTER JOHN HAVARD</cp:lastModifiedBy>
  <cp:revision>1</cp:revision>
  <dcterms:created xsi:type="dcterms:W3CDTF">2026-06-28T02:23:16Z</dcterms:created>
  <dcterms:modified xsi:type="dcterms:W3CDTF">2026-07-07T07:58:08Z</dcterms:modified>
</cp:coreProperties>
</file>