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Lato"/>
        <a:ea typeface="Lato"/>
        <a:cs typeface="Lato"/>
        <a:sym typeface="Lato"/>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Lato"/>
        <a:ea typeface="Lato"/>
        <a:cs typeface="Lato"/>
        <a:sym typeface="Lato"/>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Lato"/>
        <a:ea typeface="Lato"/>
        <a:cs typeface="Lato"/>
        <a:sym typeface="Lato"/>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Lato"/>
        <a:ea typeface="Lato"/>
        <a:cs typeface="Lato"/>
        <a:sym typeface="Lato"/>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Lato"/>
        <a:ea typeface="Lato"/>
        <a:cs typeface="Lato"/>
        <a:sym typeface="Lato"/>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Lato"/>
        <a:ea typeface="Lato"/>
        <a:cs typeface="Lato"/>
        <a:sym typeface="Lato"/>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Lato"/>
        <a:ea typeface="Lato"/>
        <a:cs typeface="Lato"/>
        <a:sym typeface="Lato"/>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Lato"/>
        <a:ea typeface="Lato"/>
        <a:cs typeface="Lato"/>
        <a:sym typeface="Lato"/>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Lato"/>
        <a:ea typeface="Lato"/>
        <a:cs typeface="Lato"/>
        <a:sym typeface="Lato"/>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Lato"/>
          <a:ea typeface="Lato"/>
          <a:cs typeface="Lato"/>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
          <a:latin typeface="Lato"/>
          <a:ea typeface="Lato"/>
          <a:cs typeface="Lato"/>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Lato"/>
          <a:ea typeface="Lato"/>
          <a:cs typeface="Lato"/>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Lato"/>
          <a:ea typeface="Lato"/>
          <a:cs typeface="Lato"/>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Lato"/>
          <a:ea typeface="Lato"/>
          <a:cs typeface="Lato"/>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
          <a:latin typeface="Lato"/>
          <a:ea typeface="Lato"/>
          <a:cs typeface="Lato"/>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Lato"/>
          <a:ea typeface="Lato"/>
          <a:cs typeface="Lato"/>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Lato"/>
          <a:ea typeface="Lato"/>
          <a:cs typeface="Lato"/>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Lato"/>
          <a:ea typeface="Lato"/>
          <a:cs typeface="Lato"/>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
          <a:latin typeface="Lato"/>
          <a:ea typeface="Lato"/>
          <a:cs typeface="Lato"/>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Lato"/>
          <a:ea typeface="Lato"/>
          <a:cs typeface="Lato"/>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Lato"/>
          <a:ea typeface="Lato"/>
          <a:cs typeface="Lato"/>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Lato"/>
          <a:ea typeface="Lato"/>
          <a:cs typeface="Lato"/>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Lato"/>
          <a:ea typeface="Lato"/>
          <a:cs typeface="Lat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Lato"/>
          <a:ea typeface="Lato"/>
          <a:cs typeface="Lato"/>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Lato"/>
          <a:ea typeface="Lato"/>
          <a:cs typeface="Lato"/>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Lato"/>
          <a:ea typeface="Lato"/>
          <a:cs typeface="Lato"/>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Lato"/>
          <a:ea typeface="Lato"/>
          <a:cs typeface="Lato"/>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Lato"/>
          <a:ea typeface="Lato"/>
          <a:cs typeface="Lato"/>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Lato"/>
          <a:ea typeface="Lato"/>
          <a:cs typeface="Lato"/>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Lato"/>
          <a:ea typeface="Lato"/>
          <a:cs typeface="Lato"/>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Lato"/>
          <a:ea typeface="Lato"/>
          <a:cs typeface="Lato"/>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Lato"/>
          <a:ea typeface="Lato"/>
          <a:cs typeface="Lato"/>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Lato"/>
          <a:ea typeface="Lato"/>
          <a:cs typeface="Lato"/>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120" d="100"/>
          <a:sy n="120" d="100"/>
        </p:scale>
        <p:origin x="80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Shape 17"/>
          <p:cNvSpPr>
            <a:spLocks noGrp="1" noRot="1" noChangeAspect="1"/>
          </p:cNvSpPr>
          <p:nvPr>
            <p:ph type="sldImg"/>
          </p:nvPr>
        </p:nvSpPr>
        <p:spPr>
          <a:xfrm>
            <a:off x="1143000" y="685800"/>
            <a:ext cx="4572000" cy="3429000"/>
          </a:xfrm>
          <a:prstGeom prst="rect">
            <a:avLst/>
          </a:prstGeom>
        </p:spPr>
        <p:txBody>
          <a:bodyPr/>
          <a:lstStyle/>
          <a:p>
            <a:endParaRPr/>
          </a:p>
        </p:txBody>
      </p:sp>
      <p:sp>
        <p:nvSpPr>
          <p:cNvPr id="18" name="Shape 18"/>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Aptos"/>
      </a:defRPr>
    </a:lvl1pPr>
    <a:lvl2pPr indent="228600" latinLnBrk="0">
      <a:defRPr sz="1200">
        <a:latin typeface="+mj-lt"/>
        <a:ea typeface="+mj-ea"/>
        <a:cs typeface="+mj-cs"/>
        <a:sym typeface="Aptos"/>
      </a:defRPr>
    </a:lvl2pPr>
    <a:lvl3pPr indent="457200" latinLnBrk="0">
      <a:defRPr sz="1200">
        <a:latin typeface="+mj-lt"/>
        <a:ea typeface="+mj-ea"/>
        <a:cs typeface="+mj-cs"/>
        <a:sym typeface="Aptos"/>
      </a:defRPr>
    </a:lvl3pPr>
    <a:lvl4pPr indent="685800" latinLnBrk="0">
      <a:defRPr sz="1200">
        <a:latin typeface="+mj-lt"/>
        <a:ea typeface="+mj-ea"/>
        <a:cs typeface="+mj-cs"/>
        <a:sym typeface="Aptos"/>
      </a:defRPr>
    </a:lvl4pPr>
    <a:lvl5pPr indent="914400" latinLnBrk="0">
      <a:defRPr sz="1200">
        <a:latin typeface="+mj-lt"/>
        <a:ea typeface="+mj-ea"/>
        <a:cs typeface="+mj-cs"/>
        <a:sym typeface="Aptos"/>
      </a:defRPr>
    </a:lvl5pPr>
    <a:lvl6pPr indent="1143000" latinLnBrk="0">
      <a:defRPr sz="1200">
        <a:latin typeface="+mj-lt"/>
        <a:ea typeface="+mj-ea"/>
        <a:cs typeface="+mj-cs"/>
        <a:sym typeface="Aptos"/>
      </a:defRPr>
    </a:lvl6pPr>
    <a:lvl7pPr indent="1371600" latinLnBrk="0">
      <a:defRPr sz="1200">
        <a:latin typeface="+mj-lt"/>
        <a:ea typeface="+mj-ea"/>
        <a:cs typeface="+mj-cs"/>
        <a:sym typeface="Aptos"/>
      </a:defRPr>
    </a:lvl7pPr>
    <a:lvl8pPr indent="1600200" latinLnBrk="0">
      <a:defRPr sz="1200">
        <a:latin typeface="+mj-lt"/>
        <a:ea typeface="+mj-ea"/>
        <a:cs typeface="+mj-cs"/>
        <a:sym typeface="Aptos"/>
      </a:defRPr>
    </a:lvl8pPr>
    <a:lvl9pPr indent="1828800" latinLnBrk="0">
      <a:defRPr sz="1200">
        <a:latin typeface="+mj-lt"/>
        <a:ea typeface="+mj-ea"/>
        <a:cs typeface="+mj-cs"/>
        <a:sym typeface="Apto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hape 26"/>
          <p:cNvSpPr>
            <a:spLocks noGrp="1" noRot="1" noChangeAspect="1"/>
          </p:cNvSpPr>
          <p:nvPr>
            <p:ph type="sldImg"/>
          </p:nvPr>
        </p:nvSpPr>
        <p:spPr>
          <a:prstGeom prst="rect">
            <a:avLst/>
          </a:prstGeom>
        </p:spPr>
        <p:txBody>
          <a:bodyPr/>
          <a:lstStyle/>
          <a:p>
            <a:endParaRPr/>
          </a:p>
        </p:txBody>
      </p:sp>
      <p:sp>
        <p:nvSpPr>
          <p:cNvPr id="27" name="Shape 27"/>
          <p:cNvSpPr>
            <a:spLocks noGrp="1"/>
          </p:cNvSpPr>
          <p:nvPr>
            <p:ph type="body" sz="quarter" idx="1"/>
          </p:nvPr>
        </p:nvSpPr>
        <p:spPr>
          <a:prstGeom prst="rect">
            <a:avLst/>
          </a:prstGeom>
        </p:spPr>
        <p:txBody>
          <a:bodyPr/>
          <a:lstStyle/>
          <a:p>
            <a:r>
              <a:rPr dirty="0"/>
              <a:t>Good afternoon. My name is Haruko Shimazaki, and I am from Tsuru University. I also teach medical English classes at Showa Medical University, </a:t>
            </a:r>
            <a:r>
              <a:rPr dirty="0" err="1"/>
              <a:t>Fujiyoshida</a:t>
            </a:r>
            <a:r>
              <a:rPr dirty="0"/>
              <a:t> Campus. Today I will talk about how affixes and medical word parts can be used as a foundation for vocabulary instruction in English for Medical Purposes. The presentation is based mainly on my JAMEE paper, with some classroom insights from my DELTA Module Two work and my current EMP teaching context.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 name="Shape 310"/>
          <p:cNvSpPr>
            <a:spLocks noGrp="1" noRot="1" noChangeAspect="1"/>
          </p:cNvSpPr>
          <p:nvPr>
            <p:ph type="sldImg"/>
          </p:nvPr>
        </p:nvSpPr>
        <p:spPr>
          <a:prstGeom prst="rect">
            <a:avLst/>
          </a:prstGeom>
        </p:spPr>
        <p:txBody>
          <a:bodyPr/>
          <a:lstStyle/>
          <a:p>
            <a:endParaRPr/>
          </a:p>
        </p:txBody>
      </p:sp>
      <p:sp>
        <p:nvSpPr>
          <p:cNvPr id="311" name="Shape 311"/>
          <p:cNvSpPr>
            <a:spLocks noGrp="1"/>
          </p:cNvSpPr>
          <p:nvPr>
            <p:ph type="body" sz="quarter" idx="1"/>
          </p:nvPr>
        </p:nvSpPr>
        <p:spPr>
          <a:prstGeom prst="rect">
            <a:avLst/>
          </a:prstGeom>
        </p:spPr>
        <p:txBody>
          <a:bodyPr/>
          <a:lstStyle/>
          <a:p>
            <a:r>
              <a:rPr dirty="0"/>
              <a:t>The framework has three levels. Level 1 is a shared clinical core: word parts such as hyper-, hypo-, anti-, -itis, -</a:t>
            </a:r>
            <a:r>
              <a:rPr dirty="0" err="1"/>
              <a:t>emia</a:t>
            </a:r>
            <a:r>
              <a:rPr dirty="0"/>
              <a:t>, -</a:t>
            </a:r>
            <a:r>
              <a:rPr dirty="0" err="1"/>
              <a:t>ectomy</a:t>
            </a:r>
            <a:r>
              <a:rPr dirty="0"/>
              <a:t>, and -</a:t>
            </a:r>
            <a:r>
              <a:rPr dirty="0" err="1"/>
              <a:t>scopy</a:t>
            </a:r>
            <a:r>
              <a:rPr dirty="0"/>
              <a:t>. Level 2 includes diagnostic and pathology-related word parts and common combining forms such as cardio-, neuro-, gastro-, and </a:t>
            </a:r>
            <a:r>
              <a:rPr dirty="0" err="1"/>
              <a:t>nephro</a:t>
            </a:r>
            <a:r>
              <a:rPr dirty="0"/>
              <a:t>-. Level 3 is specialty expansion. The key idea is shared core first, specialty vocabulary later. In the classroom, I would use the broader term medical word parts because these are not all affixes.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 name="Shape 347"/>
          <p:cNvSpPr>
            <a:spLocks noGrp="1" noRot="1" noChangeAspect="1"/>
          </p:cNvSpPr>
          <p:nvPr>
            <p:ph type="sldImg"/>
          </p:nvPr>
        </p:nvSpPr>
        <p:spPr>
          <a:prstGeom prst="rect">
            <a:avLst/>
          </a:prstGeom>
        </p:spPr>
        <p:txBody>
          <a:bodyPr/>
          <a:lstStyle/>
          <a:p>
            <a:endParaRPr/>
          </a:p>
        </p:txBody>
      </p:sp>
      <p:sp>
        <p:nvSpPr>
          <p:cNvPr id="348" name="Shape 348"/>
          <p:cNvSpPr>
            <a:spLocks noGrp="1"/>
          </p:cNvSpPr>
          <p:nvPr>
            <p:ph type="body" sz="quarter" idx="1"/>
          </p:nvPr>
        </p:nvSpPr>
        <p:spPr>
          <a:prstGeom prst="rect">
            <a:avLst/>
          </a:prstGeom>
        </p:spPr>
        <p:txBody>
          <a:bodyPr/>
          <a:lstStyle/>
          <a:p>
            <a:r>
              <a:rPr dirty="0"/>
              <a:t>The classroom sequence can be simple: notice, decode, learn, review, and continue. First, students notice a word part in a passage. Then they decode the term by breaking it into parts. Next, they learn a simple English explanation. After that, they review the word parts through a quick task. Finally, they continue by noticing the same word parts in later lessons. The final output should be a simple explanation, such as: diabetic nephropathy is kidney disease related to diabetes.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prstGeom prst="rect">
            <a:avLst/>
          </a:prstGeom>
        </p:spPr>
        <p:txBody>
          <a:bodyPr/>
          <a:lstStyle/>
          <a:p>
            <a:endParaRPr/>
          </a:p>
        </p:txBody>
      </p:sp>
      <p:sp>
        <p:nvSpPr>
          <p:cNvPr id="374" name="Shape 374"/>
          <p:cNvSpPr>
            <a:spLocks noGrp="1"/>
          </p:cNvSpPr>
          <p:nvPr>
            <p:ph type="body" sz="quarter" idx="1"/>
          </p:nvPr>
        </p:nvSpPr>
        <p:spPr>
          <a:prstGeom prst="rect">
            <a:avLst/>
          </a:prstGeom>
        </p:spPr>
        <p:txBody>
          <a:bodyPr/>
          <a:lstStyle/>
          <a:p>
            <a:r>
              <a:rPr dirty="0"/>
              <a:t>Now I briefly demonstrate Kahoot as a wrap-up tool. In my teaching experience, Kahoot works well at the end of class because it checks comprehension, reviews key vocabulary, makes word-part patterns memorable, and can encourage students to continue studying after class. The key point is not the technology itself. The key point is the follow-up question: Which word part helped you?</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 name="Shape 389"/>
          <p:cNvSpPr>
            <a:spLocks noGrp="1" noRot="1" noChangeAspect="1"/>
          </p:cNvSpPr>
          <p:nvPr>
            <p:ph type="sldImg"/>
          </p:nvPr>
        </p:nvSpPr>
        <p:spPr>
          <a:prstGeom prst="rect">
            <a:avLst/>
          </a:prstGeom>
        </p:spPr>
        <p:txBody>
          <a:bodyPr/>
          <a:lstStyle/>
          <a:p>
            <a:endParaRPr/>
          </a:p>
        </p:txBody>
      </p:sp>
      <p:sp>
        <p:nvSpPr>
          <p:cNvPr id="390" name="Shape 390"/>
          <p:cNvSpPr>
            <a:spLocks noGrp="1"/>
          </p:cNvSpPr>
          <p:nvPr>
            <p:ph type="body" sz="quarter" idx="1"/>
          </p:nvPr>
        </p:nvSpPr>
        <p:spPr>
          <a:prstGeom prst="rect">
            <a:avLst/>
          </a:prstGeom>
        </p:spPr>
        <p:txBody>
          <a:bodyPr/>
          <a:lstStyle/>
          <a:p>
            <a:r>
              <a:rPr dirty="0"/>
              <a:t>I would invite the audience to scan the QR code or open the link. This is only a micro-demonstration, not a full classroom activity. The purpose is to show how a short Kahoot question can prompt learners to review a term and then explain which word part helped them.</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 name="Shape 407"/>
          <p:cNvSpPr>
            <a:spLocks noGrp="1" noRot="1" noChangeAspect="1"/>
          </p:cNvSpPr>
          <p:nvPr>
            <p:ph type="sldImg"/>
          </p:nvPr>
        </p:nvSpPr>
        <p:spPr>
          <a:prstGeom prst="rect">
            <a:avLst/>
          </a:prstGeom>
        </p:spPr>
        <p:txBody>
          <a:bodyPr/>
          <a:lstStyle/>
          <a:p>
            <a:endParaRPr/>
          </a:p>
        </p:txBody>
      </p:sp>
      <p:sp>
        <p:nvSpPr>
          <p:cNvPr id="408" name="Shape 408"/>
          <p:cNvSpPr>
            <a:spLocks noGrp="1"/>
          </p:cNvSpPr>
          <p:nvPr>
            <p:ph type="body" sz="quarter" idx="1"/>
          </p:nvPr>
        </p:nvSpPr>
        <p:spPr>
          <a:prstGeom prst="rect">
            <a:avLst/>
          </a:prstGeom>
        </p:spPr>
        <p:txBody>
          <a:bodyPr/>
          <a:lstStyle/>
          <a:p>
            <a:r>
              <a:rPr dirty="0"/>
              <a:t>I want to be careful with my claims. The Bulgarian classroom work was not direct evidence from medical students. It was short and small-scale, and it did not measure long-term retention or pronunciation improvement. Therefore, I present it as a source of design principles. The next steps are to collect data from EMP learners, test word-part and pronunciation routines, develop a more corpus-informed priority list, and connect vocabulary learning to simple patient-friendly explanation.</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 name="Shape 434"/>
          <p:cNvSpPr>
            <a:spLocks noGrp="1" noRot="1" noChangeAspect="1"/>
          </p:cNvSpPr>
          <p:nvPr>
            <p:ph type="sldImg"/>
          </p:nvPr>
        </p:nvSpPr>
        <p:spPr>
          <a:prstGeom prst="rect">
            <a:avLst/>
          </a:prstGeom>
        </p:spPr>
        <p:txBody>
          <a:bodyPr/>
          <a:lstStyle/>
          <a:p>
            <a:endParaRPr/>
          </a:p>
        </p:txBody>
      </p:sp>
      <p:sp>
        <p:nvSpPr>
          <p:cNvPr id="435" name="Shape 435"/>
          <p:cNvSpPr>
            <a:spLocks noGrp="1"/>
          </p:cNvSpPr>
          <p:nvPr>
            <p:ph type="body" sz="quarter" idx="1"/>
          </p:nvPr>
        </p:nvSpPr>
        <p:spPr>
          <a:prstGeom prst="rect">
            <a:avLst/>
          </a:prstGeom>
        </p:spPr>
        <p:txBody>
          <a:bodyPr/>
          <a:lstStyle/>
          <a:p>
            <a:r>
              <a:rPr dirty="0"/>
              <a:t>To conclude, I would like to leave you with three takeaways. First, medical vocabulary can be taught as systems, not only as lists. Second, a shared word-part core can support EMP curriculum design. Third, pronunciation can connect form, meaning, and sound. My final message is that affixation is not just word analysis. It is a way to design a shared EMP vocabulary foundation. Thank you very much.</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8" name="Shape 448"/>
          <p:cNvSpPr>
            <a:spLocks noGrp="1" noRot="1" noChangeAspect="1"/>
          </p:cNvSpPr>
          <p:nvPr>
            <p:ph type="sldImg"/>
          </p:nvPr>
        </p:nvSpPr>
        <p:spPr>
          <a:prstGeom prst="rect">
            <a:avLst/>
          </a:prstGeom>
        </p:spPr>
        <p:txBody>
          <a:bodyPr/>
          <a:lstStyle/>
          <a:p>
            <a:endParaRPr/>
          </a:p>
        </p:txBody>
      </p:sp>
      <p:sp>
        <p:nvSpPr>
          <p:cNvPr id="449" name="Shape 449"/>
          <p:cNvSpPr>
            <a:spLocks noGrp="1"/>
          </p:cNvSpPr>
          <p:nvPr>
            <p:ph type="body" sz="quarter" idx="1"/>
          </p:nvPr>
        </p:nvSpPr>
        <p:spPr>
          <a:prstGeom prst="rect">
            <a:avLst/>
          </a:prstGeom>
        </p:spPr>
        <p:txBody>
          <a:bodyPr/>
          <a:lstStyle/>
          <a:p>
            <a:r>
              <a:rPr dirty="0"/>
              <a:t>This slide lists the selected references and teaching material. I will not go through them in detail in the presentation, but they are included for audience members who would like to follow up.</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Shape 45"/>
          <p:cNvSpPr>
            <a:spLocks noGrp="1" noRot="1" noChangeAspect="1"/>
          </p:cNvSpPr>
          <p:nvPr>
            <p:ph type="sldImg"/>
          </p:nvPr>
        </p:nvSpPr>
        <p:spPr>
          <a:prstGeom prst="rect">
            <a:avLst/>
          </a:prstGeom>
        </p:spPr>
        <p:txBody>
          <a:bodyPr/>
          <a:lstStyle/>
          <a:p>
            <a:endParaRPr/>
          </a:p>
        </p:txBody>
      </p:sp>
      <p:sp>
        <p:nvSpPr>
          <p:cNvPr id="46" name="Shape 46"/>
          <p:cNvSpPr>
            <a:spLocks noGrp="1"/>
          </p:cNvSpPr>
          <p:nvPr>
            <p:ph type="body" sz="quarter" idx="1"/>
          </p:nvPr>
        </p:nvSpPr>
        <p:spPr>
          <a:prstGeom prst="rect">
            <a:avLst/>
          </a:prstGeom>
        </p:spPr>
        <p:txBody>
          <a:bodyPr/>
          <a:lstStyle/>
          <a:p>
            <a:r>
              <a:rPr dirty="0"/>
              <a:t>I begin with concrete learner problems. Learners may choose a wrong prefix, as in unsignificant or </a:t>
            </a:r>
            <a:r>
              <a:rPr dirty="0" err="1"/>
              <a:t>inpolite</a:t>
            </a:r>
            <a:r>
              <a:rPr dirty="0"/>
              <a:t>, or misread a form such as inflammable. These are not medical terms, but they raise an EMP question. If learners have difficulty with common affixed words, what happens when they meet long medical terms such as hyperglycemia, appendectomy, or diabetic nephropathy? The central issue is not only vocabulary size, but whether learners can see the system behind the words.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Shape 71"/>
          <p:cNvSpPr>
            <a:spLocks noGrp="1" noRot="1" noChangeAspect="1"/>
          </p:cNvSpPr>
          <p:nvPr>
            <p:ph type="sldImg"/>
          </p:nvPr>
        </p:nvSpPr>
        <p:spPr>
          <a:prstGeom prst="rect">
            <a:avLst/>
          </a:prstGeom>
        </p:spPr>
        <p:txBody>
          <a:bodyPr/>
          <a:lstStyle/>
          <a:p>
            <a:endParaRPr/>
          </a:p>
        </p:txBody>
      </p:sp>
      <p:sp>
        <p:nvSpPr>
          <p:cNvPr id="72" name="Shape 72"/>
          <p:cNvSpPr>
            <a:spLocks noGrp="1"/>
          </p:cNvSpPr>
          <p:nvPr>
            <p:ph type="body" sz="quarter" idx="1"/>
          </p:nvPr>
        </p:nvSpPr>
        <p:spPr>
          <a:prstGeom prst="rect">
            <a:avLst/>
          </a:prstGeom>
        </p:spPr>
        <p:txBody>
          <a:bodyPr/>
          <a:lstStyle/>
          <a:p>
            <a:r>
              <a:rPr dirty="0"/>
              <a:t>The theoretical foundation can be reduced to three ideas. First, vocabulary can be </a:t>
            </a:r>
            <a:r>
              <a:rPr dirty="0" err="1"/>
              <a:t>organised</a:t>
            </a:r>
            <a:r>
              <a:rPr dirty="0"/>
              <a:t> as word families rather than isolated words. Second, morphological awareness helps learners use word parts to </a:t>
            </a:r>
            <a:r>
              <a:rPr dirty="0" err="1"/>
              <a:t>analyse</a:t>
            </a:r>
            <a:r>
              <a:rPr dirty="0"/>
              <a:t> unfamiliar words. Third, lexical noticing matters: students need to notice repeated patterns, not only receive translations. For EMP, these ideas suggest that medical vocabulary can be taught as word-part systems.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Shape 98"/>
          <p:cNvSpPr>
            <a:spLocks noGrp="1" noRot="1" noChangeAspect="1"/>
          </p:cNvSpPr>
          <p:nvPr>
            <p:ph type="sldImg"/>
          </p:nvPr>
        </p:nvSpPr>
        <p:spPr>
          <a:prstGeom prst="rect">
            <a:avLst/>
          </a:prstGeom>
        </p:spPr>
        <p:txBody>
          <a:bodyPr/>
          <a:lstStyle/>
          <a:p>
            <a:endParaRPr/>
          </a:p>
        </p:txBody>
      </p:sp>
      <p:sp>
        <p:nvSpPr>
          <p:cNvPr id="99" name="Shape 99"/>
          <p:cNvSpPr>
            <a:spLocks noGrp="1"/>
          </p:cNvSpPr>
          <p:nvPr>
            <p:ph type="body" sz="quarter" idx="1"/>
          </p:nvPr>
        </p:nvSpPr>
        <p:spPr>
          <a:prstGeom prst="rect">
            <a:avLst/>
          </a:prstGeom>
        </p:spPr>
        <p:txBody>
          <a:bodyPr/>
          <a:lstStyle/>
          <a:p>
            <a:r>
              <a:rPr dirty="0"/>
              <a:t>The exploratory classroom work took place in Sofia, Bulgaria. The JAMEE paper reports on 18 intermediate EFL learners, and the DELTA lesson involved adult learners, mostly at B1 level, in a private language school. The learners were motivated and collaborative, but they were not medical students. I therefore use this study carefully: not as direct evidence for medical students, but as a source of transferable lesson-design principles.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Shape 148"/>
          <p:cNvSpPr>
            <a:spLocks noGrp="1" noRot="1" noChangeAspect="1"/>
          </p:cNvSpPr>
          <p:nvPr>
            <p:ph type="sldImg"/>
          </p:nvPr>
        </p:nvSpPr>
        <p:spPr>
          <a:prstGeom prst="rect">
            <a:avLst/>
          </a:prstGeom>
        </p:spPr>
        <p:txBody>
          <a:bodyPr/>
          <a:lstStyle/>
          <a:p>
            <a:endParaRPr/>
          </a:p>
        </p:txBody>
      </p:sp>
      <p:sp>
        <p:nvSpPr>
          <p:cNvPr id="149" name="Shape 149"/>
          <p:cNvSpPr>
            <a:spLocks noGrp="1"/>
          </p:cNvSpPr>
          <p:nvPr>
            <p:ph type="body" sz="quarter" idx="1"/>
          </p:nvPr>
        </p:nvSpPr>
        <p:spPr>
          <a:prstGeom prst="rect">
            <a:avLst/>
          </a:prstGeom>
        </p:spPr>
        <p:txBody>
          <a:bodyPr/>
          <a:lstStyle/>
          <a:p>
            <a:r>
              <a:rPr dirty="0"/>
              <a:t>The learner problems were concrete. Learners underused word formation, chose incorrect prefixes, misinterpreted affixed words, and struggled with parts of speech. One learner commented that it became easier to guess the meaning by looking at the beginning or ending of a word. The study was exploratory, short, and small-scale, but it suggests that affixation-focused tasks can raise awareness and support vocabulary learning strategies.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Shape 167"/>
          <p:cNvSpPr>
            <a:spLocks noGrp="1" noRot="1" noChangeAspect="1"/>
          </p:cNvSpPr>
          <p:nvPr>
            <p:ph type="sldImg"/>
          </p:nvPr>
        </p:nvSpPr>
        <p:spPr>
          <a:prstGeom prst="rect">
            <a:avLst/>
          </a:prstGeom>
        </p:spPr>
        <p:txBody>
          <a:bodyPr/>
          <a:lstStyle/>
          <a:p>
            <a:endParaRPr/>
          </a:p>
        </p:txBody>
      </p:sp>
      <p:sp>
        <p:nvSpPr>
          <p:cNvPr id="168" name="Shape 168"/>
          <p:cNvSpPr>
            <a:spLocks noGrp="1"/>
          </p:cNvSpPr>
          <p:nvPr>
            <p:ph type="body" sz="quarter" idx="1"/>
          </p:nvPr>
        </p:nvSpPr>
        <p:spPr>
          <a:prstGeom prst="rect">
            <a:avLst/>
          </a:prstGeom>
        </p:spPr>
        <p:txBody>
          <a:bodyPr/>
          <a:lstStyle/>
          <a:p>
            <a:r>
              <a:rPr dirty="0"/>
              <a:t>One useful point from the affixation lessons was pronunciation. Learners classified words by syllable count, marked stress, and noticed that prefixes are often weak or unstressed. This matters for EMP. Prefixes such as hyper-, hypo-, pre-, and post- carry essential meaning contrasts, but they do not usually carry the main stress. Students therefore need to notice the prefix meaning without overpronouncing the prefix. In this way, pronunciation can be taught as part of affixation awareness, not as isolated pronunciation practice.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 name="Shape 213"/>
          <p:cNvSpPr>
            <a:spLocks noGrp="1" noRot="1" noChangeAspect="1"/>
          </p:cNvSpPr>
          <p:nvPr>
            <p:ph type="sldImg"/>
          </p:nvPr>
        </p:nvSpPr>
        <p:spPr>
          <a:prstGeom prst="rect">
            <a:avLst/>
          </a:prstGeom>
        </p:spPr>
        <p:txBody>
          <a:bodyPr/>
          <a:lstStyle/>
          <a:p>
            <a:endParaRPr/>
          </a:p>
        </p:txBody>
      </p:sp>
      <p:sp>
        <p:nvSpPr>
          <p:cNvPr id="214" name="Shape 214"/>
          <p:cNvSpPr>
            <a:spLocks noGrp="1"/>
          </p:cNvSpPr>
          <p:nvPr>
            <p:ph type="body" sz="quarter" idx="1"/>
          </p:nvPr>
        </p:nvSpPr>
        <p:spPr>
          <a:prstGeom prst="rect">
            <a:avLst/>
          </a:prstGeom>
        </p:spPr>
        <p:txBody>
          <a:bodyPr/>
          <a:lstStyle/>
          <a:p>
            <a:r>
              <a:rPr dirty="0"/>
              <a:t>The routine can be short. First, students break a medical term into syllables or meaningful chunks. Second, they mark the main stress. Third, they connect the word parts to meaning. Fourth, they say the whole term naturally. The follow-up questions are simple: Which word part helped meaning, and which syllable was strongest? This connects form, meaning, and sound, and it helps students remember and use long terms more effectively.</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 name="Shape 262"/>
          <p:cNvSpPr>
            <a:spLocks noGrp="1" noRot="1" noChangeAspect="1"/>
          </p:cNvSpPr>
          <p:nvPr>
            <p:ph type="sldImg"/>
          </p:nvPr>
        </p:nvSpPr>
        <p:spPr>
          <a:prstGeom prst="rect">
            <a:avLst/>
          </a:prstGeom>
        </p:spPr>
        <p:txBody>
          <a:bodyPr/>
          <a:lstStyle/>
          <a:p>
            <a:endParaRPr/>
          </a:p>
        </p:txBody>
      </p:sp>
      <p:sp>
        <p:nvSpPr>
          <p:cNvPr id="263" name="Shape 263"/>
          <p:cNvSpPr>
            <a:spLocks noGrp="1"/>
          </p:cNvSpPr>
          <p:nvPr>
            <p:ph type="body" sz="quarter" idx="1"/>
          </p:nvPr>
        </p:nvSpPr>
        <p:spPr>
          <a:prstGeom prst="rect">
            <a:avLst/>
          </a:prstGeom>
        </p:spPr>
        <p:txBody>
          <a:bodyPr/>
          <a:lstStyle/>
          <a:p>
            <a:r>
              <a:rPr dirty="0"/>
              <a:t>The next step is to connect this idea with existing EMP materials. English for Medicine does not explicitly teach affixation as a systematic framework, but it contains many morphologically transparent medical terms. This means teachers do not need to replace the textbook. They can add a small, principled layer: students notice word parts, group them, decode terms, and review them.</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 name="Shape 289"/>
          <p:cNvSpPr>
            <a:spLocks noGrp="1" noRot="1" noChangeAspect="1"/>
          </p:cNvSpPr>
          <p:nvPr>
            <p:ph type="sldImg"/>
          </p:nvPr>
        </p:nvSpPr>
        <p:spPr>
          <a:prstGeom prst="rect">
            <a:avLst/>
          </a:prstGeom>
        </p:spPr>
        <p:txBody>
          <a:bodyPr/>
          <a:lstStyle/>
          <a:p>
            <a:endParaRPr/>
          </a:p>
        </p:txBody>
      </p:sp>
      <p:sp>
        <p:nvSpPr>
          <p:cNvPr id="290" name="Shape 290"/>
          <p:cNvSpPr>
            <a:spLocks noGrp="1"/>
          </p:cNvSpPr>
          <p:nvPr>
            <p:ph type="body" sz="quarter" idx="1"/>
          </p:nvPr>
        </p:nvSpPr>
        <p:spPr>
          <a:prstGeom prst="rect">
            <a:avLst/>
          </a:prstGeom>
        </p:spPr>
        <p:txBody>
          <a:bodyPr/>
          <a:lstStyle/>
          <a:p>
            <a:r>
              <a:rPr dirty="0"/>
              <a:t>To move from single activities to curriculum design, I propose four selection criteria. A core word part should be frequent, generative, cross-specialty, and pedagogically teachable. This is not yet a strict corpus-frequency list. It is a teaching-priority framework for identifying a shared morphological base before students move into specialty-specific vocabulary.</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609600" y="92074"/>
            <a:ext cx="10972800" cy="15081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p>
            <a:r>
              <a:t>Title Text</a:t>
            </a:r>
          </a:p>
        </p:txBody>
      </p:sp>
      <p:sp>
        <p:nvSpPr>
          <p:cNvPr id="3" name="Body Level One…"/>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5892800" y="6172200"/>
            <a:ext cx="2844800" cy="368301"/>
          </a:xfrm>
          <a:prstGeom prst="rect">
            <a:avLst/>
          </a:prstGeom>
          <a:ln w="12700">
            <a:miter lim="400000"/>
          </a:ln>
        </p:spPr>
        <p:txBody>
          <a:bodyPr wrap="none" lIns="45719" rIns="45719" anchor="ctr">
            <a:spAutoFit/>
          </a:bodyPr>
          <a:lstStyle>
            <a:lvl1pPr algn="r">
              <a:defRPr sz="12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Lst>
  <p:transition spd="med"/>
  <p:txStyles>
    <p:titleStyle>
      <a:lvl1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Lato"/>
          <a:ea typeface="Lato"/>
          <a:cs typeface="Lato"/>
          <a:sym typeface="Lato"/>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Lato"/>
          <a:ea typeface="Lato"/>
          <a:cs typeface="Lato"/>
          <a:sym typeface="Lato"/>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Lato"/>
          <a:ea typeface="Lato"/>
          <a:cs typeface="Lato"/>
          <a:sym typeface="Lato"/>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Lato"/>
          <a:ea typeface="Lato"/>
          <a:cs typeface="Lato"/>
          <a:sym typeface="Lato"/>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Lato"/>
          <a:ea typeface="Lato"/>
          <a:cs typeface="Lato"/>
          <a:sym typeface="Lato"/>
        </a:defRPr>
      </a:lvl5pPr>
      <a:lvl6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Lato"/>
          <a:ea typeface="Lato"/>
          <a:cs typeface="Lato"/>
          <a:sym typeface="Lato"/>
        </a:defRPr>
      </a:lvl6pPr>
      <a:lvl7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Lato"/>
          <a:ea typeface="Lato"/>
          <a:cs typeface="Lato"/>
          <a:sym typeface="Lato"/>
        </a:defRPr>
      </a:lvl7pPr>
      <a:lvl8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Lato"/>
          <a:ea typeface="Lato"/>
          <a:cs typeface="Lato"/>
          <a:sym typeface="Lato"/>
        </a:defRPr>
      </a:lvl8pPr>
      <a:lvl9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Lato"/>
          <a:ea typeface="Lato"/>
          <a:cs typeface="Lato"/>
          <a:sym typeface="Lato"/>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Lato"/>
          <a:ea typeface="Lato"/>
          <a:cs typeface="Lato"/>
          <a:sym typeface="Lato"/>
        </a:defRPr>
      </a:lvl1pPr>
      <a:lvl2pPr marL="783771" marR="0" indent="-326571"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Lato"/>
          <a:ea typeface="Lato"/>
          <a:cs typeface="Lato"/>
          <a:sym typeface="Lato"/>
        </a:defRPr>
      </a:lvl2pPr>
      <a:lvl3pPr marL="1219200" marR="0" indent="-30480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Lato"/>
          <a:ea typeface="Lato"/>
          <a:cs typeface="Lato"/>
          <a:sym typeface="Lato"/>
        </a:defRPr>
      </a:lvl3pPr>
      <a:lvl4pPr marL="17373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Lato"/>
          <a:ea typeface="Lato"/>
          <a:cs typeface="Lato"/>
          <a:sym typeface="Lato"/>
        </a:defRPr>
      </a:lvl4pPr>
      <a:lvl5pPr marL="21945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Lato"/>
          <a:ea typeface="Lato"/>
          <a:cs typeface="Lato"/>
          <a:sym typeface="Lato"/>
        </a:defRPr>
      </a:lvl5pPr>
      <a:lvl6pPr marL="26517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Lato"/>
          <a:ea typeface="Lato"/>
          <a:cs typeface="Lato"/>
          <a:sym typeface="Lato"/>
        </a:defRPr>
      </a:lvl6pPr>
      <a:lvl7pPr marL="31089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Lato"/>
          <a:ea typeface="Lato"/>
          <a:cs typeface="Lato"/>
          <a:sym typeface="Lato"/>
        </a:defRPr>
      </a:lvl7pPr>
      <a:lvl8pPr marL="35661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Lato"/>
          <a:ea typeface="Lato"/>
          <a:cs typeface="Lato"/>
          <a:sym typeface="Lato"/>
        </a:defRPr>
      </a:lvl8pPr>
      <a:lvl9pPr marL="40233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Lato"/>
          <a:ea typeface="Lato"/>
          <a:cs typeface="Lato"/>
          <a:sym typeface="Lato"/>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Lato"/>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Lato"/>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Lato"/>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Lato"/>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Lato"/>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Lato"/>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Lato"/>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Lato"/>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Lato"/>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hyperlink" Target="https://create.kahoot.it/share/medical-terminology-challenge/d759f348-4dfb-4b0a-9826-74ea97efda8e"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B006A"/>
        </a:solidFill>
        <a:effectLst/>
      </p:bgPr>
    </p:bg>
    <p:spTree>
      <p:nvGrpSpPr>
        <p:cNvPr id="1" name=""/>
        <p:cNvGrpSpPr/>
        <p:nvPr/>
      </p:nvGrpSpPr>
      <p:grpSpPr>
        <a:xfrm>
          <a:off x="0" y="0"/>
          <a:ext cx="0" cy="0"/>
          <a:chOff x="0" y="0"/>
          <a:chExt cx="0" cy="0"/>
        </a:xfrm>
      </p:grpSpPr>
      <p:sp>
        <p:nvSpPr>
          <p:cNvPr id="20" name="Shape 0"/>
          <p:cNvSpPr/>
          <p:nvPr/>
        </p:nvSpPr>
        <p:spPr>
          <a:xfrm>
            <a:off x="658368" y="603503"/>
            <a:ext cx="128017" cy="4224530"/>
          </a:xfrm>
          <a:prstGeom prst="rect">
            <a:avLst/>
          </a:prstGeom>
          <a:solidFill>
            <a:srgbClr val="FFE66D"/>
          </a:solidFill>
          <a:ln w="12700">
            <a:solidFill>
              <a:srgbClr val="FFE66D"/>
            </a:solidFill>
          </a:ln>
        </p:spPr>
        <p:txBody>
          <a:bodyPr lIns="45719" rIns="45719"/>
          <a:lstStyle/>
          <a:p>
            <a:endParaRPr/>
          </a:p>
        </p:txBody>
      </p:sp>
      <p:sp>
        <p:nvSpPr>
          <p:cNvPr id="21" name="Text 1"/>
          <p:cNvSpPr txBox="1"/>
          <p:nvPr/>
        </p:nvSpPr>
        <p:spPr>
          <a:xfrm>
            <a:off x="987551" y="749807"/>
            <a:ext cx="9784082" cy="14630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p>
            <a:pPr>
              <a:defRPr sz="3800" b="1">
                <a:solidFill>
                  <a:srgbClr val="FFFFFF"/>
                </a:solidFill>
                <a:latin typeface="Graphik"/>
                <a:ea typeface="Graphik"/>
                <a:cs typeface="Graphik"/>
                <a:sym typeface="Graphik"/>
              </a:defRPr>
            </a:pPr>
            <a:r>
              <a:t>From Affixation</a:t>
            </a:r>
          </a:p>
          <a:p>
            <a:pPr>
              <a:defRPr sz="3800" b="1">
                <a:solidFill>
                  <a:srgbClr val="FFFFFF"/>
                </a:solidFill>
                <a:latin typeface="Graphik"/>
                <a:ea typeface="Graphik"/>
                <a:cs typeface="Graphik"/>
                <a:sym typeface="Graphik"/>
              </a:defRPr>
            </a:pPr>
            <a:r>
              <a:t>to an EMP Core Curriculum</a:t>
            </a:r>
          </a:p>
        </p:txBody>
      </p:sp>
      <p:sp>
        <p:nvSpPr>
          <p:cNvPr id="22" name="Text 2"/>
          <p:cNvSpPr txBox="1"/>
          <p:nvPr/>
        </p:nvSpPr>
        <p:spPr>
          <a:xfrm>
            <a:off x="1005839" y="2542158"/>
            <a:ext cx="7863842" cy="3655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2200" b="1">
                <a:solidFill>
                  <a:srgbClr val="FFE66D"/>
                </a:solidFill>
                <a:latin typeface="Graphik"/>
                <a:ea typeface="Graphik"/>
                <a:cs typeface="Graphik"/>
                <a:sym typeface="Graphik"/>
              </a:defRPr>
            </a:lvl1pPr>
          </a:lstStyle>
          <a:p>
            <a:r>
              <a:t>Designing Vocabulary Instruction</a:t>
            </a:r>
          </a:p>
        </p:txBody>
      </p:sp>
      <p:sp>
        <p:nvSpPr>
          <p:cNvPr id="23" name="Text 3"/>
          <p:cNvSpPr txBox="1"/>
          <p:nvPr/>
        </p:nvSpPr>
        <p:spPr>
          <a:xfrm>
            <a:off x="1005839" y="4773167"/>
            <a:ext cx="6858001" cy="8412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p>
            <a:pPr defTabSz="896111">
              <a:defRPr sz="1666" b="1">
                <a:solidFill>
                  <a:srgbClr val="FFF8E7"/>
                </a:solidFill>
                <a:latin typeface="Graphik"/>
                <a:ea typeface="Graphik"/>
                <a:cs typeface="Graphik"/>
                <a:sym typeface="Graphik"/>
              </a:defRPr>
            </a:pPr>
            <a:r>
              <a:t>Haruko Shimazaki</a:t>
            </a:r>
          </a:p>
          <a:p>
            <a:pPr defTabSz="896111">
              <a:defRPr sz="1666" b="1">
                <a:solidFill>
                  <a:srgbClr val="FFF8E7"/>
                </a:solidFill>
                <a:latin typeface="Graphik"/>
                <a:ea typeface="Graphik"/>
                <a:cs typeface="Graphik"/>
                <a:sym typeface="Graphik"/>
              </a:defRPr>
            </a:pPr>
            <a:r>
              <a:t>Center for Language Education, Tsuru University</a:t>
            </a:r>
          </a:p>
          <a:p>
            <a:pPr defTabSz="896111">
              <a:defRPr sz="1666" b="1">
                <a:solidFill>
                  <a:srgbClr val="FFF8E7"/>
                </a:solidFill>
                <a:latin typeface="Graphik"/>
                <a:ea typeface="Graphik"/>
                <a:cs typeface="Graphik"/>
                <a:sym typeface="Graphik"/>
              </a:defRPr>
            </a:pPr>
            <a:r>
              <a:t>JASMEE 2026</a:t>
            </a:r>
          </a:p>
        </p:txBody>
      </p:sp>
      <p:sp>
        <p:nvSpPr>
          <p:cNvPr id="24" name="Text 4"/>
          <p:cNvSpPr txBox="1"/>
          <p:nvPr/>
        </p:nvSpPr>
        <p:spPr>
          <a:xfrm>
            <a:off x="1005840" y="5925311"/>
            <a:ext cx="8961120" cy="2560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a:defRPr sz="1000" b="1">
                <a:solidFill>
                  <a:srgbClr val="D5C3FF"/>
                </a:solidFill>
                <a:latin typeface="Graphik"/>
                <a:ea typeface="Graphik"/>
                <a:cs typeface="Graphik"/>
                <a:sym typeface="Graphik"/>
              </a:defRPr>
            </a:lvl1pPr>
          </a:lstStyle>
          <a:p>
            <a:r>
              <a:t>Based mainly on Shimazaki (2026), with DELTA Module 2 work and EMP teaching experience</a:t>
            </a:r>
          </a:p>
        </p:txBody>
      </p:sp>
      <p:sp>
        <p:nvSpPr>
          <p:cNvPr id="25" name="Text 5"/>
          <p:cNvSpPr txBox="1"/>
          <p:nvPr/>
        </p:nvSpPr>
        <p:spPr>
          <a:xfrm>
            <a:off x="621791" y="6529323"/>
            <a:ext cx="420624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solidFill>
                  <a:srgbClr val="D5C3FF"/>
                </a:solidFill>
                <a:latin typeface="Graphik"/>
                <a:ea typeface="Graphik"/>
                <a:cs typeface="Graphik"/>
                <a:sym typeface="Graphik"/>
              </a:defRPr>
            </a:lvl1pPr>
          </a:lstStyle>
          <a:p>
            <a:r>
              <a:t>JASMEE 2026 | Shimazaki | 1</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2B006A"/>
        </a:solidFill>
        <a:effectLst/>
      </p:bgPr>
    </p:bg>
    <p:spTree>
      <p:nvGrpSpPr>
        <p:cNvPr id="1" name=""/>
        <p:cNvGrpSpPr/>
        <p:nvPr/>
      </p:nvGrpSpPr>
      <p:grpSpPr>
        <a:xfrm>
          <a:off x="0" y="0"/>
          <a:ext cx="0" cy="0"/>
          <a:chOff x="0" y="0"/>
          <a:chExt cx="0" cy="0"/>
        </a:xfrm>
      </p:grpSpPr>
      <p:sp>
        <p:nvSpPr>
          <p:cNvPr id="292" name="Shape 0"/>
          <p:cNvSpPr/>
          <p:nvPr/>
        </p:nvSpPr>
        <p:spPr>
          <a:xfrm>
            <a:off x="566927" y="429768"/>
            <a:ext cx="109729" cy="658369"/>
          </a:xfrm>
          <a:prstGeom prst="rect">
            <a:avLst/>
          </a:prstGeom>
          <a:solidFill>
            <a:srgbClr val="FFE66D"/>
          </a:solidFill>
          <a:ln w="12700">
            <a:solidFill>
              <a:srgbClr val="FFE66D"/>
            </a:solidFill>
          </a:ln>
        </p:spPr>
        <p:txBody>
          <a:bodyPr lIns="45719" rIns="45719"/>
          <a:lstStyle/>
          <a:p>
            <a:endParaRPr/>
          </a:p>
        </p:txBody>
      </p:sp>
      <p:sp>
        <p:nvSpPr>
          <p:cNvPr id="293" name="Text 1"/>
          <p:cNvSpPr txBox="1"/>
          <p:nvPr/>
        </p:nvSpPr>
        <p:spPr>
          <a:xfrm>
            <a:off x="786383" y="347472"/>
            <a:ext cx="10698482" cy="5303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a:defRPr sz="3000" b="1">
                <a:solidFill>
                  <a:srgbClr val="FFFFFF"/>
                </a:solidFill>
              </a:defRPr>
            </a:lvl1pPr>
          </a:lstStyle>
          <a:p>
            <a:r>
              <a:t>A three-level EMP word-part framework</a:t>
            </a:r>
          </a:p>
        </p:txBody>
      </p:sp>
      <p:sp>
        <p:nvSpPr>
          <p:cNvPr id="294" name="Text 2"/>
          <p:cNvSpPr txBox="1"/>
          <p:nvPr/>
        </p:nvSpPr>
        <p:spPr>
          <a:xfrm>
            <a:off x="804671" y="960119"/>
            <a:ext cx="10607042" cy="2926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a:defRPr sz="1300" b="1">
                <a:solidFill>
                  <a:srgbClr val="FFE66D"/>
                </a:solidFill>
              </a:defRPr>
            </a:lvl1pPr>
          </a:lstStyle>
          <a:p>
            <a:r>
              <a:t>Shared core first; specialty vocabulary later</a:t>
            </a:r>
          </a:p>
        </p:txBody>
      </p:sp>
      <p:grpSp>
        <p:nvGrpSpPr>
          <p:cNvPr id="297" name="Text 3"/>
          <p:cNvGrpSpPr/>
          <p:nvPr/>
        </p:nvGrpSpPr>
        <p:grpSpPr>
          <a:xfrm>
            <a:off x="621791" y="1344167"/>
            <a:ext cx="2286001" cy="237744"/>
            <a:chOff x="0" y="0"/>
            <a:chExt cx="2286000" cy="237742"/>
          </a:xfrm>
        </p:grpSpPr>
        <p:sp>
          <p:nvSpPr>
            <p:cNvPr id="295" name="Rectangle"/>
            <p:cNvSpPr/>
            <p:nvPr/>
          </p:nvSpPr>
          <p:spPr>
            <a:xfrm>
              <a:off x="0" y="0"/>
              <a:ext cx="2286000" cy="237743"/>
            </a:xfrm>
            <a:prstGeom prst="rect">
              <a:avLst/>
            </a:prstGeom>
            <a:solidFill>
              <a:srgbClr val="FFE66D"/>
            </a:solidFill>
            <a:ln w="12700" cap="flat">
              <a:noFill/>
              <a:miter lim="400000"/>
            </a:ln>
            <a:effectLst/>
          </p:spPr>
          <p:txBody>
            <a:bodyPr wrap="square" lIns="45719" tIns="45719" rIns="45719" bIns="45719" numCol="1" anchor="ctr">
              <a:noAutofit/>
            </a:bodyPr>
            <a:lstStyle/>
            <a:p>
              <a:pPr algn="ctr">
                <a:defRPr sz="1000"/>
              </a:pPr>
              <a:endParaRPr/>
            </a:p>
          </p:txBody>
        </p:sp>
        <p:sp>
          <p:nvSpPr>
            <p:cNvPr id="296" name="FRAMEWORK"/>
            <p:cNvSpPr txBox="1"/>
            <p:nvPr/>
          </p:nvSpPr>
          <p:spPr>
            <a:xfrm>
              <a:off x="0" y="0"/>
              <a:ext cx="2286000" cy="23774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7" tIns="507" rIns="507" bIns="507" numCol="1" anchor="ctr">
              <a:normAutofit/>
            </a:bodyPr>
            <a:lstStyle>
              <a:lvl1pPr algn="ctr">
                <a:defRPr sz="1000" b="1">
                  <a:solidFill>
                    <a:srgbClr val="1A003D"/>
                  </a:solidFill>
                </a:defRPr>
              </a:lvl1pPr>
            </a:lstStyle>
            <a:p>
              <a:r>
                <a:t>FRAMEWORK</a:t>
              </a:r>
            </a:p>
          </p:txBody>
        </p:sp>
      </p:grpSp>
      <p:sp>
        <p:nvSpPr>
          <p:cNvPr id="298" name="Text 4"/>
          <p:cNvSpPr txBox="1"/>
          <p:nvPr/>
        </p:nvSpPr>
        <p:spPr>
          <a:xfrm>
            <a:off x="621791" y="6529323"/>
            <a:ext cx="420624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a:solidFill>
                  <a:srgbClr val="D5C3FF"/>
                </a:solidFill>
              </a:defRPr>
            </a:lvl1pPr>
          </a:lstStyle>
          <a:p>
            <a:r>
              <a:t>JASMEE 2026 | Shimazaki | 10</a:t>
            </a:r>
          </a:p>
        </p:txBody>
      </p:sp>
      <p:sp>
        <p:nvSpPr>
          <p:cNvPr id="299" name="Text 5"/>
          <p:cNvSpPr txBox="1"/>
          <p:nvPr/>
        </p:nvSpPr>
        <p:spPr>
          <a:xfrm>
            <a:off x="6720840" y="6510528"/>
            <a:ext cx="4800601" cy="16459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algn="r">
              <a:defRPr sz="700" i="1">
                <a:solidFill>
                  <a:srgbClr val="D5C3FF"/>
                </a:solidFill>
              </a:defRPr>
            </a:lvl1pPr>
          </a:lstStyle>
          <a:p>
            <a:r>
              <a:t>Adapted from Shimazaki (2026)</a:t>
            </a:r>
          </a:p>
        </p:txBody>
      </p:sp>
      <p:grpSp>
        <p:nvGrpSpPr>
          <p:cNvPr id="302" name="Text 6"/>
          <p:cNvGrpSpPr/>
          <p:nvPr/>
        </p:nvGrpSpPr>
        <p:grpSpPr>
          <a:xfrm>
            <a:off x="1005839" y="1828800"/>
            <a:ext cx="10149842" cy="960120"/>
            <a:chOff x="0" y="0"/>
            <a:chExt cx="10149840" cy="960119"/>
          </a:xfrm>
        </p:grpSpPr>
        <p:sp>
          <p:nvSpPr>
            <p:cNvPr id="300" name="Rounded Rectangle"/>
            <p:cNvSpPr/>
            <p:nvPr/>
          </p:nvSpPr>
          <p:spPr>
            <a:xfrm>
              <a:off x="0" y="0"/>
              <a:ext cx="10149841" cy="960120"/>
            </a:xfrm>
            <a:prstGeom prst="roundRect">
              <a:avLst>
                <a:gd name="adj" fmla="val 16667"/>
              </a:avLst>
            </a:prstGeom>
            <a:solidFill>
              <a:srgbClr val="4A148C"/>
            </a:solidFill>
            <a:ln w="12700" cap="flat">
              <a:solidFill>
                <a:srgbClr val="FFE66D"/>
              </a:solidFill>
              <a:prstDash val="solid"/>
              <a:round/>
            </a:ln>
            <a:effectLst/>
          </p:spPr>
          <p:txBody>
            <a:bodyPr wrap="square" lIns="45719" tIns="45719" rIns="45719" bIns="45719" numCol="1" anchor="ctr">
              <a:noAutofit/>
            </a:bodyPr>
            <a:lstStyle/>
            <a:p>
              <a:pPr>
                <a:defRPr sz="1600"/>
              </a:pPr>
              <a:endParaRPr/>
            </a:p>
          </p:txBody>
        </p:sp>
        <p:sp>
          <p:nvSpPr>
            <p:cNvPr id="301" name="Level 1: Shared clinical core…"/>
            <p:cNvSpPr txBox="1"/>
            <p:nvPr/>
          </p:nvSpPr>
          <p:spPr>
            <a:xfrm>
              <a:off x="53218" y="53219"/>
              <a:ext cx="10043404" cy="85368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286" tIns="2286" rIns="2286" bIns="2286" numCol="1" anchor="ctr">
              <a:normAutofit/>
            </a:bodyPr>
            <a:lstStyle/>
            <a:p>
              <a:pPr>
                <a:defRPr b="1">
                  <a:solidFill>
                    <a:srgbClr val="FFE66D"/>
                  </a:solidFill>
                </a:defRPr>
              </a:pPr>
              <a:r>
                <a:t>Level 1: Shared clinical core</a:t>
              </a:r>
            </a:p>
            <a:p>
              <a:pPr>
                <a:defRPr b="1">
                  <a:solidFill>
                    <a:srgbClr val="FFE66D"/>
                  </a:solidFill>
                </a:defRPr>
              </a:pPr>
              <a:r>
                <a:rPr sz="1700">
                  <a:solidFill>
                    <a:srgbClr val="FFFFFF"/>
                  </a:solidFill>
                </a:rPr>
                <a:t>hyper-, hypo-, anti-, -itis, -emia, -ectomy, -scopy</a:t>
              </a:r>
            </a:p>
          </p:txBody>
        </p:sp>
      </p:grpSp>
      <p:grpSp>
        <p:nvGrpSpPr>
          <p:cNvPr id="305" name="Text 7"/>
          <p:cNvGrpSpPr/>
          <p:nvPr/>
        </p:nvGrpSpPr>
        <p:grpSpPr>
          <a:xfrm>
            <a:off x="1005839" y="3200400"/>
            <a:ext cx="10149842" cy="896112"/>
            <a:chOff x="0" y="0"/>
            <a:chExt cx="10149840" cy="896111"/>
          </a:xfrm>
        </p:grpSpPr>
        <p:sp>
          <p:nvSpPr>
            <p:cNvPr id="303" name="Rounded Rectangle"/>
            <p:cNvSpPr/>
            <p:nvPr/>
          </p:nvSpPr>
          <p:spPr>
            <a:xfrm>
              <a:off x="0" y="0"/>
              <a:ext cx="10149841" cy="896112"/>
            </a:xfrm>
            <a:prstGeom prst="roundRect">
              <a:avLst>
                <a:gd name="adj" fmla="val 16667"/>
              </a:avLst>
            </a:prstGeom>
            <a:solidFill>
              <a:srgbClr val="3B0D78"/>
            </a:solidFill>
            <a:ln w="12700" cap="flat">
              <a:solidFill>
                <a:srgbClr val="B899FF"/>
              </a:solidFill>
              <a:prstDash val="solid"/>
              <a:round/>
            </a:ln>
            <a:effectLst/>
          </p:spPr>
          <p:txBody>
            <a:bodyPr wrap="square" lIns="45719" tIns="45719" rIns="45719" bIns="45719" numCol="1" anchor="ctr">
              <a:noAutofit/>
            </a:bodyPr>
            <a:lstStyle/>
            <a:p>
              <a:pPr>
                <a:defRPr sz="1600"/>
              </a:pPr>
              <a:endParaRPr/>
            </a:p>
          </p:txBody>
        </p:sp>
        <p:sp>
          <p:nvSpPr>
            <p:cNvPr id="304" name="Level 2: Diagnostic / pathology core…"/>
            <p:cNvSpPr txBox="1"/>
            <p:nvPr/>
          </p:nvSpPr>
          <p:spPr>
            <a:xfrm>
              <a:off x="50094" y="50095"/>
              <a:ext cx="10049652" cy="79592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286" tIns="2286" rIns="2286" bIns="2286" numCol="1" anchor="ctr">
              <a:normAutofit/>
            </a:bodyPr>
            <a:lstStyle/>
            <a:p>
              <a:pPr>
                <a:defRPr sz="1700" b="1">
                  <a:solidFill>
                    <a:srgbClr val="FFE66D"/>
                  </a:solidFill>
                </a:defRPr>
              </a:pPr>
              <a:r>
                <a:t>Level 2: Diagnostic / pathology core</a:t>
              </a:r>
            </a:p>
            <a:p>
              <a:pPr>
                <a:defRPr sz="1700" b="1">
                  <a:solidFill>
                    <a:srgbClr val="FFE66D"/>
                  </a:solidFill>
                </a:defRPr>
              </a:pPr>
              <a:r>
                <a:rPr sz="1500">
                  <a:solidFill>
                    <a:srgbClr val="FFF8E7"/>
                  </a:solidFill>
                </a:rPr>
                <a:t>-osis, -pathy, -oma, dys-, a- / asym-  |  cardio-, neuro-, gastro-, nephro-</a:t>
              </a:r>
            </a:p>
          </p:txBody>
        </p:sp>
      </p:grpSp>
      <p:grpSp>
        <p:nvGrpSpPr>
          <p:cNvPr id="308" name="Text 8"/>
          <p:cNvGrpSpPr/>
          <p:nvPr/>
        </p:nvGrpSpPr>
        <p:grpSpPr>
          <a:xfrm>
            <a:off x="1005839" y="4480559"/>
            <a:ext cx="10149842" cy="731521"/>
            <a:chOff x="0" y="0"/>
            <a:chExt cx="10149840" cy="731519"/>
          </a:xfrm>
        </p:grpSpPr>
        <p:sp>
          <p:nvSpPr>
            <p:cNvPr id="306" name="Rounded Rectangle"/>
            <p:cNvSpPr/>
            <p:nvPr/>
          </p:nvSpPr>
          <p:spPr>
            <a:xfrm>
              <a:off x="0" y="0"/>
              <a:ext cx="10149841" cy="731520"/>
            </a:xfrm>
            <a:prstGeom prst="roundRect">
              <a:avLst>
                <a:gd name="adj" fmla="val 16667"/>
              </a:avLst>
            </a:prstGeom>
            <a:solidFill>
              <a:srgbClr val="1A003D"/>
            </a:solidFill>
            <a:ln w="12700" cap="flat">
              <a:solidFill>
                <a:srgbClr val="FFE66D"/>
              </a:solidFill>
              <a:prstDash val="solid"/>
              <a:round/>
            </a:ln>
            <a:effectLst/>
          </p:spPr>
          <p:txBody>
            <a:bodyPr wrap="square" lIns="45719" tIns="45719" rIns="45719" bIns="45719" numCol="1" anchor="ctr">
              <a:noAutofit/>
            </a:bodyPr>
            <a:lstStyle/>
            <a:p>
              <a:pPr>
                <a:defRPr sz="1600"/>
              </a:pPr>
              <a:endParaRPr/>
            </a:p>
          </p:txBody>
        </p:sp>
        <p:sp>
          <p:nvSpPr>
            <p:cNvPr id="307" name="Level 3: Specialty expansion…"/>
            <p:cNvSpPr txBox="1"/>
            <p:nvPr/>
          </p:nvSpPr>
          <p:spPr>
            <a:xfrm>
              <a:off x="42059" y="42059"/>
              <a:ext cx="10065722" cy="64740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159" tIns="2159" rIns="2159" bIns="2159" numCol="1" anchor="ctr">
              <a:normAutofit/>
            </a:bodyPr>
            <a:lstStyle/>
            <a:p>
              <a:pPr>
                <a:defRPr sz="1700" b="1">
                  <a:solidFill>
                    <a:srgbClr val="FFE66D"/>
                  </a:solidFill>
                </a:defRPr>
              </a:pPr>
              <a:r>
                <a:t>Level 3: Specialty expansion</a:t>
              </a:r>
            </a:p>
            <a:p>
              <a:pPr>
                <a:defRPr sz="1700" b="1">
                  <a:solidFill>
                    <a:srgbClr val="FFE66D"/>
                  </a:solidFill>
                </a:defRPr>
              </a:pPr>
              <a:r>
                <a:rPr sz="1600">
                  <a:solidFill>
                    <a:srgbClr val="FFFFFF"/>
                  </a:solidFill>
                </a:rPr>
                <a:t>Medicine / Dentistry / Pharmacy / Nursing / PT / OT</a:t>
              </a:r>
            </a:p>
          </p:txBody>
        </p:sp>
      </p:grpSp>
      <p:sp>
        <p:nvSpPr>
          <p:cNvPr id="309" name="Text 9"/>
          <p:cNvSpPr txBox="1"/>
          <p:nvPr/>
        </p:nvSpPr>
        <p:spPr>
          <a:xfrm>
            <a:off x="1051559" y="5750559"/>
            <a:ext cx="7955282" cy="203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300" i="1">
                <a:solidFill>
                  <a:srgbClr val="D5C3FF"/>
                </a:solidFill>
              </a:defRPr>
            </a:lvl1pPr>
          </a:lstStyle>
          <a:p>
            <a:r>
              <a:t>Medical word parts = prefixes, suffixes, roots, and combining forms</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2B006A"/>
        </a:solidFill>
        <a:effectLst/>
      </p:bgPr>
    </p:bg>
    <p:spTree>
      <p:nvGrpSpPr>
        <p:cNvPr id="1" name=""/>
        <p:cNvGrpSpPr/>
        <p:nvPr/>
      </p:nvGrpSpPr>
      <p:grpSpPr>
        <a:xfrm>
          <a:off x="0" y="0"/>
          <a:ext cx="0" cy="0"/>
          <a:chOff x="0" y="0"/>
          <a:chExt cx="0" cy="0"/>
        </a:xfrm>
      </p:grpSpPr>
      <p:sp>
        <p:nvSpPr>
          <p:cNvPr id="313" name="Shape 0"/>
          <p:cNvSpPr/>
          <p:nvPr/>
        </p:nvSpPr>
        <p:spPr>
          <a:xfrm>
            <a:off x="566927" y="429768"/>
            <a:ext cx="109729" cy="658369"/>
          </a:xfrm>
          <a:prstGeom prst="rect">
            <a:avLst/>
          </a:prstGeom>
          <a:solidFill>
            <a:srgbClr val="FFE66D"/>
          </a:solidFill>
          <a:ln w="12700">
            <a:solidFill>
              <a:srgbClr val="FFE66D"/>
            </a:solidFill>
          </a:ln>
        </p:spPr>
        <p:txBody>
          <a:bodyPr lIns="45719" rIns="45719"/>
          <a:lstStyle/>
          <a:p>
            <a:endParaRPr/>
          </a:p>
        </p:txBody>
      </p:sp>
      <p:sp>
        <p:nvSpPr>
          <p:cNvPr id="314" name="Text 1"/>
          <p:cNvSpPr txBox="1"/>
          <p:nvPr/>
        </p:nvSpPr>
        <p:spPr>
          <a:xfrm>
            <a:off x="786383" y="347472"/>
            <a:ext cx="10698482" cy="5303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defTabSz="896111">
              <a:defRPr sz="2940" b="1">
                <a:solidFill>
                  <a:srgbClr val="FFFFFF"/>
                </a:solidFill>
              </a:defRPr>
            </a:lvl1pPr>
          </a:lstStyle>
          <a:p>
            <a:r>
              <a:t>Teaching sequence: from textbook vocabulary to active use</a:t>
            </a:r>
          </a:p>
        </p:txBody>
      </p:sp>
      <p:sp>
        <p:nvSpPr>
          <p:cNvPr id="315" name="Text 2"/>
          <p:cNvSpPr txBox="1"/>
          <p:nvPr/>
        </p:nvSpPr>
        <p:spPr>
          <a:xfrm>
            <a:off x="804671" y="960119"/>
            <a:ext cx="10607042" cy="2926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a:defRPr sz="1300" b="1">
                <a:solidFill>
                  <a:srgbClr val="FFE66D"/>
                </a:solidFill>
              </a:defRPr>
            </a:lvl1pPr>
          </a:lstStyle>
          <a:p>
            <a:r>
              <a:t>A short cycle can turn word analysis into usable EMP vocabulary</a:t>
            </a:r>
          </a:p>
        </p:txBody>
      </p:sp>
      <p:grpSp>
        <p:nvGrpSpPr>
          <p:cNvPr id="318" name="Text 3"/>
          <p:cNvGrpSpPr/>
          <p:nvPr/>
        </p:nvGrpSpPr>
        <p:grpSpPr>
          <a:xfrm>
            <a:off x="621791" y="1344167"/>
            <a:ext cx="2286001" cy="237744"/>
            <a:chOff x="0" y="0"/>
            <a:chExt cx="2286000" cy="237742"/>
          </a:xfrm>
        </p:grpSpPr>
        <p:sp>
          <p:nvSpPr>
            <p:cNvPr id="316" name="Rectangle"/>
            <p:cNvSpPr/>
            <p:nvPr/>
          </p:nvSpPr>
          <p:spPr>
            <a:xfrm>
              <a:off x="0" y="0"/>
              <a:ext cx="2286000" cy="237743"/>
            </a:xfrm>
            <a:prstGeom prst="rect">
              <a:avLst/>
            </a:prstGeom>
            <a:solidFill>
              <a:srgbClr val="FFE66D"/>
            </a:solidFill>
            <a:ln w="12700" cap="flat">
              <a:noFill/>
              <a:miter lim="400000"/>
            </a:ln>
            <a:effectLst/>
          </p:spPr>
          <p:txBody>
            <a:bodyPr wrap="square" lIns="45719" tIns="45719" rIns="45719" bIns="45719" numCol="1" anchor="ctr">
              <a:noAutofit/>
            </a:bodyPr>
            <a:lstStyle/>
            <a:p>
              <a:pPr algn="ctr">
                <a:defRPr sz="1000"/>
              </a:pPr>
              <a:endParaRPr/>
            </a:p>
          </p:txBody>
        </p:sp>
        <p:sp>
          <p:nvSpPr>
            <p:cNvPr id="317" name="TEACHING SEQUENCE"/>
            <p:cNvSpPr txBox="1"/>
            <p:nvPr/>
          </p:nvSpPr>
          <p:spPr>
            <a:xfrm>
              <a:off x="0" y="0"/>
              <a:ext cx="2286000" cy="23774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7" tIns="507" rIns="507" bIns="507" numCol="1" anchor="ctr">
              <a:normAutofit/>
            </a:bodyPr>
            <a:lstStyle>
              <a:lvl1pPr algn="ctr">
                <a:defRPr sz="1000" b="1">
                  <a:solidFill>
                    <a:srgbClr val="1A003D"/>
                  </a:solidFill>
                </a:defRPr>
              </a:lvl1pPr>
            </a:lstStyle>
            <a:p>
              <a:r>
                <a:t>TEACHING SEQUENCE</a:t>
              </a:r>
            </a:p>
          </p:txBody>
        </p:sp>
      </p:grpSp>
      <p:sp>
        <p:nvSpPr>
          <p:cNvPr id="319" name="Text 4"/>
          <p:cNvSpPr txBox="1"/>
          <p:nvPr/>
        </p:nvSpPr>
        <p:spPr>
          <a:xfrm>
            <a:off x="621791" y="6529323"/>
            <a:ext cx="420624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a:solidFill>
                  <a:srgbClr val="D5C3FF"/>
                </a:solidFill>
              </a:defRPr>
            </a:lvl1pPr>
          </a:lstStyle>
          <a:p>
            <a:r>
              <a:t>JASMEE 2026 | Shimazaki | 11</a:t>
            </a:r>
          </a:p>
        </p:txBody>
      </p:sp>
      <p:sp>
        <p:nvSpPr>
          <p:cNvPr id="320" name="Text 5"/>
          <p:cNvSpPr txBox="1"/>
          <p:nvPr/>
        </p:nvSpPr>
        <p:spPr>
          <a:xfrm>
            <a:off x="6720840" y="6510528"/>
            <a:ext cx="4800601" cy="16459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algn="r">
              <a:defRPr sz="700" i="1">
                <a:solidFill>
                  <a:srgbClr val="D5C3FF"/>
                </a:solidFill>
              </a:defRPr>
            </a:lvl1pPr>
          </a:lstStyle>
          <a:p>
            <a:r>
              <a:t>Adapted from Shimazaki (2026)</a:t>
            </a:r>
          </a:p>
        </p:txBody>
      </p:sp>
      <p:grpSp>
        <p:nvGrpSpPr>
          <p:cNvPr id="323" name="Text 6"/>
          <p:cNvGrpSpPr/>
          <p:nvPr/>
        </p:nvGrpSpPr>
        <p:grpSpPr>
          <a:xfrm>
            <a:off x="841247" y="1691639"/>
            <a:ext cx="1664209" cy="438913"/>
            <a:chOff x="0" y="0"/>
            <a:chExt cx="1664207" cy="438912"/>
          </a:xfrm>
        </p:grpSpPr>
        <p:sp>
          <p:nvSpPr>
            <p:cNvPr id="321" name="Rounded Rectangle"/>
            <p:cNvSpPr/>
            <p:nvPr/>
          </p:nvSpPr>
          <p:spPr>
            <a:xfrm>
              <a:off x="0" y="0"/>
              <a:ext cx="1664208" cy="438913"/>
            </a:xfrm>
            <a:prstGeom prst="roundRect">
              <a:avLst>
                <a:gd name="adj" fmla="val 16667"/>
              </a:avLst>
            </a:prstGeom>
            <a:solidFill>
              <a:srgbClr val="FFE66D"/>
            </a:solidFill>
            <a:ln w="12700" cap="flat">
              <a:solidFill>
                <a:srgbClr val="FFE66D"/>
              </a:solidFill>
              <a:prstDash val="solid"/>
              <a:round/>
            </a:ln>
            <a:effectLst/>
          </p:spPr>
          <p:txBody>
            <a:bodyPr wrap="square" lIns="45719" tIns="45719" rIns="45719" bIns="45719" numCol="1" anchor="ctr">
              <a:noAutofit/>
            </a:bodyPr>
            <a:lstStyle/>
            <a:p>
              <a:pPr algn="ctr"/>
              <a:endParaRPr/>
            </a:p>
          </p:txBody>
        </p:sp>
        <p:sp>
          <p:nvSpPr>
            <p:cNvPr id="322" name="Notice"/>
            <p:cNvSpPr txBox="1"/>
            <p:nvPr/>
          </p:nvSpPr>
          <p:spPr>
            <a:xfrm>
              <a:off x="27775" y="27776"/>
              <a:ext cx="1608657" cy="38336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635" tIns="635" rIns="635" bIns="635" numCol="1" anchor="ctr">
              <a:normAutofit/>
            </a:bodyPr>
            <a:lstStyle>
              <a:lvl1pPr algn="ctr">
                <a:defRPr b="1">
                  <a:solidFill>
                    <a:srgbClr val="1A003D"/>
                  </a:solidFill>
                </a:defRPr>
              </a:lvl1pPr>
            </a:lstStyle>
            <a:p>
              <a:r>
                <a:t>Notice</a:t>
              </a:r>
            </a:p>
          </p:txBody>
        </p:sp>
      </p:grpSp>
      <p:sp>
        <p:nvSpPr>
          <p:cNvPr id="324" name="Text 7"/>
          <p:cNvSpPr txBox="1"/>
          <p:nvPr/>
        </p:nvSpPr>
        <p:spPr>
          <a:xfrm>
            <a:off x="2560320" y="1786889"/>
            <a:ext cx="329185" cy="2667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b="1">
                <a:solidFill>
                  <a:srgbClr val="FFE66D"/>
                </a:solidFill>
              </a:defRPr>
            </a:lvl1pPr>
          </a:lstStyle>
          <a:p>
            <a:r>
              <a:t>→</a:t>
            </a:r>
          </a:p>
        </p:txBody>
      </p:sp>
      <p:grpSp>
        <p:nvGrpSpPr>
          <p:cNvPr id="327" name="Text 8"/>
          <p:cNvGrpSpPr/>
          <p:nvPr/>
        </p:nvGrpSpPr>
        <p:grpSpPr>
          <a:xfrm>
            <a:off x="3090672" y="1691639"/>
            <a:ext cx="1664208" cy="438913"/>
            <a:chOff x="0" y="0"/>
            <a:chExt cx="1664207" cy="438912"/>
          </a:xfrm>
        </p:grpSpPr>
        <p:sp>
          <p:nvSpPr>
            <p:cNvPr id="325" name="Rounded Rectangle"/>
            <p:cNvSpPr/>
            <p:nvPr/>
          </p:nvSpPr>
          <p:spPr>
            <a:xfrm>
              <a:off x="0" y="0"/>
              <a:ext cx="1664208" cy="438913"/>
            </a:xfrm>
            <a:prstGeom prst="roundRect">
              <a:avLst>
                <a:gd name="adj" fmla="val 16667"/>
              </a:avLst>
            </a:prstGeom>
            <a:solidFill>
              <a:srgbClr val="3B0D78"/>
            </a:solidFill>
            <a:ln w="12700" cap="flat">
              <a:solidFill>
                <a:srgbClr val="FFE66D"/>
              </a:solidFill>
              <a:prstDash val="solid"/>
              <a:round/>
            </a:ln>
            <a:effectLst/>
          </p:spPr>
          <p:txBody>
            <a:bodyPr wrap="square" lIns="45719" tIns="45719" rIns="45719" bIns="45719" numCol="1" anchor="ctr">
              <a:noAutofit/>
            </a:bodyPr>
            <a:lstStyle/>
            <a:p>
              <a:pPr algn="ctr"/>
              <a:endParaRPr/>
            </a:p>
          </p:txBody>
        </p:sp>
        <p:sp>
          <p:nvSpPr>
            <p:cNvPr id="326" name="Decode"/>
            <p:cNvSpPr txBox="1"/>
            <p:nvPr/>
          </p:nvSpPr>
          <p:spPr>
            <a:xfrm>
              <a:off x="27775" y="27776"/>
              <a:ext cx="1608657" cy="38336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635" tIns="635" rIns="635" bIns="635" numCol="1" anchor="ctr">
              <a:normAutofit/>
            </a:bodyPr>
            <a:lstStyle>
              <a:lvl1pPr algn="ctr">
                <a:defRPr b="1">
                  <a:solidFill>
                    <a:srgbClr val="FFFFFF"/>
                  </a:solidFill>
                </a:defRPr>
              </a:lvl1pPr>
            </a:lstStyle>
            <a:p>
              <a:r>
                <a:t>Decode</a:t>
              </a:r>
            </a:p>
          </p:txBody>
        </p:sp>
      </p:grpSp>
      <p:sp>
        <p:nvSpPr>
          <p:cNvPr id="328" name="Text 9"/>
          <p:cNvSpPr txBox="1"/>
          <p:nvPr/>
        </p:nvSpPr>
        <p:spPr>
          <a:xfrm>
            <a:off x="4809744" y="1786889"/>
            <a:ext cx="329185" cy="2667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b="1">
                <a:solidFill>
                  <a:srgbClr val="FFE66D"/>
                </a:solidFill>
              </a:defRPr>
            </a:lvl1pPr>
          </a:lstStyle>
          <a:p>
            <a:r>
              <a:t>→</a:t>
            </a:r>
          </a:p>
        </p:txBody>
      </p:sp>
      <p:grpSp>
        <p:nvGrpSpPr>
          <p:cNvPr id="331" name="Text 10"/>
          <p:cNvGrpSpPr/>
          <p:nvPr/>
        </p:nvGrpSpPr>
        <p:grpSpPr>
          <a:xfrm>
            <a:off x="5340096" y="1691639"/>
            <a:ext cx="1664209" cy="438913"/>
            <a:chOff x="0" y="0"/>
            <a:chExt cx="1664207" cy="438912"/>
          </a:xfrm>
        </p:grpSpPr>
        <p:sp>
          <p:nvSpPr>
            <p:cNvPr id="329" name="Rounded Rectangle"/>
            <p:cNvSpPr/>
            <p:nvPr/>
          </p:nvSpPr>
          <p:spPr>
            <a:xfrm>
              <a:off x="0" y="0"/>
              <a:ext cx="1664208" cy="438913"/>
            </a:xfrm>
            <a:prstGeom prst="roundRect">
              <a:avLst>
                <a:gd name="adj" fmla="val 16667"/>
              </a:avLst>
            </a:prstGeom>
            <a:solidFill>
              <a:srgbClr val="3B0D78"/>
            </a:solidFill>
            <a:ln w="12700" cap="flat">
              <a:solidFill>
                <a:srgbClr val="FFE66D"/>
              </a:solidFill>
              <a:prstDash val="solid"/>
              <a:round/>
            </a:ln>
            <a:effectLst/>
          </p:spPr>
          <p:txBody>
            <a:bodyPr wrap="square" lIns="45719" tIns="45719" rIns="45719" bIns="45719" numCol="1" anchor="ctr">
              <a:noAutofit/>
            </a:bodyPr>
            <a:lstStyle/>
            <a:p>
              <a:pPr algn="ctr"/>
              <a:endParaRPr/>
            </a:p>
          </p:txBody>
        </p:sp>
        <p:sp>
          <p:nvSpPr>
            <p:cNvPr id="330" name="Learn"/>
            <p:cNvSpPr txBox="1"/>
            <p:nvPr/>
          </p:nvSpPr>
          <p:spPr>
            <a:xfrm>
              <a:off x="27775" y="27776"/>
              <a:ext cx="1608657" cy="38336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635" tIns="635" rIns="635" bIns="635" numCol="1" anchor="ctr">
              <a:normAutofit/>
            </a:bodyPr>
            <a:lstStyle>
              <a:lvl1pPr algn="ctr">
                <a:defRPr b="1">
                  <a:solidFill>
                    <a:srgbClr val="FFFFFF"/>
                  </a:solidFill>
                </a:defRPr>
              </a:lvl1pPr>
            </a:lstStyle>
            <a:p>
              <a:r>
                <a:t>Learn</a:t>
              </a:r>
            </a:p>
          </p:txBody>
        </p:sp>
      </p:grpSp>
      <p:sp>
        <p:nvSpPr>
          <p:cNvPr id="332" name="Text 11"/>
          <p:cNvSpPr txBox="1"/>
          <p:nvPr/>
        </p:nvSpPr>
        <p:spPr>
          <a:xfrm>
            <a:off x="7059168" y="1786889"/>
            <a:ext cx="329185" cy="2667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b="1">
                <a:solidFill>
                  <a:srgbClr val="FFE66D"/>
                </a:solidFill>
              </a:defRPr>
            </a:lvl1pPr>
          </a:lstStyle>
          <a:p>
            <a:r>
              <a:t>→</a:t>
            </a:r>
          </a:p>
        </p:txBody>
      </p:sp>
      <p:grpSp>
        <p:nvGrpSpPr>
          <p:cNvPr id="335" name="Text 12"/>
          <p:cNvGrpSpPr/>
          <p:nvPr/>
        </p:nvGrpSpPr>
        <p:grpSpPr>
          <a:xfrm>
            <a:off x="7589519" y="1691639"/>
            <a:ext cx="1664209" cy="438913"/>
            <a:chOff x="0" y="0"/>
            <a:chExt cx="1664207" cy="438912"/>
          </a:xfrm>
        </p:grpSpPr>
        <p:sp>
          <p:nvSpPr>
            <p:cNvPr id="333" name="Rounded Rectangle"/>
            <p:cNvSpPr/>
            <p:nvPr/>
          </p:nvSpPr>
          <p:spPr>
            <a:xfrm>
              <a:off x="0" y="0"/>
              <a:ext cx="1664208" cy="438913"/>
            </a:xfrm>
            <a:prstGeom prst="roundRect">
              <a:avLst>
                <a:gd name="adj" fmla="val 16667"/>
              </a:avLst>
            </a:prstGeom>
            <a:solidFill>
              <a:srgbClr val="3B0D78"/>
            </a:solidFill>
            <a:ln w="12700" cap="flat">
              <a:solidFill>
                <a:srgbClr val="FFE66D"/>
              </a:solidFill>
              <a:prstDash val="solid"/>
              <a:round/>
            </a:ln>
            <a:effectLst/>
          </p:spPr>
          <p:txBody>
            <a:bodyPr wrap="square" lIns="45719" tIns="45719" rIns="45719" bIns="45719" numCol="1" anchor="ctr">
              <a:noAutofit/>
            </a:bodyPr>
            <a:lstStyle/>
            <a:p>
              <a:pPr algn="ctr"/>
              <a:endParaRPr/>
            </a:p>
          </p:txBody>
        </p:sp>
        <p:sp>
          <p:nvSpPr>
            <p:cNvPr id="334" name="Review"/>
            <p:cNvSpPr txBox="1"/>
            <p:nvPr/>
          </p:nvSpPr>
          <p:spPr>
            <a:xfrm>
              <a:off x="27775" y="27776"/>
              <a:ext cx="1608657" cy="38336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635" tIns="635" rIns="635" bIns="635" numCol="1" anchor="ctr">
              <a:normAutofit/>
            </a:bodyPr>
            <a:lstStyle>
              <a:lvl1pPr algn="ctr">
                <a:defRPr b="1">
                  <a:solidFill>
                    <a:srgbClr val="FFFFFF"/>
                  </a:solidFill>
                </a:defRPr>
              </a:lvl1pPr>
            </a:lstStyle>
            <a:p>
              <a:r>
                <a:t>Review</a:t>
              </a:r>
            </a:p>
          </p:txBody>
        </p:sp>
      </p:grpSp>
      <p:sp>
        <p:nvSpPr>
          <p:cNvPr id="336" name="Text 13"/>
          <p:cNvSpPr txBox="1"/>
          <p:nvPr/>
        </p:nvSpPr>
        <p:spPr>
          <a:xfrm>
            <a:off x="9308592" y="1786889"/>
            <a:ext cx="329185" cy="2667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b="1">
                <a:solidFill>
                  <a:srgbClr val="FFE66D"/>
                </a:solidFill>
              </a:defRPr>
            </a:lvl1pPr>
          </a:lstStyle>
          <a:p>
            <a:r>
              <a:t>→</a:t>
            </a:r>
          </a:p>
        </p:txBody>
      </p:sp>
      <p:grpSp>
        <p:nvGrpSpPr>
          <p:cNvPr id="339" name="Text 14"/>
          <p:cNvGrpSpPr/>
          <p:nvPr/>
        </p:nvGrpSpPr>
        <p:grpSpPr>
          <a:xfrm>
            <a:off x="9838943" y="1691639"/>
            <a:ext cx="1664209" cy="438913"/>
            <a:chOff x="0" y="0"/>
            <a:chExt cx="1664207" cy="438912"/>
          </a:xfrm>
        </p:grpSpPr>
        <p:sp>
          <p:nvSpPr>
            <p:cNvPr id="337" name="Rounded Rectangle"/>
            <p:cNvSpPr/>
            <p:nvPr/>
          </p:nvSpPr>
          <p:spPr>
            <a:xfrm>
              <a:off x="0" y="0"/>
              <a:ext cx="1664208" cy="438913"/>
            </a:xfrm>
            <a:prstGeom prst="roundRect">
              <a:avLst>
                <a:gd name="adj" fmla="val 16667"/>
              </a:avLst>
            </a:prstGeom>
            <a:solidFill>
              <a:srgbClr val="3B0D78"/>
            </a:solidFill>
            <a:ln w="12700" cap="flat">
              <a:solidFill>
                <a:srgbClr val="FFE66D"/>
              </a:solidFill>
              <a:prstDash val="solid"/>
              <a:round/>
            </a:ln>
            <a:effectLst/>
          </p:spPr>
          <p:txBody>
            <a:bodyPr wrap="square" lIns="45719" tIns="45719" rIns="45719" bIns="45719" numCol="1" anchor="ctr">
              <a:noAutofit/>
            </a:bodyPr>
            <a:lstStyle/>
            <a:p>
              <a:pPr algn="ctr"/>
              <a:endParaRPr/>
            </a:p>
          </p:txBody>
        </p:sp>
        <p:sp>
          <p:nvSpPr>
            <p:cNvPr id="338" name="Continue"/>
            <p:cNvSpPr txBox="1"/>
            <p:nvPr/>
          </p:nvSpPr>
          <p:spPr>
            <a:xfrm>
              <a:off x="27775" y="27776"/>
              <a:ext cx="1608657" cy="38336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635" tIns="635" rIns="635" bIns="635" numCol="1" anchor="ctr">
              <a:normAutofit/>
            </a:bodyPr>
            <a:lstStyle>
              <a:lvl1pPr algn="ctr">
                <a:defRPr b="1">
                  <a:solidFill>
                    <a:srgbClr val="FFFFFF"/>
                  </a:solidFill>
                </a:defRPr>
              </a:lvl1pPr>
            </a:lstStyle>
            <a:p>
              <a:r>
                <a:t>Continue</a:t>
              </a:r>
            </a:p>
          </p:txBody>
        </p:sp>
      </p:grpSp>
      <p:grpSp>
        <p:nvGrpSpPr>
          <p:cNvPr id="342" name="Text 15"/>
          <p:cNvGrpSpPr/>
          <p:nvPr/>
        </p:nvGrpSpPr>
        <p:grpSpPr>
          <a:xfrm>
            <a:off x="868680" y="2743200"/>
            <a:ext cx="5257801" cy="2359152"/>
            <a:chOff x="0" y="0"/>
            <a:chExt cx="5257800" cy="2359151"/>
          </a:xfrm>
        </p:grpSpPr>
        <p:sp>
          <p:nvSpPr>
            <p:cNvPr id="340" name="Rounded Rectangle"/>
            <p:cNvSpPr/>
            <p:nvPr/>
          </p:nvSpPr>
          <p:spPr>
            <a:xfrm>
              <a:off x="0" y="0"/>
              <a:ext cx="5257800" cy="2359152"/>
            </a:xfrm>
            <a:prstGeom prst="roundRect">
              <a:avLst>
                <a:gd name="adj" fmla="val 16667"/>
              </a:avLst>
            </a:prstGeom>
            <a:solidFill>
              <a:srgbClr val="3B0D78"/>
            </a:solidFill>
            <a:ln w="12700" cap="flat">
              <a:solidFill>
                <a:srgbClr val="B899FF"/>
              </a:solidFill>
              <a:prstDash val="solid"/>
              <a:round/>
            </a:ln>
            <a:effectLst/>
          </p:spPr>
          <p:txBody>
            <a:bodyPr wrap="square" lIns="45719" tIns="45719" rIns="45719" bIns="45719" numCol="1" anchor="ctr">
              <a:noAutofit/>
            </a:bodyPr>
            <a:lstStyle/>
            <a:p>
              <a:pPr>
                <a:defRPr sz="1600"/>
              </a:pPr>
              <a:endParaRPr/>
            </a:p>
          </p:txBody>
        </p:sp>
        <p:sp>
          <p:nvSpPr>
            <p:cNvPr id="341" name="Example 1: diabetic nephropathy…"/>
            <p:cNvSpPr txBox="1"/>
            <p:nvPr/>
          </p:nvSpPr>
          <p:spPr>
            <a:xfrm>
              <a:off x="121513" y="121514"/>
              <a:ext cx="5014774" cy="21161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 tIns="2540" rIns="2540" bIns="2540" numCol="1" anchor="ctr">
              <a:normAutofit/>
            </a:bodyPr>
            <a:lstStyle/>
            <a:p>
              <a:pPr>
                <a:defRPr b="1">
                  <a:solidFill>
                    <a:srgbClr val="FFE66D"/>
                  </a:solidFill>
                </a:defRPr>
              </a:pPr>
              <a:r>
                <a:t>Example 1: diabetic nephropathy</a:t>
              </a:r>
            </a:p>
            <a:p>
              <a:pPr>
                <a:defRPr b="1">
                  <a:solidFill>
                    <a:srgbClr val="FFE66D"/>
                  </a:solidFill>
                </a:defRPr>
              </a:pPr>
              <a:r>
                <a:rPr sz="1400" b="0">
                  <a:solidFill>
                    <a:srgbClr val="FFFFFF"/>
                  </a:solidFill>
                </a:rPr>
                <a:t>• diabetes → diabetic</a:t>
              </a:r>
            </a:p>
            <a:p>
              <a:pPr>
                <a:defRPr b="1">
                  <a:solidFill>
                    <a:srgbClr val="FFE66D"/>
                  </a:solidFill>
                </a:defRPr>
              </a:pPr>
              <a:r>
                <a:rPr sz="1400" b="0">
                  <a:solidFill>
                    <a:srgbClr val="FFFFFF"/>
                  </a:solidFill>
                </a:rPr>
                <a:t>• nephro- = kidney</a:t>
              </a:r>
            </a:p>
            <a:p>
              <a:pPr>
                <a:defRPr b="1">
                  <a:solidFill>
                    <a:srgbClr val="FFE66D"/>
                  </a:solidFill>
                </a:defRPr>
              </a:pPr>
              <a:r>
                <a:rPr sz="1400" b="0">
                  <a:solidFill>
                    <a:srgbClr val="FFFFFF"/>
                  </a:solidFill>
                </a:rPr>
                <a:t>• -pathy = disease / disorder</a:t>
              </a:r>
            </a:p>
            <a:p>
              <a:pPr>
                <a:defRPr b="1">
                  <a:solidFill>
                    <a:srgbClr val="FFE66D"/>
                  </a:solidFill>
                </a:defRPr>
              </a:pPr>
              <a:endParaRPr sz="1400" b="0">
                <a:solidFill>
                  <a:srgbClr val="FFFFFF"/>
                </a:solidFill>
              </a:endParaRPr>
            </a:p>
            <a:p>
              <a:pPr>
                <a:defRPr b="1">
                  <a:solidFill>
                    <a:srgbClr val="FFE66D"/>
                  </a:solidFill>
                </a:defRPr>
              </a:pPr>
              <a:r>
                <a:rPr sz="1500">
                  <a:solidFill>
                    <a:srgbClr val="42E8E0"/>
                  </a:solidFill>
                </a:rPr>
                <a:t>kidney disease related to diabetes</a:t>
              </a:r>
            </a:p>
          </p:txBody>
        </p:sp>
      </p:grpSp>
      <p:grpSp>
        <p:nvGrpSpPr>
          <p:cNvPr id="345" name="Text 16"/>
          <p:cNvGrpSpPr/>
          <p:nvPr/>
        </p:nvGrpSpPr>
        <p:grpSpPr>
          <a:xfrm>
            <a:off x="6446520" y="2743200"/>
            <a:ext cx="4800601" cy="2359152"/>
            <a:chOff x="0" y="0"/>
            <a:chExt cx="4800600" cy="2359151"/>
          </a:xfrm>
        </p:grpSpPr>
        <p:sp>
          <p:nvSpPr>
            <p:cNvPr id="343" name="Rounded Rectangle"/>
            <p:cNvSpPr/>
            <p:nvPr/>
          </p:nvSpPr>
          <p:spPr>
            <a:xfrm>
              <a:off x="0" y="0"/>
              <a:ext cx="4800600" cy="2359152"/>
            </a:xfrm>
            <a:prstGeom prst="roundRect">
              <a:avLst>
                <a:gd name="adj" fmla="val 16667"/>
              </a:avLst>
            </a:prstGeom>
            <a:solidFill>
              <a:srgbClr val="1A003D"/>
            </a:solidFill>
            <a:ln w="12700" cap="flat">
              <a:solidFill>
                <a:srgbClr val="FFE66D"/>
              </a:solidFill>
              <a:prstDash val="solid"/>
              <a:round/>
            </a:ln>
            <a:effectLst/>
          </p:spPr>
          <p:txBody>
            <a:bodyPr wrap="square" lIns="45719" tIns="45719" rIns="45719" bIns="45719" numCol="1" anchor="ctr">
              <a:noAutofit/>
            </a:bodyPr>
            <a:lstStyle/>
            <a:p>
              <a:pPr>
                <a:defRPr sz="1600"/>
              </a:pPr>
              <a:endParaRPr/>
            </a:p>
          </p:txBody>
        </p:sp>
        <p:sp>
          <p:nvSpPr>
            <p:cNvPr id="344" name="Example 2: hyperglycemia…"/>
            <p:cNvSpPr txBox="1"/>
            <p:nvPr/>
          </p:nvSpPr>
          <p:spPr>
            <a:xfrm>
              <a:off x="121513" y="121514"/>
              <a:ext cx="4557574" cy="21161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 tIns="2540" rIns="2540" bIns="2540" numCol="1" anchor="ctr">
              <a:normAutofit/>
            </a:bodyPr>
            <a:lstStyle/>
            <a:p>
              <a:pPr>
                <a:defRPr b="1">
                  <a:solidFill>
                    <a:srgbClr val="FFE66D"/>
                  </a:solidFill>
                </a:defRPr>
              </a:pPr>
              <a:r>
                <a:t>Example 2: hyperglycemia</a:t>
              </a:r>
            </a:p>
            <a:p>
              <a:pPr>
                <a:defRPr b="1">
                  <a:solidFill>
                    <a:srgbClr val="FFE66D"/>
                  </a:solidFill>
                </a:defRPr>
              </a:pPr>
              <a:r>
                <a:rPr sz="1400" b="0">
                  <a:solidFill>
                    <a:srgbClr val="FFFFFF"/>
                  </a:solidFill>
                </a:rPr>
                <a:t>• hyper- = high</a:t>
              </a:r>
            </a:p>
            <a:p>
              <a:pPr>
                <a:defRPr b="1">
                  <a:solidFill>
                    <a:srgbClr val="FFE66D"/>
                  </a:solidFill>
                </a:defRPr>
              </a:pPr>
              <a:r>
                <a:rPr sz="1400" b="0">
                  <a:solidFill>
                    <a:srgbClr val="FFFFFF"/>
                  </a:solidFill>
                </a:rPr>
                <a:t>• glyc- = sugar</a:t>
              </a:r>
            </a:p>
            <a:p>
              <a:pPr>
                <a:defRPr b="1">
                  <a:solidFill>
                    <a:srgbClr val="FFE66D"/>
                  </a:solidFill>
                </a:defRPr>
              </a:pPr>
              <a:r>
                <a:rPr sz="1400" b="0">
                  <a:solidFill>
                    <a:srgbClr val="FFFFFF"/>
                  </a:solidFill>
                </a:rPr>
                <a:t>• -emia = blood condition</a:t>
              </a:r>
            </a:p>
            <a:p>
              <a:pPr>
                <a:defRPr b="1">
                  <a:solidFill>
                    <a:srgbClr val="FFE66D"/>
                  </a:solidFill>
                </a:defRPr>
              </a:pPr>
              <a:endParaRPr sz="1400" b="0">
                <a:solidFill>
                  <a:srgbClr val="FFFFFF"/>
                </a:solidFill>
              </a:endParaRPr>
            </a:p>
            <a:p>
              <a:pPr>
                <a:defRPr b="1">
                  <a:solidFill>
                    <a:srgbClr val="FFE66D"/>
                  </a:solidFill>
                </a:defRPr>
              </a:pPr>
              <a:r>
                <a:rPr sz="1500">
                  <a:solidFill>
                    <a:srgbClr val="42E8E0"/>
                  </a:solidFill>
                </a:rPr>
                <a:t>too much sugar in the blood</a:t>
              </a:r>
            </a:p>
          </p:txBody>
        </p:sp>
      </p:grpSp>
      <p:sp>
        <p:nvSpPr>
          <p:cNvPr id="346" name="Text 17"/>
          <p:cNvSpPr txBox="1"/>
          <p:nvPr/>
        </p:nvSpPr>
        <p:spPr>
          <a:xfrm>
            <a:off x="960119" y="5733288"/>
            <a:ext cx="9829801" cy="2926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a:defRPr b="1">
                <a:solidFill>
                  <a:srgbClr val="FFE66D"/>
                </a:solidFill>
              </a:defRPr>
            </a:lvl1pPr>
          </a:lstStyle>
          <a:p>
            <a:r>
              <a:t>Final output: students explain the term in simple English.</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2B006A"/>
        </a:solidFill>
        <a:effectLst/>
      </p:bgPr>
    </p:bg>
    <p:spTree>
      <p:nvGrpSpPr>
        <p:cNvPr id="1" name=""/>
        <p:cNvGrpSpPr/>
        <p:nvPr/>
      </p:nvGrpSpPr>
      <p:grpSpPr>
        <a:xfrm>
          <a:off x="0" y="0"/>
          <a:ext cx="0" cy="0"/>
          <a:chOff x="0" y="0"/>
          <a:chExt cx="0" cy="0"/>
        </a:xfrm>
      </p:grpSpPr>
      <p:sp>
        <p:nvSpPr>
          <p:cNvPr id="350" name="Shape 0"/>
          <p:cNvSpPr/>
          <p:nvPr/>
        </p:nvSpPr>
        <p:spPr>
          <a:xfrm>
            <a:off x="566927" y="429768"/>
            <a:ext cx="109729" cy="658369"/>
          </a:xfrm>
          <a:prstGeom prst="rect">
            <a:avLst/>
          </a:prstGeom>
          <a:solidFill>
            <a:srgbClr val="FFE66D"/>
          </a:solidFill>
          <a:ln w="12700">
            <a:solidFill>
              <a:srgbClr val="FFE66D"/>
            </a:solidFill>
          </a:ln>
        </p:spPr>
        <p:txBody>
          <a:bodyPr lIns="45719" rIns="45719"/>
          <a:lstStyle/>
          <a:p>
            <a:endParaRPr/>
          </a:p>
        </p:txBody>
      </p:sp>
      <p:sp>
        <p:nvSpPr>
          <p:cNvPr id="351" name="Text 1"/>
          <p:cNvSpPr txBox="1"/>
          <p:nvPr/>
        </p:nvSpPr>
        <p:spPr>
          <a:xfrm>
            <a:off x="786383" y="347472"/>
            <a:ext cx="10698482" cy="5303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a:defRPr sz="3000" b="1">
                <a:solidFill>
                  <a:srgbClr val="FFFFFF"/>
                </a:solidFill>
              </a:defRPr>
            </a:lvl1pPr>
          </a:lstStyle>
          <a:p>
            <a:r>
              <a:t>Kahoot! as a wrap-up tool</a:t>
            </a:r>
          </a:p>
        </p:txBody>
      </p:sp>
      <p:sp>
        <p:nvSpPr>
          <p:cNvPr id="352" name="Text 2"/>
          <p:cNvSpPr txBox="1"/>
          <p:nvPr/>
        </p:nvSpPr>
        <p:spPr>
          <a:xfrm>
            <a:off x="804671" y="960119"/>
            <a:ext cx="10607042" cy="2926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a:defRPr sz="1300" b="1">
                <a:solidFill>
                  <a:srgbClr val="FFE66D"/>
                </a:solidFill>
              </a:defRPr>
            </a:lvl1pPr>
          </a:lstStyle>
          <a:p>
            <a:r>
              <a:t>A two-minute review can make word-part strategy visible</a:t>
            </a:r>
          </a:p>
        </p:txBody>
      </p:sp>
      <p:grpSp>
        <p:nvGrpSpPr>
          <p:cNvPr id="355" name="Text 3"/>
          <p:cNvGrpSpPr/>
          <p:nvPr/>
        </p:nvGrpSpPr>
        <p:grpSpPr>
          <a:xfrm>
            <a:off x="621791" y="1344167"/>
            <a:ext cx="2286001" cy="237744"/>
            <a:chOff x="0" y="0"/>
            <a:chExt cx="2286000" cy="237742"/>
          </a:xfrm>
        </p:grpSpPr>
        <p:sp>
          <p:nvSpPr>
            <p:cNvPr id="353" name="Rectangle"/>
            <p:cNvSpPr/>
            <p:nvPr/>
          </p:nvSpPr>
          <p:spPr>
            <a:xfrm>
              <a:off x="0" y="0"/>
              <a:ext cx="2286000" cy="237743"/>
            </a:xfrm>
            <a:prstGeom prst="rect">
              <a:avLst/>
            </a:prstGeom>
            <a:solidFill>
              <a:srgbClr val="FFE66D"/>
            </a:solidFill>
            <a:ln w="12700" cap="flat">
              <a:noFill/>
              <a:miter lim="400000"/>
            </a:ln>
            <a:effectLst/>
          </p:spPr>
          <p:txBody>
            <a:bodyPr wrap="square" lIns="45719" tIns="45719" rIns="45719" bIns="45719" numCol="1" anchor="ctr">
              <a:noAutofit/>
            </a:bodyPr>
            <a:lstStyle/>
            <a:p>
              <a:pPr algn="ctr">
                <a:defRPr sz="1000"/>
              </a:pPr>
              <a:endParaRPr/>
            </a:p>
          </p:txBody>
        </p:sp>
        <p:sp>
          <p:nvSpPr>
            <p:cNvPr id="354" name="MICRO-DEMO"/>
            <p:cNvSpPr txBox="1"/>
            <p:nvPr/>
          </p:nvSpPr>
          <p:spPr>
            <a:xfrm>
              <a:off x="0" y="0"/>
              <a:ext cx="2286000" cy="23774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7" tIns="507" rIns="507" bIns="507" numCol="1" anchor="ctr">
              <a:normAutofit/>
            </a:bodyPr>
            <a:lstStyle>
              <a:lvl1pPr algn="ctr">
                <a:defRPr sz="1000" b="1">
                  <a:solidFill>
                    <a:srgbClr val="1A003D"/>
                  </a:solidFill>
                </a:defRPr>
              </a:lvl1pPr>
            </a:lstStyle>
            <a:p>
              <a:r>
                <a:t>MICRO-DEMO</a:t>
              </a:r>
            </a:p>
          </p:txBody>
        </p:sp>
      </p:grpSp>
      <p:sp>
        <p:nvSpPr>
          <p:cNvPr id="356" name="Text 4"/>
          <p:cNvSpPr txBox="1"/>
          <p:nvPr/>
        </p:nvSpPr>
        <p:spPr>
          <a:xfrm>
            <a:off x="621791" y="6529323"/>
            <a:ext cx="420624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a:solidFill>
                  <a:srgbClr val="D5C3FF"/>
                </a:solidFill>
              </a:defRPr>
            </a:lvl1pPr>
          </a:lstStyle>
          <a:p>
            <a:r>
              <a:t>JASMEE 2026 | Shimazaki | 12</a:t>
            </a:r>
          </a:p>
        </p:txBody>
      </p:sp>
      <p:sp>
        <p:nvSpPr>
          <p:cNvPr id="357" name="Text 5"/>
          <p:cNvSpPr txBox="1"/>
          <p:nvPr/>
        </p:nvSpPr>
        <p:spPr>
          <a:xfrm>
            <a:off x="6720840" y="6510528"/>
            <a:ext cx="4800601" cy="16459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algn="r">
              <a:defRPr sz="700" i="1">
                <a:solidFill>
                  <a:srgbClr val="D5C3FF"/>
                </a:solidFill>
              </a:defRPr>
            </a:lvl1pPr>
          </a:lstStyle>
          <a:p>
            <a:r>
              <a:t>Adapted from the original Kahoot wrap-up section</a:t>
            </a:r>
          </a:p>
        </p:txBody>
      </p:sp>
      <p:grpSp>
        <p:nvGrpSpPr>
          <p:cNvPr id="360" name="Text 6"/>
          <p:cNvGrpSpPr/>
          <p:nvPr/>
        </p:nvGrpSpPr>
        <p:grpSpPr>
          <a:xfrm>
            <a:off x="868680" y="1737360"/>
            <a:ext cx="4663441" cy="868681"/>
            <a:chOff x="0" y="0"/>
            <a:chExt cx="4663440" cy="868680"/>
          </a:xfrm>
        </p:grpSpPr>
        <p:sp>
          <p:nvSpPr>
            <p:cNvPr id="358" name="Rounded Rectangle"/>
            <p:cNvSpPr/>
            <p:nvPr/>
          </p:nvSpPr>
          <p:spPr>
            <a:xfrm>
              <a:off x="0" y="0"/>
              <a:ext cx="4663441" cy="868681"/>
            </a:xfrm>
            <a:prstGeom prst="roundRect">
              <a:avLst>
                <a:gd name="adj" fmla="val 16667"/>
              </a:avLst>
            </a:prstGeom>
            <a:solidFill>
              <a:srgbClr val="3B0D78"/>
            </a:solidFill>
            <a:ln w="12700" cap="flat">
              <a:solidFill>
                <a:srgbClr val="FFE66D"/>
              </a:solidFill>
              <a:prstDash val="solid"/>
              <a:round/>
            </a:ln>
            <a:effectLst/>
          </p:spPr>
          <p:txBody>
            <a:bodyPr wrap="square" lIns="45719" tIns="45719" rIns="45719" bIns="45719" numCol="1" anchor="ctr">
              <a:noAutofit/>
            </a:bodyPr>
            <a:lstStyle/>
            <a:p>
              <a:pPr>
                <a:defRPr sz="1600"/>
              </a:pPr>
              <a:endParaRPr/>
            </a:p>
          </p:txBody>
        </p:sp>
        <p:sp>
          <p:nvSpPr>
            <p:cNvPr id="359" name="Check…"/>
            <p:cNvSpPr txBox="1"/>
            <p:nvPr/>
          </p:nvSpPr>
          <p:spPr>
            <a:xfrm>
              <a:off x="48754" y="48754"/>
              <a:ext cx="4565932" cy="77117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031" tIns="2031" rIns="2031" bIns="2031" numCol="1" anchor="ctr">
              <a:normAutofit/>
            </a:bodyPr>
            <a:lstStyle/>
            <a:p>
              <a:pPr>
                <a:defRPr sz="2200" b="1">
                  <a:solidFill>
                    <a:srgbClr val="FFE66D"/>
                  </a:solidFill>
                </a:defRPr>
              </a:pPr>
              <a:r>
                <a:t>Check</a:t>
              </a:r>
            </a:p>
            <a:p>
              <a:pPr>
                <a:defRPr sz="2200" b="1">
                  <a:solidFill>
                    <a:srgbClr val="FFE66D"/>
                  </a:solidFill>
                </a:defRPr>
              </a:pPr>
              <a:r>
                <a:rPr sz="1500" b="0">
                  <a:solidFill>
                    <a:srgbClr val="FFF8E7"/>
                  </a:solidFill>
                </a:rPr>
                <a:t>comprehension</a:t>
              </a:r>
            </a:p>
          </p:txBody>
        </p:sp>
      </p:grpSp>
      <p:grpSp>
        <p:nvGrpSpPr>
          <p:cNvPr id="363" name="Text 7"/>
          <p:cNvGrpSpPr/>
          <p:nvPr/>
        </p:nvGrpSpPr>
        <p:grpSpPr>
          <a:xfrm>
            <a:off x="6126479" y="1737360"/>
            <a:ext cx="4663442" cy="868681"/>
            <a:chOff x="0" y="0"/>
            <a:chExt cx="4663440" cy="868680"/>
          </a:xfrm>
        </p:grpSpPr>
        <p:sp>
          <p:nvSpPr>
            <p:cNvPr id="361" name="Rounded Rectangle"/>
            <p:cNvSpPr/>
            <p:nvPr/>
          </p:nvSpPr>
          <p:spPr>
            <a:xfrm>
              <a:off x="0" y="0"/>
              <a:ext cx="4663441" cy="868681"/>
            </a:xfrm>
            <a:prstGeom prst="roundRect">
              <a:avLst>
                <a:gd name="adj" fmla="val 16667"/>
              </a:avLst>
            </a:prstGeom>
            <a:solidFill>
              <a:srgbClr val="3B0D78"/>
            </a:solidFill>
            <a:ln w="12700" cap="flat">
              <a:solidFill>
                <a:srgbClr val="B899FF"/>
              </a:solidFill>
              <a:prstDash val="solid"/>
              <a:round/>
            </a:ln>
            <a:effectLst/>
          </p:spPr>
          <p:txBody>
            <a:bodyPr wrap="square" lIns="45719" tIns="45719" rIns="45719" bIns="45719" numCol="1" anchor="ctr">
              <a:noAutofit/>
            </a:bodyPr>
            <a:lstStyle/>
            <a:p>
              <a:pPr>
                <a:defRPr sz="1600"/>
              </a:pPr>
              <a:endParaRPr/>
            </a:p>
          </p:txBody>
        </p:sp>
        <p:sp>
          <p:nvSpPr>
            <p:cNvPr id="362" name="Review…"/>
            <p:cNvSpPr txBox="1"/>
            <p:nvPr/>
          </p:nvSpPr>
          <p:spPr>
            <a:xfrm>
              <a:off x="48754" y="48754"/>
              <a:ext cx="4565932" cy="77117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031" tIns="2031" rIns="2031" bIns="2031" numCol="1" anchor="ctr">
              <a:normAutofit/>
            </a:bodyPr>
            <a:lstStyle/>
            <a:p>
              <a:pPr>
                <a:defRPr sz="2200" b="1">
                  <a:solidFill>
                    <a:srgbClr val="FFE66D"/>
                  </a:solidFill>
                </a:defRPr>
              </a:pPr>
              <a:r>
                <a:t>Review</a:t>
              </a:r>
            </a:p>
            <a:p>
              <a:pPr>
                <a:defRPr sz="2200" b="1">
                  <a:solidFill>
                    <a:srgbClr val="FFE66D"/>
                  </a:solidFill>
                </a:defRPr>
              </a:pPr>
              <a:r>
                <a:rPr sz="1500" b="0">
                  <a:solidFill>
                    <a:srgbClr val="FFF8E7"/>
                  </a:solidFill>
                </a:rPr>
                <a:t>key vocabulary</a:t>
              </a:r>
            </a:p>
          </p:txBody>
        </p:sp>
      </p:grpSp>
      <p:grpSp>
        <p:nvGrpSpPr>
          <p:cNvPr id="366" name="Text 8"/>
          <p:cNvGrpSpPr/>
          <p:nvPr/>
        </p:nvGrpSpPr>
        <p:grpSpPr>
          <a:xfrm>
            <a:off x="868680" y="2971800"/>
            <a:ext cx="4663441" cy="868681"/>
            <a:chOff x="0" y="0"/>
            <a:chExt cx="4663440" cy="868680"/>
          </a:xfrm>
        </p:grpSpPr>
        <p:sp>
          <p:nvSpPr>
            <p:cNvPr id="364" name="Rounded Rectangle"/>
            <p:cNvSpPr/>
            <p:nvPr/>
          </p:nvSpPr>
          <p:spPr>
            <a:xfrm>
              <a:off x="0" y="0"/>
              <a:ext cx="4663441" cy="868681"/>
            </a:xfrm>
            <a:prstGeom prst="roundRect">
              <a:avLst>
                <a:gd name="adj" fmla="val 16667"/>
              </a:avLst>
            </a:prstGeom>
            <a:solidFill>
              <a:srgbClr val="3B0D78"/>
            </a:solidFill>
            <a:ln w="12700" cap="flat">
              <a:solidFill>
                <a:srgbClr val="B899FF"/>
              </a:solidFill>
              <a:prstDash val="solid"/>
              <a:round/>
            </a:ln>
            <a:effectLst/>
          </p:spPr>
          <p:txBody>
            <a:bodyPr wrap="square" lIns="45719" tIns="45719" rIns="45719" bIns="45719" numCol="1" anchor="ctr">
              <a:noAutofit/>
            </a:bodyPr>
            <a:lstStyle/>
            <a:p>
              <a:pPr>
                <a:defRPr sz="1600"/>
              </a:pPr>
              <a:endParaRPr/>
            </a:p>
          </p:txBody>
        </p:sp>
        <p:sp>
          <p:nvSpPr>
            <p:cNvPr id="365" name="Make memorable…"/>
            <p:cNvSpPr txBox="1"/>
            <p:nvPr/>
          </p:nvSpPr>
          <p:spPr>
            <a:xfrm>
              <a:off x="48754" y="48754"/>
              <a:ext cx="4565932" cy="77117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031" tIns="2031" rIns="2031" bIns="2031" numCol="1" anchor="ctr">
              <a:normAutofit/>
            </a:bodyPr>
            <a:lstStyle/>
            <a:p>
              <a:pPr>
                <a:defRPr sz="2200" b="1">
                  <a:solidFill>
                    <a:srgbClr val="FFE66D"/>
                  </a:solidFill>
                </a:defRPr>
              </a:pPr>
              <a:r>
                <a:t>Make memorable</a:t>
              </a:r>
            </a:p>
            <a:p>
              <a:pPr>
                <a:defRPr sz="2200" b="1">
                  <a:solidFill>
                    <a:srgbClr val="FFE66D"/>
                  </a:solidFill>
                </a:defRPr>
              </a:pPr>
              <a:r>
                <a:rPr sz="1500" b="0">
                  <a:solidFill>
                    <a:srgbClr val="FFF8E7"/>
                  </a:solidFill>
                </a:rPr>
                <a:t>word-part patterns</a:t>
              </a:r>
            </a:p>
          </p:txBody>
        </p:sp>
      </p:grpSp>
      <p:grpSp>
        <p:nvGrpSpPr>
          <p:cNvPr id="369" name="Text 9"/>
          <p:cNvGrpSpPr/>
          <p:nvPr/>
        </p:nvGrpSpPr>
        <p:grpSpPr>
          <a:xfrm>
            <a:off x="6126479" y="2971800"/>
            <a:ext cx="4663442" cy="868681"/>
            <a:chOff x="0" y="0"/>
            <a:chExt cx="4663440" cy="868680"/>
          </a:xfrm>
        </p:grpSpPr>
        <p:sp>
          <p:nvSpPr>
            <p:cNvPr id="367" name="Rounded Rectangle"/>
            <p:cNvSpPr/>
            <p:nvPr/>
          </p:nvSpPr>
          <p:spPr>
            <a:xfrm>
              <a:off x="0" y="0"/>
              <a:ext cx="4663441" cy="868681"/>
            </a:xfrm>
            <a:prstGeom prst="roundRect">
              <a:avLst>
                <a:gd name="adj" fmla="val 16667"/>
              </a:avLst>
            </a:prstGeom>
            <a:solidFill>
              <a:srgbClr val="3B0D78"/>
            </a:solidFill>
            <a:ln w="12700" cap="flat">
              <a:solidFill>
                <a:srgbClr val="B899FF"/>
              </a:solidFill>
              <a:prstDash val="solid"/>
              <a:round/>
            </a:ln>
            <a:effectLst/>
          </p:spPr>
          <p:txBody>
            <a:bodyPr wrap="square" lIns="45719" tIns="45719" rIns="45719" bIns="45719" numCol="1" anchor="ctr">
              <a:noAutofit/>
            </a:bodyPr>
            <a:lstStyle/>
            <a:p>
              <a:pPr>
                <a:defRPr sz="1600"/>
              </a:pPr>
              <a:endParaRPr/>
            </a:p>
          </p:txBody>
        </p:sp>
        <p:sp>
          <p:nvSpPr>
            <p:cNvPr id="368" name="Encourage…"/>
            <p:cNvSpPr txBox="1"/>
            <p:nvPr/>
          </p:nvSpPr>
          <p:spPr>
            <a:xfrm>
              <a:off x="48754" y="48754"/>
              <a:ext cx="4565932" cy="77117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031" tIns="2031" rIns="2031" bIns="2031" numCol="1" anchor="ctr">
              <a:normAutofit/>
            </a:bodyPr>
            <a:lstStyle/>
            <a:p>
              <a:pPr>
                <a:defRPr sz="2200" b="1">
                  <a:solidFill>
                    <a:srgbClr val="FFE66D"/>
                  </a:solidFill>
                </a:defRPr>
              </a:pPr>
              <a:r>
                <a:t>Encourage</a:t>
              </a:r>
            </a:p>
            <a:p>
              <a:pPr>
                <a:defRPr sz="2200" b="1">
                  <a:solidFill>
                    <a:srgbClr val="FFE66D"/>
                  </a:solidFill>
                </a:defRPr>
              </a:pPr>
              <a:r>
                <a:rPr sz="1500" b="0">
                  <a:solidFill>
                    <a:srgbClr val="FFF8E7"/>
                  </a:solidFill>
                </a:rPr>
                <a:t>self-study after class</a:t>
              </a:r>
            </a:p>
          </p:txBody>
        </p:sp>
      </p:grpSp>
      <p:grpSp>
        <p:nvGrpSpPr>
          <p:cNvPr id="372" name="Text 10"/>
          <p:cNvGrpSpPr/>
          <p:nvPr/>
        </p:nvGrpSpPr>
        <p:grpSpPr>
          <a:xfrm>
            <a:off x="960119" y="4617720"/>
            <a:ext cx="10149842" cy="987553"/>
            <a:chOff x="0" y="0"/>
            <a:chExt cx="10149840" cy="987552"/>
          </a:xfrm>
        </p:grpSpPr>
        <p:sp>
          <p:nvSpPr>
            <p:cNvPr id="370" name="Rounded Rectangle"/>
            <p:cNvSpPr/>
            <p:nvPr/>
          </p:nvSpPr>
          <p:spPr>
            <a:xfrm>
              <a:off x="0" y="0"/>
              <a:ext cx="10149841" cy="987553"/>
            </a:xfrm>
            <a:prstGeom prst="roundRect">
              <a:avLst>
                <a:gd name="adj" fmla="val 16667"/>
              </a:avLst>
            </a:prstGeom>
            <a:solidFill>
              <a:srgbClr val="1A003D"/>
            </a:solidFill>
            <a:ln w="12700" cap="flat">
              <a:solidFill>
                <a:srgbClr val="FFE66D"/>
              </a:solidFill>
              <a:prstDash val="solid"/>
              <a:round/>
            </a:ln>
            <a:effectLst/>
          </p:spPr>
          <p:txBody>
            <a:bodyPr wrap="square" lIns="45719" tIns="45719" rIns="45719" bIns="45719" numCol="1" anchor="ctr">
              <a:noAutofit/>
            </a:bodyPr>
            <a:lstStyle/>
            <a:p>
              <a:pPr>
                <a:defRPr sz="1600"/>
              </a:pPr>
              <a:endParaRPr/>
            </a:p>
          </p:txBody>
        </p:sp>
        <p:sp>
          <p:nvSpPr>
            <p:cNvPr id="371" name="Key follow-up question…"/>
            <p:cNvSpPr txBox="1"/>
            <p:nvPr/>
          </p:nvSpPr>
          <p:spPr>
            <a:xfrm>
              <a:off x="54557" y="54557"/>
              <a:ext cx="10040726" cy="87843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 tIns="2540" rIns="2540" bIns="2540" numCol="1" anchor="ctr">
              <a:normAutofit/>
            </a:bodyPr>
            <a:lstStyle/>
            <a:p>
              <a:pPr defTabSz="521208">
                <a:defRPr sz="1140" b="1">
                  <a:solidFill>
                    <a:srgbClr val="FFE66D"/>
                  </a:solidFill>
                </a:defRPr>
              </a:pPr>
              <a:r>
                <a:t>Key follow-up question</a:t>
              </a:r>
            </a:p>
            <a:p>
              <a:pPr defTabSz="521208">
                <a:defRPr sz="1140" b="1">
                  <a:solidFill>
                    <a:srgbClr val="FFE66D"/>
                  </a:solidFill>
                </a:defRPr>
              </a:pPr>
              <a:endParaRPr/>
            </a:p>
            <a:p>
              <a:pPr defTabSz="521208">
                <a:defRPr sz="1140" b="1">
                  <a:solidFill>
                    <a:srgbClr val="FFE66D"/>
                  </a:solidFill>
                </a:defRPr>
              </a:pPr>
              <a:r>
                <a:rPr sz="1596">
                  <a:solidFill>
                    <a:srgbClr val="FFFFFF"/>
                  </a:solidFill>
                </a:rPr>
                <a:t>Which word part helped you?</a:t>
              </a:r>
              <a:endParaRPr sz="912"/>
            </a:p>
            <a:p>
              <a:pPr defTabSz="521208">
                <a:defRPr sz="912"/>
              </a:pPr>
              <a:endParaRPr sz="912"/>
            </a:p>
            <a:p>
              <a:pPr defTabSz="521208">
                <a:defRPr sz="741">
                  <a:solidFill>
                    <a:srgbClr val="FFF8E7"/>
                  </a:solidFill>
                </a:defRPr>
              </a:pPr>
              <a:r>
                <a:t>This keeps the focus on strategy, not just game points.</a:t>
              </a:r>
            </a:p>
          </p:txBody>
        </p:sp>
      </p:gr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2B006A"/>
        </a:solidFill>
        <a:effectLst/>
      </p:bgPr>
    </p:bg>
    <p:spTree>
      <p:nvGrpSpPr>
        <p:cNvPr id="1" name=""/>
        <p:cNvGrpSpPr/>
        <p:nvPr/>
      </p:nvGrpSpPr>
      <p:grpSpPr>
        <a:xfrm>
          <a:off x="0" y="0"/>
          <a:ext cx="0" cy="0"/>
          <a:chOff x="0" y="0"/>
          <a:chExt cx="0" cy="0"/>
        </a:xfrm>
      </p:grpSpPr>
      <p:sp>
        <p:nvSpPr>
          <p:cNvPr id="376" name="Shape 0"/>
          <p:cNvSpPr/>
          <p:nvPr/>
        </p:nvSpPr>
        <p:spPr>
          <a:xfrm>
            <a:off x="566927" y="429768"/>
            <a:ext cx="109729" cy="658369"/>
          </a:xfrm>
          <a:prstGeom prst="rect">
            <a:avLst/>
          </a:prstGeom>
          <a:solidFill>
            <a:srgbClr val="FFE66D"/>
          </a:solidFill>
          <a:ln w="12700">
            <a:solidFill>
              <a:srgbClr val="FFE66D"/>
            </a:solidFill>
          </a:ln>
        </p:spPr>
        <p:txBody>
          <a:bodyPr lIns="45719" rIns="45719"/>
          <a:lstStyle/>
          <a:p>
            <a:endParaRPr/>
          </a:p>
        </p:txBody>
      </p:sp>
      <p:sp>
        <p:nvSpPr>
          <p:cNvPr id="377" name="Text 1"/>
          <p:cNvSpPr txBox="1"/>
          <p:nvPr/>
        </p:nvSpPr>
        <p:spPr>
          <a:xfrm>
            <a:off x="786383" y="347472"/>
            <a:ext cx="10698482" cy="5303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a:defRPr sz="3000" b="1">
                <a:solidFill>
                  <a:srgbClr val="FFFFFF"/>
                </a:solidFill>
              </a:defRPr>
            </a:lvl1pPr>
          </a:lstStyle>
          <a:p>
            <a:r>
              <a:t>Kahoot! micro-demonstration</a:t>
            </a:r>
          </a:p>
        </p:txBody>
      </p:sp>
      <p:sp>
        <p:nvSpPr>
          <p:cNvPr id="378" name="Text 2"/>
          <p:cNvSpPr txBox="1"/>
          <p:nvPr/>
        </p:nvSpPr>
        <p:spPr>
          <a:xfrm>
            <a:off x="804671" y="960119"/>
            <a:ext cx="10607042" cy="2926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a:defRPr sz="1300" b="1">
                <a:solidFill>
                  <a:srgbClr val="FFE66D"/>
                </a:solidFill>
              </a:defRPr>
            </a:lvl1pPr>
          </a:lstStyle>
          <a:p>
            <a:r>
              <a:t>Medical terminology challenge</a:t>
            </a:r>
          </a:p>
        </p:txBody>
      </p:sp>
      <p:grpSp>
        <p:nvGrpSpPr>
          <p:cNvPr id="381" name="Text 3"/>
          <p:cNvGrpSpPr/>
          <p:nvPr/>
        </p:nvGrpSpPr>
        <p:grpSpPr>
          <a:xfrm>
            <a:off x="621791" y="1344167"/>
            <a:ext cx="2286001" cy="237744"/>
            <a:chOff x="0" y="0"/>
            <a:chExt cx="2286000" cy="237742"/>
          </a:xfrm>
        </p:grpSpPr>
        <p:sp>
          <p:nvSpPr>
            <p:cNvPr id="379" name="Rectangle"/>
            <p:cNvSpPr/>
            <p:nvPr/>
          </p:nvSpPr>
          <p:spPr>
            <a:xfrm>
              <a:off x="0" y="0"/>
              <a:ext cx="2286000" cy="237743"/>
            </a:xfrm>
            <a:prstGeom prst="rect">
              <a:avLst/>
            </a:prstGeom>
            <a:solidFill>
              <a:srgbClr val="FFE66D"/>
            </a:solidFill>
            <a:ln w="12700" cap="flat">
              <a:noFill/>
              <a:miter lim="400000"/>
            </a:ln>
            <a:effectLst/>
          </p:spPr>
          <p:txBody>
            <a:bodyPr wrap="square" lIns="45719" tIns="45719" rIns="45719" bIns="45719" numCol="1" anchor="ctr">
              <a:noAutofit/>
            </a:bodyPr>
            <a:lstStyle/>
            <a:p>
              <a:pPr algn="ctr">
                <a:defRPr sz="1000"/>
              </a:pPr>
              <a:endParaRPr/>
            </a:p>
          </p:txBody>
        </p:sp>
        <p:sp>
          <p:nvSpPr>
            <p:cNvPr id="380" name="LIVE DEMO"/>
            <p:cNvSpPr txBox="1"/>
            <p:nvPr/>
          </p:nvSpPr>
          <p:spPr>
            <a:xfrm>
              <a:off x="0" y="0"/>
              <a:ext cx="2286000" cy="23774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7" tIns="507" rIns="507" bIns="507" numCol="1" anchor="ctr">
              <a:normAutofit/>
            </a:bodyPr>
            <a:lstStyle>
              <a:lvl1pPr algn="ctr">
                <a:defRPr sz="1000" b="1">
                  <a:solidFill>
                    <a:srgbClr val="1A003D"/>
                  </a:solidFill>
                </a:defRPr>
              </a:lvl1pPr>
            </a:lstStyle>
            <a:p>
              <a:r>
                <a:t>LIVE DEMO</a:t>
              </a:r>
            </a:p>
          </p:txBody>
        </p:sp>
      </p:grpSp>
      <p:sp>
        <p:nvSpPr>
          <p:cNvPr id="382" name="Text 4"/>
          <p:cNvSpPr txBox="1"/>
          <p:nvPr/>
        </p:nvSpPr>
        <p:spPr>
          <a:xfrm>
            <a:off x="621791" y="6529323"/>
            <a:ext cx="420624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a:solidFill>
                  <a:srgbClr val="D5C3FF"/>
                </a:solidFill>
              </a:defRPr>
            </a:lvl1pPr>
          </a:lstStyle>
          <a:p>
            <a:r>
              <a:t>JASMEE 2026 | Shimazaki | 13</a:t>
            </a:r>
          </a:p>
        </p:txBody>
      </p:sp>
      <p:sp>
        <p:nvSpPr>
          <p:cNvPr id="383" name="Text 5"/>
          <p:cNvSpPr txBox="1"/>
          <p:nvPr/>
        </p:nvSpPr>
        <p:spPr>
          <a:xfrm>
            <a:off x="6720840" y="6510528"/>
            <a:ext cx="4800601" cy="16459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algn="r">
              <a:defRPr sz="700" i="1">
                <a:solidFill>
                  <a:srgbClr val="D5C3FF"/>
                </a:solidFill>
              </a:defRPr>
            </a:lvl1pPr>
          </a:lstStyle>
          <a:p>
            <a:r>
              <a:t>Kahoot micro-demonstration link from original deck</a:t>
            </a:r>
          </a:p>
        </p:txBody>
      </p:sp>
      <p:grpSp>
        <p:nvGrpSpPr>
          <p:cNvPr id="386" name="Text 6"/>
          <p:cNvGrpSpPr/>
          <p:nvPr/>
        </p:nvGrpSpPr>
        <p:grpSpPr>
          <a:xfrm>
            <a:off x="566927" y="1835072"/>
            <a:ext cx="5440681" cy="2971801"/>
            <a:chOff x="0" y="0"/>
            <a:chExt cx="5440679" cy="2971800"/>
          </a:xfrm>
        </p:grpSpPr>
        <p:sp>
          <p:nvSpPr>
            <p:cNvPr id="384" name="Rounded Rectangle"/>
            <p:cNvSpPr/>
            <p:nvPr/>
          </p:nvSpPr>
          <p:spPr>
            <a:xfrm>
              <a:off x="0" y="0"/>
              <a:ext cx="5440680" cy="2971800"/>
            </a:xfrm>
            <a:prstGeom prst="roundRect">
              <a:avLst>
                <a:gd name="adj" fmla="val 16667"/>
              </a:avLst>
            </a:prstGeom>
            <a:solidFill>
              <a:srgbClr val="3B0D78"/>
            </a:solidFill>
            <a:ln w="12700" cap="flat">
              <a:solidFill>
                <a:srgbClr val="B899FF"/>
              </a:solidFill>
              <a:prstDash val="solid"/>
              <a:round/>
            </a:ln>
            <a:effectLst/>
          </p:spPr>
          <p:txBody>
            <a:bodyPr wrap="square" lIns="45719" tIns="45719" rIns="45719" bIns="45719" numCol="1" anchor="ctr">
              <a:noAutofit/>
            </a:bodyPr>
            <a:lstStyle/>
            <a:p>
              <a:pPr>
                <a:defRPr sz="1600"/>
              </a:pPr>
              <a:endParaRPr/>
            </a:p>
          </p:txBody>
        </p:sp>
        <p:sp>
          <p:nvSpPr>
            <p:cNvPr id="385" name="Audience task…"/>
            <p:cNvSpPr txBox="1"/>
            <p:nvPr/>
          </p:nvSpPr>
          <p:spPr>
            <a:xfrm>
              <a:off x="151421" y="151420"/>
              <a:ext cx="5137838" cy="266896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 tIns="2540" rIns="2540" bIns="2540" numCol="1" anchor="ctr">
              <a:normAutofit/>
            </a:bodyPr>
            <a:lstStyle/>
            <a:p>
              <a:pPr>
                <a:defRPr sz="2000" b="1">
                  <a:solidFill>
                    <a:srgbClr val="FFE66D"/>
                  </a:solidFill>
                </a:defRPr>
              </a:pPr>
              <a:r>
                <a:t>Audience task</a:t>
              </a:r>
            </a:p>
            <a:p>
              <a:pPr>
                <a:defRPr sz="2000" b="1">
                  <a:solidFill>
                    <a:srgbClr val="FFE66D"/>
                  </a:solidFill>
                </a:defRPr>
              </a:pPr>
              <a:r>
                <a:rPr sz="1500" b="0">
                  <a:solidFill>
                    <a:srgbClr val="FFFFFF"/>
                  </a:solidFill>
                </a:rPr>
                <a:t>Try a very short vocabulary review as learners.</a:t>
              </a:r>
            </a:p>
            <a:p>
              <a:pPr>
                <a:defRPr sz="2000" b="1">
                  <a:solidFill>
                    <a:srgbClr val="FFE66D"/>
                  </a:solidFill>
                </a:defRPr>
              </a:pPr>
              <a:endParaRPr sz="1500" b="0">
                <a:solidFill>
                  <a:srgbClr val="FFFFFF"/>
                </a:solidFill>
              </a:endParaRPr>
            </a:p>
            <a:p>
              <a:pPr>
                <a:defRPr sz="2000" b="1">
                  <a:solidFill>
                    <a:srgbClr val="FFE66D"/>
                  </a:solidFill>
                </a:defRPr>
              </a:pPr>
              <a:r>
                <a:rPr sz="1600">
                  <a:solidFill>
                    <a:srgbClr val="42E8E0"/>
                  </a:solidFill>
                </a:rPr>
                <a:t>Focus on the reasoning:</a:t>
              </a:r>
            </a:p>
            <a:p>
              <a:pPr>
                <a:defRPr sz="2000" b="1">
                  <a:solidFill>
                    <a:srgbClr val="FFE66D"/>
                  </a:solidFill>
                </a:defRPr>
              </a:pPr>
              <a:r>
                <a:rPr sz="1500" b="0">
                  <a:solidFill>
                    <a:srgbClr val="FFF8E7"/>
                  </a:solidFill>
                </a:rPr>
                <a:t>Which prefix, root, or suffix helped you choose the answer?</a:t>
              </a:r>
            </a:p>
          </p:txBody>
        </p:sp>
      </p:grpSp>
      <p:sp>
        <p:nvSpPr>
          <p:cNvPr id="387" name="Text 9">
            <a:hlinkClick r:id="rId3"/>
          </p:cNvPr>
          <p:cNvSpPr txBox="1"/>
          <p:nvPr/>
        </p:nvSpPr>
        <p:spPr>
          <a:xfrm>
            <a:off x="960119" y="5541264"/>
            <a:ext cx="10241282" cy="3474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algn="ctr">
              <a:defRPr sz="1100" u="sng">
                <a:solidFill>
                  <a:srgbClr val="0563C1"/>
                </a:solidFill>
                <a:uFill>
                  <a:solidFill>
                    <a:srgbClr val="0563C1"/>
                  </a:solidFill>
                </a:uFill>
                <a:hlinkClick r:id="rId3"/>
              </a:defRPr>
            </a:lvl1pPr>
          </a:lstStyle>
          <a:p>
            <a:pPr>
              <a:defRPr>
                <a:solidFill>
                  <a:srgbClr val="D5C3FF"/>
                </a:solidFill>
                <a:uFillTx/>
              </a:defRPr>
            </a:pPr>
            <a:r>
              <a:rPr>
                <a:solidFill>
                  <a:srgbClr val="0563C1"/>
                </a:solidFill>
                <a:uFill>
                  <a:solidFill>
                    <a:srgbClr val="0563C1"/>
                  </a:solidFill>
                </a:uFill>
                <a:hlinkClick r:id="rId3"/>
              </a:rPr>
              <a:t>https://create.kahoot.it/share/medical-terminology-challenge/d759f348-4dfb-4b0a-9826-74ea97efda8e</a:t>
            </a:r>
          </a:p>
        </p:txBody>
      </p:sp>
      <p:pic>
        <p:nvPicPr>
          <p:cNvPr id="388" name="pasted-movie.png" descr="pasted-movie.png"/>
          <p:cNvPicPr>
            <a:picLocks noChangeAspect="1"/>
          </p:cNvPicPr>
          <p:nvPr/>
        </p:nvPicPr>
        <p:blipFill>
          <a:blip r:embed="rId4"/>
          <a:stretch>
            <a:fillRect/>
          </a:stretch>
        </p:blipFill>
        <p:spPr>
          <a:xfrm>
            <a:off x="7107234" y="264218"/>
            <a:ext cx="4800601" cy="5023885"/>
          </a:xfrm>
          <a:prstGeom prst="rect">
            <a:avLst/>
          </a:prstGeom>
          <a:ln w="12700">
            <a:miter lim="400000"/>
          </a:ln>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2B006A"/>
        </a:solidFill>
        <a:effectLst/>
      </p:bgPr>
    </p:bg>
    <p:spTree>
      <p:nvGrpSpPr>
        <p:cNvPr id="1" name=""/>
        <p:cNvGrpSpPr/>
        <p:nvPr/>
      </p:nvGrpSpPr>
      <p:grpSpPr>
        <a:xfrm>
          <a:off x="0" y="0"/>
          <a:ext cx="0" cy="0"/>
          <a:chOff x="0" y="0"/>
          <a:chExt cx="0" cy="0"/>
        </a:xfrm>
      </p:grpSpPr>
      <p:sp>
        <p:nvSpPr>
          <p:cNvPr id="392" name="Shape 0"/>
          <p:cNvSpPr/>
          <p:nvPr/>
        </p:nvSpPr>
        <p:spPr>
          <a:xfrm>
            <a:off x="566927" y="429768"/>
            <a:ext cx="109729" cy="658369"/>
          </a:xfrm>
          <a:prstGeom prst="rect">
            <a:avLst/>
          </a:prstGeom>
          <a:solidFill>
            <a:srgbClr val="FFE66D"/>
          </a:solidFill>
          <a:ln w="12700">
            <a:solidFill>
              <a:srgbClr val="FFE66D"/>
            </a:solidFill>
          </a:ln>
        </p:spPr>
        <p:txBody>
          <a:bodyPr lIns="45719" rIns="45719"/>
          <a:lstStyle/>
          <a:p>
            <a:endParaRPr/>
          </a:p>
        </p:txBody>
      </p:sp>
      <p:sp>
        <p:nvSpPr>
          <p:cNvPr id="393" name="Text 1"/>
          <p:cNvSpPr txBox="1"/>
          <p:nvPr/>
        </p:nvSpPr>
        <p:spPr>
          <a:xfrm>
            <a:off x="786383" y="347472"/>
            <a:ext cx="10698482" cy="5303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a:defRPr sz="3000" b="1">
                <a:solidFill>
                  <a:srgbClr val="FFFFFF"/>
                </a:solidFill>
              </a:defRPr>
            </a:lvl1pPr>
          </a:lstStyle>
          <a:p>
            <a:r>
              <a:t>Limitations and next steps</a:t>
            </a:r>
          </a:p>
        </p:txBody>
      </p:sp>
      <p:sp>
        <p:nvSpPr>
          <p:cNvPr id="394" name="Text 2"/>
          <p:cNvSpPr txBox="1"/>
          <p:nvPr/>
        </p:nvSpPr>
        <p:spPr>
          <a:xfrm>
            <a:off x="804671" y="960119"/>
            <a:ext cx="10607042" cy="2926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a:defRPr sz="1300" b="1">
                <a:solidFill>
                  <a:srgbClr val="FFE66D"/>
                </a:solidFill>
              </a:defRPr>
            </a:lvl1pPr>
          </a:lstStyle>
          <a:p>
            <a:r>
              <a:t>Careful claims make the curriculum proposal stronger</a:t>
            </a:r>
          </a:p>
        </p:txBody>
      </p:sp>
      <p:grpSp>
        <p:nvGrpSpPr>
          <p:cNvPr id="397" name="Text 3"/>
          <p:cNvGrpSpPr/>
          <p:nvPr/>
        </p:nvGrpSpPr>
        <p:grpSpPr>
          <a:xfrm>
            <a:off x="621791" y="1344167"/>
            <a:ext cx="2286001" cy="237744"/>
            <a:chOff x="0" y="0"/>
            <a:chExt cx="2286000" cy="237742"/>
          </a:xfrm>
        </p:grpSpPr>
        <p:sp>
          <p:nvSpPr>
            <p:cNvPr id="395" name="Rectangle"/>
            <p:cNvSpPr/>
            <p:nvPr/>
          </p:nvSpPr>
          <p:spPr>
            <a:xfrm>
              <a:off x="0" y="0"/>
              <a:ext cx="2286000" cy="237743"/>
            </a:xfrm>
            <a:prstGeom prst="rect">
              <a:avLst/>
            </a:prstGeom>
            <a:solidFill>
              <a:srgbClr val="FFE66D"/>
            </a:solidFill>
            <a:ln w="12700" cap="flat">
              <a:noFill/>
              <a:miter lim="400000"/>
            </a:ln>
            <a:effectLst/>
          </p:spPr>
          <p:txBody>
            <a:bodyPr wrap="square" lIns="45719" tIns="45719" rIns="45719" bIns="45719" numCol="1" anchor="ctr">
              <a:noAutofit/>
            </a:bodyPr>
            <a:lstStyle/>
            <a:p>
              <a:pPr algn="ctr">
                <a:defRPr sz="1000"/>
              </a:pPr>
              <a:endParaRPr/>
            </a:p>
          </p:txBody>
        </p:sp>
        <p:sp>
          <p:nvSpPr>
            <p:cNvPr id="396" name="LIMITATIONS"/>
            <p:cNvSpPr txBox="1"/>
            <p:nvPr/>
          </p:nvSpPr>
          <p:spPr>
            <a:xfrm>
              <a:off x="0" y="0"/>
              <a:ext cx="2286000" cy="23774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7" tIns="507" rIns="507" bIns="507" numCol="1" anchor="ctr">
              <a:normAutofit/>
            </a:bodyPr>
            <a:lstStyle>
              <a:lvl1pPr algn="ctr">
                <a:defRPr sz="1000" b="1">
                  <a:solidFill>
                    <a:srgbClr val="1A003D"/>
                  </a:solidFill>
                </a:defRPr>
              </a:lvl1pPr>
            </a:lstStyle>
            <a:p>
              <a:r>
                <a:t>LIMITATIONS</a:t>
              </a:r>
            </a:p>
          </p:txBody>
        </p:sp>
      </p:grpSp>
      <p:sp>
        <p:nvSpPr>
          <p:cNvPr id="398" name="Text 4"/>
          <p:cNvSpPr txBox="1"/>
          <p:nvPr/>
        </p:nvSpPr>
        <p:spPr>
          <a:xfrm>
            <a:off x="621791" y="6529323"/>
            <a:ext cx="420624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a:solidFill>
                  <a:srgbClr val="D5C3FF"/>
                </a:solidFill>
              </a:defRPr>
            </a:lvl1pPr>
          </a:lstStyle>
          <a:p>
            <a:r>
              <a:t>JASMEE 2026 | Shimazaki | 15</a:t>
            </a:r>
          </a:p>
        </p:txBody>
      </p:sp>
      <p:sp>
        <p:nvSpPr>
          <p:cNvPr id="399" name="Text 5"/>
          <p:cNvSpPr txBox="1"/>
          <p:nvPr/>
        </p:nvSpPr>
        <p:spPr>
          <a:xfrm>
            <a:off x="6720840" y="6510528"/>
            <a:ext cx="4800601" cy="16459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algn="r">
              <a:defRPr sz="700" i="1">
                <a:solidFill>
                  <a:srgbClr val="D5C3FF"/>
                </a:solidFill>
              </a:defRPr>
            </a:lvl1pPr>
          </a:lstStyle>
          <a:p>
            <a:r>
              <a:t>Limitations stated from the exploratory design</a:t>
            </a:r>
          </a:p>
        </p:txBody>
      </p:sp>
      <p:grpSp>
        <p:nvGrpSpPr>
          <p:cNvPr id="402" name="Text 6"/>
          <p:cNvGrpSpPr/>
          <p:nvPr/>
        </p:nvGrpSpPr>
        <p:grpSpPr>
          <a:xfrm>
            <a:off x="868680" y="1691639"/>
            <a:ext cx="5074921" cy="4069081"/>
            <a:chOff x="0" y="0"/>
            <a:chExt cx="5074920" cy="4069079"/>
          </a:xfrm>
        </p:grpSpPr>
        <p:sp>
          <p:nvSpPr>
            <p:cNvPr id="400" name="Rounded Rectangle"/>
            <p:cNvSpPr/>
            <p:nvPr/>
          </p:nvSpPr>
          <p:spPr>
            <a:xfrm>
              <a:off x="0" y="0"/>
              <a:ext cx="5074921" cy="4069080"/>
            </a:xfrm>
            <a:prstGeom prst="roundRect">
              <a:avLst>
                <a:gd name="adj" fmla="val 16667"/>
              </a:avLst>
            </a:prstGeom>
            <a:solidFill>
              <a:srgbClr val="1A003D"/>
            </a:solidFill>
            <a:ln w="12700" cap="flat">
              <a:solidFill>
                <a:srgbClr val="FFE66D"/>
              </a:solidFill>
              <a:prstDash val="solid"/>
              <a:round/>
            </a:ln>
            <a:effectLst/>
          </p:spPr>
          <p:txBody>
            <a:bodyPr wrap="square" lIns="45719" tIns="45719" rIns="45719" bIns="45719" numCol="1" anchor="ctr">
              <a:noAutofit/>
            </a:bodyPr>
            <a:lstStyle/>
            <a:p>
              <a:pPr>
                <a:defRPr sz="1600"/>
              </a:pPr>
              <a:endParaRPr/>
            </a:p>
          </p:txBody>
        </p:sp>
        <p:sp>
          <p:nvSpPr>
            <p:cNvPr id="401" name="What this presentation does not claim…"/>
            <p:cNvSpPr txBox="1"/>
            <p:nvPr/>
          </p:nvSpPr>
          <p:spPr>
            <a:xfrm>
              <a:off x="204985" y="204985"/>
              <a:ext cx="4664950" cy="365911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175" tIns="3175" rIns="3175" bIns="3175" numCol="1" anchor="ctr">
              <a:normAutofit/>
            </a:bodyPr>
            <a:lstStyle/>
            <a:p>
              <a:pPr>
                <a:defRPr b="1">
                  <a:solidFill>
                    <a:srgbClr val="FFE66D"/>
                  </a:solidFill>
                </a:defRPr>
              </a:pPr>
              <a:r>
                <a:t>What this presentation does not claim</a:t>
              </a:r>
            </a:p>
            <a:p>
              <a:pPr>
                <a:defRPr b="1">
                  <a:solidFill>
                    <a:srgbClr val="FFE66D"/>
                  </a:solidFill>
                </a:defRPr>
              </a:pPr>
              <a:r>
                <a:rPr sz="1400" b="0">
                  <a:solidFill>
                    <a:srgbClr val="FFFFFF"/>
                  </a:solidFill>
                </a:rPr>
                <a:t>• It is not direct evidence from medical students.</a:t>
              </a:r>
            </a:p>
            <a:p>
              <a:pPr>
                <a:defRPr b="1">
                  <a:solidFill>
                    <a:srgbClr val="FFE66D"/>
                  </a:solidFill>
                </a:defRPr>
              </a:pPr>
              <a:r>
                <a:rPr sz="1400" b="0">
                  <a:solidFill>
                    <a:srgbClr val="FFFFFF"/>
                  </a:solidFill>
                </a:rPr>
                <a:t>• The Bulgarian study was small and short.</a:t>
              </a:r>
            </a:p>
            <a:p>
              <a:pPr>
                <a:defRPr b="1">
                  <a:solidFill>
                    <a:srgbClr val="FFE66D"/>
                  </a:solidFill>
                </a:defRPr>
              </a:pPr>
              <a:r>
                <a:rPr sz="1400" b="0">
                  <a:solidFill>
                    <a:srgbClr val="FFFFFF"/>
                  </a:solidFill>
                </a:rPr>
                <a:t>• Long-term retention and pronunciation gains were not measured.</a:t>
              </a:r>
            </a:p>
          </p:txBody>
        </p:sp>
      </p:grpSp>
      <p:sp>
        <p:nvSpPr>
          <p:cNvPr id="403" name="Text 7"/>
          <p:cNvSpPr txBox="1"/>
          <p:nvPr/>
        </p:nvSpPr>
        <p:spPr>
          <a:xfrm>
            <a:off x="1170432" y="4956047"/>
            <a:ext cx="4297680" cy="2926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defTabSz="786384">
              <a:defRPr sz="1204" b="1">
                <a:solidFill>
                  <a:srgbClr val="42E8E0"/>
                </a:solidFill>
              </a:defRPr>
            </a:lvl1pPr>
          </a:lstStyle>
          <a:p>
            <a:r>
              <a:t>So the study is best used as a source of design principles.</a:t>
            </a:r>
          </a:p>
        </p:txBody>
      </p:sp>
      <p:grpSp>
        <p:nvGrpSpPr>
          <p:cNvPr id="406" name="Text 8"/>
          <p:cNvGrpSpPr/>
          <p:nvPr/>
        </p:nvGrpSpPr>
        <p:grpSpPr>
          <a:xfrm>
            <a:off x="6400800" y="1691639"/>
            <a:ext cx="4846321" cy="4069081"/>
            <a:chOff x="0" y="0"/>
            <a:chExt cx="4846320" cy="4069079"/>
          </a:xfrm>
        </p:grpSpPr>
        <p:sp>
          <p:nvSpPr>
            <p:cNvPr id="404" name="Rounded Rectangle"/>
            <p:cNvSpPr/>
            <p:nvPr/>
          </p:nvSpPr>
          <p:spPr>
            <a:xfrm>
              <a:off x="0" y="0"/>
              <a:ext cx="4846321" cy="4069080"/>
            </a:xfrm>
            <a:prstGeom prst="roundRect">
              <a:avLst>
                <a:gd name="adj" fmla="val 16667"/>
              </a:avLst>
            </a:prstGeom>
            <a:solidFill>
              <a:srgbClr val="3B0D78"/>
            </a:solidFill>
            <a:ln w="12700" cap="flat">
              <a:solidFill>
                <a:srgbClr val="B899FF"/>
              </a:solidFill>
              <a:prstDash val="solid"/>
              <a:round/>
            </a:ln>
            <a:effectLst/>
          </p:spPr>
          <p:txBody>
            <a:bodyPr wrap="square" lIns="45719" tIns="45719" rIns="45719" bIns="45719" numCol="1" anchor="ctr">
              <a:noAutofit/>
            </a:bodyPr>
            <a:lstStyle/>
            <a:p>
              <a:pPr>
                <a:defRPr sz="1600"/>
              </a:pPr>
              <a:endParaRPr/>
            </a:p>
          </p:txBody>
        </p:sp>
        <p:sp>
          <p:nvSpPr>
            <p:cNvPr id="405" name="Next steps for EMP…"/>
            <p:cNvSpPr txBox="1"/>
            <p:nvPr/>
          </p:nvSpPr>
          <p:spPr>
            <a:xfrm>
              <a:off x="204985" y="204985"/>
              <a:ext cx="4436350" cy="365911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175" tIns="3175" rIns="3175" bIns="3175" numCol="1" anchor="ctr">
              <a:normAutofit/>
            </a:bodyPr>
            <a:lstStyle/>
            <a:p>
              <a:pPr>
                <a:defRPr b="1">
                  <a:solidFill>
                    <a:srgbClr val="FFE66D"/>
                  </a:solidFill>
                </a:defRPr>
              </a:pPr>
              <a:r>
                <a:t>Next steps for EMP</a:t>
              </a:r>
            </a:p>
            <a:p>
              <a:pPr>
                <a:defRPr b="1">
                  <a:solidFill>
                    <a:srgbClr val="FFE66D"/>
                  </a:solidFill>
                </a:defRPr>
              </a:pPr>
              <a:r>
                <a:rPr sz="1400" b="0">
                  <a:solidFill>
                    <a:srgbClr val="FFFFFF"/>
                  </a:solidFill>
                </a:rPr>
                <a:t>• Collect data from medical and health-science students.</a:t>
              </a:r>
            </a:p>
            <a:p>
              <a:pPr>
                <a:defRPr b="1">
                  <a:solidFill>
                    <a:srgbClr val="FFE66D"/>
                  </a:solidFill>
                </a:defRPr>
              </a:pPr>
              <a:r>
                <a:rPr sz="1400" b="0">
                  <a:solidFill>
                    <a:srgbClr val="FFFFFF"/>
                  </a:solidFill>
                </a:rPr>
                <a:t>• Test word-part + pronunciation routines.</a:t>
              </a:r>
            </a:p>
            <a:p>
              <a:pPr>
                <a:defRPr b="1">
                  <a:solidFill>
                    <a:srgbClr val="FFE66D"/>
                  </a:solidFill>
                </a:defRPr>
              </a:pPr>
              <a:r>
                <a:rPr sz="1400" b="0">
                  <a:solidFill>
                    <a:srgbClr val="FFFFFF"/>
                  </a:solidFill>
                </a:rPr>
                <a:t>• Create a corpus-informed priority list.</a:t>
              </a:r>
            </a:p>
            <a:p>
              <a:pPr>
                <a:defRPr b="1">
                  <a:solidFill>
                    <a:srgbClr val="FFE66D"/>
                  </a:solidFill>
                </a:defRPr>
              </a:pPr>
              <a:r>
                <a:rPr sz="1400" b="0">
                  <a:solidFill>
                    <a:srgbClr val="FFFFFF"/>
                  </a:solidFill>
                </a:rPr>
                <a:t>• Link vocabulary learning to patient-friendly explanations.</a:t>
              </a:r>
            </a:p>
          </p:txBody>
        </p:sp>
      </p:gr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2B006A"/>
        </a:solidFill>
        <a:effectLst/>
      </p:bgPr>
    </p:bg>
    <p:spTree>
      <p:nvGrpSpPr>
        <p:cNvPr id="1" name=""/>
        <p:cNvGrpSpPr/>
        <p:nvPr/>
      </p:nvGrpSpPr>
      <p:grpSpPr>
        <a:xfrm>
          <a:off x="0" y="0"/>
          <a:ext cx="0" cy="0"/>
          <a:chOff x="0" y="0"/>
          <a:chExt cx="0" cy="0"/>
        </a:xfrm>
      </p:grpSpPr>
      <p:sp>
        <p:nvSpPr>
          <p:cNvPr id="410" name="Shape 0"/>
          <p:cNvSpPr/>
          <p:nvPr/>
        </p:nvSpPr>
        <p:spPr>
          <a:xfrm>
            <a:off x="566927" y="429768"/>
            <a:ext cx="109729" cy="658369"/>
          </a:xfrm>
          <a:prstGeom prst="rect">
            <a:avLst/>
          </a:prstGeom>
          <a:solidFill>
            <a:srgbClr val="FFE66D"/>
          </a:solidFill>
          <a:ln w="12700">
            <a:solidFill>
              <a:srgbClr val="FFE66D"/>
            </a:solidFill>
          </a:ln>
        </p:spPr>
        <p:txBody>
          <a:bodyPr lIns="45719" rIns="45719"/>
          <a:lstStyle/>
          <a:p>
            <a:endParaRPr/>
          </a:p>
        </p:txBody>
      </p:sp>
      <p:sp>
        <p:nvSpPr>
          <p:cNvPr id="411" name="Text 1"/>
          <p:cNvSpPr txBox="1"/>
          <p:nvPr/>
        </p:nvSpPr>
        <p:spPr>
          <a:xfrm>
            <a:off x="786383" y="347472"/>
            <a:ext cx="10698482" cy="5303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a:defRPr sz="3000" b="1">
                <a:solidFill>
                  <a:srgbClr val="FFFFFF"/>
                </a:solidFill>
              </a:defRPr>
            </a:lvl1pPr>
          </a:lstStyle>
          <a:p>
            <a:r>
              <a:t>Takeaways for EMP teachers</a:t>
            </a:r>
          </a:p>
        </p:txBody>
      </p:sp>
      <p:sp>
        <p:nvSpPr>
          <p:cNvPr id="412" name="Text 2"/>
          <p:cNvSpPr txBox="1"/>
          <p:nvPr/>
        </p:nvSpPr>
        <p:spPr>
          <a:xfrm>
            <a:off x="804671" y="960119"/>
            <a:ext cx="10607042" cy="2926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a:defRPr sz="1300" b="1">
                <a:solidFill>
                  <a:srgbClr val="FFE66D"/>
                </a:solidFill>
              </a:defRPr>
            </a:lvl1pPr>
          </a:lstStyle>
          <a:p>
            <a:r>
              <a:t>Affixation can become a curriculum-design tool</a:t>
            </a:r>
          </a:p>
        </p:txBody>
      </p:sp>
      <p:grpSp>
        <p:nvGrpSpPr>
          <p:cNvPr id="415" name="Text 3"/>
          <p:cNvGrpSpPr/>
          <p:nvPr/>
        </p:nvGrpSpPr>
        <p:grpSpPr>
          <a:xfrm>
            <a:off x="621791" y="1344167"/>
            <a:ext cx="2286001" cy="237744"/>
            <a:chOff x="0" y="0"/>
            <a:chExt cx="2286000" cy="237742"/>
          </a:xfrm>
        </p:grpSpPr>
        <p:sp>
          <p:nvSpPr>
            <p:cNvPr id="413" name="Rectangle"/>
            <p:cNvSpPr/>
            <p:nvPr/>
          </p:nvSpPr>
          <p:spPr>
            <a:xfrm>
              <a:off x="0" y="0"/>
              <a:ext cx="2286000" cy="237743"/>
            </a:xfrm>
            <a:prstGeom prst="rect">
              <a:avLst/>
            </a:prstGeom>
            <a:solidFill>
              <a:srgbClr val="FFE66D"/>
            </a:solidFill>
            <a:ln w="12700" cap="flat">
              <a:noFill/>
              <a:miter lim="400000"/>
            </a:ln>
            <a:effectLst/>
          </p:spPr>
          <p:txBody>
            <a:bodyPr wrap="square" lIns="45719" tIns="45719" rIns="45719" bIns="45719" numCol="1" anchor="ctr">
              <a:noAutofit/>
            </a:bodyPr>
            <a:lstStyle/>
            <a:p>
              <a:pPr algn="ctr">
                <a:defRPr sz="1000"/>
              </a:pPr>
              <a:endParaRPr/>
            </a:p>
          </p:txBody>
        </p:sp>
        <p:sp>
          <p:nvSpPr>
            <p:cNvPr id="414" name="FINAL MESSAGE"/>
            <p:cNvSpPr txBox="1"/>
            <p:nvPr/>
          </p:nvSpPr>
          <p:spPr>
            <a:xfrm>
              <a:off x="0" y="0"/>
              <a:ext cx="2286000" cy="23774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7" tIns="507" rIns="507" bIns="507" numCol="1" anchor="ctr">
              <a:normAutofit/>
            </a:bodyPr>
            <a:lstStyle>
              <a:lvl1pPr algn="ctr">
                <a:defRPr sz="1000" b="1">
                  <a:solidFill>
                    <a:srgbClr val="1A003D"/>
                  </a:solidFill>
                </a:defRPr>
              </a:lvl1pPr>
            </a:lstStyle>
            <a:p>
              <a:r>
                <a:t>FINAL MESSAGE</a:t>
              </a:r>
            </a:p>
          </p:txBody>
        </p:sp>
      </p:grpSp>
      <p:sp>
        <p:nvSpPr>
          <p:cNvPr id="416" name="Text 4"/>
          <p:cNvSpPr txBox="1"/>
          <p:nvPr/>
        </p:nvSpPr>
        <p:spPr>
          <a:xfrm>
            <a:off x="621791" y="6529323"/>
            <a:ext cx="420624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a:solidFill>
                  <a:srgbClr val="D5C3FF"/>
                </a:solidFill>
              </a:defRPr>
            </a:lvl1pPr>
          </a:lstStyle>
          <a:p>
            <a:r>
              <a:t>JASMEE 2026 | Shimazaki | 16</a:t>
            </a:r>
          </a:p>
        </p:txBody>
      </p:sp>
      <p:grpSp>
        <p:nvGrpSpPr>
          <p:cNvPr id="419" name="Text 5"/>
          <p:cNvGrpSpPr/>
          <p:nvPr/>
        </p:nvGrpSpPr>
        <p:grpSpPr>
          <a:xfrm>
            <a:off x="914400" y="1783079"/>
            <a:ext cx="502920" cy="502921"/>
            <a:chOff x="0" y="0"/>
            <a:chExt cx="502919" cy="502919"/>
          </a:xfrm>
        </p:grpSpPr>
        <p:sp>
          <p:nvSpPr>
            <p:cNvPr id="417" name="Rounded Rectangle"/>
            <p:cNvSpPr/>
            <p:nvPr/>
          </p:nvSpPr>
          <p:spPr>
            <a:xfrm>
              <a:off x="0" y="0"/>
              <a:ext cx="502920" cy="502920"/>
            </a:xfrm>
            <a:prstGeom prst="roundRect">
              <a:avLst>
                <a:gd name="adj" fmla="val 16667"/>
              </a:avLst>
            </a:prstGeom>
            <a:solidFill>
              <a:srgbClr val="FFE66D"/>
            </a:solidFill>
            <a:ln w="12700" cap="flat">
              <a:noFill/>
              <a:miter lim="400000"/>
            </a:ln>
            <a:effectLst/>
          </p:spPr>
          <p:txBody>
            <a:bodyPr wrap="square" lIns="45719" tIns="45719" rIns="45719" bIns="45719" numCol="1" anchor="ctr">
              <a:noAutofit/>
            </a:bodyPr>
            <a:lstStyle/>
            <a:p>
              <a:pPr algn="ctr">
                <a:defRPr sz="2500"/>
              </a:pPr>
              <a:endParaRPr/>
            </a:p>
          </p:txBody>
        </p:sp>
        <p:sp>
          <p:nvSpPr>
            <p:cNvPr id="418" name="1"/>
            <p:cNvSpPr txBox="1"/>
            <p:nvPr/>
          </p:nvSpPr>
          <p:spPr>
            <a:xfrm>
              <a:off x="24549" y="24549"/>
              <a:ext cx="453821" cy="45382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normAutofit/>
            </a:bodyPr>
            <a:lstStyle>
              <a:lvl1pPr algn="ctr">
                <a:defRPr sz="2500" b="1">
                  <a:solidFill>
                    <a:srgbClr val="1A003D"/>
                  </a:solidFill>
                </a:defRPr>
              </a:lvl1pPr>
            </a:lstStyle>
            <a:p>
              <a:r>
                <a:t>1</a:t>
              </a:r>
            </a:p>
          </p:txBody>
        </p:sp>
      </p:grpSp>
      <p:sp>
        <p:nvSpPr>
          <p:cNvPr id="420" name="Text 6"/>
          <p:cNvSpPr txBox="1"/>
          <p:nvPr/>
        </p:nvSpPr>
        <p:spPr>
          <a:xfrm>
            <a:off x="1664207" y="1856232"/>
            <a:ext cx="9052561" cy="32918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a:defRPr sz="2100" b="1">
                <a:solidFill>
                  <a:srgbClr val="FFFFFF"/>
                </a:solidFill>
              </a:defRPr>
            </a:lvl1pPr>
          </a:lstStyle>
          <a:p>
            <a:r>
              <a:t>Medical vocabulary can be taught as systems, not only as lists.</a:t>
            </a:r>
          </a:p>
        </p:txBody>
      </p:sp>
      <p:grpSp>
        <p:nvGrpSpPr>
          <p:cNvPr id="423" name="Text 7"/>
          <p:cNvGrpSpPr/>
          <p:nvPr/>
        </p:nvGrpSpPr>
        <p:grpSpPr>
          <a:xfrm>
            <a:off x="914400" y="2743200"/>
            <a:ext cx="502920" cy="502920"/>
            <a:chOff x="0" y="0"/>
            <a:chExt cx="502919" cy="502919"/>
          </a:xfrm>
        </p:grpSpPr>
        <p:sp>
          <p:nvSpPr>
            <p:cNvPr id="421" name="Rounded Rectangle"/>
            <p:cNvSpPr/>
            <p:nvPr/>
          </p:nvSpPr>
          <p:spPr>
            <a:xfrm>
              <a:off x="0" y="0"/>
              <a:ext cx="502920" cy="502920"/>
            </a:xfrm>
            <a:prstGeom prst="roundRect">
              <a:avLst>
                <a:gd name="adj" fmla="val 16667"/>
              </a:avLst>
            </a:prstGeom>
            <a:solidFill>
              <a:srgbClr val="FFE66D"/>
            </a:solidFill>
            <a:ln w="12700" cap="flat">
              <a:noFill/>
              <a:miter lim="400000"/>
            </a:ln>
            <a:effectLst/>
          </p:spPr>
          <p:txBody>
            <a:bodyPr wrap="square" lIns="45719" tIns="45719" rIns="45719" bIns="45719" numCol="1" anchor="ctr">
              <a:noAutofit/>
            </a:bodyPr>
            <a:lstStyle/>
            <a:p>
              <a:pPr algn="ctr">
                <a:defRPr sz="2500"/>
              </a:pPr>
              <a:endParaRPr/>
            </a:p>
          </p:txBody>
        </p:sp>
        <p:sp>
          <p:nvSpPr>
            <p:cNvPr id="422" name="2"/>
            <p:cNvSpPr txBox="1"/>
            <p:nvPr/>
          </p:nvSpPr>
          <p:spPr>
            <a:xfrm>
              <a:off x="24549" y="24549"/>
              <a:ext cx="453821" cy="45382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normAutofit/>
            </a:bodyPr>
            <a:lstStyle>
              <a:lvl1pPr algn="ctr">
                <a:defRPr sz="2500" b="1">
                  <a:solidFill>
                    <a:srgbClr val="1A003D"/>
                  </a:solidFill>
                </a:defRPr>
              </a:lvl1pPr>
            </a:lstStyle>
            <a:p>
              <a:r>
                <a:t>2</a:t>
              </a:r>
            </a:p>
          </p:txBody>
        </p:sp>
      </p:grpSp>
      <p:sp>
        <p:nvSpPr>
          <p:cNvPr id="424" name="Text 8"/>
          <p:cNvSpPr txBox="1"/>
          <p:nvPr/>
        </p:nvSpPr>
        <p:spPr>
          <a:xfrm>
            <a:off x="1664207" y="2816351"/>
            <a:ext cx="9052561" cy="32918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a:defRPr sz="2100" b="1">
                <a:solidFill>
                  <a:srgbClr val="FFFFFF"/>
                </a:solidFill>
              </a:defRPr>
            </a:lvl1pPr>
          </a:lstStyle>
          <a:p>
            <a:r>
              <a:t>A shared affixation-focused core can support EMP curriculum design.</a:t>
            </a:r>
          </a:p>
        </p:txBody>
      </p:sp>
      <p:grpSp>
        <p:nvGrpSpPr>
          <p:cNvPr id="427" name="Text 9"/>
          <p:cNvGrpSpPr/>
          <p:nvPr/>
        </p:nvGrpSpPr>
        <p:grpSpPr>
          <a:xfrm>
            <a:off x="914400" y="3703320"/>
            <a:ext cx="502920" cy="502921"/>
            <a:chOff x="0" y="0"/>
            <a:chExt cx="502919" cy="502919"/>
          </a:xfrm>
        </p:grpSpPr>
        <p:sp>
          <p:nvSpPr>
            <p:cNvPr id="425" name="Rounded Rectangle"/>
            <p:cNvSpPr/>
            <p:nvPr/>
          </p:nvSpPr>
          <p:spPr>
            <a:xfrm>
              <a:off x="0" y="0"/>
              <a:ext cx="502920" cy="502920"/>
            </a:xfrm>
            <a:prstGeom prst="roundRect">
              <a:avLst>
                <a:gd name="adj" fmla="val 16667"/>
              </a:avLst>
            </a:prstGeom>
            <a:solidFill>
              <a:srgbClr val="FFE66D"/>
            </a:solidFill>
            <a:ln w="12700" cap="flat">
              <a:noFill/>
              <a:miter lim="400000"/>
            </a:ln>
            <a:effectLst/>
          </p:spPr>
          <p:txBody>
            <a:bodyPr wrap="square" lIns="45719" tIns="45719" rIns="45719" bIns="45719" numCol="1" anchor="ctr">
              <a:noAutofit/>
            </a:bodyPr>
            <a:lstStyle/>
            <a:p>
              <a:pPr algn="ctr">
                <a:defRPr sz="2500"/>
              </a:pPr>
              <a:endParaRPr/>
            </a:p>
          </p:txBody>
        </p:sp>
        <p:sp>
          <p:nvSpPr>
            <p:cNvPr id="426" name="3"/>
            <p:cNvSpPr txBox="1"/>
            <p:nvPr/>
          </p:nvSpPr>
          <p:spPr>
            <a:xfrm>
              <a:off x="24549" y="24549"/>
              <a:ext cx="453821" cy="45382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normAutofit/>
            </a:bodyPr>
            <a:lstStyle>
              <a:lvl1pPr algn="ctr">
                <a:defRPr sz="2500" b="1">
                  <a:solidFill>
                    <a:srgbClr val="1A003D"/>
                  </a:solidFill>
                </a:defRPr>
              </a:lvl1pPr>
            </a:lstStyle>
            <a:p>
              <a:r>
                <a:t>3</a:t>
              </a:r>
            </a:p>
          </p:txBody>
        </p:sp>
      </p:grpSp>
      <p:sp>
        <p:nvSpPr>
          <p:cNvPr id="428" name="Text 10"/>
          <p:cNvSpPr txBox="1"/>
          <p:nvPr/>
        </p:nvSpPr>
        <p:spPr>
          <a:xfrm>
            <a:off x="1664207" y="3776471"/>
            <a:ext cx="9052561" cy="32918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a:defRPr sz="2100" b="1">
                <a:solidFill>
                  <a:srgbClr val="FFFFFF"/>
                </a:solidFill>
              </a:defRPr>
            </a:lvl1pPr>
          </a:lstStyle>
          <a:p>
            <a:r>
              <a:t>Pronunciation can connect form, meaning, and sound.</a:t>
            </a:r>
          </a:p>
        </p:txBody>
      </p:sp>
      <p:grpSp>
        <p:nvGrpSpPr>
          <p:cNvPr id="431" name="Text 11"/>
          <p:cNvGrpSpPr/>
          <p:nvPr/>
        </p:nvGrpSpPr>
        <p:grpSpPr>
          <a:xfrm>
            <a:off x="960119" y="4846320"/>
            <a:ext cx="1920241" cy="256033"/>
            <a:chOff x="0" y="0"/>
            <a:chExt cx="1920239" cy="256031"/>
          </a:xfrm>
        </p:grpSpPr>
        <p:sp>
          <p:nvSpPr>
            <p:cNvPr id="429" name="Rounded Rectangle"/>
            <p:cNvSpPr/>
            <p:nvPr/>
          </p:nvSpPr>
          <p:spPr>
            <a:xfrm>
              <a:off x="0" y="0"/>
              <a:ext cx="1920240" cy="256032"/>
            </a:xfrm>
            <a:prstGeom prst="roundRect">
              <a:avLst>
                <a:gd name="adj" fmla="val 16667"/>
              </a:avLst>
            </a:prstGeom>
            <a:solidFill>
              <a:srgbClr val="FFE66D"/>
            </a:solidFill>
            <a:ln w="12700" cap="flat">
              <a:noFill/>
              <a:miter lim="400000"/>
            </a:ln>
            <a:effectLst/>
          </p:spPr>
          <p:txBody>
            <a:bodyPr wrap="square" lIns="45719" tIns="45719" rIns="45719" bIns="45719" numCol="1" anchor="ctr">
              <a:noAutofit/>
            </a:bodyPr>
            <a:lstStyle/>
            <a:p>
              <a:pPr algn="ctr">
                <a:defRPr sz="1300"/>
              </a:pPr>
              <a:endParaRPr/>
            </a:p>
          </p:txBody>
        </p:sp>
        <p:sp>
          <p:nvSpPr>
            <p:cNvPr id="430" name="Classroom cycle"/>
            <p:cNvSpPr txBox="1"/>
            <p:nvPr/>
          </p:nvSpPr>
          <p:spPr>
            <a:xfrm>
              <a:off x="12497" y="12498"/>
              <a:ext cx="1895246" cy="23103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80" tIns="380" rIns="380" bIns="380" numCol="1" anchor="ctr">
              <a:normAutofit/>
            </a:bodyPr>
            <a:lstStyle>
              <a:lvl1pPr algn="ctr">
                <a:defRPr sz="1300" b="1">
                  <a:solidFill>
                    <a:srgbClr val="1A003D"/>
                  </a:solidFill>
                </a:defRPr>
              </a:lvl1pPr>
            </a:lstStyle>
            <a:p>
              <a:r>
                <a:t>Classroom cycle</a:t>
              </a:r>
            </a:p>
          </p:txBody>
        </p:sp>
      </p:grpSp>
      <p:sp>
        <p:nvSpPr>
          <p:cNvPr id="432" name="Text 12"/>
          <p:cNvSpPr txBox="1"/>
          <p:nvPr/>
        </p:nvSpPr>
        <p:spPr>
          <a:xfrm>
            <a:off x="3182111" y="4809744"/>
            <a:ext cx="7132320" cy="32918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a:defRPr sz="2100" b="1">
                <a:solidFill>
                  <a:srgbClr val="42E8E0"/>
                </a:solidFill>
              </a:defRPr>
            </a:lvl1pPr>
          </a:lstStyle>
          <a:p>
            <a:r>
              <a:t>Notice → Decode → Learn → Review → Continue</a:t>
            </a:r>
          </a:p>
        </p:txBody>
      </p:sp>
      <p:sp>
        <p:nvSpPr>
          <p:cNvPr id="433" name="Text 13"/>
          <p:cNvSpPr txBox="1"/>
          <p:nvPr/>
        </p:nvSpPr>
        <p:spPr>
          <a:xfrm>
            <a:off x="960120" y="5596128"/>
            <a:ext cx="9966960" cy="5669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p>
            <a:pPr defTabSz="813816">
              <a:defRPr sz="1869" b="1">
                <a:solidFill>
                  <a:srgbClr val="FFE66D"/>
                </a:solidFill>
              </a:defRPr>
            </a:pPr>
            <a:r>
              <a:t>Affixation is not just word analysis.</a:t>
            </a:r>
          </a:p>
          <a:p>
            <a:pPr defTabSz="813816">
              <a:defRPr sz="1869" b="1">
                <a:solidFill>
                  <a:srgbClr val="FFE66D"/>
                </a:solidFill>
              </a:defRPr>
            </a:pPr>
            <a:r>
              <a:t>It is a way to design a shared EMP vocabulary foundation.</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2B006A"/>
        </a:solidFill>
        <a:effectLst/>
      </p:bgPr>
    </p:bg>
    <p:spTree>
      <p:nvGrpSpPr>
        <p:cNvPr id="1" name=""/>
        <p:cNvGrpSpPr/>
        <p:nvPr/>
      </p:nvGrpSpPr>
      <p:grpSpPr>
        <a:xfrm>
          <a:off x="0" y="0"/>
          <a:ext cx="0" cy="0"/>
          <a:chOff x="0" y="0"/>
          <a:chExt cx="0" cy="0"/>
        </a:xfrm>
      </p:grpSpPr>
      <p:sp>
        <p:nvSpPr>
          <p:cNvPr id="437" name="Shape 0"/>
          <p:cNvSpPr/>
          <p:nvPr/>
        </p:nvSpPr>
        <p:spPr>
          <a:xfrm>
            <a:off x="566927" y="429768"/>
            <a:ext cx="109729" cy="658369"/>
          </a:xfrm>
          <a:prstGeom prst="rect">
            <a:avLst/>
          </a:prstGeom>
          <a:solidFill>
            <a:srgbClr val="FFE66D"/>
          </a:solidFill>
          <a:ln w="12700">
            <a:solidFill>
              <a:srgbClr val="FFE66D"/>
            </a:solidFill>
          </a:ln>
        </p:spPr>
        <p:txBody>
          <a:bodyPr lIns="45719" rIns="45719"/>
          <a:lstStyle/>
          <a:p>
            <a:endParaRPr/>
          </a:p>
        </p:txBody>
      </p:sp>
      <p:sp>
        <p:nvSpPr>
          <p:cNvPr id="438" name="Text 1"/>
          <p:cNvSpPr txBox="1"/>
          <p:nvPr/>
        </p:nvSpPr>
        <p:spPr>
          <a:xfrm>
            <a:off x="786383" y="347472"/>
            <a:ext cx="10698482" cy="5303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a:defRPr sz="3000" b="1">
                <a:solidFill>
                  <a:srgbClr val="FFFFFF"/>
                </a:solidFill>
              </a:defRPr>
            </a:lvl1pPr>
          </a:lstStyle>
          <a:p>
            <a:r>
              <a:t>Selected references and teaching material</a:t>
            </a:r>
          </a:p>
        </p:txBody>
      </p:sp>
      <p:sp>
        <p:nvSpPr>
          <p:cNvPr id="439" name="Text 2"/>
          <p:cNvSpPr txBox="1"/>
          <p:nvPr/>
        </p:nvSpPr>
        <p:spPr>
          <a:xfrm>
            <a:off x="621791" y="6529323"/>
            <a:ext cx="420624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a:solidFill>
                  <a:srgbClr val="D5C3FF"/>
                </a:solidFill>
              </a:defRPr>
            </a:lvl1pPr>
          </a:lstStyle>
          <a:p>
            <a:r>
              <a:t>JASMEE 2026 | Shimazaki | 17</a:t>
            </a:r>
          </a:p>
        </p:txBody>
      </p:sp>
      <p:grpSp>
        <p:nvGrpSpPr>
          <p:cNvPr id="442" name="Text 3"/>
          <p:cNvGrpSpPr/>
          <p:nvPr/>
        </p:nvGrpSpPr>
        <p:grpSpPr>
          <a:xfrm>
            <a:off x="777240" y="1508760"/>
            <a:ext cx="5349241" cy="4434841"/>
            <a:chOff x="0" y="0"/>
            <a:chExt cx="5349240" cy="4434840"/>
          </a:xfrm>
        </p:grpSpPr>
        <p:sp>
          <p:nvSpPr>
            <p:cNvPr id="440" name="Rounded Rectangle"/>
            <p:cNvSpPr/>
            <p:nvPr/>
          </p:nvSpPr>
          <p:spPr>
            <a:xfrm>
              <a:off x="0" y="0"/>
              <a:ext cx="5349241" cy="4434841"/>
            </a:xfrm>
            <a:prstGeom prst="roundRect">
              <a:avLst>
                <a:gd name="adj" fmla="val 16667"/>
              </a:avLst>
            </a:prstGeom>
            <a:solidFill>
              <a:srgbClr val="3B0D78"/>
            </a:solidFill>
            <a:ln w="12700" cap="flat">
              <a:solidFill>
                <a:srgbClr val="B899FF"/>
              </a:solidFill>
              <a:prstDash val="solid"/>
              <a:round/>
            </a:ln>
            <a:effectLst/>
          </p:spPr>
          <p:txBody>
            <a:bodyPr wrap="square" lIns="45719" tIns="45719" rIns="45719" bIns="45719" numCol="1" anchor="ctr">
              <a:noAutofit/>
            </a:bodyPr>
            <a:lstStyle/>
            <a:p>
              <a:pPr>
                <a:defRPr sz="1600"/>
              </a:pPr>
              <a:endParaRPr/>
            </a:p>
          </p:txBody>
        </p:sp>
        <p:sp>
          <p:nvSpPr>
            <p:cNvPr id="441" name="• Bauer, L., &amp; Nation, P. (1993). Word families. International Journal of Lexicography, 6(4), 253–279.…"/>
            <p:cNvSpPr txBox="1"/>
            <p:nvPr/>
          </p:nvSpPr>
          <p:spPr>
            <a:xfrm>
              <a:off x="222840" y="222840"/>
              <a:ext cx="4903560" cy="398916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286" tIns="2286" rIns="2286" bIns="2286" numCol="1" anchor="ctr">
              <a:normAutofit/>
            </a:bodyPr>
            <a:lstStyle/>
            <a:p>
              <a:pPr>
                <a:defRPr sz="1100">
                  <a:solidFill>
                    <a:srgbClr val="FFF8E7"/>
                  </a:solidFill>
                </a:defRPr>
              </a:pPr>
              <a:r>
                <a:t>• Bauer, L., &amp; Nation, P. (1993). Word families. International Journal of Lexicography, 6(4), 253–279.</a:t>
              </a:r>
            </a:p>
            <a:p>
              <a:pPr>
                <a:defRPr sz="1100">
                  <a:solidFill>
                    <a:srgbClr val="FFF8E7"/>
                  </a:solidFill>
                </a:defRPr>
              </a:pPr>
              <a:endParaRPr/>
            </a:p>
            <a:p>
              <a:pPr>
                <a:defRPr sz="1100">
                  <a:solidFill>
                    <a:srgbClr val="FFF8E7"/>
                  </a:solidFill>
                </a:defRPr>
              </a:pPr>
              <a:r>
                <a:t>• Lewis, M. (1993). The Lexical Approach. Language Teaching Publications.</a:t>
              </a:r>
            </a:p>
            <a:p>
              <a:pPr>
                <a:defRPr sz="1100">
                  <a:solidFill>
                    <a:srgbClr val="FFF8E7"/>
                  </a:solidFill>
                </a:defRPr>
              </a:pPr>
              <a:endParaRPr/>
            </a:p>
            <a:p>
              <a:pPr>
                <a:defRPr sz="1100">
                  <a:solidFill>
                    <a:srgbClr val="FFF8E7"/>
                  </a:solidFill>
                </a:defRPr>
              </a:pPr>
              <a:r>
                <a:t>• Nation, I. S. P. (2013). Learning Vocabulary in Another Language (2nd ed.). Cambridge University Press.</a:t>
              </a:r>
            </a:p>
            <a:p>
              <a:pPr>
                <a:defRPr sz="1100">
                  <a:solidFill>
                    <a:srgbClr val="FFF8E7"/>
                  </a:solidFill>
                </a:defRPr>
              </a:pPr>
              <a:endParaRPr/>
            </a:p>
            <a:p>
              <a:pPr>
                <a:defRPr sz="1100">
                  <a:solidFill>
                    <a:srgbClr val="FFF8E7"/>
                  </a:solidFill>
                </a:defRPr>
              </a:pPr>
              <a:r>
                <a:t>• Schmitt, N., &amp; Zimmerman, C. B. (2002). Derivative word forms: What do learners know? TESOL Quarterly, 36(2), 145–171.</a:t>
              </a:r>
            </a:p>
          </p:txBody>
        </p:sp>
      </p:grpSp>
      <p:grpSp>
        <p:nvGrpSpPr>
          <p:cNvPr id="445" name="Text 4"/>
          <p:cNvGrpSpPr/>
          <p:nvPr/>
        </p:nvGrpSpPr>
        <p:grpSpPr>
          <a:xfrm>
            <a:off x="6400800" y="1508760"/>
            <a:ext cx="4983480" cy="4434841"/>
            <a:chOff x="0" y="0"/>
            <a:chExt cx="4983479" cy="4434840"/>
          </a:xfrm>
        </p:grpSpPr>
        <p:sp>
          <p:nvSpPr>
            <p:cNvPr id="443" name="Rounded Rectangle"/>
            <p:cNvSpPr/>
            <p:nvPr/>
          </p:nvSpPr>
          <p:spPr>
            <a:xfrm>
              <a:off x="0" y="0"/>
              <a:ext cx="4983480" cy="4434841"/>
            </a:xfrm>
            <a:prstGeom prst="roundRect">
              <a:avLst>
                <a:gd name="adj" fmla="val 16667"/>
              </a:avLst>
            </a:prstGeom>
            <a:solidFill>
              <a:srgbClr val="3B0D78"/>
            </a:solidFill>
            <a:ln w="12700" cap="flat">
              <a:solidFill>
                <a:srgbClr val="B899FF"/>
              </a:solidFill>
              <a:prstDash val="solid"/>
              <a:round/>
            </a:ln>
            <a:effectLst/>
          </p:spPr>
          <p:txBody>
            <a:bodyPr wrap="square" lIns="45719" tIns="45719" rIns="45719" bIns="45719" numCol="1" anchor="ctr">
              <a:noAutofit/>
            </a:bodyPr>
            <a:lstStyle/>
            <a:p>
              <a:pPr>
                <a:defRPr sz="1600"/>
              </a:pPr>
              <a:endParaRPr/>
            </a:p>
          </p:txBody>
        </p:sp>
        <p:sp>
          <p:nvSpPr>
            <p:cNvPr id="444" name="• Schmidt, R. (1990). The role of consciousness in second language learning. Applied Linguistics, 11(2), 129–158.…"/>
            <p:cNvSpPr txBox="1"/>
            <p:nvPr/>
          </p:nvSpPr>
          <p:spPr>
            <a:xfrm>
              <a:off x="222840" y="222840"/>
              <a:ext cx="4537800" cy="398916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286" tIns="2286" rIns="2286" bIns="2286" numCol="1" anchor="ctr">
              <a:normAutofit/>
            </a:bodyPr>
            <a:lstStyle/>
            <a:p>
              <a:pPr>
                <a:defRPr sz="1100">
                  <a:solidFill>
                    <a:srgbClr val="FFF8E7"/>
                  </a:solidFill>
                </a:defRPr>
              </a:pPr>
              <a:r>
                <a:t>• Schmidt, R. (1990). The role of consciousness in second language learning. Applied Linguistics, 11(2), 129–158.</a:t>
              </a:r>
            </a:p>
            <a:p>
              <a:pPr>
                <a:defRPr sz="1100">
                  <a:solidFill>
                    <a:srgbClr val="FFF8E7"/>
                  </a:solidFill>
                </a:defRPr>
              </a:pPr>
              <a:endParaRPr/>
            </a:p>
            <a:p>
              <a:pPr>
                <a:defRPr sz="1100">
                  <a:solidFill>
                    <a:srgbClr val="FFF8E7"/>
                  </a:solidFill>
                </a:defRPr>
              </a:pPr>
              <a:r>
                <a:t>• Shimazaki, H. (2026). Enriching vocabulary learning through affixation: Classroom implications for medical English education. Journal of Medical English Education, 25(1), 17–22.</a:t>
              </a:r>
            </a:p>
            <a:p>
              <a:pPr>
                <a:defRPr sz="1100">
                  <a:solidFill>
                    <a:srgbClr val="FFF8E7"/>
                  </a:solidFill>
                </a:defRPr>
              </a:pPr>
              <a:endParaRPr/>
            </a:p>
            <a:p>
              <a:pPr>
                <a:defRPr sz="1100">
                  <a:solidFill>
                    <a:srgbClr val="FFF8E7"/>
                  </a:solidFill>
                </a:defRPr>
              </a:pPr>
              <a:r>
                <a:t>• Wang, T., &amp; Zhang, H. (2023). Examining the dimensionality of morphological knowledge and morphological awareness and their effects on second language vocabulary knowledge. Frontiers in Psychology, 14, 1207854.</a:t>
              </a:r>
            </a:p>
            <a:p>
              <a:pPr>
                <a:defRPr sz="1100">
                  <a:solidFill>
                    <a:srgbClr val="FFF8E7"/>
                  </a:solidFill>
                </a:defRPr>
              </a:pPr>
              <a:endParaRPr/>
            </a:p>
            <a:p>
              <a:pPr>
                <a:defRPr sz="1100">
                  <a:solidFill>
                    <a:srgbClr val="FFF8E7"/>
                  </a:solidFill>
                </a:defRPr>
              </a:pPr>
              <a:r>
                <a:t>• Nishihara, T., Nishihara, M., &amp; Benom, C. (2022). English for Medicine: Revised edition. Kinseido.</a:t>
              </a:r>
            </a:p>
          </p:txBody>
        </p:sp>
      </p:grpSp>
      <p:sp>
        <p:nvSpPr>
          <p:cNvPr id="446" name="Text 5"/>
          <p:cNvSpPr txBox="1"/>
          <p:nvPr/>
        </p:nvSpPr>
        <p:spPr>
          <a:xfrm>
            <a:off x="822959" y="6167627"/>
            <a:ext cx="4206242" cy="228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500" b="1">
                <a:solidFill>
                  <a:srgbClr val="FFE66D"/>
                </a:solidFill>
              </a:defRPr>
            </a:lvl1pPr>
          </a:lstStyle>
          <a:p>
            <a:r>
              <a:t>h-shimazaki@tsuru.ac.jp</a:t>
            </a:r>
          </a:p>
        </p:txBody>
      </p:sp>
      <p:sp>
        <p:nvSpPr>
          <p:cNvPr id="447" name="Text 6"/>
          <p:cNvSpPr txBox="1"/>
          <p:nvPr/>
        </p:nvSpPr>
        <p:spPr>
          <a:xfrm>
            <a:off x="8869680" y="5992876"/>
            <a:ext cx="2377441" cy="431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r">
              <a:defRPr sz="2800" b="1">
                <a:solidFill>
                  <a:srgbClr val="FFFFFF"/>
                </a:solidFill>
              </a:defRPr>
            </a:lvl1pPr>
          </a:lstStyle>
          <a:p>
            <a:r>
              <a:t>Thank you</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B006A"/>
        </a:solidFill>
        <a:effectLst/>
      </p:bgPr>
    </p:bg>
    <p:spTree>
      <p:nvGrpSpPr>
        <p:cNvPr id="1" name=""/>
        <p:cNvGrpSpPr/>
        <p:nvPr/>
      </p:nvGrpSpPr>
      <p:grpSpPr>
        <a:xfrm>
          <a:off x="0" y="0"/>
          <a:ext cx="0" cy="0"/>
          <a:chOff x="0" y="0"/>
          <a:chExt cx="0" cy="0"/>
        </a:xfrm>
      </p:grpSpPr>
      <p:sp>
        <p:nvSpPr>
          <p:cNvPr id="29" name="Shape 0"/>
          <p:cNvSpPr/>
          <p:nvPr/>
        </p:nvSpPr>
        <p:spPr>
          <a:xfrm>
            <a:off x="566927" y="429768"/>
            <a:ext cx="109729" cy="658369"/>
          </a:xfrm>
          <a:prstGeom prst="rect">
            <a:avLst/>
          </a:prstGeom>
          <a:solidFill>
            <a:srgbClr val="FFE66D"/>
          </a:solidFill>
          <a:ln w="12700">
            <a:solidFill>
              <a:srgbClr val="FFE66D"/>
            </a:solidFill>
          </a:ln>
        </p:spPr>
        <p:txBody>
          <a:bodyPr lIns="45719" rIns="45719"/>
          <a:lstStyle/>
          <a:p>
            <a:endParaRPr/>
          </a:p>
        </p:txBody>
      </p:sp>
      <p:sp>
        <p:nvSpPr>
          <p:cNvPr id="30" name="Text 1"/>
          <p:cNvSpPr txBox="1"/>
          <p:nvPr/>
        </p:nvSpPr>
        <p:spPr>
          <a:xfrm>
            <a:off x="786383" y="347472"/>
            <a:ext cx="10698482" cy="5303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a:defRPr sz="3000" b="1">
                <a:solidFill>
                  <a:srgbClr val="FFFFFF"/>
                </a:solidFill>
                <a:latin typeface="Graphik"/>
                <a:ea typeface="Graphik"/>
                <a:cs typeface="Graphik"/>
                <a:sym typeface="Graphik"/>
              </a:defRPr>
            </a:lvl1pPr>
          </a:lstStyle>
          <a:p>
            <a:r>
              <a:t>Why affixation matters in EMP</a:t>
            </a:r>
          </a:p>
        </p:txBody>
      </p:sp>
      <p:sp>
        <p:nvSpPr>
          <p:cNvPr id="31" name="Text 2"/>
          <p:cNvSpPr txBox="1"/>
          <p:nvPr/>
        </p:nvSpPr>
        <p:spPr>
          <a:xfrm>
            <a:off x="792479" y="802982"/>
            <a:ext cx="10607042" cy="2926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a:defRPr sz="1300" b="1">
                <a:solidFill>
                  <a:srgbClr val="FFE66D"/>
                </a:solidFill>
                <a:latin typeface="Graphik"/>
                <a:ea typeface="Graphik"/>
                <a:cs typeface="Graphik"/>
                <a:sym typeface="Graphik"/>
              </a:defRPr>
            </a:lvl1pPr>
          </a:lstStyle>
          <a:p>
            <a:r>
              <a:t>Learner errors reveal whether students can see word systems</a:t>
            </a:r>
          </a:p>
        </p:txBody>
      </p:sp>
      <p:grpSp>
        <p:nvGrpSpPr>
          <p:cNvPr id="34" name="Text 3"/>
          <p:cNvGrpSpPr/>
          <p:nvPr/>
        </p:nvGrpSpPr>
        <p:grpSpPr>
          <a:xfrm>
            <a:off x="621791" y="1344167"/>
            <a:ext cx="2286001" cy="237744"/>
            <a:chOff x="0" y="0"/>
            <a:chExt cx="2286000" cy="237742"/>
          </a:xfrm>
        </p:grpSpPr>
        <p:sp>
          <p:nvSpPr>
            <p:cNvPr id="32" name="Rectangle"/>
            <p:cNvSpPr/>
            <p:nvPr/>
          </p:nvSpPr>
          <p:spPr>
            <a:xfrm>
              <a:off x="0" y="0"/>
              <a:ext cx="2286000" cy="237743"/>
            </a:xfrm>
            <a:prstGeom prst="rect">
              <a:avLst/>
            </a:prstGeom>
            <a:solidFill>
              <a:srgbClr val="FFE66D"/>
            </a:solidFill>
            <a:ln w="12700" cap="flat">
              <a:noFill/>
              <a:miter lim="400000"/>
            </a:ln>
            <a:effectLst/>
          </p:spPr>
          <p:txBody>
            <a:bodyPr wrap="square" lIns="45719" tIns="45719" rIns="45719" bIns="45719" numCol="1" anchor="ctr">
              <a:noAutofit/>
            </a:bodyPr>
            <a:lstStyle/>
            <a:p>
              <a:pPr algn="ctr">
                <a:defRPr sz="1000"/>
              </a:pPr>
              <a:endParaRPr/>
            </a:p>
          </p:txBody>
        </p:sp>
        <p:sp>
          <p:nvSpPr>
            <p:cNvPr id="33" name="PROBLEM"/>
            <p:cNvSpPr txBox="1"/>
            <p:nvPr/>
          </p:nvSpPr>
          <p:spPr>
            <a:xfrm>
              <a:off x="0" y="0"/>
              <a:ext cx="2286000" cy="23774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7" tIns="507" rIns="507" bIns="507" numCol="1" anchor="ctr">
              <a:normAutofit/>
            </a:bodyPr>
            <a:lstStyle>
              <a:lvl1pPr algn="ctr">
                <a:defRPr sz="1000" b="1">
                  <a:solidFill>
                    <a:srgbClr val="1A003D"/>
                  </a:solidFill>
                  <a:latin typeface="Graphik"/>
                  <a:ea typeface="Graphik"/>
                  <a:cs typeface="Graphik"/>
                  <a:sym typeface="Graphik"/>
                </a:defRPr>
              </a:lvl1pPr>
            </a:lstStyle>
            <a:p>
              <a:r>
                <a:t>PROBLEM</a:t>
              </a:r>
            </a:p>
          </p:txBody>
        </p:sp>
      </p:grpSp>
      <p:sp>
        <p:nvSpPr>
          <p:cNvPr id="35" name="Text 4"/>
          <p:cNvSpPr txBox="1"/>
          <p:nvPr/>
        </p:nvSpPr>
        <p:spPr>
          <a:xfrm>
            <a:off x="621791" y="6529323"/>
            <a:ext cx="420624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solidFill>
                  <a:srgbClr val="D5C3FF"/>
                </a:solidFill>
                <a:latin typeface="Graphik"/>
                <a:ea typeface="Graphik"/>
                <a:cs typeface="Graphik"/>
                <a:sym typeface="Graphik"/>
              </a:defRPr>
            </a:lvl1pPr>
          </a:lstStyle>
          <a:p>
            <a:r>
              <a:t>JASMEE 2026 | Shimazaki | 2</a:t>
            </a:r>
          </a:p>
        </p:txBody>
      </p:sp>
      <p:sp>
        <p:nvSpPr>
          <p:cNvPr id="36" name="Text 5"/>
          <p:cNvSpPr txBox="1"/>
          <p:nvPr/>
        </p:nvSpPr>
        <p:spPr>
          <a:xfrm>
            <a:off x="6720840" y="6510528"/>
            <a:ext cx="4800601" cy="16459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algn="r">
              <a:defRPr sz="700" b="1" i="1">
                <a:solidFill>
                  <a:srgbClr val="D5C3FF"/>
                </a:solidFill>
                <a:latin typeface="Graphik"/>
                <a:ea typeface="Graphik"/>
                <a:cs typeface="Graphik"/>
                <a:sym typeface="Graphik"/>
              </a:defRPr>
            </a:lvl1pPr>
          </a:lstStyle>
          <a:p>
            <a:r>
              <a:t>Adapted from Shimazaki (2026)</a:t>
            </a:r>
          </a:p>
        </p:txBody>
      </p:sp>
      <p:grpSp>
        <p:nvGrpSpPr>
          <p:cNvPr id="39" name="Text 6"/>
          <p:cNvGrpSpPr/>
          <p:nvPr/>
        </p:nvGrpSpPr>
        <p:grpSpPr>
          <a:xfrm>
            <a:off x="749808" y="1719072"/>
            <a:ext cx="4773168" cy="3337560"/>
            <a:chOff x="0" y="0"/>
            <a:chExt cx="4773167" cy="3337559"/>
          </a:xfrm>
        </p:grpSpPr>
        <p:sp>
          <p:nvSpPr>
            <p:cNvPr id="37" name="Rounded Rectangle"/>
            <p:cNvSpPr/>
            <p:nvPr/>
          </p:nvSpPr>
          <p:spPr>
            <a:xfrm>
              <a:off x="0" y="0"/>
              <a:ext cx="4773168" cy="3337560"/>
            </a:xfrm>
            <a:prstGeom prst="roundRect">
              <a:avLst>
                <a:gd name="adj" fmla="val 16667"/>
              </a:avLst>
            </a:prstGeom>
            <a:solidFill>
              <a:srgbClr val="3B0D78"/>
            </a:solidFill>
            <a:ln w="12700" cap="flat">
              <a:solidFill>
                <a:srgbClr val="B899FF"/>
              </a:solidFill>
              <a:prstDash val="solid"/>
              <a:round/>
            </a:ln>
            <a:effectLst/>
          </p:spPr>
          <p:txBody>
            <a:bodyPr wrap="square" lIns="45719" tIns="45719" rIns="45719" bIns="45719" numCol="1" anchor="ctr">
              <a:noAutofit/>
            </a:bodyPr>
            <a:lstStyle/>
            <a:p>
              <a:pPr>
                <a:defRPr sz="1500"/>
              </a:pPr>
              <a:endParaRPr/>
            </a:p>
          </p:txBody>
        </p:sp>
        <p:sp>
          <p:nvSpPr>
            <p:cNvPr id="38" name="Observed general-English problems…"/>
            <p:cNvSpPr txBox="1"/>
            <p:nvPr/>
          </p:nvSpPr>
          <p:spPr>
            <a:xfrm>
              <a:off x="169275" y="169275"/>
              <a:ext cx="4434618" cy="299900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031" tIns="2031" rIns="2031" bIns="2031" numCol="1" anchor="ctr">
              <a:normAutofit/>
            </a:bodyPr>
            <a:lstStyle/>
            <a:p>
              <a:pPr>
                <a:defRPr b="1">
                  <a:solidFill>
                    <a:srgbClr val="FFE66D"/>
                  </a:solidFill>
                  <a:latin typeface="Graphik"/>
                  <a:ea typeface="Graphik"/>
                  <a:cs typeface="Graphik"/>
                  <a:sym typeface="Graphik"/>
                </a:defRPr>
              </a:pPr>
              <a:r>
                <a:t>Observed general-English problems</a:t>
              </a:r>
            </a:p>
            <a:p>
              <a:pPr>
                <a:defRPr b="1">
                  <a:solidFill>
                    <a:srgbClr val="FFE66D"/>
                  </a:solidFill>
                  <a:latin typeface="Graphik"/>
                  <a:ea typeface="Graphik"/>
                  <a:cs typeface="Graphik"/>
                  <a:sym typeface="Graphik"/>
                </a:defRPr>
              </a:pPr>
              <a:r>
                <a:rPr sz="1400">
                  <a:solidFill>
                    <a:srgbClr val="FFFFFF"/>
                  </a:solidFill>
                </a:rPr>
                <a:t>• *unsignificant → insignificant</a:t>
              </a:r>
            </a:p>
            <a:p>
              <a:pPr>
                <a:defRPr b="1">
                  <a:solidFill>
                    <a:srgbClr val="FFE66D"/>
                  </a:solidFill>
                  <a:latin typeface="Graphik"/>
                  <a:ea typeface="Graphik"/>
                  <a:cs typeface="Graphik"/>
                  <a:sym typeface="Graphik"/>
                </a:defRPr>
              </a:pPr>
              <a:r>
                <a:rPr sz="1400">
                  <a:solidFill>
                    <a:srgbClr val="FFFFFF"/>
                  </a:solidFill>
                </a:rPr>
                <a:t>• *inpolite → impolite</a:t>
              </a:r>
            </a:p>
            <a:p>
              <a:pPr>
                <a:defRPr b="1">
                  <a:solidFill>
                    <a:srgbClr val="FFE66D"/>
                  </a:solidFill>
                  <a:latin typeface="Graphik"/>
                  <a:ea typeface="Graphik"/>
                  <a:cs typeface="Graphik"/>
                  <a:sym typeface="Graphik"/>
                </a:defRPr>
              </a:pPr>
              <a:r>
                <a:rPr sz="1400">
                  <a:solidFill>
                    <a:srgbClr val="FFFFFF"/>
                  </a:solidFill>
                </a:rPr>
                <a:t>• inflammable ≠ not flammable</a:t>
              </a:r>
            </a:p>
            <a:p>
              <a:pPr>
                <a:defRPr b="1">
                  <a:solidFill>
                    <a:srgbClr val="FFE66D"/>
                  </a:solidFill>
                  <a:latin typeface="Graphik"/>
                  <a:ea typeface="Graphik"/>
                  <a:cs typeface="Graphik"/>
                  <a:sym typeface="Graphik"/>
                </a:defRPr>
              </a:pPr>
              <a:r>
                <a:rPr sz="1400">
                  <a:solidFill>
                    <a:srgbClr val="FFFFFF"/>
                  </a:solidFill>
                </a:rPr>
                <a:t>• *successfuly → successfully</a:t>
              </a:r>
            </a:p>
          </p:txBody>
        </p:sp>
      </p:grpSp>
      <p:sp>
        <p:nvSpPr>
          <p:cNvPr id="40" name="Text 7"/>
          <p:cNvSpPr txBox="1"/>
          <p:nvPr/>
        </p:nvSpPr>
        <p:spPr>
          <a:xfrm>
            <a:off x="5650991" y="2740914"/>
            <a:ext cx="658369" cy="571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3800" b="1">
                <a:solidFill>
                  <a:srgbClr val="FFE66D"/>
                </a:solidFill>
              </a:defRPr>
            </a:lvl1pPr>
          </a:lstStyle>
          <a:p>
            <a:r>
              <a:t>→</a:t>
            </a:r>
          </a:p>
        </p:txBody>
      </p:sp>
      <p:grpSp>
        <p:nvGrpSpPr>
          <p:cNvPr id="43" name="Text 8"/>
          <p:cNvGrpSpPr/>
          <p:nvPr/>
        </p:nvGrpSpPr>
        <p:grpSpPr>
          <a:xfrm>
            <a:off x="6446520" y="1719072"/>
            <a:ext cx="4800601" cy="3337560"/>
            <a:chOff x="0" y="0"/>
            <a:chExt cx="4800600" cy="3337559"/>
          </a:xfrm>
        </p:grpSpPr>
        <p:sp>
          <p:nvSpPr>
            <p:cNvPr id="41" name="Rounded Rectangle"/>
            <p:cNvSpPr/>
            <p:nvPr/>
          </p:nvSpPr>
          <p:spPr>
            <a:xfrm>
              <a:off x="0" y="0"/>
              <a:ext cx="4800600" cy="3337560"/>
            </a:xfrm>
            <a:prstGeom prst="roundRect">
              <a:avLst>
                <a:gd name="adj" fmla="val 16667"/>
              </a:avLst>
            </a:prstGeom>
            <a:solidFill>
              <a:srgbClr val="3B0D78"/>
            </a:solidFill>
            <a:ln w="12700" cap="flat">
              <a:solidFill>
                <a:srgbClr val="FFE66D"/>
              </a:solidFill>
              <a:prstDash val="solid"/>
              <a:round/>
            </a:ln>
            <a:effectLst/>
          </p:spPr>
          <p:txBody>
            <a:bodyPr wrap="square" lIns="45719" tIns="45719" rIns="45719" bIns="45719" numCol="1" anchor="ctr">
              <a:noAutofit/>
            </a:bodyPr>
            <a:lstStyle/>
            <a:p>
              <a:pPr>
                <a:defRPr sz="1600"/>
              </a:pPr>
              <a:endParaRPr/>
            </a:p>
          </p:txBody>
        </p:sp>
        <p:sp>
          <p:nvSpPr>
            <p:cNvPr id="42" name="EMP question: what happens with these?…"/>
            <p:cNvSpPr txBox="1"/>
            <p:nvPr/>
          </p:nvSpPr>
          <p:spPr>
            <a:xfrm>
              <a:off x="169275" y="169275"/>
              <a:ext cx="4462050" cy="299900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031" tIns="2031" rIns="2031" bIns="2031" numCol="1" anchor="ctr">
              <a:normAutofit/>
            </a:bodyPr>
            <a:lstStyle/>
            <a:p>
              <a:pPr>
                <a:defRPr sz="1700" b="1">
                  <a:solidFill>
                    <a:srgbClr val="FFE66D"/>
                  </a:solidFill>
                  <a:latin typeface="Graphik"/>
                  <a:ea typeface="Graphik"/>
                  <a:cs typeface="Graphik"/>
                  <a:sym typeface="Graphik"/>
                </a:defRPr>
              </a:pPr>
              <a:r>
                <a:t>EMP question: what happens with these?</a:t>
              </a:r>
            </a:p>
            <a:p>
              <a:pPr>
                <a:defRPr sz="1700" b="1">
                  <a:solidFill>
                    <a:srgbClr val="FFE66D"/>
                  </a:solidFill>
                  <a:latin typeface="Graphik"/>
                  <a:ea typeface="Graphik"/>
                  <a:cs typeface="Graphik"/>
                  <a:sym typeface="Graphik"/>
                </a:defRPr>
              </a:pPr>
              <a:r>
                <a:rPr sz="1500">
                  <a:solidFill>
                    <a:srgbClr val="FFFFFF"/>
                  </a:solidFill>
                </a:rPr>
                <a:t>• hyperglycemia</a:t>
              </a:r>
              <a:endParaRPr sz="1600"/>
            </a:p>
            <a:p>
              <a:pPr>
                <a:defRPr sz="1500" b="1">
                  <a:solidFill>
                    <a:srgbClr val="FFFFFF"/>
                  </a:solidFill>
                  <a:latin typeface="Graphik"/>
                  <a:ea typeface="Graphik"/>
                  <a:cs typeface="Graphik"/>
                  <a:sym typeface="Graphik"/>
                </a:defRPr>
              </a:pPr>
              <a:r>
                <a:t>• appendectomy</a:t>
              </a:r>
              <a:endParaRPr sz="1600"/>
            </a:p>
            <a:p>
              <a:pPr>
                <a:defRPr sz="1500" b="1">
                  <a:solidFill>
                    <a:srgbClr val="FFFFFF"/>
                  </a:solidFill>
                  <a:latin typeface="Graphik"/>
                  <a:ea typeface="Graphik"/>
                  <a:cs typeface="Graphik"/>
                  <a:sym typeface="Graphik"/>
                </a:defRPr>
              </a:pPr>
              <a:r>
                <a:t>• diabetic nephropathy</a:t>
              </a:r>
              <a:endParaRPr sz="1600"/>
            </a:p>
            <a:p>
              <a:pPr>
                <a:defRPr sz="1500" b="1">
                  <a:solidFill>
                    <a:srgbClr val="FFFFFF"/>
                  </a:solidFill>
                  <a:latin typeface="Graphik"/>
                  <a:ea typeface="Graphik"/>
                  <a:cs typeface="Graphik"/>
                  <a:sym typeface="Graphik"/>
                </a:defRPr>
              </a:pPr>
              <a:r>
                <a:t>• antihistamine</a:t>
              </a:r>
              <a:endParaRPr sz="1600"/>
            </a:p>
            <a:p>
              <a:pPr>
                <a:defRPr sz="1500" b="1">
                  <a:solidFill>
                    <a:srgbClr val="FFFFFF"/>
                  </a:solidFill>
                  <a:latin typeface="Graphik"/>
                  <a:ea typeface="Graphik"/>
                  <a:cs typeface="Graphik"/>
                  <a:sym typeface="Graphik"/>
                </a:defRPr>
              </a:pPr>
              <a:r>
                <a:t>• inflammation</a:t>
              </a:r>
            </a:p>
          </p:txBody>
        </p:sp>
      </p:grpSp>
      <p:sp>
        <p:nvSpPr>
          <p:cNvPr id="44" name="Text 9"/>
          <p:cNvSpPr txBox="1"/>
          <p:nvPr/>
        </p:nvSpPr>
        <p:spPr>
          <a:xfrm>
            <a:off x="960119" y="5559552"/>
            <a:ext cx="10332722" cy="53035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p>
            <a:pPr defTabSz="685800">
              <a:defRPr sz="1575" b="1">
                <a:solidFill>
                  <a:srgbClr val="FFE66D"/>
                </a:solidFill>
                <a:latin typeface="Graphik"/>
                <a:ea typeface="Graphik"/>
                <a:cs typeface="Graphik"/>
                <a:sym typeface="Graphik"/>
              </a:defRPr>
            </a:pPr>
            <a:r>
              <a:t>The issue is not only vocabulary size.</a:t>
            </a:r>
          </a:p>
          <a:p>
            <a:pPr defTabSz="685800">
              <a:defRPr sz="1575" b="1">
                <a:solidFill>
                  <a:srgbClr val="FFE66D"/>
                </a:solidFill>
                <a:latin typeface="Graphik"/>
                <a:ea typeface="Graphik"/>
                <a:cs typeface="Graphik"/>
                <a:sym typeface="Graphik"/>
              </a:defRPr>
            </a:pPr>
            <a:r>
              <a:t>Can learners see the system behind the words?</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2B006A"/>
        </a:solidFill>
        <a:effectLst/>
      </p:bgPr>
    </p:bg>
    <p:spTree>
      <p:nvGrpSpPr>
        <p:cNvPr id="1" name=""/>
        <p:cNvGrpSpPr/>
        <p:nvPr/>
      </p:nvGrpSpPr>
      <p:grpSpPr>
        <a:xfrm>
          <a:off x="0" y="0"/>
          <a:ext cx="0" cy="0"/>
          <a:chOff x="0" y="0"/>
          <a:chExt cx="0" cy="0"/>
        </a:xfrm>
      </p:grpSpPr>
      <p:sp>
        <p:nvSpPr>
          <p:cNvPr id="48" name="Shape 0"/>
          <p:cNvSpPr/>
          <p:nvPr/>
        </p:nvSpPr>
        <p:spPr>
          <a:xfrm>
            <a:off x="566927" y="429768"/>
            <a:ext cx="109729" cy="658369"/>
          </a:xfrm>
          <a:prstGeom prst="rect">
            <a:avLst/>
          </a:prstGeom>
          <a:solidFill>
            <a:srgbClr val="FFE66D"/>
          </a:solidFill>
          <a:ln w="12700">
            <a:solidFill>
              <a:srgbClr val="FFE66D"/>
            </a:solidFill>
          </a:ln>
        </p:spPr>
        <p:txBody>
          <a:bodyPr lIns="45719" rIns="45719"/>
          <a:lstStyle/>
          <a:p>
            <a:endParaRPr/>
          </a:p>
        </p:txBody>
      </p:sp>
      <p:sp>
        <p:nvSpPr>
          <p:cNvPr id="49" name="Text 1"/>
          <p:cNvSpPr txBox="1"/>
          <p:nvPr/>
        </p:nvSpPr>
        <p:spPr>
          <a:xfrm>
            <a:off x="746759" y="347472"/>
            <a:ext cx="10698482" cy="5303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a:defRPr sz="3000" b="1">
                <a:solidFill>
                  <a:srgbClr val="FFFFFF"/>
                </a:solidFill>
                <a:latin typeface="Graphik"/>
                <a:ea typeface="Graphik"/>
                <a:cs typeface="Graphik"/>
                <a:sym typeface="Graphik"/>
              </a:defRPr>
            </a:lvl1pPr>
          </a:lstStyle>
          <a:p>
            <a:r>
              <a:t>Three ideas behind the talk</a:t>
            </a:r>
          </a:p>
        </p:txBody>
      </p:sp>
      <p:sp>
        <p:nvSpPr>
          <p:cNvPr id="50" name="Text 2"/>
          <p:cNvSpPr txBox="1"/>
          <p:nvPr/>
        </p:nvSpPr>
        <p:spPr>
          <a:xfrm>
            <a:off x="772281" y="830070"/>
            <a:ext cx="10607041" cy="2926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a:defRPr sz="1300" b="1">
                <a:solidFill>
                  <a:srgbClr val="FFE66D"/>
                </a:solidFill>
                <a:latin typeface="Graphik"/>
                <a:ea typeface="Graphik"/>
                <a:cs typeface="Graphik"/>
                <a:sym typeface="Graphik"/>
              </a:defRPr>
            </a:lvl1pPr>
          </a:lstStyle>
          <a:p>
            <a:r>
              <a:t>Vocabulary learning moves from isolated words to patterned systems</a:t>
            </a:r>
          </a:p>
        </p:txBody>
      </p:sp>
      <p:grpSp>
        <p:nvGrpSpPr>
          <p:cNvPr id="53" name="Text 3"/>
          <p:cNvGrpSpPr/>
          <p:nvPr/>
        </p:nvGrpSpPr>
        <p:grpSpPr>
          <a:xfrm>
            <a:off x="621791" y="1344167"/>
            <a:ext cx="2286001" cy="237744"/>
            <a:chOff x="0" y="0"/>
            <a:chExt cx="2286000" cy="237742"/>
          </a:xfrm>
        </p:grpSpPr>
        <p:sp>
          <p:nvSpPr>
            <p:cNvPr id="51" name="Rectangle"/>
            <p:cNvSpPr/>
            <p:nvPr/>
          </p:nvSpPr>
          <p:spPr>
            <a:xfrm>
              <a:off x="0" y="0"/>
              <a:ext cx="2286000" cy="237743"/>
            </a:xfrm>
            <a:prstGeom prst="rect">
              <a:avLst/>
            </a:prstGeom>
            <a:solidFill>
              <a:srgbClr val="FFE66D"/>
            </a:solidFill>
            <a:ln w="12700" cap="flat">
              <a:noFill/>
              <a:miter lim="400000"/>
            </a:ln>
            <a:effectLst/>
          </p:spPr>
          <p:txBody>
            <a:bodyPr wrap="square" lIns="45719" tIns="45719" rIns="45719" bIns="45719" numCol="1" anchor="ctr">
              <a:noAutofit/>
            </a:bodyPr>
            <a:lstStyle/>
            <a:p>
              <a:pPr algn="ctr">
                <a:defRPr sz="1000"/>
              </a:pPr>
              <a:endParaRPr/>
            </a:p>
          </p:txBody>
        </p:sp>
        <p:sp>
          <p:nvSpPr>
            <p:cNvPr id="52" name="THEORY"/>
            <p:cNvSpPr txBox="1"/>
            <p:nvPr/>
          </p:nvSpPr>
          <p:spPr>
            <a:xfrm>
              <a:off x="0" y="0"/>
              <a:ext cx="2286000" cy="23774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7" tIns="507" rIns="507" bIns="507" numCol="1" anchor="ctr">
              <a:normAutofit/>
            </a:bodyPr>
            <a:lstStyle>
              <a:lvl1pPr algn="ctr">
                <a:defRPr sz="1000" b="1">
                  <a:solidFill>
                    <a:srgbClr val="1A003D"/>
                  </a:solidFill>
                  <a:latin typeface="Graphik"/>
                  <a:ea typeface="Graphik"/>
                  <a:cs typeface="Graphik"/>
                  <a:sym typeface="Graphik"/>
                </a:defRPr>
              </a:lvl1pPr>
            </a:lstStyle>
            <a:p>
              <a:r>
                <a:t>THEORY</a:t>
              </a:r>
            </a:p>
          </p:txBody>
        </p:sp>
      </p:grpSp>
      <p:sp>
        <p:nvSpPr>
          <p:cNvPr id="54" name="Text 4"/>
          <p:cNvSpPr txBox="1"/>
          <p:nvPr/>
        </p:nvSpPr>
        <p:spPr>
          <a:xfrm>
            <a:off x="621791" y="6529323"/>
            <a:ext cx="420624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a:solidFill>
                  <a:srgbClr val="D5C3FF"/>
                </a:solidFill>
              </a:defRPr>
            </a:lvl1pPr>
          </a:lstStyle>
          <a:p>
            <a:r>
              <a:t>JASMEE 2026 | Shimazaki | 3</a:t>
            </a:r>
          </a:p>
        </p:txBody>
      </p:sp>
      <p:sp>
        <p:nvSpPr>
          <p:cNvPr id="55" name="Text 5"/>
          <p:cNvSpPr txBox="1"/>
          <p:nvPr/>
        </p:nvSpPr>
        <p:spPr>
          <a:xfrm>
            <a:off x="6720840" y="6510528"/>
            <a:ext cx="4800601" cy="16459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algn="r">
              <a:defRPr sz="700" i="1">
                <a:solidFill>
                  <a:srgbClr val="D5C3FF"/>
                </a:solidFill>
              </a:defRPr>
            </a:lvl1pPr>
          </a:lstStyle>
          <a:p>
            <a:r>
              <a:t>Bauer &amp; Nation, 1993; Schmitt &amp; Zimmerman, 2002; Nation, 2013; Lewis, 1993; Wang &amp; Zhang, 2023</a:t>
            </a:r>
          </a:p>
        </p:txBody>
      </p:sp>
      <p:grpSp>
        <p:nvGrpSpPr>
          <p:cNvPr id="58" name="Text 6"/>
          <p:cNvGrpSpPr/>
          <p:nvPr/>
        </p:nvGrpSpPr>
        <p:grpSpPr>
          <a:xfrm>
            <a:off x="868680" y="1828800"/>
            <a:ext cx="2880361" cy="2148840"/>
            <a:chOff x="0" y="0"/>
            <a:chExt cx="2880360" cy="2148839"/>
          </a:xfrm>
        </p:grpSpPr>
        <p:sp>
          <p:nvSpPr>
            <p:cNvPr id="56" name="Rounded Rectangle"/>
            <p:cNvSpPr/>
            <p:nvPr/>
          </p:nvSpPr>
          <p:spPr>
            <a:xfrm>
              <a:off x="0" y="0"/>
              <a:ext cx="2880361" cy="2148840"/>
            </a:xfrm>
            <a:prstGeom prst="roundRect">
              <a:avLst>
                <a:gd name="adj" fmla="val 16667"/>
              </a:avLst>
            </a:prstGeom>
            <a:solidFill>
              <a:srgbClr val="3B0D78"/>
            </a:solidFill>
            <a:ln w="12700" cap="flat">
              <a:solidFill>
                <a:srgbClr val="B899FF"/>
              </a:solidFill>
              <a:prstDash val="solid"/>
              <a:round/>
            </a:ln>
            <a:effectLst/>
          </p:spPr>
          <p:txBody>
            <a:bodyPr wrap="square" lIns="45719" tIns="45719" rIns="45719" bIns="45719" numCol="1" anchor="ctr">
              <a:noAutofit/>
            </a:bodyPr>
            <a:lstStyle/>
            <a:p>
              <a:pPr>
                <a:defRPr sz="1600"/>
              </a:pPr>
              <a:endParaRPr/>
            </a:p>
          </p:txBody>
        </p:sp>
        <p:sp>
          <p:nvSpPr>
            <p:cNvPr id="57" name="1  Word families…"/>
            <p:cNvSpPr txBox="1"/>
            <p:nvPr/>
          </p:nvSpPr>
          <p:spPr>
            <a:xfrm>
              <a:off x="111247" y="111247"/>
              <a:ext cx="2657866" cy="192634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905" tIns="1905" rIns="1905" bIns="1905" numCol="1" anchor="ctr">
              <a:normAutofit/>
            </a:bodyPr>
            <a:lstStyle/>
            <a:p>
              <a:pPr>
                <a:defRPr sz="1900" b="1">
                  <a:solidFill>
                    <a:srgbClr val="FFE66D"/>
                  </a:solidFill>
                  <a:latin typeface="Graphik"/>
                  <a:ea typeface="Graphik"/>
                  <a:cs typeface="Graphik"/>
                  <a:sym typeface="Graphik"/>
                </a:defRPr>
              </a:pPr>
              <a:r>
                <a:t>1  Word families</a:t>
              </a:r>
            </a:p>
            <a:p>
              <a:pPr>
                <a:defRPr sz="1900" b="1">
                  <a:solidFill>
                    <a:srgbClr val="FFE66D"/>
                  </a:solidFill>
                  <a:latin typeface="Graphik"/>
                  <a:ea typeface="Graphik"/>
                  <a:cs typeface="Graphik"/>
                  <a:sym typeface="Graphik"/>
                </a:defRPr>
              </a:pPr>
              <a:r>
                <a:rPr sz="1400">
                  <a:solidFill>
                    <a:srgbClr val="FFF8E7"/>
                  </a:solidFill>
                </a:rPr>
                <a:t>Vocabulary is organised as related forms, not isolated items.</a:t>
              </a:r>
            </a:p>
          </p:txBody>
        </p:sp>
      </p:grpSp>
      <p:sp>
        <p:nvSpPr>
          <p:cNvPr id="59" name="Text 7"/>
          <p:cNvSpPr txBox="1"/>
          <p:nvPr/>
        </p:nvSpPr>
        <p:spPr>
          <a:xfrm>
            <a:off x="3758184" y="2613913"/>
            <a:ext cx="402337" cy="3683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2500" b="1">
                <a:solidFill>
                  <a:srgbClr val="FFE66D"/>
                </a:solidFill>
              </a:defRPr>
            </a:lvl1pPr>
          </a:lstStyle>
          <a:p>
            <a:r>
              <a:t>→</a:t>
            </a:r>
          </a:p>
        </p:txBody>
      </p:sp>
      <p:grpSp>
        <p:nvGrpSpPr>
          <p:cNvPr id="62" name="Text 8"/>
          <p:cNvGrpSpPr/>
          <p:nvPr/>
        </p:nvGrpSpPr>
        <p:grpSpPr>
          <a:xfrm>
            <a:off x="4261103" y="1828800"/>
            <a:ext cx="2880361" cy="2148840"/>
            <a:chOff x="0" y="0"/>
            <a:chExt cx="2880360" cy="2148839"/>
          </a:xfrm>
        </p:grpSpPr>
        <p:sp>
          <p:nvSpPr>
            <p:cNvPr id="60" name="Rounded Rectangle"/>
            <p:cNvSpPr/>
            <p:nvPr/>
          </p:nvSpPr>
          <p:spPr>
            <a:xfrm>
              <a:off x="0" y="0"/>
              <a:ext cx="2880361" cy="2148840"/>
            </a:xfrm>
            <a:prstGeom prst="roundRect">
              <a:avLst>
                <a:gd name="adj" fmla="val 16667"/>
              </a:avLst>
            </a:prstGeom>
            <a:solidFill>
              <a:srgbClr val="3B0D78"/>
            </a:solidFill>
            <a:ln w="12700" cap="flat">
              <a:solidFill>
                <a:srgbClr val="FFE66D"/>
              </a:solidFill>
              <a:prstDash val="solid"/>
              <a:round/>
            </a:ln>
            <a:effectLst/>
          </p:spPr>
          <p:txBody>
            <a:bodyPr wrap="square" lIns="45719" tIns="45719" rIns="45719" bIns="45719" numCol="1" anchor="ctr">
              <a:noAutofit/>
            </a:bodyPr>
            <a:lstStyle/>
            <a:p>
              <a:pPr>
                <a:defRPr sz="1600"/>
              </a:pPr>
              <a:endParaRPr/>
            </a:p>
          </p:txBody>
        </p:sp>
        <p:sp>
          <p:nvSpPr>
            <p:cNvPr id="61" name="2  Morphological…"/>
            <p:cNvSpPr txBox="1"/>
            <p:nvPr/>
          </p:nvSpPr>
          <p:spPr>
            <a:xfrm>
              <a:off x="111247" y="111247"/>
              <a:ext cx="2657866" cy="192634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905" tIns="1905" rIns="1905" bIns="1905" numCol="1" anchor="ctr">
              <a:normAutofit/>
            </a:bodyPr>
            <a:lstStyle/>
            <a:p>
              <a:pPr>
                <a:defRPr sz="1900" b="1">
                  <a:solidFill>
                    <a:srgbClr val="FFE66D"/>
                  </a:solidFill>
                  <a:latin typeface="Graphik"/>
                  <a:ea typeface="Graphik"/>
                  <a:cs typeface="Graphik"/>
                  <a:sym typeface="Graphik"/>
                </a:defRPr>
              </a:pPr>
              <a:r>
                <a:t>2  Morphological</a:t>
              </a:r>
            </a:p>
            <a:p>
              <a:pPr>
                <a:defRPr sz="1900" b="1">
                  <a:solidFill>
                    <a:srgbClr val="FFE66D"/>
                  </a:solidFill>
                  <a:latin typeface="Graphik"/>
                  <a:ea typeface="Graphik"/>
                  <a:cs typeface="Graphik"/>
                  <a:sym typeface="Graphik"/>
                </a:defRPr>
              </a:pPr>
              <a:r>
                <a:t>awareness</a:t>
              </a:r>
            </a:p>
            <a:p>
              <a:pPr>
                <a:defRPr sz="1900" b="1">
                  <a:solidFill>
                    <a:srgbClr val="FFE66D"/>
                  </a:solidFill>
                  <a:latin typeface="Graphik"/>
                  <a:ea typeface="Graphik"/>
                  <a:cs typeface="Graphik"/>
                  <a:sym typeface="Graphik"/>
                </a:defRPr>
              </a:pPr>
              <a:r>
                <a:rPr sz="1400">
                  <a:solidFill>
                    <a:srgbClr val="FFF8E7"/>
                  </a:solidFill>
                </a:rPr>
                <a:t>Learners use prefixes, roots, and suffixes to analyse unfamiliar words.</a:t>
              </a:r>
            </a:p>
          </p:txBody>
        </p:sp>
      </p:grpSp>
      <p:sp>
        <p:nvSpPr>
          <p:cNvPr id="63" name="Text 9"/>
          <p:cNvSpPr txBox="1"/>
          <p:nvPr/>
        </p:nvSpPr>
        <p:spPr>
          <a:xfrm>
            <a:off x="7150607" y="2613913"/>
            <a:ext cx="402337" cy="3683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2500" b="1">
                <a:solidFill>
                  <a:srgbClr val="FFE66D"/>
                </a:solidFill>
              </a:defRPr>
            </a:lvl1pPr>
          </a:lstStyle>
          <a:p>
            <a:r>
              <a:t>→</a:t>
            </a:r>
          </a:p>
        </p:txBody>
      </p:sp>
      <p:grpSp>
        <p:nvGrpSpPr>
          <p:cNvPr id="66" name="Text 10"/>
          <p:cNvGrpSpPr/>
          <p:nvPr/>
        </p:nvGrpSpPr>
        <p:grpSpPr>
          <a:xfrm>
            <a:off x="7653528" y="1828800"/>
            <a:ext cx="2880361" cy="2148840"/>
            <a:chOff x="0" y="0"/>
            <a:chExt cx="2880360" cy="2148839"/>
          </a:xfrm>
        </p:grpSpPr>
        <p:sp>
          <p:nvSpPr>
            <p:cNvPr id="64" name="Rounded Rectangle"/>
            <p:cNvSpPr/>
            <p:nvPr/>
          </p:nvSpPr>
          <p:spPr>
            <a:xfrm>
              <a:off x="0" y="0"/>
              <a:ext cx="2880361" cy="2148840"/>
            </a:xfrm>
            <a:prstGeom prst="roundRect">
              <a:avLst>
                <a:gd name="adj" fmla="val 16667"/>
              </a:avLst>
            </a:prstGeom>
            <a:solidFill>
              <a:srgbClr val="3B0D78"/>
            </a:solidFill>
            <a:ln w="12700" cap="flat">
              <a:solidFill>
                <a:srgbClr val="B899FF"/>
              </a:solidFill>
              <a:prstDash val="solid"/>
              <a:round/>
            </a:ln>
            <a:effectLst/>
          </p:spPr>
          <p:txBody>
            <a:bodyPr wrap="square" lIns="45719" tIns="45719" rIns="45719" bIns="45719" numCol="1" anchor="ctr">
              <a:noAutofit/>
            </a:bodyPr>
            <a:lstStyle/>
            <a:p>
              <a:pPr>
                <a:defRPr sz="1600"/>
              </a:pPr>
              <a:endParaRPr/>
            </a:p>
          </p:txBody>
        </p:sp>
        <p:sp>
          <p:nvSpPr>
            <p:cNvPr id="65" name="3  Lexical noticing…"/>
            <p:cNvSpPr txBox="1"/>
            <p:nvPr/>
          </p:nvSpPr>
          <p:spPr>
            <a:xfrm>
              <a:off x="111247" y="111247"/>
              <a:ext cx="2657866" cy="192634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905" tIns="1905" rIns="1905" bIns="1905" numCol="1" anchor="ctr">
              <a:normAutofit/>
            </a:bodyPr>
            <a:lstStyle/>
            <a:p>
              <a:pPr>
                <a:defRPr sz="1900" b="1">
                  <a:solidFill>
                    <a:srgbClr val="FFE66D"/>
                  </a:solidFill>
                  <a:latin typeface="Graphik"/>
                  <a:ea typeface="Graphik"/>
                  <a:cs typeface="Graphik"/>
                  <a:sym typeface="Graphik"/>
                </a:defRPr>
              </a:pPr>
              <a:r>
                <a:t>3  Lexical noticing</a:t>
              </a:r>
            </a:p>
            <a:p>
              <a:pPr>
                <a:defRPr sz="1900" b="1">
                  <a:solidFill>
                    <a:srgbClr val="FFE66D"/>
                  </a:solidFill>
                  <a:latin typeface="Graphik"/>
                  <a:ea typeface="Graphik"/>
                  <a:cs typeface="Graphik"/>
                  <a:sym typeface="Graphik"/>
                </a:defRPr>
              </a:pPr>
              <a:r>
                <a:rPr sz="1400">
                  <a:solidFill>
                    <a:srgbClr val="FFF8E7"/>
                  </a:solidFill>
                </a:rPr>
                <a:t>Students notice recurring forms, patterns, and meanings.</a:t>
              </a:r>
            </a:p>
          </p:txBody>
        </p:sp>
      </p:grpSp>
      <p:grpSp>
        <p:nvGrpSpPr>
          <p:cNvPr id="69" name="Text 11"/>
          <p:cNvGrpSpPr/>
          <p:nvPr/>
        </p:nvGrpSpPr>
        <p:grpSpPr>
          <a:xfrm>
            <a:off x="1005839" y="4617720"/>
            <a:ext cx="2468881" cy="310897"/>
            <a:chOff x="0" y="0"/>
            <a:chExt cx="2468879" cy="310895"/>
          </a:xfrm>
        </p:grpSpPr>
        <p:sp>
          <p:nvSpPr>
            <p:cNvPr id="67" name="Rounded Rectangle"/>
            <p:cNvSpPr/>
            <p:nvPr/>
          </p:nvSpPr>
          <p:spPr>
            <a:xfrm>
              <a:off x="0" y="0"/>
              <a:ext cx="2468880" cy="310896"/>
            </a:xfrm>
            <a:prstGeom prst="roundRect">
              <a:avLst>
                <a:gd name="adj" fmla="val 16667"/>
              </a:avLst>
            </a:prstGeom>
            <a:solidFill>
              <a:srgbClr val="FFE66D"/>
            </a:solidFill>
            <a:ln w="12700" cap="flat">
              <a:noFill/>
              <a:miter lim="400000"/>
            </a:ln>
            <a:effectLst/>
          </p:spPr>
          <p:txBody>
            <a:bodyPr wrap="square" lIns="45719" tIns="45719" rIns="45719" bIns="45719" numCol="1" anchor="ctr">
              <a:noAutofit/>
            </a:bodyPr>
            <a:lstStyle/>
            <a:p>
              <a:pPr algn="ctr">
                <a:defRPr sz="1400"/>
              </a:pPr>
              <a:endParaRPr/>
            </a:p>
          </p:txBody>
        </p:sp>
        <p:sp>
          <p:nvSpPr>
            <p:cNvPr id="68" name="Implication for EMP"/>
            <p:cNvSpPr txBox="1"/>
            <p:nvPr/>
          </p:nvSpPr>
          <p:spPr>
            <a:xfrm>
              <a:off x="15177" y="15176"/>
              <a:ext cx="2438526" cy="28054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7" tIns="507" rIns="507" bIns="507" numCol="1" anchor="ctr">
              <a:normAutofit/>
            </a:bodyPr>
            <a:lstStyle>
              <a:lvl1pPr algn="ctr">
                <a:defRPr sz="1400" b="1">
                  <a:solidFill>
                    <a:srgbClr val="1A003D"/>
                  </a:solidFill>
                  <a:latin typeface="Graphik"/>
                  <a:ea typeface="Graphik"/>
                  <a:cs typeface="Graphik"/>
                  <a:sym typeface="Graphik"/>
                </a:defRPr>
              </a:lvl1pPr>
            </a:lstStyle>
            <a:p>
              <a:r>
                <a:t>Implication for EMP</a:t>
              </a:r>
            </a:p>
          </p:txBody>
        </p:sp>
      </p:grpSp>
      <p:sp>
        <p:nvSpPr>
          <p:cNvPr id="70" name="Text 12"/>
          <p:cNvSpPr txBox="1"/>
          <p:nvPr/>
        </p:nvSpPr>
        <p:spPr>
          <a:xfrm>
            <a:off x="1005839" y="5102352"/>
            <a:ext cx="9875522" cy="4389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defTabSz="704087">
              <a:defRPr sz="1848" b="1">
                <a:solidFill>
                  <a:srgbClr val="FFFFFF"/>
                </a:solidFill>
                <a:latin typeface="Graphik"/>
                <a:ea typeface="Graphik"/>
                <a:cs typeface="Graphik"/>
                <a:sym typeface="Graphik"/>
              </a:defRPr>
            </a:lvl1pPr>
          </a:lstStyle>
          <a:p>
            <a:r>
              <a:t>Teach medical vocabulary through affixation patterns, not only as bilingual word lists.</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2B006A"/>
        </a:solidFill>
        <a:effectLst/>
      </p:bgPr>
    </p:bg>
    <p:spTree>
      <p:nvGrpSpPr>
        <p:cNvPr id="1" name=""/>
        <p:cNvGrpSpPr/>
        <p:nvPr/>
      </p:nvGrpSpPr>
      <p:grpSpPr>
        <a:xfrm>
          <a:off x="0" y="0"/>
          <a:ext cx="0" cy="0"/>
          <a:chOff x="0" y="0"/>
          <a:chExt cx="0" cy="0"/>
        </a:xfrm>
      </p:grpSpPr>
      <p:sp>
        <p:nvSpPr>
          <p:cNvPr id="74" name="Shape 0"/>
          <p:cNvSpPr/>
          <p:nvPr/>
        </p:nvSpPr>
        <p:spPr>
          <a:xfrm>
            <a:off x="566927" y="429768"/>
            <a:ext cx="109729" cy="658369"/>
          </a:xfrm>
          <a:prstGeom prst="rect">
            <a:avLst/>
          </a:prstGeom>
          <a:solidFill>
            <a:srgbClr val="FFE66D"/>
          </a:solidFill>
          <a:ln w="12700">
            <a:solidFill>
              <a:srgbClr val="FFE66D"/>
            </a:solidFill>
          </a:ln>
        </p:spPr>
        <p:txBody>
          <a:bodyPr lIns="45719" rIns="45719"/>
          <a:lstStyle/>
          <a:p>
            <a:endParaRPr/>
          </a:p>
        </p:txBody>
      </p:sp>
      <p:sp>
        <p:nvSpPr>
          <p:cNvPr id="75" name="Text 1"/>
          <p:cNvSpPr txBox="1"/>
          <p:nvPr/>
        </p:nvSpPr>
        <p:spPr>
          <a:xfrm>
            <a:off x="786383" y="347472"/>
            <a:ext cx="10698482" cy="5303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a:defRPr sz="3000" b="1">
                <a:solidFill>
                  <a:srgbClr val="FFFFFF"/>
                </a:solidFill>
                <a:latin typeface="Graphik"/>
                <a:ea typeface="Graphik"/>
                <a:cs typeface="Graphik"/>
                <a:sym typeface="Graphik"/>
              </a:defRPr>
            </a:lvl1pPr>
          </a:lstStyle>
          <a:p>
            <a:r>
              <a:t>Exploratory classroom study: Bulgaria</a:t>
            </a:r>
          </a:p>
        </p:txBody>
      </p:sp>
      <p:sp>
        <p:nvSpPr>
          <p:cNvPr id="76" name="Text 2"/>
          <p:cNvSpPr txBox="1"/>
          <p:nvPr/>
        </p:nvSpPr>
        <p:spPr>
          <a:xfrm>
            <a:off x="792479" y="814577"/>
            <a:ext cx="10607042" cy="2926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a:defRPr sz="1300" b="1">
                <a:solidFill>
                  <a:srgbClr val="FFE66D"/>
                </a:solidFill>
                <a:latin typeface="Graphik"/>
                <a:ea typeface="Graphik"/>
                <a:cs typeface="Graphik"/>
                <a:sym typeface="Graphik"/>
              </a:defRPr>
            </a:lvl1pPr>
          </a:lstStyle>
          <a:p>
            <a:r>
              <a:t>A source of transferable teaching principles, not direct medical-student evidence</a:t>
            </a:r>
          </a:p>
        </p:txBody>
      </p:sp>
      <p:grpSp>
        <p:nvGrpSpPr>
          <p:cNvPr id="79" name="Text 3"/>
          <p:cNvGrpSpPr/>
          <p:nvPr/>
        </p:nvGrpSpPr>
        <p:grpSpPr>
          <a:xfrm>
            <a:off x="621791" y="1344167"/>
            <a:ext cx="2286001" cy="237744"/>
            <a:chOff x="0" y="0"/>
            <a:chExt cx="2286000" cy="237742"/>
          </a:xfrm>
        </p:grpSpPr>
        <p:sp>
          <p:nvSpPr>
            <p:cNvPr id="77" name="Rectangle"/>
            <p:cNvSpPr/>
            <p:nvPr/>
          </p:nvSpPr>
          <p:spPr>
            <a:xfrm>
              <a:off x="0" y="0"/>
              <a:ext cx="2286000" cy="237743"/>
            </a:xfrm>
            <a:prstGeom prst="rect">
              <a:avLst/>
            </a:prstGeom>
            <a:solidFill>
              <a:srgbClr val="FFE66D"/>
            </a:solidFill>
            <a:ln w="12700" cap="flat">
              <a:noFill/>
              <a:miter lim="400000"/>
            </a:ln>
            <a:effectLst/>
          </p:spPr>
          <p:txBody>
            <a:bodyPr wrap="square" lIns="45719" tIns="45719" rIns="45719" bIns="45719" numCol="1" anchor="ctr">
              <a:noAutofit/>
            </a:bodyPr>
            <a:lstStyle/>
            <a:p>
              <a:pPr algn="ctr">
                <a:defRPr sz="1000"/>
              </a:pPr>
              <a:endParaRPr/>
            </a:p>
          </p:txBody>
        </p:sp>
        <p:sp>
          <p:nvSpPr>
            <p:cNvPr id="78" name="CONTEXT"/>
            <p:cNvSpPr txBox="1"/>
            <p:nvPr/>
          </p:nvSpPr>
          <p:spPr>
            <a:xfrm>
              <a:off x="0" y="0"/>
              <a:ext cx="2286000" cy="23774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7" tIns="507" rIns="507" bIns="507" numCol="1" anchor="ctr">
              <a:normAutofit/>
            </a:bodyPr>
            <a:lstStyle>
              <a:lvl1pPr algn="ctr">
                <a:defRPr sz="1000" b="1">
                  <a:solidFill>
                    <a:srgbClr val="1A003D"/>
                  </a:solidFill>
                </a:defRPr>
              </a:lvl1pPr>
            </a:lstStyle>
            <a:p>
              <a:r>
                <a:t>CONTEXT</a:t>
              </a:r>
            </a:p>
          </p:txBody>
        </p:sp>
      </p:grpSp>
      <p:sp>
        <p:nvSpPr>
          <p:cNvPr id="80" name="Text 4"/>
          <p:cNvSpPr txBox="1"/>
          <p:nvPr/>
        </p:nvSpPr>
        <p:spPr>
          <a:xfrm>
            <a:off x="621791" y="6529323"/>
            <a:ext cx="420624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solidFill>
                  <a:srgbClr val="D5C3FF"/>
                </a:solidFill>
              </a:defRPr>
            </a:lvl1pPr>
          </a:lstStyle>
          <a:p>
            <a:r>
              <a:t>JASMEE 2026 | Shimazaki | 4</a:t>
            </a:r>
          </a:p>
        </p:txBody>
      </p:sp>
      <p:sp>
        <p:nvSpPr>
          <p:cNvPr id="81" name="Text 5"/>
          <p:cNvSpPr txBox="1"/>
          <p:nvPr/>
        </p:nvSpPr>
        <p:spPr>
          <a:xfrm>
            <a:off x="6720840" y="6510528"/>
            <a:ext cx="4800601" cy="16459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algn="r">
              <a:defRPr sz="700" b="1" i="1">
                <a:solidFill>
                  <a:srgbClr val="D5C3FF"/>
                </a:solidFill>
              </a:defRPr>
            </a:lvl1pPr>
          </a:lstStyle>
          <a:p>
            <a:r>
              <a:t>Shimazaki (2026); DELTA Module 2, 2025</a:t>
            </a:r>
          </a:p>
        </p:txBody>
      </p:sp>
      <p:grpSp>
        <p:nvGrpSpPr>
          <p:cNvPr id="84" name="Text 6"/>
          <p:cNvGrpSpPr/>
          <p:nvPr/>
        </p:nvGrpSpPr>
        <p:grpSpPr>
          <a:xfrm>
            <a:off x="868680" y="1755648"/>
            <a:ext cx="3236977" cy="1033273"/>
            <a:chOff x="0" y="0"/>
            <a:chExt cx="3236976" cy="1033272"/>
          </a:xfrm>
        </p:grpSpPr>
        <p:sp>
          <p:nvSpPr>
            <p:cNvPr id="82" name="Rounded Rectangle"/>
            <p:cNvSpPr/>
            <p:nvPr/>
          </p:nvSpPr>
          <p:spPr>
            <a:xfrm>
              <a:off x="0" y="0"/>
              <a:ext cx="3236977" cy="1033273"/>
            </a:xfrm>
            <a:prstGeom prst="roundRect">
              <a:avLst>
                <a:gd name="adj" fmla="val 16667"/>
              </a:avLst>
            </a:prstGeom>
            <a:solidFill>
              <a:srgbClr val="3B0D78"/>
            </a:solidFill>
            <a:ln w="12700" cap="flat">
              <a:solidFill>
                <a:srgbClr val="B899FF"/>
              </a:solidFill>
              <a:prstDash val="solid"/>
              <a:round/>
            </a:ln>
            <a:effectLst/>
          </p:spPr>
          <p:txBody>
            <a:bodyPr wrap="square" lIns="45719" tIns="45719" rIns="45719" bIns="45719" numCol="1" anchor="ctr">
              <a:noAutofit/>
            </a:bodyPr>
            <a:lstStyle/>
            <a:p>
              <a:pPr>
                <a:defRPr sz="1600"/>
              </a:pPr>
              <a:endParaRPr/>
            </a:p>
          </p:txBody>
        </p:sp>
        <p:sp>
          <p:nvSpPr>
            <p:cNvPr id="83" name="18…"/>
            <p:cNvSpPr txBox="1"/>
            <p:nvPr/>
          </p:nvSpPr>
          <p:spPr>
            <a:xfrm>
              <a:off x="56790" y="56789"/>
              <a:ext cx="3123396" cy="91969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650" tIns="1650" rIns="1650" bIns="1650" numCol="1" anchor="ctr">
              <a:normAutofit/>
            </a:bodyPr>
            <a:lstStyle/>
            <a:p>
              <a:pPr>
                <a:defRPr sz="2700" b="1">
                  <a:solidFill>
                    <a:srgbClr val="FFE66D"/>
                  </a:solidFill>
                  <a:latin typeface="Graphik"/>
                  <a:ea typeface="Graphik"/>
                  <a:cs typeface="Graphik"/>
                  <a:sym typeface="Graphik"/>
                </a:defRPr>
              </a:pPr>
              <a:r>
                <a:t>18</a:t>
              </a:r>
            </a:p>
            <a:p>
              <a:pPr>
                <a:defRPr sz="2700" b="1">
                  <a:solidFill>
                    <a:srgbClr val="FFE66D"/>
                  </a:solidFill>
                  <a:latin typeface="Graphik"/>
                  <a:ea typeface="Graphik"/>
                  <a:cs typeface="Graphik"/>
                  <a:sym typeface="Graphik"/>
                </a:defRPr>
              </a:pPr>
              <a:r>
                <a:rPr sz="1300">
                  <a:solidFill>
                    <a:srgbClr val="FFF8E7"/>
                  </a:solidFill>
                </a:rPr>
                <a:t>intermediate EFL learners</a:t>
              </a:r>
            </a:p>
          </p:txBody>
        </p:sp>
      </p:grpSp>
      <p:grpSp>
        <p:nvGrpSpPr>
          <p:cNvPr id="87" name="Text 7"/>
          <p:cNvGrpSpPr/>
          <p:nvPr/>
        </p:nvGrpSpPr>
        <p:grpSpPr>
          <a:xfrm>
            <a:off x="4572000" y="1755648"/>
            <a:ext cx="3236977" cy="1033273"/>
            <a:chOff x="0" y="0"/>
            <a:chExt cx="3236976" cy="1033272"/>
          </a:xfrm>
        </p:grpSpPr>
        <p:sp>
          <p:nvSpPr>
            <p:cNvPr id="85" name="Rounded Rectangle"/>
            <p:cNvSpPr/>
            <p:nvPr/>
          </p:nvSpPr>
          <p:spPr>
            <a:xfrm>
              <a:off x="0" y="0"/>
              <a:ext cx="3236977" cy="1033273"/>
            </a:xfrm>
            <a:prstGeom prst="roundRect">
              <a:avLst>
                <a:gd name="adj" fmla="val 16667"/>
              </a:avLst>
            </a:prstGeom>
            <a:solidFill>
              <a:srgbClr val="3B0D78"/>
            </a:solidFill>
            <a:ln w="12700" cap="flat">
              <a:solidFill>
                <a:srgbClr val="B899FF"/>
              </a:solidFill>
              <a:prstDash val="solid"/>
              <a:round/>
            </a:ln>
            <a:effectLst/>
          </p:spPr>
          <p:txBody>
            <a:bodyPr wrap="square" lIns="45719" tIns="45719" rIns="45719" bIns="45719" numCol="1" anchor="ctr">
              <a:noAutofit/>
            </a:bodyPr>
            <a:lstStyle/>
            <a:p>
              <a:pPr>
                <a:defRPr sz="1600"/>
              </a:pPr>
              <a:endParaRPr/>
            </a:p>
          </p:txBody>
        </p:sp>
        <p:sp>
          <p:nvSpPr>
            <p:cNvPr id="86" name="B1…"/>
            <p:cNvSpPr txBox="1"/>
            <p:nvPr/>
          </p:nvSpPr>
          <p:spPr>
            <a:xfrm>
              <a:off x="56790" y="56789"/>
              <a:ext cx="3123396" cy="91969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650" tIns="1650" rIns="1650" bIns="1650" numCol="1" anchor="ctr">
              <a:normAutofit/>
            </a:bodyPr>
            <a:lstStyle/>
            <a:p>
              <a:pPr>
                <a:defRPr sz="2700" b="1">
                  <a:solidFill>
                    <a:srgbClr val="FFE66D"/>
                  </a:solidFill>
                  <a:latin typeface="Graphik"/>
                  <a:ea typeface="Graphik"/>
                  <a:cs typeface="Graphik"/>
                  <a:sym typeface="Graphik"/>
                </a:defRPr>
              </a:pPr>
              <a:r>
                <a:t>B1</a:t>
              </a:r>
            </a:p>
            <a:p>
              <a:pPr>
                <a:defRPr sz="2700" b="1">
                  <a:solidFill>
                    <a:srgbClr val="FFE66D"/>
                  </a:solidFill>
                  <a:latin typeface="Graphik"/>
                  <a:ea typeface="Graphik"/>
                  <a:cs typeface="Graphik"/>
                  <a:sym typeface="Graphik"/>
                </a:defRPr>
              </a:pPr>
              <a:r>
                <a:rPr sz="1300">
                  <a:solidFill>
                    <a:srgbClr val="FFF8E7"/>
                  </a:solidFill>
                </a:rPr>
                <a:t>mostly B1; some high A2 / low B2</a:t>
              </a:r>
            </a:p>
          </p:txBody>
        </p:sp>
      </p:grpSp>
      <p:grpSp>
        <p:nvGrpSpPr>
          <p:cNvPr id="90" name="Text 8"/>
          <p:cNvGrpSpPr/>
          <p:nvPr/>
        </p:nvGrpSpPr>
        <p:grpSpPr>
          <a:xfrm>
            <a:off x="868680" y="3172967"/>
            <a:ext cx="3236977" cy="1033273"/>
            <a:chOff x="0" y="0"/>
            <a:chExt cx="3236976" cy="1033272"/>
          </a:xfrm>
        </p:grpSpPr>
        <p:sp>
          <p:nvSpPr>
            <p:cNvPr id="88" name="Rounded Rectangle"/>
            <p:cNvSpPr/>
            <p:nvPr/>
          </p:nvSpPr>
          <p:spPr>
            <a:xfrm>
              <a:off x="0" y="0"/>
              <a:ext cx="3236977" cy="1033273"/>
            </a:xfrm>
            <a:prstGeom prst="roundRect">
              <a:avLst>
                <a:gd name="adj" fmla="val 16667"/>
              </a:avLst>
            </a:prstGeom>
            <a:solidFill>
              <a:srgbClr val="3B0D78"/>
            </a:solidFill>
            <a:ln w="12700" cap="flat">
              <a:solidFill>
                <a:srgbClr val="B899FF"/>
              </a:solidFill>
              <a:prstDash val="solid"/>
              <a:round/>
            </a:ln>
            <a:effectLst/>
          </p:spPr>
          <p:txBody>
            <a:bodyPr wrap="square" lIns="45719" tIns="45719" rIns="45719" bIns="45719" numCol="1" anchor="ctr">
              <a:noAutofit/>
            </a:bodyPr>
            <a:lstStyle/>
            <a:p>
              <a:pPr>
                <a:defRPr sz="1600"/>
              </a:pPr>
              <a:endParaRPr/>
            </a:p>
          </p:txBody>
        </p:sp>
        <p:sp>
          <p:nvSpPr>
            <p:cNvPr id="89" name="2×60…"/>
            <p:cNvSpPr txBox="1"/>
            <p:nvPr/>
          </p:nvSpPr>
          <p:spPr>
            <a:xfrm>
              <a:off x="56790" y="56789"/>
              <a:ext cx="3123396" cy="91969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650" tIns="1650" rIns="1650" bIns="1650" numCol="1" anchor="ctr">
              <a:normAutofit/>
            </a:bodyPr>
            <a:lstStyle/>
            <a:p>
              <a:pPr>
                <a:defRPr sz="2700" b="1">
                  <a:solidFill>
                    <a:srgbClr val="FFE66D"/>
                  </a:solidFill>
                  <a:latin typeface="Graphik"/>
                  <a:ea typeface="Graphik"/>
                  <a:cs typeface="Graphik"/>
                  <a:sym typeface="Graphik"/>
                </a:defRPr>
              </a:pPr>
              <a:r>
                <a:t>2×60</a:t>
              </a:r>
            </a:p>
            <a:p>
              <a:pPr>
                <a:defRPr sz="2700" b="1">
                  <a:solidFill>
                    <a:srgbClr val="FFE66D"/>
                  </a:solidFill>
                  <a:latin typeface="Graphik"/>
                  <a:ea typeface="Graphik"/>
                  <a:cs typeface="Graphik"/>
                  <a:sym typeface="Graphik"/>
                </a:defRPr>
              </a:pPr>
              <a:r>
                <a:rPr sz="1300">
                  <a:solidFill>
                    <a:srgbClr val="FFF8E7"/>
                  </a:solidFill>
                </a:rPr>
                <a:t>affixation-focused lessons</a:t>
              </a:r>
            </a:p>
          </p:txBody>
        </p:sp>
      </p:grpSp>
      <p:grpSp>
        <p:nvGrpSpPr>
          <p:cNvPr id="93" name="Text 9"/>
          <p:cNvGrpSpPr/>
          <p:nvPr/>
        </p:nvGrpSpPr>
        <p:grpSpPr>
          <a:xfrm>
            <a:off x="4572000" y="3172967"/>
            <a:ext cx="3236977" cy="1033273"/>
            <a:chOff x="0" y="0"/>
            <a:chExt cx="3236976" cy="1033272"/>
          </a:xfrm>
        </p:grpSpPr>
        <p:sp>
          <p:nvSpPr>
            <p:cNvPr id="91" name="Rounded Rectangle"/>
            <p:cNvSpPr/>
            <p:nvPr/>
          </p:nvSpPr>
          <p:spPr>
            <a:xfrm>
              <a:off x="0" y="0"/>
              <a:ext cx="3236977" cy="1033273"/>
            </a:xfrm>
            <a:prstGeom prst="roundRect">
              <a:avLst>
                <a:gd name="adj" fmla="val 16667"/>
              </a:avLst>
            </a:prstGeom>
            <a:solidFill>
              <a:srgbClr val="3B0D78"/>
            </a:solidFill>
            <a:ln w="12700" cap="flat">
              <a:solidFill>
                <a:srgbClr val="B899FF"/>
              </a:solidFill>
              <a:prstDash val="solid"/>
              <a:round/>
            </a:ln>
            <a:effectLst/>
          </p:spPr>
          <p:txBody>
            <a:bodyPr wrap="square" lIns="45719" tIns="45719" rIns="45719" bIns="45719" numCol="1" anchor="ctr">
              <a:noAutofit/>
            </a:bodyPr>
            <a:lstStyle/>
            <a:p>
              <a:pPr>
                <a:defRPr sz="1600"/>
              </a:pPr>
              <a:endParaRPr/>
            </a:p>
          </p:txBody>
        </p:sp>
        <p:sp>
          <p:nvSpPr>
            <p:cNvPr id="92" name="Sofia…"/>
            <p:cNvSpPr txBox="1"/>
            <p:nvPr/>
          </p:nvSpPr>
          <p:spPr>
            <a:xfrm>
              <a:off x="56790" y="56789"/>
              <a:ext cx="3123396" cy="91969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650" tIns="1650" rIns="1650" bIns="1650" numCol="1" anchor="ctr">
              <a:normAutofit/>
            </a:bodyPr>
            <a:lstStyle/>
            <a:p>
              <a:pPr>
                <a:defRPr sz="2700" b="1">
                  <a:solidFill>
                    <a:srgbClr val="FFE66D"/>
                  </a:solidFill>
                  <a:latin typeface="Graphik"/>
                  <a:ea typeface="Graphik"/>
                  <a:cs typeface="Graphik"/>
                  <a:sym typeface="Graphik"/>
                </a:defRPr>
              </a:pPr>
              <a:r>
                <a:t>Sofia</a:t>
              </a:r>
            </a:p>
            <a:p>
              <a:pPr>
                <a:defRPr sz="2700" b="1">
                  <a:solidFill>
                    <a:srgbClr val="FFE66D"/>
                  </a:solidFill>
                  <a:latin typeface="Graphik"/>
                  <a:ea typeface="Graphik"/>
                  <a:cs typeface="Graphik"/>
                  <a:sym typeface="Graphik"/>
                </a:defRPr>
              </a:pPr>
              <a:r>
                <a:rPr sz="1300">
                  <a:solidFill>
                    <a:srgbClr val="FFF8E7"/>
                  </a:solidFill>
                </a:rPr>
                <a:t>private Cambridge English-accredited school</a:t>
              </a:r>
            </a:p>
          </p:txBody>
        </p:sp>
      </p:grpSp>
      <p:grpSp>
        <p:nvGrpSpPr>
          <p:cNvPr id="96" name="Text 10"/>
          <p:cNvGrpSpPr/>
          <p:nvPr/>
        </p:nvGrpSpPr>
        <p:grpSpPr>
          <a:xfrm>
            <a:off x="8412480" y="1755648"/>
            <a:ext cx="2788921" cy="2560321"/>
            <a:chOff x="0" y="0"/>
            <a:chExt cx="2788920" cy="2560320"/>
          </a:xfrm>
        </p:grpSpPr>
        <p:sp>
          <p:nvSpPr>
            <p:cNvPr id="94" name="Rounded Rectangle"/>
            <p:cNvSpPr/>
            <p:nvPr/>
          </p:nvSpPr>
          <p:spPr>
            <a:xfrm>
              <a:off x="0" y="0"/>
              <a:ext cx="2788921" cy="2560321"/>
            </a:xfrm>
            <a:prstGeom prst="roundRect">
              <a:avLst>
                <a:gd name="adj" fmla="val 16667"/>
              </a:avLst>
            </a:prstGeom>
            <a:solidFill>
              <a:srgbClr val="1A003D"/>
            </a:solidFill>
            <a:ln w="12700" cap="flat">
              <a:solidFill>
                <a:srgbClr val="FFE66D"/>
              </a:solidFill>
              <a:prstDash val="solid"/>
              <a:round/>
            </a:ln>
            <a:effectLst/>
          </p:spPr>
          <p:txBody>
            <a:bodyPr wrap="square" lIns="45719" tIns="45719" rIns="45719" bIns="45719" numCol="1" anchor="ctr">
              <a:noAutofit/>
            </a:bodyPr>
            <a:lstStyle/>
            <a:p>
              <a:pPr>
                <a:defRPr sz="1600"/>
              </a:pPr>
              <a:endParaRPr/>
            </a:p>
          </p:txBody>
        </p:sp>
        <p:sp>
          <p:nvSpPr>
            <p:cNvPr id="95" name="What can transfer?…"/>
            <p:cNvSpPr txBox="1"/>
            <p:nvPr/>
          </p:nvSpPr>
          <p:spPr>
            <a:xfrm>
              <a:off x="131334" y="131334"/>
              <a:ext cx="2526252" cy="229765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031" tIns="2031" rIns="2031" bIns="2031" numCol="1" anchor="ctr">
              <a:normAutofit/>
            </a:bodyPr>
            <a:lstStyle/>
            <a:p>
              <a:pPr>
                <a:defRPr b="1">
                  <a:solidFill>
                    <a:srgbClr val="FFE66D"/>
                  </a:solidFill>
                  <a:latin typeface="Graphik"/>
                  <a:ea typeface="Graphik"/>
                  <a:cs typeface="Graphik"/>
                  <a:sym typeface="Graphik"/>
                </a:defRPr>
              </a:pPr>
              <a:r>
                <a:t>What can transfer?</a:t>
              </a:r>
            </a:p>
            <a:p>
              <a:pPr>
                <a:defRPr b="1">
                  <a:solidFill>
                    <a:srgbClr val="FFE66D"/>
                  </a:solidFill>
                  <a:latin typeface="Graphik"/>
                  <a:ea typeface="Graphik"/>
                  <a:cs typeface="Graphik"/>
                  <a:sym typeface="Graphik"/>
                </a:defRPr>
              </a:pPr>
              <a:r>
                <a:rPr sz="1400">
                  <a:solidFill>
                    <a:srgbClr val="FFFFFF"/>
                  </a:solidFill>
                </a:rPr>
                <a:t>• noticing word parts</a:t>
              </a:r>
            </a:p>
            <a:p>
              <a:pPr>
                <a:defRPr b="1">
                  <a:solidFill>
                    <a:srgbClr val="FFE66D"/>
                  </a:solidFill>
                  <a:latin typeface="Graphik"/>
                  <a:ea typeface="Graphik"/>
                  <a:cs typeface="Graphik"/>
                  <a:sym typeface="Graphik"/>
                </a:defRPr>
              </a:pPr>
              <a:r>
                <a:rPr sz="1400">
                  <a:solidFill>
                    <a:srgbClr val="FFFFFF"/>
                  </a:solidFill>
                </a:rPr>
                <a:t>• guided decoding</a:t>
              </a:r>
            </a:p>
            <a:p>
              <a:pPr>
                <a:defRPr b="1">
                  <a:solidFill>
                    <a:srgbClr val="FFE66D"/>
                  </a:solidFill>
                  <a:latin typeface="Graphik"/>
                  <a:ea typeface="Graphik"/>
                  <a:cs typeface="Graphik"/>
                  <a:sym typeface="Graphik"/>
                </a:defRPr>
              </a:pPr>
              <a:r>
                <a:rPr sz="1400">
                  <a:solidFill>
                    <a:srgbClr val="FFFFFF"/>
                  </a:solidFill>
                </a:rPr>
                <a:t>• pronunciation + stress work</a:t>
              </a:r>
            </a:p>
            <a:p>
              <a:pPr>
                <a:defRPr b="1">
                  <a:solidFill>
                    <a:srgbClr val="FFE66D"/>
                  </a:solidFill>
                  <a:latin typeface="Graphik"/>
                  <a:ea typeface="Graphik"/>
                  <a:cs typeface="Graphik"/>
                  <a:sym typeface="Graphik"/>
                </a:defRPr>
              </a:pPr>
              <a:r>
                <a:rPr sz="1400">
                  <a:solidFill>
                    <a:srgbClr val="FFFFFF"/>
                  </a:solidFill>
                </a:rPr>
                <a:t>• peer discussion and reflection</a:t>
              </a:r>
            </a:p>
          </p:txBody>
        </p:sp>
      </p:grpSp>
      <p:sp>
        <p:nvSpPr>
          <p:cNvPr id="97" name="Text 11"/>
          <p:cNvSpPr txBox="1"/>
          <p:nvPr/>
        </p:nvSpPr>
        <p:spPr>
          <a:xfrm>
            <a:off x="914399" y="4983479"/>
            <a:ext cx="10149842" cy="5212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defTabSz="868680">
              <a:defRPr sz="1994" b="1">
                <a:solidFill>
                  <a:srgbClr val="FFE66D"/>
                </a:solidFill>
                <a:latin typeface="Graphik"/>
                <a:ea typeface="Graphik"/>
                <a:cs typeface="Graphik"/>
                <a:sym typeface="Graphik"/>
              </a:defRPr>
            </a:lvl1pPr>
          </a:lstStyle>
          <a:p>
            <a:r>
              <a:t>The learners were not medical students. The value here is the lesson-design logic.</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2B006A"/>
        </a:solidFill>
        <a:effectLst/>
      </p:bgPr>
    </p:bg>
    <p:spTree>
      <p:nvGrpSpPr>
        <p:cNvPr id="1" name=""/>
        <p:cNvGrpSpPr/>
        <p:nvPr/>
      </p:nvGrpSpPr>
      <p:grpSpPr>
        <a:xfrm>
          <a:off x="0" y="0"/>
          <a:ext cx="0" cy="0"/>
          <a:chOff x="0" y="0"/>
          <a:chExt cx="0" cy="0"/>
        </a:xfrm>
      </p:grpSpPr>
      <p:sp>
        <p:nvSpPr>
          <p:cNvPr id="101" name="Shape 0"/>
          <p:cNvSpPr/>
          <p:nvPr/>
        </p:nvSpPr>
        <p:spPr>
          <a:xfrm>
            <a:off x="566927" y="429768"/>
            <a:ext cx="109729" cy="658369"/>
          </a:xfrm>
          <a:prstGeom prst="rect">
            <a:avLst/>
          </a:prstGeom>
          <a:solidFill>
            <a:srgbClr val="FFE66D"/>
          </a:solidFill>
          <a:ln w="12700">
            <a:solidFill>
              <a:srgbClr val="FFE66D"/>
            </a:solidFill>
          </a:ln>
        </p:spPr>
        <p:txBody>
          <a:bodyPr lIns="45719" rIns="45719"/>
          <a:lstStyle/>
          <a:p>
            <a:endParaRPr/>
          </a:p>
        </p:txBody>
      </p:sp>
      <p:sp>
        <p:nvSpPr>
          <p:cNvPr id="102" name="Text 1"/>
          <p:cNvSpPr txBox="1"/>
          <p:nvPr/>
        </p:nvSpPr>
        <p:spPr>
          <a:xfrm>
            <a:off x="786383" y="347472"/>
            <a:ext cx="10698482" cy="5303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a:defRPr sz="3000" b="1">
                <a:solidFill>
                  <a:srgbClr val="FFFFFF"/>
                </a:solidFill>
                <a:latin typeface="Graphik"/>
                <a:ea typeface="Graphik"/>
                <a:cs typeface="Graphik"/>
                <a:sym typeface="Graphik"/>
              </a:defRPr>
            </a:lvl1pPr>
          </a:lstStyle>
          <a:p>
            <a:r>
              <a:t>What the study suggested</a:t>
            </a:r>
          </a:p>
        </p:txBody>
      </p:sp>
      <p:sp>
        <p:nvSpPr>
          <p:cNvPr id="103" name="Text 2"/>
          <p:cNvSpPr txBox="1"/>
          <p:nvPr/>
        </p:nvSpPr>
        <p:spPr>
          <a:xfrm>
            <a:off x="792479" y="822960"/>
            <a:ext cx="10607042" cy="2926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a:defRPr sz="1300" b="1">
                <a:solidFill>
                  <a:srgbClr val="FFE66D"/>
                </a:solidFill>
                <a:latin typeface="Graphik"/>
                <a:ea typeface="Graphik"/>
                <a:cs typeface="Graphik"/>
                <a:sym typeface="Graphik"/>
              </a:defRPr>
            </a:lvl1pPr>
          </a:lstStyle>
          <a:p>
            <a:r>
              <a:t>Concrete learner problems became starting points for instruction</a:t>
            </a:r>
          </a:p>
        </p:txBody>
      </p:sp>
      <p:grpSp>
        <p:nvGrpSpPr>
          <p:cNvPr id="106" name="Text 3"/>
          <p:cNvGrpSpPr/>
          <p:nvPr/>
        </p:nvGrpSpPr>
        <p:grpSpPr>
          <a:xfrm>
            <a:off x="4766285" y="1376172"/>
            <a:ext cx="2286001" cy="237744"/>
            <a:chOff x="0" y="0"/>
            <a:chExt cx="2286000" cy="237742"/>
          </a:xfrm>
        </p:grpSpPr>
        <p:sp>
          <p:nvSpPr>
            <p:cNvPr id="104" name="Rectangle"/>
            <p:cNvSpPr/>
            <p:nvPr/>
          </p:nvSpPr>
          <p:spPr>
            <a:xfrm>
              <a:off x="0" y="0"/>
              <a:ext cx="2286000" cy="237743"/>
            </a:xfrm>
            <a:prstGeom prst="rect">
              <a:avLst/>
            </a:prstGeom>
            <a:solidFill>
              <a:srgbClr val="FFE66D"/>
            </a:solidFill>
            <a:ln w="12700" cap="flat">
              <a:noFill/>
              <a:miter lim="400000"/>
            </a:ln>
            <a:effectLst/>
          </p:spPr>
          <p:txBody>
            <a:bodyPr wrap="square" lIns="45719" tIns="45719" rIns="45719" bIns="45719" numCol="1" anchor="ctr">
              <a:noAutofit/>
            </a:bodyPr>
            <a:lstStyle/>
            <a:p>
              <a:pPr algn="ctr">
                <a:defRPr sz="1000"/>
              </a:pPr>
              <a:endParaRPr/>
            </a:p>
          </p:txBody>
        </p:sp>
        <p:sp>
          <p:nvSpPr>
            <p:cNvPr id="105" name="FINDINGS"/>
            <p:cNvSpPr txBox="1"/>
            <p:nvPr/>
          </p:nvSpPr>
          <p:spPr>
            <a:xfrm>
              <a:off x="0" y="0"/>
              <a:ext cx="2286000" cy="23774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7" tIns="507" rIns="507" bIns="507" numCol="1" anchor="ctr">
              <a:normAutofit/>
            </a:bodyPr>
            <a:lstStyle>
              <a:lvl1pPr algn="ctr">
                <a:defRPr sz="1000" b="1">
                  <a:solidFill>
                    <a:srgbClr val="1A003D"/>
                  </a:solidFill>
                  <a:latin typeface="Graphik"/>
                  <a:ea typeface="Graphik"/>
                  <a:cs typeface="Graphik"/>
                  <a:sym typeface="Graphik"/>
                </a:defRPr>
              </a:lvl1pPr>
            </a:lstStyle>
            <a:p>
              <a:r>
                <a:t>FINDINGS</a:t>
              </a:r>
            </a:p>
          </p:txBody>
        </p:sp>
      </p:grpSp>
      <p:sp>
        <p:nvSpPr>
          <p:cNvPr id="107" name="Text 4"/>
          <p:cNvSpPr txBox="1"/>
          <p:nvPr/>
        </p:nvSpPr>
        <p:spPr>
          <a:xfrm>
            <a:off x="621791" y="6529323"/>
            <a:ext cx="420624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a:solidFill>
                  <a:srgbClr val="D5C3FF"/>
                </a:solidFill>
              </a:defRPr>
            </a:lvl1pPr>
          </a:lstStyle>
          <a:p>
            <a:r>
              <a:t>JASMEE 2026 | Shimazaki | 5</a:t>
            </a:r>
          </a:p>
        </p:txBody>
      </p:sp>
      <p:sp>
        <p:nvSpPr>
          <p:cNvPr id="108" name="Text 5"/>
          <p:cNvSpPr txBox="1"/>
          <p:nvPr/>
        </p:nvSpPr>
        <p:spPr>
          <a:xfrm>
            <a:off x="6720840" y="6510528"/>
            <a:ext cx="4800601" cy="16459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algn="r">
              <a:defRPr sz="700" i="1">
                <a:solidFill>
                  <a:srgbClr val="D5C3FF"/>
                </a:solidFill>
              </a:defRPr>
            </a:lvl1pPr>
          </a:lstStyle>
          <a:p>
            <a:r>
              <a:t>Adapted from Shimazaki (2026)</a:t>
            </a:r>
          </a:p>
        </p:txBody>
      </p:sp>
      <p:grpSp>
        <p:nvGrpSpPr>
          <p:cNvPr id="111" name="Text 6"/>
          <p:cNvGrpSpPr/>
          <p:nvPr/>
        </p:nvGrpSpPr>
        <p:grpSpPr>
          <a:xfrm>
            <a:off x="841247" y="1737360"/>
            <a:ext cx="3977642" cy="347473"/>
            <a:chOff x="0" y="0"/>
            <a:chExt cx="3977640" cy="347472"/>
          </a:xfrm>
        </p:grpSpPr>
        <p:sp>
          <p:nvSpPr>
            <p:cNvPr id="109" name="Rounded Rectangle"/>
            <p:cNvSpPr/>
            <p:nvPr/>
          </p:nvSpPr>
          <p:spPr>
            <a:xfrm>
              <a:off x="0" y="0"/>
              <a:ext cx="3977641" cy="347473"/>
            </a:xfrm>
            <a:prstGeom prst="roundRect">
              <a:avLst>
                <a:gd name="adj" fmla="val 16667"/>
              </a:avLst>
            </a:prstGeom>
            <a:solidFill>
              <a:srgbClr val="FFE66D"/>
            </a:solidFill>
            <a:ln w="12700" cap="flat">
              <a:noFill/>
              <a:miter lim="400000"/>
            </a:ln>
            <a:effectLst/>
          </p:spPr>
          <p:txBody>
            <a:bodyPr wrap="square" lIns="45719" tIns="45719" rIns="45719" bIns="45719" numCol="1" anchor="ctr">
              <a:noAutofit/>
            </a:bodyPr>
            <a:lstStyle/>
            <a:p>
              <a:pPr algn="ctr">
                <a:defRPr sz="1300"/>
              </a:pPr>
              <a:endParaRPr/>
            </a:p>
          </p:txBody>
        </p:sp>
        <p:sp>
          <p:nvSpPr>
            <p:cNvPr id="110" name="Problem"/>
            <p:cNvSpPr txBox="1"/>
            <p:nvPr/>
          </p:nvSpPr>
          <p:spPr>
            <a:xfrm>
              <a:off x="16962" y="16961"/>
              <a:ext cx="3943716" cy="31355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7" tIns="507" rIns="507" bIns="507" numCol="1" anchor="ctr">
              <a:normAutofit/>
            </a:bodyPr>
            <a:lstStyle>
              <a:lvl1pPr algn="ctr">
                <a:defRPr sz="1300" b="1">
                  <a:solidFill>
                    <a:srgbClr val="1A003D"/>
                  </a:solidFill>
                </a:defRPr>
              </a:lvl1pPr>
            </a:lstStyle>
            <a:p>
              <a:r>
                <a:t>Problem</a:t>
              </a:r>
            </a:p>
          </p:txBody>
        </p:sp>
      </p:grpSp>
      <p:grpSp>
        <p:nvGrpSpPr>
          <p:cNvPr id="114" name="Text 7"/>
          <p:cNvGrpSpPr/>
          <p:nvPr/>
        </p:nvGrpSpPr>
        <p:grpSpPr>
          <a:xfrm>
            <a:off x="4892040" y="1737360"/>
            <a:ext cx="6126481" cy="347473"/>
            <a:chOff x="0" y="0"/>
            <a:chExt cx="6126479" cy="347472"/>
          </a:xfrm>
        </p:grpSpPr>
        <p:sp>
          <p:nvSpPr>
            <p:cNvPr id="112" name="Rounded Rectangle"/>
            <p:cNvSpPr/>
            <p:nvPr/>
          </p:nvSpPr>
          <p:spPr>
            <a:xfrm>
              <a:off x="0" y="0"/>
              <a:ext cx="6126480" cy="347473"/>
            </a:xfrm>
            <a:prstGeom prst="roundRect">
              <a:avLst>
                <a:gd name="adj" fmla="val 16667"/>
              </a:avLst>
            </a:prstGeom>
            <a:solidFill>
              <a:srgbClr val="FFE66D"/>
            </a:solidFill>
            <a:ln w="12700" cap="flat">
              <a:noFill/>
              <a:miter lim="400000"/>
            </a:ln>
            <a:effectLst/>
          </p:spPr>
          <p:txBody>
            <a:bodyPr wrap="square" lIns="45719" tIns="45719" rIns="45719" bIns="45719" numCol="1" anchor="ctr">
              <a:noAutofit/>
            </a:bodyPr>
            <a:lstStyle/>
            <a:p>
              <a:pPr algn="ctr">
                <a:defRPr sz="1300"/>
              </a:pPr>
              <a:endParaRPr/>
            </a:p>
          </p:txBody>
        </p:sp>
        <p:sp>
          <p:nvSpPr>
            <p:cNvPr id="113" name="Example"/>
            <p:cNvSpPr txBox="1"/>
            <p:nvPr/>
          </p:nvSpPr>
          <p:spPr>
            <a:xfrm>
              <a:off x="16961" y="16961"/>
              <a:ext cx="6092558" cy="31355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7" tIns="507" rIns="507" bIns="507" numCol="1" anchor="ctr">
              <a:normAutofit/>
            </a:bodyPr>
            <a:lstStyle>
              <a:lvl1pPr algn="ctr">
                <a:defRPr sz="1300" b="1">
                  <a:solidFill>
                    <a:srgbClr val="1A003D"/>
                  </a:solidFill>
                </a:defRPr>
              </a:lvl1pPr>
            </a:lstStyle>
            <a:p>
              <a:r>
                <a:t>Example</a:t>
              </a:r>
            </a:p>
          </p:txBody>
        </p:sp>
      </p:grpSp>
      <p:grpSp>
        <p:nvGrpSpPr>
          <p:cNvPr id="117" name="Text 8"/>
          <p:cNvGrpSpPr/>
          <p:nvPr/>
        </p:nvGrpSpPr>
        <p:grpSpPr>
          <a:xfrm>
            <a:off x="841247" y="2176272"/>
            <a:ext cx="3977642" cy="457201"/>
            <a:chOff x="0" y="0"/>
            <a:chExt cx="3977640" cy="457200"/>
          </a:xfrm>
        </p:grpSpPr>
        <p:sp>
          <p:nvSpPr>
            <p:cNvPr id="115" name="Rounded Rectangle"/>
            <p:cNvSpPr/>
            <p:nvPr/>
          </p:nvSpPr>
          <p:spPr>
            <a:xfrm>
              <a:off x="0" y="0"/>
              <a:ext cx="3977641" cy="457200"/>
            </a:xfrm>
            <a:prstGeom prst="roundRect">
              <a:avLst>
                <a:gd name="adj" fmla="val 16667"/>
              </a:avLst>
            </a:prstGeom>
            <a:solidFill>
              <a:srgbClr val="3B0D78"/>
            </a:solidFill>
            <a:ln w="12700" cap="flat">
              <a:solidFill>
                <a:srgbClr val="B899FF"/>
              </a:solidFill>
              <a:prstDash val="solid"/>
              <a:round/>
            </a:ln>
            <a:effectLst/>
          </p:spPr>
          <p:txBody>
            <a:bodyPr wrap="square" lIns="45719" tIns="45719" rIns="45719" bIns="45719" numCol="1" anchor="ctr">
              <a:noAutofit/>
            </a:bodyPr>
            <a:lstStyle/>
            <a:p>
              <a:pPr>
                <a:defRPr sz="1300"/>
              </a:pPr>
              <a:endParaRPr/>
            </a:p>
          </p:txBody>
        </p:sp>
        <p:sp>
          <p:nvSpPr>
            <p:cNvPr id="116" name="Underuse of word formation"/>
            <p:cNvSpPr txBox="1"/>
            <p:nvPr/>
          </p:nvSpPr>
          <p:spPr>
            <a:xfrm>
              <a:off x="28668" y="28668"/>
              <a:ext cx="3920304" cy="39986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61" tIns="761" rIns="761" bIns="761" numCol="1" anchor="ctr">
              <a:normAutofit/>
            </a:bodyPr>
            <a:lstStyle>
              <a:lvl1pPr>
                <a:defRPr sz="1300" b="1">
                  <a:solidFill>
                    <a:srgbClr val="FFFFFF"/>
                  </a:solidFill>
                </a:defRPr>
              </a:lvl1pPr>
            </a:lstStyle>
            <a:p>
              <a:r>
                <a:t>Underuse of word formation</a:t>
              </a:r>
            </a:p>
          </p:txBody>
        </p:sp>
      </p:grpSp>
      <p:grpSp>
        <p:nvGrpSpPr>
          <p:cNvPr id="120" name="Text 9"/>
          <p:cNvGrpSpPr/>
          <p:nvPr/>
        </p:nvGrpSpPr>
        <p:grpSpPr>
          <a:xfrm>
            <a:off x="4892040" y="2176272"/>
            <a:ext cx="6126481" cy="457201"/>
            <a:chOff x="0" y="0"/>
            <a:chExt cx="6126479" cy="457200"/>
          </a:xfrm>
        </p:grpSpPr>
        <p:sp>
          <p:nvSpPr>
            <p:cNvPr id="118" name="Rounded Rectangle"/>
            <p:cNvSpPr/>
            <p:nvPr/>
          </p:nvSpPr>
          <p:spPr>
            <a:xfrm>
              <a:off x="0" y="0"/>
              <a:ext cx="6126480" cy="457200"/>
            </a:xfrm>
            <a:prstGeom prst="roundRect">
              <a:avLst>
                <a:gd name="adj" fmla="val 16667"/>
              </a:avLst>
            </a:prstGeom>
            <a:solidFill>
              <a:srgbClr val="3B0D78"/>
            </a:solidFill>
            <a:ln w="12700" cap="flat">
              <a:solidFill>
                <a:srgbClr val="B899FF"/>
              </a:solidFill>
              <a:prstDash val="solid"/>
              <a:round/>
            </a:ln>
            <a:effectLst/>
          </p:spPr>
          <p:txBody>
            <a:bodyPr wrap="square" lIns="45719" tIns="45719" rIns="45719" bIns="45719" numCol="1" anchor="ctr">
              <a:noAutofit/>
            </a:bodyPr>
            <a:lstStyle/>
            <a:p>
              <a:pPr>
                <a:defRPr sz="1300"/>
              </a:pPr>
              <a:endParaRPr/>
            </a:p>
          </p:txBody>
        </p:sp>
        <p:sp>
          <p:nvSpPr>
            <p:cNvPr id="119" name="did not understand → misunderstood"/>
            <p:cNvSpPr txBox="1"/>
            <p:nvPr/>
          </p:nvSpPr>
          <p:spPr>
            <a:xfrm>
              <a:off x="28669" y="28668"/>
              <a:ext cx="6069142" cy="39986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61" tIns="761" rIns="761" bIns="761" numCol="1" anchor="ctr">
              <a:normAutofit/>
            </a:bodyPr>
            <a:lstStyle>
              <a:lvl1pPr>
                <a:defRPr sz="1300">
                  <a:solidFill>
                    <a:srgbClr val="FFF8E7"/>
                  </a:solidFill>
                </a:defRPr>
              </a:lvl1pPr>
            </a:lstStyle>
            <a:p>
              <a:r>
                <a:t>did not understand → misunderstood</a:t>
              </a:r>
            </a:p>
          </p:txBody>
        </p:sp>
      </p:grpSp>
      <p:grpSp>
        <p:nvGrpSpPr>
          <p:cNvPr id="123" name="Text 10"/>
          <p:cNvGrpSpPr/>
          <p:nvPr/>
        </p:nvGrpSpPr>
        <p:grpSpPr>
          <a:xfrm>
            <a:off x="841247" y="2706623"/>
            <a:ext cx="3977642" cy="457201"/>
            <a:chOff x="0" y="0"/>
            <a:chExt cx="3977640" cy="457200"/>
          </a:xfrm>
        </p:grpSpPr>
        <p:sp>
          <p:nvSpPr>
            <p:cNvPr id="121" name="Rounded Rectangle"/>
            <p:cNvSpPr/>
            <p:nvPr/>
          </p:nvSpPr>
          <p:spPr>
            <a:xfrm>
              <a:off x="0" y="0"/>
              <a:ext cx="3977641" cy="457200"/>
            </a:xfrm>
            <a:prstGeom prst="roundRect">
              <a:avLst>
                <a:gd name="adj" fmla="val 16667"/>
              </a:avLst>
            </a:prstGeom>
            <a:solidFill>
              <a:srgbClr val="3B0D78"/>
            </a:solidFill>
            <a:ln w="12700" cap="flat">
              <a:solidFill>
                <a:srgbClr val="B899FF"/>
              </a:solidFill>
              <a:prstDash val="solid"/>
              <a:round/>
            </a:ln>
            <a:effectLst/>
          </p:spPr>
          <p:txBody>
            <a:bodyPr wrap="square" lIns="45719" tIns="45719" rIns="45719" bIns="45719" numCol="1" anchor="ctr">
              <a:noAutofit/>
            </a:bodyPr>
            <a:lstStyle/>
            <a:p>
              <a:pPr>
                <a:defRPr sz="1300"/>
              </a:pPr>
              <a:endParaRPr/>
            </a:p>
          </p:txBody>
        </p:sp>
        <p:sp>
          <p:nvSpPr>
            <p:cNvPr id="122" name="Wrong prefix choice"/>
            <p:cNvSpPr txBox="1"/>
            <p:nvPr/>
          </p:nvSpPr>
          <p:spPr>
            <a:xfrm>
              <a:off x="28668" y="28668"/>
              <a:ext cx="3920304" cy="39986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61" tIns="761" rIns="761" bIns="761" numCol="1" anchor="ctr">
              <a:normAutofit/>
            </a:bodyPr>
            <a:lstStyle>
              <a:lvl1pPr>
                <a:defRPr sz="1300" b="1">
                  <a:solidFill>
                    <a:srgbClr val="FFFFFF"/>
                  </a:solidFill>
                </a:defRPr>
              </a:lvl1pPr>
            </a:lstStyle>
            <a:p>
              <a:r>
                <a:t>Wrong prefix choice</a:t>
              </a:r>
            </a:p>
          </p:txBody>
        </p:sp>
      </p:grpSp>
      <p:grpSp>
        <p:nvGrpSpPr>
          <p:cNvPr id="126" name="Text 11"/>
          <p:cNvGrpSpPr/>
          <p:nvPr/>
        </p:nvGrpSpPr>
        <p:grpSpPr>
          <a:xfrm>
            <a:off x="4892040" y="2706623"/>
            <a:ext cx="6126481" cy="457201"/>
            <a:chOff x="0" y="0"/>
            <a:chExt cx="6126479" cy="457200"/>
          </a:xfrm>
        </p:grpSpPr>
        <p:sp>
          <p:nvSpPr>
            <p:cNvPr id="124" name="Rounded Rectangle"/>
            <p:cNvSpPr/>
            <p:nvPr/>
          </p:nvSpPr>
          <p:spPr>
            <a:xfrm>
              <a:off x="0" y="0"/>
              <a:ext cx="6126480" cy="457200"/>
            </a:xfrm>
            <a:prstGeom prst="roundRect">
              <a:avLst>
                <a:gd name="adj" fmla="val 16667"/>
              </a:avLst>
            </a:prstGeom>
            <a:solidFill>
              <a:srgbClr val="3B0D78"/>
            </a:solidFill>
            <a:ln w="12700" cap="flat">
              <a:solidFill>
                <a:srgbClr val="B899FF"/>
              </a:solidFill>
              <a:prstDash val="solid"/>
              <a:round/>
            </a:ln>
            <a:effectLst/>
          </p:spPr>
          <p:txBody>
            <a:bodyPr wrap="square" lIns="45719" tIns="45719" rIns="45719" bIns="45719" numCol="1" anchor="ctr">
              <a:noAutofit/>
            </a:bodyPr>
            <a:lstStyle/>
            <a:p>
              <a:pPr>
                <a:defRPr sz="1300"/>
              </a:pPr>
              <a:endParaRPr/>
            </a:p>
          </p:txBody>
        </p:sp>
        <p:sp>
          <p:nvSpPr>
            <p:cNvPr id="125" name="*unsignificant → insignificant"/>
            <p:cNvSpPr txBox="1"/>
            <p:nvPr/>
          </p:nvSpPr>
          <p:spPr>
            <a:xfrm>
              <a:off x="28669" y="28668"/>
              <a:ext cx="6069142" cy="39986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61" tIns="761" rIns="761" bIns="761" numCol="1" anchor="ctr">
              <a:normAutofit/>
            </a:bodyPr>
            <a:lstStyle>
              <a:lvl1pPr>
                <a:defRPr sz="1300">
                  <a:solidFill>
                    <a:srgbClr val="FFF8E7"/>
                  </a:solidFill>
                </a:defRPr>
              </a:lvl1pPr>
            </a:lstStyle>
            <a:p>
              <a:r>
                <a:t>*unsignificant → insignificant</a:t>
              </a:r>
            </a:p>
          </p:txBody>
        </p:sp>
      </p:grpSp>
      <p:grpSp>
        <p:nvGrpSpPr>
          <p:cNvPr id="129" name="Text 12"/>
          <p:cNvGrpSpPr/>
          <p:nvPr/>
        </p:nvGrpSpPr>
        <p:grpSpPr>
          <a:xfrm>
            <a:off x="841247" y="3236976"/>
            <a:ext cx="3977642" cy="457201"/>
            <a:chOff x="0" y="0"/>
            <a:chExt cx="3977640" cy="457200"/>
          </a:xfrm>
        </p:grpSpPr>
        <p:sp>
          <p:nvSpPr>
            <p:cNvPr id="127" name="Rounded Rectangle"/>
            <p:cNvSpPr/>
            <p:nvPr/>
          </p:nvSpPr>
          <p:spPr>
            <a:xfrm>
              <a:off x="0" y="0"/>
              <a:ext cx="3977641" cy="457200"/>
            </a:xfrm>
            <a:prstGeom prst="roundRect">
              <a:avLst>
                <a:gd name="adj" fmla="val 16667"/>
              </a:avLst>
            </a:prstGeom>
            <a:solidFill>
              <a:srgbClr val="3B0D78"/>
            </a:solidFill>
            <a:ln w="12700" cap="flat">
              <a:solidFill>
                <a:srgbClr val="B899FF"/>
              </a:solidFill>
              <a:prstDash val="solid"/>
              <a:round/>
            </a:ln>
            <a:effectLst/>
          </p:spPr>
          <p:txBody>
            <a:bodyPr wrap="square" lIns="45719" tIns="45719" rIns="45719" bIns="45719" numCol="1" anchor="ctr">
              <a:noAutofit/>
            </a:bodyPr>
            <a:lstStyle/>
            <a:p>
              <a:pPr>
                <a:defRPr sz="1300"/>
              </a:pPr>
              <a:endParaRPr/>
            </a:p>
          </p:txBody>
        </p:sp>
        <p:sp>
          <p:nvSpPr>
            <p:cNvPr id="128" name="Spelling / assimilation"/>
            <p:cNvSpPr txBox="1"/>
            <p:nvPr/>
          </p:nvSpPr>
          <p:spPr>
            <a:xfrm>
              <a:off x="28668" y="28668"/>
              <a:ext cx="3920304" cy="39986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61" tIns="761" rIns="761" bIns="761" numCol="1" anchor="ctr">
              <a:normAutofit/>
            </a:bodyPr>
            <a:lstStyle>
              <a:lvl1pPr>
                <a:defRPr sz="1300" b="1">
                  <a:solidFill>
                    <a:srgbClr val="FFFFFF"/>
                  </a:solidFill>
                </a:defRPr>
              </a:lvl1pPr>
            </a:lstStyle>
            <a:p>
              <a:r>
                <a:t>Spelling / assimilation</a:t>
              </a:r>
            </a:p>
          </p:txBody>
        </p:sp>
      </p:grpSp>
      <p:grpSp>
        <p:nvGrpSpPr>
          <p:cNvPr id="132" name="Text 13"/>
          <p:cNvGrpSpPr/>
          <p:nvPr/>
        </p:nvGrpSpPr>
        <p:grpSpPr>
          <a:xfrm>
            <a:off x="4892040" y="3236976"/>
            <a:ext cx="6126481" cy="457201"/>
            <a:chOff x="0" y="0"/>
            <a:chExt cx="6126479" cy="457200"/>
          </a:xfrm>
        </p:grpSpPr>
        <p:sp>
          <p:nvSpPr>
            <p:cNvPr id="130" name="Rounded Rectangle"/>
            <p:cNvSpPr/>
            <p:nvPr/>
          </p:nvSpPr>
          <p:spPr>
            <a:xfrm>
              <a:off x="0" y="0"/>
              <a:ext cx="6126480" cy="457200"/>
            </a:xfrm>
            <a:prstGeom prst="roundRect">
              <a:avLst>
                <a:gd name="adj" fmla="val 16667"/>
              </a:avLst>
            </a:prstGeom>
            <a:solidFill>
              <a:srgbClr val="3B0D78"/>
            </a:solidFill>
            <a:ln w="12700" cap="flat">
              <a:solidFill>
                <a:srgbClr val="B899FF"/>
              </a:solidFill>
              <a:prstDash val="solid"/>
              <a:round/>
            </a:ln>
            <a:effectLst/>
          </p:spPr>
          <p:txBody>
            <a:bodyPr wrap="square" lIns="45719" tIns="45719" rIns="45719" bIns="45719" numCol="1" anchor="ctr">
              <a:noAutofit/>
            </a:bodyPr>
            <a:lstStyle/>
            <a:p>
              <a:pPr>
                <a:defRPr sz="1300"/>
              </a:pPr>
              <a:endParaRPr/>
            </a:p>
          </p:txBody>
        </p:sp>
        <p:sp>
          <p:nvSpPr>
            <p:cNvPr id="131" name="*inpolite → impolite"/>
            <p:cNvSpPr txBox="1"/>
            <p:nvPr/>
          </p:nvSpPr>
          <p:spPr>
            <a:xfrm>
              <a:off x="28669" y="28668"/>
              <a:ext cx="6069142" cy="39986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61" tIns="761" rIns="761" bIns="761" numCol="1" anchor="ctr">
              <a:normAutofit/>
            </a:bodyPr>
            <a:lstStyle>
              <a:lvl1pPr>
                <a:defRPr sz="1300">
                  <a:solidFill>
                    <a:srgbClr val="FFF8E7"/>
                  </a:solidFill>
                </a:defRPr>
              </a:lvl1pPr>
            </a:lstStyle>
            <a:p>
              <a:r>
                <a:t>*inpolite → impolite</a:t>
              </a:r>
            </a:p>
          </p:txBody>
        </p:sp>
      </p:grpSp>
      <p:grpSp>
        <p:nvGrpSpPr>
          <p:cNvPr id="135" name="Text 14"/>
          <p:cNvGrpSpPr/>
          <p:nvPr/>
        </p:nvGrpSpPr>
        <p:grpSpPr>
          <a:xfrm>
            <a:off x="841247" y="3767328"/>
            <a:ext cx="3977642" cy="457201"/>
            <a:chOff x="0" y="0"/>
            <a:chExt cx="3977640" cy="457200"/>
          </a:xfrm>
        </p:grpSpPr>
        <p:sp>
          <p:nvSpPr>
            <p:cNvPr id="133" name="Rounded Rectangle"/>
            <p:cNvSpPr/>
            <p:nvPr/>
          </p:nvSpPr>
          <p:spPr>
            <a:xfrm>
              <a:off x="0" y="0"/>
              <a:ext cx="3977641" cy="457200"/>
            </a:xfrm>
            <a:prstGeom prst="roundRect">
              <a:avLst>
                <a:gd name="adj" fmla="val 16667"/>
              </a:avLst>
            </a:prstGeom>
            <a:solidFill>
              <a:srgbClr val="3B0D78"/>
            </a:solidFill>
            <a:ln w="12700" cap="flat">
              <a:solidFill>
                <a:srgbClr val="B899FF"/>
              </a:solidFill>
              <a:prstDash val="solid"/>
              <a:round/>
            </a:ln>
            <a:effectLst/>
          </p:spPr>
          <p:txBody>
            <a:bodyPr wrap="square" lIns="45719" tIns="45719" rIns="45719" bIns="45719" numCol="1" anchor="ctr">
              <a:noAutofit/>
            </a:bodyPr>
            <a:lstStyle/>
            <a:p>
              <a:pPr>
                <a:defRPr sz="1300"/>
              </a:pPr>
              <a:endParaRPr/>
            </a:p>
          </p:txBody>
        </p:sp>
        <p:sp>
          <p:nvSpPr>
            <p:cNvPr id="134" name="Meaning trap"/>
            <p:cNvSpPr txBox="1"/>
            <p:nvPr/>
          </p:nvSpPr>
          <p:spPr>
            <a:xfrm>
              <a:off x="28668" y="28668"/>
              <a:ext cx="3920304" cy="39986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61" tIns="761" rIns="761" bIns="761" numCol="1" anchor="ctr">
              <a:normAutofit/>
            </a:bodyPr>
            <a:lstStyle>
              <a:lvl1pPr>
                <a:defRPr sz="1300" b="1">
                  <a:solidFill>
                    <a:srgbClr val="FFFFFF"/>
                  </a:solidFill>
                </a:defRPr>
              </a:lvl1pPr>
            </a:lstStyle>
            <a:p>
              <a:r>
                <a:t>Meaning trap</a:t>
              </a:r>
            </a:p>
          </p:txBody>
        </p:sp>
      </p:grpSp>
      <p:grpSp>
        <p:nvGrpSpPr>
          <p:cNvPr id="138" name="Text 15"/>
          <p:cNvGrpSpPr/>
          <p:nvPr/>
        </p:nvGrpSpPr>
        <p:grpSpPr>
          <a:xfrm>
            <a:off x="4892040" y="3767328"/>
            <a:ext cx="6126481" cy="457201"/>
            <a:chOff x="0" y="0"/>
            <a:chExt cx="6126479" cy="457200"/>
          </a:xfrm>
        </p:grpSpPr>
        <p:sp>
          <p:nvSpPr>
            <p:cNvPr id="136" name="Rounded Rectangle"/>
            <p:cNvSpPr/>
            <p:nvPr/>
          </p:nvSpPr>
          <p:spPr>
            <a:xfrm>
              <a:off x="0" y="0"/>
              <a:ext cx="6126480" cy="457200"/>
            </a:xfrm>
            <a:prstGeom prst="roundRect">
              <a:avLst>
                <a:gd name="adj" fmla="val 16667"/>
              </a:avLst>
            </a:prstGeom>
            <a:solidFill>
              <a:srgbClr val="3B0D78"/>
            </a:solidFill>
            <a:ln w="12700" cap="flat">
              <a:solidFill>
                <a:srgbClr val="B899FF"/>
              </a:solidFill>
              <a:prstDash val="solid"/>
              <a:round/>
            </a:ln>
            <a:effectLst/>
          </p:spPr>
          <p:txBody>
            <a:bodyPr wrap="square" lIns="45719" tIns="45719" rIns="45719" bIns="45719" numCol="1" anchor="ctr">
              <a:noAutofit/>
            </a:bodyPr>
            <a:lstStyle/>
            <a:p>
              <a:pPr>
                <a:defRPr sz="1300"/>
              </a:pPr>
              <a:endParaRPr/>
            </a:p>
          </p:txBody>
        </p:sp>
        <p:sp>
          <p:nvSpPr>
            <p:cNvPr id="137" name="inflammable ≠ not flammable"/>
            <p:cNvSpPr txBox="1"/>
            <p:nvPr/>
          </p:nvSpPr>
          <p:spPr>
            <a:xfrm>
              <a:off x="28669" y="28668"/>
              <a:ext cx="6069142" cy="39986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61" tIns="761" rIns="761" bIns="761" numCol="1" anchor="ctr">
              <a:normAutofit/>
            </a:bodyPr>
            <a:lstStyle>
              <a:lvl1pPr>
                <a:defRPr sz="1300">
                  <a:solidFill>
                    <a:srgbClr val="FFF8E7"/>
                  </a:solidFill>
                </a:defRPr>
              </a:lvl1pPr>
            </a:lstStyle>
            <a:p>
              <a:r>
                <a:t>inflammable ≠ not flammable</a:t>
              </a:r>
            </a:p>
          </p:txBody>
        </p:sp>
      </p:grpSp>
      <p:grpSp>
        <p:nvGrpSpPr>
          <p:cNvPr id="141" name="Text 16"/>
          <p:cNvGrpSpPr/>
          <p:nvPr/>
        </p:nvGrpSpPr>
        <p:grpSpPr>
          <a:xfrm>
            <a:off x="841247" y="4297679"/>
            <a:ext cx="3977642" cy="457201"/>
            <a:chOff x="0" y="0"/>
            <a:chExt cx="3977640" cy="457200"/>
          </a:xfrm>
        </p:grpSpPr>
        <p:sp>
          <p:nvSpPr>
            <p:cNvPr id="139" name="Rounded Rectangle"/>
            <p:cNvSpPr/>
            <p:nvPr/>
          </p:nvSpPr>
          <p:spPr>
            <a:xfrm>
              <a:off x="0" y="0"/>
              <a:ext cx="3977641" cy="457200"/>
            </a:xfrm>
            <a:prstGeom prst="roundRect">
              <a:avLst>
                <a:gd name="adj" fmla="val 16667"/>
              </a:avLst>
            </a:prstGeom>
            <a:solidFill>
              <a:srgbClr val="3B0D78"/>
            </a:solidFill>
            <a:ln w="12700" cap="flat">
              <a:solidFill>
                <a:srgbClr val="B899FF"/>
              </a:solidFill>
              <a:prstDash val="solid"/>
              <a:round/>
            </a:ln>
            <a:effectLst/>
          </p:spPr>
          <p:txBody>
            <a:bodyPr wrap="square" lIns="45719" tIns="45719" rIns="45719" bIns="45719" numCol="1" anchor="ctr">
              <a:noAutofit/>
            </a:bodyPr>
            <a:lstStyle/>
            <a:p>
              <a:pPr>
                <a:defRPr sz="1300"/>
              </a:pPr>
              <a:endParaRPr/>
            </a:p>
          </p:txBody>
        </p:sp>
        <p:sp>
          <p:nvSpPr>
            <p:cNvPr id="140" name="Wrong part of speech"/>
            <p:cNvSpPr txBox="1"/>
            <p:nvPr/>
          </p:nvSpPr>
          <p:spPr>
            <a:xfrm>
              <a:off x="28668" y="28668"/>
              <a:ext cx="3920304" cy="39986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61" tIns="761" rIns="761" bIns="761" numCol="1" anchor="ctr">
              <a:normAutofit/>
            </a:bodyPr>
            <a:lstStyle>
              <a:lvl1pPr>
                <a:defRPr sz="1300" b="1">
                  <a:solidFill>
                    <a:srgbClr val="FFFFFF"/>
                  </a:solidFill>
                </a:defRPr>
              </a:lvl1pPr>
            </a:lstStyle>
            <a:p>
              <a:r>
                <a:t>Wrong part of speech</a:t>
              </a:r>
            </a:p>
          </p:txBody>
        </p:sp>
      </p:grpSp>
      <p:grpSp>
        <p:nvGrpSpPr>
          <p:cNvPr id="144" name="Text 17"/>
          <p:cNvGrpSpPr/>
          <p:nvPr/>
        </p:nvGrpSpPr>
        <p:grpSpPr>
          <a:xfrm>
            <a:off x="4892040" y="4297679"/>
            <a:ext cx="6126481" cy="457201"/>
            <a:chOff x="0" y="0"/>
            <a:chExt cx="6126479" cy="457200"/>
          </a:xfrm>
        </p:grpSpPr>
        <p:sp>
          <p:nvSpPr>
            <p:cNvPr id="142" name="Rounded Rectangle"/>
            <p:cNvSpPr/>
            <p:nvPr/>
          </p:nvSpPr>
          <p:spPr>
            <a:xfrm>
              <a:off x="0" y="0"/>
              <a:ext cx="6126480" cy="457200"/>
            </a:xfrm>
            <a:prstGeom prst="roundRect">
              <a:avLst>
                <a:gd name="adj" fmla="val 16667"/>
              </a:avLst>
            </a:prstGeom>
            <a:solidFill>
              <a:srgbClr val="3B0D78"/>
            </a:solidFill>
            <a:ln w="12700" cap="flat">
              <a:solidFill>
                <a:srgbClr val="B899FF"/>
              </a:solidFill>
              <a:prstDash val="solid"/>
              <a:round/>
            </a:ln>
            <a:effectLst/>
          </p:spPr>
          <p:txBody>
            <a:bodyPr wrap="square" lIns="45719" tIns="45719" rIns="45719" bIns="45719" numCol="1" anchor="ctr">
              <a:noAutofit/>
            </a:bodyPr>
            <a:lstStyle/>
            <a:p>
              <a:pPr>
                <a:defRPr sz="1300"/>
              </a:pPr>
              <a:endParaRPr/>
            </a:p>
          </p:txBody>
        </p:sp>
        <p:sp>
          <p:nvSpPr>
            <p:cNvPr id="143" name="success / successful / successfully"/>
            <p:cNvSpPr txBox="1"/>
            <p:nvPr/>
          </p:nvSpPr>
          <p:spPr>
            <a:xfrm>
              <a:off x="28669" y="28668"/>
              <a:ext cx="6069142" cy="39986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61" tIns="761" rIns="761" bIns="761" numCol="1" anchor="ctr">
              <a:normAutofit/>
            </a:bodyPr>
            <a:lstStyle>
              <a:lvl1pPr>
                <a:defRPr sz="1300">
                  <a:solidFill>
                    <a:srgbClr val="FFF8E7"/>
                  </a:solidFill>
                </a:defRPr>
              </a:lvl1pPr>
            </a:lstStyle>
            <a:p>
              <a:r>
                <a:t>success / successful / successfully</a:t>
              </a:r>
            </a:p>
          </p:txBody>
        </p:sp>
      </p:grpSp>
      <p:grpSp>
        <p:nvGrpSpPr>
          <p:cNvPr id="147" name="Text 18"/>
          <p:cNvGrpSpPr/>
          <p:nvPr/>
        </p:nvGrpSpPr>
        <p:grpSpPr>
          <a:xfrm>
            <a:off x="775252" y="4984227"/>
            <a:ext cx="10268066" cy="675162"/>
            <a:chOff x="0" y="0"/>
            <a:chExt cx="10268064" cy="675160"/>
          </a:xfrm>
        </p:grpSpPr>
        <p:sp>
          <p:nvSpPr>
            <p:cNvPr id="145" name="Rounded Rectangle"/>
            <p:cNvSpPr/>
            <p:nvPr/>
          </p:nvSpPr>
          <p:spPr>
            <a:xfrm>
              <a:off x="0" y="0"/>
              <a:ext cx="10268065" cy="675161"/>
            </a:xfrm>
            <a:prstGeom prst="roundRect">
              <a:avLst>
                <a:gd name="adj" fmla="val 16667"/>
              </a:avLst>
            </a:prstGeom>
            <a:solidFill>
              <a:srgbClr val="1A003D"/>
            </a:solidFill>
            <a:ln w="12700" cap="flat">
              <a:solidFill>
                <a:srgbClr val="FFE66D"/>
              </a:solidFill>
              <a:prstDash val="solid"/>
              <a:round/>
            </a:ln>
            <a:effectLst/>
          </p:spPr>
          <p:txBody>
            <a:bodyPr wrap="square" lIns="45719" tIns="45719" rIns="45719" bIns="45719" numCol="1" anchor="ctr">
              <a:noAutofit/>
            </a:bodyPr>
            <a:lstStyle/>
            <a:p>
              <a:pPr>
                <a:defRPr sz="1500"/>
              </a:pPr>
              <a:endParaRPr/>
            </a:p>
          </p:txBody>
        </p:sp>
        <p:sp>
          <p:nvSpPr>
            <p:cNvPr id="146" name="Learner voice: “It is easier to guess the meaning when I look at the beginning or the ending of a word.”"/>
            <p:cNvSpPr txBox="1"/>
            <p:nvPr/>
          </p:nvSpPr>
          <p:spPr>
            <a:xfrm>
              <a:off x="39470" y="39470"/>
              <a:ext cx="10189124" cy="59622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523" tIns="1523" rIns="1523" bIns="1523" numCol="1" anchor="ctr">
              <a:normAutofit/>
            </a:bodyPr>
            <a:lstStyle>
              <a:lvl1pPr>
                <a:defRPr sz="1500" b="1">
                  <a:solidFill>
                    <a:srgbClr val="FFE66D"/>
                  </a:solidFill>
                </a:defRPr>
              </a:lvl1pPr>
            </a:lstStyle>
            <a:p>
              <a:r>
                <a:t>Learner voice: “It is easier to guess the meaning when I look at the beginning or the ending of a word.”</a:t>
              </a:r>
            </a:p>
          </p:txBody>
        </p:sp>
      </p:gr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2B006A"/>
        </a:solidFill>
        <a:effectLst/>
      </p:bgPr>
    </p:bg>
    <p:spTree>
      <p:nvGrpSpPr>
        <p:cNvPr id="1" name=""/>
        <p:cNvGrpSpPr/>
        <p:nvPr/>
      </p:nvGrpSpPr>
      <p:grpSpPr>
        <a:xfrm>
          <a:off x="0" y="0"/>
          <a:ext cx="0" cy="0"/>
          <a:chOff x="0" y="0"/>
          <a:chExt cx="0" cy="0"/>
        </a:xfrm>
      </p:grpSpPr>
      <p:sp>
        <p:nvSpPr>
          <p:cNvPr id="151" name="Shape 0"/>
          <p:cNvSpPr/>
          <p:nvPr/>
        </p:nvSpPr>
        <p:spPr>
          <a:xfrm>
            <a:off x="566927" y="429768"/>
            <a:ext cx="109729" cy="658369"/>
          </a:xfrm>
          <a:prstGeom prst="rect">
            <a:avLst/>
          </a:prstGeom>
          <a:solidFill>
            <a:srgbClr val="FFE66D"/>
          </a:solidFill>
          <a:ln w="12700">
            <a:solidFill>
              <a:srgbClr val="FFE66D"/>
            </a:solidFill>
          </a:ln>
        </p:spPr>
        <p:txBody>
          <a:bodyPr lIns="45719" rIns="45719"/>
          <a:lstStyle/>
          <a:p>
            <a:endParaRPr/>
          </a:p>
        </p:txBody>
      </p:sp>
      <p:sp>
        <p:nvSpPr>
          <p:cNvPr id="152" name="Text 1"/>
          <p:cNvSpPr txBox="1"/>
          <p:nvPr/>
        </p:nvSpPr>
        <p:spPr>
          <a:xfrm>
            <a:off x="786383" y="347472"/>
            <a:ext cx="10698482" cy="5303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a:defRPr sz="3000" b="1">
                <a:solidFill>
                  <a:srgbClr val="FFFFFF"/>
                </a:solidFill>
              </a:defRPr>
            </a:lvl1pPr>
          </a:lstStyle>
          <a:p>
            <a:r>
              <a:t>From learner pronunciation errors to EMP terms</a:t>
            </a:r>
          </a:p>
        </p:txBody>
      </p:sp>
      <p:sp>
        <p:nvSpPr>
          <p:cNvPr id="153" name="Text 2"/>
          <p:cNvSpPr txBox="1"/>
          <p:nvPr/>
        </p:nvSpPr>
        <p:spPr>
          <a:xfrm>
            <a:off x="792479" y="801877"/>
            <a:ext cx="10607042" cy="2926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a:defRPr sz="1300" b="1">
                <a:solidFill>
                  <a:srgbClr val="FFE66D"/>
                </a:solidFill>
              </a:defRPr>
            </a:lvl1pPr>
          </a:lstStyle>
          <a:p>
            <a:r>
              <a:t>Prefixes are meaning-bearing, but not usually stress-bearing</a:t>
            </a:r>
          </a:p>
        </p:txBody>
      </p:sp>
      <p:grpSp>
        <p:nvGrpSpPr>
          <p:cNvPr id="156" name="Text 3"/>
          <p:cNvGrpSpPr/>
          <p:nvPr/>
        </p:nvGrpSpPr>
        <p:grpSpPr>
          <a:xfrm>
            <a:off x="4873740" y="1335023"/>
            <a:ext cx="2286001" cy="237744"/>
            <a:chOff x="0" y="0"/>
            <a:chExt cx="2286000" cy="237742"/>
          </a:xfrm>
        </p:grpSpPr>
        <p:sp>
          <p:nvSpPr>
            <p:cNvPr id="154" name="Rectangle"/>
            <p:cNvSpPr/>
            <p:nvPr/>
          </p:nvSpPr>
          <p:spPr>
            <a:xfrm>
              <a:off x="0" y="0"/>
              <a:ext cx="2286000" cy="237743"/>
            </a:xfrm>
            <a:prstGeom prst="rect">
              <a:avLst/>
            </a:prstGeom>
            <a:solidFill>
              <a:srgbClr val="FFE66D"/>
            </a:solidFill>
            <a:ln w="12700" cap="flat">
              <a:noFill/>
              <a:miter lim="400000"/>
            </a:ln>
            <a:effectLst/>
          </p:spPr>
          <p:txBody>
            <a:bodyPr wrap="square" lIns="45719" tIns="45719" rIns="45719" bIns="45719" numCol="1" anchor="ctr">
              <a:noAutofit/>
            </a:bodyPr>
            <a:lstStyle/>
            <a:p>
              <a:pPr algn="ctr">
                <a:defRPr sz="1000"/>
              </a:pPr>
              <a:endParaRPr/>
            </a:p>
          </p:txBody>
        </p:sp>
        <p:sp>
          <p:nvSpPr>
            <p:cNvPr id="155" name="PRONUNCIATION 1"/>
            <p:cNvSpPr txBox="1"/>
            <p:nvPr/>
          </p:nvSpPr>
          <p:spPr>
            <a:xfrm>
              <a:off x="0" y="0"/>
              <a:ext cx="2286000" cy="23774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7" tIns="507" rIns="507" bIns="507" numCol="1" anchor="ctr">
              <a:normAutofit/>
            </a:bodyPr>
            <a:lstStyle>
              <a:lvl1pPr algn="ctr">
                <a:defRPr sz="1000" b="1">
                  <a:solidFill>
                    <a:srgbClr val="1A003D"/>
                  </a:solidFill>
                </a:defRPr>
              </a:lvl1pPr>
            </a:lstStyle>
            <a:p>
              <a:r>
                <a:t>PRONUNCIATION 1</a:t>
              </a:r>
            </a:p>
          </p:txBody>
        </p:sp>
      </p:grpSp>
      <p:sp>
        <p:nvSpPr>
          <p:cNvPr id="157" name="Text 4"/>
          <p:cNvSpPr txBox="1"/>
          <p:nvPr/>
        </p:nvSpPr>
        <p:spPr>
          <a:xfrm>
            <a:off x="621791" y="6529323"/>
            <a:ext cx="420624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a:solidFill>
                  <a:srgbClr val="D5C3FF"/>
                </a:solidFill>
              </a:defRPr>
            </a:lvl1pPr>
          </a:lstStyle>
          <a:p>
            <a:r>
              <a:t>JASMEE 2026 | Shimazaki | 6</a:t>
            </a:r>
          </a:p>
        </p:txBody>
      </p:sp>
      <p:sp>
        <p:nvSpPr>
          <p:cNvPr id="158" name="Text 5"/>
          <p:cNvSpPr txBox="1"/>
          <p:nvPr/>
        </p:nvSpPr>
        <p:spPr>
          <a:xfrm>
            <a:off x="6720840" y="6510528"/>
            <a:ext cx="4800601" cy="16459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algn="r">
              <a:defRPr sz="700" i="1">
                <a:solidFill>
                  <a:srgbClr val="D5C3FF"/>
                </a:solidFill>
              </a:defRPr>
            </a:lvl1pPr>
          </a:lstStyle>
          <a:p>
            <a:r>
              <a:t>Pronunciation implication based on Shimazaki (2026), Appendix A–B</a:t>
            </a:r>
          </a:p>
        </p:txBody>
      </p:sp>
      <p:grpSp>
        <p:nvGrpSpPr>
          <p:cNvPr id="161" name="Text 6"/>
          <p:cNvGrpSpPr/>
          <p:nvPr/>
        </p:nvGrpSpPr>
        <p:grpSpPr>
          <a:xfrm>
            <a:off x="822960" y="1737360"/>
            <a:ext cx="4434841" cy="3246121"/>
            <a:chOff x="0" y="0"/>
            <a:chExt cx="4434840" cy="3246120"/>
          </a:xfrm>
        </p:grpSpPr>
        <p:sp>
          <p:nvSpPr>
            <p:cNvPr id="159" name="Rounded Rectangle"/>
            <p:cNvSpPr/>
            <p:nvPr/>
          </p:nvSpPr>
          <p:spPr>
            <a:xfrm>
              <a:off x="0" y="0"/>
              <a:ext cx="4434841" cy="3246121"/>
            </a:xfrm>
            <a:prstGeom prst="roundRect">
              <a:avLst>
                <a:gd name="adj" fmla="val 16667"/>
              </a:avLst>
            </a:prstGeom>
            <a:solidFill>
              <a:srgbClr val="3B0D78"/>
            </a:solidFill>
            <a:ln w="12700" cap="flat">
              <a:solidFill>
                <a:srgbClr val="B899FF"/>
              </a:solidFill>
              <a:prstDash val="solid"/>
              <a:round/>
            </a:ln>
            <a:effectLst/>
          </p:spPr>
          <p:txBody>
            <a:bodyPr wrap="square" lIns="45719" tIns="45719" rIns="45719" bIns="45719" numCol="1" anchor="ctr">
              <a:noAutofit/>
            </a:bodyPr>
            <a:lstStyle/>
            <a:p>
              <a:pPr>
                <a:defRPr sz="1600"/>
              </a:pPr>
              <a:endParaRPr/>
            </a:p>
          </p:txBody>
        </p:sp>
        <p:sp>
          <p:nvSpPr>
            <p:cNvPr id="160" name="Bulgarian EFL lesson…"/>
            <p:cNvSpPr txBox="1"/>
            <p:nvPr/>
          </p:nvSpPr>
          <p:spPr>
            <a:xfrm>
              <a:off x="164812" y="164812"/>
              <a:ext cx="4105216" cy="291649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793" tIns="2793" rIns="2793" bIns="2793" numCol="1" anchor="ctr">
              <a:normAutofit/>
            </a:bodyPr>
            <a:lstStyle/>
            <a:p>
              <a:pPr>
                <a:defRPr b="1">
                  <a:solidFill>
                    <a:srgbClr val="FFE66D"/>
                  </a:solidFill>
                </a:defRPr>
              </a:pPr>
              <a:r>
                <a:t>Bulgarian EFL lesson</a:t>
              </a:r>
            </a:p>
            <a:p>
              <a:pPr>
                <a:defRPr b="1">
                  <a:solidFill>
                    <a:srgbClr val="FFE66D"/>
                  </a:solidFill>
                </a:defRPr>
              </a:pPr>
              <a:r>
                <a:rPr sz="1100">
                  <a:solidFill>
                    <a:srgbClr val="D5C3FF"/>
                  </a:solidFill>
                </a:rPr>
                <a:t>Learner issue</a:t>
              </a:r>
            </a:p>
            <a:p>
              <a:pPr>
                <a:defRPr b="1">
                  <a:solidFill>
                    <a:srgbClr val="FFE66D"/>
                  </a:solidFill>
                </a:defRPr>
              </a:pPr>
              <a:r>
                <a:rPr>
                  <a:solidFill>
                    <a:srgbClr val="FFFFFF"/>
                  </a:solidFill>
                </a:rPr>
                <a:t>misplaced stress + equal syllable weight</a:t>
              </a:r>
            </a:p>
            <a:p>
              <a:pPr>
                <a:defRPr b="1">
                  <a:solidFill>
                    <a:srgbClr val="FFE66D"/>
                  </a:solidFill>
                </a:defRPr>
              </a:pPr>
              <a:endParaRPr>
                <a:solidFill>
                  <a:srgbClr val="FFFFFF"/>
                </a:solidFill>
              </a:endParaRPr>
            </a:p>
            <a:p>
              <a:pPr>
                <a:defRPr b="1">
                  <a:solidFill>
                    <a:srgbClr val="FFE66D"/>
                  </a:solidFill>
                </a:defRPr>
              </a:pPr>
              <a:r>
                <a:rPr sz="1100">
                  <a:solidFill>
                    <a:srgbClr val="D5C3FF"/>
                  </a:solidFill>
                </a:rPr>
                <a:t>Noticing examples</a:t>
              </a:r>
            </a:p>
            <a:p>
              <a:pPr>
                <a:defRPr b="1">
                  <a:solidFill>
                    <a:srgbClr val="FFE66D"/>
                  </a:solidFill>
                </a:defRPr>
              </a:pPr>
              <a:r>
                <a:rPr sz="1600" b="0">
                  <a:solidFill>
                    <a:srgbClr val="FFF8E7"/>
                  </a:solidFill>
                </a:rPr>
                <a:t>dishonest → prefix weak</a:t>
              </a:r>
              <a:endParaRPr sz="1600"/>
            </a:p>
            <a:p>
              <a:pPr>
                <a:defRPr sz="1600">
                  <a:solidFill>
                    <a:srgbClr val="FFF8E7"/>
                  </a:solidFill>
                </a:defRPr>
              </a:pPr>
              <a:r>
                <a:t>uninteresting → stress later</a:t>
              </a:r>
            </a:p>
          </p:txBody>
        </p:sp>
      </p:grpSp>
      <p:sp>
        <p:nvSpPr>
          <p:cNvPr id="162" name="Text 7"/>
          <p:cNvSpPr txBox="1"/>
          <p:nvPr/>
        </p:nvSpPr>
        <p:spPr>
          <a:xfrm>
            <a:off x="5532120" y="2870199"/>
            <a:ext cx="731521" cy="660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4400" b="1">
                <a:solidFill>
                  <a:srgbClr val="FFE66D"/>
                </a:solidFill>
              </a:defRPr>
            </a:lvl1pPr>
          </a:lstStyle>
          <a:p>
            <a:r>
              <a:t>→</a:t>
            </a:r>
          </a:p>
        </p:txBody>
      </p:sp>
      <p:grpSp>
        <p:nvGrpSpPr>
          <p:cNvPr id="165" name="Text 8"/>
          <p:cNvGrpSpPr/>
          <p:nvPr/>
        </p:nvGrpSpPr>
        <p:grpSpPr>
          <a:xfrm>
            <a:off x="6455664" y="1737360"/>
            <a:ext cx="4709160" cy="3246121"/>
            <a:chOff x="0" y="0"/>
            <a:chExt cx="4709159" cy="3246120"/>
          </a:xfrm>
        </p:grpSpPr>
        <p:sp>
          <p:nvSpPr>
            <p:cNvPr id="163" name="Rounded Rectangle"/>
            <p:cNvSpPr/>
            <p:nvPr/>
          </p:nvSpPr>
          <p:spPr>
            <a:xfrm>
              <a:off x="0" y="0"/>
              <a:ext cx="4709160" cy="3246121"/>
            </a:xfrm>
            <a:prstGeom prst="roundRect">
              <a:avLst>
                <a:gd name="adj" fmla="val 16667"/>
              </a:avLst>
            </a:prstGeom>
            <a:solidFill>
              <a:srgbClr val="1A003D"/>
            </a:solidFill>
            <a:ln w="12700" cap="flat">
              <a:solidFill>
                <a:srgbClr val="FFE66D"/>
              </a:solidFill>
              <a:prstDash val="solid"/>
              <a:round/>
            </a:ln>
            <a:effectLst/>
          </p:spPr>
          <p:txBody>
            <a:bodyPr wrap="square" lIns="45719" tIns="45719" rIns="45719" bIns="45719" numCol="1" anchor="ctr">
              <a:noAutofit/>
            </a:bodyPr>
            <a:lstStyle/>
            <a:p>
              <a:pPr>
                <a:defRPr sz="1600"/>
              </a:pPr>
              <a:endParaRPr/>
            </a:p>
          </p:txBody>
        </p:sp>
        <p:sp>
          <p:nvSpPr>
            <p:cNvPr id="164" name="EMP application…"/>
            <p:cNvSpPr txBox="1"/>
            <p:nvPr/>
          </p:nvSpPr>
          <p:spPr>
            <a:xfrm>
              <a:off x="164813" y="164812"/>
              <a:ext cx="4379534" cy="291649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793" tIns="2793" rIns="2793" bIns="2793" numCol="1" anchor="ctr">
              <a:normAutofit/>
            </a:bodyPr>
            <a:lstStyle/>
            <a:p>
              <a:pPr>
                <a:defRPr b="1">
                  <a:solidFill>
                    <a:srgbClr val="FFE66D"/>
                  </a:solidFill>
                </a:defRPr>
              </a:pPr>
              <a:r>
                <a:t>EMP application</a:t>
              </a:r>
            </a:p>
            <a:p>
              <a:pPr>
                <a:defRPr b="1">
                  <a:solidFill>
                    <a:srgbClr val="FFE66D"/>
                  </a:solidFill>
                </a:defRPr>
              </a:pPr>
              <a:r>
                <a:rPr sz="1300">
                  <a:solidFill>
                    <a:srgbClr val="D5C3FF"/>
                  </a:solidFill>
                </a:rPr>
                <a:t>Meaning contrast is crucial:</a:t>
              </a:r>
            </a:p>
            <a:p>
              <a:pPr>
                <a:defRPr b="1">
                  <a:solidFill>
                    <a:srgbClr val="FFE66D"/>
                  </a:solidFill>
                </a:defRPr>
              </a:pPr>
              <a:r>
                <a:rPr sz="1500">
                  <a:solidFill>
                    <a:srgbClr val="FFFFFF"/>
                  </a:solidFill>
                </a:rPr>
                <a:t>hyperglycemia / hypoglycemia</a:t>
              </a:r>
            </a:p>
            <a:p>
              <a:pPr>
                <a:defRPr b="1">
                  <a:solidFill>
                    <a:srgbClr val="FFE66D"/>
                  </a:solidFill>
                </a:defRPr>
              </a:pPr>
              <a:r>
                <a:rPr sz="1500">
                  <a:solidFill>
                    <a:srgbClr val="FFFFFF"/>
                  </a:solidFill>
                </a:rPr>
                <a:t>hypertension / hypotension</a:t>
              </a:r>
            </a:p>
            <a:p>
              <a:pPr>
                <a:defRPr b="1">
                  <a:solidFill>
                    <a:srgbClr val="FFE66D"/>
                  </a:solidFill>
                </a:defRPr>
              </a:pPr>
              <a:r>
                <a:rPr sz="1500">
                  <a:solidFill>
                    <a:srgbClr val="FFFFFF"/>
                  </a:solidFill>
                </a:rPr>
                <a:t>preoperative / postoperative</a:t>
              </a:r>
            </a:p>
            <a:p>
              <a:pPr>
                <a:defRPr b="1">
                  <a:solidFill>
                    <a:srgbClr val="FFE66D"/>
                  </a:solidFill>
                </a:defRPr>
              </a:pPr>
              <a:endParaRPr sz="1500">
                <a:solidFill>
                  <a:srgbClr val="FFFFFF"/>
                </a:solidFill>
              </a:endParaRPr>
            </a:p>
            <a:p>
              <a:pPr>
                <a:defRPr b="1">
                  <a:solidFill>
                    <a:srgbClr val="FFE66D"/>
                  </a:solidFill>
                </a:defRPr>
              </a:pPr>
              <a:r>
                <a:rPr>
                  <a:solidFill>
                    <a:srgbClr val="42E8E0"/>
                  </a:solidFill>
                </a:rPr>
                <a:t>Notice the prefix meaning</a:t>
              </a:r>
              <a:endParaRPr sz="1600"/>
            </a:p>
            <a:p>
              <a:pPr>
                <a:defRPr b="1">
                  <a:solidFill>
                    <a:srgbClr val="42E8E0"/>
                  </a:solidFill>
                </a:defRPr>
              </a:pPr>
              <a:r>
                <a:t>without overpronouncing the prefix.</a:t>
              </a:r>
            </a:p>
          </p:txBody>
        </p:sp>
      </p:grpSp>
      <p:sp>
        <p:nvSpPr>
          <p:cNvPr id="166" name="Text 9"/>
          <p:cNvSpPr txBox="1"/>
          <p:nvPr/>
        </p:nvSpPr>
        <p:spPr>
          <a:xfrm>
            <a:off x="914400" y="5623559"/>
            <a:ext cx="10424160" cy="3840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a:defRPr sz="2000" b="1">
                <a:solidFill>
                  <a:srgbClr val="FFE66D"/>
                </a:solidFill>
              </a:defRPr>
            </a:lvl1pPr>
          </a:lstStyle>
          <a:p>
            <a:r>
              <a:t>Key bridge: pronunciation is part of affixation awareness, not an extra topic.</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2B006A"/>
        </a:solidFill>
        <a:effectLst/>
      </p:bgPr>
    </p:bg>
    <p:spTree>
      <p:nvGrpSpPr>
        <p:cNvPr id="1" name=""/>
        <p:cNvGrpSpPr/>
        <p:nvPr/>
      </p:nvGrpSpPr>
      <p:grpSpPr>
        <a:xfrm>
          <a:off x="0" y="0"/>
          <a:ext cx="0" cy="0"/>
          <a:chOff x="0" y="0"/>
          <a:chExt cx="0" cy="0"/>
        </a:xfrm>
      </p:grpSpPr>
      <p:sp>
        <p:nvSpPr>
          <p:cNvPr id="170" name="Shape 0"/>
          <p:cNvSpPr/>
          <p:nvPr/>
        </p:nvSpPr>
        <p:spPr>
          <a:xfrm>
            <a:off x="566927" y="429768"/>
            <a:ext cx="109729" cy="658369"/>
          </a:xfrm>
          <a:prstGeom prst="rect">
            <a:avLst/>
          </a:prstGeom>
          <a:solidFill>
            <a:srgbClr val="FFE66D"/>
          </a:solidFill>
          <a:ln w="12700">
            <a:solidFill>
              <a:srgbClr val="FFE66D"/>
            </a:solidFill>
          </a:ln>
        </p:spPr>
        <p:txBody>
          <a:bodyPr lIns="45719" rIns="45719"/>
          <a:lstStyle/>
          <a:p>
            <a:endParaRPr/>
          </a:p>
        </p:txBody>
      </p:sp>
      <p:sp>
        <p:nvSpPr>
          <p:cNvPr id="171" name="Text 1"/>
          <p:cNvSpPr txBox="1"/>
          <p:nvPr/>
        </p:nvSpPr>
        <p:spPr>
          <a:xfrm>
            <a:off x="786383" y="347472"/>
            <a:ext cx="10698482" cy="5303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a:defRPr sz="3000" b="1">
                <a:solidFill>
                  <a:srgbClr val="FFFFFF"/>
                </a:solidFill>
              </a:defRPr>
            </a:lvl1pPr>
          </a:lstStyle>
          <a:p>
            <a:r>
              <a:t>A classroom routine for EMP pronunciation</a:t>
            </a:r>
          </a:p>
        </p:txBody>
      </p:sp>
      <p:sp>
        <p:nvSpPr>
          <p:cNvPr id="172" name="Text 2"/>
          <p:cNvSpPr txBox="1"/>
          <p:nvPr/>
        </p:nvSpPr>
        <p:spPr>
          <a:xfrm>
            <a:off x="804671" y="960119"/>
            <a:ext cx="10607042" cy="2926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a:defRPr sz="1300" b="1">
                <a:solidFill>
                  <a:srgbClr val="FFE66D"/>
                </a:solidFill>
              </a:defRPr>
            </a:lvl1pPr>
          </a:lstStyle>
          <a:p>
            <a:r>
              <a:t>Connect form, meaning, and sound in long medical terms</a:t>
            </a:r>
          </a:p>
        </p:txBody>
      </p:sp>
      <p:grpSp>
        <p:nvGrpSpPr>
          <p:cNvPr id="175" name="Text 3"/>
          <p:cNvGrpSpPr/>
          <p:nvPr/>
        </p:nvGrpSpPr>
        <p:grpSpPr>
          <a:xfrm>
            <a:off x="4953000" y="1315466"/>
            <a:ext cx="2286001" cy="237744"/>
            <a:chOff x="0" y="0"/>
            <a:chExt cx="2286000" cy="237742"/>
          </a:xfrm>
        </p:grpSpPr>
        <p:sp>
          <p:nvSpPr>
            <p:cNvPr id="173" name="Rectangle"/>
            <p:cNvSpPr/>
            <p:nvPr/>
          </p:nvSpPr>
          <p:spPr>
            <a:xfrm>
              <a:off x="0" y="0"/>
              <a:ext cx="2286000" cy="237743"/>
            </a:xfrm>
            <a:prstGeom prst="rect">
              <a:avLst/>
            </a:prstGeom>
            <a:solidFill>
              <a:srgbClr val="FFE66D"/>
            </a:solidFill>
            <a:ln w="12700" cap="flat">
              <a:noFill/>
              <a:miter lim="400000"/>
            </a:ln>
            <a:effectLst/>
          </p:spPr>
          <p:txBody>
            <a:bodyPr wrap="square" lIns="45719" tIns="45719" rIns="45719" bIns="45719" numCol="1" anchor="ctr">
              <a:noAutofit/>
            </a:bodyPr>
            <a:lstStyle/>
            <a:p>
              <a:pPr algn="ctr">
                <a:defRPr sz="1000"/>
              </a:pPr>
              <a:endParaRPr/>
            </a:p>
          </p:txBody>
        </p:sp>
        <p:sp>
          <p:nvSpPr>
            <p:cNvPr id="174" name="PRONUNCIATION 2"/>
            <p:cNvSpPr txBox="1"/>
            <p:nvPr/>
          </p:nvSpPr>
          <p:spPr>
            <a:xfrm>
              <a:off x="0" y="0"/>
              <a:ext cx="2286000" cy="23774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7" tIns="507" rIns="507" bIns="507" numCol="1" anchor="ctr">
              <a:normAutofit/>
            </a:bodyPr>
            <a:lstStyle>
              <a:lvl1pPr algn="ctr">
                <a:defRPr sz="1000" b="1">
                  <a:solidFill>
                    <a:srgbClr val="1A003D"/>
                  </a:solidFill>
                </a:defRPr>
              </a:lvl1pPr>
            </a:lstStyle>
            <a:p>
              <a:r>
                <a:t>PRONUNCIATION 2</a:t>
              </a:r>
            </a:p>
          </p:txBody>
        </p:sp>
      </p:grpSp>
      <p:sp>
        <p:nvSpPr>
          <p:cNvPr id="176" name="Text 4"/>
          <p:cNvSpPr txBox="1"/>
          <p:nvPr/>
        </p:nvSpPr>
        <p:spPr>
          <a:xfrm>
            <a:off x="621791" y="6529323"/>
            <a:ext cx="420624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a:solidFill>
                  <a:srgbClr val="D5C3FF"/>
                </a:solidFill>
              </a:defRPr>
            </a:lvl1pPr>
          </a:lstStyle>
          <a:p>
            <a:r>
              <a:t>JASMEE 2026 | Shimazaki | 7</a:t>
            </a:r>
          </a:p>
        </p:txBody>
      </p:sp>
      <p:sp>
        <p:nvSpPr>
          <p:cNvPr id="177" name="Text 5"/>
          <p:cNvSpPr txBox="1"/>
          <p:nvPr/>
        </p:nvSpPr>
        <p:spPr>
          <a:xfrm>
            <a:off x="6720840" y="6510528"/>
            <a:ext cx="4800601" cy="16459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algn="r">
              <a:defRPr sz="700" i="1">
                <a:solidFill>
                  <a:srgbClr val="D5C3FF"/>
                </a:solidFill>
              </a:defRPr>
            </a:lvl1pPr>
          </a:lstStyle>
          <a:p>
            <a:r>
              <a:t>Pronunciation implication based on Shimazaki (2026), Appendix A–B</a:t>
            </a:r>
          </a:p>
        </p:txBody>
      </p:sp>
      <p:grpSp>
        <p:nvGrpSpPr>
          <p:cNvPr id="180" name="Text 6"/>
          <p:cNvGrpSpPr/>
          <p:nvPr/>
        </p:nvGrpSpPr>
        <p:grpSpPr>
          <a:xfrm>
            <a:off x="841247" y="1664207"/>
            <a:ext cx="2395729" cy="1097281"/>
            <a:chOff x="0" y="0"/>
            <a:chExt cx="2395727" cy="1097280"/>
          </a:xfrm>
        </p:grpSpPr>
        <p:sp>
          <p:nvSpPr>
            <p:cNvPr id="178" name="Rounded Rectangle"/>
            <p:cNvSpPr/>
            <p:nvPr/>
          </p:nvSpPr>
          <p:spPr>
            <a:xfrm>
              <a:off x="0" y="0"/>
              <a:ext cx="2395728" cy="1097281"/>
            </a:xfrm>
            <a:prstGeom prst="roundRect">
              <a:avLst>
                <a:gd name="adj" fmla="val 16667"/>
              </a:avLst>
            </a:prstGeom>
            <a:solidFill>
              <a:srgbClr val="3B0D78"/>
            </a:solidFill>
            <a:ln w="12700" cap="flat">
              <a:solidFill>
                <a:srgbClr val="B899FF"/>
              </a:solidFill>
              <a:prstDash val="solid"/>
              <a:round/>
            </a:ln>
            <a:effectLst/>
          </p:spPr>
          <p:txBody>
            <a:bodyPr wrap="square" lIns="45719" tIns="45719" rIns="45719" bIns="45719" numCol="1" anchor="ctr">
              <a:noAutofit/>
            </a:bodyPr>
            <a:lstStyle/>
            <a:p>
              <a:pPr>
                <a:defRPr sz="1600"/>
              </a:pPr>
              <a:endParaRPr/>
            </a:p>
          </p:txBody>
        </p:sp>
        <p:sp>
          <p:nvSpPr>
            <p:cNvPr id="179" name="1  Break into syllables"/>
            <p:cNvSpPr txBox="1"/>
            <p:nvPr/>
          </p:nvSpPr>
          <p:spPr>
            <a:xfrm>
              <a:off x="59914" y="59914"/>
              <a:ext cx="2275900" cy="97745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523" tIns="1523" rIns="1523" bIns="1523" numCol="1" anchor="ctr">
              <a:normAutofit/>
            </a:bodyPr>
            <a:lstStyle/>
            <a:p>
              <a:pPr>
                <a:defRPr sz="2400" b="1">
                  <a:solidFill>
                    <a:srgbClr val="FFE66D"/>
                  </a:solidFill>
                </a:defRPr>
              </a:pPr>
              <a:r>
                <a:t>1  </a:t>
              </a:r>
              <a:r>
                <a:rPr sz="1500">
                  <a:solidFill>
                    <a:srgbClr val="FFFFFF"/>
                  </a:solidFill>
                </a:rPr>
                <a:t>Break into</a:t>
              </a:r>
              <a:r>
                <a:rPr sz="1600">
                  <a:solidFill>
                    <a:srgbClr val="FFFFFF"/>
                  </a:solidFill>
                </a:rPr>
                <a:t> </a:t>
              </a:r>
              <a:r>
                <a:t>syllables</a:t>
              </a:r>
            </a:p>
          </p:txBody>
        </p:sp>
      </p:grpSp>
      <p:sp>
        <p:nvSpPr>
          <p:cNvPr id="181" name="Text 7"/>
          <p:cNvSpPr txBox="1"/>
          <p:nvPr/>
        </p:nvSpPr>
        <p:spPr>
          <a:xfrm>
            <a:off x="3246120" y="1990852"/>
            <a:ext cx="292609" cy="279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1900" b="1">
                <a:solidFill>
                  <a:srgbClr val="FFE66D"/>
                </a:solidFill>
              </a:defRPr>
            </a:lvl1pPr>
          </a:lstStyle>
          <a:p>
            <a:r>
              <a:t>→</a:t>
            </a:r>
          </a:p>
        </p:txBody>
      </p:sp>
      <p:grpSp>
        <p:nvGrpSpPr>
          <p:cNvPr id="184" name="Text 8"/>
          <p:cNvGrpSpPr/>
          <p:nvPr/>
        </p:nvGrpSpPr>
        <p:grpSpPr>
          <a:xfrm>
            <a:off x="3630167" y="1664207"/>
            <a:ext cx="2395729" cy="1097281"/>
            <a:chOff x="0" y="0"/>
            <a:chExt cx="2395727" cy="1097280"/>
          </a:xfrm>
        </p:grpSpPr>
        <p:sp>
          <p:nvSpPr>
            <p:cNvPr id="182" name="Rounded Rectangle"/>
            <p:cNvSpPr/>
            <p:nvPr/>
          </p:nvSpPr>
          <p:spPr>
            <a:xfrm>
              <a:off x="0" y="0"/>
              <a:ext cx="2395728" cy="1097281"/>
            </a:xfrm>
            <a:prstGeom prst="roundRect">
              <a:avLst>
                <a:gd name="adj" fmla="val 16667"/>
              </a:avLst>
            </a:prstGeom>
            <a:solidFill>
              <a:srgbClr val="3B0D78"/>
            </a:solidFill>
            <a:ln w="12700" cap="flat">
              <a:solidFill>
                <a:srgbClr val="FFE66D"/>
              </a:solidFill>
              <a:prstDash val="solid"/>
              <a:round/>
            </a:ln>
            <a:effectLst/>
          </p:spPr>
          <p:txBody>
            <a:bodyPr wrap="square" lIns="45719" tIns="45719" rIns="45719" bIns="45719" numCol="1" anchor="ctr">
              <a:noAutofit/>
            </a:bodyPr>
            <a:lstStyle/>
            <a:p>
              <a:pPr>
                <a:defRPr sz="1600"/>
              </a:pPr>
              <a:endParaRPr/>
            </a:p>
          </p:txBody>
        </p:sp>
        <p:sp>
          <p:nvSpPr>
            <p:cNvPr id="183" name="2  Mark main stress"/>
            <p:cNvSpPr txBox="1"/>
            <p:nvPr/>
          </p:nvSpPr>
          <p:spPr>
            <a:xfrm>
              <a:off x="59914" y="59914"/>
              <a:ext cx="2275900" cy="97745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523" tIns="1523" rIns="1523" bIns="1523" numCol="1" anchor="ctr">
              <a:normAutofit/>
            </a:bodyPr>
            <a:lstStyle/>
            <a:p>
              <a:pPr>
                <a:defRPr sz="2400" b="1">
                  <a:solidFill>
                    <a:srgbClr val="FFE66D"/>
                  </a:solidFill>
                </a:defRPr>
              </a:pPr>
              <a:r>
                <a:t>2  </a:t>
              </a:r>
              <a:r>
                <a:rPr sz="1500">
                  <a:solidFill>
                    <a:srgbClr val="FFFFFF"/>
                  </a:solidFill>
                </a:rPr>
                <a:t>Mark main</a:t>
              </a:r>
              <a:r>
                <a:rPr sz="1600">
                  <a:solidFill>
                    <a:srgbClr val="FFFFFF"/>
                  </a:solidFill>
                </a:rPr>
                <a:t> </a:t>
              </a:r>
              <a:r>
                <a:t>stress</a:t>
              </a:r>
            </a:p>
          </p:txBody>
        </p:sp>
      </p:grpSp>
      <p:sp>
        <p:nvSpPr>
          <p:cNvPr id="185" name="Text 9"/>
          <p:cNvSpPr txBox="1"/>
          <p:nvPr/>
        </p:nvSpPr>
        <p:spPr>
          <a:xfrm>
            <a:off x="6035040" y="1990852"/>
            <a:ext cx="292609" cy="279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1900" b="1">
                <a:solidFill>
                  <a:srgbClr val="FFE66D"/>
                </a:solidFill>
              </a:defRPr>
            </a:lvl1pPr>
          </a:lstStyle>
          <a:p>
            <a:r>
              <a:t>→</a:t>
            </a:r>
          </a:p>
        </p:txBody>
      </p:sp>
      <p:grpSp>
        <p:nvGrpSpPr>
          <p:cNvPr id="188" name="Text 10"/>
          <p:cNvGrpSpPr/>
          <p:nvPr/>
        </p:nvGrpSpPr>
        <p:grpSpPr>
          <a:xfrm>
            <a:off x="6419088" y="1664207"/>
            <a:ext cx="2395729" cy="1097281"/>
            <a:chOff x="0" y="0"/>
            <a:chExt cx="2395727" cy="1097280"/>
          </a:xfrm>
        </p:grpSpPr>
        <p:sp>
          <p:nvSpPr>
            <p:cNvPr id="186" name="Rounded Rectangle"/>
            <p:cNvSpPr/>
            <p:nvPr/>
          </p:nvSpPr>
          <p:spPr>
            <a:xfrm>
              <a:off x="0" y="0"/>
              <a:ext cx="2395728" cy="1097281"/>
            </a:xfrm>
            <a:prstGeom prst="roundRect">
              <a:avLst>
                <a:gd name="adj" fmla="val 16667"/>
              </a:avLst>
            </a:prstGeom>
            <a:solidFill>
              <a:srgbClr val="3B0D78"/>
            </a:solidFill>
            <a:ln w="12700" cap="flat">
              <a:solidFill>
                <a:srgbClr val="B899FF"/>
              </a:solidFill>
              <a:prstDash val="solid"/>
              <a:round/>
            </a:ln>
            <a:effectLst/>
          </p:spPr>
          <p:txBody>
            <a:bodyPr wrap="square" lIns="45719" tIns="45719" rIns="45719" bIns="45719" numCol="1" anchor="ctr">
              <a:noAutofit/>
            </a:bodyPr>
            <a:lstStyle/>
            <a:p>
              <a:pPr>
                <a:defRPr sz="1600"/>
              </a:pPr>
              <a:endParaRPr/>
            </a:p>
          </p:txBody>
        </p:sp>
        <p:sp>
          <p:nvSpPr>
            <p:cNvPr id="187" name="3  Connect meaning"/>
            <p:cNvSpPr txBox="1"/>
            <p:nvPr/>
          </p:nvSpPr>
          <p:spPr>
            <a:xfrm>
              <a:off x="59914" y="59914"/>
              <a:ext cx="2275900" cy="97745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523" tIns="1523" rIns="1523" bIns="1523" numCol="1" anchor="ctr">
              <a:normAutofit/>
            </a:bodyPr>
            <a:lstStyle/>
            <a:p>
              <a:pPr>
                <a:defRPr sz="2400" b="1">
                  <a:solidFill>
                    <a:srgbClr val="FFE66D"/>
                  </a:solidFill>
                </a:defRPr>
              </a:pPr>
              <a:r>
                <a:t>3  </a:t>
              </a:r>
              <a:r>
                <a:rPr sz="1500">
                  <a:solidFill>
                    <a:srgbClr val="FFFFFF"/>
                  </a:solidFill>
                </a:rPr>
                <a:t>Connect</a:t>
              </a:r>
              <a:r>
                <a:rPr sz="1600">
                  <a:solidFill>
                    <a:srgbClr val="FFFFFF"/>
                  </a:solidFill>
                </a:rPr>
                <a:t> </a:t>
              </a:r>
              <a:r>
                <a:t>meaning</a:t>
              </a:r>
            </a:p>
          </p:txBody>
        </p:sp>
      </p:grpSp>
      <p:sp>
        <p:nvSpPr>
          <p:cNvPr id="189" name="Text 11"/>
          <p:cNvSpPr txBox="1"/>
          <p:nvPr/>
        </p:nvSpPr>
        <p:spPr>
          <a:xfrm>
            <a:off x="8823959" y="1990852"/>
            <a:ext cx="292609" cy="279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1900" b="1">
                <a:solidFill>
                  <a:srgbClr val="FFE66D"/>
                </a:solidFill>
              </a:defRPr>
            </a:lvl1pPr>
          </a:lstStyle>
          <a:p>
            <a:r>
              <a:t>→</a:t>
            </a:r>
          </a:p>
        </p:txBody>
      </p:sp>
      <p:grpSp>
        <p:nvGrpSpPr>
          <p:cNvPr id="192" name="Text 12"/>
          <p:cNvGrpSpPr/>
          <p:nvPr/>
        </p:nvGrpSpPr>
        <p:grpSpPr>
          <a:xfrm>
            <a:off x="9208007" y="1639988"/>
            <a:ext cx="2501486" cy="1145720"/>
            <a:chOff x="0" y="0"/>
            <a:chExt cx="2501485" cy="1145718"/>
          </a:xfrm>
        </p:grpSpPr>
        <p:sp>
          <p:nvSpPr>
            <p:cNvPr id="190" name="Rounded Rectangle"/>
            <p:cNvSpPr/>
            <p:nvPr/>
          </p:nvSpPr>
          <p:spPr>
            <a:xfrm>
              <a:off x="0" y="0"/>
              <a:ext cx="2501486" cy="1145719"/>
            </a:xfrm>
            <a:prstGeom prst="roundRect">
              <a:avLst>
                <a:gd name="adj" fmla="val 16667"/>
              </a:avLst>
            </a:prstGeom>
            <a:solidFill>
              <a:srgbClr val="3B0D78"/>
            </a:solidFill>
            <a:ln w="12700" cap="flat">
              <a:solidFill>
                <a:srgbClr val="B899FF"/>
              </a:solidFill>
              <a:prstDash val="solid"/>
              <a:round/>
            </a:ln>
            <a:effectLst/>
          </p:spPr>
          <p:txBody>
            <a:bodyPr wrap="square" lIns="45719" tIns="45719" rIns="45719" bIns="45719" numCol="1" anchor="ctr">
              <a:noAutofit/>
            </a:bodyPr>
            <a:lstStyle/>
            <a:p>
              <a:pPr>
                <a:defRPr sz="1600"/>
              </a:pPr>
              <a:endParaRPr/>
            </a:p>
          </p:txBody>
        </p:sp>
        <p:sp>
          <p:nvSpPr>
            <p:cNvPr id="191" name="4  Say it naturally"/>
            <p:cNvSpPr txBox="1"/>
            <p:nvPr/>
          </p:nvSpPr>
          <p:spPr>
            <a:xfrm>
              <a:off x="62559" y="62559"/>
              <a:ext cx="2376367" cy="10206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523" tIns="1523" rIns="1523" bIns="1523" numCol="1" anchor="ctr">
              <a:normAutofit/>
            </a:bodyPr>
            <a:lstStyle/>
            <a:p>
              <a:pPr>
                <a:defRPr sz="2400" b="1">
                  <a:solidFill>
                    <a:srgbClr val="FFE66D"/>
                  </a:solidFill>
                </a:defRPr>
              </a:pPr>
              <a:r>
                <a:t>4  </a:t>
              </a:r>
              <a:r>
                <a:rPr sz="1500">
                  <a:solidFill>
                    <a:srgbClr val="FFFFFF"/>
                  </a:solidFill>
                </a:rPr>
                <a:t>Say it</a:t>
              </a:r>
              <a:r>
                <a:rPr sz="1600">
                  <a:solidFill>
                    <a:srgbClr val="FFFFFF"/>
                  </a:solidFill>
                </a:rPr>
                <a:t> </a:t>
              </a:r>
              <a:r>
                <a:t>naturally</a:t>
              </a:r>
            </a:p>
          </p:txBody>
        </p:sp>
      </p:grpSp>
      <p:sp>
        <p:nvSpPr>
          <p:cNvPr id="193" name="Text 13"/>
          <p:cNvSpPr txBox="1"/>
          <p:nvPr/>
        </p:nvSpPr>
        <p:spPr>
          <a:xfrm>
            <a:off x="868680" y="3219703"/>
            <a:ext cx="2194561" cy="254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700" b="1">
                <a:solidFill>
                  <a:srgbClr val="FFE66D"/>
                </a:solidFill>
              </a:defRPr>
            </a:lvl1pPr>
          </a:lstStyle>
          <a:p>
            <a:r>
              <a:t>EMP examples</a:t>
            </a:r>
          </a:p>
        </p:txBody>
      </p:sp>
      <p:sp>
        <p:nvSpPr>
          <p:cNvPr id="194" name="Text 14"/>
          <p:cNvSpPr txBox="1"/>
          <p:nvPr/>
        </p:nvSpPr>
        <p:spPr>
          <a:xfrm>
            <a:off x="868680" y="3639311"/>
            <a:ext cx="3017521" cy="320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80" tIns="380" rIns="380" bIns="380" anchor="ctr">
            <a:normAutofit/>
          </a:bodyPr>
          <a:lstStyle>
            <a:lvl1pPr>
              <a:defRPr sz="1200">
                <a:solidFill>
                  <a:srgbClr val="D5C3FF"/>
                </a:solidFill>
              </a:defRPr>
            </a:lvl1pPr>
          </a:lstStyle>
          <a:p>
            <a:r>
              <a:t>hyper- / hypo- = high / low</a:t>
            </a:r>
          </a:p>
        </p:txBody>
      </p:sp>
      <p:grpSp>
        <p:nvGrpSpPr>
          <p:cNvPr id="197" name="Text 15"/>
          <p:cNvGrpSpPr/>
          <p:nvPr/>
        </p:nvGrpSpPr>
        <p:grpSpPr>
          <a:xfrm>
            <a:off x="4178808" y="3639311"/>
            <a:ext cx="7223760" cy="320041"/>
            <a:chOff x="0" y="0"/>
            <a:chExt cx="7223759" cy="320040"/>
          </a:xfrm>
        </p:grpSpPr>
        <p:sp>
          <p:nvSpPr>
            <p:cNvPr id="195" name="Rounded Rectangle"/>
            <p:cNvSpPr/>
            <p:nvPr/>
          </p:nvSpPr>
          <p:spPr>
            <a:xfrm>
              <a:off x="0" y="0"/>
              <a:ext cx="7223760" cy="320041"/>
            </a:xfrm>
            <a:prstGeom prst="roundRect">
              <a:avLst>
                <a:gd name="adj" fmla="val 16667"/>
              </a:avLst>
            </a:prstGeom>
            <a:solidFill>
              <a:srgbClr val="3B0D78"/>
            </a:solidFill>
            <a:ln w="12700" cap="flat">
              <a:solidFill>
                <a:srgbClr val="B899FF"/>
              </a:solidFill>
              <a:prstDash val="solid"/>
              <a:round/>
            </a:ln>
            <a:effectLst/>
          </p:spPr>
          <p:txBody>
            <a:bodyPr wrap="square" lIns="45719" tIns="45719" rIns="45719" bIns="45719" numCol="1" anchor="ctr">
              <a:noAutofit/>
            </a:bodyPr>
            <a:lstStyle/>
            <a:p>
              <a:pPr>
                <a:defRPr sz="1700"/>
              </a:pPr>
              <a:endParaRPr/>
            </a:p>
          </p:txBody>
        </p:sp>
        <p:sp>
          <p:nvSpPr>
            <p:cNvPr id="196" name="hyper-gly-CE-mia / hypo-gly-CE-mia"/>
            <p:cNvSpPr txBox="1"/>
            <p:nvPr/>
          </p:nvSpPr>
          <p:spPr>
            <a:xfrm>
              <a:off x="21972" y="21973"/>
              <a:ext cx="7179816" cy="27609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7" tIns="507" rIns="507" bIns="507" numCol="1" anchor="ctr">
              <a:normAutofit/>
            </a:bodyPr>
            <a:lstStyle>
              <a:lvl1pPr>
                <a:defRPr sz="1700" b="1">
                  <a:solidFill>
                    <a:srgbClr val="FFFFFF"/>
                  </a:solidFill>
                </a:defRPr>
              </a:lvl1pPr>
            </a:lstStyle>
            <a:p>
              <a:r>
                <a:t>hyper-gly-CE-mia / hypo-gly-CE-mia</a:t>
              </a:r>
            </a:p>
          </p:txBody>
        </p:sp>
      </p:grpSp>
      <p:sp>
        <p:nvSpPr>
          <p:cNvPr id="198" name="Text 16"/>
          <p:cNvSpPr txBox="1"/>
          <p:nvPr/>
        </p:nvSpPr>
        <p:spPr>
          <a:xfrm>
            <a:off x="868680" y="4123944"/>
            <a:ext cx="3017521" cy="320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80" tIns="380" rIns="380" bIns="380" anchor="ctr">
            <a:normAutofit/>
          </a:bodyPr>
          <a:lstStyle>
            <a:lvl1pPr>
              <a:defRPr sz="1200">
                <a:solidFill>
                  <a:srgbClr val="D5C3FF"/>
                </a:solidFill>
              </a:defRPr>
            </a:lvl1pPr>
          </a:lstStyle>
          <a:p>
            <a:r>
              <a:t>hyper- / hypo- = high / low</a:t>
            </a:r>
          </a:p>
        </p:txBody>
      </p:sp>
      <p:grpSp>
        <p:nvGrpSpPr>
          <p:cNvPr id="201" name="Text 17"/>
          <p:cNvGrpSpPr/>
          <p:nvPr/>
        </p:nvGrpSpPr>
        <p:grpSpPr>
          <a:xfrm>
            <a:off x="4178808" y="4123944"/>
            <a:ext cx="7223760" cy="320041"/>
            <a:chOff x="0" y="0"/>
            <a:chExt cx="7223759" cy="320040"/>
          </a:xfrm>
        </p:grpSpPr>
        <p:sp>
          <p:nvSpPr>
            <p:cNvPr id="199" name="Rounded Rectangle"/>
            <p:cNvSpPr/>
            <p:nvPr/>
          </p:nvSpPr>
          <p:spPr>
            <a:xfrm>
              <a:off x="0" y="0"/>
              <a:ext cx="7223760" cy="320041"/>
            </a:xfrm>
            <a:prstGeom prst="roundRect">
              <a:avLst>
                <a:gd name="adj" fmla="val 16667"/>
              </a:avLst>
            </a:prstGeom>
            <a:solidFill>
              <a:srgbClr val="4A148C"/>
            </a:solidFill>
            <a:ln w="12700" cap="flat">
              <a:solidFill>
                <a:srgbClr val="B899FF"/>
              </a:solidFill>
              <a:prstDash val="solid"/>
              <a:round/>
            </a:ln>
            <a:effectLst/>
          </p:spPr>
          <p:txBody>
            <a:bodyPr wrap="square" lIns="45719" tIns="45719" rIns="45719" bIns="45719" numCol="1" anchor="ctr">
              <a:noAutofit/>
            </a:bodyPr>
            <a:lstStyle/>
            <a:p>
              <a:pPr>
                <a:defRPr sz="1700"/>
              </a:pPr>
              <a:endParaRPr/>
            </a:p>
          </p:txBody>
        </p:sp>
        <p:sp>
          <p:nvSpPr>
            <p:cNvPr id="200" name="hyper-TEN-sion / hypo-TEN-sion"/>
            <p:cNvSpPr txBox="1"/>
            <p:nvPr/>
          </p:nvSpPr>
          <p:spPr>
            <a:xfrm>
              <a:off x="21972" y="21973"/>
              <a:ext cx="7179816" cy="27609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7" tIns="507" rIns="507" bIns="507" numCol="1" anchor="ctr">
              <a:normAutofit/>
            </a:bodyPr>
            <a:lstStyle>
              <a:lvl1pPr>
                <a:defRPr sz="1700" b="1">
                  <a:solidFill>
                    <a:srgbClr val="FFFFFF"/>
                  </a:solidFill>
                </a:defRPr>
              </a:lvl1pPr>
            </a:lstStyle>
            <a:p>
              <a:r>
                <a:t>hyper-TEN-sion / hypo-TEN-sion</a:t>
              </a:r>
            </a:p>
          </p:txBody>
        </p:sp>
      </p:grpSp>
      <p:sp>
        <p:nvSpPr>
          <p:cNvPr id="202" name="Text 18"/>
          <p:cNvSpPr txBox="1"/>
          <p:nvPr/>
        </p:nvSpPr>
        <p:spPr>
          <a:xfrm>
            <a:off x="868680" y="4608576"/>
            <a:ext cx="3017521" cy="320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80" tIns="380" rIns="380" bIns="380" anchor="ctr">
            <a:normAutofit/>
          </a:bodyPr>
          <a:lstStyle>
            <a:lvl1pPr>
              <a:defRPr sz="1200">
                <a:solidFill>
                  <a:srgbClr val="D5C3FF"/>
                </a:solidFill>
              </a:defRPr>
            </a:lvl1pPr>
          </a:lstStyle>
          <a:p>
            <a:r>
              <a:t>pre- / post- = before / after</a:t>
            </a:r>
          </a:p>
        </p:txBody>
      </p:sp>
      <p:grpSp>
        <p:nvGrpSpPr>
          <p:cNvPr id="205" name="Text 19"/>
          <p:cNvGrpSpPr/>
          <p:nvPr/>
        </p:nvGrpSpPr>
        <p:grpSpPr>
          <a:xfrm>
            <a:off x="4178808" y="4608576"/>
            <a:ext cx="7223760" cy="320041"/>
            <a:chOff x="0" y="0"/>
            <a:chExt cx="7223759" cy="320040"/>
          </a:xfrm>
        </p:grpSpPr>
        <p:sp>
          <p:nvSpPr>
            <p:cNvPr id="203" name="Rounded Rectangle"/>
            <p:cNvSpPr/>
            <p:nvPr/>
          </p:nvSpPr>
          <p:spPr>
            <a:xfrm>
              <a:off x="0" y="0"/>
              <a:ext cx="7223760" cy="320041"/>
            </a:xfrm>
            <a:prstGeom prst="roundRect">
              <a:avLst>
                <a:gd name="adj" fmla="val 16667"/>
              </a:avLst>
            </a:prstGeom>
            <a:solidFill>
              <a:srgbClr val="3B0D78"/>
            </a:solidFill>
            <a:ln w="12700" cap="flat">
              <a:solidFill>
                <a:srgbClr val="B899FF"/>
              </a:solidFill>
              <a:prstDash val="solid"/>
              <a:round/>
            </a:ln>
            <a:effectLst/>
          </p:spPr>
          <p:txBody>
            <a:bodyPr wrap="square" lIns="45719" tIns="45719" rIns="45719" bIns="45719" numCol="1" anchor="ctr">
              <a:noAutofit/>
            </a:bodyPr>
            <a:lstStyle/>
            <a:p>
              <a:pPr>
                <a:defRPr sz="1700"/>
              </a:pPr>
              <a:endParaRPr/>
            </a:p>
          </p:txBody>
        </p:sp>
        <p:sp>
          <p:nvSpPr>
            <p:cNvPr id="204" name="pre-OP-erative / post-OP-erative"/>
            <p:cNvSpPr txBox="1"/>
            <p:nvPr/>
          </p:nvSpPr>
          <p:spPr>
            <a:xfrm>
              <a:off x="21972" y="21973"/>
              <a:ext cx="7179816" cy="27609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7" tIns="507" rIns="507" bIns="507" numCol="1" anchor="ctr">
              <a:normAutofit/>
            </a:bodyPr>
            <a:lstStyle>
              <a:lvl1pPr>
                <a:defRPr sz="1700" b="1">
                  <a:solidFill>
                    <a:srgbClr val="FFFFFF"/>
                  </a:solidFill>
                </a:defRPr>
              </a:lvl1pPr>
            </a:lstStyle>
            <a:p>
              <a:r>
                <a:t>pre-OP-erative / post-OP-erative</a:t>
              </a:r>
            </a:p>
          </p:txBody>
        </p:sp>
      </p:grpSp>
      <p:sp>
        <p:nvSpPr>
          <p:cNvPr id="206" name="Text 20"/>
          <p:cNvSpPr txBox="1"/>
          <p:nvPr/>
        </p:nvSpPr>
        <p:spPr>
          <a:xfrm>
            <a:off x="868680" y="5093208"/>
            <a:ext cx="3017521" cy="320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80" tIns="380" rIns="380" bIns="380" anchor="ctr">
            <a:normAutofit/>
          </a:bodyPr>
          <a:lstStyle>
            <a:lvl1pPr>
              <a:defRPr sz="1200">
                <a:solidFill>
                  <a:srgbClr val="D5C3FF"/>
                </a:solidFill>
              </a:defRPr>
            </a:lvl1pPr>
          </a:lstStyle>
          <a:p>
            <a:r>
              <a:t>-osis / -ic = condition / adjective</a:t>
            </a:r>
          </a:p>
        </p:txBody>
      </p:sp>
      <p:grpSp>
        <p:nvGrpSpPr>
          <p:cNvPr id="209" name="Text 21"/>
          <p:cNvGrpSpPr/>
          <p:nvPr/>
        </p:nvGrpSpPr>
        <p:grpSpPr>
          <a:xfrm>
            <a:off x="4178808" y="5093208"/>
            <a:ext cx="7223760" cy="320041"/>
            <a:chOff x="0" y="0"/>
            <a:chExt cx="7223759" cy="320040"/>
          </a:xfrm>
        </p:grpSpPr>
        <p:sp>
          <p:nvSpPr>
            <p:cNvPr id="207" name="Rounded Rectangle"/>
            <p:cNvSpPr/>
            <p:nvPr/>
          </p:nvSpPr>
          <p:spPr>
            <a:xfrm>
              <a:off x="0" y="0"/>
              <a:ext cx="7223760" cy="320041"/>
            </a:xfrm>
            <a:prstGeom prst="roundRect">
              <a:avLst>
                <a:gd name="adj" fmla="val 16667"/>
              </a:avLst>
            </a:prstGeom>
            <a:solidFill>
              <a:srgbClr val="4A148C"/>
            </a:solidFill>
            <a:ln w="12700" cap="flat">
              <a:solidFill>
                <a:srgbClr val="B899FF"/>
              </a:solidFill>
              <a:prstDash val="solid"/>
              <a:round/>
            </a:ln>
            <a:effectLst/>
          </p:spPr>
          <p:txBody>
            <a:bodyPr wrap="square" lIns="45719" tIns="45719" rIns="45719" bIns="45719" numCol="1" anchor="ctr">
              <a:noAutofit/>
            </a:bodyPr>
            <a:lstStyle/>
            <a:p>
              <a:pPr>
                <a:defRPr sz="1700"/>
              </a:pPr>
              <a:endParaRPr/>
            </a:p>
          </p:txBody>
        </p:sp>
        <p:sp>
          <p:nvSpPr>
            <p:cNvPr id="208" name="di-AG-no-sis / di-ag-NOS-tic"/>
            <p:cNvSpPr txBox="1"/>
            <p:nvPr/>
          </p:nvSpPr>
          <p:spPr>
            <a:xfrm>
              <a:off x="21972" y="21973"/>
              <a:ext cx="7179816" cy="27609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7" tIns="507" rIns="507" bIns="507" numCol="1" anchor="ctr">
              <a:normAutofit/>
            </a:bodyPr>
            <a:lstStyle>
              <a:lvl1pPr>
                <a:defRPr sz="1700" b="1">
                  <a:solidFill>
                    <a:srgbClr val="FFFFFF"/>
                  </a:solidFill>
                </a:defRPr>
              </a:lvl1pPr>
            </a:lstStyle>
            <a:p>
              <a:r>
                <a:t>di-AG-no-sis / di-ag-NOS-tic</a:t>
              </a:r>
            </a:p>
          </p:txBody>
        </p:sp>
      </p:grpSp>
      <p:grpSp>
        <p:nvGrpSpPr>
          <p:cNvPr id="212" name="Text 22"/>
          <p:cNvGrpSpPr/>
          <p:nvPr/>
        </p:nvGrpSpPr>
        <p:grpSpPr>
          <a:xfrm>
            <a:off x="868680" y="5663298"/>
            <a:ext cx="10625329" cy="514884"/>
            <a:chOff x="0" y="0"/>
            <a:chExt cx="10625328" cy="514883"/>
          </a:xfrm>
        </p:grpSpPr>
        <p:sp>
          <p:nvSpPr>
            <p:cNvPr id="210" name="Rounded Rectangle"/>
            <p:cNvSpPr/>
            <p:nvPr/>
          </p:nvSpPr>
          <p:spPr>
            <a:xfrm>
              <a:off x="0" y="0"/>
              <a:ext cx="10625329" cy="514884"/>
            </a:xfrm>
            <a:prstGeom prst="roundRect">
              <a:avLst>
                <a:gd name="adj" fmla="val 16667"/>
              </a:avLst>
            </a:prstGeom>
            <a:solidFill>
              <a:srgbClr val="1A003D"/>
            </a:solidFill>
            <a:ln w="12700" cap="flat">
              <a:solidFill>
                <a:srgbClr val="FFE66D"/>
              </a:solidFill>
              <a:prstDash val="solid"/>
              <a:round/>
            </a:ln>
            <a:effectLst/>
          </p:spPr>
          <p:txBody>
            <a:bodyPr wrap="square" lIns="45719" tIns="45719" rIns="45719" bIns="45719" numCol="1" anchor="ctr">
              <a:noAutofit/>
            </a:bodyPr>
            <a:lstStyle/>
            <a:p>
              <a:pPr>
                <a:defRPr sz="1500"/>
              </a:pPr>
              <a:endParaRPr/>
            </a:p>
          </p:txBody>
        </p:sp>
        <p:sp>
          <p:nvSpPr>
            <p:cNvPr id="211" name="Follow-up question: Which word part helped meaning? Which syllable was strongest?"/>
            <p:cNvSpPr txBox="1"/>
            <p:nvPr/>
          </p:nvSpPr>
          <p:spPr>
            <a:xfrm>
              <a:off x="31635" y="31635"/>
              <a:ext cx="10562058" cy="45161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270" tIns="1270" rIns="1270" bIns="1270" numCol="1" anchor="ctr">
              <a:normAutofit/>
            </a:bodyPr>
            <a:lstStyle>
              <a:lvl1pPr>
                <a:defRPr sz="1500" b="1">
                  <a:solidFill>
                    <a:srgbClr val="42E8E0"/>
                  </a:solidFill>
                </a:defRPr>
              </a:lvl1pPr>
            </a:lstStyle>
            <a:p>
              <a:r>
                <a:t>Follow-up question: Which word part helped meaning? Which syllable was strongest?</a:t>
              </a:r>
            </a:p>
          </p:txBody>
        </p:sp>
      </p:gr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2B006A"/>
        </a:solidFill>
        <a:effectLst/>
      </p:bgPr>
    </p:bg>
    <p:spTree>
      <p:nvGrpSpPr>
        <p:cNvPr id="1" name=""/>
        <p:cNvGrpSpPr/>
        <p:nvPr/>
      </p:nvGrpSpPr>
      <p:grpSpPr>
        <a:xfrm>
          <a:off x="0" y="0"/>
          <a:ext cx="0" cy="0"/>
          <a:chOff x="0" y="0"/>
          <a:chExt cx="0" cy="0"/>
        </a:xfrm>
      </p:grpSpPr>
      <p:sp>
        <p:nvSpPr>
          <p:cNvPr id="216" name="Shape 0"/>
          <p:cNvSpPr/>
          <p:nvPr/>
        </p:nvSpPr>
        <p:spPr>
          <a:xfrm>
            <a:off x="566927" y="429768"/>
            <a:ext cx="109729" cy="658369"/>
          </a:xfrm>
          <a:prstGeom prst="rect">
            <a:avLst/>
          </a:prstGeom>
          <a:solidFill>
            <a:srgbClr val="FFE66D"/>
          </a:solidFill>
          <a:ln w="12700">
            <a:solidFill>
              <a:srgbClr val="FFE66D"/>
            </a:solidFill>
          </a:ln>
        </p:spPr>
        <p:txBody>
          <a:bodyPr lIns="45719" rIns="45719"/>
          <a:lstStyle/>
          <a:p>
            <a:endParaRPr/>
          </a:p>
        </p:txBody>
      </p:sp>
      <p:sp>
        <p:nvSpPr>
          <p:cNvPr id="217" name="Text 1"/>
          <p:cNvSpPr txBox="1"/>
          <p:nvPr/>
        </p:nvSpPr>
        <p:spPr>
          <a:xfrm>
            <a:off x="786383" y="347472"/>
            <a:ext cx="10698482" cy="5303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a:defRPr sz="3000" b="1">
                <a:solidFill>
                  <a:srgbClr val="FFFFFF"/>
                </a:solidFill>
              </a:defRPr>
            </a:lvl1pPr>
          </a:lstStyle>
          <a:p>
            <a:r>
              <a:t>Affixation is already in EMP materials</a:t>
            </a:r>
          </a:p>
        </p:txBody>
      </p:sp>
      <p:sp>
        <p:nvSpPr>
          <p:cNvPr id="218" name="Text 2"/>
          <p:cNvSpPr txBox="1"/>
          <p:nvPr/>
        </p:nvSpPr>
        <p:spPr>
          <a:xfrm>
            <a:off x="804671" y="960119"/>
            <a:ext cx="10607042" cy="2926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a:defRPr sz="1300" b="1">
                <a:solidFill>
                  <a:srgbClr val="FFE66D"/>
                </a:solidFill>
              </a:defRPr>
            </a:lvl1pPr>
          </a:lstStyle>
          <a:p>
            <a:r>
              <a:t>Existing textbooks provide the raw material for word-part instruction</a:t>
            </a:r>
          </a:p>
        </p:txBody>
      </p:sp>
      <p:grpSp>
        <p:nvGrpSpPr>
          <p:cNvPr id="221" name="Text 3"/>
          <p:cNvGrpSpPr/>
          <p:nvPr/>
        </p:nvGrpSpPr>
        <p:grpSpPr>
          <a:xfrm>
            <a:off x="621791" y="1344167"/>
            <a:ext cx="2286001" cy="237744"/>
            <a:chOff x="0" y="0"/>
            <a:chExt cx="2286000" cy="237742"/>
          </a:xfrm>
        </p:grpSpPr>
        <p:sp>
          <p:nvSpPr>
            <p:cNvPr id="219" name="Rectangle"/>
            <p:cNvSpPr/>
            <p:nvPr/>
          </p:nvSpPr>
          <p:spPr>
            <a:xfrm>
              <a:off x="0" y="0"/>
              <a:ext cx="2286000" cy="237743"/>
            </a:xfrm>
            <a:prstGeom prst="rect">
              <a:avLst/>
            </a:prstGeom>
            <a:solidFill>
              <a:srgbClr val="FFE66D"/>
            </a:solidFill>
            <a:ln w="12700" cap="flat">
              <a:noFill/>
              <a:miter lim="400000"/>
            </a:ln>
            <a:effectLst/>
          </p:spPr>
          <p:txBody>
            <a:bodyPr wrap="square" lIns="45719" tIns="45719" rIns="45719" bIns="45719" numCol="1" anchor="ctr">
              <a:noAutofit/>
            </a:bodyPr>
            <a:lstStyle/>
            <a:p>
              <a:pPr algn="ctr">
                <a:defRPr sz="1000"/>
              </a:pPr>
              <a:endParaRPr/>
            </a:p>
          </p:txBody>
        </p:sp>
        <p:sp>
          <p:nvSpPr>
            <p:cNvPr id="220" name="MATERIALS"/>
            <p:cNvSpPr txBox="1"/>
            <p:nvPr/>
          </p:nvSpPr>
          <p:spPr>
            <a:xfrm>
              <a:off x="0" y="0"/>
              <a:ext cx="2286000" cy="23774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7" tIns="507" rIns="507" bIns="507" numCol="1" anchor="ctr">
              <a:normAutofit/>
            </a:bodyPr>
            <a:lstStyle>
              <a:lvl1pPr algn="ctr">
                <a:defRPr sz="1000" b="1">
                  <a:solidFill>
                    <a:srgbClr val="1A003D"/>
                  </a:solidFill>
                </a:defRPr>
              </a:lvl1pPr>
            </a:lstStyle>
            <a:p>
              <a:r>
                <a:t>MATERIALS</a:t>
              </a:r>
            </a:p>
          </p:txBody>
        </p:sp>
      </p:grpSp>
      <p:sp>
        <p:nvSpPr>
          <p:cNvPr id="222" name="Text 4"/>
          <p:cNvSpPr txBox="1"/>
          <p:nvPr/>
        </p:nvSpPr>
        <p:spPr>
          <a:xfrm>
            <a:off x="621791" y="6529323"/>
            <a:ext cx="420624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a:solidFill>
                  <a:srgbClr val="D5C3FF"/>
                </a:solidFill>
              </a:defRPr>
            </a:lvl1pPr>
          </a:lstStyle>
          <a:p>
            <a:r>
              <a:t>JASMEE 2026 | Shimazaki | 8</a:t>
            </a:r>
          </a:p>
        </p:txBody>
      </p:sp>
      <p:sp>
        <p:nvSpPr>
          <p:cNvPr id="223" name="Text 5"/>
          <p:cNvSpPr txBox="1"/>
          <p:nvPr/>
        </p:nvSpPr>
        <p:spPr>
          <a:xfrm>
            <a:off x="6720840" y="6510528"/>
            <a:ext cx="4800601" cy="16459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algn="r">
              <a:defRPr sz="700" i="1">
                <a:solidFill>
                  <a:srgbClr val="D5C3FF"/>
                </a:solidFill>
              </a:defRPr>
            </a:lvl1pPr>
          </a:lstStyle>
          <a:p>
            <a:r>
              <a:t>Nishihara, Nishihara, &amp; Benom (2022); examples from English for Medicine</a:t>
            </a:r>
          </a:p>
        </p:txBody>
      </p:sp>
      <p:grpSp>
        <p:nvGrpSpPr>
          <p:cNvPr id="226" name="Text 6"/>
          <p:cNvGrpSpPr/>
          <p:nvPr/>
        </p:nvGrpSpPr>
        <p:grpSpPr>
          <a:xfrm>
            <a:off x="822960" y="1755648"/>
            <a:ext cx="3017521" cy="3794760"/>
            <a:chOff x="0" y="0"/>
            <a:chExt cx="3017520" cy="3794759"/>
          </a:xfrm>
        </p:grpSpPr>
        <p:sp>
          <p:nvSpPr>
            <p:cNvPr id="224" name="Rounded Rectangle"/>
            <p:cNvSpPr/>
            <p:nvPr/>
          </p:nvSpPr>
          <p:spPr>
            <a:xfrm>
              <a:off x="0" y="0"/>
              <a:ext cx="3017521" cy="3794760"/>
            </a:xfrm>
            <a:prstGeom prst="roundRect">
              <a:avLst>
                <a:gd name="adj" fmla="val 16667"/>
              </a:avLst>
            </a:prstGeom>
            <a:solidFill>
              <a:srgbClr val="1A003D"/>
            </a:solidFill>
            <a:ln w="12700" cap="flat">
              <a:solidFill>
                <a:srgbClr val="FFE66D"/>
              </a:solidFill>
              <a:prstDash val="solid"/>
              <a:round/>
            </a:ln>
            <a:effectLst/>
          </p:spPr>
          <p:txBody>
            <a:bodyPr wrap="square" lIns="45719" tIns="45719" rIns="45719" bIns="45719" numCol="1" anchor="ctr">
              <a:noAutofit/>
            </a:bodyPr>
            <a:lstStyle/>
            <a:p>
              <a:pPr>
                <a:defRPr sz="1600"/>
              </a:pPr>
              <a:endParaRPr/>
            </a:p>
          </p:txBody>
        </p:sp>
        <p:sp>
          <p:nvSpPr>
            <p:cNvPr id="225" name="English for…"/>
            <p:cNvSpPr txBox="1"/>
            <p:nvPr/>
          </p:nvSpPr>
          <p:spPr>
            <a:xfrm>
              <a:off x="153652" y="153652"/>
              <a:ext cx="2710216" cy="348745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175" tIns="3175" rIns="3175" bIns="3175" numCol="1" anchor="ctr">
              <a:normAutofit/>
            </a:bodyPr>
            <a:lstStyle/>
            <a:p>
              <a:pPr>
                <a:defRPr sz="2700" b="1">
                  <a:solidFill>
                    <a:srgbClr val="FFFFFF"/>
                  </a:solidFill>
                </a:defRPr>
              </a:pPr>
              <a:r>
                <a:t>English for</a:t>
              </a:r>
            </a:p>
            <a:p>
              <a:pPr>
                <a:defRPr sz="2700" b="1">
                  <a:solidFill>
                    <a:srgbClr val="FFFFFF"/>
                  </a:solidFill>
                </a:defRPr>
              </a:pPr>
              <a:r>
                <a:t>Medicine</a:t>
              </a:r>
            </a:p>
            <a:p>
              <a:pPr>
                <a:defRPr sz="2700" b="1">
                  <a:solidFill>
                    <a:srgbClr val="FFFFFF"/>
                  </a:solidFill>
                </a:defRPr>
              </a:pPr>
              <a:r>
                <a:rPr sz="1300" b="0">
                  <a:solidFill>
                    <a:srgbClr val="D5C3FF"/>
                  </a:solidFill>
                </a:rPr>
                <a:t>Revised edition</a:t>
              </a:r>
            </a:p>
            <a:p>
              <a:pPr>
                <a:defRPr sz="2700" b="1">
                  <a:solidFill>
                    <a:srgbClr val="FFFFFF"/>
                  </a:solidFill>
                </a:defRPr>
              </a:pPr>
              <a:r>
                <a:rPr sz="1300" b="0">
                  <a:solidFill>
                    <a:srgbClr val="D5C3FF"/>
                  </a:solidFill>
                </a:rPr>
                <a:t>Kinseido, 2022</a:t>
              </a:r>
            </a:p>
            <a:p>
              <a:pPr>
                <a:defRPr sz="2700" b="1">
                  <a:solidFill>
                    <a:srgbClr val="FFFFFF"/>
                  </a:solidFill>
                </a:defRPr>
              </a:pPr>
              <a:endParaRPr sz="1300" b="0">
                <a:solidFill>
                  <a:srgbClr val="D5C3FF"/>
                </a:solidFill>
              </a:endParaRPr>
            </a:p>
            <a:p>
              <a:pPr>
                <a:defRPr sz="2700" b="1">
                  <a:solidFill>
                    <a:srgbClr val="FFFFFF"/>
                  </a:solidFill>
                </a:defRPr>
              </a:pPr>
              <a:r>
                <a:rPr sz="1400">
                  <a:solidFill>
                    <a:srgbClr val="FFE66D"/>
                  </a:solidFill>
                </a:rPr>
                <a:t>The textbook does not present affixation as a full system, but many word-part-rich terms appear throughout.</a:t>
              </a:r>
            </a:p>
          </p:txBody>
        </p:sp>
      </p:grpSp>
      <p:grpSp>
        <p:nvGrpSpPr>
          <p:cNvPr id="229" name="Text 7"/>
          <p:cNvGrpSpPr/>
          <p:nvPr/>
        </p:nvGrpSpPr>
        <p:grpSpPr>
          <a:xfrm>
            <a:off x="4315967" y="1828800"/>
            <a:ext cx="1417321" cy="384048"/>
            <a:chOff x="0" y="0"/>
            <a:chExt cx="1417319" cy="384047"/>
          </a:xfrm>
        </p:grpSpPr>
        <p:sp>
          <p:nvSpPr>
            <p:cNvPr id="227" name="Rounded Rectangle"/>
            <p:cNvSpPr/>
            <p:nvPr/>
          </p:nvSpPr>
          <p:spPr>
            <a:xfrm>
              <a:off x="0" y="0"/>
              <a:ext cx="1417320" cy="384048"/>
            </a:xfrm>
            <a:prstGeom prst="roundRect">
              <a:avLst>
                <a:gd name="adj" fmla="val 16667"/>
              </a:avLst>
            </a:prstGeom>
            <a:solidFill>
              <a:srgbClr val="3B0D78"/>
            </a:solidFill>
            <a:ln w="10160" cap="flat">
              <a:solidFill>
                <a:srgbClr val="B899FF"/>
              </a:solidFill>
              <a:prstDash val="solid"/>
              <a:round/>
            </a:ln>
            <a:effectLst/>
          </p:spPr>
          <p:txBody>
            <a:bodyPr wrap="square" lIns="45719" tIns="45719" rIns="45719" bIns="45719" numCol="1" anchor="ctr">
              <a:noAutofit/>
            </a:bodyPr>
            <a:lstStyle/>
            <a:p>
              <a:pPr algn="ctr">
                <a:defRPr sz="1200"/>
              </a:pPr>
              <a:endParaRPr/>
            </a:p>
          </p:txBody>
        </p:sp>
        <p:sp>
          <p:nvSpPr>
            <p:cNvPr id="228" name="antibiotic"/>
            <p:cNvSpPr txBox="1"/>
            <p:nvPr/>
          </p:nvSpPr>
          <p:spPr>
            <a:xfrm>
              <a:off x="23827" y="23827"/>
              <a:ext cx="1369665" cy="33639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635" tIns="635" rIns="635" bIns="635" numCol="1" anchor="ctr">
              <a:normAutofit/>
            </a:bodyPr>
            <a:lstStyle>
              <a:lvl1pPr algn="ctr">
                <a:defRPr sz="1200" b="1">
                  <a:solidFill>
                    <a:srgbClr val="FFFFFF"/>
                  </a:solidFill>
                </a:defRPr>
              </a:lvl1pPr>
            </a:lstStyle>
            <a:p>
              <a:r>
                <a:t>antibiotic</a:t>
              </a:r>
            </a:p>
          </p:txBody>
        </p:sp>
      </p:grpSp>
      <p:grpSp>
        <p:nvGrpSpPr>
          <p:cNvPr id="232" name="Text 8"/>
          <p:cNvGrpSpPr/>
          <p:nvPr/>
        </p:nvGrpSpPr>
        <p:grpSpPr>
          <a:xfrm>
            <a:off x="5897879" y="1828800"/>
            <a:ext cx="1444753" cy="384048"/>
            <a:chOff x="0" y="0"/>
            <a:chExt cx="1444752" cy="384047"/>
          </a:xfrm>
        </p:grpSpPr>
        <p:sp>
          <p:nvSpPr>
            <p:cNvPr id="230" name="Rounded Rectangle"/>
            <p:cNvSpPr/>
            <p:nvPr/>
          </p:nvSpPr>
          <p:spPr>
            <a:xfrm>
              <a:off x="0" y="0"/>
              <a:ext cx="1444753" cy="384048"/>
            </a:xfrm>
            <a:prstGeom prst="roundRect">
              <a:avLst>
                <a:gd name="adj" fmla="val 16667"/>
              </a:avLst>
            </a:prstGeom>
            <a:solidFill>
              <a:srgbClr val="3B0D78"/>
            </a:solidFill>
            <a:ln w="10160" cap="flat">
              <a:solidFill>
                <a:srgbClr val="B899FF"/>
              </a:solidFill>
              <a:prstDash val="solid"/>
              <a:round/>
            </a:ln>
            <a:effectLst/>
          </p:spPr>
          <p:txBody>
            <a:bodyPr wrap="square" lIns="45719" tIns="45719" rIns="45719" bIns="45719" numCol="1" anchor="ctr">
              <a:noAutofit/>
            </a:bodyPr>
            <a:lstStyle/>
            <a:p>
              <a:pPr algn="ctr">
                <a:defRPr sz="1200"/>
              </a:pPr>
              <a:endParaRPr/>
            </a:p>
          </p:txBody>
        </p:sp>
        <p:sp>
          <p:nvSpPr>
            <p:cNvPr id="231" name="antiseptic"/>
            <p:cNvSpPr txBox="1"/>
            <p:nvPr/>
          </p:nvSpPr>
          <p:spPr>
            <a:xfrm>
              <a:off x="23827" y="23827"/>
              <a:ext cx="1397097" cy="33639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635" tIns="635" rIns="635" bIns="635" numCol="1" anchor="ctr">
              <a:normAutofit/>
            </a:bodyPr>
            <a:lstStyle>
              <a:lvl1pPr algn="ctr">
                <a:defRPr sz="1200" b="1">
                  <a:solidFill>
                    <a:srgbClr val="FFFFFF"/>
                  </a:solidFill>
                </a:defRPr>
              </a:lvl1pPr>
            </a:lstStyle>
            <a:p>
              <a:r>
                <a:t>antiseptic</a:t>
              </a:r>
            </a:p>
          </p:txBody>
        </p:sp>
      </p:grpSp>
      <p:grpSp>
        <p:nvGrpSpPr>
          <p:cNvPr id="235" name="Text 9"/>
          <p:cNvGrpSpPr/>
          <p:nvPr/>
        </p:nvGrpSpPr>
        <p:grpSpPr>
          <a:xfrm>
            <a:off x="7534656" y="1828800"/>
            <a:ext cx="1298449" cy="384048"/>
            <a:chOff x="0" y="0"/>
            <a:chExt cx="1298447" cy="384047"/>
          </a:xfrm>
        </p:grpSpPr>
        <p:sp>
          <p:nvSpPr>
            <p:cNvPr id="233" name="Rounded Rectangle"/>
            <p:cNvSpPr/>
            <p:nvPr/>
          </p:nvSpPr>
          <p:spPr>
            <a:xfrm>
              <a:off x="0" y="0"/>
              <a:ext cx="1298448" cy="384048"/>
            </a:xfrm>
            <a:prstGeom prst="roundRect">
              <a:avLst>
                <a:gd name="adj" fmla="val 16667"/>
              </a:avLst>
            </a:prstGeom>
            <a:solidFill>
              <a:srgbClr val="3B0D78"/>
            </a:solidFill>
            <a:ln w="10160" cap="flat">
              <a:solidFill>
                <a:srgbClr val="B899FF"/>
              </a:solidFill>
              <a:prstDash val="solid"/>
              <a:round/>
            </a:ln>
            <a:effectLst/>
          </p:spPr>
          <p:txBody>
            <a:bodyPr wrap="square" lIns="45719" tIns="45719" rIns="45719" bIns="45719" numCol="1" anchor="ctr">
              <a:noAutofit/>
            </a:bodyPr>
            <a:lstStyle/>
            <a:p>
              <a:pPr algn="ctr">
                <a:defRPr sz="1200"/>
              </a:pPr>
              <a:endParaRPr/>
            </a:p>
          </p:txBody>
        </p:sp>
        <p:sp>
          <p:nvSpPr>
            <p:cNvPr id="234" name="rhinitis"/>
            <p:cNvSpPr txBox="1"/>
            <p:nvPr/>
          </p:nvSpPr>
          <p:spPr>
            <a:xfrm>
              <a:off x="23827" y="23827"/>
              <a:ext cx="1250793" cy="33639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635" tIns="635" rIns="635" bIns="635" numCol="1" anchor="ctr">
              <a:normAutofit/>
            </a:bodyPr>
            <a:lstStyle>
              <a:lvl1pPr algn="ctr">
                <a:defRPr sz="1200" b="1">
                  <a:solidFill>
                    <a:srgbClr val="FFFFFF"/>
                  </a:solidFill>
                </a:defRPr>
              </a:lvl1pPr>
            </a:lstStyle>
            <a:p>
              <a:r>
                <a:t>rhinitis</a:t>
              </a:r>
            </a:p>
          </p:txBody>
        </p:sp>
      </p:grpSp>
      <p:grpSp>
        <p:nvGrpSpPr>
          <p:cNvPr id="238" name="Text 10"/>
          <p:cNvGrpSpPr/>
          <p:nvPr/>
        </p:nvGrpSpPr>
        <p:grpSpPr>
          <a:xfrm>
            <a:off x="9034271" y="1828800"/>
            <a:ext cx="1234441" cy="384048"/>
            <a:chOff x="0" y="0"/>
            <a:chExt cx="1234439" cy="384047"/>
          </a:xfrm>
        </p:grpSpPr>
        <p:sp>
          <p:nvSpPr>
            <p:cNvPr id="236" name="Rounded Rectangle"/>
            <p:cNvSpPr/>
            <p:nvPr/>
          </p:nvSpPr>
          <p:spPr>
            <a:xfrm>
              <a:off x="0" y="0"/>
              <a:ext cx="1234440" cy="384048"/>
            </a:xfrm>
            <a:prstGeom prst="roundRect">
              <a:avLst>
                <a:gd name="adj" fmla="val 16667"/>
              </a:avLst>
            </a:prstGeom>
            <a:solidFill>
              <a:srgbClr val="3B0D78"/>
            </a:solidFill>
            <a:ln w="10160" cap="flat">
              <a:solidFill>
                <a:srgbClr val="B899FF"/>
              </a:solidFill>
              <a:prstDash val="solid"/>
              <a:round/>
            </a:ln>
            <a:effectLst/>
          </p:spPr>
          <p:txBody>
            <a:bodyPr wrap="square" lIns="45719" tIns="45719" rIns="45719" bIns="45719" numCol="1" anchor="ctr">
              <a:noAutofit/>
            </a:bodyPr>
            <a:lstStyle/>
            <a:p>
              <a:pPr algn="ctr">
                <a:defRPr sz="1200"/>
              </a:pPr>
              <a:endParaRPr/>
            </a:p>
          </p:txBody>
        </p:sp>
        <p:sp>
          <p:nvSpPr>
            <p:cNvPr id="237" name="cystitis"/>
            <p:cNvSpPr txBox="1"/>
            <p:nvPr/>
          </p:nvSpPr>
          <p:spPr>
            <a:xfrm>
              <a:off x="23828" y="23827"/>
              <a:ext cx="1186784" cy="33639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635" tIns="635" rIns="635" bIns="635" numCol="1" anchor="ctr">
              <a:normAutofit/>
            </a:bodyPr>
            <a:lstStyle>
              <a:lvl1pPr algn="ctr">
                <a:defRPr sz="1200" b="1">
                  <a:solidFill>
                    <a:srgbClr val="FFFFFF"/>
                  </a:solidFill>
                </a:defRPr>
              </a:lvl1pPr>
            </a:lstStyle>
            <a:p>
              <a:r>
                <a:t>cystitis</a:t>
              </a:r>
            </a:p>
          </p:txBody>
        </p:sp>
      </p:grpSp>
      <p:grpSp>
        <p:nvGrpSpPr>
          <p:cNvPr id="241" name="Text 11"/>
          <p:cNvGrpSpPr/>
          <p:nvPr/>
        </p:nvGrpSpPr>
        <p:grpSpPr>
          <a:xfrm>
            <a:off x="4315967" y="2450592"/>
            <a:ext cx="1417321" cy="384049"/>
            <a:chOff x="0" y="0"/>
            <a:chExt cx="1417319" cy="384047"/>
          </a:xfrm>
        </p:grpSpPr>
        <p:sp>
          <p:nvSpPr>
            <p:cNvPr id="239" name="Rounded Rectangle"/>
            <p:cNvSpPr/>
            <p:nvPr/>
          </p:nvSpPr>
          <p:spPr>
            <a:xfrm>
              <a:off x="0" y="0"/>
              <a:ext cx="1417320" cy="384048"/>
            </a:xfrm>
            <a:prstGeom prst="roundRect">
              <a:avLst>
                <a:gd name="adj" fmla="val 16667"/>
              </a:avLst>
            </a:prstGeom>
            <a:solidFill>
              <a:srgbClr val="3B0D78"/>
            </a:solidFill>
            <a:ln w="10160" cap="flat">
              <a:solidFill>
                <a:srgbClr val="B899FF"/>
              </a:solidFill>
              <a:prstDash val="solid"/>
              <a:round/>
            </a:ln>
            <a:effectLst/>
          </p:spPr>
          <p:txBody>
            <a:bodyPr wrap="square" lIns="45719" tIns="45719" rIns="45719" bIns="45719" numCol="1" anchor="ctr">
              <a:noAutofit/>
            </a:bodyPr>
            <a:lstStyle/>
            <a:p>
              <a:pPr algn="ctr">
                <a:defRPr sz="1200"/>
              </a:pPr>
              <a:endParaRPr/>
            </a:p>
          </p:txBody>
        </p:sp>
        <p:sp>
          <p:nvSpPr>
            <p:cNvPr id="240" name="gingivitis"/>
            <p:cNvSpPr txBox="1"/>
            <p:nvPr/>
          </p:nvSpPr>
          <p:spPr>
            <a:xfrm>
              <a:off x="23827" y="23827"/>
              <a:ext cx="1369665" cy="33639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635" tIns="635" rIns="635" bIns="635" numCol="1" anchor="ctr">
              <a:normAutofit/>
            </a:bodyPr>
            <a:lstStyle>
              <a:lvl1pPr algn="ctr">
                <a:defRPr sz="1200" b="1">
                  <a:solidFill>
                    <a:srgbClr val="FFFFFF"/>
                  </a:solidFill>
                </a:defRPr>
              </a:lvl1pPr>
            </a:lstStyle>
            <a:p>
              <a:r>
                <a:t>gingivitis</a:t>
              </a:r>
            </a:p>
          </p:txBody>
        </p:sp>
      </p:grpSp>
      <p:grpSp>
        <p:nvGrpSpPr>
          <p:cNvPr id="244" name="Text 12"/>
          <p:cNvGrpSpPr/>
          <p:nvPr/>
        </p:nvGrpSpPr>
        <p:grpSpPr>
          <a:xfrm>
            <a:off x="5897879" y="2450592"/>
            <a:ext cx="1463041" cy="384049"/>
            <a:chOff x="0" y="0"/>
            <a:chExt cx="1463039" cy="384047"/>
          </a:xfrm>
        </p:grpSpPr>
        <p:sp>
          <p:nvSpPr>
            <p:cNvPr id="242" name="Rounded Rectangle"/>
            <p:cNvSpPr/>
            <p:nvPr/>
          </p:nvSpPr>
          <p:spPr>
            <a:xfrm>
              <a:off x="0" y="0"/>
              <a:ext cx="1463040" cy="384048"/>
            </a:xfrm>
            <a:prstGeom prst="roundRect">
              <a:avLst>
                <a:gd name="adj" fmla="val 16667"/>
              </a:avLst>
            </a:prstGeom>
            <a:solidFill>
              <a:srgbClr val="3B0D78"/>
            </a:solidFill>
            <a:ln w="10160" cap="flat">
              <a:solidFill>
                <a:srgbClr val="B899FF"/>
              </a:solidFill>
              <a:prstDash val="solid"/>
              <a:round/>
            </a:ln>
            <a:effectLst/>
          </p:spPr>
          <p:txBody>
            <a:bodyPr wrap="square" lIns="45719" tIns="45719" rIns="45719" bIns="45719" numCol="1" anchor="ctr">
              <a:noAutofit/>
            </a:bodyPr>
            <a:lstStyle/>
            <a:p>
              <a:pPr algn="ctr">
                <a:defRPr sz="1200"/>
              </a:pPr>
              <a:endParaRPr/>
            </a:p>
          </p:txBody>
        </p:sp>
        <p:sp>
          <p:nvSpPr>
            <p:cNvPr id="243" name="endoscopy"/>
            <p:cNvSpPr txBox="1"/>
            <p:nvPr/>
          </p:nvSpPr>
          <p:spPr>
            <a:xfrm>
              <a:off x="23828" y="23827"/>
              <a:ext cx="1415384" cy="33639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635" tIns="635" rIns="635" bIns="635" numCol="1" anchor="ctr">
              <a:normAutofit/>
            </a:bodyPr>
            <a:lstStyle>
              <a:lvl1pPr algn="ctr">
                <a:defRPr sz="1200" b="1">
                  <a:solidFill>
                    <a:srgbClr val="FFFFFF"/>
                  </a:solidFill>
                </a:defRPr>
              </a:lvl1pPr>
            </a:lstStyle>
            <a:p>
              <a:r>
                <a:t>endoscopy</a:t>
              </a:r>
            </a:p>
          </p:txBody>
        </p:sp>
      </p:grpSp>
      <p:grpSp>
        <p:nvGrpSpPr>
          <p:cNvPr id="247" name="Text 13"/>
          <p:cNvGrpSpPr/>
          <p:nvPr/>
        </p:nvGrpSpPr>
        <p:grpSpPr>
          <a:xfrm>
            <a:off x="7534656" y="2450592"/>
            <a:ext cx="1673353" cy="384049"/>
            <a:chOff x="0" y="0"/>
            <a:chExt cx="1673351" cy="384047"/>
          </a:xfrm>
        </p:grpSpPr>
        <p:sp>
          <p:nvSpPr>
            <p:cNvPr id="245" name="Rounded Rectangle"/>
            <p:cNvSpPr/>
            <p:nvPr/>
          </p:nvSpPr>
          <p:spPr>
            <a:xfrm>
              <a:off x="0" y="0"/>
              <a:ext cx="1673352" cy="384048"/>
            </a:xfrm>
            <a:prstGeom prst="roundRect">
              <a:avLst>
                <a:gd name="adj" fmla="val 16667"/>
              </a:avLst>
            </a:prstGeom>
            <a:solidFill>
              <a:srgbClr val="3B0D78"/>
            </a:solidFill>
            <a:ln w="10160" cap="flat">
              <a:solidFill>
                <a:srgbClr val="B899FF"/>
              </a:solidFill>
              <a:prstDash val="solid"/>
              <a:round/>
            </a:ln>
            <a:effectLst/>
          </p:spPr>
          <p:txBody>
            <a:bodyPr wrap="square" lIns="45719" tIns="45719" rIns="45719" bIns="45719" numCol="1" anchor="ctr">
              <a:noAutofit/>
            </a:bodyPr>
            <a:lstStyle/>
            <a:p>
              <a:pPr algn="ctr">
                <a:defRPr sz="1200"/>
              </a:pPr>
              <a:endParaRPr/>
            </a:p>
          </p:txBody>
        </p:sp>
        <p:sp>
          <p:nvSpPr>
            <p:cNvPr id="246" name="colonoscopy"/>
            <p:cNvSpPr txBox="1"/>
            <p:nvPr/>
          </p:nvSpPr>
          <p:spPr>
            <a:xfrm>
              <a:off x="23828" y="23827"/>
              <a:ext cx="1625695" cy="33639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635" tIns="635" rIns="635" bIns="635" numCol="1" anchor="ctr">
              <a:normAutofit/>
            </a:bodyPr>
            <a:lstStyle>
              <a:lvl1pPr algn="ctr">
                <a:defRPr sz="1200" b="1">
                  <a:solidFill>
                    <a:srgbClr val="FFFFFF"/>
                  </a:solidFill>
                </a:defRPr>
              </a:lvl1pPr>
            </a:lstStyle>
            <a:p>
              <a:r>
                <a:t>colonoscopy</a:t>
              </a:r>
            </a:p>
          </p:txBody>
        </p:sp>
      </p:grpSp>
      <p:grpSp>
        <p:nvGrpSpPr>
          <p:cNvPr id="250" name="Text 14"/>
          <p:cNvGrpSpPr/>
          <p:nvPr/>
        </p:nvGrpSpPr>
        <p:grpSpPr>
          <a:xfrm>
            <a:off x="9354311" y="2450592"/>
            <a:ext cx="1810513" cy="384049"/>
            <a:chOff x="0" y="0"/>
            <a:chExt cx="1810511" cy="384047"/>
          </a:xfrm>
        </p:grpSpPr>
        <p:sp>
          <p:nvSpPr>
            <p:cNvPr id="248" name="Rounded Rectangle"/>
            <p:cNvSpPr/>
            <p:nvPr/>
          </p:nvSpPr>
          <p:spPr>
            <a:xfrm>
              <a:off x="0" y="0"/>
              <a:ext cx="1810512" cy="384048"/>
            </a:xfrm>
            <a:prstGeom prst="roundRect">
              <a:avLst>
                <a:gd name="adj" fmla="val 16667"/>
              </a:avLst>
            </a:prstGeom>
            <a:solidFill>
              <a:srgbClr val="1A003D"/>
            </a:solidFill>
            <a:ln w="10160" cap="flat">
              <a:solidFill>
                <a:srgbClr val="42E8E0"/>
              </a:solidFill>
              <a:prstDash val="solid"/>
              <a:round/>
            </a:ln>
            <a:effectLst/>
          </p:spPr>
          <p:txBody>
            <a:bodyPr wrap="square" lIns="45719" tIns="45719" rIns="45719" bIns="45719" numCol="1" anchor="ctr">
              <a:noAutofit/>
            </a:bodyPr>
            <a:lstStyle/>
            <a:p>
              <a:pPr algn="ctr">
                <a:defRPr sz="1200"/>
              </a:pPr>
              <a:endParaRPr/>
            </a:p>
          </p:txBody>
        </p:sp>
        <p:sp>
          <p:nvSpPr>
            <p:cNvPr id="249" name="hyperglycemia"/>
            <p:cNvSpPr txBox="1"/>
            <p:nvPr/>
          </p:nvSpPr>
          <p:spPr>
            <a:xfrm>
              <a:off x="23827" y="23827"/>
              <a:ext cx="1762857" cy="33639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635" tIns="635" rIns="635" bIns="635" numCol="1" anchor="ctr">
              <a:normAutofit/>
            </a:bodyPr>
            <a:lstStyle>
              <a:lvl1pPr algn="ctr">
                <a:defRPr sz="1200" b="1">
                  <a:solidFill>
                    <a:srgbClr val="FFFFFF"/>
                  </a:solidFill>
                </a:defRPr>
              </a:lvl1pPr>
            </a:lstStyle>
            <a:p>
              <a:r>
                <a:t>hyperglycemia</a:t>
              </a:r>
            </a:p>
          </p:txBody>
        </p:sp>
      </p:grpSp>
      <p:grpSp>
        <p:nvGrpSpPr>
          <p:cNvPr id="253" name="Text 15"/>
          <p:cNvGrpSpPr/>
          <p:nvPr/>
        </p:nvGrpSpPr>
        <p:grpSpPr>
          <a:xfrm>
            <a:off x="4315967" y="3072383"/>
            <a:ext cx="2331722" cy="384049"/>
            <a:chOff x="0" y="0"/>
            <a:chExt cx="2331720" cy="384047"/>
          </a:xfrm>
        </p:grpSpPr>
        <p:sp>
          <p:nvSpPr>
            <p:cNvPr id="251" name="Rounded Rectangle"/>
            <p:cNvSpPr/>
            <p:nvPr/>
          </p:nvSpPr>
          <p:spPr>
            <a:xfrm>
              <a:off x="0" y="0"/>
              <a:ext cx="2331721" cy="384048"/>
            </a:xfrm>
            <a:prstGeom prst="roundRect">
              <a:avLst>
                <a:gd name="adj" fmla="val 16667"/>
              </a:avLst>
            </a:prstGeom>
            <a:solidFill>
              <a:srgbClr val="3B0D78"/>
            </a:solidFill>
            <a:ln w="10160" cap="flat">
              <a:solidFill>
                <a:srgbClr val="B899FF"/>
              </a:solidFill>
              <a:prstDash val="solid"/>
              <a:round/>
            </a:ln>
            <a:effectLst/>
          </p:spPr>
          <p:txBody>
            <a:bodyPr wrap="square" lIns="45719" tIns="45719" rIns="45719" bIns="45719" numCol="1" anchor="ctr">
              <a:noAutofit/>
            </a:bodyPr>
            <a:lstStyle/>
            <a:p>
              <a:pPr algn="ctr">
                <a:defRPr sz="1200"/>
              </a:pPr>
              <a:endParaRPr/>
            </a:p>
          </p:txBody>
        </p:sp>
        <p:sp>
          <p:nvSpPr>
            <p:cNvPr id="252" name="diabetic nephropathy"/>
            <p:cNvSpPr txBox="1"/>
            <p:nvPr/>
          </p:nvSpPr>
          <p:spPr>
            <a:xfrm>
              <a:off x="23827" y="23827"/>
              <a:ext cx="2284066" cy="33639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635" tIns="635" rIns="635" bIns="635" numCol="1" anchor="ctr">
              <a:normAutofit/>
            </a:bodyPr>
            <a:lstStyle>
              <a:lvl1pPr algn="ctr">
                <a:defRPr sz="1200" b="1">
                  <a:solidFill>
                    <a:srgbClr val="FFFFFF"/>
                  </a:solidFill>
                </a:defRPr>
              </a:lvl1pPr>
            </a:lstStyle>
            <a:p>
              <a:r>
                <a:t>diabetic nephropathy</a:t>
              </a:r>
            </a:p>
          </p:txBody>
        </p:sp>
      </p:grpSp>
      <p:grpSp>
        <p:nvGrpSpPr>
          <p:cNvPr id="256" name="Text 16"/>
          <p:cNvGrpSpPr/>
          <p:nvPr/>
        </p:nvGrpSpPr>
        <p:grpSpPr>
          <a:xfrm>
            <a:off x="6858000" y="3072383"/>
            <a:ext cx="1737361" cy="384049"/>
            <a:chOff x="0" y="0"/>
            <a:chExt cx="1737360" cy="384047"/>
          </a:xfrm>
        </p:grpSpPr>
        <p:sp>
          <p:nvSpPr>
            <p:cNvPr id="254" name="Rounded Rectangle"/>
            <p:cNvSpPr/>
            <p:nvPr/>
          </p:nvSpPr>
          <p:spPr>
            <a:xfrm>
              <a:off x="0" y="0"/>
              <a:ext cx="1737361" cy="384048"/>
            </a:xfrm>
            <a:prstGeom prst="roundRect">
              <a:avLst>
                <a:gd name="adj" fmla="val 16667"/>
              </a:avLst>
            </a:prstGeom>
            <a:solidFill>
              <a:srgbClr val="3B0D78"/>
            </a:solidFill>
            <a:ln w="10160" cap="flat">
              <a:solidFill>
                <a:srgbClr val="B899FF"/>
              </a:solidFill>
              <a:prstDash val="solid"/>
              <a:round/>
            </a:ln>
            <a:effectLst/>
          </p:spPr>
          <p:txBody>
            <a:bodyPr wrap="square" lIns="45719" tIns="45719" rIns="45719" bIns="45719" numCol="1" anchor="ctr">
              <a:noAutofit/>
            </a:bodyPr>
            <a:lstStyle/>
            <a:p>
              <a:pPr algn="ctr">
                <a:defRPr sz="1200"/>
              </a:pPr>
              <a:endParaRPr/>
            </a:p>
          </p:txBody>
        </p:sp>
        <p:sp>
          <p:nvSpPr>
            <p:cNvPr id="255" name="hysterectomy"/>
            <p:cNvSpPr txBox="1"/>
            <p:nvPr/>
          </p:nvSpPr>
          <p:spPr>
            <a:xfrm>
              <a:off x="23827" y="23827"/>
              <a:ext cx="1689705" cy="33639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635" tIns="635" rIns="635" bIns="635" numCol="1" anchor="ctr">
              <a:normAutofit/>
            </a:bodyPr>
            <a:lstStyle>
              <a:lvl1pPr algn="ctr">
                <a:defRPr sz="1200" b="1">
                  <a:solidFill>
                    <a:srgbClr val="FFFFFF"/>
                  </a:solidFill>
                </a:defRPr>
              </a:lvl1pPr>
            </a:lstStyle>
            <a:p>
              <a:r>
                <a:t>hysterectomy</a:t>
              </a:r>
            </a:p>
          </p:txBody>
        </p:sp>
      </p:grpSp>
      <p:grpSp>
        <p:nvGrpSpPr>
          <p:cNvPr id="259" name="Text 17"/>
          <p:cNvGrpSpPr/>
          <p:nvPr/>
        </p:nvGrpSpPr>
        <p:grpSpPr>
          <a:xfrm>
            <a:off x="8805671" y="3072383"/>
            <a:ext cx="1783081" cy="384049"/>
            <a:chOff x="0" y="0"/>
            <a:chExt cx="1783079" cy="384047"/>
          </a:xfrm>
        </p:grpSpPr>
        <p:sp>
          <p:nvSpPr>
            <p:cNvPr id="257" name="Rounded Rectangle"/>
            <p:cNvSpPr/>
            <p:nvPr/>
          </p:nvSpPr>
          <p:spPr>
            <a:xfrm>
              <a:off x="0" y="0"/>
              <a:ext cx="1783080" cy="384048"/>
            </a:xfrm>
            <a:prstGeom prst="roundRect">
              <a:avLst>
                <a:gd name="adj" fmla="val 16667"/>
              </a:avLst>
            </a:prstGeom>
            <a:solidFill>
              <a:srgbClr val="3B0D78"/>
            </a:solidFill>
            <a:ln w="10160" cap="flat">
              <a:solidFill>
                <a:srgbClr val="B899FF"/>
              </a:solidFill>
              <a:prstDash val="solid"/>
              <a:round/>
            </a:ln>
            <a:effectLst/>
          </p:spPr>
          <p:txBody>
            <a:bodyPr wrap="square" lIns="45719" tIns="45719" rIns="45719" bIns="45719" numCol="1" anchor="ctr">
              <a:noAutofit/>
            </a:bodyPr>
            <a:lstStyle/>
            <a:p>
              <a:pPr algn="ctr">
                <a:defRPr sz="1200"/>
              </a:pPr>
              <a:endParaRPr/>
            </a:p>
          </p:txBody>
        </p:sp>
        <p:sp>
          <p:nvSpPr>
            <p:cNvPr id="258" name="asymptomatic"/>
            <p:cNvSpPr txBox="1"/>
            <p:nvPr/>
          </p:nvSpPr>
          <p:spPr>
            <a:xfrm>
              <a:off x="23828" y="23827"/>
              <a:ext cx="1735423" cy="33639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635" tIns="635" rIns="635" bIns="635" numCol="1" anchor="ctr">
              <a:normAutofit/>
            </a:bodyPr>
            <a:lstStyle>
              <a:lvl1pPr algn="ctr">
                <a:defRPr sz="1200" b="1">
                  <a:solidFill>
                    <a:srgbClr val="FFFFFF"/>
                  </a:solidFill>
                </a:defRPr>
              </a:lvl1pPr>
            </a:lstStyle>
            <a:p>
              <a:r>
                <a:t>asymptomatic</a:t>
              </a:r>
            </a:p>
          </p:txBody>
        </p:sp>
      </p:grpSp>
      <p:sp>
        <p:nvSpPr>
          <p:cNvPr id="260" name="Text 18"/>
          <p:cNvSpPr txBox="1"/>
          <p:nvPr/>
        </p:nvSpPr>
        <p:spPr>
          <a:xfrm>
            <a:off x="4315967" y="4350003"/>
            <a:ext cx="2834641" cy="279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b="1">
                <a:solidFill>
                  <a:srgbClr val="FFE66D"/>
                </a:solidFill>
              </a:defRPr>
            </a:lvl1pPr>
          </a:lstStyle>
          <a:p>
            <a:r>
              <a:t>Small principled layer</a:t>
            </a:r>
          </a:p>
        </p:txBody>
      </p:sp>
      <p:sp>
        <p:nvSpPr>
          <p:cNvPr id="261" name="Text 19"/>
          <p:cNvSpPr txBox="1"/>
          <p:nvPr/>
        </p:nvSpPr>
        <p:spPr>
          <a:xfrm>
            <a:off x="4315967" y="4818888"/>
            <a:ext cx="6309362" cy="457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a:defRPr sz="2500" b="1">
                <a:solidFill>
                  <a:srgbClr val="FFFFFF"/>
                </a:solidFill>
              </a:defRPr>
            </a:lvl1pPr>
          </a:lstStyle>
          <a:p>
            <a:r>
              <a:t>notice → group → decode → review</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2B006A"/>
        </a:solidFill>
        <a:effectLst/>
      </p:bgPr>
    </p:bg>
    <p:spTree>
      <p:nvGrpSpPr>
        <p:cNvPr id="1" name=""/>
        <p:cNvGrpSpPr/>
        <p:nvPr/>
      </p:nvGrpSpPr>
      <p:grpSpPr>
        <a:xfrm>
          <a:off x="0" y="0"/>
          <a:ext cx="0" cy="0"/>
          <a:chOff x="0" y="0"/>
          <a:chExt cx="0" cy="0"/>
        </a:xfrm>
      </p:grpSpPr>
      <p:sp>
        <p:nvSpPr>
          <p:cNvPr id="265" name="Shape 0"/>
          <p:cNvSpPr/>
          <p:nvPr/>
        </p:nvSpPr>
        <p:spPr>
          <a:xfrm>
            <a:off x="566927" y="429768"/>
            <a:ext cx="109729" cy="658369"/>
          </a:xfrm>
          <a:prstGeom prst="rect">
            <a:avLst/>
          </a:prstGeom>
          <a:solidFill>
            <a:srgbClr val="FFE66D"/>
          </a:solidFill>
          <a:ln w="12700">
            <a:solidFill>
              <a:srgbClr val="FFE66D"/>
            </a:solidFill>
          </a:ln>
        </p:spPr>
        <p:txBody>
          <a:bodyPr lIns="45719" rIns="45719"/>
          <a:lstStyle/>
          <a:p>
            <a:endParaRPr/>
          </a:p>
        </p:txBody>
      </p:sp>
      <p:sp>
        <p:nvSpPr>
          <p:cNvPr id="266" name="Text 1"/>
          <p:cNvSpPr txBox="1"/>
          <p:nvPr/>
        </p:nvSpPr>
        <p:spPr>
          <a:xfrm>
            <a:off x="786383" y="347472"/>
            <a:ext cx="10698482" cy="5303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a:defRPr sz="3000" b="1">
                <a:solidFill>
                  <a:srgbClr val="FFFFFF"/>
                </a:solidFill>
              </a:defRPr>
            </a:lvl1pPr>
          </a:lstStyle>
          <a:p>
            <a:r>
              <a:t>Selecting an EMP word-part core</a:t>
            </a:r>
          </a:p>
        </p:txBody>
      </p:sp>
      <p:sp>
        <p:nvSpPr>
          <p:cNvPr id="267" name="Text 2"/>
          <p:cNvSpPr txBox="1"/>
          <p:nvPr/>
        </p:nvSpPr>
        <p:spPr>
          <a:xfrm>
            <a:off x="804671" y="960119"/>
            <a:ext cx="10607042" cy="2926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a:defRPr sz="1300" b="1">
                <a:solidFill>
                  <a:srgbClr val="FFE66D"/>
                </a:solidFill>
              </a:defRPr>
            </a:lvl1pPr>
          </a:lstStyle>
          <a:p>
            <a:r>
              <a:t>A teaching-priority framework before a strict corpus-frequency list</a:t>
            </a:r>
          </a:p>
        </p:txBody>
      </p:sp>
      <p:grpSp>
        <p:nvGrpSpPr>
          <p:cNvPr id="270" name="Text 3"/>
          <p:cNvGrpSpPr/>
          <p:nvPr/>
        </p:nvGrpSpPr>
        <p:grpSpPr>
          <a:xfrm>
            <a:off x="621791" y="1344167"/>
            <a:ext cx="2286001" cy="237744"/>
            <a:chOff x="0" y="0"/>
            <a:chExt cx="2286000" cy="237742"/>
          </a:xfrm>
        </p:grpSpPr>
        <p:sp>
          <p:nvSpPr>
            <p:cNvPr id="268" name="Rectangle"/>
            <p:cNvSpPr/>
            <p:nvPr/>
          </p:nvSpPr>
          <p:spPr>
            <a:xfrm>
              <a:off x="0" y="0"/>
              <a:ext cx="2286000" cy="237743"/>
            </a:xfrm>
            <a:prstGeom prst="rect">
              <a:avLst/>
            </a:prstGeom>
            <a:solidFill>
              <a:srgbClr val="FFE66D"/>
            </a:solidFill>
            <a:ln w="12700" cap="flat">
              <a:noFill/>
              <a:miter lim="400000"/>
            </a:ln>
            <a:effectLst/>
          </p:spPr>
          <p:txBody>
            <a:bodyPr wrap="square" lIns="45719" tIns="45719" rIns="45719" bIns="45719" numCol="1" anchor="ctr">
              <a:noAutofit/>
            </a:bodyPr>
            <a:lstStyle/>
            <a:p>
              <a:pPr algn="ctr">
                <a:defRPr sz="1000"/>
              </a:pPr>
              <a:endParaRPr/>
            </a:p>
          </p:txBody>
        </p:sp>
        <p:sp>
          <p:nvSpPr>
            <p:cNvPr id="269" name="CORE DESIGN"/>
            <p:cNvSpPr txBox="1"/>
            <p:nvPr/>
          </p:nvSpPr>
          <p:spPr>
            <a:xfrm>
              <a:off x="0" y="0"/>
              <a:ext cx="2286000" cy="23774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7" tIns="507" rIns="507" bIns="507" numCol="1" anchor="ctr">
              <a:normAutofit/>
            </a:bodyPr>
            <a:lstStyle>
              <a:lvl1pPr algn="ctr">
                <a:defRPr sz="1000" b="1">
                  <a:solidFill>
                    <a:srgbClr val="1A003D"/>
                  </a:solidFill>
                </a:defRPr>
              </a:lvl1pPr>
            </a:lstStyle>
            <a:p>
              <a:r>
                <a:t>CORE DESIGN</a:t>
              </a:r>
            </a:p>
          </p:txBody>
        </p:sp>
      </p:grpSp>
      <p:sp>
        <p:nvSpPr>
          <p:cNvPr id="271" name="Text 4"/>
          <p:cNvSpPr txBox="1"/>
          <p:nvPr/>
        </p:nvSpPr>
        <p:spPr>
          <a:xfrm>
            <a:off x="621791" y="6529323"/>
            <a:ext cx="420624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a:solidFill>
                  <a:srgbClr val="D5C3FF"/>
                </a:solidFill>
              </a:defRPr>
            </a:lvl1pPr>
          </a:lstStyle>
          <a:p>
            <a:r>
              <a:t>JASMEE 2026 | Shimazaki | 9</a:t>
            </a:r>
          </a:p>
        </p:txBody>
      </p:sp>
      <p:sp>
        <p:nvSpPr>
          <p:cNvPr id="272" name="Text 5"/>
          <p:cNvSpPr txBox="1"/>
          <p:nvPr/>
        </p:nvSpPr>
        <p:spPr>
          <a:xfrm>
            <a:off x="6720840" y="6510528"/>
            <a:ext cx="4800601" cy="16459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algn="r">
              <a:defRPr sz="700" i="1">
                <a:solidFill>
                  <a:srgbClr val="D5C3FF"/>
                </a:solidFill>
              </a:defRPr>
            </a:lvl1pPr>
          </a:lstStyle>
          <a:p>
            <a:r>
              <a:t>Adapted from Shimazaki (2026)</a:t>
            </a:r>
          </a:p>
        </p:txBody>
      </p:sp>
      <p:grpSp>
        <p:nvGrpSpPr>
          <p:cNvPr id="275" name="Text 6"/>
          <p:cNvGrpSpPr/>
          <p:nvPr/>
        </p:nvGrpSpPr>
        <p:grpSpPr>
          <a:xfrm>
            <a:off x="868680" y="1783079"/>
            <a:ext cx="4800601" cy="1097281"/>
            <a:chOff x="0" y="0"/>
            <a:chExt cx="4800600" cy="1097280"/>
          </a:xfrm>
        </p:grpSpPr>
        <p:sp>
          <p:nvSpPr>
            <p:cNvPr id="273" name="Rounded Rectangle"/>
            <p:cNvSpPr/>
            <p:nvPr/>
          </p:nvSpPr>
          <p:spPr>
            <a:xfrm>
              <a:off x="0" y="0"/>
              <a:ext cx="4800600" cy="1097281"/>
            </a:xfrm>
            <a:prstGeom prst="roundRect">
              <a:avLst>
                <a:gd name="adj" fmla="val 16667"/>
              </a:avLst>
            </a:prstGeom>
            <a:solidFill>
              <a:srgbClr val="3B0D78"/>
            </a:solidFill>
            <a:ln w="12700" cap="flat">
              <a:solidFill>
                <a:srgbClr val="FFE66D"/>
              </a:solidFill>
              <a:prstDash val="solid"/>
              <a:round/>
            </a:ln>
            <a:effectLst/>
          </p:spPr>
          <p:txBody>
            <a:bodyPr wrap="square" lIns="45719" tIns="45719" rIns="45719" bIns="45719" numCol="1" anchor="ctr">
              <a:noAutofit/>
            </a:bodyPr>
            <a:lstStyle/>
            <a:p>
              <a:pPr>
                <a:defRPr sz="1600"/>
              </a:pPr>
              <a:endParaRPr/>
            </a:p>
          </p:txBody>
        </p:sp>
        <p:sp>
          <p:nvSpPr>
            <p:cNvPr id="274" name="Frequent…"/>
            <p:cNvSpPr txBox="1"/>
            <p:nvPr/>
          </p:nvSpPr>
          <p:spPr>
            <a:xfrm>
              <a:off x="59914" y="59914"/>
              <a:ext cx="4680772" cy="97745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031" tIns="2031" rIns="2031" bIns="2031" numCol="1" anchor="ctr">
              <a:normAutofit/>
            </a:bodyPr>
            <a:lstStyle/>
            <a:p>
              <a:pPr>
                <a:defRPr sz="2000" b="1">
                  <a:solidFill>
                    <a:srgbClr val="FFE66D"/>
                  </a:solidFill>
                </a:defRPr>
              </a:pPr>
              <a:r>
                <a:t>Frequent</a:t>
              </a:r>
            </a:p>
            <a:p>
              <a:pPr>
                <a:defRPr sz="2000" b="1">
                  <a:solidFill>
                    <a:srgbClr val="FFE66D"/>
                  </a:solidFill>
                </a:defRPr>
              </a:pPr>
              <a:r>
                <a:rPr sz="1300" b="0">
                  <a:solidFill>
                    <a:srgbClr val="FFF8E7"/>
                  </a:solidFill>
                </a:rPr>
                <a:t>appears repeatedly in medical English</a:t>
              </a:r>
            </a:p>
          </p:txBody>
        </p:sp>
      </p:grpSp>
      <p:grpSp>
        <p:nvGrpSpPr>
          <p:cNvPr id="278" name="Text 7"/>
          <p:cNvGrpSpPr/>
          <p:nvPr/>
        </p:nvGrpSpPr>
        <p:grpSpPr>
          <a:xfrm>
            <a:off x="6217920" y="1783079"/>
            <a:ext cx="4800601" cy="1097281"/>
            <a:chOff x="0" y="0"/>
            <a:chExt cx="4800600" cy="1097280"/>
          </a:xfrm>
        </p:grpSpPr>
        <p:sp>
          <p:nvSpPr>
            <p:cNvPr id="276" name="Rounded Rectangle"/>
            <p:cNvSpPr/>
            <p:nvPr/>
          </p:nvSpPr>
          <p:spPr>
            <a:xfrm>
              <a:off x="0" y="0"/>
              <a:ext cx="4800600" cy="1097281"/>
            </a:xfrm>
            <a:prstGeom prst="roundRect">
              <a:avLst>
                <a:gd name="adj" fmla="val 16667"/>
              </a:avLst>
            </a:prstGeom>
            <a:solidFill>
              <a:srgbClr val="3B0D78"/>
            </a:solidFill>
            <a:ln w="12700" cap="flat">
              <a:solidFill>
                <a:srgbClr val="B899FF"/>
              </a:solidFill>
              <a:prstDash val="solid"/>
              <a:round/>
            </a:ln>
            <a:effectLst/>
          </p:spPr>
          <p:txBody>
            <a:bodyPr wrap="square" lIns="45719" tIns="45719" rIns="45719" bIns="45719" numCol="1" anchor="ctr">
              <a:noAutofit/>
            </a:bodyPr>
            <a:lstStyle/>
            <a:p>
              <a:pPr>
                <a:defRPr sz="1600"/>
              </a:pPr>
              <a:endParaRPr/>
            </a:p>
          </p:txBody>
        </p:sp>
        <p:sp>
          <p:nvSpPr>
            <p:cNvPr id="277" name="Generative…"/>
            <p:cNvSpPr txBox="1"/>
            <p:nvPr/>
          </p:nvSpPr>
          <p:spPr>
            <a:xfrm>
              <a:off x="59914" y="59914"/>
              <a:ext cx="4680772" cy="97745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031" tIns="2031" rIns="2031" bIns="2031" numCol="1" anchor="ctr">
              <a:normAutofit/>
            </a:bodyPr>
            <a:lstStyle/>
            <a:p>
              <a:pPr>
                <a:defRPr sz="2000" b="1">
                  <a:solidFill>
                    <a:srgbClr val="FFE66D"/>
                  </a:solidFill>
                </a:defRPr>
              </a:pPr>
              <a:r>
                <a:t>Generative</a:t>
              </a:r>
            </a:p>
            <a:p>
              <a:pPr>
                <a:defRPr sz="2000" b="1">
                  <a:solidFill>
                    <a:srgbClr val="FFE66D"/>
                  </a:solidFill>
                </a:defRPr>
              </a:pPr>
              <a:r>
                <a:rPr sz="1300" b="0">
                  <a:solidFill>
                    <a:srgbClr val="FFF8E7"/>
                  </a:solidFill>
                </a:rPr>
                <a:t>helps students understand related terms</a:t>
              </a:r>
            </a:p>
          </p:txBody>
        </p:sp>
      </p:grpSp>
      <p:grpSp>
        <p:nvGrpSpPr>
          <p:cNvPr id="281" name="Text 8"/>
          <p:cNvGrpSpPr/>
          <p:nvPr/>
        </p:nvGrpSpPr>
        <p:grpSpPr>
          <a:xfrm>
            <a:off x="868680" y="3355847"/>
            <a:ext cx="4800601" cy="1097281"/>
            <a:chOff x="0" y="0"/>
            <a:chExt cx="4800600" cy="1097280"/>
          </a:xfrm>
        </p:grpSpPr>
        <p:sp>
          <p:nvSpPr>
            <p:cNvPr id="279" name="Rounded Rectangle"/>
            <p:cNvSpPr/>
            <p:nvPr/>
          </p:nvSpPr>
          <p:spPr>
            <a:xfrm>
              <a:off x="0" y="0"/>
              <a:ext cx="4800600" cy="1097281"/>
            </a:xfrm>
            <a:prstGeom prst="roundRect">
              <a:avLst>
                <a:gd name="adj" fmla="val 16667"/>
              </a:avLst>
            </a:prstGeom>
            <a:solidFill>
              <a:srgbClr val="3B0D78"/>
            </a:solidFill>
            <a:ln w="12700" cap="flat">
              <a:solidFill>
                <a:srgbClr val="B899FF"/>
              </a:solidFill>
              <a:prstDash val="solid"/>
              <a:round/>
            </a:ln>
            <a:effectLst/>
          </p:spPr>
          <p:txBody>
            <a:bodyPr wrap="square" lIns="45719" tIns="45719" rIns="45719" bIns="45719" numCol="1" anchor="ctr">
              <a:noAutofit/>
            </a:bodyPr>
            <a:lstStyle/>
            <a:p>
              <a:pPr>
                <a:defRPr sz="1600"/>
              </a:pPr>
              <a:endParaRPr/>
            </a:p>
          </p:txBody>
        </p:sp>
        <p:sp>
          <p:nvSpPr>
            <p:cNvPr id="280" name="Cross-specialty…"/>
            <p:cNvSpPr txBox="1"/>
            <p:nvPr/>
          </p:nvSpPr>
          <p:spPr>
            <a:xfrm>
              <a:off x="59914" y="59914"/>
              <a:ext cx="4680772" cy="97745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031" tIns="2031" rIns="2031" bIns="2031" numCol="1" anchor="ctr">
              <a:normAutofit/>
            </a:bodyPr>
            <a:lstStyle/>
            <a:p>
              <a:pPr>
                <a:defRPr sz="2000" b="1">
                  <a:solidFill>
                    <a:srgbClr val="FFE66D"/>
                  </a:solidFill>
                </a:defRPr>
              </a:pPr>
              <a:r>
                <a:t>Cross-specialty</a:t>
              </a:r>
            </a:p>
            <a:p>
              <a:pPr>
                <a:defRPr sz="2000" b="1">
                  <a:solidFill>
                    <a:srgbClr val="FFE66D"/>
                  </a:solidFill>
                </a:defRPr>
              </a:pPr>
              <a:r>
                <a:rPr sz="1300" b="0">
                  <a:solidFill>
                    <a:srgbClr val="FFF8E7"/>
                  </a:solidFill>
                </a:rPr>
                <a:t>useful across medicine, dentistry, pharmacy, nursing, PT, and OT</a:t>
              </a:r>
            </a:p>
          </p:txBody>
        </p:sp>
      </p:grpSp>
      <p:grpSp>
        <p:nvGrpSpPr>
          <p:cNvPr id="284" name="Text 9"/>
          <p:cNvGrpSpPr/>
          <p:nvPr/>
        </p:nvGrpSpPr>
        <p:grpSpPr>
          <a:xfrm>
            <a:off x="6217920" y="3355847"/>
            <a:ext cx="4800601" cy="1097281"/>
            <a:chOff x="0" y="0"/>
            <a:chExt cx="4800600" cy="1097280"/>
          </a:xfrm>
        </p:grpSpPr>
        <p:sp>
          <p:nvSpPr>
            <p:cNvPr id="282" name="Rounded Rectangle"/>
            <p:cNvSpPr/>
            <p:nvPr/>
          </p:nvSpPr>
          <p:spPr>
            <a:xfrm>
              <a:off x="0" y="0"/>
              <a:ext cx="4800600" cy="1097281"/>
            </a:xfrm>
            <a:prstGeom prst="roundRect">
              <a:avLst>
                <a:gd name="adj" fmla="val 16667"/>
              </a:avLst>
            </a:prstGeom>
            <a:solidFill>
              <a:srgbClr val="3B0D78"/>
            </a:solidFill>
            <a:ln w="12700" cap="flat">
              <a:solidFill>
                <a:srgbClr val="B899FF"/>
              </a:solidFill>
              <a:prstDash val="solid"/>
              <a:round/>
            </a:ln>
            <a:effectLst/>
          </p:spPr>
          <p:txBody>
            <a:bodyPr wrap="square" lIns="45719" tIns="45719" rIns="45719" bIns="45719" numCol="1" anchor="ctr">
              <a:noAutofit/>
            </a:bodyPr>
            <a:lstStyle/>
            <a:p>
              <a:pPr>
                <a:defRPr sz="1600"/>
              </a:pPr>
              <a:endParaRPr/>
            </a:p>
          </p:txBody>
        </p:sp>
        <p:sp>
          <p:nvSpPr>
            <p:cNvPr id="283" name="Teachable…"/>
            <p:cNvSpPr txBox="1"/>
            <p:nvPr/>
          </p:nvSpPr>
          <p:spPr>
            <a:xfrm>
              <a:off x="59914" y="59914"/>
              <a:ext cx="4680772" cy="97745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031" tIns="2031" rIns="2031" bIns="2031" numCol="1" anchor="ctr">
              <a:normAutofit/>
            </a:bodyPr>
            <a:lstStyle/>
            <a:p>
              <a:pPr>
                <a:defRPr sz="2000" b="1">
                  <a:solidFill>
                    <a:srgbClr val="FFE66D"/>
                  </a:solidFill>
                </a:defRPr>
              </a:pPr>
              <a:r>
                <a:t>Teachable</a:t>
              </a:r>
            </a:p>
            <a:p>
              <a:pPr>
                <a:defRPr sz="2000" b="1">
                  <a:solidFill>
                    <a:srgbClr val="FFE66D"/>
                  </a:solidFill>
                </a:defRPr>
              </a:pPr>
              <a:r>
                <a:rPr sz="1300" b="0">
                  <a:solidFill>
                    <a:srgbClr val="FFF8E7"/>
                  </a:solidFill>
                </a:rPr>
                <a:t>clear enough for early-stage students</a:t>
              </a:r>
            </a:p>
          </p:txBody>
        </p:sp>
      </p:grpSp>
      <p:grpSp>
        <p:nvGrpSpPr>
          <p:cNvPr id="287" name="Text 10"/>
          <p:cNvGrpSpPr/>
          <p:nvPr/>
        </p:nvGrpSpPr>
        <p:grpSpPr>
          <a:xfrm>
            <a:off x="960119" y="5102352"/>
            <a:ext cx="731521" cy="256033"/>
            <a:chOff x="0" y="0"/>
            <a:chExt cx="731519" cy="256031"/>
          </a:xfrm>
        </p:grpSpPr>
        <p:sp>
          <p:nvSpPr>
            <p:cNvPr id="285" name="Rounded Rectangle"/>
            <p:cNvSpPr/>
            <p:nvPr/>
          </p:nvSpPr>
          <p:spPr>
            <a:xfrm>
              <a:off x="0" y="0"/>
              <a:ext cx="731520" cy="256032"/>
            </a:xfrm>
            <a:prstGeom prst="roundRect">
              <a:avLst>
                <a:gd name="adj" fmla="val 16667"/>
              </a:avLst>
            </a:prstGeom>
            <a:solidFill>
              <a:srgbClr val="FFE66D"/>
            </a:solidFill>
            <a:ln w="12700" cap="flat">
              <a:noFill/>
              <a:miter lim="400000"/>
            </a:ln>
            <a:effectLst/>
          </p:spPr>
          <p:txBody>
            <a:bodyPr wrap="square" lIns="45719" tIns="45719" rIns="45719" bIns="45719" numCol="1" anchor="ctr">
              <a:noAutofit/>
            </a:bodyPr>
            <a:lstStyle/>
            <a:p>
              <a:pPr algn="ctr">
                <a:defRPr sz="1200"/>
              </a:pPr>
              <a:endParaRPr/>
            </a:p>
          </p:txBody>
        </p:sp>
        <p:sp>
          <p:nvSpPr>
            <p:cNvPr id="286" name="Aim"/>
            <p:cNvSpPr txBox="1"/>
            <p:nvPr/>
          </p:nvSpPr>
          <p:spPr>
            <a:xfrm>
              <a:off x="12497" y="12498"/>
              <a:ext cx="706526" cy="23103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80" tIns="380" rIns="380" bIns="380" numCol="1" anchor="ctr">
              <a:normAutofit/>
            </a:bodyPr>
            <a:lstStyle>
              <a:lvl1pPr algn="ctr">
                <a:defRPr sz="1200" b="1">
                  <a:solidFill>
                    <a:srgbClr val="1A003D"/>
                  </a:solidFill>
                </a:defRPr>
              </a:lvl1pPr>
            </a:lstStyle>
            <a:p>
              <a:r>
                <a:t>Aim</a:t>
              </a:r>
            </a:p>
          </p:txBody>
        </p:sp>
      </p:grpSp>
      <p:sp>
        <p:nvSpPr>
          <p:cNvPr id="288" name="Text 11"/>
          <p:cNvSpPr txBox="1"/>
          <p:nvPr/>
        </p:nvSpPr>
        <p:spPr>
          <a:xfrm>
            <a:off x="1874520" y="5074920"/>
            <a:ext cx="8961120" cy="3108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defTabSz="722376">
              <a:defRPr sz="1580" b="1">
                <a:solidFill>
                  <a:srgbClr val="FFFFFF"/>
                </a:solidFill>
              </a:defRPr>
            </a:lvl1pPr>
          </a:lstStyle>
          <a:p>
            <a:r>
              <a:t>identify a shared morphological base before students move into specialty-specific vocabulary</a:t>
            </a:r>
          </a:p>
        </p:txBody>
      </p:sp>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Aptos"/>
        <a:ea typeface="Aptos"/>
        <a:cs typeface="Aptos"/>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Lato"/>
            <a:ea typeface="Lato"/>
            <a:cs typeface="Lato"/>
            <a:sym typeface="Lato"/>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Lato"/>
            <a:ea typeface="Lato"/>
            <a:cs typeface="Lato"/>
            <a:sym typeface="Lato"/>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Aptos"/>
        <a:ea typeface="Aptos"/>
        <a:cs typeface="Aptos"/>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Lato"/>
            <a:ea typeface="Lato"/>
            <a:cs typeface="Lato"/>
            <a:sym typeface="Lato"/>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Lato"/>
            <a:ea typeface="Lato"/>
            <a:cs typeface="Lato"/>
            <a:sym typeface="Lato"/>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2763</Words>
  <Application>Microsoft Macintosh PowerPoint</Application>
  <PresentationFormat>Widescreen</PresentationFormat>
  <Paragraphs>294</Paragraphs>
  <Slides>16</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Aptos</vt:lpstr>
      <vt:lpstr>Arial</vt:lpstr>
      <vt:lpstr>Lato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Haruko Shimazaki</cp:lastModifiedBy>
  <cp:revision>1</cp:revision>
  <dcterms:modified xsi:type="dcterms:W3CDTF">2026-07-08T14:49:51Z</dcterms:modified>
</cp:coreProperties>
</file>