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6858000" cx="12192000"/>
  <p:notesSz cx="6858000" cy="9144000"/>
  <p:embeddedFontLst>
    <p:embeddedFont>
      <p:font typeface="DM Sans Medium"/>
      <p:regular r:id="rId23"/>
      <p:bold r:id="rId24"/>
      <p:italic r:id="rId25"/>
      <p:boldItalic r:id="rId26"/>
    </p:embeddedFont>
    <p:embeddedFont>
      <p:font typeface="Roboto"/>
      <p:regular r:id="rId27"/>
      <p:bold r:id="rId28"/>
      <p:italic r:id="rId29"/>
      <p:boldItalic r:id="rId30"/>
    </p:embeddedFont>
    <p:embeddedFont>
      <p:font typeface="Merriweather"/>
      <p:bold r:id="rId31"/>
      <p:boldItalic r:id="rId32"/>
    </p:embeddedFont>
    <p:embeddedFont>
      <p:font typeface="DM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3B9E11B-8789-4901-ABB3-8B0972D33A5E}">
  <a:tblStyle styleId="{D3B9E11B-8789-4901-ABB3-8B0972D33A5E}"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DMSansMedium-bold.fntdata"/><Relationship Id="rId23" Type="http://schemas.openxmlformats.org/officeDocument/2006/relationships/font" Target="fonts/DMSansMedium-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DMSansMedium-boldItalic.fntdata"/><Relationship Id="rId25" Type="http://schemas.openxmlformats.org/officeDocument/2006/relationships/font" Target="fonts/DMSansMedium-italic.fntdata"/><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erriweather-bold.fntdata"/><Relationship Id="rId30" Type="http://schemas.openxmlformats.org/officeDocument/2006/relationships/font" Target="fonts/Roboto-boldItalic.fntdata"/><Relationship Id="rId11" Type="http://schemas.openxmlformats.org/officeDocument/2006/relationships/slide" Target="slides/slide5.xml"/><Relationship Id="rId33" Type="http://schemas.openxmlformats.org/officeDocument/2006/relationships/font" Target="fonts/DMSans-regular.fntdata"/><Relationship Id="rId10" Type="http://schemas.openxmlformats.org/officeDocument/2006/relationships/slide" Target="slides/slide4.xml"/><Relationship Id="rId32" Type="http://schemas.openxmlformats.org/officeDocument/2006/relationships/font" Target="fonts/Merriweather-boldItalic.fntdata"/><Relationship Id="rId13" Type="http://schemas.openxmlformats.org/officeDocument/2006/relationships/slide" Target="slides/slide7.xml"/><Relationship Id="rId35" Type="http://schemas.openxmlformats.org/officeDocument/2006/relationships/font" Target="fonts/DMSans-italic.fntdata"/><Relationship Id="rId12" Type="http://schemas.openxmlformats.org/officeDocument/2006/relationships/slide" Target="slides/slide6.xml"/><Relationship Id="rId34" Type="http://schemas.openxmlformats.org/officeDocument/2006/relationships/font" Target="fonts/DMSans-bold.fntdata"/><Relationship Id="rId15" Type="http://schemas.openxmlformats.org/officeDocument/2006/relationships/slide" Target="slides/slide9.xml"/><Relationship Id="rId14" Type="http://schemas.openxmlformats.org/officeDocument/2006/relationships/slide" Target="slides/slide8.xml"/><Relationship Id="rId36" Type="http://schemas.openxmlformats.org/officeDocument/2006/relationships/font" Target="fonts/DMSans-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Good morning, everyone. Thank you very much for coming to my presentation today. My name is Issei Miyaguchi. I am from Kansai Medical University. It is a great honor to be here. Today, I would like to talk about English education for acupuncturists. The title of my presentation is "Personalizing EMP for Acupuncturists: Bridging the Gap in Communicating Eastern Medical Concepts to Cross-Cultural Patients. I will share how we can help acupuncturists explain Eastern medicine to foreign patients easily.</a:t>
            </a:r>
            <a:endParaRPr/>
          </a:p>
        </p:txBody>
      </p:sp>
      <p:sp>
        <p:nvSpPr>
          <p:cNvPr id="83" name="Google Shape;83;p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ee655417bf_0_41: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3ee655417bf_0_41: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g3ee655417bf_0_41: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ee655417bf_0_85: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3ee655417bf_0_85: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g3ee655417bf_0_85: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Let's look at the results of the pre-course survey. What did they want to learn? First, participants urgently wanted to learn how to ask questions and take patient histories smoothly. Second, they wanted to explain how acupuncture works and its effects. Finally, they strongly needed to reassure foreign patients. Foreign patients often feel surprised by unfamiliar reactions, like a "healing crisis." The therapists wanted the right English words to calm their patients down.</a:t>
            </a:r>
            <a:endParaRPr/>
          </a:p>
        </p:txBody>
      </p:sp>
      <p:sp>
        <p:nvSpPr>
          <p:cNvPr id="325" name="Google Shape;325;p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Now, let's look at the outcomes after the 30 lessons. The results were highly positive. For the numbers, we asked them to rate their English skills. We set their starting level as 1. After the course, their self-rated score went up to 4.7 on average. Their skills improved almost 5 times! We also received wonderful comments. One student said, "Role-playing in every lesson allowed me to practice speaking. It deepened my understanding and gave me confidence." Another student said, "Learning English just for my job helped me imagine working overseas."</a:t>
            </a:r>
            <a:endParaRPr/>
          </a:p>
        </p:txBody>
      </p:sp>
      <p:sp>
        <p:nvSpPr>
          <p:cNvPr id="348" name="Google Shape;34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Why was this course so successful? We think there are three main reasons. First, the repeating role-plays changed their English from "passive listening" to "active speaking." Second, we gave them easy templates, or set phrases, for difficult Eastern concepts. This cultural bridging stopped them from hesitating or pausing. Third, they learned how to explain the treatment directly. Because they did not need an interpreter, they could build a much deeper and stronger trust with their patients.</a:t>
            </a:r>
            <a:endParaRPr/>
          </a:p>
        </p:txBody>
      </p:sp>
      <p:sp>
        <p:nvSpPr>
          <p:cNvPr id="365" name="Google Shape;36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To conclude my presentation, I want to say that EMP must fit the user's needs. When medical English is customized for Eastern medicine, acupuncturists can become confident speakers. Also, practicing with clinical role-plays is a fantastic way to reduce anxiety. The most important message today is this: EMP education needs to grow. It should not only focus on Western hospitals. It must expand to support different types of medical care, including Eastern medicine.</a:t>
            </a:r>
            <a:endParaRPr/>
          </a:p>
        </p:txBody>
      </p:sp>
      <p:sp>
        <p:nvSpPr>
          <p:cNvPr id="380" name="Google Shape;38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That brings me to the end of my presentation. Thank you very much for your kind attention today. </a:t>
            </a:r>
            <a:endParaRPr/>
          </a:p>
        </p:txBody>
      </p:sp>
      <p:sp>
        <p:nvSpPr>
          <p:cNvPr id="399" name="Google Shape;39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ee655417bf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Before I begin my talk, I need to share my Conflict of Interest, or COI. I am the CEO of a company called Therapist English Co., Ltd. In this study, I will talk about a special English course. This course is a commercial service provided by my company. There are no other conflicts of interest to share with you today. Now, let's move on to the main topic.</a:t>
            </a:r>
            <a:endParaRPr/>
          </a:p>
        </p:txBody>
      </p:sp>
      <p:sp>
        <p:nvSpPr>
          <p:cNvPr id="95" name="Google Shape;95;g3ee655417bf_0_3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Let's start with the background. As you may know, most medical English courses focus on Western medicine. For example, they teach words for hospitals, surgeries, or modern drugs. However, this is a big problem for acupuncturists and other therapists. They do not use these hospital words every day. Because of this, they are often left without the right language training. They do not have a good place to learn the English they really need for their jobs.</a:t>
            </a:r>
            <a:endParaRPr/>
          </a:p>
        </p:txBody>
      </p:sp>
      <p:sp>
        <p:nvSpPr>
          <p:cNvPr id="109" name="Google Shape;10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Acupuncturists face a very special challenge. They have to explain Eastern medical ideas to foreign patients. These patients often have different cultures and do not know anything about Eastern medicine. For example, therapists must explain concepts like "Qi" or energy flow, "Meridians" or energy lines, and "De Qi" or the heavy feeling from the needle. If therapists cannot explain these ideas simply, patients might feel scared or confused. So, learning how to explain these concepts is very important. It ensures safety, reduces anxiety, and builds strong trust with patients.</a:t>
            </a:r>
            <a:endParaRPr/>
          </a:p>
        </p:txBody>
      </p:sp>
      <p:sp>
        <p:nvSpPr>
          <p:cNvPr id="121" name="Google Shape;12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sz="1200">
                <a:solidFill>
                  <a:srgbClr val="1F1F1F"/>
                </a:solidFill>
              </a:rPr>
              <a:t>Therefore, the objective of this study is twofold. First, we wanted to find out exactly what kind of English Japanese acupuncturists need. What words do they want to learn? Second, we wanted to see if our special English course works well for them. This course is a one-on-one clinical English course. It focuses very much on role-playing between the teacher and the student. We wanted to check if this training style is truly helpful.</a:t>
            </a:r>
            <a:endParaRPr sz="1200">
              <a:solidFill>
                <a:srgbClr val="1F1F1F"/>
              </a:solidFill>
            </a:endParaRPr>
          </a:p>
          <a:p>
            <a:pPr indent="0" lvl="0" marL="0" rtl="0" algn="l">
              <a:spcBef>
                <a:spcPts val="1200"/>
              </a:spcBef>
              <a:spcAft>
                <a:spcPts val="0"/>
              </a:spcAft>
              <a:buNone/>
            </a:pPr>
            <a:r>
              <a:t/>
            </a:r>
            <a:endParaRPr sz="1300">
              <a:solidFill>
                <a:srgbClr val="1F1F1F"/>
              </a:solidFill>
              <a:highlight>
                <a:srgbClr val="F2F0F0"/>
              </a:highlight>
            </a:endParaRPr>
          </a:p>
        </p:txBody>
      </p:sp>
      <p:sp>
        <p:nvSpPr>
          <p:cNvPr id="138" name="Google Shape;13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sz="1200">
                <a:solidFill>
                  <a:srgbClr val="1F1F1F"/>
                </a:solidFill>
              </a:rPr>
              <a:t>Next, let me explain our methods. We did surveys before the course started and after the course ended. Our participants were Japanese acupuncturists and massage therapists. We received 13 answers before the course, and 11 answers after the course. Interestingly, their initial English speaking levels were very low. In fact, 54 percent of them said, "I cannot speak English at all." Another 38 percent said they could only speak a little. This shows that most of the participants felt a high level of anxiety about speaking English before they joined the course.</a:t>
            </a:r>
            <a:endParaRPr sz="1200">
              <a:solidFill>
                <a:srgbClr val="1F1F1F"/>
              </a:solidFill>
            </a:endParaRPr>
          </a:p>
          <a:p>
            <a:pPr indent="0" lvl="0" marL="0" rtl="0" algn="l">
              <a:spcBef>
                <a:spcPts val="1200"/>
              </a:spcBef>
              <a:spcAft>
                <a:spcPts val="0"/>
              </a:spcAft>
              <a:buNone/>
            </a:pPr>
            <a:r>
              <a:t/>
            </a:r>
            <a:endParaRPr sz="1300">
              <a:solidFill>
                <a:srgbClr val="1F1F1F"/>
              </a:solidFill>
              <a:highlight>
                <a:srgbClr val="F2F0F0"/>
              </a:highlight>
            </a:endParaRPr>
          </a:p>
        </p:txBody>
      </p:sp>
      <p:sp>
        <p:nvSpPr>
          <p:cNvPr id="153" name="Google Shape;15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To help these therapists, we designed a special course. It consists of 30 one-on-one online sessions. Each session lasts 45 minutes, and students took two lessons a week. The structure of each lesson is very simple and practical. For the first 15 to 20 minutes, students learn specific, useful English phrases for their clinics. Then, the rest of the time is used for intensive role-playing. The teacher acts as a foreign patient, and the student acts as the therapist. They practice 2 to 3 clinical situations in every lesson. They get feedback right away.</a:t>
            </a:r>
            <a:endParaRPr/>
          </a:p>
        </p:txBody>
      </p:sp>
      <p:sp>
        <p:nvSpPr>
          <p:cNvPr id="164" name="Google Shape;16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200">
                <a:solidFill>
                  <a:srgbClr val="1F1F1F"/>
                </a:solidFill>
              </a:rPr>
              <a:t>A very important part of our course is "cultural translation." This means explaining Eastern ideas in simple, everyday English. We do not use difficult medical terms. For example, when checking the tongue, we teach them to say, "Please stick out your tongue for me." When explaining the needle sensation, or "De Qi", we practice asking, "Do you feel a heavy or dull sensation? That is a good reaction." Using these simple, friendly phrases makes foreign patients feel safe and relaxed. It bridges the cultural gap very easily.</a:t>
            </a:r>
            <a:endParaRPr sz="1300">
              <a:solidFill>
                <a:srgbClr val="1F1F1F"/>
              </a:solidFill>
              <a:highlight>
                <a:srgbClr val="F2F0F0"/>
              </a:highlight>
            </a:endParaRPr>
          </a:p>
        </p:txBody>
      </p:sp>
      <p:sp>
        <p:nvSpPr>
          <p:cNvPr id="182" name="Google Shape;1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ee655417bf_0_0: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3ee655417bf_0_0: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3ee655417bf_0_0: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80" name="Shape 8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40.png"/><Relationship Id="rId5" Type="http://schemas.openxmlformats.org/officeDocument/2006/relationships/image" Target="../media/image32.png"/><Relationship Id="rId6"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22.png"/><Relationship Id="rId5" Type="http://schemas.openxmlformats.org/officeDocument/2006/relationships/image" Target="../media/image18.png"/><Relationship Id="rId6"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38.png"/><Relationship Id="rId9" Type="http://schemas.openxmlformats.org/officeDocument/2006/relationships/image" Target="../media/image43.png"/><Relationship Id="rId5" Type="http://schemas.openxmlformats.org/officeDocument/2006/relationships/image" Target="../media/image35.png"/><Relationship Id="rId6" Type="http://schemas.openxmlformats.org/officeDocument/2006/relationships/image" Target="../media/image42.png"/><Relationship Id="rId7" Type="http://schemas.openxmlformats.org/officeDocument/2006/relationships/image" Target="../media/image39.png"/><Relationship Id="rId8" Type="http://schemas.openxmlformats.org/officeDocument/2006/relationships/image" Target="../media/image4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8.png"/><Relationship Id="rId7"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9.png"/><Relationship Id="rId6"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21.png"/><Relationship Id="rId7"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27.png"/><Relationship Id="rId6" Type="http://schemas.openxmlformats.org/officeDocument/2006/relationships/image" Target="../media/image12.png"/><Relationship Id="rId7"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grpSp>
        <p:nvGrpSpPr>
          <p:cNvPr id="85" name="Google Shape;85;p14"/>
          <p:cNvGrpSpPr/>
          <p:nvPr/>
        </p:nvGrpSpPr>
        <p:grpSpPr>
          <a:xfrm>
            <a:off x="-2381250" y="-3333750"/>
            <a:ext cx="17907000" cy="12573000"/>
            <a:chOff x="-2381250" y="-3333750"/>
            <a:chExt cx="17907000" cy="12573000"/>
          </a:xfrm>
        </p:grpSpPr>
        <p:sp>
          <p:nvSpPr>
            <p:cNvPr id="86" name="Google Shape;86;p14"/>
            <p:cNvSpPr/>
            <p:nvPr/>
          </p:nvSpPr>
          <p:spPr>
            <a:xfrm>
              <a:off x="-2381250" y="4476750"/>
              <a:ext cx="4762500" cy="4762500"/>
            </a:xfrm>
            <a:prstGeom prst="ellipse">
              <a:avLst/>
            </a:prstGeom>
            <a:solidFill>
              <a:srgbClr val="3B82F6">
                <a:alpha val="5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7" name="Google Shape;87;p14"/>
            <p:cNvSpPr/>
            <p:nvPr/>
          </p:nvSpPr>
          <p:spPr>
            <a:xfrm>
              <a:off x="8858250" y="-3333750"/>
              <a:ext cx="6667500" cy="6667500"/>
            </a:xfrm>
            <a:prstGeom prst="ellipse">
              <a:avLst/>
            </a:prstGeom>
            <a:solidFill>
              <a:srgbClr val="3B82F6">
                <a:alpha val="2999"/>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grpSp>
        <p:nvGrpSpPr>
          <p:cNvPr id="88" name="Google Shape;88;p14"/>
          <p:cNvGrpSpPr/>
          <p:nvPr/>
        </p:nvGrpSpPr>
        <p:grpSpPr>
          <a:xfrm>
            <a:off x="0" y="0"/>
            <a:ext cx="12192000" cy="4000500"/>
            <a:chOff x="0" y="0"/>
            <a:chExt cx="12192000" cy="4000500"/>
          </a:xfrm>
        </p:grpSpPr>
        <p:sp>
          <p:nvSpPr>
            <p:cNvPr id="89" name="Google Shape;89;p14"/>
            <p:cNvSpPr/>
            <p:nvPr/>
          </p:nvSpPr>
          <p:spPr>
            <a:xfrm>
              <a:off x="0" y="0"/>
              <a:ext cx="12192000" cy="4000500"/>
            </a:xfrm>
            <a:prstGeom prst="rect">
              <a:avLst/>
            </a:prstGeom>
            <a:solidFill>
              <a:srgbClr val="1E293B"/>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90" name="Google Shape;90;p14"/>
            <p:cNvSpPr txBox="1"/>
            <p:nvPr/>
          </p:nvSpPr>
          <p:spPr>
            <a:xfrm>
              <a:off x="1095375" y="952500"/>
              <a:ext cx="10001400" cy="2667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4200">
                  <a:solidFill>
                    <a:srgbClr val="FFFFFF"/>
                  </a:solidFill>
                  <a:latin typeface="Merriweather"/>
                  <a:ea typeface="Merriweather"/>
                  <a:cs typeface="Merriweather"/>
                  <a:sym typeface="Merriweather"/>
                </a:rPr>
                <a:t>Personalizing EMP for Acupuncturists:</a:t>
              </a:r>
              <a:endParaRPr b="1" sz="4200">
                <a:solidFill>
                  <a:srgbClr val="FFFFFF"/>
                </a:solidFill>
                <a:latin typeface="Merriweather"/>
                <a:ea typeface="Merriweather"/>
                <a:cs typeface="Merriweather"/>
                <a:sym typeface="Merriweather"/>
              </a:endParaRPr>
            </a:p>
            <a:p>
              <a:pPr indent="0" lvl="0" marL="0" rtl="0" algn="ctr">
                <a:spcBef>
                  <a:spcPts val="1500"/>
                </a:spcBef>
                <a:spcAft>
                  <a:spcPts val="0"/>
                </a:spcAft>
                <a:buNone/>
              </a:pPr>
              <a:r>
                <a:rPr b="0" lang="en-US" sz="2800">
                  <a:solidFill>
                    <a:srgbClr val="94A3B8"/>
                  </a:solidFill>
                  <a:latin typeface="Merriweather"/>
                  <a:ea typeface="Merriweather"/>
                  <a:cs typeface="Merriweather"/>
                  <a:sym typeface="Merriweather"/>
                </a:rPr>
                <a:t>Bridging the Gap in Communicating Eastern Medical Concepts to Cross-Cultural Patients</a:t>
              </a:r>
              <a:endParaRPr b="0" sz="2800">
                <a:solidFill>
                  <a:srgbClr val="94A3B8"/>
                </a:solidFill>
                <a:latin typeface="Merriweather"/>
                <a:ea typeface="Merriweather"/>
                <a:cs typeface="Merriweather"/>
                <a:sym typeface="Merriweather"/>
              </a:endParaRPr>
            </a:p>
          </p:txBody>
        </p:sp>
      </p:grpSp>
      <p:sp>
        <p:nvSpPr>
          <p:cNvPr id="91" name="Google Shape;91;p14"/>
          <p:cNvSpPr/>
          <p:nvPr/>
        </p:nvSpPr>
        <p:spPr>
          <a:xfrm>
            <a:off x="5143500" y="3619500"/>
            <a:ext cx="1905000" cy="57300"/>
          </a:xfrm>
          <a:prstGeom prst="roundRect">
            <a:avLst>
              <a:gd fmla="val 50000" name="adj"/>
            </a:avLst>
          </a:prstGeom>
          <a:solidFill>
            <a:srgbClr val="3B82F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92" name="Google Shape;92;p14"/>
          <p:cNvSpPr txBox="1"/>
          <p:nvPr/>
        </p:nvSpPr>
        <p:spPr>
          <a:xfrm>
            <a:off x="3238500" y="4572000"/>
            <a:ext cx="5715000" cy="14289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2400">
                <a:solidFill>
                  <a:srgbClr val="1E293B"/>
                </a:solidFill>
                <a:latin typeface="DM Sans Medium"/>
                <a:ea typeface="DM Sans Medium"/>
                <a:cs typeface="DM Sans Medium"/>
                <a:sym typeface="DM Sans Medium"/>
              </a:rPr>
              <a:t>Issei Miyaguchi</a:t>
            </a:r>
            <a:endParaRPr b="0" sz="2400">
              <a:solidFill>
                <a:srgbClr val="1E293B"/>
              </a:solidFill>
              <a:latin typeface="DM Sans Medium"/>
              <a:ea typeface="DM Sans Medium"/>
              <a:cs typeface="DM Sans Medium"/>
              <a:sym typeface="DM Sans Medium"/>
            </a:endParaRPr>
          </a:p>
          <a:p>
            <a:pPr indent="0" lvl="0" marL="0" rtl="0" algn="ctr">
              <a:spcBef>
                <a:spcPts val="750"/>
              </a:spcBef>
              <a:spcAft>
                <a:spcPts val="0"/>
              </a:spcAft>
              <a:buNone/>
            </a:pPr>
            <a:r>
              <a:rPr lang="en-US" sz="1800">
                <a:solidFill>
                  <a:srgbClr val="64748B"/>
                </a:solidFill>
                <a:latin typeface="DM Sans"/>
                <a:ea typeface="DM Sans"/>
                <a:cs typeface="DM Sans"/>
                <a:sym typeface="DM Sans"/>
              </a:rPr>
              <a:t>Kansai Medical University</a:t>
            </a:r>
            <a:endParaRPr sz="1800">
              <a:solidFill>
                <a:srgbClr val="64748B"/>
              </a:solidFill>
              <a:latin typeface="DM Sans"/>
              <a:ea typeface="DM Sans"/>
              <a:cs typeface="DM Sans"/>
              <a:sym typeface="DM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3"/>
          <p:cNvSpPr/>
          <p:nvPr/>
        </p:nvSpPr>
        <p:spPr>
          <a:xfrm>
            <a:off x="0" y="0"/>
            <a:ext cx="12191700" cy="6858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3"/>
          <p:cNvSpPr/>
          <p:nvPr/>
        </p:nvSpPr>
        <p:spPr>
          <a:xfrm>
            <a:off x="0" y="0"/>
            <a:ext cx="121917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3"/>
          <p:cNvSpPr/>
          <p:nvPr/>
        </p:nvSpPr>
        <p:spPr>
          <a:xfrm>
            <a:off x="0" y="886054"/>
            <a:ext cx="12191700" cy="5591700"/>
          </a:xfrm>
          <a:prstGeom prst="rect">
            <a:avLst/>
          </a:prstGeom>
          <a:solidFill>
            <a:srgbClr val="F9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7" name="Google Shape;247;p23"/>
          <p:cNvPicPr preferRelativeResize="0"/>
          <p:nvPr/>
        </p:nvPicPr>
        <p:blipFill rotWithShape="1">
          <a:blip r:embed="rId3">
            <a:alphaModFix amt="30000"/>
          </a:blip>
          <a:srcRect b="0" l="0" r="0" t="0"/>
          <a:stretch/>
        </p:blipFill>
        <p:spPr>
          <a:xfrm>
            <a:off x="11354105" y="5639105"/>
            <a:ext cx="1218895" cy="1218895"/>
          </a:xfrm>
          <a:prstGeom prst="rect">
            <a:avLst/>
          </a:prstGeom>
          <a:noFill/>
          <a:ln>
            <a:noFill/>
          </a:ln>
        </p:spPr>
      </p:pic>
      <p:sp>
        <p:nvSpPr>
          <p:cNvPr id="248" name="Google Shape;248;p23"/>
          <p:cNvSpPr/>
          <p:nvPr/>
        </p:nvSpPr>
        <p:spPr>
          <a:xfrm>
            <a:off x="0" y="6476695"/>
            <a:ext cx="12191700" cy="381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3"/>
          <p:cNvSpPr/>
          <p:nvPr/>
        </p:nvSpPr>
        <p:spPr>
          <a:xfrm>
            <a:off x="0" y="6476695"/>
            <a:ext cx="12191700" cy="9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3"/>
          <p:cNvSpPr txBox="1"/>
          <p:nvPr/>
        </p:nvSpPr>
        <p:spPr>
          <a:xfrm>
            <a:off x="10767974" y="6605626"/>
            <a:ext cx="1058100" cy="133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900"/>
              <a:buFont typeface="Roboto"/>
              <a:buNone/>
            </a:pPr>
            <a:r>
              <a:rPr b="0" i="0" lang="en-US" sz="900" u="none" cap="none" strike="noStrike">
                <a:solidFill>
                  <a:srgbClr val="9CA3AF"/>
                </a:solidFill>
                <a:latin typeface="Roboto"/>
                <a:ea typeface="Roboto"/>
                <a:cs typeface="Roboto"/>
                <a:sym typeface="Roboto"/>
              </a:rPr>
              <a:t>©Therapist English</a:t>
            </a:r>
            <a:endParaRPr b="0" i="0" sz="900" u="none" cap="none" strike="noStrike">
              <a:solidFill>
                <a:schemeClr val="dk1"/>
              </a:solidFill>
              <a:latin typeface="Calibri"/>
              <a:ea typeface="Calibri"/>
              <a:cs typeface="Calibri"/>
              <a:sym typeface="Calibri"/>
            </a:endParaRPr>
          </a:p>
        </p:txBody>
      </p:sp>
      <p:sp>
        <p:nvSpPr>
          <p:cNvPr id="251" name="Google Shape;251;p23"/>
          <p:cNvSpPr/>
          <p:nvPr/>
        </p:nvSpPr>
        <p:spPr>
          <a:xfrm>
            <a:off x="0" y="0"/>
            <a:ext cx="12191700" cy="88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3"/>
          <p:cNvSpPr/>
          <p:nvPr/>
        </p:nvSpPr>
        <p:spPr>
          <a:xfrm>
            <a:off x="0" y="876910"/>
            <a:ext cx="12191700" cy="9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3"/>
          <p:cNvSpPr/>
          <p:nvPr/>
        </p:nvSpPr>
        <p:spPr>
          <a:xfrm>
            <a:off x="457200" y="390449"/>
            <a:ext cx="933600" cy="323700"/>
          </a:xfrm>
          <a:prstGeom prst="roundRect">
            <a:avLst>
              <a:gd fmla="val 282486" name="adj"/>
            </a:avLst>
          </a:prstGeom>
          <a:solidFill>
            <a:srgbClr val="FEF2F2"/>
          </a:solidFill>
          <a:ln cap="flat" cmpd="sng" w="12700">
            <a:solidFill>
              <a:srgbClr val="FEE2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3"/>
          <p:cNvSpPr txBox="1"/>
          <p:nvPr/>
        </p:nvSpPr>
        <p:spPr>
          <a:xfrm>
            <a:off x="619049" y="457200"/>
            <a:ext cx="724200" cy="181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626"/>
              </a:buClr>
              <a:buSzPts val="1200"/>
              <a:buFont typeface="Roboto"/>
              <a:buNone/>
            </a:pPr>
            <a:r>
              <a:rPr b="1" i="0" lang="en-US" sz="1200" u="none" cap="none" strike="noStrike">
                <a:solidFill>
                  <a:srgbClr val="DC2626"/>
                </a:solidFill>
                <a:latin typeface="Roboto"/>
                <a:ea typeface="Roboto"/>
                <a:cs typeface="Roboto"/>
                <a:sym typeface="Roboto"/>
              </a:rPr>
              <a:t>Phrase </a:t>
            </a:r>
            <a:r>
              <a:rPr b="1" lang="en-US" sz="1200">
                <a:solidFill>
                  <a:srgbClr val="DC2626"/>
                </a:solidFill>
                <a:latin typeface="Roboto"/>
                <a:ea typeface="Roboto"/>
                <a:cs typeface="Roboto"/>
                <a:sym typeface="Roboto"/>
              </a:rPr>
              <a:t>3</a:t>
            </a:r>
            <a:endParaRPr b="0" i="0" sz="1200" u="none" cap="none" strike="noStrike">
              <a:solidFill>
                <a:schemeClr val="dk1"/>
              </a:solidFill>
              <a:latin typeface="Calibri"/>
              <a:ea typeface="Calibri"/>
              <a:cs typeface="Calibri"/>
              <a:sym typeface="Calibri"/>
            </a:endParaRPr>
          </a:p>
        </p:txBody>
      </p:sp>
      <p:sp>
        <p:nvSpPr>
          <p:cNvPr id="255" name="Google Shape;255;p23"/>
          <p:cNvSpPr txBox="1"/>
          <p:nvPr/>
        </p:nvSpPr>
        <p:spPr>
          <a:xfrm>
            <a:off x="1538021" y="381305"/>
            <a:ext cx="2415000" cy="333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i="0" lang="en-US" sz="2200" u="none" cap="none" strike="noStrike">
                <a:solidFill>
                  <a:srgbClr val="1F2937"/>
                </a:solidFill>
                <a:latin typeface="Roboto"/>
                <a:ea typeface="Roboto"/>
                <a:cs typeface="Roboto"/>
                <a:sym typeface="Roboto"/>
              </a:rPr>
              <a:t>Therapist Phrase</a:t>
            </a:r>
            <a:endParaRPr b="0" i="0" sz="2200" u="none" cap="none" strike="noStrike">
              <a:solidFill>
                <a:schemeClr val="dk1"/>
              </a:solidFill>
              <a:latin typeface="Calibri"/>
              <a:ea typeface="Calibri"/>
              <a:cs typeface="Calibri"/>
              <a:sym typeface="Calibri"/>
            </a:endParaRPr>
          </a:p>
        </p:txBody>
      </p:sp>
      <p:sp>
        <p:nvSpPr>
          <p:cNvPr id="256" name="Google Shape;256;p23"/>
          <p:cNvSpPr/>
          <p:nvPr/>
        </p:nvSpPr>
        <p:spPr>
          <a:xfrm>
            <a:off x="457200" y="1114654"/>
            <a:ext cx="11277300" cy="1410000"/>
          </a:xfrm>
          <a:prstGeom prst="roundRect">
            <a:avLst>
              <a:gd fmla="val 7011" name="adj"/>
            </a:avLst>
          </a:prstGeom>
          <a:solidFill>
            <a:srgbClr val="FFFFFF"/>
          </a:solidFill>
          <a:ln>
            <a:noFill/>
          </a:ln>
          <a:effectLst>
            <a:outerShdw blurRad="139700" rotWithShape="0" algn="bl" dir="5400000" dist="38100">
              <a:srgbClr val="000000">
                <a:alpha val="471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3"/>
          <p:cNvSpPr/>
          <p:nvPr/>
        </p:nvSpPr>
        <p:spPr>
          <a:xfrm>
            <a:off x="457200" y="1114654"/>
            <a:ext cx="75900" cy="1410000"/>
          </a:xfrm>
          <a:prstGeom prst="rect">
            <a:avLst/>
          </a:prstGeom>
          <a:solidFill>
            <a:srgbClr val="E60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8" name="Google Shape;258;p23"/>
          <p:cNvPicPr preferRelativeResize="0"/>
          <p:nvPr/>
        </p:nvPicPr>
        <p:blipFill rotWithShape="1">
          <a:blip r:embed="rId4">
            <a:alphaModFix/>
          </a:blip>
          <a:srcRect b="0" l="-741" r="-741" t="0"/>
          <a:stretch/>
        </p:blipFill>
        <p:spPr>
          <a:xfrm>
            <a:off x="838505" y="1457554"/>
            <a:ext cx="304495" cy="342900"/>
          </a:xfrm>
          <a:prstGeom prst="rect">
            <a:avLst/>
          </a:prstGeom>
          <a:noFill/>
          <a:ln>
            <a:noFill/>
          </a:ln>
        </p:spPr>
      </p:pic>
      <p:sp>
        <p:nvSpPr>
          <p:cNvPr id="259" name="Google Shape;259;p23"/>
          <p:cNvSpPr txBox="1"/>
          <p:nvPr/>
        </p:nvSpPr>
        <p:spPr>
          <a:xfrm>
            <a:off x="1371600" y="1410000"/>
            <a:ext cx="10062000" cy="523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700"/>
              <a:buFont typeface="Roboto"/>
              <a:buNone/>
            </a:pPr>
            <a:r>
              <a:rPr b="1" lang="en-US" sz="2700">
                <a:solidFill>
                  <a:srgbClr val="1F2937"/>
                </a:solidFill>
                <a:latin typeface="Roboto"/>
                <a:ea typeface="Roboto"/>
                <a:cs typeface="Roboto"/>
                <a:sym typeface="Roboto"/>
              </a:rPr>
              <a:t>Please lift your tongue. I need to check the underside.</a:t>
            </a:r>
            <a:endParaRPr b="0" i="0" sz="2700" u="none" cap="none" strike="noStrike">
              <a:solidFill>
                <a:schemeClr val="dk1"/>
              </a:solidFill>
              <a:latin typeface="Calibri"/>
              <a:ea typeface="Calibri"/>
              <a:cs typeface="Calibri"/>
              <a:sym typeface="Calibri"/>
            </a:endParaRPr>
          </a:p>
        </p:txBody>
      </p:sp>
      <p:sp>
        <p:nvSpPr>
          <p:cNvPr id="260" name="Google Shape;260;p23"/>
          <p:cNvSpPr txBox="1"/>
          <p:nvPr/>
        </p:nvSpPr>
        <p:spPr>
          <a:xfrm>
            <a:off x="1371600" y="1933950"/>
            <a:ext cx="9982500" cy="267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B5563"/>
              </a:buClr>
              <a:buSzPts val="1800"/>
              <a:buFont typeface="Roboto"/>
              <a:buNone/>
            </a:pPr>
            <a:r>
              <a:rPr lang="en-US" sz="1800">
                <a:solidFill>
                  <a:srgbClr val="4B5563"/>
                </a:solidFill>
                <a:latin typeface="Roboto"/>
                <a:ea typeface="Roboto"/>
                <a:cs typeface="Roboto"/>
                <a:sym typeface="Roboto"/>
              </a:rPr>
              <a:t>舌を持ち上げてください。裏側を確認する必要があります。</a:t>
            </a:r>
            <a:endParaRPr b="0" i="0" sz="1800" u="none" cap="none" strike="noStrike">
              <a:solidFill>
                <a:schemeClr val="dk1"/>
              </a:solidFill>
              <a:latin typeface="Calibri"/>
              <a:ea typeface="Calibri"/>
              <a:cs typeface="Calibri"/>
              <a:sym typeface="Calibri"/>
            </a:endParaRPr>
          </a:p>
        </p:txBody>
      </p:sp>
      <p:pic>
        <p:nvPicPr>
          <p:cNvPr descr="preencoded.png" id="261" name="Google Shape;261;p23"/>
          <p:cNvPicPr preferRelativeResize="0"/>
          <p:nvPr/>
        </p:nvPicPr>
        <p:blipFill rotWithShape="1">
          <a:blip r:embed="rId5">
            <a:alphaModFix/>
          </a:blip>
          <a:srcRect b="0" l="-130" r="-140" t="0"/>
          <a:stretch/>
        </p:blipFill>
        <p:spPr>
          <a:xfrm>
            <a:off x="457200" y="2771546"/>
            <a:ext cx="171907" cy="228600"/>
          </a:xfrm>
          <a:prstGeom prst="rect">
            <a:avLst/>
          </a:prstGeom>
          <a:noFill/>
          <a:ln>
            <a:noFill/>
          </a:ln>
        </p:spPr>
      </p:pic>
      <p:sp>
        <p:nvSpPr>
          <p:cNvPr id="262" name="Google Shape;262;p23"/>
          <p:cNvSpPr/>
          <p:nvPr/>
        </p:nvSpPr>
        <p:spPr>
          <a:xfrm>
            <a:off x="3887114" y="2881274"/>
            <a:ext cx="7848300" cy="9000"/>
          </a:xfrm>
          <a:prstGeom prst="rect">
            <a:avLst/>
          </a:prstGeom>
          <a:solidFill>
            <a:srgbClr val="D1D5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3"/>
          <p:cNvSpPr/>
          <p:nvPr/>
        </p:nvSpPr>
        <p:spPr>
          <a:xfrm>
            <a:off x="457200" y="3172054"/>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3"/>
          <p:cNvSpPr/>
          <p:nvPr/>
        </p:nvSpPr>
        <p:spPr>
          <a:xfrm>
            <a:off x="657454" y="3372307"/>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3"/>
          <p:cNvSpPr txBox="1"/>
          <p:nvPr/>
        </p:nvSpPr>
        <p:spPr>
          <a:xfrm>
            <a:off x="766267" y="3409798"/>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1</a:t>
            </a:r>
            <a:endParaRPr b="0" i="0" sz="1200" u="none" cap="none" strike="noStrike">
              <a:solidFill>
                <a:schemeClr val="dk1"/>
              </a:solidFill>
              <a:latin typeface="Calibri"/>
              <a:ea typeface="Calibri"/>
              <a:cs typeface="Calibri"/>
              <a:sym typeface="Calibri"/>
            </a:endParaRPr>
          </a:p>
        </p:txBody>
      </p:sp>
      <p:sp>
        <p:nvSpPr>
          <p:cNvPr id="266" name="Google Shape;266;p23"/>
          <p:cNvSpPr/>
          <p:nvPr/>
        </p:nvSpPr>
        <p:spPr>
          <a:xfrm>
            <a:off x="457200" y="4371746"/>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3"/>
          <p:cNvSpPr/>
          <p:nvPr/>
        </p:nvSpPr>
        <p:spPr>
          <a:xfrm>
            <a:off x="657454" y="4572000"/>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3"/>
          <p:cNvSpPr txBox="1"/>
          <p:nvPr/>
        </p:nvSpPr>
        <p:spPr>
          <a:xfrm>
            <a:off x="766267" y="4610405"/>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2</a:t>
            </a:r>
            <a:endParaRPr b="0" i="0" sz="1200" u="none" cap="none" strike="noStrike">
              <a:solidFill>
                <a:schemeClr val="dk1"/>
              </a:solidFill>
              <a:latin typeface="Calibri"/>
              <a:ea typeface="Calibri"/>
              <a:cs typeface="Calibri"/>
              <a:sym typeface="Calibri"/>
            </a:endParaRPr>
          </a:p>
        </p:txBody>
      </p:sp>
      <p:sp>
        <p:nvSpPr>
          <p:cNvPr id="269" name="Google Shape;269;p23"/>
          <p:cNvSpPr/>
          <p:nvPr/>
        </p:nvSpPr>
        <p:spPr>
          <a:xfrm>
            <a:off x="457200" y="5572354"/>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3"/>
          <p:cNvSpPr/>
          <p:nvPr/>
        </p:nvSpPr>
        <p:spPr>
          <a:xfrm>
            <a:off x="657454" y="5772607"/>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3"/>
          <p:cNvSpPr txBox="1"/>
          <p:nvPr/>
        </p:nvSpPr>
        <p:spPr>
          <a:xfrm>
            <a:off x="766267" y="5810098"/>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3</a:t>
            </a:r>
            <a:endParaRPr b="0" i="0" sz="1200" u="none" cap="none" strike="noStrike">
              <a:solidFill>
                <a:schemeClr val="dk1"/>
              </a:solidFill>
              <a:latin typeface="Calibri"/>
              <a:ea typeface="Calibri"/>
              <a:cs typeface="Calibri"/>
              <a:sym typeface="Calibri"/>
            </a:endParaRPr>
          </a:p>
        </p:txBody>
      </p:sp>
      <p:sp>
        <p:nvSpPr>
          <p:cNvPr id="272" name="Google Shape;272;p23"/>
          <p:cNvSpPr txBox="1"/>
          <p:nvPr/>
        </p:nvSpPr>
        <p:spPr>
          <a:xfrm>
            <a:off x="743407" y="2771546"/>
            <a:ext cx="3143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500"/>
              <a:buFont typeface="Roboto"/>
              <a:buNone/>
            </a:pPr>
            <a:r>
              <a:rPr b="1" i="0" lang="en-US" sz="1500" u="none" cap="none" strike="noStrike">
                <a:solidFill>
                  <a:srgbClr val="374151"/>
                </a:solidFill>
                <a:latin typeface="Roboto"/>
                <a:ea typeface="Roboto"/>
                <a:cs typeface="Roboto"/>
                <a:sym typeface="Roboto"/>
              </a:rPr>
              <a:t>類似フレーズ / Similar Expressions</a:t>
            </a:r>
            <a:endParaRPr b="0" i="0" sz="1500" u="none" cap="none" strike="noStrike">
              <a:solidFill>
                <a:schemeClr val="dk1"/>
              </a:solidFill>
              <a:latin typeface="Calibri"/>
              <a:ea typeface="Calibri"/>
              <a:cs typeface="Calibri"/>
              <a:sym typeface="Calibri"/>
            </a:endParaRPr>
          </a:p>
        </p:txBody>
      </p:sp>
      <p:sp>
        <p:nvSpPr>
          <p:cNvPr id="273" name="Google Shape;273;p23"/>
          <p:cNvSpPr txBox="1"/>
          <p:nvPr/>
        </p:nvSpPr>
        <p:spPr>
          <a:xfrm>
            <a:off x="1114650" y="3372300"/>
            <a:ext cx="10406700" cy="38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Touch the roof of your mouth with your tongue.</a:t>
            </a:r>
            <a:endParaRPr b="1" sz="2200">
              <a:solidFill>
                <a:srgbClr val="1F2937"/>
              </a:solidFill>
              <a:latin typeface="Roboto"/>
              <a:ea typeface="Roboto"/>
              <a:cs typeface="Roboto"/>
              <a:sym typeface="Roboto"/>
            </a:endParaRPr>
          </a:p>
        </p:txBody>
      </p:sp>
      <p:sp>
        <p:nvSpPr>
          <p:cNvPr id="274" name="Google Shape;274;p23"/>
          <p:cNvSpPr txBox="1"/>
          <p:nvPr/>
        </p:nvSpPr>
        <p:spPr>
          <a:xfrm>
            <a:off x="1114657" y="3781050"/>
            <a:ext cx="10319100" cy="267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a:t>舌で口の天井（上あご）を触ってください。</a:t>
            </a:r>
            <a:endParaRPr/>
          </a:p>
        </p:txBody>
      </p:sp>
      <p:sp>
        <p:nvSpPr>
          <p:cNvPr id="275" name="Google Shape;275;p23"/>
          <p:cNvSpPr txBox="1"/>
          <p:nvPr/>
        </p:nvSpPr>
        <p:spPr>
          <a:xfrm>
            <a:off x="1114652" y="4572000"/>
            <a:ext cx="10239600" cy="381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Roll your tongue up.</a:t>
            </a:r>
            <a:endParaRPr b="0" i="0" sz="2200" u="none" cap="none" strike="noStrike">
              <a:solidFill>
                <a:schemeClr val="dk1"/>
              </a:solidFill>
              <a:latin typeface="Calibri"/>
              <a:ea typeface="Calibri"/>
              <a:cs typeface="Calibri"/>
              <a:sym typeface="Calibri"/>
            </a:endParaRPr>
          </a:p>
        </p:txBody>
      </p:sp>
      <p:sp>
        <p:nvSpPr>
          <p:cNvPr id="276" name="Google Shape;276;p23"/>
          <p:cNvSpPr txBox="1"/>
          <p:nvPr/>
        </p:nvSpPr>
        <p:spPr>
          <a:xfrm>
            <a:off x="1114654" y="4981650"/>
            <a:ext cx="10406700" cy="200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B5563"/>
              </a:buClr>
              <a:buSzPts val="1300"/>
              <a:buFont typeface="Roboto"/>
              <a:buNone/>
            </a:pPr>
            <a:r>
              <a:rPr lang="en-US" sz="1300">
                <a:solidFill>
                  <a:srgbClr val="4B5563"/>
                </a:solidFill>
                <a:latin typeface="Roboto"/>
                <a:ea typeface="Roboto"/>
                <a:cs typeface="Roboto"/>
                <a:sym typeface="Roboto"/>
              </a:rPr>
              <a:t>舌を巻き上げてください。</a:t>
            </a:r>
            <a:endParaRPr sz="1300">
              <a:solidFill>
                <a:srgbClr val="4B5563"/>
              </a:solidFill>
              <a:latin typeface="Roboto"/>
              <a:ea typeface="Roboto"/>
              <a:cs typeface="Roboto"/>
              <a:sym typeface="Roboto"/>
            </a:endParaRPr>
          </a:p>
        </p:txBody>
      </p:sp>
      <p:sp>
        <p:nvSpPr>
          <p:cNvPr id="277" name="Google Shape;277;p23"/>
          <p:cNvSpPr txBox="1"/>
          <p:nvPr/>
        </p:nvSpPr>
        <p:spPr>
          <a:xfrm>
            <a:off x="1114651" y="5772600"/>
            <a:ext cx="10319100" cy="34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Can you move your tongue up?</a:t>
            </a:r>
            <a:endParaRPr b="1" sz="2200">
              <a:solidFill>
                <a:srgbClr val="1F2937"/>
              </a:solidFill>
              <a:latin typeface="Roboto"/>
              <a:ea typeface="Roboto"/>
              <a:cs typeface="Roboto"/>
              <a:sym typeface="Roboto"/>
            </a:endParaRPr>
          </a:p>
        </p:txBody>
      </p:sp>
      <p:sp>
        <p:nvSpPr>
          <p:cNvPr id="278" name="Google Shape;278;p23"/>
          <p:cNvSpPr txBox="1"/>
          <p:nvPr/>
        </p:nvSpPr>
        <p:spPr>
          <a:xfrm>
            <a:off x="1114652" y="6181350"/>
            <a:ext cx="10406700" cy="2286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4B5563"/>
              </a:buClr>
              <a:buSzPts val="1300"/>
              <a:buFont typeface="Roboto"/>
              <a:buNone/>
            </a:pPr>
            <a:r>
              <a:rPr lang="en-US" sz="1300">
                <a:solidFill>
                  <a:srgbClr val="4B5563"/>
                </a:solidFill>
                <a:latin typeface="Roboto"/>
                <a:ea typeface="Roboto"/>
                <a:cs typeface="Roboto"/>
                <a:sym typeface="Roboto"/>
              </a:rPr>
              <a:t>舌を上に動かせますか？</a:t>
            </a:r>
            <a:endParaRPr b="1" sz="2200">
              <a:solidFill>
                <a:srgbClr val="1F2937"/>
              </a:solidFill>
              <a:latin typeface="Roboto"/>
              <a:ea typeface="Roboto"/>
              <a:cs typeface="Roboto"/>
              <a:sym typeface="Roboto"/>
            </a:endParaRPr>
          </a:p>
        </p:txBody>
      </p:sp>
      <p:sp>
        <p:nvSpPr>
          <p:cNvPr id="279" name="Google Shape;279;p23"/>
          <p:cNvSpPr/>
          <p:nvPr/>
        </p:nvSpPr>
        <p:spPr>
          <a:xfrm>
            <a:off x="0" y="0"/>
            <a:ext cx="12191700" cy="75900"/>
          </a:xfrm>
          <a:prstGeom prst="rect">
            <a:avLst/>
          </a:prstGeom>
          <a:solidFill>
            <a:srgbClr val="E60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3"/>
          <p:cNvSpPr/>
          <p:nvPr/>
        </p:nvSpPr>
        <p:spPr>
          <a:xfrm>
            <a:off x="8128102" y="75895"/>
            <a:ext cx="4067400" cy="75900"/>
          </a:xfrm>
          <a:prstGeom prst="rect">
            <a:avLst/>
          </a:prstGeom>
          <a:solidFill>
            <a:srgbClr val="00E5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24"/>
          <p:cNvSpPr/>
          <p:nvPr/>
        </p:nvSpPr>
        <p:spPr>
          <a:xfrm>
            <a:off x="0" y="0"/>
            <a:ext cx="12191700" cy="6858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4"/>
          <p:cNvSpPr/>
          <p:nvPr/>
        </p:nvSpPr>
        <p:spPr>
          <a:xfrm>
            <a:off x="0" y="0"/>
            <a:ext cx="121917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4"/>
          <p:cNvSpPr/>
          <p:nvPr/>
        </p:nvSpPr>
        <p:spPr>
          <a:xfrm>
            <a:off x="0" y="886054"/>
            <a:ext cx="12191700" cy="5591700"/>
          </a:xfrm>
          <a:prstGeom prst="rect">
            <a:avLst/>
          </a:prstGeom>
          <a:solidFill>
            <a:srgbClr val="F9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9" name="Google Shape;289;p24"/>
          <p:cNvPicPr preferRelativeResize="0"/>
          <p:nvPr/>
        </p:nvPicPr>
        <p:blipFill rotWithShape="1">
          <a:blip r:embed="rId3">
            <a:alphaModFix amt="30000"/>
          </a:blip>
          <a:srcRect b="0" l="0" r="0" t="0"/>
          <a:stretch/>
        </p:blipFill>
        <p:spPr>
          <a:xfrm>
            <a:off x="11354105" y="5639105"/>
            <a:ext cx="1218895" cy="1218895"/>
          </a:xfrm>
          <a:prstGeom prst="rect">
            <a:avLst/>
          </a:prstGeom>
          <a:noFill/>
          <a:ln>
            <a:noFill/>
          </a:ln>
        </p:spPr>
      </p:pic>
      <p:sp>
        <p:nvSpPr>
          <p:cNvPr id="290" name="Google Shape;290;p24"/>
          <p:cNvSpPr/>
          <p:nvPr/>
        </p:nvSpPr>
        <p:spPr>
          <a:xfrm>
            <a:off x="0" y="6476695"/>
            <a:ext cx="12191700" cy="381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4"/>
          <p:cNvSpPr/>
          <p:nvPr/>
        </p:nvSpPr>
        <p:spPr>
          <a:xfrm>
            <a:off x="0" y="6476695"/>
            <a:ext cx="12191700" cy="9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4"/>
          <p:cNvSpPr txBox="1"/>
          <p:nvPr/>
        </p:nvSpPr>
        <p:spPr>
          <a:xfrm>
            <a:off x="10767974" y="6605626"/>
            <a:ext cx="1058100" cy="133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900"/>
              <a:buFont typeface="Roboto"/>
              <a:buNone/>
            </a:pPr>
            <a:r>
              <a:rPr b="0" i="0" lang="en-US" sz="900" u="none" cap="none" strike="noStrike">
                <a:solidFill>
                  <a:srgbClr val="9CA3AF"/>
                </a:solidFill>
                <a:latin typeface="Roboto"/>
                <a:ea typeface="Roboto"/>
                <a:cs typeface="Roboto"/>
                <a:sym typeface="Roboto"/>
              </a:rPr>
              <a:t>©Therapist English</a:t>
            </a:r>
            <a:endParaRPr b="0" i="0" sz="900" u="none" cap="none" strike="noStrike">
              <a:solidFill>
                <a:schemeClr val="dk1"/>
              </a:solidFill>
              <a:latin typeface="Calibri"/>
              <a:ea typeface="Calibri"/>
              <a:cs typeface="Calibri"/>
              <a:sym typeface="Calibri"/>
            </a:endParaRPr>
          </a:p>
        </p:txBody>
      </p:sp>
      <p:sp>
        <p:nvSpPr>
          <p:cNvPr id="293" name="Google Shape;293;p24"/>
          <p:cNvSpPr/>
          <p:nvPr/>
        </p:nvSpPr>
        <p:spPr>
          <a:xfrm>
            <a:off x="0" y="0"/>
            <a:ext cx="12191700" cy="88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4"/>
          <p:cNvSpPr/>
          <p:nvPr/>
        </p:nvSpPr>
        <p:spPr>
          <a:xfrm>
            <a:off x="0" y="876910"/>
            <a:ext cx="12191700" cy="9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4"/>
          <p:cNvSpPr/>
          <p:nvPr/>
        </p:nvSpPr>
        <p:spPr>
          <a:xfrm>
            <a:off x="457200" y="390449"/>
            <a:ext cx="933600" cy="323700"/>
          </a:xfrm>
          <a:prstGeom prst="roundRect">
            <a:avLst>
              <a:gd fmla="val 282486" name="adj"/>
            </a:avLst>
          </a:prstGeom>
          <a:solidFill>
            <a:srgbClr val="FEF2F2"/>
          </a:solidFill>
          <a:ln cap="flat" cmpd="sng" w="12700">
            <a:solidFill>
              <a:srgbClr val="FEE2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4"/>
          <p:cNvSpPr txBox="1"/>
          <p:nvPr/>
        </p:nvSpPr>
        <p:spPr>
          <a:xfrm>
            <a:off x="619049" y="457200"/>
            <a:ext cx="724200" cy="181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626"/>
              </a:buClr>
              <a:buSzPts val="1200"/>
              <a:buFont typeface="Roboto"/>
              <a:buNone/>
            </a:pPr>
            <a:r>
              <a:rPr b="1" i="0" lang="en-US" sz="1200" u="none" cap="none" strike="noStrike">
                <a:solidFill>
                  <a:srgbClr val="DC2626"/>
                </a:solidFill>
                <a:latin typeface="Roboto"/>
                <a:ea typeface="Roboto"/>
                <a:cs typeface="Roboto"/>
                <a:sym typeface="Roboto"/>
              </a:rPr>
              <a:t>Phrase </a:t>
            </a:r>
            <a:r>
              <a:rPr b="1" lang="en-US" sz="1200">
                <a:solidFill>
                  <a:srgbClr val="DC2626"/>
                </a:solidFill>
                <a:latin typeface="Roboto"/>
                <a:ea typeface="Roboto"/>
                <a:cs typeface="Roboto"/>
                <a:sym typeface="Roboto"/>
              </a:rPr>
              <a:t>7</a:t>
            </a:r>
            <a:endParaRPr b="0" i="0" sz="1200" u="none" cap="none" strike="noStrike">
              <a:solidFill>
                <a:schemeClr val="dk1"/>
              </a:solidFill>
              <a:latin typeface="Calibri"/>
              <a:ea typeface="Calibri"/>
              <a:cs typeface="Calibri"/>
              <a:sym typeface="Calibri"/>
            </a:endParaRPr>
          </a:p>
        </p:txBody>
      </p:sp>
      <p:sp>
        <p:nvSpPr>
          <p:cNvPr id="297" name="Google Shape;297;p24"/>
          <p:cNvSpPr txBox="1"/>
          <p:nvPr/>
        </p:nvSpPr>
        <p:spPr>
          <a:xfrm>
            <a:off x="1538021" y="381305"/>
            <a:ext cx="2415000" cy="333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i="0" lang="en-US" sz="2200" u="none" cap="none" strike="noStrike">
                <a:solidFill>
                  <a:srgbClr val="1F2937"/>
                </a:solidFill>
                <a:latin typeface="Roboto"/>
                <a:ea typeface="Roboto"/>
                <a:cs typeface="Roboto"/>
                <a:sym typeface="Roboto"/>
              </a:rPr>
              <a:t>Therapist Phrase</a:t>
            </a:r>
            <a:endParaRPr b="0" i="0" sz="2200" u="none" cap="none" strike="noStrike">
              <a:solidFill>
                <a:schemeClr val="dk1"/>
              </a:solidFill>
              <a:latin typeface="Calibri"/>
              <a:ea typeface="Calibri"/>
              <a:cs typeface="Calibri"/>
              <a:sym typeface="Calibri"/>
            </a:endParaRPr>
          </a:p>
        </p:txBody>
      </p:sp>
      <p:sp>
        <p:nvSpPr>
          <p:cNvPr id="298" name="Google Shape;298;p24"/>
          <p:cNvSpPr/>
          <p:nvPr/>
        </p:nvSpPr>
        <p:spPr>
          <a:xfrm>
            <a:off x="457200" y="1114654"/>
            <a:ext cx="11277300" cy="1410000"/>
          </a:xfrm>
          <a:prstGeom prst="roundRect">
            <a:avLst>
              <a:gd fmla="val 7011" name="adj"/>
            </a:avLst>
          </a:prstGeom>
          <a:solidFill>
            <a:srgbClr val="FFFFFF"/>
          </a:solidFill>
          <a:ln>
            <a:noFill/>
          </a:ln>
          <a:effectLst>
            <a:outerShdw blurRad="139700" rotWithShape="0" algn="bl" dir="5400000" dist="38100">
              <a:srgbClr val="000000">
                <a:alpha val="471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4"/>
          <p:cNvSpPr/>
          <p:nvPr/>
        </p:nvSpPr>
        <p:spPr>
          <a:xfrm>
            <a:off x="457200" y="1114654"/>
            <a:ext cx="75900" cy="1410000"/>
          </a:xfrm>
          <a:prstGeom prst="rect">
            <a:avLst/>
          </a:prstGeom>
          <a:solidFill>
            <a:srgbClr val="E60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0" name="Google Shape;300;p24"/>
          <p:cNvPicPr preferRelativeResize="0"/>
          <p:nvPr/>
        </p:nvPicPr>
        <p:blipFill rotWithShape="1">
          <a:blip r:embed="rId4">
            <a:alphaModFix/>
          </a:blip>
          <a:srcRect b="0" l="-741" r="-741" t="0"/>
          <a:stretch/>
        </p:blipFill>
        <p:spPr>
          <a:xfrm>
            <a:off x="838505" y="1457554"/>
            <a:ext cx="304495" cy="342900"/>
          </a:xfrm>
          <a:prstGeom prst="rect">
            <a:avLst/>
          </a:prstGeom>
          <a:noFill/>
          <a:ln>
            <a:noFill/>
          </a:ln>
        </p:spPr>
      </p:pic>
      <p:sp>
        <p:nvSpPr>
          <p:cNvPr id="301" name="Google Shape;301;p24"/>
          <p:cNvSpPr txBox="1"/>
          <p:nvPr/>
        </p:nvSpPr>
        <p:spPr>
          <a:xfrm>
            <a:off x="1371600" y="1410000"/>
            <a:ext cx="9982500" cy="523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700"/>
              <a:buFont typeface="Roboto"/>
              <a:buNone/>
            </a:pPr>
            <a:r>
              <a:rPr b="1" lang="en-US" sz="2700">
                <a:solidFill>
                  <a:srgbClr val="1F2937"/>
                </a:solidFill>
                <a:latin typeface="Roboto"/>
                <a:ea typeface="Roboto"/>
                <a:cs typeface="Roboto"/>
                <a:sym typeface="Roboto"/>
              </a:rPr>
              <a:t>I will use points on your hands and legs.</a:t>
            </a:r>
            <a:endParaRPr b="0" i="0" sz="2700" u="none" cap="none" strike="noStrike">
              <a:solidFill>
                <a:schemeClr val="dk1"/>
              </a:solidFill>
              <a:latin typeface="Calibri"/>
              <a:ea typeface="Calibri"/>
              <a:cs typeface="Calibri"/>
              <a:sym typeface="Calibri"/>
            </a:endParaRPr>
          </a:p>
        </p:txBody>
      </p:sp>
      <p:sp>
        <p:nvSpPr>
          <p:cNvPr id="302" name="Google Shape;302;p24"/>
          <p:cNvSpPr txBox="1"/>
          <p:nvPr/>
        </p:nvSpPr>
        <p:spPr>
          <a:xfrm>
            <a:off x="1371600" y="1933950"/>
            <a:ext cx="9982500" cy="267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B5563"/>
              </a:buClr>
              <a:buSzPts val="1800"/>
              <a:buFont typeface="Roboto"/>
              <a:buNone/>
            </a:pPr>
            <a:r>
              <a:rPr lang="en-US" sz="1800">
                <a:solidFill>
                  <a:srgbClr val="4B5563"/>
                </a:solidFill>
                <a:latin typeface="Roboto"/>
                <a:ea typeface="Roboto"/>
                <a:cs typeface="Roboto"/>
                <a:sym typeface="Roboto"/>
              </a:rPr>
              <a:t>手や足にあるツボ（ポイント）を使います。</a:t>
            </a:r>
            <a:endParaRPr b="0" i="0" sz="1800" u="none" cap="none" strike="noStrike">
              <a:solidFill>
                <a:schemeClr val="dk1"/>
              </a:solidFill>
              <a:latin typeface="Calibri"/>
              <a:ea typeface="Calibri"/>
              <a:cs typeface="Calibri"/>
              <a:sym typeface="Calibri"/>
            </a:endParaRPr>
          </a:p>
        </p:txBody>
      </p:sp>
      <p:pic>
        <p:nvPicPr>
          <p:cNvPr descr="preencoded.png" id="303" name="Google Shape;303;p24"/>
          <p:cNvPicPr preferRelativeResize="0"/>
          <p:nvPr/>
        </p:nvPicPr>
        <p:blipFill rotWithShape="1">
          <a:blip r:embed="rId5">
            <a:alphaModFix/>
          </a:blip>
          <a:srcRect b="0" l="-130" r="-140" t="0"/>
          <a:stretch/>
        </p:blipFill>
        <p:spPr>
          <a:xfrm>
            <a:off x="457200" y="2771546"/>
            <a:ext cx="171907" cy="228600"/>
          </a:xfrm>
          <a:prstGeom prst="rect">
            <a:avLst/>
          </a:prstGeom>
          <a:noFill/>
          <a:ln>
            <a:noFill/>
          </a:ln>
        </p:spPr>
      </p:pic>
      <p:sp>
        <p:nvSpPr>
          <p:cNvPr id="304" name="Google Shape;304;p24"/>
          <p:cNvSpPr/>
          <p:nvPr/>
        </p:nvSpPr>
        <p:spPr>
          <a:xfrm>
            <a:off x="3887114" y="2881274"/>
            <a:ext cx="7848300" cy="9000"/>
          </a:xfrm>
          <a:prstGeom prst="rect">
            <a:avLst/>
          </a:prstGeom>
          <a:solidFill>
            <a:srgbClr val="D1D5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4"/>
          <p:cNvSpPr/>
          <p:nvPr/>
        </p:nvSpPr>
        <p:spPr>
          <a:xfrm>
            <a:off x="457200" y="3172054"/>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4"/>
          <p:cNvSpPr/>
          <p:nvPr/>
        </p:nvSpPr>
        <p:spPr>
          <a:xfrm>
            <a:off x="657454" y="3372307"/>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4"/>
          <p:cNvSpPr txBox="1"/>
          <p:nvPr/>
        </p:nvSpPr>
        <p:spPr>
          <a:xfrm>
            <a:off x="766267" y="3409798"/>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1</a:t>
            </a:r>
            <a:endParaRPr b="0" i="0" sz="1200" u="none" cap="none" strike="noStrike">
              <a:solidFill>
                <a:schemeClr val="dk1"/>
              </a:solidFill>
              <a:latin typeface="Calibri"/>
              <a:ea typeface="Calibri"/>
              <a:cs typeface="Calibri"/>
              <a:sym typeface="Calibri"/>
            </a:endParaRPr>
          </a:p>
        </p:txBody>
      </p:sp>
      <p:sp>
        <p:nvSpPr>
          <p:cNvPr id="308" name="Google Shape;308;p24"/>
          <p:cNvSpPr/>
          <p:nvPr/>
        </p:nvSpPr>
        <p:spPr>
          <a:xfrm>
            <a:off x="457200" y="4371746"/>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4"/>
          <p:cNvSpPr/>
          <p:nvPr/>
        </p:nvSpPr>
        <p:spPr>
          <a:xfrm>
            <a:off x="657454" y="4572000"/>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4"/>
          <p:cNvSpPr txBox="1"/>
          <p:nvPr/>
        </p:nvSpPr>
        <p:spPr>
          <a:xfrm>
            <a:off x="766267" y="4610405"/>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2</a:t>
            </a:r>
            <a:endParaRPr b="0" i="0" sz="1200" u="none" cap="none" strike="noStrike">
              <a:solidFill>
                <a:schemeClr val="dk1"/>
              </a:solidFill>
              <a:latin typeface="Calibri"/>
              <a:ea typeface="Calibri"/>
              <a:cs typeface="Calibri"/>
              <a:sym typeface="Calibri"/>
            </a:endParaRPr>
          </a:p>
        </p:txBody>
      </p:sp>
      <p:sp>
        <p:nvSpPr>
          <p:cNvPr id="311" name="Google Shape;311;p24"/>
          <p:cNvSpPr/>
          <p:nvPr/>
        </p:nvSpPr>
        <p:spPr>
          <a:xfrm>
            <a:off x="457200" y="5572354"/>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4"/>
          <p:cNvSpPr/>
          <p:nvPr/>
        </p:nvSpPr>
        <p:spPr>
          <a:xfrm>
            <a:off x="657454" y="5772607"/>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4"/>
          <p:cNvSpPr txBox="1"/>
          <p:nvPr/>
        </p:nvSpPr>
        <p:spPr>
          <a:xfrm>
            <a:off x="766267" y="5810098"/>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3</a:t>
            </a:r>
            <a:endParaRPr b="0" i="0" sz="1200" u="none" cap="none" strike="noStrike">
              <a:solidFill>
                <a:schemeClr val="dk1"/>
              </a:solidFill>
              <a:latin typeface="Calibri"/>
              <a:ea typeface="Calibri"/>
              <a:cs typeface="Calibri"/>
              <a:sym typeface="Calibri"/>
            </a:endParaRPr>
          </a:p>
        </p:txBody>
      </p:sp>
      <p:sp>
        <p:nvSpPr>
          <p:cNvPr id="314" name="Google Shape;314;p24"/>
          <p:cNvSpPr txBox="1"/>
          <p:nvPr/>
        </p:nvSpPr>
        <p:spPr>
          <a:xfrm>
            <a:off x="743407" y="2771546"/>
            <a:ext cx="3143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500"/>
              <a:buFont typeface="Roboto"/>
              <a:buNone/>
            </a:pPr>
            <a:r>
              <a:rPr b="1" i="0" lang="en-US" sz="1500" u="none" cap="none" strike="noStrike">
                <a:solidFill>
                  <a:srgbClr val="374151"/>
                </a:solidFill>
                <a:latin typeface="Roboto"/>
                <a:ea typeface="Roboto"/>
                <a:cs typeface="Roboto"/>
                <a:sym typeface="Roboto"/>
              </a:rPr>
              <a:t>類似フレーズ / Similar Expressions</a:t>
            </a:r>
            <a:endParaRPr b="0" i="0" sz="1500" u="none" cap="none" strike="noStrike">
              <a:solidFill>
                <a:schemeClr val="dk1"/>
              </a:solidFill>
              <a:latin typeface="Calibri"/>
              <a:ea typeface="Calibri"/>
              <a:cs typeface="Calibri"/>
              <a:sym typeface="Calibri"/>
            </a:endParaRPr>
          </a:p>
        </p:txBody>
      </p:sp>
      <p:sp>
        <p:nvSpPr>
          <p:cNvPr id="315" name="Google Shape;315;p24"/>
          <p:cNvSpPr txBox="1"/>
          <p:nvPr/>
        </p:nvSpPr>
        <p:spPr>
          <a:xfrm>
            <a:off x="1114650" y="3372300"/>
            <a:ext cx="10318800" cy="38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I will put needles in your arms and feet.</a:t>
            </a:r>
            <a:endParaRPr b="1" sz="2200">
              <a:solidFill>
                <a:srgbClr val="1F2937"/>
              </a:solidFill>
              <a:latin typeface="Roboto"/>
              <a:ea typeface="Roboto"/>
              <a:cs typeface="Roboto"/>
              <a:sym typeface="Roboto"/>
            </a:endParaRPr>
          </a:p>
        </p:txBody>
      </p:sp>
      <p:sp>
        <p:nvSpPr>
          <p:cNvPr id="316" name="Google Shape;316;p24"/>
          <p:cNvSpPr txBox="1"/>
          <p:nvPr/>
        </p:nvSpPr>
        <p:spPr>
          <a:xfrm>
            <a:off x="1114657" y="3781050"/>
            <a:ext cx="10239300" cy="267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a:t>腕と足に鍼をします。</a:t>
            </a:r>
            <a:endParaRPr/>
          </a:p>
        </p:txBody>
      </p:sp>
      <p:sp>
        <p:nvSpPr>
          <p:cNvPr id="317" name="Google Shape;317;p24"/>
          <p:cNvSpPr txBox="1"/>
          <p:nvPr/>
        </p:nvSpPr>
        <p:spPr>
          <a:xfrm>
            <a:off x="1114652" y="4572000"/>
            <a:ext cx="10318800" cy="381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I use points far from the pain.</a:t>
            </a:r>
            <a:endParaRPr b="0" i="0" sz="2200" u="none" cap="none" strike="noStrike">
              <a:solidFill>
                <a:schemeClr val="dk1"/>
              </a:solidFill>
              <a:latin typeface="Calibri"/>
              <a:ea typeface="Calibri"/>
              <a:cs typeface="Calibri"/>
              <a:sym typeface="Calibri"/>
            </a:endParaRPr>
          </a:p>
        </p:txBody>
      </p:sp>
      <p:sp>
        <p:nvSpPr>
          <p:cNvPr id="318" name="Google Shape;318;p24"/>
          <p:cNvSpPr txBox="1"/>
          <p:nvPr/>
        </p:nvSpPr>
        <p:spPr>
          <a:xfrm>
            <a:off x="1114654" y="4981650"/>
            <a:ext cx="10318800" cy="200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B5563"/>
              </a:buClr>
              <a:buSzPts val="1300"/>
              <a:buFont typeface="Roboto"/>
              <a:buNone/>
            </a:pPr>
            <a:r>
              <a:rPr lang="en-US" sz="1300">
                <a:solidFill>
                  <a:srgbClr val="4B5563"/>
                </a:solidFill>
                <a:latin typeface="Roboto"/>
                <a:ea typeface="Roboto"/>
                <a:cs typeface="Roboto"/>
                <a:sym typeface="Roboto"/>
              </a:rPr>
              <a:t>痛みから離れた場所にあるツボを使います。</a:t>
            </a:r>
            <a:endParaRPr sz="1300">
              <a:solidFill>
                <a:srgbClr val="4B5563"/>
              </a:solidFill>
              <a:latin typeface="Roboto"/>
              <a:ea typeface="Roboto"/>
              <a:cs typeface="Roboto"/>
              <a:sym typeface="Roboto"/>
            </a:endParaRPr>
          </a:p>
        </p:txBody>
      </p:sp>
      <p:sp>
        <p:nvSpPr>
          <p:cNvPr id="319" name="Google Shape;319;p24"/>
          <p:cNvSpPr txBox="1"/>
          <p:nvPr/>
        </p:nvSpPr>
        <p:spPr>
          <a:xfrm>
            <a:off x="1114651" y="5772600"/>
            <a:ext cx="10318800" cy="34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These are special points for your neck.</a:t>
            </a:r>
            <a:endParaRPr b="1" sz="2200">
              <a:solidFill>
                <a:srgbClr val="1F2937"/>
              </a:solidFill>
              <a:latin typeface="Roboto"/>
              <a:ea typeface="Roboto"/>
              <a:cs typeface="Roboto"/>
              <a:sym typeface="Roboto"/>
            </a:endParaRPr>
          </a:p>
        </p:txBody>
      </p:sp>
      <p:sp>
        <p:nvSpPr>
          <p:cNvPr id="320" name="Google Shape;320;p24"/>
          <p:cNvSpPr txBox="1"/>
          <p:nvPr/>
        </p:nvSpPr>
        <p:spPr>
          <a:xfrm>
            <a:off x="1114652" y="6181350"/>
            <a:ext cx="10318800" cy="2286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4B5563"/>
              </a:buClr>
              <a:buSzPts val="1300"/>
              <a:buFont typeface="Roboto"/>
              <a:buNone/>
            </a:pPr>
            <a:r>
              <a:rPr lang="en-US" sz="1300">
                <a:solidFill>
                  <a:srgbClr val="4B5563"/>
                </a:solidFill>
                <a:latin typeface="Roboto"/>
                <a:ea typeface="Roboto"/>
                <a:cs typeface="Roboto"/>
                <a:sym typeface="Roboto"/>
              </a:rPr>
              <a:t>これらは、あなたの首のための特別なツボです。</a:t>
            </a:r>
            <a:endParaRPr b="1" sz="2200">
              <a:solidFill>
                <a:srgbClr val="1F2937"/>
              </a:solidFill>
              <a:latin typeface="Roboto"/>
              <a:ea typeface="Roboto"/>
              <a:cs typeface="Roboto"/>
              <a:sym typeface="Roboto"/>
            </a:endParaRPr>
          </a:p>
        </p:txBody>
      </p:sp>
      <p:sp>
        <p:nvSpPr>
          <p:cNvPr id="321" name="Google Shape;321;p24"/>
          <p:cNvSpPr/>
          <p:nvPr/>
        </p:nvSpPr>
        <p:spPr>
          <a:xfrm>
            <a:off x="0" y="0"/>
            <a:ext cx="12191700" cy="75900"/>
          </a:xfrm>
          <a:prstGeom prst="rect">
            <a:avLst/>
          </a:prstGeom>
          <a:solidFill>
            <a:srgbClr val="E60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4"/>
          <p:cNvSpPr/>
          <p:nvPr/>
        </p:nvSpPr>
        <p:spPr>
          <a:xfrm>
            <a:off x="8128102" y="75895"/>
            <a:ext cx="4067400" cy="75900"/>
          </a:xfrm>
          <a:prstGeom prst="rect">
            <a:avLst/>
          </a:prstGeom>
          <a:solidFill>
            <a:srgbClr val="00E5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6" name="Shape 326"/>
        <p:cNvGrpSpPr/>
        <p:nvPr/>
      </p:nvGrpSpPr>
      <p:grpSpPr>
        <a:xfrm>
          <a:off x="0" y="0"/>
          <a:ext cx="0" cy="0"/>
          <a:chOff x="0" y="0"/>
          <a:chExt cx="0" cy="0"/>
        </a:xfrm>
      </p:grpSpPr>
      <p:sp>
        <p:nvSpPr>
          <p:cNvPr id="327" name="Google Shape;327;p25"/>
          <p:cNvSpPr txBox="1"/>
          <p:nvPr/>
        </p:nvSpPr>
        <p:spPr>
          <a:xfrm>
            <a:off x="571500" y="381000"/>
            <a:ext cx="11049000" cy="5541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1" lang="en-US" sz="3600">
                <a:solidFill>
                  <a:srgbClr val="0F172A"/>
                </a:solidFill>
                <a:latin typeface="Merriweather"/>
                <a:ea typeface="Merriweather"/>
                <a:cs typeface="Merriweather"/>
                <a:sym typeface="Merriweather"/>
              </a:rPr>
              <a:t>Pre-Course Needs Assessment</a:t>
            </a:r>
            <a:endParaRPr b="1" sz="3600">
              <a:solidFill>
                <a:srgbClr val="0F172A"/>
              </a:solidFill>
              <a:latin typeface="Merriweather"/>
              <a:ea typeface="Merriweather"/>
              <a:cs typeface="Merriweather"/>
              <a:sym typeface="Merriweather"/>
            </a:endParaRPr>
          </a:p>
        </p:txBody>
      </p:sp>
      <p:sp>
        <p:nvSpPr>
          <p:cNvPr id="328" name="Google Shape;328;p25"/>
          <p:cNvSpPr/>
          <p:nvPr/>
        </p:nvSpPr>
        <p:spPr>
          <a:xfrm>
            <a:off x="571500" y="1047750"/>
            <a:ext cx="762000" cy="38100"/>
          </a:xfrm>
          <a:prstGeom prst="roundRect">
            <a:avLst>
              <a:gd fmla="val 50000" name="adj"/>
            </a:avLst>
          </a:prstGeom>
          <a:solidFill>
            <a:srgbClr val="3B82F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9" name="Google Shape;329;p25"/>
          <p:cNvSpPr txBox="1"/>
          <p:nvPr/>
        </p:nvSpPr>
        <p:spPr>
          <a:xfrm>
            <a:off x="571500" y="1333500"/>
            <a:ext cx="11049000" cy="2772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0" lang="en-US" sz="1800">
                <a:solidFill>
                  <a:srgbClr val="64748B"/>
                </a:solidFill>
                <a:latin typeface="DM Sans Medium"/>
                <a:ea typeface="DM Sans Medium"/>
                <a:cs typeface="DM Sans Medium"/>
                <a:sym typeface="DM Sans Medium"/>
              </a:rPr>
              <a:t>Key focus areas identified by participants:</a:t>
            </a:r>
            <a:endParaRPr b="0" sz="1800">
              <a:solidFill>
                <a:srgbClr val="64748B"/>
              </a:solidFill>
              <a:latin typeface="DM Sans Medium"/>
              <a:ea typeface="DM Sans Medium"/>
              <a:cs typeface="DM Sans Medium"/>
              <a:sym typeface="DM Sans Medium"/>
            </a:endParaRPr>
          </a:p>
        </p:txBody>
      </p:sp>
      <p:grpSp>
        <p:nvGrpSpPr>
          <p:cNvPr id="330" name="Google Shape;330;p25"/>
          <p:cNvGrpSpPr/>
          <p:nvPr/>
        </p:nvGrpSpPr>
        <p:grpSpPr>
          <a:xfrm>
            <a:off x="571500" y="2000250"/>
            <a:ext cx="3429000" cy="4000500"/>
            <a:chOff x="571500" y="2000250"/>
            <a:chExt cx="3429000" cy="4000500"/>
          </a:xfrm>
        </p:grpSpPr>
        <p:sp>
          <p:nvSpPr>
            <p:cNvPr id="331" name="Google Shape;331;p25"/>
            <p:cNvSpPr/>
            <p:nvPr/>
          </p:nvSpPr>
          <p:spPr>
            <a:xfrm>
              <a:off x="571500" y="2000250"/>
              <a:ext cx="3429000" cy="4000500"/>
            </a:xfrm>
            <a:prstGeom prst="roundRect">
              <a:avLst>
                <a:gd fmla="val 4444"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32" name="Google Shape;332;p25"/>
            <p:cNvPicPr preferRelativeResize="0"/>
            <p:nvPr/>
          </p:nvPicPr>
          <p:blipFill rotWithShape="1">
            <a:blip r:embed="rId4">
              <a:alphaModFix/>
            </a:blip>
            <a:srcRect b="0" l="0" r="0" t="0"/>
            <a:stretch/>
          </p:blipFill>
          <p:spPr>
            <a:xfrm>
              <a:off x="571500" y="2000250"/>
              <a:ext cx="3429000" cy="76200"/>
            </a:xfrm>
            <a:prstGeom prst="rect">
              <a:avLst/>
            </a:prstGeom>
            <a:noFill/>
            <a:ln>
              <a:noFill/>
            </a:ln>
          </p:spPr>
        </p:pic>
        <p:sp>
          <p:nvSpPr>
            <p:cNvPr id="333" name="Google Shape;333;p25"/>
            <p:cNvSpPr txBox="1"/>
            <p:nvPr/>
          </p:nvSpPr>
          <p:spPr>
            <a:xfrm>
              <a:off x="857250" y="2374519"/>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US" sz="2800">
                  <a:solidFill>
                    <a:srgbClr val="3B82F6"/>
                  </a:solidFill>
                  <a:latin typeface="Material Icons"/>
                  <a:ea typeface="Material Icons"/>
                  <a:cs typeface="Material Icons"/>
                  <a:sym typeface="Material Icons"/>
                </a:rPr>
                <a:t>assignment</a:t>
              </a:r>
              <a:endParaRPr sz="2800">
                <a:solidFill>
                  <a:srgbClr val="3B82F6"/>
                </a:solidFill>
                <a:latin typeface="Material Icons"/>
                <a:ea typeface="Material Icons"/>
                <a:cs typeface="Material Icons"/>
                <a:sym typeface="Material Icons"/>
              </a:endParaRPr>
            </a:p>
          </p:txBody>
        </p:sp>
        <p:sp>
          <p:nvSpPr>
            <p:cNvPr id="334" name="Google Shape;334;p25"/>
            <p:cNvSpPr txBox="1"/>
            <p:nvPr/>
          </p:nvSpPr>
          <p:spPr>
            <a:xfrm>
              <a:off x="857250" y="2857500"/>
              <a:ext cx="2857500" cy="2857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2200">
                  <a:solidFill>
                    <a:srgbClr val="1E293B"/>
                  </a:solidFill>
                  <a:latin typeface="Merriweather"/>
                  <a:ea typeface="Merriweather"/>
                  <a:cs typeface="Merriweather"/>
                  <a:sym typeface="Merriweather"/>
                </a:rPr>
                <a:t>Patient Histories</a:t>
              </a:r>
              <a:endParaRPr b="1" sz="2200">
                <a:solidFill>
                  <a:srgbClr val="1E293B"/>
                </a:solidFill>
                <a:latin typeface="Merriweather"/>
                <a:ea typeface="Merriweather"/>
                <a:cs typeface="Merriweather"/>
                <a:sym typeface="Merriweather"/>
              </a:endParaRPr>
            </a:p>
            <a:p>
              <a:pPr indent="0" lvl="0" marL="0" rtl="0" algn="l">
                <a:spcBef>
                  <a:spcPts val="1500"/>
                </a:spcBef>
                <a:spcAft>
                  <a:spcPts val="0"/>
                </a:spcAft>
                <a:buNone/>
              </a:pPr>
              <a:r>
                <a:rPr b="0" lang="en-US" sz="1400">
                  <a:solidFill>
                    <a:srgbClr val="475569"/>
                  </a:solidFill>
                  <a:latin typeface="DM Sans"/>
                  <a:ea typeface="DM Sans"/>
                  <a:cs typeface="DM Sans"/>
                  <a:sym typeface="DM Sans"/>
                </a:rPr>
                <a:t>Taking accurate patient histories smoothly and professionally in English.</a:t>
              </a:r>
              <a:endParaRPr b="0" sz="1400">
                <a:solidFill>
                  <a:srgbClr val="475569"/>
                </a:solidFill>
                <a:latin typeface="DM Sans"/>
                <a:ea typeface="DM Sans"/>
                <a:cs typeface="DM Sans"/>
                <a:sym typeface="DM Sans"/>
              </a:endParaRPr>
            </a:p>
          </p:txBody>
        </p:sp>
      </p:grpSp>
      <p:grpSp>
        <p:nvGrpSpPr>
          <p:cNvPr id="335" name="Google Shape;335;p25"/>
          <p:cNvGrpSpPr/>
          <p:nvPr/>
        </p:nvGrpSpPr>
        <p:grpSpPr>
          <a:xfrm>
            <a:off x="4381500" y="2000250"/>
            <a:ext cx="3429000" cy="4000500"/>
            <a:chOff x="4381500" y="2000250"/>
            <a:chExt cx="3429000" cy="4000500"/>
          </a:xfrm>
        </p:grpSpPr>
        <p:sp>
          <p:nvSpPr>
            <p:cNvPr id="336" name="Google Shape;336;p25"/>
            <p:cNvSpPr/>
            <p:nvPr/>
          </p:nvSpPr>
          <p:spPr>
            <a:xfrm>
              <a:off x="4381500" y="2000250"/>
              <a:ext cx="3429000" cy="4000500"/>
            </a:xfrm>
            <a:prstGeom prst="roundRect">
              <a:avLst>
                <a:gd fmla="val 4444"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37" name="Google Shape;337;p25"/>
            <p:cNvPicPr preferRelativeResize="0"/>
            <p:nvPr/>
          </p:nvPicPr>
          <p:blipFill rotWithShape="1">
            <a:blip r:embed="rId5">
              <a:alphaModFix/>
            </a:blip>
            <a:srcRect b="0" l="0" r="0" t="0"/>
            <a:stretch/>
          </p:blipFill>
          <p:spPr>
            <a:xfrm>
              <a:off x="4381500" y="2000250"/>
              <a:ext cx="3429000" cy="76200"/>
            </a:xfrm>
            <a:prstGeom prst="rect">
              <a:avLst/>
            </a:prstGeom>
            <a:noFill/>
            <a:ln>
              <a:noFill/>
            </a:ln>
          </p:spPr>
        </p:pic>
        <p:sp>
          <p:nvSpPr>
            <p:cNvPr id="338" name="Google Shape;338;p25"/>
            <p:cNvSpPr txBox="1"/>
            <p:nvPr/>
          </p:nvSpPr>
          <p:spPr>
            <a:xfrm>
              <a:off x="4667250" y="2374519"/>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US" sz="2800">
                  <a:solidFill>
                    <a:srgbClr val="10B981"/>
                  </a:solidFill>
                  <a:latin typeface="Material Icons"/>
                  <a:ea typeface="Material Icons"/>
                  <a:cs typeface="Material Icons"/>
                  <a:sym typeface="Material Icons"/>
                </a:rPr>
                <a:t>forum</a:t>
              </a:r>
              <a:endParaRPr sz="2800">
                <a:solidFill>
                  <a:srgbClr val="10B981"/>
                </a:solidFill>
                <a:latin typeface="Material Icons"/>
                <a:ea typeface="Material Icons"/>
                <a:cs typeface="Material Icons"/>
                <a:sym typeface="Material Icons"/>
              </a:endParaRPr>
            </a:p>
          </p:txBody>
        </p:sp>
        <p:sp>
          <p:nvSpPr>
            <p:cNvPr id="339" name="Google Shape;339;p25"/>
            <p:cNvSpPr txBox="1"/>
            <p:nvPr/>
          </p:nvSpPr>
          <p:spPr>
            <a:xfrm>
              <a:off x="4667250" y="2857500"/>
              <a:ext cx="2857500" cy="2857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2200">
                  <a:solidFill>
                    <a:srgbClr val="1E293B"/>
                  </a:solidFill>
                  <a:latin typeface="Merriweather"/>
                  <a:ea typeface="Merriweather"/>
                  <a:cs typeface="Merriweather"/>
                  <a:sym typeface="Merriweather"/>
                </a:rPr>
                <a:t>Mechanism &amp; Effects</a:t>
              </a:r>
              <a:endParaRPr b="1" sz="2200">
                <a:solidFill>
                  <a:srgbClr val="1E293B"/>
                </a:solidFill>
                <a:latin typeface="Merriweather"/>
                <a:ea typeface="Merriweather"/>
                <a:cs typeface="Merriweather"/>
                <a:sym typeface="Merriweather"/>
              </a:endParaRPr>
            </a:p>
            <a:p>
              <a:pPr indent="0" lvl="0" marL="0" rtl="0" algn="l">
                <a:spcBef>
                  <a:spcPts val="1500"/>
                </a:spcBef>
                <a:spcAft>
                  <a:spcPts val="0"/>
                </a:spcAft>
                <a:buNone/>
              </a:pPr>
              <a:r>
                <a:rPr b="0" lang="en-US" sz="1400">
                  <a:solidFill>
                    <a:srgbClr val="475569"/>
                  </a:solidFill>
                  <a:latin typeface="DM Sans"/>
                  <a:ea typeface="DM Sans"/>
                  <a:cs typeface="DM Sans"/>
                  <a:sym typeface="DM Sans"/>
                </a:rPr>
                <a:t>Explaining the complex mechanisms and physiological effects of acupuncture treatment.</a:t>
              </a:r>
              <a:endParaRPr b="0" sz="1400">
                <a:solidFill>
                  <a:srgbClr val="475569"/>
                </a:solidFill>
                <a:latin typeface="DM Sans"/>
                <a:ea typeface="DM Sans"/>
                <a:cs typeface="DM Sans"/>
                <a:sym typeface="DM Sans"/>
              </a:endParaRPr>
            </a:p>
          </p:txBody>
        </p:sp>
      </p:grpSp>
      <p:grpSp>
        <p:nvGrpSpPr>
          <p:cNvPr id="340" name="Google Shape;340;p25"/>
          <p:cNvGrpSpPr/>
          <p:nvPr/>
        </p:nvGrpSpPr>
        <p:grpSpPr>
          <a:xfrm>
            <a:off x="8191500" y="2000250"/>
            <a:ext cx="3429000" cy="4000500"/>
            <a:chOff x="8191500" y="2000250"/>
            <a:chExt cx="3429000" cy="4000500"/>
          </a:xfrm>
        </p:grpSpPr>
        <p:sp>
          <p:nvSpPr>
            <p:cNvPr id="341" name="Google Shape;341;p25"/>
            <p:cNvSpPr/>
            <p:nvPr/>
          </p:nvSpPr>
          <p:spPr>
            <a:xfrm>
              <a:off x="8191500" y="2000250"/>
              <a:ext cx="3429000" cy="4000500"/>
            </a:xfrm>
            <a:prstGeom prst="roundRect">
              <a:avLst>
                <a:gd fmla="val 4444"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42" name="Google Shape;342;p25"/>
            <p:cNvPicPr preferRelativeResize="0"/>
            <p:nvPr/>
          </p:nvPicPr>
          <p:blipFill rotWithShape="1">
            <a:blip r:embed="rId6">
              <a:alphaModFix/>
            </a:blip>
            <a:srcRect b="0" l="0" r="0" t="0"/>
            <a:stretch/>
          </p:blipFill>
          <p:spPr>
            <a:xfrm>
              <a:off x="8191500" y="2000250"/>
              <a:ext cx="952500" cy="76200"/>
            </a:xfrm>
            <a:prstGeom prst="rect">
              <a:avLst/>
            </a:prstGeom>
            <a:noFill/>
            <a:ln>
              <a:noFill/>
            </a:ln>
          </p:spPr>
        </p:pic>
        <p:sp>
          <p:nvSpPr>
            <p:cNvPr id="343" name="Google Shape;343;p25"/>
            <p:cNvSpPr txBox="1"/>
            <p:nvPr/>
          </p:nvSpPr>
          <p:spPr>
            <a:xfrm>
              <a:off x="8477250" y="2374519"/>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US" sz="2800">
                  <a:solidFill>
                    <a:srgbClr val="F59E0B"/>
                  </a:solidFill>
                  <a:latin typeface="Material Icons"/>
                  <a:ea typeface="Material Icons"/>
                  <a:cs typeface="Material Icons"/>
                  <a:sym typeface="Material Icons"/>
                </a:rPr>
                <a:t>health_and_safety</a:t>
              </a:r>
              <a:endParaRPr sz="2800">
                <a:solidFill>
                  <a:srgbClr val="F59E0B"/>
                </a:solidFill>
                <a:latin typeface="Material Icons"/>
                <a:ea typeface="Material Icons"/>
                <a:cs typeface="Material Icons"/>
                <a:sym typeface="Material Icons"/>
              </a:endParaRPr>
            </a:p>
          </p:txBody>
        </p:sp>
        <p:sp>
          <p:nvSpPr>
            <p:cNvPr id="344" name="Google Shape;344;p25"/>
            <p:cNvSpPr txBox="1"/>
            <p:nvPr/>
          </p:nvSpPr>
          <p:spPr>
            <a:xfrm>
              <a:off x="8477250" y="2857500"/>
              <a:ext cx="2857500" cy="2857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2200">
                  <a:solidFill>
                    <a:srgbClr val="1E293B"/>
                  </a:solidFill>
                  <a:latin typeface="Merriweather"/>
                  <a:ea typeface="Merriweather"/>
                  <a:cs typeface="Merriweather"/>
                  <a:sym typeface="Merriweather"/>
                </a:rPr>
                <a:t>Patient Reassurance</a:t>
              </a:r>
              <a:endParaRPr b="1" sz="2200">
                <a:solidFill>
                  <a:srgbClr val="1E293B"/>
                </a:solidFill>
                <a:latin typeface="Merriweather"/>
                <a:ea typeface="Merriweather"/>
                <a:cs typeface="Merriweather"/>
                <a:sym typeface="Merriweather"/>
              </a:endParaRPr>
            </a:p>
            <a:p>
              <a:pPr indent="0" lvl="0" marL="0" rtl="0" algn="l">
                <a:spcBef>
                  <a:spcPts val="1500"/>
                </a:spcBef>
                <a:spcAft>
                  <a:spcPts val="0"/>
                </a:spcAft>
                <a:buNone/>
              </a:pPr>
              <a:r>
                <a:rPr b="0" lang="en-US" sz="1400">
                  <a:solidFill>
                    <a:srgbClr val="475569"/>
                  </a:solidFill>
                  <a:latin typeface="DM Sans"/>
                  <a:ea typeface="DM Sans"/>
                  <a:cs typeface="DM Sans"/>
                  <a:sym typeface="DM Sans"/>
                </a:rPr>
                <a:t>Reassuring patients about unfamiliar reactions, such as healing crises or post-treatment sensations.</a:t>
              </a:r>
              <a:endParaRPr b="0" sz="1400">
                <a:solidFill>
                  <a:srgbClr val="475569"/>
                </a:solidFill>
                <a:latin typeface="DM Sans"/>
                <a:ea typeface="DM Sans"/>
                <a:cs typeface="DM Sans"/>
                <a:sym typeface="DM Sans"/>
              </a:endParaRPr>
            </a:p>
          </p:txBody>
        </p:sp>
      </p:grpSp>
      <p:sp>
        <p:nvSpPr>
          <p:cNvPr id="345" name="Google Shape;345;p25"/>
          <p:cNvSpPr txBox="1"/>
          <p:nvPr/>
        </p:nvSpPr>
        <p:spPr>
          <a:xfrm>
            <a:off x="10763250" y="6524625"/>
            <a:ext cx="1143000" cy="1905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lang="en-US" sz="900">
                <a:solidFill>
                  <a:srgbClr val="94A3B8"/>
                </a:solidFill>
                <a:latin typeface="DM Sans"/>
                <a:ea typeface="DM Sans"/>
                <a:cs typeface="DM Sans"/>
                <a:sym typeface="DM Sans"/>
              </a:rPr>
              <a:t>©Therapist English</a:t>
            </a:r>
            <a:endParaRPr sz="900">
              <a:solidFill>
                <a:srgbClr val="94A3B8"/>
              </a:solidFill>
              <a:latin typeface="DM Sans"/>
              <a:ea typeface="DM Sans"/>
              <a:cs typeface="DM Sans"/>
              <a:sym typeface="DM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9" name="Shape 349"/>
        <p:cNvGrpSpPr/>
        <p:nvPr/>
      </p:nvGrpSpPr>
      <p:grpSpPr>
        <a:xfrm>
          <a:off x="0" y="0"/>
          <a:ext cx="0" cy="0"/>
          <a:chOff x="0" y="0"/>
          <a:chExt cx="0" cy="0"/>
        </a:xfrm>
      </p:grpSpPr>
      <p:pic>
        <p:nvPicPr>
          <p:cNvPr descr="image.png" id="350" name="Google Shape;350;p2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51" name="Google Shape;351;p26"/>
          <p:cNvPicPr preferRelativeResize="0"/>
          <p:nvPr/>
        </p:nvPicPr>
        <p:blipFill rotWithShape="1">
          <a:blip r:embed="rId4">
            <a:alphaModFix/>
          </a:blip>
          <a:srcRect b="0" l="0" r="0" t="0"/>
          <a:stretch/>
        </p:blipFill>
        <p:spPr>
          <a:xfrm>
            <a:off x="571500" y="1385887"/>
            <a:ext cx="5334000" cy="2743200"/>
          </a:xfrm>
          <a:prstGeom prst="rect">
            <a:avLst/>
          </a:prstGeom>
          <a:noFill/>
          <a:ln>
            <a:noFill/>
          </a:ln>
        </p:spPr>
      </p:pic>
      <p:pic>
        <p:nvPicPr>
          <p:cNvPr descr="image.png" id="352" name="Google Shape;352;p26"/>
          <p:cNvPicPr preferRelativeResize="0"/>
          <p:nvPr/>
        </p:nvPicPr>
        <p:blipFill rotWithShape="1">
          <a:blip r:embed="rId5">
            <a:alphaModFix/>
          </a:blip>
          <a:srcRect b="0" l="0" r="0" t="0"/>
          <a:stretch/>
        </p:blipFill>
        <p:spPr>
          <a:xfrm>
            <a:off x="571500" y="4962525"/>
            <a:ext cx="5381625" cy="1514475"/>
          </a:xfrm>
          <a:prstGeom prst="rect">
            <a:avLst/>
          </a:prstGeom>
          <a:noFill/>
          <a:ln>
            <a:noFill/>
          </a:ln>
        </p:spPr>
      </p:pic>
      <p:pic>
        <p:nvPicPr>
          <p:cNvPr descr="image.png" id="353" name="Google Shape;353;p26"/>
          <p:cNvPicPr preferRelativeResize="0"/>
          <p:nvPr/>
        </p:nvPicPr>
        <p:blipFill rotWithShape="1">
          <a:blip r:embed="rId6">
            <a:alphaModFix/>
          </a:blip>
          <a:srcRect b="0" l="0" r="0" t="0"/>
          <a:stretch/>
        </p:blipFill>
        <p:spPr>
          <a:xfrm>
            <a:off x="6238875" y="4962525"/>
            <a:ext cx="5381625" cy="1514475"/>
          </a:xfrm>
          <a:prstGeom prst="rect">
            <a:avLst/>
          </a:prstGeom>
          <a:noFill/>
          <a:ln>
            <a:noFill/>
          </a:ln>
        </p:spPr>
      </p:pic>
      <p:sp>
        <p:nvSpPr>
          <p:cNvPr id="354" name="Google Shape;354;p26"/>
          <p:cNvSpPr txBox="1"/>
          <p:nvPr/>
        </p:nvSpPr>
        <p:spPr>
          <a:xfrm>
            <a:off x="571500" y="4438650"/>
            <a:ext cx="3310413" cy="38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1E293B"/>
                </a:solidFill>
                <a:latin typeface="Merriweather"/>
                <a:ea typeface="Merriweather"/>
                <a:cs typeface="Merriweather"/>
                <a:sym typeface="Merriweather"/>
              </a:rPr>
              <a:t>Qualitative Feedback</a:t>
            </a:r>
            <a:endParaRPr/>
          </a:p>
        </p:txBody>
      </p:sp>
      <p:sp>
        <p:nvSpPr>
          <p:cNvPr id="355" name="Google Shape;355;p26"/>
          <p:cNvSpPr txBox="1"/>
          <p:nvPr/>
        </p:nvSpPr>
        <p:spPr>
          <a:xfrm>
            <a:off x="971550" y="1785937"/>
            <a:ext cx="4533900" cy="1143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000" u="none" cap="none" strike="noStrike">
                <a:solidFill>
                  <a:srgbClr val="3B82F6"/>
                </a:solidFill>
                <a:latin typeface="Merriweather"/>
                <a:ea typeface="Merriweather"/>
                <a:cs typeface="Merriweather"/>
                <a:sym typeface="Merriweather"/>
              </a:rPr>
              <a:t>4.7x</a:t>
            </a:r>
            <a:endParaRPr/>
          </a:p>
        </p:txBody>
      </p:sp>
      <p:sp>
        <p:nvSpPr>
          <p:cNvPr id="356" name="Google Shape;356;p26"/>
          <p:cNvSpPr txBox="1"/>
          <p:nvPr/>
        </p:nvSpPr>
        <p:spPr>
          <a:xfrm>
            <a:off x="971550" y="3024187"/>
            <a:ext cx="4533900" cy="7048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2100" u="none" cap="none" strike="noStrike">
                <a:solidFill>
                  <a:srgbClr val="1E293B"/>
                </a:solidFill>
                <a:latin typeface="DM Sans Medium"/>
                <a:ea typeface="DM Sans Medium"/>
                <a:cs typeface="DM Sans Medium"/>
                <a:sym typeface="DM Sans Medium"/>
              </a:rPr>
              <a:t>Improvement in Self-Rated English Proficiency</a:t>
            </a:r>
            <a:endParaRPr/>
          </a:p>
        </p:txBody>
      </p:sp>
      <p:sp>
        <p:nvSpPr>
          <p:cNvPr id="357" name="Google Shape;357;p26"/>
          <p:cNvSpPr txBox="1"/>
          <p:nvPr/>
        </p:nvSpPr>
        <p:spPr>
          <a:xfrm>
            <a:off x="6286500" y="1885950"/>
            <a:ext cx="5600700" cy="38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1E293B"/>
                </a:solidFill>
                <a:latin typeface="Merriweather"/>
                <a:ea typeface="Merriweather"/>
                <a:cs typeface="Merriweather"/>
                <a:sym typeface="Merriweather"/>
              </a:rPr>
              <a:t>Quantitative Improvement</a:t>
            </a:r>
            <a:endParaRPr/>
          </a:p>
        </p:txBody>
      </p:sp>
      <p:sp>
        <p:nvSpPr>
          <p:cNvPr id="358" name="Google Shape;358;p26"/>
          <p:cNvSpPr txBox="1"/>
          <p:nvPr/>
        </p:nvSpPr>
        <p:spPr>
          <a:xfrm>
            <a:off x="6286500" y="2476500"/>
            <a:ext cx="5334000" cy="9429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650" u="none" cap="none" strike="noStrike">
                <a:solidFill>
                  <a:srgbClr val="334155"/>
                </a:solidFill>
                <a:latin typeface="DM Sans"/>
                <a:ea typeface="DM Sans"/>
                <a:cs typeface="DM Sans"/>
                <a:sym typeface="DM Sans"/>
              </a:rPr>
              <a:t>Participants reported a significant increase in their English proficiency, scoring an average of 4.7 compared to a baseline of 1 before the course.</a:t>
            </a:r>
            <a:endParaRPr/>
          </a:p>
        </p:txBody>
      </p:sp>
      <p:sp>
        <p:nvSpPr>
          <p:cNvPr id="359" name="Google Shape;359;p26"/>
          <p:cNvSpPr txBox="1"/>
          <p:nvPr/>
        </p:nvSpPr>
        <p:spPr>
          <a:xfrm>
            <a:off x="771525" y="5334000"/>
            <a:ext cx="4981575"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1" lang="en-US" sz="1350" u="none" cap="none" strike="noStrike">
                <a:solidFill>
                  <a:srgbClr val="334155"/>
                </a:solidFill>
                <a:latin typeface="DM Sans"/>
                <a:ea typeface="DM Sans"/>
                <a:cs typeface="DM Sans"/>
                <a:sym typeface="DM Sans"/>
              </a:rPr>
              <a:t>"Role-playing in every lesson allowed me to output what I learned, which deepened my understanding and gave me confidence."</a:t>
            </a:r>
            <a:endParaRPr/>
          </a:p>
        </p:txBody>
      </p:sp>
      <p:sp>
        <p:nvSpPr>
          <p:cNvPr id="360" name="Google Shape;360;p26"/>
          <p:cNvSpPr txBox="1"/>
          <p:nvPr/>
        </p:nvSpPr>
        <p:spPr>
          <a:xfrm>
            <a:off x="6438900" y="5334000"/>
            <a:ext cx="4981575" cy="5143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1" lang="en-US" sz="1350" u="none" cap="none" strike="noStrike">
                <a:solidFill>
                  <a:srgbClr val="334155"/>
                </a:solidFill>
                <a:latin typeface="DM Sans"/>
                <a:ea typeface="DM Sans"/>
                <a:cs typeface="DM Sans"/>
                <a:sym typeface="DM Sans"/>
              </a:rPr>
              <a:t>"Learning English specialized for the medical field helped me visualize working overseas."</a:t>
            </a:r>
            <a:endParaRPr/>
          </a:p>
        </p:txBody>
      </p:sp>
      <p:sp>
        <p:nvSpPr>
          <p:cNvPr id="361" name="Google Shape;361;p26"/>
          <p:cNvSpPr txBox="1"/>
          <p:nvPr/>
        </p:nvSpPr>
        <p:spPr>
          <a:xfrm>
            <a:off x="571500" y="3810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Course Outcomes (Post-course)</a:t>
            </a:r>
            <a:endParaRPr/>
          </a:p>
        </p:txBody>
      </p:sp>
      <p:sp>
        <p:nvSpPr>
          <p:cNvPr id="362" name="Google Shape;362;p26"/>
          <p:cNvSpPr/>
          <p:nvPr/>
        </p:nvSpPr>
        <p:spPr>
          <a:xfrm>
            <a:off x="571500" y="1047750"/>
            <a:ext cx="11049000" cy="28575"/>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6" name="Shape 366"/>
        <p:cNvGrpSpPr/>
        <p:nvPr/>
      </p:nvGrpSpPr>
      <p:grpSpPr>
        <a:xfrm>
          <a:off x="0" y="0"/>
          <a:ext cx="0" cy="0"/>
          <a:chOff x="0" y="0"/>
          <a:chExt cx="0" cy="0"/>
        </a:xfrm>
      </p:grpSpPr>
      <p:pic>
        <p:nvPicPr>
          <p:cNvPr descr="image.png" id="367" name="Google Shape;367;p2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68" name="Google Shape;368;p27"/>
          <p:cNvPicPr preferRelativeResize="0"/>
          <p:nvPr/>
        </p:nvPicPr>
        <p:blipFill rotWithShape="1">
          <a:blip r:embed="rId4">
            <a:alphaModFix/>
          </a:blip>
          <a:srcRect b="0" l="0" r="0" t="0"/>
          <a:stretch/>
        </p:blipFill>
        <p:spPr>
          <a:xfrm>
            <a:off x="571500" y="4019550"/>
            <a:ext cx="11049000" cy="2857500"/>
          </a:xfrm>
          <a:prstGeom prst="rect">
            <a:avLst/>
          </a:prstGeom>
          <a:noFill/>
          <a:ln>
            <a:noFill/>
          </a:ln>
        </p:spPr>
      </p:pic>
      <p:pic>
        <p:nvPicPr>
          <p:cNvPr descr="image.png" id="369" name="Google Shape;369;p27"/>
          <p:cNvPicPr preferRelativeResize="0"/>
          <p:nvPr/>
        </p:nvPicPr>
        <p:blipFill rotWithShape="1">
          <a:blip r:embed="rId5">
            <a:alphaModFix/>
          </a:blip>
          <a:srcRect b="0" l="0" r="0" t="0"/>
          <a:stretch/>
        </p:blipFill>
        <p:spPr>
          <a:xfrm>
            <a:off x="571500" y="3894725"/>
            <a:ext cx="11049000" cy="2857500"/>
          </a:xfrm>
          <a:prstGeom prst="rect">
            <a:avLst/>
          </a:prstGeom>
          <a:noFill/>
          <a:ln>
            <a:noFill/>
          </a:ln>
        </p:spPr>
      </p:pic>
      <p:sp>
        <p:nvSpPr>
          <p:cNvPr id="370" name="Google Shape;370;p27"/>
          <p:cNvSpPr txBox="1"/>
          <p:nvPr/>
        </p:nvSpPr>
        <p:spPr>
          <a:xfrm>
            <a:off x="952500" y="1068351"/>
            <a:ext cx="10668000" cy="692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800" u="none" cap="none" strike="noStrike">
                <a:solidFill>
                  <a:srgbClr val="0F172A"/>
                </a:solidFill>
                <a:latin typeface="DM Sans"/>
                <a:ea typeface="DM Sans"/>
                <a:cs typeface="DM Sans"/>
                <a:sym typeface="DM Sans"/>
              </a:rPr>
              <a:t>Overcoming the Language Barrier:</a:t>
            </a:r>
            <a:r>
              <a:rPr b="0" i="0" lang="en-US" sz="1800" u="none" cap="none" strike="noStrike">
                <a:solidFill>
                  <a:srgbClr val="334155"/>
                </a:solidFill>
                <a:latin typeface="DM Sans"/>
                <a:ea typeface="DM Sans"/>
                <a:cs typeface="DM Sans"/>
                <a:sym typeface="DM Sans"/>
              </a:rPr>
              <a:t> Intensive, repetitive role-play shifted knowledge from "passive" to "active."</a:t>
            </a:r>
            <a:endParaRPr/>
          </a:p>
        </p:txBody>
      </p:sp>
      <p:sp>
        <p:nvSpPr>
          <p:cNvPr id="371" name="Google Shape;371;p27"/>
          <p:cNvSpPr txBox="1"/>
          <p:nvPr/>
        </p:nvSpPr>
        <p:spPr>
          <a:xfrm>
            <a:off x="952500" y="1992276"/>
            <a:ext cx="10668000" cy="692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800" u="none" cap="none" strike="noStrike">
                <a:solidFill>
                  <a:srgbClr val="0F172A"/>
                </a:solidFill>
                <a:latin typeface="DM Sans"/>
                <a:ea typeface="DM Sans"/>
                <a:cs typeface="DM Sans"/>
                <a:sym typeface="DM Sans"/>
              </a:rPr>
              <a:t>Cultural Bridging:</a:t>
            </a:r>
            <a:r>
              <a:rPr b="0" i="0" lang="en-US" sz="1800" u="none" cap="none" strike="noStrike">
                <a:solidFill>
                  <a:srgbClr val="334155"/>
                </a:solidFill>
                <a:latin typeface="DM Sans"/>
                <a:ea typeface="DM Sans"/>
                <a:cs typeface="DM Sans"/>
                <a:sym typeface="DM Sans"/>
              </a:rPr>
              <a:t> Providing ready-to-use templates for difficult concepts (e.g., Qi, Meridians) drastically reduced therapist hesitation.</a:t>
            </a:r>
            <a:endParaRPr/>
          </a:p>
        </p:txBody>
      </p:sp>
      <p:sp>
        <p:nvSpPr>
          <p:cNvPr id="372" name="Google Shape;372;p27"/>
          <p:cNvSpPr txBox="1"/>
          <p:nvPr/>
        </p:nvSpPr>
        <p:spPr>
          <a:xfrm>
            <a:off x="952500" y="2916201"/>
            <a:ext cx="10668000" cy="692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800" u="none" cap="none" strike="noStrike">
                <a:solidFill>
                  <a:srgbClr val="0F172A"/>
                </a:solidFill>
                <a:latin typeface="DM Sans"/>
                <a:ea typeface="DM Sans"/>
                <a:cs typeface="DM Sans"/>
                <a:sym typeface="DM Sans"/>
              </a:rPr>
              <a:t>Relationship Building:</a:t>
            </a:r>
            <a:r>
              <a:rPr b="0" i="0" lang="en-US" sz="1800" u="none" cap="none" strike="noStrike">
                <a:solidFill>
                  <a:srgbClr val="334155"/>
                </a:solidFill>
                <a:latin typeface="DM Sans"/>
                <a:ea typeface="DM Sans"/>
                <a:cs typeface="DM Sans"/>
                <a:sym typeface="DM Sans"/>
              </a:rPr>
              <a:t> Being able to explain the "why" and "how" without an interpreter fostered deeper patient trust.</a:t>
            </a:r>
            <a:endParaRPr/>
          </a:p>
        </p:txBody>
      </p:sp>
      <p:pic>
        <p:nvPicPr>
          <p:cNvPr descr="image.png" id="373" name="Google Shape;373;p27"/>
          <p:cNvPicPr preferRelativeResize="0"/>
          <p:nvPr/>
        </p:nvPicPr>
        <p:blipFill rotWithShape="1">
          <a:blip r:embed="rId6">
            <a:alphaModFix/>
          </a:blip>
          <a:srcRect b="0" l="0" r="0" t="0"/>
          <a:stretch/>
        </p:blipFill>
        <p:spPr>
          <a:xfrm>
            <a:off x="571500" y="1106451"/>
            <a:ext cx="200025" cy="247650"/>
          </a:xfrm>
          <a:prstGeom prst="rect">
            <a:avLst/>
          </a:prstGeom>
          <a:noFill/>
          <a:ln>
            <a:noFill/>
          </a:ln>
        </p:spPr>
      </p:pic>
      <p:pic>
        <p:nvPicPr>
          <p:cNvPr descr="image.png" id="374" name="Google Shape;374;p27"/>
          <p:cNvPicPr preferRelativeResize="0"/>
          <p:nvPr/>
        </p:nvPicPr>
        <p:blipFill rotWithShape="1">
          <a:blip r:embed="rId7">
            <a:alphaModFix/>
          </a:blip>
          <a:srcRect b="0" l="0" r="0" t="0"/>
          <a:stretch/>
        </p:blipFill>
        <p:spPr>
          <a:xfrm>
            <a:off x="571500" y="2030376"/>
            <a:ext cx="257175" cy="247650"/>
          </a:xfrm>
          <a:prstGeom prst="rect">
            <a:avLst/>
          </a:prstGeom>
          <a:noFill/>
          <a:ln>
            <a:noFill/>
          </a:ln>
        </p:spPr>
      </p:pic>
      <p:pic>
        <p:nvPicPr>
          <p:cNvPr descr="image.png" id="375" name="Google Shape;375;p27"/>
          <p:cNvPicPr preferRelativeResize="0"/>
          <p:nvPr/>
        </p:nvPicPr>
        <p:blipFill rotWithShape="1">
          <a:blip r:embed="rId8">
            <a:alphaModFix/>
          </a:blip>
          <a:srcRect b="0" l="0" r="0" t="0"/>
          <a:stretch/>
        </p:blipFill>
        <p:spPr>
          <a:xfrm>
            <a:off x="571500" y="2954301"/>
            <a:ext cx="285750" cy="247650"/>
          </a:xfrm>
          <a:prstGeom prst="rect">
            <a:avLst/>
          </a:prstGeom>
          <a:noFill/>
          <a:ln>
            <a:noFill/>
          </a:ln>
        </p:spPr>
      </p:pic>
      <p:sp>
        <p:nvSpPr>
          <p:cNvPr id="376" name="Google Shape;376;p27"/>
          <p:cNvSpPr txBox="1"/>
          <p:nvPr/>
        </p:nvSpPr>
        <p:spPr>
          <a:xfrm>
            <a:off x="571500" y="87276"/>
            <a:ext cx="11601600" cy="5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Why was this approach effective?</a:t>
            </a:r>
            <a:endParaRPr/>
          </a:p>
        </p:txBody>
      </p:sp>
      <p:sp>
        <p:nvSpPr>
          <p:cNvPr id="377" name="Google Shape;377;p27"/>
          <p:cNvSpPr/>
          <p:nvPr/>
        </p:nvSpPr>
        <p:spPr>
          <a:xfrm>
            <a:off x="571500" y="754026"/>
            <a:ext cx="11049000" cy="285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1" name="Shape 381"/>
        <p:cNvGrpSpPr/>
        <p:nvPr/>
      </p:nvGrpSpPr>
      <p:grpSpPr>
        <a:xfrm>
          <a:off x="0" y="0"/>
          <a:ext cx="0" cy="0"/>
          <a:chOff x="0" y="0"/>
          <a:chExt cx="0" cy="0"/>
        </a:xfrm>
      </p:grpSpPr>
      <p:pic>
        <p:nvPicPr>
          <p:cNvPr descr="image.png" id="382" name="Google Shape;382;p2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383" name="Google Shape;383;p28"/>
          <p:cNvPicPr preferRelativeResize="0"/>
          <p:nvPr/>
        </p:nvPicPr>
        <p:blipFill rotWithShape="1">
          <a:blip r:embed="rId4">
            <a:alphaModFix/>
          </a:blip>
          <a:srcRect b="0" l="0" r="0" t="0"/>
          <a:stretch/>
        </p:blipFill>
        <p:spPr>
          <a:xfrm>
            <a:off x="571500" y="1362075"/>
            <a:ext cx="3492549" cy="3267075"/>
          </a:xfrm>
          <a:prstGeom prst="rect">
            <a:avLst/>
          </a:prstGeom>
          <a:noFill/>
          <a:ln>
            <a:noFill/>
          </a:ln>
        </p:spPr>
      </p:pic>
      <p:pic>
        <p:nvPicPr>
          <p:cNvPr descr="image.png" id="384" name="Google Shape;384;p28"/>
          <p:cNvPicPr preferRelativeResize="0"/>
          <p:nvPr/>
        </p:nvPicPr>
        <p:blipFill rotWithShape="1">
          <a:blip r:embed="rId5">
            <a:alphaModFix/>
          </a:blip>
          <a:srcRect b="0" l="0" r="0" t="0"/>
          <a:stretch/>
        </p:blipFill>
        <p:spPr>
          <a:xfrm>
            <a:off x="4349799" y="1362075"/>
            <a:ext cx="3492549" cy="3267075"/>
          </a:xfrm>
          <a:prstGeom prst="rect">
            <a:avLst/>
          </a:prstGeom>
          <a:noFill/>
          <a:ln>
            <a:noFill/>
          </a:ln>
        </p:spPr>
      </p:pic>
      <p:pic>
        <p:nvPicPr>
          <p:cNvPr descr="image.png" id="385" name="Google Shape;385;p28"/>
          <p:cNvPicPr preferRelativeResize="0"/>
          <p:nvPr/>
        </p:nvPicPr>
        <p:blipFill rotWithShape="1">
          <a:blip r:embed="rId6">
            <a:alphaModFix/>
          </a:blip>
          <a:srcRect b="0" l="0" r="0" t="0"/>
          <a:stretch/>
        </p:blipFill>
        <p:spPr>
          <a:xfrm>
            <a:off x="8128099" y="1362075"/>
            <a:ext cx="3492549" cy="3267075"/>
          </a:xfrm>
          <a:prstGeom prst="rect">
            <a:avLst/>
          </a:prstGeom>
          <a:noFill/>
          <a:ln>
            <a:noFill/>
          </a:ln>
        </p:spPr>
      </p:pic>
      <p:sp>
        <p:nvSpPr>
          <p:cNvPr id="386" name="Google Shape;386;p28"/>
          <p:cNvSpPr txBox="1"/>
          <p:nvPr/>
        </p:nvSpPr>
        <p:spPr>
          <a:xfrm>
            <a:off x="694212" y="2447925"/>
            <a:ext cx="3247124" cy="6286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1E293B"/>
                </a:solidFill>
                <a:latin typeface="Merriweather"/>
                <a:ea typeface="Merriweather"/>
                <a:cs typeface="Merriweather"/>
                <a:sym typeface="Merriweather"/>
              </a:rPr>
              <a:t>Confident Communicators</a:t>
            </a:r>
            <a:endParaRPr/>
          </a:p>
        </p:txBody>
      </p:sp>
      <p:sp>
        <p:nvSpPr>
          <p:cNvPr id="387" name="Google Shape;387;p28"/>
          <p:cNvSpPr txBox="1"/>
          <p:nvPr/>
        </p:nvSpPr>
        <p:spPr>
          <a:xfrm>
            <a:off x="771525" y="3390900"/>
            <a:ext cx="3092499"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334155"/>
                </a:solidFill>
                <a:latin typeface="DM Sans"/>
                <a:ea typeface="DM Sans"/>
                <a:cs typeface="DM Sans"/>
                <a:sym typeface="DM Sans"/>
              </a:rPr>
              <a:t>When EMP is tailored to Eastern medicine, acupuncturists become confident communicators.</a:t>
            </a:r>
            <a:endParaRPr/>
          </a:p>
        </p:txBody>
      </p:sp>
      <p:sp>
        <p:nvSpPr>
          <p:cNvPr id="388" name="Google Shape;388;p28"/>
          <p:cNvSpPr txBox="1"/>
          <p:nvPr/>
        </p:nvSpPr>
        <p:spPr>
          <a:xfrm>
            <a:off x="5020865" y="2447925"/>
            <a:ext cx="2150268"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1E293B"/>
                </a:solidFill>
                <a:latin typeface="Merriweather"/>
                <a:ea typeface="Merriweather"/>
                <a:cs typeface="Merriweather"/>
                <a:sym typeface="Merriweather"/>
              </a:rPr>
              <a:t>Reduced Anxiety</a:t>
            </a:r>
            <a:endParaRPr/>
          </a:p>
        </p:txBody>
      </p:sp>
      <p:sp>
        <p:nvSpPr>
          <p:cNvPr id="389" name="Google Shape;389;p28"/>
          <p:cNvSpPr txBox="1"/>
          <p:nvPr/>
        </p:nvSpPr>
        <p:spPr>
          <a:xfrm>
            <a:off x="4549824" y="3076575"/>
            <a:ext cx="3092499"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334155"/>
                </a:solidFill>
                <a:latin typeface="DM Sans"/>
                <a:ea typeface="DM Sans"/>
                <a:cs typeface="DM Sans"/>
                <a:sym typeface="DM Sans"/>
              </a:rPr>
              <a:t>Role-playing clinical scenarios is highly effective for reducing language anxiety.</a:t>
            </a:r>
            <a:endParaRPr/>
          </a:p>
        </p:txBody>
      </p:sp>
      <p:sp>
        <p:nvSpPr>
          <p:cNvPr id="390" name="Google Shape;390;p28"/>
          <p:cNvSpPr txBox="1"/>
          <p:nvPr/>
        </p:nvSpPr>
        <p:spPr>
          <a:xfrm>
            <a:off x="8664148" y="2447925"/>
            <a:ext cx="2420302"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1E293B"/>
                </a:solidFill>
                <a:latin typeface="Merriweather"/>
                <a:ea typeface="Merriweather"/>
                <a:cs typeface="Merriweather"/>
                <a:sym typeface="Merriweather"/>
              </a:rPr>
              <a:t>Future Implication</a:t>
            </a:r>
            <a:endParaRPr/>
          </a:p>
        </p:txBody>
      </p:sp>
      <p:sp>
        <p:nvSpPr>
          <p:cNvPr id="391" name="Google Shape;391;p28"/>
          <p:cNvSpPr txBox="1"/>
          <p:nvPr/>
        </p:nvSpPr>
        <p:spPr>
          <a:xfrm>
            <a:off x="8328124" y="3076575"/>
            <a:ext cx="3092499" cy="771525"/>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334155"/>
                </a:solidFill>
                <a:latin typeface="DM Sans"/>
                <a:ea typeface="DM Sans"/>
                <a:cs typeface="DM Sans"/>
                <a:sym typeface="DM Sans"/>
              </a:rPr>
              <a:t>EMP education must evolve to include diverse medical paradigms beyond Western medicine.</a:t>
            </a:r>
            <a:endParaRPr/>
          </a:p>
        </p:txBody>
      </p:sp>
      <p:pic>
        <p:nvPicPr>
          <p:cNvPr descr="image.png" id="392" name="Google Shape;392;p28"/>
          <p:cNvPicPr preferRelativeResize="0"/>
          <p:nvPr/>
        </p:nvPicPr>
        <p:blipFill rotWithShape="1">
          <a:blip r:embed="rId7">
            <a:alphaModFix/>
          </a:blip>
          <a:srcRect b="0" l="0" r="0" t="0"/>
          <a:stretch/>
        </p:blipFill>
        <p:spPr>
          <a:xfrm>
            <a:off x="2117675" y="1714500"/>
            <a:ext cx="400050" cy="457200"/>
          </a:xfrm>
          <a:prstGeom prst="rect">
            <a:avLst/>
          </a:prstGeom>
          <a:noFill/>
          <a:ln>
            <a:noFill/>
          </a:ln>
        </p:spPr>
      </p:pic>
      <p:pic>
        <p:nvPicPr>
          <p:cNvPr descr="image.png" id="393" name="Google Shape;393;p28"/>
          <p:cNvPicPr preferRelativeResize="0"/>
          <p:nvPr/>
        </p:nvPicPr>
        <p:blipFill rotWithShape="1">
          <a:blip r:embed="rId8">
            <a:alphaModFix/>
          </a:blip>
          <a:srcRect b="0" l="0" r="0" t="0"/>
          <a:stretch/>
        </p:blipFill>
        <p:spPr>
          <a:xfrm>
            <a:off x="5810250" y="1714500"/>
            <a:ext cx="571500" cy="457200"/>
          </a:xfrm>
          <a:prstGeom prst="rect">
            <a:avLst/>
          </a:prstGeom>
          <a:noFill/>
          <a:ln>
            <a:noFill/>
          </a:ln>
        </p:spPr>
      </p:pic>
      <p:pic>
        <p:nvPicPr>
          <p:cNvPr descr="image.png" id="394" name="Google Shape;394;p28"/>
          <p:cNvPicPr preferRelativeResize="0"/>
          <p:nvPr/>
        </p:nvPicPr>
        <p:blipFill rotWithShape="1">
          <a:blip r:embed="rId9">
            <a:alphaModFix/>
          </a:blip>
          <a:srcRect b="0" l="0" r="0" t="0"/>
          <a:stretch/>
        </p:blipFill>
        <p:spPr>
          <a:xfrm>
            <a:off x="9645699" y="1714500"/>
            <a:ext cx="457200" cy="457200"/>
          </a:xfrm>
          <a:prstGeom prst="rect">
            <a:avLst/>
          </a:prstGeom>
          <a:noFill/>
          <a:ln>
            <a:noFill/>
          </a:ln>
        </p:spPr>
      </p:pic>
      <p:sp>
        <p:nvSpPr>
          <p:cNvPr id="395" name="Google Shape;395;p28"/>
          <p:cNvSpPr txBox="1"/>
          <p:nvPr/>
        </p:nvSpPr>
        <p:spPr>
          <a:xfrm>
            <a:off x="571500" y="3810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Conclusion</a:t>
            </a:r>
            <a:endParaRPr/>
          </a:p>
        </p:txBody>
      </p:sp>
      <p:sp>
        <p:nvSpPr>
          <p:cNvPr id="396" name="Google Shape;396;p28"/>
          <p:cNvSpPr/>
          <p:nvPr/>
        </p:nvSpPr>
        <p:spPr>
          <a:xfrm>
            <a:off x="571500" y="1047750"/>
            <a:ext cx="11049000" cy="28575"/>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0" name="Shape 400"/>
        <p:cNvGrpSpPr/>
        <p:nvPr/>
      </p:nvGrpSpPr>
      <p:grpSpPr>
        <a:xfrm>
          <a:off x="0" y="0"/>
          <a:ext cx="0" cy="0"/>
          <a:chOff x="0" y="0"/>
          <a:chExt cx="0" cy="0"/>
        </a:xfrm>
      </p:grpSpPr>
      <p:pic>
        <p:nvPicPr>
          <p:cNvPr descr="image.png" id="401" name="Google Shape;401;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2" name="Google Shape;402;p29"/>
          <p:cNvSpPr txBox="1"/>
          <p:nvPr/>
        </p:nvSpPr>
        <p:spPr>
          <a:xfrm>
            <a:off x="790336" y="1709737"/>
            <a:ext cx="10611326" cy="86677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5400" u="none" cap="none" strike="noStrike">
                <a:solidFill>
                  <a:srgbClr val="0F172A"/>
                </a:solidFill>
                <a:latin typeface="Merriweather"/>
                <a:ea typeface="Merriweather"/>
                <a:cs typeface="Merriweather"/>
                <a:sym typeface="Merriweather"/>
              </a:rPr>
              <a:t>Thank You for Your Attention!</a:t>
            </a:r>
            <a:endParaRPr/>
          </a:p>
        </p:txBody>
      </p:sp>
      <p:sp>
        <p:nvSpPr>
          <p:cNvPr id="403" name="Google Shape;403;p29"/>
          <p:cNvSpPr txBox="1"/>
          <p:nvPr/>
        </p:nvSpPr>
        <p:spPr>
          <a:xfrm>
            <a:off x="4153488" y="3429000"/>
            <a:ext cx="3885000" cy="446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900" u="none" cap="none" strike="noStrike">
                <a:solidFill>
                  <a:srgbClr val="475569"/>
                </a:solidFill>
                <a:latin typeface="DM Sans"/>
                <a:ea typeface="DM Sans"/>
                <a:cs typeface="DM Sans"/>
                <a:sym typeface="DM Sans"/>
              </a:rPr>
              <a:t>Any questions?</a:t>
            </a:r>
            <a:endParaRPr sz="2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6" name="Shape 96"/>
        <p:cNvGrpSpPr/>
        <p:nvPr/>
      </p:nvGrpSpPr>
      <p:grpSpPr>
        <a:xfrm>
          <a:off x="0" y="0"/>
          <a:ext cx="0" cy="0"/>
          <a:chOff x="0" y="0"/>
          <a:chExt cx="0" cy="0"/>
        </a:xfrm>
      </p:grpSpPr>
      <p:pic>
        <p:nvPicPr>
          <p:cNvPr descr="image.png" id="97" name="Google Shape;97;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8" name="Google Shape;98;p15"/>
          <p:cNvSpPr txBox="1"/>
          <p:nvPr/>
        </p:nvSpPr>
        <p:spPr>
          <a:xfrm>
            <a:off x="1190625" y="2486173"/>
            <a:ext cx="102393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0F172A"/>
                </a:solidFill>
                <a:latin typeface="DM Sans"/>
                <a:ea typeface="DM Sans"/>
                <a:cs typeface="DM Sans"/>
                <a:sym typeface="DM Sans"/>
              </a:rPr>
              <a:t>Presenter:</a:t>
            </a:r>
            <a:r>
              <a:rPr b="0" i="0" lang="en-US" sz="1800" u="none" cap="none" strike="noStrike">
                <a:solidFill>
                  <a:srgbClr val="334155"/>
                </a:solidFill>
                <a:latin typeface="DM Sans"/>
                <a:ea typeface="DM Sans"/>
                <a:cs typeface="DM Sans"/>
                <a:sym typeface="DM Sans"/>
              </a:rPr>
              <a:t> Issei Miyaguchi</a:t>
            </a:r>
            <a:endParaRPr/>
          </a:p>
        </p:txBody>
      </p:sp>
      <p:sp>
        <p:nvSpPr>
          <p:cNvPr id="99" name="Google Shape;99;p15"/>
          <p:cNvSpPr txBox="1"/>
          <p:nvPr/>
        </p:nvSpPr>
        <p:spPr>
          <a:xfrm>
            <a:off x="1190625" y="3080444"/>
            <a:ext cx="102393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0F172A"/>
                </a:solidFill>
                <a:latin typeface="DM Sans"/>
                <a:ea typeface="DM Sans"/>
                <a:cs typeface="DM Sans"/>
                <a:sym typeface="DM Sans"/>
              </a:rPr>
              <a:t>Employment/Leadership Position:</a:t>
            </a:r>
            <a:r>
              <a:rPr b="0" i="0" lang="en-US" sz="1800" u="none" cap="none" strike="noStrike">
                <a:solidFill>
                  <a:srgbClr val="334155"/>
                </a:solidFill>
                <a:latin typeface="DM Sans"/>
                <a:ea typeface="DM Sans"/>
                <a:cs typeface="DM Sans"/>
                <a:sym typeface="DM Sans"/>
              </a:rPr>
              <a:t> CEO, Therapist English Co., Ltd.</a:t>
            </a:r>
            <a:endParaRPr/>
          </a:p>
        </p:txBody>
      </p:sp>
      <p:sp>
        <p:nvSpPr>
          <p:cNvPr id="100" name="Google Shape;100;p15"/>
          <p:cNvSpPr txBox="1"/>
          <p:nvPr/>
        </p:nvSpPr>
        <p:spPr>
          <a:xfrm>
            <a:off x="1190625" y="3674715"/>
            <a:ext cx="10239300" cy="7203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1" i="0" lang="en-US" sz="1800" u="none" cap="none" strike="noStrike">
                <a:solidFill>
                  <a:srgbClr val="0F172A"/>
                </a:solidFill>
                <a:latin typeface="DM Sans"/>
                <a:ea typeface="DM Sans"/>
                <a:cs typeface="DM Sans"/>
                <a:sym typeface="DM Sans"/>
              </a:rPr>
              <a:t>Financial Interests:</a:t>
            </a:r>
            <a:r>
              <a:rPr b="0" i="0" lang="en-US" sz="1800" u="none" cap="none" strike="noStrike">
                <a:solidFill>
                  <a:srgbClr val="334155"/>
                </a:solidFill>
                <a:latin typeface="DM Sans"/>
                <a:ea typeface="DM Sans"/>
                <a:cs typeface="DM Sans"/>
                <a:sym typeface="DM Sans"/>
              </a:rPr>
              <a:t> The specialized clinical English course evaluated in this study ("Therapist English") is a commercial service provided by my company.</a:t>
            </a:r>
            <a:endParaRPr/>
          </a:p>
        </p:txBody>
      </p:sp>
      <p:sp>
        <p:nvSpPr>
          <p:cNvPr id="101" name="Google Shape;101;p15"/>
          <p:cNvSpPr txBox="1"/>
          <p:nvPr/>
        </p:nvSpPr>
        <p:spPr>
          <a:xfrm>
            <a:off x="1190625" y="4634656"/>
            <a:ext cx="10239300" cy="277200"/>
          </a:xfrm>
          <a:prstGeom prst="rect">
            <a:avLst/>
          </a:prstGeom>
          <a:noFill/>
          <a:ln>
            <a:noFill/>
          </a:ln>
        </p:spPr>
        <p:txBody>
          <a:bodyPr anchorCtr="0" anchor="t" bIns="0" lIns="0" spcFirstLastPara="1" rIns="0" wrap="square" tIns="0">
            <a:spAutoFit/>
          </a:bodyPr>
          <a:lstStyle/>
          <a:p>
            <a:pPr indent="0" lvl="0" marL="0" marR="0" rtl="0" algn="l">
              <a:lnSpc>
                <a:spcPct val="159944"/>
              </a:lnSpc>
              <a:spcBef>
                <a:spcPts val="0"/>
              </a:spcBef>
              <a:spcAft>
                <a:spcPts val="0"/>
              </a:spcAft>
              <a:buNone/>
            </a:pPr>
            <a:r>
              <a:rPr b="0" i="0" lang="en-US" sz="1800" u="none" cap="none" strike="noStrike">
                <a:solidFill>
                  <a:srgbClr val="334155"/>
                </a:solidFill>
                <a:latin typeface="DM Sans"/>
                <a:ea typeface="DM Sans"/>
                <a:cs typeface="DM Sans"/>
                <a:sym typeface="DM Sans"/>
              </a:rPr>
              <a:t>There are no other conflicts of interest to disclose regarding this presentation.</a:t>
            </a:r>
            <a:endParaRPr/>
          </a:p>
        </p:txBody>
      </p:sp>
      <p:pic>
        <p:nvPicPr>
          <p:cNvPr descr="image.png" id="102" name="Google Shape;102;p15"/>
          <p:cNvPicPr preferRelativeResize="0"/>
          <p:nvPr/>
        </p:nvPicPr>
        <p:blipFill rotWithShape="1">
          <a:blip r:embed="rId4">
            <a:alphaModFix/>
          </a:blip>
          <a:srcRect b="0" l="0" r="0" t="0"/>
          <a:stretch/>
        </p:blipFill>
        <p:spPr>
          <a:xfrm>
            <a:off x="762000" y="2533798"/>
            <a:ext cx="200025" cy="247650"/>
          </a:xfrm>
          <a:prstGeom prst="rect">
            <a:avLst/>
          </a:prstGeom>
          <a:noFill/>
          <a:ln>
            <a:noFill/>
          </a:ln>
        </p:spPr>
      </p:pic>
      <p:pic>
        <p:nvPicPr>
          <p:cNvPr descr="image.png" id="103" name="Google Shape;103;p15"/>
          <p:cNvPicPr preferRelativeResize="0"/>
          <p:nvPr/>
        </p:nvPicPr>
        <p:blipFill rotWithShape="1">
          <a:blip r:embed="rId5">
            <a:alphaModFix/>
          </a:blip>
          <a:srcRect b="0" l="0" r="0" t="0"/>
          <a:stretch/>
        </p:blipFill>
        <p:spPr>
          <a:xfrm>
            <a:off x="762000" y="3128069"/>
            <a:ext cx="228600" cy="247650"/>
          </a:xfrm>
          <a:prstGeom prst="rect">
            <a:avLst/>
          </a:prstGeom>
          <a:noFill/>
          <a:ln>
            <a:noFill/>
          </a:ln>
        </p:spPr>
      </p:pic>
      <p:pic>
        <p:nvPicPr>
          <p:cNvPr descr="image.png" id="104" name="Google Shape;104;p15"/>
          <p:cNvPicPr preferRelativeResize="0"/>
          <p:nvPr/>
        </p:nvPicPr>
        <p:blipFill rotWithShape="1">
          <a:blip r:embed="rId6">
            <a:alphaModFix/>
          </a:blip>
          <a:srcRect b="0" l="0" r="0" t="0"/>
          <a:stretch/>
        </p:blipFill>
        <p:spPr>
          <a:xfrm>
            <a:off x="762000" y="3722340"/>
            <a:ext cx="171450" cy="247650"/>
          </a:xfrm>
          <a:prstGeom prst="rect">
            <a:avLst/>
          </a:prstGeom>
          <a:noFill/>
          <a:ln>
            <a:noFill/>
          </a:ln>
        </p:spPr>
      </p:pic>
      <p:pic>
        <p:nvPicPr>
          <p:cNvPr descr="image.png" id="105" name="Google Shape;105;p15"/>
          <p:cNvPicPr preferRelativeResize="0"/>
          <p:nvPr/>
        </p:nvPicPr>
        <p:blipFill rotWithShape="1">
          <a:blip r:embed="rId7">
            <a:alphaModFix/>
          </a:blip>
          <a:srcRect b="0" l="0" r="0" t="0"/>
          <a:stretch/>
        </p:blipFill>
        <p:spPr>
          <a:xfrm>
            <a:off x="762000" y="4682281"/>
            <a:ext cx="228600" cy="247650"/>
          </a:xfrm>
          <a:prstGeom prst="rect">
            <a:avLst/>
          </a:prstGeom>
          <a:noFill/>
          <a:ln>
            <a:noFill/>
          </a:ln>
        </p:spPr>
      </p:pic>
      <p:sp>
        <p:nvSpPr>
          <p:cNvPr id="106" name="Google Shape;106;p15"/>
          <p:cNvSpPr txBox="1"/>
          <p:nvPr/>
        </p:nvSpPr>
        <p:spPr>
          <a:xfrm>
            <a:off x="762000" y="571500"/>
            <a:ext cx="11201400" cy="461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u="none" cap="none" strike="noStrike">
                <a:solidFill>
                  <a:srgbClr val="1E3A8A"/>
                </a:solidFill>
                <a:latin typeface="Merriweather"/>
                <a:ea typeface="Merriweather"/>
                <a:cs typeface="Merriweather"/>
                <a:sym typeface="Merriweather"/>
              </a:rPr>
              <a:t>Conflict of Interest (COI) Disclosure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0" name="Shape 110"/>
        <p:cNvGrpSpPr/>
        <p:nvPr/>
      </p:nvGrpSpPr>
      <p:grpSpPr>
        <a:xfrm>
          <a:off x="0" y="0"/>
          <a:ext cx="0" cy="0"/>
          <a:chOff x="0" y="0"/>
          <a:chExt cx="0" cy="0"/>
        </a:xfrm>
      </p:grpSpPr>
      <p:pic>
        <p:nvPicPr>
          <p:cNvPr descr="image.png" id="111" name="Google Shape;111;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12" name="Google Shape;112;p16"/>
          <p:cNvSpPr txBox="1"/>
          <p:nvPr/>
        </p:nvSpPr>
        <p:spPr>
          <a:xfrm>
            <a:off x="952500" y="1362075"/>
            <a:ext cx="4953000" cy="1028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800" u="none" cap="none" strike="noStrike">
                <a:solidFill>
                  <a:srgbClr val="0F172A"/>
                </a:solidFill>
                <a:latin typeface="DM Sans"/>
                <a:ea typeface="DM Sans"/>
                <a:cs typeface="DM Sans"/>
                <a:sym typeface="DM Sans"/>
              </a:rPr>
              <a:t>Western Focus:</a:t>
            </a:r>
            <a:r>
              <a:rPr b="0" i="0" lang="en-US" sz="1800" u="none" cap="none" strike="noStrike">
                <a:solidFill>
                  <a:srgbClr val="334155"/>
                </a:solidFill>
                <a:latin typeface="DM Sans"/>
                <a:ea typeface="DM Sans"/>
                <a:cs typeface="DM Sans"/>
                <a:sym typeface="DM Sans"/>
              </a:rPr>
              <a:t> Most English for Medical Purposes (EMP) courses focus heavily on Western medicine.</a:t>
            </a:r>
            <a:endParaRPr/>
          </a:p>
        </p:txBody>
      </p:sp>
      <p:sp>
        <p:nvSpPr>
          <p:cNvPr id="113" name="Google Shape;113;p16"/>
          <p:cNvSpPr txBox="1"/>
          <p:nvPr/>
        </p:nvSpPr>
        <p:spPr>
          <a:xfrm>
            <a:off x="952500" y="2628900"/>
            <a:ext cx="4953000" cy="10287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800" u="none" cap="none" strike="noStrike">
                <a:solidFill>
                  <a:srgbClr val="0F172A"/>
                </a:solidFill>
                <a:latin typeface="DM Sans"/>
                <a:ea typeface="DM Sans"/>
                <a:cs typeface="DM Sans"/>
                <a:sym typeface="DM Sans"/>
              </a:rPr>
              <a:t>Missing Curriculum:</a:t>
            </a:r>
            <a:r>
              <a:rPr b="0" i="0" lang="en-US" sz="1800" u="none" cap="none" strike="noStrike">
                <a:solidFill>
                  <a:srgbClr val="334155"/>
                </a:solidFill>
                <a:latin typeface="DM Sans"/>
                <a:ea typeface="DM Sans"/>
                <a:cs typeface="DM Sans"/>
                <a:sym typeface="DM Sans"/>
              </a:rPr>
              <a:t> Lack of specialized training for alternative/complementary medicine practitioners.</a:t>
            </a:r>
            <a:endParaRPr/>
          </a:p>
        </p:txBody>
      </p:sp>
      <p:pic>
        <p:nvPicPr>
          <p:cNvPr descr="image.png" id="114" name="Google Shape;114;p16"/>
          <p:cNvPicPr preferRelativeResize="0"/>
          <p:nvPr/>
        </p:nvPicPr>
        <p:blipFill rotWithShape="1">
          <a:blip r:embed="rId4">
            <a:alphaModFix/>
          </a:blip>
          <a:srcRect b="0" l="0" r="0" t="0"/>
          <a:stretch/>
        </p:blipFill>
        <p:spPr>
          <a:xfrm>
            <a:off x="571500" y="1400175"/>
            <a:ext cx="200025" cy="247650"/>
          </a:xfrm>
          <a:prstGeom prst="rect">
            <a:avLst/>
          </a:prstGeom>
          <a:noFill/>
          <a:ln>
            <a:noFill/>
          </a:ln>
        </p:spPr>
      </p:pic>
      <p:pic>
        <p:nvPicPr>
          <p:cNvPr descr="image.png" id="115" name="Google Shape;115;p16"/>
          <p:cNvPicPr preferRelativeResize="0"/>
          <p:nvPr/>
        </p:nvPicPr>
        <p:blipFill rotWithShape="1">
          <a:blip r:embed="rId5">
            <a:alphaModFix/>
          </a:blip>
          <a:srcRect b="0" l="0" r="0" t="0"/>
          <a:stretch/>
        </p:blipFill>
        <p:spPr>
          <a:xfrm>
            <a:off x="571500" y="2667000"/>
            <a:ext cx="228600" cy="247650"/>
          </a:xfrm>
          <a:prstGeom prst="rect">
            <a:avLst/>
          </a:prstGeom>
          <a:noFill/>
          <a:ln>
            <a:noFill/>
          </a:ln>
        </p:spPr>
      </p:pic>
      <p:sp>
        <p:nvSpPr>
          <p:cNvPr id="116" name="Google Shape;116;p16"/>
          <p:cNvSpPr txBox="1"/>
          <p:nvPr/>
        </p:nvSpPr>
        <p:spPr>
          <a:xfrm>
            <a:off x="571500" y="3810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Background: The EMP Gap</a:t>
            </a:r>
            <a:endParaRPr/>
          </a:p>
        </p:txBody>
      </p:sp>
      <p:sp>
        <p:nvSpPr>
          <p:cNvPr id="117" name="Google Shape;117;p16"/>
          <p:cNvSpPr/>
          <p:nvPr/>
        </p:nvSpPr>
        <p:spPr>
          <a:xfrm>
            <a:off x="571500" y="1047750"/>
            <a:ext cx="11049000" cy="28575"/>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鍼灸などの東洋医学の治療をしているのと、その後ろに東洋医学で使う英語のボジが入っている感じで" id="118" name="Google Shape;118;p16"/>
          <p:cNvPicPr preferRelativeResize="0"/>
          <p:nvPr/>
        </p:nvPicPr>
        <p:blipFill>
          <a:blip r:embed="rId6">
            <a:alphaModFix/>
          </a:blip>
          <a:stretch>
            <a:fillRect/>
          </a:stretch>
        </p:blipFill>
        <p:spPr>
          <a:xfrm>
            <a:off x="6743700" y="1228100"/>
            <a:ext cx="4876800" cy="4876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2" name="Shape 122"/>
        <p:cNvGrpSpPr/>
        <p:nvPr/>
      </p:nvGrpSpPr>
      <p:grpSpPr>
        <a:xfrm>
          <a:off x="0" y="0"/>
          <a:ext cx="0" cy="0"/>
          <a:chOff x="0" y="0"/>
          <a:chExt cx="0" cy="0"/>
        </a:xfrm>
      </p:grpSpPr>
      <p:pic>
        <p:nvPicPr>
          <p:cNvPr descr="image.png" id="123" name="Google Shape;123;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24" name="Google Shape;124;p17"/>
          <p:cNvPicPr preferRelativeResize="0"/>
          <p:nvPr/>
        </p:nvPicPr>
        <p:blipFill rotWithShape="1">
          <a:blip r:embed="rId4">
            <a:alphaModFix/>
          </a:blip>
          <a:srcRect b="0" l="0" r="0" t="0"/>
          <a:stretch/>
        </p:blipFill>
        <p:spPr>
          <a:xfrm>
            <a:off x="6286500" y="1362075"/>
            <a:ext cx="5334000" cy="3810000"/>
          </a:xfrm>
          <a:prstGeom prst="rect">
            <a:avLst/>
          </a:prstGeom>
          <a:noFill/>
          <a:ln>
            <a:noFill/>
          </a:ln>
        </p:spPr>
      </p:pic>
      <p:sp>
        <p:nvSpPr>
          <p:cNvPr id="125" name="Google Shape;125;p17"/>
          <p:cNvSpPr txBox="1"/>
          <p:nvPr/>
        </p:nvSpPr>
        <p:spPr>
          <a:xfrm>
            <a:off x="571500" y="1571625"/>
            <a:ext cx="5334000" cy="6286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650" u="none" cap="none" strike="noStrike">
                <a:solidFill>
                  <a:srgbClr val="334155"/>
                </a:solidFill>
                <a:latin typeface="DM Sans"/>
                <a:ea typeface="DM Sans"/>
                <a:cs typeface="DM Sans"/>
                <a:sym typeface="DM Sans"/>
              </a:rPr>
              <a:t>Explaining unique Eastern concepts to cross-cultural patients:</a:t>
            </a:r>
            <a:endParaRPr/>
          </a:p>
        </p:txBody>
      </p:sp>
      <p:sp>
        <p:nvSpPr>
          <p:cNvPr id="126" name="Google Shape;126;p17"/>
          <p:cNvSpPr txBox="1"/>
          <p:nvPr/>
        </p:nvSpPr>
        <p:spPr>
          <a:xfrm>
            <a:off x="571500" y="3609975"/>
            <a:ext cx="5334000" cy="3143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50" u="none" cap="none" strike="noStrike">
                <a:solidFill>
                  <a:srgbClr val="334155"/>
                </a:solidFill>
                <a:latin typeface="DM Sans"/>
                <a:ea typeface="DM Sans"/>
                <a:cs typeface="DM Sans"/>
                <a:sym typeface="DM Sans"/>
              </a:rPr>
              <a:t>Goal:</a:t>
            </a:r>
            <a:r>
              <a:rPr b="0" i="0" lang="en-US" sz="1650" u="none" cap="none" strike="noStrike">
                <a:solidFill>
                  <a:srgbClr val="334155"/>
                </a:solidFill>
                <a:latin typeface="DM Sans"/>
                <a:ea typeface="DM Sans"/>
                <a:cs typeface="DM Sans"/>
                <a:sym typeface="DM Sans"/>
              </a:rPr>
              <a:t> Ensure safety, reduce anxiety, and build trust.</a:t>
            </a:r>
            <a:endParaRPr/>
          </a:p>
        </p:txBody>
      </p:sp>
      <p:sp>
        <p:nvSpPr>
          <p:cNvPr id="127" name="Google Shape;127;p17"/>
          <p:cNvSpPr txBox="1"/>
          <p:nvPr/>
        </p:nvSpPr>
        <p:spPr>
          <a:xfrm>
            <a:off x="742950" y="2409825"/>
            <a:ext cx="114300"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4155"/>
                </a:solidFill>
                <a:latin typeface="DM Sans"/>
                <a:ea typeface="DM Sans"/>
                <a:cs typeface="DM Sans"/>
                <a:sym typeface="DM Sans"/>
              </a:rPr>
              <a:t>○</a:t>
            </a:r>
            <a:endParaRPr/>
          </a:p>
        </p:txBody>
      </p:sp>
      <p:sp>
        <p:nvSpPr>
          <p:cNvPr id="128" name="Google Shape;128;p17"/>
          <p:cNvSpPr txBox="1"/>
          <p:nvPr/>
        </p:nvSpPr>
        <p:spPr>
          <a:xfrm>
            <a:off x="857250" y="2409825"/>
            <a:ext cx="5048250" cy="285750"/>
          </a:xfrm>
          <a:prstGeom prst="rect">
            <a:avLst/>
          </a:prstGeom>
          <a:noFill/>
          <a:ln>
            <a:noFill/>
          </a:ln>
        </p:spPr>
        <p:txBody>
          <a:bodyPr anchorCtr="0" anchor="t" bIns="0" lIns="114300" spcFirstLastPara="1" rIns="0" wrap="square" tIns="0">
            <a:spAutoFit/>
          </a:bodyPr>
          <a:lstStyle/>
          <a:p>
            <a:pPr indent="0" lvl="0" marL="0" marR="0" rtl="0" algn="l">
              <a:lnSpc>
                <a:spcPct val="150000"/>
              </a:lnSpc>
              <a:spcBef>
                <a:spcPts val="0"/>
              </a:spcBef>
              <a:spcAft>
                <a:spcPts val="0"/>
              </a:spcAft>
              <a:buNone/>
            </a:pPr>
            <a:r>
              <a:rPr b="1" i="0" lang="en-US" sz="1500" u="none" cap="none" strike="noStrike">
                <a:solidFill>
                  <a:srgbClr val="334155"/>
                </a:solidFill>
                <a:latin typeface="DM Sans"/>
                <a:ea typeface="DM Sans"/>
                <a:cs typeface="DM Sans"/>
                <a:sym typeface="DM Sans"/>
              </a:rPr>
              <a:t>Qi</a:t>
            </a:r>
            <a:r>
              <a:rPr b="0" i="0" lang="en-US" sz="1500" u="none" cap="none" strike="noStrike">
                <a:solidFill>
                  <a:srgbClr val="334155"/>
                </a:solidFill>
                <a:latin typeface="DM Sans"/>
                <a:ea typeface="DM Sans"/>
                <a:cs typeface="DM Sans"/>
                <a:sym typeface="DM Sans"/>
              </a:rPr>
              <a:t> (Energy flow)</a:t>
            </a:r>
            <a:endParaRPr/>
          </a:p>
        </p:txBody>
      </p:sp>
      <p:sp>
        <p:nvSpPr>
          <p:cNvPr id="129" name="Google Shape;129;p17"/>
          <p:cNvSpPr txBox="1"/>
          <p:nvPr/>
        </p:nvSpPr>
        <p:spPr>
          <a:xfrm>
            <a:off x="742950" y="2771775"/>
            <a:ext cx="114300"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4155"/>
                </a:solidFill>
                <a:latin typeface="DM Sans"/>
                <a:ea typeface="DM Sans"/>
                <a:cs typeface="DM Sans"/>
                <a:sym typeface="DM Sans"/>
              </a:rPr>
              <a:t>○</a:t>
            </a:r>
            <a:endParaRPr/>
          </a:p>
        </p:txBody>
      </p:sp>
      <p:sp>
        <p:nvSpPr>
          <p:cNvPr id="130" name="Google Shape;130;p17"/>
          <p:cNvSpPr txBox="1"/>
          <p:nvPr/>
        </p:nvSpPr>
        <p:spPr>
          <a:xfrm>
            <a:off x="857250" y="2771775"/>
            <a:ext cx="5048250" cy="285750"/>
          </a:xfrm>
          <a:prstGeom prst="rect">
            <a:avLst/>
          </a:prstGeom>
          <a:noFill/>
          <a:ln>
            <a:noFill/>
          </a:ln>
        </p:spPr>
        <p:txBody>
          <a:bodyPr anchorCtr="0" anchor="t" bIns="0" lIns="114300" spcFirstLastPara="1" rIns="0" wrap="square" tIns="0">
            <a:spAutoFit/>
          </a:bodyPr>
          <a:lstStyle/>
          <a:p>
            <a:pPr indent="0" lvl="0" marL="0" marR="0" rtl="0" algn="l">
              <a:lnSpc>
                <a:spcPct val="150000"/>
              </a:lnSpc>
              <a:spcBef>
                <a:spcPts val="0"/>
              </a:spcBef>
              <a:spcAft>
                <a:spcPts val="0"/>
              </a:spcAft>
              <a:buNone/>
            </a:pPr>
            <a:r>
              <a:rPr b="1" i="0" lang="en-US" sz="1500" u="none" cap="none" strike="noStrike">
                <a:solidFill>
                  <a:srgbClr val="334155"/>
                </a:solidFill>
                <a:latin typeface="DM Sans"/>
                <a:ea typeface="DM Sans"/>
                <a:cs typeface="DM Sans"/>
                <a:sym typeface="DM Sans"/>
              </a:rPr>
              <a:t>Meridians</a:t>
            </a:r>
            <a:r>
              <a:rPr b="0" i="0" lang="en-US" sz="1500" u="none" cap="none" strike="noStrike">
                <a:solidFill>
                  <a:srgbClr val="334155"/>
                </a:solidFill>
                <a:latin typeface="DM Sans"/>
                <a:ea typeface="DM Sans"/>
                <a:cs typeface="DM Sans"/>
                <a:sym typeface="DM Sans"/>
              </a:rPr>
              <a:t> (Energy pathways)</a:t>
            </a:r>
            <a:endParaRPr/>
          </a:p>
        </p:txBody>
      </p:sp>
      <p:sp>
        <p:nvSpPr>
          <p:cNvPr id="131" name="Google Shape;131;p17"/>
          <p:cNvSpPr txBox="1"/>
          <p:nvPr/>
        </p:nvSpPr>
        <p:spPr>
          <a:xfrm>
            <a:off x="742950" y="3133725"/>
            <a:ext cx="114300" cy="2857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4155"/>
                </a:solidFill>
                <a:latin typeface="DM Sans"/>
                <a:ea typeface="DM Sans"/>
                <a:cs typeface="DM Sans"/>
                <a:sym typeface="DM Sans"/>
              </a:rPr>
              <a:t>○</a:t>
            </a:r>
            <a:endParaRPr/>
          </a:p>
        </p:txBody>
      </p:sp>
      <p:sp>
        <p:nvSpPr>
          <p:cNvPr id="132" name="Google Shape;132;p17"/>
          <p:cNvSpPr txBox="1"/>
          <p:nvPr/>
        </p:nvSpPr>
        <p:spPr>
          <a:xfrm>
            <a:off x="857250" y="3133725"/>
            <a:ext cx="5048250" cy="285750"/>
          </a:xfrm>
          <a:prstGeom prst="rect">
            <a:avLst/>
          </a:prstGeom>
          <a:noFill/>
          <a:ln>
            <a:noFill/>
          </a:ln>
        </p:spPr>
        <p:txBody>
          <a:bodyPr anchorCtr="0" anchor="t" bIns="0" lIns="114300" spcFirstLastPara="1" rIns="0" wrap="square" tIns="0">
            <a:spAutoFit/>
          </a:bodyPr>
          <a:lstStyle/>
          <a:p>
            <a:pPr indent="0" lvl="0" marL="0" marR="0" rtl="0" algn="l">
              <a:lnSpc>
                <a:spcPct val="150000"/>
              </a:lnSpc>
              <a:spcBef>
                <a:spcPts val="0"/>
              </a:spcBef>
              <a:spcAft>
                <a:spcPts val="0"/>
              </a:spcAft>
              <a:buNone/>
            </a:pPr>
            <a:r>
              <a:rPr b="1" i="0" lang="en-US" sz="1500" u="none" cap="none" strike="noStrike">
                <a:solidFill>
                  <a:srgbClr val="334155"/>
                </a:solidFill>
                <a:latin typeface="DM Sans"/>
                <a:ea typeface="DM Sans"/>
                <a:cs typeface="DM Sans"/>
                <a:sym typeface="DM Sans"/>
              </a:rPr>
              <a:t>De Qi</a:t>
            </a:r>
            <a:r>
              <a:rPr b="0" i="0" lang="en-US" sz="1500" u="none" cap="none" strike="noStrike">
                <a:solidFill>
                  <a:srgbClr val="334155"/>
                </a:solidFill>
                <a:latin typeface="DM Sans"/>
                <a:ea typeface="DM Sans"/>
                <a:cs typeface="DM Sans"/>
                <a:sym typeface="DM Sans"/>
              </a:rPr>
              <a:t> (Acupuncture sensation)</a:t>
            </a:r>
            <a:endParaRPr/>
          </a:p>
        </p:txBody>
      </p:sp>
      <p:pic>
        <p:nvPicPr>
          <p:cNvPr descr="image.png" id="133" name="Google Shape;133;p17"/>
          <p:cNvPicPr preferRelativeResize="0"/>
          <p:nvPr/>
        </p:nvPicPr>
        <p:blipFill rotWithShape="1">
          <a:blip r:embed="rId5">
            <a:alphaModFix/>
          </a:blip>
          <a:srcRect b="0" l="0" r="0" t="0"/>
          <a:stretch/>
        </p:blipFill>
        <p:spPr>
          <a:xfrm>
            <a:off x="6286500" y="1362075"/>
            <a:ext cx="5334000" cy="3810000"/>
          </a:xfrm>
          <a:prstGeom prst="rect">
            <a:avLst/>
          </a:prstGeom>
          <a:noFill/>
          <a:ln>
            <a:noFill/>
          </a:ln>
        </p:spPr>
      </p:pic>
      <p:sp>
        <p:nvSpPr>
          <p:cNvPr id="134" name="Google Shape;134;p17"/>
          <p:cNvSpPr txBox="1"/>
          <p:nvPr/>
        </p:nvSpPr>
        <p:spPr>
          <a:xfrm>
            <a:off x="571500" y="3810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Specific Needs of Acupuncturists</a:t>
            </a:r>
            <a:endParaRPr/>
          </a:p>
        </p:txBody>
      </p:sp>
      <p:sp>
        <p:nvSpPr>
          <p:cNvPr id="135" name="Google Shape;135;p17"/>
          <p:cNvSpPr/>
          <p:nvPr/>
        </p:nvSpPr>
        <p:spPr>
          <a:xfrm>
            <a:off x="571500" y="1047750"/>
            <a:ext cx="11049000" cy="28575"/>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9" name="Shape 139"/>
        <p:cNvGrpSpPr/>
        <p:nvPr/>
      </p:nvGrpSpPr>
      <p:grpSpPr>
        <a:xfrm>
          <a:off x="0" y="0"/>
          <a:ext cx="0" cy="0"/>
          <a:chOff x="0" y="0"/>
          <a:chExt cx="0" cy="0"/>
        </a:xfrm>
      </p:grpSpPr>
      <p:pic>
        <p:nvPicPr>
          <p:cNvPr descr="image.png" id="140" name="Google Shape;140;p1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41" name="Google Shape;141;p18"/>
          <p:cNvPicPr preferRelativeResize="0"/>
          <p:nvPr/>
        </p:nvPicPr>
        <p:blipFill rotWithShape="1">
          <a:blip r:embed="rId4">
            <a:alphaModFix/>
          </a:blip>
          <a:srcRect b="0" l="0" r="0" t="0"/>
          <a:stretch/>
        </p:blipFill>
        <p:spPr>
          <a:xfrm>
            <a:off x="571500" y="1743075"/>
            <a:ext cx="5381625" cy="2695575"/>
          </a:xfrm>
          <a:prstGeom prst="rect">
            <a:avLst/>
          </a:prstGeom>
          <a:noFill/>
          <a:ln>
            <a:noFill/>
          </a:ln>
        </p:spPr>
      </p:pic>
      <p:pic>
        <p:nvPicPr>
          <p:cNvPr descr="image.png" id="142" name="Google Shape;142;p18"/>
          <p:cNvPicPr preferRelativeResize="0"/>
          <p:nvPr/>
        </p:nvPicPr>
        <p:blipFill rotWithShape="1">
          <a:blip r:embed="rId5">
            <a:alphaModFix/>
          </a:blip>
          <a:srcRect b="0" l="0" r="0" t="0"/>
          <a:stretch/>
        </p:blipFill>
        <p:spPr>
          <a:xfrm>
            <a:off x="6238875" y="1743075"/>
            <a:ext cx="5381625" cy="2695575"/>
          </a:xfrm>
          <a:prstGeom prst="rect">
            <a:avLst/>
          </a:prstGeom>
          <a:noFill/>
          <a:ln>
            <a:noFill/>
          </a:ln>
        </p:spPr>
      </p:pic>
      <p:sp>
        <p:nvSpPr>
          <p:cNvPr id="143" name="Google Shape;143;p18"/>
          <p:cNvSpPr txBox="1"/>
          <p:nvPr/>
        </p:nvSpPr>
        <p:spPr>
          <a:xfrm>
            <a:off x="2547223" y="2828925"/>
            <a:ext cx="1430178"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1E293B"/>
                </a:solidFill>
                <a:latin typeface="Merriweather"/>
                <a:ea typeface="Merriweather"/>
                <a:cs typeface="Merriweather"/>
                <a:sym typeface="Merriweather"/>
              </a:rPr>
              <a:t>Investigate</a:t>
            </a:r>
            <a:endParaRPr/>
          </a:p>
        </p:txBody>
      </p:sp>
      <p:sp>
        <p:nvSpPr>
          <p:cNvPr id="144" name="Google Shape;144;p18"/>
          <p:cNvSpPr txBox="1"/>
          <p:nvPr/>
        </p:nvSpPr>
        <p:spPr>
          <a:xfrm>
            <a:off x="771525" y="3457575"/>
            <a:ext cx="4981575" cy="5143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334155"/>
                </a:solidFill>
                <a:latin typeface="DM Sans"/>
                <a:ea typeface="DM Sans"/>
                <a:cs typeface="DM Sans"/>
                <a:sym typeface="DM Sans"/>
              </a:rPr>
              <a:t>To investigate the specific EMP needs of Japanese acupuncturists.</a:t>
            </a:r>
            <a:endParaRPr/>
          </a:p>
        </p:txBody>
      </p:sp>
      <p:sp>
        <p:nvSpPr>
          <p:cNvPr id="145" name="Google Shape;145;p18"/>
          <p:cNvSpPr txBox="1"/>
          <p:nvPr/>
        </p:nvSpPr>
        <p:spPr>
          <a:xfrm>
            <a:off x="8384619" y="2828925"/>
            <a:ext cx="1090136" cy="314325"/>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950" u="none" cap="none" strike="noStrike">
                <a:solidFill>
                  <a:srgbClr val="1E293B"/>
                </a:solidFill>
                <a:latin typeface="Merriweather"/>
                <a:ea typeface="Merriweather"/>
                <a:cs typeface="Merriweather"/>
                <a:sym typeface="Merriweather"/>
              </a:rPr>
              <a:t>Evaluate</a:t>
            </a:r>
            <a:endParaRPr/>
          </a:p>
        </p:txBody>
      </p:sp>
      <p:sp>
        <p:nvSpPr>
          <p:cNvPr id="146" name="Google Shape;146;p18"/>
          <p:cNvSpPr txBox="1"/>
          <p:nvPr/>
        </p:nvSpPr>
        <p:spPr>
          <a:xfrm>
            <a:off x="6438900" y="3457575"/>
            <a:ext cx="4981575" cy="5143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350" u="none" cap="none" strike="noStrike">
                <a:solidFill>
                  <a:srgbClr val="334155"/>
                </a:solidFill>
                <a:latin typeface="DM Sans"/>
                <a:ea typeface="DM Sans"/>
                <a:cs typeface="DM Sans"/>
                <a:sym typeface="DM Sans"/>
              </a:rPr>
              <a:t>To evaluate the effectiveness of a specialized, 1-on-1 clinical English course based on role-playing.</a:t>
            </a:r>
            <a:endParaRPr/>
          </a:p>
        </p:txBody>
      </p:sp>
      <p:pic>
        <p:nvPicPr>
          <p:cNvPr descr="image.png" id="147" name="Google Shape;147;p18"/>
          <p:cNvPicPr preferRelativeResize="0"/>
          <p:nvPr/>
        </p:nvPicPr>
        <p:blipFill rotWithShape="1">
          <a:blip r:embed="rId6">
            <a:alphaModFix/>
          </a:blip>
          <a:srcRect b="0" l="0" r="0" t="0"/>
          <a:stretch/>
        </p:blipFill>
        <p:spPr>
          <a:xfrm>
            <a:off x="3033712" y="2095500"/>
            <a:ext cx="457200" cy="457200"/>
          </a:xfrm>
          <a:prstGeom prst="rect">
            <a:avLst/>
          </a:prstGeom>
          <a:noFill/>
          <a:ln>
            <a:noFill/>
          </a:ln>
        </p:spPr>
      </p:pic>
      <p:pic>
        <p:nvPicPr>
          <p:cNvPr descr="image.png" id="148" name="Google Shape;148;p18"/>
          <p:cNvPicPr preferRelativeResize="0"/>
          <p:nvPr/>
        </p:nvPicPr>
        <p:blipFill rotWithShape="1">
          <a:blip r:embed="rId7">
            <a:alphaModFix/>
          </a:blip>
          <a:srcRect b="0" l="0" r="0" t="0"/>
          <a:stretch/>
        </p:blipFill>
        <p:spPr>
          <a:xfrm>
            <a:off x="8729662" y="2095500"/>
            <a:ext cx="400050" cy="457200"/>
          </a:xfrm>
          <a:prstGeom prst="rect">
            <a:avLst/>
          </a:prstGeom>
          <a:noFill/>
          <a:ln>
            <a:noFill/>
          </a:ln>
        </p:spPr>
      </p:pic>
      <p:sp>
        <p:nvSpPr>
          <p:cNvPr id="149" name="Google Shape;149;p18"/>
          <p:cNvSpPr txBox="1"/>
          <p:nvPr/>
        </p:nvSpPr>
        <p:spPr>
          <a:xfrm>
            <a:off x="571500" y="3810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Objective of the Study</a:t>
            </a:r>
            <a:endParaRPr/>
          </a:p>
        </p:txBody>
      </p:sp>
      <p:sp>
        <p:nvSpPr>
          <p:cNvPr id="150" name="Google Shape;150;p18"/>
          <p:cNvSpPr/>
          <p:nvPr/>
        </p:nvSpPr>
        <p:spPr>
          <a:xfrm>
            <a:off x="571500" y="1047750"/>
            <a:ext cx="11049000" cy="28575"/>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4" name="Shape 154"/>
        <p:cNvGrpSpPr/>
        <p:nvPr/>
      </p:nvGrpSpPr>
      <p:grpSpPr>
        <a:xfrm>
          <a:off x="0" y="0"/>
          <a:ext cx="0" cy="0"/>
          <a:chOff x="0" y="0"/>
          <a:chExt cx="0" cy="0"/>
        </a:xfrm>
      </p:grpSpPr>
      <p:pic>
        <p:nvPicPr>
          <p:cNvPr descr="image.png" id="155" name="Google Shape;155;p1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56" name="Google Shape;156;p19"/>
          <p:cNvPicPr preferRelativeResize="0"/>
          <p:nvPr/>
        </p:nvPicPr>
        <p:blipFill rotWithShape="1">
          <a:blip r:embed="rId4">
            <a:alphaModFix/>
          </a:blip>
          <a:srcRect b="0" l="0" r="0" t="0"/>
          <a:stretch/>
        </p:blipFill>
        <p:spPr>
          <a:xfrm>
            <a:off x="571500" y="1114425"/>
            <a:ext cx="11049000" cy="5610225"/>
          </a:xfrm>
          <a:prstGeom prst="rect">
            <a:avLst/>
          </a:prstGeom>
          <a:noFill/>
          <a:ln>
            <a:noFill/>
          </a:ln>
        </p:spPr>
      </p:pic>
      <p:sp>
        <p:nvSpPr>
          <p:cNvPr id="157" name="Google Shape;157;p19"/>
          <p:cNvSpPr txBox="1"/>
          <p:nvPr/>
        </p:nvSpPr>
        <p:spPr>
          <a:xfrm>
            <a:off x="571500" y="1323975"/>
            <a:ext cx="5715000" cy="3143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50" u="none" cap="none" strike="noStrike">
                <a:solidFill>
                  <a:srgbClr val="334155"/>
                </a:solidFill>
                <a:latin typeface="DM Sans"/>
                <a:ea typeface="DM Sans"/>
                <a:cs typeface="DM Sans"/>
                <a:sym typeface="DM Sans"/>
              </a:rPr>
              <a:t>Target:</a:t>
            </a:r>
            <a:r>
              <a:rPr b="0" i="0" lang="en-US" sz="1650" u="none" cap="none" strike="noStrike">
                <a:solidFill>
                  <a:srgbClr val="334155"/>
                </a:solidFill>
                <a:latin typeface="DM Sans"/>
                <a:ea typeface="DM Sans"/>
                <a:cs typeface="DM Sans"/>
                <a:sym typeface="DM Sans"/>
              </a:rPr>
              <a:t> Japanese acupuncturists and massage therapists.</a:t>
            </a:r>
            <a:endParaRPr/>
          </a:p>
        </p:txBody>
      </p:sp>
      <p:sp>
        <p:nvSpPr>
          <p:cNvPr id="158" name="Google Shape;158;p19"/>
          <p:cNvSpPr txBox="1"/>
          <p:nvPr/>
        </p:nvSpPr>
        <p:spPr>
          <a:xfrm>
            <a:off x="571500" y="2057400"/>
            <a:ext cx="4981575" cy="31432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650" u="none" cap="none" strike="noStrike">
                <a:solidFill>
                  <a:srgbClr val="334155"/>
                </a:solidFill>
                <a:latin typeface="DM Sans"/>
                <a:ea typeface="DM Sans"/>
                <a:cs typeface="DM Sans"/>
                <a:sym typeface="DM Sans"/>
              </a:rPr>
              <a:t>Surveys:</a:t>
            </a:r>
            <a:r>
              <a:rPr b="0" i="0" lang="en-US" sz="1650" u="none" cap="none" strike="noStrike">
                <a:solidFill>
                  <a:srgbClr val="334155"/>
                </a:solidFill>
                <a:latin typeface="DM Sans"/>
                <a:ea typeface="DM Sans"/>
                <a:cs typeface="DM Sans"/>
                <a:sym typeface="DM Sans"/>
              </a:rPr>
              <a:t> Pre-course (n=13) and Post-course (n=11).</a:t>
            </a:r>
            <a:endParaRPr/>
          </a:p>
        </p:txBody>
      </p:sp>
      <p:sp>
        <p:nvSpPr>
          <p:cNvPr id="159" name="Google Shape;159;p19"/>
          <p:cNvSpPr txBox="1"/>
          <p:nvPr/>
        </p:nvSpPr>
        <p:spPr>
          <a:xfrm>
            <a:off x="571500" y="2867025"/>
            <a:ext cx="4750593" cy="38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u="none" cap="none" strike="noStrike">
                <a:solidFill>
                  <a:srgbClr val="1E293B"/>
                </a:solidFill>
                <a:latin typeface="Merriweather"/>
                <a:ea typeface="Merriweather"/>
                <a:cs typeface="Merriweather"/>
                <a:sym typeface="Merriweather"/>
              </a:rPr>
              <a:t>Initial English Speaking Level</a:t>
            </a:r>
            <a:endParaRPr/>
          </a:p>
        </p:txBody>
      </p:sp>
      <p:sp>
        <p:nvSpPr>
          <p:cNvPr id="160" name="Google Shape;160;p19"/>
          <p:cNvSpPr txBox="1"/>
          <p:nvPr/>
        </p:nvSpPr>
        <p:spPr>
          <a:xfrm>
            <a:off x="571500" y="13335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Participants &amp; Methodology</a:t>
            </a:r>
            <a:endParaRPr/>
          </a:p>
        </p:txBody>
      </p:sp>
      <p:sp>
        <p:nvSpPr>
          <p:cNvPr id="161" name="Google Shape;161;p19"/>
          <p:cNvSpPr/>
          <p:nvPr/>
        </p:nvSpPr>
        <p:spPr>
          <a:xfrm>
            <a:off x="571500" y="800100"/>
            <a:ext cx="11049000" cy="28575"/>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5" name="Shape 165"/>
        <p:cNvGrpSpPr/>
        <p:nvPr/>
      </p:nvGrpSpPr>
      <p:grpSpPr>
        <a:xfrm>
          <a:off x="0" y="0"/>
          <a:ext cx="0" cy="0"/>
          <a:chOff x="0" y="0"/>
          <a:chExt cx="0" cy="0"/>
        </a:xfrm>
      </p:grpSpPr>
      <p:pic>
        <p:nvPicPr>
          <p:cNvPr descr="image.png" id="166" name="Google Shape;166;p20"/>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67" name="Google Shape;167;p20"/>
          <p:cNvPicPr preferRelativeResize="0"/>
          <p:nvPr/>
        </p:nvPicPr>
        <p:blipFill rotWithShape="1">
          <a:blip r:embed="rId4">
            <a:alphaModFix/>
          </a:blip>
          <a:srcRect b="0" l="0" r="0" t="0"/>
          <a:stretch/>
        </p:blipFill>
        <p:spPr>
          <a:xfrm>
            <a:off x="6286500" y="1362075"/>
            <a:ext cx="5334000" cy="3810000"/>
          </a:xfrm>
          <a:prstGeom prst="rect">
            <a:avLst/>
          </a:prstGeom>
          <a:noFill/>
          <a:ln>
            <a:noFill/>
          </a:ln>
        </p:spPr>
      </p:pic>
      <p:sp>
        <p:nvSpPr>
          <p:cNvPr id="168" name="Google Shape;168;p20"/>
          <p:cNvSpPr txBox="1"/>
          <p:nvPr/>
        </p:nvSpPr>
        <p:spPr>
          <a:xfrm>
            <a:off x="952500" y="1362075"/>
            <a:ext cx="4953000" cy="3429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800" u="none" cap="none" strike="noStrike">
                <a:solidFill>
                  <a:srgbClr val="0F172A"/>
                </a:solidFill>
                <a:latin typeface="DM Sans"/>
                <a:ea typeface="DM Sans"/>
                <a:cs typeface="DM Sans"/>
                <a:sym typeface="DM Sans"/>
              </a:rPr>
              <a:t>Format:</a:t>
            </a:r>
            <a:r>
              <a:rPr b="0" i="0" lang="en-US" sz="1800" u="none" cap="none" strike="noStrike">
                <a:solidFill>
                  <a:srgbClr val="334155"/>
                </a:solidFill>
                <a:latin typeface="DM Sans"/>
                <a:ea typeface="DM Sans"/>
                <a:cs typeface="DM Sans"/>
                <a:sym typeface="DM Sans"/>
              </a:rPr>
              <a:t> 1-on-1 online sessions.</a:t>
            </a:r>
            <a:endParaRPr/>
          </a:p>
        </p:txBody>
      </p:sp>
      <p:sp>
        <p:nvSpPr>
          <p:cNvPr id="169" name="Google Shape;169;p20"/>
          <p:cNvSpPr txBox="1"/>
          <p:nvPr/>
        </p:nvSpPr>
        <p:spPr>
          <a:xfrm>
            <a:off x="952500" y="1943100"/>
            <a:ext cx="4953000" cy="685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800" u="none" cap="none" strike="noStrike">
                <a:solidFill>
                  <a:srgbClr val="0F172A"/>
                </a:solidFill>
                <a:latin typeface="DM Sans"/>
                <a:ea typeface="DM Sans"/>
                <a:cs typeface="DM Sans"/>
                <a:sym typeface="DM Sans"/>
              </a:rPr>
              <a:t>Volume:</a:t>
            </a:r>
            <a:r>
              <a:rPr b="0" i="0" lang="en-US" sz="1800" u="none" cap="none" strike="noStrike">
                <a:solidFill>
                  <a:srgbClr val="334155"/>
                </a:solidFill>
                <a:latin typeface="DM Sans"/>
                <a:ea typeface="DM Sans"/>
                <a:cs typeface="DM Sans"/>
                <a:sym typeface="DM Sans"/>
              </a:rPr>
              <a:t> 45 minutes/lesson, twice a week (Total: 30 lessons).</a:t>
            </a:r>
            <a:endParaRPr/>
          </a:p>
        </p:txBody>
      </p:sp>
      <p:sp>
        <p:nvSpPr>
          <p:cNvPr id="170" name="Google Shape;170;p20"/>
          <p:cNvSpPr txBox="1"/>
          <p:nvPr/>
        </p:nvSpPr>
        <p:spPr>
          <a:xfrm>
            <a:off x="952500" y="2867025"/>
            <a:ext cx="4953000" cy="12763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800" u="none" cap="none" strike="noStrike">
                <a:solidFill>
                  <a:srgbClr val="0F172A"/>
                </a:solidFill>
                <a:latin typeface="DM Sans"/>
                <a:ea typeface="DM Sans"/>
                <a:cs typeface="DM Sans"/>
                <a:sym typeface="DM Sans"/>
              </a:rPr>
              <a:t>Structure of a single lesson:</a:t>
            </a:r>
            <a:endParaRPr/>
          </a:p>
        </p:txBody>
      </p:sp>
      <p:pic>
        <p:nvPicPr>
          <p:cNvPr descr="image.png" id="171" name="Google Shape;171;p20"/>
          <p:cNvPicPr preferRelativeResize="0"/>
          <p:nvPr/>
        </p:nvPicPr>
        <p:blipFill rotWithShape="1">
          <a:blip r:embed="rId5">
            <a:alphaModFix/>
          </a:blip>
          <a:srcRect b="0" l="0" r="0" t="0"/>
          <a:stretch/>
        </p:blipFill>
        <p:spPr>
          <a:xfrm>
            <a:off x="571500" y="1400175"/>
            <a:ext cx="285750" cy="247650"/>
          </a:xfrm>
          <a:prstGeom prst="rect">
            <a:avLst/>
          </a:prstGeom>
          <a:noFill/>
          <a:ln>
            <a:noFill/>
          </a:ln>
        </p:spPr>
      </p:pic>
      <p:pic>
        <p:nvPicPr>
          <p:cNvPr descr="image.png" id="172" name="Google Shape;172;p20"/>
          <p:cNvPicPr preferRelativeResize="0"/>
          <p:nvPr/>
        </p:nvPicPr>
        <p:blipFill rotWithShape="1">
          <a:blip r:embed="rId6">
            <a:alphaModFix/>
          </a:blip>
          <a:srcRect b="0" l="0" r="0" t="0"/>
          <a:stretch/>
        </p:blipFill>
        <p:spPr>
          <a:xfrm>
            <a:off x="571500" y="1981200"/>
            <a:ext cx="228600" cy="247650"/>
          </a:xfrm>
          <a:prstGeom prst="rect">
            <a:avLst/>
          </a:prstGeom>
          <a:noFill/>
          <a:ln>
            <a:noFill/>
          </a:ln>
        </p:spPr>
      </p:pic>
      <p:pic>
        <p:nvPicPr>
          <p:cNvPr descr="image.png" id="173" name="Google Shape;173;p20"/>
          <p:cNvPicPr preferRelativeResize="0"/>
          <p:nvPr/>
        </p:nvPicPr>
        <p:blipFill rotWithShape="1">
          <a:blip r:embed="rId7">
            <a:alphaModFix/>
          </a:blip>
          <a:srcRect b="0" l="0" r="0" t="0"/>
          <a:stretch/>
        </p:blipFill>
        <p:spPr>
          <a:xfrm>
            <a:off x="571500" y="2905125"/>
            <a:ext cx="228600" cy="247650"/>
          </a:xfrm>
          <a:prstGeom prst="rect">
            <a:avLst/>
          </a:prstGeom>
          <a:noFill/>
          <a:ln>
            <a:noFill/>
          </a:ln>
        </p:spPr>
      </p:pic>
      <p:sp>
        <p:nvSpPr>
          <p:cNvPr id="174" name="Google Shape;174;p20"/>
          <p:cNvSpPr txBox="1"/>
          <p:nvPr/>
        </p:nvSpPr>
        <p:spPr>
          <a:xfrm>
            <a:off x="1153840" y="3238620"/>
            <a:ext cx="1143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4155"/>
                </a:solidFill>
                <a:latin typeface="DM Sans"/>
                <a:ea typeface="DM Sans"/>
                <a:cs typeface="DM Sans"/>
                <a:sym typeface="DM Sans"/>
              </a:rPr>
              <a:t>○</a:t>
            </a:r>
            <a:endParaRPr/>
          </a:p>
        </p:txBody>
      </p:sp>
      <p:sp>
        <p:nvSpPr>
          <p:cNvPr id="175" name="Google Shape;175;p20"/>
          <p:cNvSpPr txBox="1"/>
          <p:nvPr/>
        </p:nvSpPr>
        <p:spPr>
          <a:xfrm>
            <a:off x="1333500" y="3209925"/>
            <a:ext cx="7074000" cy="231000"/>
          </a:xfrm>
          <a:prstGeom prst="rect">
            <a:avLst/>
          </a:prstGeom>
          <a:noFill/>
          <a:ln>
            <a:noFill/>
          </a:ln>
        </p:spPr>
        <p:txBody>
          <a:bodyPr anchorCtr="0" anchor="t" bIns="0" lIns="11430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4155"/>
                </a:solidFill>
                <a:latin typeface="DM Sans"/>
                <a:ea typeface="DM Sans"/>
                <a:cs typeface="DM Sans"/>
                <a:sym typeface="DM Sans"/>
              </a:rPr>
              <a:t>First 15-20 min: Input of practical medical phrases.</a:t>
            </a:r>
            <a:endParaRPr/>
          </a:p>
        </p:txBody>
      </p:sp>
      <p:sp>
        <p:nvSpPr>
          <p:cNvPr id="176" name="Google Shape;176;p20"/>
          <p:cNvSpPr txBox="1"/>
          <p:nvPr/>
        </p:nvSpPr>
        <p:spPr>
          <a:xfrm>
            <a:off x="1153840" y="3886320"/>
            <a:ext cx="114300" cy="231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500" u="none" cap="none" strike="noStrike">
                <a:solidFill>
                  <a:srgbClr val="334155"/>
                </a:solidFill>
                <a:latin typeface="DM Sans"/>
                <a:ea typeface="DM Sans"/>
                <a:cs typeface="DM Sans"/>
                <a:sym typeface="DM Sans"/>
              </a:rPr>
              <a:t>○</a:t>
            </a:r>
            <a:endParaRPr/>
          </a:p>
        </p:txBody>
      </p:sp>
      <p:sp>
        <p:nvSpPr>
          <p:cNvPr id="177" name="Google Shape;177;p20"/>
          <p:cNvSpPr txBox="1"/>
          <p:nvPr/>
        </p:nvSpPr>
        <p:spPr>
          <a:xfrm>
            <a:off x="1333500" y="3857625"/>
            <a:ext cx="8695200" cy="231000"/>
          </a:xfrm>
          <a:prstGeom prst="rect">
            <a:avLst/>
          </a:prstGeom>
          <a:noFill/>
          <a:ln>
            <a:noFill/>
          </a:ln>
        </p:spPr>
        <p:txBody>
          <a:bodyPr anchorCtr="0" anchor="t" bIns="0" lIns="11430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334155"/>
                </a:solidFill>
                <a:latin typeface="DM Sans"/>
                <a:ea typeface="DM Sans"/>
                <a:cs typeface="DM Sans"/>
                <a:sym typeface="DM Sans"/>
              </a:rPr>
              <a:t>Remaining time: Intensive role-playing (Therapist &amp; Patient). 2 to 3 clinical cases per lesson.</a:t>
            </a:r>
            <a:endParaRPr/>
          </a:p>
        </p:txBody>
      </p:sp>
      <p:sp>
        <p:nvSpPr>
          <p:cNvPr id="178" name="Google Shape;178;p20"/>
          <p:cNvSpPr txBox="1"/>
          <p:nvPr/>
        </p:nvSpPr>
        <p:spPr>
          <a:xfrm>
            <a:off x="571500" y="3810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Course Design: "Therapist English"</a:t>
            </a:r>
            <a:endParaRPr/>
          </a:p>
        </p:txBody>
      </p:sp>
      <p:sp>
        <p:nvSpPr>
          <p:cNvPr id="179" name="Google Shape;179;p20"/>
          <p:cNvSpPr/>
          <p:nvPr/>
        </p:nvSpPr>
        <p:spPr>
          <a:xfrm>
            <a:off x="571500" y="1047750"/>
            <a:ext cx="11049000" cy="28575"/>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3" name="Shape 183"/>
        <p:cNvGrpSpPr/>
        <p:nvPr/>
      </p:nvGrpSpPr>
      <p:grpSpPr>
        <a:xfrm>
          <a:off x="0" y="0"/>
          <a:ext cx="0" cy="0"/>
          <a:chOff x="0" y="0"/>
          <a:chExt cx="0" cy="0"/>
        </a:xfrm>
      </p:grpSpPr>
      <p:pic>
        <p:nvPicPr>
          <p:cNvPr descr="image.png" id="184" name="Google Shape;184;p21"/>
          <p:cNvPicPr preferRelativeResize="0"/>
          <p:nvPr/>
        </p:nvPicPr>
        <p:blipFill rotWithShape="1">
          <a:blip r:embed="rId3">
            <a:alphaModFix/>
          </a:blip>
          <a:srcRect b="0" l="0" r="0" t="0"/>
          <a:stretch/>
        </p:blipFill>
        <p:spPr>
          <a:xfrm>
            <a:off x="0" y="-11"/>
            <a:ext cx="12192000" cy="6858000"/>
          </a:xfrm>
          <a:prstGeom prst="rect">
            <a:avLst/>
          </a:prstGeom>
          <a:noFill/>
          <a:ln>
            <a:noFill/>
          </a:ln>
        </p:spPr>
      </p:pic>
      <p:sp>
        <p:nvSpPr>
          <p:cNvPr id="185" name="Google Shape;185;p21"/>
          <p:cNvSpPr/>
          <p:nvPr/>
        </p:nvSpPr>
        <p:spPr>
          <a:xfrm>
            <a:off x="571500" y="1486751"/>
            <a:ext cx="11049000" cy="3067200"/>
          </a:xfrm>
          <a:prstGeom prst="roundRect">
            <a:avLst>
              <a:gd fmla="val 0" name="adj"/>
            </a:avLst>
          </a:prstGeom>
          <a:solidFill>
            <a:srgbClr val="FFFFFF"/>
          </a:solidFill>
          <a:ln cap="flat" cmpd="sng" w="9525">
            <a:solidFill>
              <a:srgbClr val="4A7DBA"/>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aphicFrame>
        <p:nvGraphicFramePr>
          <p:cNvPr id="186" name="Google Shape;186;p21"/>
          <p:cNvGraphicFramePr/>
          <p:nvPr/>
        </p:nvGraphicFramePr>
        <p:xfrm>
          <a:off x="571500" y="1486751"/>
          <a:ext cx="3000000" cy="3000000"/>
        </p:xfrm>
        <a:graphic>
          <a:graphicData uri="http://schemas.openxmlformats.org/drawingml/2006/table">
            <a:tbl>
              <a:tblPr bandRow="1" firstRow="1">
                <a:noFill/>
                <a:tableStyleId>{D3B9E11B-8789-4901-ABB3-8B0972D33A5E}</a:tableStyleId>
              </a:tblPr>
              <a:tblGrid>
                <a:gridCol w="2513400"/>
                <a:gridCol w="8535600"/>
              </a:tblGrid>
              <a:tr h="766750">
                <a:tc>
                  <a:txBody>
                    <a:bodyPr/>
                    <a:lstStyle/>
                    <a:p>
                      <a:pPr indent="0" lvl="0" marL="0" marR="0" rtl="0" algn="l">
                        <a:spcBef>
                          <a:spcPts val="0"/>
                        </a:spcBef>
                        <a:spcAft>
                          <a:spcPts val="0"/>
                        </a:spcAft>
                        <a:buNone/>
                      </a:pPr>
                      <a:r>
                        <a:rPr b="1" i="0" lang="en-US" sz="1650" u="none" cap="none" strike="noStrike">
                          <a:solidFill>
                            <a:srgbClr val="0F172A"/>
                          </a:solidFill>
                          <a:latin typeface="DM Sans"/>
                          <a:ea typeface="DM Sans"/>
                          <a:cs typeface="DM Sans"/>
                          <a:sym typeface="DM Sans"/>
                        </a:rPr>
                        <a:t>Concept (Japanese)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c>
                  <a:txBody>
                    <a:bodyPr/>
                    <a:lstStyle/>
                    <a:p>
                      <a:pPr indent="0" lvl="0" marL="0" marR="0" rtl="0" algn="l">
                        <a:spcBef>
                          <a:spcPts val="0"/>
                        </a:spcBef>
                        <a:spcAft>
                          <a:spcPts val="0"/>
                        </a:spcAft>
                        <a:buNone/>
                      </a:pPr>
                      <a:r>
                        <a:rPr b="1" i="0" lang="en-US" sz="1650" u="none" cap="none" strike="noStrike">
                          <a:solidFill>
                            <a:srgbClr val="0F172A"/>
                          </a:solidFill>
                          <a:latin typeface="DM Sans"/>
                          <a:ea typeface="DM Sans"/>
                          <a:cs typeface="DM Sans"/>
                          <a:sym typeface="DM Sans"/>
                        </a:rPr>
                        <a:t>Translated Phrase Used in Class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8FAFC"/>
                    </a:solidFill>
                  </a:tcPr>
                </a:tc>
              </a:tr>
              <a:tr h="766750">
                <a:tc>
                  <a:txBody>
                    <a:bodyPr/>
                    <a:lstStyle/>
                    <a:p>
                      <a:pPr indent="0" lvl="0" marL="0" rtl="0" algn="l">
                        <a:spcBef>
                          <a:spcPts val="0"/>
                        </a:spcBef>
                        <a:spcAft>
                          <a:spcPts val="0"/>
                        </a:spcAft>
                        <a:buSzPts val="1100"/>
                        <a:buNone/>
                      </a:pPr>
                      <a:r>
                        <a:rPr lang="en-US" sz="1650">
                          <a:solidFill>
                            <a:srgbClr val="334155"/>
                          </a:solidFill>
                          <a:latin typeface="DM Sans"/>
                          <a:ea typeface="DM Sans"/>
                          <a:cs typeface="DM Sans"/>
                          <a:sym typeface="DM Sans"/>
                        </a:rPr>
                        <a:t>tongue diagnosi</a:t>
                      </a:r>
                      <a:r>
                        <a:rPr lang="en-US" sz="1650">
                          <a:solidFill>
                            <a:srgbClr val="334155"/>
                          </a:solidFill>
                          <a:latin typeface="DM Sans"/>
                          <a:ea typeface="DM Sans"/>
                          <a:cs typeface="DM Sans"/>
                          <a:sym typeface="DM Sans"/>
                        </a:rPr>
                        <a:t>s</a:t>
                      </a:r>
                      <a:r>
                        <a:rPr b="0" i="0" lang="en-US" sz="1650" u="none" cap="none" strike="noStrike">
                          <a:solidFill>
                            <a:srgbClr val="334155"/>
                          </a:solidFill>
                          <a:latin typeface="DM Sans"/>
                          <a:ea typeface="DM Sans"/>
                          <a:cs typeface="DM Sans"/>
                          <a:sym typeface="DM Sans"/>
                        </a:rPr>
                        <a:t> (</a:t>
                      </a:r>
                      <a:r>
                        <a:rPr lang="en-US" sz="1650">
                          <a:solidFill>
                            <a:srgbClr val="334155"/>
                          </a:solidFill>
                          <a:latin typeface="DM Sans"/>
                          <a:ea typeface="DM Sans"/>
                          <a:cs typeface="DM Sans"/>
                          <a:sym typeface="DM Sans"/>
                        </a:rPr>
                        <a:t>舌診</a:t>
                      </a:r>
                      <a:r>
                        <a:rPr b="0" i="0" lang="en-US" sz="1650" u="none" cap="none" strike="noStrike">
                          <a:solidFill>
                            <a:srgbClr val="334155"/>
                          </a:solidFill>
                          <a:latin typeface="DM Sans"/>
                          <a:ea typeface="DM Sans"/>
                          <a:cs typeface="DM Sans"/>
                          <a:sym typeface="DM Sans"/>
                        </a:rPr>
                        <a: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650" u="none" cap="none" strike="noStrike">
                          <a:solidFill>
                            <a:srgbClr val="334155"/>
                          </a:solidFill>
                          <a:latin typeface="DM Sans"/>
                          <a:ea typeface="DM Sans"/>
                          <a:cs typeface="DM Sans"/>
                          <a:sym typeface="DM Sans"/>
                        </a:rPr>
                        <a:t>"</a:t>
                      </a:r>
                      <a:r>
                        <a:rPr lang="en-US" sz="1650">
                          <a:solidFill>
                            <a:srgbClr val="334155"/>
                          </a:solidFill>
                          <a:latin typeface="DM Sans"/>
                          <a:ea typeface="DM Sans"/>
                          <a:cs typeface="DM Sans"/>
                          <a:sym typeface="DM Sans"/>
                        </a:rPr>
                        <a:t>Please stick out your tongue for me.</a:t>
                      </a:r>
                      <a:r>
                        <a:rPr b="0" i="0" lang="en-US" sz="1650" u="none" cap="none" strike="noStrike">
                          <a:solidFill>
                            <a:srgbClr val="334155"/>
                          </a:solidFill>
                          <a:latin typeface="DM Sans"/>
                          <a:ea typeface="DM Sans"/>
                          <a:cs typeface="DM Sans"/>
                          <a:sym typeface="DM Sans"/>
                        </a:rPr>
                        <a: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66750">
                <a:tc>
                  <a:txBody>
                    <a:bodyPr/>
                    <a:lstStyle/>
                    <a:p>
                      <a:pPr indent="0" lvl="0" marL="0" marR="0" rtl="0" algn="l">
                        <a:spcBef>
                          <a:spcPts val="0"/>
                        </a:spcBef>
                        <a:spcAft>
                          <a:spcPts val="0"/>
                        </a:spcAft>
                        <a:buNone/>
                      </a:pPr>
                      <a:r>
                        <a:rPr b="0" i="0" lang="en-US" sz="1650" u="none" cap="none" strike="noStrike">
                          <a:solidFill>
                            <a:srgbClr val="334155"/>
                          </a:solidFill>
                          <a:latin typeface="DM Sans"/>
                          <a:ea typeface="DM Sans"/>
                          <a:cs typeface="DM Sans"/>
                          <a:sym typeface="DM Sans"/>
                        </a:rPr>
                        <a:t>De Qi (響き)</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650" u="none" cap="none" strike="noStrike">
                          <a:solidFill>
                            <a:srgbClr val="334155"/>
                          </a:solidFill>
                          <a:latin typeface="DM Sans"/>
                          <a:ea typeface="DM Sans"/>
                          <a:cs typeface="DM Sans"/>
                          <a:sym typeface="DM Sans"/>
                        </a:rPr>
                        <a:t>"Do you feel a heavy or dull sensation?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66775">
                <a:tc>
                  <a:txBody>
                    <a:bodyPr/>
                    <a:lstStyle/>
                    <a:p>
                      <a:pPr indent="0" lvl="0" marL="0" marR="0" rtl="0" algn="l">
                        <a:spcBef>
                          <a:spcPts val="0"/>
                        </a:spcBef>
                        <a:spcAft>
                          <a:spcPts val="0"/>
                        </a:spcAft>
                        <a:buNone/>
                      </a:pPr>
                      <a:r>
                        <a:rPr b="0" i="0" lang="en-US" sz="1650" u="none" cap="none" strike="noStrike">
                          <a:solidFill>
                            <a:srgbClr val="334155"/>
                          </a:solidFill>
                          <a:latin typeface="DM Sans"/>
                          <a:ea typeface="DM Sans"/>
                          <a:cs typeface="DM Sans"/>
                          <a:sym typeface="DM Sans"/>
                        </a:rPr>
                        <a:t>Moxa (お灸)</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650" u="none" cap="none" strike="noStrike">
                          <a:solidFill>
                            <a:srgbClr val="334155"/>
                          </a:solidFill>
                          <a:latin typeface="DM Sans"/>
                          <a:ea typeface="DM Sans"/>
                          <a:cs typeface="DM Sans"/>
                          <a:sym typeface="DM Sans"/>
                        </a:rPr>
                        <a:t>"I also suggest Moxa heat therapy to warm you."</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187" name="Google Shape;187;p21"/>
          <p:cNvSpPr/>
          <p:nvPr/>
        </p:nvSpPr>
        <p:spPr>
          <a:xfrm>
            <a:off x="571500" y="2082064"/>
            <a:ext cx="25134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8" name="Google Shape;188;p21"/>
          <p:cNvSpPr/>
          <p:nvPr/>
        </p:nvSpPr>
        <p:spPr>
          <a:xfrm>
            <a:off x="3084909" y="2082064"/>
            <a:ext cx="85356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9" name="Google Shape;189;p21"/>
          <p:cNvSpPr/>
          <p:nvPr/>
        </p:nvSpPr>
        <p:spPr>
          <a:xfrm>
            <a:off x="571500" y="3005989"/>
            <a:ext cx="25134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0" name="Google Shape;190;p21"/>
          <p:cNvSpPr/>
          <p:nvPr/>
        </p:nvSpPr>
        <p:spPr>
          <a:xfrm>
            <a:off x="3084909" y="3005989"/>
            <a:ext cx="85356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1" name="Google Shape;191;p21"/>
          <p:cNvSpPr/>
          <p:nvPr/>
        </p:nvSpPr>
        <p:spPr>
          <a:xfrm>
            <a:off x="571500" y="3929914"/>
            <a:ext cx="25134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2" name="Google Shape;192;p21"/>
          <p:cNvSpPr/>
          <p:nvPr/>
        </p:nvSpPr>
        <p:spPr>
          <a:xfrm>
            <a:off x="3084909" y="3929914"/>
            <a:ext cx="85356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3" name="Google Shape;193;p21"/>
          <p:cNvSpPr/>
          <p:nvPr/>
        </p:nvSpPr>
        <p:spPr>
          <a:xfrm>
            <a:off x="571500" y="4539514"/>
            <a:ext cx="25134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4" name="Google Shape;194;p21"/>
          <p:cNvSpPr/>
          <p:nvPr/>
        </p:nvSpPr>
        <p:spPr>
          <a:xfrm>
            <a:off x="3084909" y="4539514"/>
            <a:ext cx="8535600" cy="96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5" name="Google Shape;195;p21"/>
          <p:cNvSpPr txBox="1"/>
          <p:nvPr/>
        </p:nvSpPr>
        <p:spPr>
          <a:xfrm>
            <a:off x="571500" y="315177"/>
            <a:ext cx="11601600" cy="5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600" u="none" cap="none" strike="noStrike">
                <a:solidFill>
                  <a:srgbClr val="0F172A"/>
                </a:solidFill>
                <a:latin typeface="Merriweather"/>
                <a:ea typeface="Merriweather"/>
                <a:cs typeface="Merriweather"/>
                <a:sym typeface="Merriweather"/>
              </a:rPr>
              <a:t>Examples of "Cultural Translation"</a:t>
            </a:r>
            <a:endParaRPr/>
          </a:p>
        </p:txBody>
      </p:sp>
      <p:sp>
        <p:nvSpPr>
          <p:cNvPr id="196" name="Google Shape;196;p21"/>
          <p:cNvSpPr/>
          <p:nvPr/>
        </p:nvSpPr>
        <p:spPr>
          <a:xfrm>
            <a:off x="571500" y="981926"/>
            <a:ext cx="11049000" cy="285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2"/>
          <p:cNvSpPr/>
          <p:nvPr/>
        </p:nvSpPr>
        <p:spPr>
          <a:xfrm>
            <a:off x="0" y="0"/>
            <a:ext cx="12191700" cy="6858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2"/>
          <p:cNvSpPr/>
          <p:nvPr/>
        </p:nvSpPr>
        <p:spPr>
          <a:xfrm>
            <a:off x="0" y="0"/>
            <a:ext cx="121917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2"/>
          <p:cNvSpPr/>
          <p:nvPr/>
        </p:nvSpPr>
        <p:spPr>
          <a:xfrm>
            <a:off x="0" y="886054"/>
            <a:ext cx="12191700" cy="5591700"/>
          </a:xfrm>
          <a:prstGeom prst="rect">
            <a:avLst/>
          </a:prstGeom>
          <a:solidFill>
            <a:srgbClr val="F9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5" name="Google Shape;205;p22"/>
          <p:cNvPicPr preferRelativeResize="0"/>
          <p:nvPr/>
        </p:nvPicPr>
        <p:blipFill rotWithShape="1">
          <a:blip r:embed="rId3">
            <a:alphaModFix amt="30000"/>
          </a:blip>
          <a:srcRect b="0" l="0" r="0" t="0"/>
          <a:stretch/>
        </p:blipFill>
        <p:spPr>
          <a:xfrm>
            <a:off x="11354105" y="5639105"/>
            <a:ext cx="1218895" cy="1218895"/>
          </a:xfrm>
          <a:prstGeom prst="rect">
            <a:avLst/>
          </a:prstGeom>
          <a:noFill/>
          <a:ln>
            <a:noFill/>
          </a:ln>
        </p:spPr>
      </p:pic>
      <p:sp>
        <p:nvSpPr>
          <p:cNvPr id="206" name="Google Shape;206;p22"/>
          <p:cNvSpPr/>
          <p:nvPr/>
        </p:nvSpPr>
        <p:spPr>
          <a:xfrm>
            <a:off x="0" y="6476695"/>
            <a:ext cx="12191700" cy="381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2"/>
          <p:cNvSpPr/>
          <p:nvPr/>
        </p:nvSpPr>
        <p:spPr>
          <a:xfrm>
            <a:off x="0" y="6476695"/>
            <a:ext cx="12191700" cy="9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2"/>
          <p:cNvSpPr txBox="1"/>
          <p:nvPr/>
        </p:nvSpPr>
        <p:spPr>
          <a:xfrm>
            <a:off x="10767974" y="6605626"/>
            <a:ext cx="1058100" cy="133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900"/>
              <a:buFont typeface="Roboto"/>
              <a:buNone/>
            </a:pPr>
            <a:r>
              <a:rPr b="0" i="0" lang="en-US" sz="900" u="none" cap="none" strike="noStrike">
                <a:solidFill>
                  <a:srgbClr val="9CA3AF"/>
                </a:solidFill>
                <a:latin typeface="Roboto"/>
                <a:ea typeface="Roboto"/>
                <a:cs typeface="Roboto"/>
                <a:sym typeface="Roboto"/>
              </a:rPr>
              <a:t>©Therapist English</a:t>
            </a:r>
            <a:endParaRPr b="0" i="0" sz="900" u="none" cap="none" strike="noStrike">
              <a:solidFill>
                <a:schemeClr val="dk1"/>
              </a:solidFill>
              <a:latin typeface="Calibri"/>
              <a:ea typeface="Calibri"/>
              <a:cs typeface="Calibri"/>
              <a:sym typeface="Calibri"/>
            </a:endParaRPr>
          </a:p>
        </p:txBody>
      </p:sp>
      <p:sp>
        <p:nvSpPr>
          <p:cNvPr id="209" name="Google Shape;209;p22"/>
          <p:cNvSpPr/>
          <p:nvPr/>
        </p:nvSpPr>
        <p:spPr>
          <a:xfrm>
            <a:off x="0" y="0"/>
            <a:ext cx="12191700" cy="886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2"/>
          <p:cNvSpPr/>
          <p:nvPr/>
        </p:nvSpPr>
        <p:spPr>
          <a:xfrm>
            <a:off x="0" y="876910"/>
            <a:ext cx="12191700" cy="9000"/>
          </a:xfrm>
          <a:prstGeom prst="rect">
            <a:avLst/>
          </a:prstGeom>
          <a:solidFill>
            <a:srgbClr val="F3F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2"/>
          <p:cNvSpPr/>
          <p:nvPr/>
        </p:nvSpPr>
        <p:spPr>
          <a:xfrm>
            <a:off x="457200" y="390449"/>
            <a:ext cx="933600" cy="323700"/>
          </a:xfrm>
          <a:prstGeom prst="roundRect">
            <a:avLst>
              <a:gd fmla="val 282486" name="adj"/>
            </a:avLst>
          </a:prstGeom>
          <a:solidFill>
            <a:srgbClr val="FEF2F2"/>
          </a:solidFill>
          <a:ln cap="flat" cmpd="sng" w="12700">
            <a:solidFill>
              <a:srgbClr val="FEE2E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2"/>
          <p:cNvSpPr txBox="1"/>
          <p:nvPr/>
        </p:nvSpPr>
        <p:spPr>
          <a:xfrm>
            <a:off x="619049" y="457200"/>
            <a:ext cx="724200" cy="181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626"/>
              </a:buClr>
              <a:buSzPts val="1200"/>
              <a:buFont typeface="Roboto"/>
              <a:buNone/>
            </a:pPr>
            <a:r>
              <a:rPr b="1" i="0" lang="en-US" sz="1200" u="none" cap="none" strike="noStrike">
                <a:solidFill>
                  <a:srgbClr val="DC2626"/>
                </a:solidFill>
                <a:latin typeface="Roboto"/>
                <a:ea typeface="Roboto"/>
                <a:cs typeface="Roboto"/>
                <a:sym typeface="Roboto"/>
              </a:rPr>
              <a:t>Phrase </a:t>
            </a:r>
            <a:r>
              <a:rPr b="1" lang="en-US" sz="1200">
                <a:solidFill>
                  <a:srgbClr val="DC2626"/>
                </a:solidFill>
                <a:latin typeface="Roboto"/>
                <a:ea typeface="Roboto"/>
                <a:cs typeface="Roboto"/>
                <a:sym typeface="Roboto"/>
              </a:rPr>
              <a:t>2</a:t>
            </a:r>
            <a:endParaRPr b="0" i="0" sz="1200" u="none" cap="none" strike="noStrike">
              <a:solidFill>
                <a:schemeClr val="dk1"/>
              </a:solidFill>
              <a:latin typeface="Calibri"/>
              <a:ea typeface="Calibri"/>
              <a:cs typeface="Calibri"/>
              <a:sym typeface="Calibri"/>
            </a:endParaRPr>
          </a:p>
        </p:txBody>
      </p:sp>
      <p:sp>
        <p:nvSpPr>
          <p:cNvPr id="213" name="Google Shape;213;p22"/>
          <p:cNvSpPr txBox="1"/>
          <p:nvPr/>
        </p:nvSpPr>
        <p:spPr>
          <a:xfrm>
            <a:off x="1538021" y="381305"/>
            <a:ext cx="2415000" cy="333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i="0" lang="en-US" sz="2200" u="none" cap="none" strike="noStrike">
                <a:solidFill>
                  <a:srgbClr val="1F2937"/>
                </a:solidFill>
                <a:latin typeface="Roboto"/>
                <a:ea typeface="Roboto"/>
                <a:cs typeface="Roboto"/>
                <a:sym typeface="Roboto"/>
              </a:rPr>
              <a:t>Therapist Phrase</a:t>
            </a:r>
            <a:endParaRPr b="0" i="0" sz="2200" u="none" cap="none" strike="noStrike">
              <a:solidFill>
                <a:schemeClr val="dk1"/>
              </a:solidFill>
              <a:latin typeface="Calibri"/>
              <a:ea typeface="Calibri"/>
              <a:cs typeface="Calibri"/>
              <a:sym typeface="Calibri"/>
            </a:endParaRPr>
          </a:p>
        </p:txBody>
      </p:sp>
      <p:sp>
        <p:nvSpPr>
          <p:cNvPr id="214" name="Google Shape;214;p22"/>
          <p:cNvSpPr/>
          <p:nvPr/>
        </p:nvSpPr>
        <p:spPr>
          <a:xfrm>
            <a:off x="457200" y="1114654"/>
            <a:ext cx="11277300" cy="1410000"/>
          </a:xfrm>
          <a:prstGeom prst="roundRect">
            <a:avLst>
              <a:gd fmla="val 7011" name="adj"/>
            </a:avLst>
          </a:prstGeom>
          <a:solidFill>
            <a:srgbClr val="FFFFFF"/>
          </a:solidFill>
          <a:ln>
            <a:noFill/>
          </a:ln>
          <a:effectLst>
            <a:outerShdw blurRad="139700" rotWithShape="0" algn="bl" dir="5400000" dist="38100">
              <a:srgbClr val="000000">
                <a:alpha val="471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2"/>
          <p:cNvSpPr/>
          <p:nvPr/>
        </p:nvSpPr>
        <p:spPr>
          <a:xfrm>
            <a:off x="457200" y="1114654"/>
            <a:ext cx="75900" cy="1410000"/>
          </a:xfrm>
          <a:prstGeom prst="rect">
            <a:avLst/>
          </a:prstGeom>
          <a:solidFill>
            <a:srgbClr val="E60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6" name="Google Shape;216;p22"/>
          <p:cNvPicPr preferRelativeResize="0"/>
          <p:nvPr/>
        </p:nvPicPr>
        <p:blipFill rotWithShape="1">
          <a:blip r:embed="rId4">
            <a:alphaModFix/>
          </a:blip>
          <a:srcRect b="0" l="-741" r="-741" t="0"/>
          <a:stretch/>
        </p:blipFill>
        <p:spPr>
          <a:xfrm>
            <a:off x="838505" y="1457554"/>
            <a:ext cx="304495" cy="342900"/>
          </a:xfrm>
          <a:prstGeom prst="rect">
            <a:avLst/>
          </a:prstGeom>
          <a:noFill/>
          <a:ln>
            <a:noFill/>
          </a:ln>
        </p:spPr>
      </p:pic>
      <p:sp>
        <p:nvSpPr>
          <p:cNvPr id="217" name="Google Shape;217;p22"/>
          <p:cNvSpPr txBox="1"/>
          <p:nvPr/>
        </p:nvSpPr>
        <p:spPr>
          <a:xfrm>
            <a:off x="1371600" y="1410000"/>
            <a:ext cx="10062000" cy="523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700"/>
              <a:buFont typeface="Roboto"/>
              <a:buNone/>
            </a:pPr>
            <a:r>
              <a:rPr b="1" lang="en-US" sz="2700">
                <a:solidFill>
                  <a:srgbClr val="1F2937"/>
                </a:solidFill>
                <a:latin typeface="Roboto"/>
                <a:ea typeface="Roboto"/>
                <a:cs typeface="Roboto"/>
                <a:sym typeface="Roboto"/>
              </a:rPr>
              <a:t>Please stick out your tongue for me.</a:t>
            </a:r>
            <a:endParaRPr b="0" i="0" sz="2700" u="none" cap="none" strike="noStrike">
              <a:solidFill>
                <a:schemeClr val="dk1"/>
              </a:solidFill>
              <a:latin typeface="Calibri"/>
              <a:ea typeface="Calibri"/>
              <a:cs typeface="Calibri"/>
              <a:sym typeface="Calibri"/>
            </a:endParaRPr>
          </a:p>
        </p:txBody>
      </p:sp>
      <p:sp>
        <p:nvSpPr>
          <p:cNvPr id="218" name="Google Shape;218;p22"/>
          <p:cNvSpPr txBox="1"/>
          <p:nvPr/>
        </p:nvSpPr>
        <p:spPr>
          <a:xfrm>
            <a:off x="1371600" y="1933950"/>
            <a:ext cx="9982500" cy="267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B5563"/>
              </a:buClr>
              <a:buSzPts val="1800"/>
              <a:buFont typeface="Roboto"/>
              <a:buNone/>
            </a:pPr>
            <a:r>
              <a:rPr lang="en-US" sz="1800">
                <a:solidFill>
                  <a:srgbClr val="4B5563"/>
                </a:solidFill>
                <a:latin typeface="Roboto"/>
                <a:ea typeface="Roboto"/>
                <a:cs typeface="Roboto"/>
                <a:sym typeface="Roboto"/>
              </a:rPr>
              <a:t>舌を（私のために）出してください。</a:t>
            </a:r>
            <a:endParaRPr b="0" i="0" sz="1800" u="none" cap="none" strike="noStrike">
              <a:solidFill>
                <a:schemeClr val="dk1"/>
              </a:solidFill>
              <a:latin typeface="Calibri"/>
              <a:ea typeface="Calibri"/>
              <a:cs typeface="Calibri"/>
              <a:sym typeface="Calibri"/>
            </a:endParaRPr>
          </a:p>
        </p:txBody>
      </p:sp>
      <p:pic>
        <p:nvPicPr>
          <p:cNvPr descr="preencoded.png" id="219" name="Google Shape;219;p22"/>
          <p:cNvPicPr preferRelativeResize="0"/>
          <p:nvPr/>
        </p:nvPicPr>
        <p:blipFill rotWithShape="1">
          <a:blip r:embed="rId5">
            <a:alphaModFix/>
          </a:blip>
          <a:srcRect b="0" l="-130" r="-140" t="0"/>
          <a:stretch/>
        </p:blipFill>
        <p:spPr>
          <a:xfrm>
            <a:off x="457200" y="2771546"/>
            <a:ext cx="171907" cy="228600"/>
          </a:xfrm>
          <a:prstGeom prst="rect">
            <a:avLst/>
          </a:prstGeom>
          <a:noFill/>
          <a:ln>
            <a:noFill/>
          </a:ln>
        </p:spPr>
      </p:pic>
      <p:sp>
        <p:nvSpPr>
          <p:cNvPr id="220" name="Google Shape;220;p22"/>
          <p:cNvSpPr/>
          <p:nvPr/>
        </p:nvSpPr>
        <p:spPr>
          <a:xfrm>
            <a:off x="3887114" y="2881274"/>
            <a:ext cx="7848300" cy="9000"/>
          </a:xfrm>
          <a:prstGeom prst="rect">
            <a:avLst/>
          </a:prstGeom>
          <a:solidFill>
            <a:srgbClr val="D1D5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2"/>
          <p:cNvSpPr/>
          <p:nvPr/>
        </p:nvSpPr>
        <p:spPr>
          <a:xfrm>
            <a:off x="457200" y="3172054"/>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2"/>
          <p:cNvSpPr/>
          <p:nvPr/>
        </p:nvSpPr>
        <p:spPr>
          <a:xfrm>
            <a:off x="657454" y="3372307"/>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2"/>
          <p:cNvSpPr txBox="1"/>
          <p:nvPr/>
        </p:nvSpPr>
        <p:spPr>
          <a:xfrm>
            <a:off x="766267" y="3409798"/>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1</a:t>
            </a:r>
            <a:endParaRPr b="0" i="0" sz="1200" u="none" cap="none" strike="noStrike">
              <a:solidFill>
                <a:schemeClr val="dk1"/>
              </a:solidFill>
              <a:latin typeface="Calibri"/>
              <a:ea typeface="Calibri"/>
              <a:cs typeface="Calibri"/>
              <a:sym typeface="Calibri"/>
            </a:endParaRPr>
          </a:p>
        </p:txBody>
      </p:sp>
      <p:sp>
        <p:nvSpPr>
          <p:cNvPr id="224" name="Google Shape;224;p22"/>
          <p:cNvSpPr/>
          <p:nvPr/>
        </p:nvSpPr>
        <p:spPr>
          <a:xfrm>
            <a:off x="457200" y="4371746"/>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2"/>
          <p:cNvSpPr/>
          <p:nvPr/>
        </p:nvSpPr>
        <p:spPr>
          <a:xfrm>
            <a:off x="657454" y="4572000"/>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2"/>
          <p:cNvSpPr txBox="1"/>
          <p:nvPr/>
        </p:nvSpPr>
        <p:spPr>
          <a:xfrm>
            <a:off x="766267" y="4610405"/>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2</a:t>
            </a:r>
            <a:endParaRPr b="0" i="0" sz="1200" u="none" cap="none" strike="noStrike">
              <a:solidFill>
                <a:schemeClr val="dk1"/>
              </a:solidFill>
              <a:latin typeface="Calibri"/>
              <a:ea typeface="Calibri"/>
              <a:cs typeface="Calibri"/>
              <a:sym typeface="Calibri"/>
            </a:endParaRPr>
          </a:p>
        </p:txBody>
      </p:sp>
      <p:sp>
        <p:nvSpPr>
          <p:cNvPr id="227" name="Google Shape;227;p22"/>
          <p:cNvSpPr/>
          <p:nvPr/>
        </p:nvSpPr>
        <p:spPr>
          <a:xfrm>
            <a:off x="457200" y="5572354"/>
            <a:ext cx="11277300" cy="1047900"/>
          </a:xfrm>
          <a:prstGeom prst="roundRect">
            <a:avLst>
              <a:gd fmla="val 9519" name="adj"/>
            </a:avLst>
          </a:prstGeom>
          <a:solidFill>
            <a:srgbClr val="FFFFFF"/>
          </a:solidFill>
          <a:ln cap="flat" cmpd="sng" w="12700">
            <a:solidFill>
              <a:srgbClr val="E5E7EB"/>
            </a:solidFill>
            <a:prstDash val="solid"/>
            <a:round/>
            <a:headEnd len="sm" w="sm" type="none"/>
            <a:tailEnd len="sm" w="sm" type="none"/>
          </a:ln>
          <a:effectLst>
            <a:outerShdw blurRad="12700" rotWithShape="0" algn="bl" dir="16200000" dist="12700">
              <a:srgbClr val="000000">
                <a:alpha val="749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2"/>
          <p:cNvSpPr/>
          <p:nvPr/>
        </p:nvSpPr>
        <p:spPr>
          <a:xfrm>
            <a:off x="657454" y="5772607"/>
            <a:ext cx="304500" cy="304500"/>
          </a:xfrm>
          <a:prstGeom prst="roundRect">
            <a:avLst>
              <a:gd fmla="val 300300" name="adj"/>
            </a:avLst>
          </a:prstGeom>
          <a:noFill/>
          <a:ln cap="flat" cmpd="sng" w="12700">
            <a:solidFill>
              <a:srgbClr val="E5E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2"/>
          <p:cNvSpPr txBox="1"/>
          <p:nvPr/>
        </p:nvSpPr>
        <p:spPr>
          <a:xfrm>
            <a:off x="766267" y="5810098"/>
            <a:ext cx="2103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00000"/>
              </a:buClr>
              <a:buSzPts val="1200"/>
              <a:buFont typeface="Roboto"/>
              <a:buNone/>
            </a:pPr>
            <a:r>
              <a:rPr b="1" i="0" lang="en-US" sz="1200" u="none" cap="none" strike="noStrike">
                <a:solidFill>
                  <a:srgbClr val="000000"/>
                </a:solidFill>
                <a:latin typeface="Roboto"/>
                <a:ea typeface="Roboto"/>
                <a:cs typeface="Roboto"/>
                <a:sym typeface="Roboto"/>
              </a:rPr>
              <a:t>3</a:t>
            </a:r>
            <a:endParaRPr b="0" i="0" sz="1200" u="none" cap="none" strike="noStrike">
              <a:solidFill>
                <a:schemeClr val="dk1"/>
              </a:solidFill>
              <a:latin typeface="Calibri"/>
              <a:ea typeface="Calibri"/>
              <a:cs typeface="Calibri"/>
              <a:sym typeface="Calibri"/>
            </a:endParaRPr>
          </a:p>
        </p:txBody>
      </p:sp>
      <p:sp>
        <p:nvSpPr>
          <p:cNvPr id="230" name="Google Shape;230;p22"/>
          <p:cNvSpPr txBox="1"/>
          <p:nvPr/>
        </p:nvSpPr>
        <p:spPr>
          <a:xfrm>
            <a:off x="743407" y="2771546"/>
            <a:ext cx="3143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500"/>
              <a:buFont typeface="Roboto"/>
              <a:buNone/>
            </a:pPr>
            <a:r>
              <a:rPr b="1" i="0" lang="en-US" sz="1500" u="none" cap="none" strike="noStrike">
                <a:solidFill>
                  <a:srgbClr val="374151"/>
                </a:solidFill>
                <a:latin typeface="Roboto"/>
                <a:ea typeface="Roboto"/>
                <a:cs typeface="Roboto"/>
                <a:sym typeface="Roboto"/>
              </a:rPr>
              <a:t>類似フレーズ / Similar Expressions</a:t>
            </a:r>
            <a:endParaRPr b="0" i="0" sz="1500" u="none" cap="none" strike="noStrike">
              <a:solidFill>
                <a:schemeClr val="dk1"/>
              </a:solidFill>
              <a:latin typeface="Calibri"/>
              <a:ea typeface="Calibri"/>
              <a:cs typeface="Calibri"/>
              <a:sym typeface="Calibri"/>
            </a:endParaRPr>
          </a:p>
        </p:txBody>
      </p:sp>
      <p:sp>
        <p:nvSpPr>
          <p:cNvPr id="231" name="Google Shape;231;p22"/>
          <p:cNvSpPr txBox="1"/>
          <p:nvPr/>
        </p:nvSpPr>
        <p:spPr>
          <a:xfrm>
            <a:off x="1114650" y="3372300"/>
            <a:ext cx="10406700" cy="38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Show me your tongue, please.</a:t>
            </a:r>
            <a:endParaRPr b="1" sz="2200">
              <a:solidFill>
                <a:srgbClr val="1F2937"/>
              </a:solidFill>
              <a:latin typeface="Roboto"/>
              <a:ea typeface="Roboto"/>
              <a:cs typeface="Roboto"/>
              <a:sym typeface="Roboto"/>
            </a:endParaRPr>
          </a:p>
        </p:txBody>
      </p:sp>
      <p:sp>
        <p:nvSpPr>
          <p:cNvPr id="232" name="Google Shape;232;p22"/>
          <p:cNvSpPr txBox="1"/>
          <p:nvPr/>
        </p:nvSpPr>
        <p:spPr>
          <a:xfrm>
            <a:off x="1114657" y="3781050"/>
            <a:ext cx="10319100" cy="267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a:t>舌を見せてください。</a:t>
            </a:r>
            <a:endParaRPr/>
          </a:p>
        </p:txBody>
      </p:sp>
      <p:sp>
        <p:nvSpPr>
          <p:cNvPr id="233" name="Google Shape;233;p22"/>
          <p:cNvSpPr txBox="1"/>
          <p:nvPr/>
        </p:nvSpPr>
        <p:spPr>
          <a:xfrm>
            <a:off x="1114652" y="4572000"/>
            <a:ext cx="10239600" cy="381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Open your mouth wide.</a:t>
            </a:r>
            <a:endParaRPr b="0" i="0" sz="2200" u="none" cap="none" strike="noStrike">
              <a:solidFill>
                <a:schemeClr val="dk1"/>
              </a:solidFill>
              <a:latin typeface="Calibri"/>
              <a:ea typeface="Calibri"/>
              <a:cs typeface="Calibri"/>
              <a:sym typeface="Calibri"/>
            </a:endParaRPr>
          </a:p>
        </p:txBody>
      </p:sp>
      <p:sp>
        <p:nvSpPr>
          <p:cNvPr id="234" name="Google Shape;234;p22"/>
          <p:cNvSpPr txBox="1"/>
          <p:nvPr/>
        </p:nvSpPr>
        <p:spPr>
          <a:xfrm>
            <a:off x="1114654" y="4981650"/>
            <a:ext cx="10406700" cy="200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B5563"/>
              </a:buClr>
              <a:buSzPts val="1300"/>
              <a:buFont typeface="Roboto"/>
              <a:buNone/>
            </a:pPr>
            <a:r>
              <a:rPr lang="en-US" sz="1300">
                <a:solidFill>
                  <a:srgbClr val="4B5563"/>
                </a:solidFill>
                <a:latin typeface="Roboto"/>
                <a:ea typeface="Roboto"/>
                <a:cs typeface="Roboto"/>
                <a:sym typeface="Roboto"/>
              </a:rPr>
              <a:t>口を大きく開けてください。</a:t>
            </a:r>
            <a:endParaRPr sz="1300">
              <a:solidFill>
                <a:srgbClr val="4B5563"/>
              </a:solidFill>
              <a:latin typeface="Roboto"/>
              <a:ea typeface="Roboto"/>
              <a:cs typeface="Roboto"/>
              <a:sym typeface="Roboto"/>
            </a:endParaRPr>
          </a:p>
        </p:txBody>
      </p:sp>
      <p:sp>
        <p:nvSpPr>
          <p:cNvPr id="235" name="Google Shape;235;p22"/>
          <p:cNvSpPr txBox="1"/>
          <p:nvPr/>
        </p:nvSpPr>
        <p:spPr>
          <a:xfrm>
            <a:off x="1114651" y="5772600"/>
            <a:ext cx="10319100" cy="34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2200"/>
              <a:buFont typeface="Roboto"/>
              <a:buNone/>
            </a:pPr>
            <a:r>
              <a:rPr b="1" lang="en-US" sz="2200">
                <a:solidFill>
                  <a:srgbClr val="1F2937"/>
                </a:solidFill>
                <a:latin typeface="Roboto"/>
                <a:ea typeface="Roboto"/>
                <a:cs typeface="Roboto"/>
                <a:sym typeface="Roboto"/>
              </a:rPr>
              <a:t>Relax your tongue and let it hang out.</a:t>
            </a:r>
            <a:endParaRPr b="1" sz="2200">
              <a:solidFill>
                <a:srgbClr val="1F2937"/>
              </a:solidFill>
              <a:latin typeface="Roboto"/>
              <a:ea typeface="Roboto"/>
              <a:cs typeface="Roboto"/>
              <a:sym typeface="Roboto"/>
            </a:endParaRPr>
          </a:p>
        </p:txBody>
      </p:sp>
      <p:sp>
        <p:nvSpPr>
          <p:cNvPr id="236" name="Google Shape;236;p22"/>
          <p:cNvSpPr txBox="1"/>
          <p:nvPr/>
        </p:nvSpPr>
        <p:spPr>
          <a:xfrm>
            <a:off x="1114652" y="6181350"/>
            <a:ext cx="10406700" cy="2286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4B5563"/>
              </a:buClr>
              <a:buSzPts val="1300"/>
              <a:buFont typeface="Roboto"/>
              <a:buNone/>
            </a:pPr>
            <a:r>
              <a:rPr lang="en-US" sz="1300">
                <a:solidFill>
                  <a:srgbClr val="4B5563"/>
                </a:solidFill>
                <a:latin typeface="Roboto"/>
                <a:ea typeface="Roboto"/>
                <a:cs typeface="Roboto"/>
                <a:sym typeface="Roboto"/>
              </a:rPr>
              <a:t>舌の力を抜いて、だらんと出してください。</a:t>
            </a:r>
            <a:endParaRPr b="1" sz="2200">
              <a:solidFill>
                <a:srgbClr val="1F2937"/>
              </a:solidFill>
              <a:latin typeface="Roboto"/>
              <a:ea typeface="Roboto"/>
              <a:cs typeface="Roboto"/>
              <a:sym typeface="Roboto"/>
            </a:endParaRPr>
          </a:p>
        </p:txBody>
      </p:sp>
      <p:sp>
        <p:nvSpPr>
          <p:cNvPr id="237" name="Google Shape;237;p22"/>
          <p:cNvSpPr/>
          <p:nvPr/>
        </p:nvSpPr>
        <p:spPr>
          <a:xfrm>
            <a:off x="0" y="0"/>
            <a:ext cx="12191700" cy="75900"/>
          </a:xfrm>
          <a:prstGeom prst="rect">
            <a:avLst/>
          </a:prstGeom>
          <a:solidFill>
            <a:srgbClr val="E60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2"/>
          <p:cNvSpPr/>
          <p:nvPr/>
        </p:nvSpPr>
        <p:spPr>
          <a:xfrm>
            <a:off x="8128102" y="75895"/>
            <a:ext cx="4067400" cy="75900"/>
          </a:xfrm>
          <a:prstGeom prst="rect">
            <a:avLst/>
          </a:prstGeom>
          <a:solidFill>
            <a:srgbClr val="00E5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