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oboto"/>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bold.fntdata"/><Relationship Id="rId16" Type="http://schemas.openxmlformats.org/officeDocument/2006/relationships/font" Target="fonts/Roboto-regular.fntdata"/><Relationship Id="rId5" Type="http://schemas.openxmlformats.org/officeDocument/2006/relationships/notesMaster" Target="notesMasters/notesMaster1.xml"/><Relationship Id="rId19" Type="http://schemas.openxmlformats.org/officeDocument/2006/relationships/font" Target="fonts/Roboto-boldItalic.fntdata"/><Relationship Id="rId6" Type="http://schemas.openxmlformats.org/officeDocument/2006/relationships/slide" Target="slides/slide1.xml"/><Relationship Id="rId18" Type="http://schemas.openxmlformats.org/officeDocument/2006/relationships/font" Target="fonts/Roboto-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ef4691f2b2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ef4691f2b2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To conclude, this study found that the vast majority of the Japanese medical students surveyed experienced a high level of foreign language writing anxiety.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is an important finding because, according to Krashen's Affective Filter Hypothesis, anxiety can act as a barrier to second language acquisition. In other words, high levels of anxiety may make it more difficult for students to learn and use English effectively.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results also showed that </a:t>
            </a:r>
            <a:r>
              <a:rPr b="1" lang="en">
                <a:solidFill>
                  <a:schemeClr val="dk1"/>
                </a:solidFill>
              </a:rPr>
              <a:t>cognitive anxiety</a:t>
            </a:r>
            <a:r>
              <a:rPr lang="en">
                <a:solidFill>
                  <a:schemeClr val="dk1"/>
                </a:solidFill>
              </a:rPr>
              <a:t> was the most common form of writing anxiety. This was followed by </a:t>
            </a:r>
            <a:r>
              <a:rPr b="1" lang="en">
                <a:solidFill>
                  <a:schemeClr val="dk1"/>
                </a:solidFill>
              </a:rPr>
              <a:t>avoidance behavior</a:t>
            </a:r>
            <a:r>
              <a:rPr lang="en">
                <a:solidFill>
                  <a:schemeClr val="dk1"/>
                </a:solidFill>
              </a:rPr>
              <a:t>, while </a:t>
            </a:r>
            <a:r>
              <a:rPr b="1" lang="en">
                <a:solidFill>
                  <a:schemeClr val="dk1"/>
                </a:solidFill>
              </a:rPr>
              <a:t>somatic anxiety</a:t>
            </a:r>
            <a:r>
              <a:rPr lang="en">
                <a:solidFill>
                  <a:schemeClr val="dk1"/>
                </a:solidFill>
              </a:rPr>
              <a:t> was the least common.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However, although somatic anxiety ranked lowest, it was still experienced by a considerable number of students.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Overall, these findings suggest that writing anxiety is a significant issue for Japanese medical students, particularly anxiety related to fear of evaluation and negative thoughts about their writing. Understanding these patterns may help teachers develop strategies to create a more supportive writing environment and reduce students' anxiety.</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f04fdf351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f04fdf351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Good afternoon, everyone.</a:t>
            </a:r>
            <a:endParaRPr/>
          </a:p>
          <a:p>
            <a:pPr indent="0" lvl="0" marL="0" rtl="0" algn="l">
              <a:lnSpc>
                <a:spcPct val="115000"/>
              </a:lnSpc>
              <a:spcBef>
                <a:spcPts val="1200"/>
              </a:spcBef>
              <a:spcAft>
                <a:spcPts val="0"/>
              </a:spcAft>
              <a:buNone/>
            </a:pPr>
            <a:r>
              <a:rPr lang="en"/>
              <a:t>My name is Richard O'Shea, and I work at NUSM.</a:t>
            </a:r>
            <a:endParaRPr/>
          </a:p>
          <a:p>
            <a:pPr indent="0" lvl="0" marL="0" rtl="0" algn="l">
              <a:lnSpc>
                <a:spcPct val="115000"/>
              </a:lnSpc>
              <a:spcBef>
                <a:spcPts val="1200"/>
              </a:spcBef>
              <a:spcAft>
                <a:spcPts val="0"/>
              </a:spcAft>
              <a:buClr>
                <a:schemeClr val="dk1"/>
              </a:buClr>
              <a:buSzPts val="1100"/>
              <a:buFont typeface="Arial"/>
              <a:buNone/>
            </a:pPr>
            <a:r>
              <a:rPr lang="en"/>
              <a:t>It’s good to see lots of familiar faces.</a:t>
            </a:r>
            <a:endParaRPr/>
          </a:p>
          <a:p>
            <a:pPr indent="0" lvl="0" marL="0" rtl="0" algn="l">
              <a:spcBef>
                <a:spcPts val="120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ef4691f2b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ef4691f2b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Researchers have been interested in anxiety for many years. However, early studies produced mixed results. One reason for these inconsistent findings is that researchers often measured general anxiety or test anxiety, rather than anxiety that is specific to learning a second language. As Horwitz and others argued, these general measures don't fully capture the unique challenges that learners face in language classrooms.</a:t>
            </a:r>
            <a:endParaRPr/>
          </a:p>
          <a:p>
            <a:pPr indent="0" lvl="0" marL="0" rtl="0" algn="l">
              <a:lnSpc>
                <a:spcPct val="115000"/>
              </a:lnSpc>
              <a:spcBef>
                <a:spcPts val="1200"/>
              </a:spcBef>
              <a:spcAft>
                <a:spcPts val="0"/>
              </a:spcAft>
              <a:buClr>
                <a:schemeClr val="dk1"/>
              </a:buClr>
              <a:buSzPts val="1100"/>
              <a:buFont typeface="Arial"/>
              <a:buNone/>
            </a:pPr>
            <a:r>
              <a:rPr lang="en"/>
              <a:t>As a result, researchers began to view foreign language anxiety as a distinct type of anxiety. This led to the development of more specialized assessment tools, such as Gardner's French Class Anxiety Scale and Horwitz and colleagues' Foreign Language Classroom Anxiety Scale.</a:t>
            </a:r>
            <a:endParaRPr/>
          </a:p>
          <a:p>
            <a:pPr indent="0" lvl="0" marL="0" rtl="0" algn="l">
              <a:lnSpc>
                <a:spcPct val="115000"/>
              </a:lnSpc>
              <a:spcBef>
                <a:spcPts val="1200"/>
              </a:spcBef>
              <a:spcAft>
                <a:spcPts val="0"/>
              </a:spcAft>
              <a:buClr>
                <a:schemeClr val="dk1"/>
              </a:buClr>
              <a:buSzPts val="1100"/>
              <a:buFont typeface="Arial"/>
              <a:buNone/>
            </a:pPr>
            <a:r>
              <a:rPr lang="en"/>
              <a:t>Using these language-specific measures, researchers have consistently found that higher levels of language anxiety are associated with poorer language learning outcomes. For example, students with higher anxiety tend to have more negative attitudes toward language learning, lower confidence in their language ability, more difficulty processing language, and lower academic achievement.</a:t>
            </a:r>
            <a:endParaRPr/>
          </a:p>
          <a:p>
            <a:pPr indent="0" lvl="0" marL="0" rtl="0" algn="l">
              <a:lnSpc>
                <a:spcPct val="115000"/>
              </a:lnSpc>
              <a:spcBef>
                <a:spcPts val="1200"/>
              </a:spcBef>
              <a:spcAft>
                <a:spcPts val="0"/>
              </a:spcAft>
              <a:buClr>
                <a:schemeClr val="dk1"/>
              </a:buClr>
              <a:buSzPts val="1100"/>
              <a:buFont typeface="Arial"/>
              <a:buNone/>
            </a:pPr>
            <a:r>
              <a:rPr lang="en"/>
              <a:t>While anxiety affects many aspects of language learning, my study focuses specifically on writing anxiety.</a:t>
            </a:r>
            <a:endParaRPr/>
          </a:p>
          <a:p>
            <a:pPr indent="0" lvl="0" marL="0" rtl="0" algn="l">
              <a:lnSpc>
                <a:spcPct val="115000"/>
              </a:lnSpc>
              <a:spcBef>
                <a:spcPts val="1200"/>
              </a:spcBef>
              <a:spcAft>
                <a:spcPts val="0"/>
              </a:spcAft>
              <a:buClr>
                <a:schemeClr val="dk1"/>
              </a:buClr>
              <a:buSzPts val="1100"/>
              <a:buFont typeface="Arial"/>
              <a:buNone/>
            </a:pPr>
            <a:r>
              <a:rPr lang="en"/>
              <a:t>Research over the past several decades has shown that writing anxiety can have a significant negative impact on students' writing. For example, Daly found that anxious writers tend to produce shorter, simpler, and lower-quality texts. Hassan reported that students with lower levels of writing anxiety produce better compositions than those with higher anxiety. Cheng also found that highly anxious students often avoid writing courses altogether and choose majors that involve less writing.</a:t>
            </a:r>
            <a:endParaRPr/>
          </a:p>
          <a:p>
            <a:pPr indent="0" lvl="0" marL="0" rtl="0" algn="l">
              <a:lnSpc>
                <a:spcPct val="115000"/>
              </a:lnSpc>
              <a:spcBef>
                <a:spcPts val="1200"/>
              </a:spcBef>
              <a:spcAft>
                <a:spcPts val="0"/>
              </a:spcAft>
              <a:buClr>
                <a:schemeClr val="dk1"/>
              </a:buClr>
              <a:buSzPts val="1100"/>
              <a:buFont typeface="Arial"/>
              <a:buNone/>
            </a:pPr>
            <a:r>
              <a:rPr lang="en"/>
              <a:t>Building on this work, Cheng developed the Second Language Writing Anxiety Inventory, or SLWAI, in 2004. This instrument measures three dimensions of writing anxiety: physiological responses, cognitive anxiety, and avoidance behavior. It has since become one of the most widely used tools for measuring writing anxiety among learners of English as a foreign language.</a:t>
            </a:r>
            <a:endParaRPr/>
          </a:p>
          <a:p>
            <a:pPr indent="0" lvl="0" marL="0" rtl="0" algn="l">
              <a:lnSpc>
                <a:spcPct val="115000"/>
              </a:lnSpc>
              <a:spcBef>
                <a:spcPts val="1200"/>
              </a:spcBef>
              <a:spcAft>
                <a:spcPts val="0"/>
              </a:spcAft>
              <a:buClr>
                <a:schemeClr val="dk1"/>
              </a:buClr>
              <a:buSzPts val="1100"/>
              <a:buFont typeface="Arial"/>
              <a:buNone/>
            </a:pPr>
            <a:r>
              <a:rPr lang="en"/>
              <a:t>However, to the best of my knowledge, very little research has examined writing anxiety among Japanese medical students. This gap in the literature provides the motivation for the present study.</a:t>
            </a:r>
            <a:endParaRPr/>
          </a:p>
          <a:p>
            <a:pPr indent="0" lvl="0" marL="0" rtl="0" algn="l">
              <a:spcBef>
                <a:spcPts val="120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f04fdf3511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f04fdf3511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Before introducing the research questions, I'd like to briefly explain how anxiety is classified.</a:t>
            </a:r>
            <a:endParaRPr/>
          </a:p>
          <a:p>
            <a:pPr indent="0" lvl="0" marL="0" rtl="0" algn="l">
              <a:lnSpc>
                <a:spcPct val="115000"/>
              </a:lnSpc>
              <a:spcBef>
                <a:spcPts val="1200"/>
              </a:spcBef>
              <a:spcAft>
                <a:spcPts val="0"/>
              </a:spcAft>
              <a:buClr>
                <a:schemeClr val="dk1"/>
              </a:buClr>
              <a:buSzPts val="1100"/>
              <a:buFont typeface="Arial"/>
              <a:buNone/>
            </a:pPr>
            <a:r>
              <a:rPr lang="en"/>
              <a:t>Psychologists generally distinguish three types of anxiety: trait anxiety, which is part of a person's personality; state anxiety, which is a temporary reaction to a stressful situation such as an important exam; and situation-specific anxiety, which occurs in particular contexts. Foreign language anxiety is generally considered a form of situation-specific anxiety.</a:t>
            </a:r>
            <a:endParaRPr/>
          </a:p>
          <a:p>
            <a:pPr indent="0" lvl="0" marL="0" rtl="0" algn="l">
              <a:lnSpc>
                <a:spcPct val="115000"/>
              </a:lnSpc>
              <a:spcBef>
                <a:spcPts val="1200"/>
              </a:spcBef>
              <a:spcAft>
                <a:spcPts val="0"/>
              </a:spcAft>
              <a:buClr>
                <a:schemeClr val="dk1"/>
              </a:buClr>
              <a:buSzPts val="1100"/>
              <a:buFont typeface="Arial"/>
              <a:buNone/>
            </a:pPr>
            <a:r>
              <a:rPr lang="en"/>
              <a:t>Within writing anxiety, Cheng identified three components: somatic anxiety, which refers to physical symptoms; cognitive anxiety, which includes worry and negative thoughts; and avoidance behavior, where students try to avoid writing tasks. Cheng also suggested that cognitive anxiety has the strongest negative effect on L2 writing performance.</a:t>
            </a:r>
            <a:endParaRPr/>
          </a:p>
          <a:p>
            <a:pPr indent="0" lvl="0" marL="0" rtl="0" algn="l">
              <a:lnSpc>
                <a:spcPct val="115000"/>
              </a:lnSpc>
              <a:spcBef>
                <a:spcPts val="1200"/>
              </a:spcBef>
              <a:spcAft>
                <a:spcPts val="0"/>
              </a:spcAft>
              <a:buClr>
                <a:schemeClr val="dk1"/>
              </a:buClr>
              <a:buSzPts val="1100"/>
              <a:buFont typeface="Arial"/>
              <a:buNone/>
            </a:pPr>
            <a:r>
              <a:rPr lang="en"/>
              <a:t>This framework is used in the present study to examine the writing anxiety of Japanese medical students.</a:t>
            </a:r>
            <a:endParaRPr/>
          </a:p>
          <a:p>
            <a:pPr indent="0" lvl="0" marL="0" rtl="0" algn="l">
              <a:spcBef>
                <a:spcPts val="120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ef4691f2b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ef4691f2b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The study addresses two research questions:</a:t>
            </a:r>
            <a:endParaRPr/>
          </a:p>
          <a:p>
            <a:pPr indent="0" lvl="0" marL="0" rtl="0" algn="l">
              <a:lnSpc>
                <a:spcPct val="115000"/>
              </a:lnSpc>
              <a:spcBef>
                <a:spcPts val="1200"/>
              </a:spcBef>
              <a:spcAft>
                <a:spcPts val="0"/>
              </a:spcAft>
              <a:buClr>
                <a:schemeClr val="dk1"/>
              </a:buClr>
              <a:buSzPts val="1100"/>
              <a:buFont typeface="Arial"/>
              <a:buNone/>
            </a:pPr>
            <a:r>
              <a:rPr lang="en"/>
              <a:t>First, what are the levels of foreign language writing anxiety among Japanese medical students?</a:t>
            </a:r>
            <a:endParaRPr/>
          </a:p>
          <a:p>
            <a:pPr indent="0" lvl="0" marL="0" rtl="0" algn="l">
              <a:lnSpc>
                <a:spcPct val="115000"/>
              </a:lnSpc>
              <a:spcBef>
                <a:spcPts val="1200"/>
              </a:spcBef>
              <a:spcAft>
                <a:spcPts val="0"/>
              </a:spcAft>
              <a:buClr>
                <a:schemeClr val="dk1"/>
              </a:buClr>
              <a:buSzPts val="1100"/>
              <a:buFont typeface="Arial"/>
              <a:buNone/>
            </a:pPr>
            <a:r>
              <a:rPr lang="en"/>
              <a:t>Second, what types of foreign language writing anxiety do Japanese medical students experience?</a:t>
            </a:r>
            <a:endParaRPr/>
          </a:p>
          <a:p>
            <a:pPr indent="0" lvl="0" marL="0" rtl="0" algn="l">
              <a:spcBef>
                <a:spcPts val="120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ef4691f2b2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ef4691f2b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Now I'll describe the participants and the instrument used in this study.</a:t>
            </a:r>
            <a:endParaRPr/>
          </a:p>
          <a:p>
            <a:pPr indent="0" lvl="0" marL="0" rtl="0" algn="l">
              <a:lnSpc>
                <a:spcPct val="115000"/>
              </a:lnSpc>
              <a:spcBef>
                <a:spcPts val="1200"/>
              </a:spcBef>
              <a:spcAft>
                <a:spcPts val="0"/>
              </a:spcAft>
              <a:buNone/>
            </a:pPr>
            <a:r>
              <a:rPr lang="en"/>
              <a:t>A total of 111 second-year Japanese medical students participated in the research. All of them were enrolled in a compulsory English course during the 2023 academic year.</a:t>
            </a:r>
            <a:endParaRPr/>
          </a:p>
          <a:p>
            <a:pPr indent="0" lvl="0" marL="0" rtl="0" algn="l">
              <a:lnSpc>
                <a:spcPct val="115000"/>
              </a:lnSpc>
              <a:spcBef>
                <a:spcPts val="1200"/>
              </a:spcBef>
              <a:spcAft>
                <a:spcPts val="1200"/>
              </a:spcAft>
              <a:buClr>
                <a:schemeClr val="dk1"/>
              </a:buClr>
              <a:buSzPts val="1100"/>
              <a:buFont typeface="Arial"/>
              <a:buNone/>
            </a:pPr>
            <a:r>
              <a:rPr lang="en"/>
              <a:t>The survey was administered online using Google Forms before the course began.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ef4691f2b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ef4691f2b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To measure writing anxiety, I used the Second Language Writing Anxiety Inventory, or SLWAI, developed by Cheng in 2004.</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SLWAI consists of 22 questionnaire items and is designed to measure anxiety experienced while writing in a second language. The original English version has been shown to be both reliable and valid, with a reported Cronbach's alpha of 0.89.</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questionnaire measures three dimensions of writing anxiety.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That is </a:t>
            </a:r>
            <a:r>
              <a:rPr b="1" lang="en">
                <a:solidFill>
                  <a:schemeClr val="dk1"/>
                </a:solidFill>
              </a:rPr>
              <a:t>somatic anxiety</a:t>
            </a:r>
            <a:r>
              <a:rPr lang="en">
                <a:solidFill>
                  <a:schemeClr val="dk1"/>
                </a:solidFill>
              </a:rPr>
              <a:t>,  </a:t>
            </a:r>
            <a:r>
              <a:rPr b="1" lang="en">
                <a:solidFill>
                  <a:schemeClr val="dk1"/>
                </a:solidFill>
              </a:rPr>
              <a:t>avoidance behavior</a:t>
            </a:r>
            <a:r>
              <a:rPr lang="en">
                <a:solidFill>
                  <a:schemeClr val="dk1"/>
                </a:solidFill>
              </a:rPr>
              <a:t>, </a:t>
            </a:r>
            <a:r>
              <a:rPr b="1" lang="en">
                <a:solidFill>
                  <a:schemeClr val="dk1"/>
                </a:solidFill>
              </a:rPr>
              <a:t>cognitive anxiety</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Students responded to each item using a five-point Likert scale, ranging from 1, </a:t>
            </a:r>
            <a:r>
              <a:rPr i="1" lang="en">
                <a:solidFill>
                  <a:schemeClr val="dk1"/>
                </a:solidFill>
              </a:rPr>
              <a:t>strongly disagree</a:t>
            </a:r>
            <a:r>
              <a:rPr lang="en">
                <a:solidFill>
                  <a:schemeClr val="dk1"/>
                </a:solidFill>
              </a:rPr>
              <a:t>, to 5, </a:t>
            </a:r>
            <a:r>
              <a:rPr i="1" lang="en">
                <a:solidFill>
                  <a:schemeClr val="dk1"/>
                </a:solidFill>
              </a:rPr>
              <a:t>strongly agree</a:t>
            </a:r>
            <a:r>
              <a:rPr lang="en">
                <a:solidFill>
                  <a:schemeClr val="dk1"/>
                </a:solidFill>
              </a:rPr>
              <a:t>. Several negatively worded items were reverse scored before the total anxiety scores were calculated.</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Because the participants were Japanese students, the questionnaire was translated into Japanese using machine translation and then checked by a bilingual lecturer.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To help ensure that all students fully understood the questions, the survey presented every item in both English and Japanese.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ef4691f2b2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ef4691f2b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Now I'll move on to the results.</a:t>
            </a:r>
            <a:endParaRPr/>
          </a:p>
          <a:p>
            <a:pPr indent="0" lvl="0" marL="0" rtl="0" algn="l">
              <a:lnSpc>
                <a:spcPct val="115000"/>
              </a:lnSpc>
              <a:spcBef>
                <a:spcPts val="1200"/>
              </a:spcBef>
              <a:spcAft>
                <a:spcPts val="0"/>
              </a:spcAft>
              <a:buClr>
                <a:schemeClr val="dk1"/>
              </a:buClr>
              <a:buSzPts val="1100"/>
              <a:buFont typeface="Arial"/>
              <a:buNone/>
            </a:pPr>
            <a:r>
              <a:rPr lang="en"/>
              <a:t>To answer the first research question, students' levels of second language writing anxiety were measured using the SLWAI.</a:t>
            </a:r>
            <a:endParaRPr/>
          </a:p>
          <a:p>
            <a:pPr indent="0" lvl="0" marL="0" rtl="0" algn="l">
              <a:lnSpc>
                <a:spcPct val="115000"/>
              </a:lnSpc>
              <a:spcBef>
                <a:spcPts val="1200"/>
              </a:spcBef>
              <a:spcAft>
                <a:spcPts val="0"/>
              </a:spcAft>
              <a:buClr>
                <a:schemeClr val="dk1"/>
              </a:buClr>
              <a:buSzPts val="1100"/>
              <a:buFont typeface="Arial"/>
              <a:buNone/>
            </a:pPr>
            <a:r>
              <a:rPr lang="en"/>
              <a:t>Following Zhang's classification, a score above 65 indicates a high level of writing anxiety, a score below 50 indicates a low level, and scores between 50 and 65 represent a moderate level of anxiety.</a:t>
            </a:r>
            <a:endParaRPr/>
          </a:p>
          <a:p>
            <a:pPr indent="0" lvl="0" marL="0" rtl="0" algn="l">
              <a:lnSpc>
                <a:spcPct val="115000"/>
              </a:lnSpc>
              <a:spcBef>
                <a:spcPts val="1200"/>
              </a:spcBef>
              <a:spcAft>
                <a:spcPts val="0"/>
              </a:spcAft>
              <a:buClr>
                <a:schemeClr val="dk1"/>
              </a:buClr>
              <a:buSzPts val="1100"/>
              <a:buFont typeface="Arial"/>
              <a:buNone/>
            </a:pPr>
            <a:r>
              <a:rPr lang="en"/>
              <a:t>The results indicate that writing anxiety was very common among the participants.</a:t>
            </a:r>
            <a:endParaRPr/>
          </a:p>
          <a:p>
            <a:pPr indent="0" lvl="0" marL="0" rtl="0" algn="l">
              <a:lnSpc>
                <a:spcPct val="115000"/>
              </a:lnSpc>
              <a:spcBef>
                <a:spcPts val="1200"/>
              </a:spcBef>
              <a:spcAft>
                <a:spcPts val="0"/>
              </a:spcAft>
              <a:buClr>
                <a:schemeClr val="dk1"/>
              </a:buClr>
              <a:buSzPts val="1100"/>
              <a:buFont typeface="Arial"/>
              <a:buNone/>
            </a:pPr>
            <a:r>
              <a:rPr lang="en"/>
              <a:t>Out of the 111 students, 93 were classified as having a high level of second language writing anxiety. Sixteen students showed a moderate level of anxiety, while only two students fell into the low-anxiety category.</a:t>
            </a:r>
            <a:endParaRPr/>
          </a:p>
          <a:p>
            <a:pPr indent="0" lvl="0" marL="0" rtl="0" algn="l">
              <a:lnSpc>
                <a:spcPct val="115000"/>
              </a:lnSpc>
              <a:spcBef>
                <a:spcPts val="1200"/>
              </a:spcBef>
              <a:spcAft>
                <a:spcPts val="0"/>
              </a:spcAft>
              <a:buClr>
                <a:schemeClr val="dk1"/>
              </a:buClr>
              <a:buSzPts val="1100"/>
              <a:buFont typeface="Arial"/>
              <a:buNone/>
            </a:pPr>
            <a:r>
              <a:rPr lang="en"/>
              <a:t>Overall, these findings suggest that the vast majority of Japanese medical students in this study experienced high levels of anxiety when writing in English.</a:t>
            </a:r>
            <a:endParaRPr/>
          </a:p>
          <a:p>
            <a:pPr indent="0" lvl="0" marL="0" rtl="0" algn="l">
              <a:spcBef>
                <a:spcPts val="120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ef4691f2b2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ef4691f2b2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results show that cognitive anxiety was the most common type of anxiety among students, with a mean score of 28.5. It was followed by avoidance behavior, with a mean of 25.1, and finally somatic anxiety with a mean of 23.2. </a:t>
            </a:r>
            <a:endParaRPr/>
          </a:p>
          <a:p>
            <a:pPr indent="0" lvl="0" marL="0" rtl="0" algn="l">
              <a:spcBef>
                <a:spcPts val="0"/>
              </a:spcBef>
              <a:spcAft>
                <a:spcPts val="0"/>
              </a:spcAft>
              <a:buNone/>
            </a:pPr>
            <a:r>
              <a:t/>
            </a:r>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Next, I'll discuss the different types of writing anxiety experienced by the students.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results show that </a:t>
            </a:r>
            <a:r>
              <a:rPr b="1" lang="en">
                <a:solidFill>
                  <a:schemeClr val="dk1"/>
                </a:solidFill>
              </a:rPr>
              <a:t>cognitive anxiety</a:t>
            </a:r>
            <a:r>
              <a:rPr lang="en">
                <a:solidFill>
                  <a:schemeClr val="dk1"/>
                </a:solidFill>
              </a:rPr>
              <a:t> was the most common type of second language writing anxiety.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Cognitive anxiety refers to negative thoughts, fear of making mistakes, and worry about being evaluated by others. This suggests that many Japanese medical students feel considerable pressure when writing in English, especially in situations involving tests or assessment. Previous research has shown that these worries can make it more difficult for students to concentrate on the writing task itself.</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second most common type was </a:t>
            </a:r>
            <a:r>
              <a:rPr b="1" lang="en">
                <a:solidFill>
                  <a:schemeClr val="dk1"/>
                </a:solidFill>
              </a:rPr>
              <a:t>avoidance behavior</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refers to actions students take to avoid writing in English. For example, they may delay starting assignments, rely heavily on translation software, or avoid situations that require English writing altogether.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is important because writing is a skill that improves through regular practice. If students avoid writing because of anxiety, they may have fewer opportunities to develop their writing ability, which can, in turn, increase their anxiety even further.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least common type of writing anxiety was </a:t>
            </a:r>
            <a:r>
              <a:rPr b="1" lang="en">
                <a:solidFill>
                  <a:schemeClr val="dk1"/>
                </a:solidFill>
              </a:rPr>
              <a:t>somatic anxiety</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Somatic anxiety refers to the physical symptoms of stress, such as sweating, stomach discomfort, headaches, or feeling tense while writing.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Although it was the least common of the three categories, it was still reported by a substantial number of students, suggesting that physical symptoms of anxiety are also present for many learners.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Overall, the findings indicate that psychological concerns—particularly fear of evaluation and negative thoughts—play a greater role in writing anxiety than physical symptoms among the students in this study.</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598100" y="1775222"/>
            <a:ext cx="8222100" cy="83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17" name="Google Shape;17;p2"/>
          <p:cNvSpPr txBox="1"/>
          <p:nvPr>
            <p:ph idx="1" type="subTitle"/>
          </p:nvPr>
        </p:nvSpPr>
        <p:spPr>
          <a:xfrm>
            <a:off x="598088" y="2715913"/>
            <a:ext cx="8222100" cy="4329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p:txBody>
      </p:sp>
      <p:sp>
        <p:nvSpPr>
          <p:cNvPr id="18" name="Google Shape;18;p2"/>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9"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1"/>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6" name="Google Shape;76;p11"/>
          <p:cNvSpPr txBox="1"/>
          <p:nvPr>
            <p:ph hasCustomPrompt="1" type="title"/>
          </p:nvPr>
        </p:nvSpPr>
        <p:spPr>
          <a:xfrm>
            <a:off x="311700" y="1256050"/>
            <a:ext cx="8520600" cy="20307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p:nvPr>
            <p:ph idx="1" type="body"/>
          </p:nvPr>
        </p:nvSpPr>
        <p:spPr>
          <a:xfrm>
            <a:off x="311700" y="3369225"/>
            <a:ext cx="8520600" cy="12819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78" name="Google Shape;78;p11"/>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9"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 name="Google Shape;26;p3"/>
          <p:cNvSpPr txBox="1"/>
          <p:nvPr>
            <p:ph type="title"/>
          </p:nvPr>
        </p:nvSpPr>
        <p:spPr>
          <a:xfrm>
            <a:off x="598100" y="2152347"/>
            <a:ext cx="8222100" cy="838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27" name="Google Shape;27;p3"/>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 name="Google Shape;35;p4"/>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6" name="Google Shape;36;p4"/>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7" name="Google Shape;37;p4"/>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p5"/>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0" name="Google Shape;40;p5"/>
          <p:cNvSpPr txBox="1"/>
          <p:nvPr>
            <p:ph idx="1" type="body"/>
          </p:nvPr>
        </p:nvSpPr>
        <p:spPr>
          <a:xfrm>
            <a:off x="311700" y="1229975"/>
            <a:ext cx="3999900" cy="3339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5"/>
          <p:cNvSpPr txBox="1"/>
          <p:nvPr>
            <p:ph idx="2" type="body"/>
          </p:nvPr>
        </p:nvSpPr>
        <p:spPr>
          <a:xfrm>
            <a:off x="4832400" y="1229975"/>
            <a:ext cx="3999900" cy="3339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2" name="Google Shape;42;p5"/>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6"/>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5" name="Google Shape;45;p6"/>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 name="Shape 46"/>
        <p:cNvGrpSpPr/>
        <p:nvPr/>
      </p:nvGrpSpPr>
      <p:grpSpPr>
        <a:xfrm>
          <a:off x="0" y="0"/>
          <a:ext cx="0" cy="0"/>
          <a:chOff x="0" y="0"/>
          <a:chExt cx="0" cy="0"/>
        </a:xfrm>
      </p:grpSpPr>
      <p:sp>
        <p:nvSpPr>
          <p:cNvPr id="47" name="Google Shape;47;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8" name="Google Shape;48;p7"/>
          <p:cNvSpPr txBox="1"/>
          <p:nvPr>
            <p:ph idx="1" type="body"/>
          </p:nvPr>
        </p:nvSpPr>
        <p:spPr>
          <a:xfrm>
            <a:off x="311700" y="1465804"/>
            <a:ext cx="2808000" cy="3103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9" name="Google Shape;49;p7"/>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50"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8"/>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58" name="Google Shape;58;p8"/>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1" name="Google Shape;6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9"/>
          <p:cNvSpPr txBox="1"/>
          <p:nvPr>
            <p:ph type="title"/>
          </p:nvPr>
        </p:nvSpPr>
        <p:spPr>
          <a:xfrm>
            <a:off x="265500" y="1151100"/>
            <a:ext cx="4045200" cy="1564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3" name="Google Shape;63;p9"/>
          <p:cNvSpPr txBox="1"/>
          <p:nvPr>
            <p:ph idx="1" type="subTitle"/>
          </p:nvPr>
        </p:nvSpPr>
        <p:spPr>
          <a:xfrm>
            <a:off x="265500" y="2769001"/>
            <a:ext cx="4045200" cy="12693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65" name="Google Shape;65;p9"/>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6" name="Shape 66"/>
        <p:cNvGrpSpPr/>
        <p:nvPr/>
      </p:nvGrpSpPr>
      <p:grpSpPr>
        <a:xfrm>
          <a:off x="0" y="0"/>
          <a:ext cx="0" cy="0"/>
          <a:chOff x="0" y="0"/>
          <a:chExt cx="0" cy="0"/>
        </a:xfrm>
      </p:grpSpPr>
      <p:sp>
        <p:nvSpPr>
          <p:cNvPr id="67" name="Google Shape;67;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68" name="Google Shape;68;p10"/>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p:txBody>
      </p:sp>
      <p:sp>
        <p:nvSpPr>
          <p:cNvPr id="7" name="Google Shape;7;p1"/>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3"/>
          <p:cNvSpPr txBox="1"/>
          <p:nvPr>
            <p:ph type="ctrTitle"/>
          </p:nvPr>
        </p:nvSpPr>
        <p:spPr>
          <a:xfrm>
            <a:off x="598100" y="1775222"/>
            <a:ext cx="8222100" cy="8388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Examining Second Language Anxiety Among Japanese Medical Students</a:t>
            </a:r>
            <a:endParaRPr/>
          </a:p>
        </p:txBody>
      </p:sp>
      <p:sp>
        <p:nvSpPr>
          <p:cNvPr id="86" name="Google Shape;86;p13"/>
          <p:cNvSpPr txBox="1"/>
          <p:nvPr>
            <p:ph idx="1" type="subTitle"/>
          </p:nvPr>
        </p:nvSpPr>
        <p:spPr>
          <a:xfrm>
            <a:off x="598088" y="2715913"/>
            <a:ext cx="8222100" cy="4329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8" name="Shape 138"/>
        <p:cNvGrpSpPr/>
        <p:nvPr/>
      </p:nvGrpSpPr>
      <p:grpSpPr>
        <a:xfrm>
          <a:off x="0" y="0"/>
          <a:ext cx="0" cy="0"/>
          <a:chOff x="0" y="0"/>
          <a:chExt cx="0" cy="0"/>
        </a:xfrm>
      </p:grpSpPr>
      <p:grpSp>
        <p:nvGrpSpPr>
          <p:cNvPr id="139" name="Google Shape;139;p22"/>
          <p:cNvGrpSpPr/>
          <p:nvPr/>
        </p:nvGrpSpPr>
        <p:grpSpPr>
          <a:xfrm>
            <a:off x="0" y="0"/>
            <a:ext cx="9144000" cy="1143000"/>
            <a:chOff x="0" y="0"/>
            <a:chExt cx="9144000" cy="1143000"/>
          </a:xfrm>
        </p:grpSpPr>
        <p:sp>
          <p:nvSpPr>
            <p:cNvPr id="140" name="Google Shape;140;p22"/>
            <p:cNvSpPr/>
            <p:nvPr/>
          </p:nvSpPr>
          <p:spPr>
            <a:xfrm>
              <a:off x="0" y="0"/>
              <a:ext cx="9144000" cy="1143000"/>
            </a:xfrm>
            <a:prstGeom prst="rect">
              <a:avLst/>
            </a:prstGeom>
            <a:solidFill>
              <a:srgbClr val="1E293B"/>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41" name="Google Shape;141;p22"/>
            <p:cNvSpPr txBox="1"/>
            <p:nvPr/>
          </p:nvSpPr>
          <p:spPr>
            <a:xfrm>
              <a:off x="381000" y="381000"/>
              <a:ext cx="83820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3600">
                  <a:solidFill>
                    <a:srgbClr val="FFFFFF"/>
                  </a:solidFill>
                  <a:latin typeface="Arial"/>
                  <a:ea typeface="Arial"/>
                  <a:cs typeface="Arial"/>
                  <a:sym typeface="Arial"/>
                </a:rPr>
                <a:t>Conclusion</a:t>
              </a:r>
              <a:endParaRPr b="1" sz="3600">
                <a:solidFill>
                  <a:srgbClr val="FFFFFF"/>
                </a:solidFill>
                <a:latin typeface="Arial"/>
                <a:ea typeface="Arial"/>
                <a:cs typeface="Arial"/>
                <a:sym typeface="Arial"/>
              </a:endParaRPr>
            </a:p>
          </p:txBody>
        </p:sp>
      </p:grpSp>
      <p:grpSp>
        <p:nvGrpSpPr>
          <p:cNvPr id="142" name="Google Shape;142;p22"/>
          <p:cNvGrpSpPr/>
          <p:nvPr/>
        </p:nvGrpSpPr>
        <p:grpSpPr>
          <a:xfrm>
            <a:off x="381000" y="1524000"/>
            <a:ext cx="4095900" cy="1238400"/>
            <a:chOff x="381000" y="1524000"/>
            <a:chExt cx="4095900" cy="1238400"/>
          </a:xfrm>
        </p:grpSpPr>
        <p:sp>
          <p:nvSpPr>
            <p:cNvPr id="143" name="Google Shape;143;p22"/>
            <p:cNvSpPr/>
            <p:nvPr/>
          </p:nvSpPr>
          <p:spPr>
            <a:xfrm>
              <a:off x="381000" y="1524000"/>
              <a:ext cx="4095900" cy="1238400"/>
            </a:xfrm>
            <a:prstGeom prst="roundRect">
              <a:avLst>
                <a:gd fmla="val 923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44" name="Google Shape;144;p22"/>
            <p:cNvSpPr txBox="1"/>
            <p:nvPr/>
          </p:nvSpPr>
          <p:spPr>
            <a:xfrm>
              <a:off x="571500" y="1761236"/>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200">
                  <a:solidFill>
                    <a:srgbClr val="3B82F6"/>
                  </a:solidFill>
                  <a:latin typeface="Material Icons"/>
                  <a:ea typeface="Material Icons"/>
                  <a:cs typeface="Material Icons"/>
                  <a:sym typeface="Material Icons"/>
                </a:rPr>
                <a:t>trending_up</a:t>
              </a:r>
              <a:endParaRPr sz="3200">
                <a:solidFill>
                  <a:srgbClr val="3B82F6"/>
                </a:solidFill>
                <a:latin typeface="Material Icons"/>
                <a:ea typeface="Material Icons"/>
                <a:cs typeface="Material Icons"/>
                <a:sym typeface="Material Icons"/>
              </a:endParaRPr>
            </a:p>
          </p:txBody>
        </p:sp>
        <p:sp>
          <p:nvSpPr>
            <p:cNvPr id="145" name="Google Shape;145;p22"/>
            <p:cNvSpPr txBox="1"/>
            <p:nvPr/>
          </p:nvSpPr>
          <p:spPr>
            <a:xfrm>
              <a:off x="1047750" y="1714500"/>
              <a:ext cx="3238500" cy="857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600">
                  <a:solidFill>
                    <a:srgbClr val="1E293B"/>
                  </a:solidFill>
                  <a:latin typeface="Arial"/>
                  <a:ea typeface="Arial"/>
                  <a:cs typeface="Arial"/>
                  <a:sym typeface="Arial"/>
                </a:rPr>
                <a:t>Widespread Issue</a:t>
              </a:r>
              <a:endParaRPr b="1" sz="1600">
                <a:solidFill>
                  <a:srgbClr val="1E293B"/>
                </a:solidFill>
                <a:latin typeface="Arial"/>
                <a:ea typeface="Arial"/>
                <a:cs typeface="Arial"/>
                <a:sym typeface="Arial"/>
              </a:endParaRPr>
            </a:p>
            <a:p>
              <a:pPr indent="0" lvl="0" marL="0" rtl="0" algn="l">
                <a:spcBef>
                  <a:spcPts val="300"/>
                </a:spcBef>
                <a:spcAft>
                  <a:spcPts val="0"/>
                </a:spcAft>
                <a:buNone/>
              </a:pPr>
              <a:r>
                <a:rPr lang="en" sz="1300">
                  <a:solidFill>
                    <a:srgbClr val="64748B"/>
                  </a:solidFill>
                  <a:latin typeface="Arial"/>
                  <a:ea typeface="Arial"/>
                  <a:cs typeface="Arial"/>
                  <a:sym typeface="Arial"/>
                </a:rPr>
                <a:t>High writing anxiety is widespread across the studied population.</a:t>
              </a:r>
              <a:endParaRPr sz="1300">
                <a:solidFill>
                  <a:srgbClr val="64748B"/>
                </a:solidFill>
                <a:latin typeface="Arial"/>
                <a:ea typeface="Arial"/>
                <a:cs typeface="Arial"/>
                <a:sym typeface="Arial"/>
              </a:endParaRPr>
            </a:p>
          </p:txBody>
        </p:sp>
      </p:grpSp>
      <p:grpSp>
        <p:nvGrpSpPr>
          <p:cNvPr id="146" name="Google Shape;146;p22"/>
          <p:cNvGrpSpPr/>
          <p:nvPr/>
        </p:nvGrpSpPr>
        <p:grpSpPr>
          <a:xfrm>
            <a:off x="4667250" y="1524000"/>
            <a:ext cx="4095900" cy="1238400"/>
            <a:chOff x="4667250" y="1524000"/>
            <a:chExt cx="4095900" cy="1238400"/>
          </a:xfrm>
        </p:grpSpPr>
        <p:sp>
          <p:nvSpPr>
            <p:cNvPr id="147" name="Google Shape;147;p22"/>
            <p:cNvSpPr/>
            <p:nvPr/>
          </p:nvSpPr>
          <p:spPr>
            <a:xfrm>
              <a:off x="4667250" y="1524000"/>
              <a:ext cx="4095900" cy="1238400"/>
            </a:xfrm>
            <a:prstGeom prst="roundRect">
              <a:avLst>
                <a:gd fmla="val 923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48" name="Google Shape;148;p22"/>
            <p:cNvSpPr txBox="1"/>
            <p:nvPr/>
          </p:nvSpPr>
          <p:spPr>
            <a:xfrm>
              <a:off x="4857750" y="1761236"/>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200">
                  <a:solidFill>
                    <a:srgbClr val="8B5CF6"/>
                  </a:solidFill>
                  <a:latin typeface="Material Icons"/>
                  <a:ea typeface="Material Icons"/>
                  <a:cs typeface="Material Icons"/>
                  <a:sym typeface="Material Icons"/>
                </a:rPr>
                <a:t>psychology</a:t>
              </a:r>
              <a:endParaRPr sz="3200">
                <a:solidFill>
                  <a:srgbClr val="8B5CF6"/>
                </a:solidFill>
                <a:latin typeface="Material Icons"/>
                <a:ea typeface="Material Icons"/>
                <a:cs typeface="Material Icons"/>
                <a:sym typeface="Material Icons"/>
              </a:endParaRPr>
            </a:p>
          </p:txBody>
        </p:sp>
        <p:sp>
          <p:nvSpPr>
            <p:cNvPr id="149" name="Google Shape;149;p22"/>
            <p:cNvSpPr txBox="1"/>
            <p:nvPr/>
          </p:nvSpPr>
          <p:spPr>
            <a:xfrm>
              <a:off x="5334000" y="1714500"/>
              <a:ext cx="3238500" cy="857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600">
                  <a:solidFill>
                    <a:srgbClr val="1E293B"/>
                  </a:solidFill>
                  <a:latin typeface="Arial"/>
                  <a:ea typeface="Arial"/>
                  <a:cs typeface="Arial"/>
                  <a:sym typeface="Arial"/>
                </a:rPr>
                <a:t>Primary Factor</a:t>
              </a:r>
              <a:endParaRPr b="1" sz="1600">
                <a:solidFill>
                  <a:srgbClr val="1E293B"/>
                </a:solidFill>
                <a:latin typeface="Arial"/>
                <a:ea typeface="Arial"/>
                <a:cs typeface="Arial"/>
                <a:sym typeface="Arial"/>
              </a:endParaRPr>
            </a:p>
            <a:p>
              <a:pPr indent="0" lvl="0" marL="0" rtl="0" algn="l">
                <a:spcBef>
                  <a:spcPts val="300"/>
                </a:spcBef>
                <a:spcAft>
                  <a:spcPts val="0"/>
                </a:spcAft>
                <a:buNone/>
              </a:pPr>
              <a:r>
                <a:rPr lang="en" sz="1300">
                  <a:solidFill>
                    <a:srgbClr val="64748B"/>
                  </a:solidFill>
                  <a:latin typeface="Arial"/>
                  <a:ea typeface="Arial"/>
                  <a:cs typeface="Arial"/>
                  <a:sym typeface="Arial"/>
                </a:rPr>
                <a:t>Cognitive anxiety is identified as the most common type of anxiety.</a:t>
              </a:r>
              <a:endParaRPr sz="1300">
                <a:solidFill>
                  <a:srgbClr val="64748B"/>
                </a:solidFill>
                <a:latin typeface="Arial"/>
                <a:ea typeface="Arial"/>
                <a:cs typeface="Arial"/>
                <a:sym typeface="Arial"/>
              </a:endParaRPr>
            </a:p>
          </p:txBody>
        </p:sp>
      </p:grpSp>
      <p:grpSp>
        <p:nvGrpSpPr>
          <p:cNvPr id="150" name="Google Shape;150;p22"/>
          <p:cNvGrpSpPr/>
          <p:nvPr/>
        </p:nvGrpSpPr>
        <p:grpSpPr>
          <a:xfrm>
            <a:off x="381000" y="2952750"/>
            <a:ext cx="4095900" cy="1238400"/>
            <a:chOff x="381000" y="2952750"/>
            <a:chExt cx="4095900" cy="1238400"/>
          </a:xfrm>
        </p:grpSpPr>
        <p:sp>
          <p:nvSpPr>
            <p:cNvPr id="151" name="Google Shape;151;p22"/>
            <p:cNvSpPr/>
            <p:nvPr/>
          </p:nvSpPr>
          <p:spPr>
            <a:xfrm>
              <a:off x="381000" y="2952750"/>
              <a:ext cx="4095900" cy="1238400"/>
            </a:xfrm>
            <a:prstGeom prst="roundRect">
              <a:avLst>
                <a:gd fmla="val 923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2" name="Google Shape;152;p22"/>
            <p:cNvSpPr txBox="1"/>
            <p:nvPr/>
          </p:nvSpPr>
          <p:spPr>
            <a:xfrm>
              <a:off x="571500" y="3189986"/>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200">
                  <a:solidFill>
                    <a:srgbClr val="EF4444"/>
                  </a:solidFill>
                  <a:latin typeface="Material Icons"/>
                  <a:ea typeface="Material Icons"/>
                  <a:cs typeface="Material Icons"/>
                  <a:sym typeface="Material Icons"/>
                </a:rPr>
                <a:t>public</a:t>
              </a:r>
              <a:endParaRPr sz="3200">
                <a:solidFill>
                  <a:srgbClr val="EF4444"/>
                </a:solidFill>
                <a:latin typeface="Material Icons"/>
                <a:ea typeface="Material Icons"/>
                <a:cs typeface="Material Icons"/>
                <a:sym typeface="Material Icons"/>
              </a:endParaRPr>
            </a:p>
          </p:txBody>
        </p:sp>
        <p:sp>
          <p:nvSpPr>
            <p:cNvPr id="153" name="Google Shape;153;p22"/>
            <p:cNvSpPr txBox="1"/>
            <p:nvPr/>
          </p:nvSpPr>
          <p:spPr>
            <a:xfrm>
              <a:off x="1047750" y="3143250"/>
              <a:ext cx="3238500" cy="857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480">
                  <a:solidFill>
                    <a:srgbClr val="1E293B"/>
                  </a:solidFill>
                  <a:latin typeface="Arial"/>
                  <a:ea typeface="Arial"/>
                  <a:cs typeface="Arial"/>
                  <a:sym typeface="Arial"/>
                </a:rPr>
                <a:t>Higher Anxiety Rates</a:t>
              </a:r>
              <a:endParaRPr b="1" sz="1480">
                <a:solidFill>
                  <a:srgbClr val="1E293B"/>
                </a:solidFill>
                <a:latin typeface="Arial"/>
                <a:ea typeface="Arial"/>
                <a:cs typeface="Arial"/>
                <a:sym typeface="Arial"/>
              </a:endParaRPr>
            </a:p>
            <a:p>
              <a:pPr indent="0" lvl="0" marL="0" rtl="0" algn="l">
                <a:spcBef>
                  <a:spcPts val="300"/>
                </a:spcBef>
                <a:spcAft>
                  <a:spcPts val="0"/>
                </a:spcAft>
                <a:buNone/>
              </a:pPr>
              <a:r>
                <a:rPr lang="en" sz="1203">
                  <a:solidFill>
                    <a:srgbClr val="64748B"/>
                  </a:solidFill>
                  <a:latin typeface="Arial"/>
                  <a:ea typeface="Arial"/>
                  <a:cs typeface="Arial"/>
                  <a:sym typeface="Arial"/>
                </a:rPr>
                <a:t>Japanese medical students show significantly higher anxiety than comparison groups.</a:t>
              </a:r>
              <a:endParaRPr sz="1203">
                <a:solidFill>
                  <a:srgbClr val="64748B"/>
                </a:solidFill>
                <a:latin typeface="Arial"/>
                <a:ea typeface="Arial"/>
                <a:cs typeface="Arial"/>
                <a:sym typeface="Arial"/>
              </a:endParaRPr>
            </a:p>
          </p:txBody>
        </p:sp>
      </p:grpSp>
      <p:grpSp>
        <p:nvGrpSpPr>
          <p:cNvPr id="154" name="Google Shape;154;p22"/>
          <p:cNvGrpSpPr/>
          <p:nvPr/>
        </p:nvGrpSpPr>
        <p:grpSpPr>
          <a:xfrm>
            <a:off x="4667250" y="2952750"/>
            <a:ext cx="4095900" cy="1238400"/>
            <a:chOff x="4667250" y="2952750"/>
            <a:chExt cx="4095900" cy="1238400"/>
          </a:xfrm>
        </p:grpSpPr>
        <p:sp>
          <p:nvSpPr>
            <p:cNvPr id="155" name="Google Shape;155;p22"/>
            <p:cNvSpPr/>
            <p:nvPr/>
          </p:nvSpPr>
          <p:spPr>
            <a:xfrm>
              <a:off x="4667250" y="2952750"/>
              <a:ext cx="4095900" cy="1238400"/>
            </a:xfrm>
            <a:prstGeom prst="roundRect">
              <a:avLst>
                <a:gd fmla="val 923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6" name="Google Shape;156;p22"/>
            <p:cNvSpPr txBox="1"/>
            <p:nvPr/>
          </p:nvSpPr>
          <p:spPr>
            <a:xfrm>
              <a:off x="4857750" y="3189986"/>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3200">
                  <a:solidFill>
                    <a:srgbClr val="10B981"/>
                  </a:solidFill>
                  <a:latin typeface="Material Icons"/>
                  <a:ea typeface="Material Icons"/>
                  <a:cs typeface="Material Icons"/>
                  <a:sym typeface="Material Icons"/>
                </a:rPr>
                <a:t>biotech</a:t>
              </a:r>
              <a:endParaRPr sz="3200">
                <a:solidFill>
                  <a:srgbClr val="10B981"/>
                </a:solidFill>
                <a:latin typeface="Material Icons"/>
                <a:ea typeface="Material Icons"/>
                <a:cs typeface="Material Icons"/>
                <a:sym typeface="Material Icons"/>
              </a:endParaRPr>
            </a:p>
          </p:txBody>
        </p:sp>
        <p:sp>
          <p:nvSpPr>
            <p:cNvPr id="157" name="Google Shape;157;p22"/>
            <p:cNvSpPr txBox="1"/>
            <p:nvPr/>
          </p:nvSpPr>
          <p:spPr>
            <a:xfrm>
              <a:off x="5334000" y="3143250"/>
              <a:ext cx="3238500" cy="857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600">
                  <a:solidFill>
                    <a:srgbClr val="1E293B"/>
                  </a:solidFill>
                  <a:latin typeface="Arial"/>
                  <a:ea typeface="Arial"/>
                  <a:cs typeface="Arial"/>
                  <a:sym typeface="Arial"/>
                </a:rPr>
                <a:t>Future Research</a:t>
              </a:r>
              <a:endParaRPr b="1" sz="1600">
                <a:solidFill>
                  <a:srgbClr val="1E293B"/>
                </a:solidFill>
                <a:latin typeface="Arial"/>
                <a:ea typeface="Arial"/>
                <a:cs typeface="Arial"/>
                <a:sym typeface="Arial"/>
              </a:endParaRPr>
            </a:p>
            <a:p>
              <a:pPr indent="0" lvl="0" marL="0" rtl="0" algn="l">
                <a:spcBef>
                  <a:spcPts val="300"/>
                </a:spcBef>
                <a:spcAft>
                  <a:spcPts val="0"/>
                </a:spcAft>
                <a:buNone/>
              </a:pPr>
              <a:r>
                <a:rPr lang="en" sz="1300">
                  <a:solidFill>
                    <a:srgbClr val="64748B"/>
                  </a:solidFill>
                  <a:latin typeface="Arial"/>
                  <a:ea typeface="Arial"/>
                  <a:cs typeface="Arial"/>
                  <a:sym typeface="Arial"/>
                </a:rPr>
                <a:t>Further intervention research is needed to address these findings effectively.</a:t>
              </a:r>
              <a:endParaRPr sz="1300">
                <a:solidFill>
                  <a:srgbClr val="64748B"/>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4"/>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Self-Introduction</a:t>
            </a:r>
            <a:endParaRPr/>
          </a:p>
        </p:txBody>
      </p:sp>
      <p:sp>
        <p:nvSpPr>
          <p:cNvPr id="92" name="Google Shape;92;p14"/>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Richard O’Shea</a:t>
            </a:r>
            <a:endParaRPr/>
          </a:p>
          <a:p>
            <a:pPr indent="0" lvl="0" marL="0" rtl="0" algn="l">
              <a:spcBef>
                <a:spcPts val="1200"/>
              </a:spcBef>
              <a:spcAft>
                <a:spcPts val="0"/>
              </a:spcAft>
              <a:buNone/>
            </a:pPr>
            <a:r>
              <a:rPr lang="en"/>
              <a:t>Nihon University, School of Medicine</a:t>
            </a:r>
            <a:endParaRPr/>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5"/>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Background</a:t>
            </a:r>
            <a:endParaRPr/>
          </a:p>
        </p:txBody>
      </p:sp>
      <p:sp>
        <p:nvSpPr>
          <p:cNvPr id="98" name="Google Shape;98;p15"/>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Anxiety affects second-language acquisition</a:t>
            </a:r>
            <a:endParaRPr/>
          </a:p>
          <a:p>
            <a:pPr indent="-342900" lvl="0" marL="457200" rtl="0" algn="l">
              <a:spcBef>
                <a:spcPts val="0"/>
              </a:spcBef>
              <a:spcAft>
                <a:spcPts val="0"/>
              </a:spcAft>
              <a:buSzPts val="1800"/>
              <a:buChar char="●"/>
            </a:pPr>
            <a:r>
              <a:rPr lang="en"/>
              <a:t>Writing anxiety can reduce writing quality, </a:t>
            </a:r>
            <a:r>
              <a:rPr lang="en"/>
              <a:t>quantity, and participation</a:t>
            </a:r>
            <a:endParaRPr/>
          </a:p>
          <a:p>
            <a:pPr indent="-342900" lvl="0" marL="457200" rtl="0" algn="l">
              <a:spcBef>
                <a:spcPts val="0"/>
              </a:spcBef>
              <a:spcAft>
                <a:spcPts val="0"/>
              </a:spcAft>
              <a:buSzPts val="1800"/>
              <a:buChar char="●"/>
            </a:pPr>
            <a:r>
              <a:rPr lang="en"/>
              <a:t>Limited research on Japanese medical students</a:t>
            </a:r>
            <a:r>
              <a:rPr lang="en"/>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6"/>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Anxiety Classification</a:t>
            </a:r>
            <a:endParaRPr/>
          </a:p>
        </p:txBody>
      </p:sp>
      <p:sp>
        <p:nvSpPr>
          <p:cNvPr id="104" name="Google Shape;104;p16"/>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Types of Anxiety</a:t>
            </a:r>
            <a:endParaRPr/>
          </a:p>
          <a:p>
            <a:pPr indent="0" lvl="0" marL="0" rtl="0" algn="l">
              <a:spcBef>
                <a:spcPts val="1200"/>
              </a:spcBef>
              <a:spcAft>
                <a:spcPts val="1200"/>
              </a:spcAft>
              <a:buNone/>
            </a:pPr>
            <a:r>
              <a:rPr lang="en"/>
              <a:t>Components of Anxiety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7"/>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Research Questions</a:t>
            </a:r>
            <a:endParaRPr/>
          </a:p>
        </p:txBody>
      </p:sp>
      <p:sp>
        <p:nvSpPr>
          <p:cNvPr id="110" name="Google Shape;110;p17"/>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None/>
            </a:pPr>
            <a:r>
              <a:rPr lang="en" sz="1200">
                <a:solidFill>
                  <a:schemeClr val="dk1"/>
                </a:solidFill>
                <a:latin typeface="Times New Roman"/>
                <a:ea typeface="Times New Roman"/>
                <a:cs typeface="Times New Roman"/>
                <a:sym typeface="Times New Roman"/>
              </a:rPr>
              <a:t>1. </a:t>
            </a:r>
            <a:r>
              <a:rPr lang="en" sz="1200">
                <a:solidFill>
                  <a:schemeClr val="dk1"/>
                </a:solidFill>
                <a:latin typeface="Times New Roman"/>
                <a:ea typeface="Times New Roman"/>
                <a:cs typeface="Times New Roman"/>
                <a:sym typeface="Times New Roman"/>
              </a:rPr>
              <a:t>What are the levels of foreign language writing anxiety of Japanese medical students?</a:t>
            </a:r>
            <a:endParaRPr sz="12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2 What are the types of foreign language writing anxiety experienced by Japanese medical</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8"/>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Participation and Context</a:t>
            </a:r>
            <a:endParaRPr/>
          </a:p>
        </p:txBody>
      </p:sp>
      <p:sp>
        <p:nvSpPr>
          <p:cNvPr id="116" name="Google Shape;116;p18"/>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111 second-year Japanese medical students</a:t>
            </a:r>
            <a:endParaRPr/>
          </a:p>
          <a:p>
            <a:pPr indent="-342900" lvl="0" marL="457200" rtl="0" algn="l">
              <a:spcBef>
                <a:spcPts val="0"/>
              </a:spcBef>
              <a:spcAft>
                <a:spcPts val="0"/>
              </a:spcAft>
              <a:buSzPts val="1800"/>
              <a:buChar char="●"/>
            </a:pPr>
            <a:r>
              <a:rPr lang="en"/>
              <a:t>Compulsory</a:t>
            </a:r>
            <a:r>
              <a:rPr lang="en"/>
              <a:t> English course</a:t>
            </a:r>
            <a:endParaRPr/>
          </a:p>
          <a:p>
            <a:pPr indent="-342900" lvl="0" marL="457200" rtl="0" algn="l">
              <a:spcBef>
                <a:spcPts val="0"/>
              </a:spcBef>
              <a:spcAft>
                <a:spcPts val="0"/>
              </a:spcAft>
              <a:buSzPts val="1800"/>
              <a:buChar char="●"/>
            </a:pPr>
            <a:r>
              <a:rPr lang="en"/>
              <a:t>Survey administered in the introduction class</a:t>
            </a:r>
            <a:endParaRPr/>
          </a:p>
          <a:p>
            <a:pPr indent="0" lvl="0" marL="0" rtl="0" algn="l">
              <a:spcBef>
                <a:spcPts val="120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9"/>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Methodology</a:t>
            </a:r>
            <a:endParaRPr/>
          </a:p>
        </p:txBody>
      </p:sp>
      <p:sp>
        <p:nvSpPr>
          <p:cNvPr id="122" name="Google Shape;122;p19"/>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Second Language Writing Anxiety Inventory (SLWAI)</a:t>
            </a:r>
            <a:endParaRPr/>
          </a:p>
          <a:p>
            <a:pPr indent="-342900" lvl="0" marL="457200" rtl="0" algn="l">
              <a:spcBef>
                <a:spcPts val="0"/>
              </a:spcBef>
              <a:spcAft>
                <a:spcPts val="0"/>
              </a:spcAft>
              <a:buSzPts val="1800"/>
              <a:buChar char="●"/>
            </a:pPr>
            <a:r>
              <a:rPr lang="en"/>
              <a:t>22 items, 5-point Likert scale</a:t>
            </a:r>
            <a:endParaRPr/>
          </a:p>
          <a:p>
            <a:pPr indent="-342900" lvl="0" marL="457200" rtl="0" algn="l">
              <a:spcBef>
                <a:spcPts val="0"/>
              </a:spcBef>
              <a:spcAft>
                <a:spcPts val="0"/>
              </a:spcAft>
              <a:buSzPts val="1800"/>
              <a:buChar char="●"/>
            </a:pPr>
            <a:r>
              <a:rPr lang="en"/>
              <a:t>Measures: Cognitive, Avoidant, and Somatic Anxiety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0"/>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Overall Anxiety Levels</a:t>
            </a:r>
            <a:endParaRPr/>
          </a:p>
        </p:txBody>
      </p:sp>
      <p:sp>
        <p:nvSpPr>
          <p:cNvPr id="128" name="Google Shape;128;p20"/>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Low: 2 students (1.8%)</a:t>
            </a:r>
            <a:endParaRPr/>
          </a:p>
          <a:p>
            <a:pPr indent="0" lvl="0" marL="0" rtl="0" algn="l">
              <a:spcBef>
                <a:spcPts val="1200"/>
              </a:spcBef>
              <a:spcAft>
                <a:spcPts val="0"/>
              </a:spcAft>
              <a:buNone/>
            </a:pPr>
            <a:r>
              <a:rPr lang="en"/>
              <a:t>Moderate: 16 students (14.4%)</a:t>
            </a:r>
            <a:endParaRPr/>
          </a:p>
          <a:p>
            <a:pPr indent="0" lvl="0" marL="0" rtl="0" algn="l">
              <a:spcBef>
                <a:spcPts val="1200"/>
              </a:spcBef>
              <a:spcAft>
                <a:spcPts val="0"/>
              </a:spcAft>
              <a:buNone/>
            </a:pPr>
            <a:r>
              <a:rPr lang="en"/>
              <a:t>High: 93 (83.8%)</a:t>
            </a:r>
            <a:endParaRPr/>
          </a:p>
          <a:p>
            <a:pPr indent="0" lvl="0" marL="0" rtl="0" algn="l">
              <a:spcBef>
                <a:spcPts val="1200"/>
              </a:spcBef>
              <a:spcAft>
                <a:spcPts val="1200"/>
              </a:spcAft>
              <a:buNone/>
            </a:pPr>
            <a:r>
              <a:rPr lang="en"/>
              <a:t>Mean score 76.8</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1"/>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Types of Anxiety</a:t>
            </a:r>
            <a:endParaRPr/>
          </a:p>
        </p:txBody>
      </p:sp>
      <p:sp>
        <p:nvSpPr>
          <p:cNvPr id="134" name="Google Shape;134;p21"/>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Cognitive Anxiety: 28.5</a:t>
            </a:r>
            <a:endParaRPr/>
          </a:p>
          <a:p>
            <a:pPr indent="0" lvl="0" marL="0" rtl="0" algn="l">
              <a:spcBef>
                <a:spcPts val="1200"/>
              </a:spcBef>
              <a:spcAft>
                <a:spcPts val="0"/>
              </a:spcAft>
              <a:buNone/>
            </a:pPr>
            <a:r>
              <a:rPr lang="en"/>
              <a:t>Avoidance Behaviour: 25.1</a:t>
            </a:r>
            <a:endParaRPr/>
          </a:p>
          <a:p>
            <a:pPr indent="0" lvl="0" marL="0" rtl="0" algn="l">
              <a:spcBef>
                <a:spcPts val="1200"/>
              </a:spcBef>
              <a:spcAft>
                <a:spcPts val="1200"/>
              </a:spcAft>
              <a:buNone/>
            </a:pPr>
            <a:r>
              <a:rPr lang="en"/>
              <a:t>Somatic Anxiety: 23.2</a:t>
            </a:r>
            <a:endParaRPr/>
          </a:p>
        </p:txBody>
      </p:sp>
    </p:spTree>
  </p:cSld>
  <p:clrMapOvr>
    <a:masterClrMapping/>
  </p:clrMapOvr>
</p:sld>
</file>

<file path=ppt/theme/theme1.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