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65" r:id="rId2"/>
    <p:sldId id="270" r:id="rId3"/>
    <p:sldId id="271" r:id="rId4"/>
    <p:sldId id="273" r:id="rId5"/>
    <p:sldId id="280" r:id="rId6"/>
    <p:sldId id="275" r:id="rId7"/>
    <p:sldId id="281" r:id="rId8"/>
    <p:sldId id="276" r:id="rId9"/>
    <p:sldId id="277" r:id="rId10"/>
    <p:sldId id="278" r:id="rId11"/>
    <p:sldId id="279"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996" autoAdjust="0"/>
    <p:restoredTop sz="94660"/>
  </p:normalViewPr>
  <p:slideViewPr>
    <p:cSldViewPr snapToGrid="0" snapToObjects="1">
      <p:cViewPr varScale="1">
        <p:scale>
          <a:sx n="99" d="100"/>
          <a:sy n="99" d="100"/>
        </p:scale>
        <p:origin x="78" y="122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FBF020-E292-4380-9C9B-92BA93F1C036}" type="datetimeFigureOut">
              <a:rPr lang="en-US" smtClean="0"/>
              <a:t>7/6/2026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790B7B-6CE2-4D8E-A6A1-B0BC362039F5}" type="slidenum">
              <a:rPr lang="en-US" smtClean="0"/>
              <a:t>‹#›</a:t>
            </a:fld>
            <a:endParaRPr lang="en-US"/>
          </a:p>
        </p:txBody>
      </p:sp>
    </p:spTree>
    <p:extLst>
      <p:ext uri="{BB962C8B-B14F-4D97-AF65-F5344CB8AC3E}">
        <p14:creationId xmlns:p14="http://schemas.microsoft.com/office/powerpoint/2010/main" val="10781213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790B7B-6CE2-4D8E-A6A1-B0BC362039F5}" type="slidenum">
              <a:rPr lang="en-US" smtClean="0"/>
              <a:t>1</a:t>
            </a:fld>
            <a:endParaRPr lang="en-US"/>
          </a:p>
        </p:txBody>
      </p:sp>
    </p:spTree>
    <p:extLst>
      <p:ext uri="{BB962C8B-B14F-4D97-AF65-F5344CB8AC3E}">
        <p14:creationId xmlns:p14="http://schemas.microsoft.com/office/powerpoint/2010/main" val="18690459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F9296-8D0F-4023-E5DC-F5832190BE81}"/>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6D64F179-7197-32BA-77CD-AF6DA473C19D}"/>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7DBDD989-EBF0-9524-0619-7101527FFE25}"/>
              </a:ext>
            </a:extLst>
          </p:cNvPr>
          <p:cNvPicPr>
            <a:picLocks noChangeAspect="1"/>
          </p:cNvPicPr>
          <p:nvPr/>
        </p:nvPicPr>
        <p:blipFill>
          <a:blip r:embed="rId3"/>
          <a:srcRect/>
          <a:stretch/>
        </p:blipFill>
        <p:spPr>
          <a:xfrm>
            <a:off x="0" y="0"/>
            <a:ext cx="9144000" cy="6858000"/>
          </a:xfrm>
          <a:prstGeom prst="rect">
            <a:avLst/>
          </a:prstGeom>
        </p:spPr>
      </p:pic>
      <p:pic>
        <p:nvPicPr>
          <p:cNvPr id="7" name="Picture 6">
            <a:extLst>
              <a:ext uri="{FF2B5EF4-FFF2-40B4-BE49-F238E27FC236}">
                <a16:creationId xmlns:a16="http://schemas.microsoft.com/office/drawing/2014/main" id="{7BF0AAA2-46C1-54A4-847A-44E31A4C5D97}"/>
              </a:ext>
            </a:extLst>
          </p:cNvPr>
          <p:cNvPicPr>
            <a:picLocks noChangeAspect="1"/>
          </p:cNvPicPr>
          <p:nvPr/>
        </p:nvPicPr>
        <p:blipFill>
          <a:blip r:embed="rId4"/>
          <a:stretch>
            <a:fillRect/>
          </a:stretch>
        </p:blipFill>
        <p:spPr>
          <a:xfrm>
            <a:off x="-146050" y="1689768"/>
            <a:ext cx="5084505" cy="4346825"/>
          </a:xfrm>
          <a:prstGeom prst="rect">
            <a:avLst/>
          </a:prstGeom>
        </p:spPr>
      </p:pic>
    </p:spTree>
    <p:extLst>
      <p:ext uri="{BB962C8B-B14F-4D97-AF65-F5344CB8AC3E}">
        <p14:creationId xmlns:p14="http://schemas.microsoft.com/office/powerpoint/2010/main" val="1160602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06C98-93AC-4785-C4A2-21CF7B14CD78}"/>
              </a:ext>
            </a:extLst>
          </p:cNvPr>
          <p:cNvSpPr>
            <a:spLocks noGrp="1"/>
          </p:cNvSpPr>
          <p:nvPr>
            <p:ph type="title"/>
          </p:nvPr>
        </p:nvSpPr>
        <p:spPr/>
        <p:txBody>
          <a:bodyPr/>
          <a:lstStyle/>
          <a:p>
            <a:endParaRPr kumimoji="1" lang="ja-JP" altLang="en-US"/>
          </a:p>
        </p:txBody>
      </p:sp>
      <p:sp>
        <p:nvSpPr>
          <p:cNvPr id="3" name="Content Placeholder 2">
            <a:extLst>
              <a:ext uri="{FF2B5EF4-FFF2-40B4-BE49-F238E27FC236}">
                <a16:creationId xmlns:a16="http://schemas.microsoft.com/office/drawing/2014/main" id="{5D30B7FD-479A-556A-F16E-D8E17EA29322}"/>
              </a:ext>
            </a:extLst>
          </p:cNvPr>
          <p:cNvSpPr>
            <a:spLocks noGrp="1"/>
          </p:cNvSpPr>
          <p:nvPr>
            <p:ph idx="1"/>
          </p:nvPr>
        </p:nvSpPr>
        <p:spPr/>
        <p:txBody>
          <a:bodyPr>
            <a:normAutofit/>
          </a:bodyPr>
          <a:lstStyle/>
          <a:p>
            <a:pPr marL="0" indent="0" algn="ctr">
              <a:buNone/>
            </a:pPr>
            <a:r>
              <a:rPr kumimoji="1" lang="en-US" altLang="ja-JP" sz="4000" dirty="0">
                <a:solidFill>
                  <a:schemeClr val="bg1"/>
                </a:solidFill>
                <a:latin typeface="Aptos Display" panose="020B0004020202020204" pitchFamily="34" charset="0"/>
              </a:rPr>
              <a:t>Perhaps the goal of medical education is not to eliminate anxiety...</a:t>
            </a:r>
          </a:p>
          <a:p>
            <a:pPr marL="0" indent="0" algn="ctr">
              <a:buNone/>
            </a:pPr>
            <a:endParaRPr kumimoji="1" lang="en-US" altLang="ja-JP" sz="4000" dirty="0">
              <a:solidFill>
                <a:schemeClr val="bg1"/>
              </a:solidFill>
              <a:latin typeface="Aptos Display" panose="020B0004020202020204" pitchFamily="34" charset="0"/>
            </a:endParaRPr>
          </a:p>
          <a:p>
            <a:pPr marL="0" indent="0" algn="ctr">
              <a:buNone/>
            </a:pPr>
            <a:r>
              <a:rPr kumimoji="1" lang="en-US" altLang="ja-JP" sz="4400" dirty="0">
                <a:solidFill>
                  <a:schemeClr val="bg1"/>
                </a:solidFill>
                <a:latin typeface="Aptos Display" panose="020B0004020202020204" pitchFamily="34" charset="0"/>
              </a:rPr>
              <a:t>...</a:t>
            </a:r>
            <a:r>
              <a:rPr kumimoji="1" lang="en-US" altLang="ja-JP" sz="4800" dirty="0">
                <a:solidFill>
                  <a:schemeClr val="bg1"/>
                </a:solidFill>
                <a:latin typeface="Aptos Display" panose="020B0004020202020204" pitchFamily="34" charset="0"/>
              </a:rPr>
              <a:t>but to transform what students are anxious about.</a:t>
            </a:r>
            <a:endParaRPr kumimoji="1" lang="ja-JP" altLang="en-US" sz="4400" dirty="0">
              <a:solidFill>
                <a:schemeClr val="bg1"/>
              </a:solidFill>
              <a:latin typeface="Aptos Display" panose="020B0004020202020204" pitchFamily="34" charset="0"/>
            </a:endParaRPr>
          </a:p>
        </p:txBody>
      </p:sp>
    </p:spTree>
    <p:extLst>
      <p:ext uri="{BB962C8B-B14F-4D97-AF65-F5344CB8AC3E}">
        <p14:creationId xmlns:p14="http://schemas.microsoft.com/office/powerpoint/2010/main" val="40286867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A69B9-EC8A-3299-9830-725E3A61C258}"/>
              </a:ext>
            </a:extLst>
          </p:cNvPr>
          <p:cNvSpPr>
            <a:spLocks noGrp="1"/>
          </p:cNvSpPr>
          <p:nvPr>
            <p:ph type="title"/>
          </p:nvPr>
        </p:nvSpPr>
        <p:spPr>
          <a:xfrm>
            <a:off x="2837543" y="814419"/>
            <a:ext cx="3570514" cy="1143000"/>
          </a:xfrm>
        </p:spPr>
        <p:txBody>
          <a:bodyPr>
            <a:normAutofit/>
          </a:bodyPr>
          <a:lstStyle/>
          <a:p>
            <a:r>
              <a:rPr kumimoji="1" lang="en-US" altLang="ja-JP" sz="3600" dirty="0">
                <a:solidFill>
                  <a:schemeClr val="bg1"/>
                </a:solidFill>
                <a:latin typeface="Aptos Display" panose="020B0004020202020204" pitchFamily="34" charset="0"/>
              </a:rPr>
              <a:t>Thank</a:t>
            </a:r>
            <a:r>
              <a:rPr kumimoji="1" lang="en-US" altLang="ja-JP" sz="4000" dirty="0">
                <a:solidFill>
                  <a:schemeClr val="bg1"/>
                </a:solidFill>
              </a:rPr>
              <a:t> you</a:t>
            </a:r>
            <a:endParaRPr kumimoji="1" lang="ja-JP" altLang="en-US" sz="4000" dirty="0"/>
          </a:p>
        </p:txBody>
      </p:sp>
      <p:sp>
        <p:nvSpPr>
          <p:cNvPr id="3" name="Content Placeholder 2">
            <a:extLst>
              <a:ext uri="{FF2B5EF4-FFF2-40B4-BE49-F238E27FC236}">
                <a16:creationId xmlns:a16="http://schemas.microsoft.com/office/drawing/2014/main" id="{76FFE755-1952-2199-6205-1C843B79BF7C}"/>
              </a:ext>
            </a:extLst>
          </p:cNvPr>
          <p:cNvSpPr>
            <a:spLocks noGrp="1"/>
          </p:cNvSpPr>
          <p:nvPr>
            <p:ph idx="1"/>
          </p:nvPr>
        </p:nvSpPr>
        <p:spPr>
          <a:xfrm>
            <a:off x="457200" y="4847161"/>
            <a:ext cx="8229600" cy="1819339"/>
          </a:xfrm>
        </p:spPr>
        <p:txBody>
          <a:bodyPr>
            <a:normAutofit/>
          </a:bodyPr>
          <a:lstStyle/>
          <a:p>
            <a:pPr marL="0" indent="0">
              <a:buNone/>
            </a:pPr>
            <a:r>
              <a:rPr kumimoji="1" lang="en-US" altLang="ja-JP" sz="1400" dirty="0">
                <a:solidFill>
                  <a:schemeClr val="bg1"/>
                </a:solidFill>
              </a:rPr>
              <a:t>Timothy P. Williams</a:t>
            </a:r>
          </a:p>
          <a:p>
            <a:pPr marL="0" indent="0">
              <a:buNone/>
            </a:pPr>
            <a:r>
              <a:rPr kumimoji="1" lang="en-US" altLang="ja-JP" sz="1400" dirty="0">
                <a:solidFill>
                  <a:schemeClr val="bg1"/>
                </a:solidFill>
              </a:rPr>
              <a:t>Assistant Professor</a:t>
            </a:r>
          </a:p>
          <a:p>
            <a:pPr marL="0" indent="0">
              <a:buNone/>
            </a:pPr>
            <a:r>
              <a:rPr kumimoji="1" lang="en-US" altLang="ja-JP" sz="1400" dirty="0">
                <a:solidFill>
                  <a:schemeClr val="bg1"/>
                </a:solidFill>
              </a:rPr>
              <a:t>Nihon University School of Medicine</a:t>
            </a:r>
          </a:p>
          <a:p>
            <a:pPr marL="0" indent="0">
              <a:buNone/>
            </a:pPr>
            <a:endParaRPr kumimoji="1" lang="en-US" altLang="ja-JP" sz="1400" dirty="0">
              <a:solidFill>
                <a:schemeClr val="bg1"/>
              </a:solidFill>
            </a:endParaRPr>
          </a:p>
          <a:p>
            <a:pPr marL="0" indent="0">
              <a:buNone/>
            </a:pPr>
            <a:r>
              <a:rPr kumimoji="1" lang="en-US" altLang="ja-JP" sz="1400" dirty="0">
                <a:solidFill>
                  <a:schemeClr val="bg1"/>
                </a:solidFill>
              </a:rPr>
              <a:t>✉ williams.timothy@nihon-u.ac.jp</a:t>
            </a:r>
            <a:endParaRPr kumimoji="1" lang="ja-JP" altLang="en-US" sz="1400" dirty="0">
              <a:solidFill>
                <a:schemeClr val="bg1"/>
              </a:solidFill>
            </a:endParaRPr>
          </a:p>
        </p:txBody>
      </p:sp>
      <p:sp>
        <p:nvSpPr>
          <p:cNvPr id="5" name="TextBox 4">
            <a:extLst>
              <a:ext uri="{FF2B5EF4-FFF2-40B4-BE49-F238E27FC236}">
                <a16:creationId xmlns:a16="http://schemas.microsoft.com/office/drawing/2014/main" id="{E76C7B09-4FE7-A213-8135-83D7379DCA3B}"/>
              </a:ext>
            </a:extLst>
          </p:cNvPr>
          <p:cNvSpPr txBox="1"/>
          <p:nvPr/>
        </p:nvSpPr>
        <p:spPr>
          <a:xfrm>
            <a:off x="2971800" y="2270667"/>
            <a:ext cx="3302000" cy="1323439"/>
          </a:xfrm>
          <a:prstGeom prst="rect">
            <a:avLst/>
          </a:prstGeom>
          <a:noFill/>
        </p:spPr>
        <p:txBody>
          <a:bodyPr wrap="square">
            <a:spAutoFit/>
          </a:bodyPr>
          <a:lstStyle/>
          <a:p>
            <a:pPr algn="ctr"/>
            <a:r>
              <a:rPr lang="en-US" altLang="ja-JP" sz="3600" dirty="0">
                <a:solidFill>
                  <a:schemeClr val="bg1"/>
                </a:solidFill>
                <a:latin typeface="Aptos Display" panose="020B0004020202020204" pitchFamily="34" charset="0"/>
              </a:rPr>
              <a:t>             </a:t>
            </a:r>
            <a:r>
              <a:rPr lang="en-US" altLang="ja-JP" sz="4400" dirty="0">
                <a:solidFill>
                  <a:schemeClr val="bg1"/>
                </a:solidFill>
                <a:latin typeface="Aptos Display" panose="020B0004020202020204" pitchFamily="34" charset="0"/>
              </a:rPr>
              <a:t>Questions?</a:t>
            </a:r>
            <a:endParaRPr lang="en-US" altLang="ja-JP" sz="3600" dirty="0">
              <a:solidFill>
                <a:schemeClr val="bg1"/>
              </a:solidFill>
              <a:latin typeface="Aptos Display" panose="020B0004020202020204" pitchFamily="34" charset="0"/>
            </a:endParaRPr>
          </a:p>
        </p:txBody>
      </p:sp>
      <p:sp>
        <p:nvSpPr>
          <p:cNvPr id="7" name="TextBox 6">
            <a:extLst>
              <a:ext uri="{FF2B5EF4-FFF2-40B4-BE49-F238E27FC236}">
                <a16:creationId xmlns:a16="http://schemas.microsoft.com/office/drawing/2014/main" id="{438EB210-EC00-14C4-8BE6-83381DCC5C42}"/>
              </a:ext>
            </a:extLst>
          </p:cNvPr>
          <p:cNvSpPr txBox="1"/>
          <p:nvPr/>
        </p:nvSpPr>
        <p:spPr>
          <a:xfrm>
            <a:off x="2286000" y="3574155"/>
            <a:ext cx="4572000" cy="369332"/>
          </a:xfrm>
          <a:prstGeom prst="rect">
            <a:avLst/>
          </a:prstGeom>
          <a:noFill/>
        </p:spPr>
        <p:txBody>
          <a:bodyPr wrap="square">
            <a:spAutoFit/>
          </a:bodyPr>
          <a:lstStyle/>
          <a:p>
            <a:pPr algn="ctr"/>
            <a:r>
              <a:rPr lang="ja-JP" altLang="en-US" dirty="0">
                <a:solidFill>
                  <a:schemeClr val="bg1"/>
                </a:solidFill>
              </a:rPr>
              <a:t>──────────────────────────────────</a:t>
            </a:r>
          </a:p>
        </p:txBody>
      </p:sp>
    </p:spTree>
    <p:extLst>
      <p:ext uri="{BB962C8B-B14F-4D97-AF65-F5344CB8AC3E}">
        <p14:creationId xmlns:p14="http://schemas.microsoft.com/office/powerpoint/2010/main" val="1364200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E450E-BBA9-F7B5-7B1F-1E4730F18F9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4970F9B-F699-620E-1D6A-B1AD3115A5CA}"/>
              </a:ext>
            </a:extLst>
          </p:cNvPr>
          <p:cNvPicPr>
            <a:picLocks noChangeAspect="1"/>
          </p:cNvPicPr>
          <p:nvPr/>
        </p:nvPicPr>
        <p:blipFill>
          <a:blip r:embed="rId2"/>
          <a:stretch>
            <a:fillRect/>
          </a:stretch>
        </p:blipFill>
        <p:spPr>
          <a:xfrm>
            <a:off x="57150" y="10755"/>
            <a:ext cx="9144000" cy="6858000"/>
          </a:xfrm>
          <a:prstGeom prst="rect">
            <a:avLst/>
          </a:prstGeom>
        </p:spPr>
      </p:pic>
      <p:sp>
        <p:nvSpPr>
          <p:cNvPr id="2" name="Title 1">
            <a:extLst>
              <a:ext uri="{FF2B5EF4-FFF2-40B4-BE49-F238E27FC236}">
                <a16:creationId xmlns:a16="http://schemas.microsoft.com/office/drawing/2014/main" id="{F05F7E35-4391-847D-8336-98E6651EB26C}"/>
              </a:ext>
            </a:extLst>
          </p:cNvPr>
          <p:cNvSpPr>
            <a:spLocks noGrp="1"/>
          </p:cNvSpPr>
          <p:nvPr>
            <p:ph type="title"/>
          </p:nvPr>
        </p:nvSpPr>
        <p:spPr>
          <a:xfrm>
            <a:off x="57150" y="103188"/>
            <a:ext cx="4114800" cy="1143000"/>
          </a:xfrm>
        </p:spPr>
        <p:txBody>
          <a:bodyPr/>
          <a:lstStyle/>
          <a:p>
            <a:r>
              <a:rPr lang="en-US" dirty="0">
                <a:solidFill>
                  <a:schemeClr val="bg1"/>
                </a:solidFill>
                <a:latin typeface="Aptos Display" panose="020B0004020202020204" pitchFamily="34" charset="0"/>
              </a:rPr>
              <a:t>After Six Weeks</a:t>
            </a:r>
          </a:p>
        </p:txBody>
      </p:sp>
      <p:sp>
        <p:nvSpPr>
          <p:cNvPr id="3" name="Content Placeholder 2">
            <a:extLst>
              <a:ext uri="{FF2B5EF4-FFF2-40B4-BE49-F238E27FC236}">
                <a16:creationId xmlns:a16="http://schemas.microsoft.com/office/drawing/2014/main" id="{AFCDD33B-5EF5-1C6E-07EE-892AA1A51BF3}"/>
              </a:ext>
            </a:extLst>
          </p:cNvPr>
          <p:cNvSpPr>
            <a:spLocks noGrp="1"/>
          </p:cNvSpPr>
          <p:nvPr>
            <p:ph idx="1"/>
          </p:nvPr>
        </p:nvSpPr>
        <p:spPr>
          <a:xfrm>
            <a:off x="256477" y="1662622"/>
            <a:ext cx="4692652" cy="2282826"/>
          </a:xfrm>
        </p:spPr>
        <p:txBody>
          <a:bodyPr>
            <a:normAutofit/>
          </a:bodyPr>
          <a:lstStyle/>
          <a:p>
            <a:pPr marL="0" indent="0">
              <a:buNone/>
            </a:pPr>
            <a:r>
              <a:rPr lang="en-US" sz="4000" b="1" dirty="0">
                <a:solidFill>
                  <a:schemeClr val="bg1"/>
                </a:solidFill>
                <a:latin typeface="Aptos Display" panose="020B0004020202020204" pitchFamily="34" charset="0"/>
              </a:rPr>
              <a:t>Confidence</a:t>
            </a:r>
          </a:p>
          <a:p>
            <a:pPr marL="0" indent="0">
              <a:buNone/>
            </a:pPr>
            <a:r>
              <a:rPr lang="en-US" dirty="0">
                <a:solidFill>
                  <a:schemeClr val="bg1"/>
                </a:solidFill>
                <a:latin typeface="Aptos Display" panose="020B0004020202020204" pitchFamily="34" charset="0"/>
              </a:rPr>
              <a:t>2.49                  	         3.85</a:t>
            </a:r>
          </a:p>
          <a:p>
            <a:pPr marL="0" indent="0">
              <a:buNone/>
            </a:pPr>
            <a:r>
              <a:rPr lang="en-US" dirty="0">
                <a:solidFill>
                  <a:schemeClr val="bg1"/>
                </a:solidFill>
                <a:latin typeface="Aptos Display" panose="020B0004020202020204" pitchFamily="34" charset="0"/>
              </a:rPr>
              <a:t>		      </a:t>
            </a:r>
            <a:r>
              <a:rPr lang="en-US" sz="2600" b="1" dirty="0">
                <a:solidFill>
                  <a:schemeClr val="bg1"/>
                </a:solidFill>
                <a:latin typeface="Aptos Display" panose="020B0004020202020204" pitchFamily="34" charset="0"/>
              </a:rPr>
              <a:t>+ 55%</a:t>
            </a:r>
            <a:endParaRPr lang="en-US" b="1" dirty="0">
              <a:solidFill>
                <a:schemeClr val="bg1"/>
              </a:solidFill>
              <a:latin typeface="Aptos Display" panose="020B0004020202020204" pitchFamily="34" charset="0"/>
            </a:endParaRPr>
          </a:p>
        </p:txBody>
      </p:sp>
      <p:cxnSp>
        <p:nvCxnSpPr>
          <p:cNvPr id="7" name="Straight Arrow Connector 6">
            <a:extLst>
              <a:ext uri="{FF2B5EF4-FFF2-40B4-BE49-F238E27FC236}">
                <a16:creationId xmlns:a16="http://schemas.microsoft.com/office/drawing/2014/main" id="{2CB96350-8138-A17F-FEBD-033A69CB8696}"/>
              </a:ext>
            </a:extLst>
          </p:cNvPr>
          <p:cNvCxnSpPr>
            <a:cxnSpLocks/>
          </p:cNvCxnSpPr>
          <p:nvPr/>
        </p:nvCxnSpPr>
        <p:spPr>
          <a:xfrm>
            <a:off x="1139952" y="2668780"/>
            <a:ext cx="2152650" cy="0"/>
          </a:xfrm>
          <a:prstGeom prst="straightConnector1">
            <a:avLst/>
          </a:prstGeom>
          <a:ln w="57150">
            <a:solidFill>
              <a:srgbClr val="00B0F0"/>
            </a:solidFill>
            <a:tailEnd type="triangle"/>
          </a:ln>
        </p:spPr>
        <p:style>
          <a:lnRef idx="2">
            <a:schemeClr val="accent5"/>
          </a:lnRef>
          <a:fillRef idx="0">
            <a:schemeClr val="accent5"/>
          </a:fillRef>
          <a:effectRef idx="1">
            <a:schemeClr val="accent5"/>
          </a:effectRef>
          <a:fontRef idx="minor">
            <a:schemeClr val="tx1"/>
          </a:fontRef>
        </p:style>
      </p:cxnSp>
      <p:sp>
        <p:nvSpPr>
          <p:cNvPr id="11" name="Content Placeholder 2">
            <a:extLst>
              <a:ext uri="{FF2B5EF4-FFF2-40B4-BE49-F238E27FC236}">
                <a16:creationId xmlns:a16="http://schemas.microsoft.com/office/drawing/2014/main" id="{E40239E8-D62B-9030-F8F7-D2706A9B5F6E}"/>
              </a:ext>
            </a:extLst>
          </p:cNvPr>
          <p:cNvSpPr txBox="1">
            <a:spLocks/>
          </p:cNvSpPr>
          <p:nvPr/>
        </p:nvSpPr>
        <p:spPr>
          <a:xfrm>
            <a:off x="256477" y="3958083"/>
            <a:ext cx="4000563" cy="1701800"/>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4300" b="1" dirty="0">
                <a:solidFill>
                  <a:schemeClr val="bg1"/>
                </a:solidFill>
                <a:latin typeface="Aptos Display" panose="020B0004020202020204" pitchFamily="34" charset="0"/>
              </a:rPr>
              <a:t>Anxiety</a:t>
            </a:r>
            <a:endParaRPr lang="en-US" sz="4000" b="1" dirty="0">
              <a:solidFill>
                <a:schemeClr val="bg1"/>
              </a:solidFill>
              <a:latin typeface="Aptos Display" panose="020B0004020202020204" pitchFamily="34" charset="0"/>
            </a:endParaRPr>
          </a:p>
          <a:p>
            <a:pPr marL="0" indent="0">
              <a:buFont typeface="Arial"/>
              <a:buNone/>
            </a:pPr>
            <a:r>
              <a:rPr lang="en-US" dirty="0">
                <a:solidFill>
                  <a:schemeClr val="bg1"/>
                </a:solidFill>
                <a:latin typeface="Aptos Display" panose="020B0004020202020204" pitchFamily="34" charset="0"/>
              </a:rPr>
              <a:t>3.46      3.23</a:t>
            </a:r>
          </a:p>
          <a:p>
            <a:pPr marL="0" indent="0">
              <a:buFont typeface="Arial"/>
              <a:buNone/>
            </a:pPr>
            <a:r>
              <a:rPr lang="en-US" dirty="0">
                <a:solidFill>
                  <a:schemeClr val="bg1"/>
                </a:solidFill>
                <a:latin typeface="Aptos Display" panose="020B0004020202020204" pitchFamily="34" charset="0"/>
              </a:rPr>
              <a:t>	 		</a:t>
            </a:r>
            <a:r>
              <a:rPr lang="en-US" b="1" dirty="0">
                <a:solidFill>
                  <a:schemeClr val="bg1"/>
                </a:solidFill>
                <a:latin typeface="Aptos Display" panose="020B0004020202020204" pitchFamily="34" charset="0"/>
              </a:rPr>
              <a:t>  </a:t>
            </a:r>
            <a:r>
              <a:rPr lang="en-US" sz="2600" b="1" dirty="0">
                <a:solidFill>
                  <a:schemeClr val="bg1"/>
                </a:solidFill>
                <a:latin typeface="Aptos Display" panose="020B0004020202020204" pitchFamily="34" charset="0"/>
              </a:rPr>
              <a:t>-7%</a:t>
            </a:r>
            <a:endParaRPr lang="en-US" b="1" dirty="0">
              <a:solidFill>
                <a:schemeClr val="bg1"/>
              </a:solidFill>
              <a:latin typeface="Aptos Display" panose="020B0004020202020204" pitchFamily="34" charset="0"/>
            </a:endParaRPr>
          </a:p>
        </p:txBody>
      </p:sp>
      <p:cxnSp>
        <p:nvCxnSpPr>
          <p:cNvPr id="12" name="Straight Arrow Connector 11">
            <a:extLst>
              <a:ext uri="{FF2B5EF4-FFF2-40B4-BE49-F238E27FC236}">
                <a16:creationId xmlns:a16="http://schemas.microsoft.com/office/drawing/2014/main" id="{5E031141-A5FD-913A-09BD-3D701CE3E6AB}"/>
              </a:ext>
            </a:extLst>
          </p:cNvPr>
          <p:cNvCxnSpPr>
            <a:cxnSpLocks/>
          </p:cNvCxnSpPr>
          <p:nvPr/>
        </p:nvCxnSpPr>
        <p:spPr>
          <a:xfrm>
            <a:off x="1139952" y="4815470"/>
            <a:ext cx="254000" cy="0"/>
          </a:xfrm>
          <a:prstGeom prst="straightConnector1">
            <a:avLst/>
          </a:prstGeom>
          <a:ln w="57150">
            <a:tailEnd type="triangle"/>
          </a:ln>
        </p:spPr>
        <p:style>
          <a:lnRef idx="2">
            <a:schemeClr val="accent5"/>
          </a:lnRef>
          <a:fillRef idx="0">
            <a:schemeClr val="accent5"/>
          </a:fillRef>
          <a:effectRef idx="1">
            <a:schemeClr val="accent5"/>
          </a:effectRef>
          <a:fontRef idx="minor">
            <a:schemeClr val="tx1"/>
          </a:fontRef>
        </p:style>
      </p:cxnSp>
      <p:sp>
        <p:nvSpPr>
          <p:cNvPr id="15" name="TextBox 14">
            <a:extLst>
              <a:ext uri="{FF2B5EF4-FFF2-40B4-BE49-F238E27FC236}">
                <a16:creationId xmlns:a16="http://schemas.microsoft.com/office/drawing/2014/main" id="{9EC65167-518B-1FAA-04D7-0202513BCDBC}"/>
              </a:ext>
            </a:extLst>
          </p:cNvPr>
          <p:cNvSpPr txBox="1"/>
          <p:nvPr/>
        </p:nvSpPr>
        <p:spPr>
          <a:xfrm>
            <a:off x="5305532" y="6312218"/>
            <a:ext cx="3895618" cy="523220"/>
          </a:xfrm>
          <a:prstGeom prst="rect">
            <a:avLst/>
          </a:prstGeom>
          <a:noFill/>
        </p:spPr>
        <p:txBody>
          <a:bodyPr wrap="none" rtlCol="0">
            <a:spAutoFit/>
          </a:bodyPr>
          <a:lstStyle/>
          <a:p>
            <a:r>
              <a:rPr lang="en-US" sz="1400" b="1" dirty="0">
                <a:solidFill>
                  <a:schemeClr val="bg1"/>
                </a:solidFill>
              </a:rPr>
              <a:t>Matched pre–post responses (5-point Likert scale)</a:t>
            </a:r>
          </a:p>
          <a:p>
            <a:r>
              <a:rPr lang="en-US" sz="1400" b="1" dirty="0">
                <a:solidFill>
                  <a:schemeClr val="bg1"/>
                </a:solidFill>
              </a:rPr>
              <a:t>n = 215 paired responses</a:t>
            </a:r>
            <a:endParaRPr lang="en-US" sz="1400" dirty="0">
              <a:solidFill>
                <a:schemeClr val="bg1"/>
              </a:solidFill>
            </a:endParaRPr>
          </a:p>
        </p:txBody>
      </p:sp>
    </p:spTree>
    <p:extLst>
      <p:ext uri="{BB962C8B-B14F-4D97-AF65-F5344CB8AC3E}">
        <p14:creationId xmlns:p14="http://schemas.microsoft.com/office/powerpoint/2010/main" val="3767860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8216C-8074-75B0-0D5C-73D6492163F5}"/>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17475016-A6FC-A075-2732-21BBF59F7FF6}"/>
              </a:ext>
            </a:extLst>
          </p:cNvPr>
          <p:cNvPicPr>
            <a:picLocks noGrp="1" noChangeAspect="1"/>
          </p:cNvPicPr>
          <p:nvPr>
            <p:ph idx="1"/>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3890904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47005-C457-070F-001D-7D7FEEC9E8BD}"/>
              </a:ext>
            </a:extLst>
          </p:cNvPr>
          <p:cNvSpPr>
            <a:spLocks noGrp="1"/>
          </p:cNvSpPr>
          <p:nvPr>
            <p:ph type="title"/>
          </p:nvPr>
        </p:nvSpPr>
        <p:spPr>
          <a:xfrm>
            <a:off x="457200" y="742889"/>
            <a:ext cx="8229600" cy="1143000"/>
          </a:xfrm>
        </p:spPr>
        <p:txBody>
          <a:bodyPr>
            <a:normAutofit/>
          </a:bodyPr>
          <a:lstStyle/>
          <a:p>
            <a:r>
              <a:rPr lang="en-US" sz="3600" dirty="0">
                <a:solidFill>
                  <a:schemeClr val="bg1"/>
                </a:solidFill>
                <a:latin typeface="Aptos Display" panose="020B0004020202020204" pitchFamily="34" charset="0"/>
              </a:rPr>
              <a:t>Our Assumption</a:t>
            </a:r>
          </a:p>
        </p:txBody>
      </p:sp>
      <p:sp>
        <p:nvSpPr>
          <p:cNvPr id="3" name="Content Placeholder 2">
            <a:extLst>
              <a:ext uri="{FF2B5EF4-FFF2-40B4-BE49-F238E27FC236}">
                <a16:creationId xmlns:a16="http://schemas.microsoft.com/office/drawing/2014/main" id="{2800BC14-3F7F-CB46-3931-A4F5F6C2F686}"/>
              </a:ext>
            </a:extLst>
          </p:cNvPr>
          <p:cNvSpPr>
            <a:spLocks noGrp="1"/>
          </p:cNvSpPr>
          <p:nvPr>
            <p:ph idx="1"/>
          </p:nvPr>
        </p:nvSpPr>
        <p:spPr>
          <a:xfrm>
            <a:off x="457199" y="1884243"/>
            <a:ext cx="8229600" cy="4525963"/>
          </a:xfrm>
        </p:spPr>
        <p:txBody>
          <a:bodyPr>
            <a:normAutofit/>
          </a:bodyPr>
          <a:lstStyle/>
          <a:p>
            <a:pPr marL="0" indent="0" algn="ctr">
              <a:buNone/>
            </a:pPr>
            <a:r>
              <a:rPr lang="en-US" sz="6600" dirty="0">
                <a:solidFill>
                  <a:schemeClr val="bg1"/>
                </a:solidFill>
                <a:latin typeface="Aptos Display" panose="020B0004020202020204" pitchFamily="34" charset="0"/>
              </a:rPr>
              <a:t>More Confidence</a:t>
            </a:r>
          </a:p>
          <a:p>
            <a:pPr marL="0" indent="0">
              <a:buNone/>
            </a:pPr>
            <a:endParaRPr lang="en-US" sz="6600" dirty="0"/>
          </a:p>
          <a:p>
            <a:pPr marL="0" indent="0" algn="ctr">
              <a:buNone/>
            </a:pPr>
            <a:r>
              <a:rPr lang="en-US" sz="6600" dirty="0">
                <a:solidFill>
                  <a:schemeClr val="bg1"/>
                </a:solidFill>
                <a:latin typeface="Aptos Display" panose="020B0004020202020204" pitchFamily="34" charset="0"/>
              </a:rPr>
              <a:t>Less Anxiety</a:t>
            </a:r>
          </a:p>
        </p:txBody>
      </p:sp>
      <p:sp>
        <p:nvSpPr>
          <p:cNvPr id="4" name="TextBox 3">
            <a:extLst>
              <a:ext uri="{FF2B5EF4-FFF2-40B4-BE49-F238E27FC236}">
                <a16:creationId xmlns:a16="http://schemas.microsoft.com/office/drawing/2014/main" id="{5775B766-4A88-FB2C-DC14-4878FF49ABDD}"/>
              </a:ext>
            </a:extLst>
          </p:cNvPr>
          <p:cNvSpPr txBox="1"/>
          <p:nvPr/>
        </p:nvSpPr>
        <p:spPr>
          <a:xfrm>
            <a:off x="4313236" y="2744864"/>
            <a:ext cx="517525" cy="1862048"/>
          </a:xfrm>
          <a:prstGeom prst="rect">
            <a:avLst/>
          </a:prstGeom>
          <a:noFill/>
        </p:spPr>
        <p:txBody>
          <a:bodyPr wrap="square" rtlCol="0">
            <a:spAutoFit/>
          </a:bodyPr>
          <a:lstStyle/>
          <a:p>
            <a:pPr algn="ctr"/>
            <a:r>
              <a:rPr lang="en-US" sz="11500" b="1" dirty="0">
                <a:solidFill>
                  <a:schemeClr val="bg1"/>
                </a:solidFill>
              </a:rPr>
              <a:t>=</a:t>
            </a:r>
          </a:p>
        </p:txBody>
      </p:sp>
    </p:spTree>
    <p:extLst>
      <p:ext uri="{BB962C8B-B14F-4D97-AF65-F5344CB8AC3E}">
        <p14:creationId xmlns:p14="http://schemas.microsoft.com/office/powerpoint/2010/main" val="3528895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E4A4D-2913-5864-8880-E419F6967A8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FB8885-E0D6-D4F2-F62F-AD285F51CE91}"/>
              </a:ext>
            </a:extLst>
          </p:cNvPr>
          <p:cNvSpPr>
            <a:spLocks noGrp="1"/>
          </p:cNvSpPr>
          <p:nvPr>
            <p:ph idx="1"/>
          </p:nvPr>
        </p:nvSpPr>
        <p:spPr>
          <a:xfrm>
            <a:off x="457199" y="1884243"/>
            <a:ext cx="8229600" cy="4525963"/>
          </a:xfrm>
        </p:spPr>
        <p:txBody>
          <a:bodyPr>
            <a:normAutofit/>
          </a:bodyPr>
          <a:lstStyle/>
          <a:p>
            <a:pPr marL="0" indent="0" algn="ctr">
              <a:buNone/>
            </a:pPr>
            <a:r>
              <a:rPr lang="en-US" sz="6600" dirty="0">
                <a:solidFill>
                  <a:schemeClr val="bg1"/>
                </a:solidFill>
                <a:latin typeface="Aptos Display" panose="020B0004020202020204" pitchFamily="34" charset="0"/>
              </a:rPr>
              <a:t>More Confidence</a:t>
            </a:r>
          </a:p>
          <a:p>
            <a:pPr marL="0" indent="0">
              <a:buNone/>
            </a:pPr>
            <a:endParaRPr lang="en-US" sz="6600" dirty="0"/>
          </a:p>
          <a:p>
            <a:pPr marL="0" indent="0" algn="ctr">
              <a:buNone/>
            </a:pPr>
            <a:r>
              <a:rPr lang="en-US" sz="6600" dirty="0">
                <a:solidFill>
                  <a:schemeClr val="bg1"/>
                </a:solidFill>
                <a:latin typeface="Aptos Display" panose="020B0004020202020204" pitchFamily="34" charset="0"/>
              </a:rPr>
              <a:t>Less Anxiety</a:t>
            </a:r>
          </a:p>
        </p:txBody>
      </p:sp>
      <p:sp>
        <p:nvSpPr>
          <p:cNvPr id="6" name="Title 5">
            <a:extLst>
              <a:ext uri="{FF2B5EF4-FFF2-40B4-BE49-F238E27FC236}">
                <a16:creationId xmlns:a16="http://schemas.microsoft.com/office/drawing/2014/main" id="{46D6DA24-DF14-E359-43D5-E5148C3AC55D}"/>
              </a:ext>
            </a:extLst>
          </p:cNvPr>
          <p:cNvSpPr>
            <a:spLocks noGrp="1"/>
          </p:cNvSpPr>
          <p:nvPr>
            <p:ph type="title"/>
          </p:nvPr>
        </p:nvSpPr>
        <p:spPr/>
        <p:txBody>
          <a:bodyPr/>
          <a:lstStyle/>
          <a:p>
            <a:endParaRPr lang="ja-JP" altLang="en-US"/>
          </a:p>
        </p:txBody>
      </p:sp>
      <p:sp>
        <p:nvSpPr>
          <p:cNvPr id="7" name="TextBox 6">
            <a:extLst>
              <a:ext uri="{FF2B5EF4-FFF2-40B4-BE49-F238E27FC236}">
                <a16:creationId xmlns:a16="http://schemas.microsoft.com/office/drawing/2014/main" id="{7304E650-9865-8EE8-F2CE-BE096844FE18}"/>
              </a:ext>
            </a:extLst>
          </p:cNvPr>
          <p:cNvSpPr txBox="1"/>
          <p:nvPr/>
        </p:nvSpPr>
        <p:spPr>
          <a:xfrm>
            <a:off x="4313236" y="2648712"/>
            <a:ext cx="517525" cy="1862048"/>
          </a:xfrm>
          <a:prstGeom prst="rect">
            <a:avLst/>
          </a:prstGeom>
          <a:noFill/>
        </p:spPr>
        <p:txBody>
          <a:bodyPr wrap="square" rtlCol="0">
            <a:spAutoFit/>
          </a:bodyPr>
          <a:lstStyle/>
          <a:p>
            <a:pPr algn="ctr"/>
            <a:r>
              <a:rPr lang="en-US" sz="11500" b="1" dirty="0">
                <a:solidFill>
                  <a:schemeClr val="bg1"/>
                </a:solidFill>
              </a:rPr>
              <a:t>≠</a:t>
            </a:r>
          </a:p>
        </p:txBody>
      </p:sp>
      <p:sp>
        <p:nvSpPr>
          <p:cNvPr id="2" name="TextBox 1">
            <a:extLst>
              <a:ext uri="{FF2B5EF4-FFF2-40B4-BE49-F238E27FC236}">
                <a16:creationId xmlns:a16="http://schemas.microsoft.com/office/drawing/2014/main" id="{72C2770F-E7E5-8C7D-4523-A682470AEF2D}"/>
              </a:ext>
            </a:extLst>
          </p:cNvPr>
          <p:cNvSpPr txBox="1"/>
          <p:nvPr/>
        </p:nvSpPr>
        <p:spPr>
          <a:xfrm>
            <a:off x="2379379" y="5657910"/>
            <a:ext cx="4482124" cy="400110"/>
          </a:xfrm>
          <a:prstGeom prst="rect">
            <a:avLst/>
          </a:prstGeom>
          <a:noFill/>
        </p:spPr>
        <p:txBody>
          <a:bodyPr wrap="none" rtlCol="0">
            <a:spAutoFit/>
          </a:bodyPr>
          <a:lstStyle/>
          <a:p>
            <a:r>
              <a:rPr lang="en-US" sz="2000" dirty="0">
                <a:solidFill>
                  <a:schemeClr val="bg1"/>
                </a:solidFill>
              </a:rPr>
              <a:t>Maybe I was asking the wrong question...</a:t>
            </a:r>
          </a:p>
        </p:txBody>
      </p:sp>
    </p:spTree>
    <p:extLst>
      <p:ext uri="{BB962C8B-B14F-4D97-AF65-F5344CB8AC3E}">
        <p14:creationId xmlns:p14="http://schemas.microsoft.com/office/powerpoint/2010/main" val="4266451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F1196-118D-6311-A885-C04F0DD62B69}"/>
              </a:ext>
            </a:extLst>
          </p:cNvPr>
          <p:cNvSpPr>
            <a:spLocks noGrp="1"/>
          </p:cNvSpPr>
          <p:nvPr>
            <p:ph type="title"/>
          </p:nvPr>
        </p:nvSpPr>
        <p:spPr/>
        <p:txBody>
          <a:bodyPr/>
          <a:lstStyle/>
          <a:p>
            <a:r>
              <a:rPr lang="en-US" dirty="0">
                <a:solidFill>
                  <a:schemeClr val="bg1"/>
                </a:solidFill>
                <a:latin typeface="Aptos Display" panose="020B0004020202020204" pitchFamily="34" charset="0"/>
              </a:rPr>
              <a:t>..then what changed?</a:t>
            </a:r>
          </a:p>
        </p:txBody>
      </p:sp>
      <p:pic>
        <p:nvPicPr>
          <p:cNvPr id="5" name="Content Placeholder 4">
            <a:extLst>
              <a:ext uri="{FF2B5EF4-FFF2-40B4-BE49-F238E27FC236}">
                <a16:creationId xmlns:a16="http://schemas.microsoft.com/office/drawing/2014/main" id="{F3608B9D-D2A8-AF3A-2986-8E32ED841407}"/>
              </a:ext>
            </a:extLst>
          </p:cNvPr>
          <p:cNvPicPr>
            <a:picLocks noGrp="1" noChangeAspect="1"/>
          </p:cNvPicPr>
          <p:nvPr>
            <p:ph idx="1"/>
          </p:nvPr>
        </p:nvPicPr>
        <p:blipFill>
          <a:blip r:embed="rId2"/>
          <a:srcRect/>
          <a:stretch/>
        </p:blipFill>
        <p:spPr>
          <a:xfrm>
            <a:off x="0" y="0"/>
            <a:ext cx="9144000" cy="6858000"/>
          </a:xfrm>
          <a:prstGeom prst="rect">
            <a:avLst/>
          </a:prstGeom>
        </p:spPr>
      </p:pic>
    </p:spTree>
    <p:extLst>
      <p:ext uri="{BB962C8B-B14F-4D97-AF65-F5344CB8AC3E}">
        <p14:creationId xmlns:p14="http://schemas.microsoft.com/office/powerpoint/2010/main" val="3193552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FC4E2-EDE1-069E-7033-F693C1C5B6B9}"/>
              </a:ext>
            </a:extLst>
          </p:cNvPr>
          <p:cNvSpPr>
            <a:spLocks noGrp="1"/>
          </p:cNvSpPr>
          <p:nvPr>
            <p:ph type="title"/>
          </p:nvPr>
        </p:nvSpPr>
        <p:spPr>
          <a:xfrm>
            <a:off x="457200" y="274638"/>
            <a:ext cx="8229600" cy="719591"/>
          </a:xfrm>
        </p:spPr>
        <p:txBody>
          <a:bodyPr>
            <a:normAutofit fontScale="90000"/>
          </a:bodyPr>
          <a:lstStyle/>
          <a:p>
            <a:r>
              <a:rPr lang="en-US" dirty="0">
                <a:solidFill>
                  <a:schemeClr val="bg1"/>
                </a:solidFill>
              </a:rPr>
              <a:t>Students' reflections...</a:t>
            </a:r>
          </a:p>
        </p:txBody>
      </p:sp>
      <p:sp>
        <p:nvSpPr>
          <p:cNvPr id="3" name="Content Placeholder 2">
            <a:extLst>
              <a:ext uri="{FF2B5EF4-FFF2-40B4-BE49-F238E27FC236}">
                <a16:creationId xmlns:a16="http://schemas.microsoft.com/office/drawing/2014/main" id="{4C24F15B-F449-2029-F836-59A59C11FFF7}"/>
              </a:ext>
            </a:extLst>
          </p:cNvPr>
          <p:cNvSpPr>
            <a:spLocks noGrp="1"/>
          </p:cNvSpPr>
          <p:nvPr>
            <p:ph idx="1"/>
          </p:nvPr>
        </p:nvSpPr>
        <p:spPr>
          <a:xfrm>
            <a:off x="341085" y="1170893"/>
            <a:ext cx="8461829" cy="5510553"/>
          </a:xfrm>
        </p:spPr>
        <p:txBody>
          <a:bodyPr>
            <a:normAutofit fontScale="92500" lnSpcReduction="20000"/>
          </a:bodyPr>
          <a:lstStyle/>
          <a:p>
            <a:pPr marL="0" indent="0">
              <a:buNone/>
            </a:pPr>
            <a:r>
              <a:rPr lang="ja-JP" altLang="en-US" sz="2000" dirty="0">
                <a:solidFill>
                  <a:schemeClr val="bg1"/>
                </a:solidFill>
              </a:rPr>
              <a:t>患者がどうしたいか、どうしてほしいかが重要である。</a:t>
            </a:r>
            <a:endParaRPr lang="en-US" altLang="ja-JP" sz="2000" dirty="0">
              <a:solidFill>
                <a:schemeClr val="bg1"/>
              </a:solidFill>
            </a:endParaRPr>
          </a:p>
          <a:p>
            <a:pPr marL="0" indent="0">
              <a:buNone/>
            </a:pPr>
            <a:r>
              <a:rPr lang="ja-JP" altLang="en-US" sz="1800" dirty="0">
                <a:solidFill>
                  <a:schemeClr val="bg1">
                    <a:lumMod val="75000"/>
                  </a:schemeClr>
                </a:solidFill>
              </a:rPr>
              <a:t>“</a:t>
            </a:r>
            <a:r>
              <a:rPr lang="en-US" sz="1800" dirty="0">
                <a:solidFill>
                  <a:schemeClr val="bg1">
                    <a:lumMod val="75000"/>
                  </a:schemeClr>
                </a:solidFill>
              </a:rPr>
              <a:t>I realised that what matters is what the patient wants and needs.”</a:t>
            </a:r>
          </a:p>
          <a:p>
            <a:pPr marL="0" indent="0">
              <a:buNone/>
            </a:pPr>
            <a:endParaRPr lang="en-US" sz="2600" dirty="0">
              <a:solidFill>
                <a:schemeClr val="bg1"/>
              </a:solidFill>
            </a:endParaRPr>
          </a:p>
          <a:p>
            <a:pPr marL="0" indent="0">
              <a:buNone/>
            </a:pPr>
            <a:r>
              <a:rPr lang="ja-JP" altLang="en-US" sz="2000" dirty="0">
                <a:solidFill>
                  <a:schemeClr val="bg1"/>
                </a:solidFill>
              </a:rPr>
              <a:t>患者が</a:t>
            </a:r>
            <a:r>
              <a:rPr lang="en-US" altLang="ja-JP" sz="2000" dirty="0">
                <a:solidFill>
                  <a:schemeClr val="bg1"/>
                </a:solidFill>
              </a:rPr>
              <a:t>1</a:t>
            </a:r>
            <a:r>
              <a:rPr lang="ja-JP" altLang="en-US" sz="2000" dirty="0">
                <a:solidFill>
                  <a:schemeClr val="bg1"/>
                </a:solidFill>
              </a:rPr>
              <a:t>番医師に伝えたいことは何か、医師はどこに注意して聞かなければならないか理解でき、患者の背景について知る重要性を理解した。</a:t>
            </a:r>
            <a:endParaRPr lang="en-US" altLang="ja-JP" sz="2000" dirty="0">
              <a:solidFill>
                <a:schemeClr val="bg1"/>
              </a:solidFill>
            </a:endParaRPr>
          </a:p>
          <a:p>
            <a:pPr marL="0" indent="0">
              <a:buNone/>
            </a:pPr>
            <a:r>
              <a:rPr lang="en-US" sz="1900" dirty="0">
                <a:solidFill>
                  <a:schemeClr val="bg1">
                    <a:lumMod val="75000"/>
                  </a:schemeClr>
                </a:solidFill>
              </a:rPr>
              <a:t>"I learned to focus on what the patient most wanted the doctor to understand, and the importance of understanding the patient's background.“</a:t>
            </a:r>
          </a:p>
          <a:p>
            <a:pPr marL="0" indent="0">
              <a:buNone/>
            </a:pPr>
            <a:endParaRPr lang="en-US" sz="2600" dirty="0">
              <a:solidFill>
                <a:schemeClr val="bg1"/>
              </a:solidFill>
            </a:endParaRPr>
          </a:p>
          <a:p>
            <a:pPr marL="0" indent="0">
              <a:buNone/>
            </a:pPr>
            <a:r>
              <a:rPr lang="ja-JP" altLang="en-US" sz="2000" dirty="0">
                <a:solidFill>
                  <a:schemeClr val="bg1"/>
                </a:solidFill>
              </a:rPr>
              <a:t>共感は「優しくすること」だけでなく、「よく聞いて理解すること」だと分かった。</a:t>
            </a:r>
            <a:endParaRPr lang="en-US" altLang="ja-JP" sz="2000" dirty="0">
              <a:solidFill>
                <a:schemeClr val="bg1"/>
              </a:solidFill>
            </a:endParaRPr>
          </a:p>
          <a:p>
            <a:pPr marL="0" indent="0">
              <a:buNone/>
            </a:pPr>
            <a:r>
              <a:rPr lang="en-US" altLang="ja-JP" sz="1800" dirty="0">
                <a:solidFill>
                  <a:schemeClr val="bg1">
                    <a:lumMod val="75000"/>
                  </a:schemeClr>
                </a:solidFill>
              </a:rPr>
              <a:t>"I learned that empathy isn't just about being kind. It's about listening carefully and understanding the patient.“</a:t>
            </a:r>
          </a:p>
          <a:p>
            <a:pPr marL="0" indent="0">
              <a:buNone/>
            </a:pPr>
            <a:endParaRPr lang="en-US" sz="2600" dirty="0">
              <a:solidFill>
                <a:schemeClr val="bg1"/>
              </a:solidFill>
            </a:endParaRPr>
          </a:p>
          <a:p>
            <a:pPr marL="0" indent="0">
              <a:buNone/>
            </a:pPr>
            <a:r>
              <a:rPr lang="en-US" sz="2000" dirty="0">
                <a:solidFill>
                  <a:schemeClr val="bg1"/>
                </a:solidFill>
              </a:rPr>
              <a:t>"I learned that patients want to know about their symptoms, of course, but they also want empathy and helpfulness just as much.</a:t>
            </a:r>
          </a:p>
          <a:p>
            <a:pPr marL="0" indent="0">
              <a:buNone/>
            </a:pPr>
            <a:endParaRPr lang="en-US" sz="2600" dirty="0">
              <a:solidFill>
                <a:schemeClr val="bg1"/>
              </a:solidFill>
            </a:endParaRPr>
          </a:p>
          <a:p>
            <a:pPr marL="0" indent="0">
              <a:buNone/>
            </a:pPr>
            <a:r>
              <a:rPr lang="ja-JP" altLang="en-US" sz="2000" dirty="0">
                <a:solidFill>
                  <a:schemeClr val="bg1"/>
                </a:solidFill>
              </a:rPr>
              <a:t>ただ質問を淡々と繰り返すのではなく、患者さんの話をきちんと聞いているという姿勢を示すことが非常に重要であることを改めて認識した。</a:t>
            </a:r>
            <a:endParaRPr lang="en-US" altLang="ja-JP" sz="2000" dirty="0">
              <a:solidFill>
                <a:schemeClr val="bg1"/>
              </a:solidFill>
            </a:endParaRPr>
          </a:p>
          <a:p>
            <a:pPr marL="0" indent="0">
              <a:buNone/>
            </a:pPr>
            <a:r>
              <a:rPr lang="en-US" altLang="ja-JP" sz="1800" dirty="0">
                <a:solidFill>
                  <a:schemeClr val="bg1">
                    <a:lumMod val="75000"/>
                  </a:schemeClr>
                </a:solidFill>
              </a:rPr>
              <a:t>"I realised that it isn't enough simply to ask questions. It is equally important to show patients that you are truly listening."</a:t>
            </a:r>
            <a:endParaRPr lang="en-US" sz="1800" dirty="0">
              <a:solidFill>
                <a:schemeClr val="bg1">
                  <a:lumMod val="75000"/>
                </a:schemeClr>
              </a:solidFill>
            </a:endParaRPr>
          </a:p>
        </p:txBody>
      </p:sp>
    </p:spTree>
    <p:extLst>
      <p:ext uri="{BB962C8B-B14F-4D97-AF65-F5344CB8AC3E}">
        <p14:creationId xmlns:p14="http://schemas.microsoft.com/office/powerpoint/2010/main" val="18230271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3BA40-B7FA-D9DF-87A4-2472E41C258B}"/>
              </a:ext>
            </a:extLst>
          </p:cNvPr>
          <p:cNvSpPr>
            <a:spLocks noGrp="1"/>
          </p:cNvSpPr>
          <p:nvPr>
            <p:ph type="title"/>
          </p:nvPr>
        </p:nvSpPr>
        <p:spPr>
          <a:xfrm>
            <a:off x="457200" y="612007"/>
            <a:ext cx="8229600" cy="1143000"/>
          </a:xfrm>
        </p:spPr>
        <p:txBody>
          <a:bodyPr/>
          <a:lstStyle/>
          <a:p>
            <a:r>
              <a:rPr kumimoji="1" lang="en-US" altLang="ja-JP" dirty="0">
                <a:solidFill>
                  <a:schemeClr val="bg1"/>
                </a:solidFill>
                <a:latin typeface="Aptos Display" panose="020B0004020202020204" pitchFamily="34" charset="0"/>
              </a:rPr>
              <a:t>One interpretation...</a:t>
            </a:r>
            <a:endParaRPr kumimoji="1" lang="ja-JP" altLang="en-US" dirty="0">
              <a:solidFill>
                <a:schemeClr val="bg1"/>
              </a:solidFill>
              <a:latin typeface="Aptos Display" panose="020B0004020202020204" pitchFamily="34" charset="0"/>
            </a:endParaRPr>
          </a:p>
        </p:txBody>
      </p:sp>
      <p:sp>
        <p:nvSpPr>
          <p:cNvPr id="3" name="Content Placeholder 2">
            <a:extLst>
              <a:ext uri="{FF2B5EF4-FFF2-40B4-BE49-F238E27FC236}">
                <a16:creationId xmlns:a16="http://schemas.microsoft.com/office/drawing/2014/main" id="{0BA4D29E-1DEF-E7BE-2672-9F9633935619}"/>
              </a:ext>
            </a:extLst>
          </p:cNvPr>
          <p:cNvSpPr>
            <a:spLocks noGrp="1"/>
          </p:cNvSpPr>
          <p:nvPr>
            <p:ph idx="1"/>
          </p:nvPr>
        </p:nvSpPr>
        <p:spPr>
          <a:xfrm>
            <a:off x="457200" y="1755007"/>
            <a:ext cx="8229600" cy="584775"/>
          </a:xfrm>
        </p:spPr>
        <p:txBody>
          <a:bodyPr>
            <a:normAutofit/>
          </a:bodyPr>
          <a:lstStyle/>
          <a:p>
            <a:pPr marL="0" indent="0" algn="ctr">
              <a:buNone/>
            </a:pPr>
            <a:r>
              <a:rPr kumimoji="1" lang="en-US" altLang="ja-JP" dirty="0"/>
              <a:t> </a:t>
            </a:r>
            <a:r>
              <a:rPr kumimoji="1" lang="en-US" altLang="ja-JP" dirty="0">
                <a:solidFill>
                  <a:schemeClr val="bg1"/>
                </a:solidFill>
                <a:latin typeface="Aptos Display" panose="020B0004020202020204" pitchFamily="34" charset="0"/>
              </a:rPr>
              <a:t>Confidence</a:t>
            </a:r>
          </a:p>
          <a:p>
            <a:pPr marL="0" indent="0" algn="ctr">
              <a:buNone/>
            </a:pPr>
            <a:endParaRPr kumimoji="1" lang="en-US" altLang="ja-JP" dirty="0">
              <a:solidFill>
                <a:schemeClr val="bg1"/>
              </a:solidFill>
            </a:endParaRPr>
          </a:p>
          <a:p>
            <a:pPr marL="0" indent="0" algn="ctr">
              <a:buNone/>
            </a:pPr>
            <a:endParaRPr kumimoji="1" lang="en-US" altLang="ja-JP" dirty="0">
              <a:solidFill>
                <a:schemeClr val="bg1"/>
              </a:solidFill>
            </a:endParaRPr>
          </a:p>
          <a:p>
            <a:pPr marL="0" indent="0" algn="ctr">
              <a:buNone/>
            </a:pPr>
            <a:endParaRPr kumimoji="1" lang="en-US" altLang="ja-JP" dirty="0">
              <a:solidFill>
                <a:schemeClr val="bg1"/>
              </a:solidFill>
            </a:endParaRPr>
          </a:p>
        </p:txBody>
      </p:sp>
      <p:sp>
        <p:nvSpPr>
          <p:cNvPr id="4" name="TextBox 3">
            <a:extLst>
              <a:ext uri="{FF2B5EF4-FFF2-40B4-BE49-F238E27FC236}">
                <a16:creationId xmlns:a16="http://schemas.microsoft.com/office/drawing/2014/main" id="{F2E98406-2536-924F-7474-3DA843A89679}"/>
              </a:ext>
            </a:extLst>
          </p:cNvPr>
          <p:cNvSpPr txBox="1"/>
          <p:nvPr/>
        </p:nvSpPr>
        <p:spPr>
          <a:xfrm>
            <a:off x="3013151" y="2993316"/>
            <a:ext cx="3116174" cy="584775"/>
          </a:xfrm>
          <a:prstGeom prst="rect">
            <a:avLst/>
          </a:prstGeom>
          <a:noFill/>
        </p:spPr>
        <p:txBody>
          <a:bodyPr wrap="none" rtlCol="0">
            <a:spAutoFit/>
          </a:bodyPr>
          <a:lstStyle/>
          <a:p>
            <a:pPr algn="ctr"/>
            <a:r>
              <a:rPr kumimoji="1" lang="en-US" altLang="ja-JP" sz="3200" dirty="0">
                <a:solidFill>
                  <a:schemeClr val="bg1"/>
                </a:solidFill>
                <a:latin typeface="Aptos Display" panose="020B0004020202020204" pitchFamily="34" charset="0"/>
              </a:rPr>
              <a:t>Greater capability</a:t>
            </a:r>
          </a:p>
        </p:txBody>
      </p:sp>
      <p:sp>
        <p:nvSpPr>
          <p:cNvPr id="5" name="TextBox 4">
            <a:extLst>
              <a:ext uri="{FF2B5EF4-FFF2-40B4-BE49-F238E27FC236}">
                <a16:creationId xmlns:a16="http://schemas.microsoft.com/office/drawing/2014/main" id="{F84E8D34-0755-E4A6-5BC0-D3C198A00C5E}"/>
              </a:ext>
            </a:extLst>
          </p:cNvPr>
          <p:cNvSpPr txBox="1"/>
          <p:nvPr/>
        </p:nvSpPr>
        <p:spPr>
          <a:xfrm>
            <a:off x="2681771" y="4249870"/>
            <a:ext cx="3780458" cy="584775"/>
          </a:xfrm>
          <a:prstGeom prst="rect">
            <a:avLst/>
          </a:prstGeom>
          <a:noFill/>
        </p:spPr>
        <p:txBody>
          <a:bodyPr wrap="none" rtlCol="0">
            <a:spAutoFit/>
          </a:bodyPr>
          <a:lstStyle/>
          <a:p>
            <a:pPr algn="ctr"/>
            <a:r>
              <a:rPr kumimoji="1" lang="en-US" altLang="ja-JP" sz="3200" dirty="0">
                <a:solidFill>
                  <a:schemeClr val="bg1"/>
                </a:solidFill>
              </a:rPr>
              <a:t>Greater responsibility</a:t>
            </a:r>
          </a:p>
        </p:txBody>
      </p:sp>
      <p:sp>
        <p:nvSpPr>
          <p:cNvPr id="7" name="TextBox 6">
            <a:extLst>
              <a:ext uri="{FF2B5EF4-FFF2-40B4-BE49-F238E27FC236}">
                <a16:creationId xmlns:a16="http://schemas.microsoft.com/office/drawing/2014/main" id="{ACB9CE6B-421B-D048-B5FD-0CBC6355EE2B}"/>
              </a:ext>
            </a:extLst>
          </p:cNvPr>
          <p:cNvSpPr txBox="1"/>
          <p:nvPr/>
        </p:nvSpPr>
        <p:spPr>
          <a:xfrm>
            <a:off x="2286000" y="5526047"/>
            <a:ext cx="4572000" cy="584775"/>
          </a:xfrm>
          <a:prstGeom prst="rect">
            <a:avLst/>
          </a:prstGeom>
          <a:noFill/>
        </p:spPr>
        <p:txBody>
          <a:bodyPr wrap="square">
            <a:spAutoFit/>
          </a:bodyPr>
          <a:lstStyle/>
          <a:p>
            <a:pPr algn="ctr"/>
            <a:r>
              <a:rPr kumimoji="1" lang="en-US" altLang="ja-JP" sz="3200" dirty="0">
                <a:solidFill>
                  <a:schemeClr val="bg1"/>
                </a:solidFill>
              </a:rPr>
              <a:t>Continuing anxiety</a:t>
            </a:r>
            <a:endParaRPr kumimoji="1" lang="ja-JP" altLang="en-US" sz="3200" dirty="0">
              <a:solidFill>
                <a:schemeClr val="bg1"/>
              </a:solidFill>
            </a:endParaRPr>
          </a:p>
        </p:txBody>
      </p:sp>
      <p:sp>
        <p:nvSpPr>
          <p:cNvPr id="8" name="Arrow: Down 7">
            <a:extLst>
              <a:ext uri="{FF2B5EF4-FFF2-40B4-BE49-F238E27FC236}">
                <a16:creationId xmlns:a16="http://schemas.microsoft.com/office/drawing/2014/main" id="{1B568317-A2E2-391D-A26D-9D86BC4426DD}"/>
              </a:ext>
            </a:extLst>
          </p:cNvPr>
          <p:cNvSpPr/>
          <p:nvPr/>
        </p:nvSpPr>
        <p:spPr>
          <a:xfrm>
            <a:off x="4450080" y="2417663"/>
            <a:ext cx="242316" cy="584776"/>
          </a:xfrm>
          <a:prstGeom prst="downArrow">
            <a:avLst>
              <a:gd name="adj1" fmla="val 50000"/>
              <a:gd name="adj2" fmla="val 76415"/>
            </a:avLst>
          </a:prstGeom>
          <a:solidFill>
            <a:srgbClr val="00B0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2" name="TextBox 11">
            <a:extLst>
              <a:ext uri="{FF2B5EF4-FFF2-40B4-BE49-F238E27FC236}">
                <a16:creationId xmlns:a16="http://schemas.microsoft.com/office/drawing/2014/main" id="{4EA53FBB-9D61-70E4-D074-B5FD73B4644F}"/>
              </a:ext>
            </a:extLst>
          </p:cNvPr>
          <p:cNvSpPr txBox="1"/>
          <p:nvPr/>
        </p:nvSpPr>
        <p:spPr>
          <a:xfrm>
            <a:off x="246888" y="6349104"/>
            <a:ext cx="4572000" cy="338554"/>
          </a:xfrm>
          <a:prstGeom prst="rect">
            <a:avLst/>
          </a:prstGeom>
          <a:noFill/>
        </p:spPr>
        <p:txBody>
          <a:bodyPr wrap="square">
            <a:spAutoFit/>
          </a:bodyPr>
          <a:lstStyle/>
          <a:p>
            <a:r>
              <a:rPr lang="ja-JP" altLang="ja-JP" sz="1600" dirty="0">
                <a:solidFill>
                  <a:schemeClr val="bg1">
                    <a:lumMod val="85000"/>
                  </a:schemeClr>
                </a:solidFill>
              </a:rPr>
              <a:t>Damasio • Kierkegaard • Narrative Medicine</a:t>
            </a:r>
            <a:endParaRPr lang="ja-JP" altLang="en-US" sz="1600" dirty="0">
              <a:solidFill>
                <a:schemeClr val="bg1">
                  <a:lumMod val="85000"/>
                </a:schemeClr>
              </a:solidFill>
            </a:endParaRPr>
          </a:p>
        </p:txBody>
      </p:sp>
      <p:sp>
        <p:nvSpPr>
          <p:cNvPr id="13" name="Arrow: Down 12">
            <a:extLst>
              <a:ext uri="{FF2B5EF4-FFF2-40B4-BE49-F238E27FC236}">
                <a16:creationId xmlns:a16="http://schemas.microsoft.com/office/drawing/2014/main" id="{565AE91C-24C1-1F69-1F76-609B9C4FC4AE}"/>
              </a:ext>
            </a:extLst>
          </p:cNvPr>
          <p:cNvSpPr/>
          <p:nvPr/>
        </p:nvSpPr>
        <p:spPr>
          <a:xfrm>
            <a:off x="4450080" y="3702050"/>
            <a:ext cx="242316" cy="584776"/>
          </a:xfrm>
          <a:prstGeom prst="downArrow">
            <a:avLst>
              <a:gd name="adj1" fmla="val 50000"/>
              <a:gd name="adj2" fmla="val 76415"/>
            </a:avLst>
          </a:prstGeom>
          <a:solidFill>
            <a:srgbClr val="00B0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5" name="Arrow: Down 14">
            <a:extLst>
              <a:ext uri="{FF2B5EF4-FFF2-40B4-BE49-F238E27FC236}">
                <a16:creationId xmlns:a16="http://schemas.microsoft.com/office/drawing/2014/main" id="{FF8C086E-590F-3925-C354-A298311CD267}"/>
              </a:ext>
            </a:extLst>
          </p:cNvPr>
          <p:cNvSpPr/>
          <p:nvPr/>
        </p:nvSpPr>
        <p:spPr>
          <a:xfrm>
            <a:off x="4450080" y="4962873"/>
            <a:ext cx="242316" cy="584776"/>
          </a:xfrm>
          <a:prstGeom prst="downArrow">
            <a:avLst>
              <a:gd name="adj1" fmla="val 50000"/>
              <a:gd name="adj2" fmla="val 76415"/>
            </a:avLst>
          </a:prstGeom>
          <a:solidFill>
            <a:srgbClr val="00B0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05070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E7030-C745-3108-2258-6F82B71AB699}"/>
              </a:ext>
            </a:extLst>
          </p:cNvPr>
          <p:cNvSpPr>
            <a:spLocks noGrp="1"/>
          </p:cNvSpPr>
          <p:nvPr>
            <p:ph type="title"/>
          </p:nvPr>
        </p:nvSpPr>
        <p:spPr>
          <a:xfrm>
            <a:off x="457200" y="747684"/>
            <a:ext cx="8229600" cy="1143000"/>
          </a:xfrm>
        </p:spPr>
        <p:txBody>
          <a:bodyPr>
            <a:normAutofit/>
          </a:bodyPr>
          <a:lstStyle/>
          <a:p>
            <a:r>
              <a:rPr kumimoji="1" lang="en-US" altLang="ja-JP" sz="6000" dirty="0">
                <a:solidFill>
                  <a:schemeClr val="bg1"/>
                </a:solidFill>
                <a:latin typeface="Aptos Display" panose="020B0004020202020204" pitchFamily="34" charset="0"/>
              </a:rPr>
              <a:t>Confidence</a:t>
            </a:r>
            <a:endParaRPr kumimoji="1" lang="ja-JP" altLang="en-US" sz="6000" dirty="0"/>
          </a:p>
        </p:txBody>
      </p:sp>
      <p:sp>
        <p:nvSpPr>
          <p:cNvPr id="3" name="Content Placeholder 2">
            <a:extLst>
              <a:ext uri="{FF2B5EF4-FFF2-40B4-BE49-F238E27FC236}">
                <a16:creationId xmlns:a16="http://schemas.microsoft.com/office/drawing/2014/main" id="{A2CCC675-60A8-7BD6-0877-FCDE00CD5DD5}"/>
              </a:ext>
            </a:extLst>
          </p:cNvPr>
          <p:cNvSpPr>
            <a:spLocks noGrp="1"/>
          </p:cNvSpPr>
          <p:nvPr>
            <p:ph idx="1"/>
          </p:nvPr>
        </p:nvSpPr>
        <p:spPr>
          <a:xfrm>
            <a:off x="457199" y="2327149"/>
            <a:ext cx="8229600" cy="832103"/>
          </a:xfrm>
        </p:spPr>
        <p:txBody>
          <a:bodyPr/>
          <a:lstStyle/>
          <a:p>
            <a:pPr marL="0" indent="0" algn="ctr">
              <a:buNone/>
            </a:pPr>
            <a:r>
              <a:rPr kumimoji="1" lang="en-US" altLang="ja-JP" dirty="0">
                <a:solidFill>
                  <a:schemeClr val="bg1"/>
                </a:solidFill>
                <a:latin typeface="Aptos Display" panose="020B0004020202020204" pitchFamily="34" charset="0"/>
              </a:rPr>
              <a:t>and</a:t>
            </a:r>
          </a:p>
          <a:p>
            <a:pPr marL="0" indent="0" algn="ctr">
              <a:buNone/>
            </a:pPr>
            <a:endParaRPr kumimoji="1" lang="en-US" altLang="ja-JP" dirty="0">
              <a:solidFill>
                <a:schemeClr val="bg1"/>
              </a:solidFill>
              <a:latin typeface="Aptos Display" panose="020B0004020202020204" pitchFamily="34" charset="0"/>
            </a:endParaRPr>
          </a:p>
          <a:p>
            <a:pPr marL="0" indent="0" algn="ctr">
              <a:buNone/>
            </a:pPr>
            <a:endParaRPr kumimoji="1" lang="en-US" altLang="ja-JP" dirty="0">
              <a:solidFill>
                <a:schemeClr val="bg1"/>
              </a:solidFill>
            </a:endParaRPr>
          </a:p>
        </p:txBody>
      </p:sp>
      <p:sp>
        <p:nvSpPr>
          <p:cNvPr id="5" name="TextBox 4">
            <a:extLst>
              <a:ext uri="{FF2B5EF4-FFF2-40B4-BE49-F238E27FC236}">
                <a16:creationId xmlns:a16="http://schemas.microsoft.com/office/drawing/2014/main" id="{8398EE0B-59DF-30C5-C3A7-2944A9D2CF4B}"/>
              </a:ext>
            </a:extLst>
          </p:cNvPr>
          <p:cNvSpPr txBox="1"/>
          <p:nvPr/>
        </p:nvSpPr>
        <p:spPr>
          <a:xfrm>
            <a:off x="396003" y="5018606"/>
            <a:ext cx="8351991" cy="646331"/>
          </a:xfrm>
          <a:prstGeom prst="rect">
            <a:avLst/>
          </a:prstGeom>
          <a:noFill/>
        </p:spPr>
        <p:txBody>
          <a:bodyPr wrap="square">
            <a:spAutoFit/>
          </a:bodyPr>
          <a:lstStyle/>
          <a:p>
            <a:pPr marL="0" indent="0" algn="ctr">
              <a:buNone/>
            </a:pPr>
            <a:r>
              <a:rPr kumimoji="1" lang="en-US" altLang="ja-JP" sz="3600" dirty="0">
                <a:solidFill>
                  <a:schemeClr val="bg1"/>
                </a:solidFill>
                <a:latin typeface="Aptos Display" panose="020B0004020202020204" pitchFamily="34" charset="0"/>
              </a:rPr>
              <a:t>may coexist throughout professional growth.</a:t>
            </a:r>
            <a:endParaRPr kumimoji="1" lang="ja-JP" altLang="en-US" sz="3600" dirty="0">
              <a:solidFill>
                <a:schemeClr val="bg1"/>
              </a:solidFill>
              <a:latin typeface="Aptos Display" panose="020B0004020202020204" pitchFamily="34" charset="0"/>
            </a:endParaRPr>
          </a:p>
        </p:txBody>
      </p:sp>
      <p:sp>
        <p:nvSpPr>
          <p:cNvPr id="8" name="TextBox 7">
            <a:extLst>
              <a:ext uri="{FF2B5EF4-FFF2-40B4-BE49-F238E27FC236}">
                <a16:creationId xmlns:a16="http://schemas.microsoft.com/office/drawing/2014/main" id="{50652054-DC12-5277-5895-0A3C1D3D1667}"/>
              </a:ext>
            </a:extLst>
          </p:cNvPr>
          <p:cNvSpPr txBox="1"/>
          <p:nvPr/>
        </p:nvSpPr>
        <p:spPr>
          <a:xfrm>
            <a:off x="3158925" y="3595717"/>
            <a:ext cx="2826149" cy="1015663"/>
          </a:xfrm>
          <a:prstGeom prst="rect">
            <a:avLst/>
          </a:prstGeom>
          <a:noFill/>
        </p:spPr>
        <p:txBody>
          <a:bodyPr wrap="square">
            <a:spAutoFit/>
          </a:bodyPr>
          <a:lstStyle/>
          <a:p>
            <a:pPr algn="ctr"/>
            <a:r>
              <a:rPr kumimoji="1" lang="en-US" altLang="ja-JP" sz="6000" dirty="0">
                <a:solidFill>
                  <a:schemeClr val="bg1"/>
                </a:solidFill>
                <a:latin typeface="Aptos Display" panose="020B0004020202020204" pitchFamily="34" charset="0"/>
              </a:rPr>
              <a:t>Anxiety</a:t>
            </a:r>
            <a:endParaRPr lang="ja-JP" altLang="en-US" sz="6000" dirty="0"/>
          </a:p>
        </p:txBody>
      </p:sp>
    </p:spTree>
    <p:extLst>
      <p:ext uri="{BB962C8B-B14F-4D97-AF65-F5344CB8AC3E}">
        <p14:creationId xmlns:p14="http://schemas.microsoft.com/office/powerpoint/2010/main" val="17300889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455</TotalTime>
  <Words>397</Words>
  <Application>Microsoft Office PowerPoint</Application>
  <PresentationFormat>On-screen Show (4:3)</PresentationFormat>
  <Paragraphs>57</Paragraphs>
  <Slides>11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Aptos</vt:lpstr>
      <vt:lpstr>Aptos Display</vt:lpstr>
      <vt:lpstr>Arial</vt:lpstr>
      <vt:lpstr>Calibri</vt:lpstr>
      <vt:lpstr>Office Theme</vt:lpstr>
      <vt:lpstr>PowerPoint Presentation</vt:lpstr>
      <vt:lpstr>After Six Weeks</vt:lpstr>
      <vt:lpstr>PowerPoint Presentation</vt:lpstr>
      <vt:lpstr>Our Assumption</vt:lpstr>
      <vt:lpstr>PowerPoint Presentation</vt:lpstr>
      <vt:lpstr>..then what changed?</vt:lpstr>
      <vt:lpstr>Students' reflections...</vt:lpstr>
      <vt:lpstr>One interpretation...</vt:lpstr>
      <vt:lpstr>Confidence</vt:lpstr>
      <vt:lpstr>PowerPoint Presentation</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TPW</dc:creator>
  <cp:keywords/>
  <dc:description>generated using python-pptx</dc:description>
  <cp:lastModifiedBy>ウィリアムズティモシー　ベルハム</cp:lastModifiedBy>
  <cp:revision>11</cp:revision>
  <dcterms:created xsi:type="dcterms:W3CDTF">2013-01-27T09:14:16Z</dcterms:created>
  <dcterms:modified xsi:type="dcterms:W3CDTF">2026-07-06T06:52:52Z</dcterms:modified>
  <cp:category/>
</cp:coreProperties>
</file>