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85" r:id="rId1"/>
  </p:sldMasterIdLst>
  <p:notesMasterIdLst>
    <p:notesMasterId r:id="rId34"/>
  </p:notesMasterIdLst>
  <p:handoutMasterIdLst>
    <p:handoutMasterId r:id="rId35"/>
  </p:handoutMasterIdLst>
  <p:sldIdLst>
    <p:sldId id="933" r:id="rId2"/>
    <p:sldId id="865" r:id="rId3"/>
    <p:sldId id="868" r:id="rId4"/>
    <p:sldId id="948" r:id="rId5"/>
    <p:sldId id="949" r:id="rId6"/>
    <p:sldId id="950" r:id="rId7"/>
    <p:sldId id="947" r:id="rId8"/>
    <p:sldId id="825" r:id="rId9"/>
    <p:sldId id="951" r:id="rId10"/>
    <p:sldId id="952" r:id="rId11"/>
    <p:sldId id="953" r:id="rId12"/>
    <p:sldId id="955" r:id="rId13"/>
    <p:sldId id="892" r:id="rId14"/>
    <p:sldId id="954" r:id="rId15"/>
    <p:sldId id="811" r:id="rId16"/>
    <p:sldId id="804" r:id="rId17"/>
    <p:sldId id="957" r:id="rId18"/>
    <p:sldId id="943" r:id="rId19"/>
    <p:sldId id="959" r:id="rId20"/>
    <p:sldId id="958" r:id="rId21"/>
    <p:sldId id="809" r:id="rId22"/>
    <p:sldId id="960" r:id="rId23"/>
    <p:sldId id="932" r:id="rId24"/>
    <p:sldId id="961" r:id="rId25"/>
    <p:sldId id="917" r:id="rId26"/>
    <p:sldId id="946" r:id="rId27"/>
    <p:sldId id="827" r:id="rId28"/>
    <p:sldId id="962" r:id="rId29"/>
    <p:sldId id="956" r:id="rId30"/>
    <p:sldId id="963" r:id="rId31"/>
    <p:sldId id="964" r:id="rId32"/>
    <p:sldId id="965" r:id="rId33"/>
  </p:sldIdLst>
  <p:sldSz cx="9144000" cy="6858000" type="screen4x3"/>
  <p:notesSz cx="6735763" cy="9866313"/>
  <p:defaultTextStyle>
    <a:defPPr>
      <a:defRPr lang="ja-JP"/>
    </a:defPPr>
    <a:lvl1pPr algn="l" rtl="0" eaLnBrk="0" fontAlgn="base" hangingPunct="0">
      <a:spcBef>
        <a:spcPct val="0"/>
      </a:spcBef>
      <a:spcAft>
        <a:spcPct val="0"/>
      </a:spcAft>
      <a:defRPr kumimoji="1" sz="3200"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sz="3200"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sz="3200"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sz="3200"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sz="32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32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32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32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32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EY IAN DAVID" initials="WID" lastIdx="3" clrIdx="0">
    <p:extLst>
      <p:ext uri="{19B8F6BF-5375-455C-9EA6-DF929625EA0E}">
        <p15:presenceInfo xmlns:p15="http://schemas.microsoft.com/office/powerpoint/2012/main" userId="WILLEY IAN DAVID" providerId="None"/>
      </p:ext>
    </p:extLst>
  </p:cmAuthor>
  <p:cmAuthor id="2" name="鈴木　裕美" initials="鈴木　裕美" lastIdx="1" clrIdx="1">
    <p:extLst>
      <p:ext uri="{19B8F6BF-5375-455C-9EA6-DF929625EA0E}">
        <p15:presenceInfo xmlns:p15="http://schemas.microsoft.com/office/powerpoint/2012/main" userId="S-1-5-21-1618347500-2529566155-3998644411-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3C0F0A"/>
    <a:srgbClr val="CC3300"/>
    <a:srgbClr val="FFFF66"/>
    <a:srgbClr val="FF5050"/>
    <a:srgbClr val="FF3300"/>
    <a:srgbClr val="FF000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84574" autoAdjust="0"/>
  </p:normalViewPr>
  <p:slideViewPr>
    <p:cSldViewPr>
      <p:cViewPr varScale="1">
        <p:scale>
          <a:sx n="53" d="100"/>
          <a:sy n="53" d="100"/>
        </p:scale>
        <p:origin x="1612"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5" d="100"/>
          <a:sy n="45" d="100"/>
        </p:scale>
        <p:origin x="2776" y="4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04F49A8-C196-4038-B397-AFB1C32C3400}"/>
              </a:ext>
            </a:extLst>
          </p:cNvPr>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28" charset="-128"/>
              </a:defRPr>
            </a:lvl1pPr>
          </a:lstStyle>
          <a:p>
            <a:pPr>
              <a:defRPr/>
            </a:pPr>
            <a:endParaRPr lang="en-US" altLang="ja-JP"/>
          </a:p>
        </p:txBody>
      </p:sp>
      <p:sp>
        <p:nvSpPr>
          <p:cNvPr id="72707" name="Rectangle 3">
            <a:extLst>
              <a:ext uri="{FF2B5EF4-FFF2-40B4-BE49-F238E27FC236}">
                <a16:creationId xmlns:a16="http://schemas.microsoft.com/office/drawing/2014/main" id="{C94D8EFB-D5DA-4349-BF17-C899D9CD04B0}"/>
              </a:ext>
            </a:extLst>
          </p:cNvPr>
          <p:cNvSpPr>
            <a:spLocks noGrp="1" noChangeArrowheads="1"/>
          </p:cNvSpPr>
          <p:nvPr>
            <p:ph type="dt" sz="quarter" idx="1"/>
          </p:nvPr>
        </p:nvSpPr>
        <p:spPr bwMode="auto">
          <a:xfrm>
            <a:off x="3814763" y="0"/>
            <a:ext cx="2919412"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28" charset="-128"/>
              </a:defRPr>
            </a:lvl1pPr>
          </a:lstStyle>
          <a:p>
            <a:pPr>
              <a:defRPr/>
            </a:pPr>
            <a:fld id="{0F3FBAB5-E4CB-4B42-AC69-515342F93ADA}" type="datetimeFigureOut">
              <a:rPr lang="ja-JP" altLang="en-US"/>
              <a:pPr>
                <a:defRPr/>
              </a:pPr>
              <a:t>2026/7/4</a:t>
            </a:fld>
            <a:endParaRPr lang="en-US" altLang="ja-JP"/>
          </a:p>
        </p:txBody>
      </p:sp>
      <p:sp>
        <p:nvSpPr>
          <p:cNvPr id="72708" name="Rectangle 4">
            <a:extLst>
              <a:ext uri="{FF2B5EF4-FFF2-40B4-BE49-F238E27FC236}">
                <a16:creationId xmlns:a16="http://schemas.microsoft.com/office/drawing/2014/main" id="{94F05102-0A24-4FD7-A1FF-FFCAABABD367}"/>
              </a:ext>
            </a:extLst>
          </p:cNvPr>
          <p:cNvSpPr>
            <a:spLocks noGrp="1" noChangeArrowheads="1"/>
          </p:cNvSpPr>
          <p:nvPr>
            <p:ph type="ftr" sz="quarter" idx="2"/>
          </p:nvPr>
        </p:nvSpPr>
        <p:spPr bwMode="auto">
          <a:xfrm>
            <a:off x="0" y="9371013"/>
            <a:ext cx="2919413"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28" charset="-128"/>
              </a:defRPr>
            </a:lvl1pPr>
          </a:lstStyle>
          <a:p>
            <a:pPr>
              <a:defRPr/>
            </a:pPr>
            <a:endParaRPr lang="en-US" altLang="ja-JP"/>
          </a:p>
        </p:txBody>
      </p:sp>
      <p:sp>
        <p:nvSpPr>
          <p:cNvPr id="72709" name="Rectangle 5">
            <a:extLst>
              <a:ext uri="{FF2B5EF4-FFF2-40B4-BE49-F238E27FC236}">
                <a16:creationId xmlns:a16="http://schemas.microsoft.com/office/drawing/2014/main" id="{07C39ED5-DD6C-4D69-968F-6882D4622742}"/>
              </a:ext>
            </a:extLst>
          </p:cNvPr>
          <p:cNvSpPr>
            <a:spLocks noGrp="1" noChangeArrowheads="1"/>
          </p:cNvSpPr>
          <p:nvPr>
            <p:ph type="sldNum" sz="quarter" idx="3"/>
          </p:nvPr>
        </p:nvSpPr>
        <p:spPr bwMode="auto">
          <a:xfrm>
            <a:off x="3814763" y="9371013"/>
            <a:ext cx="2919412"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BD9D6606-DC57-4C49-88E7-172031587D15}" type="slidenum">
              <a:rPr lang="ja-JP" altLang="en-US"/>
              <a:pPr>
                <a:defRPr/>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5475BEC-0F32-459A-B683-129926D943AE}"/>
              </a:ext>
            </a:extLst>
          </p:cNvPr>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128"/>
              </a:defRPr>
            </a:lvl1pPr>
          </a:lstStyle>
          <a:p>
            <a:pPr>
              <a:defRPr/>
            </a:pPr>
            <a:endParaRPr lang="en-US" altLang="ja-JP"/>
          </a:p>
        </p:txBody>
      </p:sp>
      <p:sp>
        <p:nvSpPr>
          <p:cNvPr id="41987" name="Rectangle 3">
            <a:extLst>
              <a:ext uri="{FF2B5EF4-FFF2-40B4-BE49-F238E27FC236}">
                <a16:creationId xmlns:a16="http://schemas.microsoft.com/office/drawing/2014/main" id="{94645301-2925-4E0B-A8E5-CE266FF70F15}"/>
              </a:ext>
            </a:extLst>
          </p:cNvPr>
          <p:cNvSpPr>
            <a:spLocks noGrp="1" noChangeArrowheads="1"/>
          </p:cNvSpPr>
          <p:nvPr>
            <p:ph type="dt" idx="1"/>
          </p:nvPr>
        </p:nvSpPr>
        <p:spPr bwMode="auto">
          <a:xfrm>
            <a:off x="3814763" y="0"/>
            <a:ext cx="2919412"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endParaRPr lang="en-US" altLang="ja-JP"/>
          </a:p>
        </p:txBody>
      </p:sp>
      <p:sp>
        <p:nvSpPr>
          <p:cNvPr id="2052" name="Rectangle 4">
            <a:extLst>
              <a:ext uri="{FF2B5EF4-FFF2-40B4-BE49-F238E27FC236}">
                <a16:creationId xmlns:a16="http://schemas.microsoft.com/office/drawing/2014/main" id="{E9B2CF23-3A11-490D-BB12-803C8329E95F}"/>
              </a:ext>
            </a:extLst>
          </p:cNvPr>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9" name="Rectangle 5">
            <a:extLst>
              <a:ext uri="{FF2B5EF4-FFF2-40B4-BE49-F238E27FC236}">
                <a16:creationId xmlns:a16="http://schemas.microsoft.com/office/drawing/2014/main" id="{9DE46D6C-DBAD-45C0-85E4-D5F7DFAD51C3}"/>
              </a:ext>
            </a:extLst>
          </p:cNvPr>
          <p:cNvSpPr>
            <a:spLocks noGrp="1" noChangeArrowheads="1"/>
          </p:cNvSpPr>
          <p:nvPr>
            <p:ph type="body" sz="quarter" idx="3"/>
          </p:nvPr>
        </p:nvSpPr>
        <p:spPr bwMode="auto">
          <a:xfrm>
            <a:off x="673100" y="4686300"/>
            <a:ext cx="5389563" cy="4440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1990" name="Rectangle 6">
            <a:extLst>
              <a:ext uri="{FF2B5EF4-FFF2-40B4-BE49-F238E27FC236}">
                <a16:creationId xmlns:a16="http://schemas.microsoft.com/office/drawing/2014/main" id="{C4E8FBD5-A20B-4A87-98A3-4F3B6E1AF584}"/>
              </a:ext>
            </a:extLst>
          </p:cNvPr>
          <p:cNvSpPr>
            <a:spLocks noGrp="1" noChangeArrowheads="1"/>
          </p:cNvSpPr>
          <p:nvPr>
            <p:ph type="ftr" sz="quarter" idx="4"/>
          </p:nvPr>
        </p:nvSpPr>
        <p:spPr bwMode="auto">
          <a:xfrm>
            <a:off x="0" y="9371013"/>
            <a:ext cx="2919413"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128"/>
              </a:defRPr>
            </a:lvl1pPr>
          </a:lstStyle>
          <a:p>
            <a:pPr>
              <a:defRPr/>
            </a:pPr>
            <a:endParaRPr lang="en-US" altLang="ja-JP"/>
          </a:p>
        </p:txBody>
      </p:sp>
      <p:sp>
        <p:nvSpPr>
          <p:cNvPr id="41991" name="Rectangle 7">
            <a:extLst>
              <a:ext uri="{FF2B5EF4-FFF2-40B4-BE49-F238E27FC236}">
                <a16:creationId xmlns:a16="http://schemas.microsoft.com/office/drawing/2014/main" id="{114136B3-4C5A-4996-BDF9-479E849A0083}"/>
              </a:ext>
            </a:extLst>
          </p:cNvPr>
          <p:cNvSpPr>
            <a:spLocks noGrp="1" noChangeArrowheads="1"/>
          </p:cNvSpPr>
          <p:nvPr>
            <p:ph type="sldNum" sz="quarter" idx="5"/>
          </p:nvPr>
        </p:nvSpPr>
        <p:spPr bwMode="auto">
          <a:xfrm>
            <a:off x="3814763" y="9371013"/>
            <a:ext cx="2919412"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0E3D7B8-AF31-431C-8C65-EE60E260B2BB}"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Hello everyone. It’s great to be here today. I’m Ian Willey and I’m at Kagawa University. I’ll be talking about the role of empathy in EMP. </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a:t>
            </a:fld>
            <a:endParaRPr lang="en-US" altLang="ja-JP"/>
          </a:p>
        </p:txBody>
      </p:sp>
    </p:spTree>
    <p:extLst>
      <p:ext uri="{BB962C8B-B14F-4D97-AF65-F5344CB8AC3E}">
        <p14:creationId xmlns:p14="http://schemas.microsoft.com/office/powerpoint/2010/main" val="3719178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Even burnout, and dropping out of the workforce.</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10</a:t>
            </a:fld>
            <a:endParaRPr lang="en-US" altLang="ja-JP"/>
          </a:p>
        </p:txBody>
      </p:sp>
    </p:spTree>
    <p:extLst>
      <p:ext uri="{BB962C8B-B14F-4D97-AF65-F5344CB8AC3E}">
        <p14:creationId xmlns:p14="http://schemas.microsoft.com/office/powerpoint/2010/main" val="2802859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It can also become the basis of discrimination—our group is better than yours!—as well as emotional manipulation and bullying.</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11</a:t>
            </a:fld>
            <a:endParaRPr lang="en-US" altLang="ja-JP"/>
          </a:p>
        </p:txBody>
      </p:sp>
    </p:spTree>
    <p:extLst>
      <p:ext uri="{BB962C8B-B14F-4D97-AF65-F5344CB8AC3E}">
        <p14:creationId xmlns:p14="http://schemas.microsoft.com/office/powerpoint/2010/main" val="364067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Still, few would deny that possessing a degree of empathy is a good thing. Probably most of us here have been with a doctor or teacher with low empathy. Such experiences can be frustrating and painful. They could even lead to medical emergencies.</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12</a:t>
            </a:fld>
            <a:endParaRPr lang="en-US" altLang="ja-JP"/>
          </a:p>
        </p:txBody>
      </p:sp>
    </p:spTree>
    <p:extLst>
      <p:ext uri="{BB962C8B-B14F-4D97-AF65-F5344CB8AC3E}">
        <p14:creationId xmlns:p14="http://schemas.microsoft.com/office/powerpoint/2010/main" val="3351008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for the past few years we’ve been researching the link between poetry and empathy. Studies have found that poetry increases empathy using various surveys. There’s also some evidence that reading poetry reduces professional burnout. One genre of poetry, the haiku, has been touted as especially useful in empathy building. Haiku are short, easy to read, and often packed with deep meaning, like little empathy multivitamins.</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13</a:t>
            </a:fld>
            <a:endParaRPr lang="en-US" altLang="ja-JP"/>
          </a:p>
        </p:txBody>
      </p:sp>
    </p:spTree>
    <p:extLst>
      <p:ext uri="{BB962C8B-B14F-4D97-AF65-F5344CB8AC3E}">
        <p14:creationId xmlns:p14="http://schemas.microsoft.com/office/powerpoint/2010/main" val="1154555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Our previous study found that students believed that reading medical haiku was good for empathy development. Yet, after one semester of such tasks, cognitive empathy scores went down. We wondered why. We wanted to try it again, with a more rigorous design. </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14</a:t>
            </a:fld>
            <a:endParaRPr lang="en-US" altLang="ja-JP"/>
          </a:p>
        </p:txBody>
      </p:sp>
    </p:spTree>
    <p:extLst>
      <p:ext uri="{BB962C8B-B14F-4D97-AF65-F5344CB8AC3E}">
        <p14:creationId xmlns:p14="http://schemas.microsoft.com/office/powerpoint/2010/main" val="1220493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Our research questions were these: what effect does weekly reflection on medically themed English haiku have on students’ cognitive empathy levels, especially in the dimensions of perspective-taking and fantasy, after one semester? And, what happens to students’ cognitive empathy levels six months after completion of the course? And finally, how does gender relate to 1 and 2?</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15</a:t>
            </a:fld>
            <a:endParaRPr lang="en-US" altLang="ja-JP"/>
          </a:p>
        </p:txBody>
      </p:sp>
    </p:spTree>
    <p:extLst>
      <p:ext uri="{BB962C8B-B14F-4D97-AF65-F5344CB8AC3E}">
        <p14:creationId xmlns:p14="http://schemas.microsoft.com/office/powerpoint/2010/main" val="2048585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study took place in 2025. Participants were, in the end, 67 3rd year medical students enrolled in required Medical English courses. In the intervention group (which was one class), students engaged in 5-10 minute discussions centered on English haiku at the beginning and end of each class over the course of a 15-week semester. Students could also write about the haiku on Moodle. In the control group, there was a focus on activities in the textbook, with no explicit empathy-building activities.</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16</a:t>
            </a:fld>
            <a:endParaRPr lang="en-US" altLang="ja-JP"/>
          </a:p>
        </p:txBody>
      </p:sp>
    </p:spTree>
    <p:extLst>
      <p:ext uri="{BB962C8B-B14F-4D97-AF65-F5344CB8AC3E}">
        <p14:creationId xmlns:p14="http://schemas.microsoft.com/office/powerpoint/2010/main" val="2072102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The intervention was assessed using online administrations of the Multidimensional empathy scale, a survey in Japanese. The survey was given to students at three time points: in the first week of classes, the last week of classes, and 6 months after the course was completed.</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17</a:t>
            </a:fld>
            <a:endParaRPr lang="en-US" altLang="ja-JP"/>
          </a:p>
        </p:txBody>
      </p:sp>
    </p:spTree>
    <p:extLst>
      <p:ext uri="{BB962C8B-B14F-4D97-AF65-F5344CB8AC3E}">
        <p14:creationId xmlns:p14="http://schemas.microsoft.com/office/powerpoint/2010/main" val="2182044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We focused on two item groups which were found to be important in previous studies on the link between poetry and empathy: first, perspective-taking, which is exemplified by this item.</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18</a:t>
            </a:fld>
            <a:endParaRPr lang="en-US" altLang="ja-JP"/>
          </a:p>
        </p:txBody>
      </p:sp>
    </p:spTree>
    <p:extLst>
      <p:ext uri="{BB962C8B-B14F-4D97-AF65-F5344CB8AC3E}">
        <p14:creationId xmlns:p14="http://schemas.microsoft.com/office/powerpoint/2010/main" val="563836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And Fantasy. Here is a fantasy item.</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19</a:t>
            </a:fld>
            <a:endParaRPr lang="en-US" altLang="ja-JP"/>
          </a:p>
        </p:txBody>
      </p:sp>
    </p:spTree>
    <p:extLst>
      <p:ext uri="{BB962C8B-B14F-4D97-AF65-F5344CB8AC3E}">
        <p14:creationId xmlns:p14="http://schemas.microsoft.com/office/powerpoint/2010/main" val="3508882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OK, let’s begin by thinking about this word, empathy. We hear it all the time, but what does it mean?</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a:t>
            </a:fld>
            <a:endParaRPr lang="en-US" altLang="ja-JP"/>
          </a:p>
        </p:txBody>
      </p:sp>
    </p:spTree>
    <p:extLst>
      <p:ext uri="{BB962C8B-B14F-4D97-AF65-F5344CB8AC3E}">
        <p14:creationId xmlns:p14="http://schemas.microsoft.com/office/powerpoint/2010/main" val="1165905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And here is an example of the sort of haiku we used. Have a read! … Isn’t it lovely? Can you feel how the author feels?</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20</a:t>
            </a:fld>
            <a:endParaRPr lang="en-US" altLang="ja-JP"/>
          </a:p>
        </p:txBody>
      </p:sp>
    </p:spTree>
    <p:extLst>
      <p:ext uri="{BB962C8B-B14F-4D97-AF65-F5344CB8AC3E}">
        <p14:creationId xmlns:p14="http://schemas.microsoft.com/office/powerpoint/2010/main" val="4040203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And for the task itself, students were directed to reflect upon each haiku in terms of the following questions. </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21</a:t>
            </a:fld>
            <a:endParaRPr lang="en-US" altLang="ja-JP"/>
          </a:p>
        </p:txBody>
      </p:sp>
    </p:spTree>
    <p:extLst>
      <p:ext uri="{BB962C8B-B14F-4D97-AF65-F5344CB8AC3E}">
        <p14:creationId xmlns:p14="http://schemas.microsoft.com/office/powerpoint/2010/main" val="166491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for the findings. </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22</a:t>
            </a:fld>
            <a:endParaRPr lang="en-US" altLang="ja-JP"/>
          </a:p>
        </p:txBody>
      </p:sp>
    </p:spTree>
    <p:extLst>
      <p:ext uri="{BB962C8B-B14F-4D97-AF65-F5344CB8AC3E}">
        <p14:creationId xmlns:p14="http://schemas.microsoft.com/office/powerpoint/2010/main" val="1195358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Well, did we see significant gains in empathy across the three time points? Not exactly significant, but there were increases across the perspective-taking dimension, and a tendency for significance between the beginning and end of the semester. Fantasy also increased, but not significantly. There were no significant changes in the control group, either.</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23</a:t>
            </a:fld>
            <a:endParaRPr lang="en-US" altLang="ja-JP"/>
          </a:p>
        </p:txBody>
      </p:sp>
    </p:spTree>
    <p:extLst>
      <p:ext uri="{BB962C8B-B14F-4D97-AF65-F5344CB8AC3E}">
        <p14:creationId xmlns:p14="http://schemas.microsoft.com/office/powerpoint/2010/main" val="3646429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Were there differences between genders? The answer here is, you bet! Female students had significantly higher perspective-taking scores at all three collection points. For fantasy, though, female students were higher at only one time point, the end of the semester. Otherwise, there were no significant differences. These findings largely support previous studies which found that women tended to have higher empathy than men. Anyone surprised?</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24</a:t>
            </a:fld>
            <a:endParaRPr lang="en-US" altLang="ja-JP"/>
          </a:p>
        </p:txBody>
      </p:sp>
    </p:spTree>
    <p:extLst>
      <p:ext uri="{BB962C8B-B14F-4D97-AF65-F5344CB8AC3E}">
        <p14:creationId xmlns:p14="http://schemas.microsoft.com/office/powerpoint/2010/main" val="3057941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Here is some feedback from students on the haiku task, collected at Mid-term. This comment is positive. I’ll let you have a read. … This is exactly the sort of feedback an instructor would hope for.</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25</a:t>
            </a:fld>
            <a:endParaRPr lang="en-US" altLang="ja-JP"/>
          </a:p>
        </p:txBody>
      </p:sp>
    </p:spTree>
    <p:extLst>
      <p:ext uri="{BB962C8B-B14F-4D97-AF65-F5344CB8AC3E}">
        <p14:creationId xmlns:p14="http://schemas.microsoft.com/office/powerpoint/2010/main" val="572320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And this one isn’t. Have a read. … Because of this, I started giving my own interpretation of haiku, after students had time to think about them. I wrote this on Moodle. This comment shows how challenging it can be to identify emotions. It also reinforces my belief in the importance of this practice. They’re not getting it elsewhere.</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26</a:t>
            </a:fld>
            <a:endParaRPr lang="en-US" altLang="ja-JP"/>
          </a:p>
        </p:txBody>
      </p:sp>
    </p:spTree>
    <p:extLst>
      <p:ext uri="{BB962C8B-B14F-4D97-AF65-F5344CB8AC3E}">
        <p14:creationId xmlns:p14="http://schemas.microsoft.com/office/powerpoint/2010/main" val="587448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27</a:t>
            </a:fld>
            <a:endParaRPr lang="en-US" altLang="ja-JP"/>
          </a:p>
        </p:txBody>
      </p:sp>
    </p:spTree>
    <p:extLst>
      <p:ext uri="{BB962C8B-B14F-4D97-AF65-F5344CB8AC3E}">
        <p14:creationId xmlns:p14="http://schemas.microsoft.com/office/powerpoint/2010/main" val="1411498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So, how does this make you feel? Ah, almost done.</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28</a:t>
            </a:fld>
            <a:endParaRPr lang="en-US" altLang="ja-JP"/>
          </a:p>
        </p:txBody>
      </p:sp>
    </p:spTree>
    <p:extLst>
      <p:ext uri="{BB962C8B-B14F-4D97-AF65-F5344CB8AC3E}">
        <p14:creationId xmlns:p14="http://schemas.microsoft.com/office/powerpoint/2010/main" val="344452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29</a:t>
            </a:fld>
            <a:endParaRPr lang="en-US" altLang="ja-JP"/>
          </a:p>
        </p:txBody>
      </p:sp>
    </p:spTree>
    <p:extLst>
      <p:ext uri="{BB962C8B-B14F-4D97-AF65-F5344CB8AC3E}">
        <p14:creationId xmlns:p14="http://schemas.microsoft.com/office/powerpoint/2010/main" val="1581334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Simply put, empathy is the ability or capacity to put yourself in other people’s shoes, to understand how they feel, and perhaps feel the same thing yourself.</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3</a:t>
            </a:fld>
            <a:endParaRPr lang="en-US" altLang="ja-JP"/>
          </a:p>
        </p:txBody>
      </p:sp>
    </p:spTree>
    <p:extLst>
      <p:ext uri="{BB962C8B-B14F-4D97-AF65-F5344CB8AC3E}">
        <p14:creationId xmlns:p14="http://schemas.microsoft.com/office/powerpoint/2010/main" val="1552116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For doctors, having empathy is considered a good thing! There’s evidence that it improves doctor-patient relationships; it may increase diagnostic accuracy and even reduce the severity of patients’ symptoms. There’s even evidence that it reduces malpractice claims. That’s good!</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4</a:t>
            </a:fld>
            <a:endParaRPr lang="en-US" altLang="ja-JP"/>
          </a:p>
        </p:txBody>
      </p:sp>
    </p:spTree>
    <p:extLst>
      <p:ext uri="{BB962C8B-B14F-4D97-AF65-F5344CB8AC3E}">
        <p14:creationId xmlns:p14="http://schemas.microsoft.com/office/powerpoint/2010/main" val="2897508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For those of us teaching English, how is empathy important to EFL? Well, it has long been called a key variable in L2 learning as well as communicative competence. Not only that, but empathy may benefit pronunciation, grammatical sensitivity, and vocabulary acquisition.</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5</a:t>
            </a:fld>
            <a:endParaRPr lang="en-US" altLang="ja-JP"/>
          </a:p>
        </p:txBody>
      </p:sp>
    </p:spTree>
    <p:extLst>
      <p:ext uri="{BB962C8B-B14F-4D97-AF65-F5344CB8AC3E}">
        <p14:creationId xmlns:p14="http://schemas.microsoft.com/office/powerpoint/2010/main" val="98544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So, empathy is a bit like natto. You just can’t get enough of it!</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6</a:t>
            </a:fld>
            <a:endParaRPr lang="en-US" altLang="ja-JP"/>
          </a:p>
        </p:txBody>
      </p:sp>
    </p:spTree>
    <p:extLst>
      <p:ext uri="{BB962C8B-B14F-4D97-AF65-F5344CB8AC3E}">
        <p14:creationId xmlns:p14="http://schemas.microsoft.com/office/powerpoint/2010/main" val="1304013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Yet, having been involved in EMP education for many years, my feeling is that most EMP textbooks continue to focus on vocabulary or expressions, as though this is what defines medical English. Little space is allotted for empathy-building activities. To me this seems like a shame. There’s a strong possibility that the only communication course in many medical curricula in Japan are our own EMP courses.</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7</a:t>
            </a:fld>
            <a:endParaRPr lang="en-US" altLang="ja-JP"/>
          </a:p>
        </p:txBody>
      </p:sp>
    </p:spTree>
    <p:extLst>
      <p:ext uri="{BB962C8B-B14F-4D97-AF65-F5344CB8AC3E}">
        <p14:creationId xmlns:p14="http://schemas.microsoft.com/office/powerpoint/2010/main" val="2445247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Perhaps this is because there are reasons to shy away from empathy. It’s hard to define. It’s complex, involving multiple dimensions including cognitive and affective dimensions. Also, it could be a double-edged sword.</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8</a:t>
            </a:fld>
            <a:endParaRPr lang="en-US" altLang="ja-JP"/>
          </a:p>
        </p:txBody>
      </p:sp>
    </p:spTree>
    <p:extLst>
      <p:ext uri="{BB962C8B-B14F-4D97-AF65-F5344CB8AC3E}">
        <p14:creationId xmlns:p14="http://schemas.microsoft.com/office/powerpoint/2010/main" val="3737035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Too much empathy can lead to empathy fatigue in medical professionals and teachers.</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0E3D7B8-AF31-431C-8C65-EE60E260B2BB}" type="slidenum">
              <a:rPr lang="en-US" altLang="ja-JP" smtClean="0"/>
              <a:pPr>
                <a:defRPr/>
              </a:pPr>
              <a:t>9</a:t>
            </a:fld>
            <a:endParaRPr lang="en-US" altLang="ja-JP"/>
          </a:p>
        </p:txBody>
      </p:sp>
    </p:spTree>
    <p:extLst>
      <p:ext uri="{BB962C8B-B14F-4D97-AF65-F5344CB8AC3E}">
        <p14:creationId xmlns:p14="http://schemas.microsoft.com/office/powerpoint/2010/main" val="1727635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a:extLst>
              <a:ext uri="{FF2B5EF4-FFF2-40B4-BE49-F238E27FC236}">
                <a16:creationId xmlns:a16="http://schemas.microsoft.com/office/drawing/2014/main" id="{9199C89F-ED09-4D94-B1A1-F7281733F84F}"/>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BB07EBD3-E92B-4ABF-9790-7099EEA80FA7}"/>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D8DE1CBE-F904-4864-B226-6050FD1007F9}"/>
              </a:ext>
            </a:extLst>
          </p:cNvPr>
          <p:cNvSpPr>
            <a:spLocks noGrp="1"/>
          </p:cNvSpPr>
          <p:nvPr>
            <p:ph type="sldNum" sz="quarter" idx="12"/>
          </p:nvPr>
        </p:nvSpPr>
        <p:spPr/>
        <p:txBody>
          <a:bodyPr/>
          <a:lstStyle>
            <a:lvl1pPr>
              <a:defRPr/>
            </a:lvl1pPr>
          </a:lstStyle>
          <a:p>
            <a:pPr>
              <a:defRPr/>
            </a:pPr>
            <a:fld id="{32315548-B037-4959-A74C-FF1B6AC782FA}" type="slidenum">
              <a:rPr lang="en-US" altLang="ja-JP"/>
              <a:pPr>
                <a:defRPr/>
              </a:pPr>
              <a:t>‹#›</a:t>
            </a:fld>
            <a:endParaRPr lang="en-US" altLang="ja-JP"/>
          </a:p>
        </p:txBody>
      </p:sp>
    </p:spTree>
    <p:extLst>
      <p:ext uri="{BB962C8B-B14F-4D97-AF65-F5344CB8AC3E}">
        <p14:creationId xmlns:p14="http://schemas.microsoft.com/office/powerpoint/2010/main" val="3659546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48C9FAAA-EFC2-4675-BD89-1969DE9144BB}"/>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170330B3-022F-49EC-9EF0-CEB5872924AF}"/>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C4F7ABA5-73AA-4BB4-B774-789A10D7A7C3}"/>
              </a:ext>
            </a:extLst>
          </p:cNvPr>
          <p:cNvSpPr>
            <a:spLocks noGrp="1"/>
          </p:cNvSpPr>
          <p:nvPr>
            <p:ph type="sldNum" sz="quarter" idx="12"/>
          </p:nvPr>
        </p:nvSpPr>
        <p:spPr/>
        <p:txBody>
          <a:bodyPr/>
          <a:lstStyle>
            <a:lvl1pPr>
              <a:defRPr/>
            </a:lvl1pPr>
          </a:lstStyle>
          <a:p>
            <a:pPr>
              <a:defRPr/>
            </a:pPr>
            <a:fld id="{AA7A51E9-5EA9-4572-BA74-A145973F4C99}" type="slidenum">
              <a:rPr lang="en-US" altLang="ja-JP"/>
              <a:pPr>
                <a:defRPr/>
              </a:pPr>
              <a:t>‹#›</a:t>
            </a:fld>
            <a:endParaRPr lang="en-US" altLang="ja-JP"/>
          </a:p>
        </p:txBody>
      </p:sp>
    </p:spTree>
    <p:extLst>
      <p:ext uri="{BB962C8B-B14F-4D97-AF65-F5344CB8AC3E}">
        <p14:creationId xmlns:p14="http://schemas.microsoft.com/office/powerpoint/2010/main" val="1293537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55B74CFC-46B4-4D58-9EF1-D7EECB9927F2}"/>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07D39616-CBFB-4AB1-A3CC-F1334E7613EC}"/>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3AC80CB0-01C9-447E-90AF-C2C0D687622F}"/>
              </a:ext>
            </a:extLst>
          </p:cNvPr>
          <p:cNvSpPr>
            <a:spLocks noGrp="1"/>
          </p:cNvSpPr>
          <p:nvPr>
            <p:ph type="sldNum" sz="quarter" idx="12"/>
          </p:nvPr>
        </p:nvSpPr>
        <p:spPr/>
        <p:txBody>
          <a:bodyPr/>
          <a:lstStyle>
            <a:lvl1pPr>
              <a:defRPr/>
            </a:lvl1pPr>
          </a:lstStyle>
          <a:p>
            <a:pPr>
              <a:defRPr/>
            </a:pPr>
            <a:fld id="{66EDE4C6-171A-470D-8609-F939971CED29}" type="slidenum">
              <a:rPr lang="en-US" altLang="ja-JP"/>
              <a:pPr>
                <a:defRPr/>
              </a:pPr>
              <a:t>‹#›</a:t>
            </a:fld>
            <a:endParaRPr lang="en-US" altLang="ja-JP"/>
          </a:p>
        </p:txBody>
      </p:sp>
    </p:spTree>
    <p:extLst>
      <p:ext uri="{BB962C8B-B14F-4D97-AF65-F5344CB8AC3E}">
        <p14:creationId xmlns:p14="http://schemas.microsoft.com/office/powerpoint/2010/main" val="37899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BF15D1E9-75A6-4019-AF91-1802E4A8E044}"/>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D0FE6D16-829D-45E3-9C75-0F1D36FEEA50}"/>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D594812B-636A-496E-9899-B15BB7630A8E}"/>
              </a:ext>
            </a:extLst>
          </p:cNvPr>
          <p:cNvSpPr>
            <a:spLocks noGrp="1"/>
          </p:cNvSpPr>
          <p:nvPr>
            <p:ph type="sldNum" sz="quarter" idx="12"/>
          </p:nvPr>
        </p:nvSpPr>
        <p:spPr/>
        <p:txBody>
          <a:bodyPr/>
          <a:lstStyle>
            <a:lvl1pPr>
              <a:defRPr/>
            </a:lvl1pPr>
          </a:lstStyle>
          <a:p>
            <a:pPr>
              <a:defRPr/>
            </a:pPr>
            <a:fld id="{8E917B94-8D1A-4F1C-A1EE-C7AD468F27AD}" type="slidenum">
              <a:rPr lang="en-US" altLang="ja-JP"/>
              <a:pPr>
                <a:defRPr/>
              </a:pPr>
              <a:t>‹#›</a:t>
            </a:fld>
            <a:endParaRPr lang="en-US" altLang="ja-JP"/>
          </a:p>
        </p:txBody>
      </p:sp>
    </p:spTree>
    <p:extLst>
      <p:ext uri="{BB962C8B-B14F-4D97-AF65-F5344CB8AC3E}">
        <p14:creationId xmlns:p14="http://schemas.microsoft.com/office/powerpoint/2010/main" val="2996576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535501D6-6EA3-4710-A458-6D2024A9C29C}"/>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F303D723-43EE-49BC-B738-79D76027F3BE}"/>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903802D4-0851-48E5-B0E8-49EC5342E0B7}"/>
              </a:ext>
            </a:extLst>
          </p:cNvPr>
          <p:cNvSpPr>
            <a:spLocks noGrp="1"/>
          </p:cNvSpPr>
          <p:nvPr>
            <p:ph type="sldNum" sz="quarter" idx="12"/>
          </p:nvPr>
        </p:nvSpPr>
        <p:spPr/>
        <p:txBody>
          <a:bodyPr/>
          <a:lstStyle>
            <a:lvl1pPr>
              <a:defRPr/>
            </a:lvl1pPr>
          </a:lstStyle>
          <a:p>
            <a:pPr>
              <a:defRPr/>
            </a:pPr>
            <a:fld id="{8FDC22DF-843B-4C23-8EB5-37263CC4868C}" type="slidenum">
              <a:rPr lang="en-US" altLang="ja-JP"/>
              <a:pPr>
                <a:defRPr/>
              </a:pPr>
              <a:t>‹#›</a:t>
            </a:fld>
            <a:endParaRPr lang="en-US" altLang="ja-JP"/>
          </a:p>
        </p:txBody>
      </p:sp>
    </p:spTree>
    <p:extLst>
      <p:ext uri="{BB962C8B-B14F-4D97-AF65-F5344CB8AC3E}">
        <p14:creationId xmlns:p14="http://schemas.microsoft.com/office/powerpoint/2010/main" val="1495224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D9D8B3E5-478B-4078-BC45-C116AC63A760}"/>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ー 4">
            <a:extLst>
              <a:ext uri="{FF2B5EF4-FFF2-40B4-BE49-F238E27FC236}">
                <a16:creationId xmlns:a16="http://schemas.microsoft.com/office/drawing/2014/main" id="{278417A4-C501-4FC0-941E-884AEF02EDB9}"/>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ー 5">
            <a:extLst>
              <a:ext uri="{FF2B5EF4-FFF2-40B4-BE49-F238E27FC236}">
                <a16:creationId xmlns:a16="http://schemas.microsoft.com/office/drawing/2014/main" id="{8D041226-295E-43AC-8348-D581BB404C8A}"/>
              </a:ext>
            </a:extLst>
          </p:cNvPr>
          <p:cNvSpPr>
            <a:spLocks noGrp="1"/>
          </p:cNvSpPr>
          <p:nvPr>
            <p:ph type="sldNum" sz="quarter" idx="12"/>
          </p:nvPr>
        </p:nvSpPr>
        <p:spPr/>
        <p:txBody>
          <a:bodyPr/>
          <a:lstStyle>
            <a:lvl1pPr>
              <a:defRPr/>
            </a:lvl1pPr>
          </a:lstStyle>
          <a:p>
            <a:pPr>
              <a:defRPr/>
            </a:pPr>
            <a:fld id="{2E9EF93E-6604-4A18-9107-9C51421B8B99}" type="slidenum">
              <a:rPr lang="en-US" altLang="ja-JP"/>
              <a:pPr>
                <a:defRPr/>
              </a:pPr>
              <a:t>‹#›</a:t>
            </a:fld>
            <a:endParaRPr lang="en-US" altLang="ja-JP"/>
          </a:p>
        </p:txBody>
      </p:sp>
    </p:spTree>
    <p:extLst>
      <p:ext uri="{BB962C8B-B14F-4D97-AF65-F5344CB8AC3E}">
        <p14:creationId xmlns:p14="http://schemas.microsoft.com/office/powerpoint/2010/main" val="3972431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4FAC532E-A6E6-48FD-B40D-D0B6F148D31B}"/>
              </a:ext>
            </a:extLst>
          </p:cNvPr>
          <p:cNvSpPr>
            <a:spLocks noGrp="1"/>
          </p:cNvSpPr>
          <p:nvPr>
            <p:ph type="dt" sz="half" idx="10"/>
          </p:nvPr>
        </p:nvSpPr>
        <p:spPr/>
        <p:txBody>
          <a:bodyPr/>
          <a:lstStyle>
            <a:lvl1pPr>
              <a:defRPr/>
            </a:lvl1pPr>
          </a:lstStyle>
          <a:p>
            <a:pPr>
              <a:defRPr/>
            </a:pPr>
            <a:endParaRPr lang="en-US" altLang="ja-JP"/>
          </a:p>
        </p:txBody>
      </p:sp>
      <p:sp>
        <p:nvSpPr>
          <p:cNvPr id="8" name="フッター プレースホルダー 4">
            <a:extLst>
              <a:ext uri="{FF2B5EF4-FFF2-40B4-BE49-F238E27FC236}">
                <a16:creationId xmlns:a16="http://schemas.microsoft.com/office/drawing/2014/main" id="{43E2B554-7323-405D-A98E-1CAE59C481DC}"/>
              </a:ext>
            </a:extLst>
          </p:cNvPr>
          <p:cNvSpPr>
            <a:spLocks noGrp="1"/>
          </p:cNvSpPr>
          <p:nvPr>
            <p:ph type="ftr" sz="quarter" idx="11"/>
          </p:nvPr>
        </p:nvSpPr>
        <p:spPr/>
        <p:txBody>
          <a:bodyPr/>
          <a:lstStyle>
            <a:lvl1pPr>
              <a:defRPr/>
            </a:lvl1pPr>
          </a:lstStyle>
          <a:p>
            <a:pPr>
              <a:defRPr/>
            </a:pPr>
            <a:endParaRPr lang="en-US" altLang="ja-JP"/>
          </a:p>
        </p:txBody>
      </p:sp>
      <p:sp>
        <p:nvSpPr>
          <p:cNvPr id="9" name="スライド番号プレースホルダー 5">
            <a:extLst>
              <a:ext uri="{FF2B5EF4-FFF2-40B4-BE49-F238E27FC236}">
                <a16:creationId xmlns:a16="http://schemas.microsoft.com/office/drawing/2014/main" id="{01EB1765-493B-4AF2-BF36-FC027A61D103}"/>
              </a:ext>
            </a:extLst>
          </p:cNvPr>
          <p:cNvSpPr>
            <a:spLocks noGrp="1"/>
          </p:cNvSpPr>
          <p:nvPr>
            <p:ph type="sldNum" sz="quarter" idx="12"/>
          </p:nvPr>
        </p:nvSpPr>
        <p:spPr/>
        <p:txBody>
          <a:bodyPr/>
          <a:lstStyle>
            <a:lvl1pPr>
              <a:defRPr/>
            </a:lvl1pPr>
          </a:lstStyle>
          <a:p>
            <a:pPr>
              <a:defRPr/>
            </a:pPr>
            <a:fld id="{DCD7F789-7F0B-461E-B2CD-9095C409CA7D}" type="slidenum">
              <a:rPr lang="en-US" altLang="ja-JP"/>
              <a:pPr>
                <a:defRPr/>
              </a:pPr>
              <a:t>‹#›</a:t>
            </a:fld>
            <a:endParaRPr lang="en-US" altLang="ja-JP"/>
          </a:p>
        </p:txBody>
      </p:sp>
    </p:spTree>
    <p:extLst>
      <p:ext uri="{BB962C8B-B14F-4D97-AF65-F5344CB8AC3E}">
        <p14:creationId xmlns:p14="http://schemas.microsoft.com/office/powerpoint/2010/main" val="1590168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0C2BEB8E-607E-4319-BBEE-56573D88D5A1}"/>
              </a:ext>
            </a:extLst>
          </p:cNvPr>
          <p:cNvSpPr>
            <a:spLocks noGrp="1"/>
          </p:cNvSpPr>
          <p:nvPr>
            <p:ph type="dt" sz="half" idx="10"/>
          </p:nvPr>
        </p:nvSpPr>
        <p:spPr/>
        <p:txBody>
          <a:bodyPr/>
          <a:lstStyle>
            <a:lvl1pPr>
              <a:defRPr/>
            </a:lvl1pPr>
          </a:lstStyle>
          <a:p>
            <a:pPr>
              <a:defRPr/>
            </a:pPr>
            <a:endParaRPr lang="en-US" altLang="ja-JP"/>
          </a:p>
        </p:txBody>
      </p:sp>
      <p:sp>
        <p:nvSpPr>
          <p:cNvPr id="4" name="フッター プレースホルダー 4">
            <a:extLst>
              <a:ext uri="{FF2B5EF4-FFF2-40B4-BE49-F238E27FC236}">
                <a16:creationId xmlns:a16="http://schemas.microsoft.com/office/drawing/2014/main" id="{740921A0-E40C-4D2A-A5F3-E03207ABA0AC}"/>
              </a:ext>
            </a:extLst>
          </p:cNvPr>
          <p:cNvSpPr>
            <a:spLocks noGrp="1"/>
          </p:cNvSpPr>
          <p:nvPr>
            <p:ph type="ftr" sz="quarter" idx="11"/>
          </p:nvPr>
        </p:nvSpPr>
        <p:spPr/>
        <p:txBody>
          <a:bodyPr/>
          <a:lstStyle>
            <a:lvl1pPr>
              <a:defRPr/>
            </a:lvl1pPr>
          </a:lstStyle>
          <a:p>
            <a:pPr>
              <a:defRPr/>
            </a:pPr>
            <a:endParaRPr lang="en-US" altLang="ja-JP"/>
          </a:p>
        </p:txBody>
      </p:sp>
      <p:sp>
        <p:nvSpPr>
          <p:cNvPr id="5" name="スライド番号プレースホルダー 5">
            <a:extLst>
              <a:ext uri="{FF2B5EF4-FFF2-40B4-BE49-F238E27FC236}">
                <a16:creationId xmlns:a16="http://schemas.microsoft.com/office/drawing/2014/main" id="{3E8355B1-392B-4C45-A1C3-AA0522511F5F}"/>
              </a:ext>
            </a:extLst>
          </p:cNvPr>
          <p:cNvSpPr>
            <a:spLocks noGrp="1"/>
          </p:cNvSpPr>
          <p:nvPr>
            <p:ph type="sldNum" sz="quarter" idx="12"/>
          </p:nvPr>
        </p:nvSpPr>
        <p:spPr/>
        <p:txBody>
          <a:bodyPr/>
          <a:lstStyle>
            <a:lvl1pPr>
              <a:defRPr/>
            </a:lvl1pPr>
          </a:lstStyle>
          <a:p>
            <a:pPr>
              <a:defRPr/>
            </a:pPr>
            <a:fld id="{A565D169-ED68-4617-A0F4-23D8AE1107D6}" type="slidenum">
              <a:rPr lang="en-US" altLang="ja-JP"/>
              <a:pPr>
                <a:defRPr/>
              </a:pPr>
              <a:t>‹#›</a:t>
            </a:fld>
            <a:endParaRPr lang="en-US" altLang="ja-JP"/>
          </a:p>
        </p:txBody>
      </p:sp>
    </p:spTree>
    <p:extLst>
      <p:ext uri="{BB962C8B-B14F-4D97-AF65-F5344CB8AC3E}">
        <p14:creationId xmlns:p14="http://schemas.microsoft.com/office/powerpoint/2010/main" val="614058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4B3BDA35-52A6-4E45-B485-402BAAA73D6B}"/>
              </a:ext>
            </a:extLst>
          </p:cNvPr>
          <p:cNvSpPr>
            <a:spLocks noGrp="1"/>
          </p:cNvSpPr>
          <p:nvPr>
            <p:ph type="dt" sz="half" idx="10"/>
          </p:nvPr>
        </p:nvSpPr>
        <p:spPr/>
        <p:txBody>
          <a:bodyPr/>
          <a:lstStyle>
            <a:lvl1pPr>
              <a:defRPr/>
            </a:lvl1pPr>
          </a:lstStyle>
          <a:p>
            <a:pPr>
              <a:defRPr/>
            </a:pPr>
            <a:endParaRPr lang="en-US" altLang="ja-JP"/>
          </a:p>
        </p:txBody>
      </p:sp>
      <p:sp>
        <p:nvSpPr>
          <p:cNvPr id="3" name="フッター プレースホルダー 4">
            <a:extLst>
              <a:ext uri="{FF2B5EF4-FFF2-40B4-BE49-F238E27FC236}">
                <a16:creationId xmlns:a16="http://schemas.microsoft.com/office/drawing/2014/main" id="{CC915F85-5E1D-4B16-B903-EB66BC9F1511}"/>
              </a:ext>
            </a:extLst>
          </p:cNvPr>
          <p:cNvSpPr>
            <a:spLocks noGrp="1"/>
          </p:cNvSpPr>
          <p:nvPr>
            <p:ph type="ftr" sz="quarter" idx="11"/>
          </p:nvPr>
        </p:nvSpPr>
        <p:spPr/>
        <p:txBody>
          <a:bodyPr/>
          <a:lstStyle>
            <a:lvl1pPr>
              <a:defRPr/>
            </a:lvl1pPr>
          </a:lstStyle>
          <a:p>
            <a:pPr>
              <a:defRPr/>
            </a:pPr>
            <a:endParaRPr lang="en-US" altLang="ja-JP"/>
          </a:p>
        </p:txBody>
      </p:sp>
      <p:sp>
        <p:nvSpPr>
          <p:cNvPr id="4" name="スライド番号プレースホルダー 5">
            <a:extLst>
              <a:ext uri="{FF2B5EF4-FFF2-40B4-BE49-F238E27FC236}">
                <a16:creationId xmlns:a16="http://schemas.microsoft.com/office/drawing/2014/main" id="{993EBEA3-D04D-41BB-9D42-867B75CACAA7}"/>
              </a:ext>
            </a:extLst>
          </p:cNvPr>
          <p:cNvSpPr>
            <a:spLocks noGrp="1"/>
          </p:cNvSpPr>
          <p:nvPr>
            <p:ph type="sldNum" sz="quarter" idx="12"/>
          </p:nvPr>
        </p:nvSpPr>
        <p:spPr/>
        <p:txBody>
          <a:bodyPr/>
          <a:lstStyle>
            <a:lvl1pPr>
              <a:defRPr/>
            </a:lvl1pPr>
          </a:lstStyle>
          <a:p>
            <a:pPr>
              <a:defRPr/>
            </a:pPr>
            <a:fld id="{47E943FC-1ED9-4EEA-843F-6019DA8D9ED2}" type="slidenum">
              <a:rPr lang="en-US" altLang="ja-JP"/>
              <a:pPr>
                <a:defRPr/>
              </a:pPr>
              <a:t>‹#›</a:t>
            </a:fld>
            <a:endParaRPr lang="en-US" altLang="ja-JP"/>
          </a:p>
        </p:txBody>
      </p:sp>
    </p:spTree>
    <p:extLst>
      <p:ext uri="{BB962C8B-B14F-4D97-AF65-F5344CB8AC3E}">
        <p14:creationId xmlns:p14="http://schemas.microsoft.com/office/powerpoint/2010/main" val="2552924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9E7CCFBA-D5EB-4C80-973E-64332D5262EA}"/>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ー 4">
            <a:extLst>
              <a:ext uri="{FF2B5EF4-FFF2-40B4-BE49-F238E27FC236}">
                <a16:creationId xmlns:a16="http://schemas.microsoft.com/office/drawing/2014/main" id="{70AAE4C8-BF35-4DE3-8C99-15980F2D0F12}"/>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ー 5">
            <a:extLst>
              <a:ext uri="{FF2B5EF4-FFF2-40B4-BE49-F238E27FC236}">
                <a16:creationId xmlns:a16="http://schemas.microsoft.com/office/drawing/2014/main" id="{F1006020-A10A-4FE7-9704-EC8C858ABFCC}"/>
              </a:ext>
            </a:extLst>
          </p:cNvPr>
          <p:cNvSpPr>
            <a:spLocks noGrp="1"/>
          </p:cNvSpPr>
          <p:nvPr>
            <p:ph type="sldNum" sz="quarter" idx="12"/>
          </p:nvPr>
        </p:nvSpPr>
        <p:spPr/>
        <p:txBody>
          <a:bodyPr/>
          <a:lstStyle>
            <a:lvl1pPr>
              <a:defRPr/>
            </a:lvl1pPr>
          </a:lstStyle>
          <a:p>
            <a:pPr>
              <a:defRPr/>
            </a:pPr>
            <a:fld id="{B146E4EB-9FDB-4CCF-892A-356C08BB9920}" type="slidenum">
              <a:rPr lang="en-US" altLang="ja-JP"/>
              <a:pPr>
                <a:defRPr/>
              </a:pPr>
              <a:t>‹#›</a:t>
            </a:fld>
            <a:endParaRPr lang="en-US" altLang="ja-JP"/>
          </a:p>
        </p:txBody>
      </p:sp>
    </p:spTree>
    <p:extLst>
      <p:ext uri="{BB962C8B-B14F-4D97-AF65-F5344CB8AC3E}">
        <p14:creationId xmlns:p14="http://schemas.microsoft.com/office/powerpoint/2010/main" val="3408559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25B24EEC-6615-44A8-A73A-45EE79981093}"/>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ー 4">
            <a:extLst>
              <a:ext uri="{FF2B5EF4-FFF2-40B4-BE49-F238E27FC236}">
                <a16:creationId xmlns:a16="http://schemas.microsoft.com/office/drawing/2014/main" id="{592F194A-EAA1-438D-9FC8-5CC148FFB498}"/>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ー 5">
            <a:extLst>
              <a:ext uri="{FF2B5EF4-FFF2-40B4-BE49-F238E27FC236}">
                <a16:creationId xmlns:a16="http://schemas.microsoft.com/office/drawing/2014/main" id="{22A6AE96-ED2A-4D3A-88B0-8187B65C3901}"/>
              </a:ext>
            </a:extLst>
          </p:cNvPr>
          <p:cNvSpPr>
            <a:spLocks noGrp="1"/>
          </p:cNvSpPr>
          <p:nvPr>
            <p:ph type="sldNum" sz="quarter" idx="12"/>
          </p:nvPr>
        </p:nvSpPr>
        <p:spPr/>
        <p:txBody>
          <a:bodyPr/>
          <a:lstStyle>
            <a:lvl1pPr>
              <a:defRPr/>
            </a:lvl1pPr>
          </a:lstStyle>
          <a:p>
            <a:pPr>
              <a:defRPr/>
            </a:pPr>
            <a:fld id="{265AEC68-22AF-4E2F-9F00-5E51DB39AF02}" type="slidenum">
              <a:rPr lang="en-US" altLang="ja-JP"/>
              <a:pPr>
                <a:defRPr/>
              </a:pPr>
              <a:t>‹#›</a:t>
            </a:fld>
            <a:endParaRPr lang="en-US" altLang="ja-JP"/>
          </a:p>
        </p:txBody>
      </p:sp>
    </p:spTree>
    <p:extLst>
      <p:ext uri="{BB962C8B-B14F-4D97-AF65-F5344CB8AC3E}">
        <p14:creationId xmlns:p14="http://schemas.microsoft.com/office/powerpoint/2010/main" val="245791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a:extLst>
              <a:ext uri="{FF2B5EF4-FFF2-40B4-BE49-F238E27FC236}">
                <a16:creationId xmlns:a16="http://schemas.microsoft.com/office/drawing/2014/main" id="{79045F62-CFA8-4E32-B99A-CE64C2A7782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a:extLst>
              <a:ext uri="{FF2B5EF4-FFF2-40B4-BE49-F238E27FC236}">
                <a16:creationId xmlns:a16="http://schemas.microsoft.com/office/drawing/2014/main" id="{BF8E971A-31E0-4386-B482-2C495A2BD94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C8269EB6-3D7A-4FB3-8249-DB952501424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6CDAFD36-7D1B-45BB-A32D-28A6EA554B1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3B42BE8C-8041-4AC6-9973-404FA89590D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995075A-C32B-4DBB-BF97-3ADA6FA671A9}"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586" r:id="rId1"/>
    <p:sldLayoutId id="2147484587" r:id="rId2"/>
    <p:sldLayoutId id="2147484588" r:id="rId3"/>
    <p:sldLayoutId id="2147484589" r:id="rId4"/>
    <p:sldLayoutId id="2147484590" r:id="rId5"/>
    <p:sldLayoutId id="2147484591" r:id="rId6"/>
    <p:sldLayoutId id="2147484592" r:id="rId7"/>
    <p:sldLayoutId id="2147484593" r:id="rId8"/>
    <p:sldLayoutId id="2147484594" r:id="rId9"/>
    <p:sldLayoutId id="2147484595" r:id="rId10"/>
    <p:sldLayoutId id="2147484596"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Animated drawing of students raising the... | Stock Video | Pond5">
            <a:extLst>
              <a:ext uri="{FF2B5EF4-FFF2-40B4-BE49-F238E27FC236}">
                <a16:creationId xmlns:a16="http://schemas.microsoft.com/office/drawing/2014/main" id="{E1068E1D-0B19-4F49-8B90-FF470582764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 name="AutoShape 2" descr="JASMEE">
            <a:extLst>
              <a:ext uri="{FF2B5EF4-FFF2-40B4-BE49-F238E27FC236}">
                <a16:creationId xmlns:a16="http://schemas.microsoft.com/office/drawing/2014/main" id="{40F706E4-28CC-44F7-BBE5-914B2EC0DA85}"/>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タイトル 1">
            <a:extLst>
              <a:ext uri="{FF2B5EF4-FFF2-40B4-BE49-F238E27FC236}">
                <a16:creationId xmlns:a16="http://schemas.microsoft.com/office/drawing/2014/main" id="{0A898934-5C52-4C37-9A58-D6636374D3DA}"/>
              </a:ext>
            </a:extLst>
          </p:cNvPr>
          <p:cNvSpPr txBox="1">
            <a:spLocks/>
          </p:cNvSpPr>
          <p:nvPr/>
        </p:nvSpPr>
        <p:spPr bwMode="auto">
          <a:xfrm>
            <a:off x="215516" y="106048"/>
            <a:ext cx="8712968" cy="1302536"/>
          </a:xfrm>
          <a:prstGeom prst="rect">
            <a:avLst/>
          </a:prstGeom>
          <a:noFill/>
          <a:ln>
            <a:noFill/>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algn="l"/>
            <a:r>
              <a:rPr lang="en-US" altLang="ja-JP" sz="3200" b="1" dirty="0">
                <a:latin typeface="Arial" panose="020B0604020202020204" pitchFamily="34" charset="0"/>
                <a:cs typeface="Arial" panose="020B0604020202020204" pitchFamily="34" charset="0"/>
              </a:rPr>
              <a:t>What is EMP without </a:t>
            </a:r>
            <a:r>
              <a:rPr lang="en-US" altLang="ja-JP" sz="3200" b="1" dirty="0" err="1">
                <a:latin typeface="Arial" panose="020B0604020202020204" pitchFamily="34" charset="0"/>
                <a:cs typeface="Arial" panose="020B0604020202020204" pitchFamily="34" charset="0"/>
              </a:rPr>
              <a:t>EMPathy</a:t>
            </a:r>
            <a:r>
              <a:rPr lang="en-US" altLang="ja-JP" sz="3200" b="1" dirty="0">
                <a:latin typeface="Arial" panose="020B0604020202020204" pitchFamily="34" charset="0"/>
                <a:cs typeface="Arial" panose="020B0604020202020204" pitchFamily="34" charset="0"/>
              </a:rPr>
              <a:t>?</a:t>
            </a:r>
            <a:endParaRPr lang="ja-JP" altLang="en-US" sz="3200" b="1" dirty="0">
              <a:latin typeface="Arial" panose="020B0604020202020204" pitchFamily="34" charset="0"/>
              <a:cs typeface="Arial" panose="020B0604020202020204" pitchFamily="34" charset="0"/>
            </a:endParaRPr>
          </a:p>
        </p:txBody>
      </p:sp>
      <p:sp>
        <p:nvSpPr>
          <p:cNvPr id="5" name="コンテンツ プレースホルダー 4">
            <a:extLst>
              <a:ext uri="{FF2B5EF4-FFF2-40B4-BE49-F238E27FC236}">
                <a16:creationId xmlns:a16="http://schemas.microsoft.com/office/drawing/2014/main" id="{9FDD84DE-2E70-4674-98D1-9FB6DE81BC17}"/>
              </a:ext>
            </a:extLst>
          </p:cNvPr>
          <p:cNvSpPr>
            <a:spLocks noGrp="1"/>
          </p:cNvSpPr>
          <p:nvPr>
            <p:ph idx="1"/>
          </p:nvPr>
        </p:nvSpPr>
        <p:spPr/>
        <p:txBody>
          <a:bodyPr/>
          <a:lstStyle/>
          <a:p>
            <a:endParaRPr lang="ja-JP" altLang="en-US" dirty="0"/>
          </a:p>
        </p:txBody>
      </p:sp>
      <p:sp>
        <p:nvSpPr>
          <p:cNvPr id="9" name="コンテンツ プレースホルダー 2">
            <a:extLst>
              <a:ext uri="{FF2B5EF4-FFF2-40B4-BE49-F238E27FC236}">
                <a16:creationId xmlns:a16="http://schemas.microsoft.com/office/drawing/2014/main" id="{DBA4EA68-025B-451E-8A0B-EA2B01B382FA}"/>
              </a:ext>
            </a:extLst>
          </p:cNvPr>
          <p:cNvSpPr txBox="1">
            <a:spLocks/>
          </p:cNvSpPr>
          <p:nvPr/>
        </p:nvSpPr>
        <p:spPr bwMode="auto">
          <a:xfrm>
            <a:off x="2843808" y="3091132"/>
            <a:ext cx="5980372" cy="281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r">
              <a:buFont typeface="Arial" panose="020B0604020202020204" pitchFamily="34" charset="0"/>
              <a:buNone/>
            </a:pPr>
            <a:r>
              <a:rPr lang="en-US" altLang="ja-JP" sz="2800" b="1" dirty="0">
                <a:latin typeface="Arial" panose="020B0604020202020204" pitchFamily="34" charset="0"/>
                <a:cs typeface="Arial" panose="020B0604020202020204" pitchFamily="34" charset="0"/>
              </a:rPr>
              <a:t>Ian Willey (Ph.D.)</a:t>
            </a:r>
          </a:p>
          <a:p>
            <a:pPr marL="0" indent="0" algn="r">
              <a:buFont typeface="Arial" panose="020B0604020202020204" pitchFamily="34" charset="0"/>
              <a:buNone/>
            </a:pPr>
            <a:r>
              <a:rPr lang="en-US" altLang="ja-JP" sz="2800" i="1" dirty="0">
                <a:latin typeface="Arial" panose="020B0604020202020204" pitchFamily="34" charset="0"/>
                <a:cs typeface="Arial" panose="020B0604020202020204" pitchFamily="34" charset="0"/>
              </a:rPr>
              <a:t>Kagawa University</a:t>
            </a:r>
          </a:p>
          <a:p>
            <a:pPr marL="0" indent="0" algn="r">
              <a:buFont typeface="Arial" panose="020B0604020202020204" pitchFamily="34" charset="0"/>
              <a:buNone/>
            </a:pPr>
            <a:endParaRPr lang="en-US" altLang="ja-JP" sz="2800" dirty="0">
              <a:latin typeface="Arial" panose="020B0604020202020204" pitchFamily="34" charset="0"/>
              <a:cs typeface="Arial" panose="020B0604020202020204" pitchFamily="34" charset="0"/>
            </a:endParaRPr>
          </a:p>
          <a:p>
            <a:pPr marL="0" indent="0" algn="r">
              <a:buFont typeface="Arial" panose="020B0604020202020204" pitchFamily="34" charset="0"/>
              <a:buNone/>
            </a:pPr>
            <a:r>
              <a:rPr lang="en-US" altLang="ja-JP" sz="2000" dirty="0">
                <a:latin typeface="Arial" panose="020B0604020202020204" pitchFamily="34" charset="0"/>
                <a:cs typeface="Arial" panose="020B0604020202020204" pitchFamily="34" charset="0"/>
              </a:rPr>
              <a:t>29</a:t>
            </a:r>
            <a:r>
              <a:rPr lang="en-US" altLang="ja-JP" sz="2000" baseline="30000" dirty="0">
                <a:latin typeface="Arial" panose="020B0604020202020204" pitchFamily="34" charset="0"/>
                <a:cs typeface="Arial" panose="020B0604020202020204" pitchFamily="34" charset="0"/>
              </a:rPr>
              <a:t>th</a:t>
            </a:r>
            <a:r>
              <a:rPr lang="en-US" altLang="ja-JP" sz="2000" dirty="0">
                <a:latin typeface="Arial" panose="020B0604020202020204" pitchFamily="34" charset="0"/>
                <a:cs typeface="Arial" panose="020B0604020202020204" pitchFamily="34" charset="0"/>
              </a:rPr>
              <a:t> JASMEE Conference </a:t>
            </a:r>
          </a:p>
          <a:p>
            <a:pPr marL="0" indent="0" algn="r">
              <a:buFont typeface="Arial" panose="020B0604020202020204" pitchFamily="34" charset="0"/>
              <a:buNone/>
            </a:pPr>
            <a:r>
              <a:rPr lang="en-US" altLang="ja-JP" sz="2000" dirty="0">
                <a:latin typeface="Arial" panose="020B0604020202020204" pitchFamily="34" charset="0"/>
                <a:cs typeface="Arial" panose="020B0604020202020204" pitchFamily="34" charset="0"/>
              </a:rPr>
              <a:t>July 11, 2026, 13:20 (Rm. B)</a:t>
            </a:r>
          </a:p>
          <a:p>
            <a:pPr marL="0" indent="0" algn="r">
              <a:buFont typeface="Arial" panose="020B0604020202020204" pitchFamily="34" charset="0"/>
              <a:buNone/>
            </a:pPr>
            <a:r>
              <a:rPr lang="en-US" altLang="ja-JP" sz="2000" dirty="0">
                <a:latin typeface="Arial" panose="020B0604020202020204" pitchFamily="34" charset="0"/>
                <a:cs typeface="Arial" panose="020B0604020202020204" pitchFamily="34" charset="0"/>
              </a:rPr>
              <a:t>Kansai Medical University </a:t>
            </a:r>
          </a:p>
          <a:p>
            <a:pPr marL="0" indent="0" algn="r">
              <a:buFont typeface="Arial" panose="020B0604020202020204" pitchFamily="34" charset="0"/>
              <a:buNone/>
            </a:pPr>
            <a:r>
              <a:rPr lang="en-US" altLang="ja-JP" sz="2000" dirty="0">
                <a:latin typeface="Arial" panose="020B0604020202020204" pitchFamily="34" charset="0"/>
                <a:cs typeface="Arial" panose="020B0604020202020204" pitchFamily="34" charset="0"/>
              </a:rPr>
              <a:t>Osaka, Japan </a:t>
            </a:r>
          </a:p>
          <a:p>
            <a:pPr marL="0" indent="0" algn="r">
              <a:buFont typeface="Arial" panose="020B0604020202020204" pitchFamily="34" charset="0"/>
              <a:buNone/>
            </a:pPr>
            <a:endParaRPr lang="en-US" altLang="ja-JP" sz="1800" dirty="0">
              <a:latin typeface="Arial" panose="020B0604020202020204" pitchFamily="34" charset="0"/>
              <a:cs typeface="Arial" panose="020B0604020202020204" pitchFamily="34" charset="0"/>
            </a:endParaRPr>
          </a:p>
          <a:p>
            <a:pPr marL="0" indent="0" algn="r">
              <a:buFont typeface="Arial" panose="020B0604020202020204" pitchFamily="34" charset="0"/>
              <a:buNone/>
            </a:pPr>
            <a:r>
              <a:rPr lang="en-US" altLang="ja-JP" sz="1800" dirty="0">
                <a:latin typeface="Arial" panose="020B0604020202020204" pitchFamily="34" charset="0"/>
                <a:cs typeface="Arial" panose="020B0604020202020204" pitchFamily="34" charset="0"/>
              </a:rPr>
              <a:t> </a:t>
            </a:r>
          </a:p>
          <a:p>
            <a:pPr marL="0" indent="0">
              <a:buFont typeface="Arial" panose="020B0604020202020204" pitchFamily="34" charset="0"/>
              <a:buNone/>
            </a:pPr>
            <a:endParaRPr lang="en-US" altLang="ja-JP" sz="1800" dirty="0">
              <a:latin typeface="Arial" panose="020B0604020202020204" pitchFamily="34" charset="0"/>
              <a:cs typeface="Arial" panose="020B0604020202020204" pitchFamily="34" charset="0"/>
            </a:endParaRPr>
          </a:p>
        </p:txBody>
      </p:sp>
      <p:pic>
        <p:nvPicPr>
          <p:cNvPr id="3" name="Picture 2" descr="Developing and Expressing Empathy - Dr Mitch Keil">
            <a:extLst>
              <a:ext uri="{FF2B5EF4-FFF2-40B4-BE49-F238E27FC236}">
                <a16:creationId xmlns:a16="http://schemas.microsoft.com/office/drawing/2014/main" id="{90B4D931-DAB8-4906-B6AB-AA5ECF88D3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414" y="1537802"/>
            <a:ext cx="5061625" cy="3331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924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endParaRPr lang="en-US" altLang="ja-JP" b="1" dirty="0">
              <a:latin typeface="Arial" panose="020B0604020202020204" pitchFamily="34" charset="0"/>
              <a:cs typeface="Arial" panose="020B0604020202020204" pitchFamily="34" charset="0"/>
            </a:endParaRPr>
          </a:p>
          <a:p>
            <a:pPr marL="0" indent="0">
              <a:buNone/>
            </a:pPr>
            <a:r>
              <a:rPr lang="en-US" altLang="ja-JP" b="1" dirty="0">
                <a:latin typeface="Arial" panose="020B0604020202020204" pitchFamily="34" charset="0"/>
                <a:cs typeface="Arial" panose="020B0604020202020204" pitchFamily="34" charset="0"/>
              </a:rPr>
              <a:t>But empathy is also…</a:t>
            </a:r>
            <a:endParaRPr lang="en-US" altLang="ja-JP"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四角形: 角を丸くする 3">
            <a:extLst>
              <a:ext uri="{FF2B5EF4-FFF2-40B4-BE49-F238E27FC236}">
                <a16:creationId xmlns:a16="http://schemas.microsoft.com/office/drawing/2014/main" id="{1EAA2E01-F706-4D33-9E35-FE4EF0A2D12A}"/>
              </a:ext>
            </a:extLst>
          </p:cNvPr>
          <p:cNvSpPr/>
          <p:nvPr/>
        </p:nvSpPr>
        <p:spPr>
          <a:xfrm>
            <a:off x="1259632" y="2288952"/>
            <a:ext cx="2952328" cy="891157"/>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Hard to define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5" name="四角形: 角を丸くする 4">
            <a:extLst>
              <a:ext uri="{FF2B5EF4-FFF2-40B4-BE49-F238E27FC236}">
                <a16:creationId xmlns:a16="http://schemas.microsoft.com/office/drawing/2014/main" id="{17CEE920-91D0-4638-9D1E-FA4A9DB8B7BE}"/>
              </a:ext>
            </a:extLst>
          </p:cNvPr>
          <p:cNvSpPr/>
          <p:nvPr/>
        </p:nvSpPr>
        <p:spPr>
          <a:xfrm>
            <a:off x="539552" y="5373216"/>
            <a:ext cx="4200832" cy="10801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A double</a:t>
            </a:r>
            <a:r>
              <a:rPr lang="en-US" altLang="ja-JP" sz="2800" dirty="0">
                <a:solidFill>
                  <a:schemeClr val="tx1"/>
                </a:solidFill>
                <a:latin typeface="Arial" panose="020B0604020202020204" pitchFamily="34" charset="0"/>
                <a:cs typeface="Arial" panose="020B0604020202020204" pitchFamily="34" charset="0"/>
              </a:rPr>
              <a:t>-edged sword?</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6" name="四角形: 角を丸くする 5">
            <a:extLst>
              <a:ext uri="{FF2B5EF4-FFF2-40B4-BE49-F238E27FC236}">
                <a16:creationId xmlns:a16="http://schemas.microsoft.com/office/drawing/2014/main" id="{84848750-2BD1-466F-A8E9-228EFD060257}"/>
              </a:ext>
            </a:extLst>
          </p:cNvPr>
          <p:cNvSpPr/>
          <p:nvPr/>
        </p:nvSpPr>
        <p:spPr>
          <a:xfrm>
            <a:off x="3779912" y="3678111"/>
            <a:ext cx="3775046" cy="1152128"/>
          </a:xfrm>
          <a:prstGeom prst="round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Multi-dimensional</a:t>
            </a:r>
          </a:p>
          <a:p>
            <a:pPr algn="ctr"/>
            <a:r>
              <a:rPr lang="en-US" altLang="ja-JP" sz="2800" dirty="0">
                <a:solidFill>
                  <a:schemeClr val="tx1"/>
                </a:solidFill>
                <a:latin typeface="Arial" panose="020B0604020202020204" pitchFamily="34" charset="0"/>
                <a:cs typeface="Arial" panose="020B0604020202020204" pitchFamily="34" charset="0"/>
              </a:rPr>
              <a:t>(cognitive, affective)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7" name="四角形: 角を丸くする 6">
            <a:extLst>
              <a:ext uri="{FF2B5EF4-FFF2-40B4-BE49-F238E27FC236}">
                <a16:creationId xmlns:a16="http://schemas.microsoft.com/office/drawing/2014/main" id="{7D09BB96-17D2-41F3-90B2-51BBAC480926}"/>
              </a:ext>
            </a:extLst>
          </p:cNvPr>
          <p:cNvSpPr/>
          <p:nvPr/>
        </p:nvSpPr>
        <p:spPr>
          <a:xfrm>
            <a:off x="4932040" y="4953014"/>
            <a:ext cx="2952328" cy="89115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chemeClr val="tx1"/>
                </a:solidFill>
                <a:latin typeface="Arial" panose="020B0604020202020204" pitchFamily="34" charset="0"/>
                <a:cs typeface="Arial" panose="020B0604020202020204" pitchFamily="34" charset="0"/>
              </a:rPr>
              <a:t>Empathy fatigue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8" name="四角形: 角を丸くする 7">
            <a:extLst>
              <a:ext uri="{FF2B5EF4-FFF2-40B4-BE49-F238E27FC236}">
                <a16:creationId xmlns:a16="http://schemas.microsoft.com/office/drawing/2014/main" id="{B0D18101-0D8B-4649-8F34-5D2C4905F18B}"/>
              </a:ext>
            </a:extLst>
          </p:cNvPr>
          <p:cNvSpPr/>
          <p:nvPr/>
        </p:nvSpPr>
        <p:spPr>
          <a:xfrm>
            <a:off x="5771943" y="5692316"/>
            <a:ext cx="2221702" cy="891157"/>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Burnout</a:t>
            </a:r>
            <a:endParaRPr kumimoji="1" lang="ja-JP" altLang="en-U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384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endParaRPr lang="en-US" altLang="ja-JP" b="1" dirty="0">
              <a:latin typeface="Arial" panose="020B0604020202020204" pitchFamily="34" charset="0"/>
              <a:cs typeface="Arial" panose="020B0604020202020204" pitchFamily="34" charset="0"/>
            </a:endParaRPr>
          </a:p>
          <a:p>
            <a:pPr marL="0" indent="0">
              <a:buNone/>
            </a:pPr>
            <a:r>
              <a:rPr lang="en-US" altLang="ja-JP" b="1" dirty="0">
                <a:latin typeface="Arial" panose="020B0604020202020204" pitchFamily="34" charset="0"/>
                <a:cs typeface="Arial" panose="020B0604020202020204" pitchFamily="34" charset="0"/>
              </a:rPr>
              <a:t>But empathy is also…</a:t>
            </a:r>
            <a:endParaRPr lang="en-US" altLang="ja-JP"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四角形: 角を丸くする 3">
            <a:extLst>
              <a:ext uri="{FF2B5EF4-FFF2-40B4-BE49-F238E27FC236}">
                <a16:creationId xmlns:a16="http://schemas.microsoft.com/office/drawing/2014/main" id="{1EAA2E01-F706-4D33-9E35-FE4EF0A2D12A}"/>
              </a:ext>
            </a:extLst>
          </p:cNvPr>
          <p:cNvSpPr/>
          <p:nvPr/>
        </p:nvSpPr>
        <p:spPr>
          <a:xfrm>
            <a:off x="1259632" y="2288952"/>
            <a:ext cx="2952328" cy="891157"/>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Hard to define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5" name="四角形: 角を丸くする 4">
            <a:extLst>
              <a:ext uri="{FF2B5EF4-FFF2-40B4-BE49-F238E27FC236}">
                <a16:creationId xmlns:a16="http://schemas.microsoft.com/office/drawing/2014/main" id="{17CEE920-91D0-4638-9D1E-FA4A9DB8B7BE}"/>
              </a:ext>
            </a:extLst>
          </p:cNvPr>
          <p:cNvSpPr/>
          <p:nvPr/>
        </p:nvSpPr>
        <p:spPr>
          <a:xfrm>
            <a:off x="539552" y="5373216"/>
            <a:ext cx="4200832" cy="10801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A double</a:t>
            </a:r>
            <a:r>
              <a:rPr lang="en-US" altLang="ja-JP" sz="2800" dirty="0">
                <a:solidFill>
                  <a:schemeClr val="tx1"/>
                </a:solidFill>
                <a:latin typeface="Arial" panose="020B0604020202020204" pitchFamily="34" charset="0"/>
                <a:cs typeface="Arial" panose="020B0604020202020204" pitchFamily="34" charset="0"/>
              </a:rPr>
              <a:t>-edged sword?</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6" name="四角形: 角を丸くする 5">
            <a:extLst>
              <a:ext uri="{FF2B5EF4-FFF2-40B4-BE49-F238E27FC236}">
                <a16:creationId xmlns:a16="http://schemas.microsoft.com/office/drawing/2014/main" id="{84848750-2BD1-466F-A8E9-228EFD060257}"/>
              </a:ext>
            </a:extLst>
          </p:cNvPr>
          <p:cNvSpPr/>
          <p:nvPr/>
        </p:nvSpPr>
        <p:spPr>
          <a:xfrm>
            <a:off x="3779912" y="3678111"/>
            <a:ext cx="3775046" cy="1152128"/>
          </a:xfrm>
          <a:prstGeom prst="round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Multi-dimensional</a:t>
            </a:r>
          </a:p>
          <a:p>
            <a:pPr algn="ctr"/>
            <a:r>
              <a:rPr lang="en-US" altLang="ja-JP" sz="2800" dirty="0">
                <a:solidFill>
                  <a:schemeClr val="tx1"/>
                </a:solidFill>
                <a:latin typeface="Arial" panose="020B0604020202020204" pitchFamily="34" charset="0"/>
                <a:cs typeface="Arial" panose="020B0604020202020204" pitchFamily="34" charset="0"/>
              </a:rPr>
              <a:t>(cognitive, affective)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7" name="四角形: 角を丸くする 6">
            <a:extLst>
              <a:ext uri="{FF2B5EF4-FFF2-40B4-BE49-F238E27FC236}">
                <a16:creationId xmlns:a16="http://schemas.microsoft.com/office/drawing/2014/main" id="{7D09BB96-17D2-41F3-90B2-51BBAC480926}"/>
              </a:ext>
            </a:extLst>
          </p:cNvPr>
          <p:cNvSpPr/>
          <p:nvPr/>
        </p:nvSpPr>
        <p:spPr>
          <a:xfrm>
            <a:off x="4932040" y="4953014"/>
            <a:ext cx="2952328" cy="89115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chemeClr val="tx1"/>
                </a:solidFill>
                <a:latin typeface="Arial" panose="020B0604020202020204" pitchFamily="34" charset="0"/>
                <a:cs typeface="Arial" panose="020B0604020202020204" pitchFamily="34" charset="0"/>
              </a:rPr>
              <a:t>Empathy fatigue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8" name="四角形: 角を丸くする 7">
            <a:extLst>
              <a:ext uri="{FF2B5EF4-FFF2-40B4-BE49-F238E27FC236}">
                <a16:creationId xmlns:a16="http://schemas.microsoft.com/office/drawing/2014/main" id="{B0D18101-0D8B-4649-8F34-5D2C4905F18B}"/>
              </a:ext>
            </a:extLst>
          </p:cNvPr>
          <p:cNvSpPr/>
          <p:nvPr/>
        </p:nvSpPr>
        <p:spPr>
          <a:xfrm>
            <a:off x="5771943" y="5692316"/>
            <a:ext cx="2221702" cy="891157"/>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Burnout</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9" name="四角形: 角を丸くする 8">
            <a:extLst>
              <a:ext uri="{FF2B5EF4-FFF2-40B4-BE49-F238E27FC236}">
                <a16:creationId xmlns:a16="http://schemas.microsoft.com/office/drawing/2014/main" id="{9E3E5EA0-DC81-4197-881A-BAB214F379A7}"/>
              </a:ext>
            </a:extLst>
          </p:cNvPr>
          <p:cNvSpPr/>
          <p:nvPr/>
        </p:nvSpPr>
        <p:spPr>
          <a:xfrm>
            <a:off x="3326512" y="6196966"/>
            <a:ext cx="2757656" cy="61640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Discr</a:t>
            </a:r>
            <a:r>
              <a:rPr lang="en-US" altLang="ja-JP" sz="2800" dirty="0">
                <a:solidFill>
                  <a:schemeClr val="tx1"/>
                </a:solidFill>
                <a:latin typeface="Arial" panose="020B0604020202020204" pitchFamily="34" charset="0"/>
                <a:cs typeface="Arial" panose="020B0604020202020204" pitchFamily="34" charset="0"/>
              </a:rPr>
              <a:t>imination</a:t>
            </a:r>
            <a:endParaRPr kumimoji="1" lang="ja-JP" altLang="en-U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009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60B0D7-629D-440C-B537-B1640991A425}"/>
              </a:ext>
            </a:extLst>
          </p:cNvPr>
          <p:cNvSpPr>
            <a:spLocks noGrp="1"/>
          </p:cNvSpPr>
          <p:nvPr>
            <p:ph type="title"/>
          </p:nvPr>
        </p:nvSpPr>
        <p:spPr/>
        <p:txBody>
          <a:bodyPr/>
          <a:lstStyle/>
          <a:p>
            <a:pPr algn="l"/>
            <a:r>
              <a:rPr kumimoji="1" lang="en-US" altLang="ja-JP" sz="3600" b="1" dirty="0">
                <a:latin typeface="Arial" panose="020B0604020202020204" pitchFamily="34" charset="0"/>
                <a:cs typeface="Arial" panose="020B0604020202020204" pitchFamily="34" charset="0"/>
              </a:rPr>
              <a:t>Still…</a:t>
            </a:r>
            <a:endParaRPr kumimoji="1" lang="ja-JP" altLang="en-US" sz="36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2332B18A-FAEB-4B98-834F-FE68E5D484F6}"/>
              </a:ext>
            </a:extLst>
          </p:cNvPr>
          <p:cNvSpPr>
            <a:spLocks noGrp="1"/>
          </p:cNvSpPr>
          <p:nvPr>
            <p:ph idx="1"/>
          </p:nvPr>
        </p:nvSpPr>
        <p:spPr/>
        <p:txBody>
          <a:bodyPr/>
          <a:lstStyle/>
          <a:p>
            <a:pPr marL="0" indent="0">
              <a:buNone/>
            </a:pPr>
            <a:endParaRPr kumimoji="1" lang="ja-JP" altLang="en-US" sz="2800" dirty="0">
              <a:latin typeface="Arial" panose="020B0604020202020204" pitchFamily="34" charset="0"/>
              <a:cs typeface="Arial" panose="020B0604020202020204" pitchFamily="34" charset="0"/>
            </a:endParaRPr>
          </a:p>
        </p:txBody>
      </p:sp>
      <p:pic>
        <p:nvPicPr>
          <p:cNvPr id="4098" name="Picture 2" descr="Train Your Empathy Muscle”: A Crucial Skill in Service Design –">
            <a:extLst>
              <a:ext uri="{FF2B5EF4-FFF2-40B4-BE49-F238E27FC236}">
                <a16:creationId xmlns:a16="http://schemas.microsoft.com/office/drawing/2014/main" id="{1B14DBA8-33EF-4654-A6C5-AD08036C5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398168"/>
            <a:ext cx="7631956" cy="5343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522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97AC8A9-7CEC-4721-BB85-5FDC2B5D354D}"/>
              </a:ext>
            </a:extLst>
          </p:cNvPr>
          <p:cNvSpPr>
            <a:spLocks noGrp="1"/>
          </p:cNvSpPr>
          <p:nvPr>
            <p:ph idx="1"/>
          </p:nvPr>
        </p:nvSpPr>
        <p:spPr>
          <a:xfrm>
            <a:off x="390364" y="404664"/>
            <a:ext cx="8363272" cy="4525963"/>
          </a:xfrm>
        </p:spPr>
        <p:txBody>
          <a:bodyPr/>
          <a:lstStyle/>
          <a:p>
            <a:pPr marL="0" indent="0">
              <a:buNone/>
            </a:pPr>
            <a:endParaRPr lang="en-US" altLang="ja-JP" dirty="0">
              <a:latin typeface="Arial" panose="020B0604020202020204" pitchFamily="34" charset="0"/>
              <a:cs typeface="Arial" panose="020B0604020202020204" pitchFamily="34" charset="0"/>
            </a:endParaRPr>
          </a:p>
          <a:p>
            <a:pPr marL="0" indent="0">
              <a:buNone/>
              <a:tabLst>
                <a:tab pos="984250" algn="l"/>
              </a:tabLst>
            </a:pPr>
            <a:r>
              <a:rPr lang="en-US" altLang="ja-JP" dirty="0">
                <a:latin typeface="Arial" panose="020B0604020202020204" pitchFamily="34" charset="0"/>
                <a:cs typeface="Arial" panose="020B0604020202020204" pitchFamily="34" charset="0"/>
              </a:rPr>
              <a:t>Poetry &amp; Empathy (Schoonover </a:t>
            </a:r>
            <a:r>
              <a:rPr lang="en-US" altLang="ja-JP" i="1" dirty="0">
                <a:latin typeface="Arial" panose="020B0604020202020204" pitchFamily="34" charset="0"/>
                <a:cs typeface="Arial" panose="020B0604020202020204" pitchFamily="34" charset="0"/>
              </a:rPr>
              <a:t>et al.</a:t>
            </a:r>
            <a:r>
              <a:rPr lang="en-US" altLang="ja-JP" dirty="0">
                <a:latin typeface="Arial" panose="020B0604020202020204" pitchFamily="34" charset="0"/>
                <a:cs typeface="Arial" panose="020B0604020202020204" pitchFamily="34" charset="0"/>
              </a:rPr>
              <a:t>, 2019)</a:t>
            </a:r>
          </a:p>
          <a:p>
            <a:pPr marL="0" indent="0">
              <a:buNone/>
              <a:tabLst>
                <a:tab pos="984250" algn="l"/>
              </a:tabLst>
            </a:pPr>
            <a:endParaRPr lang="en-US" altLang="ja-JP" dirty="0">
              <a:latin typeface="Arial" panose="020B0604020202020204" pitchFamily="34" charset="0"/>
              <a:cs typeface="Arial" panose="020B0604020202020204" pitchFamily="34" charset="0"/>
            </a:endParaRPr>
          </a:p>
          <a:p>
            <a:pPr>
              <a:tabLst>
                <a:tab pos="984250" algn="l"/>
              </a:tabLst>
            </a:pPr>
            <a:r>
              <a:rPr lang="en-US" altLang="ja-JP" dirty="0">
                <a:latin typeface="Arial" panose="020B0604020202020204" pitchFamily="34" charset="0"/>
                <a:cs typeface="Arial" panose="020B0604020202020204" pitchFamily="34" charset="0"/>
              </a:rPr>
              <a:t>Two studies found poetry to increase empathy using validated surveys</a:t>
            </a:r>
          </a:p>
          <a:p>
            <a:pPr>
              <a:tabLst>
                <a:tab pos="984250" algn="l"/>
              </a:tabLst>
            </a:pPr>
            <a:endParaRPr lang="en-US" altLang="ja-JP" dirty="0">
              <a:latin typeface="Arial" panose="020B0604020202020204" pitchFamily="34" charset="0"/>
              <a:cs typeface="Arial" panose="020B0604020202020204" pitchFamily="34" charset="0"/>
            </a:endParaRPr>
          </a:p>
          <a:p>
            <a:pPr>
              <a:tabLst>
                <a:tab pos="984250" algn="l"/>
              </a:tabLst>
            </a:pPr>
            <a:r>
              <a:rPr lang="en-US" altLang="ja-JP" dirty="0">
                <a:latin typeface="Arial" panose="020B0604020202020204" pitchFamily="34" charset="0"/>
                <a:cs typeface="Arial" panose="020B0604020202020204" pitchFamily="34" charset="0"/>
              </a:rPr>
              <a:t>Limited evidence that poetry reduces professional burnout</a:t>
            </a:r>
          </a:p>
          <a:p>
            <a:pPr>
              <a:tabLst>
                <a:tab pos="984250" algn="l"/>
              </a:tabLst>
            </a:pPr>
            <a:endParaRPr lang="en-US" altLang="ja-JP" dirty="0">
              <a:latin typeface="Arial" panose="020B0604020202020204" pitchFamily="34" charset="0"/>
              <a:cs typeface="Arial" panose="020B0604020202020204" pitchFamily="34" charset="0"/>
            </a:endParaRPr>
          </a:p>
          <a:p>
            <a:pPr>
              <a:tabLst>
                <a:tab pos="984250" algn="l"/>
              </a:tabLst>
            </a:pPr>
            <a:r>
              <a:rPr lang="en-US" altLang="ja-JP" dirty="0">
                <a:latin typeface="Arial" panose="020B0604020202020204" pitchFamily="34" charset="0"/>
                <a:cs typeface="Arial" panose="020B0604020202020204" pitchFamily="34" charset="0"/>
              </a:rPr>
              <a:t>Empathy-building haiku workshops spreading</a:t>
            </a:r>
          </a:p>
          <a:p>
            <a:pPr marL="0" indent="0">
              <a:buNone/>
              <a:tabLst>
                <a:tab pos="984250" algn="l"/>
              </a:tabLst>
            </a:pPr>
            <a:endParaRPr lang="en-US" altLang="ja-JP" dirty="0">
              <a:latin typeface="Arial" panose="020B0604020202020204" pitchFamily="34" charset="0"/>
              <a:cs typeface="Arial" panose="020B0604020202020204" pitchFamily="34" charset="0"/>
            </a:endParaRPr>
          </a:p>
          <a:p>
            <a:pPr marL="0" indent="0">
              <a:buNone/>
            </a:pPr>
            <a:endParaRPr kumimoji="1" lang="en-US" altLang="ja-JP" dirty="0">
              <a:latin typeface="Arial" panose="020B0604020202020204" pitchFamily="34" charset="0"/>
              <a:cs typeface="Arial" panose="020B0604020202020204" pitchFamily="34" charset="0"/>
            </a:endParaRPr>
          </a:p>
          <a:p>
            <a:pPr marL="0" indent="0">
              <a:buNone/>
            </a:pPr>
            <a:endParaRPr lang="en-US" altLang="ja-JP" dirty="0"/>
          </a:p>
        </p:txBody>
      </p:sp>
    </p:spTree>
    <p:extLst>
      <p:ext uri="{BB962C8B-B14F-4D97-AF65-F5344CB8AC3E}">
        <p14:creationId xmlns:p14="http://schemas.microsoft.com/office/powerpoint/2010/main" val="2247125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AAC816B-8C2A-4076-82A0-D51FF5B46A98}"/>
              </a:ext>
            </a:extLst>
          </p:cNvPr>
          <p:cNvSpPr>
            <a:spLocks noGrp="1"/>
          </p:cNvSpPr>
          <p:nvPr>
            <p:ph idx="1"/>
          </p:nvPr>
        </p:nvSpPr>
        <p:spPr>
          <a:xfrm>
            <a:off x="457200" y="764704"/>
            <a:ext cx="8229600" cy="4525963"/>
          </a:xfrm>
        </p:spPr>
        <p:txBody>
          <a:bodyPr/>
          <a:lstStyle/>
          <a:p>
            <a:pPr marL="0" indent="0">
              <a:buNone/>
            </a:pPr>
            <a:r>
              <a:rPr lang="en-US" altLang="ja-JP" sz="2800" dirty="0">
                <a:latin typeface="Arial" panose="020B0604020202020204" pitchFamily="34" charset="0"/>
                <a:cs typeface="Arial" panose="020B0604020202020204" pitchFamily="34" charset="0"/>
              </a:rPr>
              <a:t>Our previous study found students </a:t>
            </a:r>
            <a:r>
              <a:rPr lang="en-US" altLang="ja-JP" sz="2800" u="sng" dirty="0">
                <a:latin typeface="Arial" panose="020B0604020202020204" pitchFamily="34" charset="0"/>
                <a:cs typeface="Arial" panose="020B0604020202020204" pitchFamily="34" charset="0"/>
              </a:rPr>
              <a:t>believed </a:t>
            </a:r>
            <a:r>
              <a:rPr lang="en-US" altLang="ja-JP" sz="2800" dirty="0">
                <a:latin typeface="Arial" panose="020B0604020202020204" pitchFamily="34" charset="0"/>
                <a:cs typeface="Arial" panose="020B0604020202020204" pitchFamily="34" charset="0"/>
              </a:rPr>
              <a:t>reading medical haiku was good for empathy development (Willey &amp; Suzuki, 2025)</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Yet, after one semester of such tasks, cognitive empathy scores went down. Why?</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We wanted to try it again with a more rigorous design. </a:t>
            </a:r>
          </a:p>
          <a:p>
            <a:pPr marL="0" indent="0">
              <a:buNone/>
            </a:pPr>
            <a:endParaRPr kumimoji="1" lang="en-US" altLang="ja-JP" sz="2800" dirty="0">
              <a:latin typeface="Arial" panose="020B0604020202020204" pitchFamily="34" charset="0"/>
              <a:cs typeface="Arial" panose="020B0604020202020204" pitchFamily="34" charset="0"/>
            </a:endParaRPr>
          </a:p>
          <a:p>
            <a:pPr marL="0" indent="0">
              <a:buNone/>
            </a:pPr>
            <a:endParaRPr kumimoji="1" lang="ja-JP" altLang="en-US" sz="2800" dirty="0">
              <a:latin typeface="Arial" panose="020B0604020202020204" pitchFamily="34" charset="0"/>
              <a:cs typeface="Arial" panose="020B0604020202020204" pitchFamily="34" charset="0"/>
            </a:endParaRPr>
          </a:p>
        </p:txBody>
      </p:sp>
      <p:pic>
        <p:nvPicPr>
          <p:cNvPr id="5122" name="Picture 2" descr="140+ Trying Again Stock Illustrations, Royalty-Free Vector Graphics &amp; Clip  Art - iStock | Try again, Achievement, Getting up">
            <a:extLst>
              <a:ext uri="{FF2B5EF4-FFF2-40B4-BE49-F238E27FC236}">
                <a16:creationId xmlns:a16="http://schemas.microsoft.com/office/drawing/2014/main" id="{01FD4DA1-EFCC-4F08-B393-0F0224659F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133" t="10132" r="6274" b="24006"/>
          <a:stretch/>
        </p:blipFill>
        <p:spPr bwMode="auto">
          <a:xfrm>
            <a:off x="6444208" y="5290667"/>
            <a:ext cx="1872208" cy="1475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366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251520" y="692696"/>
            <a:ext cx="8640960" cy="4525963"/>
          </a:xfrm>
        </p:spPr>
        <p:txBody>
          <a:bodyPr/>
          <a:lstStyle/>
          <a:p>
            <a:pPr marL="0" indent="0">
              <a:buNone/>
            </a:pPr>
            <a:r>
              <a:rPr lang="en-US" altLang="ja-JP" b="1" dirty="0">
                <a:latin typeface="Arial" panose="020B0604020202020204" pitchFamily="34" charset="0"/>
                <a:cs typeface="Arial" panose="020B0604020202020204" pitchFamily="34" charset="0"/>
              </a:rPr>
              <a:t>Research questions</a:t>
            </a:r>
            <a:r>
              <a:rPr lang="en-US" altLang="ja-JP" dirty="0">
                <a:latin typeface="Arial" panose="020B0604020202020204" pitchFamily="34" charset="0"/>
                <a:cs typeface="Arial" panose="020B0604020202020204" pitchFamily="34" charset="0"/>
              </a:rPr>
              <a:t>: </a:t>
            </a:r>
          </a:p>
          <a:p>
            <a:pPr marL="0" indent="0">
              <a:buNone/>
            </a:pPr>
            <a:endParaRPr lang="en-US" altLang="ja-JP" dirty="0">
              <a:latin typeface="Arial" panose="020B0604020202020204" pitchFamily="34" charset="0"/>
              <a:cs typeface="Arial" panose="020B0604020202020204" pitchFamily="34" charset="0"/>
            </a:endParaRPr>
          </a:p>
          <a:p>
            <a:pPr marL="514350" indent="-514350">
              <a:buAutoNum type="arabicPeriod"/>
            </a:pPr>
            <a:r>
              <a:rPr lang="en-US" altLang="ja-JP" sz="2800" dirty="0">
                <a:latin typeface="Arial" panose="020B0604020202020204" pitchFamily="34" charset="0"/>
                <a:cs typeface="Arial" panose="020B0604020202020204" pitchFamily="34" charset="0"/>
              </a:rPr>
              <a:t>What effect does weekly reflection on medically-themed English haiku have on students’ cognitive empathy levels (perspective-taking and fantasy) after one semester?</a:t>
            </a:r>
          </a:p>
          <a:p>
            <a:pPr marL="514350" indent="-514350">
              <a:buAutoNum type="arabicPeriod"/>
            </a:pPr>
            <a:endParaRPr lang="en-US" altLang="ja-JP" sz="2800" dirty="0">
              <a:latin typeface="Arial" panose="020B0604020202020204" pitchFamily="34" charset="0"/>
              <a:cs typeface="Arial" panose="020B0604020202020204" pitchFamily="34" charset="0"/>
            </a:endParaRPr>
          </a:p>
          <a:p>
            <a:pPr marL="514350" indent="-514350">
              <a:buAutoNum type="arabicPeriod"/>
            </a:pPr>
            <a:r>
              <a:rPr lang="en-US" altLang="ja-JP" sz="2800" dirty="0">
                <a:latin typeface="Arial" panose="020B0604020202020204" pitchFamily="34" charset="0"/>
                <a:cs typeface="Arial" panose="020B0604020202020204" pitchFamily="34" charset="0"/>
              </a:rPr>
              <a:t>What happens to students’ cognitive empathy levels six months after completion of the course?</a:t>
            </a:r>
          </a:p>
          <a:p>
            <a:pPr marL="514350" indent="-514350">
              <a:buAutoNum type="arabicPeriod"/>
            </a:pPr>
            <a:endParaRPr lang="en-US" altLang="ja-JP" sz="2800" dirty="0">
              <a:latin typeface="Arial" panose="020B0604020202020204" pitchFamily="34" charset="0"/>
              <a:cs typeface="Arial" panose="020B0604020202020204" pitchFamily="34" charset="0"/>
            </a:endParaRPr>
          </a:p>
          <a:p>
            <a:pPr marL="514350" indent="-514350">
              <a:buAutoNum type="arabicPeriod"/>
            </a:pPr>
            <a:r>
              <a:rPr lang="en-US" altLang="ja-JP" sz="2800" dirty="0">
                <a:latin typeface="Arial" panose="020B0604020202020204" pitchFamily="34" charset="0"/>
                <a:cs typeface="Arial" panose="020B0604020202020204" pitchFamily="34" charset="0"/>
              </a:rPr>
              <a:t>How does gender relate to 1 and 2. </a:t>
            </a:r>
          </a:p>
          <a:p>
            <a:pPr marL="514350" indent="-514350">
              <a:buAutoNum type="arabicPeriod"/>
            </a:pPr>
            <a:endParaRPr lang="en-US" altLang="ja-JP" sz="2800" dirty="0">
              <a:latin typeface="Arial" panose="020B0604020202020204" pitchFamily="34" charset="0"/>
              <a:cs typeface="Arial" panose="020B0604020202020204" pitchFamily="34" charset="0"/>
            </a:endParaRPr>
          </a:p>
          <a:p>
            <a:pPr marL="514350" indent="-514350">
              <a:buAutoNum type="arabicPeriod"/>
            </a:pPr>
            <a:endParaRPr lang="en-US" altLang="ja-JP"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0800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318356" y="1340768"/>
            <a:ext cx="8640960" cy="4525963"/>
          </a:xfrm>
        </p:spPr>
        <p:txBody>
          <a:bodyPr/>
          <a:lstStyle/>
          <a:p>
            <a:pPr marL="0" indent="0">
              <a:buNone/>
            </a:pPr>
            <a:r>
              <a:rPr lang="en-US" altLang="ja-JP" sz="2800" b="1" dirty="0">
                <a:latin typeface="Arial" panose="020B0604020202020204" pitchFamily="34" charset="0"/>
                <a:cs typeface="Arial" panose="020B0604020202020204" pitchFamily="34" charset="0"/>
              </a:rPr>
              <a:t>Time</a:t>
            </a:r>
            <a:r>
              <a:rPr lang="en-US" altLang="ja-JP" sz="2800" dirty="0">
                <a:latin typeface="Arial" panose="020B0604020202020204" pitchFamily="34" charset="0"/>
                <a:cs typeface="Arial" panose="020B0604020202020204" pitchFamily="34" charset="0"/>
              </a:rPr>
              <a:t>: 2025 academic year</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b="1" dirty="0">
                <a:latin typeface="Arial" panose="020B0604020202020204" pitchFamily="34" charset="0"/>
                <a:cs typeface="Arial" panose="020B0604020202020204" pitchFamily="34" charset="0"/>
              </a:rPr>
              <a:t>Participants</a:t>
            </a:r>
            <a:r>
              <a:rPr lang="en-US" altLang="ja-JP" sz="2800" dirty="0">
                <a:latin typeface="Arial" panose="020B0604020202020204" pitchFamily="34" charset="0"/>
                <a:cs typeface="Arial" panose="020B0604020202020204" pitchFamily="34" charset="0"/>
              </a:rPr>
              <a:t>: 67 (3</a:t>
            </a:r>
            <a:r>
              <a:rPr lang="en-US" altLang="ja-JP" sz="2800" baseline="30000" dirty="0">
                <a:latin typeface="Arial" panose="020B0604020202020204" pitchFamily="34" charset="0"/>
                <a:cs typeface="Arial" panose="020B0604020202020204" pitchFamily="34" charset="0"/>
              </a:rPr>
              <a:t>rd</a:t>
            </a:r>
            <a:r>
              <a:rPr lang="en-US" altLang="ja-JP" sz="2800" dirty="0">
                <a:latin typeface="Arial" panose="020B0604020202020204" pitchFamily="34" charset="0"/>
                <a:cs typeface="Arial" panose="020B0604020202020204" pitchFamily="34" charset="0"/>
              </a:rPr>
              <a:t> year Medicine majors) enrolled in required Medical English courses</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b="1" dirty="0">
                <a:latin typeface="Arial" panose="020B0604020202020204" pitchFamily="34" charset="0"/>
                <a:cs typeface="Arial" panose="020B0604020202020204" pitchFamily="34" charset="0"/>
              </a:rPr>
              <a:t>Intervention</a:t>
            </a:r>
            <a:r>
              <a:rPr lang="en-US" altLang="ja-JP" sz="2800" dirty="0">
                <a:latin typeface="Arial" panose="020B0604020202020204" pitchFamily="34" charset="0"/>
                <a:cs typeface="Arial" panose="020B0604020202020204" pitchFamily="34" charset="0"/>
              </a:rPr>
              <a:t>: 5-10 minute discussion of English haiku at the beginning and end of class (for 15 weeks) + optional writing task on Moodle</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b="1" dirty="0">
                <a:latin typeface="Arial" panose="020B0604020202020204" pitchFamily="34" charset="0"/>
                <a:cs typeface="Arial" panose="020B0604020202020204" pitchFamily="34" charset="0"/>
              </a:rPr>
              <a:t>Control</a:t>
            </a:r>
            <a:r>
              <a:rPr lang="en-US" altLang="ja-JP" sz="2800" dirty="0">
                <a:latin typeface="Arial" panose="020B0604020202020204" pitchFamily="34" charset="0"/>
                <a:cs typeface="Arial" panose="020B0604020202020204" pitchFamily="34" charset="0"/>
              </a:rPr>
              <a:t>: Focus on activities in the textbook; no empathy-building</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タイトル 1">
            <a:extLst>
              <a:ext uri="{FF2B5EF4-FFF2-40B4-BE49-F238E27FC236}">
                <a16:creationId xmlns:a16="http://schemas.microsoft.com/office/drawing/2014/main" id="{AED6BEEF-D9F3-42DC-88D4-2564AC983F12}"/>
              </a:ext>
            </a:extLst>
          </p:cNvPr>
          <p:cNvSpPr>
            <a:spLocks noGrp="1"/>
          </p:cNvSpPr>
          <p:nvPr>
            <p:ph type="title"/>
          </p:nvPr>
        </p:nvSpPr>
        <p:spPr>
          <a:xfrm>
            <a:off x="457200" y="274638"/>
            <a:ext cx="8363272" cy="1143000"/>
          </a:xfrm>
        </p:spPr>
        <p:txBody>
          <a:bodyPr/>
          <a:lstStyle/>
          <a:p>
            <a:r>
              <a:rPr kumimoji="1" lang="en-US" altLang="ja-JP" sz="3200" b="1" dirty="0">
                <a:latin typeface="Arial" panose="020B0604020202020204" pitchFamily="34" charset="0"/>
                <a:cs typeface="Arial" panose="020B0604020202020204" pitchFamily="34" charset="0"/>
              </a:rPr>
              <a:t>Study method (1)</a:t>
            </a:r>
            <a:endParaRPr kumimoji="1" lang="ja-JP" alt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155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318356" y="1340768"/>
            <a:ext cx="8640960" cy="4525963"/>
          </a:xfrm>
        </p:spPr>
        <p:txBody>
          <a:bodyPr/>
          <a:lstStyle/>
          <a:p>
            <a:pPr marL="0" indent="0">
              <a:buNone/>
            </a:pPr>
            <a:r>
              <a:rPr lang="en-US" altLang="ja-JP" sz="2800" b="1" dirty="0">
                <a:latin typeface="Arial" panose="020B0604020202020204" pitchFamily="34" charset="0"/>
                <a:cs typeface="Arial" panose="020B0604020202020204" pitchFamily="34" charset="0"/>
              </a:rPr>
              <a:t>Assessment</a:t>
            </a:r>
            <a:r>
              <a:rPr lang="en-US" altLang="ja-JP" sz="2800" dirty="0">
                <a:latin typeface="Arial" panose="020B0604020202020204" pitchFamily="34" charset="0"/>
                <a:cs typeface="Arial" panose="020B0604020202020204" pitchFamily="34" charset="0"/>
              </a:rPr>
              <a:t>: Online surveys of the Multidimensional Empathy Scale (MES; Suzuki &amp; Kino, 2008) in Japanese at three time points.</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b="1" dirty="0">
                <a:latin typeface="Arial" panose="020B0604020202020204" pitchFamily="34" charset="0"/>
                <a:cs typeface="Arial" panose="020B0604020202020204" pitchFamily="34" charset="0"/>
              </a:rPr>
              <a:t>Analysis</a:t>
            </a:r>
            <a:r>
              <a:rPr lang="en-US" altLang="ja-JP" sz="2800" dirty="0">
                <a:latin typeface="Arial" panose="020B0604020202020204" pitchFamily="34" charset="0"/>
                <a:cs typeface="Arial" panose="020B0604020202020204" pitchFamily="34" charset="0"/>
              </a:rPr>
              <a:t>: In SPSS using T-tests</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タイトル 1">
            <a:extLst>
              <a:ext uri="{FF2B5EF4-FFF2-40B4-BE49-F238E27FC236}">
                <a16:creationId xmlns:a16="http://schemas.microsoft.com/office/drawing/2014/main" id="{AED6BEEF-D9F3-42DC-88D4-2564AC983F12}"/>
              </a:ext>
            </a:extLst>
          </p:cNvPr>
          <p:cNvSpPr>
            <a:spLocks noGrp="1"/>
          </p:cNvSpPr>
          <p:nvPr>
            <p:ph type="title"/>
          </p:nvPr>
        </p:nvSpPr>
        <p:spPr>
          <a:xfrm>
            <a:off x="457200" y="274638"/>
            <a:ext cx="8363272" cy="1143000"/>
          </a:xfrm>
        </p:spPr>
        <p:txBody>
          <a:bodyPr/>
          <a:lstStyle/>
          <a:p>
            <a:r>
              <a:rPr kumimoji="1" lang="en-US" altLang="ja-JP" sz="3200" b="1" dirty="0">
                <a:latin typeface="Arial" panose="020B0604020202020204" pitchFamily="34" charset="0"/>
                <a:cs typeface="Arial" panose="020B0604020202020204" pitchFamily="34" charset="0"/>
              </a:rPr>
              <a:t>Study method (2)</a:t>
            </a:r>
            <a:endParaRPr kumimoji="1" lang="ja-JP" altLang="en-US" sz="3200" b="1" dirty="0">
              <a:latin typeface="Arial" panose="020B0604020202020204" pitchFamily="34" charset="0"/>
              <a:cs typeface="Arial" panose="020B0604020202020204" pitchFamily="34" charset="0"/>
            </a:endParaRPr>
          </a:p>
        </p:txBody>
      </p:sp>
      <p:sp>
        <p:nvSpPr>
          <p:cNvPr id="5" name="四角形: 角を丸くする 4">
            <a:extLst>
              <a:ext uri="{FF2B5EF4-FFF2-40B4-BE49-F238E27FC236}">
                <a16:creationId xmlns:a16="http://schemas.microsoft.com/office/drawing/2014/main" id="{9AB36980-A986-48B0-8A4F-EA21177C1BC1}"/>
              </a:ext>
            </a:extLst>
          </p:cNvPr>
          <p:cNvSpPr/>
          <p:nvPr/>
        </p:nvSpPr>
        <p:spPr>
          <a:xfrm>
            <a:off x="683568" y="2983421"/>
            <a:ext cx="1872208" cy="891157"/>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chemeClr val="tx1"/>
                </a:solidFill>
                <a:latin typeface="Arial" panose="020B0604020202020204" pitchFamily="34" charset="0"/>
                <a:cs typeface="Arial" panose="020B0604020202020204" pitchFamily="34" charset="0"/>
              </a:rPr>
              <a:t>Week 1</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6" name="四角形: 角を丸くする 5">
            <a:extLst>
              <a:ext uri="{FF2B5EF4-FFF2-40B4-BE49-F238E27FC236}">
                <a16:creationId xmlns:a16="http://schemas.microsoft.com/office/drawing/2014/main" id="{F1996D7A-721D-4774-A317-2BA7721B3E47}"/>
              </a:ext>
            </a:extLst>
          </p:cNvPr>
          <p:cNvSpPr/>
          <p:nvPr/>
        </p:nvSpPr>
        <p:spPr>
          <a:xfrm>
            <a:off x="3477464" y="2983420"/>
            <a:ext cx="1872208" cy="891157"/>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chemeClr val="tx1"/>
                </a:solidFill>
                <a:latin typeface="Arial" panose="020B0604020202020204" pitchFamily="34" charset="0"/>
                <a:cs typeface="Arial" panose="020B0604020202020204" pitchFamily="34" charset="0"/>
              </a:rPr>
              <a:t>Week 15</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7" name="四角形: 角を丸くする 6">
            <a:extLst>
              <a:ext uri="{FF2B5EF4-FFF2-40B4-BE49-F238E27FC236}">
                <a16:creationId xmlns:a16="http://schemas.microsoft.com/office/drawing/2014/main" id="{670B9648-51F4-45AA-93BD-D7E309EB7F2C}"/>
              </a:ext>
            </a:extLst>
          </p:cNvPr>
          <p:cNvSpPr/>
          <p:nvPr/>
        </p:nvSpPr>
        <p:spPr>
          <a:xfrm>
            <a:off x="6151826" y="2983419"/>
            <a:ext cx="2165412" cy="891157"/>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kumimoji="1" lang="en-US" altLang="ja-JP" sz="2400" dirty="0">
                <a:solidFill>
                  <a:schemeClr val="tx1"/>
                </a:solidFill>
                <a:latin typeface="Arial" panose="020B0604020202020204" pitchFamily="34" charset="0"/>
                <a:cs typeface="Arial" panose="020B0604020202020204" pitchFamily="34" charset="0"/>
              </a:rPr>
              <a:t>6 months post-course</a:t>
            </a:r>
            <a:endParaRPr kumimoji="1" lang="ja-JP" altLang="en-US" sz="2400" dirty="0">
              <a:solidFill>
                <a:schemeClr val="tx1"/>
              </a:solidFill>
              <a:latin typeface="Arial" panose="020B0604020202020204" pitchFamily="34" charset="0"/>
              <a:cs typeface="Arial" panose="020B0604020202020204" pitchFamily="34" charset="0"/>
            </a:endParaRPr>
          </a:p>
        </p:txBody>
      </p:sp>
      <p:sp>
        <p:nvSpPr>
          <p:cNvPr id="2" name="矢印: 山形 1">
            <a:extLst>
              <a:ext uri="{FF2B5EF4-FFF2-40B4-BE49-F238E27FC236}">
                <a16:creationId xmlns:a16="http://schemas.microsoft.com/office/drawing/2014/main" id="{4DE58CF9-94C4-4924-87B3-EE0E7BF95456}"/>
              </a:ext>
            </a:extLst>
          </p:cNvPr>
          <p:cNvSpPr/>
          <p:nvPr/>
        </p:nvSpPr>
        <p:spPr>
          <a:xfrm>
            <a:off x="2706608" y="3113593"/>
            <a:ext cx="576064" cy="648074"/>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8" name="矢印: 山形 7">
            <a:extLst>
              <a:ext uri="{FF2B5EF4-FFF2-40B4-BE49-F238E27FC236}">
                <a16:creationId xmlns:a16="http://schemas.microsoft.com/office/drawing/2014/main" id="{23394CA8-20C0-4076-B314-95736BBC3865}"/>
              </a:ext>
            </a:extLst>
          </p:cNvPr>
          <p:cNvSpPr/>
          <p:nvPr/>
        </p:nvSpPr>
        <p:spPr>
          <a:xfrm>
            <a:off x="5478124" y="3113593"/>
            <a:ext cx="576064" cy="648074"/>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547432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“Even when I disagree with someone, I try to understand that person’s point of view.”</a:t>
            </a: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四角形: 角を丸くする 3">
            <a:extLst>
              <a:ext uri="{FF2B5EF4-FFF2-40B4-BE49-F238E27FC236}">
                <a16:creationId xmlns:a16="http://schemas.microsoft.com/office/drawing/2014/main" id="{FF0910D3-3379-4C3D-BCD0-8257E4CF7293}"/>
              </a:ext>
            </a:extLst>
          </p:cNvPr>
          <p:cNvSpPr/>
          <p:nvPr/>
        </p:nvSpPr>
        <p:spPr>
          <a:xfrm>
            <a:off x="457200" y="260648"/>
            <a:ext cx="3730215" cy="115212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Perspective Taking</a:t>
            </a:r>
            <a:endParaRPr kumimoji="1" lang="ja-JP" alt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8827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“While reading an interesting story or novel, I feel as though the things happening in the story are happening to me.”</a:t>
            </a: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四角形: 角を丸くする 3">
            <a:extLst>
              <a:ext uri="{FF2B5EF4-FFF2-40B4-BE49-F238E27FC236}">
                <a16:creationId xmlns:a16="http://schemas.microsoft.com/office/drawing/2014/main" id="{FF0910D3-3379-4C3D-BCD0-8257E4CF7293}"/>
              </a:ext>
            </a:extLst>
          </p:cNvPr>
          <p:cNvSpPr/>
          <p:nvPr/>
        </p:nvSpPr>
        <p:spPr>
          <a:xfrm>
            <a:off x="457200" y="260648"/>
            <a:ext cx="3730215" cy="115212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Fantasy</a:t>
            </a:r>
            <a:endParaRPr kumimoji="1" lang="ja-JP" alt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302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1CB9CF-BD53-4131-9B21-8B337F567263}"/>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D6D22469-C893-478C-8CB7-73E30BF9454F}"/>
              </a:ext>
            </a:extLst>
          </p:cNvPr>
          <p:cNvSpPr>
            <a:spLocks noGrp="1"/>
          </p:cNvSpPr>
          <p:nvPr>
            <p:ph idx="1"/>
          </p:nvPr>
        </p:nvSpPr>
        <p:spPr/>
        <p:txBody>
          <a:bodyPr/>
          <a:lstStyle/>
          <a:p>
            <a:endParaRPr kumimoji="1" lang="en-US" altLang="ja-JP" dirty="0"/>
          </a:p>
          <a:p>
            <a:pPr marL="0" indent="0" algn="ctr">
              <a:buNone/>
            </a:pPr>
            <a:r>
              <a:rPr lang="en-US" altLang="ja-JP" sz="8000" b="1" dirty="0">
                <a:latin typeface="Arial" panose="020B0604020202020204" pitchFamily="34" charset="0"/>
                <a:cs typeface="Arial" panose="020B0604020202020204" pitchFamily="34" charset="0"/>
              </a:rPr>
              <a:t>EMPATHY</a:t>
            </a:r>
            <a:endParaRPr kumimoji="1" lang="ja-JP" altLang="en-US" sz="8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9527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C69768-7E36-4BDD-AE73-5FB2D73C4E80}"/>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78A76559-6140-411D-A2EB-B8AB0D4D8BC3}"/>
              </a:ext>
            </a:extLst>
          </p:cNvPr>
          <p:cNvSpPr>
            <a:spLocks noGrp="1"/>
          </p:cNvSpPr>
          <p:nvPr>
            <p:ph idx="1"/>
          </p:nvPr>
        </p:nvSpPr>
        <p:spPr/>
        <p:txBody>
          <a:bodyPr/>
          <a:lstStyle/>
          <a:p>
            <a:endParaRPr kumimoji="1" lang="ja-JP" altLang="en-US"/>
          </a:p>
        </p:txBody>
      </p:sp>
      <p:pic>
        <p:nvPicPr>
          <p:cNvPr id="6146" name="Picture 2" descr="https://cdn-eokai.nitrocdn.com/MezuhibUYulJAuychfBmsKcTWlnFiJVB/assets/images/optimized/rev-af30fda/pulsevoices.org/wp-content/uploads/2026/04/08-17-Apr-2026-308x246.jpg">
            <a:extLst>
              <a:ext uri="{FF2B5EF4-FFF2-40B4-BE49-F238E27FC236}">
                <a16:creationId xmlns:a16="http://schemas.microsoft.com/office/drawing/2014/main" id="{714C00DB-E567-4BFC-A4B5-39F091D5D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128485"/>
            <a:ext cx="5760640" cy="4601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393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251520" y="548680"/>
            <a:ext cx="8640960" cy="5577483"/>
          </a:xfrm>
        </p:spPr>
        <p:txBody>
          <a:bodyPr/>
          <a:lstStyle/>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Let's think about this haiku in terms of the following questions.</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1) What’s the situation? Who might the author be? </a:t>
            </a:r>
          </a:p>
          <a:p>
            <a:pPr marL="0" indent="0">
              <a:buNone/>
            </a:pPr>
            <a:r>
              <a:rPr lang="en-US" altLang="ja-JP" sz="2800" dirty="0">
                <a:latin typeface="Arial" panose="020B0604020202020204" pitchFamily="34" charset="0"/>
                <a:cs typeface="Arial" panose="020B0604020202020204" pitchFamily="34" charset="0"/>
              </a:rPr>
              <a:t>2) How does the author feel about the situation?</a:t>
            </a:r>
          </a:p>
          <a:p>
            <a:pPr marL="0" indent="0">
              <a:buNone/>
            </a:pPr>
            <a:r>
              <a:rPr lang="en-US" altLang="ja-JP" sz="2800" dirty="0">
                <a:latin typeface="Arial" panose="020B0604020202020204" pitchFamily="34" charset="0"/>
                <a:cs typeface="Arial" panose="020B0604020202020204" pitchFamily="34" charset="0"/>
              </a:rPr>
              <a:t>3) How does the haiku make you feel?</a:t>
            </a:r>
          </a:p>
        </p:txBody>
      </p:sp>
      <p:sp>
        <p:nvSpPr>
          <p:cNvPr id="4" name="四角形: 角を丸くする 3">
            <a:extLst>
              <a:ext uri="{FF2B5EF4-FFF2-40B4-BE49-F238E27FC236}">
                <a16:creationId xmlns:a16="http://schemas.microsoft.com/office/drawing/2014/main" id="{148FCF5C-F22E-4BB5-B096-81AF74770178}"/>
              </a:ext>
            </a:extLst>
          </p:cNvPr>
          <p:cNvSpPr/>
          <p:nvPr/>
        </p:nvSpPr>
        <p:spPr>
          <a:xfrm>
            <a:off x="3635896" y="548680"/>
            <a:ext cx="1872208" cy="891157"/>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The Task</a:t>
            </a:r>
            <a:endParaRPr kumimoji="1" lang="ja-JP" altLang="en-U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2108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251520" y="548680"/>
            <a:ext cx="8640960" cy="5577483"/>
          </a:xfrm>
        </p:spPr>
        <p:txBody>
          <a:bodyPr/>
          <a:lstStyle/>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p:txBody>
      </p:sp>
      <p:sp>
        <p:nvSpPr>
          <p:cNvPr id="4" name="四角形: 角を丸くする 3">
            <a:extLst>
              <a:ext uri="{FF2B5EF4-FFF2-40B4-BE49-F238E27FC236}">
                <a16:creationId xmlns:a16="http://schemas.microsoft.com/office/drawing/2014/main" id="{148FCF5C-F22E-4BB5-B096-81AF74770178}"/>
              </a:ext>
            </a:extLst>
          </p:cNvPr>
          <p:cNvSpPr/>
          <p:nvPr/>
        </p:nvSpPr>
        <p:spPr>
          <a:xfrm>
            <a:off x="179512" y="286258"/>
            <a:ext cx="1872208" cy="891157"/>
          </a:xfrm>
          <a:prstGeom prst="roundRect">
            <a:avLst/>
          </a:prstGeom>
          <a:solidFill>
            <a:schemeClr val="tx1">
              <a:lumMod val="75000"/>
              <a:lumOff val="2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ja-JP" sz="2800" dirty="0">
                <a:solidFill>
                  <a:schemeClr val="bg1"/>
                </a:solidFill>
                <a:latin typeface="Arial" panose="020B0604020202020204" pitchFamily="34" charset="0"/>
                <a:cs typeface="Arial" panose="020B0604020202020204" pitchFamily="34" charset="0"/>
              </a:rPr>
              <a:t>Findings</a:t>
            </a:r>
            <a:endParaRPr kumimoji="1" lang="ja-JP" altLang="en-US" sz="2800" dirty="0">
              <a:solidFill>
                <a:schemeClr val="bg1"/>
              </a:solidFill>
              <a:latin typeface="Arial" panose="020B0604020202020204" pitchFamily="34" charset="0"/>
              <a:cs typeface="Arial" panose="020B0604020202020204" pitchFamily="34" charset="0"/>
            </a:endParaRPr>
          </a:p>
        </p:txBody>
      </p:sp>
      <p:pic>
        <p:nvPicPr>
          <p:cNvPr id="8194" name="Picture 2" descr="110+ Vintage Doctor Microscope Stock Photos, Pictures &amp; Royalty-Free Images  - iStock">
            <a:extLst>
              <a:ext uri="{FF2B5EF4-FFF2-40B4-BE49-F238E27FC236}">
                <a16:creationId xmlns:a16="http://schemas.microsoft.com/office/drawing/2014/main" id="{B93B2685-61BC-41C6-BC14-830A33F2A7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731836"/>
            <a:ext cx="4638675"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80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r>
              <a:rPr lang="en-US" altLang="ja-JP" b="1" dirty="0">
                <a:latin typeface="Arial" panose="020B0604020202020204" pitchFamily="34" charset="0"/>
                <a:cs typeface="Arial" panose="020B0604020202020204" pitchFamily="34" charset="0"/>
              </a:rPr>
              <a:t>Empathy changes (?)</a:t>
            </a: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r>
              <a:rPr lang="en-US" altLang="ja-JP" sz="2800" dirty="0">
                <a:solidFill>
                  <a:srgbClr val="FF0000"/>
                </a:solidFill>
                <a:latin typeface="Arial" panose="020B0604020202020204" pitchFamily="34" charset="0"/>
                <a:cs typeface="Arial" panose="020B0604020202020204" pitchFamily="34" charset="0"/>
              </a:rPr>
              <a:t>*</a:t>
            </a:r>
            <a:r>
              <a:rPr lang="en-US" altLang="ja-JP" sz="2800" dirty="0">
                <a:latin typeface="Arial" panose="020B0604020202020204" pitchFamily="34" charset="0"/>
                <a:cs typeface="Arial" panose="020B0604020202020204" pitchFamily="34" charset="0"/>
              </a:rPr>
              <a:t> </a:t>
            </a:r>
            <a:r>
              <a:rPr lang="en-US" altLang="ja-JP" sz="2400" dirty="0">
                <a:latin typeface="Arial" panose="020B0604020202020204" pitchFamily="34" charset="0"/>
                <a:cs typeface="Arial" panose="020B0604020202020204" pitchFamily="34" charset="0"/>
              </a:rPr>
              <a:t>Significance at </a:t>
            </a:r>
            <a:r>
              <a:rPr lang="en-US" altLang="ja-JP" sz="2400" i="1" dirty="0">
                <a:latin typeface="Arial" panose="020B0604020202020204" pitchFamily="34" charset="0"/>
                <a:cs typeface="Arial" panose="020B0604020202020204" pitchFamily="34" charset="0"/>
              </a:rPr>
              <a:t>p</a:t>
            </a:r>
            <a:r>
              <a:rPr lang="en-US" altLang="ja-JP" sz="2400" dirty="0">
                <a:latin typeface="Arial" panose="020B0604020202020204" pitchFamily="34" charset="0"/>
                <a:cs typeface="Arial" panose="020B0604020202020204" pitchFamily="34" charset="0"/>
              </a:rPr>
              <a:t> &lt; 0.05</a:t>
            </a: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graphicFrame>
        <p:nvGraphicFramePr>
          <p:cNvPr id="5" name="表 4">
            <a:extLst>
              <a:ext uri="{FF2B5EF4-FFF2-40B4-BE49-F238E27FC236}">
                <a16:creationId xmlns:a16="http://schemas.microsoft.com/office/drawing/2014/main" id="{F39F8FA2-FDBE-4607-B247-D9F1AC9CE9C9}"/>
              </a:ext>
            </a:extLst>
          </p:cNvPr>
          <p:cNvGraphicFramePr>
            <a:graphicFrameLocks noGrp="1"/>
          </p:cNvGraphicFramePr>
          <p:nvPr>
            <p:extLst>
              <p:ext uri="{D42A27DB-BD31-4B8C-83A1-F6EECF244321}">
                <p14:modId xmlns:p14="http://schemas.microsoft.com/office/powerpoint/2010/main" val="3940740644"/>
              </p:ext>
            </p:extLst>
          </p:nvPr>
        </p:nvGraphicFramePr>
        <p:xfrm>
          <a:off x="755576" y="2204864"/>
          <a:ext cx="7211142" cy="2225040"/>
        </p:xfrm>
        <a:graphic>
          <a:graphicData uri="http://schemas.openxmlformats.org/drawingml/2006/table">
            <a:tbl>
              <a:tblPr firstRow="1" bandRow="1">
                <a:tableStyleId>{5940675A-B579-460E-94D1-54222C63F5DA}</a:tableStyleId>
              </a:tblPr>
              <a:tblGrid>
                <a:gridCol w="1373323">
                  <a:extLst>
                    <a:ext uri="{9D8B030D-6E8A-4147-A177-3AD203B41FA5}">
                      <a16:colId xmlns:a16="http://schemas.microsoft.com/office/drawing/2014/main" val="283698068"/>
                    </a:ext>
                  </a:extLst>
                </a:gridCol>
                <a:gridCol w="648072">
                  <a:extLst>
                    <a:ext uri="{9D8B030D-6E8A-4147-A177-3AD203B41FA5}">
                      <a16:colId xmlns:a16="http://schemas.microsoft.com/office/drawing/2014/main" val="577814416"/>
                    </a:ext>
                  </a:extLst>
                </a:gridCol>
                <a:gridCol w="1008112">
                  <a:extLst>
                    <a:ext uri="{9D8B030D-6E8A-4147-A177-3AD203B41FA5}">
                      <a16:colId xmlns:a16="http://schemas.microsoft.com/office/drawing/2014/main" val="3063451006"/>
                    </a:ext>
                  </a:extLst>
                </a:gridCol>
                <a:gridCol w="936104">
                  <a:extLst>
                    <a:ext uri="{9D8B030D-6E8A-4147-A177-3AD203B41FA5}">
                      <a16:colId xmlns:a16="http://schemas.microsoft.com/office/drawing/2014/main" val="726395299"/>
                    </a:ext>
                  </a:extLst>
                </a:gridCol>
                <a:gridCol w="936104">
                  <a:extLst>
                    <a:ext uri="{9D8B030D-6E8A-4147-A177-3AD203B41FA5}">
                      <a16:colId xmlns:a16="http://schemas.microsoft.com/office/drawing/2014/main" val="2605524874"/>
                    </a:ext>
                  </a:extLst>
                </a:gridCol>
                <a:gridCol w="1146957">
                  <a:extLst>
                    <a:ext uri="{9D8B030D-6E8A-4147-A177-3AD203B41FA5}">
                      <a16:colId xmlns:a16="http://schemas.microsoft.com/office/drawing/2014/main" val="1573340620"/>
                    </a:ext>
                  </a:extLst>
                </a:gridCol>
                <a:gridCol w="1162470">
                  <a:extLst>
                    <a:ext uri="{9D8B030D-6E8A-4147-A177-3AD203B41FA5}">
                      <a16:colId xmlns:a16="http://schemas.microsoft.com/office/drawing/2014/main" val="2816822220"/>
                    </a:ext>
                  </a:extLst>
                </a:gridCol>
              </a:tblGrid>
              <a:tr h="478656">
                <a:tc>
                  <a:txBody>
                    <a:bodyPr/>
                    <a:lstStyle/>
                    <a:p>
                      <a:pPr algn="ctr"/>
                      <a:endParaRPr kumimoji="1" lang="ja-JP" altLang="en-US" sz="20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endParaRPr kumimoji="1" lang="ja-JP" altLang="en-US" sz="20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dirty="0">
                          <a:latin typeface="Arial" panose="020B0604020202020204" pitchFamily="34" charset="0"/>
                          <a:cs typeface="Arial" panose="020B0604020202020204" pitchFamily="34" charset="0"/>
                        </a:rPr>
                        <a:t>Time 1</a:t>
                      </a:r>
                      <a:endParaRPr kumimoji="1" lang="ja-JP" altLang="en-US" sz="18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dirty="0">
                          <a:latin typeface="Arial" panose="020B0604020202020204" pitchFamily="34" charset="0"/>
                          <a:cs typeface="Arial" panose="020B0604020202020204" pitchFamily="34" charset="0"/>
                        </a:rPr>
                        <a:t>Time 2</a:t>
                      </a:r>
                      <a:endParaRPr kumimoji="1" lang="ja-JP" altLang="en-US" sz="18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dirty="0">
                          <a:latin typeface="Arial" panose="020B0604020202020204" pitchFamily="34" charset="0"/>
                          <a:cs typeface="Arial" panose="020B0604020202020204" pitchFamily="34" charset="0"/>
                        </a:rPr>
                        <a:t>Time 3</a:t>
                      </a:r>
                      <a:endParaRPr kumimoji="1" lang="ja-JP" altLang="en-US" sz="18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i="1" dirty="0">
                          <a:latin typeface="Arial" panose="020B0604020202020204" pitchFamily="34" charset="0"/>
                          <a:cs typeface="Arial" panose="020B0604020202020204" pitchFamily="34" charset="0"/>
                        </a:rPr>
                        <a:t>p </a:t>
                      </a:r>
                    </a:p>
                    <a:p>
                      <a:pPr algn="ctr"/>
                      <a:r>
                        <a:rPr kumimoji="1" lang="en-US" altLang="ja-JP" sz="1800" b="1" i="0" dirty="0">
                          <a:latin typeface="Arial" panose="020B0604020202020204" pitchFamily="34" charset="0"/>
                          <a:cs typeface="Arial" panose="020B0604020202020204" pitchFamily="34" charset="0"/>
                        </a:rPr>
                        <a:t>(C1-C2)</a:t>
                      </a:r>
                      <a:endParaRPr kumimoji="1" lang="ja-JP" altLang="en-US" sz="1800" b="1" i="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i="1" dirty="0">
                          <a:latin typeface="Arial" panose="020B0604020202020204" pitchFamily="34" charset="0"/>
                          <a:cs typeface="Arial" panose="020B0604020202020204" pitchFamily="34" charset="0"/>
                        </a:rPr>
                        <a:t>p</a:t>
                      </a:r>
                    </a:p>
                    <a:p>
                      <a:pPr algn="ctr"/>
                      <a:r>
                        <a:rPr kumimoji="1" lang="en-US" altLang="ja-JP" sz="1800" b="1" i="0" dirty="0">
                          <a:latin typeface="Arial" panose="020B0604020202020204" pitchFamily="34" charset="0"/>
                          <a:cs typeface="Arial" panose="020B0604020202020204" pitchFamily="34" charset="0"/>
                        </a:rPr>
                        <a:t>(C2-C3)</a:t>
                      </a:r>
                      <a:endParaRPr kumimoji="1" lang="ja-JP" altLang="en-US" sz="1800" b="1" i="0" dirty="0">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2558611075"/>
                  </a:ext>
                </a:extLst>
              </a:tr>
              <a:tr h="370840">
                <a:tc rowSpan="2">
                  <a:txBody>
                    <a:bodyPr/>
                    <a:lstStyle/>
                    <a:p>
                      <a:pPr algn="ctr"/>
                      <a:r>
                        <a:rPr kumimoji="1" lang="en-US" altLang="ja-JP" sz="1600" b="1" dirty="0">
                          <a:latin typeface="Arial" panose="020B0604020202020204" pitchFamily="34" charset="0"/>
                          <a:cs typeface="Arial" panose="020B0604020202020204" pitchFamily="34" charset="0"/>
                        </a:rPr>
                        <a:t>Intervention</a:t>
                      </a:r>
                    </a:p>
                    <a:p>
                      <a:pPr algn="ctr"/>
                      <a:r>
                        <a:rPr kumimoji="1" lang="en-US" altLang="ja-JP" sz="1600" b="1" dirty="0">
                          <a:latin typeface="Arial" panose="020B0604020202020204" pitchFamily="34" charset="0"/>
                          <a:cs typeface="Arial" panose="020B0604020202020204" pitchFamily="34" charset="0"/>
                        </a:rPr>
                        <a:t>(37)</a:t>
                      </a:r>
                      <a:endParaRPr kumimoji="1" lang="ja-JP" altLang="en-US" sz="16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2000" b="1" dirty="0">
                          <a:latin typeface="Arial" panose="020B0604020202020204" pitchFamily="34" charset="0"/>
                          <a:cs typeface="Arial" panose="020B0604020202020204" pitchFamily="34" charset="0"/>
                        </a:rPr>
                        <a:t>PT</a:t>
                      </a: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3.96</a:t>
                      </a:r>
                      <a:endParaRPr kumimoji="1" lang="ja-JP" altLang="en-US" sz="2000" dirty="0">
                        <a:latin typeface="Arial" panose="020B0604020202020204" pitchFamily="34" charset="0"/>
                        <a:cs typeface="Arial" panose="020B0604020202020204" pitchFamily="34" charset="0"/>
                      </a:endParaRPr>
                    </a:p>
                  </a:txBody>
                  <a:tcPr>
                    <a:solidFill>
                      <a:srgbClr val="FFFF00"/>
                    </a:solidFill>
                  </a:tcPr>
                </a:tc>
                <a:tc>
                  <a:txBody>
                    <a:bodyPr/>
                    <a:lstStyle/>
                    <a:p>
                      <a:pPr algn="ctr"/>
                      <a:r>
                        <a:rPr kumimoji="1" lang="en-US" altLang="ja-JP" sz="2000" b="0" dirty="0">
                          <a:latin typeface="Arial" panose="020B0604020202020204" pitchFamily="34" charset="0"/>
                          <a:cs typeface="Arial" panose="020B0604020202020204" pitchFamily="34" charset="0"/>
                        </a:rPr>
                        <a:t>4.11</a:t>
                      </a:r>
                      <a:endParaRPr kumimoji="1" lang="ja-JP" altLang="en-US" sz="2000" b="0" dirty="0">
                        <a:latin typeface="Arial" panose="020B0604020202020204" pitchFamily="34" charset="0"/>
                        <a:cs typeface="Arial" panose="020B0604020202020204" pitchFamily="34" charset="0"/>
                      </a:endParaRPr>
                    </a:p>
                  </a:txBody>
                  <a:tcPr>
                    <a:solidFill>
                      <a:srgbClr val="FFFF00"/>
                    </a:solidFill>
                  </a:tcPr>
                </a:tc>
                <a:tc>
                  <a:txBody>
                    <a:bodyPr/>
                    <a:lstStyle/>
                    <a:p>
                      <a:pPr algn="ctr"/>
                      <a:r>
                        <a:rPr kumimoji="1" lang="en-US" altLang="ja-JP" sz="2000" b="0" dirty="0">
                          <a:latin typeface="Arial" panose="020B0604020202020204" pitchFamily="34" charset="0"/>
                          <a:cs typeface="Arial" panose="020B0604020202020204" pitchFamily="34" charset="0"/>
                        </a:rPr>
                        <a:t>4.13</a:t>
                      </a:r>
                      <a:endParaRPr kumimoji="1" lang="ja-JP" altLang="en-US" sz="2000" b="0" dirty="0">
                        <a:latin typeface="Arial" panose="020B0604020202020204" pitchFamily="34" charset="0"/>
                        <a:cs typeface="Arial" panose="020B0604020202020204" pitchFamily="34" charset="0"/>
                      </a:endParaRPr>
                    </a:p>
                  </a:txBody>
                  <a:tcPr>
                    <a:solidFill>
                      <a:srgbClr val="FFFF00"/>
                    </a:solidFill>
                  </a:tcPr>
                </a:tc>
                <a:tc>
                  <a:txBody>
                    <a:bodyPr/>
                    <a:lstStyle/>
                    <a:p>
                      <a:pPr algn="ctr"/>
                      <a:r>
                        <a:rPr kumimoji="1" lang="en-US" altLang="ja-JP" sz="2000" dirty="0">
                          <a:latin typeface="Arial" panose="020B0604020202020204" pitchFamily="34" charset="0"/>
                          <a:cs typeface="Arial" panose="020B0604020202020204" pitchFamily="34" charset="0"/>
                        </a:rPr>
                        <a:t>0.06</a:t>
                      </a:r>
                      <a:endParaRPr kumimoji="1" lang="ja-JP" altLang="en-US" sz="2000" dirty="0">
                        <a:latin typeface="Arial" panose="020B0604020202020204" pitchFamily="34" charset="0"/>
                        <a:cs typeface="Arial" panose="020B0604020202020204" pitchFamily="34" charset="0"/>
                      </a:endParaRPr>
                    </a:p>
                  </a:txBody>
                  <a:tcPr>
                    <a:solidFill>
                      <a:schemeClr val="accent2">
                        <a:lumMod val="20000"/>
                        <a:lumOff val="80000"/>
                      </a:schemeClr>
                    </a:solidFill>
                  </a:tcPr>
                </a:tc>
                <a:tc>
                  <a:txBody>
                    <a:bodyPr/>
                    <a:lstStyle/>
                    <a:p>
                      <a:pPr algn="ctr"/>
                      <a:r>
                        <a:rPr kumimoji="1" lang="en-US" altLang="ja-JP" sz="2000" dirty="0">
                          <a:latin typeface="Arial" panose="020B0604020202020204" pitchFamily="34" charset="0"/>
                          <a:cs typeface="Arial" panose="020B0604020202020204" pitchFamily="34" charset="0"/>
                        </a:rPr>
                        <a:t>0.10</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256754419"/>
                  </a:ext>
                </a:extLst>
              </a:tr>
              <a:tr h="370840">
                <a:tc vMerge="1">
                  <a:txBody>
                    <a:bodyPr/>
                    <a:lstStyle/>
                    <a:p>
                      <a:pPr algn="ct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b="1" dirty="0">
                          <a:latin typeface="Arial" panose="020B0604020202020204" pitchFamily="34" charset="0"/>
                          <a:cs typeface="Arial" panose="020B0604020202020204" pitchFamily="34" charset="0"/>
                        </a:rPr>
                        <a:t>FA</a:t>
                      </a: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3.81</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lang="en-US" altLang="ja-JP" sz="2000" dirty="0">
                          <a:latin typeface="Arial" panose="020B0604020202020204" pitchFamily="34" charset="0"/>
                          <a:cs typeface="Arial" panose="020B0604020202020204" pitchFamily="34" charset="0"/>
                        </a:rPr>
                        <a:t>3.86</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3.85</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0.6</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0.76</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3868715376"/>
                  </a:ext>
                </a:extLst>
              </a:tr>
              <a:tr h="370840">
                <a:tc rowSpan="2">
                  <a:txBody>
                    <a:bodyPr/>
                    <a:lstStyle/>
                    <a:p>
                      <a:pPr algn="ctr"/>
                      <a:r>
                        <a:rPr kumimoji="1" lang="en-US" altLang="ja-JP" sz="1600" b="1" dirty="0">
                          <a:latin typeface="Arial" panose="020B0604020202020204" pitchFamily="34" charset="0"/>
                          <a:cs typeface="Arial" panose="020B0604020202020204" pitchFamily="34" charset="0"/>
                        </a:rPr>
                        <a:t>Control</a:t>
                      </a:r>
                    </a:p>
                    <a:p>
                      <a:pPr algn="ctr"/>
                      <a:r>
                        <a:rPr kumimoji="1" lang="en-US" altLang="ja-JP" sz="1600" b="1" dirty="0">
                          <a:latin typeface="Arial" panose="020B0604020202020204" pitchFamily="34" charset="0"/>
                          <a:cs typeface="Arial" panose="020B0604020202020204" pitchFamily="34" charset="0"/>
                        </a:rPr>
                        <a:t>(30)</a:t>
                      </a:r>
                      <a:endParaRPr kumimoji="1" lang="ja-JP" altLang="en-US" sz="16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2000" b="1" dirty="0">
                          <a:latin typeface="Arial" panose="020B0604020202020204" pitchFamily="34" charset="0"/>
                          <a:cs typeface="Arial" panose="020B0604020202020204" pitchFamily="34" charset="0"/>
                        </a:rPr>
                        <a:t>PT</a:t>
                      </a: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3.96</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3.93</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3.98</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b="0" dirty="0">
                          <a:solidFill>
                            <a:schemeClr val="tx1"/>
                          </a:solidFill>
                          <a:latin typeface="Arial" panose="020B0604020202020204" pitchFamily="34" charset="0"/>
                          <a:cs typeface="Arial" panose="020B0604020202020204" pitchFamily="34" charset="0"/>
                        </a:rPr>
                        <a:t>0.84</a:t>
                      </a:r>
                      <a:endParaRPr kumimoji="1" lang="ja-JP" altLang="en-US" sz="2000" b="0" dirty="0">
                        <a:solidFill>
                          <a:schemeClr val="tx1"/>
                        </a:solidFill>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b="0" dirty="0">
                          <a:solidFill>
                            <a:schemeClr val="tx1"/>
                          </a:solidFill>
                          <a:latin typeface="Arial" panose="020B0604020202020204" pitchFamily="34" charset="0"/>
                          <a:cs typeface="Arial" panose="020B0604020202020204" pitchFamily="34" charset="0"/>
                        </a:rPr>
                        <a:t>0.83</a:t>
                      </a:r>
                      <a:endParaRPr kumimoji="1" lang="ja-JP" altLang="en-US" sz="2000" b="0" dirty="0">
                        <a:solidFill>
                          <a:schemeClr val="tx1"/>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3827618845"/>
                  </a:ext>
                </a:extLst>
              </a:tr>
              <a:tr h="370840">
                <a:tc vMerge="1">
                  <a:txBody>
                    <a:bodyPr/>
                    <a:lstStyle/>
                    <a:p>
                      <a:pPr algn="ct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b="1" dirty="0">
                          <a:latin typeface="Arial" panose="020B0604020202020204" pitchFamily="34" charset="0"/>
                          <a:cs typeface="Arial" panose="020B0604020202020204" pitchFamily="34" charset="0"/>
                        </a:rPr>
                        <a:t>FA</a:t>
                      </a: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3.56</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3.62</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3.73</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0.60</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0.17</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887319239"/>
                  </a:ext>
                </a:extLst>
              </a:tr>
            </a:tbl>
          </a:graphicData>
        </a:graphic>
      </p:graphicFrame>
    </p:spTree>
    <p:extLst>
      <p:ext uri="{BB962C8B-B14F-4D97-AF65-F5344CB8AC3E}">
        <p14:creationId xmlns:p14="http://schemas.microsoft.com/office/powerpoint/2010/main" val="274394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r>
              <a:rPr lang="en-US" altLang="ja-JP" b="1" dirty="0">
                <a:latin typeface="Arial" panose="020B0604020202020204" pitchFamily="34" charset="0"/>
                <a:cs typeface="Arial" panose="020B0604020202020204" pitchFamily="34" charset="0"/>
              </a:rPr>
              <a:t>Gender differences (?)</a:t>
            </a: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r>
              <a:rPr lang="en-US" altLang="ja-JP" sz="2800" dirty="0">
                <a:solidFill>
                  <a:srgbClr val="FF0000"/>
                </a:solidFill>
                <a:latin typeface="Arial" panose="020B0604020202020204" pitchFamily="34" charset="0"/>
                <a:cs typeface="Arial" panose="020B0604020202020204" pitchFamily="34" charset="0"/>
              </a:rPr>
              <a:t>*</a:t>
            </a:r>
            <a:r>
              <a:rPr lang="en-US" altLang="ja-JP" sz="2800" dirty="0">
                <a:latin typeface="Arial" panose="020B0604020202020204" pitchFamily="34" charset="0"/>
                <a:cs typeface="Arial" panose="020B0604020202020204" pitchFamily="34" charset="0"/>
              </a:rPr>
              <a:t> </a:t>
            </a:r>
            <a:r>
              <a:rPr lang="en-US" altLang="ja-JP" sz="2400" dirty="0">
                <a:latin typeface="Arial" panose="020B0604020202020204" pitchFamily="34" charset="0"/>
                <a:cs typeface="Arial" panose="020B0604020202020204" pitchFamily="34" charset="0"/>
              </a:rPr>
              <a:t>Significance at </a:t>
            </a:r>
            <a:r>
              <a:rPr lang="en-US" altLang="ja-JP" sz="2400" i="1" dirty="0">
                <a:latin typeface="Arial" panose="020B0604020202020204" pitchFamily="34" charset="0"/>
                <a:cs typeface="Arial" panose="020B0604020202020204" pitchFamily="34" charset="0"/>
              </a:rPr>
              <a:t>p</a:t>
            </a:r>
            <a:r>
              <a:rPr lang="en-US" altLang="ja-JP" sz="2400" dirty="0">
                <a:latin typeface="Arial" panose="020B0604020202020204" pitchFamily="34" charset="0"/>
                <a:cs typeface="Arial" panose="020B0604020202020204" pitchFamily="34" charset="0"/>
              </a:rPr>
              <a:t> &lt; 0.05</a:t>
            </a: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graphicFrame>
        <p:nvGraphicFramePr>
          <p:cNvPr id="5" name="表 4">
            <a:extLst>
              <a:ext uri="{FF2B5EF4-FFF2-40B4-BE49-F238E27FC236}">
                <a16:creationId xmlns:a16="http://schemas.microsoft.com/office/drawing/2014/main" id="{F39F8FA2-FDBE-4607-B247-D9F1AC9CE9C9}"/>
              </a:ext>
            </a:extLst>
          </p:cNvPr>
          <p:cNvGraphicFramePr>
            <a:graphicFrameLocks noGrp="1"/>
          </p:cNvGraphicFramePr>
          <p:nvPr>
            <p:extLst>
              <p:ext uri="{D42A27DB-BD31-4B8C-83A1-F6EECF244321}">
                <p14:modId xmlns:p14="http://schemas.microsoft.com/office/powerpoint/2010/main" val="1548804348"/>
              </p:ext>
            </p:extLst>
          </p:nvPr>
        </p:nvGraphicFramePr>
        <p:xfrm>
          <a:off x="683568" y="2060848"/>
          <a:ext cx="7416824" cy="2225040"/>
        </p:xfrm>
        <a:graphic>
          <a:graphicData uri="http://schemas.openxmlformats.org/drawingml/2006/table">
            <a:tbl>
              <a:tblPr firstRow="1" bandRow="1">
                <a:tableStyleId>{5940675A-B579-460E-94D1-54222C63F5DA}</a:tableStyleId>
              </a:tblPr>
              <a:tblGrid>
                <a:gridCol w="1440160">
                  <a:extLst>
                    <a:ext uri="{9D8B030D-6E8A-4147-A177-3AD203B41FA5}">
                      <a16:colId xmlns:a16="http://schemas.microsoft.com/office/drawing/2014/main" val="283698068"/>
                    </a:ext>
                  </a:extLst>
                </a:gridCol>
                <a:gridCol w="648072">
                  <a:extLst>
                    <a:ext uri="{9D8B030D-6E8A-4147-A177-3AD203B41FA5}">
                      <a16:colId xmlns:a16="http://schemas.microsoft.com/office/drawing/2014/main" val="577814416"/>
                    </a:ext>
                  </a:extLst>
                </a:gridCol>
                <a:gridCol w="936104">
                  <a:extLst>
                    <a:ext uri="{9D8B030D-6E8A-4147-A177-3AD203B41FA5}">
                      <a16:colId xmlns:a16="http://schemas.microsoft.com/office/drawing/2014/main" val="3063451006"/>
                    </a:ext>
                  </a:extLst>
                </a:gridCol>
                <a:gridCol w="936104">
                  <a:extLst>
                    <a:ext uri="{9D8B030D-6E8A-4147-A177-3AD203B41FA5}">
                      <a16:colId xmlns:a16="http://schemas.microsoft.com/office/drawing/2014/main" val="726395299"/>
                    </a:ext>
                  </a:extLst>
                </a:gridCol>
                <a:gridCol w="1008112">
                  <a:extLst>
                    <a:ext uri="{9D8B030D-6E8A-4147-A177-3AD203B41FA5}">
                      <a16:colId xmlns:a16="http://schemas.microsoft.com/office/drawing/2014/main" val="2605524874"/>
                    </a:ext>
                  </a:extLst>
                </a:gridCol>
                <a:gridCol w="792088">
                  <a:extLst>
                    <a:ext uri="{9D8B030D-6E8A-4147-A177-3AD203B41FA5}">
                      <a16:colId xmlns:a16="http://schemas.microsoft.com/office/drawing/2014/main" val="1573340620"/>
                    </a:ext>
                  </a:extLst>
                </a:gridCol>
                <a:gridCol w="792088">
                  <a:extLst>
                    <a:ext uri="{9D8B030D-6E8A-4147-A177-3AD203B41FA5}">
                      <a16:colId xmlns:a16="http://schemas.microsoft.com/office/drawing/2014/main" val="2816822220"/>
                    </a:ext>
                  </a:extLst>
                </a:gridCol>
                <a:gridCol w="864096">
                  <a:extLst>
                    <a:ext uri="{9D8B030D-6E8A-4147-A177-3AD203B41FA5}">
                      <a16:colId xmlns:a16="http://schemas.microsoft.com/office/drawing/2014/main" val="2354155837"/>
                    </a:ext>
                  </a:extLst>
                </a:gridCol>
              </a:tblGrid>
              <a:tr h="406648">
                <a:tc>
                  <a:txBody>
                    <a:bodyPr/>
                    <a:lstStyle/>
                    <a:p>
                      <a:pPr algn="ctr"/>
                      <a:endParaRPr kumimoji="1" lang="ja-JP" altLang="en-US" sz="20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endParaRPr kumimoji="1" lang="ja-JP" altLang="en-US" sz="20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dirty="0">
                          <a:latin typeface="Arial" panose="020B0604020202020204" pitchFamily="34" charset="0"/>
                          <a:cs typeface="Arial" panose="020B0604020202020204" pitchFamily="34" charset="0"/>
                        </a:rPr>
                        <a:t>Time 1</a:t>
                      </a:r>
                      <a:endParaRPr kumimoji="1" lang="ja-JP" altLang="en-US" sz="18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dirty="0">
                          <a:latin typeface="Arial" panose="020B0604020202020204" pitchFamily="34" charset="0"/>
                          <a:cs typeface="Arial" panose="020B0604020202020204" pitchFamily="34" charset="0"/>
                        </a:rPr>
                        <a:t>Time 2</a:t>
                      </a:r>
                      <a:endParaRPr kumimoji="1" lang="ja-JP" altLang="en-US" sz="18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dirty="0">
                          <a:latin typeface="Arial" panose="020B0604020202020204" pitchFamily="34" charset="0"/>
                          <a:cs typeface="Arial" panose="020B0604020202020204" pitchFamily="34" charset="0"/>
                        </a:rPr>
                        <a:t>Time 3</a:t>
                      </a:r>
                      <a:endParaRPr kumimoji="1" lang="ja-JP" altLang="en-US" sz="18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i="1" dirty="0">
                          <a:latin typeface="Arial" panose="020B0604020202020204" pitchFamily="34" charset="0"/>
                          <a:cs typeface="Arial" panose="020B0604020202020204" pitchFamily="34" charset="0"/>
                        </a:rPr>
                        <a:t>p </a:t>
                      </a:r>
                    </a:p>
                    <a:p>
                      <a:pPr algn="ctr"/>
                      <a:r>
                        <a:rPr kumimoji="1" lang="en-US" altLang="ja-JP" sz="1800" b="1" i="0" dirty="0">
                          <a:latin typeface="Arial" panose="020B0604020202020204" pitchFamily="34" charset="0"/>
                          <a:cs typeface="Arial" panose="020B0604020202020204" pitchFamily="34" charset="0"/>
                        </a:rPr>
                        <a:t>(C1)</a:t>
                      </a:r>
                      <a:endParaRPr kumimoji="1" lang="ja-JP" altLang="en-US" sz="1800" b="1" i="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i="1" dirty="0">
                          <a:latin typeface="Arial" panose="020B0604020202020204" pitchFamily="34" charset="0"/>
                          <a:cs typeface="Arial" panose="020B0604020202020204" pitchFamily="34" charset="0"/>
                        </a:rPr>
                        <a:t>p</a:t>
                      </a:r>
                    </a:p>
                    <a:p>
                      <a:pPr algn="ctr"/>
                      <a:r>
                        <a:rPr kumimoji="1" lang="en-US" altLang="ja-JP" sz="1800" b="1" i="0" dirty="0">
                          <a:latin typeface="Arial" panose="020B0604020202020204" pitchFamily="34" charset="0"/>
                          <a:cs typeface="Arial" panose="020B0604020202020204" pitchFamily="34" charset="0"/>
                        </a:rPr>
                        <a:t>(C2)</a:t>
                      </a:r>
                      <a:endParaRPr kumimoji="1" lang="ja-JP" altLang="en-US" sz="1800" b="1" i="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1800" b="1" i="1" dirty="0">
                          <a:latin typeface="Arial" panose="020B0604020202020204" pitchFamily="34" charset="0"/>
                          <a:cs typeface="Arial" panose="020B0604020202020204" pitchFamily="34" charset="0"/>
                        </a:rPr>
                        <a:t>p</a:t>
                      </a:r>
                    </a:p>
                    <a:p>
                      <a:pPr algn="ctr"/>
                      <a:r>
                        <a:rPr kumimoji="1" lang="en-US" altLang="ja-JP" sz="1800" b="1" i="0" dirty="0">
                          <a:latin typeface="Arial" panose="020B0604020202020204" pitchFamily="34" charset="0"/>
                          <a:cs typeface="Arial" panose="020B0604020202020204" pitchFamily="34" charset="0"/>
                        </a:rPr>
                        <a:t>(C3)</a:t>
                      </a:r>
                      <a:endParaRPr kumimoji="1" lang="ja-JP" altLang="en-US" sz="1800" b="1" i="0" dirty="0">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2558611075"/>
                  </a:ext>
                </a:extLst>
              </a:tr>
              <a:tr h="370840">
                <a:tc>
                  <a:txBody>
                    <a:bodyPr/>
                    <a:lstStyle/>
                    <a:p>
                      <a:pPr algn="ctr"/>
                      <a:r>
                        <a:rPr kumimoji="1" lang="en-US" altLang="ja-JP" sz="1600" b="1" dirty="0">
                          <a:latin typeface="Arial" panose="020B0604020202020204" pitchFamily="34" charset="0"/>
                          <a:cs typeface="Arial" panose="020B0604020202020204" pitchFamily="34" charset="0"/>
                        </a:rPr>
                        <a:t>Female (37)</a:t>
                      </a:r>
                      <a:endParaRPr kumimoji="1" lang="ja-JP" altLang="en-US" sz="1600" b="1" dirty="0">
                        <a:latin typeface="Arial" panose="020B0604020202020204" pitchFamily="34" charset="0"/>
                        <a:cs typeface="Arial" panose="020B0604020202020204" pitchFamily="34" charset="0"/>
                      </a:endParaRPr>
                    </a:p>
                  </a:txBody>
                  <a:tcPr anchor="ctr">
                    <a:solidFill>
                      <a:schemeClr val="bg1"/>
                    </a:solidFill>
                  </a:tcPr>
                </a:tc>
                <a:tc rowSpan="2">
                  <a:txBody>
                    <a:bodyPr/>
                    <a:lstStyle/>
                    <a:p>
                      <a:pPr algn="ctr"/>
                      <a:r>
                        <a:rPr kumimoji="1" lang="en-US" altLang="ja-JP" sz="2000" b="1" dirty="0">
                          <a:latin typeface="Arial" panose="020B0604020202020204" pitchFamily="34" charset="0"/>
                          <a:cs typeface="Arial" panose="020B0604020202020204" pitchFamily="34" charset="0"/>
                        </a:rPr>
                        <a:t>PT</a:t>
                      </a:r>
                      <a:endParaRPr kumimoji="1" lang="ja-JP" altLang="en-US" sz="20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4.08</a:t>
                      </a:r>
                      <a:endParaRPr kumimoji="1" lang="ja-JP" altLang="en-US" sz="2000" dirty="0">
                        <a:latin typeface="Arial" panose="020B0604020202020204" pitchFamily="34" charset="0"/>
                        <a:cs typeface="Arial" panose="020B0604020202020204" pitchFamily="34" charset="0"/>
                      </a:endParaRPr>
                    </a:p>
                  </a:txBody>
                  <a:tcPr>
                    <a:noFill/>
                  </a:tcPr>
                </a:tc>
                <a:tc>
                  <a:txBody>
                    <a:bodyPr/>
                    <a:lstStyle/>
                    <a:p>
                      <a:pPr algn="ctr"/>
                      <a:r>
                        <a:rPr kumimoji="1" lang="en-US" altLang="ja-JP" sz="2000" b="0" dirty="0">
                          <a:latin typeface="Arial" panose="020B0604020202020204" pitchFamily="34" charset="0"/>
                          <a:cs typeface="Arial" panose="020B0604020202020204" pitchFamily="34" charset="0"/>
                        </a:rPr>
                        <a:t>4.18</a:t>
                      </a:r>
                      <a:endParaRPr kumimoji="1" lang="ja-JP" altLang="en-US" sz="2000" b="0" dirty="0">
                        <a:latin typeface="Arial" panose="020B0604020202020204" pitchFamily="34" charset="0"/>
                        <a:cs typeface="Arial" panose="020B0604020202020204" pitchFamily="34" charset="0"/>
                      </a:endParaRPr>
                    </a:p>
                  </a:txBody>
                  <a:tcPr>
                    <a:noFill/>
                  </a:tcPr>
                </a:tc>
                <a:tc>
                  <a:txBody>
                    <a:bodyPr/>
                    <a:lstStyle/>
                    <a:p>
                      <a:pPr algn="ctr"/>
                      <a:r>
                        <a:rPr kumimoji="1" lang="en-US" altLang="ja-JP" sz="2000" b="0" dirty="0">
                          <a:latin typeface="Arial" panose="020B0604020202020204" pitchFamily="34" charset="0"/>
                          <a:cs typeface="Arial" panose="020B0604020202020204" pitchFamily="34" charset="0"/>
                        </a:rPr>
                        <a:t>4.21</a:t>
                      </a:r>
                      <a:endParaRPr kumimoji="1" lang="ja-JP" altLang="en-US" sz="2000" b="0" dirty="0">
                        <a:latin typeface="Arial" panose="020B0604020202020204" pitchFamily="34" charset="0"/>
                        <a:cs typeface="Arial" panose="020B0604020202020204" pitchFamily="34" charset="0"/>
                      </a:endParaRPr>
                    </a:p>
                  </a:txBody>
                  <a:tcPr>
                    <a:noFill/>
                  </a:tcPr>
                </a:tc>
                <a:tc rowSpan="2">
                  <a:txBody>
                    <a:bodyPr/>
                    <a:lstStyle/>
                    <a:p>
                      <a:pPr algn="ctr"/>
                      <a:r>
                        <a:rPr kumimoji="1" lang="en-US" altLang="ja-JP" sz="2000" dirty="0">
                          <a:latin typeface="Arial" panose="020B0604020202020204" pitchFamily="34" charset="0"/>
                          <a:cs typeface="Arial" panose="020B0604020202020204" pitchFamily="34" charset="0"/>
                        </a:rPr>
                        <a:t>0.04</a:t>
                      </a:r>
                      <a:r>
                        <a:rPr kumimoji="1" lang="en-US" altLang="ja-JP" sz="2000" dirty="0">
                          <a:solidFill>
                            <a:srgbClr val="FF0000"/>
                          </a:solidFill>
                          <a:latin typeface="Arial" panose="020B0604020202020204" pitchFamily="34" charset="0"/>
                          <a:cs typeface="Arial" panose="020B0604020202020204" pitchFamily="34" charset="0"/>
                        </a:rPr>
                        <a:t>*</a:t>
                      </a:r>
                      <a:endParaRPr kumimoji="1" lang="ja-JP" altLang="en-US" sz="2000" dirty="0">
                        <a:solidFill>
                          <a:srgbClr val="FF0000"/>
                        </a:solidFill>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rowSpan="2">
                  <a:txBody>
                    <a:bodyPr/>
                    <a:lstStyle/>
                    <a:p>
                      <a:pPr algn="ctr"/>
                      <a:r>
                        <a:rPr kumimoji="1" lang="en-US" altLang="ja-JP" sz="2000" dirty="0">
                          <a:latin typeface="Arial" panose="020B0604020202020204" pitchFamily="34" charset="0"/>
                          <a:cs typeface="Arial" panose="020B0604020202020204" pitchFamily="34" charset="0"/>
                        </a:rPr>
                        <a:t>0.02</a:t>
                      </a:r>
                      <a:r>
                        <a:rPr kumimoji="1" lang="en-US" altLang="ja-JP" sz="2000" dirty="0">
                          <a:solidFill>
                            <a:srgbClr val="FF0000"/>
                          </a:solidFill>
                          <a:latin typeface="Arial" panose="020B0604020202020204" pitchFamily="34" charset="0"/>
                          <a:cs typeface="Arial" panose="020B0604020202020204" pitchFamily="34" charset="0"/>
                        </a:rPr>
                        <a:t>*</a:t>
                      </a:r>
                      <a:endParaRPr kumimoji="1" lang="ja-JP" altLang="en-US" sz="2000" dirty="0">
                        <a:solidFill>
                          <a:srgbClr val="FF0000"/>
                        </a:solidFill>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rowSpan="2">
                  <a:txBody>
                    <a:bodyPr/>
                    <a:lstStyle/>
                    <a:p>
                      <a:pPr algn="ctr"/>
                      <a:r>
                        <a:rPr kumimoji="1" lang="en-US" altLang="ja-JP" sz="2000" dirty="0">
                          <a:latin typeface="Arial" panose="020B0604020202020204" pitchFamily="34" charset="0"/>
                          <a:cs typeface="Arial" panose="020B0604020202020204" pitchFamily="34" charset="0"/>
                        </a:rPr>
                        <a:t>0.04</a:t>
                      </a:r>
                      <a:r>
                        <a:rPr kumimoji="1" lang="en-US" altLang="ja-JP" sz="2000" dirty="0">
                          <a:solidFill>
                            <a:srgbClr val="FF0000"/>
                          </a:solidFill>
                          <a:latin typeface="Arial" panose="020B0604020202020204" pitchFamily="34" charset="0"/>
                          <a:cs typeface="Arial" panose="020B0604020202020204" pitchFamily="34" charset="0"/>
                        </a:rPr>
                        <a:t>*</a:t>
                      </a:r>
                      <a:endParaRPr kumimoji="1" lang="ja-JP" altLang="en-US" sz="2000" dirty="0">
                        <a:solidFill>
                          <a:srgbClr val="FF0000"/>
                        </a:solidFill>
                        <a:latin typeface="Arial" panose="020B0604020202020204" pitchFamily="34" charset="0"/>
                        <a:cs typeface="Arial" panose="020B0604020202020204" pitchFamily="34" charset="0"/>
                      </a:endParaRPr>
                    </a:p>
                  </a:txBody>
                  <a:tcPr anchor="ctr">
                    <a:solidFill>
                      <a:schemeClr val="accent2">
                        <a:lumMod val="20000"/>
                        <a:lumOff val="80000"/>
                      </a:schemeClr>
                    </a:solidFill>
                  </a:tcPr>
                </a:tc>
                <a:extLst>
                  <a:ext uri="{0D108BD9-81ED-4DB2-BD59-A6C34878D82A}">
                    <a16:rowId xmlns:a16="http://schemas.microsoft.com/office/drawing/2014/main" val="1256754419"/>
                  </a:ext>
                </a:extLst>
              </a:tr>
              <a:tr h="370840">
                <a:tc>
                  <a:txBody>
                    <a:bodyPr/>
                    <a:lstStyle/>
                    <a:p>
                      <a:pPr algn="ctr"/>
                      <a:r>
                        <a:rPr kumimoji="1" lang="en-US" altLang="ja-JP" sz="1600" b="1" dirty="0">
                          <a:latin typeface="Arial" panose="020B0604020202020204" pitchFamily="34" charset="0"/>
                          <a:cs typeface="Arial" panose="020B0604020202020204" pitchFamily="34" charset="0"/>
                        </a:rPr>
                        <a:t>Male (29)</a:t>
                      </a:r>
                      <a:endParaRPr kumimoji="1" lang="ja-JP" altLang="en-US" sz="1600" b="1" dirty="0">
                        <a:latin typeface="Arial" panose="020B0604020202020204" pitchFamily="34" charset="0"/>
                        <a:cs typeface="Arial" panose="020B0604020202020204" pitchFamily="34" charset="0"/>
                      </a:endParaRPr>
                    </a:p>
                  </a:txBody>
                  <a:tcPr anchor="ctr">
                    <a:solidFill>
                      <a:schemeClr val="bg1"/>
                    </a:solidFill>
                  </a:tcPr>
                </a:tc>
                <a:tc vMerge="1">
                  <a:txBody>
                    <a:bodyPr/>
                    <a:lstStyle/>
                    <a:p>
                      <a:pPr algn="ct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3.77</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3.8</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3.86</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vMerge="1">
                  <a:txBody>
                    <a:bodyPr/>
                    <a:lstStyle/>
                    <a:p>
                      <a:pPr algn="ct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vMerge="1">
                  <a:txBody>
                    <a:bodyPr/>
                    <a:lstStyle/>
                    <a:p>
                      <a:pPr algn="ct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vMerge="1">
                  <a:txBody>
                    <a:bodyPr/>
                    <a:lstStyle/>
                    <a:p>
                      <a:pPr algn="ctr"/>
                      <a:endParaRPr kumimoji="1" lang="ja-JP" altLang="en-US" sz="20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3868715376"/>
                  </a:ext>
                </a:extLst>
              </a:tr>
              <a:tr h="370840">
                <a:tc>
                  <a:txBody>
                    <a:bodyPr/>
                    <a:lstStyle/>
                    <a:p>
                      <a:pPr algn="ctr"/>
                      <a:r>
                        <a:rPr kumimoji="1" lang="en-US" altLang="ja-JP" sz="1600" b="1" dirty="0">
                          <a:latin typeface="Arial" panose="020B0604020202020204" pitchFamily="34" charset="0"/>
                          <a:cs typeface="Arial" panose="020B0604020202020204" pitchFamily="34" charset="0"/>
                        </a:rPr>
                        <a:t>Female (37)</a:t>
                      </a:r>
                    </a:p>
                  </a:txBody>
                  <a:tcPr anchor="ctr">
                    <a:solidFill>
                      <a:schemeClr val="bg1"/>
                    </a:solidFill>
                  </a:tcPr>
                </a:tc>
                <a:tc rowSpan="2">
                  <a:txBody>
                    <a:bodyPr/>
                    <a:lstStyle/>
                    <a:p>
                      <a:pPr algn="ctr"/>
                      <a:r>
                        <a:rPr kumimoji="1" lang="en-US" altLang="ja-JP" sz="2000" b="1" dirty="0">
                          <a:latin typeface="Arial" panose="020B0604020202020204" pitchFamily="34" charset="0"/>
                          <a:cs typeface="Arial" panose="020B0604020202020204" pitchFamily="34" charset="0"/>
                        </a:rPr>
                        <a:t>FA</a:t>
                      </a:r>
                      <a:endParaRPr kumimoji="1" lang="ja-JP" altLang="en-US" sz="2000" b="1"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3.77</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3.93</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3.77</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rowSpan="2">
                  <a:txBody>
                    <a:bodyPr/>
                    <a:lstStyle/>
                    <a:p>
                      <a:pPr algn="ctr"/>
                      <a:r>
                        <a:rPr kumimoji="1" lang="en-US" altLang="ja-JP" sz="2000" b="0" dirty="0">
                          <a:solidFill>
                            <a:schemeClr val="tx1"/>
                          </a:solidFill>
                          <a:latin typeface="Arial" panose="020B0604020202020204" pitchFamily="34" charset="0"/>
                          <a:cs typeface="Arial" panose="020B0604020202020204" pitchFamily="34" charset="0"/>
                        </a:rPr>
                        <a:t>0.34</a:t>
                      </a:r>
                      <a:endParaRPr kumimoji="1" lang="ja-JP" altLang="en-US" sz="2000" b="0" dirty="0">
                        <a:solidFill>
                          <a:schemeClr val="tx1"/>
                        </a:solidFill>
                        <a:latin typeface="Arial" panose="020B0604020202020204" pitchFamily="34" charset="0"/>
                        <a:cs typeface="Arial" panose="020B0604020202020204" pitchFamily="34" charset="0"/>
                      </a:endParaRPr>
                    </a:p>
                  </a:txBody>
                  <a:tcPr anchor="ctr">
                    <a:solidFill>
                      <a:schemeClr val="bg1"/>
                    </a:solidFill>
                  </a:tcPr>
                </a:tc>
                <a:tc rowSpan="2">
                  <a:txBody>
                    <a:bodyPr/>
                    <a:lstStyle/>
                    <a:p>
                      <a:pPr algn="ctr"/>
                      <a:r>
                        <a:rPr kumimoji="1" lang="en-US" altLang="ja-JP" sz="2000" b="0" dirty="0">
                          <a:solidFill>
                            <a:schemeClr val="tx1"/>
                          </a:solidFill>
                          <a:latin typeface="Arial" panose="020B0604020202020204" pitchFamily="34" charset="0"/>
                          <a:cs typeface="Arial" panose="020B0604020202020204" pitchFamily="34" charset="0"/>
                        </a:rPr>
                        <a:t>0.03</a:t>
                      </a:r>
                      <a:r>
                        <a:rPr kumimoji="1" lang="en-US" altLang="ja-JP" sz="2000" b="0" dirty="0">
                          <a:solidFill>
                            <a:srgbClr val="FF0000"/>
                          </a:solidFill>
                          <a:latin typeface="Arial" panose="020B0604020202020204" pitchFamily="34" charset="0"/>
                          <a:cs typeface="Arial" panose="020B0604020202020204" pitchFamily="34" charset="0"/>
                        </a:rPr>
                        <a:t>*</a:t>
                      </a:r>
                      <a:endParaRPr kumimoji="1" lang="ja-JP" altLang="en-US" sz="2000" b="0" dirty="0">
                        <a:solidFill>
                          <a:srgbClr val="FF0000"/>
                        </a:solidFill>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rowSpan="2">
                  <a:txBody>
                    <a:bodyPr/>
                    <a:lstStyle/>
                    <a:p>
                      <a:pPr algn="ctr"/>
                      <a:r>
                        <a:rPr kumimoji="1" lang="en-US" altLang="ja-JP" sz="2000" b="0" dirty="0">
                          <a:solidFill>
                            <a:schemeClr val="tx1"/>
                          </a:solidFill>
                          <a:latin typeface="Arial" panose="020B0604020202020204" pitchFamily="34" charset="0"/>
                          <a:cs typeface="Arial" panose="020B0604020202020204" pitchFamily="34" charset="0"/>
                        </a:rPr>
                        <a:t>0.9</a:t>
                      </a:r>
                      <a:endParaRPr kumimoji="1" lang="ja-JP" altLang="en-US" sz="2000" b="0" dirty="0">
                        <a:solidFill>
                          <a:schemeClr val="tx1"/>
                        </a:solidFill>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3827618845"/>
                  </a:ext>
                </a:extLst>
              </a:tr>
              <a:tr h="370840">
                <a:tc>
                  <a:txBody>
                    <a:bodyPr/>
                    <a:lstStyle/>
                    <a:p>
                      <a:pPr algn="ctr"/>
                      <a:r>
                        <a:rPr kumimoji="1" lang="en-US" altLang="ja-JP" sz="1600" b="1" dirty="0">
                          <a:latin typeface="Arial" panose="020B0604020202020204" pitchFamily="34" charset="0"/>
                          <a:cs typeface="Arial" panose="020B0604020202020204" pitchFamily="34" charset="0"/>
                        </a:rPr>
                        <a:t>Male (29)</a:t>
                      </a:r>
                      <a:endParaRPr kumimoji="1" lang="ja-JP" altLang="en-US" sz="1600" b="1" dirty="0">
                        <a:latin typeface="Arial" panose="020B0604020202020204" pitchFamily="34" charset="0"/>
                        <a:cs typeface="Arial" panose="020B0604020202020204" pitchFamily="34" charset="0"/>
                      </a:endParaRPr>
                    </a:p>
                  </a:txBody>
                  <a:tcPr anchor="ctr">
                    <a:solidFill>
                      <a:schemeClr val="bg1"/>
                    </a:solidFill>
                  </a:tcPr>
                </a:tc>
                <a:tc vMerge="1">
                  <a:txBody>
                    <a:bodyPr/>
                    <a:lstStyle/>
                    <a:p>
                      <a:pPr algn="ctr"/>
                      <a:endParaRPr kumimoji="1" lang="ja-JP" altLang="en-US" sz="2000" b="1"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3.56</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3.49</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kumimoji="1" lang="en-US" altLang="ja-JP" sz="2000" dirty="0">
                          <a:latin typeface="Arial" panose="020B0604020202020204" pitchFamily="34" charset="0"/>
                          <a:cs typeface="Arial" panose="020B0604020202020204" pitchFamily="34" charset="0"/>
                        </a:rPr>
                        <a:t>3.79</a:t>
                      </a: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vMerge="1">
                  <a:txBody>
                    <a:bodyPr/>
                    <a:lstStyle/>
                    <a:p>
                      <a:pPr algn="ct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vMerge="1">
                  <a:txBody>
                    <a:bodyPr/>
                    <a:lstStyle/>
                    <a:p>
                      <a:pPr algn="ctr"/>
                      <a:endParaRPr kumimoji="1" lang="ja-JP" altLang="en-US" sz="2000" dirty="0">
                        <a:latin typeface="Arial" panose="020B0604020202020204" pitchFamily="34" charset="0"/>
                        <a:cs typeface="Arial" panose="020B0604020202020204" pitchFamily="34" charset="0"/>
                      </a:endParaRPr>
                    </a:p>
                  </a:txBody>
                  <a:tcPr>
                    <a:solidFill>
                      <a:schemeClr val="bg1"/>
                    </a:solidFill>
                  </a:tcPr>
                </a:tc>
                <a:tc vMerge="1">
                  <a:txBody>
                    <a:bodyPr/>
                    <a:lstStyle/>
                    <a:p>
                      <a:pPr algn="ctr"/>
                      <a:endParaRPr kumimoji="1" lang="ja-JP" altLang="en-US" sz="20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887319239"/>
                  </a:ext>
                </a:extLst>
              </a:tr>
            </a:tbl>
          </a:graphicData>
        </a:graphic>
      </p:graphicFrame>
    </p:spTree>
    <p:extLst>
      <p:ext uri="{BB962C8B-B14F-4D97-AF65-F5344CB8AC3E}">
        <p14:creationId xmlns:p14="http://schemas.microsoft.com/office/powerpoint/2010/main" val="3411199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97AC8A9-7CEC-4721-BB85-5FDC2B5D354D}"/>
              </a:ext>
            </a:extLst>
          </p:cNvPr>
          <p:cNvSpPr>
            <a:spLocks noGrp="1"/>
          </p:cNvSpPr>
          <p:nvPr>
            <p:ph idx="1"/>
          </p:nvPr>
        </p:nvSpPr>
        <p:spPr>
          <a:xfrm>
            <a:off x="282352" y="692696"/>
            <a:ext cx="8579296" cy="4525963"/>
          </a:xfrm>
        </p:spPr>
        <p:txBody>
          <a:bodyPr/>
          <a:lstStyle/>
          <a:p>
            <a:pPr marL="0" indent="0">
              <a:buNone/>
            </a:pPr>
            <a:endParaRPr lang="en-US" altLang="ja-JP" sz="2800" dirty="0"/>
          </a:p>
          <a:p>
            <a:pPr marL="0" indent="0">
              <a:buNone/>
            </a:pPr>
            <a:r>
              <a:rPr lang="en-US" altLang="ja-JP" sz="2800" dirty="0"/>
              <a:t>    </a:t>
            </a:r>
          </a:p>
          <a:p>
            <a:pPr marL="0" indent="0">
              <a:buNone/>
            </a:pPr>
            <a:r>
              <a:rPr lang="en-US" altLang="ja-JP" sz="2800" dirty="0">
                <a:latin typeface="Arial" panose="020B0604020202020204" pitchFamily="34" charset="0"/>
                <a:cs typeface="Arial" panose="020B0604020202020204" pitchFamily="34" charset="0"/>
              </a:rPr>
              <a:t>In Medical English I, we studied and discussed English haiku. We didn’t write haiku ourselves, but we analyzed their meanings and emotions.</a:t>
            </a:r>
          </a:p>
          <a:p>
            <a:pPr marL="0" indent="0">
              <a:buNone/>
            </a:pPr>
            <a:r>
              <a:rPr lang="en-US" altLang="ja-JP" sz="2800" dirty="0">
                <a:latin typeface="Arial" panose="020B0604020202020204" pitchFamily="34" charset="0"/>
                <a:cs typeface="Arial" panose="020B0604020202020204" pitchFamily="34" charset="0"/>
              </a:rPr>
              <a:t>It was difficult to understand such short poems, but we can enjoy talking about what poets wanted to express.</a:t>
            </a:r>
          </a:p>
          <a:p>
            <a:pPr marL="0" indent="0">
              <a:buNone/>
            </a:pPr>
            <a:r>
              <a:rPr lang="en-US" altLang="ja-JP" sz="2800" dirty="0">
                <a:latin typeface="Arial" panose="020B0604020202020204" pitchFamily="34" charset="0"/>
                <a:cs typeface="Arial" panose="020B0604020202020204" pitchFamily="34" charset="0"/>
              </a:rPr>
              <a:t>I was impressed by how much emotions and meanings could be packed into just a few words.</a:t>
            </a:r>
          </a:p>
          <a:p>
            <a:pPr marL="0" indent="0">
              <a:buNone/>
            </a:pPr>
            <a:r>
              <a:rPr lang="en-US" altLang="ja-JP" sz="2800" dirty="0">
                <a:highlight>
                  <a:srgbClr val="FF66FF"/>
                </a:highlight>
                <a:latin typeface="Arial" panose="020B0604020202020204" pitchFamily="34" charset="0"/>
                <a:cs typeface="Arial" panose="020B0604020202020204" pitchFamily="34" charset="0"/>
              </a:rPr>
              <a:t>This experience showed me a new way to connect language and emotion.</a:t>
            </a:r>
          </a:p>
        </p:txBody>
      </p:sp>
      <p:sp>
        <p:nvSpPr>
          <p:cNvPr id="4" name="タイトル 1">
            <a:extLst>
              <a:ext uri="{FF2B5EF4-FFF2-40B4-BE49-F238E27FC236}">
                <a16:creationId xmlns:a16="http://schemas.microsoft.com/office/drawing/2014/main" id="{7B6CA3EE-30C0-4439-A8BD-B47583905D14}"/>
              </a:ext>
            </a:extLst>
          </p:cNvPr>
          <p:cNvSpPr>
            <a:spLocks noGrp="1"/>
          </p:cNvSpPr>
          <p:nvPr>
            <p:ph type="title"/>
          </p:nvPr>
        </p:nvSpPr>
        <p:spPr>
          <a:xfrm>
            <a:off x="457200" y="312711"/>
            <a:ext cx="8229600" cy="1143000"/>
          </a:xfrm>
        </p:spPr>
        <p:txBody>
          <a:bodyPr/>
          <a:lstStyle/>
          <a:p>
            <a:r>
              <a:rPr lang="en-US" altLang="ja-JP" sz="3600" b="1" dirty="0">
                <a:latin typeface="Arial" panose="020B0604020202020204" pitchFamily="34" charset="0"/>
                <a:cs typeface="Arial" panose="020B0604020202020204" pitchFamily="34" charset="0"/>
              </a:rPr>
              <a:t>Feedback</a:t>
            </a:r>
            <a:r>
              <a:rPr kumimoji="1" lang="en-US" altLang="ja-JP" sz="3600" b="1" dirty="0">
                <a:latin typeface="Arial" panose="020B0604020202020204" pitchFamily="34" charset="0"/>
                <a:cs typeface="Arial" panose="020B0604020202020204" pitchFamily="34" charset="0"/>
              </a:rPr>
              <a:t> (1)</a:t>
            </a:r>
            <a:endParaRPr kumimoji="1" lang="ja-JP" alt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4303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97AC8A9-7CEC-4721-BB85-5FDC2B5D354D}"/>
              </a:ext>
            </a:extLst>
          </p:cNvPr>
          <p:cNvSpPr>
            <a:spLocks noGrp="1"/>
          </p:cNvSpPr>
          <p:nvPr>
            <p:ph idx="1"/>
          </p:nvPr>
        </p:nvSpPr>
        <p:spPr>
          <a:xfrm>
            <a:off x="282352" y="692696"/>
            <a:ext cx="8579296" cy="4525963"/>
          </a:xfrm>
        </p:spPr>
        <p:txBody>
          <a:bodyPr/>
          <a:lstStyle/>
          <a:p>
            <a:pPr marL="0" indent="0">
              <a:buNone/>
            </a:pPr>
            <a:endParaRPr lang="en-US" altLang="ja-JP" sz="2800" dirty="0"/>
          </a:p>
          <a:p>
            <a:pPr marL="0" indent="0">
              <a:buNone/>
            </a:pPr>
            <a:r>
              <a:rPr lang="en-US" altLang="ja-JP" sz="2800" dirty="0"/>
              <a:t>    </a:t>
            </a:r>
          </a:p>
          <a:p>
            <a:pPr marL="0" indent="0">
              <a:buNone/>
            </a:pPr>
            <a:r>
              <a:rPr lang="en-US" altLang="ja-JP" sz="2800" dirty="0">
                <a:latin typeface="Arial" panose="020B0604020202020204" pitchFamily="34" charset="0"/>
                <a:cs typeface="Arial" panose="020B0604020202020204" pitchFamily="34" charset="0"/>
              </a:rPr>
              <a:t>Haiku in English is interesting for me. The reason why I think it is interesting is I couldn’t feel and understand what Haiku says.</a:t>
            </a:r>
          </a:p>
          <a:p>
            <a:pPr marL="0" indent="0">
              <a:buNone/>
            </a:pPr>
            <a:r>
              <a:rPr lang="en-US" altLang="ja-JP" sz="2800" dirty="0">
                <a:latin typeface="Arial" panose="020B0604020202020204" pitchFamily="34" charset="0"/>
                <a:cs typeface="Arial" panose="020B0604020202020204" pitchFamily="34" charset="0"/>
              </a:rPr>
              <a:t>I could read the English and imagine the situation, however I couldn’t imagine what the writer feels.</a:t>
            </a:r>
          </a:p>
          <a:p>
            <a:pPr marL="0" indent="0">
              <a:buNone/>
            </a:pPr>
            <a:r>
              <a:rPr lang="en-US" altLang="ja-JP" sz="2800" dirty="0">
                <a:latin typeface="Arial" panose="020B0604020202020204" pitchFamily="34" charset="0"/>
                <a:cs typeface="Arial" panose="020B0604020202020204" pitchFamily="34" charset="0"/>
              </a:rPr>
              <a:t>Haiku is too short to find any proves for deciding logically what writer feels. </a:t>
            </a:r>
            <a:r>
              <a:rPr lang="en-US" altLang="ja-JP" sz="2800" dirty="0">
                <a:highlight>
                  <a:srgbClr val="FF66FF"/>
                </a:highlight>
                <a:latin typeface="Arial" panose="020B0604020202020204" pitchFamily="34" charset="0"/>
                <a:cs typeface="Arial" panose="020B0604020202020204" pitchFamily="34" charset="0"/>
              </a:rPr>
              <a:t>I want you to explain them more clearly. I don’t mind even if the explanation is not logical.</a:t>
            </a:r>
          </a:p>
        </p:txBody>
      </p:sp>
      <p:sp>
        <p:nvSpPr>
          <p:cNvPr id="4" name="タイトル 1">
            <a:extLst>
              <a:ext uri="{FF2B5EF4-FFF2-40B4-BE49-F238E27FC236}">
                <a16:creationId xmlns:a16="http://schemas.microsoft.com/office/drawing/2014/main" id="{7B6CA3EE-30C0-4439-A8BD-B47583905D14}"/>
              </a:ext>
            </a:extLst>
          </p:cNvPr>
          <p:cNvSpPr>
            <a:spLocks noGrp="1"/>
          </p:cNvSpPr>
          <p:nvPr>
            <p:ph type="title"/>
          </p:nvPr>
        </p:nvSpPr>
        <p:spPr>
          <a:xfrm>
            <a:off x="457200" y="312711"/>
            <a:ext cx="8229600" cy="1143000"/>
          </a:xfrm>
        </p:spPr>
        <p:txBody>
          <a:bodyPr/>
          <a:lstStyle/>
          <a:p>
            <a:r>
              <a:rPr lang="en-US" altLang="ja-JP" sz="3600" b="1" dirty="0">
                <a:latin typeface="Arial" panose="020B0604020202020204" pitchFamily="34" charset="0"/>
                <a:cs typeface="Arial" panose="020B0604020202020204" pitchFamily="34" charset="0"/>
              </a:rPr>
              <a:t>Feedback</a:t>
            </a:r>
            <a:r>
              <a:rPr kumimoji="1" lang="en-US" altLang="ja-JP" sz="3600" b="1" dirty="0">
                <a:latin typeface="Arial" panose="020B0604020202020204" pitchFamily="34" charset="0"/>
                <a:cs typeface="Arial" panose="020B0604020202020204" pitchFamily="34" charset="0"/>
              </a:rPr>
              <a:t> (2)</a:t>
            </a:r>
            <a:endParaRPr kumimoji="1" lang="ja-JP" alt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1931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260648"/>
            <a:ext cx="8229600" cy="5721499"/>
          </a:xfrm>
        </p:spPr>
        <p:txBody>
          <a:bodyPr/>
          <a:lstStyle/>
          <a:p>
            <a:pPr marL="0" indent="0">
              <a:buNone/>
            </a:pPr>
            <a:r>
              <a:rPr lang="en-US" altLang="ja-JP" b="1" dirty="0">
                <a:latin typeface="Arial" panose="020B0604020202020204" pitchFamily="34" charset="0"/>
                <a:cs typeface="Arial" panose="020B0604020202020204" pitchFamily="34" charset="0"/>
              </a:rPr>
              <a:t>Conclusions</a:t>
            </a:r>
          </a:p>
          <a:p>
            <a:pPr marL="0" indent="0">
              <a:buNone/>
            </a:pPr>
            <a:endParaRPr lang="en-US" altLang="ja-JP" b="1"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Reflecting on English haiku </a:t>
            </a:r>
            <a:r>
              <a:rPr lang="en-US" altLang="ja-JP" sz="2800" u="sng" dirty="0">
                <a:latin typeface="Arial" panose="020B0604020202020204" pitchFamily="34" charset="0"/>
                <a:cs typeface="Arial" panose="020B0604020202020204" pitchFamily="34" charset="0"/>
              </a:rPr>
              <a:t>may</a:t>
            </a:r>
            <a:r>
              <a:rPr lang="en-US" altLang="ja-JP" sz="2800" dirty="0">
                <a:latin typeface="Arial" panose="020B0604020202020204" pitchFamily="34" charset="0"/>
                <a:cs typeface="Arial" panose="020B0604020202020204" pitchFamily="34" charset="0"/>
              </a:rPr>
              <a:t> positively impact perspective-taking but not fantasy; this impact is sustained over time.</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Female students score significantly higher in perspective-taking and sometimes fantasy.</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More room in EMP education for empathy-building activities. </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9012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3B9D8-AFC4-425C-B0EA-CD07B7CB7007}"/>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91479384-5F99-4684-8161-1F5D1B0AACBE}"/>
              </a:ext>
            </a:extLst>
          </p:cNvPr>
          <p:cNvSpPr>
            <a:spLocks noGrp="1"/>
          </p:cNvSpPr>
          <p:nvPr>
            <p:ph idx="1"/>
          </p:nvPr>
        </p:nvSpPr>
        <p:spPr/>
        <p:txBody>
          <a:bodyPr/>
          <a:lstStyle/>
          <a:p>
            <a:endParaRPr kumimoji="1" lang="ja-JP" altLang="en-US"/>
          </a:p>
        </p:txBody>
      </p:sp>
      <p:pic>
        <p:nvPicPr>
          <p:cNvPr id="2050" name="Picture 2" descr="Free Mountain Top Triumph Image - Mountain, Sunrise, Woman | Download at  StockCake">
            <a:extLst>
              <a:ext uri="{FF2B5EF4-FFF2-40B4-BE49-F238E27FC236}">
                <a16:creationId xmlns:a16="http://schemas.microsoft.com/office/drawing/2014/main" id="{321C7F7C-EBB4-4B80-8717-25B2540384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39" y="731836"/>
            <a:ext cx="9312185" cy="550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990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7"/>
            <a:ext cx="8229600" cy="5721499"/>
          </a:xfrm>
        </p:spPr>
        <p:txBody>
          <a:bodyPr/>
          <a:lstStyle/>
          <a:p>
            <a:pPr marL="0" indent="0">
              <a:buNone/>
            </a:pPr>
            <a:r>
              <a:rPr lang="en-US" altLang="ja-JP" b="1" dirty="0">
                <a:latin typeface="Arial" panose="020B0604020202020204" pitchFamily="34" charset="0"/>
                <a:cs typeface="Arial" panose="020B0604020202020204" pitchFamily="34" charset="0"/>
              </a:rPr>
              <a:t>Images used in this presentation</a:t>
            </a:r>
          </a:p>
          <a:p>
            <a:pPr marL="0" indent="0">
              <a:buNone/>
            </a:pPr>
            <a:r>
              <a:rPr lang="en-US" altLang="ja-JP" sz="1800" dirty="0">
                <a:latin typeface="Arial" panose="020B0604020202020204" pitchFamily="34" charset="0"/>
                <a:cs typeface="Arial" panose="020B0604020202020204" pitchFamily="34" charset="0"/>
              </a:rPr>
              <a:t>Slide 1: </a:t>
            </a:r>
            <a:r>
              <a:rPr lang="ja-JP" altLang="en-US" sz="1800" dirty="0">
                <a:latin typeface="Arial" panose="020B0604020202020204" pitchFamily="34" charset="0"/>
                <a:cs typeface="Arial" panose="020B0604020202020204" pitchFamily="34" charset="0"/>
              </a:rPr>
              <a:t>https://www.drmitchkeil.com/uncategorized/what-is-empathy/</a:t>
            </a:r>
            <a:endParaRPr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3: https://chinkeetan.com/mahita-chinkee-tan-wealth-coach/empathy-cartoon/</a:t>
            </a: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6: </a:t>
            </a:r>
            <a:r>
              <a:rPr lang="ja-JP" altLang="en-US" sz="1800" dirty="0">
                <a:latin typeface="Arial" panose="020B0604020202020204" pitchFamily="34" charset="0"/>
                <a:cs typeface="Arial" panose="020B0604020202020204" pitchFamily="34" charset="0"/>
              </a:rPr>
              <a:t>https://en.wikipedia.org/wiki/Natt%C5%8D</a:t>
            </a:r>
            <a:endParaRPr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7: https://studylib.net/doc/25587817/medical-english-vocabulary-with-japanese-translations</a:t>
            </a: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12: https://sidlaurea.com/2023/09/30/21666/</a:t>
            </a: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14: https://www.istockphoto.com/jp</a:t>
            </a: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20, 30, 31, 32: https://pulsevoices.org/haiku/</a:t>
            </a: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22: https://www.istockphoto.com/jp</a:t>
            </a:r>
          </a:p>
          <a:p>
            <a:pPr marL="0" indent="0">
              <a:buNone/>
            </a:pP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Slide 28: https://stockcake.com/ja/i/mountain-top-triumph_702150_874017</a:t>
            </a:r>
          </a:p>
          <a:p>
            <a:pPr marL="0" indent="0">
              <a:buNone/>
            </a:pPr>
            <a:endParaRPr lang="ja-JP" altLang="en-US" sz="1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5112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D077A4-5D4D-45ED-B4DC-C91CBA117DA6}"/>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9276A7D2-9CA9-4C13-81A7-4841A0955062}"/>
              </a:ext>
            </a:extLst>
          </p:cNvPr>
          <p:cNvSpPr>
            <a:spLocks noGrp="1"/>
          </p:cNvSpPr>
          <p:nvPr>
            <p:ph idx="1"/>
          </p:nvPr>
        </p:nvSpPr>
        <p:spPr/>
        <p:txBody>
          <a:bodyPr/>
          <a:lstStyle/>
          <a:p>
            <a:pPr marL="0" indent="0">
              <a:buNone/>
            </a:pPr>
            <a:endParaRPr kumimoji="1"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endParaRPr kumimoji="1"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endParaRPr kumimoji="1"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endParaRPr kumimoji="1"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endParaRPr kumimoji="1"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endParaRPr kumimoji="1" lang="en-US" altLang="ja-JP" sz="1800" dirty="0">
              <a:latin typeface="Arial" panose="020B0604020202020204" pitchFamily="34" charset="0"/>
              <a:cs typeface="Arial" panose="020B0604020202020204" pitchFamily="34" charset="0"/>
            </a:endParaRPr>
          </a:p>
          <a:p>
            <a:pPr marL="0" indent="0">
              <a:buNone/>
            </a:pPr>
            <a:endParaRPr lang="en-US" altLang="ja-JP" sz="1800" dirty="0">
              <a:latin typeface="Arial" panose="020B0604020202020204" pitchFamily="34" charset="0"/>
              <a:cs typeface="Arial" panose="020B0604020202020204" pitchFamily="34" charset="0"/>
            </a:endParaRPr>
          </a:p>
          <a:p>
            <a:pPr marL="0" indent="0">
              <a:buNone/>
            </a:pPr>
            <a:endParaRPr kumimoji="1" lang="en-US" altLang="ja-JP" sz="1800" dirty="0">
              <a:latin typeface="Arial" panose="020B0604020202020204" pitchFamily="34" charset="0"/>
              <a:cs typeface="Arial" panose="020B0604020202020204" pitchFamily="34" charset="0"/>
            </a:endParaRPr>
          </a:p>
        </p:txBody>
      </p:sp>
      <p:pic>
        <p:nvPicPr>
          <p:cNvPr id="2050" name="Picture 2" descr="empathy-cartoon - Chinkee Tan">
            <a:extLst>
              <a:ext uri="{FF2B5EF4-FFF2-40B4-BE49-F238E27FC236}">
                <a16:creationId xmlns:a16="http://schemas.microsoft.com/office/drawing/2014/main" id="{5B8130FC-0278-4C8A-AD1E-AEFE9C7533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629222"/>
            <a:ext cx="5112568" cy="368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849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C5B3FA-E3D2-4AB9-88C8-8707DB67CFD2}"/>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D77407A5-F026-42E1-A7EC-54D0E39C3D21}"/>
              </a:ext>
            </a:extLst>
          </p:cNvPr>
          <p:cNvSpPr>
            <a:spLocks noGrp="1"/>
          </p:cNvSpPr>
          <p:nvPr>
            <p:ph idx="1"/>
          </p:nvPr>
        </p:nvSpPr>
        <p:spPr/>
        <p:txBody>
          <a:bodyPr/>
          <a:lstStyle/>
          <a:p>
            <a:endParaRPr kumimoji="1" lang="ja-JP" altLang="en-US" dirty="0"/>
          </a:p>
        </p:txBody>
      </p:sp>
      <p:pic>
        <p:nvPicPr>
          <p:cNvPr id="1026" name="Picture 2" descr="https://cdn-eokai.nitrocdn.com/MezuhibUYulJAuychfBmsKcTWlnFiJVB/assets/images/optimized/rev-251e264/pulsevoices.org/wp-content/uploads/2026/05/11-29-May-2026-308x246.jpg">
            <a:extLst>
              <a:ext uri="{FF2B5EF4-FFF2-40B4-BE49-F238E27FC236}">
                <a16:creationId xmlns:a16="http://schemas.microsoft.com/office/drawing/2014/main" id="{E67C54B0-5125-4A86-BD32-64246B2B1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175" y="1417638"/>
            <a:ext cx="5581650" cy="4458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556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41278E-6A4A-46F4-ABDA-529AEE6EC219}"/>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877EC925-74BB-4DC0-8DCD-C404C30E20D0}"/>
              </a:ext>
            </a:extLst>
          </p:cNvPr>
          <p:cNvSpPr>
            <a:spLocks noGrp="1"/>
          </p:cNvSpPr>
          <p:nvPr>
            <p:ph idx="1"/>
          </p:nvPr>
        </p:nvSpPr>
        <p:spPr/>
        <p:txBody>
          <a:bodyPr/>
          <a:lstStyle/>
          <a:p>
            <a:endParaRPr kumimoji="1" lang="ja-JP" altLang="en-US"/>
          </a:p>
        </p:txBody>
      </p:sp>
      <p:pic>
        <p:nvPicPr>
          <p:cNvPr id="2050" name="Picture 2" descr="https://pulsevoices.org/wp-content/uploads/2023/04/the-weight_-14-July.jpg">
            <a:extLst>
              <a:ext uri="{FF2B5EF4-FFF2-40B4-BE49-F238E27FC236}">
                <a16:creationId xmlns:a16="http://schemas.microsoft.com/office/drawing/2014/main" id="{C9A5DC2A-9533-445A-9F49-81104D263B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2771" y="1167389"/>
            <a:ext cx="6158458" cy="4926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451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812B3D-6725-4BAB-BC30-B559E1DC60B2}"/>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FCF3BB63-52D4-4185-B621-36A4519686E8}"/>
              </a:ext>
            </a:extLst>
          </p:cNvPr>
          <p:cNvSpPr>
            <a:spLocks noGrp="1"/>
          </p:cNvSpPr>
          <p:nvPr>
            <p:ph idx="1"/>
          </p:nvPr>
        </p:nvSpPr>
        <p:spPr/>
        <p:txBody>
          <a:bodyPr/>
          <a:lstStyle/>
          <a:p>
            <a:endParaRPr kumimoji="1" lang="ja-JP" altLang="en-US"/>
          </a:p>
        </p:txBody>
      </p:sp>
      <p:pic>
        <p:nvPicPr>
          <p:cNvPr id="3074" name="Picture 2" descr="https://pulsevoices.org/wp-content/uploads/2026/01/02-23-Jan-2026.jpg">
            <a:extLst>
              <a:ext uri="{FF2B5EF4-FFF2-40B4-BE49-F238E27FC236}">
                <a16:creationId xmlns:a16="http://schemas.microsoft.com/office/drawing/2014/main" id="{F2D16C96-63B2-4E02-BE88-A1B0986913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468" y="909481"/>
            <a:ext cx="6491064" cy="5191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364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95A7A6-BB58-4816-874B-927D6A698458}"/>
              </a:ext>
            </a:extLst>
          </p:cNvPr>
          <p:cNvSpPr>
            <a:spLocks noGrp="1"/>
          </p:cNvSpPr>
          <p:nvPr>
            <p:ph type="title"/>
          </p:nvPr>
        </p:nvSpPr>
        <p:spPr>
          <a:xfrm>
            <a:off x="457200" y="274638"/>
            <a:ext cx="8363272" cy="1143000"/>
          </a:xfrm>
        </p:spPr>
        <p:txBody>
          <a:bodyPr/>
          <a:lstStyle/>
          <a:p>
            <a:r>
              <a:rPr kumimoji="1" lang="en-US" altLang="ja-JP" sz="3200" b="1" dirty="0">
                <a:latin typeface="Arial" panose="020B0604020202020204" pitchFamily="34" charset="0"/>
                <a:cs typeface="Arial" panose="020B0604020202020204" pitchFamily="34" charset="0"/>
              </a:rPr>
              <a:t>For doctors, having empathy…</a:t>
            </a:r>
            <a:endParaRPr kumimoji="1" lang="ja-JP" altLang="en-US" sz="32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BC92CCC3-B8A7-4E5A-961F-50A2E1DE4C43}"/>
              </a:ext>
            </a:extLst>
          </p:cNvPr>
          <p:cNvSpPr>
            <a:spLocks noGrp="1"/>
          </p:cNvSpPr>
          <p:nvPr>
            <p:ph idx="1"/>
          </p:nvPr>
        </p:nvSpPr>
        <p:spPr>
          <a:xfrm>
            <a:off x="251520" y="1628800"/>
            <a:ext cx="8784976" cy="4525963"/>
          </a:xfrm>
        </p:spPr>
        <p:txBody>
          <a:bodyPr/>
          <a:lstStyle/>
          <a:p>
            <a:pPr marL="0" indent="0">
              <a:buNone/>
            </a:pPr>
            <a:r>
              <a:rPr lang="en-US" altLang="ja-JP" sz="2800" dirty="0">
                <a:latin typeface="Arial" panose="020B0604020202020204" pitchFamily="34" charset="0"/>
                <a:cs typeface="Arial" panose="020B0604020202020204" pitchFamily="34" charset="0"/>
              </a:rPr>
              <a:t>Improves doctor-patient relationship (Mercer &amp; Reynolds, 2002)</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Increases diagnostic accuracy </a:t>
            </a:r>
            <a:r>
              <a:rPr kumimoji="1" lang="en-US" altLang="ja-JP" sz="2800" dirty="0">
                <a:latin typeface="Arial" panose="020B0604020202020204" pitchFamily="34" charset="0"/>
                <a:cs typeface="Arial" panose="020B0604020202020204" pitchFamily="34" charset="0"/>
              </a:rPr>
              <a:t> </a:t>
            </a:r>
            <a:r>
              <a:rPr lang="en-US" altLang="ja-JP" sz="2800" dirty="0">
                <a:latin typeface="Arial" panose="020B0604020202020204" pitchFamily="34" charset="0"/>
                <a:cs typeface="Arial" panose="020B0604020202020204" pitchFamily="34" charset="0"/>
              </a:rPr>
              <a:t>(Neumann et al., 2012)</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Reduces severity of symptoms (</a:t>
            </a:r>
            <a:r>
              <a:rPr lang="en-US" altLang="ja-JP" sz="2800" dirty="0" err="1">
                <a:latin typeface="Arial" panose="020B0604020202020204" pitchFamily="34" charset="0"/>
                <a:cs typeface="Arial" panose="020B0604020202020204" pitchFamily="34" charset="0"/>
              </a:rPr>
              <a:t>Rakel</a:t>
            </a:r>
            <a:r>
              <a:rPr lang="en-US" altLang="ja-JP" sz="2800" dirty="0">
                <a:latin typeface="Arial" panose="020B0604020202020204" pitchFamily="34" charset="0"/>
                <a:cs typeface="Arial" panose="020B0604020202020204" pitchFamily="34" charset="0"/>
              </a:rPr>
              <a:t> et al., 2009)</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Reduces malpractice claims (Huntington &amp; Kuhn, 2003)</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kumimoji="1" lang="en-US" altLang="ja-JP" sz="2800" dirty="0">
              <a:latin typeface="Arial" panose="020B0604020202020204" pitchFamily="34" charset="0"/>
              <a:cs typeface="Arial" panose="020B0604020202020204" pitchFamily="34" charset="0"/>
            </a:endParaRPr>
          </a:p>
          <a:p>
            <a:pPr marL="0" indent="0">
              <a:buNone/>
            </a:pPr>
            <a:endParaRPr kumimoji="1" lang="en-US" altLang="ja-JP" sz="2800" dirty="0"/>
          </a:p>
          <a:p>
            <a:pPr marL="0" indent="0">
              <a:buNone/>
            </a:pPr>
            <a:endParaRPr lang="en-US" altLang="ja-JP" sz="2800" dirty="0"/>
          </a:p>
          <a:p>
            <a:pPr marL="0" indent="0">
              <a:buNone/>
            </a:pPr>
            <a:endParaRPr kumimoji="1" lang="en-US" altLang="ja-JP" sz="2800" dirty="0"/>
          </a:p>
          <a:p>
            <a:pPr marL="0" indent="0">
              <a:buNone/>
            </a:pPr>
            <a:endParaRPr lang="en-US" altLang="ja-JP" sz="2800" dirty="0"/>
          </a:p>
          <a:p>
            <a:pPr marL="0" indent="0">
              <a:buNone/>
            </a:pPr>
            <a:endParaRPr lang="en-US" altLang="ja-JP" dirty="0"/>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1795281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95A7A6-BB58-4816-874B-927D6A698458}"/>
              </a:ext>
            </a:extLst>
          </p:cNvPr>
          <p:cNvSpPr>
            <a:spLocks noGrp="1"/>
          </p:cNvSpPr>
          <p:nvPr>
            <p:ph type="title"/>
          </p:nvPr>
        </p:nvSpPr>
        <p:spPr>
          <a:xfrm>
            <a:off x="457200" y="274638"/>
            <a:ext cx="8363272" cy="1143000"/>
          </a:xfrm>
        </p:spPr>
        <p:txBody>
          <a:bodyPr/>
          <a:lstStyle/>
          <a:p>
            <a:r>
              <a:rPr kumimoji="1" lang="en-US" altLang="ja-JP" sz="3200" b="1" dirty="0">
                <a:latin typeface="Arial" panose="020B0604020202020204" pitchFamily="34" charset="0"/>
                <a:cs typeface="Arial" panose="020B0604020202020204" pitchFamily="34" charset="0"/>
              </a:rPr>
              <a:t>For EFL learners, empathy…</a:t>
            </a:r>
            <a:endParaRPr kumimoji="1" lang="ja-JP" altLang="en-US" sz="32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BC92CCC3-B8A7-4E5A-961F-50A2E1DE4C43}"/>
              </a:ext>
            </a:extLst>
          </p:cNvPr>
          <p:cNvSpPr>
            <a:spLocks noGrp="1"/>
          </p:cNvSpPr>
          <p:nvPr>
            <p:ph idx="1"/>
          </p:nvPr>
        </p:nvSpPr>
        <p:spPr>
          <a:xfrm>
            <a:off x="251520" y="1628800"/>
            <a:ext cx="8784976" cy="4525963"/>
          </a:xfrm>
        </p:spPr>
        <p:txBody>
          <a:bodyPr/>
          <a:lstStyle/>
          <a:p>
            <a:pPr marL="0" indent="0">
              <a:buNone/>
            </a:pPr>
            <a:r>
              <a:rPr lang="en-US" altLang="ja-JP" sz="2800" dirty="0">
                <a:latin typeface="Arial" panose="020B0604020202020204" pitchFamily="34" charset="0"/>
                <a:cs typeface="Arial" panose="020B0604020202020204" pitchFamily="34" charset="0"/>
              </a:rPr>
              <a:t>Enables language learning (Brown, 1973)</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Fosters communicative competence (</a:t>
            </a:r>
            <a:r>
              <a:rPr lang="en-US" altLang="ja-JP" sz="2800" dirty="0" err="1">
                <a:latin typeface="Arial" panose="020B0604020202020204" pitchFamily="34" charset="0"/>
                <a:cs typeface="Arial" panose="020B0604020202020204" pitchFamily="34" charset="0"/>
              </a:rPr>
              <a:t>Gudykunst</a:t>
            </a:r>
            <a:r>
              <a:rPr lang="en-US" altLang="ja-JP" sz="2800" dirty="0">
                <a:latin typeface="Arial" panose="020B0604020202020204" pitchFamily="34" charset="0"/>
                <a:cs typeface="Arial" panose="020B0604020202020204" pitchFamily="34" charset="0"/>
              </a:rPr>
              <a:t>, 2002) </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Benefits pronunciation and grammatical sensitivity (</a:t>
            </a:r>
            <a:r>
              <a:rPr lang="en-US" altLang="ja-JP" sz="2800" dirty="0" err="1">
                <a:latin typeface="Arial" panose="020B0604020202020204" pitchFamily="34" charset="0"/>
                <a:cs typeface="Arial" panose="020B0604020202020204" pitchFamily="34" charset="0"/>
              </a:rPr>
              <a:t>Guiora</a:t>
            </a:r>
            <a:r>
              <a:rPr lang="en-US" altLang="ja-JP" sz="2800" dirty="0">
                <a:latin typeface="Arial" panose="020B0604020202020204" pitchFamily="34" charset="0"/>
                <a:cs typeface="Arial" panose="020B0604020202020204" pitchFamily="34" charset="0"/>
              </a:rPr>
              <a:t> et al., 1972)</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r>
              <a:rPr lang="en-US" altLang="ja-JP" sz="2800" dirty="0">
                <a:latin typeface="Arial" panose="020B0604020202020204" pitchFamily="34" charset="0"/>
                <a:cs typeface="Arial" panose="020B0604020202020204" pitchFamily="34" charset="0"/>
              </a:rPr>
              <a:t>Aids in memorizing vocabulary (Rota &amp; </a:t>
            </a:r>
            <a:r>
              <a:rPr lang="en-US" altLang="ja-JP" sz="2800" dirty="0" err="1">
                <a:latin typeface="Arial" panose="020B0604020202020204" pitchFamily="34" charset="0"/>
                <a:cs typeface="Arial" panose="020B0604020202020204" pitchFamily="34" charset="0"/>
              </a:rPr>
              <a:t>Reiterer</a:t>
            </a:r>
            <a:r>
              <a:rPr lang="en-US" altLang="ja-JP" sz="2800" dirty="0">
                <a:latin typeface="Arial" panose="020B0604020202020204" pitchFamily="34" charset="0"/>
                <a:cs typeface="Arial" panose="020B0604020202020204" pitchFamily="34" charset="0"/>
              </a:rPr>
              <a:t>, 2009)</a:t>
            </a: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kumimoji="1" lang="en-US" altLang="ja-JP" sz="2800" dirty="0">
              <a:latin typeface="Arial" panose="020B0604020202020204" pitchFamily="34" charset="0"/>
              <a:cs typeface="Arial" panose="020B0604020202020204" pitchFamily="34" charset="0"/>
            </a:endParaRPr>
          </a:p>
          <a:p>
            <a:pPr marL="0" indent="0">
              <a:buNone/>
            </a:pPr>
            <a:endParaRPr kumimoji="1" lang="en-US" altLang="ja-JP" sz="2800" dirty="0"/>
          </a:p>
          <a:p>
            <a:pPr marL="0" indent="0">
              <a:buNone/>
            </a:pPr>
            <a:endParaRPr lang="en-US" altLang="ja-JP" sz="2800" dirty="0"/>
          </a:p>
          <a:p>
            <a:pPr marL="0" indent="0">
              <a:buNone/>
            </a:pPr>
            <a:endParaRPr kumimoji="1" lang="en-US" altLang="ja-JP" sz="2800" dirty="0"/>
          </a:p>
          <a:p>
            <a:pPr marL="0" indent="0">
              <a:buNone/>
            </a:pPr>
            <a:endParaRPr lang="en-US" altLang="ja-JP" sz="2800" dirty="0"/>
          </a:p>
          <a:p>
            <a:pPr marL="0" indent="0">
              <a:buNone/>
            </a:pPr>
            <a:endParaRPr lang="en-US" altLang="ja-JP" dirty="0"/>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2434420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E17193-6116-4D95-9AB1-386E582E2D61}"/>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EB4B2EFE-1016-43F2-A13C-C649ECECF41D}"/>
              </a:ext>
            </a:extLst>
          </p:cNvPr>
          <p:cNvSpPr>
            <a:spLocks noGrp="1"/>
          </p:cNvSpPr>
          <p:nvPr>
            <p:ph idx="1"/>
          </p:nvPr>
        </p:nvSpPr>
        <p:spPr/>
        <p:txBody>
          <a:bodyPr/>
          <a:lstStyle/>
          <a:p>
            <a:endParaRPr kumimoji="1" lang="ja-JP" altLang="en-US"/>
          </a:p>
        </p:txBody>
      </p:sp>
      <p:pic>
        <p:nvPicPr>
          <p:cNvPr id="3074" name="Picture 2" descr="Nattō - Wikipedia">
            <a:extLst>
              <a:ext uri="{FF2B5EF4-FFF2-40B4-BE49-F238E27FC236}">
                <a16:creationId xmlns:a16="http://schemas.microsoft.com/office/drawing/2014/main" id="{AA1E507C-1B5E-487F-8BB5-71DEC8B2B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267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1E33A0-43DE-4AC6-B985-24C0413BEE3E}"/>
              </a:ext>
            </a:extLst>
          </p:cNvPr>
          <p:cNvSpPr>
            <a:spLocks noGrp="1"/>
          </p:cNvSpPr>
          <p:nvPr>
            <p:ph type="ctrTitle"/>
          </p:nvPr>
        </p:nvSpPr>
        <p:spPr/>
        <p:txBody>
          <a:bodyPr/>
          <a:lstStyle/>
          <a:p>
            <a:endParaRPr kumimoji="1" lang="ja-JP" altLang="en-US"/>
          </a:p>
        </p:txBody>
      </p:sp>
      <p:sp>
        <p:nvSpPr>
          <p:cNvPr id="3" name="字幕 2">
            <a:extLst>
              <a:ext uri="{FF2B5EF4-FFF2-40B4-BE49-F238E27FC236}">
                <a16:creationId xmlns:a16="http://schemas.microsoft.com/office/drawing/2014/main" id="{A5FC1862-B14A-4DE5-A5C2-A22CA36DF689}"/>
              </a:ext>
            </a:extLst>
          </p:cNvPr>
          <p:cNvSpPr>
            <a:spLocks noGrp="1"/>
          </p:cNvSpPr>
          <p:nvPr>
            <p:ph type="subTitle" idx="1"/>
          </p:nvPr>
        </p:nvSpPr>
        <p:spPr/>
        <p:txBody>
          <a:bodyPr/>
          <a:lstStyle/>
          <a:p>
            <a:endParaRPr kumimoji="1" lang="ja-JP" altLang="en-US"/>
          </a:p>
        </p:txBody>
      </p:sp>
      <p:pic>
        <p:nvPicPr>
          <p:cNvPr id="2054" name="Picture 6" descr="Medical English-Japanese Vocabulary List">
            <a:extLst>
              <a:ext uri="{FF2B5EF4-FFF2-40B4-BE49-F238E27FC236}">
                <a16:creationId xmlns:a16="http://schemas.microsoft.com/office/drawing/2014/main" id="{598BF50D-D54C-4175-9D4D-E16F68D36F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65" r="6201" b="51685"/>
          <a:stretch/>
        </p:blipFill>
        <p:spPr bwMode="auto">
          <a:xfrm>
            <a:off x="251520" y="116632"/>
            <a:ext cx="9263394"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590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endParaRPr lang="en-US" altLang="ja-JP" b="1" dirty="0">
              <a:latin typeface="Arial" panose="020B0604020202020204" pitchFamily="34" charset="0"/>
              <a:cs typeface="Arial" panose="020B0604020202020204" pitchFamily="34" charset="0"/>
            </a:endParaRPr>
          </a:p>
          <a:p>
            <a:pPr marL="0" indent="0">
              <a:buNone/>
            </a:pPr>
            <a:r>
              <a:rPr lang="en-US" altLang="ja-JP" b="1" dirty="0">
                <a:latin typeface="Arial" panose="020B0604020202020204" pitchFamily="34" charset="0"/>
                <a:cs typeface="Arial" panose="020B0604020202020204" pitchFamily="34" charset="0"/>
              </a:rPr>
              <a:t>But empathy is also…</a:t>
            </a:r>
            <a:endParaRPr lang="en-US" altLang="ja-JP"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四角形: 角を丸くする 3">
            <a:extLst>
              <a:ext uri="{FF2B5EF4-FFF2-40B4-BE49-F238E27FC236}">
                <a16:creationId xmlns:a16="http://schemas.microsoft.com/office/drawing/2014/main" id="{1EAA2E01-F706-4D33-9E35-FE4EF0A2D12A}"/>
              </a:ext>
            </a:extLst>
          </p:cNvPr>
          <p:cNvSpPr/>
          <p:nvPr/>
        </p:nvSpPr>
        <p:spPr>
          <a:xfrm>
            <a:off x="1259632" y="2288952"/>
            <a:ext cx="2952328" cy="891157"/>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Hard to define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5" name="四角形: 角を丸くする 4">
            <a:extLst>
              <a:ext uri="{FF2B5EF4-FFF2-40B4-BE49-F238E27FC236}">
                <a16:creationId xmlns:a16="http://schemas.microsoft.com/office/drawing/2014/main" id="{17CEE920-91D0-4638-9D1E-FA4A9DB8B7BE}"/>
              </a:ext>
            </a:extLst>
          </p:cNvPr>
          <p:cNvSpPr/>
          <p:nvPr/>
        </p:nvSpPr>
        <p:spPr>
          <a:xfrm>
            <a:off x="539552" y="5373216"/>
            <a:ext cx="4200832" cy="10801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A double</a:t>
            </a:r>
            <a:r>
              <a:rPr lang="en-US" altLang="ja-JP" sz="2800" dirty="0">
                <a:solidFill>
                  <a:schemeClr val="tx1"/>
                </a:solidFill>
                <a:latin typeface="Arial" panose="020B0604020202020204" pitchFamily="34" charset="0"/>
                <a:cs typeface="Arial" panose="020B0604020202020204" pitchFamily="34" charset="0"/>
              </a:rPr>
              <a:t>-edged sword?</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6" name="四角形: 角を丸くする 5">
            <a:extLst>
              <a:ext uri="{FF2B5EF4-FFF2-40B4-BE49-F238E27FC236}">
                <a16:creationId xmlns:a16="http://schemas.microsoft.com/office/drawing/2014/main" id="{84848750-2BD1-466F-A8E9-228EFD060257}"/>
              </a:ext>
            </a:extLst>
          </p:cNvPr>
          <p:cNvSpPr/>
          <p:nvPr/>
        </p:nvSpPr>
        <p:spPr>
          <a:xfrm>
            <a:off x="3779912" y="3678111"/>
            <a:ext cx="3775046" cy="1152128"/>
          </a:xfrm>
          <a:prstGeom prst="round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Multi-dimensional</a:t>
            </a:r>
          </a:p>
          <a:p>
            <a:pPr algn="ctr"/>
            <a:r>
              <a:rPr lang="en-US" altLang="ja-JP" sz="2800" dirty="0">
                <a:solidFill>
                  <a:schemeClr val="tx1"/>
                </a:solidFill>
                <a:latin typeface="Arial" panose="020B0604020202020204" pitchFamily="34" charset="0"/>
                <a:cs typeface="Arial" panose="020B0604020202020204" pitchFamily="34" charset="0"/>
              </a:rPr>
              <a:t>(cognitive, affective)</a:t>
            </a:r>
            <a:endParaRPr kumimoji="1" lang="ja-JP" altLang="en-U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6449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EE6DD8B-CB08-4DD8-BE77-8BA25F02AB62}"/>
              </a:ext>
            </a:extLst>
          </p:cNvPr>
          <p:cNvSpPr>
            <a:spLocks noGrp="1"/>
          </p:cNvSpPr>
          <p:nvPr>
            <p:ph idx="1"/>
          </p:nvPr>
        </p:nvSpPr>
        <p:spPr>
          <a:xfrm>
            <a:off x="457200" y="404664"/>
            <a:ext cx="8229600" cy="5721499"/>
          </a:xfrm>
        </p:spPr>
        <p:txBody>
          <a:bodyPr/>
          <a:lstStyle/>
          <a:p>
            <a:pPr marL="0" indent="0">
              <a:buNone/>
            </a:pPr>
            <a:endParaRPr lang="en-US" altLang="ja-JP" b="1" dirty="0">
              <a:latin typeface="Arial" panose="020B0604020202020204" pitchFamily="34" charset="0"/>
              <a:cs typeface="Arial" panose="020B0604020202020204" pitchFamily="34" charset="0"/>
            </a:endParaRPr>
          </a:p>
          <a:p>
            <a:pPr marL="0" indent="0">
              <a:buNone/>
            </a:pPr>
            <a:r>
              <a:rPr lang="en-US" altLang="ja-JP" b="1" dirty="0">
                <a:latin typeface="Arial" panose="020B0604020202020204" pitchFamily="34" charset="0"/>
                <a:cs typeface="Arial" panose="020B0604020202020204" pitchFamily="34" charset="0"/>
              </a:rPr>
              <a:t>But empathy is also…</a:t>
            </a:r>
            <a:endParaRPr lang="en-US" altLang="ja-JP" dirty="0">
              <a:latin typeface="Arial" panose="020B0604020202020204" pitchFamily="34" charset="0"/>
              <a:cs typeface="Arial" panose="020B0604020202020204" pitchFamily="34" charset="0"/>
            </a:endParaRPr>
          </a:p>
          <a:p>
            <a:pPr marL="0" indent="0">
              <a:buNone/>
            </a:pPr>
            <a:endParaRPr lang="en-US" altLang="ja-JP" dirty="0">
              <a:latin typeface="Arial" panose="020B0604020202020204" pitchFamily="34" charset="0"/>
              <a:cs typeface="Arial" panose="020B0604020202020204" pitchFamily="34" charset="0"/>
            </a:endParaRPr>
          </a:p>
          <a:p>
            <a:pPr marL="0" indent="0">
              <a:buNone/>
            </a:pPr>
            <a:endParaRPr lang="en-US" altLang="ja-JP" sz="2800"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a:p>
            <a:pPr marL="0" indent="0">
              <a:buNone/>
            </a:pPr>
            <a:endParaRPr lang="en-US" altLang="ja-JP" b="1" dirty="0">
              <a:latin typeface="Arial" panose="020B0604020202020204" pitchFamily="34" charset="0"/>
              <a:cs typeface="Arial" panose="020B0604020202020204" pitchFamily="34" charset="0"/>
            </a:endParaRPr>
          </a:p>
        </p:txBody>
      </p:sp>
      <p:sp>
        <p:nvSpPr>
          <p:cNvPr id="4" name="四角形: 角を丸くする 3">
            <a:extLst>
              <a:ext uri="{FF2B5EF4-FFF2-40B4-BE49-F238E27FC236}">
                <a16:creationId xmlns:a16="http://schemas.microsoft.com/office/drawing/2014/main" id="{1EAA2E01-F706-4D33-9E35-FE4EF0A2D12A}"/>
              </a:ext>
            </a:extLst>
          </p:cNvPr>
          <p:cNvSpPr/>
          <p:nvPr/>
        </p:nvSpPr>
        <p:spPr>
          <a:xfrm>
            <a:off x="1259632" y="2288952"/>
            <a:ext cx="2952328" cy="891157"/>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Hard to define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5" name="四角形: 角を丸くする 4">
            <a:extLst>
              <a:ext uri="{FF2B5EF4-FFF2-40B4-BE49-F238E27FC236}">
                <a16:creationId xmlns:a16="http://schemas.microsoft.com/office/drawing/2014/main" id="{17CEE920-91D0-4638-9D1E-FA4A9DB8B7BE}"/>
              </a:ext>
            </a:extLst>
          </p:cNvPr>
          <p:cNvSpPr/>
          <p:nvPr/>
        </p:nvSpPr>
        <p:spPr>
          <a:xfrm>
            <a:off x="539552" y="5373216"/>
            <a:ext cx="4200832" cy="10801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A double</a:t>
            </a:r>
            <a:r>
              <a:rPr lang="en-US" altLang="ja-JP" sz="2800" dirty="0">
                <a:solidFill>
                  <a:schemeClr val="tx1"/>
                </a:solidFill>
                <a:latin typeface="Arial" panose="020B0604020202020204" pitchFamily="34" charset="0"/>
                <a:cs typeface="Arial" panose="020B0604020202020204" pitchFamily="34" charset="0"/>
              </a:rPr>
              <a:t>-edged sword?</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6" name="四角形: 角を丸くする 5">
            <a:extLst>
              <a:ext uri="{FF2B5EF4-FFF2-40B4-BE49-F238E27FC236}">
                <a16:creationId xmlns:a16="http://schemas.microsoft.com/office/drawing/2014/main" id="{84848750-2BD1-466F-A8E9-228EFD060257}"/>
              </a:ext>
            </a:extLst>
          </p:cNvPr>
          <p:cNvSpPr/>
          <p:nvPr/>
        </p:nvSpPr>
        <p:spPr>
          <a:xfrm>
            <a:off x="3779912" y="3678111"/>
            <a:ext cx="3775046" cy="1152128"/>
          </a:xfrm>
          <a:prstGeom prst="round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Arial" panose="020B0604020202020204" pitchFamily="34" charset="0"/>
                <a:cs typeface="Arial" panose="020B0604020202020204" pitchFamily="34" charset="0"/>
              </a:rPr>
              <a:t>Multi-dimensional</a:t>
            </a:r>
          </a:p>
          <a:p>
            <a:pPr algn="ctr"/>
            <a:r>
              <a:rPr lang="en-US" altLang="ja-JP" sz="2800" dirty="0">
                <a:solidFill>
                  <a:schemeClr val="tx1"/>
                </a:solidFill>
                <a:latin typeface="Arial" panose="020B0604020202020204" pitchFamily="34" charset="0"/>
                <a:cs typeface="Arial" panose="020B0604020202020204" pitchFamily="34" charset="0"/>
              </a:rPr>
              <a:t>(cognitive, affective)</a:t>
            </a:r>
            <a:endParaRPr kumimoji="1" lang="ja-JP" altLang="en-US" sz="2800" dirty="0">
              <a:solidFill>
                <a:schemeClr val="tx1"/>
              </a:solidFill>
              <a:latin typeface="Arial" panose="020B0604020202020204" pitchFamily="34" charset="0"/>
              <a:cs typeface="Arial" panose="020B0604020202020204" pitchFamily="34" charset="0"/>
            </a:endParaRPr>
          </a:p>
        </p:txBody>
      </p:sp>
      <p:sp>
        <p:nvSpPr>
          <p:cNvPr id="7" name="四角形: 角を丸くする 6">
            <a:extLst>
              <a:ext uri="{FF2B5EF4-FFF2-40B4-BE49-F238E27FC236}">
                <a16:creationId xmlns:a16="http://schemas.microsoft.com/office/drawing/2014/main" id="{7D09BB96-17D2-41F3-90B2-51BBAC480926}"/>
              </a:ext>
            </a:extLst>
          </p:cNvPr>
          <p:cNvSpPr/>
          <p:nvPr/>
        </p:nvSpPr>
        <p:spPr>
          <a:xfrm>
            <a:off x="4932040" y="4953014"/>
            <a:ext cx="2952328" cy="89115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chemeClr val="tx1"/>
                </a:solidFill>
                <a:latin typeface="Arial" panose="020B0604020202020204" pitchFamily="34" charset="0"/>
                <a:cs typeface="Arial" panose="020B0604020202020204" pitchFamily="34" charset="0"/>
              </a:rPr>
              <a:t>Empathy fatigue</a:t>
            </a:r>
            <a:endParaRPr kumimoji="1" lang="ja-JP" altLang="en-U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297600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121694</TotalTime>
  <Words>2145</Words>
  <Application>Microsoft Office PowerPoint</Application>
  <PresentationFormat>画面に合わせる (4:3)</PresentationFormat>
  <Paragraphs>370</Paragraphs>
  <Slides>32</Slides>
  <Notes>29</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32</vt:i4>
      </vt:variant>
    </vt:vector>
  </HeadingPairs>
  <TitlesOfParts>
    <vt:vector size="37" baseType="lpstr">
      <vt:lpstr>ＭＳ Ｐゴシック</vt:lpstr>
      <vt:lpstr>ＭＳ Ｐ明朝</vt:lpstr>
      <vt:lpstr>Arial</vt:lpstr>
      <vt:lpstr>Calibri</vt:lpstr>
      <vt:lpstr>Office ​​テーマ</vt:lpstr>
      <vt:lpstr>PowerPoint プレゼンテーション</vt:lpstr>
      <vt:lpstr>PowerPoint プレゼンテーション</vt:lpstr>
      <vt:lpstr>PowerPoint プレゼンテーション</vt:lpstr>
      <vt:lpstr>For doctors, having empathy…</vt:lpstr>
      <vt:lpstr>For EFL learners, empathy…</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Still…</vt:lpstr>
      <vt:lpstr>PowerPoint プレゼンテーション</vt:lpstr>
      <vt:lpstr>PowerPoint プレゼンテーション</vt:lpstr>
      <vt:lpstr>PowerPoint プレゼンテーション</vt:lpstr>
      <vt:lpstr>Study method (1)</vt:lpstr>
      <vt:lpstr>Study method (2)</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Feedback (1)</vt:lpstr>
      <vt:lpstr>Feedback (2)</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Daikyo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Native check mate?</dc:title>
  <dc:creator>Willey</dc:creator>
  <cp:lastModifiedBy>WILLEY IAN DAVID</cp:lastModifiedBy>
  <cp:revision>1065</cp:revision>
  <cp:lastPrinted>2018-10-30T01:45:04Z</cp:lastPrinted>
  <dcterms:created xsi:type="dcterms:W3CDTF">2009-04-30T07:14:36Z</dcterms:created>
  <dcterms:modified xsi:type="dcterms:W3CDTF">2026-07-07T02:34:42Z</dcterms:modified>
</cp:coreProperties>
</file>