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44" r:id="rId4"/>
  </p:sldMasterIdLst>
  <p:notesMasterIdLst>
    <p:notesMasterId r:id="rId20"/>
  </p:notesMasterIdLst>
  <p:handoutMasterIdLst>
    <p:handoutMasterId r:id="rId21"/>
  </p:handoutMasterIdLst>
  <p:sldIdLst>
    <p:sldId id="320" r:id="rId5"/>
    <p:sldId id="323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302" r:id="rId15"/>
    <p:sldId id="288" r:id="rId16"/>
    <p:sldId id="289" r:id="rId17"/>
    <p:sldId id="303" r:id="rId18"/>
    <p:sldId id="324" r:id="rId19"/>
  </p:sldIdLst>
  <p:sldSz cx="12192000" cy="6858000"/>
  <p:notesSz cx="6735763" cy="9866313"/>
  <p:defaultTextStyle>
    <a:defPPr rtl="0">
      <a:defRPr lang="ja-jp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 snapToObjects="1">
      <p:cViewPr varScale="1">
        <p:scale>
          <a:sx n="77" d="100"/>
          <a:sy n="77" d="100"/>
        </p:scale>
        <p:origin x="83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82D3864-5BEE-4147-B597-7DF59605A3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839C7A7-F0F3-411C-B4D6-C704B6FC57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6" y="2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65F30A8-F78F-428D-A51C-BF22B50E2AFE}" type="datetime1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2026/6/21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C05043-FB4E-4D34-B869-0E49CCAA65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" y="9371287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6BF157-4270-4B1B-8805-75C5C3F718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6" y="9371287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0648D6F5-BD54-4E71-BEE5-9AE767EB8B11}" type="slidenum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12808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noProof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2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D5EE10B-8FC9-4121-B318-44440887ECC0}" type="datetime1">
              <a:rPr kumimoji="1" lang="ja-JP" altLang="en-US" noProof="0" smtClean="0"/>
              <a:t>2026/6/21</a:t>
            </a:fld>
            <a:endParaRPr kumimoji="1" lang="ja-JP" altLang="en-US" noProof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5"/>
            <a:ext cx="5388610" cy="3884861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 noProof="0"/>
              <a:t>マスター テキストのスタイルを編集する</a:t>
            </a:r>
          </a:p>
          <a:p>
            <a:pPr lvl="1"/>
            <a:r>
              <a:rPr kumimoji="1" lang="ja-JP" altLang="en-US" noProof="0"/>
              <a:t>第 </a:t>
            </a:r>
            <a:r>
              <a:rPr kumimoji="1" lang="en-US" altLang="ja-JP" noProof="0"/>
              <a:t>2 </a:t>
            </a:r>
            <a:r>
              <a:rPr kumimoji="1" lang="ja-JP" altLang="en-US" noProof="0"/>
              <a:t>レベル</a:t>
            </a:r>
          </a:p>
          <a:p>
            <a:pPr lvl="2"/>
            <a:r>
              <a:rPr kumimoji="1" lang="ja-JP" altLang="en-US" noProof="0"/>
              <a:t>第 </a:t>
            </a:r>
            <a:r>
              <a:rPr kumimoji="1" lang="en-US" altLang="ja-JP" noProof="0"/>
              <a:t>3 </a:t>
            </a:r>
            <a:r>
              <a:rPr kumimoji="1" lang="ja-JP" altLang="en-US" noProof="0"/>
              <a:t>レベル</a:t>
            </a:r>
          </a:p>
          <a:p>
            <a:pPr lvl="3"/>
            <a:r>
              <a:rPr kumimoji="1" lang="ja-JP" altLang="en-US" noProof="0"/>
              <a:t>第 </a:t>
            </a:r>
            <a:r>
              <a:rPr kumimoji="1" lang="en-US" altLang="ja-JP" noProof="0"/>
              <a:t>4 </a:t>
            </a:r>
            <a:r>
              <a:rPr kumimoji="1" lang="ja-JP" altLang="en-US" noProof="0"/>
              <a:t>レベル</a:t>
            </a:r>
          </a:p>
          <a:p>
            <a:pPr lvl="4"/>
            <a:r>
              <a:rPr kumimoji="1" lang="ja-JP" altLang="en-US" noProof="0"/>
              <a:t>第 </a:t>
            </a:r>
            <a:r>
              <a:rPr kumimoji="1" lang="en-US" altLang="ja-JP" noProof="0"/>
              <a:t>5 </a:t>
            </a:r>
            <a:r>
              <a:rPr kumimoji="1"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7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79F3085-1401-4955-BACF-F5F49E3C419A}" type="slidenum">
              <a:rPr kumimoji="1" lang="en-US" altLang="ja-JP" noProof="0" smtClean="0"/>
              <a:pPr/>
              <a:t>‹#›</a:t>
            </a:fld>
            <a:endParaRPr kumimoji="1"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15716177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121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28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217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891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760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557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9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803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791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748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002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065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545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303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F3085-1401-4955-BACF-F5F49E3C419A}" type="slidenum">
              <a:rPr kumimoji="1" lang="en-US" altLang="ja-JP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46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タイトル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rtlCol="0" anchor="b">
            <a:normAutofit/>
          </a:bodyPr>
          <a:lstStyle>
            <a:lvl1pPr algn="r">
              <a:defRPr sz="4800" baseline="0">
                <a:effectLst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962399" y="4385732"/>
            <a:ext cx="7197726" cy="1405467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ja-JP" altLang="en-US" noProof="0"/>
              <a:t>クリックしてマスター サブタイトルのスタイルを編集する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>
            <a:lvl1pPr>
              <a:defRPr baseline="0"/>
            </a:lvl1pPr>
          </a:lstStyle>
          <a:p>
            <a:fld id="{DEA9604E-FC67-40BC-B855-003B23F9435A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>
            <a:lvl1pPr>
              <a:defRPr baseline="0"/>
            </a:lvl1pPr>
          </a:lstStyle>
          <a:p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>
            <a:lvl1pPr>
              <a:defRPr baseline="0"/>
            </a:lvl1pPr>
          </a:lstStyle>
          <a:p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20232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キャプション付きパノラマ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画像 7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ja-JP" altLang="en-US" noProof="0"/>
              <a:t>アイコンをクリックして写真を追加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299603"/>
            <a:ext cx="10131427" cy="49371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A20506-8900-4ADD-89D7-8C7BBAB54F96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38631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rtlCol="0" anchor="ctr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2C6B321-FEB9-42BE-AE79-4A9388AF451D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49800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符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画像 10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ja-JP" altLang="en-US" sz="8000" baseline="0" noProof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ja-JP" altLang="en-US" sz="8000" baseline="0" noProof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</a:p>
        </p:txBody>
      </p: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 baseline="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1097875" y="3352800"/>
            <a:ext cx="9339184" cy="381000"/>
          </a:xfrm>
        </p:spPr>
        <p:txBody>
          <a:bodyPr rtlCol="0" anchor="ctr"/>
          <a:lstStyle>
            <a:lvl1pPr marL="0" indent="0">
              <a:buFontTx/>
              <a:buNone/>
              <a:defRPr baseline="0">
                <a:ea typeface="Meiryo UI" panose="020B0604030504040204" pitchFamily="50" charset="-128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7465" y="4343400"/>
            <a:ext cx="10152367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ea typeface="Meiryo UI" panose="020B0604030504040204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fld id="{9BCEA272-D6BA-4CBB-BE5E-6674A77D32D4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20505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801" y="4777381"/>
            <a:ext cx="10131426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B67A4F-5E2F-4E58-BB85-FC8973E965EC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17856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画像 10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ja-JP" altLang="en-US" sz="8000" baseline="0" noProof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ja-JP" altLang="en-US" sz="8000" baseline="0" noProof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</a:p>
        </p:txBody>
      </p: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 baseline="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baseline="0" dirty="0">
                <a:ln w="3175" cmpd="sng">
                  <a:noFill/>
                </a:ln>
                <a:solidFill>
                  <a:schemeClr val="tx1"/>
                </a:solidFill>
                <a:effectLst/>
                <a:ea typeface="Meiryo UI" panose="020B0604030504040204" pitchFamily="50" charset="-128"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799" y="4775200"/>
            <a:ext cx="10135436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baseline="0">
                <a:solidFill>
                  <a:schemeClr val="tx1"/>
                </a:solidFill>
                <a:ea typeface="Meiryo UI" panose="020B0604030504040204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fld id="{A08DB7AC-CE8D-461B-8FB9-F9B2B45EFCF1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ea typeface="Meiryo UI" panose="020B0604030504040204" pitchFamily="50" charset="-128"/>
              </a:defRPr>
            </a:lvl1pPr>
          </a:lstStyle>
          <a:p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04418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または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画像 7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D3A11FC-C0C8-4901-8240-D9F5DC4243F7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4285960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/>
            <a:r>
              <a:rPr kumimoji="1" lang="ja-JP" altLang="en-US" noProof="0"/>
              <a:t>第 </a:t>
            </a:r>
            <a:r>
              <a:rPr kumimoji="1" lang="en-US" altLang="ja-JP" noProof="0"/>
              <a:t>2 </a:t>
            </a:r>
            <a:r>
              <a:rPr kumimoji="1" lang="ja-JP" altLang="en-US" noProof="0"/>
              <a:t>レベル</a:t>
            </a:r>
          </a:p>
          <a:p>
            <a:pPr lvl="2"/>
            <a:r>
              <a:rPr kumimoji="1" lang="ja-JP" altLang="en-US" noProof="0"/>
              <a:t>第 </a:t>
            </a:r>
            <a:r>
              <a:rPr kumimoji="1" lang="en-US" altLang="ja-JP" noProof="0"/>
              <a:t>3 </a:t>
            </a:r>
            <a:r>
              <a:rPr kumimoji="1" lang="ja-JP" altLang="en-US" noProof="0"/>
              <a:t>レベル</a:t>
            </a:r>
          </a:p>
          <a:p>
            <a:pPr lvl="3"/>
            <a:r>
              <a:rPr kumimoji="1" lang="ja-JP" altLang="en-US" noProof="0"/>
              <a:t>第 </a:t>
            </a:r>
            <a:r>
              <a:rPr kumimoji="1" lang="en-US" altLang="ja-JP" noProof="0"/>
              <a:t>4 </a:t>
            </a:r>
            <a:r>
              <a:rPr kumimoji="1" lang="ja-JP" altLang="en-US" noProof="0"/>
              <a:t>レベル</a:t>
            </a:r>
          </a:p>
          <a:p>
            <a:pPr lvl="4"/>
            <a:r>
              <a:rPr kumimoji="1" lang="ja-JP" altLang="en-US" noProof="0"/>
              <a:t>第 </a:t>
            </a:r>
            <a:r>
              <a:rPr kumimoji="1" lang="en-US" altLang="ja-JP" noProof="0"/>
              <a:t>5 </a:t>
            </a:r>
            <a:r>
              <a:rPr kumimoji="1" lang="ja-JP" altLang="en-US" noProof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594EAC-4DA4-4803-879C-276A885FE109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202126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609600"/>
            <a:ext cx="7832116" cy="5181600"/>
          </a:xfrm>
        </p:spPr>
        <p:txBody>
          <a:bodyPr vert="eaVert" rtlCol="0" anchor="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/>
            <a:r>
              <a:rPr kumimoji="1" lang="ja-JP" altLang="en-US" noProof="0"/>
              <a:t>第 </a:t>
            </a:r>
            <a:r>
              <a:rPr kumimoji="1" lang="en-US" altLang="ja-JP" noProof="0"/>
              <a:t>2 </a:t>
            </a:r>
            <a:r>
              <a:rPr kumimoji="1" lang="ja-JP" altLang="en-US" noProof="0"/>
              <a:t>レベル</a:t>
            </a:r>
          </a:p>
          <a:p>
            <a:pPr lvl="2"/>
            <a:r>
              <a:rPr kumimoji="1" lang="ja-JP" altLang="en-US" noProof="0"/>
              <a:t>第 </a:t>
            </a:r>
            <a:r>
              <a:rPr kumimoji="1" lang="en-US" altLang="ja-JP" noProof="0"/>
              <a:t>3 </a:t>
            </a:r>
            <a:r>
              <a:rPr kumimoji="1" lang="ja-JP" altLang="en-US" noProof="0"/>
              <a:t>レベル</a:t>
            </a:r>
          </a:p>
          <a:p>
            <a:pPr lvl="3"/>
            <a:r>
              <a:rPr kumimoji="1" lang="ja-JP" altLang="en-US" noProof="0"/>
              <a:t>第 </a:t>
            </a:r>
            <a:r>
              <a:rPr kumimoji="1" lang="en-US" altLang="ja-JP" noProof="0"/>
              <a:t>4 </a:t>
            </a:r>
            <a:r>
              <a:rPr kumimoji="1" lang="ja-JP" altLang="en-US" noProof="0"/>
              <a:t>レベル</a:t>
            </a:r>
          </a:p>
          <a:p>
            <a:pPr lvl="4"/>
            <a:r>
              <a:rPr kumimoji="1" lang="ja-JP" altLang="en-US" noProof="0"/>
              <a:t>第 </a:t>
            </a:r>
            <a:r>
              <a:rPr kumimoji="1" lang="en-US" altLang="ja-JP" noProof="0"/>
              <a:t>5 </a:t>
            </a:r>
            <a:r>
              <a:rPr kumimoji="1" lang="ja-JP" altLang="en-US" noProof="0"/>
              <a:t>レベル</a:t>
            </a:r>
          </a:p>
          <a:p>
            <a:pPr lvl="4" rtl="0"/>
            <a:endParaRPr lang="ja-JP" altLang="en-US" noProof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02414E-69EA-46BD-935E-0ED84BC9F687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44754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0E1AEB-C9A6-480E-8DAE-E13EE0C0D2BB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46654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像 6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rtlCol="0" anchor="b"/>
          <a:lstStyle>
            <a:lvl1pPr algn="l">
              <a:defRPr sz="4000" b="0" cap="all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799" y="4777381"/>
            <a:ext cx="1013142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486569-68CE-4E38-A7A2-2CDCA979BF18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107458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画像 7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 hasCustomPrompt="1"/>
          </p:nvPr>
        </p:nvSpPr>
        <p:spPr>
          <a:xfrm>
            <a:off x="685802" y="2142067"/>
            <a:ext cx="4995334" cy="3649134"/>
          </a:xfrm>
        </p:spPr>
        <p:txBody>
          <a:bodyPr rtlCol="0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 hasCustomPrompt="1"/>
          </p:nvPr>
        </p:nvSpPr>
        <p:spPr>
          <a:xfrm>
            <a:off x="5821895" y="2142067"/>
            <a:ext cx="4995332" cy="3649133"/>
          </a:xfrm>
        </p:spPr>
        <p:txBody>
          <a:bodyPr rtlCol="0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D7B2E2-14CE-40F6-8BD7-0A0898C0EB1F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162310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 hasCustomPrompt="1"/>
          </p:nvPr>
        </p:nvSpPr>
        <p:spPr>
          <a:xfrm>
            <a:off x="685800" y="2218267"/>
            <a:ext cx="499692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 dirty="0"/>
              <a:t>マスター テキストのスタイルを編集する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 hasCustomPrompt="1"/>
          </p:nvPr>
        </p:nvSpPr>
        <p:spPr>
          <a:xfrm>
            <a:off x="685801" y="2870201"/>
            <a:ext cx="4996923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 hasCustomPrompt="1"/>
          </p:nvPr>
        </p:nvSpPr>
        <p:spPr>
          <a:xfrm>
            <a:off x="5821893" y="2226734"/>
            <a:ext cx="499692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 dirty="0"/>
              <a:t>マスター テキストのスタイルを編集する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 hasCustomPrompt="1"/>
          </p:nvPr>
        </p:nvSpPr>
        <p:spPr>
          <a:xfrm>
            <a:off x="5823483" y="2870201"/>
            <a:ext cx="4995334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BE0DA6-9373-49F0-84FF-8D3EFF3812A0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198729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画像 5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A67136-7C54-4464-B93E-52BD192EAA2C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424055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56C2DA-D72D-45AB-9D0B-FE740425C091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29307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キャプション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画像 7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4648201" y="609601"/>
            <a:ext cx="6169026" cy="5181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445933"/>
            <a:ext cx="3680885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8AF109-A491-4C62-BAF6-08231EADD378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11409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画像 7" descr="天空 R1---オーバーレイ コンテンツ 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14" name="図プレースホルダー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ja-JP" altLang="en-US" noProof="0"/>
              <a:t>アイコンをクリックして写真を追加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2971800"/>
            <a:ext cx="6164653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テキストのスタイルを編集する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862C84-2CB6-43A7-833B-DDF62650318E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17908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ja-JP" altLang="en-US" noProof="0"/>
              <a:t>マスター テキストのスタイルを編集する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 baseline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B09AE11-99BF-496A-BB86-20D4B9FE1948}" type="datetime1">
              <a:rPr lang="ja-JP" altLang="en-US" noProof="0" smtClean="0"/>
              <a:t>2026/6/21</a:t>
            </a:fld>
            <a:endParaRPr lang="ja-JP" altLang="en-US" noProof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 baseline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 baseline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9E57DC2-970A-4B3E-BB1C-7A09969E49DF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645065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 baseline="0">
          <a:ln w="3175" cmpd="sng">
            <a:noFill/>
          </a:ln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 baseline="0"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 baseline="0"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400" kern="1200" cap="none" baseline="0"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 baseline="0"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 baseline="0">
          <a:solidFill>
            <a:schemeClr val="tx1"/>
          </a:solidFill>
          <a:effectLst/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168965" y="561072"/>
            <a:ext cx="115790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29</a:t>
            </a:r>
            <a:r>
              <a:rPr lang="ja-JP" altLang="ja-JP" sz="3600" b="1" dirty="0"/>
              <a:t>ｔｈ　ＪＡＳＭＥＥ　Ｃｏｎｆｅｒｅｎｃｅ</a:t>
            </a:r>
            <a:endParaRPr lang="ja-JP" altLang="ja-JP" sz="3600" dirty="0"/>
          </a:p>
          <a:p>
            <a:r>
              <a:rPr lang="ja-JP" altLang="ja-JP" sz="3600" b="1" dirty="0"/>
              <a:t>　　　　　　　　　　　　　　　　　　　　</a:t>
            </a:r>
            <a:r>
              <a:rPr lang="en-US" altLang="ja-JP" sz="3600" b="1" dirty="0"/>
              <a:t>July</a:t>
            </a:r>
            <a:r>
              <a:rPr lang="ja-JP" altLang="ja-JP" sz="3600" b="1" dirty="0"/>
              <a:t>　１１－１２，２０２６</a:t>
            </a:r>
            <a:endParaRPr lang="ja-JP" altLang="ja-JP" sz="3600" dirty="0"/>
          </a:p>
          <a:p>
            <a:r>
              <a:rPr lang="en-US" altLang="ja-JP" sz="3600" b="1" dirty="0"/>
              <a:t>Medical English Education Incorporating AI Dialogue</a:t>
            </a:r>
            <a:endParaRPr lang="ja-JP" altLang="ja-JP" sz="3600" dirty="0"/>
          </a:p>
          <a:p>
            <a:endParaRPr lang="en-US" altLang="ja-JP" sz="3600" b="1" dirty="0"/>
          </a:p>
          <a:p>
            <a:r>
              <a:rPr lang="en-US" altLang="ja-JP" sz="3600" b="1" dirty="0"/>
              <a:t>Yokohama </a:t>
            </a:r>
            <a:r>
              <a:rPr lang="en-US" altLang="ja-JP" sz="3600" b="1" dirty="0" err="1"/>
              <a:t>Rosai</a:t>
            </a:r>
            <a:r>
              <a:rPr lang="en-US" altLang="ja-JP" sz="3600" b="1" dirty="0"/>
              <a:t> Hospital</a:t>
            </a:r>
            <a:r>
              <a:rPr lang="ja-JP" altLang="ja-JP" sz="3600" b="1" dirty="0"/>
              <a:t>　</a:t>
            </a:r>
            <a:r>
              <a:rPr lang="en-US" altLang="ja-JP" sz="3600" dirty="0"/>
              <a:t> </a:t>
            </a:r>
            <a:endParaRPr lang="ja-JP" altLang="ja-JP" sz="3600" dirty="0"/>
          </a:p>
          <a:p>
            <a:r>
              <a:rPr lang="en-US" altLang="ja-JP" sz="3600" b="1" dirty="0"/>
              <a:t>Hitoshi Ofuji</a:t>
            </a:r>
            <a:r>
              <a:rPr lang="ja-JP" altLang="ja-JP" sz="3600" b="1" dirty="0"/>
              <a:t>　</a:t>
            </a:r>
            <a:endParaRPr lang="ja-JP" altLang="ja-JP" sz="3600" dirty="0"/>
          </a:p>
          <a:p>
            <a:r>
              <a:rPr lang="en-US" altLang="ja-JP" sz="3600" b="1" dirty="0"/>
              <a:t>Clinical Laboratory Technologist, Ultrasound section</a:t>
            </a:r>
            <a:endParaRPr lang="ja-JP" altLang="ja-JP" sz="3600" dirty="0"/>
          </a:p>
          <a:p>
            <a:r>
              <a:rPr lang="en-US" altLang="ja-JP" sz="3600" b="1" dirty="0"/>
              <a:t>Department of Laboratory Medicine</a:t>
            </a:r>
            <a:r>
              <a:rPr lang="ja-JP" altLang="ja-JP" sz="3600" b="1" dirty="0"/>
              <a:t>　　　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76548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1698" y="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584264" y="163507"/>
            <a:ext cx="115194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7 : Case Presentation and Role-Playing with AI</a:t>
            </a:r>
            <a:endParaRPr lang="ja-JP" altLang="ja-JP" sz="3600" dirty="0"/>
          </a:p>
          <a:p>
            <a:r>
              <a:rPr lang="en-US" altLang="ja-JP" sz="3200" b="1" dirty="0"/>
              <a:t>1. Concise opening statement and standard clinical procedure.</a:t>
            </a:r>
            <a:endParaRPr lang="ja-JP" altLang="ja-JP" sz="3200" dirty="0"/>
          </a:p>
          <a:p>
            <a:r>
              <a:rPr lang="en-US" altLang="ja-JP" sz="3200" b="1" dirty="0"/>
              <a:t>2. Role playing with AI</a:t>
            </a:r>
            <a:endParaRPr lang="ja-JP" altLang="ja-JP" sz="3200" dirty="0"/>
          </a:p>
          <a:p>
            <a:r>
              <a:rPr lang="en-US" altLang="ja-JP" sz="3200" b="1" dirty="0"/>
              <a:t> </a:t>
            </a:r>
            <a:endParaRPr lang="ja-JP" altLang="ja-JP" sz="3200" dirty="0"/>
          </a:p>
          <a:p>
            <a:r>
              <a:rPr lang="en-US" altLang="ja-JP" sz="3200" b="1" dirty="0"/>
              <a:t>STRATEGIES : Example                                                                                                                                                                 A 60-year-old woman with a history of breast cancer surgery presents to your hospital with the chief complaints of fever and abdominal pain, after experiencing one month of general malaise.</a:t>
            </a:r>
            <a:endParaRPr lang="ja-JP" altLang="ja-JP" sz="3200" dirty="0"/>
          </a:p>
          <a:p>
            <a:r>
              <a:rPr lang="en-US" altLang="ja-JP" sz="3200" b="1" dirty="0"/>
              <a:t>Let’s ask the AI.  </a:t>
            </a:r>
            <a:r>
              <a:rPr lang="en-US" altLang="ja-JP" sz="3200" dirty="0"/>
              <a:t>                                                                                                                </a:t>
            </a:r>
            <a:r>
              <a:rPr lang="en-US" altLang="ja-JP" sz="3200" b="1" dirty="0"/>
              <a:t>                                                                                           “What is the most likely diagnosis?”    </a:t>
            </a:r>
            <a:endParaRPr lang="ja-JP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807434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416373" y="67388"/>
            <a:ext cx="1151945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The AI’s response is as follows:</a:t>
            </a:r>
            <a:endParaRPr lang="ja-JP" altLang="ja-JP" sz="3600" dirty="0"/>
          </a:p>
          <a:p>
            <a:r>
              <a:rPr lang="en-US" altLang="ja-JP" sz="3600" b="1" dirty="0"/>
              <a:t> Key points to consider</a:t>
            </a:r>
            <a:endParaRPr lang="ja-JP" altLang="ja-JP" sz="3600" dirty="0"/>
          </a:p>
          <a:p>
            <a:pPr lvl="0"/>
            <a:r>
              <a:rPr lang="en-US" altLang="ja-JP" sz="3600" b="1" dirty="0"/>
              <a:t> A history of breast cancer surgery raises concern for: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Recurrence or metastasis</a:t>
            </a:r>
            <a:r>
              <a:rPr lang="en-US" altLang="ja-JP" sz="3600" dirty="0"/>
              <a:t> </a:t>
            </a:r>
            <a:r>
              <a:rPr lang="en-US" altLang="ja-JP" sz="3600" b="1" dirty="0"/>
              <a:t>(especially liver, bone, peritoneum)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Post‑surgical or post‑treatment complications</a:t>
            </a:r>
            <a:endParaRPr lang="ja-JP" altLang="ja-JP" sz="3600" dirty="0"/>
          </a:p>
          <a:p>
            <a:pPr lvl="0"/>
            <a:r>
              <a:rPr lang="en-US" altLang="ja-JP" sz="3600" b="1" dirty="0"/>
              <a:t>Fever + abdominal pain suggests: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Infection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Inflammation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Obstruction</a:t>
            </a:r>
            <a:endParaRPr lang="ja-JP" altLang="ja-JP" sz="3600" dirty="0"/>
          </a:p>
          <a:p>
            <a:pPr lvl="1"/>
            <a:r>
              <a:rPr lang="en-US" altLang="ja-JP" sz="3600" b="1" dirty="0"/>
              <a:t>Organ dysfunction</a:t>
            </a:r>
            <a:endParaRPr lang="ja-JP" altLang="ja-JP" sz="3600" dirty="0"/>
          </a:p>
          <a:p>
            <a:r>
              <a:rPr lang="en-US" altLang="ja-JP" sz="3600" b="1" dirty="0"/>
              <a:t>“</a:t>
            </a:r>
            <a:r>
              <a:rPr lang="en-US" altLang="ja-JP" sz="3600" b="1" u="sng" dirty="0"/>
              <a:t>It makes sense </a:t>
            </a:r>
            <a:r>
              <a:rPr lang="en-US" altLang="ja-JP" sz="3600" b="1" dirty="0"/>
              <a:t>that liver metastasis comes to mind”</a:t>
            </a:r>
            <a:r>
              <a:rPr lang="en-US" altLang="ja-JP" sz="3600" dirty="0"/>
              <a:t>.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24176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18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652629" y="23150"/>
            <a:ext cx="1151945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8 : Hands-On Training with AI</a:t>
            </a:r>
            <a:endParaRPr lang="ja-JP" altLang="ja-JP" sz="3600" dirty="0"/>
          </a:p>
          <a:p>
            <a:r>
              <a:rPr lang="en-US" altLang="ja-JP" sz="2800" b="1" dirty="0"/>
              <a:t>1. Try hands-on training with AI.                                                                                                                                                                     2. Feel free to ask the AI any questions during the training.                                                                          </a:t>
            </a:r>
            <a:endParaRPr lang="ja-JP" altLang="ja-JP" sz="2800" dirty="0"/>
          </a:p>
          <a:p>
            <a:r>
              <a:rPr lang="en-US" altLang="ja-JP" sz="2800" b="1" dirty="0"/>
              <a:t>STRATEGIES    </a:t>
            </a:r>
          </a:p>
          <a:p>
            <a:r>
              <a:rPr lang="en-US" altLang="ja-JP" sz="2800" b="1" dirty="0"/>
              <a:t>  </a:t>
            </a:r>
            <a:r>
              <a:rPr lang="ja-JP" altLang="ja-JP" sz="2800" b="1" dirty="0"/>
              <a:t>① </a:t>
            </a:r>
            <a:r>
              <a:rPr lang="en-US" altLang="ja-JP" sz="2800" b="1" dirty="0"/>
              <a:t>Ultrasound hands-on training.                                                                                                                                                          “AI, please give a brief explanation of sliding, tilting, rocking in ultrasound examinations”.</a:t>
            </a:r>
            <a:r>
              <a:rPr lang="ja-JP" altLang="ja-JP" sz="2800" b="1" dirty="0"/>
              <a:t>　　　　　　　　　　　　　　　　　　　　　　　　　　　　　　　　　　</a:t>
            </a:r>
            <a:endParaRPr lang="ja-JP" altLang="ja-JP" sz="2800" dirty="0"/>
          </a:p>
          <a:p>
            <a:r>
              <a:rPr lang="en-US" altLang="ja-JP" sz="2800" b="1" dirty="0"/>
              <a:t>AI’s answer :</a:t>
            </a:r>
            <a:endParaRPr lang="ja-JP" altLang="ja-JP" sz="2800" dirty="0"/>
          </a:p>
          <a:p>
            <a:pPr lvl="0"/>
            <a:r>
              <a:rPr lang="en-US" altLang="ja-JP" sz="2800" b="1" dirty="0">
                <a:solidFill>
                  <a:srgbClr val="FFFF00"/>
                </a:solidFill>
              </a:rPr>
              <a:t>Sliding</a:t>
            </a:r>
            <a:r>
              <a:rPr lang="en-US" altLang="ja-JP" sz="2800" b="1" dirty="0"/>
              <a:t>:</a:t>
            </a:r>
            <a:r>
              <a:rPr lang="en-US" altLang="ja-JP" sz="2800" dirty="0"/>
              <a:t> </a:t>
            </a:r>
            <a:r>
              <a:rPr lang="en-US" altLang="ja-JP" sz="2800" b="1" dirty="0"/>
              <a:t>Changing the probe’s position.</a:t>
            </a:r>
            <a:endParaRPr lang="ja-JP" altLang="ja-JP" sz="2800" dirty="0"/>
          </a:p>
          <a:p>
            <a:pPr lvl="0"/>
            <a:r>
              <a:rPr lang="en-US" altLang="ja-JP" sz="2800" b="1" dirty="0">
                <a:solidFill>
                  <a:srgbClr val="FFFF00"/>
                </a:solidFill>
              </a:rPr>
              <a:t>Tilting</a:t>
            </a:r>
            <a:r>
              <a:rPr lang="en-US" altLang="ja-JP" sz="2800" b="1" dirty="0"/>
              <a:t>:</a:t>
            </a:r>
            <a:r>
              <a:rPr lang="en-US" altLang="ja-JP" sz="2800" dirty="0"/>
              <a:t> </a:t>
            </a:r>
            <a:r>
              <a:rPr lang="en-US" altLang="ja-JP" sz="2800" b="1" dirty="0"/>
              <a:t>Changing the probe’s angle.</a:t>
            </a:r>
            <a:endParaRPr lang="ja-JP" altLang="ja-JP" sz="2800" dirty="0"/>
          </a:p>
          <a:p>
            <a:pPr lvl="0"/>
            <a:r>
              <a:rPr lang="en-US" altLang="ja-JP" sz="2800" b="1" dirty="0">
                <a:solidFill>
                  <a:srgbClr val="FFFF00"/>
                </a:solidFill>
              </a:rPr>
              <a:t>Rocking</a:t>
            </a:r>
            <a:r>
              <a:rPr lang="en-US" altLang="ja-JP" sz="2800" b="1" dirty="0"/>
              <a:t>: Giving the transducer a small movement to center the point of interest.</a:t>
            </a:r>
            <a:endParaRPr lang="ja-JP" altLang="ja-JP" sz="2800" dirty="0"/>
          </a:p>
          <a:p>
            <a:r>
              <a:rPr lang="en-US" altLang="ja-JP" sz="2800" b="1" dirty="0"/>
              <a:t>Once we understand the basic outline, try expressing them in our own words.</a:t>
            </a:r>
            <a:endParaRPr lang="ja-JP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148446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47509"/>
            <a:ext cx="1151945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8 : Hands-On Training with AI</a:t>
            </a:r>
            <a:endParaRPr lang="ja-JP" altLang="ja-JP" sz="3600" dirty="0"/>
          </a:p>
          <a:p>
            <a:r>
              <a:rPr lang="ja-JP" altLang="ja-JP" sz="3200" b="1" dirty="0"/>
              <a:t>② </a:t>
            </a:r>
            <a:r>
              <a:rPr lang="en-US" altLang="ja-JP" sz="3200" b="1" dirty="0"/>
              <a:t>Manual Muscle Testing (MMT) hands-on training</a:t>
            </a:r>
            <a:endParaRPr lang="ja-JP" altLang="ja-JP" sz="3200" dirty="0"/>
          </a:p>
          <a:p>
            <a:r>
              <a:rPr lang="en-US" altLang="ja-JP" sz="3200" b="1" dirty="0"/>
              <a:t>STRATEGIES</a:t>
            </a:r>
            <a:endParaRPr lang="ja-JP" altLang="ja-JP" sz="3200" dirty="0"/>
          </a:p>
          <a:p>
            <a:r>
              <a:rPr lang="en-US" altLang="ja-JP" sz="3200" b="1" dirty="0"/>
              <a:t>“Let’s translate unique Japanese instructions into English with AI”</a:t>
            </a:r>
            <a:endParaRPr lang="ja-JP" altLang="ja-JP" sz="3200" dirty="0"/>
          </a:p>
          <a:p>
            <a:r>
              <a:rPr lang="ja-JP" altLang="ja-JP" sz="3200" b="1" dirty="0"/>
              <a:t>「親指と人差し指をつけて円をつくり、強く押してください、私が指を入れてその円を崩そうとしますので、そうならないように頑張ってください」を簡潔な英語で表現できますか？</a:t>
            </a:r>
            <a:endParaRPr lang="ja-JP" altLang="ja-JP" sz="3200" dirty="0"/>
          </a:p>
          <a:p>
            <a:endParaRPr lang="en-US" altLang="ja-JP" sz="3200" b="1" dirty="0"/>
          </a:p>
          <a:p>
            <a:r>
              <a:rPr lang="en-US" altLang="ja-JP" sz="3200" b="1" dirty="0"/>
              <a:t>AI’s answer:</a:t>
            </a:r>
            <a:endParaRPr lang="ja-JP" altLang="ja-JP" sz="3200" dirty="0"/>
          </a:p>
          <a:p>
            <a:r>
              <a:rPr lang="en-US" altLang="ja-JP" sz="3200" b="1" dirty="0"/>
              <a:t>“Sure thing. Make a circle with your thumb and index finger, and press firmly. I will try to break the circle by inserting my finger, so do your best to keep the circle intact."</a:t>
            </a:r>
            <a:r>
              <a:rPr lang="ja-JP" altLang="ja-JP" sz="3200" b="1" dirty="0"/>
              <a:t>　</a:t>
            </a:r>
            <a:endParaRPr lang="ja-JP" altLang="ja-JP" sz="3200" dirty="0"/>
          </a:p>
        </p:txBody>
      </p:sp>
    </p:spTree>
    <p:extLst>
      <p:ext uri="{BB962C8B-B14F-4D97-AF65-F5344CB8AC3E}">
        <p14:creationId xmlns:p14="http://schemas.microsoft.com/office/powerpoint/2010/main" val="2498913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168965" y="282777"/>
            <a:ext cx="115194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9: Top Gun – Medical Version</a:t>
            </a:r>
            <a:endParaRPr lang="ja-JP" altLang="ja-JP" sz="3600" dirty="0"/>
          </a:p>
          <a:p>
            <a:endParaRPr lang="en-US" altLang="ja-JP" sz="3600" b="1" dirty="0"/>
          </a:p>
          <a:p>
            <a:r>
              <a:rPr lang="en-US" altLang="ja-JP" sz="3600" b="1" dirty="0"/>
              <a:t>1. Through this initiative, we can build proficiency.                                                 </a:t>
            </a:r>
            <a:endParaRPr lang="ja-JP" altLang="ja-JP" sz="3600" dirty="0"/>
          </a:p>
          <a:p>
            <a:r>
              <a:rPr lang="en-US" altLang="ja-JP" sz="3600" b="1" dirty="0"/>
              <a:t>2. We can help highly skilled medical staff sharpen key </a:t>
            </a:r>
          </a:p>
          <a:p>
            <a:r>
              <a:rPr lang="en-US" altLang="ja-JP" sz="3600" b="1" dirty="0"/>
              <a:t>     abilities.                                                                                       3. It’s a medical version of </a:t>
            </a:r>
            <a:r>
              <a:rPr lang="en-US" altLang="ja-JP" sz="3600" b="1" i="1" dirty="0"/>
              <a:t>Top Gun</a:t>
            </a:r>
            <a:r>
              <a:rPr lang="en-US" altLang="ja-JP" sz="3600" b="1" dirty="0"/>
              <a:t>. 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97815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600829"/>
            <a:ext cx="115194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                                                                                            </a:t>
            </a:r>
            <a:r>
              <a:rPr lang="en-US" altLang="ja-JP" sz="3600" b="1" dirty="0"/>
              <a:t>Conclusion</a:t>
            </a:r>
            <a:endParaRPr lang="ja-JP" altLang="ja-JP" sz="3600" dirty="0"/>
          </a:p>
          <a:p>
            <a:r>
              <a:rPr lang="en-US" altLang="ja-JP" sz="3600" b="1" dirty="0"/>
              <a:t> </a:t>
            </a:r>
            <a:endParaRPr lang="ja-JP" altLang="ja-JP" sz="3600" dirty="0"/>
          </a:p>
          <a:p>
            <a:r>
              <a:rPr lang="en-US" altLang="ja-JP" sz="3600" b="1" dirty="0"/>
              <a:t>1. We should use AI as a supporter, partner, or copilot to </a:t>
            </a:r>
          </a:p>
          <a:p>
            <a:r>
              <a:rPr lang="en-US" altLang="ja-JP" sz="3600" b="1" dirty="0"/>
              <a:t>    enhance human creativity and development.</a:t>
            </a:r>
            <a:endParaRPr lang="ja-JP" altLang="ja-JP" sz="3600" dirty="0"/>
          </a:p>
          <a:p>
            <a:r>
              <a:rPr lang="en-US" altLang="ja-JP" sz="3600" dirty="0"/>
              <a:t> </a:t>
            </a:r>
            <a:endParaRPr lang="ja-JP" altLang="ja-JP" sz="3600" dirty="0"/>
          </a:p>
          <a:p>
            <a:r>
              <a:rPr lang="en-US" altLang="ja-JP" sz="3600" b="1"/>
              <a:t>2.</a:t>
            </a:r>
            <a:r>
              <a:rPr lang="en-US" altLang="ja-JP" sz="3600"/>
              <a:t> </a:t>
            </a:r>
            <a:r>
              <a:rPr lang="en-US" altLang="ja-JP" sz="3600" b="1" dirty="0"/>
              <a:t>This initiative, which integrates AI‑driven interactive </a:t>
            </a:r>
          </a:p>
          <a:p>
            <a:r>
              <a:rPr lang="en-US" altLang="ja-JP" sz="3600" b="1" dirty="0"/>
              <a:t>    dialogue into medical English education, has great </a:t>
            </a:r>
          </a:p>
          <a:p>
            <a:r>
              <a:rPr lang="en-US" altLang="ja-JP" sz="3600" b="1" dirty="0"/>
              <a:t>    potential to transform the field and improve healthcare </a:t>
            </a:r>
          </a:p>
          <a:p>
            <a:r>
              <a:rPr lang="en-US" altLang="ja-JP" sz="3600" b="1" dirty="0"/>
              <a:t>    in Japan.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4822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168965" y="561072"/>
            <a:ext cx="115194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/>
              <a:t>                                     Today’s topics</a:t>
            </a:r>
            <a:endParaRPr lang="ja-JP" altLang="ja-JP" sz="4000" b="1" dirty="0"/>
          </a:p>
          <a:p>
            <a:r>
              <a:rPr lang="en-US" altLang="ja-JP" sz="3600" b="1" dirty="0"/>
              <a:t>1. Current Healthcare Environment in Japan</a:t>
            </a:r>
            <a:endParaRPr lang="ja-JP" altLang="ja-JP" sz="3600" b="1" dirty="0"/>
          </a:p>
          <a:p>
            <a:r>
              <a:rPr lang="en-US" altLang="ja-JP" sz="3600" b="1" dirty="0"/>
              <a:t>2. The Importance of Easy-to-Understand Medical English</a:t>
            </a:r>
            <a:endParaRPr lang="ja-JP" altLang="ja-JP" sz="3600" b="1" dirty="0"/>
          </a:p>
          <a:p>
            <a:r>
              <a:rPr lang="en-US" altLang="ja-JP" sz="3600" b="1" dirty="0"/>
              <a:t>3. Developing an English-Thinking Mindset</a:t>
            </a:r>
            <a:endParaRPr lang="ja-JP" altLang="ja-JP" sz="3600" b="1" dirty="0"/>
          </a:p>
          <a:p>
            <a:r>
              <a:rPr lang="en-US" altLang="ja-JP" sz="3600" b="1" dirty="0"/>
              <a:t>4. Innovation in AI</a:t>
            </a:r>
            <a:endParaRPr lang="ja-JP" altLang="ja-JP" sz="3600" b="1" dirty="0"/>
          </a:p>
          <a:p>
            <a:r>
              <a:rPr lang="en-US" altLang="ja-JP" sz="3600" b="1" dirty="0"/>
              <a:t>5. Becoming Comfortable with AI</a:t>
            </a:r>
            <a:endParaRPr lang="ja-JP" altLang="ja-JP" sz="3600" b="1" dirty="0"/>
          </a:p>
          <a:p>
            <a:r>
              <a:rPr lang="en-US" altLang="ja-JP" sz="3600" b="1" dirty="0"/>
              <a:t>6. Dialogue-Based Learning with AI</a:t>
            </a:r>
            <a:endParaRPr lang="ja-JP" altLang="ja-JP" sz="3600" b="1" dirty="0"/>
          </a:p>
          <a:p>
            <a:r>
              <a:rPr lang="en-US" altLang="ja-JP" sz="3600" b="1" dirty="0"/>
              <a:t>7. Case Presentations and Role-Playing with AI</a:t>
            </a:r>
            <a:endParaRPr lang="ja-JP" altLang="ja-JP" sz="3600" b="1" dirty="0"/>
          </a:p>
          <a:p>
            <a:r>
              <a:rPr lang="en-US" altLang="ja-JP" sz="3600" b="1" dirty="0"/>
              <a:t>8. Hands-On Training with AI</a:t>
            </a:r>
            <a:endParaRPr lang="ja-JP" altLang="ja-JP" sz="3600" b="1" dirty="0"/>
          </a:p>
          <a:p>
            <a:r>
              <a:rPr lang="en-US" altLang="ja-JP" sz="3600" b="1" dirty="0"/>
              <a:t>9. Top Gun – Medical Version </a:t>
            </a:r>
            <a:endParaRPr lang="ja-JP" altLang="ja-JP" sz="3600" b="1" dirty="0"/>
          </a:p>
        </p:txBody>
      </p:sp>
    </p:spTree>
    <p:extLst>
      <p:ext uri="{BB962C8B-B14F-4D97-AF65-F5344CB8AC3E}">
        <p14:creationId xmlns:p14="http://schemas.microsoft.com/office/powerpoint/2010/main" val="331904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600829"/>
            <a:ext cx="115194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/>
              <a:t>The basic steps required to implement this model are as follows: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1. Building a basic English-thinking mindset.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2. Enhancing adaptability to AI.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3. Applying medical knowledge and skills.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4. Collecting basic medical information.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5. Role-playing with AI.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6. Case presentations.</a:t>
            </a:r>
            <a:endParaRPr lang="ja-JP" altLang="ja-JP" sz="4000" dirty="0"/>
          </a:p>
          <a:p>
            <a:pPr lvl="0"/>
            <a:r>
              <a:rPr lang="en-US" altLang="ja-JP" sz="4000" b="1" dirty="0"/>
              <a:t>7. Conducting hands-on training activities.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63117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68356" y="221951"/>
            <a:ext cx="115194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1 : Current healthcare environment in Japan</a:t>
            </a:r>
            <a:endParaRPr lang="ja-JP" altLang="ja-JP" sz="3600" dirty="0"/>
          </a:p>
          <a:p>
            <a:endParaRPr lang="en-US" altLang="ja-JP" sz="3600" b="1" dirty="0"/>
          </a:p>
          <a:p>
            <a:r>
              <a:rPr lang="en-US" altLang="ja-JP" sz="3600" b="1" dirty="0"/>
              <a:t>1. People, facilities, and systems involved in healthcare.</a:t>
            </a:r>
            <a:endParaRPr lang="ja-JP" altLang="ja-JP" sz="3600" dirty="0"/>
          </a:p>
          <a:p>
            <a:r>
              <a:rPr lang="en-US" altLang="ja-JP" sz="3600" b="1" dirty="0"/>
              <a:t>2. The revolutionary advancements in AI. </a:t>
            </a:r>
            <a:endParaRPr lang="ja-JP" altLang="ja-JP" sz="3600" dirty="0"/>
          </a:p>
          <a:p>
            <a:r>
              <a:rPr lang="en-US" altLang="ja-JP" sz="3600" b="1" dirty="0"/>
              <a:t>3. The most important thing in our relationship with AI. </a:t>
            </a:r>
            <a:r>
              <a:rPr lang="ja-JP" altLang="ja-JP" sz="3600" b="1" dirty="0"/>
              <a:t>（</a:t>
            </a:r>
            <a:r>
              <a:rPr lang="en-US" altLang="ja-JP" sz="3600" b="1" dirty="0"/>
              <a:t>Sam Altman</a:t>
            </a:r>
            <a:r>
              <a:rPr lang="ja-JP" altLang="ja-JP" sz="3600" b="1" dirty="0"/>
              <a:t>）</a:t>
            </a:r>
            <a:endParaRPr lang="ja-JP" altLang="ja-JP" sz="3600" dirty="0"/>
          </a:p>
          <a:p>
            <a:r>
              <a:rPr lang="en-US" altLang="ja-JP" sz="3600" b="1" dirty="0"/>
              <a:t> </a:t>
            </a:r>
            <a:endParaRPr lang="ja-JP" altLang="ja-JP" sz="3600" dirty="0"/>
          </a:p>
          <a:p>
            <a:r>
              <a:rPr lang="en-US" altLang="ja-JP" sz="3600" b="1" dirty="0"/>
              <a:t>STRATEGIES</a:t>
            </a:r>
            <a:endParaRPr lang="ja-JP" altLang="ja-JP" sz="3600" dirty="0"/>
          </a:p>
          <a:p>
            <a:r>
              <a:rPr lang="en-US" altLang="ja-JP" sz="3600" b="1" dirty="0"/>
              <a:t>I propose an interactive approach that integrates AI-driven dialogue into Medical English education.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45543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66699" y="236583"/>
            <a:ext cx="115194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2 : The Importance of Easy-to Understand English</a:t>
            </a:r>
            <a:endParaRPr lang="ja-JP" altLang="ja-JP" sz="3600" dirty="0"/>
          </a:p>
          <a:p>
            <a:endParaRPr lang="en-US" altLang="ja-JP" sz="3600" b="1" dirty="0"/>
          </a:p>
          <a:p>
            <a:r>
              <a:rPr lang="en-US" altLang="ja-JP" sz="3600" b="1" dirty="0"/>
              <a:t>1. You need to share a wide range of information.</a:t>
            </a:r>
            <a:endParaRPr lang="ja-JP" altLang="ja-JP" sz="3600" dirty="0"/>
          </a:p>
          <a:p>
            <a:r>
              <a:rPr lang="en-US" altLang="ja-JP" sz="3600" b="1" dirty="0"/>
              <a:t>2. You need to express yourself in English.</a:t>
            </a:r>
            <a:endParaRPr lang="ja-JP" altLang="ja-JP" sz="3600" dirty="0"/>
          </a:p>
          <a:p>
            <a:r>
              <a:rPr lang="en-US" altLang="ja-JP" sz="3600" b="1" dirty="0"/>
              <a:t> </a:t>
            </a:r>
            <a:endParaRPr lang="ja-JP" altLang="ja-JP" sz="3600" dirty="0"/>
          </a:p>
          <a:p>
            <a:r>
              <a:rPr lang="en-US" altLang="ja-JP" sz="3600" b="1" dirty="0"/>
              <a:t>STRATEGIES</a:t>
            </a:r>
            <a:endParaRPr lang="ja-JP" altLang="ja-JP" sz="3600" dirty="0"/>
          </a:p>
          <a:p>
            <a:pPr lvl="0"/>
            <a:r>
              <a:rPr lang="en-US" altLang="ja-JP" sz="3600" b="1" dirty="0"/>
              <a:t>1. Let's start by using easy-to-understand English.</a:t>
            </a:r>
            <a:endParaRPr lang="ja-JP" altLang="ja-JP" sz="3600" dirty="0"/>
          </a:p>
          <a:p>
            <a:pPr lvl="0"/>
            <a:r>
              <a:rPr lang="en-US" altLang="ja-JP" sz="3600" b="1" dirty="0"/>
              <a:t>2. Build a mutual understanding.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62130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187718"/>
            <a:ext cx="1151945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3 : Developing an English-Thinking Mindset</a:t>
            </a:r>
            <a:endParaRPr lang="ja-JP" altLang="ja-JP" sz="3600" dirty="0"/>
          </a:p>
          <a:p>
            <a:r>
              <a:rPr lang="en-US" altLang="ja-JP" sz="2800" b="1" dirty="0"/>
              <a:t>1. Translating Japanese into English can be difficult.</a:t>
            </a:r>
            <a:endParaRPr lang="ja-JP" altLang="ja-JP" sz="2800" dirty="0"/>
          </a:p>
          <a:p>
            <a:r>
              <a:rPr lang="en-US" altLang="ja-JP" sz="2800" b="1" dirty="0"/>
              <a:t>2. Most short Japanese conversations in clinical settings can be translated  </a:t>
            </a:r>
          </a:p>
          <a:p>
            <a:r>
              <a:rPr lang="en-US" altLang="ja-JP" sz="2800" b="1" dirty="0"/>
              <a:t>     into English using simple words, such as “let me” or “have”.</a:t>
            </a:r>
            <a:endParaRPr lang="ja-JP" altLang="ja-JP" sz="2800" dirty="0"/>
          </a:p>
          <a:p>
            <a:endParaRPr lang="en-US" altLang="ja-JP" sz="2800" b="1" dirty="0"/>
          </a:p>
          <a:p>
            <a:r>
              <a:rPr lang="en-US" altLang="ja-JP" sz="2800" b="1" dirty="0"/>
              <a:t>STRATEGIES</a:t>
            </a:r>
            <a:endParaRPr lang="ja-JP" altLang="ja-JP" sz="2800" dirty="0"/>
          </a:p>
          <a:p>
            <a:r>
              <a:rPr lang="en-US" altLang="ja-JP" sz="2800" b="1" dirty="0"/>
              <a:t>Collect real-life clinical Japanese dialogues and rephrase them into simple, easy-to-understand English. </a:t>
            </a:r>
            <a:endParaRPr lang="ja-JP" altLang="ja-JP" sz="2800" dirty="0"/>
          </a:p>
          <a:p>
            <a:r>
              <a:rPr lang="en-US" altLang="ja-JP" sz="2800" b="1" dirty="0"/>
              <a:t>For examples:</a:t>
            </a:r>
            <a:endParaRPr lang="ja-JP" altLang="ja-JP" sz="2800" dirty="0"/>
          </a:p>
          <a:p>
            <a:r>
              <a:rPr lang="ja-JP" altLang="ja-JP" sz="2800" b="1" dirty="0"/>
              <a:t>血圧測ります：　　　</a:t>
            </a:r>
            <a:r>
              <a:rPr lang="en-US" altLang="ja-JP" sz="2800" b="1" dirty="0"/>
              <a:t>    </a:t>
            </a:r>
            <a:r>
              <a:rPr lang="ja-JP" altLang="ja-JP" sz="2800" b="1" dirty="0"/>
              <a:t>　</a:t>
            </a:r>
            <a:r>
              <a:rPr lang="en-US" altLang="ja-JP" sz="2800" b="1" dirty="0"/>
              <a:t>Let me check your blood pressure.</a:t>
            </a:r>
            <a:endParaRPr lang="ja-JP" altLang="ja-JP" sz="2800" dirty="0"/>
          </a:p>
          <a:p>
            <a:r>
              <a:rPr lang="ja-JP" altLang="ja-JP" sz="2800" b="1" dirty="0"/>
              <a:t>痛い時すぐに教えて：　</a:t>
            </a:r>
            <a:r>
              <a:rPr lang="en-US" altLang="ja-JP" sz="2800" b="1" dirty="0"/>
              <a:t>Let me know immediately if you feel any pain.</a:t>
            </a:r>
            <a:endParaRPr lang="ja-JP" altLang="ja-JP" sz="2800" dirty="0"/>
          </a:p>
          <a:p>
            <a:r>
              <a:rPr lang="ja-JP" altLang="ja-JP" sz="2800" b="1" dirty="0"/>
              <a:t>熱がある？：　　　　</a:t>
            </a:r>
            <a:r>
              <a:rPr lang="en-US" altLang="ja-JP" sz="2800" b="1" dirty="0"/>
              <a:t>    </a:t>
            </a:r>
            <a:r>
              <a:rPr lang="ja-JP" altLang="ja-JP" sz="2800" b="1" dirty="0"/>
              <a:t>　</a:t>
            </a:r>
            <a:r>
              <a:rPr lang="en-US" altLang="ja-JP" sz="2800" b="1" dirty="0"/>
              <a:t>Do you have a fever?  </a:t>
            </a:r>
            <a:endParaRPr lang="ja-JP" altLang="ja-JP" sz="2800" dirty="0"/>
          </a:p>
          <a:p>
            <a:r>
              <a:rPr lang="ja-JP" altLang="ja-JP" sz="2800" b="1" dirty="0"/>
              <a:t>お腹が痛い？：　　　</a:t>
            </a:r>
            <a:r>
              <a:rPr lang="en-US" altLang="ja-JP" sz="2800" b="1" dirty="0"/>
              <a:t>  </a:t>
            </a:r>
            <a:r>
              <a:rPr lang="ja-JP" altLang="ja-JP" sz="2800" b="1" dirty="0"/>
              <a:t>　</a:t>
            </a:r>
            <a:r>
              <a:rPr lang="en-US" altLang="ja-JP" sz="2800" b="1" dirty="0"/>
              <a:t>Do you have a stomachache? </a:t>
            </a:r>
            <a:endParaRPr lang="ja-JP" altLang="ja-JP" sz="2800" dirty="0"/>
          </a:p>
          <a:p>
            <a:r>
              <a:rPr lang="ja-JP" altLang="ja-JP" sz="2800" b="1" dirty="0"/>
              <a:t>糖尿病がある？：　　</a:t>
            </a:r>
            <a:r>
              <a:rPr lang="en-US" altLang="ja-JP" sz="2800" b="1" dirty="0"/>
              <a:t> </a:t>
            </a:r>
            <a:r>
              <a:rPr lang="ja-JP" altLang="ja-JP" sz="2800" b="1" dirty="0"/>
              <a:t>　</a:t>
            </a:r>
            <a:r>
              <a:rPr lang="en-US" altLang="ja-JP" sz="2800" b="1" dirty="0"/>
              <a:t>Do you have Diabetes? </a:t>
            </a:r>
            <a:endParaRPr lang="ja-JP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75427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173446"/>
            <a:ext cx="1151945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4 : Innovation in AI</a:t>
            </a:r>
            <a:endParaRPr lang="ja-JP" altLang="ja-JP" sz="3600" dirty="0"/>
          </a:p>
          <a:p>
            <a:r>
              <a:rPr lang="en-US" altLang="ja-JP" sz="3600" b="1" dirty="0"/>
              <a:t>1. AI innovations are powerful.</a:t>
            </a:r>
            <a:endParaRPr lang="ja-JP" altLang="ja-JP" sz="3600" dirty="0"/>
          </a:p>
          <a:p>
            <a:r>
              <a:rPr lang="en-US" altLang="ja-JP" sz="3600" b="1" dirty="0"/>
              <a:t>2. AI is highly cost-effective.</a:t>
            </a:r>
            <a:endParaRPr lang="ja-JP" altLang="ja-JP" sz="3600" dirty="0"/>
          </a:p>
          <a:p>
            <a:r>
              <a:rPr lang="en-US" altLang="ja-JP" sz="3600" b="1" dirty="0"/>
              <a:t>3. AI speaks a so-called universal language</a:t>
            </a:r>
            <a:endParaRPr lang="ja-JP" altLang="ja-JP" sz="3600" dirty="0"/>
          </a:p>
          <a:p>
            <a:r>
              <a:rPr lang="en-US" altLang="ja-JP" sz="3600" b="1" dirty="0"/>
              <a:t> </a:t>
            </a:r>
            <a:endParaRPr lang="ja-JP" altLang="ja-JP" sz="3600" dirty="0"/>
          </a:p>
          <a:p>
            <a:r>
              <a:rPr lang="en-US" altLang="ja-JP" sz="3600" b="1" dirty="0"/>
              <a:t>STRATEGIES</a:t>
            </a:r>
            <a:endParaRPr lang="ja-JP" altLang="ja-JP" sz="3600" dirty="0"/>
          </a:p>
          <a:p>
            <a:r>
              <a:rPr lang="ja-JP" altLang="ja-JP" sz="3600" b="1" dirty="0"/>
              <a:t>・</a:t>
            </a:r>
            <a:r>
              <a:rPr lang="en-US" altLang="ja-JP" sz="3600" b="1" dirty="0"/>
              <a:t>Speak to the AI on your mobile phone or personal </a:t>
            </a:r>
          </a:p>
          <a:p>
            <a:r>
              <a:rPr lang="en-US" altLang="ja-JP" sz="3600" b="1" dirty="0"/>
              <a:t>  computer and experience how comfortable it is to use.</a:t>
            </a:r>
            <a:endParaRPr lang="ja-JP" altLang="ja-JP" sz="3600" dirty="0"/>
          </a:p>
          <a:p>
            <a:r>
              <a:rPr lang="ja-JP" altLang="ja-JP" sz="3600" b="1" dirty="0"/>
              <a:t>・</a:t>
            </a:r>
            <a:r>
              <a:rPr lang="en-US" altLang="ja-JP" sz="3600" b="1" dirty="0"/>
              <a:t>Foster human creativity and growth while using AI.</a:t>
            </a:r>
            <a:endParaRPr lang="ja-JP" altLang="ja-JP" sz="3600" dirty="0"/>
          </a:p>
          <a:p>
            <a:r>
              <a:rPr lang="ja-JP" altLang="ja-JP" sz="3600" b="1" dirty="0"/>
              <a:t>・</a:t>
            </a:r>
            <a:r>
              <a:rPr lang="en-US" altLang="ja-JP" sz="3600" b="1" dirty="0"/>
              <a:t>If AI ends up doing everything for us.</a:t>
            </a:r>
            <a:endParaRPr lang="ja-JP" altLang="ja-JP" sz="3600" dirty="0"/>
          </a:p>
          <a:p>
            <a:r>
              <a:rPr lang="ja-JP" altLang="ja-JP" sz="3600" b="1" dirty="0"/>
              <a:t>・</a:t>
            </a:r>
            <a:r>
              <a:rPr lang="en-US" altLang="ja-JP" sz="3600" b="1" dirty="0"/>
              <a:t>AI should be used as a supporter, partner, or copilot.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4471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58417" y="213203"/>
            <a:ext cx="1151945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5 : Becoming Comfortable with AI</a:t>
            </a:r>
            <a:endParaRPr lang="ja-JP" altLang="ja-JP" sz="3600" dirty="0"/>
          </a:p>
          <a:p>
            <a:r>
              <a:rPr lang="en-US" altLang="ja-JP" sz="3200" b="1" dirty="0"/>
              <a:t>1. Experience the comfort of voice-based interactive dialogue with </a:t>
            </a:r>
          </a:p>
          <a:p>
            <a:r>
              <a:rPr lang="en-US" altLang="ja-JP" sz="3200" b="1" dirty="0"/>
              <a:t>    AI</a:t>
            </a:r>
            <a:endParaRPr lang="ja-JP" altLang="ja-JP" sz="3200" dirty="0"/>
          </a:p>
          <a:p>
            <a:r>
              <a:rPr lang="en-US" altLang="ja-JP" sz="3200" b="1" dirty="0"/>
              <a:t>2. Start by talking in Japanese. </a:t>
            </a:r>
            <a:endParaRPr lang="ja-JP" altLang="ja-JP" sz="3200" dirty="0"/>
          </a:p>
          <a:p>
            <a:r>
              <a:rPr lang="en-US" altLang="ja-JP" sz="3200" b="1" dirty="0"/>
              <a:t>3. Gradually transition to simple English dialogue, the shorter, the </a:t>
            </a:r>
          </a:p>
          <a:p>
            <a:r>
              <a:rPr lang="en-US" altLang="ja-JP" sz="3200" b="1" dirty="0"/>
              <a:t>     better.</a:t>
            </a:r>
            <a:endParaRPr lang="ja-JP" altLang="ja-JP" sz="3200" dirty="0"/>
          </a:p>
          <a:p>
            <a:r>
              <a:rPr lang="en-US" altLang="ja-JP" sz="3200" b="1" dirty="0"/>
              <a:t> </a:t>
            </a:r>
            <a:endParaRPr lang="ja-JP" altLang="ja-JP" sz="3200" dirty="0"/>
          </a:p>
          <a:p>
            <a:r>
              <a:rPr lang="en-US" altLang="ja-JP" sz="3200" b="1" dirty="0"/>
              <a:t>STRATEGIES</a:t>
            </a:r>
            <a:endParaRPr lang="ja-JP" altLang="ja-JP" sz="3200" dirty="0"/>
          </a:p>
          <a:p>
            <a:r>
              <a:rPr lang="en-US" altLang="ja-JP" sz="3200" b="1" dirty="0"/>
              <a:t>  Try translating short Japanese sentences into English using AI.</a:t>
            </a:r>
            <a:endParaRPr lang="ja-JP" altLang="ja-JP" sz="3200" dirty="0"/>
          </a:p>
          <a:p>
            <a:r>
              <a:rPr lang="en-US" altLang="ja-JP" sz="3200" b="1" dirty="0"/>
              <a:t>  </a:t>
            </a:r>
            <a:r>
              <a:rPr lang="ja-JP" altLang="ja-JP" sz="3200" b="1" dirty="0"/>
              <a:t>これなんていうの？</a:t>
            </a:r>
            <a:r>
              <a:rPr lang="en-US" altLang="ja-JP" sz="3200" b="1" dirty="0"/>
              <a:t>                    What do you call this?</a:t>
            </a:r>
            <a:endParaRPr lang="ja-JP" altLang="ja-JP" sz="3200" dirty="0"/>
          </a:p>
          <a:p>
            <a:r>
              <a:rPr lang="en-US" altLang="ja-JP" sz="3200" b="1" dirty="0"/>
              <a:t>  </a:t>
            </a:r>
            <a:r>
              <a:rPr lang="ja-JP" altLang="ja-JP" sz="3200" b="1" dirty="0"/>
              <a:t>もう一回言って。</a:t>
            </a:r>
            <a:r>
              <a:rPr lang="en-US" altLang="ja-JP" sz="3200" b="1" dirty="0"/>
              <a:t>                          Could you say that again?</a:t>
            </a:r>
            <a:endParaRPr lang="ja-JP" altLang="ja-JP" sz="3200" dirty="0"/>
          </a:p>
          <a:p>
            <a:r>
              <a:rPr lang="en-US" altLang="ja-JP" sz="3200" b="1" dirty="0"/>
              <a:t>  </a:t>
            </a:r>
            <a:r>
              <a:rPr lang="ja-JP" altLang="ja-JP" sz="3200" b="1" dirty="0"/>
              <a:t>もっと分かりやすく言って。 </a:t>
            </a:r>
            <a:r>
              <a:rPr lang="en-US" altLang="ja-JP" sz="3200" b="1" dirty="0"/>
              <a:t>       Could you say it in a simpler way?</a:t>
            </a:r>
            <a:endParaRPr lang="ja-JP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288267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像 4" descr="ライト スポット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23140"/>
            <a:ext cx="12191980" cy="685799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700318-8F32-4EBB-BFDE-388709CBD953}"/>
              </a:ext>
            </a:extLst>
          </p:cNvPr>
          <p:cNvSpPr txBox="1"/>
          <p:nvPr/>
        </p:nvSpPr>
        <p:spPr>
          <a:xfrm>
            <a:off x="246821" y="188844"/>
            <a:ext cx="1151945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/>
              <a:t>Protocol 6 : Dialogue-Based Learning with AI</a:t>
            </a:r>
            <a:endParaRPr lang="ja-JP" altLang="ja-JP" sz="3600" dirty="0"/>
          </a:p>
          <a:p>
            <a:r>
              <a:rPr lang="en-US" altLang="ja-JP" sz="2800" b="1" dirty="0"/>
              <a:t>1. Quick back and forth chats in English with AI                                                              </a:t>
            </a:r>
            <a:endParaRPr lang="ja-JP" altLang="ja-JP" sz="2800" dirty="0"/>
          </a:p>
          <a:p>
            <a:r>
              <a:rPr lang="en-US" altLang="ja-JP" sz="2800" b="1" dirty="0"/>
              <a:t>2. Gradually, we can have longer conversations </a:t>
            </a:r>
            <a:endParaRPr lang="ja-JP" altLang="ja-JP" sz="2800" dirty="0"/>
          </a:p>
          <a:p>
            <a:r>
              <a:rPr lang="en-US" altLang="ja-JP" sz="2800" b="1" dirty="0"/>
              <a:t> </a:t>
            </a:r>
            <a:endParaRPr lang="ja-JP" altLang="ja-JP" sz="2800" dirty="0"/>
          </a:p>
          <a:p>
            <a:r>
              <a:rPr lang="en-US" altLang="ja-JP" sz="2800" b="1" dirty="0"/>
              <a:t>STRATEGIES</a:t>
            </a:r>
            <a:endParaRPr lang="ja-JP" altLang="ja-JP" sz="2800" dirty="0"/>
          </a:p>
          <a:p>
            <a:r>
              <a:rPr lang="en-US" altLang="ja-JP" sz="2800" b="1" dirty="0"/>
              <a:t>You can set the tone by using words like “concisely” or “briefly” to get used to interacting with AI.  </a:t>
            </a:r>
            <a:endParaRPr lang="ja-JP" altLang="ja-JP" sz="2800" dirty="0"/>
          </a:p>
          <a:p>
            <a:r>
              <a:rPr lang="en-US" altLang="ja-JP" sz="2800" b="1" dirty="0"/>
              <a:t>Foe examples :</a:t>
            </a:r>
            <a:endParaRPr lang="ja-JP" altLang="ja-JP" sz="2800" dirty="0"/>
          </a:p>
          <a:p>
            <a:r>
              <a:rPr lang="en-US" altLang="ja-JP" sz="2800" b="1" dirty="0"/>
              <a:t>“</a:t>
            </a:r>
            <a:r>
              <a:rPr lang="ja-JP" altLang="ja-JP" sz="2800" b="1" dirty="0"/>
              <a:t>貧血の症状について簡単に教えて、</a:t>
            </a:r>
            <a:r>
              <a:rPr lang="en-US" altLang="ja-JP" sz="2800" b="1" dirty="0"/>
              <a:t>AI”</a:t>
            </a:r>
            <a:endParaRPr lang="ja-JP" altLang="ja-JP" sz="2800" dirty="0"/>
          </a:p>
          <a:p>
            <a:r>
              <a:rPr lang="en-US" altLang="ja-JP" sz="2800" b="1" dirty="0"/>
              <a:t>“AI, please briefly tell me about the symptoms of anemia.”</a:t>
            </a:r>
            <a:endParaRPr lang="ja-JP" altLang="ja-JP" sz="2800" dirty="0"/>
          </a:p>
          <a:p>
            <a:r>
              <a:rPr lang="en-US" altLang="ja-JP" sz="2800" b="1" dirty="0"/>
              <a:t>“</a:t>
            </a:r>
            <a:r>
              <a:rPr lang="ja-JP" altLang="ja-JP" sz="2800" b="1" dirty="0"/>
              <a:t>貧血の原因について簡潔に教えて、</a:t>
            </a:r>
            <a:r>
              <a:rPr lang="en-US" altLang="ja-JP" sz="2800" b="1" dirty="0"/>
              <a:t>AI”</a:t>
            </a:r>
            <a:endParaRPr lang="ja-JP" altLang="ja-JP" sz="2800" dirty="0"/>
          </a:p>
          <a:p>
            <a:r>
              <a:rPr lang="en-US" altLang="ja-JP" sz="2800" b="1" dirty="0"/>
              <a:t>“AI, please tell me concisely about the causes of anemia.”</a:t>
            </a:r>
            <a:endParaRPr lang="ja-JP" altLang="ja-JP" sz="2800" dirty="0"/>
          </a:p>
          <a:p>
            <a:endParaRPr lang="en-US" altLang="ja-JP" sz="2800" b="1" dirty="0"/>
          </a:p>
          <a:p>
            <a:r>
              <a:rPr lang="en-US" altLang="ja-JP" sz="2800" b="1" dirty="0"/>
              <a:t>You can naturally transition into deeper discussion.</a:t>
            </a:r>
            <a:endParaRPr lang="ja-JP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932417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10845B-7F19-4A9A-BEE4-BEF0501E1A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F1DF1E-36E3-406C-8CF7-DB13BB6470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5274BF-C111-4B7A-8D90-F7666D37C131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16c05727-aa75-4e4a-9b5f-8a80a1165891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将来のデザイン</Template>
  <TotalTime>0</TotalTime>
  <Words>1230</Words>
  <Application>Microsoft Office PowerPoint</Application>
  <PresentationFormat>ワイド画面</PresentationFormat>
  <Paragraphs>154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Meiryo UI</vt:lpstr>
      <vt:lpstr>ＭＳ Ｐゴシック</vt:lpstr>
      <vt:lpstr>Arial</vt:lpstr>
      <vt:lpstr>Calibri</vt:lpstr>
      <vt:lpstr>天空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2026-01-14T02:11:25Z</dcterms:created>
  <dcterms:modified xsi:type="dcterms:W3CDTF">2026-06-21T05:56:59Z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