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Inter SemiBold"/>
      <p:regular r:id="rId22"/>
      <p:bold r:id="rId23"/>
      <p:italic r:id="rId24"/>
      <p:boldItalic r:id="rId25"/>
    </p:embeddedFont>
    <p:embeddedFont>
      <p:font typeface="Inter Light"/>
      <p:regular r:id="rId26"/>
      <p:bold r:id="rId27"/>
      <p:italic r:id="rId28"/>
      <p:boldItalic r:id="rId29"/>
    </p:embeddedFont>
    <p:embeddedFont>
      <p:font typeface="Inter"/>
      <p:regular r:id="rId30"/>
      <p:bold r:id="rId31"/>
      <p:italic r:id="rId32"/>
      <p:boldItalic r:id="rId33"/>
    </p:embeddedFont>
    <p:embeddedFont>
      <p:font typeface="Old Standard TT"/>
      <p:regular r:id="rId34"/>
      <p:bold r:id="rId35"/>
      <p: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InterSemiBold-regular.fntdata"/><Relationship Id="rId21" Type="http://schemas.openxmlformats.org/officeDocument/2006/relationships/slide" Target="slides/slide16.xml"/><Relationship Id="rId24" Type="http://schemas.openxmlformats.org/officeDocument/2006/relationships/font" Target="fonts/InterSemiBold-italic.fntdata"/><Relationship Id="rId23" Type="http://schemas.openxmlformats.org/officeDocument/2006/relationships/font" Target="fonts/InterSemiBold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InterLight-regular.fntdata"/><Relationship Id="rId25" Type="http://schemas.openxmlformats.org/officeDocument/2006/relationships/font" Target="fonts/InterSemiBold-boldItalic.fntdata"/><Relationship Id="rId28" Type="http://schemas.openxmlformats.org/officeDocument/2006/relationships/font" Target="fonts/InterLight-italic.fntdata"/><Relationship Id="rId27" Type="http://schemas.openxmlformats.org/officeDocument/2006/relationships/font" Target="fonts/InterLigh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InterLight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Inter-bold.fntdata"/><Relationship Id="rId30" Type="http://schemas.openxmlformats.org/officeDocument/2006/relationships/font" Target="fonts/Inter-regular.fntdata"/><Relationship Id="rId11" Type="http://schemas.openxmlformats.org/officeDocument/2006/relationships/slide" Target="slides/slide6.xml"/><Relationship Id="rId33" Type="http://schemas.openxmlformats.org/officeDocument/2006/relationships/font" Target="fonts/Inter-boldItalic.fntdata"/><Relationship Id="rId10" Type="http://schemas.openxmlformats.org/officeDocument/2006/relationships/slide" Target="slides/slide5.xml"/><Relationship Id="rId32" Type="http://schemas.openxmlformats.org/officeDocument/2006/relationships/font" Target="fonts/Inter-italic.fntdata"/><Relationship Id="rId13" Type="http://schemas.openxmlformats.org/officeDocument/2006/relationships/slide" Target="slides/slide8.xml"/><Relationship Id="rId35" Type="http://schemas.openxmlformats.org/officeDocument/2006/relationships/font" Target="fonts/OldStandardTT-bold.fntdata"/><Relationship Id="rId12" Type="http://schemas.openxmlformats.org/officeDocument/2006/relationships/slide" Target="slides/slide7.xml"/><Relationship Id="rId34" Type="http://schemas.openxmlformats.org/officeDocument/2006/relationships/font" Target="fonts/OldStandardTT-regular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OldStandardTT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e45f81d289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e45f81d28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e4aa3b306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e4aa3b306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e45f81d289_0_4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e45f81d289_0_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e45f81d289_0_7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e45f81d289_0_7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e45f81d289_0_7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e45f81d289_0_7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e45f81d289_0_8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3e45f81d289_0_8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e45f81d289_0_9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e45f81d289_0_9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e45f81d289_0_8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e45f81d289_0_8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e4aa3b306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e4aa3b306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e45f81d289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e45f81d289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e45f81d289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e45f81d289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e45f81d289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e45f81d289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e45f81d289_0_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e45f81d289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e45f81d289_0_3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e45f81d289_0_3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e45f81d289_0_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e45f81d289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e45f81d289_0_4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e45f81d289_0_4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/ Divider">
  <p:cSld name="TITLE_AND_BODY_1">
    <p:bg>
      <p:bgPr>
        <a:solidFill>
          <a:schemeClr val="dk2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Google Shape;51;p13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" name="Google Shape;52;p13"/>
          <p:cNvSpPr txBox="1"/>
          <p:nvPr>
            <p:ph type="title"/>
          </p:nvPr>
        </p:nvSpPr>
        <p:spPr>
          <a:xfrm>
            <a:off x="420875" y="1552350"/>
            <a:ext cx="6231300" cy="168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sz="6000">
                <a:solidFill>
                  <a:schemeClr val="lt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title"/>
          </p:nvPr>
        </p:nvSpPr>
        <p:spPr>
          <a:xfrm>
            <a:off x="472350" y="3144800"/>
            <a:ext cx="29655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b="0"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54" name="Google Shape;54;p13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353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/ Divider 2">
  <p:cSld name="TITLE_AND_BODY_3">
    <p:bg>
      <p:bgPr>
        <a:solidFill>
          <a:schemeClr val="dk2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Google Shape;58;p14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9" name="Google Shape;59;p14"/>
          <p:cNvSpPr txBox="1"/>
          <p:nvPr>
            <p:ph type="title"/>
          </p:nvPr>
        </p:nvSpPr>
        <p:spPr>
          <a:xfrm>
            <a:off x="420875" y="1552350"/>
            <a:ext cx="6231300" cy="168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sz="6000">
                <a:solidFill>
                  <a:schemeClr val="lt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2" type="title"/>
          </p:nvPr>
        </p:nvSpPr>
        <p:spPr>
          <a:xfrm>
            <a:off x="472350" y="3144800"/>
            <a:ext cx="29655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b="0"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61" name="Google Shape;61;p14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" name="Google Shape;63;p14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353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9.pn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Relationship Id="rId4" Type="http://schemas.openxmlformats.org/officeDocument/2006/relationships/image" Target="../media/image2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gif"/><Relationship Id="rId4" Type="http://schemas.openxmlformats.org/officeDocument/2006/relationships/image" Target="../media/image1.jpg"/><Relationship Id="rId5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10.jpg"/><Relationship Id="rId5" Type="http://schemas.openxmlformats.org/officeDocument/2006/relationships/image" Target="../media/image2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2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Relationship Id="rId4" Type="http://schemas.openxmlformats.org/officeDocument/2006/relationships/image" Target="../media/image3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image" Target="../media/image14.png"/><Relationship Id="rId6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ctrTitle"/>
          </p:nvPr>
        </p:nvSpPr>
        <p:spPr>
          <a:xfrm>
            <a:off x="311700" y="737700"/>
            <a:ext cx="8520600" cy="114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60" u="sng">
                <a:solidFill>
                  <a:srgbClr val="FFFF00"/>
                </a:solidFill>
              </a:rPr>
              <a:t>Characterisation</a:t>
            </a:r>
            <a:r>
              <a:rPr lang="en" sz="3360" u="sng">
                <a:solidFill>
                  <a:srgbClr val="FFFF00"/>
                </a:solidFill>
              </a:rPr>
              <a:t> of Type Ibn Supernovae using Zwicky Transient Facility data</a:t>
            </a:r>
            <a:endParaRPr sz="3360" u="sng">
              <a:solidFill>
                <a:srgbClr val="FFFF00"/>
              </a:solidFill>
            </a:endParaRPr>
          </a:p>
        </p:txBody>
      </p:sp>
      <p:sp>
        <p:nvSpPr>
          <p:cNvPr id="69" name="Google Shape;69;p15"/>
          <p:cNvSpPr txBox="1"/>
          <p:nvPr>
            <p:ph idx="1" type="subTitle"/>
          </p:nvPr>
        </p:nvSpPr>
        <p:spPr>
          <a:xfrm>
            <a:off x="4382800" y="4679000"/>
            <a:ext cx="4551900" cy="32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dazzling collection of supernova host galaxies! Courtesy : STSCI</a:t>
            </a:r>
            <a:endParaRPr/>
          </a:p>
        </p:txBody>
      </p:sp>
      <p:sp>
        <p:nvSpPr>
          <p:cNvPr id="70" name="Google Shape;70;p15"/>
          <p:cNvSpPr txBox="1"/>
          <p:nvPr/>
        </p:nvSpPr>
        <p:spPr>
          <a:xfrm>
            <a:off x="6041925" y="2300900"/>
            <a:ext cx="2950800" cy="12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</a:rPr>
              <a:t>Anjasha Gangopadhyay</a:t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</a:rPr>
              <a:t>Postdoctoral Fellow</a:t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</a:rPr>
              <a:t>Oskar Klein Center</a:t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</a:rPr>
              <a:t>Stockholm University</a:t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</a:rPr>
              <a:t>Sweden</a:t>
            </a:r>
            <a:endParaRPr>
              <a:solidFill>
                <a:schemeClr val="accent6"/>
              </a:solidFill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2900" y="2950850"/>
            <a:ext cx="1350475" cy="135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34775" y="2950850"/>
            <a:ext cx="1350475" cy="135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 title="Screenshot 2026-05-24 at 5.05.47 PM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96650" y="2984775"/>
            <a:ext cx="2049175" cy="131655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5837425" y="3622900"/>
            <a:ext cx="30972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</a:rPr>
              <a:t> In collaboration with Jesper Sollerman et al., On behalf of the ZTF collaboration</a:t>
            </a:r>
            <a:endParaRPr sz="1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 txBox="1"/>
          <p:nvPr>
            <p:ph type="title"/>
          </p:nvPr>
        </p:nvSpPr>
        <p:spPr>
          <a:xfrm>
            <a:off x="311700" y="103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Classification as a SNe Ibn?:</a:t>
            </a:r>
            <a:endParaRPr u="sng"/>
          </a:p>
        </p:txBody>
      </p:sp>
      <p:sp>
        <p:nvSpPr>
          <p:cNvPr id="165" name="Google Shape;165;p24"/>
          <p:cNvSpPr txBox="1"/>
          <p:nvPr>
            <p:ph idx="1" type="body"/>
          </p:nvPr>
        </p:nvSpPr>
        <p:spPr>
          <a:xfrm>
            <a:off x="6286400" y="745075"/>
            <a:ext cx="2713200" cy="421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- </a:t>
            </a:r>
            <a:r>
              <a:rPr lang="en">
                <a:solidFill>
                  <a:srgbClr val="0000FF"/>
                </a:solidFill>
              </a:rPr>
              <a:t>Narrow component: </a:t>
            </a:r>
            <a:r>
              <a:rPr lang="en"/>
              <a:t>median FWHM = 1174 km/s (+818 / −281) → slow, dense CSM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- </a:t>
            </a:r>
            <a:r>
              <a:rPr lang="en">
                <a:solidFill>
                  <a:srgbClr val="0000FF"/>
                </a:solidFill>
              </a:rPr>
              <a:t>Broad component: </a:t>
            </a:r>
            <a:r>
              <a:rPr lang="en"/>
              <a:t>median FWHM = 5191 km/s (+343 / −1890) → fast ejecta /high-velocity CSM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  -Dashed line at </a:t>
            </a:r>
            <a:r>
              <a:rPr b="1" lang="en" u="sng">
                <a:solidFill>
                  <a:srgbClr val="FF0000"/>
                </a:solidFill>
              </a:rPr>
              <a:t>2717 km/s</a:t>
            </a:r>
            <a:r>
              <a:rPr lang="en"/>
              <a:t> = KDE crossover boundary separating the two populations, </a:t>
            </a:r>
            <a:r>
              <a:rPr b="1" lang="en">
                <a:solidFill>
                  <a:srgbClr val="0000FF"/>
                </a:solidFill>
              </a:rPr>
              <a:t>a SN~Ibn!!!</a:t>
            </a:r>
            <a:endParaRPr b="1">
              <a:solidFill>
                <a:srgbClr val="0000FF"/>
              </a:solidFill>
            </a:endParaRPr>
          </a:p>
        </p:txBody>
      </p:sp>
      <p:pic>
        <p:nvPicPr>
          <p:cNvPr id="166" name="Google Shape;166;p24" title="He5876_narrow_broad_fwhm_combine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326" y="745075"/>
            <a:ext cx="5890677" cy="439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"/>
          <p:cNvSpPr txBox="1"/>
          <p:nvPr>
            <p:ph type="title"/>
          </p:nvPr>
        </p:nvSpPr>
        <p:spPr>
          <a:xfrm>
            <a:off x="311700" y="113175"/>
            <a:ext cx="2070600" cy="10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Modelling the data:</a:t>
            </a:r>
            <a:endParaRPr u="sng"/>
          </a:p>
        </p:txBody>
      </p:sp>
      <p:pic>
        <p:nvPicPr>
          <p:cNvPr id="172" name="Google Shape;172;p25" title="Screenshot 2025-04-16 at 12.21.21 AM.png"/>
          <p:cNvPicPr preferRelativeResize="0"/>
          <p:nvPr/>
        </p:nvPicPr>
        <p:blipFill rotWithShape="1">
          <a:blip r:embed="rId3">
            <a:alphaModFix/>
          </a:blip>
          <a:srcRect b="0" l="6573" r="6137" t="0"/>
          <a:stretch/>
        </p:blipFill>
        <p:spPr>
          <a:xfrm>
            <a:off x="2587375" y="0"/>
            <a:ext cx="638302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5" title="23xgo_csm_ni_160425_corner.pn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400" y="0"/>
            <a:ext cx="51435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/>
          <p:nvPr/>
        </p:nvSpPr>
        <p:spPr>
          <a:xfrm>
            <a:off x="1923700" y="1436675"/>
            <a:ext cx="5133600" cy="1135200"/>
          </a:xfrm>
          <a:prstGeom prst="rect">
            <a:avLst/>
          </a:prstGeom>
          <a:gradFill>
            <a:gsLst>
              <a:gs pos="0">
                <a:srgbClr val="DDDDDD"/>
              </a:gs>
              <a:gs pos="100000">
                <a:srgbClr val="919191"/>
              </a:gs>
            </a:gsLst>
            <a:lin ang="5400012" scaled="0"/>
          </a:gra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Very </a:t>
            </a:r>
            <a:r>
              <a:rPr lang="en" sz="1800">
                <a:solidFill>
                  <a:srgbClr val="0000FF"/>
                </a:solidFill>
              </a:rPr>
              <a:t>low Ni mass</a:t>
            </a:r>
            <a:r>
              <a:rPr lang="en" sz="1800">
                <a:solidFill>
                  <a:schemeClr val="dk2"/>
                </a:solidFill>
              </a:rPr>
              <a:t>, </a:t>
            </a:r>
            <a:r>
              <a:rPr lang="en" sz="1800">
                <a:solidFill>
                  <a:srgbClr val="0000FF"/>
                </a:solidFill>
              </a:rPr>
              <a:t>low ejecta masses</a:t>
            </a:r>
            <a:r>
              <a:rPr lang="en" sz="1800">
                <a:solidFill>
                  <a:schemeClr val="dk2"/>
                </a:solidFill>
              </a:rPr>
              <a:t> and </a:t>
            </a:r>
            <a:r>
              <a:rPr lang="en" sz="1800">
                <a:solidFill>
                  <a:srgbClr val="0000FF"/>
                </a:solidFill>
              </a:rPr>
              <a:t>low circumstellar material masses</a:t>
            </a:r>
            <a:r>
              <a:rPr lang="en" sz="1800">
                <a:solidFill>
                  <a:schemeClr val="dk2"/>
                </a:solidFill>
              </a:rPr>
              <a:t> as well… then what are the stars which give rise to this??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/>
          <p:nvPr>
            <p:ph type="title"/>
          </p:nvPr>
        </p:nvSpPr>
        <p:spPr>
          <a:xfrm>
            <a:off x="311700" y="54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Progenitor stars?</a:t>
            </a:r>
            <a:endParaRPr u="sng"/>
          </a:p>
        </p:txBody>
      </p:sp>
      <p:sp>
        <p:nvSpPr>
          <p:cNvPr id="180" name="Google Shape;180;p26"/>
          <p:cNvSpPr txBox="1"/>
          <p:nvPr>
            <p:ph idx="1" type="body"/>
          </p:nvPr>
        </p:nvSpPr>
        <p:spPr>
          <a:xfrm>
            <a:off x="311700" y="627325"/>
            <a:ext cx="8520600" cy="44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1" name="Google Shape;181;p26" title="evolution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700" y="693700"/>
            <a:ext cx="8580600" cy="4401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2" name="Google Shape;182;p26"/>
          <p:cNvCxnSpPr/>
          <p:nvPr/>
        </p:nvCxnSpPr>
        <p:spPr>
          <a:xfrm>
            <a:off x="4929750" y="1368350"/>
            <a:ext cx="1600800" cy="1181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26"/>
          <p:cNvCxnSpPr/>
          <p:nvPr/>
        </p:nvCxnSpPr>
        <p:spPr>
          <a:xfrm flipH="1" rot="10800000">
            <a:off x="5085925" y="1241650"/>
            <a:ext cx="1053900" cy="1493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26"/>
          <p:cNvCxnSpPr/>
          <p:nvPr/>
        </p:nvCxnSpPr>
        <p:spPr>
          <a:xfrm>
            <a:off x="7808950" y="1436675"/>
            <a:ext cx="907800" cy="10833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5" name="Google Shape;185;p26"/>
          <p:cNvCxnSpPr/>
          <p:nvPr/>
        </p:nvCxnSpPr>
        <p:spPr>
          <a:xfrm flipH="1">
            <a:off x="7721100" y="1397625"/>
            <a:ext cx="878400" cy="1386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6" name="Google Shape;186;p26"/>
          <p:cNvCxnSpPr/>
          <p:nvPr/>
        </p:nvCxnSpPr>
        <p:spPr>
          <a:xfrm>
            <a:off x="3192475" y="3466750"/>
            <a:ext cx="1112700" cy="11517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7" name="Google Shape;187;p26"/>
          <p:cNvCxnSpPr/>
          <p:nvPr/>
        </p:nvCxnSpPr>
        <p:spPr>
          <a:xfrm flipH="1">
            <a:off x="3182675" y="3271550"/>
            <a:ext cx="985800" cy="15225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8" name="Google Shape;188;p26"/>
          <p:cNvSpPr txBox="1"/>
          <p:nvPr/>
        </p:nvSpPr>
        <p:spPr>
          <a:xfrm>
            <a:off x="2997275" y="2851850"/>
            <a:ext cx="1220100" cy="3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Wolf-Rayet stars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7"/>
          <p:cNvSpPr txBox="1"/>
          <p:nvPr>
            <p:ph type="title"/>
          </p:nvPr>
        </p:nvSpPr>
        <p:spPr>
          <a:xfrm>
            <a:off x="420875" y="1552350"/>
            <a:ext cx="6231300" cy="168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7"/>
          <p:cNvSpPr txBox="1"/>
          <p:nvPr>
            <p:ph idx="2" type="title"/>
          </p:nvPr>
        </p:nvSpPr>
        <p:spPr>
          <a:xfrm>
            <a:off x="114625" y="222600"/>
            <a:ext cx="1746000" cy="104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-33147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u="sng">
                <a:solidFill>
                  <a:schemeClr val="dk1"/>
                </a:solidFill>
              </a:rPr>
              <a:t>Spectral </a:t>
            </a:r>
            <a:r>
              <a:rPr lang="en" u="sng">
                <a:solidFill>
                  <a:schemeClr val="dk1"/>
                </a:solidFill>
              </a:rPr>
              <a:t>Ibn models on SN 2023xgo:</a:t>
            </a:r>
            <a:endParaRPr u="sng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95" name="Google Shape;19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0600" y="76200"/>
            <a:ext cx="7505700" cy="499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7"/>
          <p:cNvSpPr txBox="1"/>
          <p:nvPr/>
        </p:nvSpPr>
        <p:spPr>
          <a:xfrm>
            <a:off x="127200" y="1335550"/>
            <a:ext cx="1884000" cy="1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Matched the nebular phase spectrum. Non-LTE radiative transfer calculations from HERACLES.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Low mass He stars in binary companionship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7" name="Google Shape;197;p27"/>
          <p:cNvSpPr txBox="1"/>
          <p:nvPr/>
        </p:nvSpPr>
        <p:spPr>
          <a:xfrm>
            <a:off x="311475" y="4571000"/>
            <a:ext cx="4848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Gangopadhyay, Sollerman et al. 2026, MNRAS</a:t>
            </a:r>
            <a:endParaRPr sz="1300">
              <a:solidFill>
                <a:schemeClr val="dk2"/>
              </a:solidFill>
            </a:endParaRPr>
          </a:p>
        </p:txBody>
      </p:sp>
      <p:sp>
        <p:nvSpPr>
          <p:cNvPr id="198" name="Google Shape;198;p27"/>
          <p:cNvSpPr txBox="1"/>
          <p:nvPr/>
        </p:nvSpPr>
        <p:spPr>
          <a:xfrm>
            <a:off x="3880775" y="4789925"/>
            <a:ext cx="3822000" cy="1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See also Wang, Goel, Dessert et al. 2024</a:t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199" name="Google Shape;199;p27"/>
          <p:cNvSpPr txBox="1"/>
          <p:nvPr/>
        </p:nvSpPr>
        <p:spPr>
          <a:xfrm>
            <a:off x="1557350" y="2083500"/>
            <a:ext cx="5135100" cy="976500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A6A6A6"/>
              </a:gs>
            </a:gsLst>
            <a:lin ang="5400012" scaled="0"/>
          </a:gra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Low mass He stars in binary companion as possible progenitors!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8"/>
          <p:cNvSpPr txBox="1"/>
          <p:nvPr>
            <p:ph type="title"/>
          </p:nvPr>
        </p:nvSpPr>
        <p:spPr>
          <a:xfrm>
            <a:off x="420875" y="1552350"/>
            <a:ext cx="6231300" cy="168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8"/>
          <p:cNvSpPr txBox="1"/>
          <p:nvPr>
            <p:ph idx="2" type="title"/>
          </p:nvPr>
        </p:nvSpPr>
        <p:spPr>
          <a:xfrm>
            <a:off x="472350" y="3144800"/>
            <a:ext cx="29655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6" name="Google Shape;206;p28" title="Screenshot 2026-05-25 at 10.12.27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425"/>
            <a:ext cx="9144003" cy="4839906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8"/>
          <p:cNvSpPr txBox="1"/>
          <p:nvPr/>
        </p:nvSpPr>
        <p:spPr>
          <a:xfrm>
            <a:off x="7301400" y="44425"/>
            <a:ext cx="1842600" cy="819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Adapted from Eva Laplace’s previous conference talk</a:t>
            </a:r>
            <a:endParaRPr sz="1500">
              <a:solidFill>
                <a:schemeClr val="dk2"/>
              </a:solidFill>
            </a:endParaRPr>
          </a:p>
        </p:txBody>
      </p:sp>
      <p:pic>
        <p:nvPicPr>
          <p:cNvPr id="208" name="Google Shape;208;p28" title="Screenshot 2026-05-25 at 10.13.46 PM.png"/>
          <p:cNvPicPr preferRelativeResize="0"/>
          <p:nvPr/>
        </p:nvPicPr>
        <p:blipFill rotWithShape="1">
          <a:blip r:embed="rId4">
            <a:alphaModFix/>
          </a:blip>
          <a:srcRect b="2236" l="7371" r="3176" t="4593"/>
          <a:stretch/>
        </p:blipFill>
        <p:spPr>
          <a:xfrm>
            <a:off x="2206725" y="638"/>
            <a:ext cx="4840950" cy="479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8"/>
          <p:cNvSpPr txBox="1"/>
          <p:nvPr/>
        </p:nvSpPr>
        <p:spPr>
          <a:xfrm>
            <a:off x="4572000" y="2803050"/>
            <a:ext cx="8847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Ibn/Icn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9"/>
          <p:cNvSpPr txBox="1"/>
          <p:nvPr>
            <p:ph type="title"/>
          </p:nvPr>
        </p:nvSpPr>
        <p:spPr>
          <a:xfrm>
            <a:off x="311700" y="99425"/>
            <a:ext cx="8520600" cy="8700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SN Ibn: PS1-12sk occurring in a elliptical brightest cluster galaxy</a:t>
            </a:r>
            <a:endParaRPr u="sng"/>
          </a:p>
        </p:txBody>
      </p:sp>
      <p:sp>
        <p:nvSpPr>
          <p:cNvPr id="215" name="Google Shape;215;p29"/>
          <p:cNvSpPr txBox="1"/>
          <p:nvPr>
            <p:ph idx="1" type="body"/>
          </p:nvPr>
        </p:nvSpPr>
        <p:spPr>
          <a:xfrm>
            <a:off x="6667500" y="1171600"/>
            <a:ext cx="21648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Search for low-level of star formation undetected by Sanders et al. (HST triggered).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White dwarf binary systems as a possible progenitor channel for SNe Ibn.</a:t>
            </a:r>
            <a:endParaRPr/>
          </a:p>
        </p:txBody>
      </p:sp>
      <p:pic>
        <p:nvPicPr>
          <p:cNvPr id="216" name="Google Shape;216;p29"/>
          <p:cNvPicPr preferRelativeResize="0"/>
          <p:nvPr/>
        </p:nvPicPr>
        <p:blipFill rotWithShape="1">
          <a:blip r:embed="rId3">
            <a:alphaModFix/>
          </a:blip>
          <a:srcRect b="5606" l="23416" r="4423" t="43756"/>
          <a:stretch/>
        </p:blipFill>
        <p:spPr>
          <a:xfrm>
            <a:off x="219150" y="1112675"/>
            <a:ext cx="6338775" cy="3624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0"/>
          <p:cNvSpPr txBox="1"/>
          <p:nvPr>
            <p:ph idx="1" type="body"/>
          </p:nvPr>
        </p:nvSpPr>
        <p:spPr>
          <a:xfrm>
            <a:off x="106775" y="88800"/>
            <a:ext cx="2967000" cy="4842900"/>
          </a:xfrm>
          <a:prstGeom prst="rect">
            <a:avLst/>
          </a:prstGeom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100">
                <a:latin typeface="Arial"/>
                <a:ea typeface="Arial"/>
                <a:cs typeface="Arial"/>
                <a:sym typeface="Arial"/>
              </a:rPr>
              <a:t>Summary of SNe Ibn: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b="1" lang="en" sz="1100">
                <a:latin typeface="Arial"/>
                <a:ea typeface="Arial"/>
                <a:cs typeface="Arial"/>
                <a:sym typeface="Arial"/>
              </a:rPr>
              <a:t>Fast-Evolving Light Curves: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 Rapid rise and decay compared to other supernovae.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b="1" lang="en" sz="1100">
                <a:latin typeface="Arial"/>
                <a:ea typeface="Arial"/>
                <a:cs typeface="Arial"/>
                <a:sym typeface="Arial"/>
              </a:rPr>
              <a:t>Circumstellar Interaction: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 Strong interaction with a helium-rich environment.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b="1" lang="en" sz="1100">
                <a:latin typeface="Arial"/>
                <a:ea typeface="Arial"/>
                <a:cs typeface="Arial"/>
                <a:sym typeface="Arial"/>
              </a:rPr>
              <a:t>Progenitor Candidates: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 Likely linked to Wolf-Rayet stars but not confirmed. Low mass He stars in binary companion.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b="1" lang="en" sz="1100">
                <a:latin typeface="Arial"/>
                <a:ea typeface="Arial"/>
                <a:cs typeface="Arial"/>
                <a:sym typeface="Arial"/>
              </a:rPr>
              <a:t>Spectral Signatures: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 Dominated by helium emission with minimal hydrogen features.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✔ </a:t>
            </a:r>
            <a:r>
              <a:rPr b="1" lang="en" sz="1100">
                <a:latin typeface="Arial"/>
                <a:ea typeface="Arial"/>
                <a:cs typeface="Arial"/>
                <a:sym typeface="Arial"/>
              </a:rPr>
              <a:t>Rare &amp; Diverse: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 Constitute a small fraction of core-collapse SNe but show a wide range of properties.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30"/>
          <p:cNvSpPr txBox="1"/>
          <p:nvPr/>
        </p:nvSpPr>
        <p:spPr>
          <a:xfrm>
            <a:off x="3203575" y="88800"/>
            <a:ext cx="2903100" cy="48429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</a:rPr>
              <a:t>Open Questions:</a:t>
            </a: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❓ </a:t>
            </a:r>
            <a:r>
              <a:rPr b="1" lang="en" sz="1100">
                <a:solidFill>
                  <a:schemeClr val="dk1"/>
                </a:solidFill>
              </a:rPr>
              <a:t>Progenitor Uncertainty:</a:t>
            </a:r>
            <a:r>
              <a:rPr lang="en" sz="1100">
                <a:solidFill>
                  <a:schemeClr val="dk1"/>
                </a:solidFill>
              </a:rPr>
              <a:t> Are all Ibn progenitors Wolf-Rayet stars, or are other channels possible?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❓ </a:t>
            </a:r>
            <a:r>
              <a:rPr b="1" lang="en" sz="1100">
                <a:solidFill>
                  <a:schemeClr val="dk1"/>
                </a:solidFill>
              </a:rPr>
              <a:t>Diversity in Light Curves:</a:t>
            </a:r>
            <a:r>
              <a:rPr lang="en" sz="1100">
                <a:solidFill>
                  <a:schemeClr val="dk1"/>
                </a:solidFill>
              </a:rPr>
              <a:t> What drives the variation in rise times and peak luminosities?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❓ </a:t>
            </a:r>
            <a:r>
              <a:rPr b="1" lang="en" sz="1100">
                <a:solidFill>
                  <a:schemeClr val="dk1"/>
                </a:solidFill>
              </a:rPr>
              <a:t>CSM Properties:</a:t>
            </a:r>
            <a:r>
              <a:rPr lang="en" sz="1100">
                <a:solidFill>
                  <a:schemeClr val="dk1"/>
                </a:solidFill>
              </a:rPr>
              <a:t> What determines the density, structure, and extent of the circumstellar material?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❓ </a:t>
            </a:r>
            <a:r>
              <a:rPr b="1" lang="en" sz="1100">
                <a:solidFill>
                  <a:schemeClr val="dk1"/>
                </a:solidFill>
              </a:rPr>
              <a:t>Explosion Mechanism:</a:t>
            </a:r>
            <a:r>
              <a:rPr lang="en" sz="1100">
                <a:solidFill>
                  <a:schemeClr val="dk1"/>
                </a:solidFill>
              </a:rPr>
              <a:t> How do these SNe relate to other interacting transients like SNe IIn?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❓ </a:t>
            </a:r>
            <a:r>
              <a:rPr b="1" lang="en" sz="1100">
                <a:solidFill>
                  <a:schemeClr val="dk1"/>
                </a:solidFill>
              </a:rPr>
              <a:t>Connection to Other Transients:</a:t>
            </a:r>
            <a:r>
              <a:rPr lang="en" sz="1100">
                <a:solidFill>
                  <a:schemeClr val="dk1"/>
                </a:solidFill>
              </a:rPr>
              <a:t> Could some rapidly evolving transients be extreme cases of SNe Ibn?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223" name="Google Shape;223;p30"/>
          <p:cNvSpPr txBox="1"/>
          <p:nvPr/>
        </p:nvSpPr>
        <p:spPr>
          <a:xfrm>
            <a:off x="6236475" y="88800"/>
            <a:ext cx="2834700" cy="48429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Supernovae Ibn are a window into the late stages of massive star evolution, but many mysteries remain—solving them will advance our understanding of stellar death and transient astrophysics.</a:t>
            </a:r>
            <a:endParaRPr sz="18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6"/>
          <p:cNvSpPr txBox="1"/>
          <p:nvPr>
            <p:ph idx="1" type="subTitle"/>
          </p:nvPr>
        </p:nvSpPr>
        <p:spPr>
          <a:xfrm>
            <a:off x="136600" y="3564350"/>
            <a:ext cx="4848300" cy="145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supernova </a:t>
            </a:r>
            <a:r>
              <a:rPr i="1" lang="en">
                <a:solidFill>
                  <a:srgbClr val="FF0000"/>
                </a:solidFill>
              </a:rPr>
              <a:t>is the violent and luminous death of a star,</a:t>
            </a:r>
            <a:r>
              <a:rPr lang="en"/>
              <a:t> in which stellar material is </a:t>
            </a:r>
            <a:r>
              <a:rPr i="1" lang="en">
                <a:solidFill>
                  <a:srgbClr val="0000FF"/>
                </a:solidFill>
              </a:rPr>
              <a:t>expelled into space at enormous velocities</a:t>
            </a:r>
            <a:r>
              <a:rPr lang="en"/>
              <a:t>, enriching the surrounding medium with freshly synthesized elements and </a:t>
            </a:r>
            <a:r>
              <a:rPr i="1" lang="en">
                <a:solidFill>
                  <a:srgbClr val="0000FF"/>
                </a:solidFill>
              </a:rPr>
              <a:t>shaping the chemical and dynamical evolution of galaxies.</a:t>
            </a:r>
            <a:endParaRPr i="1">
              <a:solidFill>
                <a:srgbClr val="0000FF"/>
              </a:solidFill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594" y="480250"/>
            <a:ext cx="4747105" cy="290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 title="schematic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4998" y="711925"/>
            <a:ext cx="4100451" cy="371965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381625" y="-95150"/>
            <a:ext cx="314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u="sng">
                <a:solidFill>
                  <a:schemeClr val="dk2"/>
                </a:solidFill>
              </a:rPr>
              <a:t>Supernovae:</a:t>
            </a:r>
            <a:endParaRPr sz="2800" u="sng">
              <a:solidFill>
                <a:schemeClr val="dk2"/>
              </a:solidFill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6510875" y="4637925"/>
            <a:ext cx="2478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Chiba et al. 2025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5" name="Google Shape;85;p16" title="ChatGPT Image May 27, 2026, 06_13_52 PM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58875" y="118325"/>
            <a:ext cx="1454101" cy="1454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7651525" y="181500"/>
            <a:ext cx="1396200" cy="864900"/>
          </a:xfrm>
          <a:prstGeom prst="rect">
            <a:avLst/>
          </a:prstGeom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689" u="sng">
                <a:solidFill>
                  <a:srgbClr val="0000FF"/>
                </a:solidFill>
              </a:rPr>
              <a:t>Strong stellar explosions</a:t>
            </a:r>
            <a:endParaRPr sz="1689" u="sng">
              <a:solidFill>
                <a:srgbClr val="0000FF"/>
              </a:solidFill>
            </a:endParaRPr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7651525" y="1165850"/>
            <a:ext cx="1396200" cy="38796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Huge energies!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700"/>
              <a:t>Interact with dense circumstellar medium!</a:t>
            </a:r>
            <a:endParaRPr sz="17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Unknown progenitor systems!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7" title="ChatGPT Image Feb 19, 2026, 11_32_03 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50" y="81100"/>
            <a:ext cx="7505449" cy="500362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7"/>
          <p:cNvSpPr txBox="1"/>
          <p:nvPr/>
        </p:nvSpPr>
        <p:spPr>
          <a:xfrm>
            <a:off x="7769125" y="4741825"/>
            <a:ext cx="1185600" cy="3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Pic -chatgpt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title"/>
          </p:nvPr>
        </p:nvSpPr>
        <p:spPr>
          <a:xfrm>
            <a:off x="311700" y="72125"/>
            <a:ext cx="8520600" cy="6132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The extragalactic transient space: </a:t>
            </a:r>
            <a:endParaRPr u="sng"/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00" y="593450"/>
            <a:ext cx="3913849" cy="43976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8"/>
          <p:cNvSpPr/>
          <p:nvPr/>
        </p:nvSpPr>
        <p:spPr>
          <a:xfrm>
            <a:off x="3386000" y="4252100"/>
            <a:ext cx="401100" cy="3519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8"/>
          <p:cNvSpPr txBox="1"/>
          <p:nvPr/>
        </p:nvSpPr>
        <p:spPr>
          <a:xfrm>
            <a:off x="2976925" y="867250"/>
            <a:ext cx="85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Old Standard TT"/>
                <a:ea typeface="Old Standard TT"/>
                <a:cs typeface="Old Standard TT"/>
                <a:sym typeface="Old Standard TT"/>
              </a:rPr>
              <a:t>Perley et al. 2020</a:t>
            </a:r>
            <a:endParaRPr sz="120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102" name="Google Shape;102;p18"/>
          <p:cNvSpPr/>
          <p:nvPr/>
        </p:nvSpPr>
        <p:spPr>
          <a:xfrm>
            <a:off x="1900650" y="4487100"/>
            <a:ext cx="480000" cy="323400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8"/>
          <p:cNvSpPr/>
          <p:nvPr/>
        </p:nvSpPr>
        <p:spPr>
          <a:xfrm>
            <a:off x="2779700" y="2030413"/>
            <a:ext cx="1007400" cy="876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Icn - narrow C/O</a:t>
            </a:r>
            <a:r>
              <a:rPr lang="en"/>
              <a:t> </a:t>
            </a:r>
            <a:endParaRPr/>
          </a:p>
        </p:txBody>
      </p:sp>
      <p:pic>
        <p:nvPicPr>
          <p:cNvPr id="104" name="Google Shape;104;p18" title="spectra_interactin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08950" y="837725"/>
            <a:ext cx="4882649" cy="4053976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8"/>
          <p:cNvSpPr/>
          <p:nvPr/>
        </p:nvSpPr>
        <p:spPr>
          <a:xfrm>
            <a:off x="4022075" y="2030425"/>
            <a:ext cx="5046000" cy="14070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6" name="Google Shape;106;p18"/>
          <p:cNvCxnSpPr/>
          <p:nvPr/>
        </p:nvCxnSpPr>
        <p:spPr>
          <a:xfrm flipH="1" rot="10800000">
            <a:off x="3719525" y="3261725"/>
            <a:ext cx="468600" cy="8199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3" name="Google Shape;11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4043"/>
            <a:ext cx="9144000" cy="5015413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9"/>
          <p:cNvSpPr txBox="1"/>
          <p:nvPr/>
        </p:nvSpPr>
        <p:spPr>
          <a:xfrm>
            <a:off x="7864500" y="4005125"/>
            <a:ext cx="1048200" cy="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Only 40 SNe Ibn</a:t>
            </a:r>
            <a:endParaRPr sz="1800">
              <a:solidFill>
                <a:schemeClr val="lt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/>
          <p:nvPr>
            <p:ph type="title"/>
          </p:nvPr>
        </p:nvSpPr>
        <p:spPr>
          <a:xfrm>
            <a:off x="5530300" y="1322625"/>
            <a:ext cx="2131200" cy="27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/>
              <a:t>Te</a:t>
            </a:r>
            <a:r>
              <a:rPr lang="en" sz="956" u="sng"/>
              <a:t>lescopes in Palomar</a:t>
            </a:r>
            <a:endParaRPr sz="956" u="sng"/>
          </a:p>
        </p:txBody>
      </p:sp>
      <p:sp>
        <p:nvSpPr>
          <p:cNvPr id="120" name="Google Shape;120;p20"/>
          <p:cNvSpPr txBox="1"/>
          <p:nvPr>
            <p:ph idx="1" type="body"/>
          </p:nvPr>
        </p:nvSpPr>
        <p:spPr>
          <a:xfrm>
            <a:off x="4046100" y="3459625"/>
            <a:ext cx="4545900" cy="1546800"/>
          </a:xfrm>
          <a:prstGeom prst="rect">
            <a:avLst/>
          </a:prstGeom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t/>
            </a:r>
            <a:endParaRPr/>
          </a:p>
        </p:txBody>
      </p:sp>
      <p:pic>
        <p:nvPicPr>
          <p:cNvPr id="121" name="Google Shape;121;p20" title="palomartelescop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5626" y="89888"/>
            <a:ext cx="3717934" cy="2514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0" title="telescope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700" y="89912"/>
            <a:ext cx="3717925" cy="4963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0" title="Screenshot 2026-02-19 at 5.10.31 PM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25626" y="2395800"/>
            <a:ext cx="5236725" cy="2747701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0"/>
          <p:cNvSpPr txBox="1"/>
          <p:nvPr/>
        </p:nvSpPr>
        <p:spPr>
          <a:xfrm>
            <a:off x="7720150" y="0"/>
            <a:ext cx="1254000" cy="20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dk2"/>
                </a:solidFill>
              </a:rPr>
              <a:t>Telescopes</a:t>
            </a:r>
            <a:endParaRPr sz="1600" u="sng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dk2"/>
                </a:solidFill>
              </a:rPr>
              <a:t>which i use:</a:t>
            </a:r>
            <a:endParaRPr sz="1600" u="sng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 u="sng">
              <a:solidFill>
                <a:schemeClr val="dk2"/>
              </a:solidFill>
            </a:endParaRPr>
          </a:p>
        </p:txBody>
      </p:sp>
      <p:sp>
        <p:nvSpPr>
          <p:cNvPr id="125" name="Google Shape;125;p20"/>
          <p:cNvSpPr txBox="1"/>
          <p:nvPr/>
        </p:nvSpPr>
        <p:spPr>
          <a:xfrm>
            <a:off x="7642150" y="640200"/>
            <a:ext cx="1410000" cy="7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1.</a:t>
            </a:r>
            <a:r>
              <a:rPr lang="en" sz="1200">
                <a:solidFill>
                  <a:schemeClr val="dk2"/>
                </a:solidFill>
              </a:rPr>
              <a:t>Palomar Telescopes, USA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2. </a:t>
            </a:r>
            <a:r>
              <a:rPr b="1" lang="en" sz="1200">
                <a:solidFill>
                  <a:schemeClr val="dk2"/>
                </a:solidFill>
              </a:rPr>
              <a:t>Nordic Optical </a:t>
            </a:r>
            <a:r>
              <a:rPr b="1" lang="en" sz="1200">
                <a:solidFill>
                  <a:schemeClr val="dk2"/>
                </a:solidFill>
              </a:rPr>
              <a:t>Telescope</a:t>
            </a:r>
            <a:endParaRPr b="1"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3. Keck Telescope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4. Liverpool Telscope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262900" y="50750"/>
            <a:ext cx="8520600" cy="43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Diversity in the lightcurves:</a:t>
            </a:r>
            <a:endParaRPr u="sng"/>
          </a:p>
        </p:txBody>
      </p:sp>
      <p:pic>
        <p:nvPicPr>
          <p:cNvPr id="131" name="Google Shape;13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72440"/>
            <a:ext cx="9144003" cy="370582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1"/>
          <p:cNvSpPr txBox="1"/>
          <p:nvPr/>
        </p:nvSpPr>
        <p:spPr>
          <a:xfrm>
            <a:off x="6257075" y="4608150"/>
            <a:ext cx="25962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Gangopadhyay,A; Sollerman, J et al. 2026  </a:t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133" name="Google Shape;133;p21"/>
          <p:cNvSpPr txBox="1"/>
          <p:nvPr/>
        </p:nvSpPr>
        <p:spPr>
          <a:xfrm>
            <a:off x="3534100" y="4695525"/>
            <a:ext cx="25182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C78D8"/>
                </a:solidFill>
              </a:rPr>
              <a:t>Risetime</a:t>
            </a:r>
            <a:r>
              <a:rPr lang="en" sz="1800">
                <a:solidFill>
                  <a:schemeClr val="dk2"/>
                </a:solidFill>
              </a:rPr>
              <a:t> 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34" name="Google Shape;134;p21"/>
          <p:cNvCxnSpPr/>
          <p:nvPr/>
        </p:nvCxnSpPr>
        <p:spPr>
          <a:xfrm rot="10800000">
            <a:off x="3153600" y="4509150"/>
            <a:ext cx="1180800" cy="380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5" name="Google Shape;135;p21"/>
          <p:cNvCxnSpPr/>
          <p:nvPr/>
        </p:nvCxnSpPr>
        <p:spPr>
          <a:xfrm flipH="1" rot="10800000">
            <a:off x="5261600" y="4492800"/>
            <a:ext cx="858900" cy="412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6" name="Google Shape;136;p21"/>
          <p:cNvSpPr txBox="1"/>
          <p:nvPr/>
        </p:nvSpPr>
        <p:spPr>
          <a:xfrm>
            <a:off x="2236000" y="4174350"/>
            <a:ext cx="1024800" cy="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&lt; 10 d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7" name="Google Shape;137;p21"/>
          <p:cNvSpPr txBox="1"/>
          <p:nvPr/>
        </p:nvSpPr>
        <p:spPr>
          <a:xfrm>
            <a:off x="6120500" y="4151700"/>
            <a:ext cx="858900" cy="3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&gt;</a:t>
            </a:r>
            <a:r>
              <a:rPr lang="en" sz="1800">
                <a:solidFill>
                  <a:schemeClr val="dk2"/>
                </a:solidFill>
              </a:rPr>
              <a:t> 10 d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8" name="Google Shape;138;p21"/>
          <p:cNvSpPr txBox="1"/>
          <p:nvPr/>
        </p:nvSpPr>
        <p:spPr>
          <a:xfrm>
            <a:off x="127850" y="4531800"/>
            <a:ext cx="3328200" cy="6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9900FF"/>
                </a:solidFill>
              </a:rPr>
              <a:t>Two populations: Diverse CSM configuration!!!</a:t>
            </a:r>
            <a:endParaRPr sz="1700">
              <a:solidFill>
                <a:srgbClr val="9900FF"/>
              </a:solidFill>
            </a:endParaRPr>
          </a:p>
        </p:txBody>
      </p:sp>
      <p:pic>
        <p:nvPicPr>
          <p:cNvPr id="139" name="Google Shape;139;p21"/>
          <p:cNvPicPr preferRelativeResize="0"/>
          <p:nvPr/>
        </p:nvPicPr>
        <p:blipFill rotWithShape="1">
          <a:blip r:embed="rId4">
            <a:alphaModFix/>
          </a:blip>
          <a:srcRect b="3942" l="54547" r="2682" t="18754"/>
          <a:stretch/>
        </p:blipFill>
        <p:spPr>
          <a:xfrm>
            <a:off x="2186775" y="658413"/>
            <a:ext cx="4999373" cy="4037124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1"/>
          <p:cNvSpPr txBox="1"/>
          <p:nvPr/>
        </p:nvSpPr>
        <p:spPr>
          <a:xfrm>
            <a:off x="7584475" y="99550"/>
            <a:ext cx="13176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Hosseinzadeh et al. 2024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/>
          <p:nvPr>
            <p:ph type="title"/>
          </p:nvPr>
        </p:nvSpPr>
        <p:spPr>
          <a:xfrm>
            <a:off x="214100" y="64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Diversity in lightcurves:</a:t>
            </a:r>
            <a:endParaRPr u="sng"/>
          </a:p>
        </p:txBody>
      </p:sp>
      <p:sp>
        <p:nvSpPr>
          <p:cNvPr id="146" name="Google Shape;146;p22"/>
          <p:cNvSpPr txBox="1"/>
          <p:nvPr>
            <p:ph idx="1" type="body"/>
          </p:nvPr>
        </p:nvSpPr>
        <p:spPr>
          <a:xfrm>
            <a:off x="4636950" y="1152475"/>
            <a:ext cx="4195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7" name="Google Shape;14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01" y="637100"/>
            <a:ext cx="4049026" cy="355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9550" y="64400"/>
            <a:ext cx="4877951" cy="494655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2"/>
          <p:cNvSpPr txBox="1"/>
          <p:nvPr/>
        </p:nvSpPr>
        <p:spPr>
          <a:xfrm>
            <a:off x="166900" y="4188975"/>
            <a:ext cx="3959700" cy="8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Homogeneous only around peak, strongly correlated.</a:t>
            </a:r>
            <a:endParaRPr>
              <a:solidFill>
                <a:srgbClr val="0000FF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400"/>
              <a:buChar char="●"/>
            </a:pPr>
            <a:r>
              <a:rPr lang="en">
                <a:solidFill>
                  <a:srgbClr val="1155CC"/>
                </a:solidFill>
              </a:rPr>
              <a:t>Brighter are not bluer.</a:t>
            </a:r>
            <a:endParaRPr>
              <a:solidFill>
                <a:srgbClr val="1155CC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>
            <p:ph type="title"/>
          </p:nvPr>
        </p:nvSpPr>
        <p:spPr>
          <a:xfrm>
            <a:off x="311700" y="74150"/>
            <a:ext cx="8520600" cy="5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Spectroscopic Diversity:</a:t>
            </a:r>
            <a:endParaRPr u="sng"/>
          </a:p>
        </p:txBody>
      </p:sp>
      <p:pic>
        <p:nvPicPr>
          <p:cNvPr id="155" name="Google Shape;155;p23" title="ZTF19aadnxbh_-5 to +5_He5876_fi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800" y="627800"/>
            <a:ext cx="4479200" cy="3932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3" title="ZTF20aalrqbu_-5 to +5_He5876_fi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1650" y="74150"/>
            <a:ext cx="4317050" cy="325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3" title="viewingangle.png"/>
          <p:cNvPicPr preferRelativeResize="0"/>
          <p:nvPr/>
        </p:nvPicPr>
        <p:blipFill rotWithShape="1">
          <a:blip r:embed="rId5">
            <a:alphaModFix/>
          </a:blip>
          <a:srcRect b="9388" l="1903" r="0" t="10981"/>
          <a:stretch/>
        </p:blipFill>
        <p:spPr>
          <a:xfrm>
            <a:off x="5173750" y="2967025"/>
            <a:ext cx="3510426" cy="213742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3"/>
          <p:cNvSpPr txBox="1"/>
          <p:nvPr/>
        </p:nvSpPr>
        <p:spPr>
          <a:xfrm>
            <a:off x="606100" y="4696500"/>
            <a:ext cx="44793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Or could be an optical depth effect?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159" name="Google Shape;159;p23" title="He5876_subclass_absbar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41975" y="74149"/>
            <a:ext cx="3765358" cy="5030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