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media/media1.mp4" ContentType="video/unknown"/>
  <Override PartName="/ppt/media/media1.mov" ContentType="video/unknown"/>
  <Override PartName="/ppt/media/media2.mov" ContentType="video/unknown"/>
  <Override PartName="/ppt/media/media3.mov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7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2438337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2438337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2438337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2438337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2438337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2438337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2438337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2438337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1" name="Shape 19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ody Level One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5" cy="636983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5" cy="4648204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3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Presentation Subtitle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51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21971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21971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Agenda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Body Level One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99" sz="5500"/>
            </a:lvl1pPr>
          </a:lstStyle>
          <a:p>
            <a:pPr/>
            <a:r>
              <a:t>Agenda Topics</a:t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5"/>
            <a:ext cx="21971000" cy="7241587"/>
          </a:xfrm>
          <a:prstGeom prst="rect">
            <a:avLst/>
          </a:prstGeom>
        </p:spPr>
        <p:txBody>
          <a:bodyPr numCol="1" spcCol="38100"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Body Level One…"/>
          <p:cNvSpPr txBox="1"/>
          <p:nvPr>
            <p:ph type="body" sz="quarter" idx="1" hasCustomPrompt="1"/>
          </p:nvPr>
        </p:nvSpPr>
        <p:spPr>
          <a:xfrm>
            <a:off x="2430022" y="10675453"/>
            <a:ext cx="20200057" cy="636983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6" name="Body Level One…"/>
          <p:cNvSpPr txBox="1"/>
          <p:nvPr>
            <p:ph type="body" sz="half" idx="21" hasCustomPrompt="1"/>
          </p:nvPr>
        </p:nvSpPr>
        <p:spPr>
          <a:xfrm>
            <a:off x="1753923" y="4939860"/>
            <a:ext cx="20876154" cy="3836283"/>
          </a:xfrm>
          <a:prstGeom prst="rect">
            <a:avLst/>
          </a:prstGeom>
        </p:spPr>
        <p:txBody>
          <a:bodyPr numCol="1" spcCol="38100"/>
          <a:lstStyle>
            <a:lvl1pPr marL="0" indent="169021">
              <a:spcBef>
                <a:spcPts val="0"/>
              </a:spcBef>
              <a:buSzTx/>
              <a:buNone/>
              <a:defRPr spc="-20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“Notable Quote”</a:t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4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RoCS title G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ircle"/>
          <p:cNvSpPr/>
          <p:nvPr/>
        </p:nvSpPr>
        <p:spPr>
          <a:xfrm>
            <a:off x="12193585" y="1500187"/>
            <a:ext cx="10715630" cy="10715626"/>
          </a:xfrm>
          <a:prstGeom prst="ellipse">
            <a:avLst/>
          </a:prstGeom>
          <a:solidFill>
            <a:srgbClr val="F8BA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1529">
              <a:lnSpc>
                <a:spcPct val="100000"/>
              </a:lnSpc>
              <a:spcBef>
                <a:spcPts val="0"/>
              </a:spcBef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0" name="Screen Shot 2017-09-21 at 11.04.31.png" descr="Screen Shot 2017-09-21 at 11.04.3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0998" y="2132905"/>
            <a:ext cx="3316136" cy="2312794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Rosseland Centre for Solar Physics,  Institute of Theoretical Astrophysics, University of Oslo"/>
          <p:cNvSpPr txBox="1"/>
          <p:nvPr/>
        </p:nvSpPr>
        <p:spPr>
          <a:xfrm>
            <a:off x="890705" y="11725670"/>
            <a:ext cx="14303728" cy="587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3" tIns="71433" rIns="71433" bIns="71433" anchor="ctr">
            <a:spAutoFit/>
          </a:bodyPr>
          <a:lstStyle>
            <a:lvl1pPr defTabSz="821529">
              <a:lnSpc>
                <a:spcPct val="100000"/>
              </a:lnSpc>
              <a:spcBef>
                <a:spcPts val="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Rosseland Centre for Solar Physics,  Institute of Theoretical Astrophysics, University of Oslo</a:t>
            </a:r>
          </a:p>
        </p:txBody>
      </p:sp>
      <p:sp>
        <p:nvSpPr>
          <p:cNvPr id="172" name="Body Level One…"/>
          <p:cNvSpPr txBox="1"/>
          <p:nvPr>
            <p:ph type="body" sz="quarter" idx="1"/>
          </p:nvPr>
        </p:nvSpPr>
        <p:spPr>
          <a:xfrm>
            <a:off x="879078" y="11313914"/>
            <a:ext cx="14716127" cy="555850"/>
          </a:xfrm>
          <a:prstGeom prst="rect">
            <a:avLst/>
          </a:prstGeom>
        </p:spPr>
        <p:txBody>
          <a:bodyPr lIns="71433" tIns="71433" rIns="71433" bIns="71433" numCol="1" spcCol="38100"/>
          <a:lstStyle>
            <a:lvl1pPr marL="0" indent="0" defTabSz="642937">
              <a:lnSpc>
                <a:spcPts val="3600"/>
              </a:lnSpc>
              <a:spcBef>
                <a:spcPts val="200"/>
              </a:spcBef>
              <a:buSzTx/>
              <a:buNone/>
              <a:tabLst>
                <a:tab pos="1714500" algn="l"/>
              </a:tabLst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  <a:lvl2pPr marL="990600" indent="-381000" defTabSz="642937">
              <a:lnSpc>
                <a:spcPts val="3600"/>
              </a:lnSpc>
              <a:spcBef>
                <a:spcPts val="200"/>
              </a:spcBef>
              <a:tabLst>
                <a:tab pos="1714500" algn="l"/>
              </a:tabLst>
              <a:defRPr sz="3000">
                <a:latin typeface="Gill Sans"/>
                <a:ea typeface="Gill Sans"/>
                <a:cs typeface="Gill Sans"/>
                <a:sym typeface="Gill Sans"/>
              </a:defRPr>
            </a:lvl2pPr>
            <a:lvl3pPr marL="1600200" indent="-381000" defTabSz="642937">
              <a:lnSpc>
                <a:spcPts val="3600"/>
              </a:lnSpc>
              <a:spcBef>
                <a:spcPts val="200"/>
              </a:spcBef>
              <a:tabLst>
                <a:tab pos="1714500" algn="l"/>
              </a:tabLst>
              <a:defRPr sz="3000">
                <a:latin typeface="Gill Sans"/>
                <a:ea typeface="Gill Sans"/>
                <a:cs typeface="Gill Sans"/>
                <a:sym typeface="Gill Sans"/>
              </a:defRPr>
            </a:lvl3pPr>
            <a:lvl4pPr marL="2209800" indent="-381000" defTabSz="642937">
              <a:lnSpc>
                <a:spcPts val="3600"/>
              </a:lnSpc>
              <a:spcBef>
                <a:spcPts val="200"/>
              </a:spcBef>
              <a:tabLst>
                <a:tab pos="1714500" algn="l"/>
              </a:tabLst>
              <a:defRPr sz="3000">
                <a:latin typeface="Gill Sans"/>
                <a:ea typeface="Gill Sans"/>
                <a:cs typeface="Gill Sans"/>
                <a:sym typeface="Gill Sans"/>
              </a:defRPr>
            </a:lvl4pPr>
            <a:lvl5pPr marL="2819400" indent="-381000" defTabSz="642937">
              <a:lnSpc>
                <a:spcPts val="3600"/>
              </a:lnSpc>
              <a:spcBef>
                <a:spcPts val="200"/>
              </a:spcBef>
              <a:tabLst>
                <a:tab pos="1714500" algn="l"/>
              </a:tabLst>
              <a:defRPr sz="30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Place and date"/>
          <p:cNvSpPr txBox="1"/>
          <p:nvPr>
            <p:ph type="body" sz="quarter" idx="21"/>
          </p:nvPr>
        </p:nvSpPr>
        <p:spPr>
          <a:xfrm>
            <a:off x="879078" y="12182295"/>
            <a:ext cx="14716127" cy="551441"/>
          </a:xfrm>
          <a:prstGeom prst="rect">
            <a:avLst/>
          </a:prstGeom>
        </p:spPr>
        <p:txBody>
          <a:bodyPr lIns="71433" tIns="71433" rIns="71433" bIns="71433" numCol="1" spcCol="38100" anchor="b"/>
          <a:lstStyle/>
          <a:p>
            <a:pPr marL="347472" indent="-347472" defTabSz="1389852">
              <a:spcBef>
                <a:spcPts val="2500"/>
              </a:spcBef>
              <a:defRPr sz="2736"/>
            </a:pPr>
          </a:p>
        </p:txBody>
      </p:sp>
      <p:sp>
        <p:nvSpPr>
          <p:cNvPr id="174" name="Title"/>
          <p:cNvSpPr txBox="1"/>
          <p:nvPr>
            <p:ph type="body" sz="quarter" idx="22"/>
          </p:nvPr>
        </p:nvSpPr>
        <p:spPr>
          <a:xfrm>
            <a:off x="688181" y="9025235"/>
            <a:ext cx="17216438" cy="1158880"/>
          </a:xfrm>
          <a:prstGeom prst="rect">
            <a:avLst/>
          </a:prstGeom>
        </p:spPr>
        <p:txBody>
          <a:bodyPr lIns="71433" tIns="71433" rIns="71433" bIns="71433" numCol="1" spcCol="38100" anchor="ctr"/>
          <a:lstStyle/>
          <a:p>
            <a:pPr/>
          </a:p>
        </p:txBody>
      </p:sp>
      <p:sp>
        <p:nvSpPr>
          <p:cNvPr id="175" name="Slide Number"/>
          <p:cNvSpPr txBox="1"/>
          <p:nvPr>
            <p:ph type="sldNum" sz="quarter" idx="2"/>
          </p:nvPr>
        </p:nvSpPr>
        <p:spPr>
          <a:xfrm>
            <a:off x="11954107" y="13073062"/>
            <a:ext cx="466261" cy="477666"/>
          </a:xfrm>
          <a:prstGeom prst="rect">
            <a:avLst/>
          </a:prstGeom>
        </p:spPr>
        <p:txBody>
          <a:bodyPr lIns="71433" tIns="71433" rIns="71433" bIns="71433" anchor="t"/>
          <a:lstStyle>
            <a:lvl1pPr defTabSz="821529">
              <a:defRPr sz="2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RoC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le Text"/>
          <p:cNvSpPr txBox="1"/>
          <p:nvPr>
            <p:ph type="title"/>
          </p:nvPr>
        </p:nvSpPr>
        <p:spPr>
          <a:xfrm>
            <a:off x="4833937" y="357185"/>
            <a:ext cx="14716127" cy="1017988"/>
          </a:xfrm>
          <a:prstGeom prst="rect">
            <a:avLst/>
          </a:prstGeom>
        </p:spPr>
        <p:txBody>
          <a:bodyPr lIns="0" tIns="0" rIns="0" bIns="0" anchor="ctr"/>
          <a:lstStyle>
            <a:lvl1pPr algn="ctr" defTabSz="642937">
              <a:lnSpc>
                <a:spcPts val="7900"/>
              </a:lnSpc>
              <a:spcBef>
                <a:spcPts val="200"/>
              </a:spcBef>
              <a:tabLst>
                <a:tab pos="1714500" algn="l"/>
              </a:tabLst>
              <a:defRPr b="0" spc="0" sz="6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pic>
        <p:nvPicPr>
          <p:cNvPr id="183" name="Screen Shot 2017-09-21 at 11.07.46.png" descr="Screen Shot 2017-09-21 at 11.07.4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264" y="12496679"/>
            <a:ext cx="2393160" cy="1035848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Slide Number"/>
          <p:cNvSpPr txBox="1"/>
          <p:nvPr>
            <p:ph type="sldNum" sz="quarter" idx="2"/>
          </p:nvPr>
        </p:nvSpPr>
        <p:spPr>
          <a:xfrm>
            <a:off x="11979674" y="13037343"/>
            <a:ext cx="424651" cy="461878"/>
          </a:xfrm>
          <a:prstGeom prst="rect">
            <a:avLst/>
          </a:prstGeom>
        </p:spPr>
        <p:txBody>
          <a:bodyPr lIns="53575" tIns="53575" rIns="53575" bIns="53575" anchor="t"/>
          <a:lstStyle>
            <a:lvl1pPr defTabSz="642937">
              <a:lnSpc>
                <a:spcPts val="2800"/>
              </a:lnSpc>
              <a:tabLst>
                <a:tab pos="1498600" algn="l"/>
              </a:tabLst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1207690" y="1106137"/>
            <a:ext cx="21968621" cy="636983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Body Level One…"/>
          <p:cNvSpPr txBox="1"/>
          <p:nvPr>
            <p:ph type="body" sz="quarter" idx="22" hasCustomPrompt="1"/>
          </p:nvPr>
        </p:nvSpPr>
        <p:spPr>
          <a:xfrm>
            <a:off x="1206500" y="11609909"/>
            <a:ext cx="21971000" cy="1116956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Presentation Subtitle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4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21971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Body Level One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/>
          <a:p>
            <a:pPr/>
            <a:r>
              <a:t>Slide bullet text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9779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1" name="Body Level One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Slide bullet text</a:t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9779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2" name="Body Level One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Slide bullet text</a:t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9779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2" name="Body Level One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Slide bullet text</a:t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5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109855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3653366" y="2743200"/>
            <a:ext cx="19507201" cy="1505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transition xmlns:p14="http://schemas.microsoft.com/office/powerpoint/2010/main" spd="med" advClick="1"/>
  <p:txStyles>
    <p:titleStyle>
      <a:lvl1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titleStyle>
    <p:bodyStyle>
      <a:lvl1pPr marL="609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1219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828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2438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30480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657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267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4876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486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2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3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5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6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4.png"/><Relationship Id="rId3" Type="http://schemas.openxmlformats.org/officeDocument/2006/relationships/image" Target="../media/image18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video" Target="../media/media2.mov"/><Relationship Id="rId3" Type="http://schemas.microsoft.com/office/2007/relationships/media" Target="../media/media2.mov"/><Relationship Id="rId4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video" Target="../media/media3.mov"/><Relationship Id="rId3" Type="http://schemas.microsoft.com/office/2007/relationships/media" Target="../media/media3.mov"/><Relationship Id="rId4" Type="http://schemas.openxmlformats.org/officeDocument/2006/relationships/image" Target="../media/image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becca Nguyen"/>
          <p:cNvSpPr txBox="1"/>
          <p:nvPr>
            <p:ph type="body" sz="quarter" idx="1"/>
          </p:nvPr>
        </p:nvSpPr>
        <p:spPr>
          <a:xfrm>
            <a:off x="862756" y="11105091"/>
            <a:ext cx="14716127" cy="587380"/>
          </a:xfrm>
          <a:prstGeom prst="rect">
            <a:avLst/>
          </a:prstGeom>
        </p:spPr>
        <p:txBody>
          <a:bodyPr anchor="b"/>
          <a:lstStyle>
            <a:lvl1pPr defTabSz="821529">
              <a:lnSpc>
                <a:spcPct val="100000"/>
              </a:lnSpc>
              <a:spcBef>
                <a:spcPts val="0"/>
              </a:spcBef>
              <a:tabLst/>
            </a:lvl1pPr>
          </a:lstStyle>
          <a:p>
            <a:pPr/>
            <a:r>
              <a:t>Rebecca Nguyen</a:t>
            </a:r>
          </a:p>
        </p:txBody>
      </p:sp>
      <p:sp>
        <p:nvSpPr>
          <p:cNvPr id="194" name="Detection of Ellerman bombs in SST observations"/>
          <p:cNvSpPr txBox="1"/>
          <p:nvPr/>
        </p:nvSpPr>
        <p:spPr>
          <a:xfrm>
            <a:off x="762249" y="5769983"/>
            <a:ext cx="21971008" cy="4648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lnSpc>
                <a:spcPct val="80000"/>
              </a:lnSpc>
              <a:spcBef>
                <a:spcPts val="0"/>
              </a:spcBef>
              <a:defRPr spc="-300" sz="11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Detection of Ellerman bombs in SST observations</a:t>
            </a:r>
          </a:p>
        </p:txBody>
      </p:sp>
      <p:sp>
        <p:nvSpPr>
          <p:cNvPr id="195" name="Nordic-Baltic Astronomy Days 2026"/>
          <p:cNvSpPr txBox="1"/>
          <p:nvPr/>
        </p:nvSpPr>
        <p:spPr>
          <a:xfrm>
            <a:off x="862756" y="12379375"/>
            <a:ext cx="14716127" cy="587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3" tIns="71433" rIns="71433" bIns="71433" anchor="b">
            <a:spAutoFit/>
          </a:bodyPr>
          <a:lstStyle>
            <a:lvl1pPr defTabSz="821529">
              <a:lnSpc>
                <a:spcPct val="100000"/>
              </a:lnSpc>
              <a:spcBef>
                <a:spcPts val="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Nordic-Baltic Astronomy Days 2026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lassification of magnetic field configuration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>
            <a:lvl1pPr defTabSz="630078">
              <a:lnSpc>
                <a:spcPts val="7700"/>
              </a:lnSpc>
              <a:tabLst>
                <a:tab pos="1676400" algn="l"/>
              </a:tabLst>
              <a:defRPr sz="6400"/>
            </a:lvl1pPr>
          </a:lstStyle>
          <a:p>
            <a:pPr/>
            <a:r>
              <a:t>Classification of magnetic field configuration</a:t>
            </a:r>
          </a:p>
        </p:txBody>
      </p:sp>
      <p:sp>
        <p:nvSpPr>
          <p:cNvPr id="229" name="Oval"/>
          <p:cNvSpPr/>
          <p:nvPr/>
        </p:nvSpPr>
        <p:spPr>
          <a:xfrm>
            <a:off x="1742469" y="6295883"/>
            <a:ext cx="1977265" cy="1124241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0" name="Oval"/>
          <p:cNvSpPr/>
          <p:nvPr/>
        </p:nvSpPr>
        <p:spPr>
          <a:xfrm>
            <a:off x="3719040" y="6295883"/>
            <a:ext cx="1977265" cy="1124241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1" name="Line"/>
          <p:cNvSpPr/>
          <p:nvPr/>
        </p:nvSpPr>
        <p:spPr>
          <a:xfrm flipV="1">
            <a:off x="3725331" y="5228273"/>
            <a:ext cx="6" cy="294232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2" name="Oval"/>
          <p:cNvSpPr/>
          <p:nvPr/>
        </p:nvSpPr>
        <p:spPr>
          <a:xfrm>
            <a:off x="1748420" y="6295883"/>
            <a:ext cx="1977265" cy="1124241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3" name="Oval"/>
          <p:cNvSpPr/>
          <p:nvPr/>
        </p:nvSpPr>
        <p:spPr>
          <a:xfrm>
            <a:off x="3724988" y="6295883"/>
            <a:ext cx="1977265" cy="1124241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4" name="Line"/>
          <p:cNvSpPr/>
          <p:nvPr/>
        </p:nvSpPr>
        <p:spPr>
          <a:xfrm flipV="1">
            <a:off x="3725331" y="5528922"/>
            <a:ext cx="6" cy="2658156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5" name="Oval"/>
          <p:cNvSpPr/>
          <p:nvPr/>
        </p:nvSpPr>
        <p:spPr>
          <a:xfrm>
            <a:off x="3939356" y="6340078"/>
            <a:ext cx="1763241" cy="1035851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6" name="Oval"/>
          <p:cNvSpPr/>
          <p:nvPr/>
        </p:nvSpPr>
        <p:spPr>
          <a:xfrm>
            <a:off x="1748077" y="6340078"/>
            <a:ext cx="1763236" cy="1003211"/>
          </a:xfrm>
          <a:prstGeom prst="ellipse">
            <a:avLst/>
          </a:prstGeom>
          <a:solidFill>
            <a:srgbClr val="EE230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7" name="Group A"/>
          <p:cNvSpPr txBox="1"/>
          <p:nvPr/>
        </p:nvSpPr>
        <p:spPr>
          <a:xfrm>
            <a:off x="2533412" y="4131443"/>
            <a:ext cx="225266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Group A</a:t>
            </a:r>
          </a:p>
        </p:txBody>
      </p:sp>
      <p:sp>
        <p:nvSpPr>
          <p:cNvPr id="238" name="Group B"/>
          <p:cNvSpPr txBox="1"/>
          <p:nvPr/>
        </p:nvSpPr>
        <p:spPr>
          <a:xfrm>
            <a:off x="10987551" y="4131443"/>
            <a:ext cx="2250282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Group B</a:t>
            </a:r>
          </a:p>
        </p:txBody>
      </p:sp>
      <p:sp>
        <p:nvSpPr>
          <p:cNvPr id="239" name="Group C"/>
          <p:cNvSpPr txBox="1"/>
          <p:nvPr/>
        </p:nvSpPr>
        <p:spPr>
          <a:xfrm>
            <a:off x="19024519" y="4131443"/>
            <a:ext cx="2338686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Group C</a:t>
            </a:r>
          </a:p>
        </p:txBody>
      </p:sp>
      <p:sp>
        <p:nvSpPr>
          <p:cNvPr id="240" name="Noise level of  :"/>
          <p:cNvSpPr txBox="1"/>
          <p:nvPr/>
        </p:nvSpPr>
        <p:spPr>
          <a:xfrm>
            <a:off x="1570527" y="10888173"/>
            <a:ext cx="8257829" cy="953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Noise level of </a:t>
            </a:r>
            <a14:m>
              <m:oMath>
                <m:sSub>
                  <m:e>
                    <m:r>
                      <m:rPr>
                        <m:nor/>
                      </m:rPr>
                      <a:rPr xmlns:a="http://schemas.openxmlformats.org/drawingml/2006/main" sz="5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e>
                  <m:sub>
                    <m:r>
                      <m:rPr>
                        <m:nor/>
                      </m:rPr>
                      <a:rPr xmlns:a="http://schemas.openxmlformats.org/drawingml/2006/main" sz="5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LOS</m:t>
                    </m:r>
                  </m:sub>
                </m:sSub>
              </m:oMath>
            </a14:m>
            <a:r>
              <a:t>: </a:t>
            </a:r>
            <a14:m>
              <m:oMath>
                <m:r>
                  <a:rPr xmlns:a="http://schemas.openxmlformats.org/drawingml/2006/main" sz="5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σ</m:t>
                </m:r>
                <m:r>
                  <a:rPr xmlns:a="http://schemas.openxmlformats.org/drawingml/2006/main" sz="5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5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9.5</m:t>
                </m:r>
                <m:r>
                  <m:rPr>
                    <m:nor/>
                  </m:rPr>
                  <a:rPr xmlns:a="http://schemas.openxmlformats.org/drawingml/2006/main" sz="5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G</m:t>
                </m:r>
              </m:oMath>
            </a14:m>
            <a:endParaRPr sz="5283"/>
          </a:p>
        </p:txBody>
      </p:sp>
      <p:sp>
        <p:nvSpPr>
          <p:cNvPr id="241" name="Oval"/>
          <p:cNvSpPr/>
          <p:nvPr/>
        </p:nvSpPr>
        <p:spPr>
          <a:xfrm>
            <a:off x="10211941" y="6287639"/>
            <a:ext cx="1977265" cy="1124243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2" name="Oval"/>
          <p:cNvSpPr/>
          <p:nvPr/>
        </p:nvSpPr>
        <p:spPr>
          <a:xfrm>
            <a:off x="12188507" y="6287639"/>
            <a:ext cx="1977265" cy="1124243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3" name="Line"/>
          <p:cNvSpPr/>
          <p:nvPr/>
        </p:nvSpPr>
        <p:spPr>
          <a:xfrm flipV="1">
            <a:off x="12194802" y="5220032"/>
            <a:ext cx="5" cy="294232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4" name="Oval"/>
          <p:cNvSpPr/>
          <p:nvPr/>
        </p:nvSpPr>
        <p:spPr>
          <a:xfrm>
            <a:off x="10217891" y="6287639"/>
            <a:ext cx="1977265" cy="1124243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5" name="Oval"/>
          <p:cNvSpPr/>
          <p:nvPr/>
        </p:nvSpPr>
        <p:spPr>
          <a:xfrm>
            <a:off x="12194457" y="6287639"/>
            <a:ext cx="1977265" cy="1124243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6" name="Line"/>
          <p:cNvSpPr/>
          <p:nvPr/>
        </p:nvSpPr>
        <p:spPr>
          <a:xfrm flipV="1">
            <a:off x="12194802" y="5520680"/>
            <a:ext cx="6" cy="2658156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7" name="Oval"/>
          <p:cNvSpPr/>
          <p:nvPr/>
        </p:nvSpPr>
        <p:spPr>
          <a:xfrm>
            <a:off x="12408823" y="6331834"/>
            <a:ext cx="1763241" cy="1035853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8" name="Oval"/>
          <p:cNvSpPr/>
          <p:nvPr/>
        </p:nvSpPr>
        <p:spPr>
          <a:xfrm>
            <a:off x="10217546" y="6331834"/>
            <a:ext cx="1763241" cy="1003211"/>
          </a:xfrm>
          <a:prstGeom prst="ellipse">
            <a:avLst/>
          </a:prstGeom>
          <a:solidFill>
            <a:srgbClr val="EE230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9" name="Oval"/>
          <p:cNvSpPr/>
          <p:nvPr/>
        </p:nvSpPr>
        <p:spPr>
          <a:xfrm>
            <a:off x="18258939" y="6287641"/>
            <a:ext cx="1977265" cy="1124239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0" name="Oval"/>
          <p:cNvSpPr/>
          <p:nvPr/>
        </p:nvSpPr>
        <p:spPr>
          <a:xfrm>
            <a:off x="20235504" y="6287641"/>
            <a:ext cx="1977265" cy="1124239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1" name="Line"/>
          <p:cNvSpPr/>
          <p:nvPr/>
        </p:nvSpPr>
        <p:spPr>
          <a:xfrm flipV="1">
            <a:off x="20241793" y="5220032"/>
            <a:ext cx="5" cy="294232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2" name="Oval"/>
          <p:cNvSpPr/>
          <p:nvPr/>
        </p:nvSpPr>
        <p:spPr>
          <a:xfrm>
            <a:off x="18264888" y="6287641"/>
            <a:ext cx="1977265" cy="1124239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3" name="Oval"/>
          <p:cNvSpPr/>
          <p:nvPr/>
        </p:nvSpPr>
        <p:spPr>
          <a:xfrm>
            <a:off x="20241454" y="6287641"/>
            <a:ext cx="1977265" cy="1124239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4" name="Line"/>
          <p:cNvSpPr/>
          <p:nvPr/>
        </p:nvSpPr>
        <p:spPr>
          <a:xfrm flipV="1">
            <a:off x="20241800" y="5520680"/>
            <a:ext cx="5" cy="2658156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5" name="Oval"/>
          <p:cNvSpPr/>
          <p:nvPr/>
        </p:nvSpPr>
        <p:spPr>
          <a:xfrm>
            <a:off x="20455822" y="6331834"/>
            <a:ext cx="1763241" cy="1035853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6" name="Oval"/>
          <p:cNvSpPr/>
          <p:nvPr/>
        </p:nvSpPr>
        <p:spPr>
          <a:xfrm>
            <a:off x="18264544" y="6331834"/>
            <a:ext cx="1763241" cy="1003211"/>
          </a:xfrm>
          <a:prstGeom prst="ellipse">
            <a:avLst/>
          </a:prstGeom>
          <a:solidFill>
            <a:srgbClr val="EE230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7" name="PIL"/>
          <p:cNvSpPr txBox="1"/>
          <p:nvPr/>
        </p:nvSpPr>
        <p:spPr>
          <a:xfrm>
            <a:off x="1468203" y="7648412"/>
            <a:ext cx="876301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PIL</a:t>
            </a:r>
          </a:p>
        </p:txBody>
      </p:sp>
      <p:sp>
        <p:nvSpPr>
          <p:cNvPr id="258" name="Line"/>
          <p:cNvSpPr/>
          <p:nvPr/>
        </p:nvSpPr>
        <p:spPr>
          <a:xfrm>
            <a:off x="2508106" y="8048466"/>
            <a:ext cx="1003204" cy="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259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80470" y="5632139"/>
            <a:ext cx="1089725" cy="1341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019421" y="6420839"/>
            <a:ext cx="439152" cy="5407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88052" y="5801397"/>
            <a:ext cx="814790" cy="1003209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Dipolar EBs"/>
          <p:cNvSpPr txBox="1"/>
          <p:nvPr/>
        </p:nvSpPr>
        <p:spPr>
          <a:xfrm>
            <a:off x="2071029" y="9428988"/>
            <a:ext cx="3033415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Dipolar EBs</a:t>
            </a:r>
          </a:p>
        </p:txBody>
      </p:sp>
      <p:sp>
        <p:nvSpPr>
          <p:cNvPr id="263" name="Unipolar EBs"/>
          <p:cNvSpPr txBox="1"/>
          <p:nvPr/>
        </p:nvSpPr>
        <p:spPr>
          <a:xfrm>
            <a:off x="10356949" y="9428988"/>
            <a:ext cx="3312617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Unipolar EBs</a:t>
            </a:r>
          </a:p>
        </p:txBody>
      </p:sp>
      <p:sp>
        <p:nvSpPr>
          <p:cNvPr id="264" name="+"/>
          <p:cNvSpPr txBox="1"/>
          <p:nvPr/>
        </p:nvSpPr>
        <p:spPr>
          <a:xfrm>
            <a:off x="2389663" y="6352966"/>
            <a:ext cx="480061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265" name="+"/>
          <p:cNvSpPr txBox="1"/>
          <p:nvPr/>
        </p:nvSpPr>
        <p:spPr>
          <a:xfrm>
            <a:off x="10859133" y="6352966"/>
            <a:ext cx="480061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266" name="+"/>
          <p:cNvSpPr txBox="1"/>
          <p:nvPr/>
        </p:nvSpPr>
        <p:spPr>
          <a:xfrm>
            <a:off x="18889831" y="6352966"/>
            <a:ext cx="480061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267" name="-"/>
          <p:cNvSpPr txBox="1"/>
          <p:nvPr/>
        </p:nvSpPr>
        <p:spPr>
          <a:xfrm>
            <a:off x="4645254" y="6453780"/>
            <a:ext cx="351435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268" name="-"/>
          <p:cNvSpPr txBox="1"/>
          <p:nvPr/>
        </p:nvSpPr>
        <p:spPr>
          <a:xfrm>
            <a:off x="13114725" y="6429221"/>
            <a:ext cx="351435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269" name="-"/>
          <p:cNvSpPr txBox="1"/>
          <p:nvPr/>
        </p:nvSpPr>
        <p:spPr>
          <a:xfrm>
            <a:off x="21054366" y="6429221"/>
            <a:ext cx="351435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-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lassification of magnetic field configuration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>
            <a:lvl1pPr defTabSz="630078">
              <a:lnSpc>
                <a:spcPts val="7700"/>
              </a:lnSpc>
              <a:tabLst>
                <a:tab pos="1676400" algn="l"/>
              </a:tabLst>
              <a:defRPr sz="6400"/>
            </a:lvl1pPr>
          </a:lstStyle>
          <a:p>
            <a:pPr/>
            <a:r>
              <a:t>Classification of magnetic field configuration</a:t>
            </a:r>
          </a:p>
        </p:txBody>
      </p:sp>
      <p:sp>
        <p:nvSpPr>
          <p:cNvPr id="272" name="Group A"/>
          <p:cNvSpPr txBox="1"/>
          <p:nvPr/>
        </p:nvSpPr>
        <p:spPr>
          <a:xfrm>
            <a:off x="2533412" y="4131443"/>
            <a:ext cx="225266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Group A</a:t>
            </a:r>
          </a:p>
        </p:txBody>
      </p:sp>
      <p:sp>
        <p:nvSpPr>
          <p:cNvPr id="273" name="Group B"/>
          <p:cNvSpPr txBox="1"/>
          <p:nvPr/>
        </p:nvSpPr>
        <p:spPr>
          <a:xfrm>
            <a:off x="10987551" y="4131443"/>
            <a:ext cx="2250282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Group B</a:t>
            </a:r>
          </a:p>
        </p:txBody>
      </p:sp>
      <p:sp>
        <p:nvSpPr>
          <p:cNvPr id="274" name="Group C"/>
          <p:cNvSpPr txBox="1"/>
          <p:nvPr/>
        </p:nvSpPr>
        <p:spPr>
          <a:xfrm>
            <a:off x="19024519" y="4131443"/>
            <a:ext cx="2338686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Group C</a:t>
            </a:r>
          </a:p>
        </p:txBody>
      </p:sp>
      <p:sp>
        <p:nvSpPr>
          <p:cNvPr id="275" name="Grocery Basket"/>
          <p:cNvSpPr/>
          <p:nvPr/>
        </p:nvSpPr>
        <p:spPr>
          <a:xfrm>
            <a:off x="1459910" y="5926216"/>
            <a:ext cx="4499473" cy="406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166" y="0"/>
                </a:moveTo>
                <a:cubicBezTo>
                  <a:pt x="9869" y="0"/>
                  <a:pt x="9626" y="267"/>
                  <a:pt x="9626" y="596"/>
                </a:cubicBezTo>
                <a:lnTo>
                  <a:pt x="9626" y="7384"/>
                </a:lnTo>
                <a:lnTo>
                  <a:pt x="451" y="7384"/>
                </a:lnTo>
                <a:lnTo>
                  <a:pt x="451" y="7395"/>
                </a:lnTo>
                <a:cubicBezTo>
                  <a:pt x="198" y="7444"/>
                  <a:pt x="0" y="7689"/>
                  <a:pt x="0" y="7988"/>
                </a:cubicBezTo>
                <a:lnTo>
                  <a:pt x="0" y="9284"/>
                </a:lnTo>
                <a:cubicBezTo>
                  <a:pt x="0" y="9613"/>
                  <a:pt x="243" y="9882"/>
                  <a:pt x="541" y="9882"/>
                </a:cubicBezTo>
                <a:lnTo>
                  <a:pt x="1388" y="9882"/>
                </a:lnTo>
                <a:lnTo>
                  <a:pt x="3995" y="21600"/>
                </a:lnTo>
                <a:lnTo>
                  <a:pt x="17605" y="21600"/>
                </a:lnTo>
                <a:lnTo>
                  <a:pt x="20212" y="9882"/>
                </a:lnTo>
                <a:lnTo>
                  <a:pt x="21059" y="9882"/>
                </a:lnTo>
                <a:cubicBezTo>
                  <a:pt x="21357" y="9882"/>
                  <a:pt x="21600" y="9613"/>
                  <a:pt x="21600" y="9284"/>
                </a:cubicBezTo>
                <a:lnTo>
                  <a:pt x="21600" y="7988"/>
                </a:lnTo>
                <a:cubicBezTo>
                  <a:pt x="21600" y="7695"/>
                  <a:pt x="21402" y="7444"/>
                  <a:pt x="21149" y="7395"/>
                </a:cubicBezTo>
                <a:lnTo>
                  <a:pt x="21149" y="7384"/>
                </a:lnTo>
                <a:lnTo>
                  <a:pt x="11980" y="7384"/>
                </a:lnTo>
                <a:lnTo>
                  <a:pt x="11980" y="596"/>
                </a:lnTo>
                <a:cubicBezTo>
                  <a:pt x="11980" y="267"/>
                  <a:pt x="11736" y="0"/>
                  <a:pt x="11439" y="0"/>
                </a:cubicBezTo>
                <a:lnTo>
                  <a:pt x="10166" y="0"/>
                </a:lnTo>
                <a:close/>
                <a:moveTo>
                  <a:pt x="5836" y="11649"/>
                </a:moveTo>
                <a:lnTo>
                  <a:pt x="7118" y="11649"/>
                </a:lnTo>
                <a:lnTo>
                  <a:pt x="7118" y="19199"/>
                </a:lnTo>
                <a:lnTo>
                  <a:pt x="5836" y="19199"/>
                </a:lnTo>
                <a:lnTo>
                  <a:pt x="5836" y="11649"/>
                </a:lnTo>
                <a:close/>
                <a:moveTo>
                  <a:pt x="8716" y="11649"/>
                </a:moveTo>
                <a:lnTo>
                  <a:pt x="10001" y="11649"/>
                </a:lnTo>
                <a:lnTo>
                  <a:pt x="10001" y="19199"/>
                </a:lnTo>
                <a:lnTo>
                  <a:pt x="8716" y="19199"/>
                </a:lnTo>
                <a:lnTo>
                  <a:pt x="8716" y="11649"/>
                </a:lnTo>
                <a:close/>
                <a:moveTo>
                  <a:pt x="11604" y="11649"/>
                </a:moveTo>
                <a:lnTo>
                  <a:pt x="12889" y="11649"/>
                </a:lnTo>
                <a:lnTo>
                  <a:pt x="12889" y="19199"/>
                </a:lnTo>
                <a:lnTo>
                  <a:pt x="11604" y="19199"/>
                </a:lnTo>
                <a:lnTo>
                  <a:pt x="11604" y="11649"/>
                </a:lnTo>
                <a:close/>
                <a:moveTo>
                  <a:pt x="14482" y="11649"/>
                </a:moveTo>
                <a:lnTo>
                  <a:pt x="15764" y="11649"/>
                </a:lnTo>
                <a:lnTo>
                  <a:pt x="15764" y="19199"/>
                </a:lnTo>
                <a:lnTo>
                  <a:pt x="14482" y="19199"/>
                </a:lnTo>
                <a:lnTo>
                  <a:pt x="14482" y="11649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6" name="Grocery Basket"/>
          <p:cNvSpPr/>
          <p:nvPr/>
        </p:nvSpPr>
        <p:spPr>
          <a:xfrm>
            <a:off x="9942266" y="5926216"/>
            <a:ext cx="4499470" cy="406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166" y="0"/>
                </a:moveTo>
                <a:cubicBezTo>
                  <a:pt x="9869" y="0"/>
                  <a:pt x="9626" y="267"/>
                  <a:pt x="9626" y="596"/>
                </a:cubicBezTo>
                <a:lnTo>
                  <a:pt x="9626" y="7384"/>
                </a:lnTo>
                <a:lnTo>
                  <a:pt x="451" y="7384"/>
                </a:lnTo>
                <a:lnTo>
                  <a:pt x="451" y="7395"/>
                </a:lnTo>
                <a:cubicBezTo>
                  <a:pt x="198" y="7444"/>
                  <a:pt x="0" y="7689"/>
                  <a:pt x="0" y="7988"/>
                </a:cubicBezTo>
                <a:lnTo>
                  <a:pt x="0" y="9284"/>
                </a:lnTo>
                <a:cubicBezTo>
                  <a:pt x="0" y="9613"/>
                  <a:pt x="243" y="9882"/>
                  <a:pt x="541" y="9882"/>
                </a:cubicBezTo>
                <a:lnTo>
                  <a:pt x="1388" y="9882"/>
                </a:lnTo>
                <a:lnTo>
                  <a:pt x="3995" y="21600"/>
                </a:lnTo>
                <a:lnTo>
                  <a:pt x="17605" y="21600"/>
                </a:lnTo>
                <a:lnTo>
                  <a:pt x="20212" y="9882"/>
                </a:lnTo>
                <a:lnTo>
                  <a:pt x="21059" y="9882"/>
                </a:lnTo>
                <a:cubicBezTo>
                  <a:pt x="21357" y="9882"/>
                  <a:pt x="21600" y="9613"/>
                  <a:pt x="21600" y="9284"/>
                </a:cubicBezTo>
                <a:lnTo>
                  <a:pt x="21600" y="7988"/>
                </a:lnTo>
                <a:cubicBezTo>
                  <a:pt x="21600" y="7695"/>
                  <a:pt x="21402" y="7444"/>
                  <a:pt x="21149" y="7395"/>
                </a:cubicBezTo>
                <a:lnTo>
                  <a:pt x="21149" y="7384"/>
                </a:lnTo>
                <a:lnTo>
                  <a:pt x="11980" y="7384"/>
                </a:lnTo>
                <a:lnTo>
                  <a:pt x="11980" y="596"/>
                </a:lnTo>
                <a:cubicBezTo>
                  <a:pt x="11980" y="267"/>
                  <a:pt x="11736" y="0"/>
                  <a:pt x="11439" y="0"/>
                </a:cubicBezTo>
                <a:lnTo>
                  <a:pt x="10166" y="0"/>
                </a:lnTo>
                <a:close/>
                <a:moveTo>
                  <a:pt x="5836" y="11649"/>
                </a:moveTo>
                <a:lnTo>
                  <a:pt x="7118" y="11649"/>
                </a:lnTo>
                <a:lnTo>
                  <a:pt x="7118" y="19199"/>
                </a:lnTo>
                <a:lnTo>
                  <a:pt x="5836" y="19199"/>
                </a:lnTo>
                <a:lnTo>
                  <a:pt x="5836" y="11649"/>
                </a:lnTo>
                <a:close/>
                <a:moveTo>
                  <a:pt x="8716" y="11649"/>
                </a:moveTo>
                <a:lnTo>
                  <a:pt x="10001" y="11649"/>
                </a:lnTo>
                <a:lnTo>
                  <a:pt x="10001" y="19199"/>
                </a:lnTo>
                <a:lnTo>
                  <a:pt x="8716" y="19199"/>
                </a:lnTo>
                <a:lnTo>
                  <a:pt x="8716" y="11649"/>
                </a:lnTo>
                <a:close/>
                <a:moveTo>
                  <a:pt x="11604" y="11649"/>
                </a:moveTo>
                <a:lnTo>
                  <a:pt x="12889" y="11649"/>
                </a:lnTo>
                <a:lnTo>
                  <a:pt x="12889" y="19199"/>
                </a:lnTo>
                <a:lnTo>
                  <a:pt x="11604" y="19199"/>
                </a:lnTo>
                <a:lnTo>
                  <a:pt x="11604" y="11649"/>
                </a:lnTo>
                <a:close/>
                <a:moveTo>
                  <a:pt x="14482" y="11649"/>
                </a:moveTo>
                <a:lnTo>
                  <a:pt x="15764" y="11649"/>
                </a:lnTo>
                <a:lnTo>
                  <a:pt x="15764" y="19199"/>
                </a:lnTo>
                <a:lnTo>
                  <a:pt x="14482" y="19199"/>
                </a:lnTo>
                <a:lnTo>
                  <a:pt x="14482" y="11649"/>
                </a:lnTo>
                <a:close/>
              </a:path>
            </a:pathLst>
          </a:cu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7" name="Grocery Basket"/>
          <p:cNvSpPr/>
          <p:nvPr/>
        </p:nvSpPr>
        <p:spPr>
          <a:xfrm>
            <a:off x="17989261" y="5926216"/>
            <a:ext cx="4499475" cy="406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166" y="0"/>
                </a:moveTo>
                <a:cubicBezTo>
                  <a:pt x="9869" y="0"/>
                  <a:pt x="9626" y="267"/>
                  <a:pt x="9626" y="596"/>
                </a:cubicBezTo>
                <a:lnTo>
                  <a:pt x="9626" y="7384"/>
                </a:lnTo>
                <a:lnTo>
                  <a:pt x="451" y="7384"/>
                </a:lnTo>
                <a:lnTo>
                  <a:pt x="451" y="7395"/>
                </a:lnTo>
                <a:cubicBezTo>
                  <a:pt x="198" y="7444"/>
                  <a:pt x="0" y="7689"/>
                  <a:pt x="0" y="7988"/>
                </a:cubicBezTo>
                <a:lnTo>
                  <a:pt x="0" y="9284"/>
                </a:lnTo>
                <a:cubicBezTo>
                  <a:pt x="0" y="9613"/>
                  <a:pt x="243" y="9882"/>
                  <a:pt x="541" y="9882"/>
                </a:cubicBezTo>
                <a:lnTo>
                  <a:pt x="1388" y="9882"/>
                </a:lnTo>
                <a:lnTo>
                  <a:pt x="3995" y="21600"/>
                </a:lnTo>
                <a:lnTo>
                  <a:pt x="17605" y="21600"/>
                </a:lnTo>
                <a:lnTo>
                  <a:pt x="20212" y="9882"/>
                </a:lnTo>
                <a:lnTo>
                  <a:pt x="21059" y="9882"/>
                </a:lnTo>
                <a:cubicBezTo>
                  <a:pt x="21357" y="9882"/>
                  <a:pt x="21600" y="9613"/>
                  <a:pt x="21600" y="9284"/>
                </a:cubicBezTo>
                <a:lnTo>
                  <a:pt x="21600" y="7988"/>
                </a:lnTo>
                <a:cubicBezTo>
                  <a:pt x="21600" y="7695"/>
                  <a:pt x="21402" y="7444"/>
                  <a:pt x="21149" y="7395"/>
                </a:cubicBezTo>
                <a:lnTo>
                  <a:pt x="21149" y="7384"/>
                </a:lnTo>
                <a:lnTo>
                  <a:pt x="11980" y="7384"/>
                </a:lnTo>
                <a:lnTo>
                  <a:pt x="11980" y="596"/>
                </a:lnTo>
                <a:cubicBezTo>
                  <a:pt x="11980" y="267"/>
                  <a:pt x="11736" y="0"/>
                  <a:pt x="11439" y="0"/>
                </a:cubicBezTo>
                <a:lnTo>
                  <a:pt x="10166" y="0"/>
                </a:lnTo>
                <a:close/>
                <a:moveTo>
                  <a:pt x="5836" y="11649"/>
                </a:moveTo>
                <a:lnTo>
                  <a:pt x="7118" y="11649"/>
                </a:lnTo>
                <a:lnTo>
                  <a:pt x="7118" y="19199"/>
                </a:lnTo>
                <a:lnTo>
                  <a:pt x="5836" y="19199"/>
                </a:lnTo>
                <a:lnTo>
                  <a:pt x="5836" y="11649"/>
                </a:lnTo>
                <a:close/>
                <a:moveTo>
                  <a:pt x="8716" y="11649"/>
                </a:moveTo>
                <a:lnTo>
                  <a:pt x="10001" y="11649"/>
                </a:lnTo>
                <a:lnTo>
                  <a:pt x="10001" y="19199"/>
                </a:lnTo>
                <a:lnTo>
                  <a:pt x="8716" y="19199"/>
                </a:lnTo>
                <a:lnTo>
                  <a:pt x="8716" y="11649"/>
                </a:lnTo>
                <a:close/>
                <a:moveTo>
                  <a:pt x="11604" y="11649"/>
                </a:moveTo>
                <a:lnTo>
                  <a:pt x="12889" y="11649"/>
                </a:lnTo>
                <a:lnTo>
                  <a:pt x="12889" y="19199"/>
                </a:lnTo>
                <a:lnTo>
                  <a:pt x="11604" y="19199"/>
                </a:lnTo>
                <a:lnTo>
                  <a:pt x="11604" y="11649"/>
                </a:lnTo>
                <a:close/>
                <a:moveTo>
                  <a:pt x="14482" y="11649"/>
                </a:moveTo>
                <a:lnTo>
                  <a:pt x="15764" y="11649"/>
                </a:lnTo>
                <a:lnTo>
                  <a:pt x="15764" y="19199"/>
                </a:lnTo>
                <a:lnTo>
                  <a:pt x="14482" y="19199"/>
                </a:lnTo>
                <a:lnTo>
                  <a:pt x="14482" y="11649"/>
                </a:lnTo>
                <a:close/>
              </a:path>
            </a:pathLst>
          </a:custGeom>
          <a:solidFill>
            <a:srgbClr val="F271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8" name="18 EBs"/>
          <p:cNvSpPr txBox="1"/>
          <p:nvPr/>
        </p:nvSpPr>
        <p:spPr>
          <a:xfrm>
            <a:off x="2681402" y="7255640"/>
            <a:ext cx="1775818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18 EBs</a:t>
            </a:r>
          </a:p>
        </p:txBody>
      </p:sp>
      <p:sp>
        <p:nvSpPr>
          <p:cNvPr id="279" name="26 EBs"/>
          <p:cNvSpPr txBox="1"/>
          <p:nvPr/>
        </p:nvSpPr>
        <p:spPr>
          <a:xfrm>
            <a:off x="11163757" y="7255640"/>
            <a:ext cx="1775818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26 EBs</a:t>
            </a:r>
          </a:p>
        </p:txBody>
      </p:sp>
      <p:sp>
        <p:nvSpPr>
          <p:cNvPr id="280" name="7 EBs"/>
          <p:cNvSpPr txBox="1"/>
          <p:nvPr/>
        </p:nvSpPr>
        <p:spPr>
          <a:xfrm>
            <a:off x="19380223" y="7255640"/>
            <a:ext cx="1471018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7 EBs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patial distribution of EBs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Spatial distribution of EBs</a:t>
            </a:r>
          </a:p>
        </p:txBody>
      </p:sp>
      <p:pic>
        <p:nvPicPr>
          <p:cNvPr id="283" name="map_blos_loc.pdf" descr="map_blos_loc.pdf"/>
          <p:cNvPicPr>
            <a:picLocks noChangeAspect="1"/>
          </p:cNvPicPr>
          <p:nvPr/>
        </p:nvPicPr>
        <p:blipFill>
          <a:blip r:embed="rId2">
            <a:extLst/>
          </a:blip>
          <a:srcRect l="669" t="0" r="667" b="0"/>
          <a:stretch>
            <a:fillRect/>
          </a:stretch>
        </p:blipFill>
        <p:spPr>
          <a:xfrm>
            <a:off x="5001038" y="1393154"/>
            <a:ext cx="14381926" cy="11715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patial distribution of EBs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Spatial distribution of EBs</a:t>
            </a:r>
          </a:p>
        </p:txBody>
      </p:sp>
      <p:pic>
        <p:nvPicPr>
          <p:cNvPr id="286" name="map_blos_ABC_nodome.pdf" descr="map_blos_ABC_nodome.pdf"/>
          <p:cNvPicPr>
            <a:picLocks noChangeAspect="1"/>
          </p:cNvPicPr>
          <p:nvPr/>
        </p:nvPicPr>
        <p:blipFill>
          <a:blip r:embed="rId2">
            <a:extLst/>
          </a:blip>
          <a:srcRect l="669" t="0" r="667" b="0"/>
          <a:stretch>
            <a:fillRect/>
          </a:stretch>
        </p:blipFill>
        <p:spPr>
          <a:xfrm>
            <a:off x="5001038" y="1393154"/>
            <a:ext cx="14381926" cy="11715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patial distribution of EBs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Spatial distribution of EBs</a:t>
            </a:r>
          </a:p>
        </p:txBody>
      </p:sp>
      <p:pic>
        <p:nvPicPr>
          <p:cNvPr id="289" name="map_blos_ABC_dome.pdf" descr="map_blos_ABC_dome.pdf"/>
          <p:cNvPicPr>
            <a:picLocks noChangeAspect="1"/>
          </p:cNvPicPr>
          <p:nvPr/>
        </p:nvPicPr>
        <p:blipFill>
          <a:blip r:embed="rId2">
            <a:extLst/>
          </a:blip>
          <a:srcRect l="669" t="0" r="667" b="0"/>
          <a:stretch>
            <a:fillRect/>
          </a:stretch>
        </p:blipFill>
        <p:spPr>
          <a:xfrm>
            <a:off x="5001038" y="1393154"/>
            <a:ext cx="14381926" cy="11715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minimum_distances_to_PILs.pdf" descr="minimum_distances_to_PIL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04725" y="1714362"/>
            <a:ext cx="20574549" cy="10287276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Minimum distance to PIL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Minimum distance to PIL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ossible magnetic topologies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Possible magnetic topologies</a:t>
            </a:r>
          </a:p>
        </p:txBody>
      </p:sp>
      <p:pic>
        <p:nvPicPr>
          <p:cNvPr id="295" name="v2_cartoon_magnetic_reconnection.pdf" descr="v2_cartoon_magnetic_reconnection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9165" y="1788716"/>
            <a:ext cx="22005671" cy="101385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eparate EBs inside and outside dome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Separate EBs inside and outside dome</a:t>
            </a:r>
          </a:p>
        </p:txBody>
      </p:sp>
      <p:pic>
        <p:nvPicPr>
          <p:cNvPr id="298" name="fanspine.pdf" descr="fanspine.pdf"/>
          <p:cNvPicPr>
            <a:picLocks noChangeAspect="1"/>
          </p:cNvPicPr>
          <p:nvPr/>
        </p:nvPicPr>
        <p:blipFill>
          <a:blip r:embed="rId2">
            <a:extLst/>
          </a:blip>
          <a:srcRect l="669" t="0" r="667" b="0"/>
          <a:stretch>
            <a:fillRect/>
          </a:stretch>
        </p:blipFill>
        <p:spPr>
          <a:xfrm>
            <a:off x="5001038" y="1393154"/>
            <a:ext cx="14381926" cy="11715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map_blos_ABC_dome.pdf" descr="map_blos_ABC_dome.pdf"/>
          <p:cNvPicPr>
            <a:picLocks noChangeAspect="1"/>
          </p:cNvPicPr>
          <p:nvPr/>
        </p:nvPicPr>
        <p:blipFill>
          <a:blip r:embed="rId2">
            <a:extLst/>
          </a:blip>
          <a:srcRect l="0" t="126" r="0" b="125"/>
          <a:stretch>
            <a:fillRect/>
          </a:stretch>
        </p:blipFill>
        <p:spPr>
          <a:xfrm>
            <a:off x="340429" y="2222669"/>
            <a:ext cx="11564264" cy="9270660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Fan-Spine Topology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Fan-Spine Topology</a:t>
            </a:r>
          </a:p>
        </p:txBody>
      </p:sp>
      <p:pic>
        <p:nvPicPr>
          <p:cNvPr id="302" name="aa52822-24-fig2.pdf" descr="aa52822-24-fig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27117" y="2457905"/>
            <a:ext cx="12114936" cy="8825590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Bhatnagar et al. 2025"/>
          <p:cNvSpPr txBox="1"/>
          <p:nvPr/>
        </p:nvSpPr>
        <p:spPr>
          <a:xfrm>
            <a:off x="11990147" y="11571180"/>
            <a:ext cx="3318384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Bhatnagar et al. 2025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onclusions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306" name="We apply a 4-level intensity threshold to   wings to detect EBs.…"/>
          <p:cNvSpPr txBox="1"/>
          <p:nvPr>
            <p:ph type="body" idx="4294967295"/>
          </p:nvPr>
        </p:nvSpPr>
        <p:spPr>
          <a:xfrm>
            <a:off x="1206500" y="2729993"/>
            <a:ext cx="21971000" cy="8256014"/>
          </a:xfrm>
          <a:prstGeom prst="rect">
            <a:avLst/>
          </a:prstGeom>
        </p:spPr>
        <p:txBody>
          <a:bodyPr numCol="1" spcCol="38100"/>
          <a:lstStyle/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We apply a 4-level intensity threshold to </a:t>
            </a:r>
            <a14:m>
              <m:oMath>
                <m:r>
                  <a:rPr xmlns:a="http://schemas.openxmlformats.org/drawingml/2006/main" sz="5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H</m:t>
                </m:r>
                <m:r>
                  <a:rPr xmlns:a="http://schemas.openxmlformats.org/drawingml/2006/main" sz="5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</m:oMath>
            </a14:m>
            <a:r>
              <a:t> wings to detect EBs.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We find median maximum area of 0.275 </a:t>
            </a:r>
            <a14:m>
              <m:oMath>
                <m:sSup>
                  <m:e>
                    <m:r>
                      <m:rPr>
                        <m:nor/>
                      </m:rPr>
                      <a:rPr xmlns:a="http://schemas.openxmlformats.org/drawingml/2006/main" sz="5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arcsec</m:t>
                    </m:r>
                  </m:e>
                  <m:sup>
                    <m:r>
                      <a:rPr xmlns:a="http://schemas.openxmlformats.org/drawingml/2006/main" sz="5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</m:oMath>
            </a14:m>
            <a:r>
              <a:t> and median lifetime of 3 min.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18 dipolar EBs, 26 unipolar EBs, 7 EBs are unclear. 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Unipolar EBs are most likely due to a reconnection site located higher in the atmosphere.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Ellerman bombs (EBs)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Ellerman bombs (EBs)</a:t>
            </a:r>
          </a:p>
        </p:txBody>
      </p:sp>
      <p:pic>
        <p:nvPicPr>
          <p:cNvPr id="198" name="hbeta_wing_EBflames_24May2024 (1).mp4" descr="hbeta_wing_EBflames_24May2024 (1)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3640058" y="1399560"/>
            <a:ext cx="17103885" cy="12186519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Credit: SST/RoCS/UiO"/>
          <p:cNvSpPr txBox="1"/>
          <p:nvPr/>
        </p:nvSpPr>
        <p:spPr>
          <a:xfrm>
            <a:off x="19760933" y="12797940"/>
            <a:ext cx="4256699" cy="650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3" tIns="71433" rIns="71433" bIns="71433" anchor="b">
            <a:spAutoFit/>
          </a:bodyPr>
          <a:lstStyle>
            <a:lvl1pPr defTabSz="821529">
              <a:lnSpc>
                <a:spcPct val="100000"/>
              </a:lnSpc>
              <a:spcBef>
                <a:spcPts val="0"/>
              </a:spcBef>
              <a:defRPr sz="35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Credit: SST/RoCS/UiO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20" fill="hold"/>
                                        <p:tgtEl>
                                          <p:spTgt spid="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198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19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Ellerman bombs (EBs)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Ellerman bombs (EBs)</a:t>
            </a:r>
          </a:p>
        </p:txBody>
      </p:sp>
      <p:sp>
        <p:nvSpPr>
          <p:cNvPr id="202" name="Courtesy of Ignasi Josep Solar Poquet"/>
          <p:cNvSpPr txBox="1"/>
          <p:nvPr/>
        </p:nvSpPr>
        <p:spPr>
          <a:xfrm>
            <a:off x="16878760" y="12797940"/>
            <a:ext cx="7138870" cy="650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3" tIns="71433" rIns="71433" bIns="71433" anchor="b">
            <a:spAutoFit/>
          </a:bodyPr>
          <a:lstStyle>
            <a:lvl1pPr defTabSz="821529">
              <a:lnSpc>
                <a:spcPct val="100000"/>
              </a:lnSpc>
              <a:spcBef>
                <a:spcPts val="0"/>
              </a:spcBef>
              <a:defRPr sz="35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Courtesy of Ignasi Josep Solar Poquet</a:t>
            </a:r>
          </a:p>
        </p:txBody>
      </p:sp>
      <p:pic>
        <p:nvPicPr>
          <p:cNvPr id="203" name="EB_textbook_3.mov" descr="EB_textbook_3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-3" y="2438400"/>
            <a:ext cx="24384005" cy="8839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50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203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20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sst_timelapse.mov" descr="sst_timelapse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Credit: Tiago Pereira"/>
          <p:cNvSpPr txBox="1"/>
          <p:nvPr/>
        </p:nvSpPr>
        <p:spPr>
          <a:xfrm>
            <a:off x="20020187" y="12200056"/>
            <a:ext cx="3916646" cy="650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3" tIns="71433" rIns="71433" bIns="71433" anchor="b">
            <a:spAutoFit/>
          </a:bodyPr>
          <a:lstStyle>
            <a:lvl1pPr defTabSz="821529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Credit: Tiago Pereira</a:t>
            </a:r>
          </a:p>
        </p:txBody>
      </p:sp>
      <p:sp>
        <p:nvSpPr>
          <p:cNvPr id="207" name="Swedish 1-m Solar Telescope"/>
          <p:cNvSpPr txBox="1"/>
          <p:nvPr/>
        </p:nvSpPr>
        <p:spPr>
          <a:xfrm>
            <a:off x="4833937" y="357185"/>
            <a:ext cx="14716130" cy="1017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ctr" defTabSz="642937">
              <a:lnSpc>
                <a:spcPts val="7900"/>
              </a:lnSpc>
              <a:spcBef>
                <a:spcPts val="200"/>
              </a:spcBef>
              <a:tabLst>
                <a:tab pos="1714500" algn="l"/>
              </a:tabLst>
              <a:defRPr sz="6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Swedish 1-m Solar Telescope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33" fill="hold"/>
                                        <p:tgtEl>
                                          <p:spTgt spid="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205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20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Motivation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Motivation</a:t>
            </a:r>
          </a:p>
        </p:txBody>
      </p:sp>
      <p:sp>
        <p:nvSpPr>
          <p:cNvPr id="210" name="Develop a detection and tracking algorithm for EBs, in order to characterize their properties and magnetic field configuration."/>
          <p:cNvSpPr txBox="1"/>
          <p:nvPr>
            <p:ph type="body" sz="half" idx="4294967295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00" sz="6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Develop a detection and tracking algorithm for EBs, in order to characterize their properties and magnetic field configuration.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Detection of EBs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Detection of EBs</a:t>
            </a:r>
          </a:p>
        </p:txBody>
      </p:sp>
      <p:pic>
        <p:nvPicPr>
          <p:cNvPr id="213" name="demo_spectrum_with_alphas.pdf" descr="demo_spectrum_with_alpha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4748" y="2479772"/>
            <a:ext cx="10945574" cy="8756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thresholds_pixel.pdf" descr="thresholds_pixel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64564" y="2479772"/>
            <a:ext cx="13134690" cy="87564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EB_tracking.mov" descr="EB_tracking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2462789" y="296414"/>
            <a:ext cx="13933499" cy="13933494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racking of EBs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Tracking of EBs</a:t>
            </a:r>
          </a:p>
        </p:txBody>
      </p:sp>
      <p:sp>
        <p:nvSpPr>
          <p:cNvPr id="218" name="Minimum area:…"/>
          <p:cNvSpPr txBox="1"/>
          <p:nvPr/>
        </p:nvSpPr>
        <p:spPr>
          <a:xfrm>
            <a:off x="16950759" y="4428521"/>
            <a:ext cx="4508600" cy="5669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Minimum area: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0.035 arcsec^2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endParaRPr sz="5300"/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Minimum lifetime: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74 s (2 frames)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14" fill="hold"/>
                                        <p:tgtEl>
                                          <p:spTgt spid="2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2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216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21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1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eneral EB statistics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General EB statistics</a:t>
            </a:r>
          </a:p>
        </p:txBody>
      </p:sp>
      <p:pic>
        <p:nvPicPr>
          <p:cNvPr id="221" name="EB_area_lifetime_histograms_v2.pdf" descr="EB_area_lifetime_histograms_v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00" y="2523132"/>
            <a:ext cx="17339590" cy="8669795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Median maximum area:…"/>
          <p:cNvSpPr txBox="1"/>
          <p:nvPr/>
        </p:nvSpPr>
        <p:spPr>
          <a:xfrm>
            <a:off x="17417228" y="4023360"/>
            <a:ext cx="5921277" cy="5669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Median maximum area: 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0.275 arcsec^2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endParaRPr sz="5300"/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Median lifetime: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3.0 min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EB_sizes_v2.pdf" descr="EB_sizes_v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7779" y="170469"/>
            <a:ext cx="13375060" cy="13375063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General EB statistics"/>
          <p:cNvSpPr txBox="1"/>
          <p:nvPr>
            <p:ph type="title"/>
          </p:nvPr>
        </p:nvSpPr>
        <p:spPr>
          <a:xfrm>
            <a:off x="4833937" y="357185"/>
            <a:ext cx="14716130" cy="1017984"/>
          </a:xfrm>
          <a:prstGeom prst="rect">
            <a:avLst/>
          </a:prstGeom>
        </p:spPr>
        <p:txBody>
          <a:bodyPr/>
          <a:lstStyle/>
          <a:p>
            <a:pPr/>
            <a:r>
              <a:t>General EB statistics</a:t>
            </a:r>
          </a:p>
        </p:txBody>
      </p:sp>
      <p:sp>
        <p:nvSpPr>
          <p:cNvPr id="226" name="Median maximum vertical extent:…"/>
          <p:cNvSpPr txBox="1"/>
          <p:nvPr/>
        </p:nvSpPr>
        <p:spPr>
          <a:xfrm>
            <a:off x="13708673" y="5157677"/>
            <a:ext cx="9048751" cy="560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Median maximum vertical extent: 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0.704 arcsec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Median maximum horizontal extent:</a:t>
            </a:r>
          </a:p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t>0.748 arcsec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7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7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7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7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