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media1.mov" ContentType="video/unknown"/>
  <Override PartName="/ppt/media/media2.mov" ContentType="video/unknown"/>
  <Override PartName="/ppt/media/media3.mov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RoCS title G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ircle"/>
          <p:cNvSpPr/>
          <p:nvPr/>
        </p:nvSpPr>
        <p:spPr>
          <a:xfrm>
            <a:off x="12193587" y="1500187"/>
            <a:ext cx="10715626" cy="10715626"/>
          </a:xfrm>
          <a:prstGeom prst="ellipse">
            <a:avLst/>
          </a:prstGeom>
          <a:solidFill>
            <a:srgbClr val="F8BA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0" name="Screen Shot 2017-09-21 at 11.04.31.png" descr="Screen Shot 2017-09-21 at 11.04.3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999" y="2132905"/>
            <a:ext cx="3316133" cy="2312790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Rosseland Centre for Solar Physics,  Institute of Theoretical Astrophysics, University of Oslo"/>
          <p:cNvSpPr txBox="1"/>
          <p:nvPr/>
        </p:nvSpPr>
        <p:spPr>
          <a:xfrm>
            <a:off x="890706" y="11725671"/>
            <a:ext cx="14303736" cy="587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lnSpc>
                <a:spcPct val="100000"/>
              </a:lnSpc>
              <a:spcBef>
                <a:spcPts val="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Rosseland Centre for Solar Physics,  Institute of Theoretical Astrophysics, University of Oslo</a:t>
            </a:r>
          </a:p>
        </p:txBody>
      </p:sp>
      <p:sp>
        <p:nvSpPr>
          <p:cNvPr id="172" name="Author name"/>
          <p:cNvSpPr txBox="1"/>
          <p:nvPr>
            <p:ph type="body" sz="quarter" idx="21"/>
          </p:nvPr>
        </p:nvSpPr>
        <p:spPr>
          <a:xfrm>
            <a:off x="879078" y="11313914"/>
            <a:ext cx="14716126" cy="555846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0" indent="0" defTabSz="642937">
              <a:lnSpc>
                <a:spcPts val="3600"/>
              </a:lnSpc>
              <a:spcBef>
                <a:spcPts val="200"/>
              </a:spcBef>
              <a:buSzTx/>
              <a:buNone/>
              <a:tabLst>
                <a:tab pos="1714500" algn="l"/>
              </a:tabLst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Author name</a:t>
            </a:r>
          </a:p>
        </p:txBody>
      </p:sp>
      <p:sp>
        <p:nvSpPr>
          <p:cNvPr id="173" name="Place and date"/>
          <p:cNvSpPr txBox="1"/>
          <p:nvPr>
            <p:ph type="body" sz="quarter" idx="22"/>
          </p:nvPr>
        </p:nvSpPr>
        <p:spPr>
          <a:xfrm>
            <a:off x="879078" y="12182297"/>
            <a:ext cx="14716126" cy="551437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marL="0" indent="0" defTabSz="821531">
              <a:lnSpc>
                <a:spcPct val="100000"/>
              </a:lnSpc>
              <a:spcBef>
                <a:spcPts val="0"/>
              </a:spcBef>
              <a:buSzTx/>
              <a:buNone/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Place and date</a:t>
            </a:r>
          </a:p>
        </p:txBody>
      </p:sp>
      <p:sp>
        <p:nvSpPr>
          <p:cNvPr id="174" name="Title"/>
          <p:cNvSpPr txBox="1"/>
          <p:nvPr>
            <p:ph type="body" sz="quarter" idx="23"/>
          </p:nvPr>
        </p:nvSpPr>
        <p:spPr>
          <a:xfrm>
            <a:off x="688181" y="9025235"/>
            <a:ext cx="17216438" cy="1158876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defTabSz="642937">
              <a:lnSpc>
                <a:spcPts val="8400"/>
              </a:lnSpc>
              <a:spcBef>
                <a:spcPts val="0"/>
              </a:spcBef>
              <a:buSzTx/>
              <a:buNone/>
              <a:tabLst>
                <a:tab pos="1498600" algn="l"/>
              </a:tabLst>
              <a:defRPr sz="7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75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821531">
              <a:defRPr sz="2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RoC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/>
          <p:nvPr>
            <p:ph type="title"/>
          </p:nvPr>
        </p:nvSpPr>
        <p:spPr>
          <a:xfrm>
            <a:off x="4833937" y="357187"/>
            <a:ext cx="14716126" cy="1017985"/>
          </a:xfrm>
          <a:prstGeom prst="rect">
            <a:avLst/>
          </a:prstGeom>
        </p:spPr>
        <p:txBody>
          <a:bodyPr lIns="0" tIns="0" rIns="0" bIns="0" anchor="ctr"/>
          <a:lstStyle>
            <a:lvl1pPr algn="ctr" defTabSz="642937">
              <a:lnSpc>
                <a:spcPts val="7900"/>
              </a:lnSpc>
              <a:spcBef>
                <a:spcPts val="200"/>
              </a:spcBef>
              <a:tabLst>
                <a:tab pos="1714500" algn="l"/>
              </a:tabLst>
              <a:defRPr b="0" spc="0" sz="6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183" name="Screen Shot 2017-09-21 at 11.07.46.png" descr="Screen Shot 2017-09-21 at 11.07.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266" y="12496679"/>
            <a:ext cx="2393157" cy="1035844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11979671" y="13037343"/>
            <a:ext cx="424658" cy="462757"/>
          </a:xfrm>
          <a:prstGeom prst="rect">
            <a:avLst/>
          </a:prstGeom>
        </p:spPr>
        <p:txBody>
          <a:bodyPr lIns="53578" tIns="53578" rIns="53578" bIns="53578" anchor="t"/>
          <a:lstStyle>
            <a:lvl1pPr defTabSz="642937">
              <a:lnSpc>
                <a:spcPts val="2800"/>
              </a:lnSpc>
              <a:tabLst>
                <a:tab pos="1498600" algn="l"/>
              </a:tabLst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png"/><Relationship Id="rId3" Type="http://schemas.openxmlformats.org/officeDocument/2006/relationships/image" Target="../media/image1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video" Target="../media/media2.mov"/><Relationship Id="rId3" Type="http://schemas.microsoft.com/office/2007/relationships/media" Target="../media/media2.mov"/><Relationship Id="rId4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video" Target="../media/media3.mov"/><Relationship Id="rId3" Type="http://schemas.microsoft.com/office/2007/relationships/media" Target="../media/media3.mov"/><Relationship Id="rId4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becca Nguyen"/>
          <p:cNvSpPr txBox="1"/>
          <p:nvPr>
            <p:ph type="body" idx="22"/>
          </p:nvPr>
        </p:nvSpPr>
        <p:spPr>
          <a:xfrm>
            <a:off x="862756" y="11105092"/>
            <a:ext cx="14716126" cy="587376"/>
          </a:xfrm>
          <a:prstGeom prst="rect">
            <a:avLst/>
          </a:prstGeom>
        </p:spPr>
        <p:txBody>
          <a:bodyPr/>
          <a:lstStyle/>
          <a:p>
            <a:pPr/>
            <a:r>
              <a:t>Rebecca Nguyen</a:t>
            </a:r>
          </a:p>
        </p:txBody>
      </p:sp>
      <p:sp>
        <p:nvSpPr>
          <p:cNvPr id="194" name="Detection of Ellerman bombs in SST observations"/>
          <p:cNvSpPr txBox="1"/>
          <p:nvPr/>
        </p:nvSpPr>
        <p:spPr>
          <a:xfrm>
            <a:off x="762251" y="5769984"/>
            <a:ext cx="21971005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lnSpc>
                <a:spcPct val="80000"/>
              </a:lnSpc>
              <a:spcBef>
                <a:spcPts val="0"/>
              </a:spcBef>
              <a:defRPr b="1" spc="-232" sz="11600"/>
            </a:lvl1pPr>
          </a:lstStyle>
          <a:p>
            <a:pPr/>
            <a:r>
              <a:t>Detection of Ellerman bombs in SST observations</a:t>
            </a:r>
          </a:p>
        </p:txBody>
      </p:sp>
      <p:sp>
        <p:nvSpPr>
          <p:cNvPr id="195" name="Nordic-Baltic Astronomy Days 2026"/>
          <p:cNvSpPr txBox="1"/>
          <p:nvPr/>
        </p:nvSpPr>
        <p:spPr>
          <a:xfrm>
            <a:off x="862756" y="12379376"/>
            <a:ext cx="14716126" cy="587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/>
          <a:lstStyle>
            <a:lvl1pPr defTabSz="821531">
              <a:lnSpc>
                <a:spcPct val="100000"/>
              </a:lnSpc>
              <a:spcBef>
                <a:spcPts val="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Nordic-Baltic Astronomy Days 2026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lassification of magnetic field configu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0078">
              <a:lnSpc>
                <a:spcPts val="7700"/>
              </a:lnSpc>
              <a:tabLst>
                <a:tab pos="1676400" algn="l"/>
              </a:tabLst>
              <a:defRPr sz="6468"/>
            </a:lvl1pPr>
          </a:lstStyle>
          <a:p>
            <a:pPr/>
            <a:r>
              <a:t>Classification of magnetic field configuration</a:t>
            </a:r>
          </a:p>
        </p:txBody>
      </p:sp>
      <p:sp>
        <p:nvSpPr>
          <p:cNvPr id="230" name="Oval"/>
          <p:cNvSpPr/>
          <p:nvPr/>
        </p:nvSpPr>
        <p:spPr>
          <a:xfrm>
            <a:off x="1742473" y="6295883"/>
            <a:ext cx="1977257" cy="1124234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1" name="Oval"/>
          <p:cNvSpPr/>
          <p:nvPr/>
        </p:nvSpPr>
        <p:spPr>
          <a:xfrm>
            <a:off x="3719040" y="6295883"/>
            <a:ext cx="1977257" cy="1124234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2" name="Line"/>
          <p:cNvSpPr/>
          <p:nvPr/>
        </p:nvSpPr>
        <p:spPr>
          <a:xfrm flipV="1">
            <a:off x="3725333" y="5228275"/>
            <a:ext cx="1" cy="294231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3" name="Oval"/>
          <p:cNvSpPr/>
          <p:nvPr/>
        </p:nvSpPr>
        <p:spPr>
          <a:xfrm>
            <a:off x="1748421" y="6295883"/>
            <a:ext cx="1977258" cy="1124234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4" name="Oval"/>
          <p:cNvSpPr/>
          <p:nvPr/>
        </p:nvSpPr>
        <p:spPr>
          <a:xfrm>
            <a:off x="3724988" y="6295883"/>
            <a:ext cx="1977257" cy="1124234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5" name="Line"/>
          <p:cNvSpPr/>
          <p:nvPr/>
        </p:nvSpPr>
        <p:spPr>
          <a:xfrm flipV="1">
            <a:off x="3725334" y="5528924"/>
            <a:ext cx="1" cy="2658152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" name="Oval"/>
          <p:cNvSpPr/>
          <p:nvPr/>
        </p:nvSpPr>
        <p:spPr>
          <a:xfrm>
            <a:off x="3939356" y="6340078"/>
            <a:ext cx="1763233" cy="1035844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7" name="Oval"/>
          <p:cNvSpPr/>
          <p:nvPr/>
        </p:nvSpPr>
        <p:spPr>
          <a:xfrm>
            <a:off x="1748077" y="6340078"/>
            <a:ext cx="1763234" cy="1003205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8" name="Group A"/>
          <p:cNvSpPr txBox="1"/>
          <p:nvPr/>
        </p:nvSpPr>
        <p:spPr>
          <a:xfrm>
            <a:off x="2533412" y="4127277"/>
            <a:ext cx="238384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A</a:t>
            </a:r>
          </a:p>
        </p:txBody>
      </p:sp>
      <p:sp>
        <p:nvSpPr>
          <p:cNvPr id="239" name="Group B"/>
          <p:cNvSpPr txBox="1"/>
          <p:nvPr/>
        </p:nvSpPr>
        <p:spPr>
          <a:xfrm>
            <a:off x="10987552" y="4127277"/>
            <a:ext cx="240639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B</a:t>
            </a:r>
          </a:p>
        </p:txBody>
      </p:sp>
      <p:sp>
        <p:nvSpPr>
          <p:cNvPr id="240" name="Group C"/>
          <p:cNvSpPr txBox="1"/>
          <p:nvPr/>
        </p:nvSpPr>
        <p:spPr>
          <a:xfrm>
            <a:off x="19024520" y="4127277"/>
            <a:ext cx="2428953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C</a:t>
            </a:r>
          </a:p>
        </p:txBody>
      </p:sp>
      <p:sp>
        <p:nvSpPr>
          <p:cNvPr id="241" name="Noise level of  :"/>
          <p:cNvSpPr txBox="1"/>
          <p:nvPr/>
        </p:nvSpPr>
        <p:spPr>
          <a:xfrm>
            <a:off x="1570529" y="10863365"/>
            <a:ext cx="8736543" cy="1003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Noise level of </a:t>
            </a:r>
            <a14:m>
              <m:oMath>
                <m:sSub>
                  <m:e>
                    <m:r>
                      <m:rPr>
                        <m:nor/>
                      </m:rP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LOS</m:t>
                    </m:r>
                  </m:sub>
                </m:sSub>
              </m:oMath>
            </a14:m>
            <a:r>
              <a:t>: </a:t>
            </a:r>
            <a14:m>
              <m:oMath>
                <m: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σ</m:t>
                </m:r>
                <m: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9.5</m:t>
                </m:r>
                <m:r>
                  <m:rPr>
                    <m:nor/>
                  </m:rP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</m:t>
                </m:r>
              </m:oMath>
            </a14:m>
          </a:p>
        </p:txBody>
      </p:sp>
      <p:sp>
        <p:nvSpPr>
          <p:cNvPr id="242" name="Oval"/>
          <p:cNvSpPr/>
          <p:nvPr/>
        </p:nvSpPr>
        <p:spPr>
          <a:xfrm>
            <a:off x="10211942" y="6287640"/>
            <a:ext cx="1977257" cy="1124235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3" name="Oval"/>
          <p:cNvSpPr/>
          <p:nvPr/>
        </p:nvSpPr>
        <p:spPr>
          <a:xfrm>
            <a:off x="12188508" y="6287640"/>
            <a:ext cx="1977257" cy="1124235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4" name="Line"/>
          <p:cNvSpPr/>
          <p:nvPr/>
        </p:nvSpPr>
        <p:spPr>
          <a:xfrm flipV="1">
            <a:off x="12194802" y="5220032"/>
            <a:ext cx="1" cy="294231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5" name="Oval"/>
          <p:cNvSpPr/>
          <p:nvPr/>
        </p:nvSpPr>
        <p:spPr>
          <a:xfrm>
            <a:off x="10217891" y="6287640"/>
            <a:ext cx="1977257" cy="1124235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6" name="Oval"/>
          <p:cNvSpPr/>
          <p:nvPr/>
        </p:nvSpPr>
        <p:spPr>
          <a:xfrm>
            <a:off x="12194457" y="6287640"/>
            <a:ext cx="1977257" cy="1124235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7" name="Line"/>
          <p:cNvSpPr/>
          <p:nvPr/>
        </p:nvSpPr>
        <p:spPr>
          <a:xfrm flipV="1">
            <a:off x="12194803" y="5520681"/>
            <a:ext cx="1" cy="2658152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" name="Oval"/>
          <p:cNvSpPr/>
          <p:nvPr/>
        </p:nvSpPr>
        <p:spPr>
          <a:xfrm>
            <a:off x="12408825" y="6331835"/>
            <a:ext cx="1763233" cy="1035845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9" name="Oval"/>
          <p:cNvSpPr/>
          <p:nvPr/>
        </p:nvSpPr>
        <p:spPr>
          <a:xfrm>
            <a:off x="10217546" y="6331835"/>
            <a:ext cx="1763234" cy="1003205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0" name="Oval"/>
          <p:cNvSpPr/>
          <p:nvPr/>
        </p:nvSpPr>
        <p:spPr>
          <a:xfrm>
            <a:off x="18258939" y="6287641"/>
            <a:ext cx="1977257" cy="1124234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1" name="Oval"/>
          <p:cNvSpPr/>
          <p:nvPr/>
        </p:nvSpPr>
        <p:spPr>
          <a:xfrm>
            <a:off x="20235505" y="6287641"/>
            <a:ext cx="1977257" cy="1124234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2" name="Line"/>
          <p:cNvSpPr/>
          <p:nvPr/>
        </p:nvSpPr>
        <p:spPr>
          <a:xfrm flipV="1">
            <a:off x="20241799" y="5220032"/>
            <a:ext cx="1" cy="2942316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" name="Oval"/>
          <p:cNvSpPr/>
          <p:nvPr/>
        </p:nvSpPr>
        <p:spPr>
          <a:xfrm>
            <a:off x="18264888" y="6287641"/>
            <a:ext cx="1977257" cy="1124234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4" name="Oval"/>
          <p:cNvSpPr/>
          <p:nvPr/>
        </p:nvSpPr>
        <p:spPr>
          <a:xfrm>
            <a:off x="20241454" y="6287641"/>
            <a:ext cx="1977257" cy="1124234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5" name="Line"/>
          <p:cNvSpPr/>
          <p:nvPr/>
        </p:nvSpPr>
        <p:spPr>
          <a:xfrm flipV="1">
            <a:off x="20241800" y="5520681"/>
            <a:ext cx="1" cy="2658152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6" name="Oval"/>
          <p:cNvSpPr/>
          <p:nvPr/>
        </p:nvSpPr>
        <p:spPr>
          <a:xfrm>
            <a:off x="20455822" y="6331835"/>
            <a:ext cx="1763234" cy="1035845"/>
          </a:xfrm>
          <a:prstGeom prst="ellipse">
            <a:avLst/>
          </a:pr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7" name="Oval"/>
          <p:cNvSpPr/>
          <p:nvPr/>
        </p:nvSpPr>
        <p:spPr>
          <a:xfrm>
            <a:off x="18264544" y="6331835"/>
            <a:ext cx="1763233" cy="1003205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8" name="PIL"/>
          <p:cNvSpPr txBox="1"/>
          <p:nvPr/>
        </p:nvSpPr>
        <p:spPr>
          <a:xfrm>
            <a:off x="1468204" y="7644248"/>
            <a:ext cx="1006146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PIL</a:t>
            </a:r>
          </a:p>
        </p:txBody>
      </p:sp>
      <p:sp>
        <p:nvSpPr>
          <p:cNvPr id="259" name="Line"/>
          <p:cNvSpPr/>
          <p:nvPr/>
        </p:nvSpPr>
        <p:spPr>
          <a:xfrm>
            <a:off x="2508106" y="8048464"/>
            <a:ext cx="1003204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26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80473" y="5632140"/>
            <a:ext cx="1089721" cy="13417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19422" y="6420840"/>
            <a:ext cx="439148" cy="540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88052" y="5801397"/>
            <a:ext cx="814786" cy="1003205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Dipolar EBs"/>
          <p:cNvSpPr txBox="1"/>
          <p:nvPr/>
        </p:nvSpPr>
        <p:spPr>
          <a:xfrm>
            <a:off x="2071031" y="9424824"/>
            <a:ext cx="3320188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Dipolar EBs</a:t>
            </a:r>
          </a:p>
        </p:txBody>
      </p:sp>
      <p:sp>
        <p:nvSpPr>
          <p:cNvPr id="264" name="Unipolar EBs"/>
          <p:cNvSpPr txBox="1"/>
          <p:nvPr/>
        </p:nvSpPr>
        <p:spPr>
          <a:xfrm>
            <a:off x="10356951" y="9424824"/>
            <a:ext cx="3670098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Unipolar EBs</a:t>
            </a:r>
          </a:p>
        </p:txBody>
      </p:sp>
      <p:sp>
        <p:nvSpPr>
          <p:cNvPr id="265" name="+"/>
          <p:cNvSpPr txBox="1"/>
          <p:nvPr/>
        </p:nvSpPr>
        <p:spPr>
          <a:xfrm>
            <a:off x="2389663" y="6352970"/>
            <a:ext cx="4800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6" name="+"/>
          <p:cNvSpPr txBox="1"/>
          <p:nvPr/>
        </p:nvSpPr>
        <p:spPr>
          <a:xfrm>
            <a:off x="10859133" y="6352970"/>
            <a:ext cx="4800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7" name="+"/>
          <p:cNvSpPr txBox="1"/>
          <p:nvPr/>
        </p:nvSpPr>
        <p:spPr>
          <a:xfrm>
            <a:off x="18889831" y="6352970"/>
            <a:ext cx="4800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68" name="-"/>
          <p:cNvSpPr txBox="1"/>
          <p:nvPr/>
        </p:nvSpPr>
        <p:spPr>
          <a:xfrm>
            <a:off x="4645255" y="6453784"/>
            <a:ext cx="35143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69" name="-"/>
          <p:cNvSpPr txBox="1"/>
          <p:nvPr/>
        </p:nvSpPr>
        <p:spPr>
          <a:xfrm>
            <a:off x="13114725" y="6429221"/>
            <a:ext cx="35143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70" name="-"/>
          <p:cNvSpPr txBox="1"/>
          <p:nvPr/>
        </p:nvSpPr>
        <p:spPr>
          <a:xfrm>
            <a:off x="21054366" y="6429221"/>
            <a:ext cx="35143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-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lassification of magnetic field configu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0078">
              <a:lnSpc>
                <a:spcPts val="7700"/>
              </a:lnSpc>
              <a:tabLst>
                <a:tab pos="1676400" algn="l"/>
              </a:tabLst>
              <a:defRPr sz="6468"/>
            </a:lvl1pPr>
          </a:lstStyle>
          <a:p>
            <a:pPr/>
            <a:r>
              <a:t>Classification of magnetic field configuration</a:t>
            </a:r>
          </a:p>
        </p:txBody>
      </p:sp>
      <p:sp>
        <p:nvSpPr>
          <p:cNvPr id="273" name="Group A"/>
          <p:cNvSpPr txBox="1"/>
          <p:nvPr/>
        </p:nvSpPr>
        <p:spPr>
          <a:xfrm>
            <a:off x="2533412" y="4127277"/>
            <a:ext cx="238384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A</a:t>
            </a:r>
          </a:p>
        </p:txBody>
      </p:sp>
      <p:sp>
        <p:nvSpPr>
          <p:cNvPr id="274" name="Group B"/>
          <p:cNvSpPr txBox="1"/>
          <p:nvPr/>
        </p:nvSpPr>
        <p:spPr>
          <a:xfrm>
            <a:off x="10987552" y="4127277"/>
            <a:ext cx="240639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B</a:t>
            </a:r>
          </a:p>
        </p:txBody>
      </p:sp>
      <p:sp>
        <p:nvSpPr>
          <p:cNvPr id="275" name="Group C"/>
          <p:cNvSpPr txBox="1"/>
          <p:nvPr/>
        </p:nvSpPr>
        <p:spPr>
          <a:xfrm>
            <a:off x="19024520" y="4127277"/>
            <a:ext cx="2428953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Group C</a:t>
            </a:r>
          </a:p>
        </p:txBody>
      </p:sp>
      <p:sp>
        <p:nvSpPr>
          <p:cNvPr id="276" name="Grocery Basket"/>
          <p:cNvSpPr/>
          <p:nvPr/>
        </p:nvSpPr>
        <p:spPr>
          <a:xfrm>
            <a:off x="1459913" y="5926216"/>
            <a:ext cx="4499469" cy="4069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Grocery Basket"/>
          <p:cNvSpPr/>
          <p:nvPr/>
        </p:nvSpPr>
        <p:spPr>
          <a:xfrm>
            <a:off x="9942266" y="5926216"/>
            <a:ext cx="4499469" cy="4069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rgbClr val="00A1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8" name="Grocery Basket"/>
          <p:cNvSpPr/>
          <p:nvPr/>
        </p:nvSpPr>
        <p:spPr>
          <a:xfrm>
            <a:off x="17989261" y="5926216"/>
            <a:ext cx="4499470" cy="4069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6" y="0"/>
                </a:moveTo>
                <a:cubicBezTo>
                  <a:pt x="9869" y="0"/>
                  <a:pt x="9626" y="267"/>
                  <a:pt x="9626" y="596"/>
                </a:cubicBezTo>
                <a:lnTo>
                  <a:pt x="9626" y="7384"/>
                </a:lnTo>
                <a:lnTo>
                  <a:pt x="451" y="7384"/>
                </a:lnTo>
                <a:lnTo>
                  <a:pt x="451" y="7395"/>
                </a:lnTo>
                <a:cubicBezTo>
                  <a:pt x="198" y="7444"/>
                  <a:pt x="0" y="7689"/>
                  <a:pt x="0" y="7988"/>
                </a:cubicBezTo>
                <a:lnTo>
                  <a:pt x="0" y="9284"/>
                </a:lnTo>
                <a:cubicBezTo>
                  <a:pt x="0" y="9613"/>
                  <a:pt x="243" y="9882"/>
                  <a:pt x="541" y="9882"/>
                </a:cubicBezTo>
                <a:lnTo>
                  <a:pt x="1388" y="9882"/>
                </a:lnTo>
                <a:lnTo>
                  <a:pt x="3995" y="21600"/>
                </a:lnTo>
                <a:lnTo>
                  <a:pt x="17605" y="21600"/>
                </a:lnTo>
                <a:lnTo>
                  <a:pt x="20212" y="9882"/>
                </a:lnTo>
                <a:lnTo>
                  <a:pt x="21059" y="9882"/>
                </a:lnTo>
                <a:cubicBezTo>
                  <a:pt x="21357" y="9882"/>
                  <a:pt x="21600" y="9613"/>
                  <a:pt x="21600" y="9284"/>
                </a:cubicBezTo>
                <a:lnTo>
                  <a:pt x="21600" y="7988"/>
                </a:lnTo>
                <a:cubicBezTo>
                  <a:pt x="21600" y="7695"/>
                  <a:pt x="21402" y="7444"/>
                  <a:pt x="21149" y="7395"/>
                </a:cubicBezTo>
                <a:lnTo>
                  <a:pt x="21149" y="7384"/>
                </a:lnTo>
                <a:lnTo>
                  <a:pt x="11980" y="7384"/>
                </a:lnTo>
                <a:lnTo>
                  <a:pt x="11980" y="596"/>
                </a:lnTo>
                <a:cubicBezTo>
                  <a:pt x="11980" y="267"/>
                  <a:pt x="11736" y="0"/>
                  <a:pt x="11439" y="0"/>
                </a:cubicBezTo>
                <a:lnTo>
                  <a:pt x="10166" y="0"/>
                </a:lnTo>
                <a:close/>
                <a:moveTo>
                  <a:pt x="5836" y="11649"/>
                </a:moveTo>
                <a:lnTo>
                  <a:pt x="7118" y="11649"/>
                </a:lnTo>
                <a:lnTo>
                  <a:pt x="7118" y="19199"/>
                </a:lnTo>
                <a:lnTo>
                  <a:pt x="5836" y="19199"/>
                </a:lnTo>
                <a:lnTo>
                  <a:pt x="5836" y="11649"/>
                </a:lnTo>
                <a:close/>
                <a:moveTo>
                  <a:pt x="8716" y="11649"/>
                </a:moveTo>
                <a:lnTo>
                  <a:pt x="10001" y="11649"/>
                </a:lnTo>
                <a:lnTo>
                  <a:pt x="10001" y="19199"/>
                </a:lnTo>
                <a:lnTo>
                  <a:pt x="8716" y="19199"/>
                </a:lnTo>
                <a:lnTo>
                  <a:pt x="8716" y="11649"/>
                </a:lnTo>
                <a:close/>
                <a:moveTo>
                  <a:pt x="11604" y="11649"/>
                </a:moveTo>
                <a:lnTo>
                  <a:pt x="12889" y="11649"/>
                </a:lnTo>
                <a:lnTo>
                  <a:pt x="12889" y="19199"/>
                </a:lnTo>
                <a:lnTo>
                  <a:pt x="11604" y="19199"/>
                </a:lnTo>
                <a:lnTo>
                  <a:pt x="11604" y="11649"/>
                </a:lnTo>
                <a:close/>
                <a:moveTo>
                  <a:pt x="14482" y="11649"/>
                </a:moveTo>
                <a:lnTo>
                  <a:pt x="15764" y="11649"/>
                </a:lnTo>
                <a:lnTo>
                  <a:pt x="15764" y="19199"/>
                </a:lnTo>
                <a:lnTo>
                  <a:pt x="14482" y="19199"/>
                </a:lnTo>
                <a:lnTo>
                  <a:pt x="14482" y="11649"/>
                </a:ln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9" name="18 EBs"/>
          <p:cNvSpPr txBox="1"/>
          <p:nvPr/>
        </p:nvSpPr>
        <p:spPr>
          <a:xfrm>
            <a:off x="2681404" y="7251476"/>
            <a:ext cx="2056487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18 EBs</a:t>
            </a:r>
          </a:p>
        </p:txBody>
      </p:sp>
      <p:sp>
        <p:nvSpPr>
          <p:cNvPr id="280" name="26 EBs"/>
          <p:cNvSpPr txBox="1"/>
          <p:nvPr/>
        </p:nvSpPr>
        <p:spPr>
          <a:xfrm>
            <a:off x="11163757" y="7251476"/>
            <a:ext cx="2056486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26 EBs</a:t>
            </a:r>
          </a:p>
        </p:txBody>
      </p:sp>
      <p:sp>
        <p:nvSpPr>
          <p:cNvPr id="281" name="7 EBs"/>
          <p:cNvSpPr txBox="1"/>
          <p:nvPr/>
        </p:nvSpPr>
        <p:spPr>
          <a:xfrm>
            <a:off x="19380223" y="7251476"/>
            <a:ext cx="1717549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7 EBs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patial distribution of EB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84" name="map_blos_loc.pdf" descr="map_blos_loc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9" b="0"/>
          <a:stretch>
            <a:fillRect/>
          </a:stretch>
        </p:blipFill>
        <p:spPr>
          <a:xfrm>
            <a:off x="5001038" y="1393154"/>
            <a:ext cx="14381924" cy="117154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patial distribution of EB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87" name="map_blos_ABC_nodome.pdf" descr="map_blos_ABC_nodom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9" b="0"/>
          <a:stretch>
            <a:fillRect/>
          </a:stretch>
        </p:blipFill>
        <p:spPr>
          <a:xfrm>
            <a:off x="5001038" y="1393154"/>
            <a:ext cx="14381924" cy="117154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patial distribution of EB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Spatial distribution of EBs</a:t>
            </a:r>
          </a:p>
        </p:txBody>
      </p:sp>
      <p:pic>
        <p:nvPicPr>
          <p:cNvPr id="290" name="map_blos_ABC_dome.pdf" descr="map_blos_ABC_dom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9" b="0"/>
          <a:stretch>
            <a:fillRect/>
          </a:stretch>
        </p:blipFill>
        <p:spPr>
          <a:xfrm>
            <a:off x="5001038" y="1393154"/>
            <a:ext cx="14381924" cy="117154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minimum_distances_to_PILs.pdf" descr="minimum_distances_to_PIL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4727" y="1714363"/>
            <a:ext cx="20574546" cy="10287274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Minimum distance to PI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Minimum distance to PIL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ossible magnetic topolog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Possible magnetic topologies</a:t>
            </a:r>
          </a:p>
        </p:txBody>
      </p:sp>
      <p:pic>
        <p:nvPicPr>
          <p:cNvPr id="296" name="v2_cartoon_magnetic_reconnection.pdf" descr="v2_cartoon_magnetic_reconnectio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9166" y="1788718"/>
            <a:ext cx="22005668" cy="101385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eparate EBs inside and outside dom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Separate EBs inside and outside dome</a:t>
            </a:r>
          </a:p>
        </p:txBody>
      </p:sp>
      <p:pic>
        <p:nvPicPr>
          <p:cNvPr id="299" name="fanspine.pdf" descr="fanspine.pdf"/>
          <p:cNvPicPr>
            <a:picLocks noChangeAspect="1"/>
          </p:cNvPicPr>
          <p:nvPr/>
        </p:nvPicPr>
        <p:blipFill>
          <a:blip r:embed="rId2">
            <a:extLst/>
          </a:blip>
          <a:srcRect l="669" t="0" r="669" b="0"/>
          <a:stretch>
            <a:fillRect/>
          </a:stretch>
        </p:blipFill>
        <p:spPr>
          <a:xfrm>
            <a:off x="5001038" y="1393154"/>
            <a:ext cx="14381924" cy="117154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map_blos_ABC_dome.pdf" descr="map_blos_ABC_dome.pdf"/>
          <p:cNvPicPr>
            <a:picLocks noChangeAspect="1"/>
          </p:cNvPicPr>
          <p:nvPr/>
        </p:nvPicPr>
        <p:blipFill>
          <a:blip r:embed="rId2">
            <a:extLst/>
          </a:blip>
          <a:srcRect l="0" t="126" r="0" b="126"/>
          <a:stretch>
            <a:fillRect/>
          </a:stretch>
        </p:blipFill>
        <p:spPr>
          <a:xfrm>
            <a:off x="340430" y="2222672"/>
            <a:ext cx="11564262" cy="9270656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Fan-Spine Topolo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Fan-Spine Topology</a:t>
            </a:r>
          </a:p>
        </p:txBody>
      </p:sp>
      <p:pic>
        <p:nvPicPr>
          <p:cNvPr id="303" name="aa52822-24-fig2.pdf" descr="aa52822-24-fig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27118" y="2457905"/>
            <a:ext cx="12114933" cy="8825590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Bhatnagar et al. 2025"/>
          <p:cNvSpPr txBox="1"/>
          <p:nvPr/>
        </p:nvSpPr>
        <p:spPr>
          <a:xfrm>
            <a:off x="11990148" y="11570165"/>
            <a:ext cx="3763138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Bhatnagar et al. 2025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307" name="We apply a 4-level intensity threshold to   wings to detect EBs.…"/>
          <p:cNvSpPr txBox="1"/>
          <p:nvPr>
            <p:ph type="body" idx="4294967295"/>
          </p:nvPr>
        </p:nvSpPr>
        <p:spPr>
          <a:xfrm>
            <a:off x="1206500" y="2729994"/>
            <a:ext cx="21971000" cy="8256012"/>
          </a:xfrm>
          <a:prstGeom prst="rect">
            <a:avLst/>
          </a:prstGeom>
        </p:spPr>
        <p:txBody>
          <a:bodyPr/>
          <a:lstStyle/>
          <a:p>
            <a:pPr/>
            <a:r>
              <a:t>We apply a 4-level intensity threshold to </a:t>
            </a:r>
            <a14:m>
              <m:oMath>
                <m: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H</m:t>
                </m:r>
                <m:r>
                  <a:rPr xmlns:a="http://schemas.openxmlformats.org/drawingml/2006/main" sz="5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</m:oMath>
            </a14:m>
            <a:r>
              <a:t> wings to detect EBs.</a:t>
            </a:r>
          </a:p>
          <a:p>
            <a:pPr/>
            <a:r>
              <a:t>We find median maximum area of 0.275 </a:t>
            </a:r>
            <a14:m>
              <m:oMath>
                <m:sSup>
                  <m:e>
                    <m:r>
                      <m:rPr>
                        <m:nor/>
                      </m:rP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arcsec</m:t>
                    </m:r>
                  </m:e>
                  <m:sup>
                    <m: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  <a:r>
              <a:t> and median lifetime of 3 min.</a:t>
            </a:r>
          </a:p>
          <a:p>
            <a:pPr/>
            <a:r>
              <a:t>18 dipolar EBs, 26 unipolar EBs, 7 EBs are unclear. </a:t>
            </a:r>
          </a:p>
          <a:p>
            <a:pPr/>
            <a:r>
              <a:t>Unipolar EBs are most likely due to a reconnection site located higher in the atmosphere.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Ellerman bombs (EB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Ellerman bombs (EBs)</a:t>
            </a:r>
          </a:p>
        </p:txBody>
      </p:sp>
      <p:pic>
        <p:nvPicPr>
          <p:cNvPr id="198" name="hbeta_wing_EBflames_24May2024 (1).mp4" descr="hbeta_wing_EBflames_24May2024 (1)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640058" y="1399560"/>
            <a:ext cx="17103884" cy="12186519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Credit: SST/RoCS/UiO"/>
          <p:cNvSpPr txBox="1"/>
          <p:nvPr/>
        </p:nvSpPr>
        <p:spPr>
          <a:xfrm>
            <a:off x="19760934" y="12801792"/>
            <a:ext cx="4256695" cy="647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/>
          <a:lstStyle>
            <a:lvl1pPr defTabSz="821531">
              <a:lnSpc>
                <a:spcPct val="100000"/>
              </a:lnSpc>
              <a:spcBef>
                <a:spcPts val="0"/>
              </a:spcBef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Credit: SST/RoCS/UiO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0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8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Ellerman bombs (EB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Ellerman bombs (EBs)</a:t>
            </a:r>
          </a:p>
        </p:txBody>
      </p:sp>
      <p:sp>
        <p:nvSpPr>
          <p:cNvPr id="202" name="Courtesy of Ignasi Josep Solar Poquet"/>
          <p:cNvSpPr txBox="1"/>
          <p:nvPr/>
        </p:nvSpPr>
        <p:spPr>
          <a:xfrm>
            <a:off x="16878761" y="12801792"/>
            <a:ext cx="7138867" cy="647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/>
          <a:lstStyle>
            <a:lvl1pPr defTabSz="821531">
              <a:lnSpc>
                <a:spcPct val="100000"/>
              </a:lnSpc>
              <a:spcBef>
                <a:spcPts val="0"/>
              </a:spcBef>
              <a:defRPr sz="35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Courtesy of Ignasi Josep Solar Poquet</a:t>
            </a:r>
          </a:p>
        </p:txBody>
      </p:sp>
      <p:pic>
        <p:nvPicPr>
          <p:cNvPr id="203" name="EB_textbook_3.mov" descr="EB_textbook_3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2438400"/>
            <a:ext cx="24384001" cy="8839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0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st_timelapse.mov" descr="sst_timelapse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Credit: Tiago Pereira"/>
          <p:cNvSpPr txBox="1"/>
          <p:nvPr/>
        </p:nvSpPr>
        <p:spPr>
          <a:xfrm>
            <a:off x="20020188" y="12203907"/>
            <a:ext cx="3916645" cy="647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/>
          <a:lstStyle>
            <a:lvl1pPr defTabSz="821531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Credit: Tiago Pereira</a:t>
            </a:r>
          </a:p>
        </p:txBody>
      </p:sp>
      <p:sp>
        <p:nvSpPr>
          <p:cNvPr id="207" name="Swedish 1-m Solar Telescope"/>
          <p:cNvSpPr txBox="1"/>
          <p:nvPr/>
        </p:nvSpPr>
        <p:spPr>
          <a:xfrm>
            <a:off x="4833937" y="357187"/>
            <a:ext cx="14716126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642937">
              <a:lnSpc>
                <a:spcPts val="7900"/>
              </a:lnSpc>
              <a:spcBef>
                <a:spcPts val="200"/>
              </a:spcBef>
              <a:tabLst>
                <a:tab pos="1714500" algn="l"/>
              </a:tabLst>
              <a:defRPr sz="6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Swedish 1-m Solar Telescope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33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5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0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Motiv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210" name="Develop a detection and tracking algorithm for EBs, in order to characterize their properties and magnetic field configuration."/>
          <p:cNvSpPr txBox="1"/>
          <p:nvPr>
            <p:ph type="body" sz="half" idx="4294967295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132" sz="6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Develop a detection and tracking algorithm for EBs, in order to characterize their properties and magnetic field configuration.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etection of EB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Detection of EBs</a:t>
            </a:r>
          </a:p>
        </p:txBody>
      </p:sp>
      <p:grpSp>
        <p:nvGrpSpPr>
          <p:cNvPr id="215" name="Group"/>
          <p:cNvGrpSpPr/>
          <p:nvPr/>
        </p:nvGrpSpPr>
        <p:grpSpPr>
          <a:xfrm>
            <a:off x="184753" y="2479773"/>
            <a:ext cx="24014494" cy="8756454"/>
            <a:chOff x="0" y="0"/>
            <a:chExt cx="24014493" cy="8756453"/>
          </a:xfrm>
        </p:grpSpPr>
        <p:pic>
          <p:nvPicPr>
            <p:cNvPr id="213" name="demo_spectrum_with_alphas.pdf" descr="demo_spectrum_with_alphas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945567" cy="87564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4" name="demonstration_v3.pdf" descr="demonstration_v3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879814" y="0"/>
              <a:ext cx="13134680" cy="87564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EB_tracking.mov" descr="EB_tracking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462792" y="296414"/>
            <a:ext cx="13933493" cy="13933494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racking of EB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Tracking of EBs</a:t>
            </a:r>
          </a:p>
        </p:txBody>
      </p:sp>
      <p:sp>
        <p:nvSpPr>
          <p:cNvPr id="219" name="Minimum area:…"/>
          <p:cNvSpPr txBox="1"/>
          <p:nvPr/>
        </p:nvSpPr>
        <p:spPr>
          <a:xfrm>
            <a:off x="16950759" y="3729191"/>
            <a:ext cx="4925873" cy="7067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Minimum area:</a:t>
            </a:r>
          </a:p>
          <a:p>
            <a:pPr/>
            <a:r>
              <a:t>0.035 </a:t>
            </a:r>
            <a14:m>
              <m:oMath>
                <m:sSup>
                  <m:e>
                    <m:r>
                      <m:rPr>
                        <m:nor/>
                      </m:rP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arcsec</m:t>
                    </m:r>
                  </m:e>
                  <m:sup>
                    <m: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</a:p>
          <a:p>
            <a:pPr/>
          </a:p>
          <a:p>
            <a:pPr/>
            <a:r>
              <a:t>Minimum lifetime:</a:t>
            </a:r>
          </a:p>
          <a:p>
            <a:pPr/>
            <a:r>
              <a:t>74 s (2 frames)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14" fill="hold"/>
                                        <p:tgtEl>
                                          <p:spTgt spid="2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17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1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eneral EB stati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 EB statistics</a:t>
            </a:r>
          </a:p>
        </p:txBody>
      </p:sp>
      <p:pic>
        <p:nvPicPr>
          <p:cNvPr id="222" name="EB_area_lifetime_histograms_v2.pdf" descr="EB_area_lifetime_histograms_v2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2600" y="2523132"/>
            <a:ext cx="17339589" cy="8669795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Median maximum area:…"/>
          <p:cNvSpPr txBox="1"/>
          <p:nvPr/>
        </p:nvSpPr>
        <p:spPr>
          <a:xfrm>
            <a:off x="17392752" y="2587430"/>
            <a:ext cx="6665062" cy="7067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Median maximum area: </a:t>
            </a:r>
          </a:p>
          <a:p>
            <a:pPr/>
            <a:r>
              <a:t>0.275 </a:t>
            </a:r>
            <a14:m>
              <m:oMath>
                <m:sSup>
                  <m:e>
                    <m:r>
                      <m:rPr>
                        <m:nor/>
                      </m:rP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arcsec</m:t>
                    </m:r>
                  </m:e>
                  <m:sup>
                    <m:r>
                      <a:rPr xmlns:a="http://schemas.openxmlformats.org/drawingml/2006/main" sz="5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</a:p>
          <a:p>
            <a:pPr/>
          </a:p>
          <a:p>
            <a:pPr/>
            <a:r>
              <a:t>Median lifetime:</a:t>
            </a:r>
          </a:p>
          <a:p>
            <a:pPr/>
            <a:r>
              <a:t>3.0 min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EB_sizes_v2.pdf" descr="EB_sizes_v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7779" y="170470"/>
            <a:ext cx="13375060" cy="13375060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General EB stati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 EB statistics</a:t>
            </a:r>
          </a:p>
        </p:txBody>
      </p:sp>
      <p:sp>
        <p:nvSpPr>
          <p:cNvPr id="227" name="Median maximum vertical extent:…"/>
          <p:cNvSpPr txBox="1"/>
          <p:nvPr/>
        </p:nvSpPr>
        <p:spPr>
          <a:xfrm>
            <a:off x="13708673" y="4492021"/>
            <a:ext cx="9847784" cy="6932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Median maximum vertical extent: </a:t>
            </a:r>
          </a:p>
          <a:p>
            <a:pPr/>
            <a:r>
              <a:t>0.704 arcsec</a:t>
            </a:r>
          </a:p>
          <a:p>
            <a:pPr/>
          </a:p>
          <a:p>
            <a:pPr/>
            <a:r>
              <a:t>Median maximum horizontal extent:</a:t>
            </a:r>
          </a:p>
          <a:p>
            <a:pPr/>
            <a:r>
              <a:t>0.748 arcsec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