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</p:sldMasterIdLst>
  <p:sldIdLst>
    <p:sldId id="256" r:id="rId12"/>
    <p:sldId id="257" r:id="rId13"/>
    <p:sldId id="258" r:id="rId14"/>
    <p:sldId id="259" r:id="rId15"/>
    <p:sldId id="260" r:id="rId16"/>
    <p:sldId id="261" r:id="rId17"/>
    <p:sldId id="263" r:id="rId18"/>
    <p:sldId id="264" r:id="rId19"/>
    <p:sldId id="265" r:id="rId20"/>
    <p:sldId id="266" r:id="rId21"/>
    <p:sldId id="267" r:id="rId22"/>
    <p:sldId id="262" r:id="rId23"/>
    <p:sldId id="269" r:id="rId24"/>
    <p:sldId id="270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82E6AE-6910-BF42-8624-33354193AF3E}" v="65" dt="2026-05-27T17:00:23.602"/>
    <p1510:client id="{6244AC31-98B3-0A18-38E7-7143C7AE07BA}" v="731" dt="2026-05-27T09:50:45.928"/>
    <p1510:client id="{A9E2B40F-B813-B1BD-2923-873725336835}" v="1339" dt="2026-05-27T16:24:21.0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3518E9A9-22F3-41D6-ABEF-7B0C162946F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9FB98BC-620C-43FB-8C97-10415FE9356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2F5FC38-EBBF-4766-B41C-6AB2309868A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BF96FA2-8AD8-428A-BC76-D4B1937E6A1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30E24DC-A405-4F4F-B7D7-EEFBE9FE44B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F4D38787-9B1C-465B-AE7D-B323CA03901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620A53E-354F-4982-A216-6AF61596133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A7727DE-2F43-44AB-A1EE-630016F46A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7291CDCF-FCF7-4BB6-836D-09DD9069397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7F0EFC8-7887-4F51-A521-D87514801CD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D4C2674-61F1-4CF6-B588-D51AEFD994F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rmAutofit/>
          </a:bodyPr>
          <a:lstStyle/>
          <a:p>
            <a:pPr indent="0">
              <a:buNone/>
            </a:pPr>
            <a:r>
              <a:rPr lang="en-GB" sz="52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sldNum" idx="1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E7439F04-C26E-4499-9EE2-3497FD9B71C1}" type="slidenum">
              <a:rPr lang="en" sz="1000" b="0" strike="noStrike" spc="-1">
                <a:solidFill>
                  <a:schemeClr val="dk2"/>
                </a:solidFill>
                <a:latin typeface="Arial"/>
                <a:ea typeface="Arial"/>
              </a:rPr>
              <a:t>‹#›</a:t>
            </a:fld>
            <a:endParaRPr lang="en-GB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6;p9"/>
          <p:cNvSpPr/>
          <p:nvPr/>
        </p:nvSpPr>
        <p:spPr>
          <a:xfrm>
            <a:off x="4572000" y="0"/>
            <a:ext cx="4571640" cy="5143320"/>
          </a:xfrm>
          <a:prstGeom prst="rect">
            <a:avLst/>
          </a:prstGeom>
          <a:solidFill>
            <a:schemeClr val="lt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265680" y="1233000"/>
            <a:ext cx="4044960" cy="1482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rmAutofit/>
          </a:bodyPr>
          <a:lstStyle/>
          <a:p>
            <a:pPr indent="0">
              <a:buNone/>
            </a:pPr>
            <a:r>
              <a:rPr lang="en-GB" sz="42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939560" y="723960"/>
            <a:ext cx="3836520" cy="369468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 fontScale="87222" lnSpcReduction="1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4" name="PlaceHolder 3"/>
          <p:cNvSpPr>
            <a:spLocks noGrp="1"/>
          </p:cNvSpPr>
          <p:nvPr>
            <p:ph type="sldNum" idx="10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9842EB92-3715-463E-9377-6F239C7A8A12}" type="slidenum">
              <a:rPr lang="en" sz="1000" b="0" strike="noStrike" spc="-1">
                <a:solidFill>
                  <a:schemeClr val="dk2"/>
                </a:solidFill>
                <a:latin typeface="Arial"/>
                <a:ea typeface="Arial"/>
              </a:rPr>
              <a:t>‹#›</a:t>
            </a:fld>
            <a:endParaRPr lang="en-GB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body"/>
          </p:nvPr>
        </p:nvSpPr>
        <p:spPr>
          <a:xfrm>
            <a:off x="311760" y="4230720"/>
            <a:ext cx="5998320" cy="6048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 fontScale="1111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36" name="PlaceHolder 2"/>
          <p:cNvSpPr>
            <a:spLocks noGrp="1"/>
          </p:cNvSpPr>
          <p:nvPr>
            <p:ph type="sldNum" idx="11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475126B6-502D-41EF-BCD6-240424344513}" type="slidenum">
              <a:rPr lang="en" sz="1000" b="0" strike="noStrike" spc="-1">
                <a:solidFill>
                  <a:schemeClr val="dk2"/>
                </a:solidFill>
                <a:latin typeface="Arial"/>
                <a:ea typeface="Arial"/>
              </a:rPr>
              <a:t>‹#›</a:t>
            </a:fld>
            <a:endParaRPr lang="en-GB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1106280"/>
            <a:ext cx="8520120" cy="196308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rmAutofit fontScale="98341"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GB" sz="12000" b="0" strike="noStrike" spc="-1">
                <a:solidFill>
                  <a:schemeClr val="dk1"/>
                </a:solidFill>
                <a:latin typeface="Arial"/>
                <a:ea typeface="Arial"/>
              </a:rPr>
              <a:t>xx%</a:t>
            </a:r>
            <a:endParaRPr lang="en-GB" sz="1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11760" y="3152160"/>
            <a:ext cx="8520120" cy="130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 fontScale="50000" lnSpcReduction="2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7" name="PlaceHolder 3"/>
          <p:cNvSpPr>
            <a:spLocks noGrp="1"/>
          </p:cNvSpPr>
          <p:nvPr>
            <p:ph type="sldNum" idx="2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360C75E-53B4-44D9-A4F1-6D535353D510}" type="slidenum">
              <a:rPr lang="en" sz="1000" b="0" strike="noStrike" spc="-1">
                <a:solidFill>
                  <a:schemeClr val="dk2"/>
                </a:solidFill>
                <a:latin typeface="Arial"/>
                <a:ea typeface="Arial"/>
              </a:rPr>
              <a:t>‹#›</a:t>
            </a:fld>
            <a:endParaRPr lang="en-GB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ldNum" idx="3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4E5EF2B2-8569-4413-A4F8-A8B7EB552961}" type="slidenum">
              <a:rPr lang="en" sz="1000" b="0" strike="noStrike" spc="-1">
                <a:solidFill>
                  <a:schemeClr val="dk2"/>
                </a:solidFill>
                <a:latin typeface="Arial"/>
                <a:ea typeface="Arial"/>
              </a:rPr>
              <a:t>‹#›</a:t>
            </a:fld>
            <a:endParaRPr lang="en-GB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11760" y="2151000"/>
            <a:ext cx="8520120" cy="841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/>
          <a:p>
            <a:pPr indent="0">
              <a:buNone/>
            </a:pPr>
            <a:r>
              <a:rPr lang="en-GB" sz="36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0" name="PlaceHolder 2"/>
          <p:cNvSpPr>
            <a:spLocks noGrp="1"/>
          </p:cNvSpPr>
          <p:nvPr>
            <p:ph type="sldNum" idx="4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A66AFEB2-660D-4FE7-B545-C992B49588E4}" type="slidenum">
              <a:rPr lang="en" sz="1000" b="0" strike="noStrike" spc="-1">
                <a:solidFill>
                  <a:schemeClr val="dk2"/>
                </a:solidFill>
                <a:latin typeface="Arial"/>
                <a:ea typeface="Arial"/>
              </a:rPr>
              <a:t>‹#›</a:t>
            </a:fld>
            <a:endParaRPr lang="en-GB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 fontScale="93550"/>
          </a:bodyPr>
          <a:lstStyle/>
          <a:p>
            <a:pPr indent="0">
              <a:buNone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3" name="PlaceHolder 3"/>
          <p:cNvSpPr>
            <a:spLocks noGrp="1"/>
          </p:cNvSpPr>
          <p:nvPr>
            <p:ph type="sldNum" idx="5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44D2D242-085D-436F-AC87-111E5C51CAF0}" type="slidenum">
              <a:rPr lang="en" sz="1000" b="0" strike="noStrike" spc="-1">
                <a:solidFill>
                  <a:schemeClr val="dk2"/>
                </a:solidFill>
                <a:latin typeface="Arial"/>
                <a:ea typeface="Arial"/>
              </a:rPr>
              <a:t>‹#›</a:t>
            </a:fld>
            <a:endParaRPr lang="en-GB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 fontScale="93550"/>
          </a:bodyPr>
          <a:lstStyle/>
          <a:p>
            <a:pPr indent="0">
              <a:buNone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3999600" cy="341604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832280" y="1152360"/>
            <a:ext cx="3999600" cy="341604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19" name="PlaceHolder 4"/>
          <p:cNvSpPr>
            <a:spLocks noGrp="1"/>
          </p:cNvSpPr>
          <p:nvPr>
            <p:ph type="sldNum" idx="6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EA41A9D4-1AB2-4052-AA1B-497BA6332117}" type="slidenum">
              <a:rPr lang="en" sz="1000" b="0" strike="noStrike" spc="-1">
                <a:solidFill>
                  <a:schemeClr val="dk2"/>
                </a:solidFill>
                <a:latin typeface="Arial"/>
                <a:ea typeface="Arial"/>
              </a:rPr>
              <a:t>‹#›</a:t>
            </a:fld>
            <a:endParaRPr lang="en-GB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 fontScale="93550"/>
          </a:bodyPr>
          <a:lstStyle/>
          <a:p>
            <a:pPr indent="0">
              <a:buNone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4" name="PlaceHolder 2"/>
          <p:cNvSpPr>
            <a:spLocks noGrp="1"/>
          </p:cNvSpPr>
          <p:nvPr>
            <p:ph type="sldNum" idx="7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F4DA8656-9BB6-44FC-9411-152D2E4793E3}" type="slidenum">
              <a:rPr lang="en" sz="1000" b="0" strike="noStrike" spc="-1">
                <a:solidFill>
                  <a:schemeClr val="dk2"/>
                </a:solidFill>
                <a:latin typeface="Arial"/>
                <a:ea typeface="Arial"/>
              </a:rPr>
              <a:t>‹#›</a:t>
            </a:fld>
            <a:endParaRPr lang="en-GB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7640" cy="75528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rmAutofit fontScale="81218"/>
          </a:bodyPr>
          <a:lstStyle/>
          <a:p>
            <a:pPr indent="0">
              <a:buNone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11760" y="1389600"/>
            <a:ext cx="2807640" cy="31791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 fontScale="35861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2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2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2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2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2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2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8" name="PlaceHolder 3"/>
          <p:cNvSpPr>
            <a:spLocks noGrp="1"/>
          </p:cNvSpPr>
          <p:nvPr>
            <p:ph type="sldNum" idx="8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E18C949C-2FC9-49AA-861F-FC3DB3869AF9}" type="slidenum">
              <a:rPr lang="en" sz="1000" b="0" strike="noStrike" spc="-1">
                <a:solidFill>
                  <a:schemeClr val="dk2"/>
                </a:solidFill>
                <a:latin typeface="Arial"/>
                <a:ea typeface="Arial"/>
              </a:rPr>
              <a:t>‹#›</a:t>
            </a:fld>
            <a:endParaRPr lang="en-GB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90320" y="450000"/>
            <a:ext cx="6367320" cy="409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/>
          <a:p>
            <a:pPr indent="0">
              <a:buNone/>
            </a:pPr>
            <a:r>
              <a:rPr lang="en-GB" sz="4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0" name="PlaceHolder 2"/>
          <p:cNvSpPr>
            <a:spLocks noGrp="1"/>
          </p:cNvSpPr>
          <p:nvPr>
            <p:ph type="sldNum" idx="9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" sz="1000" b="0" strike="noStrike" spc="-1">
                <a:solidFill>
                  <a:schemeClr val="dk2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F22265F6-98D9-4196-B949-1F57285AE85E}" type="slidenum">
              <a:rPr lang="en" sz="1000" b="0" strike="noStrike" spc="-1">
                <a:solidFill>
                  <a:schemeClr val="dk2"/>
                </a:solidFill>
                <a:latin typeface="Arial"/>
                <a:ea typeface="Arial"/>
              </a:rPr>
              <a:t>‹#›</a:t>
            </a:fld>
            <a:endParaRPr lang="en-GB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54;p13"/>
          <p:cNvPicPr/>
          <p:nvPr/>
        </p:nvPicPr>
        <p:blipFill>
          <a:blip r:embed="rId2"/>
          <a:stretch/>
        </p:blipFill>
        <p:spPr>
          <a:xfrm>
            <a:off x="-222120" y="0"/>
            <a:ext cx="10172520" cy="635760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55;p13"/>
          <p:cNvSpPr/>
          <p:nvPr/>
        </p:nvSpPr>
        <p:spPr>
          <a:xfrm>
            <a:off x="3643200" y="0"/>
            <a:ext cx="5500440" cy="5714640"/>
          </a:xfrm>
          <a:prstGeom prst="rect">
            <a:avLst/>
          </a:prstGeom>
          <a:solidFill>
            <a:srgbClr val="FFFFFF">
              <a:alpha val="25000"/>
            </a:srgbClr>
          </a:solidFill>
          <a:ln w="0">
            <a:noFill/>
          </a:ln>
          <a:effectLst>
            <a:outerShdw blurRad="57240" dist="19080" dir="5400000" algn="bl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040280" y="623160"/>
            <a:ext cx="4817520" cy="24685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algn="ctr">
              <a:lnSpc>
                <a:spcPct val="100000"/>
              </a:lnSpc>
              <a:spcBef>
                <a:spcPts val="1001"/>
              </a:spcBef>
              <a:spcAft>
                <a:spcPts val="1001"/>
              </a:spcAft>
              <a:tabLst>
                <a:tab pos="0" algn="l"/>
              </a:tabLst>
            </a:pPr>
            <a:r>
              <a:rPr lang="en" sz="3000" spc="168">
                <a:solidFill>
                  <a:schemeClr val="dk1"/>
                </a:solidFill>
                <a:latin typeface="Lobster Two"/>
              </a:rPr>
              <a:t>Debiasing</a:t>
            </a:r>
            <a:r>
              <a:rPr lang="en" sz="3000" spc="168" dirty="0">
                <a:solidFill>
                  <a:schemeClr val="dk1"/>
                </a:solidFill>
                <a:latin typeface="Lobster Two"/>
              </a:rPr>
              <a:t> </a:t>
            </a:r>
            <a:r>
              <a:rPr lang="en" sz="3000" spc="168">
                <a:solidFill>
                  <a:schemeClr val="dk1"/>
                </a:solidFill>
                <a:latin typeface="Lobster Two"/>
              </a:rPr>
              <a:t>the</a:t>
            </a:r>
            <a:endParaRPr lang="en-GB" sz="3000" spc="168">
              <a:solidFill>
                <a:schemeClr val="dk1"/>
              </a:solidFill>
              <a:latin typeface="Lobster Two"/>
            </a:endParaRPr>
          </a:p>
          <a:p>
            <a:pPr indent="0" algn="ctr">
              <a:lnSpc>
                <a:spcPct val="10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" sz="3500" b="1" strike="noStrike" spc="-1">
                <a:solidFill>
                  <a:srgbClr val="000000"/>
                </a:solidFill>
                <a:latin typeface="Arial"/>
                <a:ea typeface="Arial"/>
              </a:rPr>
              <a:t>L</a:t>
            </a:r>
            <a:r>
              <a:rPr lang="en" sz="3500" b="0" strike="noStrike" spc="-1">
                <a:solidFill>
                  <a:srgbClr val="000000"/>
                </a:solidFill>
                <a:latin typeface="Arial"/>
                <a:ea typeface="Arial"/>
              </a:rPr>
              <a:t>EGACY </a:t>
            </a:r>
            <a:r>
              <a:rPr lang="en" sz="3500" b="1" strike="noStrike" spc="-1">
                <a:solidFill>
                  <a:srgbClr val="000000"/>
                </a:solidFill>
                <a:latin typeface="Arial"/>
                <a:ea typeface="Arial"/>
              </a:rPr>
              <a:t>S</a:t>
            </a:r>
            <a:r>
              <a:rPr lang="en" sz="3500" b="0" strike="noStrike" spc="-1">
                <a:solidFill>
                  <a:srgbClr val="000000"/>
                </a:solidFill>
                <a:latin typeface="Arial"/>
                <a:ea typeface="Arial"/>
              </a:rPr>
              <a:t>URVEY OF </a:t>
            </a:r>
            <a:r>
              <a:rPr lang="en" sz="3500" b="1" strike="noStrike" spc="-1">
                <a:solidFill>
                  <a:srgbClr val="000000"/>
                </a:solidFill>
                <a:latin typeface="Arial"/>
                <a:ea typeface="Arial"/>
              </a:rPr>
              <a:t>S</a:t>
            </a:r>
            <a:r>
              <a:rPr lang="en" sz="3500" b="0" strike="noStrike" spc="-1">
                <a:solidFill>
                  <a:srgbClr val="000000"/>
                </a:solidFill>
                <a:latin typeface="Arial"/>
                <a:ea typeface="Arial"/>
              </a:rPr>
              <a:t>PACE AND </a:t>
            </a:r>
            <a:r>
              <a:rPr lang="en" sz="3500" b="1" strike="noStrike" spc="-1">
                <a:solidFill>
                  <a:srgbClr val="000000"/>
                </a:solidFill>
                <a:latin typeface="Arial"/>
                <a:ea typeface="Arial"/>
              </a:rPr>
              <a:t>T</a:t>
            </a:r>
            <a:r>
              <a:rPr lang="en" sz="3500" b="0" strike="noStrike" spc="-1">
                <a:solidFill>
                  <a:srgbClr val="000000"/>
                </a:solidFill>
                <a:latin typeface="Arial"/>
                <a:ea typeface="Arial"/>
              </a:rPr>
              <a:t>IME</a:t>
            </a:r>
            <a:endParaRPr lang="en-GB" sz="35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1001"/>
              </a:spcBef>
              <a:spcAft>
                <a:spcPts val="1001"/>
              </a:spcAft>
              <a:buNone/>
              <a:tabLst>
                <a:tab pos="0" algn="l"/>
              </a:tabLst>
            </a:pPr>
            <a:r>
              <a:rPr lang="en" sz="3000" b="0" strike="noStrike" spc="168">
                <a:solidFill>
                  <a:schemeClr val="dk1"/>
                </a:solidFill>
                <a:latin typeface="Lobster Two"/>
                <a:ea typeface="Caveat"/>
              </a:rPr>
              <a:t>for Solar System Objects</a:t>
            </a:r>
            <a:endParaRPr lang="en-GB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subTitle"/>
          </p:nvPr>
        </p:nvSpPr>
        <p:spPr>
          <a:xfrm>
            <a:off x="4263480" y="3446280"/>
            <a:ext cx="4259880" cy="8820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1600" b="0" strike="noStrike" spc="-1">
                <a:solidFill>
                  <a:srgbClr val="000000"/>
                </a:solidFill>
                <a:latin typeface="Arial"/>
                <a:ea typeface="Arial"/>
              </a:rPr>
              <a:t>Rosemary Dorsey</a:t>
            </a:r>
            <a:r>
              <a:rPr lang="en" sz="1600" b="0" strike="noStrike" spc="-1" baseline="30000">
                <a:solidFill>
                  <a:srgbClr val="000000"/>
                </a:solidFill>
                <a:latin typeface="Arial"/>
                <a:ea typeface="Arial"/>
              </a:rPr>
              <a:t>1</a:t>
            </a:r>
            <a:r>
              <a:rPr lang="en" sz="1600" b="0" strike="noStrike" spc="-1">
                <a:solidFill>
                  <a:srgbClr val="000000"/>
                </a:solidFill>
                <a:latin typeface="Arial"/>
                <a:ea typeface="Arial"/>
              </a:rPr>
              <a:t> &amp; Mikael Granvik</a:t>
            </a:r>
            <a:r>
              <a:rPr lang="en" sz="1600" b="0" strike="noStrike" spc="-1" baseline="30000">
                <a:solidFill>
                  <a:srgbClr val="000000"/>
                </a:solidFill>
                <a:latin typeface="Arial"/>
                <a:ea typeface="Arial"/>
              </a:rPr>
              <a:t>12</a:t>
            </a:r>
            <a:endParaRPr lang="en-GB" sz="16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1200" b="0" i="1" strike="noStrike" spc="-1" baseline="30000">
                <a:solidFill>
                  <a:srgbClr val="000000"/>
                </a:solidFill>
                <a:latin typeface="Arial"/>
                <a:ea typeface="Arial"/>
              </a:rPr>
              <a:t>1</a:t>
            </a:r>
            <a:r>
              <a:rPr lang="en" sz="1200" b="0" i="1" strike="noStrike" spc="-1">
                <a:solidFill>
                  <a:srgbClr val="000000"/>
                </a:solidFill>
                <a:latin typeface="Arial"/>
                <a:ea typeface="Arial"/>
              </a:rPr>
              <a:t>University of Helsinki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1200" b="0" i="1" strike="noStrike" spc="-1" baseline="30000">
                <a:solidFill>
                  <a:srgbClr val="000000"/>
                </a:solidFill>
                <a:latin typeface="Arial"/>
                <a:ea typeface="Arial"/>
              </a:rPr>
              <a:t>2</a:t>
            </a:r>
            <a:r>
              <a:rPr lang="en" sz="1200" b="0" i="1" strike="noStrike" spc="-1">
                <a:solidFill>
                  <a:srgbClr val="000000"/>
                </a:solidFill>
                <a:latin typeface="Arial"/>
                <a:ea typeface="Arial"/>
              </a:rPr>
              <a:t>Luleå University of Technology</a:t>
            </a:r>
            <a:endParaRPr lang="en-GB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Google Shape;58;p13"/>
          <p:cNvSpPr/>
          <p:nvPr/>
        </p:nvSpPr>
        <p:spPr>
          <a:xfrm>
            <a:off x="-738000" y="514368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" name="Google Shape;59;p13"/>
          <p:cNvSpPr/>
          <p:nvPr/>
        </p:nvSpPr>
        <p:spPr>
          <a:xfrm rot="5400000">
            <a:off x="4016880" y="439884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Google Shape;60;p13"/>
          <p:cNvSpPr/>
          <p:nvPr/>
        </p:nvSpPr>
        <p:spPr>
          <a:xfrm rot="5400000">
            <a:off x="-5333400" y="325728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4" name="Google Shape;61;p13"/>
          <p:cNvSpPr/>
          <p:nvPr/>
        </p:nvSpPr>
        <p:spPr>
          <a:xfrm>
            <a:off x="6634440" y="4683240"/>
            <a:ext cx="2509200" cy="45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r>
              <a:rPr lang="en" sz="900" b="0" i="1" strike="noStrike" spc="-1">
                <a:solidFill>
                  <a:srgbClr val="2A2A2A"/>
                </a:solidFill>
                <a:latin typeface="Arial"/>
                <a:ea typeface="Arial"/>
              </a:rPr>
              <a:t>Image credit:</a:t>
            </a:r>
            <a:endParaRPr lang="en-GB" sz="900" b="0" strike="noStrike" spc="-1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tabLst>
                <a:tab pos="0" algn="l"/>
              </a:tabLst>
            </a:pPr>
            <a:r>
              <a:rPr lang="en" sz="900" b="0" i="1" strike="noStrike" spc="-1">
                <a:solidFill>
                  <a:srgbClr val="2A2A2A"/>
                </a:solidFill>
                <a:latin typeface="Arial"/>
                <a:ea typeface="Arial"/>
              </a:rPr>
              <a:t>Rubin Observatory/NSF/AURA</a:t>
            </a:r>
            <a:endParaRPr lang="en-GB" sz="9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904D4-5A59-6854-5D72-A5C8D1B95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120;p18">
            <a:extLst>
              <a:ext uri="{FF2B5EF4-FFF2-40B4-BE49-F238E27FC236}">
                <a16:creationId xmlns:a16="http://schemas.microsoft.com/office/drawing/2014/main" id="{BCBF1A23-276D-0DA5-2B0F-FC51CFB77847}"/>
              </a:ext>
            </a:extLst>
          </p:cNvPr>
          <p:cNvSpPr/>
          <p:nvPr/>
        </p:nvSpPr>
        <p:spPr>
          <a:xfrm rot="747600">
            <a:off x="60120" y="-1013040"/>
            <a:ext cx="5002560" cy="30798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Google Shape;121;p18">
            <a:extLst>
              <a:ext uri="{FF2B5EF4-FFF2-40B4-BE49-F238E27FC236}">
                <a16:creationId xmlns:a16="http://schemas.microsoft.com/office/drawing/2014/main" id="{66BFAE5B-6942-79E2-48B6-F4ABE4EEACC3}"/>
              </a:ext>
            </a:extLst>
          </p:cNvPr>
          <p:cNvSpPr/>
          <p:nvPr/>
        </p:nvSpPr>
        <p:spPr>
          <a:xfrm rot="21574800">
            <a:off x="38160" y="-947520"/>
            <a:ext cx="4989600" cy="31734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Google Shape;122;p18">
            <a:extLst>
              <a:ext uri="{FF2B5EF4-FFF2-40B4-BE49-F238E27FC236}">
                <a16:creationId xmlns:a16="http://schemas.microsoft.com/office/drawing/2014/main" id="{C621548B-25A7-5B0A-8176-98232242019B}"/>
              </a:ext>
            </a:extLst>
          </p:cNvPr>
          <p:cNvSpPr/>
          <p:nvPr/>
        </p:nvSpPr>
        <p:spPr>
          <a:xfrm>
            <a:off x="5275440" y="-206280"/>
            <a:ext cx="3868200" cy="54889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Google Shape;123;p18">
            <a:extLst>
              <a:ext uri="{FF2B5EF4-FFF2-40B4-BE49-F238E27FC236}">
                <a16:creationId xmlns:a16="http://schemas.microsoft.com/office/drawing/2014/main" id="{C3EE6E26-C46F-42F5-55F2-3FDFF941313C}"/>
              </a:ext>
            </a:extLst>
          </p:cNvPr>
          <p:cNvSpPr/>
          <p:nvPr/>
        </p:nvSpPr>
        <p:spPr>
          <a:xfrm>
            <a:off x="900000" y="112680"/>
            <a:ext cx="3544200" cy="168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800" b="1" strike="noStrike" spc="168">
                <a:solidFill>
                  <a:schemeClr val="lt1"/>
                </a:solidFill>
                <a:latin typeface="Lobster Two"/>
                <a:ea typeface="Arial"/>
              </a:rPr>
              <a:t>Near-Earth objects</a:t>
            </a:r>
            <a:endParaRPr lang="en-GB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q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≤ 1.3 au</a:t>
            </a:r>
            <a:endParaRPr lang="en-GB" sz="1800" b="0" strike="noStrike" spc="-1">
              <a:solidFill>
                <a:schemeClr val="lt1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Evolved from the main belt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~40,000 currently known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" name="Google Shape;135;p18">
            <a:extLst>
              <a:ext uri="{FF2B5EF4-FFF2-40B4-BE49-F238E27FC236}">
                <a16:creationId xmlns:a16="http://schemas.microsoft.com/office/drawing/2014/main" id="{860B6DC0-36B3-9F5F-22FB-AC9588760AA3}"/>
              </a:ext>
            </a:extLst>
          </p:cNvPr>
          <p:cNvSpPr/>
          <p:nvPr/>
        </p:nvSpPr>
        <p:spPr>
          <a:xfrm rot="5400000">
            <a:off x="4016880" y="439884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A151F3-48E7-1D46-1BD9-A1D5835F9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2405" y="1297642"/>
            <a:ext cx="3657161" cy="3428999"/>
          </a:xfrm>
          <a:prstGeom prst="rect">
            <a:avLst/>
          </a:prstGeom>
        </p:spPr>
      </p:pic>
      <p:pic>
        <p:nvPicPr>
          <p:cNvPr id="6" name="Google Shape;133;p18" descr="A black fishing hook with a curved end&#10;&#10;AI-generated content may be incorrect.">
            <a:extLst>
              <a:ext uri="{FF2B5EF4-FFF2-40B4-BE49-F238E27FC236}">
                <a16:creationId xmlns:a16="http://schemas.microsoft.com/office/drawing/2014/main" id="{8B573CB4-3310-AF6D-AF33-E4ABB33F79AD}"/>
              </a:ext>
            </a:extLst>
          </p:cNvPr>
          <p:cNvPicPr/>
          <p:nvPr/>
        </p:nvPicPr>
        <p:blipFill>
          <a:blip r:embed="rId3"/>
          <a:srcRect l="13693" t="33466" r="12999" b="22526"/>
          <a:stretch/>
        </p:blipFill>
        <p:spPr>
          <a:xfrm rot="5400000">
            <a:off x="5662832" y="571796"/>
            <a:ext cx="805680" cy="483480"/>
          </a:xfrm>
          <a:prstGeom prst="rect">
            <a:avLst/>
          </a:prstGeom>
          <a:ln w="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5EB58B-8005-11D7-3ABC-54FD64095711}"/>
              </a:ext>
            </a:extLst>
          </p:cNvPr>
          <p:cNvSpPr txBox="1"/>
          <p:nvPr/>
        </p:nvSpPr>
        <p:spPr>
          <a:xfrm>
            <a:off x="6065203" y="227478"/>
            <a:ext cx="297158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>
                <a:cs typeface="Arial"/>
              </a:rPr>
              <a:t>many objects per cell</a:t>
            </a:r>
          </a:p>
          <a:p>
            <a:pPr algn="ctr"/>
            <a:r>
              <a:rPr lang="en-GB" i="1">
                <a:cs typeface="Arial"/>
              </a:rPr>
              <a:t>&amp;</a:t>
            </a:r>
          </a:p>
          <a:p>
            <a:pPr algn="ctr"/>
            <a:r>
              <a:rPr lang="en-GB" i="1" dirty="0">
                <a:cs typeface="Arial"/>
              </a:rPr>
              <a:t>2 million LSST </a:t>
            </a:r>
            <a:r>
              <a:rPr lang="en-GB" i="1" dirty="0" err="1">
                <a:cs typeface="Arial"/>
              </a:rPr>
              <a:t>pointings</a:t>
            </a:r>
            <a:endParaRPr lang="en-GB" i="1">
              <a:cs typeface="Arial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D079344-1FA2-F6A8-C799-B11701D0EC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808344"/>
              </p:ext>
            </p:extLst>
          </p:nvPr>
        </p:nvGraphicFramePr>
        <p:xfrm>
          <a:off x="294967" y="1911145"/>
          <a:ext cx="4756418" cy="29697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5081">
                  <a:extLst>
                    <a:ext uri="{9D8B030D-6E8A-4147-A177-3AD203B41FA5}">
                      <a16:colId xmlns:a16="http://schemas.microsoft.com/office/drawing/2014/main" val="1316087740"/>
                    </a:ext>
                  </a:extLst>
                </a:gridCol>
                <a:gridCol w="598076">
                  <a:extLst>
                    <a:ext uri="{9D8B030D-6E8A-4147-A177-3AD203B41FA5}">
                      <a16:colId xmlns:a16="http://schemas.microsoft.com/office/drawing/2014/main" val="1702293776"/>
                    </a:ext>
                  </a:extLst>
                </a:gridCol>
                <a:gridCol w="796580">
                  <a:extLst>
                    <a:ext uri="{9D8B030D-6E8A-4147-A177-3AD203B41FA5}">
                      <a16:colId xmlns:a16="http://schemas.microsoft.com/office/drawing/2014/main" val="1044810212"/>
                    </a:ext>
                  </a:extLst>
                </a:gridCol>
                <a:gridCol w="1109381">
                  <a:extLst>
                    <a:ext uri="{9D8B030D-6E8A-4147-A177-3AD203B41FA5}">
                      <a16:colId xmlns:a16="http://schemas.microsoft.com/office/drawing/2014/main" val="1040096403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69129850"/>
                    </a:ext>
                  </a:extLst>
                </a:gridCol>
              </a:tblGrid>
              <a:tr h="372339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Min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Max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Cell width</a:t>
                      </a:r>
                      <a:endParaRPr lang="en" sz="1800" b="0" i="1" u="none" strike="noStrike" noProof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N</a:t>
                      </a:r>
                      <a:endParaRPr lang="en-US"/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167735"/>
                  </a:ext>
                </a:extLst>
              </a:tr>
              <a:tr h="372339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(au)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4.2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0.05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i="0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i="0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8919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lang="en" sz="1800" b="0" i="1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1.0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0.02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baseline="30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968731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1" u="none" strike="noStrike" noProof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lang="en" sz="1800" b="0" i="0" u="none" strike="noStrike" noProof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(°)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180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baseline="30000" dirty="0"/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022684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 </a:t>
                      </a: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(mag)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0.25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baseline="3000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baseline="30000" dirty="0"/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893203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Ω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360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800" b="1" i="0" u="none" strike="noStrike" baseline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~10</a:t>
                      </a:r>
                      <a:r>
                        <a:rPr lang="en-GB" sz="1800" b="1" i="0" u="none" strike="noStrike" baseline="3000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1775066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ω</a:t>
                      </a:r>
                      <a:endParaRPr lang="en-US" b="1" i="1"/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360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800" b="1" i="0" u="none" strike="noStrike" baseline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~10</a:t>
                      </a:r>
                      <a:r>
                        <a:rPr lang="en-GB" sz="1800" b="1" i="0" u="none" strike="noStrike" baseline="3000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202798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trike="sngStrike" baseline="0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strike="sngStrike" baseline="30000">
                          <a:solidFill>
                            <a:schemeClr val="bg1"/>
                          </a:solidFill>
                        </a:rPr>
                        <a:t>6</a:t>
                      </a:r>
                      <a:r>
                        <a:rPr lang="en-GB" strike="noStrike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trike="noStrike" baseline="0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strike="noStrike" baseline="3000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GB" strike="noStrike" baseline="30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515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5791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AD8CC1-2D9D-F45D-870E-C9622115B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120;p18">
            <a:extLst>
              <a:ext uri="{FF2B5EF4-FFF2-40B4-BE49-F238E27FC236}">
                <a16:creationId xmlns:a16="http://schemas.microsoft.com/office/drawing/2014/main" id="{9DDC6CEE-09F9-2E72-8480-38DDB2DF91D6}"/>
              </a:ext>
            </a:extLst>
          </p:cNvPr>
          <p:cNvSpPr/>
          <p:nvPr/>
        </p:nvSpPr>
        <p:spPr>
          <a:xfrm rot="747600">
            <a:off x="60120" y="-1013040"/>
            <a:ext cx="5002560" cy="30798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Google Shape;121;p18">
            <a:extLst>
              <a:ext uri="{FF2B5EF4-FFF2-40B4-BE49-F238E27FC236}">
                <a16:creationId xmlns:a16="http://schemas.microsoft.com/office/drawing/2014/main" id="{40FB415E-58B8-E6D7-5258-7BA5EC3D2029}"/>
              </a:ext>
            </a:extLst>
          </p:cNvPr>
          <p:cNvSpPr/>
          <p:nvPr/>
        </p:nvSpPr>
        <p:spPr>
          <a:xfrm rot="21574800">
            <a:off x="38160" y="-947520"/>
            <a:ext cx="4989600" cy="31734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Google Shape;122;p18">
            <a:extLst>
              <a:ext uri="{FF2B5EF4-FFF2-40B4-BE49-F238E27FC236}">
                <a16:creationId xmlns:a16="http://schemas.microsoft.com/office/drawing/2014/main" id="{5B9B2F7B-A195-F809-EAD5-E1B3E2402E9F}"/>
              </a:ext>
            </a:extLst>
          </p:cNvPr>
          <p:cNvSpPr/>
          <p:nvPr/>
        </p:nvSpPr>
        <p:spPr>
          <a:xfrm>
            <a:off x="5275440" y="-206280"/>
            <a:ext cx="3868200" cy="54889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Google Shape;123;p18">
            <a:extLst>
              <a:ext uri="{FF2B5EF4-FFF2-40B4-BE49-F238E27FC236}">
                <a16:creationId xmlns:a16="http://schemas.microsoft.com/office/drawing/2014/main" id="{68C5DFC3-8618-44D5-FB8F-1526EF348C72}"/>
              </a:ext>
            </a:extLst>
          </p:cNvPr>
          <p:cNvSpPr/>
          <p:nvPr/>
        </p:nvSpPr>
        <p:spPr>
          <a:xfrm>
            <a:off x="900000" y="112680"/>
            <a:ext cx="3544200" cy="168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800" b="1" strike="noStrike" spc="168">
                <a:solidFill>
                  <a:schemeClr val="lt1"/>
                </a:solidFill>
                <a:latin typeface="Lobster Two"/>
                <a:ea typeface="Arial"/>
              </a:rPr>
              <a:t>Near-Earth objects</a:t>
            </a:r>
            <a:endParaRPr lang="en-GB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q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≤ 1.3 au</a:t>
            </a:r>
            <a:endParaRPr lang="en-GB" sz="1800" b="0" strike="noStrike" spc="-1">
              <a:solidFill>
                <a:schemeClr val="lt1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Evolved from the main belt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~40,000 currently known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" name="Google Shape;135;p18">
            <a:extLst>
              <a:ext uri="{FF2B5EF4-FFF2-40B4-BE49-F238E27FC236}">
                <a16:creationId xmlns:a16="http://schemas.microsoft.com/office/drawing/2014/main" id="{D11A7FCF-1F61-E68A-FABF-8C1F21B61967}"/>
              </a:ext>
            </a:extLst>
          </p:cNvPr>
          <p:cNvSpPr/>
          <p:nvPr/>
        </p:nvSpPr>
        <p:spPr>
          <a:xfrm rot="5400000">
            <a:off x="4016880" y="439884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333D0AE-03A3-E5A7-AF10-B8A01A4E03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47724"/>
              </p:ext>
            </p:extLst>
          </p:nvPr>
        </p:nvGraphicFramePr>
        <p:xfrm>
          <a:off x="294967" y="1911145"/>
          <a:ext cx="4756418" cy="29697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5081">
                  <a:extLst>
                    <a:ext uri="{9D8B030D-6E8A-4147-A177-3AD203B41FA5}">
                      <a16:colId xmlns:a16="http://schemas.microsoft.com/office/drawing/2014/main" val="1316087740"/>
                    </a:ext>
                  </a:extLst>
                </a:gridCol>
                <a:gridCol w="598076">
                  <a:extLst>
                    <a:ext uri="{9D8B030D-6E8A-4147-A177-3AD203B41FA5}">
                      <a16:colId xmlns:a16="http://schemas.microsoft.com/office/drawing/2014/main" val="1702293776"/>
                    </a:ext>
                  </a:extLst>
                </a:gridCol>
                <a:gridCol w="796580">
                  <a:extLst>
                    <a:ext uri="{9D8B030D-6E8A-4147-A177-3AD203B41FA5}">
                      <a16:colId xmlns:a16="http://schemas.microsoft.com/office/drawing/2014/main" val="1044810212"/>
                    </a:ext>
                  </a:extLst>
                </a:gridCol>
                <a:gridCol w="1109381">
                  <a:extLst>
                    <a:ext uri="{9D8B030D-6E8A-4147-A177-3AD203B41FA5}">
                      <a16:colId xmlns:a16="http://schemas.microsoft.com/office/drawing/2014/main" val="1040096403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69129850"/>
                    </a:ext>
                  </a:extLst>
                </a:gridCol>
              </a:tblGrid>
              <a:tr h="372339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Min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Max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Cell width</a:t>
                      </a:r>
                      <a:endParaRPr lang="en" sz="1800" b="0" i="1" u="none" strike="noStrike" noProof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N</a:t>
                      </a:r>
                      <a:endParaRPr lang="en-US"/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167735"/>
                  </a:ext>
                </a:extLst>
              </a:tr>
              <a:tr h="372339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(au)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4.2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0.05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i="0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i="0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8919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lang="en" sz="1800" b="0" i="1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1.0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0.02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baseline="30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968731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1" u="none" strike="noStrike" noProof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lang="en" sz="1800" b="0" i="0" u="none" strike="noStrike" noProof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(°)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180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baseline="30000" dirty="0"/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022684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 </a:t>
                      </a: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(mag)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0.25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baseline="3000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baseline="30000" dirty="0"/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893203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Ω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360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800" b="1" i="0" u="none" strike="noStrike" baseline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~10</a:t>
                      </a:r>
                      <a:r>
                        <a:rPr lang="en-GB" sz="1800" b="1" i="0" u="none" strike="noStrike" baseline="3000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1775066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ω</a:t>
                      </a:r>
                      <a:endParaRPr lang="en-US" b="1" i="1"/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360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800" b="1" i="0" u="none" strike="noStrike" baseline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~10</a:t>
                      </a:r>
                      <a:r>
                        <a:rPr lang="en-GB" sz="1800" b="1" i="0" u="none" strike="noStrike" baseline="3000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202798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trike="sngStrike" baseline="0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strike="sngStrike" baseline="30000">
                          <a:solidFill>
                            <a:schemeClr val="bg1"/>
                          </a:solidFill>
                        </a:rPr>
                        <a:t>6</a:t>
                      </a:r>
                      <a:r>
                        <a:rPr lang="en-GB" strike="noStrike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trike="noStrike" baseline="0">
                          <a:solidFill>
                            <a:schemeClr val="accent4">
                              <a:lumMod val="76000"/>
                            </a:schemeClr>
                          </a:solidFill>
                        </a:rPr>
                        <a:t>~10</a:t>
                      </a:r>
                      <a:r>
                        <a:rPr lang="en-GB" strike="noStrike" baseline="30000">
                          <a:solidFill>
                            <a:schemeClr val="accent4">
                              <a:lumMod val="76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515138"/>
                  </a:ext>
                </a:extLst>
              </a:tr>
            </a:tbl>
          </a:graphicData>
        </a:graphic>
      </p:graphicFrame>
      <p:pic>
        <p:nvPicPr>
          <p:cNvPr id="2" name="Picture 1" descr="r/TheMatpatEffect - The Original &quot;This Is Fine&quot; comic, plus the sequel that apparently happened.">
            <a:extLst>
              <a:ext uri="{FF2B5EF4-FFF2-40B4-BE49-F238E27FC236}">
                <a16:creationId xmlns:a16="http://schemas.microsoft.com/office/drawing/2014/main" id="{ED05E40B-E274-9DD1-852D-CCCC42D8E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266" y="1546394"/>
            <a:ext cx="3868013" cy="196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104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43;p19"/>
          <p:cNvSpPr/>
          <p:nvPr/>
        </p:nvSpPr>
        <p:spPr>
          <a:xfrm>
            <a:off x="5275440" y="-206280"/>
            <a:ext cx="3868200" cy="54889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Google Shape;144;p19"/>
          <p:cNvSpPr/>
          <p:nvPr/>
        </p:nvSpPr>
        <p:spPr>
          <a:xfrm>
            <a:off x="924120" y="112680"/>
            <a:ext cx="3436200" cy="187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800" b="1" strike="noStrike" spc="168">
                <a:solidFill>
                  <a:schemeClr val="lt1"/>
                </a:solidFill>
                <a:latin typeface="Lobster Two"/>
                <a:ea typeface="Arial"/>
              </a:rPr>
              <a:t>Interstellar objects</a:t>
            </a:r>
            <a:endParaRPr lang="en-GB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e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&gt; 1,	</a:t>
            </a: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v</a:t>
            </a:r>
            <a:r>
              <a:rPr lang="en" sz="1800" b="0" i="1" strike="noStrike" spc="-1" baseline="-25000">
                <a:solidFill>
                  <a:schemeClr val="lt1"/>
                </a:solidFill>
                <a:latin typeface="Arial"/>
                <a:ea typeface="Caveat"/>
              </a:rPr>
              <a:t>∞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&gt; 0</a:t>
            </a:r>
            <a:endParaRPr lang="en-GB" sz="1800" b="0" strike="noStrike" spc="-1">
              <a:solidFill>
                <a:schemeClr val="lt1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Ejected from extrasolar systems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3 currently known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2" name="Google Shape;145;p19"/>
          <p:cNvSpPr/>
          <p:nvPr/>
        </p:nvSpPr>
        <p:spPr>
          <a:xfrm>
            <a:off x="284040" y="2582280"/>
            <a:ext cx="4716720" cy="85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1" strike="noStrike" spc="-1">
                <a:solidFill>
                  <a:schemeClr val="lt1"/>
                </a:solidFill>
                <a:latin typeface="Arial"/>
                <a:ea typeface="Arial"/>
              </a:rPr>
              <a:t>One</a:t>
            </a:r>
            <a:r>
              <a:rPr lang="en" sz="2200" b="0" strike="noStrike" spc="-1">
                <a:solidFill>
                  <a:schemeClr val="lt1"/>
                </a:solidFill>
                <a:latin typeface="Arial"/>
                <a:ea typeface="Arial"/>
              </a:rPr>
              <a:t> data-driven model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0" strike="noStrike" spc="-1">
                <a:solidFill>
                  <a:schemeClr val="lt1"/>
                </a:solidFill>
                <a:latin typeface="Arial"/>
                <a:ea typeface="Arial"/>
              </a:rPr>
              <a:t>(with </a:t>
            </a:r>
            <a:r>
              <a:rPr lang="en" sz="2200" b="0" i="1" strike="noStrike" spc="-1">
                <a:solidFill>
                  <a:schemeClr val="lt1"/>
                </a:solidFill>
                <a:latin typeface="Arial"/>
                <a:ea typeface="Arial"/>
              </a:rPr>
              <a:t>lots</a:t>
            </a:r>
            <a:r>
              <a:rPr lang="en" sz="2200" b="0" strike="noStrike" spc="-1">
                <a:solidFill>
                  <a:schemeClr val="lt1"/>
                </a:solidFill>
                <a:latin typeface="Arial"/>
                <a:ea typeface="Arial"/>
              </a:rPr>
              <a:t> of assumptions)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3" name="Google Shape;146;p19"/>
          <p:cNvSpPr/>
          <p:nvPr/>
        </p:nvSpPr>
        <p:spPr>
          <a:xfrm rot="5400000">
            <a:off x="4016880" y="439884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104" name="Google Shape;147;p19"/>
          <p:cNvGrpSpPr/>
          <p:nvPr/>
        </p:nvGrpSpPr>
        <p:grpSpPr>
          <a:xfrm>
            <a:off x="5566320" y="344520"/>
            <a:ext cx="3286440" cy="1587960"/>
            <a:chOff x="5566320" y="344520"/>
            <a:chExt cx="3286440" cy="1587960"/>
          </a:xfrm>
        </p:grpSpPr>
        <p:pic>
          <p:nvPicPr>
            <p:cNvPr id="105" name="Google Shape;148;p19"/>
            <p:cNvPicPr/>
            <p:nvPr/>
          </p:nvPicPr>
          <p:blipFill>
            <a:blip r:embed="rId2"/>
            <a:srcRect t="23457" b="17543"/>
            <a:stretch/>
          </p:blipFill>
          <p:spPr>
            <a:xfrm>
              <a:off x="5566320" y="344520"/>
              <a:ext cx="3286440" cy="1550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06" name="Google Shape;149;p19"/>
            <p:cNvSpPr/>
            <p:nvPr/>
          </p:nvSpPr>
          <p:spPr>
            <a:xfrm>
              <a:off x="5709600" y="449640"/>
              <a:ext cx="284832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" sz="1800" b="0" i="1" strike="noStrike" spc="-1">
                  <a:solidFill>
                    <a:schemeClr val="dk1"/>
                  </a:solidFill>
                  <a:latin typeface="Lobster Two"/>
                  <a:ea typeface="Caveat"/>
                </a:rPr>
                <a:t>Historically</a:t>
              </a:r>
              <a:endParaRPr lang="en-GB" sz="1800" b="0" i="1" strike="noStrike" spc="-1">
                <a:solidFill>
                  <a:srgbClr val="FFFFFF"/>
                </a:solidFill>
                <a:latin typeface="Lobster Two"/>
              </a:endParaRPr>
            </a:p>
          </p:txBody>
        </p:sp>
        <p:sp>
          <p:nvSpPr>
            <p:cNvPr id="107" name="Google Shape;150;p19"/>
            <p:cNvSpPr/>
            <p:nvPr/>
          </p:nvSpPr>
          <p:spPr>
            <a:xfrm>
              <a:off x="5709600" y="1403280"/>
              <a:ext cx="2999520" cy="529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" sz="2000" b="0" strike="noStrike" spc="-1">
                  <a:solidFill>
                    <a:schemeClr val="dk1"/>
                  </a:solidFill>
                  <a:latin typeface="Lobster Two"/>
                  <a:ea typeface="Caveat"/>
                </a:rPr>
                <a:t>v</a:t>
              </a:r>
              <a:r>
                <a:rPr lang="en" sz="2000" b="0" strike="noStrike" spc="-1" baseline="-25000">
                  <a:solidFill>
                    <a:schemeClr val="dk1"/>
                  </a:solidFill>
                  <a:latin typeface="Lobster Two"/>
                  <a:ea typeface="Caveat"/>
                </a:rPr>
                <a:t>∞</a:t>
              </a:r>
              <a:endParaRPr lang="en-GB" sz="2000" b="0" strike="noStrike" spc="-1">
                <a:solidFill>
                  <a:srgbClr val="FFFFFF"/>
                </a:solidFill>
                <a:latin typeface="Lobster Two"/>
              </a:endParaRPr>
            </a:p>
          </p:txBody>
        </p:sp>
      </p:grpSp>
      <p:sp>
        <p:nvSpPr>
          <p:cNvPr id="110" name="Google Shape;155;p19"/>
          <p:cNvSpPr/>
          <p:nvPr/>
        </p:nvSpPr>
        <p:spPr>
          <a:xfrm>
            <a:off x="201600" y="3976920"/>
            <a:ext cx="4857120" cy="86177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spAutoFit/>
          </a:bodyPr>
          <a:lstStyle/>
          <a:p>
            <a:pPr algn="ctr">
              <a:tabLst>
                <a:tab pos="0" algn="l"/>
              </a:tabLst>
            </a:pPr>
            <a:r>
              <a:rPr lang="en" sz="2200" b="1" spc="-1">
                <a:solidFill>
                  <a:schemeClr val="accent4">
                    <a:lumMod val="76000"/>
                  </a:schemeClr>
                </a:solidFill>
                <a:latin typeface="Arial"/>
              </a:rPr>
              <a:t>After LSST, how will we know if </a:t>
            </a:r>
            <a:r>
              <a:rPr lang="en" sz="2200" b="1" spc="-1" dirty="0">
                <a:solidFill>
                  <a:schemeClr val="accent4">
                    <a:lumMod val="76000"/>
                  </a:schemeClr>
                </a:solidFill>
                <a:latin typeface="Arial"/>
              </a:rPr>
              <a:t>the model is correct?</a:t>
            </a:r>
            <a:endParaRPr lang="en-US">
              <a:solidFill>
                <a:schemeClr val="accent4">
                  <a:lumMod val="76000"/>
                </a:schemeClr>
              </a:solidFill>
              <a:cs typeface="Arial"/>
            </a:endParaRPr>
          </a:p>
        </p:txBody>
      </p:sp>
      <p:sp>
        <p:nvSpPr>
          <p:cNvPr id="111" name="Google Shape;120;p 1"/>
          <p:cNvSpPr/>
          <p:nvPr/>
        </p:nvSpPr>
        <p:spPr>
          <a:xfrm rot="747600">
            <a:off x="60480" y="-1013040"/>
            <a:ext cx="5002560" cy="30798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2" name="Google Shape;121;p 1"/>
          <p:cNvSpPr/>
          <p:nvPr/>
        </p:nvSpPr>
        <p:spPr>
          <a:xfrm rot="21574800">
            <a:off x="38520" y="-947520"/>
            <a:ext cx="4989600" cy="31734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A2ABD3-BE18-A263-9069-C05CEB6F0D97}"/>
              </a:ext>
            </a:extLst>
          </p:cNvPr>
          <p:cNvGrpSpPr/>
          <p:nvPr/>
        </p:nvGrpSpPr>
        <p:grpSpPr>
          <a:xfrm>
            <a:off x="5709600" y="2745720"/>
            <a:ext cx="2930400" cy="2164234"/>
            <a:chOff x="5709600" y="2745720"/>
            <a:chExt cx="2930400" cy="2164234"/>
          </a:xfrm>
        </p:grpSpPr>
        <p:sp>
          <p:nvSpPr>
            <p:cNvPr id="109" name="Google Shape;153;p19"/>
            <p:cNvSpPr/>
            <p:nvPr/>
          </p:nvSpPr>
          <p:spPr>
            <a:xfrm>
              <a:off x="5709600" y="2745720"/>
              <a:ext cx="2930400" cy="461665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1440" tIns="91440" rIns="91440" bIns="9144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" sz="1800" b="0" i="1" strike="noStrike" spc="-1">
                  <a:solidFill>
                    <a:schemeClr val="dk1"/>
                  </a:solidFill>
                  <a:latin typeface="Lobster Two"/>
                  <a:ea typeface="Caveat"/>
                </a:rPr>
                <a:t>New model        </a:t>
              </a:r>
              <a:r>
                <a:rPr lang="en" sz="1200" b="0" i="1" strike="noStrike" spc="-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Caveat"/>
                  <a:cs typeface="Arial"/>
                </a:rPr>
                <a:t>Hopkins et al. (2025)</a:t>
              </a:r>
              <a:endParaRPr lang="en-GB" sz="1200" b="0" i="1" strike="noStrike" spc="-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endParaRPr>
            </a:p>
          </p:txBody>
        </p:sp>
        <p:pic>
          <p:nvPicPr>
            <p:cNvPr id="2" name="Picture 1" descr="A collage of images of a graph&#10;&#10;AI-generated content may be incorrect.">
              <a:extLst>
                <a:ext uri="{FF2B5EF4-FFF2-40B4-BE49-F238E27FC236}">
                  <a16:creationId xmlns:a16="http://schemas.microsoft.com/office/drawing/2014/main" id="{205CF77D-32ED-A9C2-5C75-9F0328726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-72" t="26928" r="51240" b="50031"/>
            <a:stretch>
              <a:fillRect/>
            </a:stretch>
          </p:blipFill>
          <p:spPr>
            <a:xfrm>
              <a:off x="5733720" y="3207124"/>
              <a:ext cx="2889165" cy="17028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849DA7-F0A6-D768-34E8-770AF694E7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43;p19">
            <a:extLst>
              <a:ext uri="{FF2B5EF4-FFF2-40B4-BE49-F238E27FC236}">
                <a16:creationId xmlns:a16="http://schemas.microsoft.com/office/drawing/2014/main" id="{DE85663E-D7BE-A3D3-D688-2FDBAD1AB1CD}"/>
              </a:ext>
            </a:extLst>
          </p:cNvPr>
          <p:cNvSpPr/>
          <p:nvPr/>
        </p:nvSpPr>
        <p:spPr>
          <a:xfrm>
            <a:off x="5275440" y="-206280"/>
            <a:ext cx="3868200" cy="54889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Google Shape;144;p19">
            <a:extLst>
              <a:ext uri="{FF2B5EF4-FFF2-40B4-BE49-F238E27FC236}">
                <a16:creationId xmlns:a16="http://schemas.microsoft.com/office/drawing/2014/main" id="{70553389-F619-0BA1-7F8F-D591C9653DD2}"/>
              </a:ext>
            </a:extLst>
          </p:cNvPr>
          <p:cNvSpPr/>
          <p:nvPr/>
        </p:nvSpPr>
        <p:spPr>
          <a:xfrm>
            <a:off x="924120" y="112680"/>
            <a:ext cx="3436200" cy="187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800" b="1" strike="noStrike" spc="168">
                <a:solidFill>
                  <a:schemeClr val="lt1"/>
                </a:solidFill>
                <a:latin typeface="Lobster Two"/>
                <a:ea typeface="Arial"/>
              </a:rPr>
              <a:t>Interstellar objects</a:t>
            </a:r>
            <a:endParaRPr lang="en-GB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e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&gt; 1,	</a:t>
            </a: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v</a:t>
            </a:r>
            <a:r>
              <a:rPr lang="en" sz="1800" b="0" i="1" strike="noStrike" spc="-1" baseline="-25000">
                <a:solidFill>
                  <a:schemeClr val="lt1"/>
                </a:solidFill>
                <a:latin typeface="Arial"/>
                <a:ea typeface="Caveat"/>
              </a:rPr>
              <a:t>∞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&gt; 0</a:t>
            </a:r>
            <a:endParaRPr lang="en-GB" sz="1800" b="0" strike="noStrike" spc="-1">
              <a:solidFill>
                <a:schemeClr val="lt1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Ejected from extrasolar systems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3 currently known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2" name="Google Shape;145;p19">
            <a:extLst>
              <a:ext uri="{FF2B5EF4-FFF2-40B4-BE49-F238E27FC236}">
                <a16:creationId xmlns:a16="http://schemas.microsoft.com/office/drawing/2014/main" id="{F3E82906-5CF5-1FDB-217A-327C57285448}"/>
              </a:ext>
            </a:extLst>
          </p:cNvPr>
          <p:cNvSpPr/>
          <p:nvPr/>
        </p:nvSpPr>
        <p:spPr>
          <a:xfrm>
            <a:off x="284040" y="2582280"/>
            <a:ext cx="4716720" cy="85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1" strike="noStrike" spc="-1">
                <a:solidFill>
                  <a:schemeClr val="lt1"/>
                </a:solidFill>
                <a:latin typeface="Arial"/>
                <a:ea typeface="Arial"/>
              </a:rPr>
              <a:t>One</a:t>
            </a:r>
            <a:r>
              <a:rPr lang="en" sz="2200" b="0" strike="noStrike" spc="-1">
                <a:solidFill>
                  <a:schemeClr val="lt1"/>
                </a:solidFill>
                <a:latin typeface="Arial"/>
                <a:ea typeface="Arial"/>
              </a:rPr>
              <a:t> data-driven model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0" strike="noStrike" spc="-1">
                <a:solidFill>
                  <a:schemeClr val="lt1"/>
                </a:solidFill>
                <a:latin typeface="Arial"/>
                <a:ea typeface="Arial"/>
              </a:rPr>
              <a:t>(with </a:t>
            </a:r>
            <a:r>
              <a:rPr lang="en" sz="2200" b="0" i="1" strike="noStrike" spc="-1">
                <a:solidFill>
                  <a:schemeClr val="lt1"/>
                </a:solidFill>
                <a:latin typeface="Arial"/>
                <a:ea typeface="Arial"/>
              </a:rPr>
              <a:t>lots</a:t>
            </a:r>
            <a:r>
              <a:rPr lang="en" sz="2200" b="0" strike="noStrike" spc="-1">
                <a:solidFill>
                  <a:schemeClr val="lt1"/>
                </a:solidFill>
                <a:latin typeface="Arial"/>
                <a:ea typeface="Arial"/>
              </a:rPr>
              <a:t> of assumptions)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3" name="Google Shape;146;p19">
            <a:extLst>
              <a:ext uri="{FF2B5EF4-FFF2-40B4-BE49-F238E27FC236}">
                <a16:creationId xmlns:a16="http://schemas.microsoft.com/office/drawing/2014/main" id="{DE9CE0AF-1DCF-2FF6-58C2-7C73EFB68D9A}"/>
              </a:ext>
            </a:extLst>
          </p:cNvPr>
          <p:cNvSpPr/>
          <p:nvPr/>
        </p:nvSpPr>
        <p:spPr>
          <a:xfrm rot="5400000">
            <a:off x="4016880" y="439884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104" name="Google Shape;147;p19">
            <a:extLst>
              <a:ext uri="{FF2B5EF4-FFF2-40B4-BE49-F238E27FC236}">
                <a16:creationId xmlns:a16="http://schemas.microsoft.com/office/drawing/2014/main" id="{74EC044D-4561-5E17-78F0-BBCA465190F8}"/>
              </a:ext>
            </a:extLst>
          </p:cNvPr>
          <p:cNvGrpSpPr/>
          <p:nvPr/>
        </p:nvGrpSpPr>
        <p:grpSpPr>
          <a:xfrm>
            <a:off x="5566320" y="344520"/>
            <a:ext cx="3286440" cy="1587960"/>
            <a:chOff x="5566320" y="344520"/>
            <a:chExt cx="3286440" cy="1587960"/>
          </a:xfrm>
        </p:grpSpPr>
        <p:pic>
          <p:nvPicPr>
            <p:cNvPr id="105" name="Google Shape;148;p19">
              <a:extLst>
                <a:ext uri="{FF2B5EF4-FFF2-40B4-BE49-F238E27FC236}">
                  <a16:creationId xmlns:a16="http://schemas.microsoft.com/office/drawing/2014/main" id="{7C4C47AA-E049-1D48-5F33-FEFD6D0286CC}"/>
                </a:ext>
              </a:extLst>
            </p:cNvPr>
            <p:cNvPicPr/>
            <p:nvPr/>
          </p:nvPicPr>
          <p:blipFill>
            <a:blip r:embed="rId2"/>
            <a:srcRect t="23457" b="17543"/>
            <a:stretch/>
          </p:blipFill>
          <p:spPr>
            <a:xfrm>
              <a:off x="5566320" y="344520"/>
              <a:ext cx="3286440" cy="1550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06" name="Google Shape;149;p19">
              <a:extLst>
                <a:ext uri="{FF2B5EF4-FFF2-40B4-BE49-F238E27FC236}">
                  <a16:creationId xmlns:a16="http://schemas.microsoft.com/office/drawing/2014/main" id="{1AD0A57B-24D4-0A0C-DBEF-5388D4B63047}"/>
                </a:ext>
              </a:extLst>
            </p:cNvPr>
            <p:cNvSpPr/>
            <p:nvPr/>
          </p:nvSpPr>
          <p:spPr>
            <a:xfrm>
              <a:off x="5709600" y="449640"/>
              <a:ext cx="284832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" sz="1800" b="0" i="1" strike="noStrike" spc="-1">
                  <a:solidFill>
                    <a:schemeClr val="dk1"/>
                  </a:solidFill>
                  <a:latin typeface="Lobster Two"/>
                  <a:ea typeface="Caveat"/>
                </a:rPr>
                <a:t>Historically</a:t>
              </a:r>
              <a:endParaRPr lang="en-GB" sz="1800" b="0" i="1" strike="noStrike" spc="-1">
                <a:solidFill>
                  <a:srgbClr val="FFFFFF"/>
                </a:solidFill>
                <a:latin typeface="Lobster Two"/>
              </a:endParaRPr>
            </a:p>
          </p:txBody>
        </p:sp>
        <p:sp>
          <p:nvSpPr>
            <p:cNvPr id="107" name="Google Shape;150;p19">
              <a:extLst>
                <a:ext uri="{FF2B5EF4-FFF2-40B4-BE49-F238E27FC236}">
                  <a16:creationId xmlns:a16="http://schemas.microsoft.com/office/drawing/2014/main" id="{5E29EEA1-05C0-C9DE-09C9-4124D8BEC4F0}"/>
                </a:ext>
              </a:extLst>
            </p:cNvPr>
            <p:cNvSpPr/>
            <p:nvPr/>
          </p:nvSpPr>
          <p:spPr>
            <a:xfrm>
              <a:off x="5709600" y="1403280"/>
              <a:ext cx="2999520" cy="529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" sz="2000" b="0" strike="noStrike" spc="-1">
                  <a:solidFill>
                    <a:schemeClr val="dk1"/>
                  </a:solidFill>
                  <a:latin typeface="Lobster Two"/>
                  <a:ea typeface="Caveat"/>
                </a:rPr>
                <a:t>v</a:t>
              </a:r>
              <a:r>
                <a:rPr lang="en" sz="2000" b="0" strike="noStrike" spc="-1" baseline="-25000">
                  <a:solidFill>
                    <a:schemeClr val="dk1"/>
                  </a:solidFill>
                  <a:latin typeface="Lobster Two"/>
                  <a:ea typeface="Caveat"/>
                </a:rPr>
                <a:t>∞</a:t>
              </a:r>
              <a:endParaRPr lang="en-GB" sz="2000" b="0" strike="noStrike" spc="-1">
                <a:solidFill>
                  <a:srgbClr val="FFFFFF"/>
                </a:solidFill>
                <a:latin typeface="Lobster Two"/>
              </a:endParaRPr>
            </a:p>
          </p:txBody>
        </p:sp>
      </p:grpSp>
      <p:sp>
        <p:nvSpPr>
          <p:cNvPr id="109" name="Google Shape;153;p19">
            <a:extLst>
              <a:ext uri="{FF2B5EF4-FFF2-40B4-BE49-F238E27FC236}">
                <a16:creationId xmlns:a16="http://schemas.microsoft.com/office/drawing/2014/main" id="{68571435-5D26-6C73-FE84-E54DB036721F}"/>
              </a:ext>
            </a:extLst>
          </p:cNvPr>
          <p:cNvSpPr/>
          <p:nvPr/>
        </p:nvSpPr>
        <p:spPr>
          <a:xfrm>
            <a:off x="5709600" y="2745720"/>
            <a:ext cx="2930400" cy="46166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1800" b="0" i="1" strike="noStrike" spc="-1">
                <a:solidFill>
                  <a:schemeClr val="dk1"/>
                </a:solidFill>
                <a:latin typeface="Lobster Two"/>
                <a:ea typeface="Caveat"/>
              </a:rPr>
              <a:t>New model        </a:t>
            </a:r>
            <a:r>
              <a:rPr lang="en" sz="1200" b="0" i="1" strike="noStrike" spc="-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Caveat"/>
                <a:cs typeface="Arial"/>
              </a:rPr>
              <a:t>Hopkins et al. (2025)</a:t>
            </a:r>
            <a:endParaRPr lang="en-GB" sz="1200" b="0" i="1" strike="noStrike" spc="-1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10" name="Google Shape;155;p19">
            <a:extLst>
              <a:ext uri="{FF2B5EF4-FFF2-40B4-BE49-F238E27FC236}">
                <a16:creationId xmlns:a16="http://schemas.microsoft.com/office/drawing/2014/main" id="{79B8C402-B5CC-EB88-8014-5A90C8AD31EE}"/>
              </a:ext>
            </a:extLst>
          </p:cNvPr>
          <p:cNvSpPr/>
          <p:nvPr/>
        </p:nvSpPr>
        <p:spPr>
          <a:xfrm>
            <a:off x="201600" y="3976920"/>
            <a:ext cx="4857120" cy="85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1" strike="noStrike" spc="-1">
                <a:solidFill>
                  <a:srgbClr val="6AA84F"/>
                </a:solidFill>
                <a:latin typeface="Arial"/>
                <a:ea typeface="Arial"/>
              </a:rPr>
              <a:t>!</a:t>
            </a:r>
            <a:r>
              <a:rPr lang="en" sz="2200" b="0" strike="noStrike" spc="-1">
                <a:solidFill>
                  <a:srgbClr val="6AA84F"/>
                </a:solidFill>
                <a:latin typeface="Arial"/>
                <a:ea typeface="Arial"/>
              </a:rPr>
              <a:t> </a:t>
            </a:r>
            <a:r>
              <a:rPr lang="en" sz="2200" b="0" strike="noStrike" spc="-1">
                <a:solidFill>
                  <a:schemeClr val="lt1"/>
                </a:solidFill>
                <a:latin typeface="Arial"/>
                <a:ea typeface="Arial"/>
              </a:rPr>
              <a:t>Model agnostic debiasing is critical 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0" strike="noStrike" spc="-1">
                <a:solidFill>
                  <a:srgbClr val="CC0000"/>
                </a:solidFill>
                <a:latin typeface="Arial"/>
                <a:ea typeface="Arial"/>
              </a:rPr>
              <a:t>✗</a:t>
            </a:r>
            <a:r>
              <a:rPr lang="en" sz="2200" b="0" strike="noStrike" spc="-1">
                <a:solidFill>
                  <a:srgbClr val="FFFFFF"/>
                </a:solidFill>
                <a:latin typeface="Arial"/>
                <a:ea typeface="Arial"/>
              </a:rPr>
              <a:t> </a:t>
            </a:r>
            <a:r>
              <a:rPr lang="en" sz="2200" b="0" strike="noStrike" spc="-1">
                <a:solidFill>
                  <a:schemeClr val="lt1"/>
                </a:solidFill>
                <a:latin typeface="Arial"/>
                <a:ea typeface="Arial"/>
              </a:rPr>
              <a:t>Huge phase space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1" name="Google Shape;120;p 1">
            <a:extLst>
              <a:ext uri="{FF2B5EF4-FFF2-40B4-BE49-F238E27FC236}">
                <a16:creationId xmlns:a16="http://schemas.microsoft.com/office/drawing/2014/main" id="{9AFB4F73-048A-1193-D5AB-BCC116A5BAFE}"/>
              </a:ext>
            </a:extLst>
          </p:cNvPr>
          <p:cNvSpPr/>
          <p:nvPr/>
        </p:nvSpPr>
        <p:spPr>
          <a:xfrm rot="747600">
            <a:off x="60480" y="-1013040"/>
            <a:ext cx="5002560" cy="30798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2" name="Google Shape;121;p 1">
            <a:extLst>
              <a:ext uri="{FF2B5EF4-FFF2-40B4-BE49-F238E27FC236}">
                <a16:creationId xmlns:a16="http://schemas.microsoft.com/office/drawing/2014/main" id="{A6FA22A5-CABB-61F0-ABA1-C5D7F3078D32}"/>
              </a:ext>
            </a:extLst>
          </p:cNvPr>
          <p:cNvSpPr/>
          <p:nvPr/>
        </p:nvSpPr>
        <p:spPr>
          <a:xfrm rot="21574800">
            <a:off x="38520" y="-947520"/>
            <a:ext cx="4989600" cy="31734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" name="Picture 3" descr="A collage of images of a graph&#10;&#10;AI-generated content may be incorrect.">
            <a:extLst>
              <a:ext uri="{FF2B5EF4-FFF2-40B4-BE49-F238E27FC236}">
                <a16:creationId xmlns:a16="http://schemas.microsoft.com/office/drawing/2014/main" id="{A1E54968-D818-DD5C-3470-6517EC2A10E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72" t="26928" r="51240" b="50031"/>
          <a:stretch>
            <a:fillRect/>
          </a:stretch>
        </p:blipFill>
        <p:spPr>
          <a:xfrm>
            <a:off x="5733720" y="3207124"/>
            <a:ext cx="2889165" cy="170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610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F294F3-1D7C-206F-7CA8-3E8F33277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54;p13">
            <a:extLst>
              <a:ext uri="{FF2B5EF4-FFF2-40B4-BE49-F238E27FC236}">
                <a16:creationId xmlns:a16="http://schemas.microsoft.com/office/drawing/2014/main" id="{580FE859-CE19-9D92-1DFC-FBC0A5E1449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-222120" y="0"/>
            <a:ext cx="10172520" cy="635760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55;p13">
            <a:extLst>
              <a:ext uri="{FF2B5EF4-FFF2-40B4-BE49-F238E27FC236}">
                <a16:creationId xmlns:a16="http://schemas.microsoft.com/office/drawing/2014/main" id="{9D95C031-5FC0-A5C3-591A-50B791C463F1}"/>
              </a:ext>
            </a:extLst>
          </p:cNvPr>
          <p:cNvSpPr/>
          <p:nvPr/>
        </p:nvSpPr>
        <p:spPr>
          <a:xfrm>
            <a:off x="3643200" y="0"/>
            <a:ext cx="5500440" cy="5714640"/>
          </a:xfrm>
          <a:prstGeom prst="rect">
            <a:avLst/>
          </a:prstGeom>
          <a:solidFill>
            <a:srgbClr val="FFFFFF">
              <a:alpha val="50000"/>
            </a:srgbClr>
          </a:solidFill>
          <a:ln w="0"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1">
            <a:extLst>
              <a:ext uri="{FF2B5EF4-FFF2-40B4-BE49-F238E27FC236}">
                <a16:creationId xmlns:a16="http://schemas.microsoft.com/office/drawing/2014/main" id="{5C4A4E30-218A-DB35-B087-43576A15E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280" y="371208"/>
            <a:ext cx="4817520" cy="711004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algn="ctr">
              <a:lnSpc>
                <a:spcPct val="100000"/>
              </a:lnSpc>
              <a:spcBef>
                <a:spcPts val="1001"/>
              </a:spcBef>
              <a:spcAft>
                <a:spcPts val="1001"/>
              </a:spcAft>
              <a:tabLst>
                <a:tab pos="0" algn="l"/>
              </a:tabLst>
            </a:pPr>
            <a:r>
              <a:rPr lang="en" sz="3000" spc="168" dirty="0">
                <a:solidFill>
                  <a:schemeClr val="dk1"/>
                </a:solidFill>
                <a:latin typeface="Lobster Two"/>
              </a:rPr>
              <a:t>Debiasing </a:t>
            </a:r>
            <a:r>
              <a:rPr lang="en" sz="3500" b="1" spc="-1">
                <a:solidFill>
                  <a:srgbClr val="000000"/>
                </a:solidFill>
                <a:latin typeface="Arial"/>
              </a:rPr>
              <a:t>LSST</a:t>
            </a:r>
            <a:endParaRPr lang="en" sz="3500" b="0" strike="noStrike" spc="-1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0" name="PlaceHolder 2">
            <a:extLst>
              <a:ext uri="{FF2B5EF4-FFF2-40B4-BE49-F238E27FC236}">
                <a16:creationId xmlns:a16="http://schemas.microsoft.com/office/drawing/2014/main" id="{3FD5B157-15C7-6AA5-51D5-8CF3034C6F5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3962369" y="1332345"/>
            <a:ext cx="4978862" cy="3241741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2000" spc="-1">
                <a:solidFill>
                  <a:srgbClr val="000000"/>
                </a:solidFill>
                <a:latin typeface="Arial"/>
                <a:cs typeface="Arial"/>
              </a:rPr>
              <a:t>LSST will find 2-4× more NEOs and ISOs</a:t>
            </a:r>
          </a:p>
          <a:p>
            <a:pPr marL="285750" indent="-285750">
              <a:lnSpc>
                <a:spcPct val="100000"/>
              </a:lnSpc>
              <a:buFont typeface="Arial"/>
              <a:buChar char="•"/>
              <a:tabLst>
                <a:tab pos="0" algn="l"/>
              </a:tabLst>
            </a:pPr>
            <a:r>
              <a:rPr lang="en" sz="1600" i="1" spc="-1">
                <a:solidFill>
                  <a:srgbClr val="000000"/>
                </a:solidFill>
                <a:latin typeface="Arial"/>
                <a:cs typeface="Arial"/>
              </a:rPr>
              <a:t>It is critical to understand their discovery efficiency</a:t>
            </a:r>
            <a:endParaRPr lang="en" sz="1600" b="1" i="1">
              <a:latin typeface="Arial Narrow"/>
              <a:cs typeface="Arial"/>
            </a:endParaRPr>
          </a:p>
          <a:p>
            <a:pPr marL="285750" indent="-285750">
              <a:lnSpc>
                <a:spcPct val="100000"/>
              </a:lnSpc>
              <a:buFont typeface="Arial"/>
              <a:buChar char="•"/>
              <a:tabLst>
                <a:tab pos="0" algn="l"/>
              </a:tabLst>
            </a:pPr>
            <a:endParaRPr lang="en" sz="2000" spc="-1" dirty="0">
              <a:cs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2000" spc="-1">
                <a:cs typeface="Arial"/>
              </a:rPr>
              <a:t>Main challenge:</a:t>
            </a:r>
            <a:endParaRPr lang="en" sz="2000">
              <a:cs typeface="Arial"/>
            </a:endParaRPr>
          </a:p>
          <a:p>
            <a:pPr marL="285750" indent="-285750">
              <a:lnSpc>
                <a:spcPct val="100000"/>
              </a:lnSpc>
              <a:buFont typeface="Arial"/>
              <a:buChar char="•"/>
              <a:tabLst>
                <a:tab pos="0" algn="l"/>
              </a:tabLst>
            </a:pPr>
            <a:r>
              <a:rPr lang="en" sz="1600" i="1" spc="-1">
                <a:cs typeface="Arial"/>
              </a:rPr>
              <a:t>Huge parameter space = huge computational cost</a:t>
            </a:r>
          </a:p>
          <a:p>
            <a:pPr marL="285750" indent="-285750">
              <a:lnSpc>
                <a:spcPct val="100000"/>
              </a:lnSpc>
              <a:buFont typeface="Arial"/>
              <a:buChar char="•"/>
              <a:tabLst>
                <a:tab pos="0" algn="l"/>
              </a:tabLst>
            </a:pPr>
            <a:endParaRPr lang="en" sz="2000" spc="-1" dirty="0">
              <a:cs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" sz="2000" spc="-1">
                <a:cs typeface="Arial"/>
              </a:rPr>
              <a:t>Reward:</a:t>
            </a:r>
            <a:endParaRPr lang="en" sz="2000" spc="-1" dirty="0">
              <a:cs typeface="Arial"/>
            </a:endParaRPr>
          </a:p>
          <a:p>
            <a:pPr marL="285750" indent="-285750">
              <a:lnSpc>
                <a:spcPct val="100000"/>
              </a:lnSpc>
              <a:buFont typeface="Arial"/>
              <a:buChar char="•"/>
              <a:tabLst>
                <a:tab pos="0" algn="l"/>
              </a:tabLst>
            </a:pPr>
            <a:r>
              <a:rPr lang="en" sz="1600" i="1" spc="-1">
                <a:cs typeface="Arial"/>
              </a:rPr>
              <a:t>More detailed understanding of the most accessible small bodies (from across the Galaxy)</a:t>
            </a:r>
          </a:p>
        </p:txBody>
      </p:sp>
      <p:sp>
        <p:nvSpPr>
          <p:cNvPr id="41" name="Google Shape;58;p13">
            <a:extLst>
              <a:ext uri="{FF2B5EF4-FFF2-40B4-BE49-F238E27FC236}">
                <a16:creationId xmlns:a16="http://schemas.microsoft.com/office/drawing/2014/main" id="{86C6644F-59F6-4328-F4C7-62A6D2FBF901}"/>
              </a:ext>
            </a:extLst>
          </p:cNvPr>
          <p:cNvSpPr/>
          <p:nvPr/>
        </p:nvSpPr>
        <p:spPr>
          <a:xfrm>
            <a:off x="-738000" y="514368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" name="Google Shape;59;p13">
            <a:extLst>
              <a:ext uri="{FF2B5EF4-FFF2-40B4-BE49-F238E27FC236}">
                <a16:creationId xmlns:a16="http://schemas.microsoft.com/office/drawing/2014/main" id="{6E7596A9-1813-3599-8704-B51A604C10B3}"/>
              </a:ext>
            </a:extLst>
          </p:cNvPr>
          <p:cNvSpPr/>
          <p:nvPr/>
        </p:nvSpPr>
        <p:spPr>
          <a:xfrm rot="5400000">
            <a:off x="4016880" y="439884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Google Shape;60;p13">
            <a:extLst>
              <a:ext uri="{FF2B5EF4-FFF2-40B4-BE49-F238E27FC236}">
                <a16:creationId xmlns:a16="http://schemas.microsoft.com/office/drawing/2014/main" id="{E87E354D-9E25-6B18-3580-6DA2BF33FAD9}"/>
              </a:ext>
            </a:extLst>
          </p:cNvPr>
          <p:cNvSpPr/>
          <p:nvPr/>
        </p:nvSpPr>
        <p:spPr>
          <a:xfrm rot="5400000">
            <a:off x="-5333400" y="325728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4" name="Google Shape;61;p13">
            <a:extLst>
              <a:ext uri="{FF2B5EF4-FFF2-40B4-BE49-F238E27FC236}">
                <a16:creationId xmlns:a16="http://schemas.microsoft.com/office/drawing/2014/main" id="{28ECE80B-FD2D-73DF-6949-64A5BADA3F83}"/>
              </a:ext>
            </a:extLst>
          </p:cNvPr>
          <p:cNvSpPr/>
          <p:nvPr/>
        </p:nvSpPr>
        <p:spPr>
          <a:xfrm>
            <a:off x="6634440" y="4683240"/>
            <a:ext cx="2509200" cy="45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r>
              <a:rPr lang="en" sz="900" b="0" i="1" strike="noStrike" spc="-1">
                <a:solidFill>
                  <a:srgbClr val="2A2A2A"/>
                </a:solidFill>
                <a:latin typeface="Arial"/>
                <a:ea typeface="Arial"/>
              </a:rPr>
              <a:t>Image credit:</a:t>
            </a:r>
            <a:endParaRPr lang="en-GB" sz="900" b="0" strike="noStrike" spc="-1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tabLst>
                <a:tab pos="0" algn="l"/>
              </a:tabLst>
            </a:pPr>
            <a:r>
              <a:rPr lang="en" sz="900" b="0" i="1" strike="noStrike" spc="-1">
                <a:solidFill>
                  <a:srgbClr val="2A2A2A"/>
                </a:solidFill>
                <a:latin typeface="Arial"/>
                <a:ea typeface="Arial"/>
              </a:rPr>
              <a:t>Rubin Observatory/NSF/AURA</a:t>
            </a:r>
            <a:endParaRPr lang="en-GB" sz="9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3022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311760" y="179280"/>
            <a:ext cx="8520120" cy="7488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3600" b="1" strike="noStrike" spc="168">
                <a:solidFill>
                  <a:schemeClr val="lt1"/>
                </a:solidFill>
                <a:latin typeface="Lobster Two"/>
                <a:ea typeface="Caveat"/>
              </a:rPr>
              <a:t>Four Science Goals</a:t>
            </a:r>
            <a:endParaRPr lang="en-GB" sz="3600" b="0" strike="noStrike" spc="168">
              <a:solidFill>
                <a:srgbClr val="000000"/>
              </a:solidFill>
              <a:latin typeface="Lobster Two"/>
            </a:endParaRPr>
          </a:p>
        </p:txBody>
      </p:sp>
      <p:grpSp>
        <p:nvGrpSpPr>
          <p:cNvPr id="46" name="Google Shape;67;p14"/>
          <p:cNvGrpSpPr/>
          <p:nvPr/>
        </p:nvGrpSpPr>
        <p:grpSpPr>
          <a:xfrm>
            <a:off x="162000" y="985320"/>
            <a:ext cx="8819640" cy="3987000"/>
            <a:chOff x="162000" y="985320"/>
            <a:chExt cx="8819640" cy="3987000"/>
          </a:xfrm>
        </p:grpSpPr>
        <p:pic>
          <p:nvPicPr>
            <p:cNvPr id="47" name="Google Shape;68;p14"/>
            <p:cNvPicPr/>
            <p:nvPr/>
          </p:nvPicPr>
          <p:blipFill>
            <a:blip r:embed="rId2"/>
            <a:stretch/>
          </p:blipFill>
          <p:spPr>
            <a:xfrm>
              <a:off x="162000" y="985320"/>
              <a:ext cx="2336760" cy="2336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8" name="Google Shape;69;p14"/>
            <p:cNvPicPr/>
            <p:nvPr/>
          </p:nvPicPr>
          <p:blipFill>
            <a:blip r:embed="rId3"/>
            <a:stretch/>
          </p:blipFill>
          <p:spPr>
            <a:xfrm>
              <a:off x="2319480" y="2635560"/>
              <a:ext cx="2336760" cy="2336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9" name="Google Shape;70;p14"/>
            <p:cNvPicPr/>
            <p:nvPr/>
          </p:nvPicPr>
          <p:blipFill>
            <a:blip r:embed="rId4"/>
            <a:stretch/>
          </p:blipFill>
          <p:spPr>
            <a:xfrm>
              <a:off x="4479120" y="1017720"/>
              <a:ext cx="2336760" cy="2336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0" name="Google Shape;71;p14"/>
            <p:cNvPicPr/>
            <p:nvPr/>
          </p:nvPicPr>
          <p:blipFill>
            <a:blip r:embed="rId5"/>
            <a:stretch/>
          </p:blipFill>
          <p:spPr>
            <a:xfrm>
              <a:off x="6644880" y="2635560"/>
              <a:ext cx="2336760" cy="23367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" name="Google Shape;61;p13">
            <a:extLst>
              <a:ext uri="{FF2B5EF4-FFF2-40B4-BE49-F238E27FC236}">
                <a16:creationId xmlns:a16="http://schemas.microsoft.com/office/drawing/2014/main" id="{24F4C0B3-5034-DB43-CE4E-395E3E6E5C12}"/>
              </a:ext>
            </a:extLst>
          </p:cNvPr>
          <p:cNvSpPr/>
          <p:nvPr/>
        </p:nvSpPr>
        <p:spPr>
          <a:xfrm>
            <a:off x="-2334" y="4818434"/>
            <a:ext cx="2509200" cy="32316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spAutoFit/>
          </a:bodyPr>
          <a:lstStyle/>
          <a:p>
            <a:pPr>
              <a:tabLst>
                <a:tab pos="0" algn="l"/>
              </a:tabLst>
            </a:pPr>
            <a:r>
              <a:rPr lang="en" sz="900" b="0" i="1" strike="noStrike" spc="-1">
                <a:solidFill>
                  <a:schemeClr val="bg1">
                    <a:lumMod val="49000"/>
                  </a:schemeClr>
                </a:solidFill>
                <a:latin typeface="Arial"/>
                <a:ea typeface="Arial"/>
              </a:rPr>
              <a:t>Image credit:</a:t>
            </a:r>
            <a:r>
              <a:rPr lang="en" sz="900" i="1" spc="-1">
                <a:solidFill>
                  <a:schemeClr val="bg1">
                    <a:lumMod val="49000"/>
                  </a:schemeClr>
                </a:solidFill>
                <a:latin typeface="Arial"/>
                <a:ea typeface="Arial"/>
              </a:rPr>
              <a:t> </a:t>
            </a:r>
            <a:r>
              <a:rPr lang="en" sz="900" b="0" i="1" strike="noStrike" spc="-1">
                <a:solidFill>
                  <a:schemeClr val="bg1">
                    <a:lumMod val="49000"/>
                  </a:schemeClr>
                </a:solidFill>
                <a:latin typeface="Arial"/>
                <a:ea typeface="Arial"/>
              </a:rPr>
              <a:t>Rubin Observatory/NSF/AURA</a:t>
            </a:r>
            <a:endParaRPr lang="en-GB" sz="900" b="0" strike="noStrike" spc="-1">
              <a:solidFill>
                <a:schemeClr val="bg1">
                  <a:lumMod val="49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178920"/>
            <a:ext cx="8520120" cy="7488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3600" b="1" strike="noStrike" spc="168">
                <a:solidFill>
                  <a:schemeClr val="lt1"/>
                </a:solidFill>
                <a:latin typeface="Lobster Two"/>
                <a:ea typeface="Caveat"/>
              </a:rPr>
              <a:t>Four Science Goals</a:t>
            </a:r>
            <a:endParaRPr lang="en-GB" sz="3600" b="0" strike="noStrike" spc="168">
              <a:solidFill>
                <a:srgbClr val="000000"/>
              </a:solidFill>
              <a:latin typeface="Lobster Two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title"/>
          </p:nvPr>
        </p:nvSpPr>
        <p:spPr>
          <a:xfrm>
            <a:off x="311760" y="179280"/>
            <a:ext cx="8520120" cy="7488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3600" b="1" strike="noStrike" spc="168">
                <a:solidFill>
                  <a:schemeClr val="lt1"/>
                </a:solidFill>
                <a:latin typeface="Lobster Two"/>
                <a:ea typeface="Caveat"/>
              </a:rPr>
              <a:t>Taking an Inventory of the Solar System</a:t>
            </a:r>
            <a:endParaRPr lang="en-GB" sz="3600" b="0" strike="noStrike" spc="168">
              <a:solidFill>
                <a:srgbClr val="000000"/>
              </a:solidFill>
              <a:latin typeface="Lobster Two"/>
            </a:endParaRPr>
          </a:p>
        </p:txBody>
      </p:sp>
      <p:grpSp>
        <p:nvGrpSpPr>
          <p:cNvPr id="53" name="Google Shape;77;p15"/>
          <p:cNvGrpSpPr/>
          <p:nvPr/>
        </p:nvGrpSpPr>
        <p:grpSpPr>
          <a:xfrm>
            <a:off x="162000" y="985320"/>
            <a:ext cx="8819640" cy="3987000"/>
            <a:chOff x="162000" y="985320"/>
            <a:chExt cx="8819640" cy="3987000"/>
          </a:xfrm>
        </p:grpSpPr>
        <p:pic>
          <p:nvPicPr>
            <p:cNvPr id="54" name="Google Shape;78;p15"/>
            <p:cNvPicPr/>
            <p:nvPr/>
          </p:nvPicPr>
          <p:blipFill>
            <a:blip r:embed="rId2"/>
            <a:stretch/>
          </p:blipFill>
          <p:spPr>
            <a:xfrm>
              <a:off x="162000" y="985320"/>
              <a:ext cx="2336760" cy="2336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5" name="Google Shape;79;p15"/>
            <p:cNvPicPr/>
            <p:nvPr/>
          </p:nvPicPr>
          <p:blipFill>
            <a:blip r:embed="rId3"/>
            <a:stretch/>
          </p:blipFill>
          <p:spPr>
            <a:xfrm>
              <a:off x="2319480" y="2635560"/>
              <a:ext cx="2336760" cy="2336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6" name="Google Shape;80;p15"/>
            <p:cNvPicPr/>
            <p:nvPr/>
          </p:nvPicPr>
          <p:blipFill>
            <a:blip r:embed="rId4"/>
            <a:stretch/>
          </p:blipFill>
          <p:spPr>
            <a:xfrm>
              <a:off x="4479120" y="1017720"/>
              <a:ext cx="2336760" cy="23367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7" name="Google Shape;81;p15"/>
            <p:cNvPicPr/>
            <p:nvPr/>
          </p:nvPicPr>
          <p:blipFill>
            <a:blip r:embed="rId5"/>
            <a:stretch/>
          </p:blipFill>
          <p:spPr>
            <a:xfrm>
              <a:off x="6644880" y="2635560"/>
              <a:ext cx="2336760" cy="23367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58" name="Google Shape;82;p15"/>
          <p:cNvPicPr/>
          <p:nvPr/>
        </p:nvPicPr>
        <p:blipFill>
          <a:blip r:embed="rId3"/>
          <a:stretch/>
        </p:blipFill>
        <p:spPr>
          <a:xfrm>
            <a:off x="3245400" y="1652040"/>
            <a:ext cx="2653200" cy="2653200"/>
          </a:xfrm>
          <a:prstGeom prst="rect">
            <a:avLst/>
          </a:prstGeom>
          <a:ln w="0">
            <a:noFill/>
          </a:ln>
        </p:spPr>
      </p:pic>
      <p:grpSp>
        <p:nvGrpSpPr>
          <p:cNvPr id="59" name="Google Shape;83;p15"/>
          <p:cNvGrpSpPr/>
          <p:nvPr/>
        </p:nvGrpSpPr>
        <p:grpSpPr>
          <a:xfrm>
            <a:off x="73440" y="985320"/>
            <a:ext cx="8981640" cy="4158000"/>
            <a:chOff x="73440" y="985320"/>
            <a:chExt cx="8981640" cy="4158000"/>
          </a:xfrm>
        </p:grpSpPr>
        <p:grpSp>
          <p:nvGrpSpPr>
            <p:cNvPr id="60" name="Google Shape;84;p15"/>
            <p:cNvGrpSpPr/>
            <p:nvPr/>
          </p:nvGrpSpPr>
          <p:grpSpPr>
            <a:xfrm>
              <a:off x="73440" y="985320"/>
              <a:ext cx="8981640" cy="4088160"/>
              <a:chOff x="73440" y="985320"/>
              <a:chExt cx="8981640" cy="4088160"/>
            </a:xfrm>
          </p:grpSpPr>
          <p:sp>
            <p:nvSpPr>
              <p:cNvPr id="61" name="Google Shape;85;p15"/>
              <p:cNvSpPr/>
              <p:nvPr/>
            </p:nvSpPr>
            <p:spPr>
              <a:xfrm>
                <a:off x="5839920" y="985320"/>
                <a:ext cx="3214800" cy="807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t">
                <a:noAutofit/>
              </a:bodyPr>
              <a:lstStyle/>
              <a:p>
                <a:pPr algn="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2200" b="1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6-50</a:t>
                </a:r>
                <a:r>
                  <a:rPr lang="en" sz="2200" b="0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 interstellar objects</a:t>
                </a:r>
                <a:endParaRPr lang="en-GB" sz="2200" b="0" strike="noStrike" spc="-1">
                  <a:solidFill>
                    <a:srgbClr val="FFFFFF"/>
                  </a:solidFill>
                  <a:latin typeface="Arial"/>
                </a:endParaRPr>
              </a:p>
              <a:p>
                <a:pPr algn="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1800" b="0" i="1" strike="noStrike" spc="-1">
                    <a:solidFill>
                      <a:srgbClr val="B2B2B2"/>
                    </a:solidFill>
                    <a:latin typeface="Arial"/>
                    <a:ea typeface="Caveat"/>
                  </a:rPr>
                  <a:t>≥2x currently known</a:t>
                </a:r>
                <a:endParaRPr lang="en-GB" sz="1800" b="0" strike="noStrike" spc="-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62" name="Google Shape;86;p15"/>
              <p:cNvSpPr/>
              <p:nvPr/>
            </p:nvSpPr>
            <p:spPr>
              <a:xfrm>
                <a:off x="73440" y="985320"/>
                <a:ext cx="2537280" cy="807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t">
                <a:no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2200" b="1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5 million</a:t>
                </a:r>
                <a:r>
                  <a:rPr lang="en" sz="2200" b="0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 asteroids</a:t>
                </a:r>
                <a:endParaRPr lang="en-GB" sz="2200" b="0" strike="noStrike" spc="-1">
                  <a:solidFill>
                    <a:srgbClr val="FFFFFF"/>
                  </a:solidFill>
                  <a:latin typeface="Arial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1800" b="0" i="1" strike="noStrike" spc="-1">
                    <a:solidFill>
                      <a:srgbClr val="B2B2B2"/>
                    </a:solidFill>
                    <a:latin typeface="Arial"/>
                    <a:ea typeface="Caveat"/>
                  </a:rPr>
                  <a:t>~5x currently known</a:t>
                </a:r>
                <a:endParaRPr lang="en-GB" sz="1800" b="0" strike="noStrike" spc="-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63" name="Google Shape;87;p15"/>
              <p:cNvSpPr/>
              <p:nvPr/>
            </p:nvSpPr>
            <p:spPr>
              <a:xfrm>
                <a:off x="73440" y="4203360"/>
                <a:ext cx="5027664" cy="870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t">
                <a:no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2200" b="1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40,000</a:t>
                </a:r>
                <a:r>
                  <a:rPr lang="en" sz="2200" b="0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 trans-Neptunian objects</a:t>
                </a:r>
                <a:endParaRPr lang="en-GB" sz="2200" b="0" strike="noStrike" spc="-1">
                  <a:solidFill>
                    <a:srgbClr val="FFFFFF"/>
                  </a:solidFill>
                  <a:latin typeface="Arial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1800" b="0" i="1" strike="noStrike" spc="-1">
                    <a:solidFill>
                      <a:srgbClr val="B2B2B2"/>
                    </a:solidFill>
                    <a:latin typeface="Arial"/>
                    <a:ea typeface="Caveat"/>
                  </a:rPr>
                  <a:t>~7x currently known</a:t>
                </a:r>
                <a:endParaRPr lang="en-GB" sz="1800" b="0" strike="noStrike" spc="-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64" name="Google Shape;88;p15"/>
              <p:cNvSpPr/>
              <p:nvPr/>
            </p:nvSpPr>
            <p:spPr>
              <a:xfrm>
                <a:off x="5366160" y="4203360"/>
                <a:ext cx="3688920" cy="870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1440" tIns="91440" rIns="91440" bIns="91440" anchor="t">
                <a:noAutofit/>
              </a:bodyPr>
              <a:lstStyle/>
              <a:p>
                <a:pPr algn="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2200" b="1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130,000</a:t>
                </a:r>
                <a:r>
                  <a:rPr lang="en" sz="2400" b="0" strike="noStrike" spc="-1" dirty="0">
                    <a:solidFill>
                      <a:schemeClr val="lt1"/>
                    </a:solidFill>
                    <a:latin typeface="Arial"/>
                    <a:ea typeface="Arial"/>
                  </a:rPr>
                  <a:t> </a:t>
                </a:r>
                <a:r>
                  <a:rPr lang="en" sz="2200" b="0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near-Earth objects</a:t>
                </a:r>
                <a:endParaRPr lang="en-GB" sz="2200" b="0" strike="noStrike" spc="-1">
                  <a:solidFill>
                    <a:schemeClr val="lt1"/>
                  </a:solidFill>
                  <a:latin typeface="Arial"/>
                </a:endParaRPr>
              </a:p>
              <a:p>
                <a:pPr algn="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1800" b="0" i="1" strike="noStrike" spc="-1">
                    <a:solidFill>
                      <a:srgbClr val="B2B2B2"/>
                    </a:solidFill>
                    <a:latin typeface="Arial"/>
                    <a:ea typeface="Caveat"/>
                  </a:rPr>
                  <a:t>&gt;4x currently known</a:t>
                </a:r>
                <a:endParaRPr lang="en-GB" sz="1800" b="0" i="1" strike="noStrike" spc="-1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sp>
          <p:nvSpPr>
            <p:cNvPr id="65" name="Google Shape;89;p15"/>
            <p:cNvSpPr/>
            <p:nvPr/>
          </p:nvSpPr>
          <p:spPr>
            <a:xfrm>
              <a:off x="2459520" y="4793400"/>
              <a:ext cx="4224960" cy="349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" sz="1400" b="0" i="1" strike="noStrike" spc="-1">
                  <a:solidFill>
                    <a:srgbClr val="999999"/>
                  </a:solidFill>
                  <a:latin typeface="Arial"/>
                  <a:ea typeface="Caveat"/>
                </a:rPr>
                <a:t>Kurlander et al. (2025), Dorsey et al. (2025)</a:t>
              </a:r>
              <a:endParaRPr lang="en-GB" sz="1400" b="0" i="1" strike="noStrike" spc="-1">
                <a:solidFill>
                  <a:srgbClr val="FFFFFF"/>
                </a:solidFill>
                <a:latin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2" dur="1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11760" y="179280"/>
            <a:ext cx="8520120" cy="7488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3600" b="1" strike="noStrike" spc="168">
                <a:solidFill>
                  <a:schemeClr val="lt1"/>
                </a:solidFill>
                <a:latin typeface="Lobster Two"/>
                <a:ea typeface="Caveat"/>
              </a:rPr>
              <a:t>Near-Earth Discoveries</a:t>
            </a:r>
            <a:endParaRPr lang="en-GB" sz="3600" b="0" strike="noStrike" spc="168">
              <a:solidFill>
                <a:srgbClr val="000000"/>
              </a:solidFill>
              <a:latin typeface="Lobster Two"/>
            </a:endParaRPr>
          </a:p>
        </p:txBody>
      </p:sp>
      <p:pic>
        <p:nvPicPr>
          <p:cNvPr id="67" name="Google Shape;96;p16"/>
          <p:cNvPicPr/>
          <p:nvPr/>
        </p:nvPicPr>
        <p:blipFill>
          <a:blip r:embed="rId2"/>
          <a:stretch/>
        </p:blipFill>
        <p:spPr>
          <a:xfrm>
            <a:off x="3245400" y="1652040"/>
            <a:ext cx="2653200" cy="2653200"/>
          </a:xfrm>
          <a:prstGeom prst="rect">
            <a:avLst/>
          </a:prstGeom>
          <a:ln w="0">
            <a:noFill/>
          </a:ln>
        </p:spPr>
      </p:pic>
      <p:grpSp>
        <p:nvGrpSpPr>
          <p:cNvPr id="68" name="Google Shape;97;p16"/>
          <p:cNvGrpSpPr/>
          <p:nvPr/>
        </p:nvGrpSpPr>
        <p:grpSpPr>
          <a:xfrm>
            <a:off x="73440" y="985320"/>
            <a:ext cx="8981640" cy="4158000"/>
            <a:chOff x="73440" y="985320"/>
            <a:chExt cx="8981640" cy="4158000"/>
          </a:xfrm>
        </p:grpSpPr>
        <p:grpSp>
          <p:nvGrpSpPr>
            <p:cNvPr id="69" name="Google Shape;98;p16"/>
            <p:cNvGrpSpPr/>
            <p:nvPr/>
          </p:nvGrpSpPr>
          <p:grpSpPr>
            <a:xfrm>
              <a:off x="73440" y="985320"/>
              <a:ext cx="8981640" cy="4088160"/>
              <a:chOff x="73440" y="985320"/>
              <a:chExt cx="8981640" cy="4088160"/>
            </a:xfrm>
          </p:grpSpPr>
          <p:sp>
            <p:nvSpPr>
              <p:cNvPr id="70" name="Google Shape;99;p16"/>
              <p:cNvSpPr/>
              <p:nvPr/>
            </p:nvSpPr>
            <p:spPr>
              <a:xfrm>
                <a:off x="5839920" y="985320"/>
                <a:ext cx="3214800" cy="807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t">
                <a:noAutofit/>
              </a:bodyPr>
              <a:lstStyle/>
              <a:p>
                <a:pPr algn="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2200" b="1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6-50</a:t>
                </a:r>
                <a:r>
                  <a:rPr lang="en" sz="2200" b="0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 interstellar objects</a:t>
                </a:r>
                <a:endParaRPr lang="en-GB" sz="2200" b="0" strike="noStrike" spc="-1">
                  <a:solidFill>
                    <a:srgbClr val="FFFFFF"/>
                  </a:solidFill>
                  <a:latin typeface="Arial"/>
                </a:endParaRPr>
              </a:p>
              <a:p>
                <a:pPr algn="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1800" b="0" i="1" strike="noStrike" spc="-1">
                    <a:solidFill>
                      <a:srgbClr val="B2B2B2"/>
                    </a:solidFill>
                    <a:latin typeface="Arial"/>
                    <a:ea typeface="Caveat"/>
                  </a:rPr>
                  <a:t>≥2x currently known</a:t>
                </a:r>
                <a:endParaRPr lang="en-GB" sz="1800" b="0" strike="noStrike" spc="-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1" name="Google Shape;100;p16"/>
              <p:cNvSpPr/>
              <p:nvPr/>
            </p:nvSpPr>
            <p:spPr>
              <a:xfrm>
                <a:off x="73440" y="985320"/>
                <a:ext cx="2537280" cy="807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t">
                <a:no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2200" b="1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5 million</a:t>
                </a:r>
                <a:r>
                  <a:rPr lang="en" sz="2200" b="0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 asteroids</a:t>
                </a:r>
                <a:endParaRPr lang="en-GB" sz="2200" b="0" strike="noStrike" spc="-1">
                  <a:solidFill>
                    <a:srgbClr val="FFFFFF"/>
                  </a:solidFill>
                  <a:latin typeface="Arial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1800" b="0" i="1" strike="noStrike" spc="-1">
                    <a:solidFill>
                      <a:srgbClr val="B2B2B2"/>
                    </a:solidFill>
                    <a:latin typeface="Arial"/>
                    <a:ea typeface="Caveat"/>
                  </a:rPr>
                  <a:t>~5x currently known</a:t>
                </a:r>
                <a:endParaRPr lang="en-GB" sz="1800" b="0" strike="noStrike" spc="-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2" name="Google Shape;101;p16"/>
              <p:cNvSpPr/>
              <p:nvPr/>
            </p:nvSpPr>
            <p:spPr>
              <a:xfrm>
                <a:off x="73440" y="4203360"/>
                <a:ext cx="5088176" cy="870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t">
                <a:no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2200" b="1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40,000</a:t>
                </a:r>
                <a:r>
                  <a:rPr lang="en" sz="2200" b="0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 trans-Neptunian objects</a:t>
                </a:r>
                <a:endParaRPr lang="en-GB" sz="2200" b="0" strike="noStrike" spc="-1">
                  <a:solidFill>
                    <a:srgbClr val="FFFFFF"/>
                  </a:solidFill>
                  <a:latin typeface="Arial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1800" b="0" i="1" strike="noStrike" spc="-1">
                    <a:solidFill>
                      <a:srgbClr val="B2B2B2"/>
                    </a:solidFill>
                    <a:latin typeface="Arial"/>
                    <a:ea typeface="Caveat"/>
                  </a:rPr>
                  <a:t>~7x currently known</a:t>
                </a:r>
                <a:endParaRPr lang="en-GB" sz="1800" b="0" strike="noStrike" spc="-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3" name="Google Shape;102;p16"/>
              <p:cNvSpPr/>
              <p:nvPr/>
            </p:nvSpPr>
            <p:spPr>
              <a:xfrm>
                <a:off x="5366160" y="4203360"/>
                <a:ext cx="3688920" cy="870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91440" bIns="91440" anchor="t">
                <a:noAutofit/>
              </a:bodyPr>
              <a:lstStyle/>
              <a:p>
                <a:pPr algn="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2200" b="1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130,000</a:t>
                </a:r>
                <a:r>
                  <a:rPr lang="en" sz="2400" b="0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 </a:t>
                </a:r>
                <a:r>
                  <a:rPr lang="en" sz="2200" b="0" strike="noStrike" spc="-1">
                    <a:solidFill>
                      <a:schemeClr val="lt1"/>
                    </a:solidFill>
                    <a:latin typeface="Arial"/>
                    <a:ea typeface="Arial"/>
                  </a:rPr>
                  <a:t>near-Earth objects</a:t>
                </a:r>
                <a:endParaRPr lang="en-GB" sz="2200" b="0" strike="noStrike" spc="-1">
                  <a:solidFill>
                    <a:srgbClr val="FFFFFF"/>
                  </a:solidFill>
                  <a:latin typeface="Arial"/>
                </a:endParaRPr>
              </a:p>
              <a:p>
                <a:pPr algn="r">
                  <a:lnSpc>
                    <a:spcPct val="100000"/>
                  </a:lnSpc>
                  <a:tabLst>
                    <a:tab pos="0" algn="l"/>
                  </a:tabLst>
                </a:pPr>
                <a:r>
                  <a:rPr lang="en" sz="1800" b="0" i="1" strike="noStrike" spc="-1">
                    <a:solidFill>
                      <a:srgbClr val="B2B2B2"/>
                    </a:solidFill>
                    <a:latin typeface="Arial"/>
                    <a:ea typeface="Caveat"/>
                  </a:rPr>
                  <a:t>&gt;4x currently known</a:t>
                </a:r>
                <a:endParaRPr lang="en-GB" sz="1800" b="0" strike="noStrike" spc="-1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sp>
          <p:nvSpPr>
            <p:cNvPr id="74" name="Google Shape;103;p16"/>
            <p:cNvSpPr/>
            <p:nvPr/>
          </p:nvSpPr>
          <p:spPr>
            <a:xfrm>
              <a:off x="2459520" y="4793400"/>
              <a:ext cx="4224960" cy="349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" sz="1400" b="0" i="1" strike="noStrike" spc="-1">
                  <a:solidFill>
                    <a:srgbClr val="808080"/>
                  </a:solidFill>
                  <a:latin typeface="Arial"/>
                  <a:ea typeface="Caveat"/>
                </a:rPr>
                <a:t>Kurlander et al. (2025), Dorsey et al. (2025)</a:t>
              </a:r>
              <a:endParaRPr lang="en-GB" sz="1400" b="0" i="1" strike="noStrike" spc="-1">
                <a:solidFill>
                  <a:srgbClr val="808080"/>
                </a:solidFill>
                <a:latin typeface="Arial"/>
              </a:endParaRPr>
            </a:p>
          </p:txBody>
        </p:sp>
      </p:grpSp>
      <p:sp>
        <p:nvSpPr>
          <p:cNvPr id="75" name="Google Shape;104;p16"/>
          <p:cNvSpPr/>
          <p:nvPr/>
        </p:nvSpPr>
        <p:spPr>
          <a:xfrm>
            <a:off x="76320" y="2063520"/>
            <a:ext cx="3189960" cy="183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1" strike="noStrike" spc="-1">
                <a:solidFill>
                  <a:schemeClr val="lt1"/>
                </a:solidFill>
                <a:latin typeface="Arial"/>
                <a:ea typeface="Arial"/>
              </a:rPr>
              <a:t>Near-Earth objects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6" name="Google Shape;105;p16"/>
          <p:cNvSpPr/>
          <p:nvPr/>
        </p:nvSpPr>
        <p:spPr>
          <a:xfrm>
            <a:off x="5898600" y="2063520"/>
            <a:ext cx="3245040" cy="183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1" strike="noStrike" spc="-1">
                <a:solidFill>
                  <a:schemeClr val="lt1"/>
                </a:solidFill>
                <a:latin typeface="Arial"/>
                <a:ea typeface="Arial"/>
              </a:rPr>
              <a:t>Interstellar objects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110;p17"/>
          <p:cNvSpPr/>
          <p:nvPr/>
        </p:nvSpPr>
        <p:spPr>
          <a:xfrm>
            <a:off x="76320" y="2063520"/>
            <a:ext cx="3189960" cy="183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1" strike="noStrike" spc="-1">
                <a:solidFill>
                  <a:schemeClr val="lt1"/>
                </a:solidFill>
                <a:latin typeface="Arial"/>
                <a:ea typeface="Arial"/>
              </a:rPr>
              <a:t>Near-Earth objects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q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≤ 1.3 au</a:t>
            </a:r>
            <a:endParaRPr lang="en-GB" sz="1800" b="0" strike="noStrike" spc="-1">
              <a:solidFill>
                <a:schemeClr val="lt1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Evolved from the main belt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~40,000 currently known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311760" y="179280"/>
            <a:ext cx="8520120" cy="7488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" sz="3600" b="1" strike="noStrike" spc="168">
                <a:solidFill>
                  <a:schemeClr val="lt1"/>
                </a:solidFill>
                <a:latin typeface="Lobster Two"/>
                <a:ea typeface="Caveat"/>
              </a:rPr>
              <a:t>Near-Earth Discoveries</a:t>
            </a:r>
            <a:endParaRPr lang="en-GB" sz="3600" b="0" strike="noStrike" spc="168">
              <a:solidFill>
                <a:srgbClr val="000000"/>
              </a:solidFill>
              <a:latin typeface="Lobster Two"/>
            </a:endParaRPr>
          </a:p>
        </p:txBody>
      </p:sp>
      <p:pic>
        <p:nvPicPr>
          <p:cNvPr id="79" name="Google Shape;112;p17"/>
          <p:cNvPicPr/>
          <p:nvPr/>
        </p:nvPicPr>
        <p:blipFill>
          <a:blip r:embed="rId2"/>
          <a:stretch/>
        </p:blipFill>
        <p:spPr>
          <a:xfrm>
            <a:off x="3245400" y="1652040"/>
            <a:ext cx="2653200" cy="2653200"/>
          </a:xfrm>
          <a:prstGeom prst="rect">
            <a:avLst/>
          </a:prstGeom>
          <a:ln w="0">
            <a:noFill/>
          </a:ln>
        </p:spPr>
      </p:pic>
      <p:sp>
        <p:nvSpPr>
          <p:cNvPr id="80" name="Google Shape;113;p17"/>
          <p:cNvSpPr/>
          <p:nvPr/>
        </p:nvSpPr>
        <p:spPr>
          <a:xfrm>
            <a:off x="5898600" y="2063520"/>
            <a:ext cx="3245040" cy="183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1" strike="noStrike" spc="-1">
                <a:solidFill>
                  <a:schemeClr val="lt1"/>
                </a:solidFill>
                <a:latin typeface="Arial"/>
                <a:ea typeface="Arial"/>
              </a:rPr>
              <a:t>Interstellar objects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e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&gt; 1,	</a:t>
            </a: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v</a:t>
            </a:r>
            <a:r>
              <a:rPr lang="en" sz="1800" b="0" i="1" strike="noStrike" spc="-1" baseline="-25000">
                <a:solidFill>
                  <a:schemeClr val="lt1"/>
                </a:solidFill>
                <a:latin typeface="Arial"/>
                <a:ea typeface="Caveat"/>
              </a:rPr>
              <a:t>∞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&gt; 0</a:t>
            </a:r>
            <a:endParaRPr lang="en-GB" sz="1800" b="0" strike="noStrike" spc="-1">
              <a:solidFill>
                <a:schemeClr val="lt1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Ejected from extrasolar systems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3 currently known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1" name="Google Shape;114;p17"/>
          <p:cNvSpPr/>
          <p:nvPr/>
        </p:nvSpPr>
        <p:spPr>
          <a:xfrm>
            <a:off x="1039320" y="4456080"/>
            <a:ext cx="7064640" cy="456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600" b="0" strike="noStrike" spc="-1">
                <a:solidFill>
                  <a:schemeClr val="accent4"/>
                </a:solidFill>
                <a:latin typeface="Lobster Two"/>
                <a:ea typeface="Caveat"/>
              </a:rPr>
              <a:t>small &amp; fast	⇒	trailing losses</a:t>
            </a:r>
            <a:endParaRPr lang="en-GB" sz="2600" b="0" strike="noStrike" spc="-1">
              <a:solidFill>
                <a:srgbClr val="FFFFFF"/>
              </a:solidFill>
              <a:latin typeface="Lobster Two"/>
            </a:endParaRPr>
          </a:p>
        </p:txBody>
      </p:sp>
      <p:pic>
        <p:nvPicPr>
          <p:cNvPr id="82" name="Google Shape;115;p17"/>
          <p:cNvPicPr/>
          <p:nvPr/>
        </p:nvPicPr>
        <p:blipFill>
          <a:blip r:embed="rId3"/>
          <a:stretch/>
        </p:blipFill>
        <p:spPr>
          <a:xfrm>
            <a:off x="3266640" y="1673640"/>
            <a:ext cx="2610360" cy="2610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120;p18"/>
          <p:cNvSpPr/>
          <p:nvPr/>
        </p:nvSpPr>
        <p:spPr>
          <a:xfrm rot="747600">
            <a:off x="60120" y="-1013040"/>
            <a:ext cx="5002560" cy="30798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Google Shape;121;p18"/>
          <p:cNvSpPr/>
          <p:nvPr/>
        </p:nvSpPr>
        <p:spPr>
          <a:xfrm rot="21574800">
            <a:off x="38160" y="-947520"/>
            <a:ext cx="4989600" cy="31734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Google Shape;122;p18"/>
          <p:cNvSpPr/>
          <p:nvPr/>
        </p:nvSpPr>
        <p:spPr>
          <a:xfrm>
            <a:off x="5275440" y="-206280"/>
            <a:ext cx="3868200" cy="54889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Google Shape;123;p18"/>
          <p:cNvSpPr/>
          <p:nvPr/>
        </p:nvSpPr>
        <p:spPr>
          <a:xfrm>
            <a:off x="900000" y="112680"/>
            <a:ext cx="3544200" cy="168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800" b="1" strike="noStrike" spc="168">
                <a:solidFill>
                  <a:schemeClr val="lt1"/>
                </a:solidFill>
                <a:latin typeface="Lobster Two"/>
                <a:ea typeface="Arial"/>
              </a:rPr>
              <a:t>Near-Earth objects</a:t>
            </a:r>
            <a:endParaRPr lang="en-GB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q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≤ 1.3 au</a:t>
            </a:r>
            <a:endParaRPr lang="en-GB" sz="1800" b="0" strike="noStrike" spc="-1">
              <a:solidFill>
                <a:schemeClr val="lt1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Evolved from the main belt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~40,000 currently known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87" name="Google Shape;124;p18"/>
          <p:cNvGrpSpPr/>
          <p:nvPr/>
        </p:nvGrpSpPr>
        <p:grpSpPr>
          <a:xfrm>
            <a:off x="4514760" y="627480"/>
            <a:ext cx="5228640" cy="4659840"/>
            <a:chOff x="4514760" y="627480"/>
            <a:chExt cx="5228640" cy="4659840"/>
          </a:xfrm>
        </p:grpSpPr>
        <p:pic>
          <p:nvPicPr>
            <p:cNvPr id="88" name="Google Shape;125;p18"/>
            <p:cNvPicPr/>
            <p:nvPr/>
          </p:nvPicPr>
          <p:blipFill>
            <a:blip r:embed="rId2"/>
            <a:srcRect l="18943" t="4616" r="11591" b="2291"/>
            <a:stretch/>
          </p:blipFill>
          <p:spPr>
            <a:xfrm>
              <a:off x="5337000" y="669600"/>
              <a:ext cx="3870360" cy="40071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89" name="Google Shape;126;p18"/>
            <p:cNvSpPr/>
            <p:nvPr/>
          </p:nvSpPr>
          <p:spPr>
            <a:xfrm rot="216600">
              <a:off x="8741880" y="1580760"/>
              <a:ext cx="409680" cy="1783800"/>
            </a:xfrm>
            <a:prstGeom prst="rect">
              <a:avLst/>
            </a:prstGeom>
            <a:solidFill>
              <a:schemeClr val="lt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endParaRPr lang="en-GB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0" name="Google Shape;127;p18"/>
            <p:cNvSpPr/>
            <p:nvPr/>
          </p:nvSpPr>
          <p:spPr>
            <a:xfrm rot="2698800">
              <a:off x="8100360" y="3009240"/>
              <a:ext cx="409680" cy="1783800"/>
            </a:xfrm>
            <a:prstGeom prst="rect">
              <a:avLst/>
            </a:prstGeom>
            <a:solidFill>
              <a:schemeClr val="lt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endParaRPr lang="en-GB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1" name="Google Shape;128;p18"/>
            <p:cNvSpPr/>
            <p:nvPr/>
          </p:nvSpPr>
          <p:spPr>
            <a:xfrm rot="17439600">
              <a:off x="6258240" y="3079080"/>
              <a:ext cx="333000" cy="2126520"/>
            </a:xfrm>
            <a:prstGeom prst="rect">
              <a:avLst/>
            </a:prstGeom>
            <a:solidFill>
              <a:schemeClr val="lt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endParaRPr lang="en-GB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2" name="Google Shape;129;p18"/>
            <p:cNvSpPr/>
            <p:nvPr/>
          </p:nvSpPr>
          <p:spPr>
            <a:xfrm rot="1098600">
              <a:off x="4491360" y="3853080"/>
              <a:ext cx="374976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" sz="1800" b="0" i="1" strike="noStrike" spc="-1">
                  <a:solidFill>
                    <a:schemeClr val="dk1"/>
                  </a:solidFill>
                  <a:latin typeface="Arial"/>
                  <a:ea typeface="Caveat"/>
                </a:rPr>
                <a:t>Semi-major axis</a:t>
              </a:r>
              <a:endParaRPr lang="en-GB" sz="1800" b="0" i="1" strike="noStrike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3" name="Google Shape;130;p18"/>
            <p:cNvSpPr/>
            <p:nvPr/>
          </p:nvSpPr>
          <p:spPr>
            <a:xfrm rot="18904200">
              <a:off x="6379920" y="3573000"/>
              <a:ext cx="374976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" sz="1800" b="0" i="1" strike="noStrike" spc="-1">
                  <a:solidFill>
                    <a:schemeClr val="dk1"/>
                  </a:solidFill>
                  <a:latin typeface="Arial"/>
                  <a:ea typeface="Caveat"/>
                </a:rPr>
                <a:t>Eccentricity</a:t>
              </a:r>
              <a:endParaRPr lang="en-GB" sz="1800" b="0" i="1" strike="noStrike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4" name="Google Shape;131;p18"/>
            <p:cNvSpPr/>
            <p:nvPr/>
          </p:nvSpPr>
          <p:spPr>
            <a:xfrm rot="16349400">
              <a:off x="6955200" y="2281680"/>
              <a:ext cx="3749760" cy="45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" sz="1800" b="0" i="1" strike="noStrike" spc="-1">
                  <a:solidFill>
                    <a:schemeClr val="dk1"/>
                  </a:solidFill>
                  <a:latin typeface="Arial"/>
                  <a:ea typeface="Caveat"/>
                </a:rPr>
                <a:t>Inclination</a:t>
              </a:r>
              <a:endParaRPr lang="en-GB" sz="1800" b="0" i="1" strike="noStrike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5" name="Google Shape;132;p18"/>
            <p:cNvSpPr/>
            <p:nvPr/>
          </p:nvSpPr>
          <p:spPr>
            <a:xfrm rot="1200">
              <a:off x="6010560" y="718920"/>
              <a:ext cx="29811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91440" bIns="9144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" sz="1800" b="0" i="1" strike="noStrike" spc="-1">
                  <a:solidFill>
                    <a:schemeClr val="dk1"/>
                  </a:solidFill>
                  <a:latin typeface="Arial"/>
                  <a:ea typeface="Caveat"/>
                </a:rPr>
                <a:t>Absolute magnitude (~size)</a:t>
              </a:r>
              <a:endParaRPr lang="en-GB" sz="1800" b="0" i="1" strike="noStrike" spc="-1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96" name="Google Shape;133;p18"/>
            <p:cNvPicPr/>
            <p:nvPr/>
          </p:nvPicPr>
          <p:blipFill>
            <a:blip r:embed="rId3"/>
            <a:srcRect l="13693" t="33466" r="12999" b="22526"/>
            <a:stretch/>
          </p:blipFill>
          <p:spPr>
            <a:xfrm rot="5400000">
              <a:off x="5373720" y="1035720"/>
              <a:ext cx="805680" cy="483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97" name="Google Shape;134;p18"/>
          <p:cNvSpPr/>
          <p:nvPr/>
        </p:nvSpPr>
        <p:spPr>
          <a:xfrm>
            <a:off x="284040" y="2582280"/>
            <a:ext cx="4716720" cy="86177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0" strike="noStrike" spc="-1">
                <a:solidFill>
                  <a:schemeClr val="lt1"/>
                </a:solidFill>
                <a:latin typeface="Arial"/>
                <a:ea typeface="Arial"/>
              </a:rPr>
              <a:t>To understand survey discoveries: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1" strike="noStrike" spc="-1">
                <a:solidFill>
                  <a:schemeClr val="lt1"/>
                </a:solidFill>
                <a:latin typeface="Arial"/>
                <a:ea typeface="Arial"/>
              </a:rPr>
              <a:t>debias the survey efficiency</a:t>
            </a:r>
            <a:endParaRPr lang="en-GB" sz="2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" name="Google Shape;135;p18"/>
          <p:cNvSpPr/>
          <p:nvPr/>
        </p:nvSpPr>
        <p:spPr>
          <a:xfrm rot="5400000">
            <a:off x="4016880" y="439884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9" name="Google Shape;136;p18"/>
          <p:cNvSpPr/>
          <p:nvPr/>
        </p:nvSpPr>
        <p:spPr>
          <a:xfrm>
            <a:off x="619920" y="3976920"/>
            <a:ext cx="4044240" cy="85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0" strike="noStrike" spc="-1">
                <a:solidFill>
                  <a:srgbClr val="6AA84F"/>
                </a:solidFill>
                <a:latin typeface="Webdings"/>
                <a:ea typeface="Webdings"/>
              </a:rPr>
              <a:t></a:t>
            </a:r>
            <a:r>
              <a:rPr lang="en" sz="2200" b="0" strike="noStrike" spc="-1">
                <a:solidFill>
                  <a:schemeClr val="lt1"/>
                </a:solidFill>
                <a:latin typeface="Arial"/>
                <a:ea typeface="Arial"/>
              </a:rPr>
              <a:t> Model agnostic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200" b="0" strike="noStrike" spc="-1">
                <a:solidFill>
                  <a:srgbClr val="CC0000"/>
                </a:solidFill>
                <a:latin typeface="Arial"/>
                <a:ea typeface="Arial"/>
              </a:rPr>
              <a:t>✗</a:t>
            </a:r>
            <a:r>
              <a:rPr lang="en" sz="2200" b="0" strike="noStrike" spc="-1">
                <a:solidFill>
                  <a:schemeClr val="lt1"/>
                </a:solidFill>
                <a:latin typeface="Arial"/>
                <a:ea typeface="Arial"/>
              </a:rPr>
              <a:t> Huge computational cost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3932CE-31B5-CCB2-5A3A-11D037C07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120;p18">
            <a:extLst>
              <a:ext uri="{FF2B5EF4-FFF2-40B4-BE49-F238E27FC236}">
                <a16:creationId xmlns:a16="http://schemas.microsoft.com/office/drawing/2014/main" id="{43403077-C67D-BCB5-9487-769A14AC9A35}"/>
              </a:ext>
            </a:extLst>
          </p:cNvPr>
          <p:cNvSpPr/>
          <p:nvPr/>
        </p:nvSpPr>
        <p:spPr>
          <a:xfrm rot="747600">
            <a:off x="60120" y="-1013040"/>
            <a:ext cx="5002560" cy="30798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Google Shape;121;p18">
            <a:extLst>
              <a:ext uri="{FF2B5EF4-FFF2-40B4-BE49-F238E27FC236}">
                <a16:creationId xmlns:a16="http://schemas.microsoft.com/office/drawing/2014/main" id="{43111C04-9AA5-F3E0-59BD-631D37E871EB}"/>
              </a:ext>
            </a:extLst>
          </p:cNvPr>
          <p:cNvSpPr/>
          <p:nvPr/>
        </p:nvSpPr>
        <p:spPr>
          <a:xfrm rot="21574800">
            <a:off x="38160" y="-947520"/>
            <a:ext cx="4989600" cy="31734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Google Shape;122;p18">
            <a:extLst>
              <a:ext uri="{FF2B5EF4-FFF2-40B4-BE49-F238E27FC236}">
                <a16:creationId xmlns:a16="http://schemas.microsoft.com/office/drawing/2014/main" id="{36ADA49C-98EA-1612-9A32-9F8063367C54}"/>
              </a:ext>
            </a:extLst>
          </p:cNvPr>
          <p:cNvSpPr/>
          <p:nvPr/>
        </p:nvSpPr>
        <p:spPr>
          <a:xfrm>
            <a:off x="5275440" y="-206280"/>
            <a:ext cx="3868200" cy="54889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Google Shape;123;p18">
            <a:extLst>
              <a:ext uri="{FF2B5EF4-FFF2-40B4-BE49-F238E27FC236}">
                <a16:creationId xmlns:a16="http://schemas.microsoft.com/office/drawing/2014/main" id="{D5D5765F-72DE-4C30-3513-7C8A65581D1B}"/>
              </a:ext>
            </a:extLst>
          </p:cNvPr>
          <p:cNvSpPr/>
          <p:nvPr/>
        </p:nvSpPr>
        <p:spPr>
          <a:xfrm>
            <a:off x="900000" y="112680"/>
            <a:ext cx="3544200" cy="168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800" b="1" strike="noStrike" spc="168">
                <a:solidFill>
                  <a:schemeClr val="lt1"/>
                </a:solidFill>
                <a:latin typeface="Lobster Two"/>
                <a:ea typeface="Arial"/>
              </a:rPr>
              <a:t>Near-Earth objects</a:t>
            </a:r>
            <a:endParaRPr lang="en-GB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q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≤ 1.3 au</a:t>
            </a:r>
            <a:endParaRPr lang="en-GB" sz="1800" b="0" strike="noStrike" spc="-1">
              <a:solidFill>
                <a:schemeClr val="lt1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Evolved from the main belt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~40,000 currently known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" name="Google Shape;135;p18">
            <a:extLst>
              <a:ext uri="{FF2B5EF4-FFF2-40B4-BE49-F238E27FC236}">
                <a16:creationId xmlns:a16="http://schemas.microsoft.com/office/drawing/2014/main" id="{ABD699EC-4551-57F4-128F-E442B9D4764C}"/>
              </a:ext>
            </a:extLst>
          </p:cNvPr>
          <p:cNvSpPr/>
          <p:nvPr/>
        </p:nvSpPr>
        <p:spPr>
          <a:xfrm rot="5400000">
            <a:off x="4016880" y="439884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6CA910-0EEB-4E9E-376B-7DA5CC383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2405" y="1297642"/>
            <a:ext cx="3657161" cy="3428999"/>
          </a:xfrm>
          <a:prstGeom prst="rect">
            <a:avLst/>
          </a:prstGeom>
        </p:spPr>
      </p:pic>
      <p:pic>
        <p:nvPicPr>
          <p:cNvPr id="6" name="Google Shape;133;p18" descr="A black fishing hook with a curved end&#10;&#10;AI-generated content may be incorrect.">
            <a:extLst>
              <a:ext uri="{FF2B5EF4-FFF2-40B4-BE49-F238E27FC236}">
                <a16:creationId xmlns:a16="http://schemas.microsoft.com/office/drawing/2014/main" id="{605A523E-82EA-784A-A98E-C67D5858A8A7}"/>
              </a:ext>
            </a:extLst>
          </p:cNvPr>
          <p:cNvPicPr/>
          <p:nvPr/>
        </p:nvPicPr>
        <p:blipFill>
          <a:blip r:embed="rId3"/>
          <a:srcRect l="13693" t="33466" r="12999" b="22526"/>
          <a:stretch/>
        </p:blipFill>
        <p:spPr>
          <a:xfrm rot="5400000">
            <a:off x="5662832" y="571796"/>
            <a:ext cx="805680" cy="483480"/>
          </a:xfrm>
          <a:prstGeom prst="rect">
            <a:avLst/>
          </a:prstGeom>
          <a:ln w="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ED1124-79A0-2E37-4077-B0DBA7125D58}"/>
              </a:ext>
            </a:extLst>
          </p:cNvPr>
          <p:cNvSpPr txBox="1"/>
          <p:nvPr/>
        </p:nvSpPr>
        <p:spPr>
          <a:xfrm>
            <a:off x="6071348" y="227478"/>
            <a:ext cx="2326339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>
                <a:cs typeface="Arial"/>
              </a:rPr>
              <a:t>2D slice of a 4D detection efficiency</a:t>
            </a:r>
          </a:p>
          <a:p>
            <a:pPr algn="ctr"/>
            <a:r>
              <a:rPr lang="en-GB" sz="1400" i="1">
                <a:solidFill>
                  <a:schemeClr val="tx1">
                    <a:lumMod val="65000"/>
                    <a:lumOff val="35000"/>
                  </a:schemeClr>
                </a:solidFill>
                <a:cs typeface="Arial"/>
              </a:rPr>
              <a:t>Granvik et al. (2018)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EC935F4-C11F-775E-EA20-E717F70174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745014"/>
              </p:ext>
            </p:extLst>
          </p:nvPr>
        </p:nvGraphicFramePr>
        <p:xfrm>
          <a:off x="503903" y="2574822"/>
          <a:ext cx="4335320" cy="22280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5081">
                  <a:extLst>
                    <a:ext uri="{9D8B030D-6E8A-4147-A177-3AD203B41FA5}">
                      <a16:colId xmlns:a16="http://schemas.microsoft.com/office/drawing/2014/main" val="1316087740"/>
                    </a:ext>
                  </a:extLst>
                </a:gridCol>
                <a:gridCol w="598076">
                  <a:extLst>
                    <a:ext uri="{9D8B030D-6E8A-4147-A177-3AD203B41FA5}">
                      <a16:colId xmlns:a16="http://schemas.microsoft.com/office/drawing/2014/main" val="1702293776"/>
                    </a:ext>
                  </a:extLst>
                </a:gridCol>
                <a:gridCol w="796580">
                  <a:extLst>
                    <a:ext uri="{9D8B030D-6E8A-4147-A177-3AD203B41FA5}">
                      <a16:colId xmlns:a16="http://schemas.microsoft.com/office/drawing/2014/main" val="1044810212"/>
                    </a:ext>
                  </a:extLst>
                </a:gridCol>
                <a:gridCol w="1109382">
                  <a:extLst>
                    <a:ext uri="{9D8B030D-6E8A-4147-A177-3AD203B41FA5}">
                      <a16:colId xmlns:a16="http://schemas.microsoft.com/office/drawing/2014/main" val="1040096403"/>
                    </a:ext>
                  </a:extLst>
                </a:gridCol>
                <a:gridCol w="836201">
                  <a:extLst>
                    <a:ext uri="{9D8B030D-6E8A-4147-A177-3AD203B41FA5}">
                      <a16:colId xmlns:a16="http://schemas.microsoft.com/office/drawing/2014/main" val="69129850"/>
                    </a:ext>
                  </a:extLst>
                </a:gridCol>
              </a:tblGrid>
              <a:tr h="372339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Min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Max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Cell width</a:t>
                      </a:r>
                      <a:endParaRPr lang="en" sz="1800" b="0" i="1" u="none" strike="noStrike" noProof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N</a:t>
                      </a:r>
                      <a:endParaRPr lang="en-US"/>
                    </a:p>
                  </a:txBody>
                  <a:tcPr marL="45720" marR="45720" anchor="b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167735"/>
                  </a:ext>
                </a:extLst>
              </a:tr>
              <a:tr h="372339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(au)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4.2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0.05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i="0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i="0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8919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lang="en" sz="1800" b="0" i="1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1.0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0.02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baseline="30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968731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1" u="none" strike="noStrike" noProof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lang="en" sz="1800" b="0" i="0" u="none" strike="noStrike" noProof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(°)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180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baseline="30000" dirty="0"/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022684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1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 </a:t>
                      </a: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(mag)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0.25</a:t>
                      </a: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baseline="3000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baseline="30000" dirty="0"/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893203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800" b="0" i="0" u="none" strike="noStrike" noProof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baseline="0">
                          <a:solidFill>
                            <a:schemeClr val="bg1"/>
                          </a:solidFill>
                        </a:rPr>
                        <a:t>~10</a:t>
                      </a:r>
                      <a:r>
                        <a:rPr lang="en-GB" baseline="300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45720" marR="45720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T>
                    <a:lnB w="0">
                      <a:noFill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515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063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B60AB7-7E4A-A49A-CDCE-EE780BF51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120;p18">
            <a:extLst>
              <a:ext uri="{FF2B5EF4-FFF2-40B4-BE49-F238E27FC236}">
                <a16:creationId xmlns:a16="http://schemas.microsoft.com/office/drawing/2014/main" id="{A8EE6A25-64C2-8928-2D4C-7E9C94960716}"/>
              </a:ext>
            </a:extLst>
          </p:cNvPr>
          <p:cNvSpPr/>
          <p:nvPr/>
        </p:nvSpPr>
        <p:spPr>
          <a:xfrm rot="747600">
            <a:off x="60120" y="-1013040"/>
            <a:ext cx="5002560" cy="30798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Google Shape;121;p18">
            <a:extLst>
              <a:ext uri="{FF2B5EF4-FFF2-40B4-BE49-F238E27FC236}">
                <a16:creationId xmlns:a16="http://schemas.microsoft.com/office/drawing/2014/main" id="{B33A8E87-A71B-1867-56D0-D0E9A71F5E85}"/>
              </a:ext>
            </a:extLst>
          </p:cNvPr>
          <p:cNvSpPr/>
          <p:nvPr/>
        </p:nvSpPr>
        <p:spPr>
          <a:xfrm rot="21574800">
            <a:off x="38160" y="-947520"/>
            <a:ext cx="4989600" cy="31734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Google Shape;122;p18">
            <a:extLst>
              <a:ext uri="{FF2B5EF4-FFF2-40B4-BE49-F238E27FC236}">
                <a16:creationId xmlns:a16="http://schemas.microsoft.com/office/drawing/2014/main" id="{827A6551-8E38-8D5C-677C-11D79DDBF89E}"/>
              </a:ext>
            </a:extLst>
          </p:cNvPr>
          <p:cNvSpPr/>
          <p:nvPr/>
        </p:nvSpPr>
        <p:spPr>
          <a:xfrm>
            <a:off x="5275440" y="-206280"/>
            <a:ext cx="3868200" cy="54889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Google Shape;123;p18">
            <a:extLst>
              <a:ext uri="{FF2B5EF4-FFF2-40B4-BE49-F238E27FC236}">
                <a16:creationId xmlns:a16="http://schemas.microsoft.com/office/drawing/2014/main" id="{B6688BDE-62AB-277F-0900-8B5964A587DB}"/>
              </a:ext>
            </a:extLst>
          </p:cNvPr>
          <p:cNvSpPr/>
          <p:nvPr/>
        </p:nvSpPr>
        <p:spPr>
          <a:xfrm>
            <a:off x="900000" y="112680"/>
            <a:ext cx="3544200" cy="168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800" b="1" strike="noStrike" spc="168">
                <a:solidFill>
                  <a:schemeClr val="lt1"/>
                </a:solidFill>
                <a:latin typeface="Lobster Two"/>
                <a:ea typeface="Arial"/>
              </a:rPr>
              <a:t>Near-Earth objects</a:t>
            </a:r>
            <a:endParaRPr lang="en-GB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q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≤ 1.3 au</a:t>
            </a:r>
            <a:endParaRPr lang="en-GB" sz="1800" b="0" strike="noStrike" spc="-1">
              <a:solidFill>
                <a:schemeClr val="lt1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Evolved from the main belt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~40,000 currently known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" name="Google Shape;135;p18">
            <a:extLst>
              <a:ext uri="{FF2B5EF4-FFF2-40B4-BE49-F238E27FC236}">
                <a16:creationId xmlns:a16="http://schemas.microsoft.com/office/drawing/2014/main" id="{B3CE71FE-D81A-02DC-86E4-BCA1E0CF829C}"/>
              </a:ext>
            </a:extLst>
          </p:cNvPr>
          <p:cNvSpPr/>
          <p:nvPr/>
        </p:nvSpPr>
        <p:spPr>
          <a:xfrm rot="5400000">
            <a:off x="4016880" y="439884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Picture 1" descr="A graph of a semi-major axis&#10;&#10;AI-generated content may be incorrect.">
            <a:extLst>
              <a:ext uri="{FF2B5EF4-FFF2-40B4-BE49-F238E27FC236}">
                <a16:creationId xmlns:a16="http://schemas.microsoft.com/office/drawing/2014/main" id="{04F88B34-9669-5F84-268B-3FEECD901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187" y="2925095"/>
            <a:ext cx="2892433" cy="21508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CE7BD5-A1EB-B41A-9A26-686EC9479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187" y="639095"/>
            <a:ext cx="2971547" cy="20770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C5F044-C25F-76BF-540F-DE5057F9F84C}"/>
              </a:ext>
            </a:extLst>
          </p:cNvPr>
          <p:cNvSpPr txBox="1"/>
          <p:nvPr/>
        </p:nvSpPr>
        <p:spPr>
          <a:xfrm>
            <a:off x="5392632" y="112927"/>
            <a:ext cx="36403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 err="1">
                <a:cs typeface="Arial"/>
              </a:rPr>
              <a:t>JeongAhn</a:t>
            </a:r>
            <a:r>
              <a:rPr lang="en-GB" i="1" dirty="0">
                <a:cs typeface="Arial"/>
              </a:rPr>
              <a:t> &amp; Malhotra (2014)</a:t>
            </a:r>
          </a:p>
        </p:txBody>
      </p:sp>
      <p:sp>
        <p:nvSpPr>
          <p:cNvPr id="14" name="Google Shape;134;p18">
            <a:extLst>
              <a:ext uri="{FF2B5EF4-FFF2-40B4-BE49-F238E27FC236}">
                <a16:creationId xmlns:a16="http://schemas.microsoft.com/office/drawing/2014/main" id="{5E37E984-3EF0-8A3D-F327-C5F26CD165E5}"/>
              </a:ext>
            </a:extLst>
          </p:cNvPr>
          <p:cNvSpPr/>
          <p:nvPr/>
        </p:nvSpPr>
        <p:spPr>
          <a:xfrm>
            <a:off x="284040" y="2582280"/>
            <a:ext cx="4716720" cy="147732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spAutoFit/>
          </a:bodyPr>
          <a:lstStyle/>
          <a:p>
            <a:pPr algn="ctr">
              <a:tabLst>
                <a:tab pos="0" algn="l"/>
              </a:tabLst>
            </a:pPr>
            <a:r>
              <a:rPr lang="en" sz="2200" spc="-1" dirty="0">
                <a:solidFill>
                  <a:schemeClr val="lt1"/>
                </a:solidFill>
                <a:latin typeface="Arial"/>
              </a:rPr>
              <a:t>NEOs may have non-uniform</a:t>
            </a:r>
            <a:r>
              <a:rPr lang="en" sz="2200" spc="-1" dirty="0">
                <a:solidFill>
                  <a:schemeClr val="bg1"/>
                </a:solidFill>
                <a:latin typeface="Arial"/>
              </a:rPr>
              <a:t> </a:t>
            </a:r>
            <a:r>
              <a:rPr lang="en-US" sz="2200" i="1" spc="-1">
                <a:solidFill>
                  <a:schemeClr val="bg1"/>
                </a:solidFill>
                <a:latin typeface="Arial"/>
              </a:rPr>
              <a:t>Ω</a:t>
            </a:r>
            <a:endParaRPr lang="en-US" sz="2200" spc="-1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>
              <a:tabLst>
                <a:tab pos="0" algn="l"/>
              </a:tabLst>
            </a:pPr>
            <a:r>
              <a:rPr lang="en-US" i="1" spc="-1">
                <a:solidFill>
                  <a:schemeClr val="bg2">
                    <a:lumMod val="76000"/>
                  </a:schemeClr>
                </a:solidFill>
                <a:latin typeface="Arial"/>
              </a:rPr>
              <a:t>a</a:t>
            </a:r>
            <a:r>
              <a:rPr lang="en-US" spc="-1">
                <a:solidFill>
                  <a:schemeClr val="bg2">
                    <a:lumMod val="76000"/>
                  </a:schemeClr>
                </a:solidFill>
                <a:latin typeface="Arial"/>
              </a:rPr>
              <a:t>-dependent &amp; forced by Jupiter</a:t>
            </a:r>
            <a:endParaRPr lang="en-US" spc="-1">
              <a:solidFill>
                <a:schemeClr val="bg2">
                  <a:lumMod val="76000"/>
                </a:schemeClr>
              </a:solidFill>
              <a:latin typeface="Arial"/>
              <a:cs typeface="Arial"/>
            </a:endParaRPr>
          </a:p>
          <a:p>
            <a:pPr algn="ctr">
              <a:tabLst>
                <a:tab pos="0" algn="l"/>
              </a:tabLst>
            </a:pPr>
            <a:endParaRPr lang="en-US" sz="2200" spc="-1" dirty="0">
              <a:solidFill>
                <a:srgbClr val="000000"/>
              </a:solidFill>
              <a:latin typeface="Arial"/>
            </a:endParaRPr>
          </a:p>
          <a:p>
            <a:pPr algn="ctr">
              <a:tabLst>
                <a:tab pos="0" algn="l"/>
              </a:tabLst>
            </a:pPr>
            <a:r>
              <a:rPr lang="en-US" sz="2200" i="1" spc="-1">
                <a:solidFill>
                  <a:schemeClr val="bg1"/>
                </a:solidFill>
                <a:latin typeface="Arial"/>
              </a:rPr>
              <a:t>But...</a:t>
            </a:r>
            <a:endParaRPr lang="en-US" sz="2200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2257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42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0659DC-CBDD-ADB9-C9E2-65307DE07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120;p18">
            <a:extLst>
              <a:ext uri="{FF2B5EF4-FFF2-40B4-BE49-F238E27FC236}">
                <a16:creationId xmlns:a16="http://schemas.microsoft.com/office/drawing/2014/main" id="{2C711191-A0B5-4E9E-7053-F96B80561AE7}"/>
              </a:ext>
            </a:extLst>
          </p:cNvPr>
          <p:cNvSpPr/>
          <p:nvPr/>
        </p:nvSpPr>
        <p:spPr>
          <a:xfrm rot="747600">
            <a:off x="60120" y="-1013040"/>
            <a:ext cx="5002560" cy="30798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Google Shape;121;p18">
            <a:extLst>
              <a:ext uri="{FF2B5EF4-FFF2-40B4-BE49-F238E27FC236}">
                <a16:creationId xmlns:a16="http://schemas.microsoft.com/office/drawing/2014/main" id="{70763F0C-B282-061B-79C9-42881283B02B}"/>
              </a:ext>
            </a:extLst>
          </p:cNvPr>
          <p:cNvSpPr/>
          <p:nvPr/>
        </p:nvSpPr>
        <p:spPr>
          <a:xfrm rot="21574800">
            <a:off x="38160" y="-947520"/>
            <a:ext cx="4989600" cy="3173400"/>
          </a:xfrm>
          <a:prstGeom prst="ellipse">
            <a:avLst/>
          </a:prstGeom>
          <a:noFill/>
          <a:ln w="1095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120" tIns="105120" rIns="105120" bIns="10512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Google Shape;122;p18">
            <a:extLst>
              <a:ext uri="{FF2B5EF4-FFF2-40B4-BE49-F238E27FC236}">
                <a16:creationId xmlns:a16="http://schemas.microsoft.com/office/drawing/2014/main" id="{DE0B9525-713E-7D4B-3105-A65AF73EBA86}"/>
              </a:ext>
            </a:extLst>
          </p:cNvPr>
          <p:cNvSpPr/>
          <p:nvPr/>
        </p:nvSpPr>
        <p:spPr>
          <a:xfrm>
            <a:off x="5275440" y="-206280"/>
            <a:ext cx="3868200" cy="54889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Google Shape;123;p18">
            <a:extLst>
              <a:ext uri="{FF2B5EF4-FFF2-40B4-BE49-F238E27FC236}">
                <a16:creationId xmlns:a16="http://schemas.microsoft.com/office/drawing/2014/main" id="{58EFC95B-9537-82FC-1994-6B3E39477FC3}"/>
              </a:ext>
            </a:extLst>
          </p:cNvPr>
          <p:cNvSpPr/>
          <p:nvPr/>
        </p:nvSpPr>
        <p:spPr>
          <a:xfrm>
            <a:off x="900000" y="112680"/>
            <a:ext cx="3544200" cy="168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2800" b="1" strike="noStrike" spc="168">
                <a:solidFill>
                  <a:schemeClr val="lt1"/>
                </a:solidFill>
                <a:latin typeface="Lobster Two"/>
                <a:ea typeface="Arial"/>
              </a:rPr>
              <a:t>Near-Earth objects</a:t>
            </a:r>
            <a:endParaRPr lang="en-GB" sz="2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i="1" strike="noStrike" spc="-1">
                <a:solidFill>
                  <a:schemeClr val="lt1"/>
                </a:solidFill>
                <a:latin typeface="Arial"/>
                <a:ea typeface="Caveat"/>
              </a:rPr>
              <a:t>q</a:t>
            </a: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 ≤ 1.3 au</a:t>
            </a:r>
            <a:endParaRPr lang="en-GB" sz="1800" b="0" strike="noStrike" spc="-1">
              <a:solidFill>
                <a:schemeClr val="lt1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Evolved from the main belt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" sz="1800" b="0" strike="noStrike" spc="-1">
                <a:solidFill>
                  <a:schemeClr val="lt1"/>
                </a:solidFill>
                <a:latin typeface="Arial"/>
                <a:ea typeface="Caveat"/>
              </a:rPr>
              <a:t>~40,000 currently known</a:t>
            </a:r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" name="Google Shape;135;p18">
            <a:extLst>
              <a:ext uri="{FF2B5EF4-FFF2-40B4-BE49-F238E27FC236}">
                <a16:creationId xmlns:a16="http://schemas.microsoft.com/office/drawing/2014/main" id="{5F8CC14C-40EE-8BA9-56D0-DF78FC9A34B9}"/>
              </a:ext>
            </a:extLst>
          </p:cNvPr>
          <p:cNvSpPr/>
          <p:nvPr/>
        </p:nvSpPr>
        <p:spPr>
          <a:xfrm rot="5400000">
            <a:off x="4016880" y="4398840"/>
            <a:ext cx="10461240" cy="20592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en-GB" sz="14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Picture 1" descr="A graph of a semi-major axis&#10;&#10;AI-generated content may be incorrect.">
            <a:extLst>
              <a:ext uri="{FF2B5EF4-FFF2-40B4-BE49-F238E27FC236}">
                <a16:creationId xmlns:a16="http://schemas.microsoft.com/office/drawing/2014/main" id="{1DF670C5-561D-6318-BCD2-094A149FE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187" y="2925095"/>
            <a:ext cx="2892433" cy="21508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DA1352-C609-B6A2-2606-45CC9E78E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187" y="639095"/>
            <a:ext cx="2971547" cy="20770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A69045-2D4D-8697-9C6B-348B36A2D587}"/>
              </a:ext>
            </a:extLst>
          </p:cNvPr>
          <p:cNvSpPr txBox="1"/>
          <p:nvPr/>
        </p:nvSpPr>
        <p:spPr>
          <a:xfrm>
            <a:off x="5392632" y="112927"/>
            <a:ext cx="36403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i="1" dirty="0" err="1">
                <a:cs typeface="Arial"/>
              </a:rPr>
              <a:t>JeongAhn</a:t>
            </a:r>
            <a:r>
              <a:rPr lang="en-GB" i="1" dirty="0">
                <a:cs typeface="Arial"/>
              </a:rPr>
              <a:t> &amp; Malhotra (2014)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27DC243-66C8-E5C5-E53F-4BBB22931677}"/>
              </a:ext>
            </a:extLst>
          </p:cNvPr>
          <p:cNvCxnSpPr/>
          <p:nvPr/>
        </p:nvCxnSpPr>
        <p:spPr>
          <a:xfrm flipV="1">
            <a:off x="4801624" y="2005780"/>
            <a:ext cx="893093" cy="2430819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84C1408-6E21-3319-FF65-E38EE8A01115}"/>
              </a:ext>
            </a:extLst>
          </p:cNvPr>
          <p:cNvCxnSpPr>
            <a:cxnSpLocks/>
          </p:cNvCxnSpPr>
          <p:nvPr/>
        </p:nvCxnSpPr>
        <p:spPr>
          <a:xfrm flipV="1">
            <a:off x="4789333" y="3953795"/>
            <a:ext cx="794771" cy="488950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Google Shape;134;p18">
            <a:extLst>
              <a:ext uri="{FF2B5EF4-FFF2-40B4-BE49-F238E27FC236}">
                <a16:creationId xmlns:a16="http://schemas.microsoft.com/office/drawing/2014/main" id="{55962F61-5057-E01A-5748-4285D28E6B85}"/>
              </a:ext>
            </a:extLst>
          </p:cNvPr>
          <p:cNvSpPr/>
          <p:nvPr/>
        </p:nvSpPr>
        <p:spPr>
          <a:xfrm>
            <a:off x="284040" y="2582280"/>
            <a:ext cx="4716720" cy="221599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spAutoFit/>
          </a:bodyPr>
          <a:lstStyle/>
          <a:p>
            <a:pPr algn="ctr">
              <a:tabLst>
                <a:tab pos="0" algn="l"/>
              </a:tabLst>
            </a:pPr>
            <a:r>
              <a:rPr lang="en" sz="2200" spc="-1" dirty="0">
                <a:solidFill>
                  <a:schemeClr val="lt1"/>
                </a:solidFill>
                <a:latin typeface="Arial"/>
              </a:rPr>
              <a:t>NEOs may have non-uniform</a:t>
            </a:r>
            <a:r>
              <a:rPr lang="en" sz="2200" spc="-1" dirty="0">
                <a:solidFill>
                  <a:schemeClr val="bg1"/>
                </a:solidFill>
                <a:latin typeface="Arial"/>
              </a:rPr>
              <a:t> </a:t>
            </a:r>
            <a:r>
              <a:rPr lang="en-US" sz="2200" i="1" spc="-1">
                <a:solidFill>
                  <a:schemeClr val="bg1"/>
                </a:solidFill>
                <a:latin typeface="Arial"/>
              </a:rPr>
              <a:t>Ω</a:t>
            </a:r>
            <a:endParaRPr lang="en-US" sz="2200" spc="-1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>
              <a:tabLst>
                <a:tab pos="0" algn="l"/>
              </a:tabLst>
            </a:pPr>
            <a:r>
              <a:rPr lang="en-US" i="1" spc="-1">
                <a:solidFill>
                  <a:schemeClr val="bg2">
                    <a:lumMod val="76000"/>
                  </a:schemeClr>
                </a:solidFill>
                <a:latin typeface="Arial"/>
              </a:rPr>
              <a:t>a</a:t>
            </a:r>
            <a:r>
              <a:rPr lang="en-US" spc="-1">
                <a:solidFill>
                  <a:schemeClr val="bg2">
                    <a:lumMod val="76000"/>
                  </a:schemeClr>
                </a:solidFill>
                <a:latin typeface="Arial"/>
              </a:rPr>
              <a:t>-dependent &amp; forced by Jupiter</a:t>
            </a:r>
            <a:endParaRPr lang="en-US" spc="-1">
              <a:solidFill>
                <a:schemeClr val="bg2">
                  <a:lumMod val="76000"/>
                </a:schemeClr>
              </a:solidFill>
              <a:latin typeface="Arial"/>
              <a:cs typeface="Arial"/>
            </a:endParaRPr>
          </a:p>
          <a:p>
            <a:pPr algn="ctr">
              <a:tabLst>
                <a:tab pos="0" algn="l"/>
              </a:tabLst>
            </a:pPr>
            <a:endParaRPr lang="en-US" sz="2200" spc="-1" dirty="0">
              <a:solidFill>
                <a:srgbClr val="000000"/>
              </a:solidFill>
              <a:latin typeface="Arial"/>
            </a:endParaRPr>
          </a:p>
          <a:p>
            <a:pPr algn="ctr">
              <a:tabLst>
                <a:tab pos="0" algn="l"/>
              </a:tabLst>
            </a:pPr>
            <a:r>
              <a:rPr lang="en-US" sz="2200" i="1" spc="-1">
                <a:solidFill>
                  <a:schemeClr val="bg1"/>
                </a:solidFill>
                <a:latin typeface="Arial"/>
              </a:rPr>
              <a:t>But...</a:t>
            </a:r>
            <a:endParaRPr lang="en-US" sz="2200" spc="-1">
              <a:solidFill>
                <a:srgbClr val="000000"/>
              </a:solidFill>
              <a:latin typeface="Arial"/>
            </a:endParaRPr>
          </a:p>
          <a:p>
            <a:pPr algn="ctr">
              <a:tabLst>
                <a:tab pos="0" algn="l"/>
              </a:tabLst>
            </a:pPr>
            <a:endParaRPr lang="en-US" sz="2200" spc="-1" dirty="0">
              <a:solidFill>
                <a:srgbClr val="000000"/>
              </a:solidFill>
              <a:latin typeface="Arial"/>
            </a:endParaRPr>
          </a:p>
          <a:p>
            <a:pPr algn="ctr">
              <a:tabLst>
                <a:tab pos="0" algn="l"/>
              </a:tabLst>
            </a:pPr>
            <a:r>
              <a:rPr lang="en-US" sz="2200" spc="-1">
                <a:solidFill>
                  <a:schemeClr val="bg1"/>
                </a:solidFill>
                <a:latin typeface="Arial"/>
              </a:rPr>
              <a:t>~2,000 NEOs (H&lt;19) </a:t>
            </a:r>
            <a:r>
              <a:rPr lang="en-US" sz="1100" b="1" spc="-1" dirty="0">
                <a:solidFill>
                  <a:schemeClr val="bg1"/>
                </a:solidFill>
                <a:latin typeface="Arial"/>
              </a:rPr>
              <a:t> </a:t>
            </a:r>
            <a:r>
              <a:rPr lang="en-US" sz="2200" b="1" spc="-1" dirty="0">
                <a:solidFill>
                  <a:schemeClr val="bg1"/>
                </a:solidFill>
                <a:latin typeface="Arial"/>
              </a:rPr>
              <a:t>→</a:t>
            </a:r>
            <a:r>
              <a:rPr lang="en-US" sz="2200" spc="-1" dirty="0">
                <a:solidFill>
                  <a:schemeClr val="bg1"/>
                </a:solidFill>
                <a:latin typeface="Arial"/>
              </a:rPr>
              <a:t> </a:t>
            </a:r>
            <a:r>
              <a:rPr lang="en-US" sz="2200" i="1" spc="-1">
                <a:solidFill>
                  <a:schemeClr val="bg1"/>
                </a:solidFill>
                <a:latin typeface="Arial"/>
              </a:rPr>
              <a:t>p=</a:t>
            </a:r>
            <a:r>
              <a:rPr lang="en-US" sz="2200" spc="-1">
                <a:solidFill>
                  <a:schemeClr val="bg1"/>
                </a:solidFill>
                <a:latin typeface="Arial"/>
              </a:rPr>
              <a:t>0.053</a:t>
            </a:r>
            <a:endParaRPr lang="en-US" sz="2200" b="0" strike="noStrike" spc="-1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877823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Application>Microsoft Office PowerPoint</Application>
  <PresentationFormat>On-screen Show (16:9)</PresentationFormat>
  <Slides>14</Slides>
  <Notes>0</Notes>
  <HiddenSlides>0</HiddenSlide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Simple Light</vt:lpstr>
      <vt:lpstr>Simple Light</vt:lpstr>
      <vt:lpstr>Simple Light</vt:lpstr>
      <vt:lpstr>Simple Light</vt:lpstr>
      <vt:lpstr>Simple Light</vt:lpstr>
      <vt:lpstr>Simple Light</vt:lpstr>
      <vt:lpstr>Simple Light</vt:lpstr>
      <vt:lpstr>Simple Light</vt:lpstr>
      <vt:lpstr>Simple Light</vt:lpstr>
      <vt:lpstr>Simple Light</vt:lpstr>
      <vt:lpstr>Simple Light</vt:lpstr>
      <vt:lpstr>Debiasing the LEGACY SURVEY OF SPACE AND TIME for Solar System Objects</vt:lpstr>
      <vt:lpstr>Four Science Goals</vt:lpstr>
      <vt:lpstr>Four Science Goals</vt:lpstr>
      <vt:lpstr>Near-Earth Discoveries</vt:lpstr>
      <vt:lpstr>Near-Earth Discoveries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Debiasing LSST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/>
  <cp:revision>666</cp:revision>
  <dcterms:modified xsi:type="dcterms:W3CDTF">2026-05-27T17:01:49Z</dcterms:modified>
  <dc:language>en-GB</dc:language>
</cp:coreProperties>
</file>