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52" r:id="rId3"/>
    <p:sldId id="375" r:id="rId4"/>
    <p:sldId id="361" r:id="rId5"/>
    <p:sldId id="364" r:id="rId6"/>
    <p:sldId id="365" r:id="rId7"/>
    <p:sldId id="356" r:id="rId8"/>
    <p:sldId id="383" r:id="rId9"/>
    <p:sldId id="358" r:id="rId10"/>
    <p:sldId id="379" r:id="rId11"/>
    <p:sldId id="405" r:id="rId12"/>
    <p:sldId id="360" r:id="rId13"/>
    <p:sldId id="366" r:id="rId14"/>
    <p:sldId id="403" r:id="rId15"/>
    <p:sldId id="380" r:id="rId16"/>
    <p:sldId id="370" r:id="rId17"/>
    <p:sldId id="376" r:id="rId18"/>
    <p:sldId id="371" r:id="rId19"/>
    <p:sldId id="372" r:id="rId20"/>
    <p:sldId id="382" r:id="rId21"/>
    <p:sldId id="378" r:id="rId22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CD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1CE956-B5EC-1B4E-A393-EC8702D8A72F}" v="15" dt="2026-05-25T17:34:14.5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77"/>
    <p:restoredTop sz="96164"/>
  </p:normalViewPr>
  <p:slideViewPr>
    <p:cSldViewPr snapToGrid="0">
      <p:cViewPr varScale="1">
        <p:scale>
          <a:sx n="118" d="100"/>
          <a:sy n="118" d="100"/>
        </p:scale>
        <p:origin x="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y, Zuri Louise" userId="2859275d-9301-4938-a005-f7605711ce36" providerId="ADAL" clId="{18095A22-2501-57C8-B0B3-ACEAC2B8062E}"/>
    <pc:docChg chg="undo custSel addSld delSld modSld sldOrd">
      <pc:chgData name="Gray, Zuri Louise" userId="2859275d-9301-4938-a005-f7605711ce36" providerId="ADAL" clId="{18095A22-2501-57C8-B0B3-ACEAC2B8062E}" dt="2026-05-25T18:37:32.126" v="5058" actId="20578"/>
      <pc:docMkLst>
        <pc:docMk/>
      </pc:docMkLst>
      <pc:sldChg chg="addSp delSp modSp mod">
        <pc:chgData name="Gray, Zuri Louise" userId="2859275d-9301-4938-a005-f7605711ce36" providerId="ADAL" clId="{18095A22-2501-57C8-B0B3-ACEAC2B8062E}" dt="2026-05-25T16:15:50.392" v="4794" actId="478"/>
        <pc:sldMkLst>
          <pc:docMk/>
          <pc:sldMk cId="2008652217" sldId="256"/>
        </pc:sldMkLst>
        <pc:spChg chg="mod">
          <ac:chgData name="Gray, Zuri Louise" userId="2859275d-9301-4938-a005-f7605711ce36" providerId="ADAL" clId="{18095A22-2501-57C8-B0B3-ACEAC2B8062E}" dt="2026-05-25T16:15:40.662" v="4793" actId="113"/>
          <ac:spMkLst>
            <pc:docMk/>
            <pc:sldMk cId="2008652217" sldId="256"/>
            <ac:spMk id="2" creationId="{5E219A6F-C294-133F-2829-DE23B0FEBFC0}"/>
          </ac:spMkLst>
        </pc:spChg>
        <pc:spChg chg="add del mod">
          <ac:chgData name="Gray, Zuri Louise" userId="2859275d-9301-4938-a005-f7605711ce36" providerId="ADAL" clId="{18095A22-2501-57C8-B0B3-ACEAC2B8062E}" dt="2026-05-25T16:15:50.392" v="4794" actId="478"/>
          <ac:spMkLst>
            <pc:docMk/>
            <pc:sldMk cId="2008652217" sldId="256"/>
            <ac:spMk id="3" creationId="{14741427-264E-3562-9512-80FA0A4B2AB9}"/>
          </ac:spMkLst>
        </pc:spChg>
        <pc:spChg chg="mod">
          <ac:chgData name="Gray, Zuri Louise" userId="2859275d-9301-4938-a005-f7605711ce36" providerId="ADAL" clId="{18095A22-2501-57C8-B0B3-ACEAC2B8062E}" dt="2026-05-25T16:07:21.030" v="4594" actId="121"/>
          <ac:spMkLst>
            <pc:docMk/>
            <pc:sldMk cId="2008652217" sldId="256"/>
            <ac:spMk id="4" creationId="{8B027293-64BA-C9C0-5C33-3F6DF52672E0}"/>
          </ac:spMkLst>
        </pc:spChg>
        <pc:picChg chg="mod modCrop">
          <ac:chgData name="Gray, Zuri Louise" userId="2859275d-9301-4938-a005-f7605711ce36" providerId="ADAL" clId="{18095A22-2501-57C8-B0B3-ACEAC2B8062E}" dt="2026-05-25T16:15:14.666" v="4766" actId="1076"/>
          <ac:picMkLst>
            <pc:docMk/>
            <pc:sldMk cId="2008652217" sldId="256"/>
            <ac:picMk id="5" creationId="{2C7120E1-9900-6C32-1430-B3F970656363}"/>
          </ac:picMkLst>
        </pc:picChg>
        <pc:picChg chg="mod">
          <ac:chgData name="Gray, Zuri Louise" userId="2859275d-9301-4938-a005-f7605711ce36" providerId="ADAL" clId="{18095A22-2501-57C8-B0B3-ACEAC2B8062E}" dt="2026-05-25T16:10:02.733" v="4640" actId="1076"/>
          <ac:picMkLst>
            <pc:docMk/>
            <pc:sldMk cId="2008652217" sldId="256"/>
            <ac:picMk id="8" creationId="{E92BD280-8731-259F-A417-A34FEB895357}"/>
          </ac:picMkLst>
        </pc:picChg>
      </pc:sldChg>
      <pc:sldChg chg="addSp delSp modSp mod">
        <pc:chgData name="Gray, Zuri Louise" userId="2859275d-9301-4938-a005-f7605711ce36" providerId="ADAL" clId="{18095A22-2501-57C8-B0B3-ACEAC2B8062E}" dt="2026-05-25T16:36:28.124" v="4964" actId="692"/>
        <pc:sldMkLst>
          <pc:docMk/>
          <pc:sldMk cId="2668734055" sldId="356"/>
        </pc:sldMkLst>
        <pc:spChg chg="add mod">
          <ac:chgData name="Gray, Zuri Louise" userId="2859275d-9301-4938-a005-f7605711ce36" providerId="ADAL" clId="{18095A22-2501-57C8-B0B3-ACEAC2B8062E}" dt="2026-05-25T16:35:46.862" v="4883" actId="208"/>
          <ac:spMkLst>
            <pc:docMk/>
            <pc:sldMk cId="2668734055" sldId="356"/>
            <ac:spMk id="15" creationId="{BFFDBAE7-5225-1D94-127F-D2BEBF2157A8}"/>
          </ac:spMkLst>
        </pc:spChg>
        <pc:spChg chg="add mod">
          <ac:chgData name="Gray, Zuri Louise" userId="2859275d-9301-4938-a005-f7605711ce36" providerId="ADAL" clId="{18095A22-2501-57C8-B0B3-ACEAC2B8062E}" dt="2026-05-25T16:36:28.124" v="4964" actId="692"/>
          <ac:spMkLst>
            <pc:docMk/>
            <pc:sldMk cId="2668734055" sldId="356"/>
            <ac:spMk id="16" creationId="{34DB4A58-3F44-7C77-7809-B3B01BA79C97}"/>
          </ac:spMkLst>
        </pc:spChg>
        <pc:inkChg chg="add del">
          <ac:chgData name="Gray, Zuri Louise" userId="2859275d-9301-4938-a005-f7605711ce36" providerId="ADAL" clId="{18095A22-2501-57C8-B0B3-ACEAC2B8062E}" dt="2026-05-25T16:33:59.031" v="4872" actId="9405"/>
          <ac:inkMkLst>
            <pc:docMk/>
            <pc:sldMk cId="2668734055" sldId="356"/>
            <ac:inkMk id="2" creationId="{2B12D76E-D7C1-B4E1-70E1-872783C92E30}"/>
          </ac:inkMkLst>
        </pc:inkChg>
        <pc:inkChg chg="add del">
          <ac:chgData name="Gray, Zuri Louise" userId="2859275d-9301-4938-a005-f7605711ce36" providerId="ADAL" clId="{18095A22-2501-57C8-B0B3-ACEAC2B8062E}" dt="2026-05-25T16:34:06.377" v="4874" actId="9405"/>
          <ac:inkMkLst>
            <pc:docMk/>
            <pc:sldMk cId="2668734055" sldId="356"/>
            <ac:inkMk id="10" creationId="{337A1D27-0BD0-B553-D334-12175C5F165C}"/>
          </ac:inkMkLst>
        </pc:inkChg>
        <pc:inkChg chg="add del">
          <ac:chgData name="Gray, Zuri Louise" userId="2859275d-9301-4938-a005-f7605711ce36" providerId="ADAL" clId="{18095A22-2501-57C8-B0B3-ACEAC2B8062E}" dt="2026-05-25T16:34:18.061" v="4876" actId="9405"/>
          <ac:inkMkLst>
            <pc:docMk/>
            <pc:sldMk cId="2668734055" sldId="356"/>
            <ac:inkMk id="14" creationId="{B383C7B8-EBDB-2D99-7DD8-98DCE1FDDD82}"/>
          </ac:inkMkLst>
        </pc:inkChg>
      </pc:sldChg>
      <pc:sldChg chg="del">
        <pc:chgData name="Gray, Zuri Louise" userId="2859275d-9301-4938-a005-f7605711ce36" providerId="ADAL" clId="{18095A22-2501-57C8-B0B3-ACEAC2B8062E}" dt="2026-05-25T16:39:10.361" v="4966" actId="2696"/>
        <pc:sldMkLst>
          <pc:docMk/>
          <pc:sldMk cId="816929613" sldId="357"/>
        </pc:sldMkLst>
      </pc:sldChg>
      <pc:sldChg chg="add del">
        <pc:chgData name="Gray, Zuri Louise" userId="2859275d-9301-4938-a005-f7605711ce36" providerId="ADAL" clId="{18095A22-2501-57C8-B0B3-ACEAC2B8062E}" dt="2026-05-25T16:48:59.171" v="5020"/>
        <pc:sldMkLst>
          <pc:docMk/>
          <pc:sldMk cId="62885749" sldId="358"/>
        </pc:sldMkLst>
      </pc:sldChg>
      <pc:sldChg chg="addSp modSp mod">
        <pc:chgData name="Gray, Zuri Louise" userId="2859275d-9301-4938-a005-f7605711ce36" providerId="ADAL" clId="{18095A22-2501-57C8-B0B3-ACEAC2B8062E}" dt="2026-05-25T17:34:53.984" v="5057" actId="1076"/>
        <pc:sldMkLst>
          <pc:docMk/>
          <pc:sldMk cId="1841834021" sldId="361"/>
        </pc:sldMkLst>
        <pc:spChg chg="add mod">
          <ac:chgData name="Gray, Zuri Louise" userId="2859275d-9301-4938-a005-f7605711ce36" providerId="ADAL" clId="{18095A22-2501-57C8-B0B3-ACEAC2B8062E}" dt="2026-05-25T17:34:53.984" v="5057" actId="1076"/>
          <ac:spMkLst>
            <pc:docMk/>
            <pc:sldMk cId="1841834021" sldId="361"/>
            <ac:spMk id="2" creationId="{AF652BA3-B758-E671-0931-78B5991A5959}"/>
          </ac:spMkLst>
        </pc:spChg>
      </pc:sldChg>
      <pc:sldChg chg="del">
        <pc:chgData name="Gray, Zuri Louise" userId="2859275d-9301-4938-a005-f7605711ce36" providerId="ADAL" clId="{18095A22-2501-57C8-B0B3-ACEAC2B8062E}" dt="2026-05-25T16:52:41.493" v="5022" actId="2696"/>
        <pc:sldMkLst>
          <pc:docMk/>
          <pc:sldMk cId="1461962742" sldId="369"/>
        </pc:sldMkLst>
      </pc:sldChg>
      <pc:sldChg chg="modSp mod">
        <pc:chgData name="Gray, Zuri Louise" userId="2859275d-9301-4938-a005-f7605711ce36" providerId="ADAL" clId="{18095A22-2501-57C8-B0B3-ACEAC2B8062E}" dt="2026-05-25T16:27:08.560" v="4870" actId="1076"/>
        <pc:sldMkLst>
          <pc:docMk/>
          <pc:sldMk cId="309901098" sldId="375"/>
        </pc:sldMkLst>
        <pc:spChg chg="mod">
          <ac:chgData name="Gray, Zuri Louise" userId="2859275d-9301-4938-a005-f7605711ce36" providerId="ADAL" clId="{18095A22-2501-57C8-B0B3-ACEAC2B8062E}" dt="2026-05-25T16:26:32.395" v="4849" actId="404"/>
          <ac:spMkLst>
            <pc:docMk/>
            <pc:sldMk cId="309901098" sldId="375"/>
            <ac:spMk id="10" creationId="{EF16D4F7-7D93-2EEB-21AF-2289462D5833}"/>
          </ac:spMkLst>
        </pc:spChg>
        <pc:spChg chg="mod">
          <ac:chgData name="Gray, Zuri Louise" userId="2859275d-9301-4938-a005-f7605711ce36" providerId="ADAL" clId="{18095A22-2501-57C8-B0B3-ACEAC2B8062E}" dt="2026-05-25T16:26:51.525" v="4859" actId="1076"/>
          <ac:spMkLst>
            <pc:docMk/>
            <pc:sldMk cId="309901098" sldId="375"/>
            <ac:spMk id="13" creationId="{3C7624A6-5502-D3CD-6DE9-E980E07C7C8A}"/>
          </ac:spMkLst>
        </pc:spChg>
        <pc:spChg chg="mod">
          <ac:chgData name="Gray, Zuri Louise" userId="2859275d-9301-4938-a005-f7605711ce36" providerId="ADAL" clId="{18095A22-2501-57C8-B0B3-ACEAC2B8062E}" dt="2026-05-25T16:27:08.560" v="4870" actId="1076"/>
          <ac:spMkLst>
            <pc:docMk/>
            <pc:sldMk cId="309901098" sldId="375"/>
            <ac:spMk id="14" creationId="{9B58A189-8FAA-BD5D-FF56-9A11F4C9CE33}"/>
          </ac:spMkLst>
        </pc:spChg>
        <pc:picChg chg="mod">
          <ac:chgData name="Gray, Zuri Louise" userId="2859275d-9301-4938-a005-f7605711ce36" providerId="ADAL" clId="{18095A22-2501-57C8-B0B3-ACEAC2B8062E}" dt="2026-05-25T16:26:21.149" v="4844" actId="1076"/>
          <ac:picMkLst>
            <pc:docMk/>
            <pc:sldMk cId="309901098" sldId="375"/>
            <ac:picMk id="2" creationId="{4D7EC7D7-68C6-56EF-3AA5-20E6BFB2485C}"/>
          </ac:picMkLst>
        </pc:picChg>
      </pc:sldChg>
      <pc:sldChg chg="del">
        <pc:chgData name="Gray, Zuri Louise" userId="2859275d-9301-4938-a005-f7605711ce36" providerId="ADAL" clId="{18095A22-2501-57C8-B0B3-ACEAC2B8062E}" dt="2026-05-25T16:52:50.395" v="5024" actId="2696"/>
        <pc:sldMkLst>
          <pc:docMk/>
          <pc:sldMk cId="2910684229" sldId="381"/>
        </pc:sldMkLst>
      </pc:sldChg>
      <pc:sldChg chg="add">
        <pc:chgData name="Gray, Zuri Louise" userId="2859275d-9301-4938-a005-f7605711ce36" providerId="ADAL" clId="{18095A22-2501-57C8-B0B3-ACEAC2B8062E}" dt="2026-05-25T16:39:06.225" v="4965"/>
        <pc:sldMkLst>
          <pc:docMk/>
          <pc:sldMk cId="2177044396" sldId="383"/>
        </pc:sldMkLst>
      </pc:sldChg>
      <pc:sldChg chg="addSp modSp add del mod">
        <pc:chgData name="Gray, Zuri Louise" userId="2859275d-9301-4938-a005-f7605711ce36" providerId="ADAL" clId="{18095A22-2501-57C8-B0B3-ACEAC2B8062E}" dt="2026-05-25T16:49:02.311" v="5021" actId="2696"/>
        <pc:sldMkLst>
          <pc:docMk/>
          <pc:sldMk cId="13636597" sldId="384"/>
        </pc:sldMkLst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2" creationId="{75616755-F683-F7ED-5FAA-0600AACA9683}"/>
          </ac:spMkLst>
        </pc:spChg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4" creationId="{CF554145-D8CB-8820-D5DE-5403D9F1B2FC}"/>
          </ac:spMkLst>
        </pc:spChg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5" creationId="{96F87CD5-A4C9-4969-98FB-286290F6513A}"/>
          </ac:spMkLst>
        </pc:spChg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6" creationId="{74E7BD26-43AE-375F-94C5-97CA15A240E0}"/>
          </ac:spMkLst>
        </pc:spChg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12" creationId="{0669B79D-BF07-653B-EA40-3523E1B0ED8F}"/>
          </ac:spMkLst>
        </pc:spChg>
        <pc:spChg chg="add mod">
          <ac:chgData name="Gray, Zuri Louise" userId="2859275d-9301-4938-a005-f7605711ce36" providerId="ADAL" clId="{18095A22-2501-57C8-B0B3-ACEAC2B8062E}" dt="2026-05-25T16:40:36.641" v="4968"/>
          <ac:spMkLst>
            <pc:docMk/>
            <pc:sldMk cId="13636597" sldId="384"/>
            <ac:spMk id="13" creationId="{C192381C-C17B-5CC9-843C-EA3A75DED6C9}"/>
          </ac:spMkLst>
        </pc:spChg>
        <pc:spChg chg="add mod">
          <ac:chgData name="Gray, Zuri Louise" userId="2859275d-9301-4938-a005-f7605711ce36" providerId="ADAL" clId="{18095A22-2501-57C8-B0B3-ACEAC2B8062E}" dt="2026-05-25T16:42:32.488" v="4988" actId="1076"/>
          <ac:spMkLst>
            <pc:docMk/>
            <pc:sldMk cId="13636597" sldId="384"/>
            <ac:spMk id="14" creationId="{505D0824-AE29-B271-BD58-BA791715EEAA}"/>
          </ac:spMkLst>
        </pc:spChg>
        <pc:spChg chg="add mod">
          <ac:chgData name="Gray, Zuri Louise" userId="2859275d-9301-4938-a005-f7605711ce36" providerId="ADAL" clId="{18095A22-2501-57C8-B0B3-ACEAC2B8062E}" dt="2026-05-25T16:42:38.271" v="4989" actId="1076"/>
          <ac:spMkLst>
            <pc:docMk/>
            <pc:sldMk cId="13636597" sldId="384"/>
            <ac:spMk id="15" creationId="{658AA895-1837-A0EB-981B-77C2C0A51EEE}"/>
          </ac:spMkLst>
        </pc:spChg>
        <pc:spChg chg="add mod">
          <ac:chgData name="Gray, Zuri Louise" userId="2859275d-9301-4938-a005-f7605711ce36" providerId="ADAL" clId="{18095A22-2501-57C8-B0B3-ACEAC2B8062E}" dt="2026-05-25T16:43:51.687" v="5002" actId="1076"/>
          <ac:spMkLst>
            <pc:docMk/>
            <pc:sldMk cId="13636597" sldId="384"/>
            <ac:spMk id="16" creationId="{853C7950-29D9-7871-A2E1-1F41BC9A6CF7}"/>
          </ac:spMkLst>
        </pc:spChg>
        <pc:spChg chg="add mod">
          <ac:chgData name="Gray, Zuri Louise" userId="2859275d-9301-4938-a005-f7605711ce36" providerId="ADAL" clId="{18095A22-2501-57C8-B0B3-ACEAC2B8062E}" dt="2026-05-25T16:43:55.186" v="5003" actId="1076"/>
          <ac:spMkLst>
            <pc:docMk/>
            <pc:sldMk cId="13636597" sldId="384"/>
            <ac:spMk id="17" creationId="{49118E3D-EA97-CD69-63AF-20341F4938DF}"/>
          </ac:spMkLst>
        </pc:spChg>
        <pc:spChg chg="add mod">
          <ac:chgData name="Gray, Zuri Louise" userId="2859275d-9301-4938-a005-f7605711ce36" providerId="ADAL" clId="{18095A22-2501-57C8-B0B3-ACEAC2B8062E}" dt="2026-05-25T16:44:43.988" v="5012" actId="208"/>
          <ac:spMkLst>
            <pc:docMk/>
            <pc:sldMk cId="13636597" sldId="384"/>
            <ac:spMk id="18" creationId="{E0CAB0CA-7808-D8CA-2BE2-2970586FF2B8}"/>
          </ac:spMkLst>
        </pc:spChg>
        <pc:spChg chg="add mod">
          <ac:chgData name="Gray, Zuri Louise" userId="2859275d-9301-4938-a005-f7605711ce36" providerId="ADAL" clId="{18095A22-2501-57C8-B0B3-ACEAC2B8062E}" dt="2026-05-25T16:45:01.369" v="5019" actId="1076"/>
          <ac:spMkLst>
            <pc:docMk/>
            <pc:sldMk cId="13636597" sldId="384"/>
            <ac:spMk id="19" creationId="{C20225C2-2CAA-5AAE-9A9C-0398423BB223}"/>
          </ac:spMkLst>
        </pc:spChg>
        <pc:picChg chg="mod">
          <ac:chgData name="Gray, Zuri Louise" userId="2859275d-9301-4938-a005-f7605711ce36" providerId="ADAL" clId="{18095A22-2501-57C8-B0B3-ACEAC2B8062E}" dt="2026-05-25T16:43:27.616" v="5001" actId="1076"/>
          <ac:picMkLst>
            <pc:docMk/>
            <pc:sldMk cId="13636597" sldId="384"/>
            <ac:picMk id="3" creationId="{525860A1-66DC-4981-C934-5E65C167BA11}"/>
          </ac:picMkLst>
        </pc:picChg>
      </pc:sldChg>
      <pc:sldChg chg="modSp add mod">
        <pc:chgData name="Gray, Zuri Louise" userId="2859275d-9301-4938-a005-f7605711ce36" providerId="ADAL" clId="{18095A22-2501-57C8-B0B3-ACEAC2B8062E}" dt="2026-05-25T17:04:21.006" v="5030" actId="1076"/>
        <pc:sldMkLst>
          <pc:docMk/>
          <pc:sldMk cId="37114797" sldId="403"/>
        </pc:sldMkLst>
        <pc:spChg chg="mod">
          <ac:chgData name="Gray, Zuri Louise" userId="2859275d-9301-4938-a005-f7605711ce36" providerId="ADAL" clId="{18095A22-2501-57C8-B0B3-ACEAC2B8062E}" dt="2026-05-25T17:04:17.289" v="5029" actId="1076"/>
          <ac:spMkLst>
            <pc:docMk/>
            <pc:sldMk cId="37114797" sldId="403"/>
            <ac:spMk id="44" creationId="{D5F7FC4B-5F5A-C3B5-2F65-BCA8FD1A2DE7}"/>
          </ac:spMkLst>
        </pc:spChg>
        <pc:spChg chg="mod">
          <ac:chgData name="Gray, Zuri Louise" userId="2859275d-9301-4938-a005-f7605711ce36" providerId="ADAL" clId="{18095A22-2501-57C8-B0B3-ACEAC2B8062E}" dt="2026-05-25T17:04:21.006" v="5030" actId="1076"/>
          <ac:spMkLst>
            <pc:docMk/>
            <pc:sldMk cId="37114797" sldId="403"/>
            <ac:spMk id="45" creationId="{4670BB51-9E91-B4FE-9FBA-9C177F53EE9B}"/>
          </ac:spMkLst>
        </pc:spChg>
      </pc:sldChg>
      <pc:sldChg chg="add ord">
        <pc:chgData name="Gray, Zuri Louise" userId="2859275d-9301-4938-a005-f7605711ce36" providerId="ADAL" clId="{18095A22-2501-57C8-B0B3-ACEAC2B8062E}" dt="2026-05-25T16:52:52.988" v="5026" actId="20578"/>
        <pc:sldMkLst>
          <pc:docMk/>
          <pc:sldMk cId="3514418541" sldId="404"/>
        </pc:sldMkLst>
      </pc:sldChg>
      <pc:sldChg chg="add ord">
        <pc:chgData name="Gray, Zuri Louise" userId="2859275d-9301-4938-a005-f7605711ce36" providerId="ADAL" clId="{18095A22-2501-57C8-B0B3-ACEAC2B8062E}" dt="2026-05-25T18:37:32.126" v="5058" actId="20578"/>
        <pc:sldMkLst>
          <pc:docMk/>
          <pc:sldMk cId="3464962204" sldId="40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8D57B-3AA3-3E48-9A2B-9E1A386C76AD}" type="datetimeFigureOut">
              <a:rPr lang="en-FI" smtClean="0"/>
              <a:t>27.5.2026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F5CBF-24F5-BD41-808E-29690479CFC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9257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74800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A7A35-4910-BB28-0B11-E76387FBE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5D32CB-F363-34EA-DDFC-03028996F9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3338D7-62A0-A044-FC47-FB96C2E56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7FF32-B7CD-0BF5-5C84-ACAA71342F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77536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C9409-D4DB-C615-02F6-8432EA7D1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49E3DD-2E9C-A644-F800-6E2F143D6F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BF6E32-27A8-8280-FDEF-F0C33726B8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C8706-21F4-D6AB-5D5C-AB560CDC4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15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31354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12441-6455-4224-94E0-BC60B222C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43F99B-4F07-9ADB-C3CB-C74CFDA901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B0AD7A-F744-A760-C6CC-3E6674ABA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B3F1B-06CB-437D-1A71-139C5A8454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50079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482BE-F056-E338-6438-A0CE49663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45D745-17A9-1B93-9CA7-B4373176B9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BB0E3A-E00D-C8D4-D49B-F9140B3140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AE745-E6A6-4F19-7AED-13CBD107C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95247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A9772-BE85-13A5-C8F8-A58869BAD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A41BFF-DFF7-E241-7B28-D24BD9F10B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87C3D1-F765-7183-00AF-234AEC1B4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5D87B-1123-3029-2D48-68B99A5F4F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39523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C86CB-87AD-DE1C-E61F-B57B62642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9E6BEF-9AD9-65F9-77C6-14F92F0CE2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9F0A4F-7A6B-1E52-D9B3-14BA5AB0A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078325-59AA-12E5-9CBE-703911847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74530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6D495-38EF-5A41-3EE1-EAFE988EB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9A65E0-25BA-9776-C247-3E3C40A194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A2DE3F-DADB-15A9-2C03-B09B17572C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914A3-BAD1-D77F-7ADE-E219B98B0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20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87053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4EB24-EFAC-4C7D-8366-194566844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663D17-A5DF-A1B2-8BEF-BD09F11AB2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7E71B9-C7F3-44A4-FDE5-9CFF7A50FF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7489A-58E9-7FFC-B468-F06A02C035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2640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C932E-79A9-ABDA-7E77-681B434BC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3D2A82-63FA-5150-82A4-357D9B21BC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ECBADB-12BC-D5A4-2598-29BB15AB33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9D4EA-5D53-EB4D-DDF5-C9ABC4E02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A2639B-B1F9-4744-B6B4-9ACB92F7586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7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878984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36240-EF4C-AB81-617A-3FC4A6518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B832F2-2AFE-4617-73A2-5B4ABD309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25AE38-AF4D-82EC-C50B-951C8F75F6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9C427E-14E7-7C7A-3D0C-8D540812A2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37887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BF787-C197-AFBC-0582-19D6847DD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A0124E-C2C1-61BF-47EC-93F52684F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8B5299-294D-C26F-4E83-0A1A8EE5B2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7C04C4-D495-56C3-D2B3-4334D0ACF3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97608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EE793-E701-7A5B-F2D5-F0C911F85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7441EB-8051-044E-B1AE-F8ACCFF564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2FBCE2-178B-92EA-FE6F-4076FE231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AF0C5-97D8-011F-7BDC-54FD95829E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10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68841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99B5F-CC07-714D-B9A4-4D7D31C89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4C0F98-608F-2C69-A479-F11446B928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1C343B-19C5-01D4-6AC2-29AF9B3982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24A88-752A-D66C-63E5-3E25132236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52132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710DB-6E65-218B-5CFE-7A721EF1F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BA4B1E-2134-187D-7B85-68FE2DF38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788A75-4457-63EB-095C-057A3C7E9E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4114B3-E8CE-450D-6ECB-087573C312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F5CBF-24F5-BD41-808E-29690479CFC7}" type="slidenum">
              <a:rPr lang="en-FI" smtClean="0"/>
              <a:t>13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96662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0C9DA-42D0-8771-3255-E50414388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EBE4B-6F60-CAE4-E32E-67785047B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EE877-A962-EFF9-1B6A-3536A03CA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27.5.2026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8D80D-DB09-8968-0B72-5E7F53C54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1E6D8-5CFC-1E51-E44B-26D736B7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1993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5E20F-2E2A-3CB0-47D2-18844D1D3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92C1E5-765C-65C3-C364-65A45A5D4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59C95-35BE-D529-3C6C-2764AF850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F9040-D1EA-7187-8DBC-BE108B72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3B2B6-8DEC-DDF7-0F7E-F27ECE487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7010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246F47-6E8B-FD52-C552-F7EC7C3522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FBA5F7-2A9D-2DC4-1FCF-86C4916C5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69608-1359-70DB-C4ED-B04E56C45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F4F9A-D501-34B5-388D-700B9F851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FFC44-DCCE-B7FA-4B3B-7D8742D9D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7849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BD14A-4997-8385-057B-56E87376F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43E8A-982E-62A4-A54F-957385440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F6F5D-AF1B-C0EE-FE8D-02570BC36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27.5.2026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1385B-1EC4-A4FC-E41A-0DD6E3DF1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88D97-F2DE-DAA9-9078-25B7CA30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6466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C2DD0-4E94-8EE3-CE1C-AB31136E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35660-1B9E-2E98-2A93-0B86D5C22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070DB-60BB-60B2-9169-3A84D110D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96E50-0124-FE46-327B-440238949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638D9-EF8F-855B-143C-C03768F81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4530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FAE6A-6963-9AC8-8F3C-3BE1B555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DC3DE-8CF5-DC16-235B-618EBD408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09B93-D1DD-6F02-3702-0F873537E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41A78-571C-C6E8-9BB1-137194DBA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4FC8A-53E7-1F9C-9BBE-91BD8F9D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9822F9-F75B-69E8-EFAE-FDC394202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049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5A974-6CE6-7E39-E961-DB0AC7747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DFC391-BB6A-4C12-24C8-F617E4227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EC362-F242-F91B-41CF-FDA316CAD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F253F3-2AA6-4122-3EF7-B147C3A80E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E7EE13-52B5-3F16-8F51-4DAF1FDB0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133D84-9914-A43E-4F9C-9F3DEF1DA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882482-6924-6FA7-5ABA-91A6FCA9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C6826-2A57-CAFD-D6B1-102D95AA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5805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6EAE2-41D6-5C1B-2B36-D1EF50B60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20C98-C21B-F58D-A672-CC3F900C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1B44A-981C-ECB5-E62F-C4E48E07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00BF2A-0AAC-4281-ABBD-4D77A71E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00268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C585C9-9A5C-B533-C6BA-781F6FDD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27.5.2026</a:t>
            </a:fld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A5B36-66EF-7659-2D45-856809C6A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A99410-0906-AD6B-8E3B-DB731CC8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7606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EDA52-D7A6-C80A-194D-3E1B9C30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6A001-2264-EB76-6C0D-3DB94746B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E2A6D-C0CB-68C6-68F8-E34538507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F72D0-EF46-A175-F5AB-E2708E49E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F3CC6-F313-2659-24B2-1706FC3F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B40516-3663-663E-66FE-CBFD529EF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6954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E0CE-9C1A-F303-7FD2-B227EF168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565E4D-2891-FA9E-C984-7B976BE5A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E2819-465F-1A1A-A372-766344931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2EAC0D-03FE-4FEC-F176-CB4B47159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FB67B-D389-BB44-827F-F0BD41877CEC}" type="datetimeFigureOut">
              <a:rPr lang="en-FI" smtClean="0"/>
              <a:t>28.5.2026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C88EB9-86E2-0217-211F-C2C58C83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E7C35-1F63-1AD1-A347-D1EB28F7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07603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FF18DA-0F92-5F0E-5E36-D76A32908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D205A8-0CEA-74BC-FB62-200EAF430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BCF82-576E-0364-D2C2-034F4E57D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1FB67B-D389-BB44-827F-F0BD41877CEC}" type="datetimeFigureOut">
              <a:rPr lang="en-FI" smtClean="0"/>
              <a:t>27.5.2026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EF9A3-DFCC-04CC-4C87-602D62DCE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A282B-B1CF-71EF-30BA-5CFD2C8B1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0A6540-1E12-064F-BCCF-A20D28AF357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1061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zuri.gray@helsinki.fi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ght light in the sky&#10;&#10;AI-generated content may be incorrect.">
            <a:extLst>
              <a:ext uri="{FF2B5EF4-FFF2-40B4-BE49-F238E27FC236}">
                <a16:creationId xmlns:a16="http://schemas.microsoft.com/office/drawing/2014/main" id="{2C7120E1-9900-6C32-1430-B3F9706563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331" b="56"/>
          <a:stretch>
            <a:fillRect/>
          </a:stretch>
        </p:blipFill>
        <p:spPr>
          <a:xfrm>
            <a:off x="0" y="1"/>
            <a:ext cx="12192000" cy="57342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219A6F-C294-133F-2829-DE23B0FEBFC0}"/>
              </a:ext>
            </a:extLst>
          </p:cNvPr>
          <p:cNvSpPr txBox="1"/>
          <p:nvPr/>
        </p:nvSpPr>
        <p:spPr>
          <a:xfrm>
            <a:off x="92598" y="4709085"/>
            <a:ext cx="1209940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3300" dirty="0">
                <a:solidFill>
                  <a:schemeClr val="bg1"/>
                </a:solidFill>
              </a:rPr>
              <a:t>Extreme Negative Polarisation of new interstellar comet 3I/ATLAS</a:t>
            </a:r>
          </a:p>
          <a:p>
            <a:r>
              <a:rPr lang="en-FI" sz="2000" b="1" dirty="0">
                <a:solidFill>
                  <a:schemeClr val="bg1"/>
                </a:solidFill>
              </a:rPr>
              <a:t>Nordic-Baltic Astronomy Days 2026. May 28th, Turku, Finland.</a:t>
            </a:r>
          </a:p>
          <a:p>
            <a:endParaRPr lang="en-GB" dirty="0"/>
          </a:p>
          <a:p>
            <a:r>
              <a:rPr lang="en-GB" b="1" dirty="0"/>
              <a:t>Zuri Gray </a:t>
            </a:r>
            <a:r>
              <a:rPr lang="en-GB" dirty="0"/>
              <a:t>(</a:t>
            </a:r>
            <a:r>
              <a:rPr lang="en-GB" dirty="0">
                <a:hlinkClick r:id="rId4"/>
              </a:rPr>
              <a:t>zuri.gray@helsinki.fi</a:t>
            </a:r>
            <a:r>
              <a:rPr lang="en-GB" dirty="0"/>
              <a:t>), Stefano </a:t>
            </a:r>
            <a:r>
              <a:rPr lang="en-GB" dirty="0" err="1"/>
              <a:t>Bagnulo</a:t>
            </a:r>
            <a:r>
              <a:rPr lang="en-GB" dirty="0"/>
              <a:t>, Galin Borisov, Yuna G. Kwon, Alberto Cellino, Ludmilla </a:t>
            </a:r>
            <a:r>
              <a:rPr lang="en-GB" dirty="0" err="1"/>
              <a:t>Kolokolova</a:t>
            </a:r>
            <a:r>
              <a:rPr lang="en-GB" dirty="0"/>
              <a:t>, Rosemary C. Dorsey, Grigori </a:t>
            </a:r>
            <a:r>
              <a:rPr lang="en-GB" dirty="0" err="1"/>
              <a:t>Fedorets</a:t>
            </a:r>
            <a:r>
              <a:rPr lang="en-GB" dirty="0"/>
              <a:t>, Mikael </a:t>
            </a:r>
            <a:r>
              <a:rPr lang="en-GB" dirty="0" err="1"/>
              <a:t>Granvik</a:t>
            </a:r>
            <a:r>
              <a:rPr lang="en-GB" dirty="0"/>
              <a:t>, Eric MacLennan,  Olga Muñoz, Philippe </a:t>
            </a:r>
            <a:r>
              <a:rPr lang="en-GB" dirty="0" err="1"/>
              <a:t>Bendjoya</a:t>
            </a:r>
            <a:r>
              <a:rPr lang="en-GB" dirty="0"/>
              <a:t>, Maxime </a:t>
            </a:r>
            <a:r>
              <a:rPr lang="en-GB" dirty="0" err="1"/>
              <a:t>Devogèle</a:t>
            </a:r>
            <a:r>
              <a:rPr lang="en-GB" dirty="0"/>
              <a:t>, Simone Ieva, Antti Penttilä, and Karri </a:t>
            </a:r>
            <a:r>
              <a:rPr lang="en-GB" dirty="0" err="1"/>
              <a:t>Muinonen</a:t>
            </a:r>
            <a:endParaRPr lang="en-GB" dirty="0"/>
          </a:p>
          <a:p>
            <a:endParaRPr lang="en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027293-64BA-C9C0-5C33-3F6DF52672E0}"/>
              </a:ext>
            </a:extLst>
          </p:cNvPr>
          <p:cNvSpPr txBox="1"/>
          <p:nvPr/>
        </p:nvSpPr>
        <p:spPr>
          <a:xfrm>
            <a:off x="9437656" y="121317"/>
            <a:ext cx="26206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</a:rPr>
              <a:t>Interstellar comet 3I/ATLAS </a:t>
            </a:r>
          </a:p>
          <a:p>
            <a:pPr algn="r"/>
            <a:r>
              <a:rPr lang="en-GB" sz="1400" dirty="0">
                <a:solidFill>
                  <a:schemeClr val="bg1"/>
                </a:solidFill>
              </a:rPr>
              <a:t>Gemini South telescope, Chile. </a:t>
            </a:r>
            <a:endParaRPr lang="en-FI" sz="1400" dirty="0">
              <a:solidFill>
                <a:schemeClr val="bg1"/>
              </a:solidFill>
            </a:endParaRPr>
          </a:p>
          <a:p>
            <a:pPr algn="r"/>
            <a:endParaRPr lang="en-FI" sz="1400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E92BD280-8731-259F-A417-A34FEB895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7812" cy="1588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8652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D9928-26DB-2A74-8168-F223B9BBD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3BC3F33-5214-FAC7-FFE9-48F236092D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7790" b="4047"/>
          <a:stretch>
            <a:fillRect/>
          </a:stretch>
        </p:blipFill>
        <p:spPr>
          <a:xfrm>
            <a:off x="666426" y="965200"/>
            <a:ext cx="5078278" cy="5599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C3F745-9ED8-EC50-8850-617E98DEE899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Results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2C3434-68E2-EC03-B9BF-897579106E2E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DCEBCE2-A4C4-C276-9F0D-F5BFE354E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10" name="Picture 9" descr="A bright light in the sky&#10;&#10;AI-generated content may be incorrect.">
            <a:extLst>
              <a:ext uri="{FF2B5EF4-FFF2-40B4-BE49-F238E27FC236}">
                <a16:creationId xmlns:a16="http://schemas.microsoft.com/office/drawing/2014/main" id="{43451EE6-9D65-3F93-1C52-B76773742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88" t="6933" r="16681" b="9364"/>
          <a:stretch>
            <a:fillRect/>
          </a:stretch>
        </p:blipFill>
        <p:spPr>
          <a:xfrm>
            <a:off x="6313999" y="906252"/>
            <a:ext cx="5156433" cy="35060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D9B1DC-0C27-A960-CFFC-B512F134D34C}"/>
              </a:ext>
            </a:extLst>
          </p:cNvPr>
          <p:cNvSpPr txBox="1"/>
          <p:nvPr/>
        </p:nvSpPr>
        <p:spPr>
          <a:xfrm>
            <a:off x="6691086" y="4659086"/>
            <a:ext cx="41217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/>
              <a:t>3I/ATLAS</a:t>
            </a:r>
          </a:p>
          <a:p>
            <a:r>
              <a:rPr lang="en-FI" dirty="0"/>
              <a:t>Observed ~3 to 2 months pre-perihelion</a:t>
            </a:r>
          </a:p>
          <a:p>
            <a:r>
              <a:rPr lang="en-FI" dirty="0"/>
              <a:t>(July – August 2025)</a:t>
            </a:r>
          </a:p>
          <a:p>
            <a:r>
              <a:rPr lang="en-GB" dirty="0"/>
              <a:t>r ~ 4-2.6 au</a:t>
            </a:r>
          </a:p>
          <a:p>
            <a:r>
              <a:rPr lang="en-GB" dirty="0"/>
              <a:t>Phase angle ~ 7-22°</a:t>
            </a:r>
            <a:endParaRPr lang="en-FI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9841C2-D401-A7BE-A5FE-4ABC5B01C005}"/>
              </a:ext>
            </a:extLst>
          </p:cNvPr>
          <p:cNvSpPr txBox="1"/>
          <p:nvPr/>
        </p:nvSpPr>
        <p:spPr>
          <a:xfrm>
            <a:off x="3215651" y="5370931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6" name="Elbow Connector 5">
            <a:extLst>
              <a:ext uri="{FF2B5EF4-FFF2-40B4-BE49-F238E27FC236}">
                <a16:creationId xmlns:a16="http://schemas.microsoft.com/office/drawing/2014/main" id="{BC374217-2B7D-1970-B10F-4F1583173A40}"/>
              </a:ext>
            </a:extLst>
          </p:cNvPr>
          <p:cNvCxnSpPr>
            <a:cxnSpLocks/>
          </p:cNvCxnSpPr>
          <p:nvPr/>
        </p:nvCxnSpPr>
        <p:spPr>
          <a:xfrm rot="10800000">
            <a:off x="2197732" y="5293369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909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076983B7-8C8D-2331-D266-397B9D1F3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057" y="724878"/>
            <a:ext cx="6011643" cy="5408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4C1917-3C99-260E-8C81-AF3EA21CCAB5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Discussion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2E03B07-1F7C-E74A-4AE5-5E37AC8832C5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BBD3ED8-6556-D4AD-5A53-C1F56C3E0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8E822E-AE62-2C50-2824-01FBDBFA92AC}"/>
              </a:ext>
            </a:extLst>
          </p:cNvPr>
          <p:cNvSpPr txBox="1"/>
          <p:nvPr/>
        </p:nvSpPr>
        <p:spPr>
          <a:xfrm>
            <a:off x="595953" y="6132556"/>
            <a:ext cx="1089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/>
              <a:t>Zubko et al. (2025): </a:t>
            </a:r>
            <a:r>
              <a:rPr lang="en-FI" dirty="0"/>
              <a:t>deep polarisation minima can be produced by a coma made of 40% water ice particles, and 60% silicate and organic particles.</a:t>
            </a:r>
            <a:endParaRPr lang="en-FI" b="1" dirty="0"/>
          </a:p>
        </p:txBody>
      </p:sp>
    </p:spTree>
    <p:extLst>
      <p:ext uri="{BB962C8B-B14F-4D97-AF65-F5344CB8AC3E}">
        <p14:creationId xmlns:p14="http://schemas.microsoft.com/office/powerpoint/2010/main" val="3464962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7AE06-A893-6130-421E-148AF0926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70E963C-484A-FF07-8590-C58204667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25" y="1221018"/>
            <a:ext cx="10878350" cy="44159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91277A-067D-82DC-0E60-E67ECEB50581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Discussion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6A712A-46F6-4D32-875D-0B4CDE92BFC8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2D0D4F1-99F5-02FF-186D-576A54505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ABADBB-23CB-AC02-7C92-15B3BF95CE59}"/>
              </a:ext>
            </a:extLst>
          </p:cNvPr>
          <p:cNvSpPr txBox="1"/>
          <p:nvPr/>
        </p:nvSpPr>
        <p:spPr>
          <a:xfrm>
            <a:off x="573055" y="5859473"/>
            <a:ext cx="11045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/>
              <a:t>Ivanova et al. (2023): </a:t>
            </a:r>
            <a:r>
              <a:rPr lang="en-FI" dirty="0"/>
              <a:t>a deep polarisation minima can be produced using large, porous particles made of silicate-organic + water- and CO2-ice particles. They demonstrate that particle size and porosity play key roles!</a:t>
            </a:r>
          </a:p>
        </p:txBody>
      </p:sp>
    </p:spTree>
    <p:extLst>
      <p:ext uri="{BB962C8B-B14F-4D97-AF65-F5344CB8AC3E}">
        <p14:creationId xmlns:p14="http://schemas.microsoft.com/office/powerpoint/2010/main" val="3267260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B14DA-5C6C-3ABD-7FA3-998886C96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E0462FD-6110-F972-6A66-0C7F9E7C43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7790" b="4047"/>
          <a:stretch>
            <a:fillRect/>
          </a:stretch>
        </p:blipFill>
        <p:spPr>
          <a:xfrm>
            <a:off x="666426" y="965200"/>
            <a:ext cx="5078278" cy="5599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57E2C4-2EE3-A80B-D869-5D04D74673CD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Conclusions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B294A91-73AF-DD78-AB09-F7CFEDFDBE6F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FE23576-6F0D-FD75-0842-A867CABF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C01121-016B-61F0-3947-EA3FD3D2D49D}"/>
              </a:ext>
            </a:extLst>
          </p:cNvPr>
          <p:cNvSpPr txBox="1"/>
          <p:nvPr/>
        </p:nvSpPr>
        <p:spPr>
          <a:xfrm>
            <a:off x="5921829" y="1459912"/>
            <a:ext cx="59218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(i) 3I/ATLAS is characterised by an </a:t>
            </a:r>
            <a:r>
              <a:rPr lang="en-FI" b="1" dirty="0"/>
              <a:t>extremely deep and narrow </a:t>
            </a:r>
            <a:r>
              <a:rPr lang="en-FI" dirty="0"/>
              <a:t>negative polarisation branch.</a:t>
            </a:r>
          </a:p>
          <a:p>
            <a:endParaRPr lang="en-FI" dirty="0"/>
          </a:p>
          <a:p>
            <a:r>
              <a:rPr lang="en-FI" dirty="0"/>
              <a:t>(ii) 3I/ATLAS represents a </a:t>
            </a:r>
            <a:r>
              <a:rPr lang="en-FI" b="1" dirty="0"/>
              <a:t>new/unique polarimetric class </a:t>
            </a:r>
            <a:r>
              <a:rPr lang="en-FI" dirty="0"/>
              <a:t>of comet.</a:t>
            </a:r>
          </a:p>
          <a:p>
            <a:endParaRPr lang="en-FI" dirty="0"/>
          </a:p>
          <a:p>
            <a:r>
              <a:rPr lang="en-FI" dirty="0"/>
              <a:t>(iii) 3I/ATLAS may be dominated by </a:t>
            </a:r>
            <a:r>
              <a:rPr lang="en-FI" b="1" dirty="0"/>
              <a:t>large, porous </a:t>
            </a:r>
            <a:r>
              <a:rPr lang="en-FI" dirty="0"/>
              <a:t>particles consisting of a mix of </a:t>
            </a:r>
            <a:r>
              <a:rPr lang="en-FI" b="1" dirty="0"/>
              <a:t>bright and dark particles.</a:t>
            </a:r>
          </a:p>
          <a:p>
            <a:endParaRPr lang="en-FI" dirty="0"/>
          </a:p>
          <a:p>
            <a:endParaRPr lang="en-FI" dirty="0"/>
          </a:p>
        </p:txBody>
      </p:sp>
      <p:pic>
        <p:nvPicPr>
          <p:cNvPr id="12" name="Picture 11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3154EED8-729A-B301-DB31-D27BBDFBA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3275" y="4063230"/>
            <a:ext cx="2818725" cy="27947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730951-942B-05B5-2A81-6DBA7E6D397F}"/>
              </a:ext>
            </a:extLst>
          </p:cNvPr>
          <p:cNvSpPr txBox="1"/>
          <p:nvPr/>
        </p:nvSpPr>
        <p:spPr>
          <a:xfrm>
            <a:off x="5721480" y="5128452"/>
            <a:ext cx="3852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GB" b="1" dirty="0"/>
              <a:t>Extreme Negative Polarization </a:t>
            </a:r>
          </a:p>
          <a:p>
            <a:pPr fontAlgn="base"/>
            <a:r>
              <a:rPr lang="en-GB" b="1" dirty="0"/>
              <a:t>of New Interstellar Comet 3I/ATLAS</a:t>
            </a:r>
          </a:p>
          <a:p>
            <a:pPr fontAlgn="base"/>
            <a:r>
              <a:rPr lang="en-GB" b="1" dirty="0"/>
              <a:t>(Zuri Gray et al. 2025)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5B068-37B3-622B-AC84-ED9906A2FA72}"/>
              </a:ext>
            </a:extLst>
          </p:cNvPr>
          <p:cNvSpPr txBox="1"/>
          <p:nvPr/>
        </p:nvSpPr>
        <p:spPr>
          <a:xfrm>
            <a:off x="3215651" y="5370931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465C2C92-BEE1-0F0B-F7D6-6D77711B2C77}"/>
              </a:ext>
            </a:extLst>
          </p:cNvPr>
          <p:cNvCxnSpPr>
            <a:cxnSpLocks/>
          </p:cNvCxnSpPr>
          <p:nvPr/>
        </p:nvCxnSpPr>
        <p:spPr>
          <a:xfrm rot="10800000">
            <a:off x="2197732" y="5293369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1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2CA4C-5D06-9072-D276-C1B9F0616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223D5FE-8EB4-22BD-4F95-B49CB0F23835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6B44C58-E8A4-6551-8D72-5CC2DDDFD28B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2514592-440D-A739-12D7-B9A7B144F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D5A5FC7-CAF4-1A4A-8ED4-86875B28EFE3}"/>
              </a:ext>
            </a:extLst>
          </p:cNvPr>
          <p:cNvSpPr txBox="1"/>
          <p:nvPr/>
        </p:nvSpPr>
        <p:spPr>
          <a:xfrm>
            <a:off x="8027063" y="5203244"/>
            <a:ext cx="21734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/>
              <a:t>Pre-Perihelion</a:t>
            </a:r>
            <a:endParaRPr lang="en-FI" b="1" dirty="0"/>
          </a:p>
          <a:p>
            <a:endParaRPr lang="en-FI" dirty="0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D5F7FC4B-5F5A-C3B5-2F65-BCA8FD1A2DE7}"/>
              </a:ext>
            </a:extLst>
          </p:cNvPr>
          <p:cNvSpPr/>
          <p:nvPr/>
        </p:nvSpPr>
        <p:spPr>
          <a:xfrm rot="10800000">
            <a:off x="3193544" y="3531964"/>
            <a:ext cx="397042" cy="130846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670BB51-9E91-B4FE-9FBA-9C177F53EE9B}"/>
              </a:ext>
            </a:extLst>
          </p:cNvPr>
          <p:cNvSpPr txBox="1"/>
          <p:nvPr/>
        </p:nvSpPr>
        <p:spPr>
          <a:xfrm>
            <a:off x="468520" y="3911361"/>
            <a:ext cx="26581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/>
              <a:t>Solar conjunction</a:t>
            </a:r>
            <a:endParaRPr lang="en-FI" b="1" dirty="0"/>
          </a:p>
          <a:p>
            <a:endParaRPr lang="en-FI" dirty="0"/>
          </a:p>
        </p:txBody>
      </p:sp>
      <p:pic>
        <p:nvPicPr>
          <p:cNvPr id="2" name="Picture 1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19CE3980-4671-EA0C-6A44-A36F9647DF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5284" b="4016"/>
          <a:stretch>
            <a:fillRect/>
          </a:stretch>
        </p:blipFill>
        <p:spPr>
          <a:xfrm>
            <a:off x="3657509" y="782285"/>
            <a:ext cx="3972512" cy="596894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F8DECAB-E895-859F-5ACD-8338074071A1}"/>
              </a:ext>
            </a:extLst>
          </p:cNvPr>
          <p:cNvCxnSpPr>
            <a:cxnSpLocks/>
          </p:cNvCxnSpPr>
          <p:nvPr/>
        </p:nvCxnSpPr>
        <p:spPr>
          <a:xfrm flipH="1" flipV="1">
            <a:off x="5894173" y="5375189"/>
            <a:ext cx="2132890" cy="86497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39DCA3A-CECA-BF56-E8D8-47E9961FAE3B}"/>
              </a:ext>
            </a:extLst>
          </p:cNvPr>
          <p:cNvSpPr txBox="1"/>
          <p:nvPr/>
        </p:nvSpPr>
        <p:spPr>
          <a:xfrm>
            <a:off x="8057564" y="1798796"/>
            <a:ext cx="23251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>
                <a:solidFill>
                  <a:srgbClr val="FF0000"/>
                </a:solidFill>
              </a:rPr>
              <a:t>Post-Perihelion</a:t>
            </a:r>
            <a:endParaRPr lang="en-FI" b="1" dirty="0">
              <a:solidFill>
                <a:srgbClr val="FF0000"/>
              </a:solidFill>
            </a:endParaRPr>
          </a:p>
          <a:p>
            <a:endParaRPr lang="en-FI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529266-F9B1-B566-A550-E5B2636F4457}"/>
              </a:ext>
            </a:extLst>
          </p:cNvPr>
          <p:cNvCxnSpPr>
            <a:cxnSpLocks/>
          </p:cNvCxnSpPr>
          <p:nvPr/>
        </p:nvCxnSpPr>
        <p:spPr>
          <a:xfrm flipH="1">
            <a:off x="5004486" y="2057238"/>
            <a:ext cx="3053078" cy="534291"/>
          </a:xfrm>
          <a:prstGeom prst="straightConnector1">
            <a:avLst/>
          </a:prstGeom>
          <a:ln>
            <a:solidFill>
              <a:srgbClr val="FF0000"/>
            </a:solidFill>
            <a:headEnd w="lg" len="lg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4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9F09C-1863-C141-52C5-B4464B562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400A1F-DE19-ADDB-EE46-B45A93DE85B1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419BD-07F6-B41B-4591-65FC281A4C6D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2B2F618-CA16-1DCD-BCB9-52CF35230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DB79A7B9-8EEB-7A04-B6AE-9408E048E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55" y="1000132"/>
            <a:ext cx="5644174" cy="564417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B4A7BAD-9817-A25A-6FE9-74704F3446D0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9E02390D-8B4D-A567-7343-73BEFEE9EA29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305D674-F5A2-3BE3-B63F-14F7DD60C057}"/>
              </a:ext>
            </a:extLst>
          </p:cNvPr>
          <p:cNvSpPr txBox="1"/>
          <p:nvPr/>
        </p:nvSpPr>
        <p:spPr>
          <a:xfrm>
            <a:off x="6415315" y="1123521"/>
            <a:ext cx="57766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Pre-Perihelion (18 Jul – 28 Aug):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r ~ 4 – 2.6 au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8 – 22°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endParaRPr lang="en-GB" dirty="0"/>
          </a:p>
          <a:p>
            <a:endParaRPr lang="en-FI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E3BFF87-6067-7B37-2288-C9509C208B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6873" y="1146675"/>
            <a:ext cx="641253" cy="3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15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CE56F-2C17-25D5-7E42-CAA079708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1F0B3DC0-7CEA-43BE-2EA3-5E9060584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62" y="1000139"/>
            <a:ext cx="5644167" cy="56441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7BFFAA-6AF5-9FC4-F57F-C9D532309DBB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043762-E169-B883-52FD-18936FFB86BC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2C58F12-CF80-118A-4586-582AEF122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7B2E7A-631B-08E4-AC18-205CD7883924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AAEBF69B-36C0-DC05-4333-6CC4F98EF75C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0031D65-260D-8D7A-E984-D8BECEB21605}"/>
              </a:ext>
            </a:extLst>
          </p:cNvPr>
          <p:cNvSpPr txBox="1"/>
          <p:nvPr/>
        </p:nvSpPr>
        <p:spPr>
          <a:xfrm>
            <a:off x="6415315" y="1123521"/>
            <a:ext cx="57766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Pre-Perihelion (18 Jul – 28 Aug):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r ~ 4 – 2.6 au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8 – 22°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Post-Perihelion (11 Nov – 25 Nov): 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1.4 – 1.7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23 – 30°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endParaRPr lang="en-GB" dirty="0"/>
          </a:p>
          <a:p>
            <a:endParaRPr lang="en-FI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B8FD7-9F5B-5928-E872-464A2CF41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2899" y="2231530"/>
            <a:ext cx="293974" cy="3219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6771F6-14FA-7BDB-65F3-BF9862F086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6873" y="1146675"/>
            <a:ext cx="641253" cy="3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64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9FF64-818E-1D9E-0F32-4BC42C609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BA4B3421-0C26-BF35-4418-CA646A928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62" y="1000139"/>
            <a:ext cx="5644167" cy="56441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2CB988-86ED-21C4-49DE-CA90868B700B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F6FF3F-389C-E09B-1B67-1BE3AD2D21EB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A0291DF-638B-2120-B07A-21970C21A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9448E4-08E3-46AB-E2E3-D0B9CC066C17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2F401FFF-768B-575C-2D20-3687A64E3B99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8F1441-0362-CF0A-C9A2-1379E6CA8D58}"/>
              </a:ext>
            </a:extLst>
          </p:cNvPr>
          <p:cNvSpPr txBox="1"/>
          <p:nvPr/>
        </p:nvSpPr>
        <p:spPr>
          <a:xfrm>
            <a:off x="6415315" y="1123521"/>
            <a:ext cx="57766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Pre-Perihelion (18 Jul – 28 Aug):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r ~ 4 – 2.6 au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8 – 22°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Post-Perihelion (11 Nov – 25 Nov): 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1.4 – 1.7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23 – 30°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endParaRPr lang="en-GB" dirty="0"/>
          </a:p>
          <a:p>
            <a:endParaRPr lang="en-FI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220A55-2B4B-710E-EC3F-26E479F5E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2899" y="2231530"/>
            <a:ext cx="293974" cy="3219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F7EBC8-FB6D-561A-75BA-88F4CAB6E9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6873" y="1146675"/>
            <a:ext cx="641253" cy="327752"/>
          </a:xfrm>
          <a:prstGeom prst="rect">
            <a:avLst/>
          </a:prstGeom>
        </p:spPr>
      </p:pic>
      <p:pic>
        <p:nvPicPr>
          <p:cNvPr id="18" name="Picture 17" descr="A graph of a function&#10;&#10;AI-generated content may be incorrect.">
            <a:extLst>
              <a:ext uri="{FF2B5EF4-FFF2-40B4-BE49-F238E27FC236}">
                <a16:creationId xmlns:a16="http://schemas.microsoft.com/office/drawing/2014/main" id="{1C79A08E-FF5E-D4F6-D2A4-77CA673625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5315" y="3310605"/>
            <a:ext cx="44323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030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5ACB1-334E-EBB5-7C02-92FB6EF2E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with a line&#10;&#10;AI-generated content may be incorrect.">
            <a:extLst>
              <a:ext uri="{FF2B5EF4-FFF2-40B4-BE49-F238E27FC236}">
                <a16:creationId xmlns:a16="http://schemas.microsoft.com/office/drawing/2014/main" id="{AAFF271E-69D7-E5A0-9FE3-EA31618E1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70" y="1000139"/>
            <a:ext cx="5644167" cy="56441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0EE025-706B-0409-2663-E621EEF7804A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6B5227-1C12-DDD0-3BF1-E4A37A7C9315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55F9E40-7327-50A3-2CF1-738AD2D23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2279-0C2B-52DC-562B-6786D854C428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8A366165-4AA8-6589-DB62-92C26F86B672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1C5874F-58CF-A472-1BFC-D8386D6D83E4}"/>
              </a:ext>
            </a:extLst>
          </p:cNvPr>
          <p:cNvSpPr txBox="1"/>
          <p:nvPr/>
        </p:nvSpPr>
        <p:spPr>
          <a:xfrm>
            <a:off x="6415315" y="1123521"/>
            <a:ext cx="57766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Pre-Perihelion (18 Jul – 28 Aug):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r ~ 4 – 2.6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8 – 22°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Post-Perihelion (11 Nov – 25 Nov): 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1.4 – 1.7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23 – 30°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00FFFF"/>
                </a:highlight>
              </a:rPr>
              <a:t>Post-Perihelion (13 Nov – 08 Jan):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1.5 – 2.9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31 – 9° (increasing, then decreasing)</a:t>
            </a:r>
          </a:p>
          <a:p>
            <a:endParaRPr lang="en-GB" dirty="0"/>
          </a:p>
          <a:p>
            <a:endParaRPr lang="en-GB" dirty="0"/>
          </a:p>
          <a:p>
            <a:endParaRPr lang="en-FI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A372C9-4C06-F7FB-9113-B44E09EFA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2899" y="2231530"/>
            <a:ext cx="293974" cy="3219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588D9E-2253-36FD-9DDD-860D71D924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8885" y="3333759"/>
            <a:ext cx="342002" cy="3277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D536A5-CA41-0D35-5BF8-0147F817EC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6873" y="1146675"/>
            <a:ext cx="641253" cy="3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0C106-3DAD-5610-343D-1B33B91BE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a line&#10;&#10;AI-generated content may be incorrect.">
            <a:extLst>
              <a:ext uri="{FF2B5EF4-FFF2-40B4-BE49-F238E27FC236}">
                <a16:creationId xmlns:a16="http://schemas.microsoft.com/office/drawing/2014/main" id="{ABF7A61E-3CAC-4F8B-90DD-E1ADB4CAD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70" y="1000139"/>
            <a:ext cx="5644167" cy="56441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E7D717-B037-CED7-71B0-DB9757A19ED6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New Observations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52EFE02-1963-10DA-39A3-EC3E8FC0FE3D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F2DAACD-739F-9564-FE1A-D819546B1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BA6ED3-FF79-7E1E-12AB-8EC4D143395A}"/>
              </a:ext>
            </a:extLst>
          </p:cNvPr>
          <p:cNvSpPr txBox="1"/>
          <p:nvPr/>
        </p:nvSpPr>
        <p:spPr>
          <a:xfrm>
            <a:off x="6415315" y="1123521"/>
            <a:ext cx="57766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Pre-Perihelion (18 Jul – 28 Aug):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r ~ 4 – 2.6 au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8 – 22°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FFFF00"/>
                </a:highlight>
              </a:rPr>
              <a:t>Post-Perihelion (11 Nov – 25 Nov): 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1.4 – 1.7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23 – 30° (increasing)</a:t>
            </a:r>
          </a:p>
          <a:p>
            <a:pPr marL="285750" indent="-285750">
              <a:buFont typeface="System Font Regular"/>
              <a:buChar char="-"/>
            </a:pPr>
            <a:endParaRPr lang="en-GB" dirty="0"/>
          </a:p>
          <a:p>
            <a:r>
              <a:rPr lang="en-GB" dirty="0">
                <a:highlight>
                  <a:srgbClr val="00FFFF"/>
                </a:highlight>
              </a:rPr>
              <a:t>Post-Perihelion (13 Nov – 08 Jan):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1.5 – 2.9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31 – 9° (increasing, then decreasing)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Post-Perihelion (28 Nov – 21 Jan):</a:t>
            </a:r>
          </a:p>
          <a:p>
            <a:pPr marL="285750" indent="-285750">
              <a:buFont typeface="System Font Regular"/>
              <a:buChar char="-"/>
            </a:pPr>
            <a:r>
              <a:rPr lang="en-GB" dirty="0"/>
              <a:t> r ~ 1.7 – 3.3 au </a:t>
            </a:r>
          </a:p>
          <a:p>
            <a:pPr marL="285750" indent="-285750">
              <a:buFont typeface="System Font Regular"/>
              <a:buChar char="-"/>
            </a:pPr>
            <a:r>
              <a:rPr lang="el-GR" dirty="0"/>
              <a:t>α</a:t>
            </a:r>
            <a:r>
              <a:rPr lang="en-GB" dirty="0"/>
              <a:t> ~ 30 – 1° (decreasing)</a:t>
            </a:r>
          </a:p>
          <a:p>
            <a:endParaRPr lang="en-GB" dirty="0"/>
          </a:p>
          <a:p>
            <a:endParaRPr lang="en-FI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0B67C7-6457-184E-BD64-04B976C89E2D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AE9857-9AB2-F6D2-9743-28B0FE329CBF}"/>
              </a:ext>
            </a:extLst>
          </p:cNvPr>
          <p:cNvSpPr txBox="1"/>
          <p:nvPr/>
        </p:nvSpPr>
        <p:spPr>
          <a:xfrm>
            <a:off x="2607236" y="5917935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>
                <a:solidFill>
                  <a:srgbClr val="FF0000"/>
                </a:solidFill>
              </a:rPr>
              <a:t>Pmin = -3 % 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15882999-D121-5250-EEA8-99E066C2055D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>
            <a:off x="1572296" y="5786821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7EA13F4D-9AFD-16D5-3703-B867783A5891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45318A0C-9612-7E4F-2A64-5DD8480D8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2899" y="2231530"/>
            <a:ext cx="293974" cy="3219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3D9B8A3-772B-31EA-B427-242696A2A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8885" y="3333759"/>
            <a:ext cx="342002" cy="3277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E19B55D-704B-B0B0-C24E-8AE76E7B91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6873" y="1146675"/>
            <a:ext cx="641253" cy="3277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90E1A2-3C7C-75FE-0CE8-895B482B19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2899" y="4468855"/>
            <a:ext cx="641253" cy="29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94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7E6109-369D-4AEB-9EEE-DB22CA8B2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715706A-5EB6-2EC5-926E-8201E1EA6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57B638AB-69B4-2ACA-0967-EBD8C71F16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" t="21182" r="18676" b="900"/>
          <a:stretch>
            <a:fillRect/>
          </a:stretch>
        </p:blipFill>
        <p:spPr bwMode="auto">
          <a:xfrm>
            <a:off x="271345" y="3903418"/>
            <a:ext cx="3965926" cy="287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umuamua - NASA Science">
            <a:extLst>
              <a:ext uri="{FF2B5EF4-FFF2-40B4-BE49-F238E27FC236}">
                <a16:creationId xmlns:a16="http://schemas.microsoft.com/office/drawing/2014/main" id="{2D3CE98A-90FB-2EC8-708C-C2128A64B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3" r="1" b="1"/>
          <a:stretch>
            <a:fillRect/>
          </a:stretch>
        </p:blipFill>
        <p:spPr bwMode="auto">
          <a:xfrm>
            <a:off x="271345" y="903774"/>
            <a:ext cx="4001565" cy="287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right light in the sky&#10;&#10;AI-generated content may be incorrect.">
            <a:extLst>
              <a:ext uri="{FF2B5EF4-FFF2-40B4-BE49-F238E27FC236}">
                <a16:creationId xmlns:a16="http://schemas.microsoft.com/office/drawing/2014/main" id="{B564A915-745C-DF85-6FA3-6BE202C7A2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88" t="1421" r="16681" b="264"/>
          <a:stretch>
            <a:fillRect/>
          </a:stretch>
        </p:blipFill>
        <p:spPr>
          <a:xfrm>
            <a:off x="4524911" y="903774"/>
            <a:ext cx="7377924" cy="58923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05403A-B3E7-75FD-A79C-DA9A60BCC34F}"/>
              </a:ext>
            </a:extLst>
          </p:cNvPr>
          <p:cNvSpPr txBox="1"/>
          <p:nvPr/>
        </p:nvSpPr>
        <p:spPr>
          <a:xfrm>
            <a:off x="9013371" y="5824780"/>
            <a:ext cx="38335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3I/ATLAS</a:t>
            </a:r>
          </a:p>
          <a:p>
            <a:r>
              <a:rPr lang="en-FI" dirty="0">
                <a:solidFill>
                  <a:schemeClr val="bg1"/>
                </a:solidFill>
              </a:rPr>
              <a:t>Discovery: 1 July 2025</a:t>
            </a:r>
          </a:p>
          <a:p>
            <a:r>
              <a:rPr lang="en-FI" sz="1400" dirty="0">
                <a:solidFill>
                  <a:schemeClr val="bg1"/>
                </a:solidFill>
              </a:rPr>
              <a:t>(International Gemini Observatory)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1B201-3CCB-E5F3-13FA-6DE6A3963FD6}"/>
              </a:ext>
            </a:extLst>
          </p:cNvPr>
          <p:cNvSpPr txBox="1"/>
          <p:nvPr/>
        </p:nvSpPr>
        <p:spPr>
          <a:xfrm>
            <a:off x="271345" y="2875661"/>
            <a:ext cx="3795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1I/’Oumuamua</a:t>
            </a:r>
          </a:p>
          <a:p>
            <a:r>
              <a:rPr lang="en-FI" dirty="0">
                <a:solidFill>
                  <a:schemeClr val="bg1"/>
                </a:solidFill>
              </a:rPr>
              <a:t>Discovery: 19 Oct 2017</a:t>
            </a:r>
          </a:p>
          <a:p>
            <a:r>
              <a:rPr lang="en-FI" sz="1400" dirty="0">
                <a:solidFill>
                  <a:schemeClr val="bg1"/>
                </a:solidFill>
              </a:rPr>
              <a:t>(Artist’s impression, ESO)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334827-CAD0-78EB-0041-495DD252DF1C}"/>
              </a:ext>
            </a:extLst>
          </p:cNvPr>
          <p:cNvSpPr txBox="1"/>
          <p:nvPr/>
        </p:nvSpPr>
        <p:spPr>
          <a:xfrm>
            <a:off x="310370" y="5842023"/>
            <a:ext cx="3340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2I/Borisov</a:t>
            </a:r>
          </a:p>
          <a:p>
            <a:r>
              <a:rPr lang="en-FI" dirty="0">
                <a:solidFill>
                  <a:schemeClr val="bg1"/>
                </a:solidFill>
              </a:rPr>
              <a:t>Discovery: 29 Aug 2019</a:t>
            </a:r>
          </a:p>
          <a:p>
            <a:r>
              <a:rPr lang="en-FI" sz="1400" dirty="0">
                <a:solidFill>
                  <a:schemeClr val="bg1"/>
                </a:solidFill>
              </a:rPr>
              <a:t>(Hubble Space Telescope)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FBC8E3-2DA3-4E4C-9D17-5B1ADFBFB227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E95556-10A4-31C4-C14F-62804996BE40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EFAEDB5-71D8-AAD8-2DCA-EE1DD6CF5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0100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379A9-C13E-337F-A4AB-23B417C57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a line&#10;&#10;AI-generated content may be incorrect.">
            <a:extLst>
              <a:ext uri="{FF2B5EF4-FFF2-40B4-BE49-F238E27FC236}">
                <a16:creationId xmlns:a16="http://schemas.microsoft.com/office/drawing/2014/main" id="{06A3B870-3648-89EB-ECEE-E83A404C4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70" y="1000139"/>
            <a:ext cx="5644167" cy="56441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1B3D6-FBF6-E35A-BC83-E714E4A2CE16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Conclusions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A85FCDA-CCE1-A286-37D4-4EFC081003CD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6CD51C9-1E79-CA5C-876B-E786B25EC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5D8B3E-FCB2-DF65-6A2B-5B0DC5EC73F9}"/>
              </a:ext>
            </a:extLst>
          </p:cNvPr>
          <p:cNvSpPr txBox="1"/>
          <p:nvPr/>
        </p:nvSpPr>
        <p:spPr>
          <a:xfrm>
            <a:off x="2771815" y="5686617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Pmin = -2.7 %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8E985-5ABB-34F0-4AA6-D0F5873BC557}"/>
              </a:ext>
            </a:extLst>
          </p:cNvPr>
          <p:cNvSpPr txBox="1"/>
          <p:nvPr/>
        </p:nvSpPr>
        <p:spPr>
          <a:xfrm>
            <a:off x="2607236" y="5917935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>
                <a:solidFill>
                  <a:srgbClr val="FF0000"/>
                </a:solidFill>
              </a:rPr>
              <a:t>Pmin = -3 % 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C5345DFA-DA7C-0981-7ABA-289209C6E60A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>
            <a:off x="1572296" y="5786821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0ADC8AAC-5CAA-319E-386A-4E7261F2FBDE}"/>
              </a:ext>
            </a:extLst>
          </p:cNvPr>
          <p:cNvCxnSpPr>
            <a:cxnSpLocks/>
          </p:cNvCxnSpPr>
          <p:nvPr/>
        </p:nvCxnSpPr>
        <p:spPr>
          <a:xfrm rot="10800000">
            <a:off x="1753896" y="5609055"/>
            <a:ext cx="1034940" cy="315780"/>
          </a:xfrm>
          <a:prstGeom prst="bentConnector3">
            <a:avLst>
              <a:gd name="adj1" fmla="val 10006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FABEEB5-17B1-55BB-DAD9-4DBD0EB1EEAC}"/>
              </a:ext>
            </a:extLst>
          </p:cNvPr>
          <p:cNvSpPr txBox="1"/>
          <p:nvPr/>
        </p:nvSpPr>
        <p:spPr>
          <a:xfrm>
            <a:off x="5921829" y="1459912"/>
            <a:ext cx="59598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dirty="0"/>
              <a:t>(i) 3I/ATLAS is characterised by an </a:t>
            </a:r>
            <a:r>
              <a:rPr lang="en-FI" b="1" dirty="0"/>
              <a:t>extremely deep and narrow</a:t>
            </a:r>
            <a:r>
              <a:rPr lang="en-FI" dirty="0"/>
              <a:t> negative polarisation branch, </a:t>
            </a:r>
            <a:r>
              <a:rPr lang="en-FI" dirty="0">
                <a:solidFill>
                  <a:srgbClr val="FF0000"/>
                </a:solidFill>
              </a:rPr>
              <a:t>which remains stable despite the perihelion and snowline passage.</a:t>
            </a:r>
          </a:p>
          <a:p>
            <a:endParaRPr lang="en-FI" dirty="0"/>
          </a:p>
          <a:p>
            <a:r>
              <a:rPr lang="en-FI" dirty="0"/>
              <a:t>(ii) 3I/ATLAS represents a </a:t>
            </a:r>
            <a:r>
              <a:rPr lang="en-FI" b="1" dirty="0"/>
              <a:t>new/unique polarimetric class </a:t>
            </a:r>
            <a:r>
              <a:rPr lang="en-FI" dirty="0"/>
              <a:t>of comet.</a:t>
            </a:r>
          </a:p>
          <a:p>
            <a:endParaRPr lang="en-FI" dirty="0"/>
          </a:p>
          <a:p>
            <a:r>
              <a:rPr lang="en-FI" dirty="0"/>
              <a:t>(iii) 3I/ATLAS may be dominated by </a:t>
            </a:r>
            <a:r>
              <a:rPr lang="en-FI" b="1" dirty="0"/>
              <a:t>large, porous </a:t>
            </a:r>
            <a:r>
              <a:rPr lang="en-FI" dirty="0"/>
              <a:t>particles consisting of a mix of </a:t>
            </a:r>
            <a:r>
              <a:rPr lang="en-FI" b="1" dirty="0"/>
              <a:t>bright and dark particles</a:t>
            </a:r>
            <a:r>
              <a:rPr lang="en-FI" dirty="0"/>
              <a:t>.</a:t>
            </a:r>
          </a:p>
          <a:p>
            <a:r>
              <a:rPr lang="en-FI" dirty="0">
                <a:solidFill>
                  <a:srgbClr val="FF0000"/>
                </a:solidFill>
              </a:rPr>
              <a:t>Unusual polarimetric signature may be due to intrinsic properties of dust particles. </a:t>
            </a:r>
          </a:p>
          <a:p>
            <a:endParaRPr lang="en-FI" dirty="0">
              <a:solidFill>
                <a:srgbClr val="FF0000"/>
              </a:solidFill>
            </a:endParaRPr>
          </a:p>
          <a:p>
            <a:r>
              <a:rPr lang="en-FI" dirty="0">
                <a:solidFill>
                  <a:srgbClr val="FF0000"/>
                </a:solidFill>
              </a:rPr>
              <a:t>Why exactly? We’re still figuring it out ;) </a:t>
            </a:r>
          </a:p>
          <a:p>
            <a:endParaRPr lang="en-FI" dirty="0"/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946162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5DD51-FD4F-46D0-DB5C-7AA702628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ght light in the sky&#10;&#10;AI-generated content may be incorrect.">
            <a:extLst>
              <a:ext uri="{FF2B5EF4-FFF2-40B4-BE49-F238E27FC236}">
                <a16:creationId xmlns:a16="http://schemas.microsoft.com/office/drawing/2014/main" id="{F391942A-5C6F-ADC2-C183-90D06E8BBC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13" b="15707"/>
          <a:stretch>
            <a:fillRect/>
          </a:stretch>
        </p:blipFill>
        <p:spPr>
          <a:xfrm>
            <a:off x="0" y="0"/>
            <a:ext cx="12192000" cy="44015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1774E3-17B7-FAA8-0EE3-83EEFB7A496A}"/>
              </a:ext>
            </a:extLst>
          </p:cNvPr>
          <p:cNvSpPr txBox="1"/>
          <p:nvPr/>
        </p:nvSpPr>
        <p:spPr>
          <a:xfrm>
            <a:off x="129152" y="4556502"/>
            <a:ext cx="11138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FI" sz="3600" dirty="0"/>
          </a:p>
          <a:p>
            <a:r>
              <a:rPr lang="en-FI" sz="3600" dirty="0"/>
              <a:t>Thank you for listening! </a:t>
            </a:r>
            <a:endParaRPr lang="en-FI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28FB67-12F2-5BB1-D174-0AD296EC273F}"/>
              </a:ext>
            </a:extLst>
          </p:cNvPr>
          <p:cNvSpPr txBox="1"/>
          <p:nvPr/>
        </p:nvSpPr>
        <p:spPr>
          <a:xfrm>
            <a:off x="8718100" y="202339"/>
            <a:ext cx="3473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Interstellar comet 3I/ATLAS </a:t>
            </a:r>
          </a:p>
          <a:p>
            <a:r>
              <a:rPr lang="en-GB" dirty="0">
                <a:solidFill>
                  <a:schemeClr val="bg1"/>
                </a:solidFill>
              </a:rPr>
              <a:t>Gemini South telescope in Chile. </a:t>
            </a:r>
            <a:endParaRPr lang="en-FI" dirty="0">
              <a:solidFill>
                <a:schemeClr val="bg1"/>
              </a:solidFill>
            </a:endParaRPr>
          </a:p>
          <a:p>
            <a:endParaRPr lang="en-FI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72954C3-F639-54DD-7E1F-26ECF3460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035" y="4939811"/>
            <a:ext cx="1947812" cy="1588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2674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D4436-5E2A-F772-964A-011994EB6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A03F4E6-722B-B556-FEBA-D7886F2BDE7D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Observations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14DE41-8A06-15A7-971E-426A8D24FBAE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79CBE7D1-156B-DE16-A76E-FB0D477F9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2" name="Picture 4" descr="Very Large Telescope | Astronomy, Astronomical Imaging, Chile | Britannica">
            <a:extLst>
              <a:ext uri="{FF2B5EF4-FFF2-40B4-BE49-F238E27FC236}">
                <a16:creationId xmlns:a16="http://schemas.microsoft.com/office/drawing/2014/main" id="{4D7EC7D7-68C6-56EF-3AA5-20E6BFB24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2" r="19742"/>
          <a:stretch>
            <a:fillRect/>
          </a:stretch>
        </p:blipFill>
        <p:spPr bwMode="auto">
          <a:xfrm>
            <a:off x="424504" y="809941"/>
            <a:ext cx="3771092" cy="565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Nordic Optical Telescope">
            <a:extLst>
              <a:ext uri="{FF2B5EF4-FFF2-40B4-BE49-F238E27FC236}">
                <a16:creationId xmlns:a16="http://schemas.microsoft.com/office/drawing/2014/main" id="{111ACE93-9F18-FE32-1D55-1FC4F68B3E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6" r="12609" b="19788"/>
          <a:stretch>
            <a:fillRect/>
          </a:stretch>
        </p:blipFill>
        <p:spPr bwMode="auto">
          <a:xfrm>
            <a:off x="4230396" y="809940"/>
            <a:ext cx="3771093" cy="565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The magic of the Smolyan Lakes and the Rozhen Observatory">
            <a:extLst>
              <a:ext uri="{FF2B5EF4-FFF2-40B4-BE49-F238E27FC236}">
                <a16:creationId xmlns:a16="http://schemas.microsoft.com/office/drawing/2014/main" id="{16AE6D6C-E232-001A-E6E0-F316930D45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3" r="45622"/>
          <a:stretch>
            <a:fillRect/>
          </a:stretch>
        </p:blipFill>
        <p:spPr bwMode="auto">
          <a:xfrm>
            <a:off x="8058050" y="809940"/>
            <a:ext cx="3771093" cy="565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51E66A4-A242-BF00-EF48-E1090589F67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157" y="867987"/>
            <a:ext cx="1233742" cy="1233742"/>
          </a:xfrm>
          <a:prstGeom prst="rect">
            <a:avLst/>
          </a:prstGeom>
        </p:spPr>
      </p:pic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C1063080-6A3C-CCAD-41DD-7F36446D02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04" y="821594"/>
            <a:ext cx="864656" cy="1126756"/>
          </a:xfrm>
          <a:prstGeom prst="rect">
            <a:avLst/>
          </a:prstGeom>
        </p:spPr>
      </p:pic>
      <p:pic>
        <p:nvPicPr>
          <p:cNvPr id="9" name="Picture 8" descr="A white outline of a building&#10;&#10;AI-generated content may be incorrect.">
            <a:extLst>
              <a:ext uri="{FF2B5EF4-FFF2-40B4-BE49-F238E27FC236}">
                <a16:creationId xmlns:a16="http://schemas.microsoft.com/office/drawing/2014/main" id="{2440A9D1-92F6-5AE7-7B3F-DCC6D76C76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8050" y="809940"/>
            <a:ext cx="1676400" cy="1016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16D4F7-7D93-2EEB-21AF-2289462D5833}"/>
              </a:ext>
            </a:extLst>
          </p:cNvPr>
          <p:cNvSpPr txBox="1"/>
          <p:nvPr/>
        </p:nvSpPr>
        <p:spPr>
          <a:xfrm>
            <a:off x="721567" y="5536058"/>
            <a:ext cx="33472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000" b="1" dirty="0">
                <a:solidFill>
                  <a:schemeClr val="bg1"/>
                </a:solidFill>
              </a:rPr>
              <a:t>FORS2</a:t>
            </a:r>
          </a:p>
          <a:p>
            <a:r>
              <a:rPr lang="en-FI" dirty="0">
                <a:solidFill>
                  <a:schemeClr val="bg1"/>
                </a:solidFill>
              </a:rPr>
              <a:t>8.2m Very Large Telescope (VLT)</a:t>
            </a:r>
          </a:p>
          <a:p>
            <a:r>
              <a:rPr lang="en-FI" dirty="0">
                <a:solidFill>
                  <a:schemeClr val="bg1"/>
                </a:solidFill>
              </a:rPr>
              <a:t>ESO Paranal, Chile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7624A6-5502-D3CD-6DE9-E980E07C7C8A}"/>
              </a:ext>
            </a:extLst>
          </p:cNvPr>
          <p:cNvSpPr txBox="1"/>
          <p:nvPr/>
        </p:nvSpPr>
        <p:spPr>
          <a:xfrm>
            <a:off x="4230396" y="5520669"/>
            <a:ext cx="38599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000" b="1" dirty="0">
                <a:solidFill>
                  <a:schemeClr val="bg1"/>
                </a:solidFill>
              </a:rPr>
              <a:t>ALFOSC</a:t>
            </a:r>
            <a:endParaRPr lang="en-FI" b="1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2.5m Nordic Optical Telescope (NOT)</a:t>
            </a:r>
          </a:p>
          <a:p>
            <a:r>
              <a:rPr lang="en-FI" dirty="0">
                <a:solidFill>
                  <a:schemeClr val="bg1"/>
                </a:solidFill>
              </a:rPr>
              <a:t>La Palma, Spain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58A189-8FAA-BD5D-FF56-9A11F4C9CE33}"/>
              </a:ext>
            </a:extLst>
          </p:cNvPr>
          <p:cNvSpPr txBox="1"/>
          <p:nvPr/>
        </p:nvSpPr>
        <p:spPr>
          <a:xfrm>
            <a:off x="8251929" y="5512472"/>
            <a:ext cx="2978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000" b="1" dirty="0">
                <a:solidFill>
                  <a:schemeClr val="bg1"/>
                </a:solidFill>
              </a:rPr>
              <a:t>FeReRo2</a:t>
            </a:r>
          </a:p>
          <a:p>
            <a:r>
              <a:rPr lang="en-FI" dirty="0">
                <a:solidFill>
                  <a:schemeClr val="bg1"/>
                </a:solidFill>
              </a:rPr>
              <a:t>2m Ritchey-Chrétien-Coude</a:t>
            </a:r>
          </a:p>
          <a:p>
            <a:r>
              <a:rPr lang="en-FI" dirty="0">
                <a:solidFill>
                  <a:schemeClr val="bg1"/>
                </a:solidFill>
              </a:rPr>
              <a:t>Rozhen, Bulgaria</a:t>
            </a:r>
          </a:p>
        </p:txBody>
      </p:sp>
    </p:spTree>
    <p:extLst>
      <p:ext uri="{BB962C8B-B14F-4D97-AF65-F5344CB8AC3E}">
        <p14:creationId xmlns:p14="http://schemas.microsoft.com/office/powerpoint/2010/main" val="30990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F9DA7-1AE8-C51C-A538-E84376E40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function&#10;&#10;AI-generated content may be incorrect.">
            <a:extLst>
              <a:ext uri="{FF2B5EF4-FFF2-40B4-BE49-F238E27FC236}">
                <a16:creationId xmlns:a16="http://schemas.microsoft.com/office/drawing/2014/main" id="{1A636676-749C-99FC-4693-5D2D71F8E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653" y="675359"/>
            <a:ext cx="5613400" cy="457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17D055-3B02-C18F-7E59-050CC1792EBA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Introduction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E77896-5A6B-2876-512C-ECD3B347B5E6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F8464DBF-65C7-1971-9FF1-BD9B9E077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8" name="Picture 7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7B351278-F546-DD4F-1579-AA5875256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46" y="1469631"/>
            <a:ext cx="4112760" cy="4572001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ECE6995-C930-D0BE-69E2-06B74E2C0B7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8511"/>
          <a:stretch/>
        </p:blipFill>
        <p:spPr>
          <a:xfrm>
            <a:off x="3174967" y="4986033"/>
            <a:ext cx="683937" cy="804672"/>
          </a:xfrm>
          <a:prstGeom prst="rect">
            <a:avLst/>
          </a:prstGeom>
        </p:spPr>
      </p:pic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D123964-55D8-60A9-432A-D311D2CB9FA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735" r="44332"/>
          <a:stretch/>
        </p:blipFill>
        <p:spPr>
          <a:xfrm>
            <a:off x="3895381" y="4986033"/>
            <a:ext cx="1424763" cy="804672"/>
          </a:xfrm>
          <a:prstGeom prst="rect">
            <a:avLst/>
          </a:prstGeom>
        </p:spPr>
      </p:pic>
      <p:pic>
        <p:nvPicPr>
          <p:cNvPr id="3" name="Picture 2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180A7EB4-8D8C-67D6-1C9A-A766AF42F6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830" y="5388369"/>
            <a:ext cx="4508994" cy="9041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652BA3-B758-E671-0931-78B5991A5959}"/>
              </a:ext>
            </a:extLst>
          </p:cNvPr>
          <p:cNvSpPr txBox="1"/>
          <p:nvPr/>
        </p:nvSpPr>
        <p:spPr>
          <a:xfrm>
            <a:off x="8702338" y="6292516"/>
            <a:ext cx="2563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600" dirty="0"/>
              <a:t>Lumme &amp; Muinonen (1993)</a:t>
            </a:r>
          </a:p>
        </p:txBody>
      </p:sp>
    </p:spTree>
    <p:extLst>
      <p:ext uri="{BB962C8B-B14F-4D97-AF65-F5344CB8AC3E}">
        <p14:creationId xmlns:p14="http://schemas.microsoft.com/office/powerpoint/2010/main" val="184183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7B6DF1C-3BCE-2B16-83C6-7317A8CC5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368" y="717647"/>
            <a:ext cx="4898862" cy="489886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5" name="Content Placeholder 4" descr="A picture containing gear, engine&#10;&#10;Description automatically generated">
            <a:extLst>
              <a:ext uri="{FF2B5EF4-FFF2-40B4-BE49-F238E27FC236}">
                <a16:creationId xmlns:a16="http://schemas.microsoft.com/office/drawing/2014/main" id="{D0654AB9-ED6E-C3BA-0CEA-9D690C968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289" y="5393423"/>
            <a:ext cx="871021" cy="883554"/>
          </a:xfrm>
          <a:prstGeom prst="ellipse">
            <a:avLst/>
          </a:prstGeom>
        </p:spPr>
      </p:pic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8BF38EF3-8ACF-C56B-D46C-18F51A88B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514" y="5390367"/>
            <a:ext cx="871022" cy="835574"/>
          </a:xfrm>
          <a:prstGeom prst="ellipse">
            <a:avLst/>
          </a:prstGeom>
        </p:spPr>
      </p:pic>
      <p:pic>
        <p:nvPicPr>
          <p:cNvPr id="7" name="Picture 6" descr="A picture containing necklet, plant, decorated, several&#10;&#10;Description automatically generated">
            <a:extLst>
              <a:ext uri="{FF2B5EF4-FFF2-40B4-BE49-F238E27FC236}">
                <a16:creationId xmlns:a16="http://schemas.microsoft.com/office/drawing/2014/main" id="{AEB5474C-3146-EDA1-2FB1-B3650855AA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692" y="5392383"/>
            <a:ext cx="871021" cy="833558"/>
          </a:xfrm>
          <a:prstGeom prst="ellipse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D2A157-4D06-B4BC-FF3F-1CDA9D006C1A}"/>
              </a:ext>
            </a:extLst>
          </p:cNvPr>
          <p:cNvSpPr txBox="1"/>
          <p:nvPr/>
        </p:nvSpPr>
        <p:spPr>
          <a:xfrm>
            <a:off x="622765" y="6259592"/>
            <a:ext cx="1675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Aggregates </a:t>
            </a:r>
          </a:p>
          <a:p>
            <a:pPr algn="ctr"/>
            <a:r>
              <a:rPr lang="en-US" sz="1600" dirty="0"/>
              <a:t>(high porosity)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A46A35-1F0B-FC81-4E6D-059144493F82}"/>
              </a:ext>
            </a:extLst>
          </p:cNvPr>
          <p:cNvSpPr txBox="1"/>
          <p:nvPr/>
        </p:nvSpPr>
        <p:spPr>
          <a:xfrm>
            <a:off x="2183378" y="6273225"/>
            <a:ext cx="1675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Solids </a:t>
            </a:r>
          </a:p>
          <a:p>
            <a:pPr algn="ctr"/>
            <a:r>
              <a:rPr lang="en-US" sz="1600" dirty="0"/>
              <a:t>(low porosity)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994A28-6580-C18A-8D72-DEF060995879}"/>
              </a:ext>
            </a:extLst>
          </p:cNvPr>
          <p:cNvSpPr txBox="1"/>
          <p:nvPr/>
        </p:nvSpPr>
        <p:spPr>
          <a:xfrm>
            <a:off x="3638413" y="6249583"/>
            <a:ext cx="1901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“Fluffy” solids</a:t>
            </a:r>
          </a:p>
          <a:p>
            <a:pPr algn="ctr"/>
            <a:r>
              <a:rPr lang="en-US" sz="1600" dirty="0"/>
              <a:t>(moderate porosity)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4472F7-6694-B551-6BBD-D2932C613086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Introduction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FA29EC-7BCB-4E18-6ADE-7B8CA0E78BFF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BDB6624-62AD-99F1-BC7C-0BC2CA8BD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57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8C129-BA6B-B990-F842-9E324C1B9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F15CA26-BEDD-28FF-8C6D-4AA22DA05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368" y="717647"/>
            <a:ext cx="4898862" cy="489886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5" name="Content Placeholder 4" descr="A picture containing gear, engine&#10;&#10;Description automatically generated">
            <a:extLst>
              <a:ext uri="{FF2B5EF4-FFF2-40B4-BE49-F238E27FC236}">
                <a16:creationId xmlns:a16="http://schemas.microsoft.com/office/drawing/2014/main" id="{8A8C09D7-F027-B128-5775-D7CBD4C23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289" y="5393423"/>
            <a:ext cx="871021" cy="883554"/>
          </a:xfrm>
          <a:prstGeom prst="ellipse">
            <a:avLst/>
          </a:prstGeom>
        </p:spPr>
      </p:pic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B4A3456C-5026-31BB-AA28-18D6955339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514" y="5390367"/>
            <a:ext cx="871022" cy="835574"/>
          </a:xfrm>
          <a:prstGeom prst="ellipse">
            <a:avLst/>
          </a:prstGeom>
        </p:spPr>
      </p:pic>
      <p:pic>
        <p:nvPicPr>
          <p:cNvPr id="7" name="Picture 6" descr="A picture containing necklet, plant, decorated, several&#10;&#10;Description automatically generated">
            <a:extLst>
              <a:ext uri="{FF2B5EF4-FFF2-40B4-BE49-F238E27FC236}">
                <a16:creationId xmlns:a16="http://schemas.microsoft.com/office/drawing/2014/main" id="{BF2D9146-7073-97A6-02F7-7C05BA3A21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692" y="5392383"/>
            <a:ext cx="871021" cy="833558"/>
          </a:xfrm>
          <a:prstGeom prst="ellipse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1D086E-DCB9-54A6-07C0-8ED35F51CD7E}"/>
              </a:ext>
            </a:extLst>
          </p:cNvPr>
          <p:cNvSpPr txBox="1"/>
          <p:nvPr/>
        </p:nvSpPr>
        <p:spPr>
          <a:xfrm>
            <a:off x="622765" y="6259592"/>
            <a:ext cx="1675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Aggregates </a:t>
            </a:r>
          </a:p>
          <a:p>
            <a:pPr algn="ctr"/>
            <a:r>
              <a:rPr lang="en-US" sz="1600" dirty="0"/>
              <a:t>(high porosity)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FBCFF-9D8E-F455-3BD2-EE0B4C419F28}"/>
              </a:ext>
            </a:extLst>
          </p:cNvPr>
          <p:cNvSpPr txBox="1"/>
          <p:nvPr/>
        </p:nvSpPr>
        <p:spPr>
          <a:xfrm>
            <a:off x="2183378" y="6273225"/>
            <a:ext cx="1675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Solids </a:t>
            </a:r>
          </a:p>
          <a:p>
            <a:pPr algn="ctr"/>
            <a:r>
              <a:rPr lang="en-US" sz="1600" dirty="0"/>
              <a:t>(low porosity)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2AB3AA-1412-FF20-1C9F-CEDE2AA81886}"/>
              </a:ext>
            </a:extLst>
          </p:cNvPr>
          <p:cNvSpPr txBox="1"/>
          <p:nvPr/>
        </p:nvSpPr>
        <p:spPr>
          <a:xfrm>
            <a:off x="3638413" y="6249583"/>
            <a:ext cx="1901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“Fluffy” solids</a:t>
            </a:r>
          </a:p>
          <a:p>
            <a:pPr algn="ctr"/>
            <a:r>
              <a:rPr lang="en-US" sz="1600" dirty="0"/>
              <a:t>(moderate porosity)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9AD348-2617-1490-A749-D23828C5EA6F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Introduction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C035C9-6394-D520-1A0D-7F046581CC58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DD21A29-159E-D8F4-9694-71C42298A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19CEF9F2-7787-87D8-E2C3-FBD3D15D03F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144" r="49993" b="52563"/>
          <a:stretch>
            <a:fillRect/>
          </a:stretch>
        </p:blipFill>
        <p:spPr>
          <a:xfrm>
            <a:off x="6462048" y="79113"/>
            <a:ext cx="3681760" cy="3200339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BBF23838-7ABC-5D14-B002-9C46278BAD9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1457" t="2342" r="680" b="53290"/>
          <a:stretch>
            <a:fillRect/>
          </a:stretch>
        </p:blipFill>
        <p:spPr>
          <a:xfrm>
            <a:off x="6492637" y="3386130"/>
            <a:ext cx="3681760" cy="2993343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DDA4D8D5-97D8-9E53-7952-10DD0C44951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5866" t="91022" b="2894"/>
          <a:stretch>
            <a:fillRect/>
          </a:stretch>
        </p:blipFill>
        <p:spPr>
          <a:xfrm>
            <a:off x="6838651" y="6408329"/>
            <a:ext cx="3364527" cy="4068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9C0F9EC-4FBD-1632-E104-73908B1605C5}"/>
              </a:ext>
            </a:extLst>
          </p:cNvPr>
          <p:cNvSpPr/>
          <p:nvPr/>
        </p:nvSpPr>
        <p:spPr>
          <a:xfrm>
            <a:off x="7994469" y="483326"/>
            <a:ext cx="875211" cy="192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5D5AA6-B195-647A-7369-F91F67A8CF43}"/>
              </a:ext>
            </a:extLst>
          </p:cNvPr>
          <p:cNvSpPr/>
          <p:nvPr/>
        </p:nvSpPr>
        <p:spPr>
          <a:xfrm>
            <a:off x="7994469" y="3587648"/>
            <a:ext cx="875211" cy="192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173159-579D-1DD4-6FD0-5DCE658FF3F7}"/>
              </a:ext>
            </a:extLst>
          </p:cNvPr>
          <p:cNvSpPr txBox="1"/>
          <p:nvPr/>
        </p:nvSpPr>
        <p:spPr>
          <a:xfrm>
            <a:off x="10143808" y="1031965"/>
            <a:ext cx="1276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High-Pmax</a:t>
            </a:r>
          </a:p>
          <a:p>
            <a:r>
              <a:rPr lang="en-FI" dirty="0"/>
              <a:t>(~25-30%)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AF5615-9F4F-B549-DDD0-D5DB54D859DA}"/>
              </a:ext>
            </a:extLst>
          </p:cNvPr>
          <p:cNvSpPr txBox="1"/>
          <p:nvPr/>
        </p:nvSpPr>
        <p:spPr>
          <a:xfrm>
            <a:off x="10203178" y="4970178"/>
            <a:ext cx="1226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Low-Pmax</a:t>
            </a:r>
          </a:p>
          <a:p>
            <a:r>
              <a:rPr lang="en-FI" dirty="0"/>
              <a:t>(~5-15%) </a:t>
            </a:r>
          </a:p>
        </p:txBody>
      </p:sp>
    </p:spTree>
    <p:extLst>
      <p:ext uri="{BB962C8B-B14F-4D97-AF65-F5344CB8AC3E}">
        <p14:creationId xmlns:p14="http://schemas.microsoft.com/office/powerpoint/2010/main" val="3537835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D6B02-901A-1D44-ACC5-08979723A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3A76A8-582D-F448-09F7-3580A41F14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430" b="52563"/>
          <a:stretch>
            <a:fillRect/>
          </a:stretch>
        </p:blipFill>
        <p:spPr>
          <a:xfrm>
            <a:off x="6096000" y="965200"/>
            <a:ext cx="5752635" cy="4927600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B20B90E-CE3C-A7FF-8743-81C9E16A4F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1862" r="51430" b="1422"/>
          <a:stretch>
            <a:fillRect/>
          </a:stretch>
        </p:blipFill>
        <p:spPr>
          <a:xfrm>
            <a:off x="6095999" y="6024880"/>
            <a:ext cx="5752635" cy="697653"/>
          </a:xfrm>
          <a:prstGeom prst="rect">
            <a:avLst/>
          </a:prstGeom>
        </p:spPr>
      </p:pic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B850C00-481B-5D81-4CC5-0A8ED62A17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7624" b="5294"/>
          <a:stretch>
            <a:fillRect/>
          </a:stretch>
        </p:blipFill>
        <p:spPr>
          <a:xfrm>
            <a:off x="702590" y="965200"/>
            <a:ext cx="5078278" cy="5509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9FB987-52F6-AB24-C0FA-255B33FD139A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Introduction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C98C6A-A1B7-C73E-26AA-17AE755FEE74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DFF906B-D912-7561-E196-C1FF8DCAB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24B026-1830-DFD1-52E8-6C75FA264DDA}"/>
              </a:ext>
            </a:extLst>
          </p:cNvPr>
          <p:cNvSpPr/>
          <p:nvPr/>
        </p:nvSpPr>
        <p:spPr>
          <a:xfrm>
            <a:off x="8534710" y="1619794"/>
            <a:ext cx="1562879" cy="261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6F33E2-B7E4-04E5-B263-A14284C50FF2}"/>
              </a:ext>
            </a:extLst>
          </p:cNvPr>
          <p:cNvSpPr/>
          <p:nvPr/>
        </p:nvSpPr>
        <p:spPr>
          <a:xfrm>
            <a:off x="7183850" y="4794284"/>
            <a:ext cx="1045751" cy="1098515"/>
          </a:xfrm>
          <a:prstGeom prst="rect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158FC0-566E-9966-25DA-1D8F69FDFE7F}"/>
              </a:ext>
            </a:extLst>
          </p:cNvPr>
          <p:cNvCxnSpPr>
            <a:cxnSpLocks/>
          </p:cNvCxnSpPr>
          <p:nvPr/>
        </p:nvCxnSpPr>
        <p:spPr>
          <a:xfrm>
            <a:off x="5644800" y="1072800"/>
            <a:ext cx="2584801" cy="372148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1CB791-5EA9-7455-19AD-E54563526AB3}"/>
              </a:ext>
            </a:extLst>
          </p:cNvPr>
          <p:cNvCxnSpPr>
            <a:cxnSpLocks/>
          </p:cNvCxnSpPr>
          <p:nvPr/>
        </p:nvCxnSpPr>
        <p:spPr>
          <a:xfrm flipV="1">
            <a:off x="5644800" y="5892799"/>
            <a:ext cx="1539050" cy="1320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>
            <a:extLst>
              <a:ext uri="{FF2B5EF4-FFF2-40B4-BE49-F238E27FC236}">
                <a16:creationId xmlns:a16="http://schemas.microsoft.com/office/drawing/2014/main" id="{BFFDBAE7-5225-1D94-127F-D2BEBF2157A8}"/>
              </a:ext>
            </a:extLst>
          </p:cNvPr>
          <p:cNvSpPr/>
          <p:nvPr/>
        </p:nvSpPr>
        <p:spPr>
          <a:xfrm>
            <a:off x="7187878" y="3518704"/>
            <a:ext cx="1770927" cy="2027161"/>
          </a:xfrm>
          <a:custGeom>
            <a:avLst/>
            <a:gdLst>
              <a:gd name="csX0" fmla="*/ 1770927 w 1770927"/>
              <a:gd name="csY0" fmla="*/ 0 h 2027161"/>
              <a:gd name="csX1" fmla="*/ 671332 w 1770927"/>
              <a:gd name="csY1" fmla="*/ 1921397 h 2027161"/>
              <a:gd name="csX2" fmla="*/ 0 w 1770927"/>
              <a:gd name="csY2" fmla="*/ 1770926 h 20271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770927" h="2027161">
                <a:moveTo>
                  <a:pt x="1770927" y="0"/>
                </a:moveTo>
                <a:cubicBezTo>
                  <a:pt x="1368706" y="813121"/>
                  <a:pt x="966486" y="1626243"/>
                  <a:pt x="671332" y="1921397"/>
                </a:cubicBezTo>
                <a:cubicBezTo>
                  <a:pt x="376177" y="2216551"/>
                  <a:pt x="115747" y="1803721"/>
                  <a:pt x="0" y="1770926"/>
                </a:cubicBezTo>
              </a:path>
            </a:pathLst>
          </a:custGeom>
          <a:noFill/>
          <a:ln w="38100">
            <a:solidFill>
              <a:srgbClr val="30CD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4DB4A58-3F44-7C77-7809-B3B01BA79C97}"/>
              </a:ext>
            </a:extLst>
          </p:cNvPr>
          <p:cNvSpPr/>
          <p:nvPr/>
        </p:nvSpPr>
        <p:spPr>
          <a:xfrm>
            <a:off x="7201389" y="3518704"/>
            <a:ext cx="1770927" cy="2027161"/>
          </a:xfrm>
          <a:custGeom>
            <a:avLst/>
            <a:gdLst>
              <a:gd name="csX0" fmla="*/ 1770927 w 1770927"/>
              <a:gd name="csY0" fmla="*/ 0 h 2027161"/>
              <a:gd name="csX1" fmla="*/ 671332 w 1770927"/>
              <a:gd name="csY1" fmla="*/ 1921397 h 2027161"/>
              <a:gd name="csX2" fmla="*/ 0 w 1770927"/>
              <a:gd name="csY2" fmla="*/ 1770926 h 20271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770927" h="2027161">
                <a:moveTo>
                  <a:pt x="1770927" y="0"/>
                </a:moveTo>
                <a:cubicBezTo>
                  <a:pt x="1368706" y="813121"/>
                  <a:pt x="966486" y="1626243"/>
                  <a:pt x="671332" y="1921397"/>
                </a:cubicBezTo>
                <a:cubicBezTo>
                  <a:pt x="376177" y="2216551"/>
                  <a:pt x="115747" y="1803721"/>
                  <a:pt x="0" y="1770926"/>
                </a:cubicBezTo>
              </a:path>
            </a:pathLst>
          </a:custGeom>
          <a:noFill/>
          <a:ln w="146050">
            <a:solidFill>
              <a:srgbClr val="30CD2F">
                <a:alpha val="33109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668734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ECFBD6-371D-32B4-035A-664334A75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1661260-ABB4-B219-1876-7118958152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7591" b="3556"/>
          <a:stretch>
            <a:fillRect/>
          </a:stretch>
        </p:blipFill>
        <p:spPr>
          <a:xfrm>
            <a:off x="687092" y="965200"/>
            <a:ext cx="5078278" cy="56070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3E950E-33FD-3536-E0E1-70003CAD2218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2I/Borisov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717361-16F2-4CAE-CADB-79A67C212380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3B02C06-5D9D-95B4-CDD5-9EB145CCC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11" name="Picture 2" descr="undefined">
            <a:extLst>
              <a:ext uri="{FF2B5EF4-FFF2-40B4-BE49-F238E27FC236}">
                <a16:creationId xmlns:a16="http://schemas.microsoft.com/office/drawing/2014/main" id="{1252C42D-0902-C6D7-3400-5A870E125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" t="21182" r="18676" b="900"/>
          <a:stretch>
            <a:fillRect/>
          </a:stretch>
        </p:blipFill>
        <p:spPr bwMode="auto">
          <a:xfrm>
            <a:off x="6426632" y="965200"/>
            <a:ext cx="4674321" cy="338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501218-2C9D-8111-6B05-FE91600B9A2F}"/>
              </a:ext>
            </a:extLst>
          </p:cNvPr>
          <p:cNvSpPr txBox="1"/>
          <p:nvPr/>
        </p:nvSpPr>
        <p:spPr>
          <a:xfrm>
            <a:off x="6691086" y="4659086"/>
            <a:ext cx="527231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/>
              <a:t>2I/Borisov</a:t>
            </a:r>
          </a:p>
          <a:p>
            <a:r>
              <a:rPr lang="en-FI" dirty="0"/>
              <a:t>Observed 2 weeks to 3 months post-perihelion</a:t>
            </a:r>
          </a:p>
          <a:p>
            <a:r>
              <a:rPr lang="en-FI" dirty="0"/>
              <a:t>(Dec 2019 – Mar 2020)</a:t>
            </a:r>
          </a:p>
          <a:p>
            <a:r>
              <a:rPr lang="en-GB" dirty="0"/>
              <a:t>r ~ 2-3 au</a:t>
            </a:r>
          </a:p>
          <a:p>
            <a:r>
              <a:rPr lang="en-GB" dirty="0"/>
              <a:t>Phase angle ~ 18-28°</a:t>
            </a:r>
          </a:p>
          <a:p>
            <a:endParaRPr lang="en-FI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976B51-1310-E657-E9D2-E326E72E1698}"/>
              </a:ext>
            </a:extLst>
          </p:cNvPr>
          <p:cNvSpPr txBox="1"/>
          <p:nvPr/>
        </p:nvSpPr>
        <p:spPr>
          <a:xfrm>
            <a:off x="4665695" y="198735"/>
            <a:ext cx="7297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Bagnulo</a:t>
            </a:r>
            <a:r>
              <a:rPr lang="en-GB" b="1" dirty="0"/>
              <a:t> et al. (2021), Unusual polarimetric properties for interstellar</a:t>
            </a:r>
          </a:p>
          <a:p>
            <a:r>
              <a:rPr lang="en-GB" b="1" dirty="0"/>
              <a:t>comet 2I/Borisov</a:t>
            </a: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177044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270A9-0F5C-6054-05E7-4B6F18370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251AC0A-7B36-039E-452B-C11C4CA366E4}"/>
              </a:ext>
            </a:extLst>
          </p:cNvPr>
          <p:cNvSpPr txBox="1"/>
          <p:nvPr/>
        </p:nvSpPr>
        <p:spPr>
          <a:xfrm>
            <a:off x="721567" y="213694"/>
            <a:ext cx="459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>
                <a:latin typeface="+mj-lt"/>
              </a:rPr>
              <a:t>3I/ATLAS: Results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E5A724-6F72-969A-3391-3BE777B714FF}"/>
              </a:ext>
            </a:extLst>
          </p:cNvPr>
          <p:cNvCxnSpPr/>
          <p:nvPr/>
        </p:nvCxnSpPr>
        <p:spPr>
          <a:xfrm>
            <a:off x="721568" y="675359"/>
            <a:ext cx="3581399" cy="0"/>
          </a:xfrm>
          <a:prstGeom prst="line">
            <a:avLst/>
          </a:prstGeom>
          <a:ln w="25400">
            <a:solidFill>
              <a:srgbClr val="E36B5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2127E50-C988-CBAA-586E-CD6560902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33"/>
          <a:stretch>
            <a:fillRect/>
          </a:stretch>
        </p:blipFill>
        <p:spPr bwMode="auto">
          <a:xfrm>
            <a:off x="-165713" y="79113"/>
            <a:ext cx="952166" cy="596246"/>
          </a:xfrm>
          <a:prstGeom prst="rect">
            <a:avLst/>
          </a:prstGeom>
          <a:noFill/>
        </p:spPr>
      </p:pic>
      <p:pic>
        <p:nvPicPr>
          <p:cNvPr id="10" name="Picture 9" descr="A bright light in the sky&#10;&#10;AI-generated content may be incorrect.">
            <a:extLst>
              <a:ext uri="{FF2B5EF4-FFF2-40B4-BE49-F238E27FC236}">
                <a16:creationId xmlns:a16="http://schemas.microsoft.com/office/drawing/2014/main" id="{16F231C8-612B-CE47-32D1-147ACB08D4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88" t="6933" r="16681" b="9364"/>
          <a:stretch>
            <a:fillRect/>
          </a:stretch>
        </p:blipFill>
        <p:spPr>
          <a:xfrm>
            <a:off x="6313999" y="906252"/>
            <a:ext cx="5156433" cy="35060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F7597D-708D-8D3C-23B1-476F4DA7AF2D}"/>
              </a:ext>
            </a:extLst>
          </p:cNvPr>
          <p:cNvSpPr txBox="1"/>
          <p:nvPr/>
        </p:nvSpPr>
        <p:spPr>
          <a:xfrm>
            <a:off x="6691086" y="4659086"/>
            <a:ext cx="41217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/>
              <a:t>3I/ATLAS</a:t>
            </a:r>
          </a:p>
          <a:p>
            <a:r>
              <a:rPr lang="en-FI" dirty="0"/>
              <a:t>Observed ~3 to 2 months pre-perihelion</a:t>
            </a:r>
          </a:p>
          <a:p>
            <a:r>
              <a:rPr lang="en-FI" dirty="0"/>
              <a:t>(July – August 2025)</a:t>
            </a:r>
          </a:p>
          <a:p>
            <a:r>
              <a:rPr lang="en-GB" dirty="0"/>
              <a:t>r ~ 4-2.6 au</a:t>
            </a:r>
          </a:p>
          <a:p>
            <a:r>
              <a:rPr lang="en-GB" dirty="0"/>
              <a:t>Phase angle ~ 7-22°</a:t>
            </a:r>
            <a:endParaRPr lang="en-FI" dirty="0"/>
          </a:p>
        </p:txBody>
      </p:sp>
      <p:pic>
        <p:nvPicPr>
          <p:cNvPr id="3" name="Picture 2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525860A1-66DC-4981-C934-5E65C167BA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5284" b="4016"/>
          <a:stretch>
            <a:fillRect/>
          </a:stretch>
        </p:blipFill>
        <p:spPr>
          <a:xfrm>
            <a:off x="1034599" y="809940"/>
            <a:ext cx="3972512" cy="596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5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1016</Words>
  <Application>Microsoft Macintosh PowerPoint</Application>
  <PresentationFormat>Widescreen</PresentationFormat>
  <Paragraphs>177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System Font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Gray, Zuri Louise</dc:creator>
  <cp:lastModifiedBy>Gray, Zuri Louise</cp:lastModifiedBy>
  <cp:revision>2</cp:revision>
  <dcterms:created xsi:type="dcterms:W3CDTF">2025-12-04T09:20:16Z</dcterms:created>
  <dcterms:modified xsi:type="dcterms:W3CDTF">2026-05-27T21:27:07Z</dcterms:modified>
</cp:coreProperties>
</file>