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330" r:id="rId3"/>
    <p:sldId id="287" r:id="rId4"/>
    <p:sldId id="333" r:id="rId5"/>
    <p:sldId id="259" r:id="rId6"/>
    <p:sldId id="318" r:id="rId7"/>
    <p:sldId id="332" r:id="rId8"/>
    <p:sldId id="321" r:id="rId9"/>
    <p:sldId id="322" r:id="rId10"/>
    <p:sldId id="323" r:id="rId11"/>
    <p:sldId id="324" r:id="rId12"/>
    <p:sldId id="329" r:id="rId13"/>
    <p:sldId id="315" r:id="rId14"/>
    <p:sldId id="286" r:id="rId15"/>
    <p:sldId id="331" r:id="rId16"/>
    <p:sldId id="319" r:id="rId17"/>
    <p:sldId id="320" r:id="rId18"/>
    <p:sldId id="334" r:id="rId19"/>
    <p:sldId id="257" r:id="rId20"/>
    <p:sldId id="258" r:id="rId21"/>
    <p:sldId id="336" r:id="rId22"/>
    <p:sldId id="335" r:id="rId23"/>
    <p:sldId id="327" r:id="rId24"/>
    <p:sldId id="325" r:id="rId25"/>
    <p:sldId id="328" r:id="rId26"/>
    <p:sldId id="32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69E1"/>
    <a:srgbClr val="8FAADC"/>
    <a:srgbClr val="000000"/>
    <a:srgbClr val="00FF00"/>
    <a:srgbClr val="C6D2F6"/>
    <a:srgbClr val="B9C2D9"/>
    <a:srgbClr val="183482"/>
    <a:srgbClr val="949406"/>
    <a:srgbClr val="316940"/>
    <a:srgbClr val="004E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1F46E9-464F-BF9D-8163-F2687E9E7F15}" v="41" dt="2026-05-27T22:19:39.445"/>
    <p1510:client id="{438765AF-649F-C16E-4219-5399CBE31ED0}" v="348" dt="2026-05-26T23:47:24.793"/>
    <p1510:client id="{A32999C1-5A2E-AF8E-344F-9F8DD1B6713B}" v="33" dt="2026-05-27T09:03:18.169"/>
    <p1510:client id="{A7E5C4D1-727F-BA90-1835-8D8583D69A1D}" v="883" dt="2026-05-27T15:22:20.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57" autoAdjust="0"/>
    <p:restoredTop sz="81332" autoAdjust="0"/>
  </p:normalViewPr>
  <p:slideViewPr>
    <p:cSldViewPr snapToGrid="0">
      <p:cViewPr>
        <p:scale>
          <a:sx n="75" d="100"/>
          <a:sy n="75" d="100"/>
        </p:scale>
        <p:origin x="730" y="-15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6CE315-ED6F-4C34-8E0F-354448DF5A25}" type="datetimeFigureOut">
              <a:rPr lang="en-US" smtClean="0"/>
              <a:t>5/27/2026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A8A7D9-C307-4271-8014-65AC28C77BE7}" type="slidenum">
              <a:rPr lang="en-US" smtClean="0"/>
              <a:t>‹#›</a:t>
            </a:fld>
            <a:endParaRPr lang="en-US"/>
          </a:p>
        </p:txBody>
      </p:sp>
    </p:spTree>
    <p:extLst>
      <p:ext uri="{BB962C8B-B14F-4D97-AF65-F5344CB8AC3E}">
        <p14:creationId xmlns:p14="http://schemas.microsoft.com/office/powerpoint/2010/main" val="1416328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7A8A7D9-C307-4271-8014-65AC28C77BE7}" type="slidenum">
              <a:rPr lang="en-US" smtClean="0"/>
              <a:t>1</a:t>
            </a:fld>
            <a:endParaRPr lang="en-US"/>
          </a:p>
        </p:txBody>
      </p:sp>
    </p:spTree>
    <p:extLst>
      <p:ext uri="{BB962C8B-B14F-4D97-AF65-F5344CB8AC3E}">
        <p14:creationId xmlns:p14="http://schemas.microsoft.com/office/powerpoint/2010/main" val="1378974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96A12-8366-96B8-EC85-5F70C2B92AEA}"/>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B531C2EE-1639-F592-F173-94DBDCC959D0}"/>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30B2F9EE-1E0A-FEC4-23B5-7C739198B56D}"/>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CBA443CD-180E-04BD-7B1B-738E270B5AB9}"/>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10</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729404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FB02F8-1B8E-2F70-454F-77CE6AC3DB7E}"/>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DE079931-4AE1-5E44-C10C-7FB95F039203}"/>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3F826C94-4776-FE56-CA53-43172C417290}"/>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3C9131EE-F9FF-A065-DC26-603A348E9B2B}"/>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11</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3870479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ED857-B426-EF92-DF46-F7B639D8EC99}"/>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54F44834-7508-03F0-D5A2-C1457E6E388C}"/>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D68AAE17-21ED-CFA9-3824-6D920B9DA7F8}"/>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D6E054C7-6C65-79E0-90D9-650505CE068E}"/>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12</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05053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06461-F20B-5561-81E6-72970B3D65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513124-AADC-3CC1-CD04-8EE40C4343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04C3DF-CAB3-6722-28D0-E6FFE0C6D5F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In forming BHs, some of the energy is released to the surrounding media, and it’s </a:t>
            </a:r>
            <a:r>
              <a:rPr lang="en-US" b="1" dirty="0" err="1"/>
              <a:t>paratmertized</a:t>
            </a:r>
            <a:r>
              <a:rPr lang="en-US" b="1" dirty="0"/>
              <a:t> with epsilon (</a:t>
            </a:r>
            <a:r>
              <a:rPr lang="en-US" b="1" dirty="0" err="1"/>
              <a:t>effiency</a:t>
            </a:r>
            <a:r>
              <a:rPr lang="en-US" b="1" dirty="0"/>
              <a:t> parameter)</a:t>
            </a:r>
          </a:p>
        </p:txBody>
      </p:sp>
      <p:sp>
        <p:nvSpPr>
          <p:cNvPr id="4" name="Slide Number Placeholder 3">
            <a:extLst>
              <a:ext uri="{FF2B5EF4-FFF2-40B4-BE49-F238E27FC236}">
                <a16:creationId xmlns:a16="http://schemas.microsoft.com/office/drawing/2014/main" id="{3989AF12-1C03-EE41-1482-69D2BAFA0332}"/>
              </a:ext>
            </a:extLst>
          </p:cNvPr>
          <p:cNvSpPr>
            <a:spLocks noGrp="1"/>
          </p:cNvSpPr>
          <p:nvPr>
            <p:ph type="sldNum" sz="quarter" idx="5"/>
          </p:nvPr>
        </p:nvSpPr>
        <p:spPr/>
        <p:txBody>
          <a:bodyPr/>
          <a:lstStyle/>
          <a:p>
            <a:fld id="{C7A8A7D9-C307-4271-8014-65AC28C77BE7}" type="slidenum">
              <a:rPr lang="en-US" smtClean="0"/>
              <a:t>13</a:t>
            </a:fld>
            <a:endParaRPr lang="en-US"/>
          </a:p>
        </p:txBody>
      </p:sp>
    </p:spTree>
    <p:extLst>
      <p:ext uri="{BB962C8B-B14F-4D97-AF65-F5344CB8AC3E}">
        <p14:creationId xmlns:p14="http://schemas.microsoft.com/office/powerpoint/2010/main" val="1018649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On small scales, sims have different </a:t>
            </a:r>
            <a:r>
              <a:rPr lang="en-US" b="1" dirty="0" err="1"/>
              <a:t>implmentations</a:t>
            </a:r>
            <a:r>
              <a:rPr lang="en-US" b="1" dirty="0"/>
              <a:t>, we are interested in the effects of the AGN feedback prescription on the matter distribution on Mpc scales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Fraction of the feedback is coupled to the baryons through </a:t>
            </a:r>
            <a:r>
              <a:rPr lang="en-US" b="1" dirty="0" err="1"/>
              <a:t>kinteitc</a:t>
            </a:r>
            <a:r>
              <a:rPr lang="en-US" b="1" dirty="0"/>
              <a:t>, or thermal injection.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Important is that this coupling is linked to the MPS suppression on large scales (virial radii) [</a:t>
            </a:r>
            <a:r>
              <a:rPr lang="en-US" b="1" dirty="0" err="1"/>
              <a:t>obne</a:t>
            </a:r>
            <a:r>
              <a:rPr lang="en-US" b="1" dirty="0"/>
              <a:t> relevant to cosmological analysis with </a:t>
            </a:r>
            <a:r>
              <a:rPr lang="en-US" b="1" dirty="0" err="1"/>
              <a:t>euclid</a:t>
            </a:r>
            <a:r>
              <a:rPr lang="en-US" b="1"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A relation is found between the gas displacement and MPS suppression </a:t>
            </a:r>
          </a:p>
        </p:txBody>
      </p:sp>
      <p:sp>
        <p:nvSpPr>
          <p:cNvPr id="4" name="Slide Number Placeholder 3"/>
          <p:cNvSpPr>
            <a:spLocks noGrp="1"/>
          </p:cNvSpPr>
          <p:nvPr>
            <p:ph type="sldNum" sz="quarter" idx="5"/>
          </p:nvPr>
        </p:nvSpPr>
        <p:spPr/>
        <p:txBody>
          <a:bodyPr/>
          <a:lstStyle/>
          <a:p>
            <a:fld id="{C7A8A7D9-C307-4271-8014-65AC28C77BE7}" type="slidenum">
              <a:rPr lang="en-US" smtClean="0"/>
              <a:t>14</a:t>
            </a:fld>
            <a:endParaRPr lang="en-US"/>
          </a:p>
        </p:txBody>
      </p:sp>
    </p:spTree>
    <p:extLst>
      <p:ext uri="{BB962C8B-B14F-4D97-AF65-F5344CB8AC3E}">
        <p14:creationId xmlns:p14="http://schemas.microsoft.com/office/powerpoint/2010/main" val="2198039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F2129-3242-7C8C-1F62-45BA18B013FB}"/>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9FDEC9E8-D3F4-6434-95E0-7BF165C71FCE}"/>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5FB95E79-07EA-240E-05E3-49160C5036C3}"/>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r>
              <a:rPr lang="en-US" sz="1800" b="0" strike="noStrike" spc="-1" dirty="0">
                <a:solidFill>
                  <a:srgbClr val="000000"/>
                </a:solidFill>
                <a:latin typeface="Arial"/>
              </a:rPr>
              <a:t>First explain the figure</a:t>
            </a:r>
            <a:br>
              <a:rPr lang="en-US" sz="1800" b="0" strike="noStrike" spc="-1" dirty="0">
                <a:solidFill>
                  <a:srgbClr val="000000"/>
                </a:solidFill>
                <a:latin typeface="Arial"/>
              </a:rPr>
            </a:br>
            <a:endParaRPr lang="en-US" sz="1800" b="0" strike="noStrike" spc="-1" dirty="0">
              <a:solidFill>
                <a:srgbClr val="000000"/>
              </a:solidFill>
              <a:latin typeface="Arial"/>
            </a:endParaRPr>
          </a:p>
          <a:p>
            <a:pPr marL="216000" indent="-216000">
              <a:buNone/>
            </a:pPr>
            <a:r>
              <a:rPr lang="en-US" sz="1800" b="0" strike="noStrike" spc="-1" dirty="0">
                <a:solidFill>
                  <a:srgbClr val="000000"/>
                </a:solidFill>
                <a:latin typeface="Arial"/>
              </a:rPr>
              <a:t>Plot </a:t>
            </a:r>
            <a:r>
              <a:rPr lang="en-US" sz="1800" b="0" strike="noStrike" spc="-1" dirty="0" err="1">
                <a:solidFill>
                  <a:srgbClr val="000000"/>
                </a:solidFill>
                <a:latin typeface="Arial"/>
              </a:rPr>
              <a:t>f_Gas_cosmic</a:t>
            </a: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0982DE16-C28D-80DF-E2EB-754E7D63EAED}"/>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15</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2205867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0725-133E-F1D1-BCCC-2E96ECAC3D15}"/>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3FCA0919-DF2F-49E8-428D-270733725056}"/>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587DF5B6-8871-502E-FDFA-F75681A153B2}"/>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r>
              <a:rPr lang="en-US" sz="1800" b="0" strike="noStrike" spc="-1" dirty="0">
                <a:solidFill>
                  <a:srgbClr val="000000"/>
                </a:solidFill>
                <a:latin typeface="Arial"/>
              </a:rPr>
              <a:t>First explain the figure</a:t>
            </a:r>
            <a:br>
              <a:rPr lang="en-US" sz="1800" b="0" strike="noStrike" spc="-1" dirty="0">
                <a:solidFill>
                  <a:srgbClr val="000000"/>
                </a:solidFill>
                <a:latin typeface="Arial"/>
              </a:rPr>
            </a:br>
            <a:endParaRPr lang="en-US" sz="1800" b="0" strike="noStrike" spc="-1" dirty="0">
              <a:solidFill>
                <a:srgbClr val="000000"/>
              </a:solidFill>
              <a:latin typeface="Arial"/>
            </a:endParaRPr>
          </a:p>
          <a:p>
            <a:pPr marL="216000" indent="-216000">
              <a:buNone/>
            </a:pPr>
            <a:r>
              <a:rPr lang="en-US" sz="1800" b="0" strike="noStrike" spc="-1" dirty="0">
                <a:solidFill>
                  <a:srgbClr val="000000"/>
                </a:solidFill>
                <a:latin typeface="Arial"/>
              </a:rPr>
              <a:t>Plot </a:t>
            </a:r>
            <a:r>
              <a:rPr lang="en-US" sz="1800" b="0" strike="noStrike" spc="-1" dirty="0" err="1">
                <a:solidFill>
                  <a:srgbClr val="000000"/>
                </a:solidFill>
                <a:latin typeface="Arial"/>
              </a:rPr>
              <a:t>f_Gas_cosmic</a:t>
            </a:r>
            <a:endParaRPr lang="en-US" sz="1800" b="0" strike="noStrike" spc="-1" dirty="0">
              <a:solidFill>
                <a:srgbClr val="000000"/>
              </a:solidFill>
              <a:latin typeface="Arial"/>
            </a:endParaRPr>
          </a:p>
          <a:p>
            <a:pPr marL="216000" indent="-216000">
              <a:buNone/>
            </a:pPr>
            <a:endParaRPr lang="en-US" sz="1800" b="0" strike="noStrike" spc="-1" dirty="0">
              <a:solidFill>
                <a:srgbClr val="000000"/>
              </a:solidFill>
              <a:latin typeface="Arial"/>
            </a:endParaRPr>
          </a:p>
          <a:p>
            <a:pPr marL="216000" indent="-216000">
              <a:buNone/>
            </a:pPr>
            <a:r>
              <a:rPr lang="en-US" sz="1800" b="0" strike="noStrike" spc="-1" dirty="0">
                <a:solidFill>
                  <a:srgbClr val="000000"/>
                </a:solidFill>
                <a:latin typeface="Arial"/>
              </a:rPr>
              <a:t>Values are well below the cosmic mean expectation </a:t>
            </a:r>
            <a:r>
              <a:rPr lang="en-US" sz="1800" b="0" strike="noStrike" spc="-1" dirty="0">
                <a:solidFill>
                  <a:srgbClr val="000000"/>
                </a:solidFill>
                <a:latin typeface="Arial"/>
                <a:sym typeface="Wingdings" panose="05000000000000000000" pitchFamily="2" charset="2"/>
              </a:rPr>
              <a:t> </a:t>
            </a:r>
            <a:r>
              <a:rPr lang="en-US" sz="1800" b="0" strike="noStrike" spc="-1" dirty="0" err="1">
                <a:solidFill>
                  <a:srgbClr val="000000"/>
                </a:solidFill>
                <a:latin typeface="Arial"/>
                <a:sym typeface="Wingdings" panose="05000000000000000000" pitchFamily="2" charset="2"/>
              </a:rPr>
              <a:t>signiature</a:t>
            </a:r>
            <a:r>
              <a:rPr lang="en-US" sz="1800" b="0" strike="noStrike" spc="-1" dirty="0">
                <a:solidFill>
                  <a:srgbClr val="000000"/>
                </a:solidFill>
                <a:latin typeface="Arial"/>
                <a:sym typeface="Wingdings" panose="05000000000000000000" pitchFamily="2" charset="2"/>
              </a:rPr>
              <a:t> of AGN feedback we are tracing it now to R200, people usually published up to only R500 + we have many more groups</a:t>
            </a: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F2AFE028-4B9B-881E-45C9-303F3BD52FDC}"/>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16</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853904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D2712-A502-AFB7-D1AE-B30E9E9DAE96}"/>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7AD72CD2-ABB7-4783-2883-F648AD0E4628}"/>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5AF624B8-C3C3-76FE-BD02-C304507647ED}"/>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3012AA78-785F-9A30-9793-CEA54769BA63}"/>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17</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37695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30509-25FA-22CD-B01F-89C16D8F1F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EA3F25-F974-D683-3D24-D3AFFD14C5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7273F1-7C7E-084B-4A14-8CD158EA2413}"/>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	</a:t>
            </a:r>
          </a:p>
        </p:txBody>
      </p:sp>
      <p:sp>
        <p:nvSpPr>
          <p:cNvPr id="4" name="Slide Number Placeholder 3">
            <a:extLst>
              <a:ext uri="{FF2B5EF4-FFF2-40B4-BE49-F238E27FC236}">
                <a16:creationId xmlns:a16="http://schemas.microsoft.com/office/drawing/2014/main" id="{3F89501E-A9DE-347F-C3E1-9DE4B535BAEA}"/>
              </a:ext>
            </a:extLst>
          </p:cNvPr>
          <p:cNvSpPr>
            <a:spLocks noGrp="1"/>
          </p:cNvSpPr>
          <p:nvPr>
            <p:ph type="sldNum" sz="quarter" idx="5"/>
          </p:nvPr>
        </p:nvSpPr>
        <p:spPr/>
        <p:txBody>
          <a:bodyPr/>
          <a:lstStyle/>
          <a:p>
            <a:fld id="{C7A8A7D9-C307-4271-8014-65AC28C77BE7}" type="slidenum">
              <a:rPr lang="en-US" smtClean="0"/>
              <a:t>18</a:t>
            </a:fld>
            <a:endParaRPr lang="en-US"/>
          </a:p>
        </p:txBody>
      </p:sp>
    </p:spTree>
    <p:extLst>
      <p:ext uri="{BB962C8B-B14F-4D97-AF65-F5344CB8AC3E}">
        <p14:creationId xmlns:p14="http://schemas.microsoft.com/office/powerpoint/2010/main" val="933635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this is the outline of my talk today. Firstly, I’m going to talk about how galaxy groups can provide unique insights into many physical processes and phenomena in our Universe. </a:t>
            </a:r>
          </a:p>
          <a:p>
            <a:endParaRPr lang="en-US" dirty="0"/>
          </a:p>
          <a:p>
            <a:r>
              <a:rPr lang="en-US" dirty="0"/>
              <a:t>Then I’m going to introduce AXES-2MRS, which consists of two parts. </a:t>
            </a:r>
          </a:p>
          <a:p>
            <a:endParaRPr lang="en-US" dirty="0"/>
          </a:p>
          <a:p>
            <a:r>
              <a:rPr lang="en-US" dirty="0"/>
              <a:t>After that, AXES-2MRS is a relatively large catalog with more than 500 galaxy groups, of which, we have selected a smaller subsample observed by XMM-Newton, and studied its detailed properties such as:</a:t>
            </a:r>
          </a:p>
          <a:p>
            <a:endParaRPr lang="en-US" dirty="0"/>
          </a:p>
          <a:p>
            <a:r>
              <a:rPr lang="en-US" dirty="0"/>
              <a:t>Then I’m going to show the scaling relations that I constructed between the optical </a:t>
            </a:r>
            <a:r>
              <a:rPr lang="en-US" dirty="0" err="1"/>
              <a:t>Vdisp</a:t>
            </a:r>
            <a:r>
              <a:rPr lang="en-US" dirty="0"/>
              <a:t> and the X-ray properties  </a:t>
            </a:r>
          </a:p>
          <a:p>
            <a:endParaRPr lang="en-US" dirty="0"/>
          </a:p>
          <a:p>
            <a:r>
              <a:rPr lang="en-US" dirty="0"/>
              <a:t>Finally, I’ll present a primer on AXES-2MRS-eROSITA, which is a subsample of AXES-2MRS observed by </a:t>
            </a:r>
            <a:r>
              <a:rPr lang="en-US" dirty="0" err="1"/>
              <a:t>eROSITA</a:t>
            </a:r>
            <a:r>
              <a:rPr lang="en-US" dirty="0"/>
              <a:t>, and talk about the perspectives of studying the baryon lifting with it.</a:t>
            </a:r>
          </a:p>
        </p:txBody>
      </p:sp>
      <p:sp>
        <p:nvSpPr>
          <p:cNvPr id="4" name="Slide Number Placeholder 3"/>
          <p:cNvSpPr>
            <a:spLocks noGrp="1"/>
          </p:cNvSpPr>
          <p:nvPr>
            <p:ph type="sldNum" sz="quarter" idx="5"/>
          </p:nvPr>
        </p:nvSpPr>
        <p:spPr/>
        <p:txBody>
          <a:bodyPr/>
          <a:lstStyle/>
          <a:p>
            <a:fld id="{C7A8A7D9-C307-4271-8014-65AC28C77BE7}" type="slidenum">
              <a:rPr lang="en-US" smtClean="0"/>
              <a:t>19</a:t>
            </a:fld>
            <a:endParaRPr lang="en-US"/>
          </a:p>
        </p:txBody>
      </p:sp>
    </p:spTree>
    <p:extLst>
      <p:ext uri="{BB962C8B-B14F-4D97-AF65-F5344CB8AC3E}">
        <p14:creationId xmlns:p14="http://schemas.microsoft.com/office/powerpoint/2010/main" val="296519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F5A93-8E45-4BB3-CE1A-62C51A248E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9A3D9C-8541-B584-1F8A-21D45F1398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A6C4E2-3E04-8D2B-5778-75DC1A5F597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On small scales, sims have different </a:t>
            </a:r>
            <a:r>
              <a:rPr lang="en-US" b="1" dirty="0" err="1"/>
              <a:t>implmentations</a:t>
            </a:r>
            <a:r>
              <a:rPr lang="en-US" b="1" dirty="0"/>
              <a:t>, we are interested in the effects of the AGN feedback prescription on the matter distribution on Mpc scales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Looking at the available energy from the BH growth</a:t>
            </a:r>
            <a:r>
              <a:rPr lang="en-US" b="1" dirty="0">
                <a:sym typeface="Wingdings" panose="05000000000000000000" pitchFamily="2" charset="2"/>
              </a:rPr>
              <a:t> much energy is available for groups than clusters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sym typeface="Wingdings" panose="05000000000000000000" pitchFamily="2" charset="2"/>
              </a:rPr>
              <a:t>Ppl use hydro-sims to model this AGN feedback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sym typeface="Wingdings" panose="05000000000000000000" pitchFamily="2" charset="2"/>
              </a:rPr>
              <a:t>They found a link between that </a:t>
            </a:r>
            <a:r>
              <a:rPr lang="en-US" b="1" dirty="0" err="1">
                <a:sym typeface="Wingdings" panose="05000000000000000000" pitchFamily="2" charset="2"/>
              </a:rPr>
              <a:t>aGN</a:t>
            </a:r>
            <a:r>
              <a:rPr lang="en-US" b="1" dirty="0">
                <a:sym typeface="Wingdings" panose="05000000000000000000" pitchFamily="2" charset="2"/>
              </a:rPr>
              <a:t> feedback process of lifting of gas to large-scales and the MPS suppression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sym typeface="Wingdings" panose="05000000000000000000" pitchFamily="2" charset="2"/>
              </a:rPr>
              <a:t>The better we constrain the green bar  the better we can constrain the suppression of the MPS </a:t>
            </a: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p:txBody>
      </p:sp>
      <p:sp>
        <p:nvSpPr>
          <p:cNvPr id="4" name="Slide Number Placeholder 3">
            <a:extLst>
              <a:ext uri="{FF2B5EF4-FFF2-40B4-BE49-F238E27FC236}">
                <a16:creationId xmlns:a16="http://schemas.microsoft.com/office/drawing/2014/main" id="{2E55EA9B-F228-A130-9246-6ADA69005F0A}"/>
              </a:ext>
            </a:extLst>
          </p:cNvPr>
          <p:cNvSpPr>
            <a:spLocks noGrp="1"/>
          </p:cNvSpPr>
          <p:nvPr>
            <p:ph type="sldNum" sz="quarter" idx="5"/>
          </p:nvPr>
        </p:nvSpPr>
        <p:spPr/>
        <p:txBody>
          <a:bodyPr/>
          <a:lstStyle/>
          <a:p>
            <a:fld id="{C7A8A7D9-C307-4271-8014-65AC28C77BE7}" type="slidenum">
              <a:rPr lang="en-US" smtClean="0"/>
              <a:t>2</a:t>
            </a:fld>
            <a:endParaRPr lang="en-US"/>
          </a:p>
        </p:txBody>
      </p:sp>
    </p:spTree>
    <p:extLst>
      <p:ext uri="{BB962C8B-B14F-4D97-AF65-F5344CB8AC3E}">
        <p14:creationId xmlns:p14="http://schemas.microsoft.com/office/powerpoint/2010/main" val="3349157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PlaceHolder 1"/>
          <p:cNvSpPr>
            <a:spLocks noGrp="1" noRot="1" noChangeAspect="1"/>
          </p:cNvSpPr>
          <p:nvPr>
            <p:ph type="sldImg"/>
          </p:nvPr>
        </p:nvSpPr>
        <p:spPr>
          <a:xfrm>
            <a:off x="685800" y="1143000"/>
            <a:ext cx="5486400" cy="3086100"/>
          </a:xfrm>
          <a:prstGeom prst="rect">
            <a:avLst/>
          </a:prstGeom>
          <a:ln w="0">
            <a:noFill/>
          </a:ln>
        </p:spPr>
      </p:sp>
      <p:sp>
        <p:nvSpPr>
          <p:cNvPr id="164" name="PlaceHolder 2"/>
          <p:cNvSpPr>
            <a:spLocks noGrp="1"/>
          </p:cNvSpPr>
          <p:nvPr>
            <p:ph type="body"/>
          </p:nvPr>
        </p:nvSpPr>
        <p:spPr>
          <a:xfrm>
            <a:off x="685800" y="4400640"/>
            <a:ext cx="5485680" cy="359964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165" name="PlaceHolder 3"/>
          <p:cNvSpPr>
            <a:spLocks noGrp="1"/>
          </p:cNvSpPr>
          <p:nvPr>
            <p:ph type="sldNum" idx="45"/>
          </p:nvPr>
        </p:nvSpPr>
        <p:spPr>
          <a:xfrm>
            <a:off x="3884760" y="8685360"/>
            <a:ext cx="2971080" cy="45792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EBB5F808-10ED-46E0-B0A7-98D582F195F9}" type="slidenum">
              <a:rPr lang="en-US" sz="1200" b="0" strike="noStrike" spc="-1">
                <a:solidFill>
                  <a:srgbClr val="000000"/>
                </a:solidFill>
                <a:latin typeface="Times New Roman"/>
              </a:rPr>
              <a:t>20</a:t>
            </a:fld>
            <a:endParaRPr lang="en-GB" sz="1200" b="0" strike="noStrike" spc="-1">
              <a:solidFill>
                <a:srgbClr val="000000"/>
              </a:solidFill>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6CD2C-D909-7841-416D-3B99AD4306AD}"/>
            </a:ext>
          </a:extLst>
        </p:cNvPr>
        <p:cNvGrpSpPr/>
        <p:nvPr/>
      </p:nvGrpSpPr>
      <p:grpSpPr>
        <a:xfrm>
          <a:off x="0" y="0"/>
          <a:ext cx="0" cy="0"/>
          <a:chOff x="0" y="0"/>
          <a:chExt cx="0" cy="0"/>
        </a:xfrm>
      </p:grpSpPr>
      <p:sp>
        <p:nvSpPr>
          <p:cNvPr id="163" name="PlaceHolder 1">
            <a:extLst>
              <a:ext uri="{FF2B5EF4-FFF2-40B4-BE49-F238E27FC236}">
                <a16:creationId xmlns:a16="http://schemas.microsoft.com/office/drawing/2014/main" id="{5C9BD232-B04A-786E-B299-3DF55DEE5E9D}"/>
              </a:ext>
            </a:extLst>
          </p:cNvPr>
          <p:cNvSpPr>
            <a:spLocks noGrp="1" noRot="1" noChangeAspect="1"/>
          </p:cNvSpPr>
          <p:nvPr>
            <p:ph type="sldImg"/>
          </p:nvPr>
        </p:nvSpPr>
        <p:spPr>
          <a:xfrm>
            <a:off x="685800" y="1143000"/>
            <a:ext cx="5486400" cy="3086100"/>
          </a:xfrm>
          <a:prstGeom prst="rect">
            <a:avLst/>
          </a:prstGeom>
          <a:ln w="0">
            <a:noFill/>
          </a:ln>
        </p:spPr>
      </p:sp>
      <p:sp>
        <p:nvSpPr>
          <p:cNvPr id="164" name="PlaceHolder 2">
            <a:extLst>
              <a:ext uri="{FF2B5EF4-FFF2-40B4-BE49-F238E27FC236}">
                <a16:creationId xmlns:a16="http://schemas.microsoft.com/office/drawing/2014/main" id="{A029C4D1-B81F-D9CB-9D69-5D22D0C96B1D}"/>
              </a:ext>
            </a:extLst>
          </p:cNvPr>
          <p:cNvSpPr>
            <a:spLocks noGrp="1"/>
          </p:cNvSpPr>
          <p:nvPr>
            <p:ph type="body"/>
          </p:nvPr>
        </p:nvSpPr>
        <p:spPr>
          <a:xfrm>
            <a:off x="685800" y="4400640"/>
            <a:ext cx="5485680" cy="359964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165" name="PlaceHolder 3">
            <a:extLst>
              <a:ext uri="{FF2B5EF4-FFF2-40B4-BE49-F238E27FC236}">
                <a16:creationId xmlns:a16="http://schemas.microsoft.com/office/drawing/2014/main" id="{5E04EBFE-FB0F-D197-690E-886D6FD85F73}"/>
              </a:ext>
            </a:extLst>
          </p:cNvPr>
          <p:cNvSpPr>
            <a:spLocks noGrp="1"/>
          </p:cNvSpPr>
          <p:nvPr>
            <p:ph type="sldNum" idx="45"/>
          </p:nvPr>
        </p:nvSpPr>
        <p:spPr>
          <a:xfrm>
            <a:off x="3884760" y="8685360"/>
            <a:ext cx="2971080" cy="45792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EBB5F808-10ED-46E0-B0A7-98D582F195F9}" type="slidenum">
              <a:rPr lang="en-US" sz="1200" b="0" strike="noStrike" spc="-1">
                <a:solidFill>
                  <a:srgbClr val="000000"/>
                </a:solidFill>
                <a:latin typeface="Times New Roman"/>
              </a:rPr>
              <a:t>21</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3639643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B4A17-6633-C2A8-CA17-79A21CC8ABB2}"/>
            </a:ext>
          </a:extLst>
        </p:cNvPr>
        <p:cNvGrpSpPr/>
        <p:nvPr/>
      </p:nvGrpSpPr>
      <p:grpSpPr>
        <a:xfrm>
          <a:off x="0" y="0"/>
          <a:ext cx="0" cy="0"/>
          <a:chOff x="0" y="0"/>
          <a:chExt cx="0" cy="0"/>
        </a:xfrm>
      </p:grpSpPr>
      <p:sp>
        <p:nvSpPr>
          <p:cNvPr id="163" name="PlaceHolder 1">
            <a:extLst>
              <a:ext uri="{FF2B5EF4-FFF2-40B4-BE49-F238E27FC236}">
                <a16:creationId xmlns:a16="http://schemas.microsoft.com/office/drawing/2014/main" id="{A7767DC0-310F-59BB-4F97-CF1618AB2EEB}"/>
              </a:ext>
            </a:extLst>
          </p:cNvPr>
          <p:cNvSpPr>
            <a:spLocks noGrp="1" noRot="1" noChangeAspect="1"/>
          </p:cNvSpPr>
          <p:nvPr>
            <p:ph type="sldImg"/>
          </p:nvPr>
        </p:nvSpPr>
        <p:spPr>
          <a:xfrm>
            <a:off x="685800" y="1143000"/>
            <a:ext cx="5486400" cy="3086100"/>
          </a:xfrm>
          <a:prstGeom prst="rect">
            <a:avLst/>
          </a:prstGeom>
          <a:ln w="0">
            <a:noFill/>
          </a:ln>
        </p:spPr>
      </p:sp>
      <p:sp>
        <p:nvSpPr>
          <p:cNvPr id="164" name="PlaceHolder 2">
            <a:extLst>
              <a:ext uri="{FF2B5EF4-FFF2-40B4-BE49-F238E27FC236}">
                <a16:creationId xmlns:a16="http://schemas.microsoft.com/office/drawing/2014/main" id="{64517767-DDA5-ACBF-0559-B213DA0889D6}"/>
              </a:ext>
            </a:extLst>
          </p:cNvPr>
          <p:cNvSpPr>
            <a:spLocks noGrp="1"/>
          </p:cNvSpPr>
          <p:nvPr>
            <p:ph type="body"/>
          </p:nvPr>
        </p:nvSpPr>
        <p:spPr>
          <a:xfrm>
            <a:off x="685800" y="4400640"/>
            <a:ext cx="5485680" cy="359964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165" name="PlaceHolder 3">
            <a:extLst>
              <a:ext uri="{FF2B5EF4-FFF2-40B4-BE49-F238E27FC236}">
                <a16:creationId xmlns:a16="http://schemas.microsoft.com/office/drawing/2014/main" id="{7A949981-0664-AEC4-A391-DDD75F6CEE76}"/>
              </a:ext>
            </a:extLst>
          </p:cNvPr>
          <p:cNvSpPr>
            <a:spLocks noGrp="1"/>
          </p:cNvSpPr>
          <p:nvPr>
            <p:ph type="sldNum" idx="45"/>
          </p:nvPr>
        </p:nvSpPr>
        <p:spPr>
          <a:xfrm>
            <a:off x="3884760" y="8685360"/>
            <a:ext cx="2971080" cy="45792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EBB5F808-10ED-46E0-B0A7-98D582F195F9}" type="slidenum">
              <a:rPr lang="en-US" sz="1200" b="0" strike="noStrike" spc="-1">
                <a:solidFill>
                  <a:srgbClr val="000000"/>
                </a:solidFill>
                <a:latin typeface="Times New Roman"/>
              </a:rPr>
              <a:t>22</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2245253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44EAC-C90A-D235-DEBE-BB2EC8A8AEA2}"/>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DEE67010-BD71-4BBE-EA66-ABEEE133DC64}"/>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5128A4F9-C5C0-5685-896B-554790A32C26}"/>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60279D0D-7EB8-85C2-B075-4E6B941435D1}"/>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23</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522100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34D42D-3336-42A8-28FB-A25739CEBC14}"/>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846CFD5A-8D81-CC5E-C739-73E0E3FD14F2}"/>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44432814-17C1-41DE-873A-3158885A828F}"/>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1D8F282D-E1C9-CDF1-B52E-DD0853B76F61}"/>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24</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3149131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2CFF1-7ED0-20F0-773C-6130DC793765}"/>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E8951B5C-34DE-7ACE-E4CB-BF3E097026EC}"/>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CE14BB3A-527D-7E54-8D59-96C1A29E65FA}"/>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7418ED8A-DF16-DE6C-3117-C30AC76C7BE2}"/>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25</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2952542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51221-5B5F-DED1-B606-CDFE8102EA02}"/>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773D6AA7-CDEA-1345-1D45-A82D209A4854}"/>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4BB0C219-A551-28C2-0BDF-33CCE592BE7F}"/>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1F7FE296-B48E-A72E-C840-E67542DE800D}"/>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26</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204859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	</a:t>
            </a:r>
          </a:p>
        </p:txBody>
      </p:sp>
      <p:sp>
        <p:nvSpPr>
          <p:cNvPr id="4" name="Slide Number Placeholder 3"/>
          <p:cNvSpPr>
            <a:spLocks noGrp="1"/>
          </p:cNvSpPr>
          <p:nvPr>
            <p:ph type="sldNum" sz="quarter" idx="5"/>
          </p:nvPr>
        </p:nvSpPr>
        <p:spPr/>
        <p:txBody>
          <a:bodyPr/>
          <a:lstStyle/>
          <a:p>
            <a:fld id="{C7A8A7D9-C307-4271-8014-65AC28C77BE7}" type="slidenum">
              <a:rPr lang="en-US" smtClean="0"/>
              <a:t>3</a:t>
            </a:fld>
            <a:endParaRPr lang="en-US"/>
          </a:p>
        </p:txBody>
      </p:sp>
    </p:spTree>
    <p:extLst>
      <p:ext uri="{BB962C8B-B14F-4D97-AF65-F5344CB8AC3E}">
        <p14:creationId xmlns:p14="http://schemas.microsoft.com/office/powerpoint/2010/main" val="3326061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42218-6E9F-5CF7-047A-50651309996B}"/>
            </a:ext>
          </a:extLst>
        </p:cNvPr>
        <p:cNvGrpSpPr/>
        <p:nvPr/>
      </p:nvGrpSpPr>
      <p:grpSpPr>
        <a:xfrm>
          <a:off x="0" y="0"/>
          <a:ext cx="0" cy="0"/>
          <a:chOff x="0" y="0"/>
          <a:chExt cx="0" cy="0"/>
        </a:xfrm>
      </p:grpSpPr>
      <p:sp>
        <p:nvSpPr>
          <p:cNvPr id="163" name="PlaceHolder 1">
            <a:extLst>
              <a:ext uri="{FF2B5EF4-FFF2-40B4-BE49-F238E27FC236}">
                <a16:creationId xmlns:a16="http://schemas.microsoft.com/office/drawing/2014/main" id="{2D837F14-7A99-8254-4980-C4DE36C55C0F}"/>
              </a:ext>
            </a:extLst>
          </p:cNvPr>
          <p:cNvSpPr>
            <a:spLocks noGrp="1" noRot="1" noChangeAspect="1"/>
          </p:cNvSpPr>
          <p:nvPr>
            <p:ph type="sldImg"/>
          </p:nvPr>
        </p:nvSpPr>
        <p:spPr>
          <a:xfrm>
            <a:off x="685800" y="1143000"/>
            <a:ext cx="5486400" cy="3086100"/>
          </a:xfrm>
          <a:prstGeom prst="rect">
            <a:avLst/>
          </a:prstGeom>
          <a:ln w="0">
            <a:noFill/>
          </a:ln>
        </p:spPr>
      </p:sp>
      <p:sp>
        <p:nvSpPr>
          <p:cNvPr id="164" name="PlaceHolder 2">
            <a:extLst>
              <a:ext uri="{FF2B5EF4-FFF2-40B4-BE49-F238E27FC236}">
                <a16:creationId xmlns:a16="http://schemas.microsoft.com/office/drawing/2014/main" id="{22B5BF24-8C6B-3DF5-9E53-9ED9609EB778}"/>
              </a:ext>
            </a:extLst>
          </p:cNvPr>
          <p:cNvSpPr>
            <a:spLocks noGrp="1"/>
          </p:cNvSpPr>
          <p:nvPr>
            <p:ph type="body"/>
          </p:nvPr>
        </p:nvSpPr>
        <p:spPr>
          <a:xfrm>
            <a:off x="685800" y="4400640"/>
            <a:ext cx="5485680" cy="3599640"/>
          </a:xfrm>
          <a:prstGeom prst="rect">
            <a:avLst/>
          </a:prstGeom>
          <a:noFill/>
          <a:ln w="0">
            <a:noFill/>
          </a:ln>
        </p:spPr>
        <p:txBody>
          <a:bodyPr lIns="91440" tIns="45720" rIns="91440" bIns="45720" anchor="t">
            <a:noAutofit/>
          </a:bodyPr>
          <a:lstStyle/>
          <a:p>
            <a:pPr marL="216000" indent="-216000">
              <a:buNone/>
            </a:pPr>
            <a:r>
              <a:rPr lang="en-US" sz="1800" b="0" strike="noStrike" spc="-1" dirty="0">
                <a:solidFill>
                  <a:srgbClr val="000000"/>
                </a:solidFill>
                <a:latin typeface="Arial"/>
              </a:rPr>
              <a:t>MHD associates the X-ray contours to the projected positions of the galaxies in galaxy groups using a distance metric (MHD) and a certain threshold of the median distances of 50% of contour points.</a:t>
            </a:r>
          </a:p>
          <a:p>
            <a:pPr marL="216000" indent="-216000">
              <a:buNone/>
            </a:pPr>
            <a:endParaRPr lang="en-US" sz="1800" b="0" strike="noStrike" spc="-1" dirty="0">
              <a:solidFill>
                <a:srgbClr val="000000"/>
              </a:solidFill>
              <a:latin typeface="Arial"/>
            </a:endParaRPr>
          </a:p>
          <a:p>
            <a:pPr marL="216000" indent="-216000">
              <a:buNone/>
            </a:pPr>
            <a:r>
              <a:rPr lang="en-US" sz="1800" b="0" strike="noStrike" spc="-1" dirty="0">
                <a:solidFill>
                  <a:srgbClr val="000000"/>
                </a:solidFill>
                <a:latin typeface="Arial"/>
              </a:rPr>
              <a:t>Dynamical virial masses [</a:t>
            </a:r>
            <a:r>
              <a:rPr lang="en-US" sz="1800" b="0" strike="noStrike" spc="-1" dirty="0" err="1">
                <a:solidFill>
                  <a:srgbClr val="000000"/>
                </a:solidFill>
                <a:latin typeface="Arial"/>
              </a:rPr>
              <a:t>logM</a:t>
            </a:r>
            <a:r>
              <a:rPr lang="en-US" sz="1800" b="0" strike="noStrike" spc="-1" dirty="0">
                <a:solidFill>
                  <a:srgbClr val="000000"/>
                </a:solidFill>
                <a:latin typeface="Arial"/>
              </a:rPr>
              <a:t> = 13-14]</a:t>
            </a:r>
            <a:r>
              <a:rPr lang="en-US" sz="1800" b="0" strike="noStrike" spc="-1" dirty="0">
                <a:solidFill>
                  <a:srgbClr val="000000"/>
                </a:solidFill>
                <a:latin typeface="Arial"/>
                <a:sym typeface="Wingdings" panose="05000000000000000000" pitchFamily="2" charset="2"/>
              </a:rPr>
              <a:t> galaxy groups. Above that  clusters</a:t>
            </a:r>
          </a:p>
          <a:p>
            <a:pPr marL="216000" indent="-216000">
              <a:buNone/>
            </a:pPr>
            <a:endParaRPr lang="en-US" sz="1800" b="0" strike="noStrike" spc="-1" dirty="0">
              <a:solidFill>
                <a:srgbClr val="000000"/>
              </a:solidFill>
              <a:latin typeface="Arial"/>
              <a:sym typeface="Wingdings" panose="05000000000000000000" pitchFamily="2" charset="2"/>
            </a:endParaRPr>
          </a:p>
          <a:p>
            <a:pPr marL="216000" indent="-216000">
              <a:buNone/>
            </a:pPr>
            <a:r>
              <a:rPr lang="en-US" sz="1800" b="0" strike="noStrike" spc="-1" dirty="0">
                <a:solidFill>
                  <a:srgbClr val="000000"/>
                </a:solidFill>
                <a:latin typeface="Arial"/>
                <a:sym typeface="Wingdings" panose="05000000000000000000" pitchFamily="2" charset="2"/>
              </a:rPr>
              <a:t>Some groups are located in areas of enhanced bkg., some of them are outside the DE consortium.,, </a:t>
            </a:r>
            <a:r>
              <a:rPr lang="en-US" sz="1800" b="0" strike="noStrike" spc="-1" dirty="0" err="1">
                <a:solidFill>
                  <a:srgbClr val="000000"/>
                </a:solidFill>
                <a:latin typeface="Arial"/>
                <a:sym typeface="Wingdings" panose="05000000000000000000" pitchFamily="2" charset="2"/>
              </a:rPr>
              <a:t>etc</a:t>
            </a:r>
            <a:endParaRPr lang="en-GB" sz="1800" b="0" strike="noStrike" spc="-1" dirty="0">
              <a:solidFill>
                <a:srgbClr val="000000"/>
              </a:solidFill>
              <a:latin typeface="Arial"/>
            </a:endParaRPr>
          </a:p>
        </p:txBody>
      </p:sp>
      <p:sp>
        <p:nvSpPr>
          <p:cNvPr id="165" name="PlaceHolder 3">
            <a:extLst>
              <a:ext uri="{FF2B5EF4-FFF2-40B4-BE49-F238E27FC236}">
                <a16:creationId xmlns:a16="http://schemas.microsoft.com/office/drawing/2014/main" id="{C94F0461-D66E-EAF2-D8B8-540F83B35909}"/>
              </a:ext>
            </a:extLst>
          </p:cNvPr>
          <p:cNvSpPr>
            <a:spLocks noGrp="1"/>
          </p:cNvSpPr>
          <p:nvPr>
            <p:ph type="sldNum" idx="45"/>
          </p:nvPr>
        </p:nvSpPr>
        <p:spPr>
          <a:xfrm>
            <a:off x="3884760" y="8685360"/>
            <a:ext cx="2971080" cy="45792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EBB5F808-10ED-46E0-B0A7-98D582F195F9}" type="slidenum">
              <a:rPr lang="en-US" sz="1200" b="0" strike="noStrike" spc="-1">
                <a:solidFill>
                  <a:srgbClr val="000000"/>
                </a:solidFill>
                <a:latin typeface="Times New Roman"/>
              </a:rPr>
              <a:t>4</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284643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PlaceHolder 1"/>
          <p:cNvSpPr>
            <a:spLocks noGrp="1" noRot="1" noChangeAspect="1"/>
          </p:cNvSpPr>
          <p:nvPr>
            <p:ph type="sldImg"/>
          </p:nvPr>
        </p:nvSpPr>
        <p:spPr>
          <a:xfrm>
            <a:off x="685800" y="1143000"/>
            <a:ext cx="5486400" cy="3086100"/>
          </a:xfrm>
          <a:prstGeom prst="rect">
            <a:avLst/>
          </a:prstGeom>
          <a:ln w="0">
            <a:noFill/>
          </a:ln>
        </p:spPr>
      </p:sp>
      <p:sp>
        <p:nvSpPr>
          <p:cNvPr id="167" name="PlaceHolder 2"/>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r>
              <a:rPr lang="en-US" sz="1800" b="0" strike="noStrike" spc="-1" dirty="0">
                <a:solidFill>
                  <a:srgbClr val="000000"/>
                </a:solidFill>
                <a:latin typeface="Arial"/>
              </a:rPr>
              <a:t>We see a large-scale component of the emission and also point sources which are mostly AGNs, and we exclude in the extraction.</a:t>
            </a:r>
          </a:p>
          <a:p>
            <a:pPr marL="216000" indent="-216000">
              <a:buNone/>
            </a:pPr>
            <a:endParaRPr lang="en-US" sz="1800" b="0" strike="noStrike" spc="-1" dirty="0">
              <a:solidFill>
                <a:srgbClr val="000000"/>
              </a:solidFill>
              <a:latin typeface="Arial"/>
            </a:endParaRPr>
          </a:p>
          <a:p>
            <a:pPr marL="216000" indent="-216000">
              <a:buNone/>
            </a:pPr>
            <a:r>
              <a:rPr lang="en-US" sz="1800" b="0" strike="noStrike" spc="-1" dirty="0">
                <a:solidFill>
                  <a:srgbClr val="000000"/>
                </a:solidFill>
                <a:latin typeface="Arial"/>
              </a:rPr>
              <a:t>Our noise is your main data</a:t>
            </a:r>
            <a:endParaRPr lang="en-GB" sz="1800" b="0" strike="noStrike" spc="-1" dirty="0">
              <a:solidFill>
                <a:srgbClr val="000000"/>
              </a:solidFill>
              <a:latin typeface="Arial"/>
            </a:endParaRPr>
          </a:p>
        </p:txBody>
      </p:sp>
      <p:sp>
        <p:nvSpPr>
          <p:cNvPr id="168" name="PlaceHolder 3"/>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5</a:t>
            </a:fld>
            <a:endParaRPr lang="en-GB" sz="1200" b="0" strike="noStrike" spc="-1">
              <a:solidFill>
                <a:srgbClr val="000000"/>
              </a:solid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CD775-55EE-050B-1BD0-441761A1401A}"/>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D24B0373-635B-16C1-CDF4-061D543FA2F0}"/>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C087534A-0E9F-4B9A-F9B9-C92B7614DE68}"/>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1BB21A78-BEFA-03B4-AD45-382AB1A4D284}"/>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6</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3876515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65ED6-EBFF-0D1C-7D63-5ADFC2D0475A}"/>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44650FC7-07DB-9CEB-60B6-FF0906F33061}"/>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9FDDABB7-D777-BC5A-598C-21AC8C30A2E5}"/>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16D21016-90EC-EFA9-EE01-03FF2B2AB80B}"/>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7</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1797820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62968-F10F-A838-8666-A197C1391C52}"/>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AFDC2887-7ECA-551D-E571-A6482A36FE63}"/>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2F945B9E-97BF-4277-6DBB-B1F99B09A4F9}"/>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24BF89C5-81D8-14D7-0084-2712A24E8332}"/>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8</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73604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A61AC-C715-8F68-B0AF-DBB22F6BFE33}"/>
            </a:ext>
          </a:extLst>
        </p:cNvPr>
        <p:cNvGrpSpPr/>
        <p:nvPr/>
      </p:nvGrpSpPr>
      <p:grpSpPr>
        <a:xfrm>
          <a:off x="0" y="0"/>
          <a:ext cx="0" cy="0"/>
          <a:chOff x="0" y="0"/>
          <a:chExt cx="0" cy="0"/>
        </a:xfrm>
      </p:grpSpPr>
      <p:sp>
        <p:nvSpPr>
          <p:cNvPr id="166" name="PlaceHolder 1">
            <a:extLst>
              <a:ext uri="{FF2B5EF4-FFF2-40B4-BE49-F238E27FC236}">
                <a16:creationId xmlns:a16="http://schemas.microsoft.com/office/drawing/2014/main" id="{90E3ABF6-2810-6F6D-FBDF-636606EB63D8}"/>
              </a:ext>
            </a:extLst>
          </p:cNvPr>
          <p:cNvSpPr>
            <a:spLocks noGrp="1" noRot="1" noChangeAspect="1"/>
          </p:cNvSpPr>
          <p:nvPr>
            <p:ph type="sldImg"/>
          </p:nvPr>
        </p:nvSpPr>
        <p:spPr>
          <a:xfrm>
            <a:off x="685800" y="1143000"/>
            <a:ext cx="5486400" cy="3086100"/>
          </a:xfrm>
          <a:prstGeom prst="rect">
            <a:avLst/>
          </a:prstGeom>
          <a:ln w="0">
            <a:noFill/>
          </a:ln>
        </p:spPr>
      </p:sp>
      <p:sp>
        <p:nvSpPr>
          <p:cNvPr id="167" name="PlaceHolder 2">
            <a:extLst>
              <a:ext uri="{FF2B5EF4-FFF2-40B4-BE49-F238E27FC236}">
                <a16:creationId xmlns:a16="http://schemas.microsoft.com/office/drawing/2014/main" id="{9AF4078E-875B-E32C-F450-3A8EAA9F7F52}"/>
              </a:ext>
            </a:extLst>
          </p:cNvPr>
          <p:cNvSpPr>
            <a:spLocks noGrp="1"/>
          </p:cNvSpPr>
          <p:nvPr>
            <p:ph type="body"/>
          </p:nvPr>
        </p:nvSpPr>
        <p:spPr>
          <a:xfrm>
            <a:off x="685800" y="4400640"/>
            <a:ext cx="5485320" cy="3599280"/>
          </a:xfrm>
          <a:prstGeom prst="rect">
            <a:avLst/>
          </a:prstGeom>
          <a:noFill/>
          <a:ln w="0">
            <a:noFill/>
          </a:ln>
        </p:spPr>
        <p:txBody>
          <a:bodyPr lIns="91440" tIns="45720" rIns="91440" bIns="45720" anchor="t">
            <a:noAutofit/>
          </a:bodyPr>
          <a:lstStyle/>
          <a:p>
            <a:pPr marL="216000" indent="-216000">
              <a:buNone/>
            </a:pPr>
            <a:endParaRPr lang="en-GB" sz="1800" b="0" strike="noStrike" spc="-1" dirty="0">
              <a:solidFill>
                <a:srgbClr val="000000"/>
              </a:solidFill>
              <a:latin typeface="Arial"/>
            </a:endParaRPr>
          </a:p>
        </p:txBody>
      </p:sp>
      <p:sp>
        <p:nvSpPr>
          <p:cNvPr id="168" name="PlaceHolder 3">
            <a:extLst>
              <a:ext uri="{FF2B5EF4-FFF2-40B4-BE49-F238E27FC236}">
                <a16:creationId xmlns:a16="http://schemas.microsoft.com/office/drawing/2014/main" id="{DD59DE2A-7D50-6F37-7B26-C7FBCD0A0DD3}"/>
              </a:ext>
            </a:extLst>
          </p:cNvPr>
          <p:cNvSpPr>
            <a:spLocks noGrp="1"/>
          </p:cNvSpPr>
          <p:nvPr>
            <p:ph type="sldNum" idx="46"/>
          </p:nvPr>
        </p:nvSpPr>
        <p:spPr>
          <a:xfrm>
            <a:off x="3884760" y="8685360"/>
            <a:ext cx="2970720" cy="457560"/>
          </a:xfrm>
          <a:prstGeom prst="rect">
            <a:avLst/>
          </a:prstGeom>
          <a:noFill/>
          <a:ln w="0">
            <a:noFill/>
          </a:ln>
        </p:spPr>
        <p:txBody>
          <a:bodyPr lIns="91440" tIns="45720" rIns="91440" bIns="45720" anchor="b">
            <a:noAutofit/>
          </a:bodyPr>
          <a:lstStyle>
            <a:lvl1pPr indent="0" algn="r" defTabSz="914400">
              <a:lnSpc>
                <a:spcPct val="100000"/>
              </a:lnSpc>
              <a:buNone/>
              <a:tabLst>
                <a:tab pos="0" algn="l"/>
              </a:tabLst>
              <a:defRPr lang="en-US" sz="1200" b="0" strike="noStrike" spc="-1">
                <a:solidFill>
                  <a:srgbClr val="000000"/>
                </a:solidFill>
                <a:latin typeface="Times New Roman"/>
                <a:ea typeface="+mn-ea"/>
              </a:defRPr>
            </a:lvl1pPr>
          </a:lstStyle>
          <a:p>
            <a:pPr indent="0" algn="r" defTabSz="914400">
              <a:lnSpc>
                <a:spcPct val="100000"/>
              </a:lnSpc>
              <a:buNone/>
              <a:tabLst>
                <a:tab pos="0" algn="l"/>
              </a:tabLst>
            </a:pPr>
            <a:fld id="{F0DC8C3F-671A-4595-917E-3987C8D71FBB}" type="slidenum">
              <a:rPr lang="en-US" sz="1200" b="0" strike="noStrike" spc="-1">
                <a:solidFill>
                  <a:srgbClr val="000000"/>
                </a:solidFill>
                <a:latin typeface="Times New Roman"/>
                <a:ea typeface="+mn-ea"/>
              </a:rPr>
              <a:t>9</a:t>
            </a:fld>
            <a:endParaRPr lang="en-GB" sz="1200" b="0" strike="noStrike" spc="-1">
              <a:solidFill>
                <a:srgbClr val="000000"/>
              </a:solidFill>
              <a:latin typeface="Times New Roman"/>
            </a:endParaRPr>
          </a:p>
        </p:txBody>
      </p:sp>
    </p:spTree>
    <p:extLst>
      <p:ext uri="{BB962C8B-B14F-4D97-AF65-F5344CB8AC3E}">
        <p14:creationId xmlns:p14="http://schemas.microsoft.com/office/powerpoint/2010/main" val="493789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3F412-7CB5-43EE-6FFE-C8F8EB3ADE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3992C2-258C-0166-4DEE-CF8E9E72DA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A940DF-9E63-133C-30DE-64D5FE8EF57F}"/>
              </a:ext>
            </a:extLst>
          </p:cNvPr>
          <p:cNvSpPr>
            <a:spLocks noGrp="1"/>
          </p:cNvSpPr>
          <p:nvPr>
            <p:ph type="dt" sz="half" idx="10"/>
          </p:nvPr>
        </p:nvSpPr>
        <p:spPr/>
        <p:txBody>
          <a:bodyPr/>
          <a:lstStyle/>
          <a:p>
            <a:fld id="{4D83BEDA-12AC-4AD9-A788-32F9E7E0873E}" type="datetime1">
              <a:rPr lang="en-US" smtClean="0"/>
              <a:t>5/27/2026</a:t>
            </a:fld>
            <a:endParaRPr lang="en-US"/>
          </a:p>
        </p:txBody>
      </p:sp>
      <p:sp>
        <p:nvSpPr>
          <p:cNvPr id="5" name="Footer Placeholder 4">
            <a:extLst>
              <a:ext uri="{FF2B5EF4-FFF2-40B4-BE49-F238E27FC236}">
                <a16:creationId xmlns:a16="http://schemas.microsoft.com/office/drawing/2014/main" id="{FBEA0892-8DE9-BAA5-90EA-8CFA9CFE45A6}"/>
              </a:ext>
            </a:extLst>
          </p:cNvPr>
          <p:cNvSpPr>
            <a:spLocks noGrp="1"/>
          </p:cNvSpPr>
          <p:nvPr>
            <p:ph type="ftr" sz="quarter" idx="11"/>
          </p:nvPr>
        </p:nvSpPr>
        <p:spPr/>
        <p:txBody>
          <a:bodyPr/>
          <a:lstStyle/>
          <a:p>
            <a:r>
              <a:rPr lang="en-US"/>
              <a:t>Hossam Khalil</a:t>
            </a:r>
          </a:p>
        </p:txBody>
      </p:sp>
      <p:sp>
        <p:nvSpPr>
          <p:cNvPr id="6" name="Slide Number Placeholder 5">
            <a:extLst>
              <a:ext uri="{FF2B5EF4-FFF2-40B4-BE49-F238E27FC236}">
                <a16:creationId xmlns:a16="http://schemas.microsoft.com/office/drawing/2014/main" id="{0E728D90-A56C-3D44-35C6-73FC65F4D0C0}"/>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3713404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1BA72-6F71-380D-E070-B36ED20EA45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EF6100-D38C-C555-A240-9B52A71F8D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21EF54-D91D-5CC3-2779-F004BB4B173B}"/>
              </a:ext>
            </a:extLst>
          </p:cNvPr>
          <p:cNvSpPr>
            <a:spLocks noGrp="1"/>
          </p:cNvSpPr>
          <p:nvPr>
            <p:ph type="dt" sz="half" idx="10"/>
          </p:nvPr>
        </p:nvSpPr>
        <p:spPr/>
        <p:txBody>
          <a:bodyPr/>
          <a:lstStyle/>
          <a:p>
            <a:fld id="{549E07B0-24D5-4FED-95B0-0B7683C79D9D}" type="datetime1">
              <a:rPr lang="en-US" smtClean="0"/>
              <a:t>5/27/2026</a:t>
            </a:fld>
            <a:endParaRPr lang="en-US"/>
          </a:p>
        </p:txBody>
      </p:sp>
      <p:sp>
        <p:nvSpPr>
          <p:cNvPr id="5" name="Footer Placeholder 4">
            <a:extLst>
              <a:ext uri="{FF2B5EF4-FFF2-40B4-BE49-F238E27FC236}">
                <a16:creationId xmlns:a16="http://schemas.microsoft.com/office/drawing/2014/main" id="{F0C03B99-D5CE-5B85-2896-5E540BDACE8A}"/>
              </a:ext>
            </a:extLst>
          </p:cNvPr>
          <p:cNvSpPr>
            <a:spLocks noGrp="1"/>
          </p:cNvSpPr>
          <p:nvPr>
            <p:ph type="ftr" sz="quarter" idx="11"/>
          </p:nvPr>
        </p:nvSpPr>
        <p:spPr/>
        <p:txBody>
          <a:bodyPr/>
          <a:lstStyle/>
          <a:p>
            <a:r>
              <a:rPr lang="en-US"/>
              <a:t>Hossam Khalil</a:t>
            </a:r>
          </a:p>
        </p:txBody>
      </p:sp>
      <p:sp>
        <p:nvSpPr>
          <p:cNvPr id="6" name="Slide Number Placeholder 5">
            <a:extLst>
              <a:ext uri="{FF2B5EF4-FFF2-40B4-BE49-F238E27FC236}">
                <a16:creationId xmlns:a16="http://schemas.microsoft.com/office/drawing/2014/main" id="{C796B625-8FAB-4C18-CC2D-5C883FB7A228}"/>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1442770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A42BE9-7EF7-7806-D4D6-069D1FD93A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5116385-DB22-71F1-F0CF-A76FC0FF5D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964CEE-26BB-E574-3BAA-EF10058F763E}"/>
              </a:ext>
            </a:extLst>
          </p:cNvPr>
          <p:cNvSpPr>
            <a:spLocks noGrp="1"/>
          </p:cNvSpPr>
          <p:nvPr>
            <p:ph type="dt" sz="half" idx="10"/>
          </p:nvPr>
        </p:nvSpPr>
        <p:spPr/>
        <p:txBody>
          <a:bodyPr/>
          <a:lstStyle/>
          <a:p>
            <a:fld id="{90A5F8CE-6B4D-4C5A-B616-68D7ADFA2695}" type="datetime1">
              <a:rPr lang="en-US" smtClean="0"/>
              <a:t>5/27/2026</a:t>
            </a:fld>
            <a:endParaRPr lang="en-US"/>
          </a:p>
        </p:txBody>
      </p:sp>
      <p:sp>
        <p:nvSpPr>
          <p:cNvPr id="5" name="Footer Placeholder 4">
            <a:extLst>
              <a:ext uri="{FF2B5EF4-FFF2-40B4-BE49-F238E27FC236}">
                <a16:creationId xmlns:a16="http://schemas.microsoft.com/office/drawing/2014/main" id="{B9937FDD-E740-C7E6-2DEB-8FAE9A9246B7}"/>
              </a:ext>
            </a:extLst>
          </p:cNvPr>
          <p:cNvSpPr>
            <a:spLocks noGrp="1"/>
          </p:cNvSpPr>
          <p:nvPr>
            <p:ph type="ftr" sz="quarter" idx="11"/>
          </p:nvPr>
        </p:nvSpPr>
        <p:spPr/>
        <p:txBody>
          <a:bodyPr/>
          <a:lstStyle/>
          <a:p>
            <a:r>
              <a:rPr lang="en-US"/>
              <a:t>Hossam Khalil</a:t>
            </a:r>
          </a:p>
        </p:txBody>
      </p:sp>
      <p:sp>
        <p:nvSpPr>
          <p:cNvPr id="6" name="Slide Number Placeholder 5">
            <a:extLst>
              <a:ext uri="{FF2B5EF4-FFF2-40B4-BE49-F238E27FC236}">
                <a16:creationId xmlns:a16="http://schemas.microsoft.com/office/drawing/2014/main" id="{B68E5828-FA6D-0AB3-8F30-736E8F242815}"/>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234502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838080" y="365040"/>
            <a:ext cx="10514880" cy="132480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6" name="PlaceHolder 2"/>
          <p:cNvSpPr>
            <a:spLocks noGrp="1"/>
          </p:cNvSpPr>
          <p:nvPr>
            <p:ph/>
          </p:nvPr>
        </p:nvSpPr>
        <p:spPr>
          <a:xfrm>
            <a:off x="838080" y="1825560"/>
            <a:ext cx="10514880" cy="4350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C395EDE6-2085-4944-8996-009783438EF8}" type="slidenum">
              <a:t>‹#›</a:t>
            </a:fld>
            <a:endParaRPr/>
          </a:p>
        </p:txBody>
      </p:sp>
      <p:sp>
        <p:nvSpPr>
          <p:cNvPr id="6" name="PlaceHolder 5"/>
          <p:cNvSpPr>
            <a:spLocks noGrp="1"/>
          </p:cNvSpPr>
          <p:nvPr>
            <p:ph type="dt" idx="15"/>
          </p:nvPr>
        </p:nvSpPr>
        <p:spPr/>
        <p:txBody>
          <a:bodyPr/>
          <a:lstStyle/>
          <a:p>
            <a:endParaRPr/>
          </a:p>
        </p:txBody>
      </p:sp>
    </p:spTree>
    <p:extLst>
      <p:ext uri="{BB962C8B-B14F-4D97-AF65-F5344CB8AC3E}">
        <p14:creationId xmlns:p14="http://schemas.microsoft.com/office/powerpoint/2010/main" val="420485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1EB91-09C3-B06C-89B6-87199B768A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82CE85-925C-AFDF-15F9-7688FE5BF3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BC4D67-30A5-60D5-42D2-DD039CA0C0AB}"/>
              </a:ext>
            </a:extLst>
          </p:cNvPr>
          <p:cNvSpPr>
            <a:spLocks noGrp="1"/>
          </p:cNvSpPr>
          <p:nvPr>
            <p:ph type="dt" sz="half" idx="10"/>
          </p:nvPr>
        </p:nvSpPr>
        <p:spPr/>
        <p:txBody>
          <a:bodyPr/>
          <a:lstStyle/>
          <a:p>
            <a:fld id="{8DBE622C-A81E-4384-AC70-D99885745BDE}" type="datetime1">
              <a:rPr lang="en-US" smtClean="0"/>
              <a:t>5/27/2026</a:t>
            </a:fld>
            <a:endParaRPr lang="en-US"/>
          </a:p>
        </p:txBody>
      </p:sp>
      <p:sp>
        <p:nvSpPr>
          <p:cNvPr id="5" name="Footer Placeholder 4">
            <a:extLst>
              <a:ext uri="{FF2B5EF4-FFF2-40B4-BE49-F238E27FC236}">
                <a16:creationId xmlns:a16="http://schemas.microsoft.com/office/drawing/2014/main" id="{E975AC0D-488F-5978-1067-5FDA1464EE5D}"/>
              </a:ext>
            </a:extLst>
          </p:cNvPr>
          <p:cNvSpPr>
            <a:spLocks noGrp="1"/>
          </p:cNvSpPr>
          <p:nvPr>
            <p:ph type="ftr" sz="quarter" idx="11"/>
          </p:nvPr>
        </p:nvSpPr>
        <p:spPr/>
        <p:txBody>
          <a:bodyPr/>
          <a:lstStyle/>
          <a:p>
            <a:r>
              <a:rPr lang="en-US"/>
              <a:t>Hossam Khalil</a:t>
            </a:r>
          </a:p>
        </p:txBody>
      </p:sp>
      <p:sp>
        <p:nvSpPr>
          <p:cNvPr id="6" name="Slide Number Placeholder 5">
            <a:extLst>
              <a:ext uri="{FF2B5EF4-FFF2-40B4-BE49-F238E27FC236}">
                <a16:creationId xmlns:a16="http://schemas.microsoft.com/office/drawing/2014/main" id="{1401B14A-F168-CE0E-B489-0F2DD92C25FA}"/>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619352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30E5D-13E0-1AC1-93D6-6FCD4B0368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894BE8B-304D-4370-70C8-865265005C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1FC64A-BF16-A28B-951C-A04DB2FA2D04}"/>
              </a:ext>
            </a:extLst>
          </p:cNvPr>
          <p:cNvSpPr>
            <a:spLocks noGrp="1"/>
          </p:cNvSpPr>
          <p:nvPr>
            <p:ph type="dt" sz="half" idx="10"/>
          </p:nvPr>
        </p:nvSpPr>
        <p:spPr/>
        <p:txBody>
          <a:bodyPr/>
          <a:lstStyle/>
          <a:p>
            <a:fld id="{864A9F93-F58A-4DD4-823B-07010B711042}" type="datetime1">
              <a:rPr lang="en-US" smtClean="0"/>
              <a:t>5/27/2026</a:t>
            </a:fld>
            <a:endParaRPr lang="en-US"/>
          </a:p>
        </p:txBody>
      </p:sp>
      <p:sp>
        <p:nvSpPr>
          <p:cNvPr id="5" name="Footer Placeholder 4">
            <a:extLst>
              <a:ext uri="{FF2B5EF4-FFF2-40B4-BE49-F238E27FC236}">
                <a16:creationId xmlns:a16="http://schemas.microsoft.com/office/drawing/2014/main" id="{42C4ED99-8853-7AD3-7F00-07C826D57650}"/>
              </a:ext>
            </a:extLst>
          </p:cNvPr>
          <p:cNvSpPr>
            <a:spLocks noGrp="1"/>
          </p:cNvSpPr>
          <p:nvPr>
            <p:ph type="ftr" sz="quarter" idx="11"/>
          </p:nvPr>
        </p:nvSpPr>
        <p:spPr/>
        <p:txBody>
          <a:bodyPr/>
          <a:lstStyle/>
          <a:p>
            <a:r>
              <a:rPr lang="en-US"/>
              <a:t>Hossam Khalil</a:t>
            </a:r>
          </a:p>
        </p:txBody>
      </p:sp>
      <p:sp>
        <p:nvSpPr>
          <p:cNvPr id="6" name="Slide Number Placeholder 5">
            <a:extLst>
              <a:ext uri="{FF2B5EF4-FFF2-40B4-BE49-F238E27FC236}">
                <a16:creationId xmlns:a16="http://schemas.microsoft.com/office/drawing/2014/main" id="{7DDD09C0-7C15-F141-D830-8A549D32533F}"/>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3481340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80B66-42D8-264E-754C-3CC143B734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81B0C4-4C99-B4D1-CA93-B67AC65C2C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F931325-FBEF-4088-B058-BD7C737680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900419-D2C2-89C2-A161-E5932FCAC917}"/>
              </a:ext>
            </a:extLst>
          </p:cNvPr>
          <p:cNvSpPr>
            <a:spLocks noGrp="1"/>
          </p:cNvSpPr>
          <p:nvPr>
            <p:ph type="dt" sz="half" idx="10"/>
          </p:nvPr>
        </p:nvSpPr>
        <p:spPr/>
        <p:txBody>
          <a:bodyPr/>
          <a:lstStyle/>
          <a:p>
            <a:fld id="{8CF87C22-2FE0-4CD0-8450-4A5067E5A9D4}" type="datetime1">
              <a:rPr lang="en-US" smtClean="0"/>
              <a:t>5/27/2026</a:t>
            </a:fld>
            <a:endParaRPr lang="en-US"/>
          </a:p>
        </p:txBody>
      </p:sp>
      <p:sp>
        <p:nvSpPr>
          <p:cNvPr id="6" name="Footer Placeholder 5">
            <a:extLst>
              <a:ext uri="{FF2B5EF4-FFF2-40B4-BE49-F238E27FC236}">
                <a16:creationId xmlns:a16="http://schemas.microsoft.com/office/drawing/2014/main" id="{86BEB53F-E30F-0E33-0FD8-E522F73AC0CD}"/>
              </a:ext>
            </a:extLst>
          </p:cNvPr>
          <p:cNvSpPr>
            <a:spLocks noGrp="1"/>
          </p:cNvSpPr>
          <p:nvPr>
            <p:ph type="ftr" sz="quarter" idx="11"/>
          </p:nvPr>
        </p:nvSpPr>
        <p:spPr/>
        <p:txBody>
          <a:bodyPr/>
          <a:lstStyle/>
          <a:p>
            <a:r>
              <a:rPr lang="en-US"/>
              <a:t>Hossam Khalil</a:t>
            </a:r>
          </a:p>
        </p:txBody>
      </p:sp>
      <p:sp>
        <p:nvSpPr>
          <p:cNvPr id="7" name="Slide Number Placeholder 6">
            <a:extLst>
              <a:ext uri="{FF2B5EF4-FFF2-40B4-BE49-F238E27FC236}">
                <a16:creationId xmlns:a16="http://schemas.microsoft.com/office/drawing/2014/main" id="{755F3156-CAC0-3B22-6288-9BB4FC48C895}"/>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346273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58611-7E3A-76B2-AD8C-F2E5BFACB1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CF7DE5C-6C7D-18A0-0CBA-730A18F8B4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50610A-01C6-D48A-D934-9DC783C220D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1414575-B1F6-3C65-7C5A-41BA95833A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2A6B0E-73F9-815F-F540-0148B467EE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F9B930-AFCD-98F9-EEA3-33B8CE66F00B}"/>
              </a:ext>
            </a:extLst>
          </p:cNvPr>
          <p:cNvSpPr>
            <a:spLocks noGrp="1"/>
          </p:cNvSpPr>
          <p:nvPr>
            <p:ph type="dt" sz="half" idx="10"/>
          </p:nvPr>
        </p:nvSpPr>
        <p:spPr/>
        <p:txBody>
          <a:bodyPr/>
          <a:lstStyle/>
          <a:p>
            <a:fld id="{870CB817-C703-4FF5-BD9B-3B8BE1D002B3}" type="datetime1">
              <a:rPr lang="en-US" smtClean="0"/>
              <a:t>5/27/2026</a:t>
            </a:fld>
            <a:endParaRPr lang="en-US"/>
          </a:p>
        </p:txBody>
      </p:sp>
      <p:sp>
        <p:nvSpPr>
          <p:cNvPr id="8" name="Footer Placeholder 7">
            <a:extLst>
              <a:ext uri="{FF2B5EF4-FFF2-40B4-BE49-F238E27FC236}">
                <a16:creationId xmlns:a16="http://schemas.microsoft.com/office/drawing/2014/main" id="{BE8552BC-4B57-4DB5-59D2-9D12F86ACD21}"/>
              </a:ext>
            </a:extLst>
          </p:cNvPr>
          <p:cNvSpPr>
            <a:spLocks noGrp="1"/>
          </p:cNvSpPr>
          <p:nvPr>
            <p:ph type="ftr" sz="quarter" idx="11"/>
          </p:nvPr>
        </p:nvSpPr>
        <p:spPr/>
        <p:txBody>
          <a:bodyPr/>
          <a:lstStyle/>
          <a:p>
            <a:r>
              <a:rPr lang="en-US"/>
              <a:t>Hossam Khalil</a:t>
            </a:r>
          </a:p>
        </p:txBody>
      </p:sp>
      <p:sp>
        <p:nvSpPr>
          <p:cNvPr id="9" name="Slide Number Placeholder 8">
            <a:extLst>
              <a:ext uri="{FF2B5EF4-FFF2-40B4-BE49-F238E27FC236}">
                <a16:creationId xmlns:a16="http://schemas.microsoft.com/office/drawing/2014/main" id="{EC7F86DA-E2D1-C970-6B54-E8BECF16FC88}"/>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3241090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6EDAC-E812-9436-7995-F05B6E640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B34FEAB-709D-EFD3-4837-15538E2FEDEE}"/>
              </a:ext>
            </a:extLst>
          </p:cNvPr>
          <p:cNvSpPr>
            <a:spLocks noGrp="1"/>
          </p:cNvSpPr>
          <p:nvPr>
            <p:ph type="dt" sz="half" idx="10"/>
          </p:nvPr>
        </p:nvSpPr>
        <p:spPr/>
        <p:txBody>
          <a:bodyPr/>
          <a:lstStyle/>
          <a:p>
            <a:fld id="{63C813C5-01F2-4F0B-9BCE-0767B39F371F}" type="datetime1">
              <a:rPr lang="en-US" smtClean="0"/>
              <a:t>5/27/2026</a:t>
            </a:fld>
            <a:endParaRPr lang="en-US"/>
          </a:p>
        </p:txBody>
      </p:sp>
      <p:sp>
        <p:nvSpPr>
          <p:cNvPr id="4" name="Footer Placeholder 3">
            <a:extLst>
              <a:ext uri="{FF2B5EF4-FFF2-40B4-BE49-F238E27FC236}">
                <a16:creationId xmlns:a16="http://schemas.microsoft.com/office/drawing/2014/main" id="{E7CC67BA-549F-EF3A-5050-9EB9A0A73D96}"/>
              </a:ext>
            </a:extLst>
          </p:cNvPr>
          <p:cNvSpPr>
            <a:spLocks noGrp="1"/>
          </p:cNvSpPr>
          <p:nvPr>
            <p:ph type="ftr" sz="quarter" idx="11"/>
          </p:nvPr>
        </p:nvSpPr>
        <p:spPr/>
        <p:txBody>
          <a:bodyPr/>
          <a:lstStyle/>
          <a:p>
            <a:r>
              <a:rPr lang="en-US"/>
              <a:t>Hossam Khalil</a:t>
            </a:r>
          </a:p>
        </p:txBody>
      </p:sp>
      <p:sp>
        <p:nvSpPr>
          <p:cNvPr id="5" name="Slide Number Placeholder 4">
            <a:extLst>
              <a:ext uri="{FF2B5EF4-FFF2-40B4-BE49-F238E27FC236}">
                <a16:creationId xmlns:a16="http://schemas.microsoft.com/office/drawing/2014/main" id="{FF72E771-7732-01A5-E01E-3DD060F03DA0}"/>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1146854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283700-21E2-F372-4617-7FBAB8FFD39C}"/>
              </a:ext>
            </a:extLst>
          </p:cNvPr>
          <p:cNvSpPr>
            <a:spLocks noGrp="1"/>
          </p:cNvSpPr>
          <p:nvPr>
            <p:ph type="dt" sz="half" idx="10"/>
          </p:nvPr>
        </p:nvSpPr>
        <p:spPr/>
        <p:txBody>
          <a:bodyPr/>
          <a:lstStyle/>
          <a:p>
            <a:fld id="{43009191-FE6D-4F76-A9F6-EE3A925FB6B8}" type="datetime1">
              <a:rPr lang="en-US" smtClean="0"/>
              <a:t>5/27/2026</a:t>
            </a:fld>
            <a:endParaRPr lang="en-US"/>
          </a:p>
        </p:txBody>
      </p:sp>
      <p:sp>
        <p:nvSpPr>
          <p:cNvPr id="3" name="Footer Placeholder 2">
            <a:extLst>
              <a:ext uri="{FF2B5EF4-FFF2-40B4-BE49-F238E27FC236}">
                <a16:creationId xmlns:a16="http://schemas.microsoft.com/office/drawing/2014/main" id="{B1C0ADE7-6D25-5094-F121-DC68C5061CDD}"/>
              </a:ext>
            </a:extLst>
          </p:cNvPr>
          <p:cNvSpPr>
            <a:spLocks noGrp="1"/>
          </p:cNvSpPr>
          <p:nvPr>
            <p:ph type="ftr" sz="quarter" idx="11"/>
          </p:nvPr>
        </p:nvSpPr>
        <p:spPr/>
        <p:txBody>
          <a:bodyPr/>
          <a:lstStyle/>
          <a:p>
            <a:r>
              <a:rPr lang="en-US"/>
              <a:t>Hossam Khalil</a:t>
            </a:r>
          </a:p>
        </p:txBody>
      </p:sp>
      <p:sp>
        <p:nvSpPr>
          <p:cNvPr id="4" name="Slide Number Placeholder 3">
            <a:extLst>
              <a:ext uri="{FF2B5EF4-FFF2-40B4-BE49-F238E27FC236}">
                <a16:creationId xmlns:a16="http://schemas.microsoft.com/office/drawing/2014/main" id="{A00839D5-07FB-43DE-F442-10C121C55783}"/>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886642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4FD19-6CC4-13AC-20CA-2811812924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51FBDF-A81F-644B-B37C-0C4264BEF1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918269-6D47-2E70-0CC0-C3F82D90F7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0FE36E-C41A-26F5-CFD6-28C4927FA784}"/>
              </a:ext>
            </a:extLst>
          </p:cNvPr>
          <p:cNvSpPr>
            <a:spLocks noGrp="1"/>
          </p:cNvSpPr>
          <p:nvPr>
            <p:ph type="dt" sz="half" idx="10"/>
          </p:nvPr>
        </p:nvSpPr>
        <p:spPr/>
        <p:txBody>
          <a:bodyPr/>
          <a:lstStyle/>
          <a:p>
            <a:fld id="{F788BDF5-E079-4B5E-8775-17CA864EB560}" type="datetime1">
              <a:rPr lang="en-US" smtClean="0"/>
              <a:t>5/27/2026</a:t>
            </a:fld>
            <a:endParaRPr lang="en-US"/>
          </a:p>
        </p:txBody>
      </p:sp>
      <p:sp>
        <p:nvSpPr>
          <p:cNvPr id="6" name="Footer Placeholder 5">
            <a:extLst>
              <a:ext uri="{FF2B5EF4-FFF2-40B4-BE49-F238E27FC236}">
                <a16:creationId xmlns:a16="http://schemas.microsoft.com/office/drawing/2014/main" id="{5B305DA1-2AB4-14C5-BBDD-3F84A902AC7E}"/>
              </a:ext>
            </a:extLst>
          </p:cNvPr>
          <p:cNvSpPr>
            <a:spLocks noGrp="1"/>
          </p:cNvSpPr>
          <p:nvPr>
            <p:ph type="ftr" sz="quarter" idx="11"/>
          </p:nvPr>
        </p:nvSpPr>
        <p:spPr/>
        <p:txBody>
          <a:bodyPr/>
          <a:lstStyle/>
          <a:p>
            <a:r>
              <a:rPr lang="en-US"/>
              <a:t>Hossam Khalil</a:t>
            </a:r>
          </a:p>
        </p:txBody>
      </p:sp>
      <p:sp>
        <p:nvSpPr>
          <p:cNvPr id="7" name="Slide Number Placeholder 6">
            <a:extLst>
              <a:ext uri="{FF2B5EF4-FFF2-40B4-BE49-F238E27FC236}">
                <a16:creationId xmlns:a16="http://schemas.microsoft.com/office/drawing/2014/main" id="{2336D5DD-19E5-EC8C-225D-1F0EDF512D2A}"/>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483981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0AAC2-4C5A-1188-0599-BA585999D4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3B29101-0AC9-5C4B-143D-79DFCB5952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AA7EB65-A121-ED9C-D90F-441019AED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FC0BCF-5FBE-3F00-36F4-08049E9D113A}"/>
              </a:ext>
            </a:extLst>
          </p:cNvPr>
          <p:cNvSpPr>
            <a:spLocks noGrp="1"/>
          </p:cNvSpPr>
          <p:nvPr>
            <p:ph type="dt" sz="half" idx="10"/>
          </p:nvPr>
        </p:nvSpPr>
        <p:spPr/>
        <p:txBody>
          <a:bodyPr/>
          <a:lstStyle/>
          <a:p>
            <a:fld id="{B302B91F-CE83-404F-BA74-2AC2886F7216}" type="datetime1">
              <a:rPr lang="en-US" smtClean="0"/>
              <a:t>5/27/2026</a:t>
            </a:fld>
            <a:endParaRPr lang="en-US"/>
          </a:p>
        </p:txBody>
      </p:sp>
      <p:sp>
        <p:nvSpPr>
          <p:cNvPr id="6" name="Footer Placeholder 5">
            <a:extLst>
              <a:ext uri="{FF2B5EF4-FFF2-40B4-BE49-F238E27FC236}">
                <a16:creationId xmlns:a16="http://schemas.microsoft.com/office/drawing/2014/main" id="{7F1AA1C9-897B-423A-EA44-81B1AA4D0766}"/>
              </a:ext>
            </a:extLst>
          </p:cNvPr>
          <p:cNvSpPr>
            <a:spLocks noGrp="1"/>
          </p:cNvSpPr>
          <p:nvPr>
            <p:ph type="ftr" sz="quarter" idx="11"/>
          </p:nvPr>
        </p:nvSpPr>
        <p:spPr/>
        <p:txBody>
          <a:bodyPr/>
          <a:lstStyle/>
          <a:p>
            <a:r>
              <a:rPr lang="en-US"/>
              <a:t>Hossam Khalil</a:t>
            </a:r>
          </a:p>
        </p:txBody>
      </p:sp>
      <p:sp>
        <p:nvSpPr>
          <p:cNvPr id="7" name="Slide Number Placeholder 6">
            <a:extLst>
              <a:ext uri="{FF2B5EF4-FFF2-40B4-BE49-F238E27FC236}">
                <a16:creationId xmlns:a16="http://schemas.microsoft.com/office/drawing/2014/main" id="{727BDF0D-8B6C-7B51-3B79-3FBCB8A189CF}"/>
              </a:ext>
            </a:extLst>
          </p:cNvPr>
          <p:cNvSpPr>
            <a:spLocks noGrp="1"/>
          </p:cNvSpPr>
          <p:nvPr>
            <p:ph type="sldNum" sz="quarter" idx="12"/>
          </p:nvPr>
        </p:nvSpPr>
        <p:spPr/>
        <p:txBody>
          <a:bodyPr/>
          <a:lstStyle/>
          <a:p>
            <a:fld id="{7EC4CFC9-7A18-4673-893B-7A68108BA113}" type="slidenum">
              <a:rPr lang="en-US" smtClean="0"/>
              <a:t>‹#›</a:t>
            </a:fld>
            <a:endParaRPr lang="en-US"/>
          </a:p>
        </p:txBody>
      </p:sp>
    </p:spTree>
    <p:extLst>
      <p:ext uri="{BB962C8B-B14F-4D97-AF65-F5344CB8AC3E}">
        <p14:creationId xmlns:p14="http://schemas.microsoft.com/office/powerpoint/2010/main" val="3548510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04D1F5-633D-B2AC-8344-062EC8F1C9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B1ECD7-1DF0-141F-147E-53CA201A74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BA26C1-43A1-B1ED-79AA-629F85AA17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4BB1B5-1063-4AC0-BFF6-8271EC846789}" type="datetime1">
              <a:rPr lang="en-US" smtClean="0"/>
              <a:t>5/27/2026</a:t>
            </a:fld>
            <a:endParaRPr lang="en-US"/>
          </a:p>
        </p:txBody>
      </p:sp>
      <p:sp>
        <p:nvSpPr>
          <p:cNvPr id="5" name="Footer Placeholder 4">
            <a:extLst>
              <a:ext uri="{FF2B5EF4-FFF2-40B4-BE49-F238E27FC236}">
                <a16:creationId xmlns:a16="http://schemas.microsoft.com/office/drawing/2014/main" id="{68499D46-3143-BC45-3D87-FA8B8917BA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Hossam Khalil</a:t>
            </a:r>
          </a:p>
        </p:txBody>
      </p:sp>
      <p:sp>
        <p:nvSpPr>
          <p:cNvPr id="6" name="Slide Number Placeholder 5">
            <a:extLst>
              <a:ext uri="{FF2B5EF4-FFF2-40B4-BE49-F238E27FC236}">
                <a16:creationId xmlns:a16="http://schemas.microsoft.com/office/drawing/2014/main" id="{B3B985B1-6B54-757A-84D8-562A3E7B2F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4CFC9-7A18-4673-893B-7A68108BA113}" type="slidenum">
              <a:rPr lang="en-US" smtClean="0"/>
              <a:t>‹#›</a:t>
            </a:fld>
            <a:endParaRPr lang="en-US"/>
          </a:p>
        </p:txBody>
      </p:sp>
    </p:spTree>
    <p:extLst>
      <p:ext uri="{BB962C8B-B14F-4D97-AF65-F5344CB8AC3E}">
        <p14:creationId xmlns:p14="http://schemas.microsoft.com/office/powerpoint/2010/main" val="4219124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221.png"/></Relationships>
</file>

<file path=ppt/slides/_rels/slide15.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30.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2F9EE-C987-DCED-6A1B-CA377C050CE5}"/>
              </a:ext>
            </a:extLst>
          </p:cNvPr>
          <p:cNvSpPr>
            <a:spLocks noGrp="1"/>
          </p:cNvSpPr>
          <p:nvPr>
            <p:ph type="ctrTitle"/>
          </p:nvPr>
        </p:nvSpPr>
        <p:spPr>
          <a:xfrm>
            <a:off x="550415" y="443881"/>
            <a:ext cx="11438385" cy="2159619"/>
          </a:xfrm>
        </p:spPr>
        <p:txBody>
          <a:bodyPr>
            <a:noAutofit/>
          </a:bodyPr>
          <a:lstStyle/>
          <a:p>
            <a:r>
              <a:rPr lang="en-US" sz="4800" b="1" spc="-1" dirty="0">
                <a:solidFill>
                  <a:srgbClr val="00FF00"/>
                </a:solidFill>
                <a:latin typeface="Arial"/>
                <a:ea typeface="Cambria"/>
              </a:rPr>
              <a:t>Tracing the hot gas budget at the outskirts of galaxy groups with</a:t>
            </a:r>
            <a:br>
              <a:rPr lang="en-US" sz="4800" b="1" spc="-1" dirty="0">
                <a:solidFill>
                  <a:srgbClr val="00FF00"/>
                </a:solidFill>
                <a:latin typeface="Arial"/>
                <a:ea typeface="Cambria"/>
              </a:rPr>
            </a:br>
            <a:r>
              <a:rPr lang="en-US" sz="4800" b="1" spc="-1" dirty="0" err="1">
                <a:solidFill>
                  <a:srgbClr val="00FF00"/>
                </a:solidFill>
                <a:latin typeface="Arial"/>
                <a:ea typeface="Cambria"/>
              </a:rPr>
              <a:t>eROSITA</a:t>
            </a:r>
            <a:endParaRPr lang="en-US" sz="4800" b="1" dirty="0">
              <a:solidFill>
                <a:schemeClr val="bg1"/>
              </a:solidFill>
              <a:latin typeface="Helvetica" pitchFamily="2" charset="0"/>
              <a:ea typeface="Cambria" panose="02040503050406030204" pitchFamily="18" charset="0"/>
            </a:endParaRPr>
          </a:p>
        </p:txBody>
      </p:sp>
      <p:sp>
        <p:nvSpPr>
          <p:cNvPr id="4" name="TextBox 3">
            <a:extLst>
              <a:ext uri="{FF2B5EF4-FFF2-40B4-BE49-F238E27FC236}">
                <a16:creationId xmlns:a16="http://schemas.microsoft.com/office/drawing/2014/main" id="{25F57392-C89E-9AA3-6CE2-E6429054A9BF}"/>
              </a:ext>
            </a:extLst>
          </p:cNvPr>
          <p:cNvSpPr txBox="1"/>
          <p:nvPr/>
        </p:nvSpPr>
        <p:spPr>
          <a:xfrm>
            <a:off x="4299719" y="2717029"/>
            <a:ext cx="3675881" cy="523220"/>
          </a:xfrm>
          <a:prstGeom prst="rect">
            <a:avLst/>
          </a:prstGeom>
          <a:noFill/>
        </p:spPr>
        <p:txBody>
          <a:bodyPr wrap="square" rtlCol="0" anchor="ctr">
            <a:spAutoFit/>
          </a:bodyPr>
          <a:lstStyle/>
          <a:p>
            <a:pPr algn="ctr"/>
            <a:r>
              <a:rPr lang="en-US" sz="2800" dirty="0">
                <a:solidFill>
                  <a:schemeClr val="bg1"/>
                </a:solidFill>
                <a:latin typeface="Helvetica" pitchFamily="2" charset="0"/>
              </a:rPr>
              <a:t>Hossam Khalil</a:t>
            </a:r>
          </a:p>
        </p:txBody>
      </p:sp>
      <p:pic>
        <p:nvPicPr>
          <p:cNvPr id="5" name="Picture 4" descr="A black and white logo&#10;&#10;Description automatically generated">
            <a:extLst>
              <a:ext uri="{FF2B5EF4-FFF2-40B4-BE49-F238E27FC236}">
                <a16:creationId xmlns:a16="http://schemas.microsoft.com/office/drawing/2014/main" id="{F1AA7360-493F-42B2-FD68-ECEC841AF5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25412"/>
            <a:ext cx="2166152" cy="1132588"/>
          </a:xfrm>
          <a:prstGeom prst="rect">
            <a:avLst/>
          </a:prstGeom>
        </p:spPr>
      </p:pic>
      <p:sp>
        <p:nvSpPr>
          <p:cNvPr id="6" name="TextBox 5">
            <a:extLst>
              <a:ext uri="{FF2B5EF4-FFF2-40B4-BE49-F238E27FC236}">
                <a16:creationId xmlns:a16="http://schemas.microsoft.com/office/drawing/2014/main" id="{99328E0D-36CE-AF85-C144-2C0332F98EFF}"/>
              </a:ext>
            </a:extLst>
          </p:cNvPr>
          <p:cNvSpPr txBox="1"/>
          <p:nvPr/>
        </p:nvSpPr>
        <p:spPr>
          <a:xfrm>
            <a:off x="10602896" y="6165503"/>
            <a:ext cx="1843597" cy="692497"/>
          </a:xfrm>
          <a:prstGeom prst="rect">
            <a:avLst/>
          </a:prstGeom>
          <a:noFill/>
        </p:spPr>
        <p:txBody>
          <a:bodyPr wrap="square" rtlCol="0">
            <a:spAutoFit/>
          </a:bodyPr>
          <a:lstStyle/>
          <a:p>
            <a:r>
              <a:rPr lang="en-US" sz="1300" dirty="0">
                <a:solidFill>
                  <a:schemeClr val="bg1"/>
                </a:solidFill>
                <a:latin typeface="Helvetica" pitchFamily="2" charset="0"/>
              </a:rPr>
              <a:t>(170.61º, 24.30º)</a:t>
            </a:r>
          </a:p>
          <a:p>
            <a:r>
              <a:rPr lang="en-US" sz="1300" dirty="0">
                <a:solidFill>
                  <a:schemeClr val="bg1"/>
                </a:solidFill>
                <a:latin typeface="Helvetica" pitchFamily="2" charset="0"/>
              </a:rPr>
              <a:t>AXES_ID: 3718</a:t>
            </a:r>
          </a:p>
          <a:p>
            <a:r>
              <a:rPr lang="en-US" sz="1300" dirty="0">
                <a:solidFill>
                  <a:schemeClr val="bg1"/>
                </a:solidFill>
                <a:latin typeface="Helvetica" pitchFamily="2" charset="0"/>
              </a:rPr>
              <a:t>Source: LS DR10</a:t>
            </a:r>
          </a:p>
        </p:txBody>
      </p:sp>
      <p:pic>
        <p:nvPicPr>
          <p:cNvPr id="3" name="Picture 2">
            <a:extLst>
              <a:ext uri="{FF2B5EF4-FFF2-40B4-BE49-F238E27FC236}">
                <a16:creationId xmlns:a16="http://schemas.microsoft.com/office/drawing/2014/main" id="{D4672BA0-93C3-50E5-A693-7B3BAB00D893}"/>
              </a:ext>
            </a:extLst>
          </p:cNvPr>
          <p:cNvPicPr>
            <a:picLocks noChangeAspect="1"/>
          </p:cNvPicPr>
          <p:nvPr/>
        </p:nvPicPr>
        <p:blipFill>
          <a:blip r:embed="rId5"/>
          <a:stretch>
            <a:fillRect/>
          </a:stretch>
        </p:blipFill>
        <p:spPr>
          <a:xfrm>
            <a:off x="2837239" y="5389680"/>
            <a:ext cx="6700461" cy="1354020"/>
          </a:xfrm>
          <a:prstGeom prst="rect">
            <a:avLst/>
          </a:prstGeom>
        </p:spPr>
      </p:pic>
      <p:sp>
        <p:nvSpPr>
          <p:cNvPr id="11" name="Oval 10">
            <a:extLst>
              <a:ext uri="{FF2B5EF4-FFF2-40B4-BE49-F238E27FC236}">
                <a16:creationId xmlns:a16="http://schemas.microsoft.com/office/drawing/2014/main" id="{28ADB3FC-296D-AE5E-E96F-0B285C08EB3D}"/>
              </a:ext>
            </a:extLst>
          </p:cNvPr>
          <p:cNvSpPr/>
          <p:nvPr/>
        </p:nvSpPr>
        <p:spPr>
          <a:xfrm>
            <a:off x="3275635" y="6377651"/>
            <a:ext cx="833378" cy="324091"/>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908840D7-79B7-61A0-D47C-D4A380C243EC}"/>
              </a:ext>
            </a:extLst>
          </p:cNvPr>
          <p:cNvSpPr/>
          <p:nvPr/>
        </p:nvSpPr>
        <p:spPr>
          <a:xfrm>
            <a:off x="4108754" y="6355081"/>
            <a:ext cx="910285" cy="341582"/>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8792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967BF-7894-61FD-795D-3B3E7C4106BF}"/>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CD16400A-61AA-8582-18C2-11F11D2C7CD1}"/>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10</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D0359D1E-5479-FA7C-ADF7-7299C123E0B9}"/>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ADFC0349-01A4-9478-1E59-500164DC01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30504" y="1400787"/>
            <a:ext cx="8009178" cy="524998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C913203-BFD2-3377-2D2D-C4D4275EB200}"/>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𝑓</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200</m:t>
                          </m:r>
                        </m:sub>
                      </m:sSub>
                    </m:oMath>
                  </m:oMathPara>
                </a14:m>
                <a:endParaRPr lang="en-GB" dirty="0"/>
              </a:p>
            </p:txBody>
          </p:sp>
        </mc:Choice>
        <mc:Fallback xmlns="">
          <p:sp>
            <p:nvSpPr>
              <p:cNvPr id="6" name="TextBox 5">
                <a:extLst>
                  <a:ext uri="{FF2B5EF4-FFF2-40B4-BE49-F238E27FC236}">
                    <a16:creationId xmlns:a16="http://schemas.microsoft.com/office/drawing/2014/main" id="{3C913203-BFD2-3377-2D2D-C4D4275EB200}"/>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972373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EE022-615A-2ECF-D829-90C91E722E9E}"/>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D7587F36-416C-9161-A7D4-C16A831D2FB8}"/>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11</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1D0BA4F2-BBE6-2D84-7307-187F6FB97714}"/>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Matter power spectrum suppression</a:t>
            </a: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8716041B-CC90-41DF-6360-654BDA1F9E0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2896940"/>
            <a:ext cx="12022503" cy="3961060"/>
          </a:xfrm>
          <a:prstGeom prst="rect">
            <a:avLst/>
          </a:prstGeom>
        </p:spPr>
      </p:pic>
      <p:sp>
        <p:nvSpPr>
          <p:cNvPr id="2" name="TextBox 1">
            <a:extLst>
              <a:ext uri="{FF2B5EF4-FFF2-40B4-BE49-F238E27FC236}">
                <a16:creationId xmlns:a16="http://schemas.microsoft.com/office/drawing/2014/main" id="{CC1647B8-FB0A-F987-FB08-095188DD548F}"/>
              </a:ext>
            </a:extLst>
          </p:cNvPr>
          <p:cNvSpPr txBox="1"/>
          <p:nvPr/>
        </p:nvSpPr>
        <p:spPr>
          <a:xfrm>
            <a:off x="837044" y="1460498"/>
            <a:ext cx="526060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ea typeface="Calibri"/>
                <a:cs typeface="Arial"/>
              </a:rPr>
              <a:t>We complement our gas fractions with stellar fractions from from </a:t>
            </a:r>
            <a:r>
              <a:rPr lang="en-US" dirty="0">
                <a:solidFill>
                  <a:srgbClr val="4169E1"/>
                </a:solidFill>
                <a:latin typeface="Arial"/>
                <a:ea typeface="Calibri"/>
                <a:cs typeface="Arial"/>
              </a:rPr>
              <a:t>Leauthaud+12</a:t>
            </a:r>
            <a:r>
              <a:rPr lang="en-US" dirty="0">
                <a:latin typeface="Arial"/>
                <a:ea typeface="Calibri"/>
                <a:cs typeface="Arial"/>
              </a:rPr>
              <a:t> </a:t>
            </a:r>
            <a:r>
              <a:rPr lang="en-US">
                <a:latin typeface="Arial"/>
                <a:ea typeface="Calibri"/>
                <a:cs typeface="Arial"/>
              </a:rPr>
              <a:t>COSMOS stellar fractions and construct</a:t>
            </a:r>
            <a:endParaRPr lang="en-US"/>
          </a:p>
          <a:p>
            <a:r>
              <a:rPr lang="en-US" i="1" dirty="0">
                <a:latin typeface="Arial"/>
                <a:ea typeface="Calibri"/>
                <a:cs typeface="Arial"/>
              </a:rPr>
              <a:t> f</a:t>
            </a:r>
            <a:r>
              <a:rPr lang="en-US" i="1" baseline="-25000" dirty="0">
                <a:latin typeface="Arial"/>
                <a:ea typeface="Calibri"/>
                <a:cs typeface="Arial"/>
              </a:rPr>
              <a:t>b</a:t>
            </a:r>
            <a:r>
              <a:rPr lang="en-US" i="1" dirty="0">
                <a:latin typeface="Arial"/>
                <a:ea typeface="Calibri"/>
                <a:cs typeface="Arial"/>
              </a:rPr>
              <a:t> = </a:t>
            </a:r>
            <a:r>
              <a:rPr lang="en-US" i="1" dirty="0" err="1">
                <a:latin typeface="Arial"/>
                <a:ea typeface="Calibri"/>
                <a:cs typeface="Arial"/>
              </a:rPr>
              <a:t>f</a:t>
            </a:r>
            <a:r>
              <a:rPr lang="en-US" i="1" baseline="-25000" dirty="0" err="1">
                <a:latin typeface="Arial"/>
                <a:ea typeface="Calibri"/>
                <a:cs typeface="Arial"/>
              </a:rPr>
              <a:t>gas</a:t>
            </a:r>
            <a:r>
              <a:rPr lang="en-US" i="1" dirty="0">
                <a:latin typeface="Arial"/>
                <a:ea typeface="Calibri"/>
                <a:cs typeface="Arial"/>
              </a:rPr>
              <a:t> + f</a:t>
            </a:r>
            <a:r>
              <a:rPr lang="en-US" i="1" baseline="-25000" dirty="0">
                <a:latin typeface="Arial"/>
                <a:ea typeface="Calibri"/>
                <a:cs typeface="Arial"/>
              </a:rPr>
              <a:t>*</a:t>
            </a:r>
            <a:endParaRPr lang="en-US" i="1"/>
          </a:p>
        </p:txBody>
      </p:sp>
      <p:sp>
        <p:nvSpPr>
          <p:cNvPr id="8" name="TextBox 7">
            <a:extLst>
              <a:ext uri="{FF2B5EF4-FFF2-40B4-BE49-F238E27FC236}">
                <a16:creationId xmlns:a16="http://schemas.microsoft.com/office/drawing/2014/main" id="{BB79B863-B28C-310B-0F95-BC188347A914}"/>
              </a:ext>
            </a:extLst>
          </p:cNvPr>
          <p:cNvSpPr txBox="1"/>
          <p:nvPr/>
        </p:nvSpPr>
        <p:spPr>
          <a:xfrm>
            <a:off x="6095998" y="1451427"/>
            <a:ext cx="5922816"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ea typeface="Calibri"/>
                <a:cs typeface="Arial"/>
              </a:rPr>
              <a:t>We then use the </a:t>
            </a:r>
            <a:r>
              <a:rPr lang="en-US" b="1" dirty="0">
                <a:latin typeface="Arial"/>
                <a:ea typeface="Calibri"/>
                <a:cs typeface="Arial"/>
              </a:rPr>
              <a:t>SP(K) </a:t>
            </a:r>
            <a:r>
              <a:rPr lang="en-US" dirty="0">
                <a:latin typeface="Arial"/>
                <a:ea typeface="Calibri"/>
                <a:cs typeface="Arial"/>
              </a:rPr>
              <a:t>model </a:t>
            </a:r>
            <a:r>
              <a:rPr lang="en-US">
                <a:solidFill>
                  <a:srgbClr val="4169E1"/>
                </a:solidFill>
                <a:latin typeface="Calibri"/>
                <a:ea typeface="Calibri"/>
                <a:cs typeface="Calibri"/>
              </a:rPr>
              <a:t>(Salcido et al. 2023)</a:t>
            </a:r>
            <a:endParaRPr lang="en-US">
              <a:latin typeface="Calibri"/>
              <a:ea typeface="Calibri"/>
              <a:cs typeface="Calibri"/>
            </a:endParaRPr>
          </a:p>
          <a:p>
            <a:r>
              <a:rPr lang="en-US">
                <a:latin typeface="Arial"/>
                <a:ea typeface="Calibri"/>
                <a:cs typeface="Arial"/>
              </a:rPr>
              <a:t>to predict the power suppression from the power-law </a:t>
            </a:r>
            <a:r>
              <a:rPr lang="en-US" dirty="0">
                <a:latin typeface="Arial"/>
                <a:ea typeface="Calibri"/>
                <a:cs typeface="Arial"/>
              </a:rPr>
              <a:t>fitted </a:t>
            </a:r>
            <a:r>
              <a:rPr lang="en-US">
                <a:latin typeface="Arial"/>
                <a:ea typeface="Calibri"/>
                <a:cs typeface="Arial"/>
              </a:rPr>
              <a:t>parameters</a:t>
            </a:r>
            <a:r>
              <a:rPr lang="en-US" dirty="0">
                <a:latin typeface="Arial"/>
                <a:ea typeface="Calibri"/>
                <a:cs typeface="Arial"/>
              </a:rPr>
              <a:t> of the </a:t>
            </a:r>
            <a:r>
              <a:rPr lang="en-US" i="1" dirty="0">
                <a:latin typeface="Arial"/>
                <a:ea typeface="Calibri"/>
                <a:cs typeface="Arial"/>
              </a:rPr>
              <a:t>f</a:t>
            </a:r>
            <a:r>
              <a:rPr lang="en-US" i="1" baseline="-25000" dirty="0">
                <a:latin typeface="Arial"/>
                <a:ea typeface="Calibri"/>
                <a:cs typeface="Arial"/>
              </a:rPr>
              <a:t>b</a:t>
            </a:r>
            <a:r>
              <a:rPr lang="en-US" i="1" dirty="0">
                <a:latin typeface="Arial"/>
                <a:ea typeface="Calibri"/>
                <a:cs typeface="Arial"/>
              </a:rPr>
              <a:t> – M</a:t>
            </a:r>
            <a:r>
              <a:rPr lang="en-US" dirty="0">
                <a:latin typeface="Arial"/>
                <a:ea typeface="Calibri"/>
                <a:cs typeface="Arial"/>
              </a:rPr>
              <a:t> relation</a:t>
            </a:r>
            <a:endParaRPr lang="en-US"/>
          </a:p>
        </p:txBody>
      </p:sp>
    </p:spTree>
    <p:extLst>
      <p:ext uri="{BB962C8B-B14F-4D97-AF65-F5344CB8AC3E}">
        <p14:creationId xmlns:p14="http://schemas.microsoft.com/office/powerpoint/2010/main" val="1458521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94869-2A50-C25B-6C1F-BF040C6FD16B}"/>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16E087C1-7208-7985-41B1-23A4A4EF95ED}"/>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12</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D1C04FCD-0CB6-B247-44C2-08A1D4D04D42}"/>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Conclusions</a:t>
            </a:r>
            <a:endParaRPr lang="en-GB" sz="2400" b="0" strike="noStrike" spc="-1" dirty="0">
              <a:solidFill>
                <a:srgbClr val="000000"/>
              </a:solidFill>
              <a:latin typeface="Arial"/>
            </a:endParaRPr>
          </a:p>
        </p:txBody>
      </p:sp>
      <p:sp>
        <p:nvSpPr>
          <p:cNvPr id="5" name="Content Placeholder 9">
            <a:extLst>
              <a:ext uri="{FF2B5EF4-FFF2-40B4-BE49-F238E27FC236}">
                <a16:creationId xmlns:a16="http://schemas.microsoft.com/office/drawing/2014/main" id="{BABD1D59-6539-F75E-5DF6-0DCD28DC77CC}"/>
              </a:ext>
            </a:extLst>
          </p:cNvPr>
          <p:cNvSpPr txBox="1">
            <a:spLocks/>
          </p:cNvSpPr>
          <p:nvPr/>
        </p:nvSpPr>
        <p:spPr>
          <a:xfrm>
            <a:off x="716949" y="1451812"/>
            <a:ext cx="9491922" cy="45552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000" dirty="0">
                <a:latin typeface="Arial" panose="020B0604020202020204" pitchFamily="34" charset="0"/>
                <a:cs typeface="Arial" panose="020B0604020202020204" pitchFamily="34" charset="0"/>
              </a:rPr>
              <a:t>Galaxy groups density profiles steepens outside of R500</a:t>
            </a:r>
          </a:p>
          <a:p>
            <a:pPr>
              <a:lnSpc>
                <a:spcPct val="150000"/>
              </a:lnSpc>
            </a:pPr>
            <a:endParaRPr lang="en-US" sz="2000" dirty="0">
              <a:latin typeface="Arial" panose="020B0604020202020204" pitchFamily="34" charset="0"/>
              <a:cs typeface="Arial" panose="020B0604020202020204" pitchFamily="34" charset="0"/>
            </a:endParaRPr>
          </a:p>
          <a:p>
            <a:pPr>
              <a:lnSpc>
                <a:spcPct val="150000"/>
              </a:lnSpc>
            </a:pPr>
            <a:r>
              <a:rPr lang="en-US" sz="2000" dirty="0">
                <a:latin typeface="Arial" panose="020B0604020202020204" pitchFamily="34" charset="0"/>
                <a:cs typeface="Arial" panose="020B0604020202020204" pitchFamily="34" charset="0"/>
              </a:rPr>
              <a:t>Strong feedback models do not reproduce the observed galaxy group gas masses</a:t>
            </a:r>
          </a:p>
          <a:p>
            <a:pPr>
              <a:lnSpc>
                <a:spcPct val="150000"/>
              </a:lnSpc>
            </a:pPr>
            <a:endParaRPr lang="en-US" sz="2000" dirty="0">
              <a:latin typeface="Arial" panose="020B0604020202020204" pitchFamily="34" charset="0"/>
              <a:cs typeface="Arial" panose="020B0604020202020204" pitchFamily="34" charset="0"/>
            </a:endParaRPr>
          </a:p>
          <a:p>
            <a:pPr>
              <a:lnSpc>
                <a:spcPct val="150000"/>
              </a:lnSpc>
            </a:pPr>
            <a:r>
              <a:rPr lang="en-US" sz="2000" dirty="0">
                <a:latin typeface="Arial" panose="020B0604020202020204" pitchFamily="34" charset="0"/>
                <a:cs typeface="Arial" panose="020B0604020202020204" pitchFamily="34" charset="0"/>
              </a:rPr>
              <a:t>We detect a 10-15% suppression of the matter power spectrum on scales of 5h Mpc^-1</a:t>
            </a:r>
          </a:p>
          <a:p>
            <a:pPr>
              <a:lnSpc>
                <a:spcPct val="150000"/>
              </a:lnSpc>
            </a:pPr>
            <a:endParaRPr lang="en-US" sz="2000" dirty="0">
              <a:solidFill>
                <a:srgbClr val="4169E1"/>
              </a:solidFill>
              <a:latin typeface="Arial" panose="020B0604020202020204" pitchFamily="34" charset="0"/>
              <a:cs typeface="Arial" panose="020B0604020202020204" pitchFamily="34" charset="0"/>
            </a:endParaRPr>
          </a:p>
          <a:p>
            <a:pPr>
              <a:lnSpc>
                <a:spcPct val="150000"/>
              </a:lnSpc>
            </a:pPr>
            <a:endParaRPr lang="en-US" sz="2000" dirty="0">
              <a:solidFill>
                <a:srgbClr val="4169E1"/>
              </a:solidFill>
              <a:latin typeface="Arial" panose="020B0604020202020204" pitchFamily="34" charset="0"/>
              <a:cs typeface="Arial" panose="020B0604020202020204" pitchFamily="34" charset="0"/>
            </a:endParaRPr>
          </a:p>
          <a:p>
            <a:pPr>
              <a:lnSpc>
                <a:spcPct val="150000"/>
              </a:lnSpc>
            </a:pPr>
            <a:endParaRPr lang="en-US" sz="2000" dirty="0">
              <a:solidFill>
                <a:srgbClr val="4169E1"/>
              </a:solidFill>
              <a:latin typeface="Arial" panose="020B0604020202020204" pitchFamily="34" charset="0"/>
              <a:cs typeface="Arial" panose="020B0604020202020204" pitchFamily="34" charset="0"/>
            </a:endParaRPr>
          </a:p>
          <a:p>
            <a:pPr>
              <a:lnSpc>
                <a:spcPct val="150000"/>
              </a:lnSpc>
            </a:pPr>
            <a:endParaRPr lang="en-US" sz="2000" dirty="0">
              <a:solidFill>
                <a:srgbClr val="4169E1"/>
              </a:solidFill>
              <a:latin typeface="Arial" panose="020B0604020202020204" pitchFamily="34" charset="0"/>
              <a:cs typeface="Arial" panose="020B0604020202020204" pitchFamily="34" charset="0"/>
            </a:endParaRPr>
          </a:p>
          <a:p>
            <a:pPr>
              <a:lnSpc>
                <a:spcPct val="150000"/>
              </a:lnSpc>
            </a:pPr>
            <a:endParaRPr lang="en-US" sz="1600" dirty="0">
              <a:solidFill>
                <a:srgbClr val="4169E1"/>
              </a:solidFill>
              <a:latin typeface="Arial" panose="020B0604020202020204" pitchFamily="34" charset="0"/>
              <a:cs typeface="Arial" panose="020B0604020202020204" pitchFamily="34" charset="0"/>
            </a:endParaRPr>
          </a:p>
          <a:p>
            <a:pPr>
              <a:lnSpc>
                <a:spcPct val="150000"/>
              </a:lnSpc>
            </a:pPr>
            <a:endParaRPr lang="en-US" sz="1600" dirty="0">
              <a:solidFill>
                <a:srgbClr val="4169E1"/>
              </a:solidFill>
              <a:latin typeface="Arial" panose="020B0604020202020204" pitchFamily="34" charset="0"/>
              <a:cs typeface="Arial" panose="020B0604020202020204" pitchFamily="34" charset="0"/>
            </a:endParaRPr>
          </a:p>
        </p:txBody>
      </p:sp>
      <p:sp>
        <p:nvSpPr>
          <p:cNvPr id="2" name="PlaceHolder 2">
            <a:extLst>
              <a:ext uri="{FF2B5EF4-FFF2-40B4-BE49-F238E27FC236}">
                <a16:creationId xmlns:a16="http://schemas.microsoft.com/office/drawing/2014/main" id="{A7EAA284-C1AB-5E1B-563E-84E212BF7AC2}"/>
              </a:ext>
            </a:extLst>
          </p:cNvPr>
          <p:cNvSpPr txBox="1">
            <a:spLocks/>
          </p:cNvSpPr>
          <p:nvPr/>
        </p:nvSpPr>
        <p:spPr>
          <a:xfrm>
            <a:off x="4381861" y="5626158"/>
            <a:ext cx="3431050" cy="1324440"/>
          </a:xfrm>
          <a:prstGeom prst="rect">
            <a:avLst/>
          </a:prstGeom>
          <a:noFill/>
          <a:ln w="0">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0" algn="l"/>
              </a:tabLst>
            </a:pPr>
            <a:r>
              <a:rPr lang="en-US" sz="3400" b="1" spc="-1" dirty="0">
                <a:solidFill>
                  <a:srgbClr val="4169E1"/>
                </a:solidFill>
                <a:latin typeface="Arial"/>
                <a:ea typeface="Noto Sans CJK SC"/>
              </a:rPr>
              <a:t>Thank you!</a:t>
            </a:r>
            <a:endParaRPr lang="en-GB" sz="2400" spc="-1" dirty="0">
              <a:solidFill>
                <a:srgbClr val="000000"/>
              </a:solidFill>
              <a:latin typeface="Arial"/>
            </a:endParaRPr>
          </a:p>
        </p:txBody>
      </p:sp>
    </p:spTree>
    <p:extLst>
      <p:ext uri="{BB962C8B-B14F-4D97-AF65-F5344CB8AC3E}">
        <p14:creationId xmlns:p14="http://schemas.microsoft.com/office/powerpoint/2010/main" val="44747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6B8BD-5825-FC6A-8FC1-4D5443BACB08}"/>
            </a:ext>
          </a:extLst>
        </p:cNvPr>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5C7B9761-821B-AB93-A39E-FAB1F0D913EB}"/>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5278130" y="584200"/>
            <a:ext cx="6761469" cy="5740400"/>
          </a:xfrm>
        </p:spPr>
      </p:pic>
      <p:sp>
        <p:nvSpPr>
          <p:cNvPr id="4" name="Slide Number Placeholder 3">
            <a:extLst>
              <a:ext uri="{FF2B5EF4-FFF2-40B4-BE49-F238E27FC236}">
                <a16:creationId xmlns:a16="http://schemas.microsoft.com/office/drawing/2014/main" id="{7CE71710-17B8-42A1-B4BD-C7D2F01D6406}"/>
              </a:ext>
            </a:extLst>
          </p:cNvPr>
          <p:cNvSpPr>
            <a:spLocks noGrp="1"/>
          </p:cNvSpPr>
          <p:nvPr>
            <p:ph type="sldNum" sz="quarter" idx="12"/>
          </p:nvPr>
        </p:nvSpPr>
        <p:spPr/>
        <p:txBody>
          <a:bodyPr/>
          <a:lstStyle/>
          <a:p>
            <a:fld id="{7EC4CFC9-7A18-4673-893B-7A68108BA113}" type="slidenum">
              <a:rPr lang="en-US" smtClean="0"/>
              <a:t>13</a:t>
            </a:fld>
            <a:endParaRPr lang="en-US"/>
          </a:p>
        </p:txBody>
      </p:sp>
      <p:sp>
        <p:nvSpPr>
          <p:cNvPr id="12" name="TextBox 11">
            <a:extLst>
              <a:ext uri="{FF2B5EF4-FFF2-40B4-BE49-F238E27FC236}">
                <a16:creationId xmlns:a16="http://schemas.microsoft.com/office/drawing/2014/main" id="{0A08B8EA-4275-EA6C-8673-EB6C2D28442F}"/>
              </a:ext>
            </a:extLst>
          </p:cNvPr>
          <p:cNvSpPr txBox="1"/>
          <p:nvPr/>
        </p:nvSpPr>
        <p:spPr>
          <a:xfrm>
            <a:off x="7999396" y="6366076"/>
            <a:ext cx="2452543"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(Eckert et al. 2024)	</a:t>
            </a:r>
            <a:endParaRPr lang="en-US" sz="1400" dirty="0">
              <a:latin typeface="Arial" panose="020B0604020202020204" pitchFamily="34" charset="0"/>
              <a:cs typeface="Arial" panose="020B0604020202020204" pitchFamily="34" charset="0"/>
            </a:endParaRPr>
          </a:p>
        </p:txBody>
      </p:sp>
      <p:sp>
        <p:nvSpPr>
          <p:cNvPr id="13" name="PlaceHolder 1">
            <a:extLst>
              <a:ext uri="{FF2B5EF4-FFF2-40B4-BE49-F238E27FC236}">
                <a16:creationId xmlns:a16="http://schemas.microsoft.com/office/drawing/2014/main" id="{392F9397-10D7-F568-9899-4D0BDF3C2138}"/>
              </a:ext>
            </a:extLst>
          </p:cNvPr>
          <p:cNvSpPr txBox="1">
            <a:spLocks/>
          </p:cNvSpPr>
          <p:nvPr/>
        </p:nvSpPr>
        <p:spPr>
          <a:xfrm>
            <a:off x="838080" y="134280"/>
            <a:ext cx="10514880" cy="1324800"/>
          </a:xfrm>
          <a:prstGeom prst="rect">
            <a:avLst/>
          </a:prstGeom>
          <a:noFill/>
          <a:ln w="0">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0" algn="l"/>
              </a:tabLst>
            </a:pPr>
            <a:r>
              <a:rPr lang="en-US" sz="3400" b="1" spc="-1" dirty="0">
                <a:solidFill>
                  <a:srgbClr val="4169E1"/>
                </a:solidFill>
                <a:latin typeface="Arial"/>
              </a:rPr>
              <a:t>AGN Feedback</a:t>
            </a:r>
            <a:endParaRPr lang="en-US" sz="2400" spc="-1" dirty="0">
              <a:solidFill>
                <a:srgbClr val="000000"/>
              </a:solidFill>
              <a:latin typeface="Arial"/>
            </a:endParaRPr>
          </a:p>
        </p:txBody>
      </p:sp>
      <mc:AlternateContent xmlns:mc="http://schemas.openxmlformats.org/markup-compatibility/2006" xmlns:a14="http://schemas.microsoft.com/office/drawing/2010/main">
        <mc:Choice Requires="a14">
          <p:sp>
            <p:nvSpPr>
              <p:cNvPr id="16" name="Content Placeholder 9">
                <a:extLst>
                  <a:ext uri="{FF2B5EF4-FFF2-40B4-BE49-F238E27FC236}">
                    <a16:creationId xmlns:a16="http://schemas.microsoft.com/office/drawing/2014/main" id="{4C1A6E40-A7E2-3CC5-6159-CA076F18BCD0}"/>
                  </a:ext>
                </a:extLst>
              </p:cNvPr>
              <p:cNvSpPr txBox="1">
                <a:spLocks/>
              </p:cNvSpPr>
              <p:nvPr/>
            </p:nvSpPr>
            <p:spPr>
              <a:xfrm>
                <a:off x="132749" y="1248612"/>
                <a:ext cx="5239351" cy="53299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000" dirty="0">
                    <a:latin typeface="Arial" panose="020B0604020202020204" pitchFamily="34" charset="0"/>
                    <a:cs typeface="Arial" panose="020B0604020202020204" pitchFamily="34" charset="0"/>
                  </a:rPr>
                  <a:t>AGN feedback from accreting SMBHs injects energy in the IGM, quenching star formation and lifting baryons outside of the DM halos.</a:t>
                </a:r>
              </a:p>
              <a:p>
                <a:pPr>
                  <a:lnSpc>
                    <a:spcPct val="150000"/>
                  </a:lnSpc>
                </a:pPr>
                <a:r>
                  <a:rPr lang="en-US" sz="2000" dirty="0">
                    <a:latin typeface="Arial" panose="020B0604020202020204" pitchFamily="34" charset="0"/>
                    <a:cs typeface="Arial" panose="020B0604020202020204" pitchFamily="34" charset="0"/>
                  </a:rPr>
                  <a:t>Gas binding energy in the core: </a:t>
                </a:r>
              </a:p>
              <a:p>
                <a:pPr marL="4572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𝐸</m:t>
                          </m:r>
                        </m:e>
                        <m:sub>
                          <m:r>
                            <a:rPr lang="en-US" sz="1600" b="0" i="1" smtClean="0">
                              <a:latin typeface="Cambria Math" panose="02040503050406030204" pitchFamily="18" charset="0"/>
                              <a:cs typeface="Arial" panose="020B0604020202020204" pitchFamily="34" charset="0"/>
                            </a:rPr>
                            <m:t>𝑏𝑖𝑛𝑑</m:t>
                          </m:r>
                        </m:sub>
                      </m:sSub>
                      <m:r>
                        <a:rPr lang="en-US" sz="160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en-US" sz="160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ea typeface="Cambria Math" panose="02040503050406030204" pitchFamily="18" charset="0"/>
                              <a:cs typeface="Arial" panose="020B0604020202020204" pitchFamily="34" charset="0"/>
                            </a:rPr>
                            <m:t>𝑀</m:t>
                          </m:r>
                        </m:e>
                        <m:sub>
                          <m:r>
                            <a:rPr lang="en-US" sz="1600" b="0" i="1" smtClean="0">
                              <a:latin typeface="Cambria Math" panose="02040503050406030204" pitchFamily="18" charset="0"/>
                              <a:ea typeface="Cambria Math" panose="02040503050406030204" pitchFamily="18" charset="0"/>
                              <a:cs typeface="Arial" panose="020B0604020202020204" pitchFamily="34" charset="0"/>
                            </a:rPr>
                            <m:t>𝑔𝑎𝑠</m:t>
                          </m:r>
                        </m:sub>
                      </m:sSub>
                      <m:sSub>
                        <m:sSubPr>
                          <m:ctrlPr>
                            <a:rPr lang="en-US" sz="160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ea typeface="Cambria Math" panose="02040503050406030204" pitchFamily="18" charset="0"/>
                              <a:cs typeface="Arial" panose="020B0604020202020204" pitchFamily="34" charset="0"/>
                            </a:rPr>
                            <m:t>𝑘</m:t>
                          </m:r>
                        </m:e>
                        <m:sub>
                          <m:r>
                            <a:rPr lang="en-US" sz="1600" b="0" i="1" smtClean="0">
                              <a:latin typeface="Cambria Math" panose="02040503050406030204" pitchFamily="18" charset="0"/>
                              <a:ea typeface="Cambria Math" panose="02040503050406030204" pitchFamily="18" charset="0"/>
                              <a:cs typeface="Arial" panose="020B0604020202020204" pitchFamily="34" charset="0"/>
                            </a:rPr>
                            <m:t>𝐵</m:t>
                          </m:r>
                        </m:sub>
                      </m:sSub>
                      <m:r>
                        <a:rPr lang="en-US" sz="1600" b="0" i="1" smtClean="0">
                          <a:latin typeface="Cambria Math" panose="02040503050406030204" pitchFamily="18" charset="0"/>
                          <a:ea typeface="Cambria Math" panose="02040503050406030204" pitchFamily="18" charset="0"/>
                          <a:cs typeface="Arial" panose="020B0604020202020204" pitchFamily="34" charset="0"/>
                        </a:rPr>
                        <m:t>𝑇</m:t>
                      </m:r>
                    </m:oMath>
                  </m:oMathPara>
                </a14:m>
                <a:endParaRPr lang="en-US" sz="1600" dirty="0">
                  <a:latin typeface="Arial" panose="020B0604020202020204" pitchFamily="34" charset="0"/>
                  <a:cs typeface="Arial" panose="020B0604020202020204" pitchFamily="34" charset="0"/>
                </a:endParaRPr>
              </a:p>
              <a:p>
                <a:pPr>
                  <a:lnSpc>
                    <a:spcPct val="150000"/>
                  </a:lnSpc>
                </a:pPr>
                <a:r>
                  <a:rPr lang="en-US" sz="2000" dirty="0">
                    <a:latin typeface="Arial" panose="020B0604020202020204" pitchFamily="34" charset="0"/>
                    <a:cs typeface="Arial" panose="020B0604020202020204" pitchFamily="34" charset="0"/>
                  </a:rPr>
                  <a:t>Available SMBH mechanical energy:</a:t>
                </a:r>
              </a:p>
              <a:p>
                <a:pPr marL="457200" lvl="1" indent="0">
                  <a:lnSpc>
                    <a:spcPct val="150000"/>
                  </a:lnSpc>
                  <a:buNone/>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𝐸</m:t>
                          </m:r>
                        </m:e>
                        <m:sub>
                          <m:r>
                            <a:rPr lang="en-US" sz="1600" b="0" i="1" smtClean="0">
                              <a:latin typeface="Cambria Math" panose="02040503050406030204" pitchFamily="18" charset="0"/>
                              <a:cs typeface="Arial" panose="020B0604020202020204" pitchFamily="34" charset="0"/>
                            </a:rPr>
                            <m:t>𝐵𝐻</m:t>
                          </m:r>
                        </m:sub>
                      </m:sSub>
                      <m:r>
                        <a:rPr lang="en-US" sz="1600" b="0" i="1" smtClean="0">
                          <a:latin typeface="Cambria Math" panose="02040503050406030204" pitchFamily="18" charset="0"/>
                          <a:cs typeface="Arial" panose="020B0604020202020204" pitchFamily="34" charset="0"/>
                        </a:rPr>
                        <m:t>=</m:t>
                      </m:r>
                      <m:sSub>
                        <m:sSubPr>
                          <m:ctrlPr>
                            <a:rPr lang="en-US" sz="1600" b="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ea typeface="Cambria Math" panose="02040503050406030204" pitchFamily="18" charset="0"/>
                              <a:cs typeface="Arial" panose="020B0604020202020204" pitchFamily="34" charset="0"/>
                            </a:rPr>
                            <m:t>𝜀</m:t>
                          </m:r>
                        </m:e>
                        <m:sub>
                          <m:r>
                            <a:rPr lang="en-US" sz="1600" b="0" i="1" smtClean="0">
                              <a:latin typeface="Cambria Math" panose="02040503050406030204" pitchFamily="18" charset="0"/>
                              <a:ea typeface="Cambria Math" panose="02040503050406030204" pitchFamily="18" charset="0"/>
                              <a:cs typeface="Arial" panose="020B0604020202020204" pitchFamily="34" charset="0"/>
                            </a:rPr>
                            <m:t>𝑀</m:t>
                          </m:r>
                        </m:sub>
                      </m:sSub>
                      <m:sSub>
                        <m:sSubPr>
                          <m:ctrlPr>
                            <a:rPr lang="en-US" sz="1600" b="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ea typeface="Cambria Math" panose="02040503050406030204" pitchFamily="18" charset="0"/>
                              <a:cs typeface="Arial" panose="020B0604020202020204" pitchFamily="34" charset="0"/>
                            </a:rPr>
                            <m:t>𝑀</m:t>
                          </m:r>
                        </m:e>
                        <m:sub>
                          <m:r>
                            <a:rPr lang="en-US" sz="1600" b="0" i="1" smtClean="0">
                              <a:latin typeface="Cambria Math" panose="02040503050406030204" pitchFamily="18" charset="0"/>
                              <a:ea typeface="Cambria Math" panose="02040503050406030204" pitchFamily="18" charset="0"/>
                              <a:cs typeface="Arial" panose="020B0604020202020204" pitchFamily="34" charset="0"/>
                            </a:rPr>
                            <m:t>𝐵𝐻</m:t>
                          </m:r>
                        </m:sub>
                      </m:sSub>
                      <m:sSup>
                        <m:sSupPr>
                          <m:ctrlPr>
                            <a:rPr lang="en-US" sz="1600" b="0" i="1" smtClean="0">
                              <a:latin typeface="Cambria Math" panose="02040503050406030204" pitchFamily="18" charset="0"/>
                              <a:ea typeface="Cambria Math" panose="02040503050406030204" pitchFamily="18" charset="0"/>
                              <a:cs typeface="Arial" panose="020B0604020202020204" pitchFamily="34" charset="0"/>
                            </a:rPr>
                          </m:ctrlPr>
                        </m:sSupPr>
                        <m:e>
                          <m:r>
                            <a:rPr lang="en-US" sz="1600" b="0" i="1" smtClean="0">
                              <a:latin typeface="Cambria Math" panose="02040503050406030204" pitchFamily="18" charset="0"/>
                              <a:ea typeface="Cambria Math" panose="02040503050406030204" pitchFamily="18" charset="0"/>
                              <a:cs typeface="Arial" panose="020B0604020202020204" pitchFamily="34" charset="0"/>
                            </a:rPr>
                            <m:t>𝑐</m:t>
                          </m:r>
                        </m:e>
                        <m:sup>
                          <m:r>
                            <a:rPr lang="en-US" sz="1600" b="0" i="1" smtClean="0">
                              <a:latin typeface="Cambria Math" panose="02040503050406030204" pitchFamily="18" charset="0"/>
                              <a:ea typeface="Cambria Math" panose="02040503050406030204" pitchFamily="18" charset="0"/>
                              <a:cs typeface="Arial" panose="020B0604020202020204" pitchFamily="34" charset="0"/>
                            </a:rPr>
                            <m:t>2</m:t>
                          </m:r>
                        </m:sup>
                      </m:sSup>
                    </m:oMath>
                  </m:oMathPara>
                </a14:m>
                <a:endParaRPr lang="en-US" sz="1600" dirty="0">
                  <a:latin typeface="Arial" panose="020B0604020202020204" pitchFamily="34" charset="0"/>
                  <a:cs typeface="Arial" panose="020B0604020202020204" pitchFamily="34" charset="0"/>
                </a:endParaRPr>
              </a:p>
              <a:p>
                <a:pPr marL="457200" lvl="1" indent="0">
                  <a:lnSpc>
                    <a:spcPct val="150000"/>
                  </a:lnSpc>
                  <a:buNone/>
                </a:pPr>
                <a:endParaRPr lang="en-US" sz="2000" dirty="0">
                  <a:latin typeface="Arial" panose="020B0604020202020204" pitchFamily="34" charset="0"/>
                  <a:cs typeface="Arial" panose="020B0604020202020204" pitchFamily="34" charset="0"/>
                </a:endParaRPr>
              </a:p>
            </p:txBody>
          </p:sp>
        </mc:Choice>
        <mc:Fallback xmlns="">
          <p:sp>
            <p:nvSpPr>
              <p:cNvPr id="16" name="Content Placeholder 9">
                <a:extLst>
                  <a:ext uri="{FF2B5EF4-FFF2-40B4-BE49-F238E27FC236}">
                    <a16:creationId xmlns:a16="http://schemas.microsoft.com/office/drawing/2014/main" id="{4C1A6E40-A7E2-3CC5-6159-CA076F18BCD0}"/>
                  </a:ext>
                </a:extLst>
              </p:cNvPr>
              <p:cNvSpPr txBox="1">
                <a:spLocks noRot="1" noChangeAspect="1" noMove="1" noResize="1" noEditPoints="1" noAdjustHandles="1" noChangeArrowheads="1" noChangeShapeType="1" noTextEdit="1"/>
              </p:cNvSpPr>
              <p:nvPr/>
            </p:nvSpPr>
            <p:spPr>
              <a:xfrm>
                <a:off x="132749" y="1248612"/>
                <a:ext cx="5239351" cy="5329988"/>
              </a:xfrm>
              <a:prstGeom prst="rect">
                <a:avLst/>
              </a:prstGeom>
              <a:blipFill>
                <a:blip r:embed="rId4"/>
                <a:stretch>
                  <a:fillRect l="-1048" r="-1746"/>
                </a:stretch>
              </a:blipFill>
            </p:spPr>
            <p:txBody>
              <a:bodyPr/>
              <a:lstStyle/>
              <a:p>
                <a:r>
                  <a:rPr lang="en-GB">
                    <a:noFill/>
                  </a:rPr>
                  <a:t> </a:t>
                </a:r>
              </a:p>
            </p:txBody>
          </p:sp>
        </mc:Fallback>
      </mc:AlternateContent>
      <p:cxnSp>
        <p:nvCxnSpPr>
          <p:cNvPr id="7" name="Straight Arrow Connector 6">
            <a:extLst>
              <a:ext uri="{FF2B5EF4-FFF2-40B4-BE49-F238E27FC236}">
                <a16:creationId xmlns:a16="http://schemas.microsoft.com/office/drawing/2014/main" id="{80D13BF0-CE86-82F3-1A4E-F5ADFD60FC5E}"/>
              </a:ext>
            </a:extLst>
          </p:cNvPr>
          <p:cNvCxnSpPr/>
          <p:nvPr/>
        </p:nvCxnSpPr>
        <p:spPr>
          <a:xfrm>
            <a:off x="2501900" y="5245100"/>
            <a:ext cx="0" cy="5207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264012C-9F50-314D-AB8C-354C972C5BFD}"/>
              </a:ext>
            </a:extLst>
          </p:cNvPr>
          <p:cNvSpPr txBox="1"/>
          <p:nvPr/>
        </p:nvSpPr>
        <p:spPr>
          <a:xfrm>
            <a:off x="685800" y="5816600"/>
            <a:ext cx="3683000" cy="914400"/>
          </a:xfrm>
          <a:prstGeom prst="rect">
            <a:avLst/>
          </a:prstGeom>
          <a:noFill/>
          <a:ln w="38100">
            <a:solidFill>
              <a:schemeClr val="tx1"/>
            </a:solidFill>
          </a:ln>
        </p:spPr>
        <p:txBody>
          <a:bodyPr wrap="square" rtlCol="0">
            <a:spAutoFit/>
          </a:bodyPr>
          <a:lstStyle/>
          <a:p>
            <a:r>
              <a:rPr lang="en-US" b="1" dirty="0">
                <a:latin typeface="Arial" panose="020B0604020202020204" pitchFamily="34" charset="0"/>
                <a:cs typeface="Arial" panose="020B0604020202020204" pitchFamily="34" charset="0"/>
              </a:rPr>
              <a:t>Strongest in low-mass (temperature) group-scale halos</a:t>
            </a:r>
          </a:p>
          <a:p>
            <a:endParaRPr lang="en-GB" b="1" dirty="0"/>
          </a:p>
        </p:txBody>
      </p:sp>
    </p:spTree>
    <p:extLst>
      <p:ext uri="{BB962C8B-B14F-4D97-AF65-F5344CB8AC3E}">
        <p14:creationId xmlns:p14="http://schemas.microsoft.com/office/powerpoint/2010/main" val="542478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D2E5D-7160-71DF-577B-6877ACD23977}"/>
            </a:ext>
          </a:extLst>
        </p:cNvPr>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088293F0-99C8-E400-8C9B-D3379D6E02F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5295900" y="584200"/>
            <a:ext cx="6743700" cy="5854700"/>
          </a:xfrm>
        </p:spPr>
      </p:pic>
      <p:sp>
        <p:nvSpPr>
          <p:cNvPr id="4" name="Slide Number Placeholder 3">
            <a:extLst>
              <a:ext uri="{FF2B5EF4-FFF2-40B4-BE49-F238E27FC236}">
                <a16:creationId xmlns:a16="http://schemas.microsoft.com/office/drawing/2014/main" id="{314FE3DA-6E9F-693E-5CAB-8AC0E0FDBA1D}"/>
              </a:ext>
            </a:extLst>
          </p:cNvPr>
          <p:cNvSpPr>
            <a:spLocks noGrp="1"/>
          </p:cNvSpPr>
          <p:nvPr>
            <p:ph type="sldNum" sz="quarter" idx="12"/>
          </p:nvPr>
        </p:nvSpPr>
        <p:spPr/>
        <p:txBody>
          <a:bodyPr/>
          <a:lstStyle/>
          <a:p>
            <a:fld id="{7EC4CFC9-7A18-4673-893B-7A68108BA113}" type="slidenum">
              <a:rPr lang="en-US" smtClean="0"/>
              <a:t>14</a:t>
            </a:fld>
            <a:endParaRPr lang="en-US"/>
          </a:p>
        </p:txBody>
      </p:sp>
      <p:sp>
        <p:nvSpPr>
          <p:cNvPr id="12" name="TextBox 11">
            <a:extLst>
              <a:ext uri="{FF2B5EF4-FFF2-40B4-BE49-F238E27FC236}">
                <a16:creationId xmlns:a16="http://schemas.microsoft.com/office/drawing/2014/main" id="{D6050180-62E3-2265-A69F-09AB1FF0307B}"/>
              </a:ext>
            </a:extLst>
          </p:cNvPr>
          <p:cNvSpPr txBox="1"/>
          <p:nvPr/>
        </p:nvSpPr>
        <p:spPr>
          <a:xfrm>
            <a:off x="5916596" y="6399768"/>
            <a:ext cx="5996004"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Baryon fraction in TNG100 (</a:t>
            </a:r>
            <a:r>
              <a:rPr lang="en-GB" dirty="0" err="1">
                <a:latin typeface="Arial" panose="020B0604020202020204" pitchFamily="34" charset="0"/>
                <a:cs typeface="Arial" panose="020B0604020202020204" pitchFamily="34" charset="0"/>
              </a:rPr>
              <a:t>Ayromlou</a:t>
            </a:r>
            <a:r>
              <a:rPr lang="en-GB" dirty="0">
                <a:latin typeface="Arial" panose="020B0604020202020204" pitchFamily="34" charset="0"/>
                <a:cs typeface="Arial" panose="020B0604020202020204" pitchFamily="34" charset="0"/>
              </a:rPr>
              <a:t> et al. 2023)	</a:t>
            </a:r>
            <a:endParaRPr lang="en-US" sz="1400" dirty="0">
              <a:latin typeface="Arial" panose="020B0604020202020204" pitchFamily="34" charset="0"/>
              <a:cs typeface="Arial" panose="020B0604020202020204" pitchFamily="34" charset="0"/>
            </a:endParaRPr>
          </a:p>
        </p:txBody>
      </p:sp>
      <p:sp>
        <p:nvSpPr>
          <p:cNvPr id="13" name="PlaceHolder 1">
            <a:extLst>
              <a:ext uri="{FF2B5EF4-FFF2-40B4-BE49-F238E27FC236}">
                <a16:creationId xmlns:a16="http://schemas.microsoft.com/office/drawing/2014/main" id="{49B39016-EC98-072C-DE04-A8C2A8A5E492}"/>
              </a:ext>
            </a:extLst>
          </p:cNvPr>
          <p:cNvSpPr txBox="1">
            <a:spLocks/>
          </p:cNvSpPr>
          <p:nvPr/>
        </p:nvSpPr>
        <p:spPr>
          <a:xfrm>
            <a:off x="838080" y="134280"/>
            <a:ext cx="10514880" cy="1324800"/>
          </a:xfrm>
          <a:prstGeom prst="rect">
            <a:avLst/>
          </a:prstGeom>
          <a:noFill/>
          <a:ln w="0">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0" algn="l"/>
              </a:tabLst>
            </a:pPr>
            <a:r>
              <a:rPr lang="en-US" sz="3400" b="1" spc="-1" dirty="0">
                <a:solidFill>
                  <a:srgbClr val="4169E1"/>
                </a:solidFill>
                <a:latin typeface="Arial"/>
              </a:rPr>
              <a:t>AGN Feedback</a:t>
            </a:r>
            <a:endParaRPr lang="en-US" sz="2400" spc="-1" dirty="0">
              <a:solidFill>
                <a:srgbClr val="000000"/>
              </a:solidFill>
              <a:latin typeface="Arial"/>
            </a:endParaRPr>
          </a:p>
        </p:txBody>
      </p:sp>
      <mc:AlternateContent xmlns:mc="http://schemas.openxmlformats.org/markup-compatibility/2006" xmlns:a14="http://schemas.microsoft.com/office/drawing/2010/main">
        <mc:Choice Requires="a14">
          <p:sp>
            <p:nvSpPr>
              <p:cNvPr id="16" name="Content Placeholder 9">
                <a:extLst>
                  <a:ext uri="{FF2B5EF4-FFF2-40B4-BE49-F238E27FC236}">
                    <a16:creationId xmlns:a16="http://schemas.microsoft.com/office/drawing/2014/main" id="{CA60D4A7-A2B8-4BC3-9EBD-61804288B199}"/>
                  </a:ext>
                </a:extLst>
              </p:cNvPr>
              <p:cNvSpPr txBox="1">
                <a:spLocks/>
              </p:cNvSpPr>
              <p:nvPr/>
            </p:nvSpPr>
            <p:spPr>
              <a:xfrm>
                <a:off x="132749" y="1248612"/>
                <a:ext cx="5239351" cy="53299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000" dirty="0">
                    <a:latin typeface="Arial" panose="020B0604020202020204" pitchFamily="34" charset="0"/>
                    <a:cs typeface="Arial" panose="020B0604020202020204" pitchFamily="34" charset="0"/>
                  </a:rPr>
                  <a:t>All modern hydro-sims. include a model for AGN feedback either by:</a:t>
                </a:r>
              </a:p>
              <a:p>
                <a:pPr>
                  <a:lnSpc>
                    <a:spcPct val="150000"/>
                  </a:lnSpc>
                </a:pPr>
                <a:endParaRPr lang="en-US" sz="2000" dirty="0">
                  <a:latin typeface="Arial" panose="020B0604020202020204" pitchFamily="34" charset="0"/>
                  <a:cs typeface="Arial" panose="020B0604020202020204" pitchFamily="34" charset="0"/>
                </a:endParaRPr>
              </a:p>
              <a:p>
                <a:pPr>
                  <a:lnSpc>
                    <a:spcPct val="150000"/>
                  </a:lnSpc>
                </a:pPr>
                <a:endParaRPr lang="en-US" sz="2000" dirty="0">
                  <a:latin typeface="Arial" panose="020B0604020202020204" pitchFamily="34" charset="0"/>
                  <a:cs typeface="Arial" panose="020B0604020202020204" pitchFamily="34" charset="0"/>
                </a:endParaRPr>
              </a:p>
              <a:p>
                <a:pPr marL="0" indent="0">
                  <a:lnSpc>
                    <a:spcPct val="150000"/>
                  </a:lnSpc>
                  <a:buNone/>
                </a:pPr>
                <a:endParaRPr lang="en-US" sz="2000" dirty="0">
                  <a:latin typeface="Arial" panose="020B0604020202020204" pitchFamily="34" charset="0"/>
                  <a:cs typeface="Arial" panose="020B0604020202020204" pitchFamily="34" charset="0"/>
                </a:endParaRPr>
              </a:p>
              <a:p>
                <a:pPr>
                  <a:lnSpc>
                    <a:spcPct val="150000"/>
                  </a:lnSpc>
                </a:pPr>
                <a:r>
                  <a:rPr lang="en-GB" sz="2000" dirty="0">
                    <a:highlight>
                      <a:srgbClr val="FFFF00"/>
                    </a:highlight>
                    <a:latin typeface="Arial" panose="020B0604020202020204" pitchFamily="34" charset="0"/>
                    <a:cs typeface="Arial" panose="020B0604020202020204" pitchFamily="34" charset="0"/>
                  </a:rPr>
                  <a:t>Both</a:t>
                </a:r>
                <a:r>
                  <a:rPr lang="en-GB" sz="2000" dirty="0">
                    <a:highlight>
                      <a:srgbClr val="FFFF00"/>
                    </a:highlight>
                  </a:rPr>
                  <a:t> </a:t>
                </a:r>
                <a14:m>
                  <m:oMath xmlns:m="http://schemas.openxmlformats.org/officeDocument/2006/math">
                    <m:sSub>
                      <m:sSubPr>
                        <m:ctrlPr>
                          <a:rPr lang="en-GB" sz="2000" i="1">
                            <a:highlight>
                              <a:srgbClr val="FFFF00"/>
                            </a:highlight>
                            <a:latin typeface="Cambria Math" panose="02040503050406030204" pitchFamily="18" charset="0"/>
                          </a:rPr>
                        </m:ctrlPr>
                      </m:sSubPr>
                      <m:e>
                        <m:r>
                          <a:rPr lang="en-US" sz="2000" i="1">
                            <a:highlight>
                              <a:srgbClr val="FFFF00"/>
                            </a:highlight>
                            <a:latin typeface="Cambria Math" panose="02040503050406030204" pitchFamily="18" charset="0"/>
                          </a:rPr>
                          <m:t>𝑇</m:t>
                        </m:r>
                      </m:e>
                      <m:sub>
                        <m:r>
                          <a:rPr lang="en-US" sz="2000" i="1">
                            <a:highlight>
                              <a:srgbClr val="FFFF00"/>
                            </a:highlight>
                            <a:latin typeface="Cambria Math" panose="02040503050406030204" pitchFamily="18" charset="0"/>
                          </a:rPr>
                          <m:t>𝐴𝐺𝑁</m:t>
                        </m:r>
                      </m:sub>
                    </m:sSub>
                  </m:oMath>
                </a14:m>
                <a:r>
                  <a:rPr lang="en-US" sz="2000" dirty="0">
                    <a:highlight>
                      <a:srgbClr val="FFFF00"/>
                    </a:highlight>
                    <a:latin typeface="Arial" panose="020B0604020202020204" pitchFamily="34" charset="0"/>
                    <a:cs typeface="Arial" panose="020B0604020202020204" pitchFamily="34" charset="0"/>
                  </a:rPr>
                  <a:t> and</a:t>
                </a:r>
                <a:r>
                  <a:rPr lang="en-GB" sz="2000" dirty="0">
                    <a:highlight>
                      <a:srgbClr val="FFFF00"/>
                    </a:highlight>
                  </a:rPr>
                  <a:t> </a:t>
                </a:r>
                <a14:m>
                  <m:oMath xmlns:m="http://schemas.openxmlformats.org/officeDocument/2006/math">
                    <m:sSub>
                      <m:sSubPr>
                        <m:ctrlPr>
                          <a:rPr lang="en-GB" sz="2000" i="1">
                            <a:highlight>
                              <a:srgbClr val="FFFF00"/>
                            </a:highlight>
                            <a:latin typeface="Cambria Math" panose="02040503050406030204" pitchFamily="18" charset="0"/>
                          </a:rPr>
                        </m:ctrlPr>
                      </m:sSubPr>
                      <m:e>
                        <m:r>
                          <m:rPr>
                            <m:nor/>
                          </m:rPr>
                          <a:rPr lang="en-GB" sz="2000" dirty="0">
                            <a:highlight>
                              <a:srgbClr val="FFFF00"/>
                            </a:highlight>
                            <a:latin typeface="Grotesque" panose="020F0502020204030204" pitchFamily="34" charset="0"/>
                          </a:rPr>
                          <m:t>𝜈</m:t>
                        </m:r>
                      </m:e>
                      <m:sub>
                        <m:r>
                          <a:rPr lang="en-US" sz="2000" i="1">
                            <a:highlight>
                              <a:srgbClr val="FFFF00"/>
                            </a:highlight>
                            <a:latin typeface="Cambria Math" panose="02040503050406030204" pitchFamily="18" charset="0"/>
                          </a:rPr>
                          <m:t>𝐴𝐺𝑁</m:t>
                        </m:r>
                      </m:sub>
                    </m:sSub>
                  </m:oMath>
                </a14:m>
                <a:r>
                  <a:rPr lang="en-US" sz="2000" dirty="0">
                    <a:highlight>
                      <a:srgbClr val="FFFF00"/>
                    </a:highlight>
                    <a:latin typeface="Arial" panose="020B0604020202020204" pitchFamily="34" charset="0"/>
                    <a:cs typeface="Arial" panose="020B0604020202020204" pitchFamily="34" charset="0"/>
                  </a:rPr>
                  <a:t> are turned to match the observations (stellar mass function and gas fractions) of nearby galaxy groups</a:t>
                </a:r>
              </a:p>
              <a:p>
                <a:pPr marL="457200" lvl="1" indent="0">
                  <a:lnSpc>
                    <a:spcPct val="150000"/>
                  </a:lnSpc>
                  <a:buNone/>
                </a:pPr>
                <a:endParaRPr lang="en-US" sz="2000" dirty="0">
                  <a:latin typeface="Arial" panose="020B0604020202020204" pitchFamily="34" charset="0"/>
                  <a:cs typeface="Arial" panose="020B0604020202020204" pitchFamily="34" charset="0"/>
                </a:endParaRPr>
              </a:p>
            </p:txBody>
          </p:sp>
        </mc:Choice>
        <mc:Fallback xmlns="">
          <p:sp>
            <p:nvSpPr>
              <p:cNvPr id="16" name="Content Placeholder 9">
                <a:extLst>
                  <a:ext uri="{FF2B5EF4-FFF2-40B4-BE49-F238E27FC236}">
                    <a16:creationId xmlns:a16="http://schemas.microsoft.com/office/drawing/2014/main" id="{CA60D4A7-A2B8-4BC3-9EBD-61804288B199}"/>
                  </a:ext>
                </a:extLst>
              </p:cNvPr>
              <p:cNvSpPr txBox="1">
                <a:spLocks noRot="1" noChangeAspect="1" noMove="1" noResize="1" noEditPoints="1" noAdjustHandles="1" noChangeArrowheads="1" noChangeShapeType="1" noTextEdit="1"/>
              </p:cNvSpPr>
              <p:nvPr/>
            </p:nvSpPr>
            <p:spPr>
              <a:xfrm>
                <a:off x="132749" y="1248612"/>
                <a:ext cx="5239351" cy="5329988"/>
              </a:xfrm>
              <a:prstGeom prst="rect">
                <a:avLst/>
              </a:prstGeom>
              <a:blipFill>
                <a:blip r:embed="rId4"/>
                <a:stretch>
                  <a:fillRect l="-1048" r="-2561"/>
                </a:stretch>
              </a:blipFill>
            </p:spPr>
            <p:txBody>
              <a:bodyPr/>
              <a:lstStyle/>
              <a:p>
                <a:r>
                  <a:rPr lang="en-GB">
                    <a:noFill/>
                  </a:rPr>
                  <a:t> </a:t>
                </a:r>
              </a:p>
            </p:txBody>
          </p:sp>
        </mc:Fallback>
      </mc:AlternateContent>
      <p:cxnSp>
        <p:nvCxnSpPr>
          <p:cNvPr id="27" name="Straight Connector 26">
            <a:extLst>
              <a:ext uri="{FF2B5EF4-FFF2-40B4-BE49-F238E27FC236}">
                <a16:creationId xmlns:a16="http://schemas.microsoft.com/office/drawing/2014/main" id="{B1A85AC4-F398-011D-6D00-16A4B9623588}"/>
              </a:ext>
            </a:extLst>
          </p:cNvPr>
          <p:cNvCxnSpPr>
            <a:cxnSpLocks/>
          </p:cNvCxnSpPr>
          <p:nvPr/>
        </p:nvCxnSpPr>
        <p:spPr>
          <a:xfrm flipV="1">
            <a:off x="2374900" y="2184400"/>
            <a:ext cx="0" cy="38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C155501-BDBE-104F-31EE-0627BA509BDE}"/>
              </a:ext>
            </a:extLst>
          </p:cNvPr>
          <p:cNvCxnSpPr>
            <a:cxnSpLocks/>
          </p:cNvCxnSpPr>
          <p:nvPr/>
        </p:nvCxnSpPr>
        <p:spPr>
          <a:xfrm flipH="1">
            <a:off x="774700" y="2603500"/>
            <a:ext cx="3200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B597BAF9-3452-1BB9-80EC-FF0E237146C6}"/>
              </a:ext>
            </a:extLst>
          </p:cNvPr>
          <p:cNvCxnSpPr/>
          <p:nvPr/>
        </p:nvCxnSpPr>
        <p:spPr>
          <a:xfrm>
            <a:off x="762000" y="2603500"/>
            <a:ext cx="0" cy="609600"/>
          </a:xfrm>
          <a:prstGeom prst="straightConnector1">
            <a:avLst/>
          </a:prstGeom>
          <a:ln w="7620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D02ADB7-9D63-DA2F-1FD9-D6F478AE51BD}"/>
              </a:ext>
            </a:extLst>
          </p:cNvPr>
          <p:cNvCxnSpPr/>
          <p:nvPr/>
        </p:nvCxnSpPr>
        <p:spPr>
          <a:xfrm>
            <a:off x="3975100" y="2590800"/>
            <a:ext cx="0" cy="55880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80F84AB-5472-EDFB-BDC2-3791430A3601}"/>
              </a:ext>
            </a:extLst>
          </p:cNvPr>
          <p:cNvSpPr txBox="1"/>
          <p:nvPr/>
        </p:nvSpPr>
        <p:spPr>
          <a:xfrm>
            <a:off x="355600" y="3149600"/>
            <a:ext cx="4737100" cy="738664"/>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Thermal heating 	</a:t>
            </a:r>
            <a:r>
              <a:rPr lang="en-US" sz="2400" b="1" dirty="0">
                <a:latin typeface="Arial" panose="020B0604020202020204" pitchFamily="34" charset="0"/>
                <a:cs typeface="Arial" panose="020B0604020202020204" pitchFamily="34" charset="0"/>
              </a:rPr>
              <a:t>OR</a:t>
            </a:r>
            <a:r>
              <a:rPr lang="en-US" dirty="0">
                <a:latin typeface="Arial" panose="020B0604020202020204" pitchFamily="34" charset="0"/>
                <a:cs typeface="Arial" panose="020B0604020202020204" pitchFamily="34" charset="0"/>
              </a:rPr>
              <a:t>	 Kinetic injection</a:t>
            </a:r>
            <a:r>
              <a:rPr lang="en-GB" dirty="0"/>
              <a:t>        	</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416AEF2E-9B77-C82C-B7F6-FF91E168EA9A}"/>
                  </a:ext>
                </a:extLst>
              </p:cNvPr>
              <p:cNvSpPr txBox="1"/>
              <p:nvPr/>
            </p:nvSpPr>
            <p:spPr>
              <a:xfrm>
                <a:off x="800100" y="3530600"/>
                <a:ext cx="3797300" cy="369332"/>
              </a:xfrm>
              <a:prstGeom prst="rect">
                <a:avLst/>
              </a:prstGeom>
              <a:noFill/>
            </p:spPr>
            <p:txBody>
              <a:bodyPr wrap="square" rtlCol="0">
                <a:spAutoFit/>
              </a:bodyPr>
              <a:lstStyle/>
              <a:p>
                <a:r>
                  <a:rPr lang="en-GB" dirty="0"/>
                  <a:t>(</a:t>
                </a:r>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𝐴𝐺𝑁</m:t>
                        </m:r>
                      </m:sub>
                    </m:sSub>
                    <m:r>
                      <a:rPr lang="en-US" i="1">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m:rPr>
                            <m:nor/>
                          </m:rPr>
                          <a:rPr lang="en-GB" dirty="0">
                            <a:latin typeface="Grotesque" panose="020F0502020204030204" pitchFamily="34" charset="0"/>
                          </a:rPr>
                          <m:t>𝜈</m:t>
                        </m:r>
                      </m:e>
                      <m:sub>
                        <m:r>
                          <a:rPr lang="en-US" i="1">
                            <a:latin typeface="Cambria Math" panose="02040503050406030204" pitchFamily="18" charset="0"/>
                          </a:rPr>
                          <m:t>𝐴𝐺𝑁</m:t>
                        </m:r>
                      </m:sub>
                    </m:sSub>
                  </m:oMath>
                </a14:m>
                <a:r>
                  <a:rPr lang="en-GB" dirty="0"/>
                  <a:t>)</a:t>
                </a:r>
              </a:p>
            </p:txBody>
          </p:sp>
        </mc:Choice>
        <mc:Fallback xmlns="">
          <p:sp>
            <p:nvSpPr>
              <p:cNvPr id="43" name="TextBox 42">
                <a:extLst>
                  <a:ext uri="{FF2B5EF4-FFF2-40B4-BE49-F238E27FC236}">
                    <a16:creationId xmlns:a16="http://schemas.microsoft.com/office/drawing/2014/main" id="{416AEF2E-9B77-C82C-B7F6-FF91E168EA9A}"/>
                  </a:ext>
                </a:extLst>
              </p:cNvPr>
              <p:cNvSpPr txBox="1">
                <a:spLocks noRot="1" noChangeAspect="1" noMove="1" noResize="1" noEditPoints="1" noAdjustHandles="1" noChangeArrowheads="1" noChangeShapeType="1" noTextEdit="1"/>
              </p:cNvSpPr>
              <p:nvPr/>
            </p:nvSpPr>
            <p:spPr>
              <a:xfrm>
                <a:off x="800100" y="3530600"/>
                <a:ext cx="3797300" cy="369332"/>
              </a:xfrm>
              <a:prstGeom prst="rect">
                <a:avLst/>
              </a:prstGeom>
              <a:blipFill>
                <a:blip r:embed="rId5"/>
                <a:stretch>
                  <a:fillRect l="-1284" t="-8197" b="-24590"/>
                </a:stretch>
              </a:blipFill>
            </p:spPr>
            <p:txBody>
              <a:bodyPr/>
              <a:lstStyle/>
              <a:p>
                <a:r>
                  <a:rPr lang="en-GB">
                    <a:noFill/>
                  </a:rPr>
                  <a:t> </a:t>
                </a:r>
              </a:p>
            </p:txBody>
          </p:sp>
        </mc:Fallback>
      </mc:AlternateContent>
    </p:spTree>
    <p:extLst>
      <p:ext uri="{BB962C8B-B14F-4D97-AF65-F5344CB8AC3E}">
        <p14:creationId xmlns:p14="http://schemas.microsoft.com/office/powerpoint/2010/main" val="502922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9FE13-A28E-547F-3495-3EECEC3DCB3E}"/>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620C3FDC-A697-A281-4909-1FE1BDF15500}"/>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15</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9F1F9444-F295-70B1-2F35-3815C4A48A24}"/>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2MRS-eRASS1</a:t>
            </a:r>
            <a:br>
              <a:rPr sz="2800" dirty="0"/>
            </a:br>
            <a:r>
              <a:rPr lang="en-US" sz="2400" spc="-1" dirty="0">
                <a:solidFill>
                  <a:srgbClr val="4169E1"/>
                </a:solidFill>
                <a:latin typeface="Arial"/>
                <a:ea typeface="Noto Sans CJK SC"/>
              </a:rPr>
              <a:t>Gas mass fraction</a:t>
            </a:r>
            <a:endParaRPr lang="en-GB" sz="2400" b="0" strike="noStrike" spc="-1" dirty="0">
              <a:solidFill>
                <a:srgbClr val="000000"/>
              </a:solidFill>
              <a:latin typeface="Arial"/>
            </a:endParaRPr>
          </a:p>
        </p:txBody>
      </p:sp>
      <mc:AlternateContent xmlns:mc="http://schemas.openxmlformats.org/markup-compatibility/2006" xmlns:a14="http://schemas.microsoft.com/office/drawing/2010/main">
        <mc:Choice Requires="a14">
          <p:sp>
            <p:nvSpPr>
              <p:cNvPr id="2" name="Content Placeholder 9">
                <a:extLst>
                  <a:ext uri="{FF2B5EF4-FFF2-40B4-BE49-F238E27FC236}">
                    <a16:creationId xmlns:a16="http://schemas.microsoft.com/office/drawing/2014/main" id="{799240AC-F3BF-6753-5D8F-824ECE5D9E10}"/>
                  </a:ext>
                </a:extLst>
              </p:cNvPr>
              <p:cNvSpPr txBox="1">
                <a:spLocks/>
              </p:cNvSpPr>
              <p:nvPr/>
            </p:nvSpPr>
            <p:spPr>
              <a:xfrm>
                <a:off x="132749" y="1248612"/>
                <a:ext cx="5963251" cy="53299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000" dirty="0">
                    <a:latin typeface="Arial" panose="020B0604020202020204" pitchFamily="34" charset="0"/>
                    <a:cs typeface="Arial" panose="020B0604020202020204" pitchFamily="34" charset="0"/>
                  </a:rPr>
                  <a:t>MC process:</a:t>
                </a:r>
              </a:p>
              <a:p>
                <a:pPr lvl="1">
                  <a:lnSpc>
                    <a:spcPct val="150000"/>
                  </a:lnSpc>
                </a:pPr>
                <a:r>
                  <a:rPr lang="en-US" sz="1600" dirty="0">
                    <a:latin typeface="Arial" panose="020B0604020202020204" pitchFamily="34" charset="0"/>
                    <a:cs typeface="Arial" panose="020B0604020202020204" pitchFamily="34" charset="0"/>
                  </a:rPr>
                  <a:t>A mass value is drawn from a log-normal distribution (</a:t>
                </a:r>
                <a14:m>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𝑀</m:t>
                        </m:r>
                      </m:e>
                      <m:sub>
                        <m:r>
                          <a:rPr lang="en-US" sz="1600" b="0" i="1" smtClean="0">
                            <a:latin typeface="Cambria Math" panose="02040503050406030204" pitchFamily="18" charset="0"/>
                            <a:cs typeface="Arial" panose="020B0604020202020204" pitchFamily="34" charset="0"/>
                          </a:rPr>
                          <m:t>200</m:t>
                        </m:r>
                        <m:r>
                          <a:rPr lang="en-US" sz="1600" b="0" i="1" smtClean="0">
                            <a:latin typeface="Cambria Math" panose="02040503050406030204" pitchFamily="18" charset="0"/>
                            <a:cs typeface="Arial" panose="020B0604020202020204" pitchFamily="34" charset="0"/>
                          </a:rPr>
                          <m:t>,</m:t>
                        </m:r>
                        <m:r>
                          <a:rPr lang="en-US" sz="1600" b="0" i="1" smtClean="0">
                            <a:latin typeface="Cambria Math" panose="02040503050406030204" pitchFamily="18" charset="0"/>
                            <a:cs typeface="Arial" panose="020B0604020202020204" pitchFamily="34" charset="0"/>
                          </a:rPr>
                          <m:t>𝑖</m:t>
                        </m:r>
                      </m:sub>
                    </m:sSub>
                  </m:oMath>
                </a14:m>
                <a:r>
                  <a:rPr lang="en-US" sz="1600" dirty="0">
                    <a:latin typeface="Arial" panose="020B0604020202020204" pitchFamily="34" charset="0"/>
                    <a:cs typeface="Arial" panose="020B0604020202020204" pitchFamily="34" charset="0"/>
                  </a:rPr>
                  <a:t>).</a:t>
                </a:r>
              </a:p>
              <a:p>
                <a:pPr lvl="1">
                  <a:lnSpc>
                    <a:spcPct val="150000"/>
                  </a:lnSpc>
                </a:pPr>
                <a14:m>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𝑀</m:t>
                        </m:r>
                      </m:e>
                      <m:sub>
                        <m:r>
                          <a:rPr lang="en-US" sz="1600" i="1">
                            <a:latin typeface="Cambria Math" panose="02040503050406030204" pitchFamily="18" charset="0"/>
                            <a:cs typeface="Arial" panose="020B0604020202020204" pitchFamily="34" charset="0"/>
                          </a:rPr>
                          <m:t>200</m:t>
                        </m:r>
                      </m:sub>
                    </m:sSub>
                    <m:r>
                      <a:rPr lang="en-US" sz="1600" b="0" i="1" smtClean="0">
                        <a:latin typeface="Cambria Math" panose="02040503050406030204" pitchFamily="18" charset="0"/>
                        <a:cs typeface="Arial" panose="020B0604020202020204" pitchFamily="34" charset="0"/>
                      </a:rPr>
                      <m:t>,</m:t>
                    </m:r>
                    <m:r>
                      <a:rPr lang="en-US" sz="1600" b="0" i="1" smtClean="0">
                        <a:latin typeface="Cambria Math" panose="02040503050406030204" pitchFamily="18" charset="0"/>
                        <a:cs typeface="Arial" panose="020B0604020202020204" pitchFamily="34" charset="0"/>
                      </a:rPr>
                      <m:t>𝑖</m:t>
                    </m:r>
                  </m:oMath>
                </a14:m>
                <a:r>
                  <a:rPr lang="en-US" sz="1600" dirty="0">
                    <a:latin typeface="Arial" panose="020B0604020202020204" pitchFamily="34" charset="0"/>
                    <a:cs typeface="Arial" panose="020B0604020202020204" pitchFamily="34" charset="0"/>
                  </a:rPr>
                  <a:t> is used to obtain a mean DM concentration from </a:t>
                </a:r>
                <a:r>
                  <a:rPr lang="en-US" sz="1600" dirty="0">
                    <a:solidFill>
                      <a:srgbClr val="4169E1"/>
                    </a:solidFill>
                    <a:latin typeface="Arial" panose="020B0604020202020204" pitchFamily="34" charset="0"/>
                    <a:cs typeface="Arial" panose="020B0604020202020204" pitchFamily="34" charset="0"/>
                  </a:rPr>
                  <a:t>Duffy et al. 2008’</a:t>
                </a:r>
                <a:r>
                  <a:rPr lang="en-US" sz="1600" dirty="0">
                    <a:latin typeface="Arial" panose="020B0604020202020204" pitchFamily="34" charset="0"/>
                    <a:cs typeface="Arial" panose="020B0604020202020204" pitchFamily="34" charset="0"/>
                  </a:rPr>
                  <a:t>s c-M relation (</a:t>
                </a:r>
                <a14:m>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𝑐</m:t>
                        </m:r>
                      </m:e>
                      <m:sub>
                        <m:r>
                          <a:rPr lang="en-US" sz="1600" i="1">
                            <a:latin typeface="Cambria Math" panose="02040503050406030204" pitchFamily="18" charset="0"/>
                            <a:cs typeface="Arial" panose="020B0604020202020204" pitchFamily="34" charset="0"/>
                          </a:rPr>
                          <m:t>𝑚𝑒𝑎𝑛</m:t>
                        </m:r>
                        <m:r>
                          <a:rPr lang="en-US" sz="1600" i="1">
                            <a:latin typeface="Cambria Math" panose="02040503050406030204" pitchFamily="18" charset="0"/>
                            <a:cs typeface="Arial" panose="020B0604020202020204" pitchFamily="34" charset="0"/>
                          </a:rPr>
                          <m:t>,</m:t>
                        </m:r>
                        <m:r>
                          <a:rPr lang="en-US" sz="1600" i="1">
                            <a:latin typeface="Cambria Math" panose="02040503050406030204" pitchFamily="18" charset="0"/>
                            <a:cs typeface="Arial" panose="020B0604020202020204" pitchFamily="34" charset="0"/>
                          </a:rPr>
                          <m:t>𝑖</m:t>
                        </m:r>
                      </m:sub>
                    </m:sSub>
                  </m:oMath>
                </a14:m>
                <a:r>
                  <a:rPr lang="en-US" sz="1600" dirty="0">
                    <a:latin typeface="Arial" panose="020B0604020202020204" pitchFamily="34" charset="0"/>
                    <a:cs typeface="Arial" panose="020B0604020202020204" pitchFamily="34" charset="0"/>
                  </a:rPr>
                  <a:t>) .</a:t>
                </a:r>
              </a:p>
              <a:p>
                <a:pPr lvl="1">
                  <a:lnSpc>
                    <a:spcPct val="150000"/>
                  </a:lnSpc>
                </a:pPr>
                <a:r>
                  <a:rPr lang="en-US" sz="1600" dirty="0">
                    <a:latin typeface="Arial" panose="020B0604020202020204" pitchFamily="34" charset="0"/>
                    <a:cs typeface="Arial" panose="020B0604020202020204" pitchFamily="34" charset="0"/>
                  </a:rPr>
                  <a:t> A </a:t>
                </a:r>
                <a14:m>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𝑐</m:t>
                        </m:r>
                      </m:e>
                      <m:sub>
                        <m:r>
                          <a:rPr lang="en-US" sz="1600" b="0" i="1" smtClean="0">
                            <a:latin typeface="Cambria Math" panose="02040503050406030204" pitchFamily="18" charset="0"/>
                            <a:cs typeface="Arial" panose="020B0604020202020204" pitchFamily="34" charset="0"/>
                          </a:rPr>
                          <m:t>200</m:t>
                        </m:r>
                      </m:sub>
                    </m:sSub>
                    <m:r>
                      <a:rPr lang="en-US" sz="1600" b="0" i="1" smtClean="0">
                        <a:latin typeface="Cambria Math" panose="02040503050406030204" pitchFamily="18" charset="0"/>
                        <a:cs typeface="Arial" panose="020B0604020202020204" pitchFamily="34" charset="0"/>
                      </a:rPr>
                      <m:t> </m:t>
                    </m:r>
                  </m:oMath>
                </a14:m>
                <a:r>
                  <a:rPr lang="en-US" sz="1600" dirty="0">
                    <a:latin typeface="Arial" panose="020B0604020202020204" pitchFamily="34" charset="0"/>
                    <a:cs typeface="Arial" panose="020B0604020202020204" pitchFamily="34" charset="0"/>
                  </a:rPr>
                  <a:t>value is drawn using (</a:t>
                </a:r>
                <a14:m>
                  <m:oMath xmlns:m="http://schemas.openxmlformats.org/officeDocument/2006/math">
                    <m:sSub>
                      <m:sSubPr>
                        <m:ctrlPr>
                          <a:rPr lang="en-US" sz="1600" i="1">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𝑐</m:t>
                        </m:r>
                      </m:e>
                      <m:sub>
                        <m:r>
                          <a:rPr lang="en-US" sz="1600" i="1">
                            <a:latin typeface="Cambria Math" panose="02040503050406030204" pitchFamily="18" charset="0"/>
                            <a:cs typeface="Arial" panose="020B0604020202020204" pitchFamily="34" charset="0"/>
                          </a:rPr>
                          <m:t>𝑚𝑒𝑎𝑛</m:t>
                        </m:r>
                        <m:r>
                          <a:rPr lang="en-US" sz="1600" i="1">
                            <a:latin typeface="Cambria Math" panose="02040503050406030204" pitchFamily="18" charset="0"/>
                            <a:cs typeface="Arial" panose="020B0604020202020204" pitchFamily="34" charset="0"/>
                          </a:rPr>
                          <m:t>,</m:t>
                        </m:r>
                        <m:r>
                          <a:rPr lang="en-US" sz="1600" i="1">
                            <a:latin typeface="Cambria Math" panose="02040503050406030204" pitchFamily="18" charset="0"/>
                            <a:cs typeface="Arial" panose="020B0604020202020204" pitchFamily="34" charset="0"/>
                          </a:rPr>
                          <m:t>𝑖</m:t>
                        </m:r>
                      </m:sub>
                    </m:sSub>
                    <m:r>
                      <a:rPr lang="en-US" sz="1600" i="1">
                        <a:latin typeface="Cambria Math" panose="02040503050406030204" pitchFamily="18" charset="0"/>
                        <a:cs typeface="Arial" panose="020B0604020202020204" pitchFamily="34" charset="0"/>
                      </a:rPr>
                      <m:t> </m:t>
                    </m:r>
                  </m:oMath>
                </a14:m>
                <a:r>
                  <a:rPr lang="en-US" sz="1600" dirty="0">
                    <a:latin typeface="Arial" panose="020B0604020202020204" pitchFamily="34" charset="0"/>
                    <a:cs typeface="Arial" panose="020B0604020202020204" pitchFamily="34" charset="0"/>
                  </a:rPr>
                  <a:t>and from </a:t>
                </a:r>
                <a:r>
                  <a:rPr lang="en-US" sz="1600" dirty="0">
                    <a:solidFill>
                      <a:srgbClr val="4169E1"/>
                    </a:solidFill>
                    <a:latin typeface="Arial" panose="020B0604020202020204" pitchFamily="34" charset="0"/>
                    <a:cs typeface="Arial" panose="020B0604020202020204" pitchFamily="34" charset="0"/>
                  </a:rPr>
                  <a:t>Duffy et al. 2008’</a:t>
                </a:r>
                <a:r>
                  <a:rPr lang="en-US" sz="1600" dirty="0">
                    <a:latin typeface="Arial" panose="020B0604020202020204" pitchFamily="34" charset="0"/>
                    <a:cs typeface="Arial" panose="020B0604020202020204" pitchFamily="34" charset="0"/>
                  </a:rPr>
                  <a:t>s scatter (</a:t>
                </a:r>
                <a14:m>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𝑐</m:t>
                        </m:r>
                      </m:e>
                      <m:sub>
                        <m:r>
                          <a:rPr lang="en-US" sz="1600" i="1">
                            <a:latin typeface="Cambria Math" panose="02040503050406030204" pitchFamily="18" charset="0"/>
                            <a:cs typeface="Arial" panose="020B0604020202020204" pitchFamily="34" charset="0"/>
                          </a:rPr>
                          <m:t>,</m:t>
                        </m:r>
                        <m:r>
                          <a:rPr lang="en-US" sz="1600" i="1">
                            <a:latin typeface="Cambria Math" panose="02040503050406030204" pitchFamily="18" charset="0"/>
                            <a:cs typeface="Arial" panose="020B0604020202020204" pitchFamily="34" charset="0"/>
                          </a:rPr>
                          <m:t>𝑖</m:t>
                        </m:r>
                      </m:sub>
                    </m:sSub>
                  </m:oMath>
                </a14:m>
                <a:r>
                  <a:rPr lang="en-US" sz="1600" dirty="0">
                    <a:latin typeface="Arial" panose="020B0604020202020204" pitchFamily="34" charset="0"/>
                    <a:cs typeface="Arial" panose="020B0604020202020204" pitchFamily="34" charset="0"/>
                  </a:rPr>
                  <a:t>).</a:t>
                </a:r>
              </a:p>
              <a:p>
                <a:pPr lvl="1">
                  <a:lnSpc>
                    <a:spcPct val="150000"/>
                  </a:lnSpc>
                </a:pPr>
                <a:r>
                  <a:rPr lang="en-US" sz="1600" dirty="0">
                    <a:latin typeface="Arial" panose="020B0604020202020204" pitchFamily="34" charset="0"/>
                    <a:cs typeface="Arial" panose="020B0604020202020204" pitchFamily="34" charset="0"/>
                  </a:rPr>
                  <a:t>We draw a gas mass value from a log-normal distribution </a:t>
                </a:r>
                <a14:m>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𝑀</m:t>
                        </m:r>
                      </m:e>
                      <m:sub>
                        <m:r>
                          <a:rPr lang="en-US" sz="1600" b="0" i="1" smtClean="0">
                            <a:latin typeface="Cambria Math" panose="02040503050406030204" pitchFamily="18" charset="0"/>
                            <a:cs typeface="Arial" panose="020B0604020202020204" pitchFamily="34" charset="0"/>
                          </a:rPr>
                          <m:t>𝑔𝑎𝑠</m:t>
                        </m:r>
                        <m:r>
                          <a:rPr lang="en-US" sz="1600" b="0" i="1" smtClean="0">
                            <a:latin typeface="Cambria Math" panose="02040503050406030204" pitchFamily="18" charset="0"/>
                            <a:cs typeface="Arial" panose="020B0604020202020204" pitchFamily="34" charset="0"/>
                          </a:rPr>
                          <m:t>,</m:t>
                        </m:r>
                        <m:r>
                          <a:rPr lang="en-US" sz="1600" b="0" i="1" smtClean="0">
                            <a:latin typeface="Cambria Math" panose="02040503050406030204" pitchFamily="18" charset="0"/>
                            <a:cs typeface="Arial" panose="020B0604020202020204" pitchFamily="34" charset="0"/>
                          </a:rPr>
                          <m:t>𝑖</m:t>
                        </m:r>
                      </m:sub>
                    </m:sSub>
                    <m:r>
                      <a:rPr lang="en-US" sz="1600" b="0" i="1" smtClean="0">
                        <a:latin typeface="Cambria Math" panose="02040503050406030204" pitchFamily="18" charset="0"/>
                        <a:cs typeface="Arial" panose="020B0604020202020204" pitchFamily="34" charset="0"/>
                      </a:rPr>
                      <m:t>(&lt;</m:t>
                    </m:r>
                    <m:r>
                      <a:rPr lang="en-US" sz="1600" b="0" i="1" smtClean="0">
                        <a:latin typeface="Cambria Math" panose="02040503050406030204" pitchFamily="18" charset="0"/>
                        <a:cs typeface="Arial" panose="020B0604020202020204" pitchFamily="34" charset="0"/>
                      </a:rPr>
                      <m:t>𝑟</m:t>
                    </m:r>
                    <m:r>
                      <a:rPr lang="en-US" sz="1600" b="0" i="1" smtClean="0">
                        <a:latin typeface="Cambria Math" panose="02040503050406030204" pitchFamily="18" charset="0"/>
                        <a:cs typeface="Arial" panose="020B0604020202020204" pitchFamily="34" charset="0"/>
                      </a:rPr>
                      <m:t>)</m:t>
                    </m:r>
                  </m:oMath>
                </a14:m>
                <a:endParaRPr lang="en-US" sz="1600" dirty="0">
                  <a:latin typeface="Arial" panose="020B0604020202020204" pitchFamily="34" charset="0"/>
                  <a:cs typeface="Arial" panose="020B0604020202020204" pitchFamily="34" charset="0"/>
                </a:endParaRPr>
              </a:p>
              <a:p>
                <a:pPr lvl="1">
                  <a:lnSpc>
                    <a:spcPct val="150000"/>
                  </a:lnSpc>
                </a:pPr>
                <a:r>
                  <a:rPr lang="en-US" sz="1600" dirty="0">
                    <a:latin typeface="Arial" panose="020B0604020202020204" pitchFamily="34" charset="0"/>
                    <a:cs typeface="Arial" panose="020B0604020202020204" pitchFamily="34" charset="0"/>
                  </a:rPr>
                  <a:t>Finally, a gas fraction value is computed for this iteration as </a:t>
                </a:r>
                <a14:m>
                  <m:oMath xmlns:m="http://schemas.openxmlformats.org/officeDocument/2006/math">
                    <m:sSub>
                      <m:sSubPr>
                        <m:ctrlPr>
                          <a:rPr lang="en-US" sz="1600" i="1" smtClean="0">
                            <a:latin typeface="Cambria Math" panose="02040503050406030204" pitchFamily="18" charset="0"/>
                            <a:cs typeface="Arial" panose="020B0604020202020204" pitchFamily="34" charset="0"/>
                          </a:rPr>
                        </m:ctrlPr>
                      </m:sSubPr>
                      <m:e>
                        <m:r>
                          <a:rPr lang="en-US" sz="1600" b="0" i="1" smtClean="0">
                            <a:latin typeface="Cambria Math" panose="02040503050406030204" pitchFamily="18" charset="0"/>
                            <a:cs typeface="Arial" panose="020B0604020202020204" pitchFamily="34" charset="0"/>
                          </a:rPr>
                          <m:t>𝑓</m:t>
                        </m:r>
                      </m:e>
                      <m:sub>
                        <m:r>
                          <a:rPr lang="en-US" sz="1600" b="0" i="1" smtClean="0">
                            <a:latin typeface="Cambria Math" panose="02040503050406030204" pitchFamily="18" charset="0"/>
                            <a:cs typeface="Arial" panose="020B0604020202020204" pitchFamily="34" charset="0"/>
                          </a:rPr>
                          <m:t>𝑔𝑎𝑠</m:t>
                        </m:r>
                      </m:sub>
                    </m:sSub>
                    <m:r>
                      <a:rPr lang="en-US" sz="1600" b="0" i="1" smtClean="0">
                        <a:latin typeface="Cambria Math" panose="02040503050406030204" pitchFamily="18" charset="0"/>
                        <a:cs typeface="Arial" panose="020B0604020202020204" pitchFamily="34" charset="0"/>
                      </a:rPr>
                      <m:t>=</m:t>
                    </m:r>
                    <m:f>
                      <m:fPr>
                        <m:ctrlPr>
                          <a:rPr lang="en-US" sz="1600" b="0" i="1" smtClean="0">
                            <a:latin typeface="Cambria Math" panose="02040503050406030204" pitchFamily="18" charset="0"/>
                            <a:cs typeface="Arial" panose="020B0604020202020204" pitchFamily="34" charset="0"/>
                          </a:rPr>
                        </m:ctrlPr>
                      </m:fPr>
                      <m:num>
                        <m:sSub>
                          <m:sSubPr>
                            <m:ctrlPr>
                              <a:rPr lang="en-US" sz="1600" i="1">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𝑀</m:t>
                            </m:r>
                          </m:e>
                          <m:sub>
                            <m:r>
                              <a:rPr lang="en-US" sz="1600" i="1">
                                <a:latin typeface="Cambria Math" panose="02040503050406030204" pitchFamily="18" charset="0"/>
                                <a:cs typeface="Arial" panose="020B0604020202020204" pitchFamily="34" charset="0"/>
                              </a:rPr>
                              <m:t>𝑔𝑎𝑠</m:t>
                            </m:r>
                            <m:r>
                              <a:rPr lang="en-US" sz="1600" i="1">
                                <a:latin typeface="Cambria Math" panose="02040503050406030204" pitchFamily="18" charset="0"/>
                                <a:cs typeface="Arial" panose="020B0604020202020204" pitchFamily="34" charset="0"/>
                              </a:rPr>
                              <m:t>,</m:t>
                            </m:r>
                            <m:r>
                              <a:rPr lang="en-US" sz="1600" i="1">
                                <a:latin typeface="Cambria Math" panose="02040503050406030204" pitchFamily="18" charset="0"/>
                                <a:cs typeface="Arial" panose="020B0604020202020204" pitchFamily="34" charset="0"/>
                              </a:rPr>
                              <m:t>𝑖</m:t>
                            </m:r>
                          </m:sub>
                        </m:sSub>
                        <m:r>
                          <a:rPr lang="en-US" sz="1600" i="1">
                            <a:latin typeface="Cambria Math" panose="02040503050406030204" pitchFamily="18" charset="0"/>
                            <a:cs typeface="Arial" panose="020B0604020202020204" pitchFamily="34" charset="0"/>
                          </a:rPr>
                          <m:t>(&lt;</m:t>
                        </m:r>
                        <m:r>
                          <a:rPr lang="en-US" sz="1600" i="1">
                            <a:latin typeface="Cambria Math" panose="02040503050406030204" pitchFamily="18" charset="0"/>
                            <a:cs typeface="Arial" panose="020B0604020202020204" pitchFamily="34" charset="0"/>
                          </a:rPr>
                          <m:t>𝑟</m:t>
                        </m:r>
                        <m:r>
                          <a:rPr lang="en-US" sz="1600" i="1">
                            <a:latin typeface="Cambria Math" panose="02040503050406030204" pitchFamily="18" charset="0"/>
                            <a:cs typeface="Arial" panose="020B0604020202020204" pitchFamily="34" charset="0"/>
                          </a:rPr>
                          <m:t>)</m:t>
                        </m:r>
                        <m:r>
                          <m:rPr>
                            <m:nor/>
                          </m:rPr>
                          <a:rPr lang="en-US" sz="1600" dirty="0">
                            <a:latin typeface="Arial" panose="020B0604020202020204" pitchFamily="34" charset="0"/>
                            <a:cs typeface="Arial" panose="020B0604020202020204" pitchFamily="34" charset="0"/>
                          </a:rPr>
                          <m:t> </m:t>
                        </m:r>
                      </m:num>
                      <m:den>
                        <m:sSub>
                          <m:sSubPr>
                            <m:ctrlPr>
                              <a:rPr lang="en-US" sz="1600" i="1">
                                <a:latin typeface="Cambria Math" panose="02040503050406030204" pitchFamily="18" charset="0"/>
                                <a:cs typeface="Arial" panose="020B0604020202020204" pitchFamily="34" charset="0"/>
                              </a:rPr>
                            </m:ctrlPr>
                          </m:sSubPr>
                          <m:e>
                            <m:r>
                              <a:rPr lang="en-US" sz="1600" i="1">
                                <a:latin typeface="Cambria Math" panose="02040503050406030204" pitchFamily="18" charset="0"/>
                                <a:cs typeface="Arial" panose="020B0604020202020204" pitchFamily="34" charset="0"/>
                              </a:rPr>
                              <m:t>𝑀</m:t>
                            </m:r>
                          </m:e>
                          <m:sub>
                            <m:r>
                              <a:rPr lang="en-US" sz="1600" b="0" i="1" smtClean="0">
                                <a:latin typeface="Cambria Math" panose="02040503050406030204" pitchFamily="18" charset="0"/>
                                <a:cs typeface="Arial" panose="020B0604020202020204" pitchFamily="34" charset="0"/>
                              </a:rPr>
                              <m:t>𝑁𝐹𝑊</m:t>
                            </m:r>
                          </m:sub>
                        </m:sSub>
                        <m:r>
                          <a:rPr lang="en-US" sz="1600" i="1">
                            <a:latin typeface="Cambria Math" panose="02040503050406030204" pitchFamily="18" charset="0"/>
                            <a:cs typeface="Arial" panose="020B0604020202020204" pitchFamily="34" charset="0"/>
                          </a:rPr>
                          <m:t>(&lt;</m:t>
                        </m:r>
                        <m:r>
                          <a:rPr lang="en-US" sz="1600" i="1">
                            <a:latin typeface="Cambria Math" panose="02040503050406030204" pitchFamily="18" charset="0"/>
                            <a:cs typeface="Arial" panose="020B0604020202020204" pitchFamily="34" charset="0"/>
                          </a:rPr>
                          <m:t>𝑟</m:t>
                        </m:r>
                        <m:r>
                          <a:rPr lang="en-US" sz="1600" i="1">
                            <a:latin typeface="Cambria Math" panose="02040503050406030204" pitchFamily="18" charset="0"/>
                            <a:cs typeface="Arial" panose="020B0604020202020204" pitchFamily="34" charset="0"/>
                          </a:rPr>
                          <m:t>)</m:t>
                        </m:r>
                        <m:r>
                          <m:rPr>
                            <m:nor/>
                          </m:rPr>
                          <a:rPr lang="en-US" sz="1600" dirty="0">
                            <a:latin typeface="Arial" panose="020B0604020202020204" pitchFamily="34" charset="0"/>
                            <a:cs typeface="Arial" panose="020B0604020202020204" pitchFamily="34" charset="0"/>
                          </a:rPr>
                          <m:t> </m:t>
                        </m:r>
                      </m:den>
                    </m:f>
                  </m:oMath>
                </a14:m>
                <a:endParaRPr lang="en-US" sz="1600" dirty="0">
                  <a:latin typeface="Arial" panose="020B0604020202020204" pitchFamily="34" charset="0"/>
                  <a:cs typeface="Arial" panose="020B0604020202020204" pitchFamily="34" charset="0"/>
                </a:endParaRPr>
              </a:p>
            </p:txBody>
          </p:sp>
        </mc:Choice>
        <mc:Fallback xmlns="">
          <p:sp>
            <p:nvSpPr>
              <p:cNvPr id="2" name="Content Placeholder 9">
                <a:extLst>
                  <a:ext uri="{FF2B5EF4-FFF2-40B4-BE49-F238E27FC236}">
                    <a16:creationId xmlns:a16="http://schemas.microsoft.com/office/drawing/2014/main" id="{ACB2D7CD-74B0-71D3-F2C1-22812884B836}"/>
                  </a:ext>
                </a:extLst>
              </p:cNvPr>
              <p:cNvSpPr txBox="1">
                <a:spLocks noRot="1" noChangeAspect="1" noMove="1" noResize="1" noEditPoints="1" noAdjustHandles="1" noChangeArrowheads="1" noChangeShapeType="1" noTextEdit="1"/>
              </p:cNvSpPr>
              <p:nvPr/>
            </p:nvSpPr>
            <p:spPr>
              <a:xfrm>
                <a:off x="132749" y="1248612"/>
                <a:ext cx="5963251" cy="5329988"/>
              </a:xfrm>
              <a:prstGeom prst="rect">
                <a:avLst/>
              </a:prstGeom>
              <a:blipFill>
                <a:blip r:embed="rId3"/>
                <a:stretch>
                  <a:fillRect l="-920" r="-920"/>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5F6CB0E5-8D71-5CD5-1E3C-6BF902036F7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257339" y="1381888"/>
            <a:ext cx="5746369" cy="4445061"/>
          </a:xfrm>
          <a:prstGeom prst="rect">
            <a:avLst/>
          </a:prstGeom>
        </p:spPr>
      </p:pic>
    </p:spTree>
    <p:extLst>
      <p:ext uri="{BB962C8B-B14F-4D97-AF65-F5344CB8AC3E}">
        <p14:creationId xmlns:p14="http://schemas.microsoft.com/office/powerpoint/2010/main" val="220025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90667-0575-2E88-8DD7-55CDCA4261A3}"/>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39F7B394-E6C0-0875-933E-6EA31F654C9A}"/>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16</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220C8AFB-0D20-1AA2-98F1-A328B866B787}"/>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2MRS-eRASS1</a:t>
            </a:r>
            <a:br>
              <a:rPr sz="2800" dirty="0"/>
            </a:br>
            <a:r>
              <a:rPr lang="en-US" sz="2400" spc="-1" dirty="0">
                <a:solidFill>
                  <a:srgbClr val="4169E1"/>
                </a:solidFill>
                <a:latin typeface="Arial"/>
                <a:ea typeface="Noto Sans CJK SC"/>
              </a:rPr>
              <a:t>Gas mass fraction</a:t>
            </a:r>
            <a:endParaRPr lang="en-GB" sz="2400" b="0" strike="noStrike" spc="-1" dirty="0">
              <a:solidFill>
                <a:srgbClr val="000000"/>
              </a:solidFill>
              <a:latin typeface="Arial"/>
            </a:endParaRPr>
          </a:p>
        </p:txBody>
      </p:sp>
      <p:pic>
        <p:nvPicPr>
          <p:cNvPr id="4" name="Picture 3">
            <a:extLst>
              <a:ext uri="{FF2B5EF4-FFF2-40B4-BE49-F238E27FC236}">
                <a16:creationId xmlns:a16="http://schemas.microsoft.com/office/drawing/2014/main" id="{FE8A8581-D23D-6848-3A09-9EF7DB84695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963132" y="1416611"/>
            <a:ext cx="6428365" cy="4972614"/>
          </a:xfrm>
          <a:prstGeom prst="rect">
            <a:avLst/>
          </a:prstGeom>
        </p:spPr>
      </p:pic>
      <p:cxnSp>
        <p:nvCxnSpPr>
          <p:cNvPr id="7" name="Straight Connector 6">
            <a:extLst>
              <a:ext uri="{FF2B5EF4-FFF2-40B4-BE49-F238E27FC236}">
                <a16:creationId xmlns:a16="http://schemas.microsoft.com/office/drawing/2014/main" id="{B847F961-C9CD-3FF6-614D-B8D4E85D36F2}"/>
              </a:ext>
            </a:extLst>
          </p:cNvPr>
          <p:cNvCxnSpPr>
            <a:cxnSpLocks/>
          </p:cNvCxnSpPr>
          <p:nvPr/>
        </p:nvCxnSpPr>
        <p:spPr>
          <a:xfrm flipV="1">
            <a:off x="3217762" y="2314938"/>
            <a:ext cx="5046562" cy="81023"/>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2140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8EACC-6500-A7B2-A330-B838E370E4B1}"/>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0C91001F-A3E1-89C7-C671-81D66B86F43D}"/>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17</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DDFB670F-6716-1614-DA5E-641C2CEF4994}"/>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930B05B2-220B-A5E6-44D4-409F0A6B7F23}"/>
              </a:ext>
            </a:extLst>
          </p:cNvPr>
          <p:cNvPicPr>
            <a:picLocks noChangeAspect="1"/>
          </p:cNvPicPr>
          <p:nvPr/>
        </p:nvPicPr>
        <p:blipFill>
          <a:blip r:embed="rId3"/>
          <a:stretch>
            <a:fillRect/>
          </a:stretch>
        </p:blipFill>
        <p:spPr>
          <a:xfrm>
            <a:off x="475087" y="1365250"/>
            <a:ext cx="5608213" cy="5316986"/>
          </a:xfrm>
          <a:prstGeom prst="rect">
            <a:avLst/>
          </a:prstGeom>
        </p:spPr>
      </p:pic>
      <p:pic>
        <p:nvPicPr>
          <p:cNvPr id="5" name="Picture 4">
            <a:extLst>
              <a:ext uri="{FF2B5EF4-FFF2-40B4-BE49-F238E27FC236}">
                <a16:creationId xmlns:a16="http://schemas.microsoft.com/office/drawing/2014/main" id="{AFD498AF-AEA8-07B7-E0E8-12FFA8FC9440}"/>
              </a:ext>
            </a:extLst>
          </p:cNvPr>
          <p:cNvPicPr>
            <a:picLocks noChangeAspect="1"/>
          </p:cNvPicPr>
          <p:nvPr/>
        </p:nvPicPr>
        <p:blipFill>
          <a:blip r:embed="rId4"/>
          <a:stretch>
            <a:fillRect/>
          </a:stretch>
        </p:blipFill>
        <p:spPr>
          <a:xfrm>
            <a:off x="6140450" y="1462087"/>
            <a:ext cx="5767626" cy="463391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2A72C9A-665D-7B94-5DE2-257637D351EC}"/>
                  </a:ext>
                </a:extLst>
              </p:cNvPr>
              <p:cNvSpPr txBox="1"/>
              <p:nvPr/>
            </p:nvSpPr>
            <p:spPr>
              <a:xfrm>
                <a:off x="1739900" y="1003300"/>
                <a:ext cx="29337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𝐿</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𝑋</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500</m:t>
                          </m:r>
                        </m:sub>
                      </m:sSub>
                    </m:oMath>
                  </m:oMathPara>
                </a14:m>
                <a:endParaRPr lang="en-GB" dirty="0"/>
              </a:p>
            </p:txBody>
          </p:sp>
        </mc:Choice>
        <mc:Fallback xmlns="">
          <p:sp>
            <p:nvSpPr>
              <p:cNvPr id="6" name="TextBox 5">
                <a:extLst>
                  <a:ext uri="{FF2B5EF4-FFF2-40B4-BE49-F238E27FC236}">
                    <a16:creationId xmlns:a16="http://schemas.microsoft.com/office/drawing/2014/main" id="{72A72C9A-665D-7B94-5DE2-257637D351EC}"/>
                  </a:ext>
                </a:extLst>
              </p:cNvPr>
              <p:cNvSpPr txBox="1">
                <a:spLocks noRot="1" noChangeAspect="1" noMove="1" noResize="1" noEditPoints="1" noAdjustHandles="1" noChangeArrowheads="1" noChangeShapeType="1" noTextEdit="1"/>
              </p:cNvSpPr>
              <p:nvPr/>
            </p:nvSpPr>
            <p:spPr>
              <a:xfrm>
                <a:off x="1739900" y="1003300"/>
                <a:ext cx="2933700" cy="52322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EC67516-64C3-1FA0-0BDC-5F7539659FBE}"/>
                  </a:ext>
                </a:extLst>
              </p:cNvPr>
              <p:cNvSpPr txBox="1"/>
              <p:nvPr/>
            </p:nvSpPr>
            <p:spPr>
              <a:xfrm>
                <a:off x="7848600" y="10033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500</m:t>
                          </m:r>
                        </m:sub>
                      </m:sSub>
                    </m:oMath>
                  </m:oMathPara>
                </a14:m>
                <a:endParaRPr lang="en-GB" dirty="0"/>
              </a:p>
            </p:txBody>
          </p:sp>
        </mc:Choice>
        <mc:Fallback xmlns="">
          <p:sp>
            <p:nvSpPr>
              <p:cNvPr id="7" name="TextBox 6">
                <a:extLst>
                  <a:ext uri="{FF2B5EF4-FFF2-40B4-BE49-F238E27FC236}">
                    <a16:creationId xmlns:a16="http://schemas.microsoft.com/office/drawing/2014/main" id="{BEC67516-64C3-1FA0-0BDC-5F7539659FBE}"/>
                  </a:ext>
                </a:extLst>
              </p:cNvPr>
              <p:cNvSpPr txBox="1">
                <a:spLocks noRot="1" noChangeAspect="1" noMove="1" noResize="1" noEditPoints="1" noAdjustHandles="1" noChangeArrowheads="1" noChangeShapeType="1" noTextEdit="1"/>
              </p:cNvSpPr>
              <p:nvPr/>
            </p:nvSpPr>
            <p:spPr>
              <a:xfrm>
                <a:off x="7848600" y="1003300"/>
                <a:ext cx="2933700" cy="558230"/>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24318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B537C48-CFD6-B7D9-05DA-2895399E76C6}"/>
            </a:ext>
          </a:extLst>
        </p:cNvPr>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4B2701CA-C1E5-4AEC-2308-B7B17972E1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a:extLst>
              <a:ext uri="{FF2B5EF4-FFF2-40B4-BE49-F238E27FC236}">
                <a16:creationId xmlns:a16="http://schemas.microsoft.com/office/drawing/2014/main" id="{496C89DD-FBEE-6416-9863-43A9BFB43E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4697" b="1"/>
          <a:stretch>
            <a:fillRect/>
          </a:stretch>
        </p:blipFill>
        <p:spPr bwMode="auto">
          <a:xfrm>
            <a:off x="3263900" y="10"/>
            <a:ext cx="8928098"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C3F8B797-26E1-28A2-6474-EA613722B8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4430D764-7DDC-9896-63A2-2298BC59CEB4}"/>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7EC4CFC9-7A18-4673-893B-7A68108BA113}" type="slidenum">
              <a:rPr lang="en-US">
                <a:solidFill>
                  <a:srgbClr val="FFFFFF"/>
                </a:solidFill>
                <a:latin typeface="Calibri" panose="020F0502020204030204"/>
              </a:rPr>
              <a:pPr>
                <a:spcAft>
                  <a:spcPts val="600"/>
                </a:spcAft>
                <a:defRPr/>
              </a:pPr>
              <a:t>18</a:t>
            </a:fld>
            <a:endParaRPr lang="en-US">
              <a:solidFill>
                <a:srgbClr val="FFFFFF"/>
              </a:solidFill>
              <a:latin typeface="Calibri" panose="020F0502020204030204"/>
            </a:endParaRPr>
          </a:p>
        </p:txBody>
      </p:sp>
      <p:sp>
        <p:nvSpPr>
          <p:cNvPr id="7" name="Content Placeholder 9">
            <a:extLst>
              <a:ext uri="{FF2B5EF4-FFF2-40B4-BE49-F238E27FC236}">
                <a16:creationId xmlns:a16="http://schemas.microsoft.com/office/drawing/2014/main" id="{0F82EAF6-1B05-F4B1-AC61-EFCBDAA21EBB}"/>
              </a:ext>
            </a:extLst>
          </p:cNvPr>
          <p:cNvSpPr>
            <a:spLocks noGrp="1"/>
          </p:cNvSpPr>
          <p:nvPr>
            <p:ph idx="1"/>
          </p:nvPr>
        </p:nvSpPr>
        <p:spPr>
          <a:xfrm>
            <a:off x="145449" y="1324812"/>
            <a:ext cx="5594951" cy="4952798"/>
          </a:xfrm>
        </p:spPr>
        <p:txBody>
          <a:bodyPr anchor="t">
            <a:normAutofit/>
          </a:bodyPr>
          <a:lstStyle/>
          <a:p>
            <a:pPr>
              <a:lnSpc>
                <a:spcPct val="150000"/>
              </a:lnSpc>
            </a:pPr>
            <a:r>
              <a:rPr lang="en-US" sz="2300" b="1" dirty="0">
                <a:latin typeface="Helvetica" pitchFamily="2" charset="0"/>
              </a:rPr>
              <a:t>AGN feedback and the baryon budget in galaxy groups</a:t>
            </a:r>
          </a:p>
          <a:p>
            <a:pPr>
              <a:lnSpc>
                <a:spcPct val="150000"/>
              </a:lnSpc>
            </a:pPr>
            <a:r>
              <a:rPr lang="en-US" sz="2300" b="1" dirty="0">
                <a:latin typeface="Helvetica" pitchFamily="2" charset="0"/>
              </a:rPr>
              <a:t>Hot gas budget in 2MRS-eRASS1</a:t>
            </a:r>
            <a:endParaRPr lang="ar-EG" sz="2300" b="1" dirty="0">
              <a:latin typeface="Helvetica" pitchFamily="2" charset="0"/>
            </a:endParaRPr>
          </a:p>
          <a:p>
            <a:pPr>
              <a:lnSpc>
                <a:spcPct val="150000"/>
              </a:lnSpc>
            </a:pPr>
            <a:r>
              <a:rPr lang="en-US" sz="2300" b="1" dirty="0">
                <a:latin typeface="Helvetica" pitchFamily="2" charset="0"/>
              </a:rPr>
              <a:t>Scaling relations</a:t>
            </a:r>
          </a:p>
          <a:p>
            <a:pPr>
              <a:lnSpc>
                <a:spcPct val="150000"/>
              </a:lnSpc>
            </a:pPr>
            <a:r>
              <a:rPr lang="en-US" sz="2300" b="1" dirty="0">
                <a:latin typeface="Helvetica" pitchFamily="2" charset="0"/>
              </a:rPr>
              <a:t>Implications on the matter distribution (MPS suppression)</a:t>
            </a:r>
          </a:p>
          <a:p>
            <a:pPr>
              <a:lnSpc>
                <a:spcPct val="150000"/>
              </a:lnSpc>
            </a:pPr>
            <a:r>
              <a:rPr lang="en-US" sz="2300" b="1" dirty="0">
                <a:latin typeface="Helvetica" pitchFamily="2" charset="0"/>
              </a:rPr>
              <a:t>Summary</a:t>
            </a:r>
          </a:p>
          <a:p>
            <a:pPr>
              <a:lnSpc>
                <a:spcPct val="150000"/>
              </a:lnSpc>
            </a:pPr>
            <a:endParaRPr lang="en-US" sz="2300" b="1" dirty="0">
              <a:latin typeface="Helvetica" pitchFamily="2" charset="0"/>
            </a:endParaRPr>
          </a:p>
        </p:txBody>
      </p:sp>
      <p:sp>
        <p:nvSpPr>
          <p:cNvPr id="9" name="Title 1">
            <a:extLst>
              <a:ext uri="{FF2B5EF4-FFF2-40B4-BE49-F238E27FC236}">
                <a16:creationId xmlns:a16="http://schemas.microsoft.com/office/drawing/2014/main" id="{1C63F8D6-60B3-A0F7-0934-DD1B87B9FF26}"/>
              </a:ext>
            </a:extLst>
          </p:cNvPr>
          <p:cNvSpPr>
            <a:spLocks noGrp="1"/>
          </p:cNvSpPr>
          <p:nvPr>
            <p:ph type="title"/>
          </p:nvPr>
        </p:nvSpPr>
        <p:spPr>
          <a:xfrm>
            <a:off x="300073" y="155029"/>
            <a:ext cx="3438144" cy="1124712"/>
          </a:xfrm>
        </p:spPr>
        <p:txBody>
          <a:bodyPr anchor="b">
            <a:normAutofit/>
          </a:bodyPr>
          <a:lstStyle/>
          <a:p>
            <a:r>
              <a:rPr lang="en-US" sz="3600" b="1" dirty="0">
                <a:solidFill>
                  <a:srgbClr val="4169E1"/>
                </a:solidFill>
                <a:latin typeface="Helvetica" pitchFamily="2" charset="0"/>
              </a:rPr>
              <a:t>Outline</a:t>
            </a:r>
            <a:endParaRPr lang="en-US" sz="3200" b="1" dirty="0">
              <a:solidFill>
                <a:srgbClr val="4169E1"/>
              </a:solidFill>
              <a:latin typeface="Helvetica" pitchFamily="2" charset="0"/>
            </a:endParaRPr>
          </a:p>
        </p:txBody>
      </p:sp>
      <p:pic>
        <p:nvPicPr>
          <p:cNvPr id="10" name="Picture 9" descr="A black and white logo&#10;&#10;Description automatically generated">
            <a:extLst>
              <a:ext uri="{FF2B5EF4-FFF2-40B4-BE49-F238E27FC236}">
                <a16:creationId xmlns:a16="http://schemas.microsoft.com/office/drawing/2014/main" id="{F3466F8B-4408-BDBC-4563-2C450522E3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25412"/>
            <a:ext cx="2166152" cy="1132588"/>
          </a:xfrm>
          <a:prstGeom prst="rect">
            <a:avLst/>
          </a:prstGeom>
        </p:spPr>
      </p:pic>
      <p:sp>
        <p:nvSpPr>
          <p:cNvPr id="11" name="TextBox 10">
            <a:extLst>
              <a:ext uri="{FF2B5EF4-FFF2-40B4-BE49-F238E27FC236}">
                <a16:creationId xmlns:a16="http://schemas.microsoft.com/office/drawing/2014/main" id="{CC9DC654-1861-A8BC-4AFE-C20A2320FF1F}"/>
              </a:ext>
            </a:extLst>
          </p:cNvPr>
          <p:cNvSpPr txBox="1"/>
          <p:nvPr/>
        </p:nvSpPr>
        <p:spPr>
          <a:xfrm>
            <a:off x="9612296" y="5784503"/>
            <a:ext cx="2579704" cy="584775"/>
          </a:xfrm>
          <a:prstGeom prst="rect">
            <a:avLst/>
          </a:prstGeom>
          <a:noFill/>
        </p:spPr>
        <p:txBody>
          <a:bodyPr wrap="square" rtlCol="0">
            <a:spAutoFit/>
          </a:bodyPr>
          <a:lstStyle/>
          <a:p>
            <a:r>
              <a:rPr lang="en-GB" sz="1600" dirty="0">
                <a:solidFill>
                  <a:schemeClr val="bg1"/>
                </a:solidFill>
                <a:latin typeface="Arial" panose="020B0604020202020204" pitchFamily="34" charset="0"/>
                <a:cs typeface="Arial" panose="020B0604020202020204" pitchFamily="34" charset="0"/>
              </a:rPr>
              <a:t>MPE, J. Sanders for the </a:t>
            </a:r>
            <a:r>
              <a:rPr lang="en-GB" sz="1600" dirty="0" err="1">
                <a:solidFill>
                  <a:schemeClr val="bg1"/>
                </a:solidFill>
                <a:latin typeface="Arial" panose="020B0604020202020204" pitchFamily="34" charset="0"/>
                <a:cs typeface="Arial" panose="020B0604020202020204" pitchFamily="34" charset="0"/>
              </a:rPr>
              <a:t>eROSITA</a:t>
            </a:r>
            <a:r>
              <a:rPr lang="en-GB" sz="1600" dirty="0">
                <a:solidFill>
                  <a:schemeClr val="bg1"/>
                </a:solidFill>
                <a:latin typeface="Arial" panose="020B0604020202020204" pitchFamily="34" charset="0"/>
                <a:cs typeface="Arial" panose="020B0604020202020204" pitchFamily="34" charset="0"/>
              </a:rPr>
              <a:t> consortium</a:t>
            </a:r>
            <a:endParaRPr lang="en-US"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0457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group of stars in space&#10;&#10;Description automatically generated">
            <a:extLst>
              <a:ext uri="{FF2B5EF4-FFF2-40B4-BE49-F238E27FC236}">
                <a16:creationId xmlns:a16="http://schemas.microsoft.com/office/drawing/2014/main" id="{E0DDC5F1-3CFB-5B58-9B42-6985E80B6D99}"/>
              </a:ext>
            </a:extLst>
          </p:cNvPr>
          <p:cNvPicPr>
            <a:picLocks noChangeAspect="1"/>
          </p:cNvPicPr>
          <p:nvPr/>
        </p:nvPicPr>
        <p:blipFill rotWithShape="1">
          <a:blip r:embed="rId3">
            <a:extLst>
              <a:ext uri="{28A0092B-C50C-407E-A947-70E740481C1C}">
                <a14:useLocalDpi xmlns:a14="http://schemas.microsoft.com/office/drawing/2010/main" val="0"/>
              </a:ext>
            </a:extLst>
          </a:blip>
          <a:srcRect l="1909" t="9091" r="37470" b="1"/>
          <a:stretch/>
        </p:blipFill>
        <p:spPr>
          <a:xfrm>
            <a:off x="3968318" y="10"/>
            <a:ext cx="8223682" cy="6857990"/>
          </a:xfrm>
          <a:prstGeom prst="rect">
            <a:avLst/>
          </a:prstGeom>
        </p:spPr>
      </p:pic>
      <p:sp>
        <p:nvSpPr>
          <p:cNvPr id="31" name="Rectangle 30">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8FF1BDB-D883-1C44-A622-7E683A70BADF}"/>
              </a:ext>
            </a:extLst>
          </p:cNvPr>
          <p:cNvSpPr>
            <a:spLocks noGrp="1"/>
          </p:cNvSpPr>
          <p:nvPr>
            <p:ph type="title"/>
          </p:nvPr>
        </p:nvSpPr>
        <p:spPr>
          <a:xfrm>
            <a:off x="300073" y="548729"/>
            <a:ext cx="3438144" cy="1124712"/>
          </a:xfrm>
        </p:spPr>
        <p:txBody>
          <a:bodyPr anchor="b">
            <a:normAutofit/>
          </a:bodyPr>
          <a:lstStyle/>
          <a:p>
            <a:r>
              <a:rPr lang="en-US" sz="3600" b="1" dirty="0">
                <a:solidFill>
                  <a:schemeClr val="bg1"/>
                </a:solidFill>
                <a:latin typeface="Helvetica" pitchFamily="2" charset="0"/>
              </a:rPr>
              <a:t>Outline</a:t>
            </a:r>
            <a:endParaRPr lang="en-US" sz="3200" b="1" dirty="0">
              <a:solidFill>
                <a:schemeClr val="bg1"/>
              </a:solidFill>
              <a:latin typeface="Helvetica" pitchFamily="2" charset="0"/>
            </a:endParaRPr>
          </a:p>
        </p:txBody>
      </p:sp>
      <p:sp>
        <p:nvSpPr>
          <p:cNvPr id="24" name="Rectangle 23">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1">
            <a:extLst>
              <a:ext uri="{FF2B5EF4-FFF2-40B4-BE49-F238E27FC236}">
                <a16:creationId xmlns:a16="http://schemas.microsoft.com/office/drawing/2014/main" id="{1E48A663-6B64-087A-D497-E2CAD0C1AD12}"/>
              </a:ext>
            </a:extLst>
          </p:cNvPr>
          <p:cNvSpPr txBox="1">
            <a:spLocks/>
          </p:cNvSpPr>
          <p:nvPr/>
        </p:nvSpPr>
        <p:spPr>
          <a:xfrm>
            <a:off x="857436" y="1352026"/>
            <a:ext cx="5223768" cy="10982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solidFill>
                <a:srgbClr val="4169E1"/>
              </a:solidFill>
              <a:latin typeface="Helvetica" pitchFamily="2" charset="0"/>
            </a:endParaRPr>
          </a:p>
        </p:txBody>
      </p:sp>
      <p:sp>
        <p:nvSpPr>
          <p:cNvPr id="8" name="TextBox 7">
            <a:extLst>
              <a:ext uri="{FF2B5EF4-FFF2-40B4-BE49-F238E27FC236}">
                <a16:creationId xmlns:a16="http://schemas.microsoft.com/office/drawing/2014/main" id="{7A434982-96F1-6788-068B-EAD9864D166E}"/>
              </a:ext>
            </a:extLst>
          </p:cNvPr>
          <p:cNvSpPr txBox="1"/>
          <p:nvPr/>
        </p:nvSpPr>
        <p:spPr>
          <a:xfrm>
            <a:off x="10611773" y="6165503"/>
            <a:ext cx="1683798" cy="692497"/>
          </a:xfrm>
          <a:prstGeom prst="rect">
            <a:avLst/>
          </a:prstGeom>
          <a:noFill/>
        </p:spPr>
        <p:txBody>
          <a:bodyPr wrap="square">
            <a:spAutoFit/>
          </a:bodyPr>
          <a:lstStyle/>
          <a:p>
            <a:r>
              <a:rPr lang="en-US" sz="1300" dirty="0">
                <a:solidFill>
                  <a:schemeClr val="bg1"/>
                </a:solidFill>
                <a:latin typeface="Helvetica" pitchFamily="2" charset="0"/>
              </a:rPr>
              <a:t>(86.37º, -25.94º)</a:t>
            </a:r>
          </a:p>
          <a:p>
            <a:r>
              <a:rPr lang="en-US" sz="1300" dirty="0">
                <a:solidFill>
                  <a:schemeClr val="bg1"/>
                </a:solidFill>
                <a:latin typeface="Helvetica" pitchFamily="2" charset="0"/>
              </a:rPr>
              <a:t>AXES_ID: 2009</a:t>
            </a:r>
          </a:p>
          <a:p>
            <a:r>
              <a:rPr lang="en-US" sz="1300" dirty="0">
                <a:solidFill>
                  <a:schemeClr val="bg1"/>
                </a:solidFill>
                <a:latin typeface="Helvetica" pitchFamily="2" charset="0"/>
              </a:rPr>
              <a:t>Source: LS DR10</a:t>
            </a:r>
          </a:p>
        </p:txBody>
      </p:sp>
      <p:sp>
        <p:nvSpPr>
          <p:cNvPr id="9" name="Rectangle 8">
            <a:extLst>
              <a:ext uri="{FF2B5EF4-FFF2-40B4-BE49-F238E27FC236}">
                <a16:creationId xmlns:a16="http://schemas.microsoft.com/office/drawing/2014/main" id="{40D41E2A-94DA-69A3-15B8-37B33A4E176A}"/>
              </a:ext>
            </a:extLst>
          </p:cNvPr>
          <p:cNvSpPr/>
          <p:nvPr/>
        </p:nvSpPr>
        <p:spPr>
          <a:xfrm>
            <a:off x="124287" y="2263806"/>
            <a:ext cx="3817397" cy="443883"/>
          </a:xfrm>
          <a:prstGeom prst="rect">
            <a:avLst/>
          </a:prstGeom>
          <a:solidFill>
            <a:srgbClr val="0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9">
            <a:extLst>
              <a:ext uri="{FF2B5EF4-FFF2-40B4-BE49-F238E27FC236}">
                <a16:creationId xmlns:a16="http://schemas.microsoft.com/office/drawing/2014/main" id="{667C0D48-A2A8-6DE6-F9B1-1A833BE60943}"/>
              </a:ext>
            </a:extLst>
          </p:cNvPr>
          <p:cNvSpPr>
            <a:spLocks noGrp="1"/>
          </p:cNvSpPr>
          <p:nvPr>
            <p:ph idx="1"/>
          </p:nvPr>
        </p:nvSpPr>
        <p:spPr>
          <a:xfrm>
            <a:off x="158149" y="2061412"/>
            <a:ext cx="8545361" cy="4952798"/>
          </a:xfrm>
        </p:spPr>
        <p:txBody>
          <a:bodyPr anchor="t">
            <a:normAutofit/>
          </a:bodyPr>
          <a:lstStyle/>
          <a:p>
            <a:pPr>
              <a:lnSpc>
                <a:spcPct val="150000"/>
              </a:lnSpc>
            </a:pPr>
            <a:r>
              <a:rPr lang="en-US" sz="2400" dirty="0">
                <a:solidFill>
                  <a:schemeClr val="bg1"/>
                </a:solidFill>
                <a:latin typeface="Helvetica" pitchFamily="2" charset="0"/>
              </a:rPr>
              <a:t>Motivation</a:t>
            </a:r>
          </a:p>
          <a:p>
            <a:pPr>
              <a:lnSpc>
                <a:spcPct val="150000"/>
              </a:lnSpc>
            </a:pPr>
            <a:r>
              <a:rPr lang="en-US" sz="2400" dirty="0">
                <a:solidFill>
                  <a:schemeClr val="bg1"/>
                </a:solidFill>
                <a:latin typeface="Helvetica" pitchFamily="2" charset="0"/>
              </a:rPr>
              <a:t>2MRS-eRASS1</a:t>
            </a:r>
          </a:p>
          <a:p>
            <a:pPr>
              <a:lnSpc>
                <a:spcPct val="150000"/>
              </a:lnSpc>
            </a:pPr>
            <a:r>
              <a:rPr lang="en-US" sz="2400" dirty="0">
                <a:solidFill>
                  <a:schemeClr val="bg1"/>
                </a:solidFill>
                <a:latin typeface="Helvetica" pitchFamily="2" charset="0"/>
              </a:rPr>
              <a:t>Hot gas budget</a:t>
            </a:r>
            <a:endParaRPr lang="ar-EG" sz="2400" dirty="0">
              <a:solidFill>
                <a:schemeClr val="bg1"/>
              </a:solidFill>
              <a:latin typeface="Helvetica" pitchFamily="2" charset="0"/>
            </a:endParaRPr>
          </a:p>
          <a:p>
            <a:pPr>
              <a:lnSpc>
                <a:spcPct val="150000"/>
              </a:lnSpc>
            </a:pPr>
            <a:r>
              <a:rPr lang="en-US" sz="2400" dirty="0">
                <a:solidFill>
                  <a:schemeClr val="bg1"/>
                </a:solidFill>
                <a:latin typeface="Helvetica" pitchFamily="2" charset="0"/>
              </a:rPr>
              <a:t>Scaling relations</a:t>
            </a:r>
          </a:p>
          <a:p>
            <a:pPr>
              <a:lnSpc>
                <a:spcPct val="150000"/>
              </a:lnSpc>
            </a:pPr>
            <a:r>
              <a:rPr lang="en-US" sz="2400" dirty="0">
                <a:solidFill>
                  <a:schemeClr val="bg1"/>
                </a:solidFill>
                <a:latin typeface="Helvetica" pitchFamily="2" charset="0"/>
              </a:rPr>
              <a:t>Suppression of the matter power spectrum</a:t>
            </a:r>
          </a:p>
          <a:p>
            <a:pPr>
              <a:lnSpc>
                <a:spcPct val="150000"/>
              </a:lnSpc>
            </a:pPr>
            <a:endParaRPr lang="en-US" sz="1800" dirty="0">
              <a:solidFill>
                <a:schemeClr val="bg1"/>
              </a:solidFill>
              <a:latin typeface="Helvetica" pitchFamily="2" charset="0"/>
            </a:endParaRPr>
          </a:p>
        </p:txBody>
      </p:sp>
      <p:sp>
        <p:nvSpPr>
          <p:cNvPr id="5" name="Slide Number Placeholder 4">
            <a:extLst>
              <a:ext uri="{FF2B5EF4-FFF2-40B4-BE49-F238E27FC236}">
                <a16:creationId xmlns:a16="http://schemas.microsoft.com/office/drawing/2014/main" id="{3FC67F7C-F9C1-CC59-A252-95B1F7CCCE6D}"/>
              </a:ext>
            </a:extLst>
          </p:cNvPr>
          <p:cNvSpPr>
            <a:spLocks noGrp="1"/>
          </p:cNvSpPr>
          <p:nvPr>
            <p:ph type="sldNum" sz="quarter" idx="12"/>
          </p:nvPr>
        </p:nvSpPr>
        <p:spPr/>
        <p:txBody>
          <a:bodyPr/>
          <a:lstStyle/>
          <a:p>
            <a:fld id="{7EC4CFC9-7A18-4673-893B-7A68108BA113}" type="slidenum">
              <a:rPr lang="en-US" smtClean="0"/>
              <a:t>19</a:t>
            </a:fld>
            <a:endParaRPr lang="en-US"/>
          </a:p>
        </p:txBody>
      </p:sp>
    </p:spTree>
    <p:extLst>
      <p:ext uri="{BB962C8B-B14F-4D97-AF65-F5344CB8AC3E}">
        <p14:creationId xmlns:p14="http://schemas.microsoft.com/office/powerpoint/2010/main" val="2953590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9BB79-328A-E542-5B7C-1609841909EF}"/>
            </a:ext>
          </a:extLst>
        </p:cNvPr>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9E814DE7-1C6B-3378-089C-6C151975FE53}"/>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7941491" y="2597935"/>
            <a:ext cx="4157178" cy="3655448"/>
          </a:xfrm>
        </p:spPr>
      </p:pic>
      <p:sp>
        <p:nvSpPr>
          <p:cNvPr id="4" name="Slide Number Placeholder 3">
            <a:extLst>
              <a:ext uri="{FF2B5EF4-FFF2-40B4-BE49-F238E27FC236}">
                <a16:creationId xmlns:a16="http://schemas.microsoft.com/office/drawing/2014/main" id="{F1E7FAA0-ACDA-4A46-419A-F7BF6A17C39C}"/>
              </a:ext>
            </a:extLst>
          </p:cNvPr>
          <p:cNvSpPr>
            <a:spLocks noGrp="1"/>
          </p:cNvSpPr>
          <p:nvPr>
            <p:ph type="sldNum" sz="quarter" idx="12"/>
          </p:nvPr>
        </p:nvSpPr>
        <p:spPr/>
        <p:txBody>
          <a:bodyPr/>
          <a:lstStyle/>
          <a:p>
            <a:fld id="{7EC4CFC9-7A18-4673-893B-7A68108BA113}" type="slidenum">
              <a:rPr lang="en-US" smtClean="0"/>
              <a:t>2</a:t>
            </a:fld>
            <a:endParaRPr lang="en-US"/>
          </a:p>
        </p:txBody>
      </p:sp>
      <p:sp>
        <p:nvSpPr>
          <p:cNvPr id="12" name="TextBox 11">
            <a:extLst>
              <a:ext uri="{FF2B5EF4-FFF2-40B4-BE49-F238E27FC236}">
                <a16:creationId xmlns:a16="http://schemas.microsoft.com/office/drawing/2014/main" id="{66B26D5A-6509-E5DB-89DD-CF21BE62A4C6}"/>
              </a:ext>
            </a:extLst>
          </p:cNvPr>
          <p:cNvSpPr txBox="1"/>
          <p:nvPr/>
        </p:nvSpPr>
        <p:spPr>
          <a:xfrm>
            <a:off x="8922799" y="6207085"/>
            <a:ext cx="2675035"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van Daalen et al. 2020	</a:t>
            </a:r>
            <a:endParaRPr lang="en-US" sz="1400" dirty="0">
              <a:latin typeface="Arial" panose="020B0604020202020204" pitchFamily="34" charset="0"/>
              <a:cs typeface="Arial" panose="020B0604020202020204" pitchFamily="34" charset="0"/>
            </a:endParaRPr>
          </a:p>
        </p:txBody>
      </p:sp>
      <p:sp>
        <p:nvSpPr>
          <p:cNvPr id="13" name="PlaceHolder 1">
            <a:extLst>
              <a:ext uri="{FF2B5EF4-FFF2-40B4-BE49-F238E27FC236}">
                <a16:creationId xmlns:a16="http://schemas.microsoft.com/office/drawing/2014/main" id="{2C77217D-3DC6-9E5A-059B-B2380D166223}"/>
              </a:ext>
            </a:extLst>
          </p:cNvPr>
          <p:cNvSpPr txBox="1">
            <a:spLocks/>
          </p:cNvSpPr>
          <p:nvPr/>
        </p:nvSpPr>
        <p:spPr>
          <a:xfrm>
            <a:off x="838080" y="134280"/>
            <a:ext cx="10514880" cy="1324800"/>
          </a:xfrm>
          <a:prstGeom prst="rect">
            <a:avLst/>
          </a:prstGeom>
          <a:noFill/>
          <a:ln w="0">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tabLst>
                <a:tab pos="0" algn="l"/>
              </a:tabLst>
            </a:pPr>
            <a:r>
              <a:rPr lang="en-US" sz="3400" b="1" spc="-1">
                <a:solidFill>
                  <a:srgbClr val="4169E1"/>
                </a:solidFill>
                <a:latin typeface="Arial"/>
              </a:rPr>
              <a:t>AGN Feedback in galaxy groups</a:t>
            </a:r>
            <a:endParaRPr lang="en-US" sz="2400" spc="-1" dirty="0">
              <a:solidFill>
                <a:srgbClr val="000000"/>
              </a:solidFill>
              <a:latin typeface="Arial"/>
            </a:endParaRPr>
          </a:p>
        </p:txBody>
      </p:sp>
      <p:sp>
        <p:nvSpPr>
          <p:cNvPr id="5" name="TextBox 4">
            <a:extLst>
              <a:ext uri="{FF2B5EF4-FFF2-40B4-BE49-F238E27FC236}">
                <a16:creationId xmlns:a16="http://schemas.microsoft.com/office/drawing/2014/main" id="{A308CC9F-6C51-09C7-72BC-957F6B93D2A9}"/>
              </a:ext>
            </a:extLst>
          </p:cNvPr>
          <p:cNvSpPr txBox="1"/>
          <p:nvPr/>
        </p:nvSpPr>
        <p:spPr>
          <a:xfrm>
            <a:off x="4967476" y="6163871"/>
            <a:ext cx="2313004" cy="646331"/>
          </a:xfrm>
          <a:prstGeom prst="rect">
            <a:avLst/>
          </a:prstGeom>
          <a:noFill/>
        </p:spPr>
        <p:txBody>
          <a:bodyPr wrap="square" lIns="91440" tIns="45720" rIns="91440" bIns="45720" rtlCol="0" anchor="t">
            <a:spAutoFit/>
          </a:bodyPr>
          <a:lstStyle/>
          <a:p>
            <a:r>
              <a:rPr lang="en-GB">
                <a:latin typeface="Arial"/>
                <a:cs typeface="Arial"/>
              </a:rPr>
              <a:t>Gaspari et al. 2019 </a:t>
            </a:r>
            <a:endParaRPr lang="en-US">
              <a:latin typeface="Arial"/>
              <a:cs typeface="Arial"/>
            </a:endParaRPr>
          </a:p>
          <a:p>
            <a:endParaRPr lang="en-GB"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9954FEB-6AA2-9223-3FAA-5486DD100FD5}"/>
              </a:ext>
            </a:extLst>
          </p:cNvPr>
          <p:cNvSpPr txBox="1"/>
          <p:nvPr/>
        </p:nvSpPr>
        <p:spPr>
          <a:xfrm>
            <a:off x="996713" y="6183935"/>
            <a:ext cx="2452543" cy="646331"/>
          </a:xfrm>
          <a:prstGeom prst="rect">
            <a:avLst/>
          </a:prstGeom>
          <a:noFill/>
        </p:spPr>
        <p:txBody>
          <a:bodyPr wrap="square" lIns="91440" tIns="45720" rIns="91440" bIns="45720" rtlCol="0" anchor="t">
            <a:spAutoFit/>
          </a:bodyPr>
          <a:lstStyle/>
          <a:p>
            <a:r>
              <a:rPr lang="en-GB">
                <a:latin typeface="Arial"/>
                <a:cs typeface="Arial"/>
              </a:rPr>
              <a:t>Ayromlou et al. 2023 </a:t>
            </a:r>
            <a:endParaRPr lang="en-US">
              <a:latin typeface="Arial"/>
              <a:cs typeface="Arial"/>
            </a:endParaRPr>
          </a:p>
          <a:p>
            <a:endParaRPr lang="en-GB" dirty="0">
              <a:latin typeface="Arial"/>
              <a:cs typeface="Arial"/>
            </a:endParaRPr>
          </a:p>
        </p:txBody>
      </p:sp>
      <p:sp>
        <p:nvSpPr>
          <p:cNvPr id="9" name="TextBox 8">
            <a:extLst>
              <a:ext uri="{FF2B5EF4-FFF2-40B4-BE49-F238E27FC236}">
                <a16:creationId xmlns:a16="http://schemas.microsoft.com/office/drawing/2014/main" id="{FB9178DF-05B8-6C41-574C-71CC98AB7849}"/>
              </a:ext>
            </a:extLst>
          </p:cNvPr>
          <p:cNvSpPr txBox="1"/>
          <p:nvPr/>
        </p:nvSpPr>
        <p:spPr>
          <a:xfrm>
            <a:off x="516246" y="1635330"/>
            <a:ext cx="34108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0" i="0" u="none" strike="noStrike" baseline="0">
                <a:solidFill>
                  <a:srgbClr val="4169E1"/>
                </a:solidFill>
                <a:latin typeface="Arial"/>
              </a:rPr>
              <a:t>Baryon distribution in a TNG100 group halo </a:t>
            </a:r>
            <a:r>
              <a:rPr lang="en-US" sz="2000" b="0" i="0">
                <a:latin typeface="Arial"/>
              </a:rPr>
              <a:t>​</a:t>
            </a:r>
            <a:endParaRPr lang="en-US" sz="2000" dirty="0">
              <a:solidFill>
                <a:srgbClr val="4169E1"/>
              </a:solidFill>
              <a:latin typeface="Arial"/>
              <a:ea typeface="Calibri"/>
              <a:cs typeface="Arial"/>
            </a:endParaRPr>
          </a:p>
        </p:txBody>
      </p:sp>
      <p:sp>
        <p:nvSpPr>
          <p:cNvPr id="10" name="TextBox 9">
            <a:extLst>
              <a:ext uri="{FF2B5EF4-FFF2-40B4-BE49-F238E27FC236}">
                <a16:creationId xmlns:a16="http://schemas.microsoft.com/office/drawing/2014/main" id="{1F023B69-149A-9393-EBF4-7EA4B92354CA}"/>
              </a:ext>
            </a:extLst>
          </p:cNvPr>
          <p:cNvSpPr txBox="1"/>
          <p:nvPr/>
        </p:nvSpPr>
        <p:spPr>
          <a:xfrm>
            <a:off x="4534888" y="1635329"/>
            <a:ext cx="341085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4169E1"/>
                </a:solidFill>
                <a:latin typeface="Arial"/>
                <a:ea typeface="Calibri"/>
                <a:cs typeface="Arial"/>
              </a:rPr>
              <a:t>Feedback vs. gravitational binding energy</a:t>
            </a:r>
          </a:p>
          <a:p>
            <a:endParaRPr lang="en-US" sz="2000" dirty="0">
              <a:solidFill>
                <a:srgbClr val="4169E1"/>
              </a:solidFill>
              <a:latin typeface="Arial"/>
              <a:ea typeface="Calibri"/>
              <a:cs typeface="Arial"/>
            </a:endParaRPr>
          </a:p>
        </p:txBody>
      </p:sp>
      <p:sp>
        <p:nvSpPr>
          <p:cNvPr id="11" name="TextBox 10">
            <a:extLst>
              <a:ext uri="{FF2B5EF4-FFF2-40B4-BE49-F238E27FC236}">
                <a16:creationId xmlns:a16="http://schemas.microsoft.com/office/drawing/2014/main" id="{33FE103C-457A-2C48-7E65-6ED1F2FD891A}"/>
              </a:ext>
            </a:extLst>
          </p:cNvPr>
          <p:cNvSpPr txBox="1"/>
          <p:nvPr/>
        </p:nvSpPr>
        <p:spPr>
          <a:xfrm>
            <a:off x="8553529" y="1635329"/>
            <a:ext cx="34108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4169E1"/>
                </a:solidFill>
                <a:latin typeface="Arial"/>
                <a:ea typeface="Calibri"/>
                <a:cs typeface="Arial"/>
              </a:rPr>
              <a:t>Large-scale effect on the </a:t>
            </a:r>
            <a:r>
              <a:rPr lang="en-US" sz="2000">
                <a:solidFill>
                  <a:srgbClr val="4169E1"/>
                </a:solidFill>
                <a:latin typeface="Arial"/>
                <a:ea typeface="Calibri"/>
                <a:cs typeface="Arial"/>
              </a:rPr>
              <a:t>matter power spectrum</a:t>
            </a:r>
            <a:endParaRPr lang="en-US" sz="2000" dirty="0">
              <a:solidFill>
                <a:srgbClr val="4169E1"/>
              </a:solidFill>
              <a:latin typeface="Arial"/>
              <a:ea typeface="Calibri"/>
              <a:cs typeface="Arial"/>
            </a:endParaRPr>
          </a:p>
        </p:txBody>
      </p:sp>
      <p:pic>
        <p:nvPicPr>
          <p:cNvPr id="14" name="Content Placeholder 6" descr="A red and blue fractal with white text&#10;&#10;AI-generated content may be incorrect.">
            <a:extLst>
              <a:ext uri="{FF2B5EF4-FFF2-40B4-BE49-F238E27FC236}">
                <a16:creationId xmlns:a16="http://schemas.microsoft.com/office/drawing/2014/main" id="{248D89AC-ACCF-D1AB-DEF1-BED15097EDE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19944" y="2601479"/>
            <a:ext cx="3703898" cy="3217763"/>
          </a:xfrm>
          <a:prstGeom prst="rect">
            <a:avLst/>
          </a:prstGeom>
        </p:spPr>
      </p:pic>
      <p:pic>
        <p:nvPicPr>
          <p:cNvPr id="16" name="Content Placeholder 6" descr="A graph of a slope&#10;&#10;AI-generated content may be incorrect.">
            <a:extLst>
              <a:ext uri="{FF2B5EF4-FFF2-40B4-BE49-F238E27FC236}">
                <a16:creationId xmlns:a16="http://schemas.microsoft.com/office/drawing/2014/main" id="{A91BBA75-7970-6514-4289-F10547B0B19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979237" y="2556995"/>
            <a:ext cx="4070495" cy="3611303"/>
          </a:xfrm>
          <a:prstGeom prst="rect">
            <a:avLst/>
          </a:prstGeom>
        </p:spPr>
      </p:pic>
    </p:spTree>
    <p:extLst>
      <p:ext uri="{BB962C8B-B14F-4D97-AF65-F5344CB8AC3E}">
        <p14:creationId xmlns:p14="http://schemas.microsoft.com/office/powerpoint/2010/main" val="1308487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PlaceHolder 1"/>
          <p:cNvSpPr>
            <a:spLocks noGrp="1"/>
          </p:cNvSpPr>
          <p:nvPr>
            <p:ph type="title"/>
          </p:nvPr>
        </p:nvSpPr>
        <p:spPr>
          <a:xfrm>
            <a:off x="838080" y="134280"/>
            <a:ext cx="10514880" cy="1324800"/>
          </a:xfrm>
          <a:prstGeom prst="rect">
            <a:avLst/>
          </a:prstGeom>
          <a:noFill/>
          <a:ln w="0">
            <a:noFill/>
          </a:ln>
        </p:spPr>
        <p:txBody>
          <a:bodyPr lIns="91440" tIns="45720" rIns="91440" bIns="45720" anchor="ctr">
            <a:normAutofit/>
          </a:bodyPr>
          <a:lstStyle/>
          <a:p>
            <a:pPr>
              <a:tabLst>
                <a:tab pos="0" algn="l"/>
              </a:tabLst>
            </a:pPr>
            <a:r>
              <a:rPr lang="en-US" sz="3400" b="1" spc="-1">
                <a:solidFill>
                  <a:srgbClr val="4169E1"/>
                </a:solidFill>
                <a:latin typeface="Arial"/>
                <a:cs typeface="Arial"/>
              </a:rPr>
              <a:t>Multiscale deprojection</a:t>
            </a:r>
            <a:br>
              <a:rPr sz="3400" dirty="0"/>
            </a:br>
            <a:endParaRPr lang="en-GB" sz="2400" b="0" strike="noStrike" spc="-1">
              <a:solidFill>
                <a:srgbClr val="000000"/>
              </a:solidFill>
              <a:latin typeface="Arial"/>
              <a:cs typeface="Arial"/>
            </a:endParaRPr>
          </a:p>
        </p:txBody>
      </p:sp>
      <p:sp>
        <p:nvSpPr>
          <p:cNvPr id="70" name="Rectangle 9"/>
          <p:cNvSpPr/>
          <p:nvPr/>
        </p:nvSpPr>
        <p:spPr>
          <a:xfrm>
            <a:off x="4804560" y="2991960"/>
            <a:ext cx="2582280" cy="873000"/>
          </a:xfrm>
          <a:prstGeom prst="rect">
            <a:avLst/>
          </a:prstGeom>
          <a:noFill/>
          <a:ln w="0">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p:style>
        <p:txBody>
          <a:bodyPr lIns="90000" tIns="45000" rIns="90000" bIns="45000" anchor="t">
            <a:noAutofit/>
          </a:bodyPr>
          <a:lstStyle/>
          <a:p>
            <a:pPr defTabSz="914400">
              <a:lnSpc>
                <a:spcPct val="100000"/>
              </a:lnSpc>
            </a:pPr>
            <a:endParaRPr lang="en-GB" sz="1800" b="0" strike="noStrike" spc="-1">
              <a:solidFill>
                <a:schemeClr val="dk1"/>
              </a:solidFill>
              <a:latin typeface="Calibri"/>
            </a:endParaRPr>
          </a:p>
        </p:txBody>
      </p:sp>
      <p:sp>
        <p:nvSpPr>
          <p:cNvPr id="3" name="PlaceHolder 2"/>
          <p:cNvSpPr>
            <a:spLocks noGrp="1"/>
          </p:cNvSpPr>
          <p:nvPr>
            <p:ph type="sldNum" idx="14"/>
          </p:nvPr>
        </p:nvSpPr>
        <p:spPr/>
        <p:txBody>
          <a:bodyPr/>
          <a:lstStyle/>
          <a:p>
            <a:fld id="{586CC930-65C9-4142-9805-1E3FAEC2A24C}" type="slidenum">
              <a:rPr/>
              <a:t>20</a:t>
            </a:fld>
            <a:endParaRPr/>
          </a:p>
        </p:txBody>
      </p:sp>
      <p:pic>
        <p:nvPicPr>
          <p:cNvPr id="2" name="Picture 1" descr="A graph of a graph&#10;&#10;AI-generated content may be incorrect.">
            <a:extLst>
              <a:ext uri="{FF2B5EF4-FFF2-40B4-BE49-F238E27FC236}">
                <a16:creationId xmlns:a16="http://schemas.microsoft.com/office/drawing/2014/main" id="{85814CED-0DE5-EF9D-0039-2ACD82C060C2}"/>
              </a:ext>
            </a:extLst>
          </p:cNvPr>
          <p:cNvPicPr>
            <a:picLocks noChangeAspect="1"/>
          </p:cNvPicPr>
          <p:nvPr/>
        </p:nvPicPr>
        <p:blipFill>
          <a:blip r:embed="rId3"/>
          <a:stretch>
            <a:fillRect/>
          </a:stretch>
        </p:blipFill>
        <p:spPr>
          <a:xfrm>
            <a:off x="5881158" y="1710267"/>
            <a:ext cx="4959350" cy="4024086"/>
          </a:xfrm>
          <a:prstGeom prst="rect">
            <a:avLst/>
          </a:prstGeom>
        </p:spPr>
      </p:pic>
      <p:pic>
        <p:nvPicPr>
          <p:cNvPr id="4" name="Picture 3">
            <a:extLst>
              <a:ext uri="{FF2B5EF4-FFF2-40B4-BE49-F238E27FC236}">
                <a16:creationId xmlns:a16="http://schemas.microsoft.com/office/drawing/2014/main" id="{3812D534-6B93-C023-FFE8-CC443FA6FD2C}"/>
              </a:ext>
            </a:extLst>
          </p:cNvPr>
          <p:cNvPicPr>
            <a:picLocks noChangeAspect="1"/>
          </p:cNvPicPr>
          <p:nvPr/>
        </p:nvPicPr>
        <p:blipFill>
          <a:blip r:embed="rId4"/>
          <a:stretch>
            <a:fillRect/>
          </a:stretch>
        </p:blipFill>
        <p:spPr>
          <a:xfrm>
            <a:off x="834344" y="4232049"/>
            <a:ext cx="4391025" cy="1133475"/>
          </a:xfrm>
          <a:prstGeom prst="rect">
            <a:avLst/>
          </a:prstGeom>
        </p:spPr>
      </p:pic>
      <p:pic>
        <p:nvPicPr>
          <p:cNvPr id="5" name="Picture 4" descr="A math equation with black text&#10;&#10;AI-generated content may be incorrect.">
            <a:extLst>
              <a:ext uri="{FF2B5EF4-FFF2-40B4-BE49-F238E27FC236}">
                <a16:creationId xmlns:a16="http://schemas.microsoft.com/office/drawing/2014/main" id="{985B307D-0C36-D233-79CD-3D337653AE35}"/>
              </a:ext>
            </a:extLst>
          </p:cNvPr>
          <p:cNvPicPr>
            <a:picLocks noChangeAspect="1"/>
          </p:cNvPicPr>
          <p:nvPr/>
        </p:nvPicPr>
        <p:blipFill>
          <a:blip r:embed="rId5"/>
          <a:stretch>
            <a:fillRect/>
          </a:stretch>
        </p:blipFill>
        <p:spPr>
          <a:xfrm>
            <a:off x="704046" y="2090366"/>
            <a:ext cx="4391025" cy="1133475"/>
          </a:xfrm>
          <a:prstGeom prst="rect">
            <a:avLst/>
          </a:prstGeom>
        </p:spPr>
      </p:pic>
      <p:sp>
        <p:nvSpPr>
          <p:cNvPr id="7" name="TextBox 6">
            <a:extLst>
              <a:ext uri="{FF2B5EF4-FFF2-40B4-BE49-F238E27FC236}">
                <a16:creationId xmlns:a16="http://schemas.microsoft.com/office/drawing/2014/main" id="{51BF196A-8C83-2245-C2DD-83C8CD4448BA}"/>
              </a:ext>
            </a:extLst>
          </p:cNvPr>
          <p:cNvSpPr txBox="1"/>
          <p:nvPr/>
        </p:nvSpPr>
        <p:spPr>
          <a:xfrm>
            <a:off x="1020947" y="1447304"/>
            <a:ext cx="34108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rgbClr val="4169E1"/>
                </a:solidFill>
                <a:latin typeface="Arial"/>
                <a:ea typeface="Calibri"/>
                <a:cs typeface="Arial"/>
              </a:rPr>
              <a:t>Emission measure profile components</a:t>
            </a:r>
          </a:p>
        </p:txBody>
      </p:sp>
      <p:sp>
        <p:nvSpPr>
          <p:cNvPr id="8" name="TextBox 7">
            <a:extLst>
              <a:ext uri="{FF2B5EF4-FFF2-40B4-BE49-F238E27FC236}">
                <a16:creationId xmlns:a16="http://schemas.microsoft.com/office/drawing/2014/main" id="{47FE4A15-DCA2-4073-EDFC-A5E846A3381F}"/>
              </a:ext>
            </a:extLst>
          </p:cNvPr>
          <p:cNvSpPr txBox="1"/>
          <p:nvPr/>
        </p:nvSpPr>
        <p:spPr>
          <a:xfrm>
            <a:off x="1020947" y="3723407"/>
            <a:ext cx="34108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err="1">
                <a:solidFill>
                  <a:srgbClr val="4169E1"/>
                </a:solidFill>
                <a:latin typeface="Arial"/>
                <a:ea typeface="Calibri"/>
                <a:cs typeface="Arial"/>
              </a:rPr>
              <a:t>Deprojected</a:t>
            </a:r>
            <a:r>
              <a:rPr lang="en-US" sz="2000" dirty="0">
                <a:solidFill>
                  <a:srgbClr val="4169E1"/>
                </a:solidFill>
                <a:latin typeface="Arial"/>
                <a:ea typeface="Calibri"/>
                <a:cs typeface="Arial"/>
              </a:rPr>
              <a:t> electron density components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3DFE5-9338-B857-4FBB-7710BC8B84C4}"/>
            </a:ext>
          </a:extLst>
        </p:cNvPr>
        <p:cNvGrpSpPr/>
        <p:nvPr/>
      </p:nvGrpSpPr>
      <p:grpSpPr>
        <a:xfrm>
          <a:off x="0" y="0"/>
          <a:ext cx="0" cy="0"/>
          <a:chOff x="0" y="0"/>
          <a:chExt cx="0" cy="0"/>
        </a:xfrm>
      </p:grpSpPr>
      <p:sp>
        <p:nvSpPr>
          <p:cNvPr id="70" name="Rectangle 9">
            <a:extLst>
              <a:ext uri="{FF2B5EF4-FFF2-40B4-BE49-F238E27FC236}">
                <a16:creationId xmlns:a16="http://schemas.microsoft.com/office/drawing/2014/main" id="{D48F4092-C4DF-9635-EC7A-7115945A3D0C}"/>
              </a:ext>
            </a:extLst>
          </p:cNvPr>
          <p:cNvSpPr/>
          <p:nvPr/>
        </p:nvSpPr>
        <p:spPr>
          <a:xfrm>
            <a:off x="4804560" y="2991960"/>
            <a:ext cx="2582280" cy="873000"/>
          </a:xfrm>
          <a:prstGeom prst="rect">
            <a:avLst/>
          </a:prstGeom>
          <a:noFill/>
          <a:ln w="0">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p:style>
        <p:txBody>
          <a:bodyPr lIns="90000" tIns="45000" rIns="90000" bIns="45000" anchor="t">
            <a:noAutofit/>
          </a:bodyPr>
          <a:lstStyle/>
          <a:p>
            <a:pPr defTabSz="914400">
              <a:lnSpc>
                <a:spcPct val="100000"/>
              </a:lnSpc>
            </a:pPr>
            <a:endParaRPr lang="en-GB" sz="1800" b="0" strike="noStrike" spc="-1">
              <a:solidFill>
                <a:schemeClr val="dk1"/>
              </a:solidFill>
              <a:latin typeface="Calibri"/>
            </a:endParaRPr>
          </a:p>
        </p:txBody>
      </p:sp>
      <p:sp>
        <p:nvSpPr>
          <p:cNvPr id="3" name="PlaceHolder 2">
            <a:extLst>
              <a:ext uri="{FF2B5EF4-FFF2-40B4-BE49-F238E27FC236}">
                <a16:creationId xmlns:a16="http://schemas.microsoft.com/office/drawing/2014/main" id="{1328375A-E5D7-2F14-9AD6-4C256458B39F}"/>
              </a:ext>
            </a:extLst>
          </p:cNvPr>
          <p:cNvSpPr>
            <a:spLocks noGrp="1"/>
          </p:cNvSpPr>
          <p:nvPr>
            <p:ph type="sldNum" idx="14"/>
          </p:nvPr>
        </p:nvSpPr>
        <p:spPr/>
        <p:txBody>
          <a:bodyPr/>
          <a:lstStyle/>
          <a:p>
            <a:fld id="{586CC930-65C9-4142-9805-1E3FAEC2A24C}" type="slidenum">
              <a:rPr/>
              <a:t>21</a:t>
            </a:fld>
            <a:endParaRPr/>
          </a:p>
        </p:txBody>
      </p:sp>
      <p:pic>
        <p:nvPicPr>
          <p:cNvPr id="6" name="Picture 5" descr="A math equations on a white background&#10;&#10;AI-generated content may be incorrect.">
            <a:extLst>
              <a:ext uri="{FF2B5EF4-FFF2-40B4-BE49-F238E27FC236}">
                <a16:creationId xmlns:a16="http://schemas.microsoft.com/office/drawing/2014/main" id="{071267DE-4EA4-E423-6432-09E6445C1898}"/>
              </a:ext>
            </a:extLst>
          </p:cNvPr>
          <p:cNvPicPr>
            <a:picLocks noChangeAspect="1"/>
          </p:cNvPicPr>
          <p:nvPr/>
        </p:nvPicPr>
        <p:blipFill>
          <a:blip r:embed="rId3"/>
          <a:stretch>
            <a:fillRect/>
          </a:stretch>
        </p:blipFill>
        <p:spPr>
          <a:xfrm>
            <a:off x="38842" y="1583439"/>
            <a:ext cx="12153900" cy="4067175"/>
          </a:xfrm>
          <a:prstGeom prst="rect">
            <a:avLst/>
          </a:prstGeom>
        </p:spPr>
      </p:pic>
      <p:sp>
        <p:nvSpPr>
          <p:cNvPr id="8" name="PlaceHolder 1">
            <a:extLst>
              <a:ext uri="{FF2B5EF4-FFF2-40B4-BE49-F238E27FC236}">
                <a16:creationId xmlns:a16="http://schemas.microsoft.com/office/drawing/2014/main" id="{8519CA73-689A-E9DD-AC29-02B112015935}"/>
              </a:ext>
            </a:extLst>
          </p:cNvPr>
          <p:cNvSpPr>
            <a:spLocks noGrp="1"/>
          </p:cNvSpPr>
          <p:nvPr>
            <p:ph type="title"/>
          </p:nvPr>
        </p:nvSpPr>
        <p:spPr>
          <a:xfrm>
            <a:off x="838080" y="134280"/>
            <a:ext cx="10514880" cy="1324800"/>
          </a:xfrm>
          <a:prstGeom prst="rect">
            <a:avLst/>
          </a:prstGeom>
          <a:noFill/>
          <a:ln w="0">
            <a:noFill/>
          </a:ln>
        </p:spPr>
        <p:txBody>
          <a:bodyPr lIns="91440" tIns="45720" rIns="91440" bIns="45720" anchor="ctr">
            <a:normAutofit/>
          </a:bodyPr>
          <a:lstStyle/>
          <a:p>
            <a:pPr>
              <a:tabLst>
                <a:tab pos="0" algn="l"/>
              </a:tabLst>
            </a:pPr>
            <a:r>
              <a:rPr lang="en-US" sz="3400" b="1" spc="-1">
                <a:solidFill>
                  <a:srgbClr val="4169E1"/>
                </a:solidFill>
                <a:latin typeface="Arial"/>
                <a:cs typeface="Arial"/>
              </a:rPr>
              <a:t>Deprojection</a:t>
            </a:r>
            <a:br>
              <a:rPr sz="3400" dirty="0"/>
            </a:br>
            <a:endParaRPr lang="en-GB" sz="2400" b="0" strike="noStrike" spc="-1">
              <a:solidFill>
                <a:srgbClr val="000000"/>
              </a:solidFill>
              <a:latin typeface="Arial"/>
              <a:cs typeface="Arial"/>
            </a:endParaRPr>
          </a:p>
        </p:txBody>
      </p:sp>
      <p:sp>
        <p:nvSpPr>
          <p:cNvPr id="9" name="TextBox 8">
            <a:extLst>
              <a:ext uri="{FF2B5EF4-FFF2-40B4-BE49-F238E27FC236}">
                <a16:creationId xmlns:a16="http://schemas.microsoft.com/office/drawing/2014/main" id="{0FFED655-42C9-7D1D-92C0-128665707204}"/>
              </a:ext>
            </a:extLst>
          </p:cNvPr>
          <p:cNvSpPr txBox="1"/>
          <p:nvPr/>
        </p:nvSpPr>
        <p:spPr>
          <a:xfrm>
            <a:off x="3216232" y="1217221"/>
            <a:ext cx="504702" cy="366155"/>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a:solidFill>
                  <a:srgbClr val="4169E1"/>
                </a:solidFill>
                <a:latin typeface="Arial"/>
                <a:ea typeface="Calibri"/>
                <a:cs typeface="Arial"/>
              </a:rPr>
              <a:t>2D</a:t>
            </a:r>
            <a:endParaRPr lang="en-US" b="1">
              <a:solidFill>
                <a:srgbClr val="4169E1"/>
              </a:solidFill>
              <a:latin typeface="Arial"/>
              <a:cs typeface="Arial"/>
            </a:endParaRPr>
          </a:p>
        </p:txBody>
      </p:sp>
      <p:sp>
        <p:nvSpPr>
          <p:cNvPr id="10" name="TextBox 9">
            <a:extLst>
              <a:ext uri="{FF2B5EF4-FFF2-40B4-BE49-F238E27FC236}">
                <a16:creationId xmlns:a16="http://schemas.microsoft.com/office/drawing/2014/main" id="{AAB16C9D-392D-5954-28FC-5869677A0E55}"/>
              </a:ext>
            </a:extLst>
          </p:cNvPr>
          <p:cNvSpPr txBox="1"/>
          <p:nvPr/>
        </p:nvSpPr>
        <p:spPr>
          <a:xfrm>
            <a:off x="5482439" y="1227117"/>
            <a:ext cx="504702" cy="366155"/>
          </a:xfrm>
          <a:prstGeom prst="rect">
            <a:avLst/>
          </a:prstGeom>
          <a:noFill/>
          <a:ln>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a:solidFill>
                  <a:srgbClr val="4169E1"/>
                </a:solidFill>
                <a:latin typeface="Arial"/>
                <a:ea typeface="Calibri"/>
                <a:cs typeface="Arial"/>
              </a:rPr>
              <a:t>3D</a:t>
            </a:r>
            <a:endParaRPr lang="en-US" b="1">
              <a:solidFill>
                <a:srgbClr val="4169E1"/>
              </a:solidFill>
              <a:latin typeface="Arial"/>
              <a:cs typeface="Arial"/>
            </a:endParaRPr>
          </a:p>
        </p:txBody>
      </p:sp>
      <p:sp>
        <p:nvSpPr>
          <p:cNvPr id="2" name="TextBox 1">
            <a:extLst>
              <a:ext uri="{FF2B5EF4-FFF2-40B4-BE49-F238E27FC236}">
                <a16:creationId xmlns:a16="http://schemas.microsoft.com/office/drawing/2014/main" id="{B40FFD9F-6ED7-B313-5B60-58642EA20A4C}"/>
              </a:ext>
            </a:extLst>
          </p:cNvPr>
          <p:cNvSpPr txBox="1"/>
          <p:nvPr/>
        </p:nvSpPr>
        <p:spPr>
          <a:xfrm>
            <a:off x="4670959" y="5888182"/>
            <a:ext cx="2622468" cy="338554"/>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latin typeface="Arial"/>
                <a:ea typeface="Calibri"/>
                <a:cs typeface="Arial"/>
              </a:rPr>
              <a:t>(Kriss et al. 1983)</a:t>
            </a:r>
            <a:endParaRPr lang="en-US" sz="1600">
              <a:latin typeface="Arial"/>
              <a:cs typeface="Arial"/>
            </a:endParaRPr>
          </a:p>
        </p:txBody>
      </p:sp>
    </p:spTree>
    <p:extLst>
      <p:ext uri="{BB962C8B-B14F-4D97-AF65-F5344CB8AC3E}">
        <p14:creationId xmlns:p14="http://schemas.microsoft.com/office/powerpoint/2010/main" val="302821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BB5CC-891B-E38C-ADE0-4FA6CA041DE6}"/>
            </a:ext>
          </a:extLst>
        </p:cNvPr>
        <p:cNvGrpSpPr/>
        <p:nvPr/>
      </p:nvGrpSpPr>
      <p:grpSpPr>
        <a:xfrm>
          <a:off x="0" y="0"/>
          <a:ext cx="0" cy="0"/>
          <a:chOff x="0" y="0"/>
          <a:chExt cx="0" cy="0"/>
        </a:xfrm>
      </p:grpSpPr>
      <p:sp>
        <p:nvSpPr>
          <p:cNvPr id="69" name="PlaceHolder 1">
            <a:extLst>
              <a:ext uri="{FF2B5EF4-FFF2-40B4-BE49-F238E27FC236}">
                <a16:creationId xmlns:a16="http://schemas.microsoft.com/office/drawing/2014/main" id="{237562E2-92AC-606C-4230-1B77BD10C7FE}"/>
              </a:ext>
            </a:extLst>
          </p:cNvPr>
          <p:cNvSpPr>
            <a:spLocks noGrp="1"/>
          </p:cNvSpPr>
          <p:nvPr>
            <p:ph type="title"/>
          </p:nvPr>
        </p:nvSpPr>
        <p:spPr>
          <a:xfrm>
            <a:off x="838080" y="134280"/>
            <a:ext cx="10514880" cy="1324800"/>
          </a:xfrm>
          <a:prstGeom prst="rect">
            <a:avLst/>
          </a:prstGeom>
          <a:noFill/>
          <a:ln w="0">
            <a:noFill/>
          </a:ln>
        </p:spPr>
        <p:txBody>
          <a:bodyPr lIns="91440" tIns="45720" rIns="91440" bIns="45720" anchor="ctr">
            <a:normAutofit/>
          </a:bodyPr>
          <a:lstStyle/>
          <a:p>
            <a:pPr indent="0" defTabSz="914400">
              <a:lnSpc>
                <a:spcPct val="90000"/>
              </a:lnSpc>
              <a:buNone/>
              <a:tabLst>
                <a:tab pos="0" algn="l"/>
              </a:tabLst>
            </a:pPr>
            <a:r>
              <a:rPr lang="en-US" sz="3400" b="1" strike="noStrike" spc="-1" dirty="0">
                <a:solidFill>
                  <a:srgbClr val="4169E1"/>
                </a:solidFill>
                <a:latin typeface="Arial"/>
              </a:rPr>
              <a:t>2MRS-eRASS1</a:t>
            </a:r>
            <a:br>
              <a:rPr sz="3400" dirty="0"/>
            </a:br>
            <a:endParaRPr lang="en-GB" sz="2400" b="0" strike="noStrike" spc="-1" dirty="0">
              <a:solidFill>
                <a:srgbClr val="000000"/>
              </a:solidFill>
              <a:latin typeface="Arial"/>
            </a:endParaRPr>
          </a:p>
        </p:txBody>
      </p:sp>
      <p:sp>
        <p:nvSpPr>
          <p:cNvPr id="70" name="Rectangle 9">
            <a:extLst>
              <a:ext uri="{FF2B5EF4-FFF2-40B4-BE49-F238E27FC236}">
                <a16:creationId xmlns:a16="http://schemas.microsoft.com/office/drawing/2014/main" id="{7ABD195A-B218-A557-1ECB-1DF2400C4F80}"/>
              </a:ext>
            </a:extLst>
          </p:cNvPr>
          <p:cNvSpPr/>
          <p:nvPr/>
        </p:nvSpPr>
        <p:spPr>
          <a:xfrm>
            <a:off x="4804560" y="2991960"/>
            <a:ext cx="2582280" cy="873000"/>
          </a:xfrm>
          <a:prstGeom prst="rect">
            <a:avLst/>
          </a:prstGeom>
          <a:noFill/>
          <a:ln w="0">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p:style>
        <p:txBody>
          <a:bodyPr lIns="90000" tIns="45000" rIns="90000" bIns="45000" anchor="t">
            <a:noAutofit/>
          </a:bodyPr>
          <a:lstStyle/>
          <a:p>
            <a:pPr defTabSz="914400">
              <a:lnSpc>
                <a:spcPct val="100000"/>
              </a:lnSpc>
            </a:pPr>
            <a:endParaRPr lang="en-GB" sz="1800" b="0" strike="noStrike" spc="-1">
              <a:solidFill>
                <a:schemeClr val="dk1"/>
              </a:solidFill>
              <a:latin typeface="Calibri"/>
            </a:endParaRPr>
          </a:p>
        </p:txBody>
      </p:sp>
      <p:pic>
        <p:nvPicPr>
          <p:cNvPr id="71" name="Picture 4">
            <a:extLst>
              <a:ext uri="{FF2B5EF4-FFF2-40B4-BE49-F238E27FC236}">
                <a16:creationId xmlns:a16="http://schemas.microsoft.com/office/drawing/2014/main" id="{C321E895-F48A-F4E7-9EAE-C5DF03752312}"/>
              </a:ext>
            </a:extLst>
          </p:cNvPr>
          <p:cNvPicPr/>
          <p:nvPr/>
        </p:nvPicPr>
        <p:blipFill>
          <a:blip r:embed="rId3">
            <a:extLst>
              <a:ext uri="{28A0092B-C50C-407E-A947-70E740481C1C}">
                <a14:useLocalDpi xmlns:a14="http://schemas.microsoft.com/office/drawing/2010/main" val="0"/>
              </a:ext>
            </a:extLst>
          </a:blip>
          <a:srcRect/>
          <a:stretch/>
        </p:blipFill>
        <p:spPr>
          <a:xfrm>
            <a:off x="2372960" y="1457724"/>
            <a:ext cx="8117240" cy="4816075"/>
          </a:xfrm>
          <a:prstGeom prst="rect">
            <a:avLst/>
          </a:prstGeom>
          <a:ln w="0">
            <a:noFill/>
          </a:ln>
        </p:spPr>
      </p:pic>
      <p:pic>
        <p:nvPicPr>
          <p:cNvPr id="72" name="Picture 16" descr="A black and white logo&#10;&#10;Description automatically generated">
            <a:extLst>
              <a:ext uri="{FF2B5EF4-FFF2-40B4-BE49-F238E27FC236}">
                <a16:creationId xmlns:a16="http://schemas.microsoft.com/office/drawing/2014/main" id="{54A7A7B4-B1F2-34CB-5D22-8BDFB34C9FF4}"/>
              </a:ext>
            </a:extLst>
          </p:cNvPr>
          <p:cNvPicPr/>
          <p:nvPr/>
        </p:nvPicPr>
        <p:blipFill>
          <a:blip r:embed="rId4"/>
          <a:stretch/>
        </p:blipFill>
        <p:spPr>
          <a:xfrm>
            <a:off x="36720" y="5725440"/>
            <a:ext cx="2165400" cy="1131840"/>
          </a:xfrm>
          <a:prstGeom prst="rect">
            <a:avLst/>
          </a:prstGeom>
          <a:ln w="0">
            <a:noFill/>
          </a:ln>
        </p:spPr>
      </p:pic>
      <p:sp>
        <p:nvSpPr>
          <p:cNvPr id="3" name="PlaceHolder 2">
            <a:extLst>
              <a:ext uri="{FF2B5EF4-FFF2-40B4-BE49-F238E27FC236}">
                <a16:creationId xmlns:a16="http://schemas.microsoft.com/office/drawing/2014/main" id="{8F553605-C68B-F57A-CBF3-5A2F58DD5D4C}"/>
              </a:ext>
            </a:extLst>
          </p:cNvPr>
          <p:cNvSpPr>
            <a:spLocks noGrp="1"/>
          </p:cNvSpPr>
          <p:nvPr>
            <p:ph type="sldNum" idx="14"/>
          </p:nvPr>
        </p:nvSpPr>
        <p:spPr/>
        <p:txBody>
          <a:bodyPr/>
          <a:lstStyle/>
          <a:p>
            <a:fld id="{586CC930-65C9-4142-9805-1E3FAEC2A24C}" type="slidenum">
              <a:rPr/>
              <a:t>22</a:t>
            </a:fld>
            <a:endParaRPr/>
          </a:p>
        </p:txBody>
      </p:sp>
    </p:spTree>
    <p:extLst>
      <p:ext uri="{BB962C8B-B14F-4D97-AF65-F5344CB8AC3E}">
        <p14:creationId xmlns:p14="http://schemas.microsoft.com/office/powerpoint/2010/main" val="1102637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347AB-C78B-3AE3-D8CB-C799B1080768}"/>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B1D1540C-AD10-8936-5969-59AAFE253EDB}"/>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23</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FCDDE603-97E1-EF6C-6346-8BDF4C72F28A}"/>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43B92BDE-93EC-22CA-9B32-EA100EE6DB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98632" y="1425493"/>
            <a:ext cx="6472921" cy="52005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7C66243-DC47-517A-5B51-A020E31CD1E0}"/>
                  </a:ext>
                </a:extLst>
              </p:cNvPr>
              <p:cNvSpPr txBox="1"/>
              <p:nvPr/>
            </p:nvSpPr>
            <p:spPr>
              <a:xfrm>
                <a:off x="342900" y="850900"/>
                <a:ext cx="2933700"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𝐿</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𝑋</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200</m:t>
                          </m:r>
                        </m:sub>
                      </m:sSub>
                    </m:oMath>
                  </m:oMathPara>
                </a14:m>
                <a:endParaRPr lang="en-GB" dirty="0"/>
              </a:p>
            </p:txBody>
          </p:sp>
        </mc:Choice>
        <mc:Fallback xmlns="">
          <p:sp>
            <p:nvSpPr>
              <p:cNvPr id="6" name="TextBox 5">
                <a:extLst>
                  <a:ext uri="{FF2B5EF4-FFF2-40B4-BE49-F238E27FC236}">
                    <a16:creationId xmlns:a16="http://schemas.microsoft.com/office/drawing/2014/main" id="{C7C66243-DC47-517A-5B51-A020E31CD1E0}"/>
                  </a:ext>
                </a:extLst>
              </p:cNvPr>
              <p:cNvSpPr txBox="1">
                <a:spLocks noRot="1" noChangeAspect="1" noMove="1" noResize="1" noEditPoints="1" noAdjustHandles="1" noChangeArrowheads="1" noChangeShapeType="1" noTextEdit="1"/>
              </p:cNvSpPr>
              <p:nvPr/>
            </p:nvSpPr>
            <p:spPr>
              <a:xfrm>
                <a:off x="342900" y="850900"/>
                <a:ext cx="2933700" cy="52322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834981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AD2FD7-100A-AD61-CEDC-2E6C63C0350C}"/>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338720C0-64B8-0937-A90D-0AE7AA2FE630}"/>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24</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D31220A9-1434-5ACA-450B-F7C26AC71D13}"/>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EE89A385-6B78-1D34-222C-69F2E1032E0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67882" y="1400787"/>
            <a:ext cx="6534421" cy="524998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2FCD870-ED8D-E64A-4AB0-353764D8D4C8}"/>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200</m:t>
                          </m:r>
                        </m:sub>
                      </m:sSub>
                    </m:oMath>
                  </m:oMathPara>
                </a14:m>
                <a:endParaRPr lang="en-GB" dirty="0"/>
              </a:p>
            </p:txBody>
          </p:sp>
        </mc:Choice>
        <mc:Fallback xmlns="">
          <p:sp>
            <p:nvSpPr>
              <p:cNvPr id="6" name="TextBox 5">
                <a:extLst>
                  <a:ext uri="{FF2B5EF4-FFF2-40B4-BE49-F238E27FC236}">
                    <a16:creationId xmlns:a16="http://schemas.microsoft.com/office/drawing/2014/main" id="{72FCD870-ED8D-E64A-4AB0-353764D8D4C8}"/>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99839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DF927-6376-5310-F25C-73A6BA0D53D8}"/>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8D7AAB2B-EC08-9455-509E-2B59F0BA9BD6}"/>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25</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D49B635E-3839-0368-3AAA-999C6AEFCE08}"/>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FF7BE8AA-F5E6-12D3-0E6A-98E1BDC5176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98632" y="1430504"/>
            <a:ext cx="6472921" cy="5190549"/>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89C9145-53D6-BC84-8371-379AFDCF6C10}"/>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𝐿</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𝑋</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𝑔𝑎𝑠</m:t>
                          </m:r>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500</m:t>
                          </m:r>
                        </m:sub>
                      </m:sSub>
                    </m:oMath>
                  </m:oMathPara>
                </a14:m>
                <a:endParaRPr lang="en-GB" dirty="0"/>
              </a:p>
            </p:txBody>
          </p:sp>
        </mc:Choice>
        <mc:Fallback xmlns="">
          <p:sp>
            <p:nvSpPr>
              <p:cNvPr id="6" name="TextBox 5">
                <a:extLst>
                  <a:ext uri="{FF2B5EF4-FFF2-40B4-BE49-F238E27FC236}">
                    <a16:creationId xmlns:a16="http://schemas.microsoft.com/office/drawing/2014/main" id="{C89C9145-53D6-BC84-8371-379AFDCF6C10}"/>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87168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EA35E-36FB-B2F7-9BED-5316ABB15838}"/>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F05C6919-1D98-9225-D312-937684513C67}"/>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26</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3A80DD5B-7A1B-749F-8496-2A5EA467E0A1}"/>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C62DD303-3949-ABE5-FCD1-A8F0109AE3E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798632" y="1400787"/>
            <a:ext cx="6472921" cy="524998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BAE2629-CE1E-AA31-0044-A717D4065173}"/>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𝐿</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𝑋</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𝑔𝑎𝑠</m:t>
                          </m:r>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200</m:t>
                          </m:r>
                        </m:sub>
                      </m:sSub>
                    </m:oMath>
                  </m:oMathPara>
                </a14:m>
                <a:endParaRPr lang="en-GB" dirty="0"/>
              </a:p>
            </p:txBody>
          </p:sp>
        </mc:Choice>
        <mc:Fallback xmlns="">
          <p:sp>
            <p:nvSpPr>
              <p:cNvPr id="6" name="TextBox 5">
                <a:extLst>
                  <a:ext uri="{FF2B5EF4-FFF2-40B4-BE49-F238E27FC236}">
                    <a16:creationId xmlns:a16="http://schemas.microsoft.com/office/drawing/2014/main" id="{BBAE2629-CE1E-AA31-0044-A717D4065173}"/>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49400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4DD2E5D-7160-71DF-577B-6877ACD23977}"/>
            </a:ext>
          </a:extLst>
        </p:cNvPr>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a:extLst>
              <a:ext uri="{FF2B5EF4-FFF2-40B4-BE49-F238E27FC236}">
                <a16:creationId xmlns:a16="http://schemas.microsoft.com/office/drawing/2014/main" id="{344839C7-5D5D-E24B-054B-F6679FC9BA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4697" b="1"/>
          <a:stretch>
            <a:fillRect/>
          </a:stretch>
        </p:blipFill>
        <p:spPr bwMode="auto">
          <a:xfrm>
            <a:off x="3263900" y="10"/>
            <a:ext cx="8928098"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83A81ABA-D183-980F-3C4C-B99EE0DBD38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7EC4CFC9-7A18-4673-893B-7A68108BA113}" type="slidenum">
              <a:rPr lang="en-US">
                <a:solidFill>
                  <a:srgbClr val="FFFFFF"/>
                </a:solidFill>
                <a:latin typeface="Calibri" panose="020F0502020204030204"/>
              </a:rPr>
              <a:pPr>
                <a:spcAft>
                  <a:spcPts val="600"/>
                </a:spcAft>
                <a:defRPr/>
              </a:pPr>
              <a:t>3</a:t>
            </a:fld>
            <a:endParaRPr lang="en-US">
              <a:solidFill>
                <a:srgbClr val="FFFFFF"/>
              </a:solidFill>
              <a:latin typeface="Calibri" panose="020F0502020204030204"/>
            </a:endParaRPr>
          </a:p>
        </p:txBody>
      </p:sp>
      <p:sp>
        <p:nvSpPr>
          <p:cNvPr id="9" name="Title 1">
            <a:extLst>
              <a:ext uri="{FF2B5EF4-FFF2-40B4-BE49-F238E27FC236}">
                <a16:creationId xmlns:a16="http://schemas.microsoft.com/office/drawing/2014/main" id="{21EE5A71-2F2F-4EBA-5514-F3D739029E7D}"/>
              </a:ext>
            </a:extLst>
          </p:cNvPr>
          <p:cNvSpPr>
            <a:spLocks noGrp="1"/>
          </p:cNvSpPr>
          <p:nvPr>
            <p:ph type="title"/>
          </p:nvPr>
        </p:nvSpPr>
        <p:spPr>
          <a:xfrm>
            <a:off x="109573" y="1025886"/>
            <a:ext cx="4971215" cy="4925639"/>
          </a:xfrm>
        </p:spPr>
        <p:txBody>
          <a:bodyPr anchor="b">
            <a:normAutofit fontScale="90000"/>
          </a:bodyPr>
          <a:lstStyle/>
          <a:p>
            <a:r>
              <a:rPr lang="en-US" sz="2400" b="1" dirty="0">
                <a:solidFill>
                  <a:srgbClr val="4169E1"/>
                </a:solidFill>
                <a:latin typeface="Helvetica"/>
                <a:cs typeface="Helvetica"/>
              </a:rPr>
              <a:t>What is the gas fraction of nearby galaxy groups from </a:t>
            </a:r>
            <a:r>
              <a:rPr lang="en-US" sz="2400" b="1" err="1">
                <a:solidFill>
                  <a:srgbClr val="4169E1"/>
                </a:solidFill>
                <a:latin typeface="Helvetica"/>
                <a:cs typeface="Helvetica"/>
              </a:rPr>
              <a:t>eROSITA</a:t>
            </a:r>
            <a:r>
              <a:rPr lang="en-US" sz="2400" b="1" dirty="0">
                <a:solidFill>
                  <a:srgbClr val="4169E1"/>
                </a:solidFill>
                <a:latin typeface="Helvetica"/>
                <a:cs typeface="Helvetica"/>
              </a:rPr>
              <a:t>?</a:t>
            </a:r>
            <a:br>
              <a:rPr lang="en-US" sz="2400" b="1" dirty="0">
                <a:solidFill>
                  <a:srgbClr val="4169E1"/>
                </a:solidFill>
                <a:latin typeface="Helvetica"/>
                <a:cs typeface="Helvetica"/>
              </a:rPr>
            </a:br>
            <a:br>
              <a:rPr lang="en-US" sz="2400" b="1" dirty="0">
                <a:latin typeface="Helvetica"/>
                <a:cs typeface="Helvetica"/>
              </a:rPr>
            </a:br>
            <a:br>
              <a:rPr lang="en-US" sz="2400" b="1" dirty="0">
                <a:latin typeface="Helvetica"/>
                <a:cs typeface="Helvetica"/>
              </a:rPr>
            </a:br>
            <a:r>
              <a:rPr lang="en-US" sz="2400" b="1" dirty="0">
                <a:solidFill>
                  <a:srgbClr val="4169E1"/>
                </a:solidFill>
                <a:latin typeface="Helvetica"/>
                <a:cs typeface="Helvetica"/>
              </a:rPr>
              <a:t> </a:t>
            </a:r>
            <a:br>
              <a:rPr lang="en-US" sz="2400" b="1" dirty="0">
                <a:solidFill>
                  <a:srgbClr val="4169E1"/>
                </a:solidFill>
                <a:latin typeface="Helvetica"/>
                <a:cs typeface="Helvetica"/>
              </a:rPr>
            </a:br>
            <a:r>
              <a:rPr lang="en-US" sz="2400" b="1" dirty="0">
                <a:solidFill>
                  <a:srgbClr val="4169E1"/>
                </a:solidFill>
                <a:latin typeface="Helvetica"/>
                <a:cs typeface="Helvetica"/>
              </a:rPr>
              <a:t>Which hydro simulation best reproduces the observed gas </a:t>
            </a:r>
            <a:r>
              <a:rPr lang="en-US" sz="2400" b="1">
                <a:solidFill>
                  <a:srgbClr val="4169E1"/>
                </a:solidFill>
                <a:latin typeface="Helvetica"/>
                <a:cs typeface="Helvetica"/>
              </a:rPr>
              <a:t>masses?</a:t>
            </a:r>
            <a:br>
              <a:rPr lang="en-US" sz="2400" b="1" dirty="0">
                <a:solidFill>
                  <a:srgbClr val="4169E1"/>
                </a:solidFill>
                <a:latin typeface="Helvetica"/>
                <a:cs typeface="Helvetica"/>
              </a:rPr>
            </a:br>
            <a:br>
              <a:rPr lang="en-US" sz="2400" b="1" dirty="0">
                <a:solidFill>
                  <a:srgbClr val="4169E1"/>
                </a:solidFill>
                <a:latin typeface="Helvetica"/>
                <a:cs typeface="Helvetica"/>
              </a:rPr>
            </a:br>
            <a:br>
              <a:rPr lang="en-US" sz="2400" b="1" dirty="0">
                <a:latin typeface="Helvetica"/>
                <a:cs typeface="Helvetica"/>
              </a:rPr>
            </a:br>
            <a:br>
              <a:rPr lang="en-US" sz="2400" b="1" dirty="0">
                <a:latin typeface="Helvetica"/>
                <a:cs typeface="Helvetica"/>
              </a:rPr>
            </a:br>
            <a:r>
              <a:rPr lang="en-US" sz="2400" b="1">
                <a:solidFill>
                  <a:srgbClr val="4169E1"/>
                </a:solidFill>
                <a:latin typeface="Helvetica"/>
                <a:cs typeface="Helvetica"/>
              </a:rPr>
              <a:t>What is the implication of our result </a:t>
            </a:r>
            <a:r>
              <a:rPr lang="en-US" sz="2400" b="1" dirty="0">
                <a:solidFill>
                  <a:srgbClr val="4169E1"/>
                </a:solidFill>
                <a:latin typeface="Helvetica"/>
                <a:cs typeface="Helvetica"/>
              </a:rPr>
              <a:t>on the suppression of the MPS?</a:t>
            </a:r>
            <a:br>
              <a:rPr lang="en-US" sz="2400" b="1" dirty="0">
                <a:latin typeface="Helvetica"/>
                <a:cs typeface="Helvetica"/>
              </a:rPr>
            </a:br>
            <a:br>
              <a:rPr lang="en-US" sz="2400" b="1" dirty="0">
                <a:latin typeface="Helvetica"/>
                <a:cs typeface="Helvetica"/>
              </a:rPr>
            </a:br>
            <a:br>
              <a:rPr lang="en-US" sz="2400" b="1" dirty="0">
                <a:latin typeface="Helvetica"/>
                <a:cs typeface="Helvetica"/>
              </a:rPr>
            </a:br>
            <a:endParaRPr lang="en-US" sz="2400" b="1" dirty="0">
              <a:solidFill>
                <a:srgbClr val="4169E1"/>
              </a:solidFill>
              <a:latin typeface="Helvetica"/>
              <a:ea typeface="Calibri Light"/>
              <a:cs typeface="Helvetica"/>
            </a:endParaRPr>
          </a:p>
        </p:txBody>
      </p:sp>
      <p:sp>
        <p:nvSpPr>
          <p:cNvPr id="11" name="TextBox 10">
            <a:extLst>
              <a:ext uri="{FF2B5EF4-FFF2-40B4-BE49-F238E27FC236}">
                <a16:creationId xmlns:a16="http://schemas.microsoft.com/office/drawing/2014/main" id="{F057923D-F2B7-517D-9891-C1F2F0EF9082}"/>
              </a:ext>
            </a:extLst>
          </p:cNvPr>
          <p:cNvSpPr txBox="1"/>
          <p:nvPr/>
        </p:nvSpPr>
        <p:spPr>
          <a:xfrm>
            <a:off x="9612296" y="5784503"/>
            <a:ext cx="2579704" cy="584775"/>
          </a:xfrm>
          <a:prstGeom prst="rect">
            <a:avLst/>
          </a:prstGeom>
          <a:noFill/>
        </p:spPr>
        <p:txBody>
          <a:bodyPr wrap="square" rtlCol="0">
            <a:spAutoFit/>
          </a:bodyPr>
          <a:lstStyle/>
          <a:p>
            <a:r>
              <a:rPr lang="en-GB" sz="1600" dirty="0">
                <a:solidFill>
                  <a:schemeClr val="bg1"/>
                </a:solidFill>
                <a:latin typeface="Arial" panose="020B0604020202020204" pitchFamily="34" charset="0"/>
                <a:cs typeface="Arial" panose="020B0604020202020204" pitchFamily="34" charset="0"/>
              </a:rPr>
              <a:t>MPE, J. Sanders for the </a:t>
            </a:r>
            <a:r>
              <a:rPr lang="en-GB" sz="1600" dirty="0" err="1">
                <a:solidFill>
                  <a:schemeClr val="bg1"/>
                </a:solidFill>
                <a:latin typeface="Arial" panose="020B0604020202020204" pitchFamily="34" charset="0"/>
                <a:cs typeface="Arial" panose="020B0604020202020204" pitchFamily="34" charset="0"/>
              </a:rPr>
              <a:t>eROSITA</a:t>
            </a:r>
            <a:r>
              <a:rPr lang="en-GB" sz="1600" dirty="0">
                <a:solidFill>
                  <a:schemeClr val="bg1"/>
                </a:solidFill>
                <a:latin typeface="Arial" panose="020B0604020202020204" pitchFamily="34" charset="0"/>
                <a:cs typeface="Arial" panose="020B0604020202020204" pitchFamily="34" charset="0"/>
              </a:rPr>
              <a:t> consortium</a:t>
            </a:r>
            <a:endParaRPr lang="en-US"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7788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DEB2D-8A54-6E92-16AB-ACECEAA09806}"/>
            </a:ext>
          </a:extLst>
        </p:cNvPr>
        <p:cNvGrpSpPr/>
        <p:nvPr/>
      </p:nvGrpSpPr>
      <p:grpSpPr>
        <a:xfrm>
          <a:off x="0" y="0"/>
          <a:ext cx="0" cy="0"/>
          <a:chOff x="0" y="0"/>
          <a:chExt cx="0" cy="0"/>
        </a:xfrm>
      </p:grpSpPr>
      <p:sp>
        <p:nvSpPr>
          <p:cNvPr id="70" name="Rectangle 9">
            <a:extLst>
              <a:ext uri="{FF2B5EF4-FFF2-40B4-BE49-F238E27FC236}">
                <a16:creationId xmlns:a16="http://schemas.microsoft.com/office/drawing/2014/main" id="{D9F8C69D-5C49-7FD0-7774-1F25D42B86E5}"/>
              </a:ext>
            </a:extLst>
          </p:cNvPr>
          <p:cNvSpPr/>
          <p:nvPr/>
        </p:nvSpPr>
        <p:spPr>
          <a:xfrm>
            <a:off x="4804560" y="2991960"/>
            <a:ext cx="2582280" cy="873000"/>
          </a:xfrm>
          <a:prstGeom prst="rect">
            <a:avLst/>
          </a:prstGeom>
          <a:noFill/>
          <a:ln w="0">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p:style>
        <p:txBody>
          <a:bodyPr lIns="90000" tIns="45000" rIns="90000" bIns="45000" anchor="t">
            <a:noAutofit/>
          </a:bodyPr>
          <a:lstStyle/>
          <a:p>
            <a:pPr defTabSz="914400">
              <a:lnSpc>
                <a:spcPct val="100000"/>
              </a:lnSpc>
            </a:pPr>
            <a:endParaRPr lang="en-GB" sz="1800" b="0" strike="noStrike" spc="-1">
              <a:solidFill>
                <a:schemeClr val="dk1"/>
              </a:solidFill>
              <a:latin typeface="Calibri"/>
            </a:endParaRPr>
          </a:p>
        </p:txBody>
      </p:sp>
      <p:pic>
        <p:nvPicPr>
          <p:cNvPr id="71" name="Picture 4">
            <a:extLst>
              <a:ext uri="{FF2B5EF4-FFF2-40B4-BE49-F238E27FC236}">
                <a16:creationId xmlns:a16="http://schemas.microsoft.com/office/drawing/2014/main" id="{7ED83534-AB73-E99C-3A3C-3021E6CD8D7D}"/>
              </a:ext>
            </a:extLst>
          </p:cNvPr>
          <p:cNvPicPr/>
          <p:nvPr/>
        </p:nvPicPr>
        <p:blipFill>
          <a:blip r:embed="rId3">
            <a:extLst>
              <a:ext uri="{28A0092B-C50C-407E-A947-70E740481C1C}">
                <a14:useLocalDpi xmlns:a14="http://schemas.microsoft.com/office/drawing/2010/main" val="0"/>
              </a:ext>
            </a:extLst>
          </a:blip>
          <a:srcRect/>
          <a:stretch/>
        </p:blipFill>
        <p:spPr>
          <a:xfrm>
            <a:off x="3400830" y="2664224"/>
            <a:ext cx="5057370" cy="4193776"/>
          </a:xfrm>
          <a:prstGeom prst="rect">
            <a:avLst/>
          </a:prstGeom>
          <a:ln w="0">
            <a:noFill/>
          </a:ln>
        </p:spPr>
      </p:pic>
      <p:sp>
        <p:nvSpPr>
          <p:cNvPr id="3" name="PlaceHolder 2">
            <a:extLst>
              <a:ext uri="{FF2B5EF4-FFF2-40B4-BE49-F238E27FC236}">
                <a16:creationId xmlns:a16="http://schemas.microsoft.com/office/drawing/2014/main" id="{7213CF2F-BD2D-E013-21F4-76DC8B52CC46}"/>
              </a:ext>
            </a:extLst>
          </p:cNvPr>
          <p:cNvSpPr>
            <a:spLocks noGrp="1"/>
          </p:cNvSpPr>
          <p:nvPr>
            <p:ph type="sldNum" idx="14"/>
          </p:nvPr>
        </p:nvSpPr>
        <p:spPr/>
        <p:txBody>
          <a:bodyPr/>
          <a:lstStyle/>
          <a:p>
            <a:fld id="{586CC930-65C9-4142-9805-1E3FAEC2A24C}" type="slidenum">
              <a:rPr/>
              <a:t>4</a:t>
            </a:fld>
            <a:endParaRPr/>
          </a:p>
        </p:txBody>
      </p:sp>
      <p:sp>
        <p:nvSpPr>
          <p:cNvPr id="4" name="Content Placeholder 9">
            <a:extLst>
              <a:ext uri="{FF2B5EF4-FFF2-40B4-BE49-F238E27FC236}">
                <a16:creationId xmlns:a16="http://schemas.microsoft.com/office/drawing/2014/main" id="{469C3E03-01E4-A31B-F807-7C3FF4C027E0}"/>
              </a:ext>
            </a:extLst>
          </p:cNvPr>
          <p:cNvSpPr txBox="1">
            <a:spLocks/>
          </p:cNvSpPr>
          <p:nvPr/>
        </p:nvSpPr>
        <p:spPr>
          <a:xfrm>
            <a:off x="132749" y="1248612"/>
            <a:ext cx="11932251" cy="12151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1800" dirty="0">
                <a:latin typeface="Arial" panose="020B0604020202020204" pitchFamily="34" charset="0"/>
                <a:cs typeface="Arial" panose="020B0604020202020204" pitchFamily="34" charset="0"/>
              </a:rPr>
              <a:t>We create a catalogue of extended X-ray emitting sources from the eRASS1 survey using wavelet decomposition. </a:t>
            </a:r>
          </a:p>
          <a:p>
            <a:pPr>
              <a:lnSpc>
                <a:spcPct val="150000"/>
              </a:lnSpc>
            </a:pPr>
            <a:r>
              <a:rPr lang="en-US" sz="1800" dirty="0">
                <a:latin typeface="Arial" panose="020B0604020202020204" pitchFamily="34" charset="0"/>
                <a:cs typeface="Arial" panose="020B0604020202020204" pitchFamily="34" charset="0"/>
              </a:rPr>
              <a:t>We then link these X-ray sources to the 2MRS groups (catalogue paper in </a:t>
            </a:r>
            <a:r>
              <a:rPr lang="en-US" sz="1800" dirty="0" err="1">
                <a:solidFill>
                  <a:srgbClr val="4169E1"/>
                </a:solidFill>
                <a:latin typeface="Arial" panose="020B0604020202020204" pitchFamily="34" charset="0"/>
                <a:cs typeface="Arial" panose="020B0604020202020204" pitchFamily="34" charset="0"/>
              </a:rPr>
              <a:t>Finoguenov</a:t>
            </a:r>
            <a:r>
              <a:rPr lang="en-US" sz="1800" dirty="0">
                <a:solidFill>
                  <a:srgbClr val="4169E1"/>
                </a:solidFill>
                <a:latin typeface="Arial" panose="020B0604020202020204" pitchFamily="34" charset="0"/>
                <a:cs typeface="Arial" panose="020B0604020202020204" pitchFamily="34" charset="0"/>
              </a:rPr>
              <a:t> et al., </a:t>
            </a:r>
            <a:r>
              <a:rPr lang="en-US" sz="1800" dirty="0" err="1">
                <a:solidFill>
                  <a:srgbClr val="4169E1"/>
                </a:solidFill>
                <a:latin typeface="Arial" panose="020B0604020202020204" pitchFamily="34" charset="0"/>
                <a:cs typeface="Arial" panose="020B0604020202020204" pitchFamily="34" charset="0"/>
              </a:rPr>
              <a:t>Subm</a:t>
            </a:r>
            <a:r>
              <a:rPr lang="en-US" sz="1800" dirty="0">
                <a:latin typeface="Arial" panose="020B0604020202020204" pitchFamily="34" charset="0"/>
                <a:cs typeface="Arial" panose="020B0604020202020204" pitchFamily="34" charset="0"/>
              </a:rPr>
              <a:t>)</a:t>
            </a:r>
          </a:p>
        </p:txBody>
      </p:sp>
      <p:sp>
        <p:nvSpPr>
          <p:cNvPr id="9" name="PlaceHolder 2">
            <a:extLst>
              <a:ext uri="{FF2B5EF4-FFF2-40B4-BE49-F238E27FC236}">
                <a16:creationId xmlns:a16="http://schemas.microsoft.com/office/drawing/2014/main" id="{91DBCC27-B727-8D73-001F-3D558E0C5A1F}"/>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indent="0" defTabSz="914400">
              <a:lnSpc>
                <a:spcPct val="90000"/>
              </a:lnSpc>
              <a:buNone/>
              <a:tabLst>
                <a:tab pos="0" algn="l"/>
              </a:tabLst>
            </a:pPr>
            <a:r>
              <a:rPr lang="en-US" sz="3400" b="1" strike="noStrike" spc="-1" dirty="0">
                <a:solidFill>
                  <a:srgbClr val="4169E1"/>
                </a:solidFill>
                <a:latin typeface="Arial"/>
                <a:ea typeface="Noto Sans CJK SC"/>
              </a:rPr>
              <a:t>2MRS-eRASS1</a:t>
            </a:r>
            <a:br>
              <a:rPr sz="2800" dirty="0"/>
            </a:br>
            <a:r>
              <a:rPr lang="en-US" sz="2400" spc="-1" dirty="0">
                <a:solidFill>
                  <a:srgbClr val="4169E1"/>
                </a:solidFill>
                <a:latin typeface="Arial"/>
              </a:rPr>
              <a:t>Main catalogue</a:t>
            </a:r>
            <a:endParaRPr lang="en-GB" sz="2400" b="0" strike="noStrike" spc="-1" dirty="0">
              <a:solidFill>
                <a:srgbClr val="000000"/>
              </a:solidFill>
              <a:latin typeface="Arial"/>
            </a:endParaRPr>
          </a:p>
        </p:txBody>
      </p:sp>
    </p:spTree>
    <p:extLst>
      <p:ext uri="{BB962C8B-B14F-4D97-AF65-F5344CB8AC3E}">
        <p14:creationId xmlns:p14="http://schemas.microsoft.com/office/powerpoint/2010/main" val="647745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13"/>
          <p:cNvPicPr/>
          <p:nvPr/>
        </p:nvPicPr>
        <p:blipFill>
          <a:blip r:embed="rId3">
            <a:extLst>
              <a:ext uri="{28A0092B-C50C-407E-A947-70E740481C1C}">
                <a14:useLocalDpi xmlns:a14="http://schemas.microsoft.com/office/drawing/2010/main" val="0"/>
              </a:ext>
            </a:extLst>
          </a:blip>
          <a:srcRect/>
          <a:stretch/>
        </p:blipFill>
        <p:spPr>
          <a:xfrm>
            <a:off x="6169826" y="1683730"/>
            <a:ext cx="5580000" cy="4345714"/>
          </a:xfrm>
          <a:prstGeom prst="rect">
            <a:avLst/>
          </a:prstGeom>
          <a:ln w="0">
            <a:noFill/>
          </a:ln>
        </p:spPr>
      </p:pic>
      <p:sp>
        <p:nvSpPr>
          <p:cNvPr id="74" name="PlaceHolder 1"/>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5</a:t>
            </a:fld>
            <a:endParaRPr lang="en-GB" sz="1200" b="0" strike="noStrike" spc="-1">
              <a:solidFill>
                <a:srgbClr val="000000"/>
              </a:solidFill>
              <a:latin typeface="Times New Roman"/>
            </a:endParaRPr>
          </a:p>
        </p:txBody>
      </p:sp>
      <p:sp>
        <p:nvSpPr>
          <p:cNvPr id="75" name="PlaceHolder 2"/>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indent="0" defTabSz="914400">
              <a:lnSpc>
                <a:spcPct val="90000"/>
              </a:lnSpc>
              <a:buNone/>
              <a:tabLst>
                <a:tab pos="0" algn="l"/>
              </a:tabLst>
            </a:pPr>
            <a:r>
              <a:rPr lang="en-US" sz="3400" b="1" strike="noStrike" spc="-1" dirty="0">
                <a:solidFill>
                  <a:srgbClr val="4169E1"/>
                </a:solidFill>
                <a:latin typeface="Arial"/>
                <a:ea typeface="Noto Sans CJK SC"/>
              </a:rPr>
              <a:t>2MRS-eRASS1</a:t>
            </a:r>
            <a:br>
              <a:rPr sz="2800" dirty="0"/>
            </a:br>
            <a:r>
              <a:rPr lang="en-US" sz="2400" b="0" strike="noStrike" spc="-1" dirty="0">
                <a:solidFill>
                  <a:srgbClr val="4169E1"/>
                </a:solidFill>
                <a:latin typeface="Arial"/>
                <a:ea typeface="Noto Sans CJK SC"/>
              </a:rPr>
              <a:t>Surface </a:t>
            </a:r>
            <a:r>
              <a:rPr lang="en-US" sz="2400" spc="-1" dirty="0">
                <a:solidFill>
                  <a:srgbClr val="4169E1"/>
                </a:solidFill>
                <a:latin typeface="Arial"/>
                <a:ea typeface="Noto Sans CJK SC"/>
              </a:rPr>
              <a:t>brightness</a:t>
            </a:r>
            <a:r>
              <a:rPr lang="en-US" sz="2400" b="0" strike="noStrike" spc="-1" dirty="0">
                <a:solidFill>
                  <a:srgbClr val="4169E1"/>
                </a:solidFill>
                <a:latin typeface="Arial"/>
                <a:ea typeface="Noto Sans CJK SC"/>
              </a:rPr>
              <a:t> profiles </a:t>
            </a:r>
            <a:endParaRPr lang="en-GB" sz="2400" b="0" strike="noStrike" spc="-1" dirty="0">
              <a:solidFill>
                <a:srgbClr val="000000"/>
              </a:solidFill>
              <a:latin typeface="Arial"/>
            </a:endParaRPr>
          </a:p>
        </p:txBody>
      </p:sp>
      <p:pic>
        <p:nvPicPr>
          <p:cNvPr id="77" name="Picture 23"/>
          <p:cNvPicPr/>
          <p:nvPr/>
        </p:nvPicPr>
        <p:blipFill>
          <a:blip r:embed="rId4">
            <a:extLst>
              <a:ext uri="{28A0092B-C50C-407E-A947-70E740481C1C}">
                <a14:useLocalDpi xmlns:a14="http://schemas.microsoft.com/office/drawing/2010/main" val="0"/>
              </a:ext>
            </a:extLst>
          </a:blip>
          <a:srcRect/>
          <a:stretch/>
        </p:blipFill>
        <p:spPr>
          <a:xfrm>
            <a:off x="304680" y="1731122"/>
            <a:ext cx="5638920" cy="4025673"/>
          </a:xfrm>
          <a:prstGeom prst="rect">
            <a:avLst/>
          </a:prstGeom>
          <a:ln w="0">
            <a:noFill/>
          </a:ln>
        </p:spPr>
      </p:pic>
      <p:sp>
        <p:nvSpPr>
          <p:cNvPr id="3" name="TextBox 2">
            <a:extLst>
              <a:ext uri="{FF2B5EF4-FFF2-40B4-BE49-F238E27FC236}">
                <a16:creationId xmlns:a16="http://schemas.microsoft.com/office/drawing/2014/main" id="{F2C5DBEF-FF6E-F316-A503-7FBEF1DCBA46}"/>
              </a:ext>
            </a:extLst>
          </p:cNvPr>
          <p:cNvSpPr txBox="1"/>
          <p:nvPr/>
        </p:nvSpPr>
        <p:spPr>
          <a:xfrm>
            <a:off x="977097" y="5803739"/>
            <a:ext cx="4203700" cy="369332"/>
          </a:xfrm>
          <a:prstGeom prst="rect">
            <a:avLst/>
          </a:prstGeom>
          <a:noFill/>
          <a:ln w="38100">
            <a:solidFill>
              <a:schemeClr val="tx1"/>
            </a:solidFill>
          </a:ln>
        </p:spPr>
        <p:txBody>
          <a:bodyPr wrap="square" rtlCol="0">
            <a:spAutoFit/>
          </a:bodyPr>
          <a:lstStyle/>
          <a:p>
            <a:r>
              <a:rPr lang="en-US" b="1" dirty="0">
                <a:latin typeface="Arial" panose="020B0604020202020204" pitchFamily="34" charset="0"/>
                <a:cs typeface="Arial" panose="020B0604020202020204" pitchFamily="34" charset="0"/>
              </a:rPr>
              <a:t>Example [0.6-2.3] keV wavelet image</a:t>
            </a:r>
            <a:endParaRPr lang="en-GB" b="1" dirty="0"/>
          </a:p>
        </p:txBody>
      </p:sp>
      <p:sp>
        <p:nvSpPr>
          <p:cNvPr id="4" name="TextBox 3">
            <a:extLst>
              <a:ext uri="{FF2B5EF4-FFF2-40B4-BE49-F238E27FC236}">
                <a16:creationId xmlns:a16="http://schemas.microsoft.com/office/drawing/2014/main" id="{5388D907-48FC-6C21-DDEE-297F517CCFE5}"/>
              </a:ext>
            </a:extLst>
          </p:cNvPr>
          <p:cNvSpPr txBox="1"/>
          <p:nvPr/>
        </p:nvSpPr>
        <p:spPr>
          <a:xfrm>
            <a:off x="7295077" y="616031"/>
            <a:ext cx="417285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dirty="0">
                <a:solidFill>
                  <a:srgbClr val="4169E1"/>
                </a:solidFill>
                <a:latin typeface="Arial"/>
                <a:ea typeface="Calibri"/>
                <a:cs typeface="Arial"/>
              </a:rPr>
              <a:t>X-ray </a:t>
            </a:r>
            <a:r>
              <a:rPr lang="en-US" sz="1600" dirty="0" err="1">
                <a:solidFill>
                  <a:srgbClr val="4169E1"/>
                </a:solidFill>
                <a:latin typeface="Arial"/>
                <a:ea typeface="Calibri"/>
                <a:cs typeface="Arial"/>
              </a:rPr>
              <a:t>bkg</a:t>
            </a:r>
            <a:r>
              <a:rPr lang="en-US" sz="1600" dirty="0">
                <a:solidFill>
                  <a:srgbClr val="4169E1"/>
                </a:solidFill>
                <a:latin typeface="Arial"/>
                <a:ea typeface="Calibri"/>
                <a:cs typeface="Arial"/>
              </a:rPr>
              <a:t> subtraction</a:t>
            </a:r>
          </a:p>
          <a:p>
            <a:pPr marL="285750" indent="-285750">
              <a:buFont typeface="Arial"/>
              <a:buChar char="•"/>
            </a:pPr>
            <a:r>
              <a:rPr lang="en-US" sz="1600" dirty="0">
                <a:solidFill>
                  <a:srgbClr val="4169E1"/>
                </a:solidFill>
                <a:latin typeface="Arial"/>
                <a:ea typeface="Calibri"/>
                <a:cs typeface="Arial"/>
              </a:rPr>
              <a:t>Instrumental </a:t>
            </a:r>
            <a:r>
              <a:rPr lang="en-US" sz="1600" dirty="0" err="1">
                <a:solidFill>
                  <a:srgbClr val="4169E1"/>
                </a:solidFill>
                <a:latin typeface="Arial"/>
                <a:ea typeface="Calibri"/>
                <a:cs typeface="Arial"/>
              </a:rPr>
              <a:t>bkg</a:t>
            </a:r>
            <a:r>
              <a:rPr lang="en-US" sz="1600" dirty="0">
                <a:solidFill>
                  <a:srgbClr val="4169E1"/>
                </a:solidFill>
                <a:latin typeface="Arial"/>
                <a:ea typeface="Calibri"/>
                <a:cs typeface="Arial"/>
              </a:rPr>
              <a:t> subtraction (FWC)</a:t>
            </a:r>
          </a:p>
          <a:p>
            <a:pPr marL="285750" indent="-285750">
              <a:buFont typeface="Arial"/>
              <a:buChar char="•"/>
            </a:pPr>
            <a:r>
              <a:rPr lang="en-US" sz="1600">
                <a:solidFill>
                  <a:srgbClr val="4169E1"/>
                </a:solidFill>
                <a:latin typeface="Arial"/>
                <a:ea typeface="Calibri"/>
                <a:cs typeface="Arial"/>
              </a:rPr>
              <a:t>PSF modelling</a:t>
            </a:r>
            <a:endParaRPr lang="en-US" sz="1600" dirty="0">
              <a:solidFill>
                <a:srgbClr val="4169E1"/>
              </a:solidFill>
              <a:latin typeface="Arial"/>
              <a:ea typeface="Calibri"/>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52EB3-8B41-8F95-B406-CEE38E6437F9}"/>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F162C8D7-2C06-37EF-127F-21FABD3F84A0}"/>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6</a:t>
            </a:fld>
            <a:endParaRPr lang="en-GB" sz="1200" b="0" strike="noStrike" spc="-1">
              <a:solidFill>
                <a:srgbClr val="000000"/>
              </a:solidFill>
              <a:latin typeface="Times New Roman"/>
            </a:endParaRPr>
          </a:p>
        </p:txBody>
      </p:sp>
      <p:sp>
        <p:nvSpPr>
          <p:cNvPr id="75" name="PlaceHolder 2">
            <a:extLst>
              <a:ext uri="{FF2B5EF4-FFF2-40B4-BE49-F238E27FC236}">
                <a16:creationId xmlns:a16="http://schemas.microsoft.com/office/drawing/2014/main" id="{88E40806-A764-3A8F-6D63-513AFE268C7A}"/>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2MRS-eRASS1</a:t>
            </a:r>
            <a:br>
              <a:rPr sz="2800" dirty="0"/>
            </a:br>
            <a:r>
              <a:rPr lang="en-US" sz="2400" spc="-1" dirty="0">
                <a:solidFill>
                  <a:srgbClr val="4169E1"/>
                </a:solidFill>
                <a:latin typeface="Arial"/>
                <a:ea typeface="Noto Sans CJK SC"/>
              </a:rPr>
              <a:t>Gas mass fraction</a:t>
            </a:r>
            <a:endParaRPr lang="en-GB" sz="2400" b="0" strike="noStrike" spc="-1" dirty="0">
              <a:solidFill>
                <a:srgbClr val="000000"/>
              </a:solidFill>
              <a:latin typeface="Arial"/>
            </a:endParaRPr>
          </a:p>
        </p:txBody>
      </p:sp>
      <p:pic>
        <p:nvPicPr>
          <p:cNvPr id="4" name="Picture 3">
            <a:extLst>
              <a:ext uri="{FF2B5EF4-FFF2-40B4-BE49-F238E27FC236}">
                <a16:creationId xmlns:a16="http://schemas.microsoft.com/office/drawing/2014/main" id="{1E400F9C-9B32-9424-0EF2-C93DB1FEE38F}"/>
              </a:ext>
            </a:extLst>
          </p:cNvPr>
          <p:cNvPicPr>
            <a:picLocks noChangeAspect="1"/>
          </p:cNvPicPr>
          <p:nvPr/>
        </p:nvPicPr>
        <p:blipFill>
          <a:blip r:embed="rId3"/>
          <a:stretch>
            <a:fillRect/>
          </a:stretch>
        </p:blipFill>
        <p:spPr>
          <a:xfrm>
            <a:off x="208344" y="1760378"/>
            <a:ext cx="5613722" cy="4371860"/>
          </a:xfrm>
          <a:prstGeom prst="rect">
            <a:avLst/>
          </a:prstGeom>
        </p:spPr>
      </p:pic>
      <p:pic>
        <p:nvPicPr>
          <p:cNvPr id="3" name="Picture 2">
            <a:extLst>
              <a:ext uri="{FF2B5EF4-FFF2-40B4-BE49-F238E27FC236}">
                <a16:creationId xmlns:a16="http://schemas.microsoft.com/office/drawing/2014/main" id="{F0F30C33-AE8E-681F-8247-BBEC933C86B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928387" y="1728509"/>
            <a:ext cx="5784948" cy="4474904"/>
          </a:xfrm>
          <a:prstGeom prst="rect">
            <a:avLst/>
          </a:prstGeom>
        </p:spPr>
      </p:pic>
      <p:cxnSp>
        <p:nvCxnSpPr>
          <p:cNvPr id="7" name="Straight Connector 6">
            <a:extLst>
              <a:ext uri="{FF2B5EF4-FFF2-40B4-BE49-F238E27FC236}">
                <a16:creationId xmlns:a16="http://schemas.microsoft.com/office/drawing/2014/main" id="{15A04B9F-18F2-3400-FC9A-299D5F757567}"/>
              </a:ext>
            </a:extLst>
          </p:cNvPr>
          <p:cNvCxnSpPr>
            <a:cxnSpLocks/>
          </p:cNvCxnSpPr>
          <p:nvPr/>
        </p:nvCxnSpPr>
        <p:spPr>
          <a:xfrm flipV="1">
            <a:off x="7077456" y="2695936"/>
            <a:ext cx="4523232" cy="79248"/>
          </a:xfrm>
          <a:prstGeom prst="line">
            <a:avLst/>
          </a:prstGeom>
          <a:ln w="762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95FE2B8-F65D-F773-10EF-8430FD614511}"/>
                  </a:ext>
                </a:extLst>
              </p:cNvPr>
              <p:cNvSpPr txBox="1"/>
              <p:nvPr/>
            </p:nvSpPr>
            <p:spPr>
              <a:xfrm>
                <a:off x="7089648" y="2401824"/>
                <a:ext cx="1408176" cy="325282"/>
              </a:xfrm>
              <a:prstGeom prst="rect">
                <a:avLst/>
              </a:prstGeom>
              <a:noFill/>
            </p:spPr>
            <p:txBody>
              <a:bodyPr wrap="square" rtlCol="0">
                <a:spAutoFit/>
              </a:bodyPr>
              <a:lstStyle/>
              <a:p>
                <a:r>
                  <a:rPr lang="en-US" sz="1400" dirty="0">
                    <a:solidFill>
                      <a:srgbClr val="8FAADC"/>
                    </a:solidFill>
                  </a:rPr>
                  <a:t>Cosmic </a:t>
                </a:r>
                <a14:m>
                  <m:oMath xmlns:m="http://schemas.openxmlformats.org/officeDocument/2006/math">
                    <m:sSub>
                      <m:sSubPr>
                        <m:ctrlPr>
                          <a:rPr lang="en-US" sz="1400" i="1" smtClean="0">
                            <a:solidFill>
                              <a:srgbClr val="8FAADC"/>
                            </a:solidFill>
                            <a:latin typeface="Cambria Math" panose="02040503050406030204" pitchFamily="18" charset="0"/>
                          </a:rPr>
                        </m:ctrlPr>
                      </m:sSubPr>
                      <m:e>
                        <m:r>
                          <a:rPr lang="en-US" sz="1400" b="0" i="1" smtClean="0">
                            <a:solidFill>
                              <a:srgbClr val="8FAADC"/>
                            </a:solidFill>
                            <a:latin typeface="Cambria Math" panose="02040503050406030204" pitchFamily="18" charset="0"/>
                          </a:rPr>
                          <m:t>𝑓</m:t>
                        </m:r>
                      </m:e>
                      <m:sub>
                        <m:r>
                          <a:rPr lang="en-US" sz="1400" b="0" i="1" smtClean="0">
                            <a:solidFill>
                              <a:srgbClr val="8FAADC"/>
                            </a:solidFill>
                            <a:latin typeface="Cambria Math" panose="02040503050406030204" pitchFamily="18" charset="0"/>
                          </a:rPr>
                          <m:t>𝑔𝑎𝑠</m:t>
                        </m:r>
                      </m:sub>
                    </m:sSub>
                  </m:oMath>
                </a14:m>
                <a:r>
                  <a:rPr lang="en-US" sz="1400" dirty="0">
                    <a:solidFill>
                      <a:srgbClr val="8FAADC"/>
                    </a:solidFill>
                  </a:rPr>
                  <a:t> </a:t>
                </a:r>
                <a:endParaRPr lang="en-GB" sz="1400" dirty="0">
                  <a:solidFill>
                    <a:srgbClr val="8FAADC"/>
                  </a:solidFill>
                </a:endParaRPr>
              </a:p>
            </p:txBody>
          </p:sp>
        </mc:Choice>
        <mc:Fallback xmlns="">
          <p:sp>
            <p:nvSpPr>
              <p:cNvPr id="10" name="TextBox 9">
                <a:extLst>
                  <a:ext uri="{FF2B5EF4-FFF2-40B4-BE49-F238E27FC236}">
                    <a16:creationId xmlns:a16="http://schemas.microsoft.com/office/drawing/2014/main" id="{895FE2B8-F65D-F773-10EF-8430FD614511}"/>
                  </a:ext>
                </a:extLst>
              </p:cNvPr>
              <p:cNvSpPr txBox="1">
                <a:spLocks noRot="1" noChangeAspect="1" noMove="1" noResize="1" noEditPoints="1" noAdjustHandles="1" noChangeArrowheads="1" noChangeShapeType="1" noTextEdit="1"/>
              </p:cNvSpPr>
              <p:nvPr/>
            </p:nvSpPr>
            <p:spPr>
              <a:xfrm>
                <a:off x="7089648" y="2401824"/>
                <a:ext cx="1408176" cy="325282"/>
              </a:xfrm>
              <a:prstGeom prst="rect">
                <a:avLst/>
              </a:prstGeom>
              <a:blipFill>
                <a:blip r:embed="rId5"/>
                <a:stretch>
                  <a:fillRect l="-1299" t="-1887" b="-15094"/>
                </a:stretch>
              </a:blipFill>
            </p:spPr>
            <p:txBody>
              <a:bodyPr/>
              <a:lstStyle/>
              <a:p>
                <a:r>
                  <a:rPr lang="en-US">
                    <a:noFill/>
                  </a:rPr>
                  <a:t> </a:t>
                </a:r>
              </a:p>
            </p:txBody>
          </p:sp>
        </mc:Fallback>
      </mc:AlternateContent>
    </p:spTree>
    <p:extLst>
      <p:ext uri="{BB962C8B-B14F-4D97-AF65-F5344CB8AC3E}">
        <p14:creationId xmlns:p14="http://schemas.microsoft.com/office/powerpoint/2010/main" val="658498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11081B-61B0-6EF5-87C8-CB1EAC473705}"/>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2793DBDA-FA4E-203B-261A-64BAE6EC1EBD}"/>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7</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2B5928CB-6FCD-3DF7-A4DD-BEA05A823B79}"/>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5" name="Picture 4">
            <a:extLst>
              <a:ext uri="{FF2B5EF4-FFF2-40B4-BE49-F238E27FC236}">
                <a16:creationId xmlns:a16="http://schemas.microsoft.com/office/drawing/2014/main" id="{657E53A7-015D-FD24-8911-444B6CA880E6}"/>
              </a:ext>
            </a:extLst>
          </p:cNvPr>
          <p:cNvPicPr>
            <a:picLocks noChangeAspect="1"/>
          </p:cNvPicPr>
          <p:nvPr/>
        </p:nvPicPr>
        <p:blipFill>
          <a:blip r:embed="rId3"/>
          <a:stretch>
            <a:fillRect/>
          </a:stretch>
        </p:blipFill>
        <p:spPr>
          <a:xfrm>
            <a:off x="1" y="1728304"/>
            <a:ext cx="5513112" cy="4429428"/>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9AFBA18-26A3-A868-E21C-35A55177239D}"/>
                  </a:ext>
                </a:extLst>
              </p:cNvPr>
              <p:cNvSpPr txBox="1"/>
              <p:nvPr/>
            </p:nvSpPr>
            <p:spPr>
              <a:xfrm>
                <a:off x="498676" y="794956"/>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oMath>
                  </m:oMathPara>
                </a14:m>
                <a:endParaRPr lang="en-GB" dirty="0"/>
              </a:p>
            </p:txBody>
          </p:sp>
        </mc:Choice>
        <mc:Fallback xmlns="">
          <p:sp>
            <p:nvSpPr>
              <p:cNvPr id="7" name="TextBox 6">
                <a:extLst>
                  <a:ext uri="{FF2B5EF4-FFF2-40B4-BE49-F238E27FC236}">
                    <a16:creationId xmlns:a16="http://schemas.microsoft.com/office/drawing/2014/main" id="{89AFBA18-26A3-A868-E21C-35A55177239D}"/>
                  </a:ext>
                </a:extLst>
              </p:cNvPr>
              <p:cNvSpPr txBox="1">
                <a:spLocks noRot="1" noChangeAspect="1" noMove="1" noResize="1" noEditPoints="1" noAdjustHandles="1" noChangeArrowheads="1" noChangeShapeType="1" noTextEdit="1"/>
              </p:cNvSpPr>
              <p:nvPr/>
            </p:nvSpPr>
            <p:spPr>
              <a:xfrm>
                <a:off x="498676" y="794956"/>
                <a:ext cx="2933700" cy="558230"/>
              </a:xfrm>
              <a:prstGeom prst="rect">
                <a:avLst/>
              </a:prstGeom>
              <a:blipFill>
                <a:blip r:embed="rId4"/>
                <a:stretch>
                  <a:fillRect/>
                </a:stretch>
              </a:blipFill>
            </p:spPr>
            <p:txBody>
              <a:bodyPr/>
              <a:lstStyle/>
              <a:p>
                <a:r>
                  <a:rPr lang="en-GB">
                    <a:noFill/>
                  </a:rPr>
                  <a:t> </a:t>
                </a:r>
              </a:p>
            </p:txBody>
          </p:sp>
        </mc:Fallback>
      </mc:AlternateContent>
      <p:pic>
        <p:nvPicPr>
          <p:cNvPr id="2" name="Picture 1">
            <a:extLst>
              <a:ext uri="{FF2B5EF4-FFF2-40B4-BE49-F238E27FC236}">
                <a16:creationId xmlns:a16="http://schemas.microsoft.com/office/drawing/2014/main" id="{F5B2E6D1-8143-D398-F56E-0CBCB656F92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985645" y="1712188"/>
            <a:ext cx="5561983" cy="4468693"/>
          </a:xfrm>
          <a:prstGeom prst="rect">
            <a:avLst/>
          </a:prstGeom>
        </p:spPr>
      </p:pic>
    </p:spTree>
    <p:extLst>
      <p:ext uri="{BB962C8B-B14F-4D97-AF65-F5344CB8AC3E}">
        <p14:creationId xmlns:p14="http://schemas.microsoft.com/office/powerpoint/2010/main" val="1504815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6B9E57-CC87-C635-466D-B24EC88A1ABA}"/>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BEFC09B8-F2D3-D2D5-D7BA-82867524B79B}"/>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8</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4F2DD904-2FA0-B79B-AC45-8349329EC672}"/>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AA372FC8-7F73-170C-6E3D-2778479CDEA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86287" y="1400787"/>
            <a:ext cx="9697613" cy="5249984"/>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621EF23-E3DF-017D-76AD-978D3B739AAE}"/>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𝑓</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500</m:t>
                          </m:r>
                        </m:sub>
                      </m:sSub>
                    </m:oMath>
                  </m:oMathPara>
                </a14:m>
                <a:endParaRPr lang="en-GB" dirty="0"/>
              </a:p>
            </p:txBody>
          </p:sp>
        </mc:Choice>
        <mc:Fallback xmlns="">
          <p:sp>
            <p:nvSpPr>
              <p:cNvPr id="6" name="TextBox 5">
                <a:extLst>
                  <a:ext uri="{FF2B5EF4-FFF2-40B4-BE49-F238E27FC236}">
                    <a16:creationId xmlns:a16="http://schemas.microsoft.com/office/drawing/2014/main" id="{D621EF23-E3DF-017D-76AD-978D3B739AAE}"/>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00127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C0BFF-7F99-F01F-F314-27B3EA66FDB1}"/>
            </a:ext>
          </a:extLst>
        </p:cNvPr>
        <p:cNvGrpSpPr/>
        <p:nvPr/>
      </p:nvGrpSpPr>
      <p:grpSpPr>
        <a:xfrm>
          <a:off x="0" y="0"/>
          <a:ext cx="0" cy="0"/>
          <a:chOff x="0" y="0"/>
          <a:chExt cx="0" cy="0"/>
        </a:xfrm>
      </p:grpSpPr>
      <p:sp>
        <p:nvSpPr>
          <p:cNvPr id="74" name="PlaceHolder 1">
            <a:extLst>
              <a:ext uri="{FF2B5EF4-FFF2-40B4-BE49-F238E27FC236}">
                <a16:creationId xmlns:a16="http://schemas.microsoft.com/office/drawing/2014/main" id="{ED10947F-D6C4-4DAD-E0BE-43C03A785937}"/>
              </a:ext>
            </a:extLst>
          </p:cNvPr>
          <p:cNvSpPr>
            <a:spLocks noGrp="1"/>
          </p:cNvSpPr>
          <p:nvPr>
            <p:ph type="sldNum" idx="41"/>
          </p:nvPr>
        </p:nvSpPr>
        <p:spPr>
          <a:xfrm>
            <a:off x="8640000" y="6444000"/>
            <a:ext cx="2742120" cy="363960"/>
          </a:xfrm>
          <a:prstGeom prst="rect">
            <a:avLst/>
          </a:prstGeom>
          <a:noFill/>
          <a:ln w="0">
            <a:noFill/>
          </a:ln>
        </p:spPr>
        <p:txBody>
          <a:bodyPr lIns="91440" tIns="45720" rIns="91440" bIns="45720" anchor="ctr">
            <a:normAutofit/>
          </a:bodyPr>
          <a:lstStyle>
            <a:lvl1pPr indent="0" algn="r" defTabSz="914400">
              <a:lnSpc>
                <a:spcPct val="100000"/>
              </a:lnSpc>
              <a:spcAft>
                <a:spcPts val="601"/>
              </a:spcAft>
              <a:buNone/>
              <a:tabLst>
                <a:tab pos="0" algn="l"/>
              </a:tabLst>
              <a:defRPr lang="en-US" sz="1200" b="0" strike="noStrike" spc="-1">
                <a:solidFill>
                  <a:srgbClr val="8B8B8B"/>
                </a:solidFill>
                <a:latin typeface="Calibri"/>
              </a:defRPr>
            </a:lvl1pPr>
          </a:lstStyle>
          <a:p>
            <a:pPr indent="0" algn="r" defTabSz="914400">
              <a:lnSpc>
                <a:spcPct val="100000"/>
              </a:lnSpc>
              <a:spcAft>
                <a:spcPts val="601"/>
              </a:spcAft>
              <a:buNone/>
              <a:tabLst>
                <a:tab pos="0" algn="l"/>
              </a:tabLst>
            </a:pPr>
            <a:fld id="{4145446A-C263-47FE-AFCC-AB1603BEA424}" type="slidenum">
              <a:rPr lang="en-US" sz="1200" b="0" strike="noStrike" spc="-1">
                <a:solidFill>
                  <a:srgbClr val="8B8B8B"/>
                </a:solidFill>
                <a:latin typeface="Calibri"/>
              </a:rPr>
              <a:t>9</a:t>
            </a:fld>
            <a:endParaRPr lang="en-GB" sz="1200" b="0" strike="noStrike" spc="-1" dirty="0">
              <a:solidFill>
                <a:srgbClr val="000000"/>
              </a:solidFill>
              <a:latin typeface="Times New Roman"/>
            </a:endParaRPr>
          </a:p>
        </p:txBody>
      </p:sp>
      <p:sp>
        <p:nvSpPr>
          <p:cNvPr id="75" name="PlaceHolder 2">
            <a:extLst>
              <a:ext uri="{FF2B5EF4-FFF2-40B4-BE49-F238E27FC236}">
                <a16:creationId xmlns:a16="http://schemas.microsoft.com/office/drawing/2014/main" id="{F7A782AB-AFF6-E176-40F8-B68A1928CF0C}"/>
              </a:ext>
            </a:extLst>
          </p:cNvPr>
          <p:cNvSpPr>
            <a:spLocks noGrp="1"/>
          </p:cNvSpPr>
          <p:nvPr>
            <p:ph type="title"/>
          </p:nvPr>
        </p:nvSpPr>
        <p:spPr>
          <a:xfrm>
            <a:off x="838080" y="134280"/>
            <a:ext cx="10514520" cy="1324440"/>
          </a:xfrm>
          <a:prstGeom prst="rect">
            <a:avLst/>
          </a:prstGeom>
          <a:noFill/>
          <a:ln w="0">
            <a:noFill/>
          </a:ln>
        </p:spPr>
        <p:txBody>
          <a:bodyPr lIns="91440" tIns="45720" rIns="91440" bIns="45720" anchor="ctr">
            <a:normAutofit/>
          </a:bodyPr>
          <a:lstStyle/>
          <a:p>
            <a:pPr>
              <a:tabLst>
                <a:tab pos="0" algn="l"/>
              </a:tabLst>
            </a:pPr>
            <a:r>
              <a:rPr lang="en-US" sz="3400" b="1" strike="noStrike" spc="-1" dirty="0">
                <a:solidFill>
                  <a:srgbClr val="4169E1"/>
                </a:solidFill>
                <a:latin typeface="Arial"/>
                <a:ea typeface="Noto Sans CJK SC"/>
              </a:rPr>
              <a:t>Scaling relations</a:t>
            </a:r>
            <a:br>
              <a:rPr lang="en-US" sz="2800" dirty="0"/>
            </a:br>
            <a:endParaRPr lang="en-GB" sz="2400" b="0" strike="noStrike" spc="-1" dirty="0">
              <a:solidFill>
                <a:srgbClr val="000000"/>
              </a:solidFill>
              <a:latin typeface="Arial"/>
            </a:endParaRPr>
          </a:p>
        </p:txBody>
      </p:sp>
      <p:pic>
        <p:nvPicPr>
          <p:cNvPr id="3" name="Picture 2">
            <a:extLst>
              <a:ext uri="{FF2B5EF4-FFF2-40B4-BE49-F238E27FC236}">
                <a16:creationId xmlns:a16="http://schemas.microsoft.com/office/drawing/2014/main" id="{75F71FF2-DDD5-96E1-5FF6-9EDBEB47F4F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8629" y="1756387"/>
            <a:ext cx="5792271" cy="384600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BC89C1FE-9E7C-526A-BD16-48DD2969F092}"/>
                  </a:ext>
                </a:extLst>
              </p:cNvPr>
              <p:cNvSpPr txBox="1"/>
              <p:nvPr/>
            </p:nvSpPr>
            <p:spPr>
              <a:xfrm>
                <a:off x="342900" y="850900"/>
                <a:ext cx="2933700" cy="5582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𝑓</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cs typeface="+mj-cs"/>
                            </a:rPr>
                            <m:t>𝑔𝑎𝑠</m:t>
                          </m:r>
                        </m:sub>
                      </m:sSub>
                      <m: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m:t>
                      </m:r>
                      <m:sSub>
                        <m:sSubPr>
                          <m:ctrlPr>
                            <a:rPr kumimoji="0" lang="ar-EG"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ctrlPr>
                        </m:sSubPr>
                        <m:e>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𝑀</m:t>
                          </m:r>
                        </m:e>
                        <m:sub>
                          <m:r>
                            <a:rPr kumimoji="0" lang="en-US" sz="2800" b="0" i="1" u="none" strike="noStrike" kern="1200" cap="none" spc="0" normalizeH="0" baseline="0" noProof="0" smtClean="0">
                              <a:ln>
                                <a:noFill/>
                              </a:ln>
                              <a:solidFill>
                                <a:srgbClr val="4169E1"/>
                              </a:solidFill>
                              <a:effectLst/>
                              <a:uLnTx/>
                              <a:uFillTx/>
                              <a:latin typeface="Cambria Math" panose="02040503050406030204" pitchFamily="18" charset="0"/>
                              <a:ea typeface="+mj-ea"/>
                            </a:rPr>
                            <m:t>500</m:t>
                          </m:r>
                        </m:sub>
                      </m:sSub>
                    </m:oMath>
                  </m:oMathPara>
                </a14:m>
                <a:endParaRPr lang="en-GB" dirty="0"/>
              </a:p>
            </p:txBody>
          </p:sp>
        </mc:Choice>
        <mc:Fallback xmlns="">
          <p:sp>
            <p:nvSpPr>
              <p:cNvPr id="6" name="TextBox 5">
                <a:extLst>
                  <a:ext uri="{FF2B5EF4-FFF2-40B4-BE49-F238E27FC236}">
                    <a16:creationId xmlns:a16="http://schemas.microsoft.com/office/drawing/2014/main" id="{BC89C1FE-9E7C-526A-BD16-48DD2969F092}"/>
                  </a:ext>
                </a:extLst>
              </p:cNvPr>
              <p:cNvSpPr txBox="1">
                <a:spLocks noRot="1" noChangeAspect="1" noMove="1" noResize="1" noEditPoints="1" noAdjustHandles="1" noChangeArrowheads="1" noChangeShapeType="1" noTextEdit="1"/>
              </p:cNvSpPr>
              <p:nvPr/>
            </p:nvSpPr>
            <p:spPr>
              <a:xfrm>
                <a:off x="342900" y="850900"/>
                <a:ext cx="2933700" cy="558230"/>
              </a:xfrm>
              <a:prstGeom prst="rect">
                <a:avLst/>
              </a:prstGeom>
              <a:blipFill>
                <a:blip r:embed="rId4"/>
                <a:stretch>
                  <a:fillRect/>
                </a:stretch>
              </a:blipFill>
            </p:spPr>
            <p:txBody>
              <a:bodyPr/>
              <a:lstStyle/>
              <a:p>
                <a:r>
                  <a:rPr lang="en-GB">
                    <a:noFill/>
                  </a:rPr>
                  <a:t> </a:t>
                </a:r>
              </a:p>
            </p:txBody>
          </p:sp>
        </mc:Fallback>
      </mc:AlternateContent>
      <p:pic>
        <p:nvPicPr>
          <p:cNvPr id="2" name="Picture 1">
            <a:extLst>
              <a:ext uri="{FF2B5EF4-FFF2-40B4-BE49-F238E27FC236}">
                <a16:creationId xmlns:a16="http://schemas.microsoft.com/office/drawing/2014/main" id="{51DBB620-2CD6-45C4-FF57-4F965DE1329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006029" y="1777090"/>
            <a:ext cx="5792271" cy="3750608"/>
          </a:xfrm>
          <a:prstGeom prst="rect">
            <a:avLst/>
          </a:prstGeom>
        </p:spPr>
      </p:pic>
      <p:sp>
        <p:nvSpPr>
          <p:cNvPr id="4" name="TextBox 3">
            <a:extLst>
              <a:ext uri="{FF2B5EF4-FFF2-40B4-BE49-F238E27FC236}">
                <a16:creationId xmlns:a16="http://schemas.microsoft.com/office/drawing/2014/main" id="{D06E9CF9-F204-5196-5B9C-B0612F654F3D}"/>
              </a:ext>
            </a:extLst>
          </p:cNvPr>
          <p:cNvSpPr txBox="1"/>
          <p:nvPr/>
        </p:nvSpPr>
        <p:spPr>
          <a:xfrm>
            <a:off x="1003300" y="5878975"/>
            <a:ext cx="10172700" cy="646331"/>
          </a:xfrm>
          <a:prstGeom prst="rect">
            <a:avLst/>
          </a:prstGeom>
          <a:noFill/>
          <a:ln w="38100">
            <a:solidFill>
              <a:schemeClr val="tx1"/>
            </a:solidFill>
          </a:ln>
        </p:spPr>
        <p:txBody>
          <a:bodyPr wrap="square" rtlCol="0">
            <a:spAutoFit/>
          </a:bodyPr>
          <a:lstStyle/>
          <a:p>
            <a:r>
              <a:rPr lang="en-US" b="1" dirty="0">
                <a:latin typeface="Arial" panose="020B0604020202020204" pitchFamily="34" charset="0"/>
                <a:cs typeface="Arial" panose="020B0604020202020204" pitchFamily="34" charset="0"/>
              </a:rPr>
              <a:t>Fiducial FLAMINGO, SIMBA, and BAHAMAS provide the closest match to our relation, with strong feedback models significantly deviating.</a:t>
            </a:r>
            <a:endParaRPr lang="en-GB" b="1" dirty="0"/>
          </a:p>
        </p:txBody>
      </p:sp>
    </p:spTree>
    <p:extLst>
      <p:ext uri="{BB962C8B-B14F-4D97-AF65-F5344CB8AC3E}">
        <p14:creationId xmlns:p14="http://schemas.microsoft.com/office/powerpoint/2010/main" val="23715250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7332</TotalTime>
  <Words>1109</Words>
  <Application>Microsoft Office PowerPoint</Application>
  <PresentationFormat>Widescreen</PresentationFormat>
  <Paragraphs>178</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Tracing the hot gas budget at the outskirts of galaxy groups with eROSITA</vt:lpstr>
      <vt:lpstr>PowerPoint Presentation</vt:lpstr>
      <vt:lpstr>What is the gas fraction of nearby galaxy groups from eROSITA?     Which hydro simulation best reproduces the observed gas masses?    What is the implication of our result on the suppression of the MPS?   </vt:lpstr>
      <vt:lpstr>2MRS-eRASS1 Main catalogue</vt:lpstr>
      <vt:lpstr>2MRS-eRASS1 Surface brightness profiles </vt:lpstr>
      <vt:lpstr>2MRS-eRASS1 Gas mass fraction</vt:lpstr>
      <vt:lpstr>Scaling relations </vt:lpstr>
      <vt:lpstr>Scaling relations </vt:lpstr>
      <vt:lpstr>Scaling relations </vt:lpstr>
      <vt:lpstr>Scaling relations </vt:lpstr>
      <vt:lpstr>Matter power spectrum suppression</vt:lpstr>
      <vt:lpstr>Conclusions</vt:lpstr>
      <vt:lpstr>PowerPoint Presentation</vt:lpstr>
      <vt:lpstr>PowerPoint Presentation</vt:lpstr>
      <vt:lpstr>2MRS-eRASS1 Gas mass fraction</vt:lpstr>
      <vt:lpstr>2MRS-eRASS1 Gas mass fraction</vt:lpstr>
      <vt:lpstr>Scaling relations </vt:lpstr>
      <vt:lpstr>Outline</vt:lpstr>
      <vt:lpstr>Outline</vt:lpstr>
      <vt:lpstr>Multiscale deprojection </vt:lpstr>
      <vt:lpstr>Deprojection </vt:lpstr>
      <vt:lpstr>2MRS-eRASS1 </vt:lpstr>
      <vt:lpstr>Scaling relations </vt:lpstr>
      <vt:lpstr>Scaling relations </vt:lpstr>
      <vt:lpstr>Scaling relations </vt:lpstr>
      <vt:lpstr>Scaling relations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AXES-2MRS: A new all-sky catalogue of extended X-ray galaxy groups</dc:title>
  <dc:creator>Hossam Khalil</dc:creator>
  <cp:lastModifiedBy>Khalil, Hossam</cp:lastModifiedBy>
  <cp:revision>308</cp:revision>
  <dcterms:created xsi:type="dcterms:W3CDTF">2024-02-20T17:31:12Z</dcterms:created>
  <dcterms:modified xsi:type="dcterms:W3CDTF">2026-05-27T22:19:54Z</dcterms:modified>
</cp:coreProperties>
</file>