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4" r:id="rId4"/>
    <p:sldId id="262" r:id="rId5"/>
    <p:sldId id="260" r:id="rId6"/>
    <p:sldId id="266" r:id="rId7"/>
    <p:sldId id="263" r:id="rId8"/>
    <p:sldId id="259" r:id="rId9"/>
    <p:sldId id="267" r:id="rId10"/>
    <p:sldId id="268" r:id="rId11"/>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365B21-82AF-4435-AEE7-81D37646FD7C}" v="514" dt="2026-05-25T10:47:54.6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64355" autoAdjust="0"/>
  </p:normalViewPr>
  <p:slideViewPr>
    <p:cSldViewPr snapToGrid="0">
      <p:cViewPr varScale="1">
        <p:scale>
          <a:sx n="47" d="100"/>
          <a:sy n="47" d="100"/>
        </p:scale>
        <p:origin x="1456" y="52"/>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ma Johtela" userId="6a54e185189719da" providerId="LiveId" clId="{33CB4E63-82B8-419B-96AF-F13B5C8BA596}"/>
    <pc:docChg chg="undo custSel addSld delSld modSld sldOrd">
      <pc:chgData name="Emma Johtela" userId="6a54e185189719da" providerId="LiveId" clId="{33CB4E63-82B8-419B-96AF-F13B5C8BA596}" dt="2026-05-25T11:58:05.893" v="18596" actId="20577"/>
      <pc:docMkLst>
        <pc:docMk/>
      </pc:docMkLst>
      <pc:sldChg chg="addSp delSp modSp mod modNotesTx">
        <pc:chgData name="Emma Johtela" userId="6a54e185189719da" providerId="LiveId" clId="{33CB4E63-82B8-419B-96AF-F13B5C8BA596}" dt="2026-05-22T09:55:23.949" v="17716" actId="20577"/>
        <pc:sldMkLst>
          <pc:docMk/>
          <pc:sldMk cId="1926475112" sldId="256"/>
        </pc:sldMkLst>
        <pc:spChg chg="mod">
          <ac:chgData name="Emma Johtela" userId="6a54e185189719da" providerId="LiveId" clId="{33CB4E63-82B8-419B-96AF-F13B5C8BA596}" dt="2026-05-21T11:32:51.609" v="17697" actId="1076"/>
          <ac:spMkLst>
            <pc:docMk/>
            <pc:sldMk cId="1926475112" sldId="256"/>
            <ac:spMk id="2" creationId="{891F3AF2-BF41-CB54-15F5-B6C496EB5A3B}"/>
          </ac:spMkLst>
        </pc:spChg>
        <pc:spChg chg="mod">
          <ac:chgData name="Emma Johtela" userId="6a54e185189719da" providerId="LiveId" clId="{33CB4E63-82B8-419B-96AF-F13B5C8BA596}" dt="2026-05-21T11:33:32.127" v="17700" actId="1076"/>
          <ac:spMkLst>
            <pc:docMk/>
            <pc:sldMk cId="1926475112" sldId="256"/>
            <ac:spMk id="3" creationId="{8EF4752B-A285-885A-12B8-09E6747A2E24}"/>
          </ac:spMkLst>
        </pc:spChg>
        <pc:spChg chg="add mod ord">
          <ac:chgData name="Emma Johtela" userId="6a54e185189719da" providerId="LiveId" clId="{33CB4E63-82B8-419B-96AF-F13B5C8BA596}" dt="2026-05-20T06:41:27.206" v="13023" actId="1076"/>
          <ac:spMkLst>
            <pc:docMk/>
            <pc:sldMk cId="1926475112" sldId="256"/>
            <ac:spMk id="4" creationId="{D4B23A1B-B3AB-F7FF-87CC-06E52EAD81BC}"/>
          </ac:spMkLst>
        </pc:spChg>
        <pc:spChg chg="add mod">
          <ac:chgData name="Emma Johtela" userId="6a54e185189719da" providerId="LiveId" clId="{33CB4E63-82B8-419B-96AF-F13B5C8BA596}" dt="2026-05-21T11:30:23.895" v="17690" actId="20577"/>
          <ac:spMkLst>
            <pc:docMk/>
            <pc:sldMk cId="1926475112" sldId="256"/>
            <ac:spMk id="5" creationId="{1A32A18A-504A-4276-F741-84A5374A530E}"/>
          </ac:spMkLst>
        </pc:spChg>
        <pc:spChg chg="add mod">
          <ac:chgData name="Emma Johtela" userId="6a54e185189719da" providerId="LiveId" clId="{33CB4E63-82B8-419B-96AF-F13B5C8BA596}" dt="2026-05-21T11:33:04.293" v="17698" actId="1076"/>
          <ac:spMkLst>
            <pc:docMk/>
            <pc:sldMk cId="1926475112" sldId="256"/>
            <ac:spMk id="6" creationId="{68895B65-FBFB-F572-9602-D73D9AF8376F}"/>
          </ac:spMkLst>
        </pc:spChg>
        <pc:spChg chg="add mod">
          <ac:chgData name="Emma Johtela" userId="6a54e185189719da" providerId="LiveId" clId="{33CB4E63-82B8-419B-96AF-F13B5C8BA596}" dt="2026-05-21T11:33:26.275" v="17699" actId="1076"/>
          <ac:spMkLst>
            <pc:docMk/>
            <pc:sldMk cId="1926475112" sldId="256"/>
            <ac:spMk id="7" creationId="{57F785BB-2DD4-1CBA-0A7D-C6D7AB8CC53C}"/>
          </ac:spMkLst>
        </pc:spChg>
        <pc:picChg chg="add mod">
          <ac:chgData name="Emma Johtela" userId="6a54e185189719da" providerId="LiveId" clId="{33CB4E63-82B8-419B-96AF-F13B5C8BA596}" dt="2026-05-15T13:51:49.224" v="1707" actId="14100"/>
          <ac:picMkLst>
            <pc:docMk/>
            <pc:sldMk cId="1926475112" sldId="256"/>
            <ac:picMk id="8" creationId="{4477EE21-58FF-590D-42C9-BA40560320A6}"/>
          </ac:picMkLst>
        </pc:picChg>
        <pc:picChg chg="add mod">
          <ac:chgData name="Emma Johtela" userId="6a54e185189719da" providerId="LiveId" clId="{33CB4E63-82B8-419B-96AF-F13B5C8BA596}" dt="2026-05-15T13:51:58.853" v="1708" actId="1076"/>
          <ac:picMkLst>
            <pc:docMk/>
            <pc:sldMk cId="1926475112" sldId="256"/>
            <ac:picMk id="11" creationId="{3209C9F8-13B9-0209-C8EA-C7958FB25E5D}"/>
          </ac:picMkLst>
        </pc:picChg>
        <pc:picChg chg="add mod">
          <ac:chgData name="Emma Johtela" userId="6a54e185189719da" providerId="LiveId" clId="{33CB4E63-82B8-419B-96AF-F13B5C8BA596}" dt="2026-05-15T13:30:48.740" v="572" actId="207"/>
          <ac:picMkLst>
            <pc:docMk/>
            <pc:sldMk cId="1926475112" sldId="256"/>
            <ac:picMk id="1028" creationId="{130D8BAA-D0FB-D316-CA7F-14F318AAAFB4}"/>
          </ac:picMkLst>
        </pc:picChg>
      </pc:sldChg>
      <pc:sldChg chg="addSp delSp modSp mod modNotesTx">
        <pc:chgData name="Emma Johtela" userId="6a54e185189719da" providerId="LiveId" clId="{33CB4E63-82B8-419B-96AF-F13B5C8BA596}" dt="2026-05-25T05:32:49.430" v="18184" actId="20577"/>
        <pc:sldMkLst>
          <pc:docMk/>
          <pc:sldMk cId="2768873666" sldId="257"/>
        </pc:sldMkLst>
        <pc:spChg chg="mod">
          <ac:chgData name="Emma Johtela" userId="6a54e185189719da" providerId="LiveId" clId="{33CB4E63-82B8-419B-96AF-F13B5C8BA596}" dt="2026-05-18T05:21:47.793" v="3180" actId="20577"/>
          <ac:spMkLst>
            <pc:docMk/>
            <pc:sldMk cId="2768873666" sldId="257"/>
            <ac:spMk id="2" creationId="{9DE5A825-C863-FC82-301D-486A8D82F368}"/>
          </ac:spMkLst>
        </pc:spChg>
        <pc:spChg chg="add del mod">
          <ac:chgData name="Emma Johtela" userId="6a54e185189719da" providerId="LiveId" clId="{33CB4E63-82B8-419B-96AF-F13B5C8BA596}" dt="2026-05-20T06:04:46.620" v="12279" actId="20577"/>
          <ac:spMkLst>
            <pc:docMk/>
            <pc:sldMk cId="2768873666" sldId="257"/>
            <ac:spMk id="3" creationId="{E90909E1-61D4-5CCC-74CC-938B4EB8DFBE}"/>
          </ac:spMkLst>
        </pc:spChg>
        <pc:spChg chg="add mod ord">
          <ac:chgData name="Emma Johtela" userId="6a54e185189719da" providerId="LiveId" clId="{33CB4E63-82B8-419B-96AF-F13B5C8BA596}" dt="2026-05-17T19:11:25.253" v="1828" actId="20577"/>
          <ac:spMkLst>
            <pc:docMk/>
            <pc:sldMk cId="2768873666" sldId="257"/>
            <ac:spMk id="7" creationId="{0A9A0D63-B921-8510-3672-28C1CCFAFBBB}"/>
          </ac:spMkLst>
        </pc:spChg>
        <pc:spChg chg="add mod">
          <ac:chgData name="Emma Johtela" userId="6a54e185189719da" providerId="LiveId" clId="{33CB4E63-82B8-419B-96AF-F13B5C8BA596}" dt="2026-05-20T08:34:49.150" v="14544" actId="255"/>
          <ac:spMkLst>
            <pc:docMk/>
            <pc:sldMk cId="2768873666" sldId="257"/>
            <ac:spMk id="12" creationId="{C015AF08-F740-0279-9DC7-FA64F5246D20}"/>
          </ac:spMkLst>
        </pc:spChg>
        <pc:picChg chg="add mod">
          <ac:chgData name="Emma Johtela" userId="6a54e185189719da" providerId="LiveId" clId="{33CB4E63-82B8-419B-96AF-F13B5C8BA596}" dt="2026-05-17T19:02:00.734" v="1723" actId="167"/>
          <ac:picMkLst>
            <pc:docMk/>
            <pc:sldMk cId="2768873666" sldId="257"/>
            <ac:picMk id="8" creationId="{89285CEC-53C1-45CD-730C-0727FD4999EB}"/>
          </ac:picMkLst>
        </pc:picChg>
        <pc:picChg chg="add mod">
          <ac:chgData name="Emma Johtela" userId="6a54e185189719da" providerId="LiveId" clId="{33CB4E63-82B8-419B-96AF-F13B5C8BA596}" dt="2026-05-18T17:53:07.370" v="7211" actId="14100"/>
          <ac:picMkLst>
            <pc:docMk/>
            <pc:sldMk cId="2768873666" sldId="257"/>
            <ac:picMk id="11" creationId="{4CB7D2E1-CA93-0123-090F-D3DD3845F159}"/>
          </ac:picMkLst>
        </pc:picChg>
      </pc:sldChg>
      <pc:sldChg chg="addSp delSp modSp mod modShow chgLayout">
        <pc:chgData name="Emma Johtela" userId="6a54e185189719da" providerId="LiveId" clId="{33CB4E63-82B8-419B-96AF-F13B5C8BA596}" dt="2026-05-20T11:23:57.566" v="16032" actId="1076"/>
        <pc:sldMkLst>
          <pc:docMk/>
          <pc:sldMk cId="1382868805" sldId="259"/>
        </pc:sldMkLst>
        <pc:spChg chg="add del mod">
          <ac:chgData name="Emma Johtela" userId="6a54e185189719da" providerId="LiveId" clId="{33CB4E63-82B8-419B-96AF-F13B5C8BA596}" dt="2026-05-20T11:10:12.283" v="15509" actId="6264"/>
          <ac:spMkLst>
            <pc:docMk/>
            <pc:sldMk cId="1382868805" sldId="259"/>
            <ac:spMk id="2" creationId="{6E32A6F8-9DD8-40FF-F8C4-73649A09D4B5}"/>
          </ac:spMkLst>
        </pc:spChg>
        <pc:spChg chg="add mod ord">
          <ac:chgData name="Emma Johtela" userId="6a54e185189719da" providerId="LiveId" clId="{33CB4E63-82B8-419B-96AF-F13B5C8BA596}" dt="2026-05-20T11:23:43.006" v="16031" actId="167"/>
          <ac:spMkLst>
            <pc:docMk/>
            <pc:sldMk cId="1382868805" sldId="259"/>
            <ac:spMk id="3" creationId="{9B67F874-77D2-B891-8628-CC99B7295391}"/>
          </ac:spMkLst>
        </pc:spChg>
        <pc:spChg chg="add mod ord">
          <ac:chgData name="Emma Johtela" userId="6a54e185189719da" providerId="LiveId" clId="{33CB4E63-82B8-419B-96AF-F13B5C8BA596}" dt="2026-05-20T11:22:36.724" v="16025" actId="167"/>
          <ac:spMkLst>
            <pc:docMk/>
            <pc:sldMk cId="1382868805" sldId="259"/>
            <ac:spMk id="8" creationId="{7AF7128E-8A52-8B04-9196-45F647140D81}"/>
          </ac:spMkLst>
        </pc:spChg>
        <pc:picChg chg="add mod">
          <ac:chgData name="Emma Johtela" userId="6a54e185189719da" providerId="LiveId" clId="{33CB4E63-82B8-419B-96AF-F13B5C8BA596}" dt="2026-05-20T11:22:44.070" v="16027" actId="167"/>
          <ac:picMkLst>
            <pc:docMk/>
            <pc:sldMk cId="1382868805" sldId="259"/>
            <ac:picMk id="4" creationId="{5CDC3D96-1757-976F-E7F1-965FF7AC97C7}"/>
          </ac:picMkLst>
        </pc:picChg>
        <pc:picChg chg="mod ord">
          <ac:chgData name="Emma Johtela" userId="6a54e185189719da" providerId="LiveId" clId="{33CB4E63-82B8-419B-96AF-F13B5C8BA596}" dt="2026-05-20T11:23:57.566" v="16032" actId="1076"/>
          <ac:picMkLst>
            <pc:docMk/>
            <pc:sldMk cId="1382868805" sldId="259"/>
            <ac:picMk id="5" creationId="{BF9AC1B2-BDAF-CE8E-0AD7-85A791846108}"/>
          </ac:picMkLst>
        </pc:picChg>
      </pc:sldChg>
      <pc:sldChg chg="addSp delSp modSp mod modNotesTx">
        <pc:chgData name="Emma Johtela" userId="6a54e185189719da" providerId="LiveId" clId="{33CB4E63-82B8-419B-96AF-F13B5C8BA596}" dt="2026-05-25T11:58:05.893" v="18596" actId="20577"/>
        <pc:sldMkLst>
          <pc:docMk/>
          <pc:sldMk cId="3979996735" sldId="260"/>
        </pc:sldMkLst>
        <pc:spChg chg="mod">
          <ac:chgData name="Emma Johtela" userId="6a54e185189719da" providerId="LiveId" clId="{33CB4E63-82B8-419B-96AF-F13B5C8BA596}" dt="2026-05-19T05:38:06.696" v="8713" actId="20577"/>
          <ac:spMkLst>
            <pc:docMk/>
            <pc:sldMk cId="3979996735" sldId="260"/>
            <ac:spMk id="2" creationId="{BD928309-6128-5D08-3DB2-5F735612C4E3}"/>
          </ac:spMkLst>
        </pc:spChg>
        <pc:spChg chg="mod">
          <ac:chgData name="Emma Johtela" userId="6a54e185189719da" providerId="LiveId" clId="{33CB4E63-82B8-419B-96AF-F13B5C8BA596}" dt="2026-05-22T10:10:49.445" v="17928" actId="20577"/>
          <ac:spMkLst>
            <pc:docMk/>
            <pc:sldMk cId="3979996735" sldId="260"/>
            <ac:spMk id="3" creationId="{A4D061AE-E96D-6B1A-5C1C-8D9A069DC886}"/>
          </ac:spMkLst>
        </pc:spChg>
        <pc:spChg chg="add mod ord">
          <ac:chgData name="Emma Johtela" userId="6a54e185189719da" providerId="LiveId" clId="{33CB4E63-82B8-419B-96AF-F13B5C8BA596}" dt="2026-05-17T19:05:39.074" v="1744" actId="167"/>
          <ac:spMkLst>
            <pc:docMk/>
            <pc:sldMk cId="3979996735" sldId="260"/>
            <ac:spMk id="4" creationId="{BEB33E0B-18D4-EF5E-7B6D-7DCF2A66054B}"/>
          </ac:spMkLst>
        </pc:spChg>
        <pc:picChg chg="add mod">
          <ac:chgData name="Emma Johtela" userId="6a54e185189719da" providerId="LiveId" clId="{33CB4E63-82B8-419B-96AF-F13B5C8BA596}" dt="2026-05-17T19:05:55.387" v="1747" actId="167"/>
          <ac:picMkLst>
            <pc:docMk/>
            <pc:sldMk cId="3979996735" sldId="260"/>
            <ac:picMk id="5" creationId="{92AFA12A-0C12-D511-EB3B-C50DA4419D17}"/>
          </ac:picMkLst>
        </pc:picChg>
        <pc:picChg chg="add mod">
          <ac:chgData name="Emma Johtela" userId="6a54e185189719da" providerId="LiveId" clId="{33CB4E63-82B8-419B-96AF-F13B5C8BA596}" dt="2026-05-20T08:49:22.625" v="14567" actId="1076"/>
          <ac:picMkLst>
            <pc:docMk/>
            <pc:sldMk cId="3979996735" sldId="260"/>
            <ac:picMk id="15" creationId="{13ED6685-94D6-9BD7-8B83-6A3FAA9D087E}"/>
          </ac:picMkLst>
        </pc:picChg>
      </pc:sldChg>
      <pc:sldChg chg="addSp delSp modSp mod modNotesTx">
        <pc:chgData name="Emma Johtela" userId="6a54e185189719da" providerId="LiveId" clId="{33CB4E63-82B8-419B-96AF-F13B5C8BA596}" dt="2026-05-25T05:48:52.181" v="18539" actId="20577"/>
        <pc:sldMkLst>
          <pc:docMk/>
          <pc:sldMk cId="2190655090" sldId="262"/>
        </pc:sldMkLst>
        <pc:spChg chg="mod">
          <ac:chgData name="Emma Johtela" userId="6a54e185189719da" providerId="LiveId" clId="{33CB4E63-82B8-419B-96AF-F13B5C8BA596}" dt="2026-05-18T18:40:28.349" v="8637" actId="1076"/>
          <ac:spMkLst>
            <pc:docMk/>
            <pc:sldMk cId="2190655090" sldId="262"/>
            <ac:spMk id="2" creationId="{3AB43186-E297-46B0-D573-C0894FD1C55C}"/>
          </ac:spMkLst>
        </pc:spChg>
        <pc:spChg chg="mod ord">
          <ac:chgData name="Emma Johtela" userId="6a54e185189719da" providerId="LiveId" clId="{33CB4E63-82B8-419B-96AF-F13B5C8BA596}" dt="2026-05-21T11:16:42.388" v="17673" actId="20577"/>
          <ac:spMkLst>
            <pc:docMk/>
            <pc:sldMk cId="2190655090" sldId="262"/>
            <ac:spMk id="3" creationId="{40FC0077-25CD-2833-C93E-2F53E97643DE}"/>
          </ac:spMkLst>
        </pc:spChg>
        <pc:spChg chg="add mod ord">
          <ac:chgData name="Emma Johtela" userId="6a54e185189719da" providerId="LiveId" clId="{33CB4E63-82B8-419B-96AF-F13B5C8BA596}" dt="2026-05-18T18:37:10.951" v="8616" actId="166"/>
          <ac:spMkLst>
            <pc:docMk/>
            <pc:sldMk cId="2190655090" sldId="262"/>
            <ac:spMk id="4" creationId="{A25D39CE-226B-55AE-9722-00337BA3E2AC}"/>
          </ac:spMkLst>
        </pc:spChg>
        <pc:spChg chg="add mod ord">
          <ac:chgData name="Emma Johtela" userId="6a54e185189719da" providerId="LiveId" clId="{33CB4E63-82B8-419B-96AF-F13B5C8BA596}" dt="2026-05-18T18:36:32.051" v="8614" actId="167"/>
          <ac:spMkLst>
            <pc:docMk/>
            <pc:sldMk cId="2190655090" sldId="262"/>
            <ac:spMk id="12" creationId="{2FE7E23C-7BA1-86D2-5D2E-380EF8440F12}"/>
          </ac:spMkLst>
        </pc:spChg>
        <pc:picChg chg="add mod">
          <ac:chgData name="Emma Johtela" userId="6a54e185189719da" providerId="LiveId" clId="{33CB4E63-82B8-419B-96AF-F13B5C8BA596}" dt="2026-05-17T19:05:08.080" v="1740" actId="167"/>
          <ac:picMkLst>
            <pc:docMk/>
            <pc:sldMk cId="2190655090" sldId="262"/>
            <ac:picMk id="5" creationId="{5C25E421-975A-5BF6-825A-EC8C411548F5}"/>
          </ac:picMkLst>
        </pc:picChg>
        <pc:picChg chg="add mod">
          <ac:chgData name="Emma Johtela" userId="6a54e185189719da" providerId="LiveId" clId="{33CB4E63-82B8-419B-96AF-F13B5C8BA596}" dt="2026-05-18T18:34:24.961" v="8473" actId="692"/>
          <ac:picMkLst>
            <pc:docMk/>
            <pc:sldMk cId="2190655090" sldId="262"/>
            <ac:picMk id="9" creationId="{AEDEE44B-6F0A-2F3D-E339-012233ACD0FF}"/>
          </ac:picMkLst>
        </pc:picChg>
        <pc:picChg chg="add mod">
          <ac:chgData name="Emma Johtela" userId="6a54e185189719da" providerId="LiveId" clId="{33CB4E63-82B8-419B-96AF-F13B5C8BA596}" dt="2026-05-18T18:34:09.719" v="8471" actId="692"/>
          <ac:picMkLst>
            <pc:docMk/>
            <pc:sldMk cId="2190655090" sldId="262"/>
            <ac:picMk id="11" creationId="{5EE56EC0-AFE4-F6D5-291A-ECB2A6D46CAF}"/>
          </ac:picMkLst>
        </pc:picChg>
      </pc:sldChg>
      <pc:sldChg chg="addSp delSp modSp mod modNotesTx">
        <pc:chgData name="Emma Johtela" userId="6a54e185189719da" providerId="LiveId" clId="{33CB4E63-82B8-419B-96AF-F13B5C8BA596}" dt="2026-05-25T05:59:15.873" v="18540" actId="20577"/>
        <pc:sldMkLst>
          <pc:docMk/>
          <pc:sldMk cId="429664340" sldId="263"/>
        </pc:sldMkLst>
        <pc:spChg chg="mod">
          <ac:chgData name="Emma Johtela" userId="6a54e185189719da" providerId="LiveId" clId="{33CB4E63-82B8-419B-96AF-F13B5C8BA596}" dt="2026-05-17T19:06:29.041" v="1753" actId="207"/>
          <ac:spMkLst>
            <pc:docMk/>
            <pc:sldMk cId="429664340" sldId="263"/>
            <ac:spMk id="2" creationId="{8E7451A1-62E1-5CC8-DB20-46E574907B1A}"/>
          </ac:spMkLst>
        </pc:spChg>
        <pc:spChg chg="add mod ord">
          <ac:chgData name="Emma Johtela" userId="6a54e185189719da" providerId="LiveId" clId="{33CB4E63-82B8-419B-96AF-F13B5C8BA596}" dt="2026-05-19T07:43:53.591" v="10621" actId="1076"/>
          <ac:spMkLst>
            <pc:docMk/>
            <pc:sldMk cId="429664340" sldId="263"/>
            <ac:spMk id="4" creationId="{F097D3D6-9223-FC8D-FF9A-7497DD7F1C7A}"/>
          </ac:spMkLst>
        </pc:spChg>
        <pc:spChg chg="add mod">
          <ac:chgData name="Emma Johtela" userId="6a54e185189719da" providerId="LiveId" clId="{33CB4E63-82B8-419B-96AF-F13B5C8BA596}" dt="2026-05-21T11:24:11.730" v="17679" actId="207"/>
          <ac:spMkLst>
            <pc:docMk/>
            <pc:sldMk cId="429664340" sldId="263"/>
            <ac:spMk id="12" creationId="{3BF2478C-7EDD-CD79-75F5-B72CD5192A05}"/>
          </ac:spMkLst>
        </pc:spChg>
        <pc:spChg chg="add mod">
          <ac:chgData name="Emma Johtela" userId="6a54e185189719da" providerId="LiveId" clId="{33CB4E63-82B8-419B-96AF-F13B5C8BA596}" dt="2026-05-21T09:08:41.385" v="16913" actId="1076"/>
          <ac:spMkLst>
            <pc:docMk/>
            <pc:sldMk cId="429664340" sldId="263"/>
            <ac:spMk id="13" creationId="{F143C779-52AC-42BD-8D11-59B805C0E2FA}"/>
          </ac:spMkLst>
        </pc:spChg>
        <pc:picChg chg="add mod">
          <ac:chgData name="Emma Johtela" userId="6a54e185189719da" providerId="LiveId" clId="{33CB4E63-82B8-419B-96AF-F13B5C8BA596}" dt="2026-05-18T08:53:32.245" v="5631" actId="167"/>
          <ac:picMkLst>
            <pc:docMk/>
            <pc:sldMk cId="429664340" sldId="263"/>
            <ac:picMk id="5" creationId="{D80B65B4-2D46-F58A-9579-21EEA780B453}"/>
          </ac:picMkLst>
        </pc:picChg>
        <pc:picChg chg="add mod">
          <ac:chgData name="Emma Johtela" userId="6a54e185189719da" providerId="LiveId" clId="{33CB4E63-82B8-419B-96AF-F13B5C8BA596}" dt="2026-05-21T09:12:22.049" v="16916" actId="1076"/>
          <ac:picMkLst>
            <pc:docMk/>
            <pc:sldMk cId="429664340" sldId="263"/>
            <ac:picMk id="17" creationId="{8394B6D8-EE47-9411-043F-47BD4FB32575}"/>
          </ac:picMkLst>
        </pc:picChg>
      </pc:sldChg>
      <pc:sldChg chg="addSp delSp modSp new mod modNotesTx">
        <pc:chgData name="Emma Johtela" userId="6a54e185189719da" providerId="LiveId" clId="{33CB4E63-82B8-419B-96AF-F13B5C8BA596}" dt="2026-05-22T10:05:29.002" v="17887" actId="20577"/>
        <pc:sldMkLst>
          <pc:docMk/>
          <pc:sldMk cId="2031061093" sldId="264"/>
        </pc:sldMkLst>
        <pc:spChg chg="mod">
          <ac:chgData name="Emma Johtela" userId="6a54e185189719da" providerId="LiveId" clId="{33CB4E63-82B8-419B-96AF-F13B5C8BA596}" dt="2026-05-17T19:03:48.507" v="1731" actId="207"/>
          <ac:spMkLst>
            <pc:docMk/>
            <pc:sldMk cId="2031061093" sldId="264"/>
            <ac:spMk id="2" creationId="{96E792E3-5C6C-F1B3-56CB-4E3B6C80F636}"/>
          </ac:spMkLst>
        </pc:spChg>
        <pc:spChg chg="add mod ord">
          <ac:chgData name="Emma Johtela" userId="6a54e185189719da" providerId="LiveId" clId="{33CB4E63-82B8-419B-96AF-F13B5C8BA596}" dt="2026-05-20T07:00:21.122" v="13414" actId="1076"/>
          <ac:spMkLst>
            <pc:docMk/>
            <pc:sldMk cId="2031061093" sldId="264"/>
            <ac:spMk id="3" creationId="{F758EF4C-4FAF-F9D5-2551-913FAEDCC3C4}"/>
          </ac:spMkLst>
        </pc:spChg>
        <pc:spChg chg="add mod">
          <ac:chgData name="Emma Johtela" userId="6a54e185189719da" providerId="LiveId" clId="{33CB4E63-82B8-419B-96AF-F13B5C8BA596}" dt="2026-05-20T07:18:19.720" v="13512" actId="14100"/>
          <ac:spMkLst>
            <pc:docMk/>
            <pc:sldMk cId="2031061093" sldId="264"/>
            <ac:spMk id="5" creationId="{FFC8CA51-754E-A047-6E61-5755265451B2}"/>
          </ac:spMkLst>
        </pc:spChg>
        <pc:spChg chg="add mod ord">
          <ac:chgData name="Emma Johtela" userId="6a54e185189719da" providerId="LiveId" clId="{33CB4E63-82B8-419B-96AF-F13B5C8BA596}" dt="2026-05-20T07:21:15.638" v="13523" actId="1076"/>
          <ac:spMkLst>
            <pc:docMk/>
            <pc:sldMk cId="2031061093" sldId="264"/>
            <ac:spMk id="9" creationId="{CC4A0391-1F94-2690-A61B-150B30B30F75}"/>
          </ac:spMkLst>
        </pc:spChg>
        <pc:spChg chg="add mod">
          <ac:chgData name="Emma Johtela" userId="6a54e185189719da" providerId="LiveId" clId="{33CB4E63-82B8-419B-96AF-F13B5C8BA596}" dt="2026-05-20T07:21:35.906" v="13525" actId="1076"/>
          <ac:spMkLst>
            <pc:docMk/>
            <pc:sldMk cId="2031061093" sldId="264"/>
            <ac:spMk id="10" creationId="{66EEE34A-1D29-CF26-4126-A745D0C66175}"/>
          </ac:spMkLst>
        </pc:spChg>
        <pc:picChg chg="add mod">
          <ac:chgData name="Emma Johtela" userId="6a54e185189719da" providerId="LiveId" clId="{33CB4E63-82B8-419B-96AF-F13B5C8BA596}" dt="2026-05-17T19:03:39.208" v="1730" actId="167"/>
          <ac:picMkLst>
            <pc:docMk/>
            <pc:sldMk cId="2031061093" sldId="264"/>
            <ac:picMk id="4" creationId="{4DCD8539-D277-03EA-84DD-75AE56FB533F}"/>
          </ac:picMkLst>
        </pc:picChg>
        <pc:picChg chg="add mod">
          <ac:chgData name="Emma Johtela" userId="6a54e185189719da" providerId="LiveId" clId="{33CB4E63-82B8-419B-96AF-F13B5C8BA596}" dt="2026-05-20T07:18:03.055" v="13511" actId="1076"/>
          <ac:picMkLst>
            <pc:docMk/>
            <pc:sldMk cId="2031061093" sldId="264"/>
            <ac:picMk id="8" creationId="{C42776A2-FD79-0107-9F87-A9F4E27C54C3}"/>
          </ac:picMkLst>
        </pc:picChg>
        <pc:picChg chg="add mod modCrop">
          <ac:chgData name="Emma Johtela" userId="6a54e185189719da" providerId="LiveId" clId="{33CB4E63-82B8-419B-96AF-F13B5C8BA596}" dt="2026-05-20T07:17:39.874" v="13510" actId="1076"/>
          <ac:picMkLst>
            <pc:docMk/>
            <pc:sldMk cId="2031061093" sldId="264"/>
            <ac:picMk id="1026" creationId="{84E27192-ACA5-10D4-E15E-19047866AB2C}"/>
          </ac:picMkLst>
        </pc:picChg>
      </pc:sldChg>
      <pc:sldChg chg="addSp modSp new del mod modNotesTx">
        <pc:chgData name="Emma Johtela" userId="6a54e185189719da" providerId="LiveId" clId="{33CB4E63-82B8-419B-96AF-F13B5C8BA596}" dt="2026-05-25T06:01:18.987" v="18541" actId="2696"/>
        <pc:sldMkLst>
          <pc:docMk/>
          <pc:sldMk cId="3424284208" sldId="265"/>
        </pc:sldMkLst>
      </pc:sldChg>
      <pc:sldChg chg="addSp delSp modSp new mod ord modNotesTx">
        <pc:chgData name="Emma Johtela" userId="6a54e185189719da" providerId="LiveId" clId="{33CB4E63-82B8-419B-96AF-F13B5C8BA596}" dt="2026-05-25T10:48:58.390" v="18579" actId="20577"/>
        <pc:sldMkLst>
          <pc:docMk/>
          <pc:sldMk cId="2034418867" sldId="266"/>
        </pc:sldMkLst>
        <pc:spChg chg="mod">
          <ac:chgData name="Emma Johtela" userId="6a54e185189719da" providerId="LiveId" clId="{33CB4E63-82B8-419B-96AF-F13B5C8BA596}" dt="2026-05-20T08:04:38.499" v="14476" actId="1076"/>
          <ac:spMkLst>
            <pc:docMk/>
            <pc:sldMk cId="2034418867" sldId="266"/>
            <ac:spMk id="3" creationId="{268811EA-9087-2092-FBAF-0CFBB60105CF}"/>
          </ac:spMkLst>
        </pc:spChg>
        <pc:spChg chg="mod">
          <ac:chgData name="Emma Johtela" userId="6a54e185189719da" providerId="LiveId" clId="{33CB4E63-82B8-419B-96AF-F13B5C8BA596}" dt="2026-05-22T10:00:13.460" v="17725" actId="20577"/>
          <ac:spMkLst>
            <pc:docMk/>
            <pc:sldMk cId="2034418867" sldId="266"/>
            <ac:spMk id="4" creationId="{AE450CFB-B698-12C5-0BED-52BCA7F8727F}"/>
          </ac:spMkLst>
        </pc:spChg>
        <pc:spChg chg="add mod ord">
          <ac:chgData name="Emma Johtela" userId="6a54e185189719da" providerId="LiveId" clId="{33CB4E63-82B8-419B-96AF-F13B5C8BA596}" dt="2026-05-19T07:41:42.047" v="10607" actId="167"/>
          <ac:spMkLst>
            <pc:docMk/>
            <pc:sldMk cId="2034418867" sldId="266"/>
            <ac:spMk id="7" creationId="{F92C776A-CD87-D631-36B7-476D1E3AC9B1}"/>
          </ac:spMkLst>
        </pc:spChg>
        <pc:picChg chg="add mod">
          <ac:chgData name="Emma Johtela" userId="6a54e185189719da" providerId="LiveId" clId="{33CB4E63-82B8-419B-96AF-F13B5C8BA596}" dt="2026-05-19T07:42:05.452" v="10611" actId="167"/>
          <ac:picMkLst>
            <pc:docMk/>
            <pc:sldMk cId="2034418867" sldId="266"/>
            <ac:picMk id="8" creationId="{FABB2DC5-F98A-7CCF-E595-9D1DE4E70632}"/>
          </ac:picMkLst>
        </pc:picChg>
        <pc:picChg chg="add mod">
          <ac:chgData name="Emma Johtela" userId="6a54e185189719da" providerId="LiveId" clId="{33CB4E63-82B8-419B-96AF-F13B5C8BA596}" dt="2026-05-20T11:20:33.232" v="16014" actId="1076"/>
          <ac:picMkLst>
            <pc:docMk/>
            <pc:sldMk cId="2034418867" sldId="266"/>
            <ac:picMk id="10" creationId="{DFF08B39-60BC-6341-22D4-3BECBAEFC850}"/>
          </ac:picMkLst>
        </pc:picChg>
        <pc:picChg chg="add mod">
          <ac:chgData name="Emma Johtela" userId="6a54e185189719da" providerId="LiveId" clId="{33CB4E63-82B8-419B-96AF-F13B5C8BA596}" dt="2026-05-20T11:21:19.336" v="16020" actId="1076"/>
          <ac:picMkLst>
            <pc:docMk/>
            <pc:sldMk cId="2034418867" sldId="266"/>
            <ac:picMk id="12" creationId="{B4F24CF3-B460-EC9E-EDA7-75764D72C507}"/>
          </ac:picMkLst>
        </pc:picChg>
      </pc:sldChg>
      <pc:sldChg chg="addSp modSp new mod modNotesTx">
        <pc:chgData name="Emma Johtela" userId="6a54e185189719da" providerId="LiveId" clId="{33CB4E63-82B8-419B-96AF-F13B5C8BA596}" dt="2026-05-20T12:54:53.901" v="16741" actId="20577"/>
        <pc:sldMkLst>
          <pc:docMk/>
          <pc:sldMk cId="1107846555" sldId="267"/>
        </pc:sldMkLst>
        <pc:spChg chg="add mod">
          <ac:chgData name="Emma Johtela" userId="6a54e185189719da" providerId="LiveId" clId="{33CB4E63-82B8-419B-96AF-F13B5C8BA596}" dt="2026-05-20T11:10:36.252" v="15512"/>
          <ac:spMkLst>
            <pc:docMk/>
            <pc:sldMk cId="1107846555" sldId="267"/>
            <ac:spMk id="2" creationId="{9BB77E21-0B70-E86D-A6C9-0EFDABBD3621}"/>
          </ac:spMkLst>
        </pc:spChg>
        <pc:picChg chg="add mod">
          <ac:chgData name="Emma Johtela" userId="6a54e185189719da" providerId="LiveId" clId="{33CB4E63-82B8-419B-96AF-F13B5C8BA596}" dt="2026-05-20T11:10:55.223" v="15517" actId="167"/>
          <ac:picMkLst>
            <pc:docMk/>
            <pc:sldMk cId="1107846555" sldId="267"/>
            <ac:picMk id="3" creationId="{A07CF18D-55CE-96FB-C30A-11D9F97CF09C}"/>
          </ac:picMkLst>
        </pc:picChg>
        <pc:picChg chg="add mod">
          <ac:chgData name="Emma Johtela" userId="6a54e185189719da" providerId="LiveId" clId="{33CB4E63-82B8-419B-96AF-F13B5C8BA596}" dt="2026-05-20T11:13:28.966" v="15537" actId="1076"/>
          <ac:picMkLst>
            <pc:docMk/>
            <pc:sldMk cId="1107846555" sldId="267"/>
            <ac:picMk id="5" creationId="{66F0F87A-A3D1-20D8-B7CA-60E798C9D2BD}"/>
          </ac:picMkLst>
        </pc:picChg>
      </pc:sldChg>
      <pc:sldChg chg="addSp modSp new mod">
        <pc:chgData name="Emma Johtela" userId="6a54e185189719da" providerId="LiveId" clId="{33CB4E63-82B8-419B-96AF-F13B5C8BA596}" dt="2026-05-22T10:33:43.075" v="18106" actId="20577"/>
        <pc:sldMkLst>
          <pc:docMk/>
          <pc:sldMk cId="366153207" sldId="268"/>
        </pc:sldMkLst>
        <pc:spChg chg="mod">
          <ac:chgData name="Emma Johtela" userId="6a54e185189719da" providerId="LiveId" clId="{33CB4E63-82B8-419B-96AF-F13B5C8BA596}" dt="2026-05-22T10:33:43.075" v="18106" actId="20577"/>
          <ac:spMkLst>
            <pc:docMk/>
            <pc:sldMk cId="366153207" sldId="268"/>
            <ac:spMk id="2" creationId="{269405A5-822F-CA79-4912-486239E739F1}"/>
          </ac:spMkLst>
        </pc:spChg>
        <pc:spChg chg="mod">
          <ac:chgData name="Emma Johtela" userId="6a54e185189719da" providerId="LiveId" clId="{33CB4E63-82B8-419B-96AF-F13B5C8BA596}" dt="2026-05-22T10:32:52.431" v="18101" actId="255"/>
          <ac:spMkLst>
            <pc:docMk/>
            <pc:sldMk cId="366153207" sldId="268"/>
            <ac:spMk id="3" creationId="{D603E1A6-8A95-1535-5B15-B38B50C07F08}"/>
          </ac:spMkLst>
        </pc:spChg>
        <pc:spChg chg="add mod ord">
          <ac:chgData name="Emma Johtela" userId="6a54e185189719da" providerId="LiveId" clId="{33CB4E63-82B8-419B-96AF-F13B5C8BA596}" dt="2026-05-22T10:30:22.709" v="18044" actId="167"/>
          <ac:spMkLst>
            <pc:docMk/>
            <pc:sldMk cId="366153207" sldId="268"/>
            <ac:spMk id="4" creationId="{1D84C001-3FA3-E96E-C9BF-F9E18FA0D583}"/>
          </ac:spMkLst>
        </pc:spChg>
        <pc:picChg chg="add mod">
          <ac:chgData name="Emma Johtela" userId="6a54e185189719da" providerId="LiveId" clId="{33CB4E63-82B8-419B-96AF-F13B5C8BA596}" dt="2026-05-22T10:33:00.165" v="18102" actId="167"/>
          <ac:picMkLst>
            <pc:docMk/>
            <pc:sldMk cId="366153207" sldId="268"/>
            <ac:picMk id="5" creationId="{0D69FED6-0A40-5701-9029-AE368526067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77774C-C743-4139-A393-816C85A2F517}" type="datetimeFigureOut">
              <a:rPr lang="fi-FI" smtClean="0"/>
              <a:t>25.5.2026</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B42FDD-765B-4EE7-A13A-0E3D32860079}" type="slidenum">
              <a:rPr lang="fi-FI" smtClean="0"/>
              <a:t>‹#›</a:t>
            </a:fld>
            <a:endParaRPr lang="fi-FI"/>
          </a:p>
        </p:txBody>
      </p:sp>
    </p:spTree>
    <p:extLst>
      <p:ext uri="{BB962C8B-B14F-4D97-AF65-F5344CB8AC3E}">
        <p14:creationId xmlns:p14="http://schemas.microsoft.com/office/powerpoint/2010/main" val="3453767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a:t>
            </a:r>
            <a:r>
              <a:rPr lang="fi-FI" dirty="0" err="1"/>
              <a:t>Master’s</a:t>
            </a:r>
            <a:r>
              <a:rPr lang="fi-FI" dirty="0"/>
              <a:t> </a:t>
            </a:r>
            <a:r>
              <a:rPr lang="fi-FI" dirty="0" err="1"/>
              <a:t>thesis</a:t>
            </a:r>
            <a:r>
              <a:rPr lang="fi-FI" dirty="0"/>
              <a:t> </a:t>
            </a:r>
            <a:r>
              <a:rPr lang="fi-FI" dirty="0" err="1"/>
              <a:t>work</a:t>
            </a:r>
            <a:r>
              <a:rPr lang="fi-FI" dirty="0"/>
              <a:t>, </a:t>
            </a:r>
            <a:r>
              <a:rPr lang="fi-FI" dirty="0" err="1"/>
              <a:t>supervised</a:t>
            </a:r>
            <a:r>
              <a:rPr lang="fi-FI" dirty="0"/>
              <a:t> </a:t>
            </a:r>
            <a:r>
              <a:rPr lang="fi-FI" dirty="0" err="1"/>
              <a:t>by</a:t>
            </a:r>
            <a:r>
              <a:rPr lang="fi-FI" dirty="0"/>
              <a:t> Elina Lindfors and </a:t>
            </a:r>
            <a:r>
              <a:rPr lang="fi-FI" dirty="0" err="1"/>
              <a:t>Pouya</a:t>
            </a:r>
            <a:r>
              <a:rPr lang="fi-FI" dirty="0"/>
              <a:t> </a:t>
            </a:r>
            <a:r>
              <a:rPr lang="fi-FI" dirty="0" err="1"/>
              <a:t>Kouch</a:t>
            </a:r>
            <a:endParaRPr lang="fi-FI" dirty="0"/>
          </a:p>
          <a:p>
            <a:r>
              <a:rPr lang="fi-FI" dirty="0"/>
              <a:t>-</a:t>
            </a:r>
            <a:r>
              <a:rPr lang="fi-FI" dirty="0" err="1"/>
              <a:t>Started</a:t>
            </a:r>
            <a:r>
              <a:rPr lang="fi-FI" dirty="0"/>
              <a:t> </a:t>
            </a:r>
            <a:r>
              <a:rPr lang="fi-FI" dirty="0" err="1"/>
              <a:t>last</a:t>
            </a:r>
            <a:r>
              <a:rPr lang="fi-FI" dirty="0"/>
              <a:t> summer </a:t>
            </a:r>
            <a:r>
              <a:rPr lang="fi-FI" dirty="0" err="1"/>
              <a:t>during</a:t>
            </a:r>
            <a:r>
              <a:rPr lang="fi-FI" dirty="0"/>
              <a:t> my </a:t>
            </a:r>
            <a:r>
              <a:rPr lang="fi-FI" dirty="0" err="1"/>
              <a:t>internship</a:t>
            </a:r>
            <a:r>
              <a:rPr lang="fi-FI" dirty="0"/>
              <a:t> at </a:t>
            </a:r>
            <a:r>
              <a:rPr lang="fi-FI" dirty="0" err="1"/>
              <a:t>the</a:t>
            </a:r>
            <a:r>
              <a:rPr lang="fi-FI" dirty="0"/>
              <a:t> </a:t>
            </a:r>
            <a:r>
              <a:rPr lang="fi-FI" dirty="0" err="1"/>
              <a:t>University</a:t>
            </a:r>
            <a:r>
              <a:rPr lang="fi-FI" dirty="0"/>
              <a:t> of Turku</a:t>
            </a:r>
          </a:p>
        </p:txBody>
      </p:sp>
      <p:sp>
        <p:nvSpPr>
          <p:cNvPr id="4" name="Dian numeron paikkamerkki 3"/>
          <p:cNvSpPr>
            <a:spLocks noGrp="1"/>
          </p:cNvSpPr>
          <p:nvPr>
            <p:ph type="sldNum" sz="quarter" idx="5"/>
          </p:nvPr>
        </p:nvSpPr>
        <p:spPr/>
        <p:txBody>
          <a:bodyPr/>
          <a:lstStyle/>
          <a:p>
            <a:fld id="{52B42FDD-765B-4EE7-A13A-0E3D32860079}" type="slidenum">
              <a:rPr lang="fi-FI" smtClean="0"/>
              <a:t>1</a:t>
            </a:fld>
            <a:endParaRPr lang="fi-FI"/>
          </a:p>
        </p:txBody>
      </p:sp>
    </p:spTree>
    <p:extLst>
      <p:ext uri="{BB962C8B-B14F-4D97-AF65-F5344CB8AC3E}">
        <p14:creationId xmlns:p14="http://schemas.microsoft.com/office/powerpoint/2010/main" val="2304552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a:t>
            </a:r>
            <a:r>
              <a:rPr lang="fi-FI" dirty="0" err="1"/>
              <a:t>The</a:t>
            </a:r>
            <a:r>
              <a:rPr lang="fi-FI" dirty="0"/>
              <a:t> jet </a:t>
            </a:r>
            <a:r>
              <a:rPr lang="fi-FI" dirty="0" err="1"/>
              <a:t>speeds</a:t>
            </a:r>
            <a:r>
              <a:rPr lang="fi-FI" dirty="0"/>
              <a:t> </a:t>
            </a:r>
            <a:r>
              <a:rPr lang="fi-FI" dirty="0" err="1"/>
              <a:t>are</a:t>
            </a:r>
            <a:r>
              <a:rPr lang="fi-FI" dirty="0"/>
              <a:t> </a:t>
            </a:r>
            <a:r>
              <a:rPr lang="fi-FI" dirty="0" err="1"/>
              <a:t>relativistic</a:t>
            </a:r>
            <a:r>
              <a:rPr lang="fi-FI" dirty="0"/>
              <a:t> and </a:t>
            </a:r>
            <a:r>
              <a:rPr lang="fi-FI" dirty="0" err="1"/>
              <a:t>the</a:t>
            </a:r>
            <a:r>
              <a:rPr lang="fi-FI" dirty="0"/>
              <a:t> </a:t>
            </a:r>
            <a:r>
              <a:rPr lang="fi-FI" dirty="0" err="1"/>
              <a:t>jets</a:t>
            </a:r>
            <a:r>
              <a:rPr lang="fi-FI" dirty="0"/>
              <a:t> </a:t>
            </a:r>
            <a:r>
              <a:rPr lang="fi-FI" dirty="0" err="1"/>
              <a:t>are</a:t>
            </a:r>
            <a:r>
              <a:rPr lang="fi-FI" dirty="0"/>
              <a:t> </a:t>
            </a:r>
            <a:r>
              <a:rPr lang="fi-FI" dirty="0" err="1"/>
              <a:t>observed</a:t>
            </a:r>
            <a:r>
              <a:rPr lang="fi-FI" dirty="0"/>
              <a:t> </a:t>
            </a:r>
            <a:r>
              <a:rPr lang="fi-FI" dirty="0" err="1"/>
              <a:t>with</a:t>
            </a:r>
            <a:r>
              <a:rPr lang="fi-FI" dirty="0"/>
              <a:t> a </a:t>
            </a:r>
            <a:r>
              <a:rPr lang="fi-FI" dirty="0" err="1"/>
              <a:t>small</a:t>
            </a:r>
            <a:r>
              <a:rPr lang="fi-FI" dirty="0"/>
              <a:t> </a:t>
            </a:r>
            <a:r>
              <a:rPr lang="fi-FI" dirty="0" err="1"/>
              <a:t>viewing</a:t>
            </a:r>
            <a:r>
              <a:rPr lang="fi-FI" dirty="0"/>
              <a:t> </a:t>
            </a:r>
            <a:r>
              <a:rPr lang="fi-FI" dirty="0" err="1"/>
              <a:t>angle</a:t>
            </a:r>
            <a:r>
              <a:rPr lang="fi-FI" dirty="0"/>
              <a:t>. </a:t>
            </a:r>
            <a:r>
              <a:rPr lang="fi-FI" dirty="0" err="1"/>
              <a:t>This</a:t>
            </a:r>
            <a:r>
              <a:rPr lang="fi-FI" dirty="0"/>
              <a:t> </a:t>
            </a:r>
            <a:r>
              <a:rPr lang="fi-FI" dirty="0" err="1"/>
              <a:t>makes</a:t>
            </a:r>
            <a:r>
              <a:rPr lang="fi-FI" dirty="0"/>
              <a:t> </a:t>
            </a:r>
            <a:r>
              <a:rPr lang="fi-FI" dirty="0" err="1"/>
              <a:t>the</a:t>
            </a:r>
            <a:r>
              <a:rPr lang="fi-FI" dirty="0"/>
              <a:t> </a:t>
            </a:r>
            <a:r>
              <a:rPr lang="fi-FI" dirty="0" err="1"/>
              <a:t>motion</a:t>
            </a:r>
            <a:r>
              <a:rPr lang="fi-FI" dirty="0"/>
              <a:t> </a:t>
            </a:r>
            <a:r>
              <a:rPr lang="fi-FI" dirty="0" err="1"/>
              <a:t>appear</a:t>
            </a:r>
            <a:r>
              <a:rPr lang="fi-FI" dirty="0"/>
              <a:t> to </a:t>
            </a:r>
            <a:r>
              <a:rPr lang="fi-FI" dirty="0" err="1"/>
              <a:t>be</a:t>
            </a:r>
            <a:r>
              <a:rPr lang="fi-FI" dirty="0"/>
              <a:t> </a:t>
            </a:r>
            <a:r>
              <a:rPr lang="fi-FI" dirty="0" err="1"/>
              <a:t>faster</a:t>
            </a:r>
            <a:r>
              <a:rPr lang="fi-FI" dirty="0"/>
              <a:t> </a:t>
            </a:r>
            <a:r>
              <a:rPr lang="fi-FI" dirty="0" err="1"/>
              <a:t>than</a:t>
            </a:r>
            <a:r>
              <a:rPr lang="fi-FI" dirty="0"/>
              <a:t> </a:t>
            </a:r>
            <a:r>
              <a:rPr lang="fi-FI" dirty="0" err="1"/>
              <a:t>the</a:t>
            </a:r>
            <a:r>
              <a:rPr lang="fi-FI" dirty="0"/>
              <a:t> </a:t>
            </a:r>
            <a:r>
              <a:rPr lang="fi-FI" dirty="0" err="1"/>
              <a:t>speed</a:t>
            </a:r>
            <a:r>
              <a:rPr lang="fi-FI" dirty="0"/>
              <a:t> of </a:t>
            </a:r>
            <a:r>
              <a:rPr lang="fi-FI" dirty="0" err="1"/>
              <a:t>light</a:t>
            </a:r>
            <a:r>
              <a:rPr lang="fi-FI" dirty="0"/>
              <a:t> and </a:t>
            </a:r>
            <a:r>
              <a:rPr lang="fi-FI" dirty="0" err="1"/>
              <a:t>also</a:t>
            </a:r>
            <a:r>
              <a:rPr lang="fi-FI" dirty="0"/>
              <a:t> </a:t>
            </a:r>
            <a:r>
              <a:rPr lang="fi-FI" dirty="0" err="1"/>
              <a:t>creates</a:t>
            </a:r>
            <a:r>
              <a:rPr lang="fi-FI" dirty="0"/>
              <a:t> Doppler </a:t>
            </a:r>
            <a:r>
              <a:rPr lang="fi-FI" dirty="0" err="1"/>
              <a:t>boosting</a:t>
            </a:r>
            <a:r>
              <a:rPr lang="fi-FI" dirty="0"/>
              <a:t>. </a:t>
            </a:r>
            <a:r>
              <a:rPr lang="fi-FI" dirty="0" err="1"/>
              <a:t>These</a:t>
            </a:r>
            <a:r>
              <a:rPr lang="fi-FI" dirty="0"/>
              <a:t> </a:t>
            </a:r>
            <a:r>
              <a:rPr lang="fi-FI" dirty="0" err="1"/>
              <a:t>increase</a:t>
            </a:r>
            <a:r>
              <a:rPr lang="fi-FI" dirty="0"/>
              <a:t> </a:t>
            </a:r>
            <a:r>
              <a:rPr lang="fi-FI" dirty="0" err="1"/>
              <a:t>the</a:t>
            </a:r>
            <a:r>
              <a:rPr lang="fi-FI" dirty="0"/>
              <a:t> </a:t>
            </a:r>
            <a:r>
              <a:rPr lang="fi-FI" dirty="0" err="1"/>
              <a:t>brightness</a:t>
            </a:r>
            <a:r>
              <a:rPr lang="fi-FI" dirty="0"/>
              <a:t> and </a:t>
            </a:r>
            <a:r>
              <a:rPr lang="fi-FI" dirty="0" err="1"/>
              <a:t>also</a:t>
            </a:r>
            <a:r>
              <a:rPr lang="fi-FI" dirty="0"/>
              <a:t> </a:t>
            </a:r>
            <a:r>
              <a:rPr lang="fi-FI" dirty="0" err="1"/>
              <a:t>make</a:t>
            </a:r>
            <a:r>
              <a:rPr lang="fi-FI" dirty="0"/>
              <a:t> </a:t>
            </a:r>
            <a:r>
              <a:rPr lang="fi-FI" dirty="0" err="1"/>
              <a:t>the</a:t>
            </a:r>
            <a:r>
              <a:rPr lang="fi-FI" dirty="0"/>
              <a:t> </a:t>
            </a:r>
            <a:r>
              <a:rPr lang="fi-FI" dirty="0" err="1"/>
              <a:t>variations</a:t>
            </a:r>
            <a:r>
              <a:rPr lang="fi-FI" dirty="0"/>
              <a:t> in </a:t>
            </a:r>
            <a:r>
              <a:rPr lang="fi-FI" dirty="0" err="1"/>
              <a:t>brightness</a:t>
            </a:r>
            <a:r>
              <a:rPr lang="fi-FI" dirty="0"/>
              <a:t> </a:t>
            </a:r>
            <a:r>
              <a:rPr lang="fi-FI" dirty="0" err="1"/>
              <a:t>more</a:t>
            </a:r>
            <a:r>
              <a:rPr lang="fi-FI" dirty="0"/>
              <a:t> </a:t>
            </a:r>
            <a:r>
              <a:rPr lang="fi-FI" dirty="0" err="1"/>
              <a:t>amplified</a:t>
            </a:r>
            <a:r>
              <a:rPr lang="fi-FI" dirty="0"/>
              <a:t>.</a:t>
            </a:r>
          </a:p>
          <a:p>
            <a:r>
              <a:rPr lang="fi-FI" dirty="0"/>
              <a:t>-</a:t>
            </a:r>
            <a:r>
              <a:rPr lang="fi-FI" dirty="0" err="1"/>
              <a:t>It’s</a:t>
            </a:r>
            <a:r>
              <a:rPr lang="fi-FI" dirty="0"/>
              <a:t> </a:t>
            </a:r>
            <a:r>
              <a:rPr lang="fi-FI" dirty="0" err="1"/>
              <a:t>still</a:t>
            </a:r>
            <a:r>
              <a:rPr lang="fi-FI" dirty="0"/>
              <a:t> </a:t>
            </a:r>
            <a:r>
              <a:rPr lang="fi-FI" dirty="0" err="1"/>
              <a:t>unclear</a:t>
            </a:r>
            <a:r>
              <a:rPr lang="fi-FI" dirty="0"/>
              <a:t> </a:t>
            </a:r>
            <a:r>
              <a:rPr lang="fi-FI" dirty="0" err="1"/>
              <a:t>how</a:t>
            </a:r>
            <a:r>
              <a:rPr lang="fi-FI" dirty="0"/>
              <a:t> </a:t>
            </a:r>
            <a:r>
              <a:rPr lang="fi-FI" dirty="0" err="1"/>
              <a:t>the</a:t>
            </a:r>
            <a:r>
              <a:rPr lang="fi-FI" dirty="0"/>
              <a:t> </a:t>
            </a:r>
            <a:r>
              <a:rPr lang="fi-FI" dirty="0" err="1"/>
              <a:t>jets</a:t>
            </a:r>
            <a:r>
              <a:rPr lang="fi-FI" dirty="0"/>
              <a:t> </a:t>
            </a:r>
            <a:r>
              <a:rPr lang="fi-FI" dirty="0" err="1"/>
              <a:t>are</a:t>
            </a:r>
            <a:r>
              <a:rPr lang="fi-FI" dirty="0"/>
              <a:t> </a:t>
            </a:r>
            <a:r>
              <a:rPr lang="fi-FI" dirty="0" err="1"/>
              <a:t>being</a:t>
            </a:r>
            <a:r>
              <a:rPr lang="fi-FI" dirty="0"/>
              <a:t> </a:t>
            </a:r>
            <a:r>
              <a:rPr lang="fi-FI" dirty="0" err="1"/>
              <a:t>launched</a:t>
            </a:r>
            <a:r>
              <a:rPr lang="fi-FI" dirty="0"/>
              <a:t> and </a:t>
            </a:r>
            <a:r>
              <a:rPr lang="fi-FI" dirty="0" err="1"/>
              <a:t>what</a:t>
            </a:r>
            <a:r>
              <a:rPr lang="fi-FI" dirty="0"/>
              <a:t> is </a:t>
            </a:r>
            <a:r>
              <a:rPr lang="fi-FI" dirty="0" err="1"/>
              <a:t>their</a:t>
            </a:r>
            <a:r>
              <a:rPr lang="fi-FI" dirty="0"/>
              <a:t> </a:t>
            </a:r>
            <a:r>
              <a:rPr lang="fi-FI" dirty="0" err="1"/>
              <a:t>exact</a:t>
            </a:r>
            <a:r>
              <a:rPr lang="fi-FI" dirty="0"/>
              <a:t> composition.</a:t>
            </a:r>
          </a:p>
          <a:p>
            <a:endParaRPr lang="fi-FI" dirty="0"/>
          </a:p>
          <a:p>
            <a:r>
              <a:rPr lang="fi-FI" dirty="0"/>
              <a:t>-</a:t>
            </a:r>
            <a:r>
              <a:rPr lang="fi-FI" b="0" dirty="0" err="1"/>
              <a:t>Classification</a:t>
            </a:r>
            <a:r>
              <a:rPr lang="fi-FI" b="0" dirty="0"/>
              <a:t>: </a:t>
            </a:r>
            <a:r>
              <a:rPr lang="fi-FI" dirty="0" err="1"/>
              <a:t>blazars</a:t>
            </a:r>
            <a:r>
              <a:rPr lang="fi-FI" dirty="0"/>
              <a:t> </a:t>
            </a:r>
            <a:r>
              <a:rPr lang="fi-FI" dirty="0" err="1"/>
              <a:t>are</a:t>
            </a:r>
            <a:r>
              <a:rPr lang="fi-FI" dirty="0"/>
              <a:t> </a:t>
            </a:r>
            <a:r>
              <a:rPr lang="fi-FI" dirty="0" err="1"/>
              <a:t>categorized</a:t>
            </a:r>
            <a:r>
              <a:rPr lang="fi-FI" dirty="0"/>
              <a:t> in to </a:t>
            </a:r>
            <a:r>
              <a:rPr lang="fi-FI" dirty="0" err="1"/>
              <a:t>two</a:t>
            </a:r>
            <a:r>
              <a:rPr lang="fi-FI" dirty="0"/>
              <a:t> </a:t>
            </a:r>
            <a:r>
              <a:rPr lang="fi-FI" dirty="0" err="1"/>
              <a:t>classes</a:t>
            </a:r>
            <a:r>
              <a:rPr lang="fi-FI" dirty="0"/>
              <a:t>: BL </a:t>
            </a:r>
            <a:r>
              <a:rPr lang="fi-FI" dirty="0" err="1"/>
              <a:t>Lac</a:t>
            </a:r>
            <a:r>
              <a:rPr lang="fi-FI" dirty="0"/>
              <a:t> </a:t>
            </a:r>
            <a:r>
              <a:rPr lang="fi-FI" dirty="0" err="1"/>
              <a:t>objects</a:t>
            </a:r>
            <a:r>
              <a:rPr lang="fi-FI" dirty="0"/>
              <a:t> and </a:t>
            </a:r>
            <a:r>
              <a:rPr lang="fi-FI" dirty="0" err="1"/>
              <a:t>Flat</a:t>
            </a:r>
            <a:r>
              <a:rPr lang="fi-FI" dirty="0"/>
              <a:t> </a:t>
            </a:r>
            <a:r>
              <a:rPr lang="fi-FI" dirty="0" err="1"/>
              <a:t>Spectrum</a:t>
            </a:r>
            <a:r>
              <a:rPr lang="fi-FI" dirty="0"/>
              <a:t> Radio </a:t>
            </a:r>
            <a:r>
              <a:rPr lang="fi-FI" dirty="0" err="1"/>
              <a:t>Quasars</a:t>
            </a:r>
            <a:r>
              <a:rPr lang="fi-FI" dirty="0"/>
              <a:t> </a:t>
            </a:r>
          </a:p>
          <a:p>
            <a:r>
              <a:rPr lang="fi-FI" dirty="0"/>
              <a:t>-</a:t>
            </a:r>
            <a:r>
              <a:rPr lang="fi-FI" dirty="0" err="1"/>
              <a:t>The</a:t>
            </a:r>
            <a:r>
              <a:rPr lang="fi-FI" dirty="0"/>
              <a:t> main </a:t>
            </a:r>
            <a:r>
              <a:rPr lang="fi-FI" dirty="0" err="1"/>
              <a:t>distinction</a:t>
            </a:r>
            <a:r>
              <a:rPr lang="fi-FI" dirty="0"/>
              <a:t> </a:t>
            </a:r>
            <a:r>
              <a:rPr lang="fi-FI" dirty="0" err="1"/>
              <a:t>between</a:t>
            </a:r>
            <a:r>
              <a:rPr lang="fi-FI" dirty="0"/>
              <a:t> </a:t>
            </a:r>
            <a:r>
              <a:rPr lang="fi-FI" dirty="0" err="1"/>
              <a:t>these</a:t>
            </a:r>
            <a:r>
              <a:rPr lang="fi-FI" dirty="0"/>
              <a:t> is </a:t>
            </a:r>
            <a:r>
              <a:rPr lang="fi-FI" dirty="0" err="1"/>
              <a:t>that</a:t>
            </a:r>
            <a:r>
              <a:rPr lang="fi-FI" dirty="0"/>
              <a:t> BL </a:t>
            </a:r>
            <a:r>
              <a:rPr lang="fi-FI" dirty="0" err="1"/>
              <a:t>Lacs</a:t>
            </a:r>
            <a:r>
              <a:rPr lang="fi-FI" dirty="0"/>
              <a:t> </a:t>
            </a:r>
            <a:r>
              <a:rPr lang="fi-FI" dirty="0" err="1"/>
              <a:t>have</a:t>
            </a:r>
            <a:r>
              <a:rPr lang="fi-FI" dirty="0"/>
              <a:t> no emission </a:t>
            </a:r>
            <a:r>
              <a:rPr lang="fi-FI" dirty="0" err="1"/>
              <a:t>lines</a:t>
            </a:r>
            <a:r>
              <a:rPr lang="fi-FI" dirty="0"/>
              <a:t> </a:t>
            </a:r>
            <a:r>
              <a:rPr lang="fi-FI" dirty="0" err="1"/>
              <a:t>or</a:t>
            </a:r>
            <a:r>
              <a:rPr lang="fi-FI" dirty="0"/>
              <a:t> </a:t>
            </a:r>
            <a:r>
              <a:rPr lang="fi-FI" dirty="0" err="1"/>
              <a:t>very</a:t>
            </a:r>
            <a:r>
              <a:rPr lang="fi-FI" dirty="0"/>
              <a:t> </a:t>
            </a:r>
            <a:r>
              <a:rPr lang="fi-FI" dirty="0" err="1"/>
              <a:t>weak</a:t>
            </a:r>
            <a:r>
              <a:rPr lang="fi-FI" dirty="0"/>
              <a:t> emission </a:t>
            </a:r>
            <a:r>
              <a:rPr lang="fi-FI" dirty="0" err="1"/>
              <a:t>lines</a:t>
            </a:r>
            <a:r>
              <a:rPr lang="fi-FI" dirty="0"/>
              <a:t> </a:t>
            </a:r>
            <a:r>
              <a:rPr lang="fi-FI" dirty="0" err="1"/>
              <a:t>while</a:t>
            </a:r>
            <a:r>
              <a:rPr lang="fi-FI" dirty="0"/>
              <a:t> </a:t>
            </a:r>
            <a:r>
              <a:rPr lang="fi-FI" dirty="0" err="1"/>
              <a:t>FSRQs</a:t>
            </a:r>
            <a:r>
              <a:rPr lang="fi-FI" dirty="0"/>
              <a:t> </a:t>
            </a:r>
            <a:r>
              <a:rPr lang="fi-FI" dirty="0" err="1"/>
              <a:t>have</a:t>
            </a:r>
            <a:r>
              <a:rPr lang="fi-FI" dirty="0"/>
              <a:t> </a:t>
            </a:r>
            <a:r>
              <a:rPr lang="fi-FI" dirty="0" err="1"/>
              <a:t>luminous</a:t>
            </a:r>
            <a:r>
              <a:rPr lang="fi-FI" dirty="0"/>
              <a:t> </a:t>
            </a:r>
            <a:r>
              <a:rPr lang="fi-FI" dirty="0" err="1"/>
              <a:t>broad</a:t>
            </a:r>
            <a:r>
              <a:rPr lang="fi-FI" dirty="0"/>
              <a:t> emission </a:t>
            </a:r>
            <a:r>
              <a:rPr lang="fi-FI" dirty="0" err="1"/>
              <a:t>lines</a:t>
            </a:r>
            <a:r>
              <a:rPr lang="fi-FI" dirty="0"/>
              <a:t> in </a:t>
            </a:r>
            <a:r>
              <a:rPr lang="fi-FI" dirty="0" err="1"/>
              <a:t>their</a:t>
            </a:r>
            <a:r>
              <a:rPr lang="fi-FI" dirty="0"/>
              <a:t> </a:t>
            </a:r>
            <a:r>
              <a:rPr lang="fi-FI" dirty="0" err="1"/>
              <a:t>optical</a:t>
            </a:r>
            <a:r>
              <a:rPr lang="fi-FI" dirty="0"/>
              <a:t> </a:t>
            </a:r>
            <a:r>
              <a:rPr lang="fi-FI" dirty="0" err="1"/>
              <a:t>spectra</a:t>
            </a:r>
            <a:r>
              <a:rPr lang="fi-FI" dirty="0"/>
              <a:t>. </a:t>
            </a:r>
          </a:p>
          <a:p>
            <a:endParaRPr lang="fi-FI" dirty="0"/>
          </a:p>
          <a:p>
            <a:r>
              <a:rPr lang="fi-FI" dirty="0"/>
              <a:t>-</a:t>
            </a:r>
            <a:r>
              <a:rPr lang="fi-FI" b="0" dirty="0"/>
              <a:t>Broadband emission: </a:t>
            </a:r>
            <a:r>
              <a:rPr lang="fi-FI" dirty="0" err="1"/>
              <a:t>blazar’s</a:t>
            </a:r>
            <a:r>
              <a:rPr lang="fi-FI" dirty="0"/>
              <a:t> </a:t>
            </a:r>
            <a:r>
              <a:rPr lang="fi-FI" dirty="0" err="1"/>
              <a:t>spectral</a:t>
            </a:r>
            <a:r>
              <a:rPr lang="fi-FI" dirty="0"/>
              <a:t> </a:t>
            </a:r>
            <a:r>
              <a:rPr lang="fi-FI" dirty="0" err="1"/>
              <a:t>energy</a:t>
            </a:r>
            <a:r>
              <a:rPr lang="fi-FI" dirty="0"/>
              <a:t> </a:t>
            </a:r>
            <a:r>
              <a:rPr lang="fi-FI" dirty="0" err="1"/>
              <a:t>distributions</a:t>
            </a:r>
            <a:r>
              <a:rPr lang="fi-FI" dirty="0"/>
              <a:t> (</a:t>
            </a:r>
            <a:r>
              <a:rPr lang="fi-FI" dirty="0" err="1"/>
              <a:t>SEDs</a:t>
            </a:r>
            <a:r>
              <a:rPr lang="fi-FI" dirty="0"/>
              <a:t>) </a:t>
            </a:r>
            <a:r>
              <a:rPr lang="fi-FI" dirty="0" err="1"/>
              <a:t>include</a:t>
            </a:r>
            <a:r>
              <a:rPr lang="fi-FI" dirty="0"/>
              <a:t> </a:t>
            </a:r>
            <a:r>
              <a:rPr lang="fi-FI" dirty="0" err="1"/>
              <a:t>all</a:t>
            </a:r>
            <a:r>
              <a:rPr lang="fi-FI" dirty="0"/>
              <a:t> </a:t>
            </a:r>
            <a:r>
              <a:rPr lang="fi-FI" dirty="0" err="1"/>
              <a:t>frequencies</a:t>
            </a:r>
            <a:r>
              <a:rPr lang="fi-FI" dirty="0"/>
              <a:t> of </a:t>
            </a:r>
            <a:r>
              <a:rPr lang="fi-FI" dirty="0" err="1"/>
              <a:t>the</a:t>
            </a:r>
            <a:r>
              <a:rPr lang="fi-FI" dirty="0"/>
              <a:t> </a:t>
            </a:r>
            <a:r>
              <a:rPr lang="fi-FI" dirty="0" err="1"/>
              <a:t>whole</a:t>
            </a:r>
            <a:r>
              <a:rPr lang="fi-FI" dirty="0"/>
              <a:t> </a:t>
            </a:r>
            <a:r>
              <a:rPr lang="fi-FI" dirty="0" err="1"/>
              <a:t>electromagnetic</a:t>
            </a:r>
            <a:r>
              <a:rPr lang="fi-FI" dirty="0"/>
              <a:t> </a:t>
            </a:r>
            <a:r>
              <a:rPr lang="fi-FI" dirty="0" err="1"/>
              <a:t>spectrum</a:t>
            </a:r>
            <a:r>
              <a:rPr lang="fi-FI" dirty="0"/>
              <a:t>, IMAGE</a:t>
            </a:r>
          </a:p>
          <a:p>
            <a:r>
              <a:rPr lang="fi-FI" dirty="0"/>
              <a:t>-</a:t>
            </a:r>
            <a:r>
              <a:rPr lang="fi-FI" dirty="0" err="1"/>
              <a:t>The</a:t>
            </a:r>
            <a:r>
              <a:rPr lang="fi-FI" dirty="0"/>
              <a:t> </a:t>
            </a:r>
            <a:r>
              <a:rPr lang="fi-FI" dirty="0" err="1"/>
              <a:t>SEDs</a:t>
            </a:r>
            <a:r>
              <a:rPr lang="fi-FI" dirty="0"/>
              <a:t> </a:t>
            </a:r>
            <a:r>
              <a:rPr lang="fi-FI" dirty="0" err="1"/>
              <a:t>have</a:t>
            </a:r>
            <a:r>
              <a:rPr lang="fi-FI" dirty="0"/>
              <a:t> </a:t>
            </a:r>
            <a:r>
              <a:rPr lang="fi-FI" dirty="0" err="1"/>
              <a:t>two</a:t>
            </a:r>
            <a:r>
              <a:rPr lang="fi-FI" dirty="0"/>
              <a:t> </a:t>
            </a:r>
            <a:r>
              <a:rPr lang="fi-FI" dirty="0" err="1"/>
              <a:t>peaks</a:t>
            </a:r>
            <a:r>
              <a:rPr lang="fi-FI" dirty="0"/>
              <a:t>: </a:t>
            </a:r>
            <a:r>
              <a:rPr lang="fi-FI" dirty="0" err="1"/>
              <a:t>the</a:t>
            </a:r>
            <a:r>
              <a:rPr lang="fi-FI" dirty="0"/>
              <a:t> </a:t>
            </a:r>
            <a:r>
              <a:rPr lang="fi-FI" dirty="0" err="1"/>
              <a:t>synchrotron</a:t>
            </a:r>
            <a:r>
              <a:rPr lang="fi-FI" dirty="0"/>
              <a:t> </a:t>
            </a:r>
            <a:r>
              <a:rPr lang="fi-FI" dirty="0" err="1"/>
              <a:t>peak</a:t>
            </a:r>
            <a:r>
              <a:rPr lang="fi-FI" dirty="0"/>
              <a:t> (</a:t>
            </a:r>
            <a:r>
              <a:rPr lang="fi-FI" dirty="0" err="1"/>
              <a:t>infrared</a:t>
            </a:r>
            <a:r>
              <a:rPr lang="fi-FI" dirty="0"/>
              <a:t>, </a:t>
            </a:r>
            <a:r>
              <a:rPr lang="fi-FI" dirty="0" err="1"/>
              <a:t>optical</a:t>
            </a:r>
            <a:r>
              <a:rPr lang="fi-FI" dirty="0"/>
              <a:t> </a:t>
            </a:r>
            <a:r>
              <a:rPr lang="fi-FI" dirty="0" err="1"/>
              <a:t>or</a:t>
            </a:r>
            <a:r>
              <a:rPr lang="fi-FI" dirty="0"/>
              <a:t> X-</a:t>
            </a:r>
            <a:r>
              <a:rPr lang="fi-FI" dirty="0" err="1"/>
              <a:t>ray</a:t>
            </a:r>
            <a:r>
              <a:rPr lang="fi-FI" dirty="0"/>
              <a:t> </a:t>
            </a:r>
            <a:r>
              <a:rPr lang="fi-FI" dirty="0" err="1"/>
              <a:t>band</a:t>
            </a:r>
            <a:r>
              <a:rPr lang="fi-FI" dirty="0"/>
              <a:t>) and </a:t>
            </a:r>
            <a:r>
              <a:rPr lang="fi-FI" dirty="0" err="1"/>
              <a:t>the</a:t>
            </a:r>
            <a:r>
              <a:rPr lang="fi-FI" dirty="0"/>
              <a:t> </a:t>
            </a:r>
            <a:r>
              <a:rPr lang="fi-FI" dirty="0" err="1"/>
              <a:t>inverse</a:t>
            </a:r>
            <a:r>
              <a:rPr lang="fi-FI" dirty="0"/>
              <a:t> </a:t>
            </a:r>
            <a:r>
              <a:rPr lang="fi-FI" dirty="0" err="1"/>
              <a:t>Compton</a:t>
            </a:r>
            <a:r>
              <a:rPr lang="fi-FI" dirty="0"/>
              <a:t> </a:t>
            </a:r>
            <a:r>
              <a:rPr lang="fi-FI" dirty="0" err="1"/>
              <a:t>peak</a:t>
            </a:r>
            <a:r>
              <a:rPr lang="fi-FI" dirty="0"/>
              <a:t> (gamma-</a:t>
            </a:r>
            <a:r>
              <a:rPr lang="fi-FI" dirty="0" err="1"/>
              <a:t>ray</a:t>
            </a:r>
            <a:r>
              <a:rPr lang="fi-FI" dirty="0"/>
              <a:t> </a:t>
            </a:r>
            <a:r>
              <a:rPr lang="fi-FI" dirty="0" err="1"/>
              <a:t>band</a:t>
            </a:r>
            <a:r>
              <a:rPr lang="fi-FI" dirty="0"/>
              <a:t>)</a:t>
            </a:r>
          </a:p>
          <a:p>
            <a:r>
              <a:rPr lang="fi-FI" dirty="0"/>
              <a:t>-</a:t>
            </a:r>
            <a:r>
              <a:rPr lang="fi-FI" dirty="0" err="1"/>
              <a:t>The</a:t>
            </a:r>
            <a:r>
              <a:rPr lang="fi-FI" dirty="0"/>
              <a:t> </a:t>
            </a:r>
            <a:r>
              <a:rPr lang="fi-FI" dirty="0" err="1"/>
              <a:t>location</a:t>
            </a:r>
            <a:r>
              <a:rPr lang="fi-FI" dirty="0"/>
              <a:t> of </a:t>
            </a:r>
            <a:r>
              <a:rPr lang="fi-FI" dirty="0" err="1"/>
              <a:t>these</a:t>
            </a:r>
            <a:r>
              <a:rPr lang="fi-FI" dirty="0"/>
              <a:t> </a:t>
            </a:r>
            <a:r>
              <a:rPr lang="fi-FI" dirty="0" err="1"/>
              <a:t>peaks</a:t>
            </a:r>
            <a:r>
              <a:rPr lang="fi-FI" dirty="0"/>
              <a:t> </a:t>
            </a:r>
            <a:r>
              <a:rPr lang="fi-FI" dirty="0" err="1"/>
              <a:t>depends</a:t>
            </a:r>
            <a:r>
              <a:rPr lang="fi-FI" dirty="0"/>
              <a:t> on </a:t>
            </a:r>
            <a:r>
              <a:rPr lang="fi-FI" dirty="0" err="1"/>
              <a:t>the</a:t>
            </a:r>
            <a:r>
              <a:rPr lang="fi-FI" dirty="0"/>
              <a:t> </a:t>
            </a:r>
            <a:r>
              <a:rPr lang="fi-FI" dirty="0" err="1"/>
              <a:t>blazar</a:t>
            </a:r>
            <a:r>
              <a:rPr lang="fi-FI" dirty="0"/>
              <a:t> </a:t>
            </a:r>
            <a:r>
              <a:rPr lang="fi-FI" dirty="0" err="1"/>
              <a:t>class</a:t>
            </a:r>
            <a:r>
              <a:rPr lang="fi-FI" dirty="0"/>
              <a:t>: </a:t>
            </a:r>
            <a:r>
              <a:rPr lang="fi-FI" dirty="0" err="1"/>
              <a:t>typically</a:t>
            </a:r>
            <a:r>
              <a:rPr lang="fi-FI" dirty="0"/>
              <a:t> </a:t>
            </a:r>
            <a:r>
              <a:rPr lang="fi-FI" dirty="0" err="1"/>
              <a:t>FSRQs</a:t>
            </a:r>
            <a:r>
              <a:rPr lang="fi-FI" dirty="0"/>
              <a:t> </a:t>
            </a:r>
            <a:r>
              <a:rPr lang="fi-FI" dirty="0" err="1"/>
              <a:t>have</a:t>
            </a:r>
            <a:r>
              <a:rPr lang="fi-FI" dirty="0"/>
              <a:t> </a:t>
            </a:r>
            <a:r>
              <a:rPr lang="fi-FI" dirty="0" err="1"/>
              <a:t>the</a:t>
            </a:r>
            <a:r>
              <a:rPr lang="fi-FI" dirty="0"/>
              <a:t> </a:t>
            </a:r>
            <a:r>
              <a:rPr lang="fi-FI" dirty="0" err="1"/>
              <a:t>first</a:t>
            </a:r>
            <a:r>
              <a:rPr lang="fi-FI" dirty="0"/>
              <a:t> SED </a:t>
            </a:r>
            <a:r>
              <a:rPr lang="fi-FI" dirty="0" err="1"/>
              <a:t>peak</a:t>
            </a:r>
            <a:r>
              <a:rPr lang="fi-FI" dirty="0"/>
              <a:t> in </a:t>
            </a:r>
            <a:r>
              <a:rPr lang="fi-FI" dirty="0" err="1"/>
              <a:t>the</a:t>
            </a:r>
            <a:r>
              <a:rPr lang="fi-FI" dirty="0"/>
              <a:t> </a:t>
            </a:r>
            <a:r>
              <a:rPr lang="fi-FI" dirty="0" err="1"/>
              <a:t>infrared</a:t>
            </a:r>
            <a:r>
              <a:rPr lang="fi-FI" dirty="0"/>
              <a:t> </a:t>
            </a:r>
            <a:r>
              <a:rPr lang="fi-FI" dirty="0" err="1"/>
              <a:t>while</a:t>
            </a:r>
            <a:r>
              <a:rPr lang="fi-FI" dirty="0"/>
              <a:t> BL </a:t>
            </a:r>
            <a:r>
              <a:rPr lang="fi-FI" dirty="0" err="1"/>
              <a:t>Lacs</a:t>
            </a:r>
            <a:r>
              <a:rPr lang="fi-FI" dirty="0"/>
              <a:t> </a:t>
            </a:r>
            <a:r>
              <a:rPr lang="fi-FI" dirty="0" err="1"/>
              <a:t>can</a:t>
            </a:r>
            <a:r>
              <a:rPr lang="fi-FI" dirty="0"/>
              <a:t> </a:t>
            </a:r>
            <a:r>
              <a:rPr lang="fi-FI" dirty="0" err="1"/>
              <a:t>have</a:t>
            </a:r>
            <a:r>
              <a:rPr lang="fi-FI" dirty="0"/>
              <a:t> it </a:t>
            </a:r>
            <a:r>
              <a:rPr lang="fi-FI" dirty="0" err="1"/>
              <a:t>anywhere</a:t>
            </a:r>
            <a:r>
              <a:rPr lang="fi-FI" dirty="0"/>
              <a:t> </a:t>
            </a:r>
            <a:r>
              <a:rPr lang="fi-FI" dirty="0" err="1"/>
              <a:t>between</a:t>
            </a:r>
            <a:r>
              <a:rPr lang="fi-FI" dirty="0"/>
              <a:t> </a:t>
            </a:r>
            <a:r>
              <a:rPr lang="fi-FI" dirty="0" err="1"/>
              <a:t>infrared</a:t>
            </a:r>
            <a:r>
              <a:rPr lang="fi-FI" dirty="0"/>
              <a:t> and X-</a:t>
            </a:r>
            <a:r>
              <a:rPr lang="fi-FI" dirty="0" err="1"/>
              <a:t>rays</a:t>
            </a:r>
            <a:endParaRPr lang="fi-FI" dirty="0"/>
          </a:p>
          <a:p>
            <a:r>
              <a:rPr lang="fi-FI" dirty="0"/>
              <a:t>-</a:t>
            </a:r>
            <a:r>
              <a:rPr lang="fi-FI" dirty="0" err="1"/>
              <a:t>The</a:t>
            </a:r>
            <a:r>
              <a:rPr lang="fi-FI" dirty="0"/>
              <a:t> </a:t>
            </a:r>
            <a:r>
              <a:rPr lang="fi-FI" dirty="0" err="1"/>
              <a:t>location</a:t>
            </a:r>
            <a:r>
              <a:rPr lang="fi-FI" dirty="0"/>
              <a:t> of </a:t>
            </a:r>
            <a:r>
              <a:rPr lang="fi-FI" dirty="0" err="1"/>
              <a:t>the</a:t>
            </a:r>
            <a:r>
              <a:rPr lang="fi-FI" dirty="0"/>
              <a:t> </a:t>
            </a:r>
            <a:r>
              <a:rPr lang="fi-FI" dirty="0" err="1"/>
              <a:t>synchrotron</a:t>
            </a:r>
            <a:r>
              <a:rPr lang="fi-FI" dirty="0"/>
              <a:t> </a:t>
            </a:r>
            <a:r>
              <a:rPr lang="fi-FI" dirty="0" err="1"/>
              <a:t>peak</a:t>
            </a:r>
            <a:r>
              <a:rPr lang="fi-FI" dirty="0"/>
              <a:t> of BL </a:t>
            </a:r>
            <a:r>
              <a:rPr lang="fi-FI" dirty="0" err="1"/>
              <a:t>Lacs</a:t>
            </a:r>
            <a:r>
              <a:rPr lang="fi-FI" dirty="0"/>
              <a:t> </a:t>
            </a:r>
            <a:r>
              <a:rPr lang="fi-FI" dirty="0" err="1"/>
              <a:t>further</a:t>
            </a:r>
            <a:r>
              <a:rPr lang="fi-FI" dirty="0"/>
              <a:t> </a:t>
            </a:r>
            <a:r>
              <a:rPr lang="fi-FI" dirty="0" err="1"/>
              <a:t>classifies</a:t>
            </a:r>
            <a:r>
              <a:rPr lang="fi-FI" dirty="0"/>
              <a:t> </a:t>
            </a:r>
            <a:r>
              <a:rPr lang="fi-FI" dirty="0" err="1"/>
              <a:t>blazars</a:t>
            </a:r>
            <a:r>
              <a:rPr lang="fi-FI" dirty="0"/>
              <a:t> into </a:t>
            </a:r>
            <a:r>
              <a:rPr lang="fi-FI" dirty="0" err="1"/>
              <a:t>low</a:t>
            </a:r>
            <a:r>
              <a:rPr lang="fi-FI" dirty="0"/>
              <a:t>-, </a:t>
            </a:r>
            <a:r>
              <a:rPr lang="fi-FI" dirty="0" err="1"/>
              <a:t>intermediate</a:t>
            </a:r>
            <a:r>
              <a:rPr lang="fi-FI" dirty="0"/>
              <a:t>-, and </a:t>
            </a:r>
            <a:r>
              <a:rPr lang="fi-FI" dirty="0" err="1"/>
              <a:t>high-synchrotron</a:t>
            </a:r>
            <a:r>
              <a:rPr lang="fi-FI" dirty="0"/>
              <a:t> </a:t>
            </a:r>
            <a:r>
              <a:rPr lang="fi-FI" dirty="0" err="1"/>
              <a:t>peaked</a:t>
            </a:r>
            <a:r>
              <a:rPr lang="fi-FI" dirty="0"/>
              <a:t> </a:t>
            </a:r>
            <a:r>
              <a:rPr lang="fi-FI" dirty="0" err="1"/>
              <a:t>sources</a:t>
            </a:r>
            <a:r>
              <a:rPr lang="fi-FI" dirty="0"/>
              <a:t> </a:t>
            </a:r>
          </a:p>
          <a:p>
            <a:endParaRPr lang="fi-FI" dirty="0"/>
          </a:p>
          <a:p>
            <a:r>
              <a:rPr lang="fi-FI" dirty="0"/>
              <a:t>-</a:t>
            </a:r>
            <a:r>
              <a:rPr lang="fi-FI" dirty="0" err="1"/>
              <a:t>Blazars</a:t>
            </a:r>
            <a:r>
              <a:rPr lang="fi-FI" dirty="0"/>
              <a:t> </a:t>
            </a:r>
            <a:r>
              <a:rPr lang="fi-FI" dirty="0" err="1"/>
              <a:t>are</a:t>
            </a:r>
            <a:r>
              <a:rPr lang="fi-FI" dirty="0"/>
              <a:t> </a:t>
            </a:r>
            <a:r>
              <a:rPr lang="fi-FI" dirty="0" err="1"/>
              <a:t>also</a:t>
            </a:r>
            <a:r>
              <a:rPr lang="fi-FI" dirty="0"/>
              <a:t> </a:t>
            </a:r>
            <a:r>
              <a:rPr lang="fi-FI" dirty="0" err="1"/>
              <a:t>very</a:t>
            </a:r>
            <a:r>
              <a:rPr lang="fi-FI" dirty="0"/>
              <a:t> </a:t>
            </a:r>
            <a:r>
              <a:rPr lang="fi-FI" dirty="0" err="1"/>
              <a:t>high</a:t>
            </a:r>
            <a:r>
              <a:rPr lang="fi-FI" dirty="0"/>
              <a:t> </a:t>
            </a:r>
            <a:r>
              <a:rPr lang="fi-FI" dirty="0" err="1"/>
              <a:t>energy</a:t>
            </a:r>
            <a:r>
              <a:rPr lang="fi-FI" dirty="0"/>
              <a:t> gamma-</a:t>
            </a:r>
            <a:r>
              <a:rPr lang="fi-FI" dirty="0" err="1"/>
              <a:t>ray</a:t>
            </a:r>
            <a:r>
              <a:rPr lang="fi-FI" dirty="0"/>
              <a:t> </a:t>
            </a:r>
            <a:r>
              <a:rPr lang="fi-FI" dirty="0" err="1"/>
              <a:t>emitters</a:t>
            </a:r>
            <a:r>
              <a:rPr lang="fi-FI" dirty="0"/>
              <a:t>, and </a:t>
            </a:r>
            <a:r>
              <a:rPr lang="fi-FI" dirty="0" err="1"/>
              <a:t>variability</a:t>
            </a:r>
            <a:r>
              <a:rPr lang="fi-FI" dirty="0"/>
              <a:t> </a:t>
            </a:r>
            <a:r>
              <a:rPr lang="fi-FI" dirty="0" err="1"/>
              <a:t>with</a:t>
            </a:r>
            <a:r>
              <a:rPr lang="fi-FI" dirty="0"/>
              <a:t> </a:t>
            </a:r>
            <a:r>
              <a:rPr lang="fi-FI" dirty="0" err="1"/>
              <a:t>the</a:t>
            </a:r>
            <a:r>
              <a:rPr lang="fi-FI" dirty="0"/>
              <a:t> </a:t>
            </a:r>
            <a:r>
              <a:rPr lang="fi-FI" dirty="0" err="1"/>
              <a:t>shortest</a:t>
            </a:r>
            <a:r>
              <a:rPr lang="fi-FI" dirty="0"/>
              <a:t> </a:t>
            </a:r>
            <a:r>
              <a:rPr lang="fi-FI" dirty="0" err="1"/>
              <a:t>timescales</a:t>
            </a:r>
            <a:r>
              <a:rPr lang="fi-FI" dirty="0"/>
              <a:t> (</a:t>
            </a:r>
            <a:r>
              <a:rPr lang="fi-FI" dirty="0" err="1"/>
              <a:t>all</a:t>
            </a:r>
            <a:r>
              <a:rPr lang="fi-FI" dirty="0"/>
              <a:t> </a:t>
            </a:r>
            <a:r>
              <a:rPr lang="fi-FI" dirty="0" err="1"/>
              <a:t>the</a:t>
            </a:r>
            <a:r>
              <a:rPr lang="fi-FI" dirty="0"/>
              <a:t> </a:t>
            </a:r>
            <a:r>
              <a:rPr lang="fi-FI" dirty="0" err="1"/>
              <a:t>way</a:t>
            </a:r>
            <a:r>
              <a:rPr lang="fi-FI" dirty="0"/>
              <a:t> </a:t>
            </a:r>
            <a:r>
              <a:rPr lang="fi-FI" dirty="0" err="1"/>
              <a:t>down</a:t>
            </a:r>
            <a:r>
              <a:rPr lang="fi-FI" dirty="0"/>
              <a:t> to </a:t>
            </a:r>
            <a:r>
              <a:rPr lang="fi-FI" dirty="0" err="1"/>
              <a:t>minutes</a:t>
            </a:r>
            <a:r>
              <a:rPr lang="fi-FI" dirty="0"/>
              <a:t>) is </a:t>
            </a:r>
            <a:r>
              <a:rPr lang="fi-FI" dirty="0" err="1"/>
              <a:t>observed</a:t>
            </a:r>
            <a:r>
              <a:rPr lang="fi-FI" dirty="0"/>
              <a:t> in </a:t>
            </a:r>
            <a:r>
              <a:rPr lang="fi-FI" dirty="0" err="1"/>
              <a:t>the</a:t>
            </a:r>
            <a:r>
              <a:rPr lang="fi-FI" dirty="0"/>
              <a:t> VHE </a:t>
            </a:r>
            <a:r>
              <a:rPr lang="fi-FI" dirty="0" err="1"/>
              <a:t>band</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dirty="0" err="1"/>
              <a:t>Because</a:t>
            </a:r>
            <a:r>
              <a:rPr lang="fi-FI" dirty="0"/>
              <a:t> </a:t>
            </a:r>
            <a:r>
              <a:rPr lang="fi-FI" dirty="0" err="1"/>
              <a:t>the</a:t>
            </a:r>
            <a:r>
              <a:rPr lang="fi-FI" dirty="0"/>
              <a:t> </a:t>
            </a:r>
            <a:r>
              <a:rPr lang="fi-FI" dirty="0" err="1"/>
              <a:t>variability</a:t>
            </a:r>
            <a:r>
              <a:rPr lang="fi-FI" dirty="0"/>
              <a:t> is </a:t>
            </a:r>
            <a:r>
              <a:rPr lang="fi-FI" dirty="0" err="1"/>
              <a:t>so</a:t>
            </a:r>
            <a:r>
              <a:rPr lang="fi-FI" dirty="0"/>
              <a:t> </a:t>
            </a:r>
            <a:r>
              <a:rPr lang="fi-FI" dirty="0" err="1"/>
              <a:t>fast</a:t>
            </a:r>
            <a:r>
              <a:rPr lang="fi-FI" dirty="0"/>
              <a:t>, </a:t>
            </a:r>
            <a:r>
              <a:rPr lang="fi-FI" dirty="0" err="1"/>
              <a:t>the</a:t>
            </a:r>
            <a:r>
              <a:rPr lang="fi-FI" dirty="0"/>
              <a:t> </a:t>
            </a:r>
            <a:r>
              <a:rPr lang="fi-FI" dirty="0" err="1"/>
              <a:t>emitting</a:t>
            </a:r>
            <a:r>
              <a:rPr lang="fi-FI" dirty="0"/>
              <a:t> </a:t>
            </a:r>
            <a:r>
              <a:rPr lang="fi-FI" dirty="0" err="1"/>
              <a:t>region</a:t>
            </a:r>
            <a:r>
              <a:rPr lang="fi-FI" dirty="0"/>
              <a:t> in </a:t>
            </a:r>
            <a:r>
              <a:rPr lang="fi-FI" dirty="0" err="1"/>
              <a:t>the</a:t>
            </a:r>
            <a:r>
              <a:rPr lang="fi-FI" dirty="0"/>
              <a:t> jet </a:t>
            </a:r>
            <a:r>
              <a:rPr lang="fi-FI" dirty="0" err="1"/>
              <a:t>must</a:t>
            </a:r>
            <a:r>
              <a:rPr lang="fi-FI" dirty="0"/>
              <a:t> </a:t>
            </a:r>
            <a:r>
              <a:rPr lang="fi-FI" dirty="0" err="1"/>
              <a:t>be</a:t>
            </a:r>
            <a:r>
              <a:rPr lang="fi-FI" dirty="0"/>
              <a:t> </a:t>
            </a:r>
            <a:r>
              <a:rPr lang="fi-FI" dirty="0" err="1"/>
              <a:t>very</a:t>
            </a:r>
            <a:r>
              <a:rPr lang="fi-FI" dirty="0"/>
              <a:t> </a:t>
            </a:r>
            <a:r>
              <a:rPr lang="fi-FI" dirty="0" err="1"/>
              <a:t>compact</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b="0" dirty="0"/>
              <a:t>VHE gamma </a:t>
            </a:r>
            <a:r>
              <a:rPr lang="fi-FI" b="0" dirty="0" err="1"/>
              <a:t>rays</a:t>
            </a:r>
            <a:r>
              <a:rPr lang="fi-FI" b="0" dirty="0"/>
              <a:t> </a:t>
            </a:r>
            <a:r>
              <a:rPr lang="fi-FI" b="0" dirty="0" err="1"/>
              <a:t>are</a:t>
            </a:r>
            <a:r>
              <a:rPr lang="fi-FI" b="0" dirty="0"/>
              <a:t> </a:t>
            </a:r>
            <a:r>
              <a:rPr lang="fi-FI" b="0" dirty="0" err="1"/>
              <a:t>originating</a:t>
            </a:r>
            <a:r>
              <a:rPr lang="fi-FI" b="0" dirty="0"/>
              <a:t> </a:t>
            </a:r>
            <a:r>
              <a:rPr lang="fi-FI" dirty="0" err="1"/>
              <a:t>either</a:t>
            </a:r>
            <a:r>
              <a:rPr lang="fi-FI" dirty="0"/>
              <a:t> </a:t>
            </a:r>
            <a:r>
              <a:rPr lang="fi-FI" dirty="0" err="1"/>
              <a:t>from</a:t>
            </a:r>
            <a:r>
              <a:rPr lang="fi-FI" dirty="0"/>
              <a:t> </a:t>
            </a:r>
            <a:r>
              <a:rPr lang="fi-FI" dirty="0" err="1"/>
              <a:t>Inverse</a:t>
            </a:r>
            <a:r>
              <a:rPr lang="fi-FI" dirty="0"/>
              <a:t> </a:t>
            </a:r>
            <a:r>
              <a:rPr lang="fi-FI" dirty="0" err="1"/>
              <a:t>Compton</a:t>
            </a:r>
            <a:r>
              <a:rPr lang="fi-FI" dirty="0"/>
              <a:t> </a:t>
            </a:r>
            <a:r>
              <a:rPr lang="fi-FI" dirty="0" err="1"/>
              <a:t>mechanisms</a:t>
            </a:r>
            <a:r>
              <a:rPr lang="fi-FI" dirty="0"/>
              <a:t> </a:t>
            </a:r>
            <a:r>
              <a:rPr lang="fi-FI" dirty="0" err="1"/>
              <a:t>by</a:t>
            </a:r>
            <a:r>
              <a:rPr lang="fi-FI" dirty="0"/>
              <a:t> non-</a:t>
            </a:r>
            <a:r>
              <a:rPr lang="fi-FI" dirty="0" err="1"/>
              <a:t>thermal</a:t>
            </a:r>
            <a:r>
              <a:rPr lang="fi-FI" dirty="0"/>
              <a:t> </a:t>
            </a:r>
            <a:r>
              <a:rPr lang="fi-FI" dirty="0" err="1"/>
              <a:t>synchrotron</a:t>
            </a:r>
            <a:r>
              <a:rPr lang="fi-FI" dirty="0"/>
              <a:t> </a:t>
            </a:r>
            <a:r>
              <a:rPr lang="fi-FI" dirty="0" err="1"/>
              <a:t>electrons</a:t>
            </a:r>
            <a:r>
              <a:rPr lang="fi-FI" dirty="0"/>
              <a:t> </a:t>
            </a:r>
            <a:r>
              <a:rPr lang="fi-FI" dirty="0" err="1"/>
              <a:t>or</a:t>
            </a:r>
            <a:r>
              <a:rPr lang="fi-FI" dirty="0"/>
              <a:t> </a:t>
            </a:r>
            <a:r>
              <a:rPr lang="fi-FI" dirty="0" err="1"/>
              <a:t>from</a:t>
            </a:r>
            <a:r>
              <a:rPr lang="fi-FI" dirty="0"/>
              <a:t> </a:t>
            </a:r>
            <a:r>
              <a:rPr lang="fi-FI" dirty="0" err="1"/>
              <a:t>ultrarelativistic</a:t>
            </a:r>
            <a:r>
              <a:rPr lang="fi-FI" dirty="0"/>
              <a:t> </a:t>
            </a:r>
            <a:r>
              <a:rPr lang="fi-FI" dirty="0" err="1"/>
              <a:t>protons</a:t>
            </a:r>
            <a:r>
              <a:rPr lang="fi-FI" dirty="0"/>
              <a:t> and </a:t>
            </a:r>
            <a:r>
              <a:rPr lang="fi-FI" dirty="0" err="1"/>
              <a:t>their</a:t>
            </a:r>
            <a:r>
              <a:rPr lang="fi-FI" dirty="0"/>
              <a:t> </a:t>
            </a:r>
            <a:r>
              <a:rPr lang="fi-FI" dirty="0" err="1"/>
              <a:t>secondary</a:t>
            </a:r>
            <a:r>
              <a:rPr lang="fi-FI" dirty="0"/>
              <a:t> </a:t>
            </a:r>
            <a:r>
              <a:rPr lang="fi-FI" dirty="0" err="1"/>
              <a:t>cascades</a:t>
            </a:r>
            <a:r>
              <a:rPr lang="fi-FI" dirty="0"/>
              <a:t>. </a:t>
            </a:r>
            <a:r>
              <a:rPr lang="fi-FI" dirty="0" err="1"/>
              <a:t>The</a:t>
            </a:r>
            <a:r>
              <a:rPr lang="fi-FI" dirty="0"/>
              <a:t> </a:t>
            </a:r>
            <a:r>
              <a:rPr lang="fi-FI" dirty="0" err="1"/>
              <a:t>first</a:t>
            </a:r>
            <a:r>
              <a:rPr lang="fi-FI" dirty="0"/>
              <a:t> case is </a:t>
            </a:r>
            <a:r>
              <a:rPr lang="fi-FI" dirty="0" err="1"/>
              <a:t>called</a:t>
            </a:r>
            <a:r>
              <a:rPr lang="fi-FI" dirty="0"/>
              <a:t> </a:t>
            </a:r>
            <a:r>
              <a:rPr lang="fi-FI" dirty="0" err="1"/>
              <a:t>the</a:t>
            </a:r>
            <a:r>
              <a:rPr lang="fi-FI" dirty="0"/>
              <a:t> </a:t>
            </a:r>
            <a:r>
              <a:rPr lang="fi-FI" dirty="0" err="1"/>
              <a:t>leptonic</a:t>
            </a:r>
            <a:r>
              <a:rPr lang="fi-FI" dirty="0"/>
              <a:t> </a:t>
            </a:r>
            <a:r>
              <a:rPr lang="fi-FI" dirty="0" err="1"/>
              <a:t>model</a:t>
            </a:r>
            <a:r>
              <a:rPr lang="fi-FI" dirty="0"/>
              <a:t> in </a:t>
            </a:r>
            <a:r>
              <a:rPr lang="fi-FI" dirty="0" err="1"/>
              <a:t>which</a:t>
            </a:r>
            <a:r>
              <a:rPr lang="fi-FI" dirty="0"/>
              <a:t> </a:t>
            </a:r>
            <a:r>
              <a:rPr lang="en-US" dirty="0"/>
              <a:t>the jet emission would be mainly from leptons</a:t>
            </a:r>
            <a:r>
              <a:rPr lang="fi-FI" dirty="0"/>
              <a:t>. </a:t>
            </a:r>
            <a:r>
              <a:rPr lang="fi-FI" dirty="0" err="1"/>
              <a:t>The</a:t>
            </a:r>
            <a:r>
              <a:rPr lang="fi-FI" dirty="0"/>
              <a:t> </a:t>
            </a:r>
            <a:r>
              <a:rPr lang="fi-FI" dirty="0" err="1"/>
              <a:t>second</a:t>
            </a:r>
            <a:r>
              <a:rPr lang="fi-FI" dirty="0"/>
              <a:t> case is </a:t>
            </a:r>
            <a:r>
              <a:rPr lang="fi-FI" dirty="0" err="1"/>
              <a:t>called</a:t>
            </a:r>
            <a:r>
              <a:rPr lang="fi-FI" dirty="0"/>
              <a:t> </a:t>
            </a:r>
            <a:r>
              <a:rPr lang="fi-FI" dirty="0" err="1"/>
              <a:t>the</a:t>
            </a:r>
            <a:r>
              <a:rPr lang="fi-FI" dirty="0"/>
              <a:t> </a:t>
            </a:r>
            <a:r>
              <a:rPr lang="fi-FI" dirty="0" err="1"/>
              <a:t>hadronic</a:t>
            </a:r>
            <a:r>
              <a:rPr lang="fi-FI" dirty="0"/>
              <a:t> </a:t>
            </a:r>
            <a:r>
              <a:rPr lang="fi-FI" dirty="0" err="1"/>
              <a:t>model</a:t>
            </a:r>
            <a:r>
              <a:rPr lang="fi-FI"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dirty="0" err="1"/>
              <a:t>Variability</a:t>
            </a:r>
            <a:r>
              <a:rPr lang="fi-FI" dirty="0"/>
              <a:t> </a:t>
            </a:r>
            <a:r>
              <a:rPr lang="fi-FI" dirty="0" err="1"/>
              <a:t>can</a:t>
            </a:r>
            <a:r>
              <a:rPr lang="fi-FI" dirty="0"/>
              <a:t> </a:t>
            </a:r>
            <a:r>
              <a:rPr lang="fi-FI" dirty="0" err="1"/>
              <a:t>occur</a:t>
            </a:r>
            <a:r>
              <a:rPr lang="fi-FI" dirty="0"/>
              <a:t> </a:t>
            </a:r>
            <a:r>
              <a:rPr lang="fi-FI" dirty="0" err="1"/>
              <a:t>from</a:t>
            </a:r>
            <a:r>
              <a:rPr lang="fi-FI" dirty="0"/>
              <a:t> </a:t>
            </a:r>
            <a:r>
              <a:rPr lang="fi-FI" dirty="0" err="1"/>
              <a:t>particle</a:t>
            </a:r>
            <a:r>
              <a:rPr lang="fi-FI" dirty="0"/>
              <a:t> </a:t>
            </a:r>
            <a:r>
              <a:rPr lang="fi-FI" dirty="0" err="1"/>
              <a:t>acceleration</a:t>
            </a:r>
            <a:r>
              <a:rPr lang="fi-FI" dirty="0"/>
              <a:t> in </a:t>
            </a:r>
            <a:r>
              <a:rPr lang="fi-FI" dirty="0" err="1"/>
              <a:t>the</a:t>
            </a:r>
            <a:r>
              <a:rPr lang="fi-FI" dirty="0"/>
              <a:t> jet, </a:t>
            </a:r>
            <a:r>
              <a:rPr lang="fi-FI" dirty="0" err="1"/>
              <a:t>where</a:t>
            </a:r>
            <a:r>
              <a:rPr lang="fi-FI" dirty="0"/>
              <a:t> for </a:t>
            </a:r>
            <a:r>
              <a:rPr lang="fi-FI" dirty="0" err="1"/>
              <a:t>example</a:t>
            </a:r>
            <a:r>
              <a:rPr lang="fi-FI" dirty="0"/>
              <a:t> </a:t>
            </a:r>
            <a:r>
              <a:rPr lang="fi-FI" dirty="0" err="1"/>
              <a:t>shocks</a:t>
            </a:r>
            <a:r>
              <a:rPr lang="fi-FI" dirty="0"/>
              <a:t> </a:t>
            </a:r>
            <a:r>
              <a:rPr lang="fi-FI" dirty="0" err="1"/>
              <a:t>or</a:t>
            </a:r>
            <a:r>
              <a:rPr lang="fi-FI" dirty="0"/>
              <a:t> </a:t>
            </a:r>
            <a:r>
              <a:rPr lang="fi-FI" dirty="0" err="1"/>
              <a:t>magnetic</a:t>
            </a:r>
            <a:r>
              <a:rPr lang="fi-FI" dirty="0"/>
              <a:t> </a:t>
            </a:r>
            <a:r>
              <a:rPr lang="fi-FI" dirty="0" err="1"/>
              <a:t>reconnection</a:t>
            </a:r>
            <a:r>
              <a:rPr lang="fi-FI" dirty="0"/>
              <a:t> </a:t>
            </a:r>
            <a:r>
              <a:rPr lang="fi-FI" dirty="0" err="1"/>
              <a:t>events</a:t>
            </a:r>
            <a:r>
              <a:rPr lang="fi-FI" dirty="0"/>
              <a:t> </a:t>
            </a:r>
            <a:r>
              <a:rPr lang="fi-FI" dirty="0" err="1"/>
              <a:t>can</a:t>
            </a:r>
            <a:r>
              <a:rPr lang="fi-FI" dirty="0"/>
              <a:t> </a:t>
            </a:r>
            <a:r>
              <a:rPr lang="fi-FI" dirty="0" err="1"/>
              <a:t>accelerate</a:t>
            </a:r>
            <a:r>
              <a:rPr lang="fi-FI" dirty="0"/>
              <a:t> </a:t>
            </a:r>
            <a:r>
              <a:rPr lang="fi-FI" dirty="0" err="1"/>
              <a:t>the</a:t>
            </a:r>
            <a:r>
              <a:rPr lang="fi-FI" dirty="0"/>
              <a:t> </a:t>
            </a:r>
            <a:r>
              <a:rPr lang="fi-FI" dirty="0" err="1"/>
              <a:t>particles</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-VHE emission and </a:t>
            </a:r>
            <a:r>
              <a:rPr lang="fi-FI" dirty="0" err="1"/>
              <a:t>variability</a:t>
            </a:r>
            <a:r>
              <a:rPr lang="fi-FI" dirty="0"/>
              <a:t> </a:t>
            </a:r>
            <a:r>
              <a:rPr lang="fi-FI" dirty="0" err="1"/>
              <a:t>has</a:t>
            </a:r>
            <a:r>
              <a:rPr lang="fi-FI" dirty="0"/>
              <a:t> </a:t>
            </a:r>
            <a:r>
              <a:rPr lang="fi-FI" dirty="0" err="1"/>
              <a:t>been</a:t>
            </a:r>
            <a:r>
              <a:rPr lang="fi-FI" dirty="0"/>
              <a:t> </a:t>
            </a:r>
            <a:r>
              <a:rPr lang="fi-FI" dirty="0" err="1"/>
              <a:t>detected</a:t>
            </a:r>
            <a:r>
              <a:rPr lang="fi-FI" dirty="0"/>
              <a:t> </a:t>
            </a:r>
            <a:r>
              <a:rPr lang="fi-FI" dirty="0" err="1"/>
              <a:t>from</a:t>
            </a:r>
            <a:r>
              <a:rPr lang="fi-FI" dirty="0"/>
              <a:t> </a:t>
            </a:r>
            <a:r>
              <a:rPr lang="fi-FI" dirty="0" err="1"/>
              <a:t>all</a:t>
            </a:r>
            <a:r>
              <a:rPr lang="fi-FI" dirty="0"/>
              <a:t> </a:t>
            </a:r>
            <a:r>
              <a:rPr lang="fi-FI" dirty="0" err="1"/>
              <a:t>blazars</a:t>
            </a:r>
            <a:r>
              <a:rPr lang="fi-FI" dirty="0"/>
              <a:t> </a:t>
            </a:r>
            <a:r>
              <a:rPr lang="fi-FI" dirty="0" err="1"/>
              <a:t>classes</a:t>
            </a:r>
            <a:r>
              <a:rPr lang="fi-FI" dirty="0"/>
              <a:t> and in </a:t>
            </a:r>
            <a:r>
              <a:rPr lang="fi-FI" dirty="0" err="1"/>
              <a:t>this</a:t>
            </a:r>
            <a:r>
              <a:rPr lang="fi-FI" dirty="0"/>
              <a:t> </a:t>
            </a:r>
            <a:r>
              <a:rPr lang="fi-FI" dirty="0" err="1"/>
              <a:t>study</a:t>
            </a:r>
            <a:r>
              <a:rPr lang="fi-FI" dirty="0"/>
              <a:t> </a:t>
            </a:r>
            <a:r>
              <a:rPr lang="fi-FI" dirty="0" err="1"/>
              <a:t>we</a:t>
            </a:r>
            <a:r>
              <a:rPr lang="fi-FI" dirty="0"/>
              <a:t> </a:t>
            </a:r>
            <a:r>
              <a:rPr lang="fi-FI" dirty="0" err="1"/>
              <a:t>wanted</a:t>
            </a:r>
            <a:r>
              <a:rPr lang="fi-FI" dirty="0"/>
              <a:t> to </a:t>
            </a:r>
            <a:r>
              <a:rPr lang="fi-FI" dirty="0" err="1"/>
              <a:t>also</a:t>
            </a:r>
            <a:r>
              <a:rPr lang="fi-FI" dirty="0"/>
              <a:t> </a:t>
            </a:r>
            <a:r>
              <a:rPr lang="fi-FI" dirty="0" err="1"/>
              <a:t>investigate</a:t>
            </a:r>
            <a:r>
              <a:rPr lang="fi-FI" dirty="0"/>
              <a:t> </a:t>
            </a:r>
            <a:r>
              <a:rPr lang="fi-FI" dirty="0" err="1"/>
              <a:t>the</a:t>
            </a:r>
            <a:r>
              <a:rPr lang="fi-FI" dirty="0"/>
              <a:t> </a:t>
            </a:r>
            <a:r>
              <a:rPr lang="fi-FI" dirty="0" err="1"/>
              <a:t>connection</a:t>
            </a:r>
            <a:r>
              <a:rPr lang="fi-FI" dirty="0"/>
              <a:t> of </a:t>
            </a:r>
            <a:r>
              <a:rPr lang="fi-FI" dirty="0" err="1"/>
              <a:t>these</a:t>
            </a:r>
            <a:r>
              <a:rPr lang="fi-FI" dirty="0"/>
              <a:t> </a:t>
            </a:r>
            <a:r>
              <a:rPr lang="fi-FI" dirty="0" err="1"/>
              <a:t>classes</a:t>
            </a:r>
            <a:r>
              <a:rPr lang="fi-FI" dirty="0"/>
              <a:t> to </a:t>
            </a:r>
            <a:r>
              <a:rPr lang="fi-FI" dirty="0" err="1"/>
              <a:t>the</a:t>
            </a:r>
            <a:r>
              <a:rPr lang="fi-FI" dirty="0"/>
              <a:t> </a:t>
            </a:r>
            <a:r>
              <a:rPr lang="fi-FI" dirty="0" err="1"/>
              <a:t>variability</a:t>
            </a:r>
            <a:endParaRPr lang="fi-FI" dirty="0"/>
          </a:p>
          <a:p>
            <a:endParaRPr lang="fi-FI" dirty="0"/>
          </a:p>
        </p:txBody>
      </p:sp>
      <p:sp>
        <p:nvSpPr>
          <p:cNvPr id="4" name="Dian numeron paikkamerkki 3"/>
          <p:cNvSpPr>
            <a:spLocks noGrp="1"/>
          </p:cNvSpPr>
          <p:nvPr>
            <p:ph type="sldNum" sz="quarter" idx="5"/>
          </p:nvPr>
        </p:nvSpPr>
        <p:spPr/>
        <p:txBody>
          <a:bodyPr/>
          <a:lstStyle/>
          <a:p>
            <a:fld id="{52B42FDD-765B-4EE7-A13A-0E3D32860079}" type="slidenum">
              <a:rPr lang="fi-FI" smtClean="0"/>
              <a:t>2</a:t>
            </a:fld>
            <a:endParaRPr lang="fi-FI"/>
          </a:p>
        </p:txBody>
      </p:sp>
    </p:spTree>
    <p:extLst>
      <p:ext uri="{BB962C8B-B14F-4D97-AF65-F5344CB8AC3E}">
        <p14:creationId xmlns:p14="http://schemas.microsoft.com/office/powerpoint/2010/main" val="2782250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-VHE gamma </a:t>
            </a:r>
            <a:r>
              <a:rPr lang="fi-FI" dirty="0" err="1"/>
              <a:t>rays</a:t>
            </a:r>
            <a:r>
              <a:rPr lang="fi-FI" dirty="0"/>
              <a:t> </a:t>
            </a:r>
            <a:r>
              <a:rPr lang="fi-FI" dirty="0" err="1"/>
              <a:t>can</a:t>
            </a:r>
            <a:r>
              <a:rPr lang="fi-FI" dirty="0"/>
              <a:t> </a:t>
            </a:r>
            <a:r>
              <a:rPr lang="fi-FI" dirty="0" err="1"/>
              <a:t>be</a:t>
            </a:r>
            <a:r>
              <a:rPr lang="fi-FI" dirty="0"/>
              <a:t> </a:t>
            </a:r>
            <a:r>
              <a:rPr lang="fi-FI" dirty="0" err="1"/>
              <a:t>detected</a:t>
            </a:r>
            <a:r>
              <a:rPr lang="fi-FI" dirty="0"/>
              <a:t> </a:t>
            </a:r>
            <a:r>
              <a:rPr lang="fi-FI" dirty="0" err="1"/>
              <a:t>with</a:t>
            </a:r>
            <a:r>
              <a:rPr lang="fi-FI" dirty="0"/>
              <a:t> </a:t>
            </a:r>
            <a:r>
              <a:rPr lang="fi-FI" dirty="0" err="1"/>
              <a:t>ground-based</a:t>
            </a:r>
            <a:r>
              <a:rPr lang="fi-FI" dirty="0"/>
              <a:t> </a:t>
            </a:r>
            <a:r>
              <a:rPr lang="fi-FI" dirty="0" err="1"/>
              <a:t>telescopes</a:t>
            </a:r>
            <a:r>
              <a:rPr lang="fi-FI" dirty="0"/>
              <a:t> (</a:t>
            </a:r>
            <a:r>
              <a:rPr lang="fi-FI" dirty="0" err="1"/>
              <a:t>IACTs</a:t>
            </a:r>
            <a:r>
              <a:rPr lang="fi-FI" dirty="0"/>
              <a:t>), </a:t>
            </a:r>
            <a:r>
              <a:rPr lang="fi-FI" dirty="0" err="1"/>
              <a:t>the</a:t>
            </a:r>
            <a:r>
              <a:rPr lang="fi-FI" dirty="0"/>
              <a:t> </a:t>
            </a:r>
            <a:r>
              <a:rPr lang="fi-FI" dirty="0" err="1"/>
              <a:t>process</a:t>
            </a:r>
            <a:r>
              <a:rPr lang="fi-FI" dirty="0"/>
              <a:t> is </a:t>
            </a:r>
            <a:r>
              <a:rPr lang="fi-FI" dirty="0" err="1"/>
              <a:t>shown</a:t>
            </a:r>
            <a:r>
              <a:rPr lang="fi-FI" dirty="0"/>
              <a:t> in </a:t>
            </a:r>
            <a:r>
              <a:rPr lang="fi-FI" dirty="0" err="1"/>
              <a:t>the</a:t>
            </a:r>
            <a:r>
              <a:rPr lang="fi-FI" dirty="0"/>
              <a:t> image</a:t>
            </a:r>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dirty="0" err="1"/>
              <a:t>When</a:t>
            </a:r>
            <a:r>
              <a:rPr lang="fi-FI" dirty="0"/>
              <a:t> gamma </a:t>
            </a:r>
            <a:r>
              <a:rPr lang="fi-FI" dirty="0" err="1"/>
              <a:t>rays</a:t>
            </a:r>
            <a:r>
              <a:rPr lang="fi-FI" dirty="0"/>
              <a:t> </a:t>
            </a:r>
            <a:r>
              <a:rPr lang="fi-FI" dirty="0" err="1"/>
              <a:t>interact</a:t>
            </a:r>
            <a:r>
              <a:rPr lang="fi-FI" dirty="0"/>
              <a:t> </a:t>
            </a:r>
            <a:r>
              <a:rPr lang="fi-FI" dirty="0" err="1"/>
              <a:t>with</a:t>
            </a:r>
            <a:r>
              <a:rPr lang="fi-FI" dirty="0"/>
              <a:t> </a:t>
            </a:r>
            <a:r>
              <a:rPr lang="fi-FI" dirty="0" err="1"/>
              <a:t>our</a:t>
            </a:r>
            <a:r>
              <a:rPr lang="fi-FI" dirty="0"/>
              <a:t> </a:t>
            </a:r>
            <a:r>
              <a:rPr lang="fi-FI" dirty="0" err="1"/>
              <a:t>atmosphere</a:t>
            </a:r>
            <a:r>
              <a:rPr lang="fi-FI" dirty="0"/>
              <a:t> </a:t>
            </a:r>
            <a:r>
              <a:rPr lang="fi-FI" dirty="0" err="1"/>
              <a:t>they</a:t>
            </a:r>
            <a:r>
              <a:rPr lang="fi-FI" dirty="0"/>
              <a:t> </a:t>
            </a:r>
            <a:r>
              <a:rPr lang="fi-FI" dirty="0" err="1"/>
              <a:t>produce</a:t>
            </a:r>
            <a:r>
              <a:rPr lang="fi-FI" dirty="0"/>
              <a:t> </a:t>
            </a:r>
            <a:r>
              <a:rPr lang="fi-FI" dirty="0" err="1"/>
              <a:t>relativistic</a:t>
            </a:r>
            <a:r>
              <a:rPr lang="fi-FI" dirty="0"/>
              <a:t> </a:t>
            </a:r>
            <a:r>
              <a:rPr lang="fi-FI" dirty="0" err="1"/>
              <a:t>cascades</a:t>
            </a:r>
            <a:r>
              <a:rPr lang="fi-FI" dirty="0"/>
              <a:t> of </a:t>
            </a:r>
            <a:r>
              <a:rPr lang="fi-FI" dirty="0" err="1"/>
              <a:t>particles</a:t>
            </a:r>
            <a:r>
              <a:rPr lang="fi-FI" dirty="0"/>
              <a:t>. In </a:t>
            </a:r>
            <a:r>
              <a:rPr lang="fi-FI" dirty="0" err="1"/>
              <a:t>more</a:t>
            </a:r>
            <a:r>
              <a:rPr lang="fi-FI" dirty="0"/>
              <a:t> </a:t>
            </a:r>
            <a:r>
              <a:rPr lang="fi-FI" dirty="0" err="1"/>
              <a:t>detail</a:t>
            </a:r>
            <a:r>
              <a:rPr lang="fi-FI" dirty="0"/>
              <a:t> </a:t>
            </a:r>
            <a:r>
              <a:rPr lang="fi-FI" dirty="0" err="1"/>
              <a:t>the</a:t>
            </a:r>
            <a:r>
              <a:rPr lang="fi-FI" dirty="0"/>
              <a:t> gamma </a:t>
            </a:r>
            <a:r>
              <a:rPr lang="fi-FI" dirty="0" err="1"/>
              <a:t>fotons</a:t>
            </a:r>
            <a:r>
              <a:rPr lang="fi-FI" dirty="0"/>
              <a:t> </a:t>
            </a:r>
            <a:r>
              <a:rPr lang="fi-FI" dirty="0" err="1"/>
              <a:t>produce</a:t>
            </a:r>
            <a:r>
              <a:rPr lang="fi-FI" dirty="0"/>
              <a:t> </a:t>
            </a:r>
            <a:r>
              <a:rPr lang="fi-FI" dirty="0" err="1"/>
              <a:t>electron-positron</a:t>
            </a:r>
            <a:r>
              <a:rPr lang="fi-FI" dirty="0"/>
              <a:t> </a:t>
            </a:r>
            <a:r>
              <a:rPr lang="fi-FI" dirty="0" err="1"/>
              <a:t>pairs</a:t>
            </a:r>
            <a:r>
              <a:rPr lang="fi-FI" dirty="0"/>
              <a:t> </a:t>
            </a:r>
            <a:r>
              <a:rPr lang="fi-FI" dirty="0" err="1"/>
              <a:t>when</a:t>
            </a:r>
            <a:r>
              <a:rPr lang="fi-FI" dirty="0"/>
              <a:t> </a:t>
            </a:r>
            <a:r>
              <a:rPr lang="fi-FI" dirty="0" err="1"/>
              <a:t>interacting</a:t>
            </a:r>
            <a:r>
              <a:rPr lang="fi-FI" dirty="0"/>
              <a:t> </a:t>
            </a:r>
            <a:r>
              <a:rPr lang="fi-FI" dirty="0" err="1"/>
              <a:t>with</a:t>
            </a:r>
            <a:r>
              <a:rPr lang="fi-FI" dirty="0"/>
              <a:t> </a:t>
            </a:r>
            <a:r>
              <a:rPr lang="fi-FI" dirty="0" err="1"/>
              <a:t>the</a:t>
            </a:r>
            <a:r>
              <a:rPr lang="fi-FI" dirty="0"/>
              <a:t> </a:t>
            </a:r>
            <a:r>
              <a:rPr lang="fi-FI" dirty="0" err="1"/>
              <a:t>nucleus</a:t>
            </a:r>
            <a:r>
              <a:rPr lang="fi-FI" dirty="0"/>
              <a:t> of a </a:t>
            </a:r>
            <a:r>
              <a:rPr lang="fi-FI" dirty="0" err="1"/>
              <a:t>molecule</a:t>
            </a:r>
            <a:r>
              <a:rPr lang="fi-FI" dirty="0"/>
              <a:t> in </a:t>
            </a:r>
            <a:r>
              <a:rPr lang="fi-FI" dirty="0" err="1"/>
              <a:t>the</a:t>
            </a:r>
            <a:r>
              <a:rPr lang="fi-FI" dirty="0"/>
              <a:t> </a:t>
            </a:r>
            <a:r>
              <a:rPr lang="fi-FI" dirty="0" err="1"/>
              <a:t>atmosphere</a:t>
            </a:r>
            <a:r>
              <a:rPr lang="fi-FI" dirty="0"/>
              <a:t>. </a:t>
            </a:r>
            <a:r>
              <a:rPr lang="fi-FI" dirty="0" err="1"/>
              <a:t>The</a:t>
            </a:r>
            <a:r>
              <a:rPr lang="fi-FI" dirty="0"/>
              <a:t> </a:t>
            </a:r>
            <a:r>
              <a:rPr lang="fi-FI" dirty="0" err="1"/>
              <a:t>particles</a:t>
            </a:r>
            <a:r>
              <a:rPr lang="fi-FI" dirty="0"/>
              <a:t> </a:t>
            </a:r>
            <a:r>
              <a:rPr lang="fi-FI" dirty="0" err="1"/>
              <a:t>can</a:t>
            </a:r>
            <a:r>
              <a:rPr lang="fi-FI" dirty="0"/>
              <a:t> </a:t>
            </a:r>
            <a:r>
              <a:rPr lang="fi-FI" dirty="0" err="1"/>
              <a:t>travel</a:t>
            </a:r>
            <a:r>
              <a:rPr lang="fi-FI" dirty="0"/>
              <a:t> </a:t>
            </a:r>
            <a:r>
              <a:rPr lang="fi-FI" dirty="0" err="1"/>
              <a:t>faster</a:t>
            </a:r>
            <a:r>
              <a:rPr lang="fi-FI" dirty="0"/>
              <a:t> </a:t>
            </a:r>
            <a:r>
              <a:rPr lang="fi-FI" dirty="0" err="1"/>
              <a:t>than</a:t>
            </a:r>
            <a:r>
              <a:rPr lang="fi-FI" dirty="0"/>
              <a:t> </a:t>
            </a:r>
            <a:r>
              <a:rPr lang="fi-FI" dirty="0" err="1"/>
              <a:t>light</a:t>
            </a:r>
            <a:r>
              <a:rPr lang="fi-FI" dirty="0"/>
              <a:t> in air and </a:t>
            </a:r>
            <a:r>
              <a:rPr lang="fi-FI" dirty="0" err="1"/>
              <a:t>then</a:t>
            </a:r>
            <a:r>
              <a:rPr lang="fi-FI" dirty="0"/>
              <a:t> </a:t>
            </a:r>
            <a:r>
              <a:rPr lang="fi-FI" dirty="0" err="1"/>
              <a:t>creating</a:t>
            </a:r>
            <a:r>
              <a:rPr lang="fi-FI" dirty="0"/>
              <a:t> </a:t>
            </a:r>
            <a:r>
              <a:rPr lang="fi-FI" dirty="0" err="1"/>
              <a:t>blue</a:t>
            </a:r>
            <a:r>
              <a:rPr lang="fi-FI" dirty="0"/>
              <a:t> </a:t>
            </a:r>
            <a:r>
              <a:rPr lang="fi-FI" dirty="0" err="1"/>
              <a:t>flashes</a:t>
            </a:r>
            <a:r>
              <a:rPr lang="fi-FI" dirty="0"/>
              <a:t> of </a:t>
            </a:r>
            <a:r>
              <a:rPr lang="fi-FI" dirty="0" err="1"/>
              <a:t>Cherenkov</a:t>
            </a:r>
            <a:r>
              <a:rPr lang="fi-FI" dirty="0"/>
              <a:t> </a:t>
            </a:r>
            <a:r>
              <a:rPr lang="fi-FI" dirty="0" err="1"/>
              <a:t>radiation</a:t>
            </a:r>
            <a:r>
              <a:rPr lang="fi-FI" dirty="0"/>
              <a:t>. </a:t>
            </a:r>
            <a:r>
              <a:rPr lang="fi-FI" dirty="0" err="1"/>
              <a:t>These</a:t>
            </a:r>
            <a:r>
              <a:rPr lang="fi-FI" dirty="0"/>
              <a:t> </a:t>
            </a:r>
            <a:r>
              <a:rPr lang="fi-FI" dirty="0" err="1"/>
              <a:t>flashes</a:t>
            </a:r>
            <a:r>
              <a:rPr lang="fi-FI" dirty="0"/>
              <a:t> </a:t>
            </a:r>
            <a:r>
              <a:rPr lang="fi-FI" dirty="0" err="1"/>
              <a:t>last</a:t>
            </a:r>
            <a:r>
              <a:rPr lang="fi-FI" dirty="0"/>
              <a:t> </a:t>
            </a:r>
            <a:r>
              <a:rPr lang="fi-FI" dirty="0" err="1"/>
              <a:t>only</a:t>
            </a:r>
            <a:r>
              <a:rPr lang="fi-FI" dirty="0"/>
              <a:t> for a </a:t>
            </a:r>
            <a:r>
              <a:rPr lang="fi-FI" dirty="0" err="1"/>
              <a:t>few</a:t>
            </a:r>
            <a:r>
              <a:rPr lang="fi-FI" dirty="0"/>
              <a:t> </a:t>
            </a:r>
            <a:r>
              <a:rPr lang="fi-FI" dirty="0" err="1"/>
              <a:t>nanoseconds</a:t>
            </a:r>
            <a:r>
              <a:rPr lang="fi-FI" dirty="0"/>
              <a:t> </a:t>
            </a:r>
            <a:r>
              <a:rPr lang="fi-FI" dirty="0" err="1"/>
              <a:t>but</a:t>
            </a:r>
            <a:r>
              <a:rPr lang="fi-FI" dirty="0"/>
              <a:t> </a:t>
            </a:r>
            <a:r>
              <a:rPr lang="fi-FI" dirty="0" err="1"/>
              <a:t>they</a:t>
            </a:r>
            <a:r>
              <a:rPr lang="fi-FI" dirty="0"/>
              <a:t> </a:t>
            </a:r>
            <a:r>
              <a:rPr lang="fi-FI" dirty="0" err="1"/>
              <a:t>can</a:t>
            </a:r>
            <a:r>
              <a:rPr lang="fi-FI" dirty="0"/>
              <a:t> </a:t>
            </a:r>
            <a:r>
              <a:rPr lang="fi-FI" dirty="0" err="1"/>
              <a:t>be</a:t>
            </a:r>
            <a:r>
              <a:rPr lang="fi-FI" dirty="0"/>
              <a:t> </a:t>
            </a:r>
            <a:r>
              <a:rPr lang="fi-FI" dirty="0" err="1"/>
              <a:t>imaged</a:t>
            </a:r>
            <a:r>
              <a:rPr lang="fi-FI" dirty="0"/>
              <a:t> </a:t>
            </a:r>
            <a:r>
              <a:rPr lang="fi-FI" dirty="0" err="1"/>
              <a:t>with</a:t>
            </a:r>
            <a:r>
              <a:rPr lang="fi-FI" dirty="0"/>
              <a:t> </a:t>
            </a:r>
            <a:r>
              <a:rPr lang="fi-FI" dirty="0" err="1"/>
              <a:t>the</a:t>
            </a:r>
            <a:r>
              <a:rPr lang="fi-FI" dirty="0"/>
              <a:t> </a:t>
            </a:r>
            <a:r>
              <a:rPr lang="fi-FI" dirty="0" err="1"/>
              <a:t>telescopes</a:t>
            </a:r>
            <a:r>
              <a:rPr lang="fi-FI" dirty="0"/>
              <a:t> </a:t>
            </a:r>
            <a:r>
              <a:rPr lang="fi-FI" dirty="0" err="1"/>
              <a:t>with</a:t>
            </a:r>
            <a:r>
              <a:rPr lang="fi-FI" dirty="0"/>
              <a:t> </a:t>
            </a:r>
            <a:r>
              <a:rPr lang="fi-FI" dirty="0" err="1"/>
              <a:t>their</a:t>
            </a:r>
            <a:r>
              <a:rPr lang="fi-FI" dirty="0"/>
              <a:t> </a:t>
            </a:r>
            <a:r>
              <a:rPr lang="fi-FI" dirty="0" err="1"/>
              <a:t>sensitive</a:t>
            </a:r>
            <a:r>
              <a:rPr lang="fi-FI" dirty="0"/>
              <a:t> </a:t>
            </a:r>
            <a:r>
              <a:rPr lang="fi-FI" dirty="0" err="1"/>
              <a:t>light</a:t>
            </a:r>
            <a:r>
              <a:rPr lang="fi-FI" dirty="0"/>
              <a:t> </a:t>
            </a:r>
            <a:r>
              <a:rPr lang="fi-FI" dirty="0" err="1"/>
              <a:t>sensors</a:t>
            </a:r>
            <a:r>
              <a:rPr lang="fi-FI"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dirty="0" err="1"/>
              <a:t>Nowadays</a:t>
            </a:r>
            <a:r>
              <a:rPr lang="fi-FI" dirty="0"/>
              <a:t> </a:t>
            </a:r>
            <a:r>
              <a:rPr lang="fi-FI" dirty="0" err="1"/>
              <a:t>most</a:t>
            </a:r>
            <a:r>
              <a:rPr lang="fi-FI" dirty="0"/>
              <a:t> of </a:t>
            </a:r>
            <a:r>
              <a:rPr lang="fi-FI" dirty="0" err="1"/>
              <a:t>these</a:t>
            </a:r>
            <a:r>
              <a:rPr lang="fi-FI" dirty="0"/>
              <a:t> </a:t>
            </a:r>
            <a:r>
              <a:rPr lang="fi-FI" dirty="0" err="1"/>
              <a:t>observations</a:t>
            </a:r>
            <a:r>
              <a:rPr lang="fi-FI" dirty="0"/>
              <a:t> </a:t>
            </a:r>
            <a:r>
              <a:rPr lang="fi-FI" dirty="0" err="1"/>
              <a:t>are</a:t>
            </a:r>
            <a:r>
              <a:rPr lang="fi-FI" dirty="0"/>
              <a:t> </a:t>
            </a:r>
            <a:r>
              <a:rPr lang="fi-FI" dirty="0" err="1"/>
              <a:t>done</a:t>
            </a:r>
            <a:r>
              <a:rPr lang="fi-FI" dirty="0"/>
              <a:t> </a:t>
            </a:r>
            <a:r>
              <a:rPr lang="fi-FI" dirty="0" err="1"/>
              <a:t>with</a:t>
            </a:r>
            <a:r>
              <a:rPr lang="fi-FI" dirty="0"/>
              <a:t> </a:t>
            </a:r>
            <a:r>
              <a:rPr lang="fi-FI" dirty="0" err="1"/>
              <a:t>the</a:t>
            </a:r>
            <a:r>
              <a:rPr lang="fi-FI" dirty="0"/>
              <a:t> MAGIC, HESS and VERITAS </a:t>
            </a:r>
            <a:r>
              <a:rPr lang="fi-FI" dirty="0" err="1"/>
              <a:t>telescopes</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b="0" dirty="0"/>
              <a:t>Data</a:t>
            </a:r>
            <a:r>
              <a:rPr lang="fi-FI" dirty="0"/>
              <a:t> </a:t>
            </a:r>
            <a:r>
              <a:rPr lang="fi-FI" dirty="0" err="1"/>
              <a:t>was</a:t>
            </a:r>
            <a:r>
              <a:rPr lang="fi-FI" dirty="0"/>
              <a:t> </a:t>
            </a:r>
            <a:r>
              <a:rPr lang="fi-FI" dirty="0" err="1"/>
              <a:t>collected</a:t>
            </a:r>
            <a:r>
              <a:rPr lang="fi-FI" dirty="0"/>
              <a:t> </a:t>
            </a:r>
            <a:r>
              <a:rPr lang="fi-FI" dirty="0" err="1"/>
              <a:t>primarily</a:t>
            </a:r>
            <a:r>
              <a:rPr lang="fi-FI" dirty="0"/>
              <a:t> </a:t>
            </a:r>
            <a:r>
              <a:rPr lang="fi-FI" dirty="0" err="1"/>
              <a:t>using</a:t>
            </a:r>
            <a:r>
              <a:rPr lang="fi-FI" dirty="0"/>
              <a:t> </a:t>
            </a:r>
            <a:r>
              <a:rPr lang="fi-FI" dirty="0" err="1"/>
              <a:t>TeVCat</a:t>
            </a:r>
            <a:r>
              <a:rPr lang="fi-FI" dirty="0"/>
              <a:t>, an </a:t>
            </a:r>
            <a:r>
              <a:rPr lang="fi-FI" dirty="0" err="1"/>
              <a:t>online</a:t>
            </a:r>
            <a:r>
              <a:rPr lang="fi-FI" dirty="0"/>
              <a:t> </a:t>
            </a:r>
            <a:r>
              <a:rPr lang="fi-FI" dirty="0" err="1"/>
              <a:t>catalog</a:t>
            </a:r>
            <a:r>
              <a:rPr lang="fi-FI" dirty="0"/>
              <a:t> for </a:t>
            </a:r>
            <a:r>
              <a:rPr lang="fi-FI" dirty="0" err="1"/>
              <a:t>astronomical</a:t>
            </a:r>
            <a:r>
              <a:rPr lang="fi-FI" dirty="0"/>
              <a:t> </a:t>
            </a:r>
            <a:r>
              <a:rPr lang="fi-FI" dirty="0" err="1"/>
              <a:t>sources</a:t>
            </a:r>
            <a:r>
              <a:rPr lang="fi-FI" dirty="0"/>
              <a:t> </a:t>
            </a:r>
            <a:r>
              <a:rPr lang="fi-FI" dirty="0" err="1"/>
              <a:t>emitting</a:t>
            </a:r>
            <a:r>
              <a:rPr lang="fi-FI" dirty="0"/>
              <a:t> VHE </a:t>
            </a:r>
            <a:r>
              <a:rPr lang="fi-FI" dirty="0" err="1"/>
              <a:t>radiation</a:t>
            </a:r>
            <a:r>
              <a:rPr lang="fi-FI" dirty="0"/>
              <a:t>, as </a:t>
            </a:r>
            <a:r>
              <a:rPr lang="fi-FI" dirty="0" err="1"/>
              <a:t>the</a:t>
            </a:r>
            <a:r>
              <a:rPr lang="fi-FI" dirty="0"/>
              <a:t> </a:t>
            </a:r>
            <a:r>
              <a:rPr lang="fi-FI" dirty="0" err="1"/>
              <a:t>source</a:t>
            </a:r>
            <a:r>
              <a:rPr lang="fi-FI" dirty="0"/>
              <a:t> to </a:t>
            </a:r>
            <a:r>
              <a:rPr lang="fi-FI" dirty="0" err="1"/>
              <a:t>find</a:t>
            </a:r>
            <a:r>
              <a:rPr lang="fi-FI" dirty="0"/>
              <a:t> </a:t>
            </a:r>
            <a:r>
              <a:rPr lang="fi-FI" dirty="0" err="1"/>
              <a:t>all</a:t>
            </a:r>
            <a:r>
              <a:rPr lang="fi-FI" dirty="0"/>
              <a:t> </a:t>
            </a:r>
            <a:r>
              <a:rPr lang="fi-FI" dirty="0" err="1"/>
              <a:t>the</a:t>
            </a:r>
            <a:r>
              <a:rPr lang="fi-FI" dirty="0"/>
              <a:t> VHE </a:t>
            </a:r>
            <a:r>
              <a:rPr lang="fi-FI" dirty="0" err="1"/>
              <a:t>related</a:t>
            </a:r>
            <a:r>
              <a:rPr lang="fi-FI" dirty="0"/>
              <a:t> </a:t>
            </a:r>
            <a:r>
              <a:rPr lang="fi-FI" dirty="0" err="1"/>
              <a:t>literature</a:t>
            </a:r>
            <a:r>
              <a:rPr lang="fi-FI" dirty="0"/>
              <a:t> to </a:t>
            </a:r>
            <a:r>
              <a:rPr lang="fi-FI" dirty="0" err="1"/>
              <a:t>each</a:t>
            </a:r>
            <a:r>
              <a:rPr lang="fi-FI" dirty="0"/>
              <a:t> </a:t>
            </a:r>
            <a:r>
              <a:rPr lang="fi-FI" dirty="0" err="1"/>
              <a:t>source</a:t>
            </a:r>
            <a:r>
              <a:rPr lang="fi-FI"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dirty="0" err="1"/>
              <a:t>All</a:t>
            </a:r>
            <a:r>
              <a:rPr lang="fi-FI" dirty="0"/>
              <a:t> </a:t>
            </a:r>
            <a:r>
              <a:rPr lang="fi-FI" dirty="0" err="1"/>
              <a:t>the</a:t>
            </a:r>
            <a:r>
              <a:rPr lang="fi-FI" dirty="0"/>
              <a:t> </a:t>
            </a:r>
            <a:r>
              <a:rPr lang="fi-FI" dirty="0" err="1"/>
              <a:t>available</a:t>
            </a:r>
            <a:r>
              <a:rPr lang="fi-FI" dirty="0"/>
              <a:t> VHE </a:t>
            </a:r>
            <a:r>
              <a:rPr lang="fi-FI" dirty="0" err="1"/>
              <a:t>light</a:t>
            </a:r>
            <a:r>
              <a:rPr lang="fi-FI" dirty="0"/>
              <a:t> </a:t>
            </a:r>
            <a:r>
              <a:rPr lang="fi-FI" dirty="0" err="1"/>
              <a:t>curve</a:t>
            </a:r>
            <a:r>
              <a:rPr lang="fi-FI" dirty="0"/>
              <a:t> data of </a:t>
            </a:r>
            <a:r>
              <a:rPr lang="fi-FI" dirty="0" err="1"/>
              <a:t>the</a:t>
            </a:r>
            <a:r>
              <a:rPr lang="fi-FI" dirty="0"/>
              <a:t> </a:t>
            </a:r>
            <a:r>
              <a:rPr lang="fi-FI" dirty="0" err="1"/>
              <a:t>sources</a:t>
            </a:r>
            <a:r>
              <a:rPr lang="fi-FI" dirty="0"/>
              <a:t> </a:t>
            </a:r>
            <a:r>
              <a:rPr lang="fi-FI" dirty="0" err="1"/>
              <a:t>was</a:t>
            </a:r>
            <a:r>
              <a:rPr lang="fi-FI" dirty="0"/>
              <a:t> </a:t>
            </a:r>
            <a:r>
              <a:rPr lang="fi-FI" dirty="0" err="1"/>
              <a:t>collected</a:t>
            </a:r>
            <a:r>
              <a:rPr lang="fi-FI" dirty="0"/>
              <a:t>, </a:t>
            </a:r>
            <a:r>
              <a:rPr lang="fi-FI" dirty="0" err="1"/>
              <a:t>we</a:t>
            </a:r>
            <a:r>
              <a:rPr lang="fi-FI" dirty="0"/>
              <a:t> </a:t>
            </a:r>
            <a:r>
              <a:rPr lang="fi-FI" dirty="0" err="1"/>
              <a:t>took</a:t>
            </a:r>
            <a:r>
              <a:rPr lang="fi-FI" dirty="0"/>
              <a:t> </a:t>
            </a:r>
            <a:r>
              <a:rPr lang="fi-FI" dirty="0" err="1"/>
              <a:t>both</a:t>
            </a:r>
            <a:r>
              <a:rPr lang="fi-FI" dirty="0"/>
              <a:t> BL </a:t>
            </a:r>
            <a:r>
              <a:rPr lang="fi-FI" dirty="0" err="1"/>
              <a:t>Lacs</a:t>
            </a:r>
            <a:r>
              <a:rPr lang="fi-FI" dirty="0"/>
              <a:t> and </a:t>
            </a:r>
            <a:r>
              <a:rPr lang="fi-FI" dirty="0" err="1"/>
              <a:t>FSRQs</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dirty="0" err="1"/>
              <a:t>Most</a:t>
            </a:r>
            <a:r>
              <a:rPr lang="fi-FI" dirty="0"/>
              <a:t> of </a:t>
            </a:r>
            <a:r>
              <a:rPr lang="fi-FI" dirty="0" err="1"/>
              <a:t>the</a:t>
            </a:r>
            <a:r>
              <a:rPr lang="fi-FI" dirty="0"/>
              <a:t> data is </a:t>
            </a:r>
            <a:r>
              <a:rPr lang="fi-FI" dirty="0" err="1"/>
              <a:t>from</a:t>
            </a:r>
            <a:r>
              <a:rPr lang="fi-FI" dirty="0"/>
              <a:t> </a:t>
            </a:r>
            <a:r>
              <a:rPr lang="fi-FI" dirty="0" err="1"/>
              <a:t>articles</a:t>
            </a:r>
            <a:r>
              <a:rPr lang="fi-FI" dirty="0"/>
              <a:t> </a:t>
            </a:r>
            <a:r>
              <a:rPr lang="fi-FI" dirty="0" err="1"/>
              <a:t>or</a:t>
            </a:r>
            <a:r>
              <a:rPr lang="fi-FI" dirty="0"/>
              <a:t> </a:t>
            </a:r>
            <a:r>
              <a:rPr lang="fi-FI" dirty="0" err="1"/>
              <a:t>telescope</a:t>
            </a:r>
            <a:r>
              <a:rPr lang="fi-FI" dirty="0"/>
              <a:t> </a:t>
            </a:r>
            <a:r>
              <a:rPr lang="fi-FI" dirty="0" err="1"/>
              <a:t>archives</a:t>
            </a:r>
            <a:r>
              <a:rPr lang="fi-FI" dirty="0"/>
              <a:t>, some data </a:t>
            </a:r>
            <a:r>
              <a:rPr lang="fi-FI" dirty="0" err="1"/>
              <a:t>also</a:t>
            </a:r>
            <a:r>
              <a:rPr lang="fi-FI" dirty="0"/>
              <a:t> </a:t>
            </a:r>
            <a:r>
              <a:rPr lang="fi-FI" dirty="0" err="1"/>
              <a:t>directly</a:t>
            </a:r>
            <a:r>
              <a:rPr lang="fi-FI" dirty="0"/>
              <a:t> </a:t>
            </a:r>
            <a:r>
              <a:rPr lang="fi-FI" dirty="0" err="1"/>
              <a:t>from</a:t>
            </a:r>
            <a:r>
              <a:rPr lang="fi-FI" dirty="0"/>
              <a:t> </a:t>
            </a:r>
            <a:r>
              <a:rPr lang="fi-FI" dirty="0" err="1"/>
              <a:t>the</a:t>
            </a:r>
            <a:r>
              <a:rPr lang="fi-FI" dirty="0"/>
              <a:t> </a:t>
            </a:r>
            <a:r>
              <a:rPr lang="fi-FI" dirty="0" err="1"/>
              <a:t>authors</a:t>
            </a:r>
            <a:r>
              <a:rPr lang="fi-FI"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dirty="0" err="1"/>
              <a:t>Most</a:t>
            </a:r>
            <a:r>
              <a:rPr lang="fi-FI" dirty="0"/>
              <a:t> of </a:t>
            </a:r>
            <a:r>
              <a:rPr lang="fi-FI" dirty="0" err="1"/>
              <a:t>the</a:t>
            </a:r>
            <a:r>
              <a:rPr lang="fi-FI" dirty="0"/>
              <a:t> </a:t>
            </a:r>
            <a:r>
              <a:rPr lang="fi-FI" dirty="0" err="1"/>
              <a:t>sources</a:t>
            </a:r>
            <a:r>
              <a:rPr lang="fi-FI" dirty="0"/>
              <a:t> </a:t>
            </a:r>
            <a:r>
              <a:rPr lang="fi-FI" dirty="0" err="1"/>
              <a:t>are</a:t>
            </a:r>
            <a:r>
              <a:rPr lang="fi-FI" dirty="0"/>
              <a:t> HSP BL </a:t>
            </a:r>
            <a:r>
              <a:rPr lang="fi-FI" dirty="0" err="1"/>
              <a:t>Lac</a:t>
            </a:r>
            <a:r>
              <a:rPr lang="fi-FI" dirty="0"/>
              <a:t> </a:t>
            </a:r>
            <a:r>
              <a:rPr lang="fi-FI" dirty="0" err="1"/>
              <a:t>sources</a:t>
            </a:r>
            <a:r>
              <a:rPr lang="fi-FI" dirty="0"/>
              <a:t> </a:t>
            </a:r>
            <a:r>
              <a:rPr lang="fi-FI" dirty="0" err="1"/>
              <a:t>which</a:t>
            </a:r>
            <a:r>
              <a:rPr lang="fi-FI" dirty="0"/>
              <a:t> is </a:t>
            </a:r>
            <a:r>
              <a:rPr lang="fi-FI" dirty="0" err="1"/>
              <a:t>expected</a:t>
            </a:r>
            <a:r>
              <a:rPr lang="fi-FI" dirty="0"/>
              <a:t> as </a:t>
            </a:r>
            <a:r>
              <a:rPr lang="fi-FI" dirty="0" err="1"/>
              <a:t>their</a:t>
            </a:r>
            <a:r>
              <a:rPr lang="fi-FI" dirty="0"/>
              <a:t> </a:t>
            </a:r>
            <a:r>
              <a:rPr lang="fi-FI" dirty="0" err="1"/>
              <a:t>SEDs</a:t>
            </a:r>
            <a:r>
              <a:rPr lang="fi-FI" dirty="0"/>
              <a:t> </a:t>
            </a:r>
            <a:r>
              <a:rPr lang="fi-FI" dirty="0" err="1"/>
              <a:t>must</a:t>
            </a:r>
            <a:r>
              <a:rPr lang="fi-FI" dirty="0"/>
              <a:t> </a:t>
            </a:r>
            <a:r>
              <a:rPr lang="fi-FI" dirty="0" err="1"/>
              <a:t>reach</a:t>
            </a:r>
            <a:r>
              <a:rPr lang="fi-FI" dirty="0"/>
              <a:t> </a:t>
            </a:r>
            <a:r>
              <a:rPr lang="fi-FI" dirty="0" err="1"/>
              <a:t>the</a:t>
            </a:r>
            <a:r>
              <a:rPr lang="fi-FI" dirty="0"/>
              <a:t> </a:t>
            </a:r>
            <a:r>
              <a:rPr lang="fi-FI" dirty="0" err="1"/>
              <a:t>TeV</a:t>
            </a:r>
            <a:r>
              <a:rPr lang="fi-FI" dirty="0"/>
              <a:t> </a:t>
            </a:r>
            <a:r>
              <a:rPr lang="fi-FI" dirty="0" err="1"/>
              <a:t>range</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-Some </a:t>
            </a:r>
            <a:r>
              <a:rPr lang="fi-FI" dirty="0" err="1"/>
              <a:t>sources</a:t>
            </a:r>
            <a:r>
              <a:rPr lang="fi-FI" dirty="0"/>
              <a:t> </a:t>
            </a:r>
            <a:r>
              <a:rPr lang="fi-FI" dirty="0" err="1"/>
              <a:t>had</a:t>
            </a:r>
            <a:r>
              <a:rPr lang="fi-FI" dirty="0"/>
              <a:t> </a:t>
            </a:r>
            <a:r>
              <a:rPr lang="fi-FI" dirty="0" err="1"/>
              <a:t>light</a:t>
            </a:r>
            <a:r>
              <a:rPr lang="fi-FI" dirty="0"/>
              <a:t> </a:t>
            </a:r>
            <a:r>
              <a:rPr lang="fi-FI" dirty="0" err="1"/>
              <a:t>curves</a:t>
            </a:r>
            <a:r>
              <a:rPr lang="fi-FI" dirty="0"/>
              <a:t> </a:t>
            </a:r>
            <a:r>
              <a:rPr lang="fi-FI" dirty="0" err="1"/>
              <a:t>under</a:t>
            </a:r>
            <a:r>
              <a:rPr lang="fi-FI" dirty="0"/>
              <a:t> </a:t>
            </a:r>
            <a:r>
              <a:rPr lang="fi-FI" dirty="0" err="1"/>
              <a:t>different</a:t>
            </a:r>
            <a:r>
              <a:rPr lang="fi-FI" dirty="0"/>
              <a:t> </a:t>
            </a:r>
            <a:r>
              <a:rPr lang="fi-FI" dirty="0" err="1"/>
              <a:t>energy</a:t>
            </a:r>
            <a:r>
              <a:rPr lang="fi-FI" dirty="0"/>
              <a:t> </a:t>
            </a:r>
            <a:r>
              <a:rPr lang="fi-FI" dirty="0" err="1"/>
              <a:t>thresholds</a:t>
            </a:r>
            <a:r>
              <a:rPr lang="fi-FI" dirty="0"/>
              <a:t>, </a:t>
            </a:r>
            <a:r>
              <a:rPr lang="fi-FI" dirty="0" err="1"/>
              <a:t>so</a:t>
            </a:r>
            <a:r>
              <a:rPr lang="fi-FI" dirty="0"/>
              <a:t> </a:t>
            </a:r>
            <a:r>
              <a:rPr lang="fi-FI" dirty="0" err="1"/>
              <a:t>their</a:t>
            </a:r>
            <a:r>
              <a:rPr lang="fi-FI" dirty="0"/>
              <a:t> </a:t>
            </a:r>
            <a:r>
              <a:rPr lang="fi-FI" dirty="0" err="1"/>
              <a:t>flux</a:t>
            </a:r>
            <a:r>
              <a:rPr lang="fi-FI" dirty="0"/>
              <a:t> </a:t>
            </a:r>
            <a:r>
              <a:rPr lang="fi-FI" dirty="0" err="1"/>
              <a:t>values</a:t>
            </a:r>
            <a:r>
              <a:rPr lang="fi-FI" dirty="0"/>
              <a:t> </a:t>
            </a:r>
            <a:r>
              <a:rPr lang="fi-FI" dirty="0" err="1"/>
              <a:t>were</a:t>
            </a:r>
            <a:r>
              <a:rPr lang="fi-FI" dirty="0"/>
              <a:t> </a:t>
            </a:r>
            <a:r>
              <a:rPr lang="fi-FI" dirty="0" err="1"/>
              <a:t>converted</a:t>
            </a:r>
            <a:r>
              <a:rPr lang="fi-FI" dirty="0"/>
              <a:t> to </a:t>
            </a:r>
            <a:r>
              <a:rPr lang="fi-FI" dirty="0" err="1"/>
              <a:t>be</a:t>
            </a:r>
            <a:r>
              <a:rPr lang="fi-FI" dirty="0"/>
              <a:t> </a:t>
            </a:r>
            <a:r>
              <a:rPr lang="fi-FI" dirty="0" err="1"/>
              <a:t>under</a:t>
            </a:r>
            <a:r>
              <a:rPr lang="fi-FI" dirty="0"/>
              <a:t> </a:t>
            </a:r>
            <a:r>
              <a:rPr lang="fi-FI" dirty="0" err="1"/>
              <a:t>the</a:t>
            </a:r>
            <a:r>
              <a:rPr lang="fi-FI" dirty="0"/>
              <a:t> </a:t>
            </a:r>
            <a:r>
              <a:rPr lang="fi-FI" dirty="0" err="1"/>
              <a:t>same</a:t>
            </a:r>
            <a:r>
              <a:rPr lang="fi-FI" dirty="0"/>
              <a:t> </a:t>
            </a:r>
            <a:r>
              <a:rPr lang="fi-FI" dirty="0" err="1"/>
              <a:t>energy</a:t>
            </a:r>
            <a:r>
              <a:rPr lang="fi-FI" dirty="0"/>
              <a:t> </a:t>
            </a:r>
            <a:r>
              <a:rPr lang="fi-FI" dirty="0" err="1"/>
              <a:t>threshold</a:t>
            </a:r>
            <a:r>
              <a:rPr lang="fi-FI" dirty="0"/>
              <a:t> to </a:t>
            </a:r>
            <a:r>
              <a:rPr lang="fi-FI" dirty="0" err="1"/>
              <a:t>combine</a:t>
            </a:r>
            <a:r>
              <a:rPr lang="fi-FI" dirty="0"/>
              <a:t> </a:t>
            </a:r>
            <a:r>
              <a:rPr lang="fi-FI" dirty="0" err="1"/>
              <a:t>the</a:t>
            </a:r>
            <a:r>
              <a:rPr lang="fi-FI" dirty="0"/>
              <a:t> data (</a:t>
            </a:r>
            <a:r>
              <a:rPr lang="fi-FI" dirty="0" err="1"/>
              <a:t>F_new</a:t>
            </a:r>
            <a:r>
              <a:rPr lang="fi-FI" dirty="0"/>
              <a:t>=</a:t>
            </a:r>
            <a:r>
              <a:rPr lang="fi-FI" dirty="0" err="1"/>
              <a:t>F_old</a:t>
            </a:r>
            <a:r>
              <a:rPr lang="fi-FI" dirty="0"/>
              <a:t> x (</a:t>
            </a:r>
            <a:r>
              <a:rPr lang="fi-FI" dirty="0" err="1"/>
              <a:t>E_new</a:t>
            </a:r>
            <a:r>
              <a:rPr lang="fi-FI" dirty="0"/>
              <a:t>/</a:t>
            </a:r>
            <a:r>
              <a:rPr lang="fi-FI" dirty="0" err="1"/>
              <a:t>E_old</a:t>
            </a:r>
            <a:r>
              <a:rPr lang="fi-FI" dirty="0"/>
              <a:t>)^1-alpha) (alpha=foton </a:t>
            </a:r>
            <a:r>
              <a:rPr lang="fi-FI" dirty="0" err="1"/>
              <a:t>index</a:t>
            </a:r>
            <a:r>
              <a:rPr lang="fi-FI"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-In </a:t>
            </a:r>
            <a:r>
              <a:rPr lang="fi-FI" dirty="0" err="1"/>
              <a:t>total</a:t>
            </a:r>
            <a:r>
              <a:rPr lang="fi-FI" dirty="0"/>
              <a:t> </a:t>
            </a:r>
            <a:r>
              <a:rPr lang="fi-FI" dirty="0" err="1"/>
              <a:t>we</a:t>
            </a:r>
            <a:r>
              <a:rPr lang="fi-FI" dirty="0"/>
              <a:t> </a:t>
            </a:r>
            <a:r>
              <a:rPr lang="fi-FI" dirty="0" err="1"/>
              <a:t>found</a:t>
            </a:r>
            <a:r>
              <a:rPr lang="fi-FI" dirty="0"/>
              <a:t> 85 VHE </a:t>
            </a:r>
            <a:r>
              <a:rPr lang="fi-FI" dirty="0" err="1"/>
              <a:t>emitting</a:t>
            </a:r>
            <a:r>
              <a:rPr lang="fi-FI" dirty="0"/>
              <a:t> </a:t>
            </a:r>
            <a:r>
              <a:rPr lang="fi-FI" dirty="0" err="1"/>
              <a:t>blazar</a:t>
            </a:r>
            <a:r>
              <a:rPr lang="fi-FI" dirty="0"/>
              <a:t> </a:t>
            </a:r>
            <a:r>
              <a:rPr lang="fi-FI" dirty="0" err="1"/>
              <a:t>sources</a:t>
            </a:r>
            <a:r>
              <a:rPr lang="fi-FI" dirty="0"/>
              <a:t> </a:t>
            </a:r>
            <a:r>
              <a:rPr lang="fi-FI" dirty="0" err="1"/>
              <a:t>from</a:t>
            </a:r>
            <a:r>
              <a:rPr lang="fi-FI" dirty="0"/>
              <a:t> </a:t>
            </a:r>
            <a:r>
              <a:rPr lang="fi-FI" dirty="0" err="1"/>
              <a:t>literature</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-38 of </a:t>
            </a:r>
            <a:r>
              <a:rPr lang="fi-FI" dirty="0" err="1"/>
              <a:t>the</a:t>
            </a:r>
            <a:r>
              <a:rPr lang="fi-FI" dirty="0"/>
              <a:t> </a:t>
            </a:r>
            <a:r>
              <a:rPr lang="fi-FI" dirty="0" err="1"/>
              <a:t>sources</a:t>
            </a:r>
            <a:r>
              <a:rPr lang="fi-FI" dirty="0"/>
              <a:t> </a:t>
            </a:r>
            <a:r>
              <a:rPr lang="fi-FI" dirty="0" err="1"/>
              <a:t>were</a:t>
            </a:r>
            <a:r>
              <a:rPr lang="fi-FI" dirty="0"/>
              <a:t> </a:t>
            </a:r>
            <a:r>
              <a:rPr lang="fi-FI" dirty="0" err="1"/>
              <a:t>determined</a:t>
            </a:r>
            <a:r>
              <a:rPr lang="fi-FI" dirty="0"/>
              <a:t> as </a:t>
            </a:r>
            <a:r>
              <a:rPr lang="fi-FI" dirty="0" err="1"/>
              <a:t>variable</a:t>
            </a:r>
            <a:r>
              <a:rPr lang="fi-FI"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dirty="0" err="1"/>
              <a:t>Interestingly</a:t>
            </a:r>
            <a:r>
              <a:rPr lang="fi-FI" dirty="0"/>
              <a:t> </a:t>
            </a:r>
            <a:r>
              <a:rPr lang="fi-FI" dirty="0" err="1"/>
              <a:t>so</a:t>
            </a:r>
            <a:r>
              <a:rPr lang="fi-FI" dirty="0"/>
              <a:t> </a:t>
            </a:r>
            <a:r>
              <a:rPr lang="fi-FI" dirty="0" err="1"/>
              <a:t>many</a:t>
            </a:r>
            <a:r>
              <a:rPr lang="fi-FI" dirty="0"/>
              <a:t> </a:t>
            </a:r>
            <a:r>
              <a:rPr lang="fi-FI" dirty="0" err="1"/>
              <a:t>sources</a:t>
            </a:r>
            <a:r>
              <a:rPr lang="fi-FI" dirty="0"/>
              <a:t> </a:t>
            </a:r>
            <a:r>
              <a:rPr lang="fi-FI" dirty="0" err="1"/>
              <a:t>are</a:t>
            </a:r>
            <a:r>
              <a:rPr lang="fi-FI" dirty="0"/>
              <a:t> </a:t>
            </a:r>
            <a:r>
              <a:rPr lang="fi-FI" dirty="0" err="1"/>
              <a:t>labeled</a:t>
            </a:r>
            <a:r>
              <a:rPr lang="fi-FI" dirty="0"/>
              <a:t> non-</a:t>
            </a:r>
            <a:r>
              <a:rPr lang="fi-FI" dirty="0" err="1"/>
              <a:t>variable</a:t>
            </a:r>
            <a:r>
              <a:rPr lang="fi-FI" dirty="0"/>
              <a:t> </a:t>
            </a:r>
            <a:r>
              <a:rPr lang="fi-FI" dirty="0" err="1"/>
              <a:t>which</a:t>
            </a:r>
            <a:r>
              <a:rPr lang="fi-FI" dirty="0"/>
              <a:t> </a:t>
            </a:r>
            <a:r>
              <a:rPr lang="fi-FI" dirty="0" err="1"/>
              <a:t>goes</a:t>
            </a:r>
            <a:r>
              <a:rPr lang="fi-FI" dirty="0"/>
              <a:t> </a:t>
            </a:r>
            <a:r>
              <a:rPr lang="fi-FI" dirty="0" err="1"/>
              <a:t>against</a:t>
            </a:r>
            <a:r>
              <a:rPr lang="fi-FI" dirty="0"/>
              <a:t> intuition </a:t>
            </a:r>
            <a:r>
              <a:rPr lang="fi-FI" dirty="0" err="1"/>
              <a:t>due</a:t>
            </a:r>
            <a:r>
              <a:rPr lang="fi-FI" dirty="0"/>
              <a:t> to </a:t>
            </a:r>
            <a:r>
              <a:rPr lang="fi-FI" dirty="0" err="1"/>
              <a:t>the</a:t>
            </a:r>
            <a:r>
              <a:rPr lang="fi-FI" dirty="0"/>
              <a:t> </a:t>
            </a:r>
            <a:r>
              <a:rPr lang="fi-FI" dirty="0" err="1"/>
              <a:t>strongly</a:t>
            </a:r>
            <a:r>
              <a:rPr lang="fi-FI" dirty="0"/>
              <a:t> </a:t>
            </a:r>
            <a:r>
              <a:rPr lang="fi-FI" dirty="0" err="1"/>
              <a:t>stochastic</a:t>
            </a:r>
            <a:r>
              <a:rPr lang="fi-FI" dirty="0"/>
              <a:t> </a:t>
            </a:r>
            <a:r>
              <a:rPr lang="fi-FI" dirty="0" err="1"/>
              <a:t>nature</a:t>
            </a:r>
            <a:r>
              <a:rPr lang="fi-FI" dirty="0"/>
              <a:t> of </a:t>
            </a:r>
            <a:r>
              <a:rPr lang="fi-FI" dirty="0" err="1"/>
              <a:t>blazars</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endParaRPr lang="fi-FI" dirty="0"/>
          </a:p>
        </p:txBody>
      </p:sp>
      <p:sp>
        <p:nvSpPr>
          <p:cNvPr id="4" name="Dian numeron paikkamerkki 3"/>
          <p:cNvSpPr>
            <a:spLocks noGrp="1"/>
          </p:cNvSpPr>
          <p:nvPr>
            <p:ph type="sldNum" sz="quarter" idx="5"/>
          </p:nvPr>
        </p:nvSpPr>
        <p:spPr/>
        <p:txBody>
          <a:bodyPr/>
          <a:lstStyle/>
          <a:p>
            <a:fld id="{52B42FDD-765B-4EE7-A13A-0E3D32860079}" type="slidenum">
              <a:rPr lang="fi-FI" smtClean="0"/>
              <a:t>3</a:t>
            </a:fld>
            <a:endParaRPr lang="fi-FI"/>
          </a:p>
        </p:txBody>
      </p:sp>
    </p:spTree>
    <p:extLst>
      <p:ext uri="{BB962C8B-B14F-4D97-AF65-F5344CB8AC3E}">
        <p14:creationId xmlns:p14="http://schemas.microsoft.com/office/powerpoint/2010/main" val="3868203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solidFill>
                  <a:schemeClr val="bg1"/>
                </a:solidFill>
              </a:rPr>
              <a:t>-</a:t>
            </a:r>
            <a:r>
              <a:rPr lang="fi-FI" dirty="0" err="1">
                <a:solidFill>
                  <a:schemeClr val="bg1"/>
                </a:solidFill>
              </a:rPr>
              <a:t>The</a:t>
            </a:r>
            <a:r>
              <a:rPr lang="fi-FI" dirty="0">
                <a:solidFill>
                  <a:schemeClr val="bg1"/>
                </a:solidFill>
              </a:rPr>
              <a:t> </a:t>
            </a:r>
            <a:r>
              <a:rPr lang="fi-FI" dirty="0" err="1">
                <a:solidFill>
                  <a:schemeClr val="bg1"/>
                </a:solidFill>
              </a:rPr>
              <a:t>lack</a:t>
            </a:r>
            <a:r>
              <a:rPr lang="fi-FI" dirty="0">
                <a:solidFill>
                  <a:schemeClr val="bg1"/>
                </a:solidFill>
              </a:rPr>
              <a:t> of data for </a:t>
            </a:r>
            <a:r>
              <a:rPr lang="fi-FI" dirty="0" err="1">
                <a:solidFill>
                  <a:schemeClr val="bg1"/>
                </a:solidFill>
              </a:rPr>
              <a:t>many</a:t>
            </a:r>
            <a:r>
              <a:rPr lang="fi-FI" dirty="0">
                <a:solidFill>
                  <a:schemeClr val="bg1"/>
                </a:solidFill>
              </a:rPr>
              <a:t> </a:t>
            </a:r>
            <a:r>
              <a:rPr lang="fi-FI" dirty="0" err="1">
                <a:solidFill>
                  <a:schemeClr val="bg1"/>
                </a:solidFill>
              </a:rPr>
              <a:t>sources</a:t>
            </a:r>
            <a:r>
              <a:rPr lang="fi-FI" dirty="0">
                <a:solidFill>
                  <a:schemeClr val="bg1"/>
                </a:solidFill>
              </a:rPr>
              <a:t> </a:t>
            </a:r>
            <a:r>
              <a:rPr lang="fi-FI" dirty="0" err="1">
                <a:solidFill>
                  <a:schemeClr val="bg1"/>
                </a:solidFill>
              </a:rPr>
              <a:t>causes</a:t>
            </a:r>
            <a:r>
              <a:rPr lang="fi-FI" dirty="0">
                <a:solidFill>
                  <a:schemeClr val="bg1"/>
                </a:solidFill>
              </a:rPr>
              <a:t> an </a:t>
            </a:r>
            <a:r>
              <a:rPr lang="fi-FI" dirty="0" err="1">
                <a:solidFill>
                  <a:schemeClr val="bg1"/>
                </a:solidFill>
              </a:rPr>
              <a:t>observational</a:t>
            </a:r>
            <a:r>
              <a:rPr lang="fi-FI" dirty="0">
                <a:solidFill>
                  <a:schemeClr val="bg1"/>
                </a:solidFill>
              </a:rPr>
              <a:t> </a:t>
            </a:r>
            <a:r>
              <a:rPr lang="fi-FI" dirty="0" err="1">
                <a:solidFill>
                  <a:schemeClr val="bg1"/>
                </a:solidFill>
              </a:rPr>
              <a:t>bias</a:t>
            </a:r>
            <a:r>
              <a:rPr lang="fi-FI" dirty="0">
                <a:solidFill>
                  <a:schemeClr val="bg1"/>
                </a:solidFill>
              </a:rPr>
              <a:t>. </a:t>
            </a:r>
            <a:r>
              <a:rPr lang="fi-FI" dirty="0" err="1">
                <a:solidFill>
                  <a:schemeClr val="bg1"/>
                </a:solidFill>
              </a:rPr>
              <a:t>Since</a:t>
            </a:r>
            <a:r>
              <a:rPr lang="fi-FI" dirty="0">
                <a:solidFill>
                  <a:schemeClr val="bg1"/>
                </a:solidFill>
              </a:rPr>
              <a:t> </a:t>
            </a:r>
            <a:r>
              <a:rPr lang="fi-FI" dirty="0" err="1">
                <a:solidFill>
                  <a:schemeClr val="bg1"/>
                </a:solidFill>
              </a:rPr>
              <a:t>many</a:t>
            </a:r>
            <a:r>
              <a:rPr lang="fi-FI" dirty="0">
                <a:solidFill>
                  <a:schemeClr val="bg1"/>
                </a:solidFill>
              </a:rPr>
              <a:t> </a:t>
            </a:r>
            <a:r>
              <a:rPr lang="fi-FI" dirty="0" err="1">
                <a:solidFill>
                  <a:schemeClr val="bg1"/>
                </a:solidFill>
              </a:rPr>
              <a:t>sources</a:t>
            </a:r>
            <a:r>
              <a:rPr lang="fi-FI" dirty="0">
                <a:solidFill>
                  <a:schemeClr val="bg1"/>
                </a:solidFill>
              </a:rPr>
              <a:t> </a:t>
            </a:r>
            <a:r>
              <a:rPr lang="fi-FI" dirty="0" err="1">
                <a:solidFill>
                  <a:schemeClr val="bg1"/>
                </a:solidFill>
              </a:rPr>
              <a:t>have</a:t>
            </a:r>
            <a:r>
              <a:rPr lang="fi-FI" dirty="0">
                <a:solidFill>
                  <a:schemeClr val="bg1"/>
                </a:solidFill>
              </a:rPr>
              <a:t> </a:t>
            </a:r>
            <a:r>
              <a:rPr lang="fi-FI" dirty="0" err="1">
                <a:solidFill>
                  <a:schemeClr val="bg1"/>
                </a:solidFill>
              </a:rPr>
              <a:t>very</a:t>
            </a:r>
            <a:r>
              <a:rPr lang="fi-FI" dirty="0">
                <a:solidFill>
                  <a:schemeClr val="bg1"/>
                </a:solidFill>
              </a:rPr>
              <a:t> </a:t>
            </a:r>
            <a:r>
              <a:rPr lang="fi-FI" dirty="0" err="1">
                <a:solidFill>
                  <a:schemeClr val="bg1"/>
                </a:solidFill>
              </a:rPr>
              <a:t>few</a:t>
            </a:r>
            <a:r>
              <a:rPr lang="fi-FI" dirty="0">
                <a:solidFill>
                  <a:schemeClr val="bg1"/>
                </a:solidFill>
              </a:rPr>
              <a:t> </a:t>
            </a:r>
            <a:r>
              <a:rPr lang="fi-FI" dirty="0" err="1">
                <a:solidFill>
                  <a:schemeClr val="bg1"/>
                </a:solidFill>
              </a:rPr>
              <a:t>observations</a:t>
            </a:r>
            <a:r>
              <a:rPr lang="fi-FI" dirty="0">
                <a:solidFill>
                  <a:schemeClr val="bg1"/>
                </a:solidFill>
              </a:rPr>
              <a:t>, </a:t>
            </a:r>
            <a:r>
              <a:rPr lang="fi-FI" dirty="0" err="1">
                <a:solidFill>
                  <a:schemeClr val="bg1"/>
                </a:solidFill>
              </a:rPr>
              <a:t>possible</a:t>
            </a:r>
            <a:r>
              <a:rPr lang="fi-FI" dirty="0">
                <a:solidFill>
                  <a:schemeClr val="bg1"/>
                </a:solidFill>
              </a:rPr>
              <a:t> </a:t>
            </a:r>
            <a:r>
              <a:rPr lang="fi-FI" dirty="0" err="1">
                <a:solidFill>
                  <a:schemeClr val="bg1"/>
                </a:solidFill>
              </a:rPr>
              <a:t>flaring</a:t>
            </a:r>
            <a:r>
              <a:rPr lang="fi-FI" dirty="0">
                <a:solidFill>
                  <a:schemeClr val="bg1"/>
                </a:solidFill>
              </a:rPr>
              <a:t> </a:t>
            </a:r>
            <a:r>
              <a:rPr lang="fi-FI" dirty="0" err="1">
                <a:solidFill>
                  <a:schemeClr val="bg1"/>
                </a:solidFill>
              </a:rPr>
              <a:t>activity</a:t>
            </a:r>
            <a:r>
              <a:rPr lang="fi-FI" dirty="0">
                <a:solidFill>
                  <a:schemeClr val="bg1"/>
                </a:solidFill>
              </a:rPr>
              <a:t> </a:t>
            </a:r>
            <a:r>
              <a:rPr lang="fi-FI" dirty="0" err="1">
                <a:solidFill>
                  <a:schemeClr val="bg1"/>
                </a:solidFill>
              </a:rPr>
              <a:t>could</a:t>
            </a:r>
            <a:r>
              <a:rPr lang="fi-FI" dirty="0">
                <a:solidFill>
                  <a:schemeClr val="bg1"/>
                </a:solidFill>
              </a:rPr>
              <a:t> </a:t>
            </a:r>
            <a:r>
              <a:rPr lang="fi-FI" dirty="0" err="1">
                <a:solidFill>
                  <a:schemeClr val="bg1"/>
                </a:solidFill>
              </a:rPr>
              <a:t>have</a:t>
            </a:r>
            <a:r>
              <a:rPr lang="fi-FI" dirty="0">
                <a:solidFill>
                  <a:schemeClr val="bg1"/>
                </a:solidFill>
              </a:rPr>
              <a:t> </a:t>
            </a:r>
            <a:r>
              <a:rPr lang="fi-FI" dirty="0" err="1">
                <a:solidFill>
                  <a:schemeClr val="bg1"/>
                </a:solidFill>
              </a:rPr>
              <a:t>been</a:t>
            </a:r>
            <a:r>
              <a:rPr lang="fi-FI" dirty="0">
                <a:solidFill>
                  <a:schemeClr val="bg1"/>
                </a:solidFill>
              </a:rPr>
              <a:t> </a:t>
            </a:r>
            <a:r>
              <a:rPr lang="fi-FI" dirty="0" err="1">
                <a:solidFill>
                  <a:schemeClr val="bg1"/>
                </a:solidFill>
              </a:rPr>
              <a:t>easily</a:t>
            </a:r>
            <a:r>
              <a:rPr lang="fi-FI" dirty="0">
                <a:solidFill>
                  <a:schemeClr val="bg1"/>
                </a:solidFill>
              </a:rPr>
              <a:t> </a:t>
            </a:r>
            <a:r>
              <a:rPr lang="fi-FI" dirty="0" err="1">
                <a:solidFill>
                  <a:schemeClr val="bg1"/>
                </a:solidFill>
              </a:rPr>
              <a:t>missed</a:t>
            </a:r>
            <a:r>
              <a:rPr lang="fi-FI" dirty="0">
                <a:solidFill>
                  <a:schemeClr val="bg1"/>
                </a:solidFill>
              </a:rPr>
              <a:t>. </a:t>
            </a:r>
          </a:p>
          <a:p>
            <a:r>
              <a:rPr lang="fi-FI" dirty="0">
                <a:solidFill>
                  <a:schemeClr val="bg1"/>
                </a:solidFill>
              </a:rPr>
              <a:t>-</a:t>
            </a:r>
            <a:r>
              <a:rPr lang="fi-FI" dirty="0" err="1">
                <a:solidFill>
                  <a:schemeClr val="bg1"/>
                </a:solidFill>
              </a:rPr>
              <a:t>This</a:t>
            </a:r>
            <a:r>
              <a:rPr lang="fi-FI" dirty="0">
                <a:solidFill>
                  <a:schemeClr val="bg1"/>
                </a:solidFill>
              </a:rPr>
              <a:t> is </a:t>
            </a:r>
            <a:r>
              <a:rPr lang="fi-FI" dirty="0" err="1">
                <a:solidFill>
                  <a:schemeClr val="bg1"/>
                </a:solidFill>
              </a:rPr>
              <a:t>because</a:t>
            </a:r>
            <a:r>
              <a:rPr lang="fi-FI" dirty="0">
                <a:solidFill>
                  <a:schemeClr val="bg1"/>
                </a:solidFill>
              </a:rPr>
              <a:t> </a:t>
            </a:r>
            <a:r>
              <a:rPr lang="fi-FI" dirty="0" err="1">
                <a:solidFill>
                  <a:schemeClr val="bg1"/>
                </a:solidFill>
              </a:rPr>
              <a:t>many</a:t>
            </a:r>
            <a:r>
              <a:rPr lang="fi-FI" dirty="0">
                <a:solidFill>
                  <a:schemeClr val="bg1"/>
                </a:solidFill>
              </a:rPr>
              <a:t> </a:t>
            </a:r>
            <a:r>
              <a:rPr lang="fi-FI" dirty="0" err="1">
                <a:solidFill>
                  <a:schemeClr val="bg1"/>
                </a:solidFill>
              </a:rPr>
              <a:t>sources</a:t>
            </a:r>
            <a:r>
              <a:rPr lang="fi-FI" dirty="0">
                <a:solidFill>
                  <a:schemeClr val="bg1"/>
                </a:solidFill>
              </a:rPr>
              <a:t> </a:t>
            </a:r>
            <a:r>
              <a:rPr lang="fi-FI" dirty="0" err="1">
                <a:solidFill>
                  <a:schemeClr val="bg1"/>
                </a:solidFill>
              </a:rPr>
              <a:t>are</a:t>
            </a:r>
            <a:r>
              <a:rPr lang="fi-FI" dirty="0">
                <a:solidFill>
                  <a:schemeClr val="bg1"/>
                </a:solidFill>
              </a:rPr>
              <a:t> </a:t>
            </a:r>
            <a:r>
              <a:rPr lang="fi-FI" dirty="0" err="1">
                <a:solidFill>
                  <a:schemeClr val="bg1"/>
                </a:solidFill>
              </a:rPr>
              <a:t>distant</a:t>
            </a:r>
            <a:r>
              <a:rPr lang="fi-FI" dirty="0">
                <a:solidFill>
                  <a:schemeClr val="bg1"/>
                </a:solidFill>
              </a:rPr>
              <a:t> and </a:t>
            </a:r>
            <a:r>
              <a:rPr lang="fi-FI" dirty="0" err="1">
                <a:solidFill>
                  <a:schemeClr val="bg1"/>
                </a:solidFill>
              </a:rPr>
              <a:t>have</a:t>
            </a:r>
            <a:r>
              <a:rPr lang="fi-FI" dirty="0">
                <a:solidFill>
                  <a:schemeClr val="bg1"/>
                </a:solidFill>
              </a:rPr>
              <a:t> </a:t>
            </a:r>
            <a:r>
              <a:rPr lang="fi-FI" dirty="0" err="1">
                <a:solidFill>
                  <a:schemeClr val="bg1"/>
                </a:solidFill>
              </a:rPr>
              <a:t>weak</a:t>
            </a:r>
            <a:r>
              <a:rPr lang="fi-FI" dirty="0">
                <a:solidFill>
                  <a:schemeClr val="bg1"/>
                </a:solidFill>
              </a:rPr>
              <a:t> </a:t>
            </a:r>
            <a:r>
              <a:rPr lang="fi-FI" dirty="0" err="1">
                <a:solidFill>
                  <a:schemeClr val="bg1"/>
                </a:solidFill>
              </a:rPr>
              <a:t>fluxes</a:t>
            </a:r>
            <a:r>
              <a:rPr lang="fi-FI" dirty="0">
                <a:solidFill>
                  <a:schemeClr val="bg1"/>
                </a:solidFill>
              </a:rPr>
              <a:t> </a:t>
            </a:r>
            <a:r>
              <a:rPr lang="fi-FI" dirty="0" err="1">
                <a:solidFill>
                  <a:schemeClr val="bg1"/>
                </a:solidFill>
              </a:rPr>
              <a:t>that</a:t>
            </a:r>
            <a:r>
              <a:rPr lang="fi-FI" dirty="0">
                <a:solidFill>
                  <a:schemeClr val="bg1"/>
                </a:solidFill>
              </a:rPr>
              <a:t> </a:t>
            </a:r>
            <a:r>
              <a:rPr lang="fi-FI" dirty="0" err="1">
                <a:solidFill>
                  <a:schemeClr val="bg1"/>
                </a:solidFill>
              </a:rPr>
              <a:t>are</a:t>
            </a:r>
            <a:r>
              <a:rPr lang="fi-FI" dirty="0">
                <a:solidFill>
                  <a:schemeClr val="bg1"/>
                </a:solidFill>
              </a:rPr>
              <a:t> </a:t>
            </a:r>
            <a:r>
              <a:rPr lang="fi-FI" dirty="0" err="1">
                <a:solidFill>
                  <a:schemeClr val="bg1"/>
                </a:solidFill>
              </a:rPr>
              <a:t>hard</a:t>
            </a:r>
            <a:r>
              <a:rPr lang="fi-FI" dirty="0">
                <a:solidFill>
                  <a:schemeClr val="bg1"/>
                </a:solidFill>
              </a:rPr>
              <a:t> to </a:t>
            </a:r>
            <a:r>
              <a:rPr lang="fi-FI" dirty="0" err="1">
                <a:solidFill>
                  <a:schemeClr val="bg1"/>
                </a:solidFill>
              </a:rPr>
              <a:t>detect</a:t>
            </a:r>
            <a:r>
              <a:rPr lang="fi-FI" dirty="0">
                <a:solidFill>
                  <a:schemeClr val="bg1"/>
                </a:solidFill>
              </a:rPr>
              <a:t>.</a:t>
            </a:r>
            <a:r>
              <a:rPr lang="fi-FI" b="0" dirty="0"/>
              <a:t> </a:t>
            </a:r>
            <a:r>
              <a:rPr lang="fi-FI" b="0" dirty="0" err="1"/>
              <a:t>Also</a:t>
            </a:r>
            <a:r>
              <a:rPr lang="fi-FI" b="0" dirty="0"/>
              <a:t> </a:t>
            </a:r>
            <a:r>
              <a:rPr lang="fi-FI" b="0" dirty="0" err="1"/>
              <a:t>the</a:t>
            </a:r>
            <a:r>
              <a:rPr lang="fi-FI" b="0" dirty="0"/>
              <a:t> </a:t>
            </a:r>
            <a:r>
              <a:rPr lang="fi-FI" b="0" dirty="0" err="1"/>
              <a:t>location</a:t>
            </a:r>
            <a:r>
              <a:rPr lang="fi-FI" b="0" dirty="0"/>
              <a:t> of </a:t>
            </a:r>
            <a:r>
              <a:rPr lang="fi-FI" b="0" dirty="0" err="1"/>
              <a:t>the</a:t>
            </a:r>
            <a:r>
              <a:rPr lang="fi-FI" b="0" dirty="0"/>
              <a:t> </a:t>
            </a:r>
            <a:r>
              <a:rPr lang="fi-FI" b="0" dirty="0" err="1"/>
              <a:t>blazar’s</a:t>
            </a:r>
            <a:r>
              <a:rPr lang="fi-FI" b="0" dirty="0"/>
              <a:t> </a:t>
            </a:r>
            <a:r>
              <a:rPr lang="fi-FI" b="0" dirty="0" err="1"/>
              <a:t>Compton</a:t>
            </a:r>
            <a:r>
              <a:rPr lang="fi-FI" b="0" dirty="0"/>
              <a:t> </a:t>
            </a:r>
            <a:r>
              <a:rPr lang="fi-FI" b="0" dirty="0" err="1"/>
              <a:t>peak</a:t>
            </a:r>
            <a:r>
              <a:rPr lang="fi-FI" b="0" dirty="0"/>
              <a:t> </a:t>
            </a:r>
            <a:r>
              <a:rPr lang="fi-FI" b="0" dirty="0" err="1"/>
              <a:t>frequency</a:t>
            </a:r>
            <a:r>
              <a:rPr lang="fi-FI" b="0" dirty="0"/>
              <a:t> </a:t>
            </a:r>
            <a:r>
              <a:rPr lang="fi-FI" b="0" dirty="0" err="1"/>
              <a:t>affects</a:t>
            </a:r>
            <a:r>
              <a:rPr lang="fi-FI" b="0" dirty="0"/>
              <a:t> </a:t>
            </a:r>
            <a:r>
              <a:rPr lang="fi-FI" b="0" dirty="0" err="1"/>
              <a:t>the</a:t>
            </a:r>
            <a:r>
              <a:rPr lang="fi-FI" b="0" dirty="0"/>
              <a:t> </a:t>
            </a:r>
            <a:r>
              <a:rPr lang="fi-FI" b="0" dirty="0" err="1"/>
              <a:t>detection</a:t>
            </a:r>
            <a:r>
              <a:rPr lang="fi-FI" b="0" dirty="0"/>
              <a:t>. If </a:t>
            </a:r>
            <a:r>
              <a:rPr lang="fi-FI" b="0" dirty="0" err="1"/>
              <a:t>the</a:t>
            </a:r>
            <a:r>
              <a:rPr lang="fi-FI" b="0" dirty="0"/>
              <a:t> </a:t>
            </a:r>
            <a:r>
              <a:rPr lang="fi-FI" b="0" dirty="0" err="1"/>
              <a:t>Compton</a:t>
            </a:r>
            <a:r>
              <a:rPr lang="fi-FI" b="0" dirty="0"/>
              <a:t> </a:t>
            </a:r>
            <a:r>
              <a:rPr lang="fi-FI" b="0" dirty="0" err="1"/>
              <a:t>peak</a:t>
            </a:r>
            <a:r>
              <a:rPr lang="fi-FI" b="0" dirty="0"/>
              <a:t> </a:t>
            </a:r>
            <a:r>
              <a:rPr lang="fi-FI" b="0" dirty="0" err="1"/>
              <a:t>frequency</a:t>
            </a:r>
            <a:r>
              <a:rPr lang="fi-FI" b="0" dirty="0"/>
              <a:t> is </a:t>
            </a:r>
            <a:r>
              <a:rPr lang="fi-FI" b="0" dirty="0" err="1"/>
              <a:t>lower</a:t>
            </a:r>
            <a:r>
              <a:rPr lang="fi-FI" b="0" dirty="0"/>
              <a:t> it </a:t>
            </a:r>
            <a:r>
              <a:rPr lang="fi-FI" b="0" dirty="0" err="1"/>
              <a:t>usually</a:t>
            </a:r>
            <a:r>
              <a:rPr lang="fi-FI" b="0" dirty="0"/>
              <a:t> </a:t>
            </a:r>
            <a:r>
              <a:rPr lang="fi-FI" b="0" dirty="0" err="1"/>
              <a:t>falls</a:t>
            </a:r>
            <a:r>
              <a:rPr lang="fi-FI" b="0" dirty="0"/>
              <a:t> to </a:t>
            </a:r>
            <a:r>
              <a:rPr lang="fi-FI" b="0" dirty="0" err="1"/>
              <a:t>the</a:t>
            </a:r>
            <a:r>
              <a:rPr lang="fi-FI" b="0" dirty="0"/>
              <a:t> </a:t>
            </a:r>
            <a:r>
              <a:rPr lang="fi-FI" b="0" dirty="0" err="1"/>
              <a:t>GeV</a:t>
            </a:r>
            <a:r>
              <a:rPr lang="fi-FI" b="0" dirty="0"/>
              <a:t> </a:t>
            </a:r>
            <a:r>
              <a:rPr lang="fi-FI" b="0" dirty="0" err="1"/>
              <a:t>range</a:t>
            </a:r>
            <a:r>
              <a:rPr lang="fi-FI" b="0" dirty="0"/>
              <a:t> and is </a:t>
            </a:r>
            <a:r>
              <a:rPr lang="fi-FI" b="0" dirty="0" err="1"/>
              <a:t>not</a:t>
            </a:r>
            <a:r>
              <a:rPr lang="fi-FI" b="0" dirty="0"/>
              <a:t> </a:t>
            </a:r>
            <a:r>
              <a:rPr lang="fi-FI" b="0" dirty="0" err="1"/>
              <a:t>bright</a:t>
            </a:r>
            <a:r>
              <a:rPr lang="fi-FI" b="0" dirty="0"/>
              <a:t> in </a:t>
            </a:r>
            <a:r>
              <a:rPr lang="fi-FI" b="0" dirty="0" err="1"/>
              <a:t>the</a:t>
            </a:r>
            <a:r>
              <a:rPr lang="fi-FI" b="0" dirty="0"/>
              <a:t> </a:t>
            </a:r>
            <a:r>
              <a:rPr lang="fi-FI" b="0" dirty="0" err="1"/>
              <a:t>TeV</a:t>
            </a:r>
            <a:r>
              <a:rPr lang="fi-FI" b="0" dirty="0"/>
              <a:t> </a:t>
            </a:r>
            <a:r>
              <a:rPr lang="fi-FI" b="0" dirty="0" err="1"/>
              <a:t>range</a:t>
            </a:r>
            <a:r>
              <a:rPr lang="fi-FI" b="0" dirty="0"/>
              <a:t>. </a:t>
            </a:r>
            <a:r>
              <a:rPr lang="fi-FI" b="0" dirty="0" err="1"/>
              <a:t>This</a:t>
            </a:r>
            <a:r>
              <a:rPr lang="fi-FI" b="0" dirty="0"/>
              <a:t> is </a:t>
            </a:r>
            <a:r>
              <a:rPr lang="fi-FI" b="0" dirty="0" err="1"/>
              <a:t>why</a:t>
            </a:r>
            <a:r>
              <a:rPr lang="fi-FI" b="0" dirty="0"/>
              <a:t> </a:t>
            </a:r>
            <a:r>
              <a:rPr lang="fi-FI" b="0" dirty="0" err="1"/>
              <a:t>there</a:t>
            </a:r>
            <a:r>
              <a:rPr lang="fi-FI" b="0" dirty="0"/>
              <a:t> </a:t>
            </a:r>
            <a:r>
              <a:rPr lang="fi-FI" b="0" dirty="0" err="1"/>
              <a:t>are</a:t>
            </a:r>
            <a:r>
              <a:rPr lang="fi-FI" b="0" dirty="0"/>
              <a:t> </a:t>
            </a:r>
            <a:r>
              <a:rPr lang="fi-FI" b="0" dirty="0" err="1"/>
              <a:t>so</a:t>
            </a:r>
            <a:r>
              <a:rPr lang="fi-FI" b="0" dirty="0"/>
              <a:t> </a:t>
            </a:r>
            <a:r>
              <a:rPr lang="fi-FI" b="0" dirty="0" err="1"/>
              <a:t>few</a:t>
            </a:r>
            <a:r>
              <a:rPr lang="fi-FI" b="0" dirty="0"/>
              <a:t> LSP </a:t>
            </a:r>
            <a:r>
              <a:rPr lang="fi-FI" b="0" dirty="0" err="1"/>
              <a:t>sources</a:t>
            </a:r>
            <a:r>
              <a:rPr lang="fi-FI" b="0" dirty="0"/>
              <a:t> </a:t>
            </a:r>
            <a:r>
              <a:rPr lang="fi-FI" b="0" dirty="0" err="1"/>
              <a:t>that</a:t>
            </a:r>
            <a:r>
              <a:rPr lang="fi-FI" b="0" dirty="0"/>
              <a:t> </a:t>
            </a:r>
            <a:r>
              <a:rPr lang="fi-FI" b="0" dirty="0" err="1"/>
              <a:t>have</a:t>
            </a:r>
            <a:r>
              <a:rPr lang="fi-FI" b="0" dirty="0"/>
              <a:t> </a:t>
            </a:r>
            <a:r>
              <a:rPr lang="fi-FI" b="0" dirty="0" err="1"/>
              <a:t>been</a:t>
            </a:r>
            <a:r>
              <a:rPr lang="fi-FI" b="0" dirty="0"/>
              <a:t> </a:t>
            </a:r>
            <a:r>
              <a:rPr lang="fi-FI" b="0" dirty="0" err="1"/>
              <a:t>detected</a:t>
            </a:r>
            <a:r>
              <a:rPr lang="fi-FI" b="0" dirty="0"/>
              <a:t> in </a:t>
            </a:r>
            <a:r>
              <a:rPr lang="fi-FI" b="0" dirty="0" err="1"/>
              <a:t>the</a:t>
            </a:r>
            <a:r>
              <a:rPr lang="fi-FI" b="0" dirty="0"/>
              <a:t> VHE </a:t>
            </a:r>
            <a:r>
              <a:rPr lang="fi-FI" b="0" dirty="0" err="1"/>
              <a:t>band</a:t>
            </a:r>
            <a:endParaRPr lang="fi-FI" dirty="0">
              <a:solidFill>
                <a:schemeClr val="bg1"/>
              </a:solidFill>
            </a:endParaRPr>
          </a:p>
          <a:p>
            <a:r>
              <a:rPr lang="fi-FI" dirty="0">
                <a:solidFill>
                  <a:schemeClr val="bg1"/>
                </a:solidFill>
              </a:rPr>
              <a:t>-</a:t>
            </a:r>
            <a:r>
              <a:rPr lang="fi-FI" dirty="0" err="1">
                <a:solidFill>
                  <a:schemeClr val="bg1"/>
                </a:solidFill>
              </a:rPr>
              <a:t>Only</a:t>
            </a:r>
            <a:r>
              <a:rPr lang="fi-FI" dirty="0">
                <a:solidFill>
                  <a:schemeClr val="bg1"/>
                </a:solidFill>
              </a:rPr>
              <a:t> </a:t>
            </a:r>
            <a:r>
              <a:rPr lang="fi-FI" dirty="0" err="1">
                <a:solidFill>
                  <a:schemeClr val="bg1"/>
                </a:solidFill>
              </a:rPr>
              <a:t>the</a:t>
            </a:r>
            <a:r>
              <a:rPr lang="fi-FI" dirty="0">
                <a:solidFill>
                  <a:schemeClr val="bg1"/>
                </a:solidFill>
              </a:rPr>
              <a:t> </a:t>
            </a:r>
            <a:r>
              <a:rPr lang="fi-FI" dirty="0" err="1">
                <a:solidFill>
                  <a:schemeClr val="bg1"/>
                </a:solidFill>
              </a:rPr>
              <a:t>brightest</a:t>
            </a:r>
            <a:r>
              <a:rPr lang="fi-FI" dirty="0">
                <a:solidFill>
                  <a:schemeClr val="bg1"/>
                </a:solidFill>
              </a:rPr>
              <a:t> </a:t>
            </a:r>
            <a:r>
              <a:rPr lang="fi-FI" dirty="0" err="1">
                <a:solidFill>
                  <a:schemeClr val="bg1"/>
                </a:solidFill>
              </a:rPr>
              <a:t>sources</a:t>
            </a:r>
            <a:r>
              <a:rPr lang="fi-FI" dirty="0">
                <a:solidFill>
                  <a:schemeClr val="bg1"/>
                </a:solidFill>
              </a:rPr>
              <a:t> </a:t>
            </a:r>
            <a:r>
              <a:rPr lang="fi-FI" dirty="0" err="1">
                <a:solidFill>
                  <a:schemeClr val="bg1"/>
                </a:solidFill>
              </a:rPr>
              <a:t>have</a:t>
            </a:r>
            <a:r>
              <a:rPr lang="fi-FI" dirty="0">
                <a:solidFill>
                  <a:schemeClr val="bg1"/>
                </a:solidFill>
              </a:rPr>
              <a:t> </a:t>
            </a:r>
            <a:r>
              <a:rPr lang="fi-FI" dirty="0" err="1">
                <a:solidFill>
                  <a:schemeClr val="bg1"/>
                </a:solidFill>
              </a:rPr>
              <a:t>good</a:t>
            </a:r>
            <a:r>
              <a:rPr lang="fi-FI" dirty="0">
                <a:solidFill>
                  <a:schemeClr val="bg1"/>
                </a:solidFill>
              </a:rPr>
              <a:t> long-</a:t>
            </a:r>
            <a:r>
              <a:rPr lang="fi-FI" dirty="0" err="1">
                <a:solidFill>
                  <a:schemeClr val="bg1"/>
                </a:solidFill>
              </a:rPr>
              <a:t>term</a:t>
            </a:r>
            <a:r>
              <a:rPr lang="fi-FI" dirty="0">
                <a:solidFill>
                  <a:schemeClr val="bg1"/>
                </a:solidFill>
              </a:rPr>
              <a:t> </a:t>
            </a:r>
            <a:r>
              <a:rPr lang="fi-FI" dirty="0" err="1">
                <a:solidFill>
                  <a:schemeClr val="bg1"/>
                </a:solidFill>
              </a:rPr>
              <a:t>light</a:t>
            </a:r>
            <a:r>
              <a:rPr lang="fi-FI" dirty="0">
                <a:solidFill>
                  <a:schemeClr val="bg1"/>
                </a:solidFill>
              </a:rPr>
              <a:t> </a:t>
            </a:r>
            <a:r>
              <a:rPr lang="fi-FI" dirty="0" err="1">
                <a:solidFill>
                  <a:schemeClr val="bg1"/>
                </a:solidFill>
              </a:rPr>
              <a:t>curves</a:t>
            </a:r>
            <a:r>
              <a:rPr lang="fi-FI" dirty="0">
                <a:solidFill>
                  <a:schemeClr val="bg1"/>
                </a:solidFill>
              </a:rPr>
              <a:t> and </a:t>
            </a:r>
            <a:r>
              <a:rPr lang="fi-FI" dirty="0" err="1">
                <a:solidFill>
                  <a:schemeClr val="bg1"/>
                </a:solidFill>
              </a:rPr>
              <a:t>all</a:t>
            </a:r>
            <a:r>
              <a:rPr lang="fi-FI" dirty="0">
                <a:solidFill>
                  <a:schemeClr val="bg1"/>
                </a:solidFill>
              </a:rPr>
              <a:t> of </a:t>
            </a:r>
            <a:r>
              <a:rPr lang="fi-FI" dirty="0" err="1">
                <a:solidFill>
                  <a:schemeClr val="bg1"/>
                </a:solidFill>
              </a:rPr>
              <a:t>them</a:t>
            </a:r>
            <a:r>
              <a:rPr lang="fi-FI" dirty="0">
                <a:solidFill>
                  <a:schemeClr val="bg1"/>
                </a:solidFill>
              </a:rPr>
              <a:t> </a:t>
            </a:r>
            <a:r>
              <a:rPr lang="fi-FI" dirty="0" err="1">
                <a:solidFill>
                  <a:schemeClr val="bg1"/>
                </a:solidFill>
              </a:rPr>
              <a:t>have</a:t>
            </a:r>
            <a:r>
              <a:rPr lang="fi-FI" dirty="0">
                <a:solidFill>
                  <a:schemeClr val="bg1"/>
                </a:solidFill>
              </a:rPr>
              <a:t> </a:t>
            </a:r>
            <a:r>
              <a:rPr lang="fi-FI" dirty="0" err="1">
                <a:solidFill>
                  <a:schemeClr val="bg1"/>
                </a:solidFill>
              </a:rPr>
              <a:t>been</a:t>
            </a:r>
            <a:r>
              <a:rPr lang="fi-FI" dirty="0">
                <a:solidFill>
                  <a:schemeClr val="bg1"/>
                </a:solidFill>
              </a:rPr>
              <a:t> </a:t>
            </a:r>
            <a:r>
              <a:rPr lang="fi-FI" dirty="0" err="1">
                <a:solidFill>
                  <a:schemeClr val="bg1"/>
                </a:solidFill>
              </a:rPr>
              <a:t>determined</a:t>
            </a:r>
            <a:r>
              <a:rPr lang="fi-FI" dirty="0">
                <a:solidFill>
                  <a:schemeClr val="bg1"/>
                </a:solidFill>
              </a:rPr>
              <a:t> </a:t>
            </a:r>
            <a:r>
              <a:rPr lang="fi-FI" dirty="0" err="1">
                <a:solidFill>
                  <a:schemeClr val="bg1"/>
                </a:solidFill>
              </a:rPr>
              <a:t>variable</a:t>
            </a:r>
            <a:r>
              <a:rPr lang="fi-FI" dirty="0">
                <a:solidFill>
                  <a:schemeClr val="bg1"/>
                </a:solidFill>
              </a:rPr>
              <a:t>. </a:t>
            </a:r>
          </a:p>
          <a:p>
            <a:r>
              <a:rPr lang="fi-FI" dirty="0">
                <a:solidFill>
                  <a:schemeClr val="bg1"/>
                </a:solidFill>
              </a:rPr>
              <a:t>-PLOTS! Upper </a:t>
            </a:r>
            <a:r>
              <a:rPr lang="fi-FI" dirty="0" err="1">
                <a:solidFill>
                  <a:schemeClr val="bg1"/>
                </a:solidFill>
              </a:rPr>
              <a:t>plot</a:t>
            </a:r>
            <a:r>
              <a:rPr lang="fi-FI" dirty="0">
                <a:solidFill>
                  <a:schemeClr val="bg1"/>
                </a:solidFill>
              </a:rPr>
              <a:t> </a:t>
            </a:r>
            <a:r>
              <a:rPr lang="fi-FI" dirty="0" err="1">
                <a:solidFill>
                  <a:schemeClr val="bg1"/>
                </a:solidFill>
              </a:rPr>
              <a:t>shows</a:t>
            </a:r>
            <a:r>
              <a:rPr lang="fi-FI" dirty="0">
                <a:solidFill>
                  <a:schemeClr val="bg1"/>
                </a:solidFill>
              </a:rPr>
              <a:t> </a:t>
            </a:r>
            <a:r>
              <a:rPr lang="fi-FI" dirty="0" err="1">
                <a:solidFill>
                  <a:schemeClr val="bg1"/>
                </a:solidFill>
              </a:rPr>
              <a:t>how</a:t>
            </a:r>
            <a:r>
              <a:rPr lang="fi-FI" dirty="0">
                <a:solidFill>
                  <a:schemeClr val="bg1"/>
                </a:solidFill>
              </a:rPr>
              <a:t> </a:t>
            </a:r>
            <a:r>
              <a:rPr lang="fi-FI" dirty="0" err="1">
                <a:solidFill>
                  <a:schemeClr val="bg1"/>
                </a:solidFill>
              </a:rPr>
              <a:t>there</a:t>
            </a:r>
            <a:r>
              <a:rPr lang="fi-FI" dirty="0">
                <a:solidFill>
                  <a:schemeClr val="bg1"/>
                </a:solidFill>
              </a:rPr>
              <a:t> is data </a:t>
            </a:r>
            <a:r>
              <a:rPr lang="fi-FI" dirty="0" err="1">
                <a:solidFill>
                  <a:schemeClr val="bg1"/>
                </a:solidFill>
              </a:rPr>
              <a:t>from</a:t>
            </a:r>
            <a:r>
              <a:rPr lang="fi-FI" dirty="0">
                <a:solidFill>
                  <a:schemeClr val="bg1"/>
                </a:solidFill>
              </a:rPr>
              <a:t> </a:t>
            </a:r>
            <a:r>
              <a:rPr lang="fi-FI" dirty="0" err="1">
                <a:solidFill>
                  <a:schemeClr val="bg1"/>
                </a:solidFill>
              </a:rPr>
              <a:t>only</a:t>
            </a:r>
            <a:r>
              <a:rPr lang="fi-FI" dirty="0">
                <a:solidFill>
                  <a:schemeClr val="bg1"/>
                </a:solidFill>
              </a:rPr>
              <a:t> a </a:t>
            </a:r>
            <a:r>
              <a:rPr lang="fi-FI" dirty="0" err="1">
                <a:solidFill>
                  <a:schemeClr val="bg1"/>
                </a:solidFill>
              </a:rPr>
              <a:t>week</a:t>
            </a:r>
            <a:r>
              <a:rPr lang="fi-FI" dirty="0">
                <a:solidFill>
                  <a:schemeClr val="bg1"/>
                </a:solidFill>
              </a:rPr>
              <a:t> for </a:t>
            </a:r>
            <a:r>
              <a:rPr lang="fi-FI" dirty="0" err="1">
                <a:solidFill>
                  <a:schemeClr val="bg1"/>
                </a:solidFill>
              </a:rPr>
              <a:t>one</a:t>
            </a:r>
            <a:r>
              <a:rPr lang="fi-FI" dirty="0">
                <a:solidFill>
                  <a:schemeClr val="bg1"/>
                </a:solidFill>
              </a:rPr>
              <a:t> </a:t>
            </a:r>
            <a:r>
              <a:rPr lang="fi-FI" dirty="0" err="1">
                <a:solidFill>
                  <a:schemeClr val="bg1"/>
                </a:solidFill>
              </a:rPr>
              <a:t>source</a:t>
            </a:r>
            <a:r>
              <a:rPr lang="fi-FI" dirty="0">
                <a:solidFill>
                  <a:schemeClr val="bg1"/>
                </a:solidFill>
              </a:rPr>
              <a:t> </a:t>
            </a:r>
            <a:r>
              <a:rPr lang="fi-FI" dirty="0" err="1">
                <a:solidFill>
                  <a:schemeClr val="bg1"/>
                </a:solidFill>
              </a:rPr>
              <a:t>whereas</a:t>
            </a:r>
            <a:r>
              <a:rPr lang="fi-FI" dirty="0">
                <a:solidFill>
                  <a:schemeClr val="bg1"/>
                </a:solidFill>
              </a:rPr>
              <a:t> </a:t>
            </a:r>
            <a:r>
              <a:rPr lang="fi-FI" dirty="0" err="1">
                <a:solidFill>
                  <a:schemeClr val="bg1"/>
                </a:solidFill>
              </a:rPr>
              <a:t>the</a:t>
            </a:r>
            <a:r>
              <a:rPr lang="fi-FI" dirty="0">
                <a:solidFill>
                  <a:schemeClr val="bg1"/>
                </a:solidFill>
              </a:rPr>
              <a:t> </a:t>
            </a:r>
            <a:r>
              <a:rPr lang="fi-FI" dirty="0" err="1">
                <a:solidFill>
                  <a:schemeClr val="bg1"/>
                </a:solidFill>
              </a:rPr>
              <a:t>source</a:t>
            </a:r>
            <a:r>
              <a:rPr lang="fi-FI" dirty="0">
                <a:solidFill>
                  <a:schemeClr val="bg1"/>
                </a:solidFill>
              </a:rPr>
              <a:t> </a:t>
            </a:r>
            <a:r>
              <a:rPr lang="fi-FI" dirty="0" err="1">
                <a:solidFill>
                  <a:schemeClr val="bg1"/>
                </a:solidFill>
              </a:rPr>
              <a:t>below</a:t>
            </a:r>
            <a:r>
              <a:rPr lang="fi-FI" dirty="0">
                <a:solidFill>
                  <a:schemeClr val="bg1"/>
                </a:solidFill>
              </a:rPr>
              <a:t> </a:t>
            </a:r>
            <a:r>
              <a:rPr lang="fi-FI" dirty="0" err="1">
                <a:solidFill>
                  <a:schemeClr val="bg1"/>
                </a:solidFill>
              </a:rPr>
              <a:t>has</a:t>
            </a:r>
            <a:r>
              <a:rPr lang="fi-FI" dirty="0">
                <a:solidFill>
                  <a:schemeClr val="bg1"/>
                </a:solidFill>
              </a:rPr>
              <a:t> </a:t>
            </a:r>
            <a:r>
              <a:rPr lang="fi-FI" dirty="0" err="1">
                <a:solidFill>
                  <a:schemeClr val="bg1"/>
                </a:solidFill>
              </a:rPr>
              <a:t>had</a:t>
            </a:r>
            <a:r>
              <a:rPr lang="fi-FI" dirty="0">
                <a:solidFill>
                  <a:schemeClr val="bg1"/>
                </a:solidFill>
              </a:rPr>
              <a:t> </a:t>
            </a:r>
            <a:r>
              <a:rPr lang="fi-FI" dirty="0" err="1">
                <a:solidFill>
                  <a:schemeClr val="bg1"/>
                </a:solidFill>
              </a:rPr>
              <a:t>frequent</a:t>
            </a:r>
            <a:r>
              <a:rPr lang="fi-FI" dirty="0">
                <a:solidFill>
                  <a:schemeClr val="bg1"/>
                </a:solidFill>
              </a:rPr>
              <a:t> </a:t>
            </a:r>
            <a:r>
              <a:rPr lang="fi-FI" dirty="0" err="1">
                <a:solidFill>
                  <a:schemeClr val="bg1"/>
                </a:solidFill>
              </a:rPr>
              <a:t>monitoring</a:t>
            </a:r>
            <a:r>
              <a:rPr lang="fi-FI" dirty="0">
                <a:solidFill>
                  <a:schemeClr val="bg1"/>
                </a:solidFill>
              </a:rPr>
              <a:t> </a:t>
            </a:r>
            <a:r>
              <a:rPr lang="fi-FI" dirty="0" err="1">
                <a:solidFill>
                  <a:schemeClr val="bg1"/>
                </a:solidFill>
              </a:rPr>
              <a:t>campaigns</a:t>
            </a:r>
            <a:r>
              <a:rPr lang="fi-FI" dirty="0">
                <a:solidFill>
                  <a:schemeClr val="bg1"/>
                </a:solidFill>
              </a:rPr>
              <a:t> </a:t>
            </a:r>
            <a:r>
              <a:rPr lang="fi-FI" dirty="0" err="1">
                <a:solidFill>
                  <a:schemeClr val="bg1"/>
                </a:solidFill>
              </a:rPr>
              <a:t>throughout</a:t>
            </a:r>
            <a:r>
              <a:rPr lang="fi-FI" dirty="0">
                <a:solidFill>
                  <a:schemeClr val="bg1"/>
                </a:solidFill>
              </a:rPr>
              <a:t> </a:t>
            </a:r>
            <a:r>
              <a:rPr lang="fi-FI" dirty="0" err="1">
                <a:solidFill>
                  <a:schemeClr val="bg1"/>
                </a:solidFill>
              </a:rPr>
              <a:t>many</a:t>
            </a:r>
            <a:r>
              <a:rPr lang="fi-FI" dirty="0">
                <a:solidFill>
                  <a:schemeClr val="bg1"/>
                </a:solidFill>
              </a:rPr>
              <a:t> </a:t>
            </a:r>
            <a:r>
              <a:rPr lang="fi-FI" dirty="0" err="1">
                <a:solidFill>
                  <a:schemeClr val="bg1"/>
                </a:solidFill>
              </a:rPr>
              <a:t>years</a:t>
            </a:r>
            <a:endParaRPr lang="fi-FI" dirty="0">
              <a:solidFill>
                <a:schemeClr val="bg1"/>
              </a:solidFill>
            </a:endParaRPr>
          </a:p>
          <a:p>
            <a:endParaRPr lang="fi-FI" dirty="0">
              <a:solidFill>
                <a:schemeClr val="bg1"/>
              </a:solidFill>
            </a:endParaRPr>
          </a:p>
          <a:p>
            <a:r>
              <a:rPr lang="fi-FI" b="0" dirty="0">
                <a:solidFill>
                  <a:schemeClr val="bg1"/>
                </a:solidFill>
              </a:rPr>
              <a:t>-For </a:t>
            </a:r>
            <a:r>
              <a:rPr lang="fi-FI" b="0" dirty="0" err="1">
                <a:solidFill>
                  <a:schemeClr val="bg1"/>
                </a:solidFill>
              </a:rPr>
              <a:t>the</a:t>
            </a:r>
            <a:r>
              <a:rPr lang="fi-FI" b="0" dirty="0">
                <a:solidFill>
                  <a:schemeClr val="bg1"/>
                </a:solidFill>
              </a:rPr>
              <a:t> main </a:t>
            </a:r>
            <a:r>
              <a:rPr lang="fi-FI" b="0" dirty="0" err="1">
                <a:solidFill>
                  <a:schemeClr val="bg1"/>
                </a:solidFill>
              </a:rPr>
              <a:t>criteria</a:t>
            </a:r>
            <a:r>
              <a:rPr lang="fi-FI" b="0" dirty="0">
                <a:solidFill>
                  <a:schemeClr val="bg1"/>
                </a:solidFill>
              </a:rPr>
              <a:t> for </a:t>
            </a:r>
            <a:r>
              <a:rPr lang="fi-FI" b="0" dirty="0" err="1">
                <a:solidFill>
                  <a:schemeClr val="bg1"/>
                </a:solidFill>
              </a:rPr>
              <a:t>the</a:t>
            </a:r>
            <a:r>
              <a:rPr lang="fi-FI" b="0" dirty="0">
                <a:solidFill>
                  <a:schemeClr val="bg1"/>
                </a:solidFill>
              </a:rPr>
              <a:t> </a:t>
            </a:r>
            <a:r>
              <a:rPr lang="fi-FI" b="0" dirty="0" err="1">
                <a:solidFill>
                  <a:schemeClr val="bg1"/>
                </a:solidFill>
              </a:rPr>
              <a:t>variable</a:t>
            </a:r>
            <a:r>
              <a:rPr lang="fi-FI" b="0" dirty="0">
                <a:solidFill>
                  <a:schemeClr val="bg1"/>
                </a:solidFill>
              </a:rPr>
              <a:t> </a:t>
            </a:r>
            <a:r>
              <a:rPr lang="fi-FI" b="0" dirty="0" err="1">
                <a:solidFill>
                  <a:schemeClr val="bg1"/>
                </a:solidFill>
              </a:rPr>
              <a:t>population</a:t>
            </a:r>
            <a:r>
              <a:rPr lang="fi-FI" b="0" dirty="0">
                <a:solidFill>
                  <a:schemeClr val="bg1"/>
                </a:solidFill>
              </a:rPr>
              <a:t> </a:t>
            </a:r>
            <a:r>
              <a:rPr lang="fi-FI" b="0" dirty="0" err="1">
                <a:solidFill>
                  <a:schemeClr val="bg1"/>
                </a:solidFill>
              </a:rPr>
              <a:t>we</a:t>
            </a:r>
            <a:r>
              <a:rPr lang="fi-FI" b="0" dirty="0">
                <a:solidFill>
                  <a:schemeClr val="bg1"/>
                </a:solidFill>
              </a:rPr>
              <a:t> </a:t>
            </a:r>
            <a:r>
              <a:rPr lang="fi-FI" b="0" dirty="0" err="1">
                <a:solidFill>
                  <a:schemeClr val="bg1"/>
                </a:solidFill>
              </a:rPr>
              <a:t>used</a:t>
            </a:r>
            <a:r>
              <a:rPr lang="fi-FI" b="0" dirty="0">
                <a:solidFill>
                  <a:schemeClr val="bg1"/>
                </a:solidFill>
              </a:rPr>
              <a:t> VHE </a:t>
            </a:r>
            <a:r>
              <a:rPr lang="fi-FI" b="0" dirty="0" err="1">
                <a:solidFill>
                  <a:schemeClr val="bg1"/>
                </a:solidFill>
              </a:rPr>
              <a:t>fractional</a:t>
            </a:r>
            <a:r>
              <a:rPr lang="fi-FI" b="0" dirty="0">
                <a:solidFill>
                  <a:schemeClr val="bg1"/>
                </a:solidFill>
              </a:rPr>
              <a:t> </a:t>
            </a:r>
            <a:r>
              <a:rPr lang="fi-FI" b="0" dirty="0" err="1">
                <a:solidFill>
                  <a:schemeClr val="bg1"/>
                </a:solidFill>
              </a:rPr>
              <a:t>variability</a:t>
            </a:r>
            <a:r>
              <a:rPr lang="fi-FI" b="0" dirty="0">
                <a:solidFill>
                  <a:schemeClr val="bg1"/>
                </a:solidFill>
              </a:rPr>
              <a:t>, </a:t>
            </a:r>
            <a:r>
              <a:rPr lang="fi-FI" b="0" dirty="0" err="1">
                <a:solidFill>
                  <a:schemeClr val="bg1"/>
                </a:solidFill>
              </a:rPr>
              <a:t>which</a:t>
            </a:r>
            <a:r>
              <a:rPr lang="fi-FI" b="0" dirty="0">
                <a:solidFill>
                  <a:schemeClr val="bg1"/>
                </a:solidFill>
              </a:rPr>
              <a:t> </a:t>
            </a:r>
            <a:r>
              <a:rPr lang="fi-FI" b="0" dirty="0" err="1">
                <a:solidFill>
                  <a:schemeClr val="bg1"/>
                </a:solidFill>
              </a:rPr>
              <a:t>quantifies</a:t>
            </a:r>
            <a:r>
              <a:rPr lang="fi-FI" b="0" dirty="0">
                <a:solidFill>
                  <a:schemeClr val="bg1"/>
                </a:solidFill>
              </a:rPr>
              <a:t> </a:t>
            </a:r>
            <a:r>
              <a:rPr lang="en-US" b="0" dirty="0">
                <a:solidFill>
                  <a:schemeClr val="bg1"/>
                </a:solidFill>
              </a:rPr>
              <a:t>how much the flux varies in excess of the flux errors</a:t>
            </a:r>
            <a:endParaRPr lang="fi-FI" b="0" dirty="0">
              <a:solidFill>
                <a:schemeClr val="bg1"/>
              </a:solidFill>
            </a:endParaRPr>
          </a:p>
          <a:p>
            <a:r>
              <a:rPr lang="fi-FI" b="0" dirty="0">
                <a:solidFill>
                  <a:schemeClr val="bg1"/>
                </a:solidFill>
              </a:rPr>
              <a:t>-</a:t>
            </a:r>
            <a:r>
              <a:rPr lang="fi-FI" b="0" dirty="0" err="1">
                <a:solidFill>
                  <a:schemeClr val="bg1"/>
                </a:solidFill>
              </a:rPr>
              <a:t>These</a:t>
            </a:r>
            <a:r>
              <a:rPr lang="fi-FI" b="0" dirty="0">
                <a:solidFill>
                  <a:schemeClr val="bg1"/>
                </a:solidFill>
              </a:rPr>
              <a:t> </a:t>
            </a:r>
            <a:r>
              <a:rPr lang="fi-FI" b="0" dirty="0" err="1">
                <a:solidFill>
                  <a:schemeClr val="bg1"/>
                </a:solidFill>
              </a:rPr>
              <a:t>sources</a:t>
            </a:r>
            <a:r>
              <a:rPr lang="fi-FI" b="0" dirty="0">
                <a:solidFill>
                  <a:schemeClr val="bg1"/>
                </a:solidFill>
              </a:rPr>
              <a:t> </a:t>
            </a:r>
            <a:r>
              <a:rPr lang="fi-FI" b="0" dirty="0" err="1">
                <a:solidFill>
                  <a:schemeClr val="bg1"/>
                </a:solidFill>
              </a:rPr>
              <a:t>were</a:t>
            </a:r>
            <a:r>
              <a:rPr lang="fi-FI" b="0" dirty="0">
                <a:solidFill>
                  <a:schemeClr val="bg1"/>
                </a:solidFill>
              </a:rPr>
              <a:t> </a:t>
            </a:r>
            <a:r>
              <a:rPr lang="fi-FI" b="0" dirty="0" err="1">
                <a:solidFill>
                  <a:schemeClr val="bg1"/>
                </a:solidFill>
              </a:rPr>
              <a:t>also</a:t>
            </a:r>
            <a:r>
              <a:rPr lang="fi-FI" b="0" dirty="0">
                <a:solidFill>
                  <a:schemeClr val="bg1"/>
                </a:solidFill>
              </a:rPr>
              <a:t> </a:t>
            </a:r>
            <a:r>
              <a:rPr lang="fi-FI" b="0" dirty="0" err="1">
                <a:solidFill>
                  <a:schemeClr val="bg1"/>
                </a:solidFill>
              </a:rPr>
              <a:t>classified</a:t>
            </a:r>
            <a:r>
              <a:rPr lang="fi-FI" b="0" dirty="0">
                <a:solidFill>
                  <a:schemeClr val="bg1"/>
                </a:solidFill>
              </a:rPr>
              <a:t> as </a:t>
            </a:r>
            <a:r>
              <a:rPr lang="fi-FI" b="0" dirty="0" err="1">
                <a:solidFill>
                  <a:schemeClr val="bg1"/>
                </a:solidFill>
              </a:rPr>
              <a:t>variable</a:t>
            </a:r>
            <a:r>
              <a:rPr lang="fi-FI" b="0" dirty="0">
                <a:solidFill>
                  <a:schemeClr val="bg1"/>
                </a:solidFill>
              </a:rPr>
              <a:t> in </a:t>
            </a:r>
            <a:r>
              <a:rPr lang="fi-FI" b="0" dirty="0" err="1">
                <a:solidFill>
                  <a:schemeClr val="bg1"/>
                </a:solidFill>
              </a:rPr>
              <a:t>literature</a:t>
            </a:r>
            <a:endParaRPr lang="fi-FI" b="0" dirty="0">
              <a:solidFill>
                <a:schemeClr val="bg1"/>
              </a:solidFill>
            </a:endParaRPr>
          </a:p>
          <a:p>
            <a:r>
              <a:rPr lang="fi-FI" b="0" dirty="0">
                <a:solidFill>
                  <a:schemeClr val="bg1"/>
                </a:solidFill>
              </a:rPr>
              <a:t>-</a:t>
            </a:r>
            <a:r>
              <a:rPr lang="fi-FI" b="0" dirty="0" err="1">
                <a:solidFill>
                  <a:schemeClr val="bg1"/>
                </a:solidFill>
              </a:rPr>
              <a:t>Fractional</a:t>
            </a:r>
            <a:r>
              <a:rPr lang="fi-FI" b="0" dirty="0">
                <a:solidFill>
                  <a:schemeClr val="bg1"/>
                </a:solidFill>
              </a:rPr>
              <a:t> </a:t>
            </a:r>
            <a:r>
              <a:rPr lang="fi-FI" b="0" dirty="0" err="1">
                <a:solidFill>
                  <a:schemeClr val="bg1"/>
                </a:solidFill>
              </a:rPr>
              <a:t>variability</a:t>
            </a:r>
            <a:r>
              <a:rPr lang="fi-FI" b="0" dirty="0">
                <a:solidFill>
                  <a:schemeClr val="bg1"/>
                </a:solidFill>
              </a:rPr>
              <a:t> and </a:t>
            </a:r>
            <a:r>
              <a:rPr lang="fi-FI" b="0" dirty="0" err="1">
                <a:solidFill>
                  <a:schemeClr val="bg1"/>
                </a:solidFill>
              </a:rPr>
              <a:t>the</a:t>
            </a:r>
            <a:r>
              <a:rPr lang="fi-FI" b="0" dirty="0">
                <a:solidFill>
                  <a:schemeClr val="bg1"/>
                </a:solidFill>
              </a:rPr>
              <a:t> </a:t>
            </a:r>
            <a:r>
              <a:rPr lang="fi-FI" b="0" dirty="0" err="1">
                <a:solidFill>
                  <a:schemeClr val="bg1"/>
                </a:solidFill>
              </a:rPr>
              <a:t>fractional</a:t>
            </a:r>
            <a:r>
              <a:rPr lang="fi-FI" b="0" dirty="0">
                <a:solidFill>
                  <a:schemeClr val="bg1"/>
                </a:solidFill>
              </a:rPr>
              <a:t> </a:t>
            </a:r>
            <a:r>
              <a:rPr lang="fi-FI" b="0" dirty="0" err="1">
                <a:solidFill>
                  <a:schemeClr val="bg1"/>
                </a:solidFill>
              </a:rPr>
              <a:t>variability</a:t>
            </a:r>
            <a:r>
              <a:rPr lang="fi-FI" b="0" dirty="0">
                <a:solidFill>
                  <a:schemeClr val="bg1"/>
                </a:solidFill>
              </a:rPr>
              <a:t> </a:t>
            </a:r>
            <a:r>
              <a:rPr lang="fi-FI" b="0" dirty="0" err="1">
                <a:solidFill>
                  <a:schemeClr val="bg1"/>
                </a:solidFill>
              </a:rPr>
              <a:t>significance</a:t>
            </a:r>
            <a:r>
              <a:rPr lang="fi-FI" b="0" dirty="0">
                <a:solidFill>
                  <a:schemeClr val="bg1"/>
                </a:solidFill>
              </a:rPr>
              <a:t> </a:t>
            </a:r>
            <a:r>
              <a:rPr lang="fi-FI" b="0" dirty="0" err="1">
                <a:solidFill>
                  <a:schemeClr val="bg1"/>
                </a:solidFill>
              </a:rPr>
              <a:t>was</a:t>
            </a:r>
            <a:r>
              <a:rPr lang="fi-FI" b="0" dirty="0">
                <a:solidFill>
                  <a:schemeClr val="bg1"/>
                </a:solidFill>
              </a:rPr>
              <a:t> </a:t>
            </a:r>
            <a:r>
              <a:rPr lang="fi-FI" b="0" dirty="0" err="1">
                <a:solidFill>
                  <a:schemeClr val="bg1"/>
                </a:solidFill>
              </a:rPr>
              <a:t>calculated</a:t>
            </a:r>
            <a:r>
              <a:rPr lang="fi-FI" b="0" dirty="0">
                <a:solidFill>
                  <a:schemeClr val="bg1"/>
                </a:solidFill>
              </a:rPr>
              <a:t> for </a:t>
            </a:r>
            <a:r>
              <a:rPr lang="fi-FI" b="0" dirty="0" err="1">
                <a:solidFill>
                  <a:schemeClr val="bg1"/>
                </a:solidFill>
              </a:rPr>
              <a:t>each</a:t>
            </a:r>
            <a:r>
              <a:rPr lang="fi-FI" b="0" dirty="0">
                <a:solidFill>
                  <a:schemeClr val="bg1"/>
                </a:solidFill>
              </a:rPr>
              <a:t> </a:t>
            </a:r>
            <a:r>
              <a:rPr lang="fi-FI" b="0" dirty="0" err="1">
                <a:solidFill>
                  <a:schemeClr val="bg1"/>
                </a:solidFill>
              </a:rPr>
              <a:t>source</a:t>
            </a:r>
            <a:r>
              <a:rPr lang="fi-FI" b="0" dirty="0">
                <a:solidFill>
                  <a:schemeClr val="bg1"/>
                </a:solidFill>
              </a:rPr>
              <a:t> </a:t>
            </a:r>
            <a:r>
              <a:rPr lang="fi-FI" b="0" dirty="0" err="1">
                <a:solidFill>
                  <a:schemeClr val="bg1"/>
                </a:solidFill>
              </a:rPr>
              <a:t>using</a:t>
            </a:r>
            <a:r>
              <a:rPr lang="fi-FI" b="0" dirty="0">
                <a:solidFill>
                  <a:schemeClr val="bg1"/>
                </a:solidFill>
              </a:rPr>
              <a:t> </a:t>
            </a:r>
            <a:r>
              <a:rPr lang="fi-FI" b="0" dirty="0" err="1">
                <a:solidFill>
                  <a:schemeClr val="bg1"/>
                </a:solidFill>
              </a:rPr>
              <a:t>the</a:t>
            </a:r>
            <a:r>
              <a:rPr lang="fi-FI" b="0" dirty="0">
                <a:solidFill>
                  <a:schemeClr val="bg1"/>
                </a:solidFill>
              </a:rPr>
              <a:t> </a:t>
            </a:r>
            <a:r>
              <a:rPr lang="fi-FI" b="0" dirty="0" err="1">
                <a:solidFill>
                  <a:schemeClr val="bg1"/>
                </a:solidFill>
              </a:rPr>
              <a:t>light</a:t>
            </a:r>
            <a:r>
              <a:rPr lang="fi-FI" b="0" dirty="0">
                <a:solidFill>
                  <a:schemeClr val="bg1"/>
                </a:solidFill>
              </a:rPr>
              <a:t> </a:t>
            </a:r>
            <a:r>
              <a:rPr lang="fi-FI" b="0" dirty="0" err="1">
                <a:solidFill>
                  <a:schemeClr val="bg1"/>
                </a:solidFill>
              </a:rPr>
              <a:t>curve</a:t>
            </a:r>
            <a:r>
              <a:rPr lang="fi-FI" b="0" dirty="0">
                <a:solidFill>
                  <a:schemeClr val="bg1"/>
                </a:solidFill>
              </a:rPr>
              <a:t> data.</a:t>
            </a:r>
          </a:p>
          <a:p>
            <a:r>
              <a:rPr lang="fi-FI" b="0" dirty="0">
                <a:solidFill>
                  <a:schemeClr val="bg1"/>
                </a:solidFill>
              </a:rPr>
              <a:t>-</a:t>
            </a:r>
            <a:r>
              <a:rPr lang="fi-FI" b="0" dirty="0" err="1">
                <a:solidFill>
                  <a:schemeClr val="bg1"/>
                </a:solidFill>
              </a:rPr>
              <a:t>Variable</a:t>
            </a:r>
            <a:r>
              <a:rPr lang="fi-FI" b="0" dirty="0">
                <a:solidFill>
                  <a:schemeClr val="bg1"/>
                </a:solidFill>
              </a:rPr>
              <a:t> </a:t>
            </a:r>
            <a:r>
              <a:rPr lang="fi-FI" b="0" dirty="0" err="1">
                <a:solidFill>
                  <a:schemeClr val="bg1"/>
                </a:solidFill>
              </a:rPr>
              <a:t>sources</a:t>
            </a:r>
            <a:r>
              <a:rPr lang="fi-FI" b="0" dirty="0">
                <a:solidFill>
                  <a:schemeClr val="bg1"/>
                </a:solidFill>
              </a:rPr>
              <a:t> </a:t>
            </a:r>
            <a:r>
              <a:rPr lang="fi-FI" b="0" dirty="0" err="1">
                <a:solidFill>
                  <a:schemeClr val="bg1"/>
                </a:solidFill>
              </a:rPr>
              <a:t>with</a:t>
            </a:r>
            <a:r>
              <a:rPr lang="fi-FI" b="0" dirty="0">
                <a:solidFill>
                  <a:schemeClr val="bg1"/>
                </a:solidFill>
              </a:rPr>
              <a:t> </a:t>
            </a:r>
            <a:r>
              <a:rPr lang="fi-FI" b="0" dirty="0" err="1">
                <a:solidFill>
                  <a:schemeClr val="bg1"/>
                </a:solidFill>
              </a:rPr>
              <a:t>significance</a:t>
            </a:r>
            <a:r>
              <a:rPr lang="fi-FI" b="0" dirty="0">
                <a:solidFill>
                  <a:schemeClr val="bg1"/>
                </a:solidFill>
              </a:rPr>
              <a:t> </a:t>
            </a:r>
            <a:r>
              <a:rPr lang="fi-FI" b="0" dirty="0" err="1">
                <a:solidFill>
                  <a:schemeClr val="bg1"/>
                </a:solidFill>
              </a:rPr>
              <a:t>over</a:t>
            </a:r>
            <a:r>
              <a:rPr lang="fi-FI" b="0" dirty="0">
                <a:solidFill>
                  <a:schemeClr val="bg1"/>
                </a:solidFill>
              </a:rPr>
              <a:t> </a:t>
            </a:r>
            <a:r>
              <a:rPr lang="fi-FI" b="0" dirty="0" err="1">
                <a:solidFill>
                  <a:schemeClr val="bg1"/>
                </a:solidFill>
              </a:rPr>
              <a:t>or</a:t>
            </a:r>
            <a:r>
              <a:rPr lang="fi-FI" b="0" dirty="0">
                <a:solidFill>
                  <a:schemeClr val="bg1"/>
                </a:solidFill>
              </a:rPr>
              <a:t> </a:t>
            </a:r>
            <a:r>
              <a:rPr lang="fi-FI" b="0" dirty="0" err="1">
                <a:solidFill>
                  <a:schemeClr val="bg1"/>
                </a:solidFill>
              </a:rPr>
              <a:t>equal</a:t>
            </a:r>
            <a:r>
              <a:rPr lang="fi-FI" b="0" dirty="0">
                <a:solidFill>
                  <a:schemeClr val="bg1"/>
                </a:solidFill>
              </a:rPr>
              <a:t> to 3 </a:t>
            </a:r>
            <a:r>
              <a:rPr lang="fi-FI" b="0" dirty="0" err="1">
                <a:solidFill>
                  <a:schemeClr val="bg1"/>
                </a:solidFill>
              </a:rPr>
              <a:t>were</a:t>
            </a:r>
            <a:r>
              <a:rPr lang="fi-FI" b="0" dirty="0">
                <a:solidFill>
                  <a:schemeClr val="bg1"/>
                </a:solidFill>
              </a:rPr>
              <a:t> </a:t>
            </a:r>
            <a:r>
              <a:rPr lang="fi-FI" b="0" dirty="0" err="1">
                <a:solidFill>
                  <a:schemeClr val="bg1"/>
                </a:solidFill>
              </a:rPr>
              <a:t>included</a:t>
            </a:r>
            <a:r>
              <a:rPr lang="fi-FI" b="0" dirty="0">
                <a:solidFill>
                  <a:schemeClr val="bg1"/>
                </a:solidFill>
              </a:rPr>
              <a:t> in </a:t>
            </a:r>
            <a:r>
              <a:rPr lang="fi-FI" b="0" dirty="0" err="1">
                <a:solidFill>
                  <a:schemeClr val="bg1"/>
                </a:solidFill>
              </a:rPr>
              <a:t>the</a:t>
            </a:r>
            <a:r>
              <a:rPr lang="fi-FI" b="0" dirty="0">
                <a:solidFill>
                  <a:schemeClr val="bg1"/>
                </a:solidFill>
              </a:rPr>
              <a:t> </a:t>
            </a:r>
            <a:r>
              <a:rPr lang="fi-FI" b="0" dirty="0" err="1">
                <a:solidFill>
                  <a:schemeClr val="bg1"/>
                </a:solidFill>
              </a:rPr>
              <a:t>final</a:t>
            </a:r>
            <a:r>
              <a:rPr lang="fi-FI" b="0" dirty="0">
                <a:solidFill>
                  <a:schemeClr val="bg1"/>
                </a:solidFill>
              </a:rPr>
              <a:t> </a:t>
            </a:r>
            <a:r>
              <a:rPr lang="fi-FI" b="0" dirty="0" err="1">
                <a:solidFill>
                  <a:schemeClr val="bg1"/>
                </a:solidFill>
              </a:rPr>
              <a:t>sample</a:t>
            </a:r>
            <a:r>
              <a:rPr lang="fi-FI" b="0" dirty="0">
                <a:solidFill>
                  <a:schemeClr val="bg1"/>
                </a:solidFill>
              </a:rPr>
              <a:t>, </a:t>
            </a:r>
            <a:r>
              <a:rPr lang="en-US" dirty="0"/>
              <a:t>so we had to exclude 9 sources classified variable in the literature to have samples" uniformly defined (</a:t>
            </a:r>
            <a:r>
              <a:rPr lang="en-US" dirty="0" err="1"/>
              <a:t>etc</a:t>
            </a:r>
            <a:r>
              <a:rPr lang="en-US" dirty="0"/>
              <a:t>)</a:t>
            </a:r>
            <a:endParaRPr lang="fi-FI" b="0" dirty="0">
              <a:solidFill>
                <a:schemeClr val="bg1"/>
              </a:solidFill>
            </a:endParaRPr>
          </a:p>
          <a:p>
            <a:endParaRPr lang="fi-FI" b="0" dirty="0">
              <a:solidFill>
                <a:schemeClr val="bg1"/>
              </a:solidFill>
            </a:endParaRPr>
          </a:p>
          <a:p>
            <a:r>
              <a:rPr lang="fi-FI" b="0" dirty="0">
                <a:solidFill>
                  <a:schemeClr val="bg1"/>
                </a:solidFill>
              </a:rPr>
              <a:t>-For non-</a:t>
            </a:r>
            <a:r>
              <a:rPr lang="fi-FI" b="0" dirty="0" err="1">
                <a:solidFill>
                  <a:schemeClr val="bg1"/>
                </a:solidFill>
              </a:rPr>
              <a:t>variable</a:t>
            </a:r>
            <a:r>
              <a:rPr lang="fi-FI" b="0" dirty="0">
                <a:solidFill>
                  <a:schemeClr val="bg1"/>
                </a:solidFill>
              </a:rPr>
              <a:t> </a:t>
            </a:r>
            <a:r>
              <a:rPr lang="fi-FI" b="0" dirty="0" err="1">
                <a:solidFill>
                  <a:schemeClr val="bg1"/>
                </a:solidFill>
              </a:rPr>
              <a:t>sources</a:t>
            </a:r>
            <a:r>
              <a:rPr lang="fi-FI" b="0" dirty="0">
                <a:solidFill>
                  <a:schemeClr val="bg1"/>
                </a:solidFill>
              </a:rPr>
              <a:t> </a:t>
            </a:r>
            <a:r>
              <a:rPr lang="fi-FI" b="0" dirty="0" err="1">
                <a:solidFill>
                  <a:schemeClr val="bg1"/>
                </a:solidFill>
              </a:rPr>
              <a:t>there</a:t>
            </a:r>
            <a:r>
              <a:rPr lang="fi-FI" b="0" dirty="0">
                <a:solidFill>
                  <a:schemeClr val="bg1"/>
                </a:solidFill>
              </a:rPr>
              <a:t> </a:t>
            </a:r>
            <a:r>
              <a:rPr lang="fi-FI" b="0" dirty="0" err="1">
                <a:solidFill>
                  <a:schemeClr val="bg1"/>
                </a:solidFill>
              </a:rPr>
              <a:t>was</a:t>
            </a:r>
            <a:r>
              <a:rPr lang="fi-FI" b="0" dirty="0">
                <a:solidFill>
                  <a:schemeClr val="bg1"/>
                </a:solidFill>
              </a:rPr>
              <a:t> </a:t>
            </a:r>
            <a:r>
              <a:rPr lang="fi-FI" b="0" dirty="0" err="1">
                <a:solidFill>
                  <a:schemeClr val="bg1"/>
                </a:solidFill>
              </a:rPr>
              <a:t>very</a:t>
            </a:r>
            <a:r>
              <a:rPr lang="fi-FI" b="0" dirty="0">
                <a:solidFill>
                  <a:schemeClr val="bg1"/>
                </a:solidFill>
              </a:rPr>
              <a:t> </a:t>
            </a:r>
            <a:r>
              <a:rPr lang="fi-FI" b="0" dirty="0" err="1">
                <a:solidFill>
                  <a:schemeClr val="bg1"/>
                </a:solidFill>
              </a:rPr>
              <a:t>little</a:t>
            </a:r>
            <a:r>
              <a:rPr lang="fi-FI" b="0" dirty="0">
                <a:solidFill>
                  <a:schemeClr val="bg1"/>
                </a:solidFill>
              </a:rPr>
              <a:t> to no </a:t>
            </a:r>
            <a:r>
              <a:rPr lang="fi-FI" b="0" dirty="0" err="1">
                <a:solidFill>
                  <a:schemeClr val="bg1"/>
                </a:solidFill>
              </a:rPr>
              <a:t>available</a:t>
            </a:r>
            <a:r>
              <a:rPr lang="fi-FI" b="0" dirty="0">
                <a:solidFill>
                  <a:schemeClr val="bg1"/>
                </a:solidFill>
              </a:rPr>
              <a:t> </a:t>
            </a:r>
            <a:r>
              <a:rPr lang="fi-FI" b="0" dirty="0" err="1">
                <a:solidFill>
                  <a:schemeClr val="bg1"/>
                </a:solidFill>
              </a:rPr>
              <a:t>light</a:t>
            </a:r>
            <a:r>
              <a:rPr lang="fi-FI" b="0" dirty="0">
                <a:solidFill>
                  <a:schemeClr val="bg1"/>
                </a:solidFill>
              </a:rPr>
              <a:t> </a:t>
            </a:r>
            <a:r>
              <a:rPr lang="fi-FI" b="0" dirty="0" err="1">
                <a:solidFill>
                  <a:schemeClr val="bg1"/>
                </a:solidFill>
              </a:rPr>
              <a:t>curve</a:t>
            </a:r>
            <a:r>
              <a:rPr lang="fi-FI" b="0" dirty="0">
                <a:solidFill>
                  <a:schemeClr val="bg1"/>
                </a:solidFill>
              </a:rPr>
              <a:t> data, </a:t>
            </a:r>
            <a:r>
              <a:rPr lang="fi-FI" b="0" dirty="0" err="1">
                <a:solidFill>
                  <a:schemeClr val="bg1"/>
                </a:solidFill>
              </a:rPr>
              <a:t>so</a:t>
            </a:r>
            <a:r>
              <a:rPr lang="fi-FI" b="0" dirty="0">
                <a:solidFill>
                  <a:schemeClr val="bg1"/>
                </a:solidFill>
              </a:rPr>
              <a:t> </a:t>
            </a:r>
            <a:r>
              <a:rPr lang="fi-FI" b="0" dirty="0" err="1">
                <a:solidFill>
                  <a:schemeClr val="bg1"/>
                </a:solidFill>
              </a:rPr>
              <a:t>the</a:t>
            </a:r>
            <a:r>
              <a:rPr lang="fi-FI" b="0" dirty="0">
                <a:solidFill>
                  <a:schemeClr val="bg1"/>
                </a:solidFill>
              </a:rPr>
              <a:t> </a:t>
            </a:r>
            <a:r>
              <a:rPr lang="fi-FI" b="0" dirty="0" err="1">
                <a:solidFill>
                  <a:schemeClr val="bg1"/>
                </a:solidFill>
              </a:rPr>
              <a:t>fractional</a:t>
            </a:r>
            <a:r>
              <a:rPr lang="fi-FI" b="0" dirty="0">
                <a:solidFill>
                  <a:schemeClr val="bg1"/>
                </a:solidFill>
              </a:rPr>
              <a:t> </a:t>
            </a:r>
            <a:r>
              <a:rPr lang="fi-FI" b="0" dirty="0" err="1">
                <a:solidFill>
                  <a:schemeClr val="bg1"/>
                </a:solidFill>
              </a:rPr>
              <a:t>variability</a:t>
            </a:r>
            <a:r>
              <a:rPr lang="fi-FI" b="0" dirty="0">
                <a:solidFill>
                  <a:schemeClr val="bg1"/>
                </a:solidFill>
              </a:rPr>
              <a:t> </a:t>
            </a:r>
            <a:r>
              <a:rPr lang="fi-FI" b="0" dirty="0" err="1">
                <a:solidFill>
                  <a:schemeClr val="bg1"/>
                </a:solidFill>
              </a:rPr>
              <a:t>significances</a:t>
            </a:r>
            <a:r>
              <a:rPr lang="fi-FI" b="0" dirty="0">
                <a:solidFill>
                  <a:schemeClr val="bg1"/>
                </a:solidFill>
              </a:rPr>
              <a:t> </a:t>
            </a:r>
            <a:r>
              <a:rPr lang="fi-FI" b="0" dirty="0" err="1">
                <a:solidFill>
                  <a:schemeClr val="bg1"/>
                </a:solidFill>
              </a:rPr>
              <a:t>were</a:t>
            </a:r>
            <a:r>
              <a:rPr lang="fi-FI" b="0" dirty="0">
                <a:solidFill>
                  <a:schemeClr val="bg1"/>
                </a:solidFill>
              </a:rPr>
              <a:t> </a:t>
            </a:r>
            <a:r>
              <a:rPr lang="fi-FI" b="0" dirty="0" err="1">
                <a:solidFill>
                  <a:schemeClr val="bg1"/>
                </a:solidFill>
              </a:rPr>
              <a:t>always</a:t>
            </a:r>
            <a:r>
              <a:rPr lang="fi-FI" b="0" dirty="0">
                <a:solidFill>
                  <a:schemeClr val="bg1"/>
                </a:solidFill>
              </a:rPr>
              <a:t> </a:t>
            </a:r>
            <a:r>
              <a:rPr lang="fi-FI" b="0" dirty="0" err="1">
                <a:solidFill>
                  <a:schemeClr val="bg1"/>
                </a:solidFill>
              </a:rPr>
              <a:t>lower</a:t>
            </a:r>
            <a:r>
              <a:rPr lang="fi-FI" b="0" dirty="0">
                <a:solidFill>
                  <a:schemeClr val="bg1"/>
                </a:solidFill>
              </a:rPr>
              <a:t> </a:t>
            </a:r>
            <a:r>
              <a:rPr lang="fi-FI" b="0" dirty="0" err="1">
                <a:solidFill>
                  <a:schemeClr val="bg1"/>
                </a:solidFill>
              </a:rPr>
              <a:t>than</a:t>
            </a:r>
            <a:r>
              <a:rPr lang="fi-FI" b="0" dirty="0">
                <a:solidFill>
                  <a:schemeClr val="bg1"/>
                </a:solidFill>
              </a:rPr>
              <a:t> 3, </a:t>
            </a:r>
            <a:r>
              <a:rPr lang="fi-FI" b="0" dirty="0" err="1">
                <a:solidFill>
                  <a:schemeClr val="bg1"/>
                </a:solidFill>
              </a:rPr>
              <a:t>so</a:t>
            </a:r>
            <a:r>
              <a:rPr lang="fi-FI" b="0" dirty="0">
                <a:solidFill>
                  <a:schemeClr val="bg1"/>
                </a:solidFill>
              </a:rPr>
              <a:t> it </a:t>
            </a:r>
            <a:r>
              <a:rPr lang="fi-FI" b="0" dirty="0" err="1">
                <a:solidFill>
                  <a:schemeClr val="bg1"/>
                </a:solidFill>
              </a:rPr>
              <a:t>couldn’t</a:t>
            </a:r>
            <a:r>
              <a:rPr lang="fi-FI" b="0" dirty="0">
                <a:solidFill>
                  <a:schemeClr val="bg1"/>
                </a:solidFill>
              </a:rPr>
              <a:t> </a:t>
            </a:r>
            <a:r>
              <a:rPr lang="fi-FI" b="0" dirty="0" err="1">
                <a:solidFill>
                  <a:schemeClr val="bg1"/>
                </a:solidFill>
              </a:rPr>
              <a:t>be</a:t>
            </a:r>
            <a:r>
              <a:rPr lang="fi-FI" b="0" dirty="0">
                <a:solidFill>
                  <a:schemeClr val="bg1"/>
                </a:solidFill>
              </a:rPr>
              <a:t> </a:t>
            </a:r>
            <a:r>
              <a:rPr lang="fi-FI" b="0" dirty="0" err="1">
                <a:solidFill>
                  <a:schemeClr val="bg1"/>
                </a:solidFill>
              </a:rPr>
              <a:t>used</a:t>
            </a:r>
            <a:r>
              <a:rPr lang="fi-FI" b="0" dirty="0">
                <a:solidFill>
                  <a:schemeClr val="bg1"/>
                </a:solidFill>
              </a:rPr>
              <a:t> as </a:t>
            </a:r>
            <a:r>
              <a:rPr lang="fi-FI" b="0" dirty="0" err="1">
                <a:solidFill>
                  <a:schemeClr val="bg1"/>
                </a:solidFill>
              </a:rPr>
              <a:t>criteria</a:t>
            </a:r>
            <a:endParaRPr lang="fi-FI" b="0" dirty="0">
              <a:solidFill>
                <a:schemeClr val="bg1"/>
              </a:solidFill>
            </a:endParaRPr>
          </a:p>
          <a:p>
            <a:r>
              <a:rPr lang="fi-FI" b="0" dirty="0">
                <a:solidFill>
                  <a:schemeClr val="bg1"/>
                </a:solidFill>
              </a:rPr>
              <a:t>-</a:t>
            </a:r>
            <a:r>
              <a:rPr lang="fi-FI" b="0" dirty="0" err="1">
                <a:solidFill>
                  <a:schemeClr val="bg1"/>
                </a:solidFill>
              </a:rPr>
              <a:t>Therefore</a:t>
            </a:r>
            <a:r>
              <a:rPr lang="fi-FI" b="0" dirty="0">
                <a:solidFill>
                  <a:schemeClr val="bg1"/>
                </a:solidFill>
              </a:rPr>
              <a:t> </a:t>
            </a:r>
            <a:r>
              <a:rPr lang="fi-FI" b="0" dirty="0" err="1">
                <a:solidFill>
                  <a:schemeClr val="bg1"/>
                </a:solidFill>
              </a:rPr>
              <a:t>we</a:t>
            </a:r>
            <a:r>
              <a:rPr lang="fi-FI" b="0" dirty="0">
                <a:solidFill>
                  <a:schemeClr val="bg1"/>
                </a:solidFill>
              </a:rPr>
              <a:t> </a:t>
            </a:r>
            <a:r>
              <a:rPr lang="fi-FI" b="0" dirty="0" err="1">
                <a:solidFill>
                  <a:schemeClr val="bg1"/>
                </a:solidFill>
              </a:rPr>
              <a:t>used</a:t>
            </a:r>
            <a:r>
              <a:rPr lang="fi-FI" b="0" dirty="0">
                <a:solidFill>
                  <a:schemeClr val="bg1"/>
                </a:solidFill>
              </a:rPr>
              <a:t> </a:t>
            </a:r>
            <a:r>
              <a:rPr lang="fi-FI" b="0" dirty="0" err="1">
                <a:solidFill>
                  <a:schemeClr val="bg1"/>
                </a:solidFill>
              </a:rPr>
              <a:t>the</a:t>
            </a:r>
            <a:r>
              <a:rPr lang="fi-FI" b="0" dirty="0">
                <a:solidFill>
                  <a:schemeClr val="bg1"/>
                </a:solidFill>
              </a:rPr>
              <a:t> </a:t>
            </a:r>
            <a:r>
              <a:rPr lang="fi-FI" b="0" dirty="0" err="1">
                <a:solidFill>
                  <a:schemeClr val="bg1"/>
                </a:solidFill>
              </a:rPr>
              <a:t>fact</a:t>
            </a:r>
            <a:r>
              <a:rPr lang="fi-FI" b="0" dirty="0">
                <a:solidFill>
                  <a:schemeClr val="bg1"/>
                </a:solidFill>
              </a:rPr>
              <a:t> </a:t>
            </a:r>
            <a:r>
              <a:rPr lang="fi-FI" b="0" dirty="0" err="1">
                <a:solidFill>
                  <a:schemeClr val="bg1"/>
                </a:solidFill>
              </a:rPr>
              <a:t>that</a:t>
            </a:r>
            <a:r>
              <a:rPr lang="fi-FI" b="0" dirty="0">
                <a:solidFill>
                  <a:schemeClr val="bg1"/>
                </a:solidFill>
              </a:rPr>
              <a:t> </a:t>
            </a:r>
            <a:r>
              <a:rPr lang="fi-FI" b="0" dirty="0" err="1">
                <a:solidFill>
                  <a:schemeClr val="bg1"/>
                </a:solidFill>
              </a:rPr>
              <a:t>the</a:t>
            </a:r>
            <a:r>
              <a:rPr lang="fi-FI" b="0" dirty="0">
                <a:solidFill>
                  <a:schemeClr val="bg1"/>
                </a:solidFill>
              </a:rPr>
              <a:t> </a:t>
            </a:r>
            <a:r>
              <a:rPr lang="fi-FI" b="0" dirty="0" err="1">
                <a:solidFill>
                  <a:schemeClr val="bg1"/>
                </a:solidFill>
              </a:rPr>
              <a:t>source</a:t>
            </a:r>
            <a:r>
              <a:rPr lang="fi-FI" b="0" dirty="0">
                <a:solidFill>
                  <a:schemeClr val="bg1"/>
                </a:solidFill>
              </a:rPr>
              <a:t> </a:t>
            </a:r>
            <a:r>
              <a:rPr lang="fi-FI" b="0" dirty="0" err="1">
                <a:solidFill>
                  <a:schemeClr val="bg1"/>
                </a:solidFill>
              </a:rPr>
              <a:t>was</a:t>
            </a:r>
            <a:r>
              <a:rPr lang="fi-FI" b="0" dirty="0">
                <a:solidFill>
                  <a:schemeClr val="bg1"/>
                </a:solidFill>
              </a:rPr>
              <a:t> </a:t>
            </a:r>
            <a:r>
              <a:rPr lang="fi-FI" b="0" dirty="0" err="1">
                <a:solidFill>
                  <a:schemeClr val="bg1"/>
                </a:solidFill>
              </a:rPr>
              <a:t>defined</a:t>
            </a:r>
            <a:r>
              <a:rPr lang="fi-FI" b="0" dirty="0">
                <a:solidFill>
                  <a:schemeClr val="bg1"/>
                </a:solidFill>
              </a:rPr>
              <a:t> as non-</a:t>
            </a:r>
            <a:r>
              <a:rPr lang="fi-FI" b="0" dirty="0" err="1">
                <a:solidFill>
                  <a:schemeClr val="bg1"/>
                </a:solidFill>
              </a:rPr>
              <a:t>variable</a:t>
            </a:r>
            <a:r>
              <a:rPr lang="fi-FI" b="0" dirty="0">
                <a:solidFill>
                  <a:schemeClr val="bg1"/>
                </a:solidFill>
              </a:rPr>
              <a:t> in </a:t>
            </a:r>
            <a:r>
              <a:rPr lang="fi-FI" b="0" dirty="0" err="1">
                <a:solidFill>
                  <a:schemeClr val="bg1"/>
                </a:solidFill>
              </a:rPr>
              <a:t>literature</a:t>
            </a:r>
            <a:endParaRPr lang="fi-FI" b="0" dirty="0">
              <a:solidFill>
                <a:schemeClr val="bg1"/>
              </a:solidFill>
            </a:endParaRPr>
          </a:p>
          <a:p>
            <a:r>
              <a:rPr lang="fi-FI" b="0" dirty="0">
                <a:solidFill>
                  <a:schemeClr val="bg1"/>
                </a:solidFill>
              </a:rPr>
              <a:t>-</a:t>
            </a:r>
            <a:r>
              <a:rPr lang="fi-FI" b="0" dirty="0" err="1">
                <a:solidFill>
                  <a:schemeClr val="bg1"/>
                </a:solidFill>
              </a:rPr>
              <a:t>We</a:t>
            </a:r>
            <a:r>
              <a:rPr lang="fi-FI" b="0" dirty="0">
                <a:solidFill>
                  <a:schemeClr val="bg1"/>
                </a:solidFill>
              </a:rPr>
              <a:t> </a:t>
            </a:r>
            <a:r>
              <a:rPr lang="fi-FI" b="0" dirty="0" err="1">
                <a:solidFill>
                  <a:schemeClr val="bg1"/>
                </a:solidFill>
              </a:rPr>
              <a:t>also</a:t>
            </a:r>
            <a:r>
              <a:rPr lang="fi-FI" b="0" dirty="0">
                <a:solidFill>
                  <a:schemeClr val="bg1"/>
                </a:solidFill>
              </a:rPr>
              <a:t> </a:t>
            </a:r>
            <a:r>
              <a:rPr lang="fi-FI" b="0" dirty="0" err="1">
                <a:solidFill>
                  <a:schemeClr val="bg1"/>
                </a:solidFill>
              </a:rPr>
              <a:t>checked</a:t>
            </a:r>
            <a:r>
              <a:rPr lang="fi-FI" b="0" dirty="0">
                <a:solidFill>
                  <a:schemeClr val="bg1"/>
                </a:solidFill>
              </a:rPr>
              <a:t> </a:t>
            </a:r>
            <a:r>
              <a:rPr lang="fi-FI" b="0" dirty="0" err="1">
                <a:solidFill>
                  <a:schemeClr val="bg1"/>
                </a:solidFill>
              </a:rPr>
              <a:t>from</a:t>
            </a:r>
            <a:r>
              <a:rPr lang="fi-FI" b="0" dirty="0">
                <a:solidFill>
                  <a:schemeClr val="bg1"/>
                </a:solidFill>
              </a:rPr>
              <a:t> Fermi </a:t>
            </a:r>
            <a:r>
              <a:rPr lang="fi-FI" b="0" dirty="0" err="1">
                <a:solidFill>
                  <a:schemeClr val="bg1"/>
                </a:solidFill>
              </a:rPr>
              <a:t>light</a:t>
            </a:r>
            <a:r>
              <a:rPr lang="fi-FI" b="0" dirty="0">
                <a:solidFill>
                  <a:schemeClr val="bg1"/>
                </a:solidFill>
              </a:rPr>
              <a:t> </a:t>
            </a:r>
            <a:r>
              <a:rPr lang="fi-FI" b="0" dirty="0" err="1">
                <a:solidFill>
                  <a:schemeClr val="bg1"/>
                </a:solidFill>
              </a:rPr>
              <a:t>curve</a:t>
            </a:r>
            <a:r>
              <a:rPr lang="fi-FI" b="0" dirty="0">
                <a:solidFill>
                  <a:schemeClr val="bg1"/>
                </a:solidFill>
              </a:rPr>
              <a:t> </a:t>
            </a:r>
            <a:r>
              <a:rPr lang="fi-FI" b="0" dirty="0" err="1">
                <a:solidFill>
                  <a:schemeClr val="bg1"/>
                </a:solidFill>
              </a:rPr>
              <a:t>archives</a:t>
            </a:r>
            <a:r>
              <a:rPr lang="fi-FI" b="0" dirty="0">
                <a:solidFill>
                  <a:schemeClr val="bg1"/>
                </a:solidFill>
              </a:rPr>
              <a:t> </a:t>
            </a:r>
            <a:r>
              <a:rPr lang="fi-FI" b="0" dirty="0" err="1">
                <a:solidFill>
                  <a:schemeClr val="bg1"/>
                </a:solidFill>
              </a:rPr>
              <a:t>that</a:t>
            </a:r>
            <a:r>
              <a:rPr lang="fi-FI" b="0" dirty="0">
                <a:solidFill>
                  <a:schemeClr val="bg1"/>
                </a:solidFill>
              </a:rPr>
              <a:t> </a:t>
            </a:r>
            <a:r>
              <a:rPr lang="fi-FI" b="0" dirty="0" err="1">
                <a:solidFill>
                  <a:schemeClr val="bg1"/>
                </a:solidFill>
              </a:rPr>
              <a:t>the</a:t>
            </a:r>
            <a:r>
              <a:rPr lang="fi-FI" b="0" dirty="0">
                <a:solidFill>
                  <a:schemeClr val="bg1"/>
                </a:solidFill>
              </a:rPr>
              <a:t> </a:t>
            </a:r>
            <a:r>
              <a:rPr lang="fi-FI" b="0" dirty="0" err="1">
                <a:solidFill>
                  <a:schemeClr val="bg1"/>
                </a:solidFill>
              </a:rPr>
              <a:t>source</a:t>
            </a:r>
            <a:r>
              <a:rPr lang="fi-FI" b="0" dirty="0">
                <a:solidFill>
                  <a:schemeClr val="bg1"/>
                </a:solidFill>
              </a:rPr>
              <a:t> </a:t>
            </a:r>
            <a:r>
              <a:rPr lang="fi-FI" b="0" dirty="0" err="1">
                <a:solidFill>
                  <a:schemeClr val="bg1"/>
                </a:solidFill>
              </a:rPr>
              <a:t>had</a:t>
            </a:r>
            <a:r>
              <a:rPr lang="fi-FI" b="0" dirty="0">
                <a:solidFill>
                  <a:schemeClr val="bg1"/>
                </a:solidFill>
              </a:rPr>
              <a:t> a </a:t>
            </a:r>
            <a:r>
              <a:rPr lang="fi-FI" b="0" dirty="0" err="1">
                <a:solidFill>
                  <a:schemeClr val="bg1"/>
                </a:solidFill>
              </a:rPr>
              <a:t>stable</a:t>
            </a:r>
            <a:r>
              <a:rPr lang="fi-FI" b="0" dirty="0">
                <a:solidFill>
                  <a:schemeClr val="bg1"/>
                </a:solidFill>
              </a:rPr>
              <a:t> </a:t>
            </a:r>
            <a:r>
              <a:rPr lang="fi-FI" b="0" dirty="0" err="1">
                <a:solidFill>
                  <a:schemeClr val="bg1"/>
                </a:solidFill>
              </a:rPr>
              <a:t>high-energy</a:t>
            </a:r>
            <a:r>
              <a:rPr lang="fi-FI" b="0" dirty="0">
                <a:solidFill>
                  <a:schemeClr val="bg1"/>
                </a:solidFill>
              </a:rPr>
              <a:t> gamma-</a:t>
            </a:r>
            <a:r>
              <a:rPr lang="fi-FI" b="0" dirty="0" err="1">
                <a:solidFill>
                  <a:schemeClr val="bg1"/>
                </a:solidFill>
              </a:rPr>
              <a:t>ray</a:t>
            </a:r>
            <a:r>
              <a:rPr lang="fi-FI" b="0" dirty="0">
                <a:solidFill>
                  <a:schemeClr val="bg1"/>
                </a:solidFill>
              </a:rPr>
              <a:t> </a:t>
            </a:r>
            <a:r>
              <a:rPr lang="fi-FI" b="0" dirty="0" err="1">
                <a:solidFill>
                  <a:schemeClr val="bg1"/>
                </a:solidFill>
              </a:rPr>
              <a:t>flux</a:t>
            </a:r>
            <a:r>
              <a:rPr lang="fi-FI" b="0" dirty="0">
                <a:solidFill>
                  <a:schemeClr val="bg1"/>
                </a:solidFill>
              </a:rPr>
              <a:t> </a:t>
            </a:r>
            <a:r>
              <a:rPr lang="fi-FI" b="0" dirty="0" err="1">
                <a:solidFill>
                  <a:schemeClr val="bg1"/>
                </a:solidFill>
              </a:rPr>
              <a:t>during</a:t>
            </a:r>
            <a:r>
              <a:rPr lang="fi-FI" b="0" dirty="0">
                <a:solidFill>
                  <a:schemeClr val="bg1"/>
                </a:solidFill>
              </a:rPr>
              <a:t> </a:t>
            </a:r>
            <a:r>
              <a:rPr lang="fi-FI" b="0" dirty="0" err="1">
                <a:solidFill>
                  <a:schemeClr val="bg1"/>
                </a:solidFill>
              </a:rPr>
              <a:t>the</a:t>
            </a:r>
            <a:r>
              <a:rPr lang="fi-FI" b="0" dirty="0">
                <a:solidFill>
                  <a:schemeClr val="bg1"/>
                </a:solidFill>
              </a:rPr>
              <a:t> VHE </a:t>
            </a:r>
            <a:r>
              <a:rPr lang="fi-FI" b="0" dirty="0" err="1">
                <a:solidFill>
                  <a:schemeClr val="bg1"/>
                </a:solidFill>
              </a:rPr>
              <a:t>observations</a:t>
            </a:r>
            <a:r>
              <a:rPr lang="fi-FI" b="0" dirty="0">
                <a:solidFill>
                  <a:schemeClr val="bg1"/>
                </a:solidFill>
              </a:rPr>
              <a:t> </a:t>
            </a:r>
          </a:p>
          <a:p>
            <a:endParaRPr lang="fi-FI" b="0" dirty="0">
              <a:solidFill>
                <a:schemeClr val="bg1"/>
              </a:solidFill>
            </a:endParaRPr>
          </a:p>
          <a:p>
            <a:r>
              <a:rPr lang="fi-FI" b="0" dirty="0">
                <a:solidFill>
                  <a:schemeClr val="bg1"/>
                </a:solidFill>
              </a:rPr>
              <a:t>-</a:t>
            </a:r>
            <a:r>
              <a:rPr lang="fi-FI" b="0" dirty="0" err="1">
                <a:solidFill>
                  <a:schemeClr val="bg1"/>
                </a:solidFill>
              </a:rPr>
              <a:t>Final</a:t>
            </a:r>
            <a:r>
              <a:rPr lang="fi-FI" b="0" dirty="0">
                <a:solidFill>
                  <a:schemeClr val="bg1"/>
                </a:solidFill>
              </a:rPr>
              <a:t> </a:t>
            </a:r>
            <a:r>
              <a:rPr lang="fi-FI" b="0" dirty="0" err="1">
                <a:solidFill>
                  <a:schemeClr val="bg1"/>
                </a:solidFill>
              </a:rPr>
              <a:t>sample</a:t>
            </a:r>
            <a:r>
              <a:rPr lang="fi-FI" b="0" dirty="0">
                <a:solidFill>
                  <a:schemeClr val="bg1"/>
                </a:solidFill>
              </a:rPr>
              <a:t> </a:t>
            </a:r>
          </a:p>
          <a:p>
            <a:r>
              <a:rPr lang="fi-FI" b="0" dirty="0">
                <a:solidFill>
                  <a:schemeClr val="bg1"/>
                </a:solidFill>
              </a:rPr>
              <a:t>-</a:t>
            </a:r>
            <a:r>
              <a:rPr lang="fi-FI" b="0" dirty="0" err="1">
                <a:solidFill>
                  <a:schemeClr val="bg1"/>
                </a:solidFill>
              </a:rPr>
              <a:t>The</a:t>
            </a:r>
            <a:r>
              <a:rPr lang="fi-FI" b="0" dirty="0">
                <a:solidFill>
                  <a:schemeClr val="bg1"/>
                </a:solidFill>
              </a:rPr>
              <a:t> </a:t>
            </a:r>
            <a:r>
              <a:rPr lang="fi-FI" b="0" dirty="0" err="1">
                <a:solidFill>
                  <a:schemeClr val="bg1"/>
                </a:solidFill>
              </a:rPr>
              <a:t>sample</a:t>
            </a:r>
            <a:r>
              <a:rPr lang="fi-FI" b="0" dirty="0">
                <a:solidFill>
                  <a:schemeClr val="bg1"/>
                </a:solidFill>
              </a:rPr>
              <a:t> </a:t>
            </a:r>
            <a:r>
              <a:rPr lang="fi-FI" b="0" dirty="0" err="1">
                <a:solidFill>
                  <a:schemeClr val="bg1"/>
                </a:solidFill>
              </a:rPr>
              <a:t>size</a:t>
            </a:r>
            <a:r>
              <a:rPr lang="fi-FI" b="0" dirty="0">
                <a:solidFill>
                  <a:schemeClr val="bg1"/>
                </a:solidFill>
              </a:rPr>
              <a:t> </a:t>
            </a:r>
            <a:r>
              <a:rPr lang="fi-FI" b="0" dirty="0" err="1">
                <a:solidFill>
                  <a:schemeClr val="bg1"/>
                </a:solidFill>
              </a:rPr>
              <a:t>decreased</a:t>
            </a:r>
            <a:r>
              <a:rPr lang="fi-FI" b="0" dirty="0">
                <a:solidFill>
                  <a:schemeClr val="bg1"/>
                </a:solidFill>
              </a:rPr>
              <a:t> </a:t>
            </a:r>
            <a:r>
              <a:rPr lang="fi-FI" b="0" dirty="0" err="1">
                <a:solidFill>
                  <a:schemeClr val="bg1"/>
                </a:solidFill>
              </a:rPr>
              <a:t>from</a:t>
            </a:r>
            <a:r>
              <a:rPr lang="fi-FI" b="0" dirty="0">
                <a:solidFill>
                  <a:schemeClr val="bg1"/>
                </a:solidFill>
              </a:rPr>
              <a:t> </a:t>
            </a:r>
            <a:r>
              <a:rPr lang="fi-FI" b="0" dirty="0" err="1">
                <a:solidFill>
                  <a:schemeClr val="bg1"/>
                </a:solidFill>
              </a:rPr>
              <a:t>the</a:t>
            </a:r>
            <a:r>
              <a:rPr lang="fi-FI" b="0" dirty="0">
                <a:solidFill>
                  <a:schemeClr val="bg1"/>
                </a:solidFill>
              </a:rPr>
              <a:t> </a:t>
            </a:r>
            <a:r>
              <a:rPr lang="fi-FI" b="0" dirty="0" err="1">
                <a:solidFill>
                  <a:schemeClr val="bg1"/>
                </a:solidFill>
              </a:rPr>
              <a:t>previous</a:t>
            </a:r>
            <a:r>
              <a:rPr lang="fi-FI" b="0" dirty="0">
                <a:solidFill>
                  <a:schemeClr val="bg1"/>
                </a:solidFill>
              </a:rPr>
              <a:t> 85 </a:t>
            </a:r>
            <a:r>
              <a:rPr lang="fi-FI" b="0" dirty="0" err="1">
                <a:solidFill>
                  <a:schemeClr val="bg1"/>
                </a:solidFill>
              </a:rPr>
              <a:t>blazars</a:t>
            </a:r>
            <a:r>
              <a:rPr lang="fi-FI" b="0" dirty="0">
                <a:solidFill>
                  <a:schemeClr val="bg1"/>
                </a:solidFill>
              </a:rPr>
              <a:t> </a:t>
            </a:r>
            <a:r>
              <a:rPr lang="fi-FI" b="0" dirty="0" err="1">
                <a:solidFill>
                  <a:schemeClr val="bg1"/>
                </a:solidFill>
              </a:rPr>
              <a:t>since</a:t>
            </a:r>
            <a:r>
              <a:rPr lang="fi-FI" b="0" dirty="0">
                <a:solidFill>
                  <a:schemeClr val="bg1"/>
                </a:solidFill>
              </a:rPr>
              <a:t> for some </a:t>
            </a:r>
            <a:r>
              <a:rPr lang="fi-FI" b="0" dirty="0" err="1">
                <a:solidFill>
                  <a:schemeClr val="bg1"/>
                </a:solidFill>
              </a:rPr>
              <a:t>variable</a:t>
            </a:r>
            <a:r>
              <a:rPr lang="fi-FI" b="0" dirty="0">
                <a:solidFill>
                  <a:schemeClr val="bg1"/>
                </a:solidFill>
              </a:rPr>
              <a:t> </a:t>
            </a:r>
            <a:r>
              <a:rPr lang="fi-FI" b="0" dirty="0" err="1">
                <a:solidFill>
                  <a:schemeClr val="bg1"/>
                </a:solidFill>
              </a:rPr>
              <a:t>blazars</a:t>
            </a:r>
            <a:r>
              <a:rPr lang="fi-FI" b="0" dirty="0">
                <a:solidFill>
                  <a:schemeClr val="bg1"/>
                </a:solidFill>
              </a:rPr>
              <a:t> </a:t>
            </a:r>
            <a:r>
              <a:rPr lang="fi-FI" b="0" dirty="0" err="1">
                <a:solidFill>
                  <a:schemeClr val="bg1"/>
                </a:solidFill>
              </a:rPr>
              <a:t>the</a:t>
            </a:r>
            <a:r>
              <a:rPr lang="fi-FI" b="0" dirty="0">
                <a:solidFill>
                  <a:schemeClr val="bg1"/>
                </a:solidFill>
              </a:rPr>
              <a:t> </a:t>
            </a:r>
            <a:r>
              <a:rPr lang="fi-FI" b="0" dirty="0" err="1">
                <a:solidFill>
                  <a:schemeClr val="bg1"/>
                </a:solidFill>
              </a:rPr>
              <a:t>fractional</a:t>
            </a:r>
            <a:r>
              <a:rPr lang="fi-FI" b="0" dirty="0">
                <a:solidFill>
                  <a:schemeClr val="bg1"/>
                </a:solidFill>
              </a:rPr>
              <a:t> </a:t>
            </a:r>
            <a:r>
              <a:rPr lang="fi-FI" b="0" dirty="0" err="1">
                <a:solidFill>
                  <a:schemeClr val="bg1"/>
                </a:solidFill>
              </a:rPr>
              <a:t>variability</a:t>
            </a:r>
            <a:r>
              <a:rPr lang="fi-FI" b="0" dirty="0">
                <a:solidFill>
                  <a:schemeClr val="bg1"/>
                </a:solidFill>
              </a:rPr>
              <a:t> </a:t>
            </a:r>
            <a:r>
              <a:rPr lang="fi-FI" b="0" dirty="0" err="1">
                <a:solidFill>
                  <a:schemeClr val="bg1"/>
                </a:solidFill>
              </a:rPr>
              <a:t>significance</a:t>
            </a:r>
            <a:r>
              <a:rPr lang="fi-FI" b="0" dirty="0">
                <a:solidFill>
                  <a:schemeClr val="bg1"/>
                </a:solidFill>
              </a:rPr>
              <a:t> </a:t>
            </a:r>
            <a:r>
              <a:rPr lang="fi-FI" b="0" dirty="0" err="1">
                <a:solidFill>
                  <a:schemeClr val="bg1"/>
                </a:solidFill>
              </a:rPr>
              <a:t>was</a:t>
            </a:r>
            <a:r>
              <a:rPr lang="fi-FI" b="0" dirty="0">
                <a:solidFill>
                  <a:schemeClr val="bg1"/>
                </a:solidFill>
              </a:rPr>
              <a:t> </a:t>
            </a:r>
            <a:r>
              <a:rPr lang="fi-FI" b="0" dirty="0" err="1">
                <a:solidFill>
                  <a:schemeClr val="bg1"/>
                </a:solidFill>
              </a:rPr>
              <a:t>smaller</a:t>
            </a:r>
            <a:r>
              <a:rPr lang="fi-FI" b="0" dirty="0">
                <a:solidFill>
                  <a:schemeClr val="bg1"/>
                </a:solidFill>
              </a:rPr>
              <a:t> </a:t>
            </a:r>
            <a:r>
              <a:rPr lang="fi-FI" b="0" dirty="0" err="1">
                <a:solidFill>
                  <a:schemeClr val="bg1"/>
                </a:solidFill>
              </a:rPr>
              <a:t>than</a:t>
            </a:r>
            <a:r>
              <a:rPr lang="fi-FI" b="0" dirty="0">
                <a:solidFill>
                  <a:schemeClr val="bg1"/>
                </a:solidFill>
              </a:rPr>
              <a:t> 3, and </a:t>
            </a:r>
            <a:r>
              <a:rPr lang="fi-FI" b="0" dirty="0" err="1">
                <a:solidFill>
                  <a:schemeClr val="bg1"/>
                </a:solidFill>
              </a:rPr>
              <a:t>we</a:t>
            </a:r>
            <a:r>
              <a:rPr lang="fi-FI" b="0" dirty="0">
                <a:solidFill>
                  <a:schemeClr val="bg1"/>
                </a:solidFill>
              </a:rPr>
              <a:t> </a:t>
            </a:r>
            <a:r>
              <a:rPr lang="fi-FI" b="0" dirty="0" err="1">
                <a:solidFill>
                  <a:schemeClr val="bg1"/>
                </a:solidFill>
              </a:rPr>
              <a:t>excluded</a:t>
            </a:r>
            <a:r>
              <a:rPr lang="fi-FI" b="0" dirty="0">
                <a:solidFill>
                  <a:schemeClr val="bg1"/>
                </a:solidFill>
              </a:rPr>
              <a:t> non-</a:t>
            </a:r>
            <a:r>
              <a:rPr lang="fi-FI" b="0" dirty="0" err="1">
                <a:solidFill>
                  <a:schemeClr val="bg1"/>
                </a:solidFill>
              </a:rPr>
              <a:t>variable</a:t>
            </a:r>
            <a:r>
              <a:rPr lang="fi-FI" b="0" dirty="0">
                <a:solidFill>
                  <a:schemeClr val="bg1"/>
                </a:solidFill>
              </a:rPr>
              <a:t> </a:t>
            </a:r>
            <a:r>
              <a:rPr lang="fi-FI" b="0" dirty="0" err="1">
                <a:solidFill>
                  <a:schemeClr val="bg1"/>
                </a:solidFill>
              </a:rPr>
              <a:t>sources</a:t>
            </a:r>
            <a:r>
              <a:rPr lang="fi-FI" b="0" dirty="0">
                <a:solidFill>
                  <a:schemeClr val="bg1"/>
                </a:solidFill>
              </a:rPr>
              <a:t> </a:t>
            </a:r>
            <a:r>
              <a:rPr lang="fi-FI" b="0" dirty="0" err="1">
                <a:solidFill>
                  <a:schemeClr val="bg1"/>
                </a:solidFill>
              </a:rPr>
              <a:t>that</a:t>
            </a:r>
            <a:r>
              <a:rPr lang="fi-FI" b="0" dirty="0">
                <a:solidFill>
                  <a:schemeClr val="bg1"/>
                </a:solidFill>
              </a:rPr>
              <a:t> </a:t>
            </a:r>
            <a:r>
              <a:rPr lang="fi-FI" b="0" dirty="0" err="1">
                <a:solidFill>
                  <a:schemeClr val="bg1"/>
                </a:solidFill>
              </a:rPr>
              <a:t>didn’t</a:t>
            </a:r>
            <a:r>
              <a:rPr lang="fi-FI" b="0" dirty="0">
                <a:solidFill>
                  <a:schemeClr val="bg1"/>
                </a:solidFill>
              </a:rPr>
              <a:t> </a:t>
            </a:r>
            <a:r>
              <a:rPr lang="fi-FI" b="0" dirty="0" err="1">
                <a:solidFill>
                  <a:schemeClr val="bg1"/>
                </a:solidFill>
              </a:rPr>
              <a:t>have</a:t>
            </a:r>
            <a:r>
              <a:rPr lang="fi-FI" b="0" dirty="0">
                <a:solidFill>
                  <a:schemeClr val="bg1"/>
                </a:solidFill>
              </a:rPr>
              <a:t> </a:t>
            </a:r>
            <a:r>
              <a:rPr lang="fi-FI" b="0" dirty="0" err="1">
                <a:solidFill>
                  <a:schemeClr val="bg1"/>
                </a:solidFill>
              </a:rPr>
              <a:t>multiyear</a:t>
            </a:r>
            <a:r>
              <a:rPr lang="fi-FI" b="0" dirty="0">
                <a:solidFill>
                  <a:schemeClr val="bg1"/>
                </a:solidFill>
              </a:rPr>
              <a:t> data</a:t>
            </a:r>
          </a:p>
          <a:p>
            <a:endParaRPr lang="fi-FI" b="0" dirty="0">
              <a:solidFill>
                <a:schemeClr val="bg1"/>
              </a:solidFill>
            </a:endParaRPr>
          </a:p>
        </p:txBody>
      </p:sp>
      <p:sp>
        <p:nvSpPr>
          <p:cNvPr id="4" name="Dian numeron paikkamerkki 3"/>
          <p:cNvSpPr>
            <a:spLocks noGrp="1"/>
          </p:cNvSpPr>
          <p:nvPr>
            <p:ph type="sldNum" sz="quarter" idx="5"/>
          </p:nvPr>
        </p:nvSpPr>
        <p:spPr/>
        <p:txBody>
          <a:bodyPr/>
          <a:lstStyle/>
          <a:p>
            <a:fld id="{52B42FDD-765B-4EE7-A13A-0E3D32860079}" type="slidenum">
              <a:rPr lang="fi-FI" smtClean="0"/>
              <a:t>4</a:t>
            </a:fld>
            <a:endParaRPr lang="fi-FI"/>
          </a:p>
        </p:txBody>
      </p:sp>
    </p:spTree>
    <p:extLst>
      <p:ext uri="{BB962C8B-B14F-4D97-AF65-F5344CB8AC3E}">
        <p14:creationId xmlns:p14="http://schemas.microsoft.com/office/powerpoint/2010/main" val="704224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a:t>
            </a:r>
            <a:r>
              <a:rPr lang="fi-FI" dirty="0" err="1"/>
              <a:t>Motivation</a:t>
            </a:r>
            <a:r>
              <a:rPr lang="fi-FI" dirty="0"/>
              <a:t>: </a:t>
            </a:r>
            <a:r>
              <a:rPr lang="fi-FI" dirty="0" err="1"/>
              <a:t>we</a:t>
            </a:r>
            <a:r>
              <a:rPr lang="fi-FI" dirty="0"/>
              <a:t> </a:t>
            </a:r>
            <a:r>
              <a:rPr lang="fi-FI" dirty="0" err="1"/>
              <a:t>wanted</a:t>
            </a:r>
            <a:r>
              <a:rPr lang="fi-FI" dirty="0"/>
              <a:t> to </a:t>
            </a:r>
            <a:r>
              <a:rPr lang="fi-FI" dirty="0" err="1"/>
              <a:t>see</a:t>
            </a:r>
            <a:r>
              <a:rPr lang="fi-FI" dirty="0"/>
              <a:t> </a:t>
            </a:r>
            <a:r>
              <a:rPr lang="fi-FI" dirty="0" err="1"/>
              <a:t>if</a:t>
            </a:r>
            <a:r>
              <a:rPr lang="fi-FI" dirty="0"/>
              <a:t> </a:t>
            </a:r>
            <a:r>
              <a:rPr lang="fi-FI" dirty="0" err="1"/>
              <a:t>we</a:t>
            </a:r>
            <a:r>
              <a:rPr lang="fi-FI" dirty="0"/>
              <a:t> </a:t>
            </a:r>
            <a:r>
              <a:rPr lang="fi-FI" dirty="0" err="1"/>
              <a:t>would</a:t>
            </a:r>
            <a:r>
              <a:rPr lang="fi-FI" dirty="0"/>
              <a:t> </a:t>
            </a:r>
            <a:r>
              <a:rPr lang="fi-FI" dirty="0" err="1"/>
              <a:t>find</a:t>
            </a:r>
            <a:r>
              <a:rPr lang="fi-FI" dirty="0"/>
              <a:t> </a:t>
            </a:r>
            <a:r>
              <a:rPr lang="fi-FI" dirty="0" err="1"/>
              <a:t>any</a:t>
            </a:r>
            <a:r>
              <a:rPr lang="fi-FI" dirty="0"/>
              <a:t> </a:t>
            </a:r>
            <a:r>
              <a:rPr lang="fi-FI" dirty="0" err="1"/>
              <a:t>observational</a:t>
            </a:r>
            <a:r>
              <a:rPr lang="fi-FI" dirty="0"/>
              <a:t> </a:t>
            </a:r>
            <a:r>
              <a:rPr lang="fi-FI" dirty="0" err="1"/>
              <a:t>properties</a:t>
            </a:r>
            <a:r>
              <a:rPr lang="fi-FI" dirty="0"/>
              <a:t> </a:t>
            </a:r>
            <a:r>
              <a:rPr lang="fi-FI" dirty="0" err="1"/>
              <a:t>that</a:t>
            </a:r>
            <a:r>
              <a:rPr lang="fi-FI" dirty="0"/>
              <a:t> </a:t>
            </a:r>
            <a:r>
              <a:rPr lang="fi-FI" dirty="0" err="1"/>
              <a:t>would</a:t>
            </a:r>
            <a:r>
              <a:rPr lang="fi-FI" dirty="0"/>
              <a:t> </a:t>
            </a:r>
            <a:r>
              <a:rPr lang="fi-FI" dirty="0" err="1"/>
              <a:t>distinguish</a:t>
            </a:r>
            <a:r>
              <a:rPr lang="fi-FI" dirty="0"/>
              <a:t> </a:t>
            </a:r>
            <a:r>
              <a:rPr lang="fi-FI" dirty="0" err="1"/>
              <a:t>the</a:t>
            </a:r>
            <a:r>
              <a:rPr lang="fi-FI" dirty="0"/>
              <a:t> VHE </a:t>
            </a:r>
            <a:r>
              <a:rPr lang="fi-FI" dirty="0" err="1"/>
              <a:t>variable</a:t>
            </a:r>
            <a:r>
              <a:rPr lang="fi-FI" dirty="0"/>
              <a:t> and non-</a:t>
            </a:r>
            <a:r>
              <a:rPr lang="fi-FI" dirty="0" err="1"/>
              <a:t>variable</a:t>
            </a:r>
            <a:r>
              <a:rPr lang="fi-FI" dirty="0"/>
              <a:t> </a:t>
            </a:r>
            <a:r>
              <a:rPr lang="fi-FI" dirty="0" err="1"/>
              <a:t>populations</a:t>
            </a:r>
            <a:r>
              <a:rPr lang="fi-FI" dirty="0"/>
              <a:t> </a:t>
            </a:r>
            <a:r>
              <a:rPr lang="fi-FI" dirty="0" err="1"/>
              <a:t>from</a:t>
            </a:r>
            <a:r>
              <a:rPr lang="fi-FI" dirty="0"/>
              <a:t> </a:t>
            </a:r>
            <a:r>
              <a:rPr lang="fi-FI" dirty="0" err="1"/>
              <a:t>eachother</a:t>
            </a:r>
            <a:endParaRPr lang="fi-FI" dirty="0"/>
          </a:p>
          <a:p>
            <a:r>
              <a:rPr lang="fi-FI" dirty="0"/>
              <a:t>-</a:t>
            </a:r>
            <a:r>
              <a:rPr lang="fi-FI" dirty="0" err="1"/>
              <a:t>Specifically</a:t>
            </a:r>
            <a:r>
              <a:rPr lang="fi-FI" dirty="0"/>
              <a:t>, </a:t>
            </a:r>
            <a:r>
              <a:rPr lang="fi-FI" dirty="0" err="1"/>
              <a:t>we</a:t>
            </a:r>
            <a:r>
              <a:rPr lang="fi-FI" dirty="0"/>
              <a:t> </a:t>
            </a:r>
            <a:r>
              <a:rPr lang="fi-FI" dirty="0" err="1"/>
              <a:t>checked</a:t>
            </a:r>
            <a:r>
              <a:rPr lang="fi-FI" dirty="0"/>
              <a:t> </a:t>
            </a:r>
            <a:r>
              <a:rPr lang="fi-FI" dirty="0" err="1"/>
              <a:t>whether</a:t>
            </a:r>
            <a:r>
              <a:rPr lang="fi-FI" dirty="0"/>
              <a:t> </a:t>
            </a:r>
            <a:r>
              <a:rPr lang="fi-FI" dirty="0" err="1"/>
              <a:t>the</a:t>
            </a:r>
            <a:r>
              <a:rPr lang="fi-FI" dirty="0"/>
              <a:t> SED </a:t>
            </a:r>
            <a:r>
              <a:rPr lang="fi-FI" dirty="0" err="1"/>
              <a:t>peaks</a:t>
            </a:r>
            <a:r>
              <a:rPr lang="fi-FI" dirty="0"/>
              <a:t> </a:t>
            </a:r>
            <a:r>
              <a:rPr lang="fi-FI" dirty="0" err="1"/>
              <a:t>or</a:t>
            </a:r>
            <a:r>
              <a:rPr lang="fi-FI" dirty="0"/>
              <a:t> </a:t>
            </a:r>
            <a:r>
              <a:rPr lang="fi-FI" dirty="0" err="1"/>
              <a:t>fractional</a:t>
            </a:r>
            <a:r>
              <a:rPr lang="fi-FI" dirty="0"/>
              <a:t> </a:t>
            </a:r>
            <a:r>
              <a:rPr lang="fi-FI" dirty="0" err="1"/>
              <a:t>variabilities</a:t>
            </a:r>
            <a:r>
              <a:rPr lang="fi-FI" dirty="0"/>
              <a:t> in </a:t>
            </a:r>
            <a:r>
              <a:rPr lang="fi-FI" dirty="0" err="1"/>
              <a:t>other</a:t>
            </a:r>
            <a:r>
              <a:rPr lang="fi-FI" dirty="0"/>
              <a:t> </a:t>
            </a:r>
            <a:r>
              <a:rPr lang="fi-FI" dirty="0" err="1"/>
              <a:t>bands</a:t>
            </a:r>
            <a:r>
              <a:rPr lang="fi-FI" dirty="0"/>
              <a:t> </a:t>
            </a:r>
            <a:r>
              <a:rPr lang="fi-FI" dirty="0" err="1"/>
              <a:t>had</a:t>
            </a:r>
            <a:r>
              <a:rPr lang="fi-FI" dirty="0"/>
              <a:t> </a:t>
            </a:r>
            <a:r>
              <a:rPr lang="fi-FI" dirty="0" err="1"/>
              <a:t>any</a:t>
            </a:r>
            <a:r>
              <a:rPr lang="fi-FI" dirty="0"/>
              <a:t> </a:t>
            </a:r>
            <a:r>
              <a:rPr lang="fi-FI" dirty="0" err="1"/>
              <a:t>clear</a:t>
            </a:r>
            <a:r>
              <a:rPr lang="fi-FI" dirty="0"/>
              <a:t> </a:t>
            </a:r>
            <a:r>
              <a:rPr lang="fi-FI" dirty="0" err="1"/>
              <a:t>differences</a:t>
            </a:r>
            <a:r>
              <a:rPr lang="fi-FI" dirty="0"/>
              <a:t> </a:t>
            </a:r>
            <a:r>
              <a:rPr lang="fi-FI" dirty="0" err="1"/>
              <a:t>between</a:t>
            </a:r>
            <a:r>
              <a:rPr lang="fi-FI" dirty="0"/>
              <a:t> </a:t>
            </a:r>
            <a:r>
              <a:rPr lang="fi-FI" dirty="0" err="1"/>
              <a:t>the</a:t>
            </a:r>
            <a:r>
              <a:rPr lang="fi-FI" dirty="0"/>
              <a:t> </a:t>
            </a:r>
            <a:r>
              <a:rPr lang="fi-FI" dirty="0" err="1"/>
              <a:t>populations</a:t>
            </a:r>
            <a:endParaRPr lang="fi-FI" dirty="0"/>
          </a:p>
          <a:p>
            <a:r>
              <a:rPr lang="fi-FI" dirty="0"/>
              <a:t>-PLOT: </a:t>
            </a:r>
            <a:r>
              <a:rPr lang="fi-FI" dirty="0" err="1"/>
              <a:t>variable</a:t>
            </a:r>
            <a:r>
              <a:rPr lang="fi-FI" dirty="0"/>
              <a:t> </a:t>
            </a:r>
            <a:r>
              <a:rPr lang="fi-FI" dirty="0" err="1"/>
              <a:t>sources</a:t>
            </a:r>
            <a:r>
              <a:rPr lang="fi-FI" dirty="0"/>
              <a:t> </a:t>
            </a:r>
            <a:r>
              <a:rPr lang="fi-FI" dirty="0" err="1"/>
              <a:t>synchrotron</a:t>
            </a:r>
            <a:r>
              <a:rPr lang="fi-FI" dirty="0"/>
              <a:t> </a:t>
            </a:r>
            <a:r>
              <a:rPr lang="fi-FI" dirty="0" err="1"/>
              <a:t>peak</a:t>
            </a:r>
            <a:r>
              <a:rPr lang="fi-FI" dirty="0"/>
              <a:t> </a:t>
            </a:r>
            <a:r>
              <a:rPr lang="fi-FI" dirty="0" err="1"/>
              <a:t>frequency</a:t>
            </a:r>
            <a:r>
              <a:rPr lang="fi-FI" dirty="0"/>
              <a:t> </a:t>
            </a:r>
            <a:r>
              <a:rPr lang="fi-FI" dirty="0" err="1"/>
              <a:t>vs</a:t>
            </a:r>
            <a:r>
              <a:rPr lang="fi-FI" dirty="0"/>
              <a:t> VHE </a:t>
            </a:r>
            <a:r>
              <a:rPr lang="fi-FI" dirty="0" err="1"/>
              <a:t>fractional</a:t>
            </a:r>
            <a:r>
              <a:rPr lang="fi-FI" dirty="0"/>
              <a:t> </a:t>
            </a:r>
            <a:r>
              <a:rPr lang="fi-FI" dirty="0" err="1"/>
              <a:t>variability</a:t>
            </a:r>
            <a:r>
              <a:rPr lang="fi-FI" dirty="0"/>
              <a:t>. </a:t>
            </a:r>
            <a:r>
              <a:rPr lang="fi-FI" dirty="0" err="1"/>
              <a:t>We</a:t>
            </a:r>
            <a:r>
              <a:rPr lang="fi-FI" dirty="0"/>
              <a:t> </a:t>
            </a:r>
            <a:r>
              <a:rPr lang="fi-FI" dirty="0" err="1"/>
              <a:t>can</a:t>
            </a:r>
            <a:r>
              <a:rPr lang="fi-FI" dirty="0"/>
              <a:t> </a:t>
            </a:r>
            <a:r>
              <a:rPr lang="fi-FI" dirty="0" err="1"/>
              <a:t>see</a:t>
            </a:r>
            <a:r>
              <a:rPr lang="fi-FI" dirty="0"/>
              <a:t> </a:t>
            </a:r>
            <a:r>
              <a:rPr lang="fi-FI" dirty="0" err="1"/>
              <a:t>that</a:t>
            </a:r>
            <a:r>
              <a:rPr lang="fi-FI" dirty="0"/>
              <a:t> </a:t>
            </a:r>
            <a:r>
              <a:rPr lang="fi-FI" dirty="0" err="1"/>
              <a:t>the</a:t>
            </a:r>
            <a:r>
              <a:rPr lang="fi-FI" dirty="0"/>
              <a:t> </a:t>
            </a:r>
            <a:r>
              <a:rPr lang="fi-FI" dirty="0" err="1"/>
              <a:t>blazar</a:t>
            </a:r>
            <a:r>
              <a:rPr lang="fi-FI" dirty="0"/>
              <a:t> </a:t>
            </a:r>
            <a:r>
              <a:rPr lang="fi-FI" dirty="0" err="1"/>
              <a:t>class</a:t>
            </a:r>
            <a:r>
              <a:rPr lang="fi-FI" dirty="0"/>
              <a:t> </a:t>
            </a:r>
            <a:r>
              <a:rPr lang="fi-FI" dirty="0" err="1"/>
              <a:t>doesn’t</a:t>
            </a:r>
            <a:r>
              <a:rPr lang="fi-FI" dirty="0"/>
              <a:t> </a:t>
            </a:r>
            <a:r>
              <a:rPr lang="fi-FI" dirty="0" err="1"/>
              <a:t>necessarily</a:t>
            </a:r>
            <a:r>
              <a:rPr lang="fi-FI" dirty="0"/>
              <a:t> </a:t>
            </a:r>
            <a:r>
              <a:rPr lang="fi-FI" dirty="0" err="1"/>
              <a:t>correlate</a:t>
            </a:r>
            <a:r>
              <a:rPr lang="fi-FI" dirty="0"/>
              <a:t> </a:t>
            </a:r>
            <a:r>
              <a:rPr lang="fi-FI" dirty="0" err="1"/>
              <a:t>with</a:t>
            </a:r>
            <a:r>
              <a:rPr lang="fi-FI" dirty="0"/>
              <a:t> </a:t>
            </a:r>
            <a:r>
              <a:rPr lang="fi-FI" dirty="0" err="1"/>
              <a:t>the</a:t>
            </a:r>
            <a:r>
              <a:rPr lang="fi-FI" dirty="0"/>
              <a:t> VHE </a:t>
            </a:r>
            <a:r>
              <a:rPr lang="fi-FI" dirty="0" err="1"/>
              <a:t>variability</a:t>
            </a:r>
            <a:r>
              <a:rPr lang="fi-FI" dirty="0"/>
              <a:t>, </a:t>
            </a:r>
            <a:r>
              <a:rPr lang="fi-FI" dirty="0" err="1"/>
              <a:t>so</a:t>
            </a:r>
            <a:r>
              <a:rPr lang="fi-FI" dirty="0"/>
              <a:t> ISP, LSP and FSRQ </a:t>
            </a:r>
            <a:r>
              <a:rPr lang="fi-FI" dirty="0" err="1"/>
              <a:t>sources</a:t>
            </a:r>
            <a:r>
              <a:rPr lang="fi-FI" dirty="0"/>
              <a:t> </a:t>
            </a:r>
            <a:r>
              <a:rPr lang="fi-FI" dirty="0" err="1"/>
              <a:t>can</a:t>
            </a:r>
            <a:r>
              <a:rPr lang="fi-FI" dirty="0"/>
              <a:t> </a:t>
            </a:r>
            <a:r>
              <a:rPr lang="fi-FI" dirty="0" err="1"/>
              <a:t>also</a:t>
            </a:r>
            <a:r>
              <a:rPr lang="fi-FI" dirty="0"/>
              <a:t> </a:t>
            </a:r>
            <a:r>
              <a:rPr lang="fi-FI" dirty="0" err="1"/>
              <a:t>have</a:t>
            </a:r>
            <a:r>
              <a:rPr lang="fi-FI" dirty="0"/>
              <a:t> </a:t>
            </a:r>
            <a:r>
              <a:rPr lang="fi-FI" dirty="0" err="1"/>
              <a:t>large</a:t>
            </a:r>
            <a:r>
              <a:rPr lang="fi-FI" dirty="0"/>
              <a:t> VHE </a:t>
            </a:r>
            <a:r>
              <a:rPr lang="fi-FI" dirty="0" err="1"/>
              <a:t>fvar</a:t>
            </a:r>
            <a:endParaRPr lang="fi-FI" dirty="0"/>
          </a:p>
          <a:p>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-HE </a:t>
            </a:r>
            <a:r>
              <a:rPr lang="fi-FI" dirty="0" err="1"/>
              <a:t>fractional</a:t>
            </a:r>
            <a:r>
              <a:rPr lang="fi-FI" dirty="0"/>
              <a:t> </a:t>
            </a:r>
            <a:r>
              <a:rPr lang="fi-FI" dirty="0" err="1"/>
              <a:t>variability</a:t>
            </a:r>
            <a:r>
              <a:rPr lang="fi-FI" dirty="0"/>
              <a:t> </a:t>
            </a:r>
            <a:r>
              <a:rPr lang="fi-FI" dirty="0" err="1"/>
              <a:t>from</a:t>
            </a:r>
            <a:r>
              <a:rPr lang="fi-FI" dirty="0"/>
              <a:t> Fermi LAT 14-year </a:t>
            </a:r>
            <a:r>
              <a:rPr lang="fi-FI" dirty="0" err="1"/>
              <a:t>point</a:t>
            </a:r>
            <a:r>
              <a:rPr lang="fi-FI" dirty="0"/>
              <a:t> </a:t>
            </a:r>
            <a:r>
              <a:rPr lang="fi-FI" dirty="0" err="1"/>
              <a:t>source</a:t>
            </a:r>
            <a:r>
              <a:rPr lang="fi-FI" dirty="0"/>
              <a:t> </a:t>
            </a:r>
            <a:r>
              <a:rPr lang="fi-FI" dirty="0" err="1"/>
              <a:t>catalog</a:t>
            </a:r>
            <a:r>
              <a:rPr lang="fi-FI" dirty="0"/>
              <a:t> </a:t>
            </a:r>
            <a:r>
              <a:rPr lang="fi-FI" sz="1200" b="0" i="0" kern="1200" dirty="0">
                <a:solidFill>
                  <a:schemeClr val="tx1"/>
                </a:solidFill>
                <a:effectLst/>
                <a:latin typeface="+mn-lt"/>
                <a:ea typeface="+mn-ea"/>
                <a:cs typeface="+mn-cs"/>
              </a:rPr>
              <a:t>(4FGL-DR4)</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1200" b="0" i="0" kern="1200" dirty="0">
                <a:solidFill>
                  <a:schemeClr val="tx1"/>
                </a:solidFill>
                <a:effectLst/>
                <a:latin typeface="+mn-lt"/>
                <a:ea typeface="+mn-ea"/>
                <a:cs typeface="+mn-cs"/>
              </a:rPr>
              <a:t>-Optical </a:t>
            </a:r>
            <a:r>
              <a:rPr lang="fi-FI" sz="1200" b="0" i="0" kern="1200" dirty="0" err="1">
                <a:solidFill>
                  <a:schemeClr val="tx1"/>
                </a:solidFill>
                <a:effectLst/>
                <a:latin typeface="+mn-lt"/>
                <a:ea typeface="+mn-ea"/>
                <a:cs typeface="+mn-cs"/>
              </a:rPr>
              <a:t>fractional</a:t>
            </a:r>
            <a:r>
              <a:rPr lang="fi-FI" sz="1200" b="0" i="0" kern="1200" dirty="0">
                <a:solidFill>
                  <a:schemeClr val="tx1"/>
                </a:solidFill>
                <a:effectLst/>
                <a:latin typeface="+mn-lt"/>
                <a:ea typeface="+mn-ea"/>
                <a:cs typeface="+mn-cs"/>
              </a:rPr>
              <a:t> </a:t>
            </a:r>
            <a:r>
              <a:rPr lang="fi-FI" sz="1200" b="0" i="0" kern="1200" dirty="0" err="1">
                <a:solidFill>
                  <a:schemeClr val="tx1"/>
                </a:solidFill>
                <a:effectLst/>
                <a:latin typeface="+mn-lt"/>
                <a:ea typeface="+mn-ea"/>
                <a:cs typeface="+mn-cs"/>
              </a:rPr>
              <a:t>variability</a:t>
            </a:r>
            <a:r>
              <a:rPr lang="fi-FI" sz="1200" b="0" i="0" kern="1200" dirty="0">
                <a:solidFill>
                  <a:schemeClr val="tx1"/>
                </a:solidFill>
                <a:effectLst/>
                <a:latin typeface="+mn-lt"/>
                <a:ea typeface="+mn-ea"/>
                <a:cs typeface="+mn-cs"/>
              </a:rPr>
              <a:t> </a:t>
            </a:r>
            <a:r>
              <a:rPr lang="fi-FI" sz="1200" b="0" i="0" kern="1200" dirty="0" err="1">
                <a:solidFill>
                  <a:schemeClr val="tx1"/>
                </a:solidFill>
                <a:effectLst/>
                <a:latin typeface="+mn-lt"/>
                <a:ea typeface="+mn-ea"/>
                <a:cs typeface="+mn-cs"/>
              </a:rPr>
              <a:t>from</a:t>
            </a:r>
            <a:r>
              <a:rPr lang="fi-FI" sz="1200" b="0" i="0" kern="1200" dirty="0">
                <a:solidFill>
                  <a:schemeClr val="tx1"/>
                </a:solidFill>
                <a:effectLst/>
                <a:latin typeface="+mn-lt"/>
                <a:ea typeface="+mn-ea"/>
                <a:cs typeface="+mn-cs"/>
              </a:rPr>
              <a:t> </a:t>
            </a:r>
            <a:r>
              <a:rPr lang="fi-FI" sz="1200" b="0" i="0" kern="1200" dirty="0" err="1">
                <a:solidFill>
                  <a:schemeClr val="tx1"/>
                </a:solidFill>
                <a:effectLst/>
                <a:latin typeface="+mn-lt"/>
                <a:ea typeface="+mn-ea"/>
                <a:cs typeface="+mn-cs"/>
              </a:rPr>
              <a:t>Kouch</a:t>
            </a:r>
            <a:r>
              <a:rPr lang="fi-FI" sz="1200" b="0" i="0" kern="1200" dirty="0">
                <a:solidFill>
                  <a:schemeClr val="tx1"/>
                </a:solidFill>
                <a:effectLst/>
                <a:latin typeface="+mn-lt"/>
                <a:ea typeface="+mn-ea"/>
                <a:cs typeface="+mn-cs"/>
              </a:rPr>
              <a:t> et </a:t>
            </a:r>
            <a:r>
              <a:rPr lang="fi-FI" sz="1200" b="0" i="0" kern="1200" dirty="0" err="1">
                <a:solidFill>
                  <a:schemeClr val="tx1"/>
                </a:solidFill>
                <a:effectLst/>
                <a:latin typeface="+mn-lt"/>
                <a:ea typeface="+mn-ea"/>
                <a:cs typeface="+mn-cs"/>
              </a:rPr>
              <a:t>al</a:t>
            </a:r>
            <a:r>
              <a:rPr lang="fi-FI" sz="1200" b="0" i="0" kern="1200" dirty="0">
                <a:solidFill>
                  <a:schemeClr val="tx1"/>
                </a:solidFill>
                <a:effectLst/>
                <a:latin typeface="+mn-lt"/>
                <a:ea typeface="+mn-ea"/>
                <a:cs typeface="+mn-cs"/>
              </a:rPr>
              <a:t> 2026</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1200" b="0" i="0" kern="1200" dirty="0">
                <a:solidFill>
                  <a:schemeClr val="tx1"/>
                </a:solidFill>
                <a:effectLst/>
                <a:latin typeface="+mn-lt"/>
                <a:ea typeface="+mn-ea"/>
                <a:cs typeface="+mn-cs"/>
              </a:rPr>
              <a:t>-</a:t>
            </a:r>
            <a:r>
              <a:rPr lang="fi-FI" sz="1200" b="0" i="0" kern="1200" dirty="0" err="1">
                <a:solidFill>
                  <a:schemeClr val="tx1"/>
                </a:solidFill>
                <a:effectLst/>
                <a:latin typeface="+mn-lt"/>
                <a:ea typeface="+mn-ea"/>
                <a:cs typeface="+mn-cs"/>
              </a:rPr>
              <a:t>Synchrotron</a:t>
            </a:r>
            <a:r>
              <a:rPr lang="fi-FI" sz="1200" b="0" i="0" kern="1200" dirty="0">
                <a:solidFill>
                  <a:schemeClr val="tx1"/>
                </a:solidFill>
                <a:effectLst/>
                <a:latin typeface="+mn-lt"/>
                <a:ea typeface="+mn-ea"/>
                <a:cs typeface="+mn-cs"/>
              </a:rPr>
              <a:t> and </a:t>
            </a:r>
            <a:r>
              <a:rPr lang="fi-FI" sz="1200" b="0" i="0" kern="1200" dirty="0" err="1">
                <a:solidFill>
                  <a:schemeClr val="tx1"/>
                </a:solidFill>
                <a:effectLst/>
                <a:latin typeface="+mn-lt"/>
                <a:ea typeface="+mn-ea"/>
                <a:cs typeface="+mn-cs"/>
              </a:rPr>
              <a:t>Compton</a:t>
            </a:r>
            <a:r>
              <a:rPr lang="fi-FI" sz="1200" b="0" i="0" kern="1200" dirty="0">
                <a:solidFill>
                  <a:schemeClr val="tx1"/>
                </a:solidFill>
                <a:effectLst/>
                <a:latin typeface="+mn-lt"/>
                <a:ea typeface="+mn-ea"/>
                <a:cs typeface="+mn-cs"/>
              </a:rPr>
              <a:t> </a:t>
            </a:r>
            <a:r>
              <a:rPr lang="fi-FI" sz="1200" b="0" i="0" kern="1200" dirty="0" err="1">
                <a:solidFill>
                  <a:schemeClr val="tx1"/>
                </a:solidFill>
                <a:effectLst/>
                <a:latin typeface="+mn-lt"/>
                <a:ea typeface="+mn-ea"/>
                <a:cs typeface="+mn-cs"/>
              </a:rPr>
              <a:t>peak</a:t>
            </a:r>
            <a:r>
              <a:rPr lang="fi-FI" sz="1200" b="0" i="0" kern="1200" dirty="0">
                <a:solidFill>
                  <a:schemeClr val="tx1"/>
                </a:solidFill>
                <a:effectLst/>
                <a:latin typeface="+mn-lt"/>
                <a:ea typeface="+mn-ea"/>
                <a:cs typeface="+mn-cs"/>
              </a:rPr>
              <a:t> </a:t>
            </a:r>
            <a:r>
              <a:rPr lang="fi-FI" sz="1200" b="0" i="0" kern="1200" dirty="0" err="1">
                <a:solidFill>
                  <a:schemeClr val="tx1"/>
                </a:solidFill>
                <a:effectLst/>
                <a:latin typeface="+mn-lt"/>
                <a:ea typeface="+mn-ea"/>
                <a:cs typeface="+mn-cs"/>
              </a:rPr>
              <a:t>frequencies</a:t>
            </a:r>
            <a:r>
              <a:rPr lang="fi-FI" sz="1200" b="0" i="0" kern="1200" dirty="0">
                <a:solidFill>
                  <a:schemeClr val="tx1"/>
                </a:solidFill>
                <a:effectLst/>
                <a:latin typeface="+mn-lt"/>
                <a:ea typeface="+mn-ea"/>
                <a:cs typeface="+mn-cs"/>
              </a:rPr>
              <a:t> </a:t>
            </a:r>
            <a:r>
              <a:rPr lang="fi-FI" sz="1200" b="0" i="0" kern="1200" dirty="0" err="1">
                <a:solidFill>
                  <a:schemeClr val="tx1"/>
                </a:solidFill>
                <a:effectLst/>
                <a:latin typeface="+mn-lt"/>
                <a:ea typeface="+mn-ea"/>
                <a:cs typeface="+mn-cs"/>
              </a:rPr>
              <a:t>from</a:t>
            </a:r>
            <a:r>
              <a:rPr lang="fi-FI" sz="1200" b="0" i="0" kern="1200" dirty="0">
                <a:solidFill>
                  <a:schemeClr val="tx1"/>
                </a:solidFill>
                <a:effectLst/>
                <a:latin typeface="+mn-lt"/>
                <a:ea typeface="+mn-ea"/>
                <a:cs typeface="+mn-cs"/>
              </a:rPr>
              <a:t> Fermi </a:t>
            </a:r>
            <a:r>
              <a:rPr lang="fi-FI" sz="1200" b="0" i="0" kern="1200" dirty="0" err="1">
                <a:solidFill>
                  <a:schemeClr val="tx1"/>
                </a:solidFill>
                <a:effectLst/>
                <a:latin typeface="+mn-lt"/>
                <a:ea typeface="+mn-ea"/>
                <a:cs typeface="+mn-cs"/>
              </a:rPr>
              <a:t>catalogs</a:t>
            </a:r>
            <a:endParaRPr lang="fi-FI" b="0" dirty="0"/>
          </a:p>
          <a:p>
            <a:r>
              <a:rPr lang="fi-FI" dirty="0"/>
              <a:t>-</a:t>
            </a:r>
            <a:r>
              <a:rPr lang="fi-FI" dirty="0" err="1"/>
              <a:t>We</a:t>
            </a:r>
            <a:r>
              <a:rPr lang="fi-FI" dirty="0"/>
              <a:t> </a:t>
            </a:r>
            <a:r>
              <a:rPr lang="fi-FI" dirty="0" err="1"/>
              <a:t>didn’t</a:t>
            </a:r>
            <a:r>
              <a:rPr lang="fi-FI" dirty="0"/>
              <a:t> </a:t>
            </a:r>
            <a:r>
              <a:rPr lang="fi-FI" dirty="0" err="1"/>
              <a:t>have</a:t>
            </a:r>
            <a:r>
              <a:rPr lang="fi-FI" dirty="0"/>
              <a:t> </a:t>
            </a:r>
            <a:r>
              <a:rPr lang="fi-FI" dirty="0" err="1"/>
              <a:t>parameter</a:t>
            </a:r>
            <a:r>
              <a:rPr lang="fi-FI" dirty="0"/>
              <a:t> </a:t>
            </a:r>
            <a:r>
              <a:rPr lang="fi-FI" dirty="0" err="1"/>
              <a:t>values</a:t>
            </a:r>
            <a:r>
              <a:rPr lang="fi-FI" dirty="0"/>
              <a:t> for </a:t>
            </a:r>
            <a:r>
              <a:rPr lang="fi-FI" dirty="0" err="1"/>
              <a:t>all</a:t>
            </a:r>
            <a:r>
              <a:rPr lang="fi-FI" dirty="0"/>
              <a:t> </a:t>
            </a:r>
            <a:r>
              <a:rPr lang="fi-FI" dirty="0" err="1"/>
              <a:t>sources</a:t>
            </a:r>
            <a:r>
              <a:rPr lang="fi-FI" dirty="0"/>
              <a:t>, it </a:t>
            </a:r>
            <a:r>
              <a:rPr lang="fi-FI" dirty="0" err="1"/>
              <a:t>was</a:t>
            </a:r>
            <a:r>
              <a:rPr lang="fi-FI" dirty="0"/>
              <a:t> </a:t>
            </a:r>
            <a:r>
              <a:rPr lang="fi-FI" dirty="0" err="1"/>
              <a:t>mostly</a:t>
            </a:r>
            <a:r>
              <a:rPr lang="fi-FI" dirty="0"/>
              <a:t> a </a:t>
            </a:r>
            <a:r>
              <a:rPr lang="fi-FI" dirty="0" err="1"/>
              <a:t>couple</a:t>
            </a:r>
            <a:r>
              <a:rPr lang="fi-FI" dirty="0"/>
              <a:t> of non-</a:t>
            </a:r>
            <a:r>
              <a:rPr lang="fi-FI" dirty="0" err="1"/>
              <a:t>variable</a:t>
            </a:r>
            <a:r>
              <a:rPr lang="fi-FI" dirty="0"/>
              <a:t> </a:t>
            </a:r>
            <a:r>
              <a:rPr lang="fi-FI" dirty="0" err="1"/>
              <a:t>sources</a:t>
            </a:r>
            <a:r>
              <a:rPr lang="fi-FI" dirty="0"/>
              <a:t> </a:t>
            </a:r>
            <a:r>
              <a:rPr lang="fi-FI" dirty="0" err="1"/>
              <a:t>that</a:t>
            </a:r>
            <a:r>
              <a:rPr lang="fi-FI" dirty="0"/>
              <a:t> </a:t>
            </a:r>
            <a:r>
              <a:rPr lang="fi-FI" dirty="0" err="1"/>
              <a:t>were</a:t>
            </a:r>
            <a:r>
              <a:rPr lang="fi-FI" dirty="0"/>
              <a:t> </a:t>
            </a:r>
            <a:r>
              <a:rPr lang="fi-FI" dirty="0" err="1"/>
              <a:t>missing</a:t>
            </a:r>
            <a:r>
              <a:rPr lang="fi-FI" dirty="0"/>
              <a:t> some </a:t>
            </a:r>
            <a:r>
              <a:rPr lang="fi-FI" dirty="0" err="1"/>
              <a:t>parameters</a:t>
            </a:r>
            <a:endParaRPr lang="fi-FI" dirty="0"/>
          </a:p>
          <a:p>
            <a:endParaRPr lang="fi-FI" dirty="0"/>
          </a:p>
          <a:p>
            <a:r>
              <a:rPr lang="fi-FI" dirty="0"/>
              <a:t>-</a:t>
            </a:r>
            <a:r>
              <a:rPr lang="fi-FI" dirty="0" err="1"/>
              <a:t>We</a:t>
            </a:r>
            <a:r>
              <a:rPr lang="fi-FI" dirty="0"/>
              <a:t> </a:t>
            </a:r>
            <a:r>
              <a:rPr lang="fi-FI" dirty="0" err="1"/>
              <a:t>plotted</a:t>
            </a:r>
            <a:r>
              <a:rPr lang="fi-FI" dirty="0"/>
              <a:t> </a:t>
            </a:r>
            <a:r>
              <a:rPr lang="fi-FI" dirty="0" err="1"/>
              <a:t>the</a:t>
            </a:r>
            <a:r>
              <a:rPr lang="fi-FI" dirty="0"/>
              <a:t> </a:t>
            </a:r>
            <a:r>
              <a:rPr lang="fi-FI" dirty="0" err="1"/>
              <a:t>parameter</a:t>
            </a:r>
            <a:r>
              <a:rPr lang="fi-FI" dirty="0"/>
              <a:t> </a:t>
            </a:r>
            <a:r>
              <a:rPr lang="fi-FI" dirty="0" err="1"/>
              <a:t>distributions</a:t>
            </a:r>
            <a:r>
              <a:rPr lang="fi-FI" dirty="0"/>
              <a:t> for </a:t>
            </a:r>
            <a:r>
              <a:rPr lang="fi-FI" dirty="0" err="1"/>
              <a:t>the</a:t>
            </a:r>
            <a:r>
              <a:rPr lang="fi-FI" dirty="0"/>
              <a:t> (VHE) </a:t>
            </a:r>
            <a:r>
              <a:rPr lang="fi-FI" dirty="0" err="1"/>
              <a:t>variable</a:t>
            </a:r>
            <a:r>
              <a:rPr lang="fi-FI" dirty="0"/>
              <a:t> and non-</a:t>
            </a:r>
            <a:r>
              <a:rPr lang="fi-FI" dirty="0" err="1"/>
              <a:t>variable</a:t>
            </a:r>
            <a:r>
              <a:rPr lang="fi-FI" dirty="0"/>
              <a:t> </a:t>
            </a:r>
            <a:r>
              <a:rPr lang="fi-FI" dirty="0" err="1"/>
              <a:t>sources</a:t>
            </a:r>
            <a:r>
              <a:rPr lang="fi-FI" dirty="0"/>
              <a:t> and </a:t>
            </a:r>
            <a:r>
              <a:rPr lang="fi-FI" dirty="0" err="1"/>
              <a:t>performed</a:t>
            </a:r>
            <a:r>
              <a:rPr lang="fi-FI" dirty="0"/>
              <a:t> </a:t>
            </a:r>
            <a:r>
              <a:rPr lang="fi-FI" dirty="0" err="1"/>
              <a:t>the</a:t>
            </a:r>
            <a:r>
              <a:rPr lang="fi-FI" dirty="0"/>
              <a:t> </a:t>
            </a:r>
            <a:r>
              <a:rPr lang="fi-FI" dirty="0" err="1"/>
              <a:t>Kolmogrov-Smirnov</a:t>
            </a:r>
            <a:r>
              <a:rPr lang="fi-FI" dirty="0"/>
              <a:t> and Anderson-Darling </a:t>
            </a:r>
            <a:r>
              <a:rPr lang="fi-FI" dirty="0" err="1"/>
              <a:t>tests</a:t>
            </a:r>
            <a:r>
              <a:rPr lang="fi-FI" dirty="0"/>
              <a:t> for </a:t>
            </a:r>
            <a:r>
              <a:rPr lang="fi-FI" dirty="0" err="1"/>
              <a:t>them</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a:t>
            </a:r>
            <a:r>
              <a:rPr lang="fi-FI" dirty="0" err="1"/>
              <a:t>Clearly</a:t>
            </a:r>
            <a:r>
              <a:rPr lang="fi-FI" dirty="0"/>
              <a:t> </a:t>
            </a:r>
            <a:r>
              <a:rPr lang="fi-FI" dirty="0" err="1"/>
              <a:t>the</a:t>
            </a:r>
            <a:r>
              <a:rPr lang="fi-FI" dirty="0"/>
              <a:t> </a:t>
            </a:r>
            <a:r>
              <a:rPr lang="fi-FI" dirty="0" err="1"/>
              <a:t>lowest</a:t>
            </a:r>
            <a:r>
              <a:rPr lang="fi-FI" dirty="0"/>
              <a:t> p-</a:t>
            </a:r>
            <a:r>
              <a:rPr lang="fi-FI" dirty="0" err="1"/>
              <a:t>values</a:t>
            </a:r>
            <a:r>
              <a:rPr lang="fi-FI" dirty="0"/>
              <a:t> </a:t>
            </a:r>
            <a:r>
              <a:rPr lang="fi-FI" dirty="0" err="1"/>
              <a:t>were</a:t>
            </a:r>
            <a:r>
              <a:rPr lang="fi-FI" dirty="0"/>
              <a:t> </a:t>
            </a:r>
            <a:r>
              <a:rPr lang="fi-FI" dirty="0" err="1"/>
              <a:t>obtained</a:t>
            </a:r>
            <a:r>
              <a:rPr lang="fi-FI" dirty="0"/>
              <a:t> for </a:t>
            </a:r>
            <a:r>
              <a:rPr lang="fi-FI" dirty="0" err="1"/>
              <a:t>optical</a:t>
            </a:r>
            <a:r>
              <a:rPr lang="fi-FI" dirty="0"/>
              <a:t> </a:t>
            </a:r>
            <a:r>
              <a:rPr lang="fi-FI" dirty="0" err="1"/>
              <a:t>fractional</a:t>
            </a:r>
            <a:r>
              <a:rPr lang="fi-FI" dirty="0"/>
              <a:t> </a:t>
            </a:r>
            <a:r>
              <a:rPr lang="fi-FI" dirty="0" err="1"/>
              <a:t>variability</a:t>
            </a:r>
            <a:r>
              <a:rPr lang="fi-FI" dirty="0"/>
              <a:t> and </a:t>
            </a:r>
            <a:r>
              <a:rPr lang="fi-FI" dirty="0" err="1"/>
              <a:t>synchrotron</a:t>
            </a:r>
            <a:r>
              <a:rPr lang="fi-FI" dirty="0"/>
              <a:t> </a:t>
            </a:r>
            <a:r>
              <a:rPr lang="fi-FI" dirty="0" err="1"/>
              <a:t>peak</a:t>
            </a:r>
            <a:r>
              <a:rPr lang="fi-FI" dirty="0"/>
              <a:t> </a:t>
            </a:r>
            <a:r>
              <a:rPr lang="fi-FI" dirty="0" err="1"/>
              <a:t>frequency</a:t>
            </a: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r>
              <a:rPr lang="fi-FI" dirty="0"/>
              <a:t>(-</a:t>
            </a:r>
            <a:r>
              <a:rPr lang="fi-FI" dirty="0" err="1"/>
              <a:t>The</a:t>
            </a:r>
            <a:r>
              <a:rPr lang="fi-FI" dirty="0"/>
              <a:t> KS and AD </a:t>
            </a:r>
            <a:r>
              <a:rPr lang="fi-FI" dirty="0" err="1"/>
              <a:t>tests</a:t>
            </a:r>
            <a:r>
              <a:rPr lang="fi-FI" dirty="0"/>
              <a:t> </a:t>
            </a:r>
            <a:r>
              <a:rPr lang="fi-FI" dirty="0" err="1"/>
              <a:t>are</a:t>
            </a:r>
            <a:r>
              <a:rPr lang="fi-FI" dirty="0"/>
              <a:t> </a:t>
            </a:r>
            <a:r>
              <a:rPr lang="fi-FI" dirty="0" err="1"/>
              <a:t>statistical</a:t>
            </a:r>
            <a:r>
              <a:rPr lang="fi-FI" dirty="0"/>
              <a:t> </a:t>
            </a:r>
            <a:r>
              <a:rPr lang="fi-FI" dirty="0" err="1"/>
              <a:t>tests</a:t>
            </a:r>
            <a:r>
              <a:rPr lang="fi-FI" dirty="0"/>
              <a:t> to </a:t>
            </a:r>
            <a:r>
              <a:rPr lang="en-US" dirty="0"/>
              <a:t>figure out if these two samples are different enough that they are unlikely to come from the same underlying distribution) </a:t>
            </a:r>
            <a:r>
              <a:rPr lang="fi-FI" dirty="0"/>
              <a:t>(-</a:t>
            </a:r>
            <a:r>
              <a:rPr lang="fi-FI" dirty="0" err="1"/>
              <a:t>We</a:t>
            </a:r>
            <a:r>
              <a:rPr lang="fi-FI" dirty="0"/>
              <a:t> </a:t>
            </a:r>
            <a:r>
              <a:rPr lang="fi-FI" dirty="0" err="1"/>
              <a:t>wanted</a:t>
            </a:r>
            <a:r>
              <a:rPr lang="fi-FI" dirty="0"/>
              <a:t> to </a:t>
            </a:r>
            <a:r>
              <a:rPr lang="fi-FI" dirty="0" err="1"/>
              <a:t>both</a:t>
            </a:r>
            <a:r>
              <a:rPr lang="fi-FI" dirty="0"/>
              <a:t> </a:t>
            </a:r>
            <a:r>
              <a:rPr lang="fi-FI" dirty="0" err="1"/>
              <a:t>the</a:t>
            </a:r>
            <a:r>
              <a:rPr lang="fi-FI" dirty="0"/>
              <a:t> KS and AD </a:t>
            </a:r>
            <a:r>
              <a:rPr lang="fi-FI" dirty="0" err="1"/>
              <a:t>tests</a:t>
            </a:r>
            <a:r>
              <a:rPr lang="fi-FI" dirty="0"/>
              <a:t> </a:t>
            </a:r>
            <a:r>
              <a:rPr lang="fi-FI" dirty="0" err="1"/>
              <a:t>since</a:t>
            </a:r>
            <a:r>
              <a:rPr lang="fi-FI" dirty="0"/>
              <a:t> </a:t>
            </a:r>
            <a:r>
              <a:rPr lang="fi-FI" dirty="0" err="1"/>
              <a:t>the</a:t>
            </a:r>
            <a:r>
              <a:rPr lang="fi-FI" dirty="0"/>
              <a:t> KS </a:t>
            </a:r>
            <a:r>
              <a:rPr lang="fi-FI" dirty="0" err="1"/>
              <a:t>test</a:t>
            </a:r>
            <a:r>
              <a:rPr lang="fi-FI" dirty="0"/>
              <a:t> </a:t>
            </a:r>
            <a:r>
              <a:rPr lang="en-US" dirty="0"/>
              <a:t>compares the </a:t>
            </a:r>
            <a:r>
              <a:rPr lang="en-US" b="1" dirty="0"/>
              <a:t>cumulative distributions</a:t>
            </a:r>
            <a:r>
              <a:rPr lang="en-US" dirty="0"/>
              <a:t> of two samples whereas the AD test gives more weight to the </a:t>
            </a:r>
            <a:r>
              <a:rPr lang="en-US" b="1" dirty="0"/>
              <a:t>tails</a:t>
            </a:r>
            <a:r>
              <a:rPr lang="en-US" dirty="0"/>
              <a:t> of the distributions, meaning the very low and very high values.) </a:t>
            </a:r>
            <a:endParaRPr lang="fi-FI" dirty="0"/>
          </a:p>
          <a:p>
            <a:r>
              <a:rPr lang="fi-FI" dirty="0"/>
              <a:t>(A p-</a:t>
            </a:r>
            <a:r>
              <a:rPr lang="fi-FI" dirty="0" err="1"/>
              <a:t>value</a:t>
            </a:r>
            <a:r>
              <a:rPr lang="fi-FI" dirty="0"/>
              <a:t> </a:t>
            </a:r>
            <a:r>
              <a:rPr lang="fi-FI" dirty="0" err="1"/>
              <a:t>close</a:t>
            </a:r>
            <a:r>
              <a:rPr lang="fi-FI" dirty="0"/>
              <a:t> to </a:t>
            </a:r>
            <a:r>
              <a:rPr lang="fi-FI" dirty="0" err="1"/>
              <a:t>zero</a:t>
            </a:r>
            <a:r>
              <a:rPr lang="fi-FI" dirty="0"/>
              <a:t> </a:t>
            </a:r>
            <a:r>
              <a:rPr lang="fi-FI" dirty="0" err="1"/>
              <a:t>implies</a:t>
            </a:r>
            <a:r>
              <a:rPr lang="fi-FI" dirty="0"/>
              <a:t> </a:t>
            </a:r>
            <a:r>
              <a:rPr lang="fi-FI" dirty="0" err="1"/>
              <a:t>that</a:t>
            </a:r>
            <a:r>
              <a:rPr lang="fi-FI" dirty="0"/>
              <a:t> </a:t>
            </a:r>
            <a:r>
              <a:rPr lang="fi-FI" dirty="0" err="1"/>
              <a:t>there</a:t>
            </a:r>
            <a:r>
              <a:rPr lang="fi-FI" dirty="0"/>
              <a:t> is a </a:t>
            </a:r>
            <a:r>
              <a:rPr lang="fi-FI" dirty="0" err="1"/>
              <a:t>statistically</a:t>
            </a:r>
            <a:r>
              <a:rPr lang="fi-FI" dirty="0"/>
              <a:t> </a:t>
            </a:r>
            <a:r>
              <a:rPr lang="fi-FI" dirty="0" err="1"/>
              <a:t>significant</a:t>
            </a:r>
            <a:r>
              <a:rPr lang="fi-FI" dirty="0"/>
              <a:t> </a:t>
            </a:r>
            <a:r>
              <a:rPr lang="fi-FI" dirty="0" err="1"/>
              <a:t>difference</a:t>
            </a:r>
            <a:r>
              <a:rPr lang="fi-FI" dirty="0"/>
              <a:t> </a:t>
            </a:r>
            <a:r>
              <a:rPr lang="fi-FI" dirty="0" err="1"/>
              <a:t>between</a:t>
            </a:r>
            <a:r>
              <a:rPr lang="fi-FI" dirty="0"/>
              <a:t> </a:t>
            </a:r>
            <a:r>
              <a:rPr lang="fi-FI" dirty="0" err="1"/>
              <a:t>the</a:t>
            </a:r>
            <a:r>
              <a:rPr lang="fi-FI" dirty="0"/>
              <a:t> </a:t>
            </a:r>
            <a:r>
              <a:rPr lang="fi-FI" dirty="0" err="1"/>
              <a:t>two</a:t>
            </a:r>
            <a:r>
              <a:rPr lang="fi-FI" dirty="0"/>
              <a:t> </a:t>
            </a:r>
            <a:r>
              <a:rPr lang="fi-FI" dirty="0" err="1"/>
              <a:t>populations</a:t>
            </a:r>
            <a:r>
              <a:rPr lang="fi-FI" dirty="0"/>
              <a:t>)</a:t>
            </a:r>
          </a:p>
          <a:p>
            <a:endParaRPr lang="fi-FI" dirty="0"/>
          </a:p>
        </p:txBody>
      </p:sp>
      <p:sp>
        <p:nvSpPr>
          <p:cNvPr id="4" name="Dian numeron paikkamerkki 3"/>
          <p:cNvSpPr>
            <a:spLocks noGrp="1"/>
          </p:cNvSpPr>
          <p:nvPr>
            <p:ph type="sldNum" sz="quarter" idx="5"/>
          </p:nvPr>
        </p:nvSpPr>
        <p:spPr/>
        <p:txBody>
          <a:bodyPr/>
          <a:lstStyle/>
          <a:p>
            <a:fld id="{52B42FDD-765B-4EE7-A13A-0E3D32860079}" type="slidenum">
              <a:rPr lang="fi-FI" smtClean="0"/>
              <a:t>5</a:t>
            </a:fld>
            <a:endParaRPr lang="fi-FI"/>
          </a:p>
        </p:txBody>
      </p:sp>
    </p:spTree>
    <p:extLst>
      <p:ext uri="{BB962C8B-B14F-4D97-AF65-F5344CB8AC3E}">
        <p14:creationId xmlns:p14="http://schemas.microsoft.com/office/powerpoint/2010/main" val="1245243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-Both tests reject the null hypothesis that the two samples are drawn from the same parent distribution for optical fractional variability and synchrotron peak frequency.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optically measured fractional variability differs significantly between the VHE-variable and VHE-non-variable populations. The VHE-variable sources tend to show larger optical fractional variability, although the two distributions overlap.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synchrotron peak frequency shows a highly significant difference between the VHE-variable and VHE-non-variable populations. In this sample, the non-variable sources appear to be shifted toward higher synchrotron peak frequencies, while the variable sources occupy lower or broader peak-frequency values.</a:t>
            </a:r>
            <a:endParaRPr lang="fi-FI" dirty="0"/>
          </a:p>
          <a:p>
            <a:endParaRPr lang="fi-FI" dirty="0"/>
          </a:p>
          <a:p>
            <a:r>
              <a:rPr lang="en-US" dirty="0"/>
              <a:t>-VHE-variable blazars may have jets in which compact emitting regions undergo stronger changes in particle acceleration, magnetic field, or Doppler boosting. These changes increase the optical synchrotron variability and can also produce strong VHE variability through changes in the inverse-Compton emission. The synchrotron peak frequency difference suggests that the characteristic electron energies and SED shapes differ between the populations, which affects how sensitively the VHE flux responds to changes in the jet.</a:t>
            </a:r>
            <a:endParaRPr lang="fi-FI" dirty="0"/>
          </a:p>
          <a:p>
            <a:endParaRPr lang="fi-FI" dirty="0"/>
          </a:p>
          <a:p>
            <a:r>
              <a:rPr lang="en-US" dirty="0"/>
              <a:t>-HSP sources may be detected even in relatively normal or quiescent states, whereas lower-peak sources may only be detected at VHE during flares. That can make the detected lower-peak VHE sample look more variable.</a:t>
            </a:r>
            <a:endParaRPr lang="fi-FI" dirty="0"/>
          </a:p>
          <a:p>
            <a:endParaRPr lang="fi-FI" dirty="0"/>
          </a:p>
          <a:p>
            <a:r>
              <a:rPr lang="fi-FI" dirty="0"/>
              <a:t>(1ES 1312-423 non-</a:t>
            </a:r>
            <a:r>
              <a:rPr lang="fi-FI" dirty="0" err="1"/>
              <a:t>variable</a:t>
            </a:r>
            <a:r>
              <a:rPr lang="fi-FI" dirty="0"/>
              <a:t> </a:t>
            </a:r>
            <a:r>
              <a:rPr lang="fi-FI" dirty="0" err="1"/>
              <a:t>source</a:t>
            </a:r>
            <a:r>
              <a:rPr lang="fi-FI" dirty="0"/>
              <a:t> </a:t>
            </a:r>
            <a:r>
              <a:rPr lang="fi-FI" dirty="0" err="1"/>
              <a:t>with</a:t>
            </a:r>
            <a:r>
              <a:rPr lang="fi-FI" dirty="0"/>
              <a:t> </a:t>
            </a:r>
            <a:r>
              <a:rPr lang="fi-FI" dirty="0" err="1"/>
              <a:t>high</a:t>
            </a:r>
            <a:r>
              <a:rPr lang="fi-FI" dirty="0"/>
              <a:t> </a:t>
            </a:r>
            <a:r>
              <a:rPr lang="fi-FI" dirty="0" err="1"/>
              <a:t>fvar</a:t>
            </a:r>
            <a:r>
              <a:rPr lang="fi-FI" dirty="0"/>
              <a:t> </a:t>
            </a:r>
            <a:r>
              <a:rPr lang="fi-FI" dirty="0" err="1"/>
              <a:t>optical</a:t>
            </a:r>
            <a:r>
              <a:rPr lang="fi-FI" dirty="0"/>
              <a:t> 0.00004)</a:t>
            </a:r>
          </a:p>
        </p:txBody>
      </p:sp>
      <p:sp>
        <p:nvSpPr>
          <p:cNvPr id="4" name="Dian numeron paikkamerkki 3"/>
          <p:cNvSpPr>
            <a:spLocks noGrp="1"/>
          </p:cNvSpPr>
          <p:nvPr>
            <p:ph type="sldNum" sz="quarter" idx="5"/>
          </p:nvPr>
        </p:nvSpPr>
        <p:spPr/>
        <p:txBody>
          <a:bodyPr/>
          <a:lstStyle/>
          <a:p>
            <a:fld id="{52B42FDD-765B-4EE7-A13A-0E3D32860079}" type="slidenum">
              <a:rPr lang="fi-FI" smtClean="0"/>
              <a:t>6</a:t>
            </a:fld>
            <a:endParaRPr lang="fi-FI"/>
          </a:p>
        </p:txBody>
      </p:sp>
    </p:spTree>
    <p:extLst>
      <p:ext uri="{BB962C8B-B14F-4D97-AF65-F5344CB8AC3E}">
        <p14:creationId xmlns:p14="http://schemas.microsoft.com/office/powerpoint/2010/main" val="2202766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dirty="0"/>
              <a:t>-What is driving the difference between the VHE variable and non-variable populations?</a:t>
            </a:r>
          </a:p>
          <a:p>
            <a:endParaRPr lang="en-US" dirty="0"/>
          </a:p>
          <a:p>
            <a:r>
              <a:rPr lang="en-US" dirty="0"/>
              <a:t>-Observational bias is one of the dominant limitations in current VHE blazar variability studies.</a:t>
            </a:r>
          </a:p>
          <a:p>
            <a:r>
              <a:rPr lang="en-US" dirty="0"/>
              <a:t>-The non-variable classification should not be interpreted as proof of intrinsic stability, because many sources have limited VHE monitoring.</a:t>
            </a:r>
          </a:p>
          <a:p>
            <a:endParaRPr lang="en-US" dirty="0"/>
          </a:p>
          <a:p>
            <a:r>
              <a:rPr lang="en-US" dirty="0"/>
              <a:t>-Both the optical fractional variability and the synchrotron peak frequency show statistically significant differences between the VHE-variable and VHE-non-variable populations. The optical fractional variability result suggests that VHE-variable sources are also generally more variable in the optical band, while the synchrotron peak result indicates that the two populations differ in their SED properties. However, these tests only show differences in the distributions; they do not by themselves prove a physical cause for the VHE variability classification.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-Overall, the results suggest that VHE variability is not an isolated TeV-band property but may be connected to broader multi-wavelength jet behavior and SED properties. However, disentangling intrinsic physical differences from observational bias requires more uniform monitoring and multi-wavelength follow-up.</a:t>
            </a:r>
          </a:p>
          <a:p>
            <a:endParaRPr lang="en-US" dirty="0"/>
          </a:p>
          <a:p>
            <a:r>
              <a:rPr lang="en-US" dirty="0"/>
              <a:t>-PLOT: non-variable blazar VHE light curve together with the optical light curve from the </a:t>
            </a:r>
            <a:r>
              <a:rPr lang="en-US" dirty="0" err="1"/>
              <a:t>Tuorla</a:t>
            </a:r>
            <a:r>
              <a:rPr lang="en-US" dirty="0"/>
              <a:t> blazar monitoring campaign. There is an optical flare </a:t>
            </a:r>
            <a:r>
              <a:rPr lang="en-US" u="sng" dirty="0"/>
              <a:t>after</a:t>
            </a:r>
            <a:r>
              <a:rPr lang="en-US" dirty="0"/>
              <a:t> the VHE observations which could suggest that the source was also in a quiescent VHE state during the observations. We want to continue investigating if the sources were in a low activity state in other bands during the non-variable VHE observations.</a:t>
            </a:r>
          </a:p>
          <a:p>
            <a:endParaRPr lang="en-US" dirty="0"/>
          </a:p>
          <a:p>
            <a:r>
              <a:rPr lang="en-US" dirty="0"/>
              <a:t>-In the future, combining VHE light curves with optical and radio information will be essential for understanding whether VHE-variable and VHE-non-variable blazars are physically different populations, or whether the difference is partly an observational effect.</a:t>
            </a:r>
          </a:p>
          <a:p>
            <a:r>
              <a:rPr lang="en-US" dirty="0"/>
              <a:t>-Future radio/EVN analysis of TeV blazars can test whether compact jet structure, radio variability, or Doppler-related properties distinguish the populations.</a:t>
            </a:r>
            <a:endParaRPr lang="fi-FI" dirty="0"/>
          </a:p>
        </p:txBody>
      </p:sp>
      <p:sp>
        <p:nvSpPr>
          <p:cNvPr id="4" name="Dian numeron paikkamerkki 3"/>
          <p:cNvSpPr>
            <a:spLocks noGrp="1"/>
          </p:cNvSpPr>
          <p:nvPr>
            <p:ph type="sldNum" sz="quarter" idx="5"/>
          </p:nvPr>
        </p:nvSpPr>
        <p:spPr/>
        <p:txBody>
          <a:bodyPr/>
          <a:lstStyle/>
          <a:p>
            <a:fld id="{52B42FDD-765B-4EE7-A13A-0E3D32860079}" type="slidenum">
              <a:rPr lang="fi-FI" smtClean="0"/>
              <a:t>7</a:t>
            </a:fld>
            <a:endParaRPr lang="fi-FI"/>
          </a:p>
        </p:txBody>
      </p:sp>
    </p:spTree>
    <p:extLst>
      <p:ext uri="{BB962C8B-B14F-4D97-AF65-F5344CB8AC3E}">
        <p14:creationId xmlns:p14="http://schemas.microsoft.com/office/powerpoint/2010/main" val="355896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err="1"/>
              <a:t>Possible</a:t>
            </a:r>
            <a:r>
              <a:rPr lang="fi-FI" dirty="0"/>
              <a:t> </a:t>
            </a:r>
            <a:r>
              <a:rPr lang="fi-FI" dirty="0" err="1"/>
              <a:t>questions</a:t>
            </a:r>
            <a:r>
              <a:rPr lang="fi-FI" dirty="0"/>
              <a:t>:</a:t>
            </a:r>
          </a:p>
          <a:p>
            <a:r>
              <a:rPr lang="fi-FI" dirty="0"/>
              <a:t>-</a:t>
            </a:r>
            <a:r>
              <a:rPr lang="fi-FI" dirty="0" err="1"/>
              <a:t>Isn’t</a:t>
            </a:r>
            <a:r>
              <a:rPr lang="fi-FI" dirty="0"/>
              <a:t> it </a:t>
            </a:r>
            <a:r>
              <a:rPr lang="fi-FI" dirty="0" err="1"/>
              <a:t>possible</a:t>
            </a:r>
            <a:r>
              <a:rPr lang="fi-FI" dirty="0"/>
              <a:t> </a:t>
            </a:r>
            <a:r>
              <a:rPr lang="fi-FI" dirty="0" err="1"/>
              <a:t>that</a:t>
            </a:r>
            <a:r>
              <a:rPr lang="fi-FI" dirty="0"/>
              <a:t> </a:t>
            </a:r>
            <a:r>
              <a:rPr lang="fi-FI" dirty="0" err="1"/>
              <a:t>all</a:t>
            </a:r>
            <a:r>
              <a:rPr lang="fi-FI" dirty="0"/>
              <a:t> </a:t>
            </a:r>
            <a:r>
              <a:rPr lang="fi-FI" dirty="0" err="1"/>
              <a:t>the</a:t>
            </a:r>
            <a:r>
              <a:rPr lang="fi-FI" dirty="0"/>
              <a:t> non-</a:t>
            </a:r>
            <a:r>
              <a:rPr lang="fi-FI" dirty="0" err="1"/>
              <a:t>variable</a:t>
            </a:r>
            <a:r>
              <a:rPr lang="fi-FI" dirty="0"/>
              <a:t> </a:t>
            </a:r>
            <a:r>
              <a:rPr lang="fi-FI" dirty="0" err="1"/>
              <a:t>sources</a:t>
            </a:r>
            <a:r>
              <a:rPr lang="fi-FI" dirty="0"/>
              <a:t> </a:t>
            </a:r>
            <a:r>
              <a:rPr lang="fi-FI" dirty="0" err="1"/>
              <a:t>are</a:t>
            </a:r>
            <a:r>
              <a:rPr lang="fi-FI" dirty="0"/>
              <a:t> non-</a:t>
            </a:r>
            <a:r>
              <a:rPr lang="fi-FI" dirty="0" err="1"/>
              <a:t>variable</a:t>
            </a:r>
            <a:r>
              <a:rPr lang="fi-FI" dirty="0"/>
              <a:t> </a:t>
            </a:r>
            <a:r>
              <a:rPr lang="fi-FI" dirty="0" err="1"/>
              <a:t>due</a:t>
            </a:r>
            <a:r>
              <a:rPr lang="fi-FI" dirty="0"/>
              <a:t> to </a:t>
            </a:r>
            <a:r>
              <a:rPr lang="fi-FI" dirty="0" err="1"/>
              <a:t>the</a:t>
            </a:r>
            <a:r>
              <a:rPr lang="fi-FI" dirty="0"/>
              <a:t> </a:t>
            </a:r>
            <a:r>
              <a:rPr lang="fi-FI" dirty="0" err="1"/>
              <a:t>observational</a:t>
            </a:r>
            <a:r>
              <a:rPr lang="fi-FI" dirty="0"/>
              <a:t> </a:t>
            </a:r>
            <a:r>
              <a:rPr lang="fi-FI" dirty="0" err="1"/>
              <a:t>bias</a:t>
            </a:r>
            <a:r>
              <a:rPr lang="fi-FI" dirty="0"/>
              <a:t>?</a:t>
            </a:r>
          </a:p>
          <a:p>
            <a:r>
              <a:rPr lang="fi-FI" dirty="0"/>
              <a:t>-&gt; </a:t>
            </a:r>
            <a:r>
              <a:rPr lang="fi-FI" dirty="0" err="1"/>
              <a:t>Boxplot</a:t>
            </a:r>
            <a:r>
              <a:rPr lang="fi-FI" dirty="0"/>
              <a:t>: </a:t>
            </a:r>
            <a:r>
              <a:rPr lang="fi-FI" dirty="0" err="1"/>
              <a:t>there</a:t>
            </a:r>
            <a:r>
              <a:rPr lang="fi-FI" dirty="0"/>
              <a:t> </a:t>
            </a:r>
            <a:r>
              <a:rPr lang="fi-FI" dirty="0" err="1"/>
              <a:t>are</a:t>
            </a:r>
            <a:r>
              <a:rPr lang="fi-FI" dirty="0"/>
              <a:t> </a:t>
            </a:r>
            <a:r>
              <a:rPr lang="fi-FI" dirty="0" err="1"/>
              <a:t>still</a:t>
            </a:r>
            <a:r>
              <a:rPr lang="fi-FI" dirty="0"/>
              <a:t> </a:t>
            </a:r>
            <a:r>
              <a:rPr lang="fi-FI" dirty="0" err="1"/>
              <a:t>equally</a:t>
            </a:r>
            <a:r>
              <a:rPr lang="fi-FI" dirty="0"/>
              <a:t> non-</a:t>
            </a:r>
            <a:r>
              <a:rPr lang="fi-FI" dirty="0" err="1"/>
              <a:t>bright</a:t>
            </a:r>
            <a:r>
              <a:rPr lang="fi-FI" dirty="0"/>
              <a:t> </a:t>
            </a:r>
            <a:r>
              <a:rPr lang="fi-FI" dirty="0" err="1"/>
              <a:t>sources</a:t>
            </a:r>
            <a:r>
              <a:rPr lang="fi-FI" dirty="0"/>
              <a:t> </a:t>
            </a:r>
            <a:r>
              <a:rPr lang="fi-FI" dirty="0" err="1"/>
              <a:t>that</a:t>
            </a:r>
            <a:r>
              <a:rPr lang="fi-FI" dirty="0"/>
              <a:t> </a:t>
            </a:r>
            <a:r>
              <a:rPr lang="fi-FI" dirty="0" err="1"/>
              <a:t>have</a:t>
            </a:r>
            <a:r>
              <a:rPr lang="fi-FI" dirty="0"/>
              <a:t> </a:t>
            </a:r>
            <a:r>
              <a:rPr lang="fi-FI" dirty="0" err="1"/>
              <a:t>been</a:t>
            </a:r>
            <a:r>
              <a:rPr lang="fi-FI" dirty="0"/>
              <a:t> </a:t>
            </a:r>
            <a:r>
              <a:rPr lang="fi-FI" dirty="0" err="1"/>
              <a:t>classified</a:t>
            </a:r>
            <a:r>
              <a:rPr lang="fi-FI" dirty="0"/>
              <a:t> as </a:t>
            </a:r>
            <a:r>
              <a:rPr lang="fi-FI" dirty="0" err="1"/>
              <a:t>variable</a:t>
            </a:r>
            <a:endParaRPr lang="fi-FI" dirty="0"/>
          </a:p>
          <a:p>
            <a:r>
              <a:rPr lang="fi-FI" dirty="0"/>
              <a:t>-</a:t>
            </a:r>
            <a:r>
              <a:rPr lang="fi-FI" dirty="0" err="1"/>
              <a:t>Could</a:t>
            </a:r>
            <a:r>
              <a:rPr lang="fi-FI" dirty="0"/>
              <a:t> </a:t>
            </a:r>
            <a:r>
              <a:rPr lang="fi-FI" dirty="0" err="1"/>
              <a:t>all</a:t>
            </a:r>
            <a:r>
              <a:rPr lang="fi-FI" dirty="0"/>
              <a:t> </a:t>
            </a:r>
            <a:r>
              <a:rPr lang="fi-FI" dirty="0" err="1"/>
              <a:t>the</a:t>
            </a:r>
            <a:r>
              <a:rPr lang="fi-FI" dirty="0"/>
              <a:t> </a:t>
            </a:r>
            <a:r>
              <a:rPr lang="fi-FI" dirty="0" err="1"/>
              <a:t>variability</a:t>
            </a:r>
            <a:r>
              <a:rPr lang="fi-FI" dirty="0"/>
              <a:t> </a:t>
            </a:r>
            <a:r>
              <a:rPr lang="fi-FI" dirty="0" err="1"/>
              <a:t>be</a:t>
            </a:r>
            <a:r>
              <a:rPr lang="fi-FI" dirty="0"/>
              <a:t> </a:t>
            </a:r>
            <a:r>
              <a:rPr lang="fi-FI" dirty="0" err="1"/>
              <a:t>due</a:t>
            </a:r>
            <a:r>
              <a:rPr lang="fi-FI" dirty="0"/>
              <a:t> to </a:t>
            </a:r>
            <a:r>
              <a:rPr lang="fi-FI" dirty="0" err="1"/>
              <a:t>the</a:t>
            </a:r>
            <a:r>
              <a:rPr lang="fi-FI" dirty="0"/>
              <a:t> Doppler </a:t>
            </a:r>
            <a:r>
              <a:rPr lang="fi-FI" dirty="0" err="1"/>
              <a:t>factor</a:t>
            </a:r>
            <a:endParaRPr lang="fi-FI" dirty="0"/>
          </a:p>
          <a:p>
            <a:r>
              <a:rPr lang="fi-FI" dirty="0"/>
              <a:t>-&gt; Radio </a:t>
            </a:r>
            <a:r>
              <a:rPr lang="fi-FI" dirty="0" err="1"/>
              <a:t>variability</a:t>
            </a:r>
            <a:r>
              <a:rPr lang="fi-FI" dirty="0"/>
              <a:t> Doppler </a:t>
            </a:r>
            <a:r>
              <a:rPr lang="fi-FI" dirty="0" err="1"/>
              <a:t>factor</a:t>
            </a:r>
            <a:r>
              <a:rPr lang="fi-FI" dirty="0"/>
              <a:t> </a:t>
            </a:r>
            <a:r>
              <a:rPr lang="fi-FI" dirty="0" err="1"/>
              <a:t>plot</a:t>
            </a:r>
            <a:endParaRPr lang="fi-FI" dirty="0"/>
          </a:p>
          <a:p>
            <a:endParaRPr lang="fi-FI" dirty="0"/>
          </a:p>
          <a:p>
            <a:r>
              <a:rPr lang="en-US" dirty="0"/>
              <a:t>pg2:Q: Why does fast variability infer a compact emission region?</a:t>
            </a:r>
          </a:p>
          <a:p>
            <a:r>
              <a:rPr lang="en-US" dirty="0"/>
              <a:t>A: Due to causality -- Flux of an emission region cannot change faster than light can cross it. If a flare induces a flux change within time T, then the flaring region cannot be larger than c*T. If T is small, then c*T is small.</a:t>
            </a:r>
          </a:p>
          <a:p>
            <a:r>
              <a:rPr lang="en-US" dirty="0"/>
              <a:t>pg3:Q: You mentioned that 38 sources were determined to be variable in the literature. How were these determined? How do they differ from your method to determine variability?</a:t>
            </a:r>
          </a:p>
          <a:p>
            <a:r>
              <a:rPr lang="en-US" dirty="0"/>
              <a:t>A: The most common method used in the literature is </a:t>
            </a:r>
            <a:r>
              <a:rPr lang="en-US" dirty="0" err="1"/>
              <a:t>Fvar</a:t>
            </a:r>
            <a:r>
              <a:rPr lang="en-US" dirty="0"/>
              <a:t>, but other methods (e.g., chi-squared test for a straight-line fit) have been used also. We wanted to be uniform across the sample, so we only used </a:t>
            </a:r>
            <a:r>
              <a:rPr lang="en-US" dirty="0" err="1"/>
              <a:t>Fvar</a:t>
            </a:r>
            <a:r>
              <a:rPr lang="en-US" dirty="0"/>
              <a:t>. Our </a:t>
            </a:r>
            <a:r>
              <a:rPr lang="en-US" dirty="0" err="1"/>
              <a:t>Fvar</a:t>
            </a:r>
            <a:r>
              <a:rPr lang="en-US" dirty="0"/>
              <a:t> estimates and the </a:t>
            </a:r>
            <a:r>
              <a:rPr lang="en-US" dirty="0" err="1"/>
              <a:t>Fvar</a:t>
            </a:r>
            <a:r>
              <a:rPr lang="en-US" dirty="0"/>
              <a:t> estimate of the literature can differ slightly from source to source due to light curve differences.</a:t>
            </a:r>
          </a:p>
          <a:p>
            <a:r>
              <a:rPr lang="en-US" dirty="0"/>
              <a:t>pg4:Q: What is fractional variability?</a:t>
            </a:r>
          </a:p>
          <a:p>
            <a:r>
              <a:rPr lang="en-US" dirty="0"/>
              <a:t>A: It quantifies how much the flux measurements of a light curve vary in excess of their flux errors. This is easy to explain with the formula, i.e., average deviation from the mean compared to average error. You could have a backup slide with the </a:t>
            </a:r>
            <a:r>
              <a:rPr lang="en-US" dirty="0" err="1"/>
              <a:t>Fvar</a:t>
            </a:r>
            <a:r>
              <a:rPr lang="en-US" dirty="0"/>
              <a:t> formula to explain it. Note that the denominator in the formula is only a normalization factor. It ensures that the </a:t>
            </a:r>
            <a:r>
              <a:rPr lang="en-US" dirty="0" err="1"/>
              <a:t>Fvar</a:t>
            </a:r>
            <a:r>
              <a:rPr lang="en-US" dirty="0"/>
              <a:t> of dim and bright sources can be compared.</a:t>
            </a:r>
          </a:p>
          <a:p>
            <a:r>
              <a:rPr lang="en-US" dirty="0"/>
              <a:t>pg4:Q: What observing strategies are used by VHE telescopes? Why are some non-uniform?</a:t>
            </a:r>
          </a:p>
          <a:p>
            <a:r>
              <a:rPr lang="en-US" dirty="0"/>
              <a:t>A: Ideally, sources should be monitored regularly. However, most VHE observations are triggered when a blazar is seen to be flaring in other bands (e.g., optical, Fermi), which inherently biases the sample toward flaring periods. Unfortunately, regular monitoring in VHE is rare because of observational challenges, like low sensitivity, hours-long exposure times, and the need for ideal atmospheric conditions.</a:t>
            </a:r>
          </a:p>
          <a:p>
            <a:r>
              <a:rPr lang="en-US" dirty="0"/>
              <a:t>pg5:Q: Is there an envelope in figure of pg5 (I will explain what I mean in person :) where VHE </a:t>
            </a:r>
            <a:r>
              <a:rPr lang="en-US" dirty="0" err="1"/>
              <a:t>Fvar</a:t>
            </a:r>
            <a:r>
              <a:rPr lang="en-US" dirty="0"/>
              <a:t> becomes smaller at higher </a:t>
            </a:r>
            <a:r>
              <a:rPr lang="en-US" dirty="0" err="1"/>
              <a:t>nu_sy</a:t>
            </a:r>
            <a:r>
              <a:rPr lang="en-US" dirty="0"/>
              <a:t>?</a:t>
            </a:r>
          </a:p>
          <a:p>
            <a:r>
              <a:rPr lang="en-US" dirty="0"/>
              <a:t>A: Maybe, but this is hard to establish statistically given the data limitations. If true, it'd explain the results of the figure in pg6.</a:t>
            </a:r>
            <a:endParaRPr lang="fi-FI" dirty="0"/>
          </a:p>
          <a:p>
            <a:endParaRPr lang="fi-FI" dirty="0"/>
          </a:p>
        </p:txBody>
      </p:sp>
      <p:sp>
        <p:nvSpPr>
          <p:cNvPr id="4" name="Dian numeron paikkamerkki 3"/>
          <p:cNvSpPr>
            <a:spLocks noGrp="1"/>
          </p:cNvSpPr>
          <p:nvPr>
            <p:ph type="sldNum" sz="quarter" idx="5"/>
          </p:nvPr>
        </p:nvSpPr>
        <p:spPr/>
        <p:txBody>
          <a:bodyPr/>
          <a:lstStyle/>
          <a:p>
            <a:fld id="{52B42FDD-765B-4EE7-A13A-0E3D32860079}" type="slidenum">
              <a:rPr lang="fi-FI" smtClean="0"/>
              <a:t>8</a:t>
            </a:fld>
            <a:endParaRPr lang="fi-FI"/>
          </a:p>
        </p:txBody>
      </p:sp>
    </p:spTree>
    <p:extLst>
      <p:ext uri="{BB962C8B-B14F-4D97-AF65-F5344CB8AC3E}">
        <p14:creationId xmlns:p14="http://schemas.microsoft.com/office/powerpoint/2010/main" val="162000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a:t>
            </a:r>
            <a:r>
              <a:rPr lang="en-US" dirty="0"/>
              <a:t>This suggests that </a:t>
            </a:r>
            <a:r>
              <a:rPr lang="en-US" b="1" dirty="0"/>
              <a:t>radio Doppler boosting alone does not explain the strength of VHE variability</a:t>
            </a:r>
            <a:r>
              <a:rPr lang="en-US" dirty="0"/>
              <a:t> in this sample.</a:t>
            </a:r>
          </a:p>
          <a:p>
            <a:r>
              <a:rPr lang="en-US" dirty="0"/>
              <a:t>That is not too surprising, because the radio variability Doppler factor and VHE fractional variability may trace different parts of the jet</a:t>
            </a:r>
          </a:p>
          <a:p>
            <a:endParaRPr lang="fi-FI" dirty="0"/>
          </a:p>
          <a:p>
            <a:r>
              <a:rPr lang="en-US" dirty="0"/>
              <a:t>-The ISP/LSP/FSRQ sources show a much broader range of radio variability Doppler factors than the HSP sources. However, both HSP and non-HSP sources can show significant VHE fractional variability.</a:t>
            </a:r>
          </a:p>
          <a:p>
            <a:endParaRPr lang="en-US" dirty="0"/>
          </a:p>
          <a:p>
            <a:r>
              <a:rPr lang="en-US" dirty="0"/>
              <a:t>-KS/AD tests couldn’t be performed for this parameter since we didn’t have this parameter value for most of the non-variable sources</a:t>
            </a:r>
            <a:endParaRPr lang="fi-FI" dirty="0"/>
          </a:p>
        </p:txBody>
      </p:sp>
      <p:sp>
        <p:nvSpPr>
          <p:cNvPr id="4" name="Dian numeron paikkamerkki 3"/>
          <p:cNvSpPr>
            <a:spLocks noGrp="1"/>
          </p:cNvSpPr>
          <p:nvPr>
            <p:ph type="sldNum" sz="quarter" idx="5"/>
          </p:nvPr>
        </p:nvSpPr>
        <p:spPr/>
        <p:txBody>
          <a:bodyPr/>
          <a:lstStyle/>
          <a:p>
            <a:fld id="{52B42FDD-765B-4EE7-A13A-0E3D32860079}" type="slidenum">
              <a:rPr lang="fi-FI" smtClean="0"/>
              <a:t>9</a:t>
            </a:fld>
            <a:endParaRPr lang="fi-FI"/>
          </a:p>
        </p:txBody>
      </p:sp>
    </p:spTree>
    <p:extLst>
      <p:ext uri="{BB962C8B-B14F-4D97-AF65-F5344CB8AC3E}">
        <p14:creationId xmlns:p14="http://schemas.microsoft.com/office/powerpoint/2010/main" val="2352314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FE44F66-252B-97E0-C16A-345E006136FF}"/>
              </a:ext>
            </a:extLst>
          </p:cNvPr>
          <p:cNvSpPr>
            <a:spLocks noGrp="1"/>
          </p:cNvSpPr>
          <p:nvPr>
            <p:ph type="ctrTitle"/>
          </p:nvPr>
        </p:nvSpPr>
        <p:spPr>
          <a:xfrm>
            <a:off x="1524000" y="1122363"/>
            <a:ext cx="9144000" cy="2387600"/>
          </a:xfrm>
        </p:spPr>
        <p:txBody>
          <a:bodyPr anchor="b"/>
          <a:lstStyle>
            <a:lvl1pPr algn="ctr">
              <a:defRPr sz="6000"/>
            </a:lvl1pPr>
          </a:lstStyle>
          <a:p>
            <a:r>
              <a:rPr lang="fi-FI"/>
              <a:t>Muokkaa ots. perustyyl. napsautt.</a:t>
            </a:r>
          </a:p>
        </p:txBody>
      </p:sp>
      <p:sp>
        <p:nvSpPr>
          <p:cNvPr id="3" name="Alaotsikko 2">
            <a:extLst>
              <a:ext uri="{FF2B5EF4-FFF2-40B4-BE49-F238E27FC236}">
                <a16:creationId xmlns:a16="http://schemas.microsoft.com/office/drawing/2014/main" id="{BE440257-A320-B842-0705-6B2CE38A56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sp>
        <p:nvSpPr>
          <p:cNvPr id="4" name="Päivämäärän paikkamerkki 3">
            <a:extLst>
              <a:ext uri="{FF2B5EF4-FFF2-40B4-BE49-F238E27FC236}">
                <a16:creationId xmlns:a16="http://schemas.microsoft.com/office/drawing/2014/main" id="{FC7BB616-606D-41D1-7A75-C91DF9FC9796}"/>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5" name="Alatunnisteen paikkamerkki 4">
            <a:extLst>
              <a:ext uri="{FF2B5EF4-FFF2-40B4-BE49-F238E27FC236}">
                <a16:creationId xmlns:a16="http://schemas.microsoft.com/office/drawing/2014/main" id="{FD874EB0-0C03-14FE-CB83-351B122DFCA7}"/>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A6B4B1CA-CB49-A6CC-D1D7-693C25122F99}"/>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1713527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B2A715A-5B4C-F377-0171-40E60D2FC9AB}"/>
              </a:ext>
            </a:extLst>
          </p:cNvPr>
          <p:cNvSpPr>
            <a:spLocks noGrp="1"/>
          </p:cNvSpPr>
          <p:nvPr>
            <p:ph type="title"/>
          </p:nvPr>
        </p:nvSpPr>
        <p:spPr/>
        <p:txBody>
          <a:bodyPr/>
          <a:lstStyle/>
          <a:p>
            <a:r>
              <a:rPr lang="fi-FI"/>
              <a:t>Muokkaa ots. perustyyl. napsautt.</a:t>
            </a:r>
          </a:p>
        </p:txBody>
      </p:sp>
      <p:sp>
        <p:nvSpPr>
          <p:cNvPr id="3" name="Pystysuoran tekstin paikkamerkki 2">
            <a:extLst>
              <a:ext uri="{FF2B5EF4-FFF2-40B4-BE49-F238E27FC236}">
                <a16:creationId xmlns:a16="http://schemas.microsoft.com/office/drawing/2014/main" id="{2E1CB6DE-EEC0-8D78-6A6C-27FDBFC80E3A}"/>
              </a:ext>
            </a:extLst>
          </p:cNvPr>
          <p:cNvSpPr>
            <a:spLocks noGrp="1"/>
          </p:cNvSpPr>
          <p:nvPr>
            <p:ph type="body" orient="vert" idx="1"/>
          </p:nvPr>
        </p:nvSpPr>
        <p:spPr/>
        <p:txBody>
          <a:bodyPr vert="eaVert"/>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4F30E64B-330D-172A-914D-AD1B2977EDCC}"/>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5" name="Alatunnisteen paikkamerkki 4">
            <a:extLst>
              <a:ext uri="{FF2B5EF4-FFF2-40B4-BE49-F238E27FC236}">
                <a16:creationId xmlns:a16="http://schemas.microsoft.com/office/drawing/2014/main" id="{7AB06850-9B43-B187-76CC-25DEA7ACB5B7}"/>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9B64FF54-73A1-47F3-9AAB-DBB2AD6BE731}"/>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1730932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a:extLst>
              <a:ext uri="{FF2B5EF4-FFF2-40B4-BE49-F238E27FC236}">
                <a16:creationId xmlns:a16="http://schemas.microsoft.com/office/drawing/2014/main" id="{4D2C21F0-FDE8-196C-6A0C-5626DCA91A84}"/>
              </a:ext>
            </a:extLst>
          </p:cNvPr>
          <p:cNvSpPr>
            <a:spLocks noGrp="1"/>
          </p:cNvSpPr>
          <p:nvPr>
            <p:ph type="title" orient="vert"/>
          </p:nvPr>
        </p:nvSpPr>
        <p:spPr>
          <a:xfrm>
            <a:off x="8724900" y="365125"/>
            <a:ext cx="2628900" cy="5811838"/>
          </a:xfrm>
        </p:spPr>
        <p:txBody>
          <a:bodyPr vert="eaVert"/>
          <a:lstStyle/>
          <a:p>
            <a:r>
              <a:rPr lang="fi-FI"/>
              <a:t>Muokkaa ots. perustyyl. napsautt.</a:t>
            </a:r>
          </a:p>
        </p:txBody>
      </p:sp>
      <p:sp>
        <p:nvSpPr>
          <p:cNvPr id="3" name="Pystysuoran tekstin paikkamerkki 2">
            <a:extLst>
              <a:ext uri="{FF2B5EF4-FFF2-40B4-BE49-F238E27FC236}">
                <a16:creationId xmlns:a16="http://schemas.microsoft.com/office/drawing/2014/main" id="{C6124CA9-9912-F2F3-7456-87F72BBF99BE}"/>
              </a:ext>
            </a:extLst>
          </p:cNvPr>
          <p:cNvSpPr>
            <a:spLocks noGrp="1"/>
          </p:cNvSpPr>
          <p:nvPr>
            <p:ph type="body" orient="vert" idx="1"/>
          </p:nvPr>
        </p:nvSpPr>
        <p:spPr>
          <a:xfrm>
            <a:off x="838200" y="365125"/>
            <a:ext cx="7734300" cy="5811838"/>
          </a:xfrm>
        </p:spPr>
        <p:txBody>
          <a:bodyPr vert="eaVert"/>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49E8579A-E0A8-E324-AF49-7CFFCF13814E}"/>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5" name="Alatunnisteen paikkamerkki 4">
            <a:extLst>
              <a:ext uri="{FF2B5EF4-FFF2-40B4-BE49-F238E27FC236}">
                <a16:creationId xmlns:a16="http://schemas.microsoft.com/office/drawing/2014/main" id="{F75E175E-E2A7-7AB7-111F-34756D6D567D}"/>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DB0B280F-6EA3-BEFE-B45C-E801719A4761}"/>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2140989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1AFFDD9-8F01-AD34-FF32-1690605C7FCC}"/>
              </a:ext>
            </a:extLst>
          </p:cNvPr>
          <p:cNvSpPr>
            <a:spLocks noGrp="1"/>
          </p:cNvSpPr>
          <p:nvPr>
            <p:ph type="title"/>
          </p:nvPr>
        </p:nvSpPr>
        <p:spPr/>
        <p:txBody>
          <a:bodyPr/>
          <a:lstStyle/>
          <a:p>
            <a:r>
              <a:rPr lang="fi-FI"/>
              <a:t>Muokkaa ots. perustyyl. napsautt.</a:t>
            </a:r>
          </a:p>
        </p:txBody>
      </p:sp>
      <p:sp>
        <p:nvSpPr>
          <p:cNvPr id="3" name="Sisällön paikkamerkki 2">
            <a:extLst>
              <a:ext uri="{FF2B5EF4-FFF2-40B4-BE49-F238E27FC236}">
                <a16:creationId xmlns:a16="http://schemas.microsoft.com/office/drawing/2014/main" id="{C2324202-8701-F2A1-92DD-8C4DAED07FDA}"/>
              </a:ext>
            </a:extLst>
          </p:cNvPr>
          <p:cNvSpPr>
            <a:spLocks noGrp="1"/>
          </p:cNvSpPr>
          <p:nvPr>
            <p:ph idx="1"/>
          </p:nvPr>
        </p:nvSpPr>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4757EA9B-5CD0-AAC7-4C42-374BC4B2EF77}"/>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5" name="Alatunnisteen paikkamerkki 4">
            <a:extLst>
              <a:ext uri="{FF2B5EF4-FFF2-40B4-BE49-F238E27FC236}">
                <a16:creationId xmlns:a16="http://schemas.microsoft.com/office/drawing/2014/main" id="{10DDA62F-3720-A8E1-4FED-B182165FD04B}"/>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E437A2E7-5E8C-DAEC-EFEB-852830E5DDF1}"/>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2441976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16579FA-EA3C-1F6D-4F74-B358552BF2D8}"/>
              </a:ext>
            </a:extLst>
          </p:cNvPr>
          <p:cNvSpPr>
            <a:spLocks noGrp="1"/>
          </p:cNvSpPr>
          <p:nvPr>
            <p:ph type="title"/>
          </p:nvPr>
        </p:nvSpPr>
        <p:spPr>
          <a:xfrm>
            <a:off x="831850" y="1709738"/>
            <a:ext cx="10515600" cy="2852737"/>
          </a:xfrm>
        </p:spPr>
        <p:txBody>
          <a:bodyPr anchor="b"/>
          <a:lstStyle>
            <a:lvl1pPr>
              <a:defRPr sz="6000"/>
            </a:lvl1pPr>
          </a:lstStyle>
          <a:p>
            <a:r>
              <a:rPr lang="fi-FI"/>
              <a:t>Muokkaa ots. perustyyl. napsautt.</a:t>
            </a:r>
          </a:p>
        </p:txBody>
      </p:sp>
      <p:sp>
        <p:nvSpPr>
          <p:cNvPr id="3" name="Tekstin paikkamerkki 2">
            <a:extLst>
              <a:ext uri="{FF2B5EF4-FFF2-40B4-BE49-F238E27FC236}">
                <a16:creationId xmlns:a16="http://schemas.microsoft.com/office/drawing/2014/main" id="{2CACFDDF-59E6-EC9E-4F06-D879798A38F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i-FI"/>
              <a:t>Muokkaa tekstin perustyylejä napsauttamalla</a:t>
            </a:r>
          </a:p>
        </p:txBody>
      </p:sp>
      <p:sp>
        <p:nvSpPr>
          <p:cNvPr id="4" name="Päivämäärän paikkamerkki 3">
            <a:extLst>
              <a:ext uri="{FF2B5EF4-FFF2-40B4-BE49-F238E27FC236}">
                <a16:creationId xmlns:a16="http://schemas.microsoft.com/office/drawing/2014/main" id="{53D21FDB-A19F-900C-DD58-4DE74F574850}"/>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5" name="Alatunnisteen paikkamerkki 4">
            <a:extLst>
              <a:ext uri="{FF2B5EF4-FFF2-40B4-BE49-F238E27FC236}">
                <a16:creationId xmlns:a16="http://schemas.microsoft.com/office/drawing/2014/main" id="{F66D798D-3ED7-B29C-8C6C-CE5D9D5A01EE}"/>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6E631F23-91B3-AE59-AB6C-6EE77CE5C8AC}"/>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90203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FDE2D52-09FD-2465-BB05-70FA5EC97BCC}"/>
              </a:ext>
            </a:extLst>
          </p:cNvPr>
          <p:cNvSpPr>
            <a:spLocks noGrp="1"/>
          </p:cNvSpPr>
          <p:nvPr>
            <p:ph type="title"/>
          </p:nvPr>
        </p:nvSpPr>
        <p:spPr/>
        <p:txBody>
          <a:bodyPr/>
          <a:lstStyle/>
          <a:p>
            <a:r>
              <a:rPr lang="fi-FI"/>
              <a:t>Muokkaa ots. perustyyl. napsautt.</a:t>
            </a:r>
          </a:p>
        </p:txBody>
      </p:sp>
      <p:sp>
        <p:nvSpPr>
          <p:cNvPr id="3" name="Sisällön paikkamerkki 2">
            <a:extLst>
              <a:ext uri="{FF2B5EF4-FFF2-40B4-BE49-F238E27FC236}">
                <a16:creationId xmlns:a16="http://schemas.microsoft.com/office/drawing/2014/main" id="{0E8E218E-0A6D-B5D2-0ED2-502D791A69FE}"/>
              </a:ext>
            </a:extLst>
          </p:cNvPr>
          <p:cNvSpPr>
            <a:spLocks noGrp="1"/>
          </p:cNvSpPr>
          <p:nvPr>
            <p:ph sz="half" idx="1"/>
          </p:nvPr>
        </p:nvSpPr>
        <p:spPr>
          <a:xfrm>
            <a:off x="838200" y="1825625"/>
            <a:ext cx="5181600" cy="435133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CDAF49F3-AC39-1284-2465-8B933FD8F529}"/>
              </a:ext>
            </a:extLst>
          </p:cNvPr>
          <p:cNvSpPr>
            <a:spLocks noGrp="1"/>
          </p:cNvSpPr>
          <p:nvPr>
            <p:ph sz="half" idx="2"/>
          </p:nvPr>
        </p:nvSpPr>
        <p:spPr>
          <a:xfrm>
            <a:off x="6172200" y="1825625"/>
            <a:ext cx="5181600" cy="435133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Päivämäärän paikkamerkki 4">
            <a:extLst>
              <a:ext uri="{FF2B5EF4-FFF2-40B4-BE49-F238E27FC236}">
                <a16:creationId xmlns:a16="http://schemas.microsoft.com/office/drawing/2014/main" id="{D11642EA-1E72-6BBA-7597-80068F68C768}"/>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6" name="Alatunnisteen paikkamerkki 5">
            <a:extLst>
              <a:ext uri="{FF2B5EF4-FFF2-40B4-BE49-F238E27FC236}">
                <a16:creationId xmlns:a16="http://schemas.microsoft.com/office/drawing/2014/main" id="{5CB36DB9-6973-7C97-09D1-04C974B3602B}"/>
              </a:ext>
            </a:extLst>
          </p:cNvPr>
          <p:cNvSpPr>
            <a:spLocks noGrp="1"/>
          </p:cNvSpPr>
          <p:nvPr>
            <p:ph type="ftr" sz="quarter" idx="11"/>
          </p:nvPr>
        </p:nvSpPr>
        <p:spPr/>
        <p:txBody>
          <a:bodyPr/>
          <a:lstStyle/>
          <a:p>
            <a:endParaRPr lang="fi-FI"/>
          </a:p>
        </p:txBody>
      </p:sp>
      <p:sp>
        <p:nvSpPr>
          <p:cNvPr id="7" name="Dian numeron paikkamerkki 6">
            <a:extLst>
              <a:ext uri="{FF2B5EF4-FFF2-40B4-BE49-F238E27FC236}">
                <a16:creationId xmlns:a16="http://schemas.microsoft.com/office/drawing/2014/main" id="{A5F09ED2-9600-6F4F-103F-CF792C3572D0}"/>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3231316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BDC8812-50BF-AC7D-C468-7F4076F470BE}"/>
              </a:ext>
            </a:extLst>
          </p:cNvPr>
          <p:cNvSpPr>
            <a:spLocks noGrp="1"/>
          </p:cNvSpPr>
          <p:nvPr>
            <p:ph type="title"/>
          </p:nvPr>
        </p:nvSpPr>
        <p:spPr>
          <a:xfrm>
            <a:off x="839788" y="365125"/>
            <a:ext cx="10515600" cy="1325563"/>
          </a:xfrm>
        </p:spPr>
        <p:txBody>
          <a:bodyPr/>
          <a:lstStyle/>
          <a:p>
            <a:r>
              <a:rPr lang="fi-FI"/>
              <a:t>Muokkaa ots. perustyyl. napsautt.</a:t>
            </a:r>
          </a:p>
        </p:txBody>
      </p:sp>
      <p:sp>
        <p:nvSpPr>
          <p:cNvPr id="3" name="Tekstin paikkamerkki 2">
            <a:extLst>
              <a:ext uri="{FF2B5EF4-FFF2-40B4-BE49-F238E27FC236}">
                <a16:creationId xmlns:a16="http://schemas.microsoft.com/office/drawing/2014/main" id="{037D7C2D-8015-4211-2799-81CC27F792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FFA28499-1B9B-E112-39FF-45C5352C6F25}"/>
              </a:ext>
            </a:extLst>
          </p:cNvPr>
          <p:cNvSpPr>
            <a:spLocks noGrp="1"/>
          </p:cNvSpPr>
          <p:nvPr>
            <p:ph sz="half" idx="2"/>
          </p:nvPr>
        </p:nvSpPr>
        <p:spPr>
          <a:xfrm>
            <a:off x="839788" y="2505075"/>
            <a:ext cx="5157787" cy="368458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EA88E3ED-E147-4AB5-BE09-03476256E0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6" name="Sisällön paikkamerkki 5">
            <a:extLst>
              <a:ext uri="{FF2B5EF4-FFF2-40B4-BE49-F238E27FC236}">
                <a16:creationId xmlns:a16="http://schemas.microsoft.com/office/drawing/2014/main" id="{46BDBF61-0810-1FF6-70E0-F1567C5A6D1C}"/>
              </a:ext>
            </a:extLst>
          </p:cNvPr>
          <p:cNvSpPr>
            <a:spLocks noGrp="1"/>
          </p:cNvSpPr>
          <p:nvPr>
            <p:ph sz="quarter" idx="4"/>
          </p:nvPr>
        </p:nvSpPr>
        <p:spPr>
          <a:xfrm>
            <a:off x="6172200" y="2505075"/>
            <a:ext cx="5183188" cy="368458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7" name="Päivämäärän paikkamerkki 6">
            <a:extLst>
              <a:ext uri="{FF2B5EF4-FFF2-40B4-BE49-F238E27FC236}">
                <a16:creationId xmlns:a16="http://schemas.microsoft.com/office/drawing/2014/main" id="{3C2CD16D-9C52-60CC-DD20-E7EDD16008E8}"/>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8" name="Alatunnisteen paikkamerkki 7">
            <a:extLst>
              <a:ext uri="{FF2B5EF4-FFF2-40B4-BE49-F238E27FC236}">
                <a16:creationId xmlns:a16="http://schemas.microsoft.com/office/drawing/2014/main" id="{73651ACF-B56C-F323-E1E8-36D5894A50B6}"/>
              </a:ext>
            </a:extLst>
          </p:cNvPr>
          <p:cNvSpPr>
            <a:spLocks noGrp="1"/>
          </p:cNvSpPr>
          <p:nvPr>
            <p:ph type="ftr" sz="quarter" idx="11"/>
          </p:nvPr>
        </p:nvSpPr>
        <p:spPr/>
        <p:txBody>
          <a:bodyPr/>
          <a:lstStyle/>
          <a:p>
            <a:endParaRPr lang="fi-FI"/>
          </a:p>
        </p:txBody>
      </p:sp>
      <p:sp>
        <p:nvSpPr>
          <p:cNvPr id="9" name="Dian numeron paikkamerkki 8">
            <a:extLst>
              <a:ext uri="{FF2B5EF4-FFF2-40B4-BE49-F238E27FC236}">
                <a16:creationId xmlns:a16="http://schemas.microsoft.com/office/drawing/2014/main" id="{AF9F5BB0-5ACF-6AAA-13DE-0A14A53319F6}"/>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470717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B5EC5DE-C738-BCAC-5232-80234570A7AA}"/>
              </a:ext>
            </a:extLst>
          </p:cNvPr>
          <p:cNvSpPr>
            <a:spLocks noGrp="1"/>
          </p:cNvSpPr>
          <p:nvPr>
            <p:ph type="title"/>
          </p:nvPr>
        </p:nvSpPr>
        <p:spPr/>
        <p:txBody>
          <a:bodyPr/>
          <a:lstStyle/>
          <a:p>
            <a:r>
              <a:rPr lang="fi-FI"/>
              <a:t>Muokkaa ots. perustyyl. napsautt.</a:t>
            </a:r>
          </a:p>
        </p:txBody>
      </p:sp>
      <p:sp>
        <p:nvSpPr>
          <p:cNvPr id="3" name="Päivämäärän paikkamerkki 2">
            <a:extLst>
              <a:ext uri="{FF2B5EF4-FFF2-40B4-BE49-F238E27FC236}">
                <a16:creationId xmlns:a16="http://schemas.microsoft.com/office/drawing/2014/main" id="{879B92BD-B004-107F-65D8-0F594AFC7099}"/>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4" name="Alatunnisteen paikkamerkki 3">
            <a:extLst>
              <a:ext uri="{FF2B5EF4-FFF2-40B4-BE49-F238E27FC236}">
                <a16:creationId xmlns:a16="http://schemas.microsoft.com/office/drawing/2014/main" id="{D560CF96-1A0A-AB5E-E5DA-B3500AF0BC95}"/>
              </a:ext>
            </a:extLst>
          </p:cNvPr>
          <p:cNvSpPr>
            <a:spLocks noGrp="1"/>
          </p:cNvSpPr>
          <p:nvPr>
            <p:ph type="ftr" sz="quarter" idx="11"/>
          </p:nvPr>
        </p:nvSpPr>
        <p:spPr/>
        <p:txBody>
          <a:bodyPr/>
          <a:lstStyle/>
          <a:p>
            <a:endParaRPr lang="fi-FI"/>
          </a:p>
        </p:txBody>
      </p:sp>
      <p:sp>
        <p:nvSpPr>
          <p:cNvPr id="5" name="Dian numeron paikkamerkki 4">
            <a:extLst>
              <a:ext uri="{FF2B5EF4-FFF2-40B4-BE49-F238E27FC236}">
                <a16:creationId xmlns:a16="http://schemas.microsoft.com/office/drawing/2014/main" id="{802E3471-BAC2-60BE-681F-2CA7F7CD5C50}"/>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3635785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a:extLst>
              <a:ext uri="{FF2B5EF4-FFF2-40B4-BE49-F238E27FC236}">
                <a16:creationId xmlns:a16="http://schemas.microsoft.com/office/drawing/2014/main" id="{9C230C99-F9B0-E61A-AB32-2DEAFC5ADFDB}"/>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3" name="Alatunnisteen paikkamerkki 2">
            <a:extLst>
              <a:ext uri="{FF2B5EF4-FFF2-40B4-BE49-F238E27FC236}">
                <a16:creationId xmlns:a16="http://schemas.microsoft.com/office/drawing/2014/main" id="{548A453A-46BD-85FB-689E-E85FBB954B43}"/>
              </a:ext>
            </a:extLst>
          </p:cNvPr>
          <p:cNvSpPr>
            <a:spLocks noGrp="1"/>
          </p:cNvSpPr>
          <p:nvPr>
            <p:ph type="ftr" sz="quarter" idx="11"/>
          </p:nvPr>
        </p:nvSpPr>
        <p:spPr/>
        <p:txBody>
          <a:bodyPr/>
          <a:lstStyle/>
          <a:p>
            <a:endParaRPr lang="fi-FI"/>
          </a:p>
        </p:txBody>
      </p:sp>
      <p:sp>
        <p:nvSpPr>
          <p:cNvPr id="4" name="Dian numeron paikkamerkki 3">
            <a:extLst>
              <a:ext uri="{FF2B5EF4-FFF2-40B4-BE49-F238E27FC236}">
                <a16:creationId xmlns:a16="http://schemas.microsoft.com/office/drawing/2014/main" id="{4C1889F1-9399-6DB0-8E3C-2479F284BA8B}"/>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1246415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97BE76E-A17D-69D1-CD82-090CF2A49A48}"/>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B0AF40FA-D7E0-6B1D-3F8E-60BB93F8DD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E200457A-6D84-9FB6-A94E-6C04351879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sp>
        <p:nvSpPr>
          <p:cNvPr id="5" name="Päivämäärän paikkamerkki 4">
            <a:extLst>
              <a:ext uri="{FF2B5EF4-FFF2-40B4-BE49-F238E27FC236}">
                <a16:creationId xmlns:a16="http://schemas.microsoft.com/office/drawing/2014/main" id="{48AB5AB1-C025-A52C-4A1F-7A01E3AA673B}"/>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6" name="Alatunnisteen paikkamerkki 5">
            <a:extLst>
              <a:ext uri="{FF2B5EF4-FFF2-40B4-BE49-F238E27FC236}">
                <a16:creationId xmlns:a16="http://schemas.microsoft.com/office/drawing/2014/main" id="{9241DEEB-371C-7E6E-CD91-C7A97CBF94EA}"/>
              </a:ext>
            </a:extLst>
          </p:cNvPr>
          <p:cNvSpPr>
            <a:spLocks noGrp="1"/>
          </p:cNvSpPr>
          <p:nvPr>
            <p:ph type="ftr" sz="quarter" idx="11"/>
          </p:nvPr>
        </p:nvSpPr>
        <p:spPr/>
        <p:txBody>
          <a:bodyPr/>
          <a:lstStyle/>
          <a:p>
            <a:endParaRPr lang="fi-FI"/>
          </a:p>
        </p:txBody>
      </p:sp>
      <p:sp>
        <p:nvSpPr>
          <p:cNvPr id="7" name="Dian numeron paikkamerkki 6">
            <a:extLst>
              <a:ext uri="{FF2B5EF4-FFF2-40B4-BE49-F238E27FC236}">
                <a16:creationId xmlns:a16="http://schemas.microsoft.com/office/drawing/2014/main" id="{ED670025-9056-1C93-A57C-1409A6851A9F}"/>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2931828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6EA5F21-0623-7EC9-16E7-0540DB7A175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D7388E13-B180-C9CB-4579-9509BA0F76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ADBE884-A8FA-1624-9B94-01EB222C99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sp>
        <p:nvSpPr>
          <p:cNvPr id="5" name="Päivämäärän paikkamerkki 4">
            <a:extLst>
              <a:ext uri="{FF2B5EF4-FFF2-40B4-BE49-F238E27FC236}">
                <a16:creationId xmlns:a16="http://schemas.microsoft.com/office/drawing/2014/main" id="{05882D5F-A3F5-D0D1-57A0-8B6D3B962DD6}"/>
              </a:ext>
            </a:extLst>
          </p:cNvPr>
          <p:cNvSpPr>
            <a:spLocks noGrp="1"/>
          </p:cNvSpPr>
          <p:nvPr>
            <p:ph type="dt" sz="half" idx="10"/>
          </p:nvPr>
        </p:nvSpPr>
        <p:spPr/>
        <p:txBody>
          <a:bodyPr/>
          <a:lstStyle/>
          <a:p>
            <a:fld id="{D5923C3A-7703-43A9-B209-740F38594DDE}" type="datetimeFigureOut">
              <a:rPr lang="fi-FI" smtClean="0"/>
              <a:t>25.5.2026</a:t>
            </a:fld>
            <a:endParaRPr lang="fi-FI"/>
          </a:p>
        </p:txBody>
      </p:sp>
      <p:sp>
        <p:nvSpPr>
          <p:cNvPr id="6" name="Alatunnisteen paikkamerkki 5">
            <a:extLst>
              <a:ext uri="{FF2B5EF4-FFF2-40B4-BE49-F238E27FC236}">
                <a16:creationId xmlns:a16="http://schemas.microsoft.com/office/drawing/2014/main" id="{64F5EBD1-4884-AA36-5D30-E94004031B5C}"/>
              </a:ext>
            </a:extLst>
          </p:cNvPr>
          <p:cNvSpPr>
            <a:spLocks noGrp="1"/>
          </p:cNvSpPr>
          <p:nvPr>
            <p:ph type="ftr" sz="quarter" idx="11"/>
          </p:nvPr>
        </p:nvSpPr>
        <p:spPr/>
        <p:txBody>
          <a:bodyPr/>
          <a:lstStyle/>
          <a:p>
            <a:endParaRPr lang="fi-FI"/>
          </a:p>
        </p:txBody>
      </p:sp>
      <p:sp>
        <p:nvSpPr>
          <p:cNvPr id="7" name="Dian numeron paikkamerkki 6">
            <a:extLst>
              <a:ext uri="{FF2B5EF4-FFF2-40B4-BE49-F238E27FC236}">
                <a16:creationId xmlns:a16="http://schemas.microsoft.com/office/drawing/2014/main" id="{0748A8D7-C2B1-94AA-018D-94E4A3D1987A}"/>
              </a:ext>
            </a:extLst>
          </p:cNvPr>
          <p:cNvSpPr>
            <a:spLocks noGrp="1"/>
          </p:cNvSpPr>
          <p:nvPr>
            <p:ph type="sldNum" sz="quarter" idx="12"/>
          </p:nvPr>
        </p:nvSpPr>
        <p:spPr/>
        <p:txBody>
          <a:bodyPr/>
          <a:lstStyle/>
          <a:p>
            <a:fld id="{A078D9FB-8C2A-4923-92AA-08FDB7017377}" type="slidenum">
              <a:rPr lang="fi-FI" smtClean="0"/>
              <a:t>‹#›</a:t>
            </a:fld>
            <a:endParaRPr lang="fi-FI"/>
          </a:p>
        </p:txBody>
      </p:sp>
    </p:spTree>
    <p:extLst>
      <p:ext uri="{BB962C8B-B14F-4D97-AF65-F5344CB8AC3E}">
        <p14:creationId xmlns:p14="http://schemas.microsoft.com/office/powerpoint/2010/main" val="1251229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136930E0-1CF5-F0DA-5C67-C57AFC6B8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ots. perustyyl. napsautt.</a:t>
            </a:r>
          </a:p>
        </p:txBody>
      </p:sp>
      <p:sp>
        <p:nvSpPr>
          <p:cNvPr id="3" name="Tekstin paikkamerkki 2">
            <a:extLst>
              <a:ext uri="{FF2B5EF4-FFF2-40B4-BE49-F238E27FC236}">
                <a16:creationId xmlns:a16="http://schemas.microsoft.com/office/drawing/2014/main" id="{91BEEEC5-A32D-B0C9-B336-9E97177873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E7B00948-6B81-AF65-C986-FDE4BB974A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5923C3A-7703-43A9-B209-740F38594DDE}" type="datetimeFigureOut">
              <a:rPr lang="fi-FI" smtClean="0"/>
              <a:t>25.5.2026</a:t>
            </a:fld>
            <a:endParaRPr lang="fi-FI"/>
          </a:p>
        </p:txBody>
      </p:sp>
      <p:sp>
        <p:nvSpPr>
          <p:cNvPr id="5" name="Alatunnisteen paikkamerkki 4">
            <a:extLst>
              <a:ext uri="{FF2B5EF4-FFF2-40B4-BE49-F238E27FC236}">
                <a16:creationId xmlns:a16="http://schemas.microsoft.com/office/drawing/2014/main" id="{B55E15B9-39C9-C852-FD80-06C613A4AE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i-FI"/>
          </a:p>
        </p:txBody>
      </p:sp>
      <p:sp>
        <p:nvSpPr>
          <p:cNvPr id="6" name="Dian numeron paikkamerkki 5">
            <a:extLst>
              <a:ext uri="{FF2B5EF4-FFF2-40B4-BE49-F238E27FC236}">
                <a16:creationId xmlns:a16="http://schemas.microsoft.com/office/drawing/2014/main" id="{402A568E-A875-0572-FD36-D31C57708B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078D9FB-8C2A-4923-92AA-08FDB7017377}" type="slidenum">
              <a:rPr lang="fi-FI" smtClean="0"/>
              <a:t>‹#›</a:t>
            </a:fld>
            <a:endParaRPr lang="fi-FI"/>
          </a:p>
        </p:txBody>
      </p:sp>
    </p:spTree>
    <p:extLst>
      <p:ext uri="{BB962C8B-B14F-4D97-AF65-F5344CB8AC3E}">
        <p14:creationId xmlns:p14="http://schemas.microsoft.com/office/powerpoint/2010/main" val="25461093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Star sky, star, space, night sky, night - free image from needpix.com">
            <a:extLst>
              <a:ext uri="{FF2B5EF4-FFF2-40B4-BE49-F238E27FC236}">
                <a16:creationId xmlns:a16="http://schemas.microsoft.com/office/drawing/2014/main" id="{130D8BAA-D0FB-D316-CA7F-14F318AAAF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uorakulmio 3">
            <a:extLst>
              <a:ext uri="{FF2B5EF4-FFF2-40B4-BE49-F238E27FC236}">
                <a16:creationId xmlns:a16="http://schemas.microsoft.com/office/drawing/2014/main" id="{D4B23A1B-B3AB-F7FF-87CC-06E52EAD81BC}"/>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a:extLst>
              <a:ext uri="{FF2B5EF4-FFF2-40B4-BE49-F238E27FC236}">
                <a16:creationId xmlns:a16="http://schemas.microsoft.com/office/drawing/2014/main" id="{891F3AF2-BF41-CB54-15F5-B6C496EB5A3B}"/>
              </a:ext>
            </a:extLst>
          </p:cNvPr>
          <p:cNvSpPr>
            <a:spLocks noGrp="1"/>
          </p:cNvSpPr>
          <p:nvPr>
            <p:ph type="ctrTitle"/>
          </p:nvPr>
        </p:nvSpPr>
        <p:spPr>
          <a:xfrm>
            <a:off x="1524000" y="978454"/>
            <a:ext cx="9144000" cy="1712195"/>
          </a:xfrm>
        </p:spPr>
        <p:txBody>
          <a:bodyPr>
            <a:noAutofit/>
          </a:bodyPr>
          <a:lstStyle/>
          <a:p>
            <a:r>
              <a:rPr lang="en-GB" sz="4800" b="1" dirty="0">
                <a:solidFill>
                  <a:schemeClr val="bg1"/>
                </a:solidFill>
              </a:rPr>
              <a:t>Variable and non-variable blazars at very high energies</a:t>
            </a:r>
            <a:endParaRPr lang="fi-FI" sz="4800" dirty="0">
              <a:solidFill>
                <a:schemeClr val="bg1"/>
              </a:solidFill>
            </a:endParaRPr>
          </a:p>
        </p:txBody>
      </p:sp>
      <p:sp>
        <p:nvSpPr>
          <p:cNvPr id="3" name="Alaotsikko 2">
            <a:extLst>
              <a:ext uri="{FF2B5EF4-FFF2-40B4-BE49-F238E27FC236}">
                <a16:creationId xmlns:a16="http://schemas.microsoft.com/office/drawing/2014/main" id="{8EF4752B-A285-885A-12B8-09E6747A2E24}"/>
              </a:ext>
            </a:extLst>
          </p:cNvPr>
          <p:cNvSpPr>
            <a:spLocks noGrp="1"/>
          </p:cNvSpPr>
          <p:nvPr>
            <p:ph type="subTitle" idx="1"/>
          </p:nvPr>
        </p:nvSpPr>
        <p:spPr>
          <a:xfrm>
            <a:off x="1524000" y="4327976"/>
            <a:ext cx="9144000" cy="542226"/>
          </a:xfrm>
        </p:spPr>
        <p:txBody>
          <a:bodyPr/>
          <a:lstStyle/>
          <a:p>
            <a:r>
              <a:rPr lang="fi-FI" dirty="0">
                <a:solidFill>
                  <a:schemeClr val="bg1"/>
                </a:solidFill>
              </a:rPr>
              <a:t>Emma Johtela | </a:t>
            </a:r>
            <a:r>
              <a:rPr lang="fi-FI" dirty="0" err="1">
                <a:solidFill>
                  <a:schemeClr val="bg1"/>
                </a:solidFill>
              </a:rPr>
              <a:t>University</a:t>
            </a:r>
            <a:r>
              <a:rPr lang="fi-FI" dirty="0">
                <a:solidFill>
                  <a:schemeClr val="bg1"/>
                </a:solidFill>
              </a:rPr>
              <a:t> of Turku</a:t>
            </a:r>
          </a:p>
        </p:txBody>
      </p:sp>
      <p:sp>
        <p:nvSpPr>
          <p:cNvPr id="5" name="Tekstiruutu 4">
            <a:extLst>
              <a:ext uri="{FF2B5EF4-FFF2-40B4-BE49-F238E27FC236}">
                <a16:creationId xmlns:a16="http://schemas.microsoft.com/office/drawing/2014/main" id="{1A32A18A-504A-4276-F741-84A5374A530E}"/>
              </a:ext>
            </a:extLst>
          </p:cNvPr>
          <p:cNvSpPr txBox="1"/>
          <p:nvPr/>
        </p:nvSpPr>
        <p:spPr>
          <a:xfrm>
            <a:off x="7364730" y="6240682"/>
            <a:ext cx="4673600" cy="369332"/>
          </a:xfrm>
          <a:prstGeom prst="rect">
            <a:avLst/>
          </a:prstGeom>
          <a:noFill/>
        </p:spPr>
        <p:txBody>
          <a:bodyPr wrap="square" rtlCol="0">
            <a:spAutoFit/>
          </a:bodyPr>
          <a:lstStyle/>
          <a:p>
            <a:r>
              <a:rPr lang="fi-FI" dirty="0">
                <a:solidFill>
                  <a:schemeClr val="bg1"/>
                </a:solidFill>
              </a:rPr>
              <a:t>Nordic-Baltic </a:t>
            </a:r>
            <a:r>
              <a:rPr lang="fi-FI" dirty="0" err="1">
                <a:solidFill>
                  <a:schemeClr val="bg1"/>
                </a:solidFill>
              </a:rPr>
              <a:t>Astronomy</a:t>
            </a:r>
            <a:r>
              <a:rPr lang="fi-FI" dirty="0">
                <a:solidFill>
                  <a:schemeClr val="bg1"/>
                </a:solidFill>
              </a:rPr>
              <a:t> </a:t>
            </a:r>
            <a:r>
              <a:rPr lang="fi-FI" dirty="0" err="1">
                <a:solidFill>
                  <a:schemeClr val="bg1"/>
                </a:solidFill>
              </a:rPr>
              <a:t>Days</a:t>
            </a:r>
            <a:r>
              <a:rPr lang="fi-FI" dirty="0">
                <a:solidFill>
                  <a:schemeClr val="bg1"/>
                </a:solidFill>
              </a:rPr>
              <a:t> – 28.5.2026</a:t>
            </a:r>
          </a:p>
        </p:txBody>
      </p:sp>
      <p:pic>
        <p:nvPicPr>
          <p:cNvPr id="8" name="Graphic 3">
            <a:extLst>
              <a:ext uri="{FF2B5EF4-FFF2-40B4-BE49-F238E27FC236}">
                <a16:creationId xmlns:a16="http://schemas.microsoft.com/office/drawing/2014/main" id="{4477EE21-58FF-590D-42C9-BA40560320A6}"/>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2626" y="5838092"/>
            <a:ext cx="2729374" cy="762098"/>
          </a:xfrm>
          <a:prstGeom prst="rect">
            <a:avLst/>
          </a:prstGeom>
        </p:spPr>
      </p:pic>
      <p:pic>
        <p:nvPicPr>
          <p:cNvPr id="11" name="Kuva 10">
            <a:extLst>
              <a:ext uri="{FF2B5EF4-FFF2-40B4-BE49-F238E27FC236}">
                <a16:creationId xmlns:a16="http://schemas.microsoft.com/office/drawing/2014/main" id="{3209C9F8-13B9-0209-C8EA-C7958FB25E5D}"/>
              </a:ext>
            </a:extLst>
          </p:cNvPr>
          <p:cNvPicPr>
            <a:picLocks noChangeAspect="1"/>
          </p:cNvPicPr>
          <p:nvPr/>
        </p:nvPicPr>
        <p:blipFill>
          <a:blip r:embed="rId5"/>
          <a:stretch>
            <a:fillRect/>
          </a:stretch>
        </p:blipFill>
        <p:spPr>
          <a:xfrm>
            <a:off x="3578860" y="5838092"/>
            <a:ext cx="3063240" cy="765810"/>
          </a:xfrm>
          <a:prstGeom prst="rect">
            <a:avLst/>
          </a:prstGeom>
        </p:spPr>
      </p:pic>
      <p:sp>
        <p:nvSpPr>
          <p:cNvPr id="6" name="Tekstiruutu 5">
            <a:extLst>
              <a:ext uri="{FF2B5EF4-FFF2-40B4-BE49-F238E27FC236}">
                <a16:creationId xmlns:a16="http://schemas.microsoft.com/office/drawing/2014/main" id="{68895B65-FBFB-F572-9602-D73D9AF8376F}"/>
              </a:ext>
            </a:extLst>
          </p:cNvPr>
          <p:cNvSpPr txBox="1"/>
          <p:nvPr/>
        </p:nvSpPr>
        <p:spPr>
          <a:xfrm>
            <a:off x="1739537" y="2690465"/>
            <a:ext cx="8712925" cy="1077218"/>
          </a:xfrm>
          <a:prstGeom prst="rect">
            <a:avLst/>
          </a:prstGeom>
          <a:noFill/>
        </p:spPr>
        <p:txBody>
          <a:bodyPr wrap="square" rtlCol="0">
            <a:spAutoFit/>
          </a:bodyPr>
          <a:lstStyle/>
          <a:p>
            <a:pPr algn="ctr"/>
            <a:r>
              <a:rPr lang="en-GB" sz="3200" dirty="0">
                <a:solidFill>
                  <a:schemeClr val="bg1"/>
                </a:solidFill>
              </a:rPr>
              <a:t>Comparison of fractional variability and SED peak properties</a:t>
            </a:r>
            <a:endParaRPr lang="fi-FI" sz="3200" dirty="0"/>
          </a:p>
        </p:txBody>
      </p:sp>
      <p:sp>
        <p:nvSpPr>
          <p:cNvPr id="7" name="Tekstiruutu 6">
            <a:extLst>
              <a:ext uri="{FF2B5EF4-FFF2-40B4-BE49-F238E27FC236}">
                <a16:creationId xmlns:a16="http://schemas.microsoft.com/office/drawing/2014/main" id="{57F785BB-2DD4-1CBA-0A7D-C6D7AB8CC53C}"/>
              </a:ext>
            </a:extLst>
          </p:cNvPr>
          <p:cNvSpPr txBox="1"/>
          <p:nvPr/>
        </p:nvSpPr>
        <p:spPr>
          <a:xfrm>
            <a:off x="3574686" y="4856899"/>
            <a:ext cx="5042626" cy="400110"/>
          </a:xfrm>
          <a:prstGeom prst="rect">
            <a:avLst/>
          </a:prstGeom>
          <a:noFill/>
        </p:spPr>
        <p:txBody>
          <a:bodyPr wrap="square" rtlCol="0">
            <a:spAutoFit/>
          </a:bodyPr>
          <a:lstStyle/>
          <a:p>
            <a:r>
              <a:rPr lang="fi-FI" sz="2000" dirty="0" err="1">
                <a:solidFill>
                  <a:schemeClr val="bg1"/>
                </a:solidFill>
              </a:rPr>
              <a:t>Supervisors</a:t>
            </a:r>
            <a:r>
              <a:rPr lang="fi-FI" sz="2000" dirty="0">
                <a:solidFill>
                  <a:schemeClr val="bg1"/>
                </a:solidFill>
              </a:rPr>
              <a:t>: Elina Lindfors and </a:t>
            </a:r>
            <a:r>
              <a:rPr lang="fi-FI" sz="2000" dirty="0" err="1">
                <a:solidFill>
                  <a:schemeClr val="bg1"/>
                </a:solidFill>
              </a:rPr>
              <a:t>Pouya</a:t>
            </a:r>
            <a:r>
              <a:rPr lang="fi-FI" sz="2000" dirty="0">
                <a:solidFill>
                  <a:schemeClr val="bg1"/>
                </a:solidFill>
              </a:rPr>
              <a:t> </a:t>
            </a:r>
            <a:r>
              <a:rPr lang="fi-FI" sz="2000" dirty="0" err="1">
                <a:solidFill>
                  <a:schemeClr val="bg1"/>
                </a:solidFill>
              </a:rPr>
              <a:t>Kouch</a:t>
            </a:r>
            <a:endParaRPr lang="fi-FI" sz="2000" dirty="0">
              <a:solidFill>
                <a:schemeClr val="bg1"/>
              </a:solidFill>
            </a:endParaRPr>
          </a:p>
        </p:txBody>
      </p:sp>
    </p:spTree>
    <p:extLst>
      <p:ext uri="{BB962C8B-B14F-4D97-AF65-F5344CB8AC3E}">
        <p14:creationId xmlns:p14="http://schemas.microsoft.com/office/powerpoint/2010/main" val="1926475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tar sky, star, space, night sky, night - free image from needpix.com">
            <a:extLst>
              <a:ext uri="{FF2B5EF4-FFF2-40B4-BE49-F238E27FC236}">
                <a16:creationId xmlns:a16="http://schemas.microsoft.com/office/drawing/2014/main" id="{0D69FED6-0A40-5701-9029-AE36852606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uorakulmio 3">
            <a:extLst>
              <a:ext uri="{FF2B5EF4-FFF2-40B4-BE49-F238E27FC236}">
                <a16:creationId xmlns:a16="http://schemas.microsoft.com/office/drawing/2014/main" id="{1D84C001-3FA3-E96E-C9BF-F9E18FA0D583}"/>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 name="Otsikko 1">
            <a:extLst>
              <a:ext uri="{FF2B5EF4-FFF2-40B4-BE49-F238E27FC236}">
                <a16:creationId xmlns:a16="http://schemas.microsoft.com/office/drawing/2014/main" id="{269405A5-822F-CA79-4912-486239E739F1}"/>
              </a:ext>
            </a:extLst>
          </p:cNvPr>
          <p:cNvSpPr>
            <a:spLocks noGrp="1"/>
          </p:cNvSpPr>
          <p:nvPr>
            <p:ph type="title"/>
          </p:nvPr>
        </p:nvSpPr>
        <p:spPr/>
        <p:txBody>
          <a:bodyPr/>
          <a:lstStyle/>
          <a:p>
            <a:r>
              <a:rPr lang="fi-FI" dirty="0" err="1">
                <a:solidFill>
                  <a:schemeClr val="bg1"/>
                </a:solidFill>
              </a:rPr>
              <a:t>Fractional</a:t>
            </a:r>
            <a:r>
              <a:rPr lang="fi-FI" dirty="0">
                <a:solidFill>
                  <a:schemeClr val="bg1"/>
                </a:solidFill>
              </a:rPr>
              <a:t> </a:t>
            </a:r>
            <a:r>
              <a:rPr lang="fi-FI" dirty="0" err="1">
                <a:solidFill>
                  <a:schemeClr val="bg1"/>
                </a:solidFill>
              </a:rPr>
              <a:t>Variability</a:t>
            </a:r>
            <a:endParaRPr lang="fi-FI" dirty="0">
              <a:solidFill>
                <a:schemeClr val="bg1"/>
              </a:solidFill>
            </a:endParaRPr>
          </a:p>
        </p:txBody>
      </p:sp>
      <mc:AlternateContent xmlns:mc="http://schemas.openxmlformats.org/markup-compatibility/2006" xmlns:a14="http://schemas.microsoft.com/office/drawing/2010/main">
        <mc:Choice Requires="a14">
          <p:sp>
            <p:nvSpPr>
              <p:cNvPr id="3" name="Sisällön paikkamerkki 2">
                <a:extLst>
                  <a:ext uri="{FF2B5EF4-FFF2-40B4-BE49-F238E27FC236}">
                    <a16:creationId xmlns:a16="http://schemas.microsoft.com/office/drawing/2014/main" id="{D603E1A6-8A95-1535-5B15-B38B50C07F08}"/>
                  </a:ext>
                </a:extLst>
              </p:cNvPr>
              <p:cNvSpPr>
                <a:spLocks noGrp="1"/>
              </p:cNvSpPr>
              <p:nvPr>
                <p:ph idx="1"/>
              </p:nvPr>
            </p:nvSpPr>
            <p:spPr/>
            <p:txBody>
              <a:bodyPr>
                <a:normAutofit/>
              </a:bodyPr>
              <a:lstStyle/>
              <a:p>
                <a14:m>
                  <m:oMath xmlns:m="http://schemas.openxmlformats.org/officeDocument/2006/math">
                    <m:sSub>
                      <m:sSubPr>
                        <m:ctrlPr>
                          <a:rPr lang="fi-FI" sz="3600" i="1" smtClean="0">
                            <a:solidFill>
                              <a:schemeClr val="bg1"/>
                            </a:solidFill>
                            <a:latin typeface="Cambria Math" panose="02040503050406030204" pitchFamily="18" charset="0"/>
                          </a:rPr>
                        </m:ctrlPr>
                      </m:sSubPr>
                      <m:e>
                        <m:r>
                          <a:rPr lang="fi-FI" sz="3600" b="0" i="1" smtClean="0">
                            <a:solidFill>
                              <a:schemeClr val="bg1"/>
                            </a:solidFill>
                            <a:latin typeface="Cambria Math" panose="02040503050406030204" pitchFamily="18" charset="0"/>
                          </a:rPr>
                          <m:t>𝐹</m:t>
                        </m:r>
                      </m:e>
                      <m:sub>
                        <m:r>
                          <a:rPr lang="fi-FI" sz="3600" b="0" i="1" smtClean="0">
                            <a:solidFill>
                              <a:schemeClr val="bg1"/>
                            </a:solidFill>
                            <a:latin typeface="Cambria Math" panose="02040503050406030204" pitchFamily="18" charset="0"/>
                          </a:rPr>
                          <m:t>𝑣𝑎𝑟</m:t>
                        </m:r>
                      </m:sub>
                    </m:sSub>
                    <m:r>
                      <a:rPr lang="fi-FI" sz="3600" b="0" i="1" smtClean="0">
                        <a:solidFill>
                          <a:schemeClr val="bg1"/>
                        </a:solidFill>
                        <a:latin typeface="Cambria Math" panose="02040503050406030204" pitchFamily="18" charset="0"/>
                      </a:rPr>
                      <m:t>=</m:t>
                    </m:r>
                    <m:rad>
                      <m:radPr>
                        <m:degHide m:val="on"/>
                        <m:ctrlPr>
                          <a:rPr lang="fi-FI" sz="3600" b="0" i="1" smtClean="0">
                            <a:solidFill>
                              <a:schemeClr val="bg1"/>
                            </a:solidFill>
                            <a:latin typeface="Cambria Math" panose="02040503050406030204" pitchFamily="18" charset="0"/>
                          </a:rPr>
                        </m:ctrlPr>
                      </m:radPr>
                      <m:deg/>
                      <m:e>
                        <m:f>
                          <m:fPr>
                            <m:ctrlPr>
                              <a:rPr lang="fi-FI" sz="3600" b="0" i="1" smtClean="0">
                                <a:solidFill>
                                  <a:schemeClr val="bg1"/>
                                </a:solidFill>
                                <a:latin typeface="Cambria Math" panose="02040503050406030204" pitchFamily="18" charset="0"/>
                              </a:rPr>
                            </m:ctrlPr>
                          </m:fPr>
                          <m:num>
                            <m:sSup>
                              <m:sSupPr>
                                <m:ctrlPr>
                                  <a:rPr lang="fi-FI" sz="3600" b="0" i="1" smtClean="0">
                                    <a:solidFill>
                                      <a:schemeClr val="bg1"/>
                                    </a:solidFill>
                                    <a:latin typeface="Cambria Math" panose="02040503050406030204" pitchFamily="18" charset="0"/>
                                  </a:rPr>
                                </m:ctrlPr>
                              </m:sSupPr>
                              <m:e>
                                <m:r>
                                  <a:rPr lang="fi-FI" sz="3600" b="0" i="1" smtClean="0">
                                    <a:solidFill>
                                      <a:schemeClr val="bg1"/>
                                    </a:solidFill>
                                    <a:latin typeface="Cambria Math" panose="02040503050406030204" pitchFamily="18" charset="0"/>
                                  </a:rPr>
                                  <m:t>𝑆</m:t>
                                </m:r>
                              </m:e>
                              <m:sup>
                                <m:r>
                                  <a:rPr lang="fi-FI" sz="3600" b="0" i="1" smtClean="0">
                                    <a:solidFill>
                                      <a:schemeClr val="bg1"/>
                                    </a:solidFill>
                                    <a:latin typeface="Cambria Math" panose="02040503050406030204" pitchFamily="18" charset="0"/>
                                  </a:rPr>
                                  <m:t>2</m:t>
                                </m:r>
                              </m:sup>
                            </m:sSup>
                            <m:r>
                              <a:rPr lang="fi-FI" sz="3600" b="0" i="1" smtClean="0">
                                <a:solidFill>
                                  <a:schemeClr val="bg1"/>
                                </a:solidFill>
                                <a:latin typeface="Cambria Math" panose="02040503050406030204" pitchFamily="18" charset="0"/>
                              </a:rPr>
                              <m:t>−</m:t>
                            </m:r>
                            <m:acc>
                              <m:accPr>
                                <m:chr m:val="̅"/>
                                <m:ctrlPr>
                                  <a:rPr lang="fi-FI" sz="3600" b="0" i="1" smtClean="0">
                                    <a:solidFill>
                                      <a:schemeClr val="bg1"/>
                                    </a:solidFill>
                                    <a:latin typeface="Cambria Math" panose="02040503050406030204" pitchFamily="18" charset="0"/>
                                  </a:rPr>
                                </m:ctrlPr>
                              </m:accPr>
                              <m:e>
                                <m:sSup>
                                  <m:sSupPr>
                                    <m:ctrlPr>
                                      <a:rPr lang="fi-FI" sz="3600" b="0" i="1" smtClean="0">
                                        <a:solidFill>
                                          <a:schemeClr val="bg1"/>
                                        </a:solidFill>
                                        <a:latin typeface="Cambria Math" panose="02040503050406030204" pitchFamily="18" charset="0"/>
                                      </a:rPr>
                                    </m:ctrlPr>
                                  </m:sSupPr>
                                  <m:e>
                                    <m:r>
                                      <a:rPr lang="fi-FI" sz="3600" b="0" i="1" smtClean="0">
                                        <a:solidFill>
                                          <a:schemeClr val="bg1"/>
                                        </a:solidFill>
                                        <a:latin typeface="Cambria Math" panose="02040503050406030204" pitchFamily="18" charset="0"/>
                                        <a:ea typeface="Cambria Math" panose="02040503050406030204" pitchFamily="18" charset="0"/>
                                      </a:rPr>
                                      <m:t>𝜎</m:t>
                                    </m:r>
                                  </m:e>
                                  <m:sup>
                                    <m:r>
                                      <a:rPr lang="fi-FI" sz="3600" b="0" i="1" smtClean="0">
                                        <a:solidFill>
                                          <a:schemeClr val="bg1"/>
                                        </a:solidFill>
                                        <a:latin typeface="Cambria Math" panose="02040503050406030204" pitchFamily="18" charset="0"/>
                                      </a:rPr>
                                      <m:t>2</m:t>
                                    </m:r>
                                  </m:sup>
                                </m:sSup>
                              </m:e>
                            </m:acc>
                          </m:num>
                          <m:den>
                            <m:sSup>
                              <m:sSupPr>
                                <m:ctrlPr>
                                  <a:rPr lang="fi-FI" sz="3600" b="0" i="1" smtClean="0">
                                    <a:solidFill>
                                      <a:schemeClr val="bg1"/>
                                    </a:solidFill>
                                    <a:latin typeface="Cambria Math" panose="02040503050406030204" pitchFamily="18" charset="0"/>
                                  </a:rPr>
                                </m:ctrlPr>
                              </m:sSupPr>
                              <m:e>
                                <m:acc>
                                  <m:accPr>
                                    <m:chr m:val="̅"/>
                                    <m:ctrlPr>
                                      <a:rPr lang="fi-FI" sz="3600" b="0" i="1" smtClean="0">
                                        <a:solidFill>
                                          <a:schemeClr val="bg1"/>
                                        </a:solidFill>
                                        <a:latin typeface="Cambria Math" panose="02040503050406030204" pitchFamily="18" charset="0"/>
                                      </a:rPr>
                                    </m:ctrlPr>
                                  </m:accPr>
                                  <m:e>
                                    <m:r>
                                      <a:rPr lang="fi-FI" sz="3600" b="0" i="1" smtClean="0">
                                        <a:solidFill>
                                          <a:schemeClr val="bg1"/>
                                        </a:solidFill>
                                        <a:latin typeface="Cambria Math" panose="02040503050406030204" pitchFamily="18" charset="0"/>
                                      </a:rPr>
                                      <m:t>𝑥</m:t>
                                    </m:r>
                                  </m:e>
                                </m:acc>
                              </m:e>
                              <m:sup>
                                <m:r>
                                  <a:rPr lang="fi-FI" sz="3600" b="0" i="1" smtClean="0">
                                    <a:solidFill>
                                      <a:schemeClr val="bg1"/>
                                    </a:solidFill>
                                    <a:latin typeface="Cambria Math" panose="02040503050406030204" pitchFamily="18" charset="0"/>
                                  </a:rPr>
                                  <m:t>2</m:t>
                                </m:r>
                              </m:sup>
                            </m:sSup>
                          </m:den>
                        </m:f>
                      </m:e>
                    </m:rad>
                  </m:oMath>
                </a14:m>
                <a:endParaRPr lang="fi-FI" sz="3600" dirty="0"/>
              </a:p>
              <a:p>
                <a14:m>
                  <m:oMath xmlns:m="http://schemas.openxmlformats.org/officeDocument/2006/math">
                    <m:sSub>
                      <m:sSubPr>
                        <m:ctrlPr>
                          <a:rPr lang="fi-FI" sz="3600" i="1" smtClean="0">
                            <a:solidFill>
                              <a:schemeClr val="bg1"/>
                            </a:solidFill>
                            <a:latin typeface="Cambria Math" panose="02040503050406030204" pitchFamily="18" charset="0"/>
                          </a:rPr>
                        </m:ctrlPr>
                      </m:sSubPr>
                      <m:e>
                        <m:r>
                          <a:rPr lang="fi-FI" sz="3600" b="0" i="1" smtClean="0">
                            <a:solidFill>
                              <a:schemeClr val="bg1"/>
                            </a:solidFill>
                            <a:latin typeface="Cambria Math" panose="02040503050406030204" pitchFamily="18" charset="0"/>
                          </a:rPr>
                          <m:t>𝐹</m:t>
                        </m:r>
                      </m:e>
                      <m:sub>
                        <m:r>
                          <a:rPr lang="fi-FI" sz="3600" b="0" i="1" smtClean="0">
                            <a:solidFill>
                              <a:schemeClr val="bg1"/>
                            </a:solidFill>
                            <a:latin typeface="Cambria Math" panose="02040503050406030204" pitchFamily="18" charset="0"/>
                          </a:rPr>
                          <m:t>𝑣𝑎𝑟</m:t>
                        </m:r>
                        <m:r>
                          <a:rPr lang="fi-FI" sz="3600" b="0" i="1" smtClean="0">
                            <a:solidFill>
                              <a:schemeClr val="bg1"/>
                            </a:solidFill>
                            <a:latin typeface="Cambria Math" panose="02040503050406030204" pitchFamily="18" charset="0"/>
                          </a:rPr>
                          <m:t>,</m:t>
                        </m:r>
                        <m:r>
                          <a:rPr lang="fi-FI" sz="3600" b="0" i="1" smtClean="0">
                            <a:solidFill>
                              <a:schemeClr val="bg1"/>
                            </a:solidFill>
                            <a:latin typeface="Cambria Math" panose="02040503050406030204" pitchFamily="18" charset="0"/>
                          </a:rPr>
                          <m:t>𝑒𝑟𝑟</m:t>
                        </m:r>
                      </m:sub>
                    </m:sSub>
                    <m:r>
                      <a:rPr lang="fi-FI" sz="3600" b="0" i="1" smtClean="0">
                        <a:solidFill>
                          <a:schemeClr val="bg1"/>
                        </a:solidFill>
                        <a:latin typeface="Cambria Math" panose="02040503050406030204" pitchFamily="18" charset="0"/>
                      </a:rPr>
                      <m:t>=</m:t>
                    </m:r>
                    <m:rad>
                      <m:radPr>
                        <m:degHide m:val="on"/>
                        <m:ctrlPr>
                          <a:rPr lang="fi-FI" sz="3600" b="0" i="1" smtClean="0">
                            <a:solidFill>
                              <a:schemeClr val="bg1"/>
                            </a:solidFill>
                            <a:latin typeface="Cambria Math" panose="02040503050406030204" pitchFamily="18" charset="0"/>
                          </a:rPr>
                        </m:ctrlPr>
                      </m:radPr>
                      <m:deg/>
                      <m:e>
                        <m:sSubSup>
                          <m:sSubSupPr>
                            <m:ctrlPr>
                              <a:rPr lang="fi-FI" sz="3600" b="0" i="1" smtClean="0">
                                <a:solidFill>
                                  <a:schemeClr val="bg1"/>
                                </a:solidFill>
                                <a:latin typeface="Cambria Math" panose="02040503050406030204" pitchFamily="18" charset="0"/>
                              </a:rPr>
                            </m:ctrlPr>
                          </m:sSubSupPr>
                          <m:e>
                            <m:r>
                              <a:rPr lang="fi-FI" sz="3600" b="0" i="1" smtClean="0">
                                <a:solidFill>
                                  <a:schemeClr val="bg1"/>
                                </a:solidFill>
                                <a:latin typeface="Cambria Math" panose="02040503050406030204" pitchFamily="18" charset="0"/>
                              </a:rPr>
                              <m:t>𝐹</m:t>
                            </m:r>
                          </m:e>
                          <m:sub>
                            <m:r>
                              <a:rPr lang="fi-FI" sz="3600" b="0" i="1" smtClean="0">
                                <a:solidFill>
                                  <a:schemeClr val="bg1"/>
                                </a:solidFill>
                                <a:latin typeface="Cambria Math" panose="02040503050406030204" pitchFamily="18" charset="0"/>
                              </a:rPr>
                              <m:t>𝑣𝑎𝑟</m:t>
                            </m:r>
                          </m:sub>
                          <m:sup>
                            <m:r>
                              <a:rPr lang="fi-FI" sz="3600" b="0" i="1" smtClean="0">
                                <a:solidFill>
                                  <a:schemeClr val="bg1"/>
                                </a:solidFill>
                                <a:latin typeface="Cambria Math" panose="02040503050406030204" pitchFamily="18" charset="0"/>
                              </a:rPr>
                              <m:t>2</m:t>
                            </m:r>
                          </m:sup>
                        </m:sSubSup>
                        <m:r>
                          <a:rPr lang="fi-FI" sz="3600" b="0" i="1" smtClean="0">
                            <a:solidFill>
                              <a:schemeClr val="bg1"/>
                            </a:solidFill>
                            <a:latin typeface="Cambria Math" panose="02040503050406030204" pitchFamily="18" charset="0"/>
                          </a:rPr>
                          <m:t>+</m:t>
                        </m:r>
                        <m:sSup>
                          <m:sSupPr>
                            <m:ctrlPr>
                              <a:rPr lang="fi-FI" sz="3600" b="0" i="1" smtClean="0">
                                <a:solidFill>
                                  <a:schemeClr val="bg1"/>
                                </a:solidFill>
                                <a:latin typeface="Cambria Math" panose="02040503050406030204" pitchFamily="18" charset="0"/>
                              </a:rPr>
                            </m:ctrlPr>
                          </m:sSupPr>
                          <m:e>
                            <m:r>
                              <a:rPr lang="fi-FI" sz="3600" b="0" i="1" smtClean="0">
                                <a:solidFill>
                                  <a:schemeClr val="bg1"/>
                                </a:solidFill>
                                <a:latin typeface="Cambria Math" panose="02040503050406030204" pitchFamily="18" charset="0"/>
                                <a:ea typeface="Cambria Math" panose="02040503050406030204" pitchFamily="18" charset="0"/>
                              </a:rPr>
                              <m:t>𝜎</m:t>
                            </m:r>
                          </m:e>
                          <m:sup>
                            <m:r>
                              <a:rPr lang="fi-FI" sz="3600" b="0" i="1" smtClean="0">
                                <a:solidFill>
                                  <a:schemeClr val="bg1"/>
                                </a:solidFill>
                                <a:latin typeface="Cambria Math" panose="02040503050406030204" pitchFamily="18" charset="0"/>
                              </a:rPr>
                              <m:t>2</m:t>
                            </m:r>
                          </m:sup>
                        </m:sSup>
                      </m:e>
                    </m:rad>
                    <m:r>
                      <a:rPr lang="fi-FI" sz="3600" b="0" i="1" smtClean="0">
                        <a:solidFill>
                          <a:schemeClr val="bg1"/>
                        </a:solidFill>
                        <a:latin typeface="Cambria Math" panose="02040503050406030204" pitchFamily="18" charset="0"/>
                      </a:rPr>
                      <m:t>−</m:t>
                    </m:r>
                    <m:sSub>
                      <m:sSubPr>
                        <m:ctrlPr>
                          <a:rPr lang="fi-FI" sz="3600" b="0" i="1" smtClean="0">
                            <a:solidFill>
                              <a:schemeClr val="bg1"/>
                            </a:solidFill>
                            <a:latin typeface="Cambria Math" panose="02040503050406030204" pitchFamily="18" charset="0"/>
                          </a:rPr>
                        </m:ctrlPr>
                      </m:sSubPr>
                      <m:e>
                        <m:r>
                          <a:rPr lang="fi-FI" sz="3600" b="0" i="1" smtClean="0">
                            <a:solidFill>
                              <a:schemeClr val="bg1"/>
                            </a:solidFill>
                            <a:latin typeface="Cambria Math" panose="02040503050406030204" pitchFamily="18" charset="0"/>
                          </a:rPr>
                          <m:t>𝐹</m:t>
                        </m:r>
                      </m:e>
                      <m:sub>
                        <m:r>
                          <a:rPr lang="fi-FI" sz="3600" b="0" i="1" smtClean="0">
                            <a:solidFill>
                              <a:schemeClr val="bg1"/>
                            </a:solidFill>
                            <a:latin typeface="Cambria Math" panose="02040503050406030204" pitchFamily="18" charset="0"/>
                          </a:rPr>
                          <m:t>𝑣𝑎𝑟</m:t>
                        </m:r>
                      </m:sub>
                    </m:sSub>
                  </m:oMath>
                </a14:m>
                <a:endParaRPr lang="fi-FI" sz="3600" dirty="0">
                  <a:solidFill>
                    <a:schemeClr val="bg1"/>
                  </a:solidFill>
                </a:endParaRPr>
              </a:p>
            </p:txBody>
          </p:sp>
        </mc:Choice>
        <mc:Fallback xmlns="">
          <p:sp>
            <p:nvSpPr>
              <p:cNvPr id="3" name="Sisällön paikkamerkki 2">
                <a:extLst>
                  <a:ext uri="{FF2B5EF4-FFF2-40B4-BE49-F238E27FC236}">
                    <a16:creationId xmlns:a16="http://schemas.microsoft.com/office/drawing/2014/main" id="{D603E1A6-8A95-1535-5B15-B38B50C07F08}"/>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fi-FI">
                    <a:noFill/>
                  </a:rPr>
                  <a:t> </a:t>
                </a:r>
              </a:p>
            </p:txBody>
          </p:sp>
        </mc:Fallback>
      </mc:AlternateContent>
    </p:spTree>
    <p:extLst>
      <p:ext uri="{BB962C8B-B14F-4D97-AF65-F5344CB8AC3E}">
        <p14:creationId xmlns:p14="http://schemas.microsoft.com/office/powerpoint/2010/main" val="366153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Star sky, star, space, night sky, night - free image from needpix.com">
            <a:extLst>
              <a:ext uri="{FF2B5EF4-FFF2-40B4-BE49-F238E27FC236}">
                <a16:creationId xmlns:a16="http://schemas.microsoft.com/office/drawing/2014/main" id="{89285CEC-53C1-45CD-730C-0727FD4999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Suorakulmio 6">
            <a:extLst>
              <a:ext uri="{FF2B5EF4-FFF2-40B4-BE49-F238E27FC236}">
                <a16:creationId xmlns:a16="http://schemas.microsoft.com/office/drawing/2014/main" id="{0A9A0D63-B921-8510-3672-28C1CCFAFBBB}"/>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 name="Otsikko 1">
            <a:extLst>
              <a:ext uri="{FF2B5EF4-FFF2-40B4-BE49-F238E27FC236}">
                <a16:creationId xmlns:a16="http://schemas.microsoft.com/office/drawing/2014/main" id="{9DE5A825-C863-FC82-301D-486A8D82F368}"/>
              </a:ext>
            </a:extLst>
          </p:cNvPr>
          <p:cNvSpPr>
            <a:spLocks noGrp="1"/>
          </p:cNvSpPr>
          <p:nvPr>
            <p:ph type="title"/>
          </p:nvPr>
        </p:nvSpPr>
        <p:spPr/>
        <p:txBody>
          <a:bodyPr/>
          <a:lstStyle/>
          <a:p>
            <a:r>
              <a:rPr lang="fi-FI" dirty="0" err="1">
                <a:solidFill>
                  <a:schemeClr val="bg1"/>
                </a:solidFill>
              </a:rPr>
              <a:t>Blazars</a:t>
            </a:r>
            <a:r>
              <a:rPr lang="fi-FI" dirty="0">
                <a:solidFill>
                  <a:schemeClr val="bg1"/>
                </a:solidFill>
              </a:rPr>
              <a:t> at </a:t>
            </a:r>
            <a:r>
              <a:rPr lang="fi-FI" dirty="0" err="1">
                <a:solidFill>
                  <a:schemeClr val="bg1"/>
                </a:solidFill>
              </a:rPr>
              <a:t>Very</a:t>
            </a:r>
            <a:r>
              <a:rPr lang="fi-FI" dirty="0">
                <a:solidFill>
                  <a:schemeClr val="bg1"/>
                </a:solidFill>
              </a:rPr>
              <a:t> </a:t>
            </a:r>
            <a:r>
              <a:rPr lang="fi-FI" dirty="0" err="1">
                <a:solidFill>
                  <a:schemeClr val="bg1"/>
                </a:solidFill>
              </a:rPr>
              <a:t>High</a:t>
            </a:r>
            <a:r>
              <a:rPr lang="fi-FI" dirty="0">
                <a:solidFill>
                  <a:schemeClr val="bg1"/>
                </a:solidFill>
              </a:rPr>
              <a:t> </a:t>
            </a:r>
            <a:r>
              <a:rPr lang="fi-FI" dirty="0" err="1">
                <a:solidFill>
                  <a:schemeClr val="bg1"/>
                </a:solidFill>
              </a:rPr>
              <a:t>Energies</a:t>
            </a:r>
            <a:endParaRPr lang="fi-FI" dirty="0">
              <a:solidFill>
                <a:schemeClr val="bg1"/>
              </a:solidFill>
            </a:endParaRPr>
          </a:p>
        </p:txBody>
      </p:sp>
      <p:sp>
        <p:nvSpPr>
          <p:cNvPr id="3" name="Sisällön paikkamerkki 2">
            <a:extLst>
              <a:ext uri="{FF2B5EF4-FFF2-40B4-BE49-F238E27FC236}">
                <a16:creationId xmlns:a16="http://schemas.microsoft.com/office/drawing/2014/main" id="{E90909E1-61D4-5CCC-74CC-938B4EB8DFBE}"/>
              </a:ext>
            </a:extLst>
          </p:cNvPr>
          <p:cNvSpPr>
            <a:spLocks noGrp="1"/>
          </p:cNvSpPr>
          <p:nvPr>
            <p:ph idx="1"/>
          </p:nvPr>
        </p:nvSpPr>
        <p:spPr>
          <a:xfrm>
            <a:off x="838200" y="1825625"/>
            <a:ext cx="6489700" cy="4351338"/>
          </a:xfrm>
        </p:spPr>
        <p:txBody>
          <a:bodyPr>
            <a:normAutofit/>
          </a:bodyPr>
          <a:lstStyle/>
          <a:p>
            <a:r>
              <a:rPr lang="fi-FI" dirty="0">
                <a:solidFill>
                  <a:schemeClr val="bg1"/>
                </a:solidFill>
              </a:rPr>
              <a:t>AGN </a:t>
            </a:r>
            <a:r>
              <a:rPr lang="fi-FI" dirty="0" err="1">
                <a:solidFill>
                  <a:schemeClr val="bg1"/>
                </a:solidFill>
              </a:rPr>
              <a:t>with</a:t>
            </a:r>
            <a:r>
              <a:rPr lang="fi-FI" dirty="0">
                <a:solidFill>
                  <a:schemeClr val="bg1"/>
                </a:solidFill>
              </a:rPr>
              <a:t> </a:t>
            </a:r>
            <a:r>
              <a:rPr lang="fi-FI" dirty="0" err="1">
                <a:solidFill>
                  <a:schemeClr val="bg1"/>
                </a:solidFill>
              </a:rPr>
              <a:t>relativistic</a:t>
            </a:r>
            <a:r>
              <a:rPr lang="fi-FI" dirty="0">
                <a:solidFill>
                  <a:schemeClr val="bg1"/>
                </a:solidFill>
              </a:rPr>
              <a:t> </a:t>
            </a:r>
            <a:r>
              <a:rPr lang="fi-FI" dirty="0" err="1">
                <a:solidFill>
                  <a:schemeClr val="bg1"/>
                </a:solidFill>
              </a:rPr>
              <a:t>jets</a:t>
            </a:r>
            <a:r>
              <a:rPr lang="fi-FI" dirty="0">
                <a:solidFill>
                  <a:schemeClr val="bg1"/>
                </a:solidFill>
              </a:rPr>
              <a:t> </a:t>
            </a:r>
            <a:r>
              <a:rPr lang="fi-FI" dirty="0" err="1">
                <a:solidFill>
                  <a:schemeClr val="bg1"/>
                </a:solidFill>
              </a:rPr>
              <a:t>aligned</a:t>
            </a:r>
            <a:r>
              <a:rPr lang="fi-FI" dirty="0">
                <a:solidFill>
                  <a:schemeClr val="bg1"/>
                </a:solidFill>
              </a:rPr>
              <a:t> </a:t>
            </a:r>
            <a:r>
              <a:rPr lang="fi-FI" dirty="0" err="1">
                <a:solidFill>
                  <a:schemeClr val="bg1"/>
                </a:solidFill>
              </a:rPr>
              <a:t>close</a:t>
            </a:r>
            <a:r>
              <a:rPr lang="fi-FI" dirty="0">
                <a:solidFill>
                  <a:schemeClr val="bg1"/>
                </a:solidFill>
              </a:rPr>
              <a:t> to </a:t>
            </a:r>
            <a:r>
              <a:rPr lang="fi-FI" dirty="0" err="1">
                <a:solidFill>
                  <a:schemeClr val="bg1"/>
                </a:solidFill>
              </a:rPr>
              <a:t>our</a:t>
            </a:r>
            <a:r>
              <a:rPr lang="fi-FI" dirty="0">
                <a:solidFill>
                  <a:schemeClr val="bg1"/>
                </a:solidFill>
              </a:rPr>
              <a:t> </a:t>
            </a:r>
            <a:r>
              <a:rPr lang="fi-FI" dirty="0" err="1">
                <a:solidFill>
                  <a:schemeClr val="bg1"/>
                </a:solidFill>
              </a:rPr>
              <a:t>line</a:t>
            </a:r>
            <a:r>
              <a:rPr lang="fi-FI" dirty="0">
                <a:solidFill>
                  <a:schemeClr val="bg1"/>
                </a:solidFill>
              </a:rPr>
              <a:t>-of-</a:t>
            </a:r>
            <a:r>
              <a:rPr lang="fi-FI" dirty="0" err="1">
                <a:solidFill>
                  <a:schemeClr val="bg1"/>
                </a:solidFill>
              </a:rPr>
              <a:t>sight</a:t>
            </a:r>
            <a:endParaRPr lang="fi-FI" dirty="0">
              <a:solidFill>
                <a:schemeClr val="bg1"/>
              </a:solidFill>
            </a:endParaRPr>
          </a:p>
          <a:p>
            <a:r>
              <a:rPr lang="fi-FI" dirty="0">
                <a:solidFill>
                  <a:schemeClr val="bg1"/>
                </a:solidFill>
              </a:rPr>
              <a:t>BL </a:t>
            </a:r>
            <a:r>
              <a:rPr lang="fi-FI" dirty="0" err="1">
                <a:solidFill>
                  <a:schemeClr val="bg1"/>
                </a:solidFill>
              </a:rPr>
              <a:t>Lacs</a:t>
            </a:r>
            <a:r>
              <a:rPr lang="fi-FI" dirty="0">
                <a:solidFill>
                  <a:schemeClr val="bg1"/>
                </a:solidFill>
              </a:rPr>
              <a:t> and </a:t>
            </a:r>
            <a:r>
              <a:rPr lang="fi-FI" dirty="0" err="1">
                <a:solidFill>
                  <a:schemeClr val="bg1"/>
                </a:solidFill>
              </a:rPr>
              <a:t>FSRQs</a:t>
            </a:r>
            <a:endParaRPr lang="fi-FI" dirty="0">
              <a:solidFill>
                <a:schemeClr val="bg1"/>
              </a:solidFill>
            </a:endParaRPr>
          </a:p>
          <a:p>
            <a:r>
              <a:rPr lang="fi-FI" dirty="0">
                <a:solidFill>
                  <a:schemeClr val="bg1"/>
                </a:solidFill>
              </a:rPr>
              <a:t>Broadband emission</a:t>
            </a:r>
          </a:p>
          <a:p>
            <a:pPr lvl="1"/>
            <a:r>
              <a:rPr lang="fi-FI" dirty="0">
                <a:solidFill>
                  <a:schemeClr val="bg1"/>
                </a:solidFill>
              </a:rPr>
              <a:t>SED </a:t>
            </a:r>
            <a:r>
              <a:rPr lang="fi-FI" dirty="0" err="1">
                <a:solidFill>
                  <a:schemeClr val="bg1"/>
                </a:solidFill>
              </a:rPr>
              <a:t>with</a:t>
            </a:r>
            <a:r>
              <a:rPr lang="fi-FI" dirty="0">
                <a:solidFill>
                  <a:schemeClr val="bg1"/>
                </a:solidFill>
              </a:rPr>
              <a:t> </a:t>
            </a:r>
            <a:r>
              <a:rPr lang="fi-FI" dirty="0" err="1">
                <a:solidFill>
                  <a:schemeClr val="bg1"/>
                </a:solidFill>
              </a:rPr>
              <a:t>two</a:t>
            </a:r>
            <a:r>
              <a:rPr lang="fi-FI" dirty="0">
                <a:solidFill>
                  <a:schemeClr val="bg1"/>
                </a:solidFill>
              </a:rPr>
              <a:t> </a:t>
            </a:r>
            <a:r>
              <a:rPr lang="fi-FI" dirty="0" err="1">
                <a:solidFill>
                  <a:schemeClr val="bg1"/>
                </a:solidFill>
              </a:rPr>
              <a:t>peaks</a:t>
            </a:r>
            <a:endParaRPr lang="fi-FI" dirty="0">
              <a:solidFill>
                <a:schemeClr val="bg1"/>
              </a:solidFill>
            </a:endParaRPr>
          </a:p>
          <a:p>
            <a:r>
              <a:rPr lang="fi-FI" dirty="0" err="1">
                <a:solidFill>
                  <a:schemeClr val="bg1"/>
                </a:solidFill>
              </a:rPr>
              <a:t>Strongly</a:t>
            </a:r>
            <a:r>
              <a:rPr lang="fi-FI" dirty="0">
                <a:solidFill>
                  <a:schemeClr val="bg1"/>
                </a:solidFill>
              </a:rPr>
              <a:t> </a:t>
            </a:r>
            <a:r>
              <a:rPr lang="fi-FI" dirty="0" err="1">
                <a:solidFill>
                  <a:schemeClr val="bg1"/>
                </a:solidFill>
              </a:rPr>
              <a:t>variable</a:t>
            </a:r>
            <a:r>
              <a:rPr lang="fi-FI" dirty="0">
                <a:solidFill>
                  <a:schemeClr val="bg1"/>
                </a:solidFill>
              </a:rPr>
              <a:t> </a:t>
            </a:r>
            <a:r>
              <a:rPr lang="fi-FI" dirty="0" err="1">
                <a:solidFill>
                  <a:schemeClr val="bg1"/>
                </a:solidFill>
              </a:rPr>
              <a:t>very-high-energy</a:t>
            </a:r>
            <a:r>
              <a:rPr lang="fi-FI" dirty="0">
                <a:solidFill>
                  <a:schemeClr val="bg1"/>
                </a:solidFill>
              </a:rPr>
              <a:t> (VHE) emission</a:t>
            </a:r>
          </a:p>
        </p:txBody>
      </p:sp>
      <p:pic>
        <p:nvPicPr>
          <p:cNvPr id="11" name="Kuva 10">
            <a:extLst>
              <a:ext uri="{FF2B5EF4-FFF2-40B4-BE49-F238E27FC236}">
                <a16:creationId xmlns:a16="http://schemas.microsoft.com/office/drawing/2014/main" id="{4CB7D2E1-CA93-0123-090F-D3DD3845F159}"/>
              </a:ext>
            </a:extLst>
          </p:cNvPr>
          <p:cNvPicPr>
            <a:picLocks noChangeAspect="1"/>
          </p:cNvPicPr>
          <p:nvPr/>
        </p:nvPicPr>
        <p:blipFill>
          <a:blip r:embed="rId4"/>
          <a:stretch>
            <a:fillRect/>
          </a:stretch>
        </p:blipFill>
        <p:spPr>
          <a:xfrm>
            <a:off x="7670800" y="1459706"/>
            <a:ext cx="3903360" cy="4358284"/>
          </a:xfrm>
          <a:prstGeom prst="rect">
            <a:avLst/>
          </a:prstGeom>
        </p:spPr>
      </p:pic>
      <p:sp>
        <p:nvSpPr>
          <p:cNvPr id="12" name="Tekstiruutu 11">
            <a:extLst>
              <a:ext uri="{FF2B5EF4-FFF2-40B4-BE49-F238E27FC236}">
                <a16:creationId xmlns:a16="http://schemas.microsoft.com/office/drawing/2014/main" id="{C015AF08-F740-0279-9DC7-FA64F5246D20}"/>
              </a:ext>
            </a:extLst>
          </p:cNvPr>
          <p:cNvSpPr txBox="1"/>
          <p:nvPr/>
        </p:nvSpPr>
        <p:spPr>
          <a:xfrm>
            <a:off x="7577440" y="5817990"/>
            <a:ext cx="2768600" cy="246221"/>
          </a:xfrm>
          <a:prstGeom prst="rect">
            <a:avLst/>
          </a:prstGeom>
          <a:noFill/>
        </p:spPr>
        <p:txBody>
          <a:bodyPr wrap="square" rtlCol="0">
            <a:spAutoFit/>
          </a:bodyPr>
          <a:lstStyle/>
          <a:p>
            <a:r>
              <a:rPr lang="fi-FI" sz="1000" dirty="0">
                <a:solidFill>
                  <a:schemeClr val="bg1"/>
                </a:solidFill>
              </a:rPr>
              <a:t>Credit: </a:t>
            </a:r>
            <a:r>
              <a:rPr lang="fi-FI" sz="1000" dirty="0" err="1">
                <a:solidFill>
                  <a:schemeClr val="bg1"/>
                </a:solidFill>
              </a:rPr>
              <a:t>Ghisellini</a:t>
            </a:r>
            <a:r>
              <a:rPr lang="fi-FI" sz="1000" dirty="0">
                <a:solidFill>
                  <a:schemeClr val="bg1"/>
                </a:solidFill>
              </a:rPr>
              <a:t> et al., 2017</a:t>
            </a:r>
          </a:p>
        </p:txBody>
      </p:sp>
    </p:spTree>
    <p:extLst>
      <p:ext uri="{BB962C8B-B14F-4D97-AF65-F5344CB8AC3E}">
        <p14:creationId xmlns:p14="http://schemas.microsoft.com/office/powerpoint/2010/main" val="2768873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Star sky, star, space, night sky, night - free image from needpix.com">
            <a:extLst>
              <a:ext uri="{FF2B5EF4-FFF2-40B4-BE49-F238E27FC236}">
                <a16:creationId xmlns:a16="http://schemas.microsoft.com/office/drawing/2014/main" id="{4DCD8539-D277-03EA-84DD-75AE56FB53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Suorakulmio 2">
            <a:extLst>
              <a:ext uri="{FF2B5EF4-FFF2-40B4-BE49-F238E27FC236}">
                <a16:creationId xmlns:a16="http://schemas.microsoft.com/office/drawing/2014/main" id="{F758EF4C-4FAF-F9D5-2551-913FAEDCC3C4}"/>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 name="Otsikko 1">
            <a:extLst>
              <a:ext uri="{FF2B5EF4-FFF2-40B4-BE49-F238E27FC236}">
                <a16:creationId xmlns:a16="http://schemas.microsoft.com/office/drawing/2014/main" id="{96E792E3-5C6C-F1B3-56CB-4E3B6C80F636}"/>
              </a:ext>
            </a:extLst>
          </p:cNvPr>
          <p:cNvSpPr>
            <a:spLocks noGrp="1"/>
          </p:cNvSpPr>
          <p:nvPr>
            <p:ph type="title"/>
          </p:nvPr>
        </p:nvSpPr>
        <p:spPr/>
        <p:txBody>
          <a:bodyPr/>
          <a:lstStyle/>
          <a:p>
            <a:r>
              <a:rPr lang="fi-FI" dirty="0">
                <a:solidFill>
                  <a:schemeClr val="bg1"/>
                </a:solidFill>
              </a:rPr>
              <a:t>Data </a:t>
            </a:r>
            <a:r>
              <a:rPr lang="fi-FI" dirty="0" err="1">
                <a:solidFill>
                  <a:schemeClr val="bg1"/>
                </a:solidFill>
              </a:rPr>
              <a:t>Collection</a:t>
            </a:r>
            <a:endParaRPr lang="fi-FI" dirty="0">
              <a:solidFill>
                <a:schemeClr val="bg1"/>
              </a:solidFill>
            </a:endParaRPr>
          </a:p>
        </p:txBody>
      </p:sp>
      <p:sp>
        <p:nvSpPr>
          <p:cNvPr id="5" name="Sisällön paikkamerkki 4">
            <a:extLst>
              <a:ext uri="{FF2B5EF4-FFF2-40B4-BE49-F238E27FC236}">
                <a16:creationId xmlns:a16="http://schemas.microsoft.com/office/drawing/2014/main" id="{FFC8CA51-754E-A047-6E61-5755265451B2}"/>
              </a:ext>
            </a:extLst>
          </p:cNvPr>
          <p:cNvSpPr>
            <a:spLocks noGrp="1"/>
          </p:cNvSpPr>
          <p:nvPr>
            <p:ph idx="1"/>
          </p:nvPr>
        </p:nvSpPr>
        <p:spPr>
          <a:xfrm>
            <a:off x="838200" y="1825625"/>
            <a:ext cx="3315544" cy="4351338"/>
          </a:xfrm>
        </p:spPr>
        <p:txBody>
          <a:bodyPr/>
          <a:lstStyle/>
          <a:p>
            <a:r>
              <a:rPr lang="fi-FI" dirty="0" err="1">
                <a:solidFill>
                  <a:schemeClr val="bg1"/>
                </a:solidFill>
              </a:rPr>
              <a:t>Imaging</a:t>
            </a:r>
            <a:r>
              <a:rPr lang="fi-FI" dirty="0">
                <a:solidFill>
                  <a:schemeClr val="bg1"/>
                </a:solidFill>
              </a:rPr>
              <a:t> Air </a:t>
            </a:r>
            <a:r>
              <a:rPr lang="fi-FI" dirty="0" err="1">
                <a:solidFill>
                  <a:schemeClr val="bg1"/>
                </a:solidFill>
              </a:rPr>
              <a:t>Cherenkov</a:t>
            </a:r>
            <a:r>
              <a:rPr lang="fi-FI" dirty="0">
                <a:solidFill>
                  <a:schemeClr val="bg1"/>
                </a:solidFill>
              </a:rPr>
              <a:t> </a:t>
            </a:r>
            <a:r>
              <a:rPr lang="fi-FI" dirty="0" err="1">
                <a:solidFill>
                  <a:schemeClr val="bg1"/>
                </a:solidFill>
              </a:rPr>
              <a:t>Telescopes</a:t>
            </a:r>
            <a:r>
              <a:rPr lang="fi-FI" dirty="0">
                <a:solidFill>
                  <a:schemeClr val="bg1"/>
                </a:solidFill>
              </a:rPr>
              <a:t> (</a:t>
            </a:r>
            <a:r>
              <a:rPr lang="fi-FI" dirty="0" err="1">
                <a:solidFill>
                  <a:schemeClr val="bg1"/>
                </a:solidFill>
              </a:rPr>
              <a:t>IACTs</a:t>
            </a:r>
            <a:r>
              <a:rPr lang="fi-FI" dirty="0">
                <a:solidFill>
                  <a:schemeClr val="bg1"/>
                </a:solidFill>
              </a:rPr>
              <a:t>)</a:t>
            </a:r>
          </a:p>
          <a:p>
            <a:r>
              <a:rPr lang="fi-FI" dirty="0">
                <a:solidFill>
                  <a:schemeClr val="bg1"/>
                </a:solidFill>
              </a:rPr>
              <a:t>Data </a:t>
            </a:r>
            <a:r>
              <a:rPr lang="fi-FI" dirty="0" err="1">
                <a:solidFill>
                  <a:schemeClr val="bg1"/>
                </a:solidFill>
              </a:rPr>
              <a:t>collected</a:t>
            </a:r>
            <a:r>
              <a:rPr lang="fi-FI" dirty="0">
                <a:solidFill>
                  <a:schemeClr val="bg1"/>
                </a:solidFill>
              </a:rPr>
              <a:t> </a:t>
            </a:r>
            <a:r>
              <a:rPr lang="fi-FI" dirty="0" err="1">
                <a:solidFill>
                  <a:schemeClr val="bg1"/>
                </a:solidFill>
              </a:rPr>
              <a:t>from</a:t>
            </a:r>
            <a:r>
              <a:rPr lang="fi-FI" dirty="0">
                <a:solidFill>
                  <a:schemeClr val="bg1"/>
                </a:solidFill>
              </a:rPr>
              <a:t> </a:t>
            </a:r>
            <a:r>
              <a:rPr lang="fi-FI" dirty="0" err="1">
                <a:solidFill>
                  <a:schemeClr val="bg1"/>
                </a:solidFill>
              </a:rPr>
              <a:t>literature</a:t>
            </a:r>
            <a:endParaRPr lang="fi-FI" dirty="0">
              <a:solidFill>
                <a:schemeClr val="bg1"/>
              </a:solidFill>
            </a:endParaRPr>
          </a:p>
          <a:p>
            <a:r>
              <a:rPr lang="fi-FI" dirty="0">
                <a:solidFill>
                  <a:schemeClr val="bg1"/>
                </a:solidFill>
              </a:rPr>
              <a:t>In </a:t>
            </a:r>
            <a:r>
              <a:rPr lang="fi-FI" dirty="0" err="1">
                <a:solidFill>
                  <a:schemeClr val="bg1"/>
                </a:solidFill>
              </a:rPr>
              <a:t>total</a:t>
            </a:r>
            <a:r>
              <a:rPr lang="fi-FI" dirty="0">
                <a:solidFill>
                  <a:schemeClr val="bg1"/>
                </a:solidFill>
              </a:rPr>
              <a:t> 85 VHE </a:t>
            </a:r>
            <a:r>
              <a:rPr lang="fi-FI" dirty="0" err="1">
                <a:solidFill>
                  <a:schemeClr val="bg1"/>
                </a:solidFill>
              </a:rPr>
              <a:t>blazars</a:t>
            </a:r>
            <a:endParaRPr lang="fi-FI" dirty="0">
              <a:solidFill>
                <a:schemeClr val="bg1"/>
              </a:solidFill>
            </a:endParaRPr>
          </a:p>
          <a:p>
            <a:pPr lvl="1"/>
            <a:r>
              <a:rPr lang="fi-FI" dirty="0">
                <a:solidFill>
                  <a:schemeClr val="bg1"/>
                </a:solidFill>
              </a:rPr>
              <a:t>38 </a:t>
            </a:r>
            <a:r>
              <a:rPr lang="fi-FI" dirty="0" err="1">
                <a:solidFill>
                  <a:schemeClr val="bg1"/>
                </a:solidFill>
              </a:rPr>
              <a:t>determined</a:t>
            </a:r>
            <a:r>
              <a:rPr lang="fi-FI" dirty="0">
                <a:solidFill>
                  <a:schemeClr val="bg1"/>
                </a:solidFill>
              </a:rPr>
              <a:t> </a:t>
            </a:r>
            <a:r>
              <a:rPr lang="fi-FI" dirty="0" err="1">
                <a:solidFill>
                  <a:schemeClr val="bg1"/>
                </a:solidFill>
              </a:rPr>
              <a:t>variable</a:t>
            </a:r>
            <a:r>
              <a:rPr lang="fi-FI" dirty="0">
                <a:solidFill>
                  <a:schemeClr val="bg1"/>
                </a:solidFill>
              </a:rPr>
              <a:t> in </a:t>
            </a:r>
            <a:r>
              <a:rPr lang="fi-FI" dirty="0" err="1">
                <a:solidFill>
                  <a:schemeClr val="bg1"/>
                </a:solidFill>
              </a:rPr>
              <a:t>literature</a:t>
            </a:r>
            <a:endParaRPr lang="fi-FI" dirty="0">
              <a:solidFill>
                <a:schemeClr val="bg1"/>
              </a:solidFill>
            </a:endParaRPr>
          </a:p>
          <a:p>
            <a:pPr marL="0" indent="0">
              <a:buNone/>
            </a:pPr>
            <a:endParaRPr lang="fi-FI" dirty="0">
              <a:solidFill>
                <a:schemeClr val="bg1"/>
              </a:solidFill>
            </a:endParaRPr>
          </a:p>
        </p:txBody>
      </p:sp>
      <p:pic>
        <p:nvPicPr>
          <p:cNvPr id="8" name="Picture 4" descr="Kuva, joka sisältää kohteen Maa&#10;&#10;Tekoälyllä luotu sisältö voi olla virheellistä.">
            <a:extLst>
              <a:ext uri="{FF2B5EF4-FFF2-40B4-BE49-F238E27FC236}">
                <a16:creationId xmlns:a16="http://schemas.microsoft.com/office/drawing/2014/main" id="{C42776A2-FD79-0107-9F87-A9F4E27C54C3}"/>
              </a:ext>
            </a:extLst>
          </p:cNvPr>
          <p:cNvPicPr>
            <a:picLocks noChangeAspect="1" noChangeArrowheads="1"/>
          </p:cNvPicPr>
          <p:nvPr/>
        </p:nvPicPr>
        <p:blipFill>
          <a:blip r:embed="rId4">
            <a:alphaModFix/>
            <a:extLst>
              <a:ext uri="{28A0092B-C50C-407E-A947-70E740481C1C}">
                <a14:useLocalDpi xmlns:a14="http://schemas.microsoft.com/office/drawing/2010/main" val="0"/>
              </a:ext>
            </a:extLst>
          </a:blip>
          <a:stretch>
            <a:fillRect/>
          </a:stretch>
        </p:blipFill>
        <p:spPr bwMode="auto">
          <a:xfrm>
            <a:off x="4338841" y="1688907"/>
            <a:ext cx="7434059" cy="4204373"/>
          </a:xfrm>
          <a:prstGeom prst="rect">
            <a:avLst/>
          </a:prstGeom>
          <a:noFill/>
          <a:extLst>
            <a:ext uri="{909E8E84-426E-40DD-AFC4-6F175D3DCCD1}">
              <a14:hiddenFill xmlns:a14="http://schemas.microsoft.com/office/drawing/2010/main">
                <a:solidFill>
                  <a:srgbClr val="FFFFFF"/>
                </a:solidFill>
              </a14:hiddenFill>
            </a:ext>
          </a:extLst>
        </p:spPr>
      </p:pic>
      <p:sp>
        <p:nvSpPr>
          <p:cNvPr id="10" name="Tekstiruutu 9">
            <a:extLst>
              <a:ext uri="{FF2B5EF4-FFF2-40B4-BE49-F238E27FC236}">
                <a16:creationId xmlns:a16="http://schemas.microsoft.com/office/drawing/2014/main" id="{66EEE34A-1D29-CF26-4126-A745D0C66175}"/>
              </a:ext>
            </a:extLst>
          </p:cNvPr>
          <p:cNvSpPr txBox="1"/>
          <p:nvPr/>
        </p:nvSpPr>
        <p:spPr>
          <a:xfrm>
            <a:off x="4338841" y="5918202"/>
            <a:ext cx="2692400" cy="246221"/>
          </a:xfrm>
          <a:prstGeom prst="rect">
            <a:avLst/>
          </a:prstGeom>
          <a:noFill/>
        </p:spPr>
        <p:txBody>
          <a:bodyPr wrap="square" rtlCol="0">
            <a:spAutoFit/>
          </a:bodyPr>
          <a:lstStyle/>
          <a:p>
            <a:r>
              <a:rPr lang="fi-FI" sz="1000" dirty="0">
                <a:solidFill>
                  <a:schemeClr val="bg1"/>
                </a:solidFill>
              </a:rPr>
              <a:t>Credit: CTAO</a:t>
            </a:r>
          </a:p>
        </p:txBody>
      </p:sp>
      <p:pic>
        <p:nvPicPr>
          <p:cNvPr id="1026" name="Picture 2" descr="Enlarged view: The MAGIC telescope system">
            <a:extLst>
              <a:ext uri="{FF2B5EF4-FFF2-40B4-BE49-F238E27FC236}">
                <a16:creationId xmlns:a16="http://schemas.microsoft.com/office/drawing/2014/main" id="{84E27192-ACA5-10D4-E15E-19047866AB2C}"/>
              </a:ext>
            </a:extLst>
          </p:cNvPr>
          <p:cNvPicPr>
            <a:picLocks noChangeAspect="1" noChangeArrowheads="1"/>
          </p:cNvPicPr>
          <p:nvPr/>
        </p:nvPicPr>
        <p:blipFill rotWithShape="1">
          <a:blip r:embed="rId5">
            <a:alphaModFix/>
            <a:extLst>
              <a:ext uri="{28A0092B-C50C-407E-A947-70E740481C1C}">
                <a14:useLocalDpi xmlns:a14="http://schemas.microsoft.com/office/drawing/2010/main" val="0"/>
              </a:ext>
            </a:extLst>
          </a:blip>
          <a:srcRect l="18817" t="4607" r="15945" b="-71"/>
          <a:stretch>
            <a:fillRect/>
          </a:stretch>
        </p:blipFill>
        <p:spPr bwMode="auto">
          <a:xfrm>
            <a:off x="9314504" y="3823886"/>
            <a:ext cx="2692399" cy="2626513"/>
          </a:xfrm>
          <a:prstGeom prst="rect">
            <a:avLst/>
          </a:prstGeom>
          <a:noFill/>
        </p:spPr>
      </p:pic>
      <p:sp>
        <p:nvSpPr>
          <p:cNvPr id="9" name="Tekstiruutu 8">
            <a:extLst>
              <a:ext uri="{FF2B5EF4-FFF2-40B4-BE49-F238E27FC236}">
                <a16:creationId xmlns:a16="http://schemas.microsoft.com/office/drawing/2014/main" id="{CC4A0391-1F94-2690-A61B-150B30B30F75}"/>
              </a:ext>
            </a:extLst>
          </p:cNvPr>
          <p:cNvSpPr txBox="1"/>
          <p:nvPr/>
        </p:nvSpPr>
        <p:spPr>
          <a:xfrm>
            <a:off x="9314504" y="6435568"/>
            <a:ext cx="3081282" cy="246221"/>
          </a:xfrm>
          <a:prstGeom prst="rect">
            <a:avLst/>
          </a:prstGeom>
          <a:noFill/>
        </p:spPr>
        <p:txBody>
          <a:bodyPr wrap="square" rtlCol="0">
            <a:spAutoFit/>
          </a:bodyPr>
          <a:lstStyle/>
          <a:p>
            <a:r>
              <a:rPr lang="fi-FI" sz="1000" dirty="0">
                <a:solidFill>
                  <a:schemeClr val="bg1"/>
                </a:solidFill>
              </a:rPr>
              <a:t>Credit: Giovanni </a:t>
            </a:r>
            <a:r>
              <a:rPr lang="fi-FI" sz="1000" dirty="0" err="1">
                <a:solidFill>
                  <a:schemeClr val="bg1"/>
                </a:solidFill>
              </a:rPr>
              <a:t>Ceribella</a:t>
            </a:r>
            <a:r>
              <a:rPr lang="fi-FI" sz="1000" dirty="0">
                <a:solidFill>
                  <a:schemeClr val="bg1"/>
                </a:solidFill>
              </a:rPr>
              <a:t>, MAGIC Collaboration </a:t>
            </a:r>
          </a:p>
        </p:txBody>
      </p:sp>
    </p:spTree>
    <p:extLst>
      <p:ext uri="{BB962C8B-B14F-4D97-AF65-F5344CB8AC3E}">
        <p14:creationId xmlns:p14="http://schemas.microsoft.com/office/powerpoint/2010/main" val="2031061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orakulmio: Pyöristetyt kulmat 11">
            <a:extLst>
              <a:ext uri="{FF2B5EF4-FFF2-40B4-BE49-F238E27FC236}">
                <a16:creationId xmlns:a16="http://schemas.microsoft.com/office/drawing/2014/main" id="{2FE7E23C-7BA1-86D2-5D2E-380EF8440F12}"/>
              </a:ext>
            </a:extLst>
          </p:cNvPr>
          <p:cNvSpPr/>
          <p:nvPr/>
        </p:nvSpPr>
        <p:spPr>
          <a:xfrm>
            <a:off x="5461000" y="1516490"/>
            <a:ext cx="6350000" cy="4841448"/>
          </a:xfrm>
          <a:prstGeom prst="round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5" name="Picture 4" descr="Star sky, star, space, night sky, night - free image from needpix.com">
            <a:extLst>
              <a:ext uri="{FF2B5EF4-FFF2-40B4-BE49-F238E27FC236}">
                <a16:creationId xmlns:a16="http://schemas.microsoft.com/office/drawing/2014/main" id="{5C25E421-975A-5BF6-825A-EC8C411548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uorakulmio 3">
            <a:extLst>
              <a:ext uri="{FF2B5EF4-FFF2-40B4-BE49-F238E27FC236}">
                <a16:creationId xmlns:a16="http://schemas.microsoft.com/office/drawing/2014/main" id="{A25D39CE-226B-55AE-9722-00337BA3E2AC}"/>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 name="Otsikko 1">
            <a:extLst>
              <a:ext uri="{FF2B5EF4-FFF2-40B4-BE49-F238E27FC236}">
                <a16:creationId xmlns:a16="http://schemas.microsoft.com/office/drawing/2014/main" id="{3AB43186-E297-46B0-D573-C0894FD1C55C}"/>
              </a:ext>
            </a:extLst>
          </p:cNvPr>
          <p:cNvSpPr>
            <a:spLocks noGrp="1"/>
          </p:cNvSpPr>
          <p:nvPr>
            <p:ph type="title"/>
          </p:nvPr>
        </p:nvSpPr>
        <p:spPr>
          <a:xfrm>
            <a:off x="5461000" y="345571"/>
            <a:ext cx="5892800" cy="1325563"/>
          </a:xfrm>
        </p:spPr>
        <p:txBody>
          <a:bodyPr/>
          <a:lstStyle/>
          <a:p>
            <a:r>
              <a:rPr lang="fi-FI" dirty="0" err="1">
                <a:solidFill>
                  <a:schemeClr val="bg1"/>
                </a:solidFill>
              </a:rPr>
              <a:t>Classification</a:t>
            </a:r>
            <a:r>
              <a:rPr lang="fi-FI" dirty="0">
                <a:solidFill>
                  <a:schemeClr val="bg1"/>
                </a:solidFill>
              </a:rPr>
              <a:t> of </a:t>
            </a:r>
            <a:r>
              <a:rPr lang="fi-FI" dirty="0" err="1">
                <a:solidFill>
                  <a:schemeClr val="bg1"/>
                </a:solidFill>
              </a:rPr>
              <a:t>Sources</a:t>
            </a:r>
            <a:endParaRPr lang="fi-FI" dirty="0">
              <a:solidFill>
                <a:schemeClr val="bg1"/>
              </a:solidFill>
            </a:endParaRPr>
          </a:p>
        </p:txBody>
      </p:sp>
      <p:pic>
        <p:nvPicPr>
          <p:cNvPr id="9" name="Kuva 8">
            <a:extLst>
              <a:ext uri="{FF2B5EF4-FFF2-40B4-BE49-F238E27FC236}">
                <a16:creationId xmlns:a16="http://schemas.microsoft.com/office/drawing/2014/main" id="{AEDEE44B-6F0A-2F3D-E339-012233ACD0FF}"/>
              </a:ext>
            </a:extLst>
          </p:cNvPr>
          <p:cNvPicPr>
            <a:picLocks noChangeAspect="1"/>
          </p:cNvPicPr>
          <p:nvPr/>
        </p:nvPicPr>
        <p:blipFill>
          <a:blip r:embed="rId4"/>
          <a:stretch>
            <a:fillRect/>
          </a:stretch>
        </p:blipFill>
        <p:spPr>
          <a:xfrm>
            <a:off x="609600" y="3492750"/>
            <a:ext cx="4245132" cy="3158448"/>
          </a:xfrm>
          <a:prstGeom prst="rect">
            <a:avLst/>
          </a:prstGeom>
          <a:ln w="12700">
            <a:solidFill>
              <a:schemeClr val="accent1"/>
            </a:solidFill>
          </a:ln>
        </p:spPr>
      </p:pic>
      <p:pic>
        <p:nvPicPr>
          <p:cNvPr id="11" name="Kuva 10">
            <a:extLst>
              <a:ext uri="{FF2B5EF4-FFF2-40B4-BE49-F238E27FC236}">
                <a16:creationId xmlns:a16="http://schemas.microsoft.com/office/drawing/2014/main" id="{5EE56EC0-AFE4-F6D5-291A-ECB2A6D46CAF}"/>
              </a:ext>
            </a:extLst>
          </p:cNvPr>
          <p:cNvPicPr>
            <a:picLocks noChangeAspect="1"/>
          </p:cNvPicPr>
          <p:nvPr/>
        </p:nvPicPr>
        <p:blipFill>
          <a:blip r:embed="rId5"/>
          <a:stretch>
            <a:fillRect/>
          </a:stretch>
        </p:blipFill>
        <p:spPr>
          <a:xfrm>
            <a:off x="609601" y="255221"/>
            <a:ext cx="4207686" cy="3110029"/>
          </a:xfrm>
          <a:prstGeom prst="rect">
            <a:avLst/>
          </a:prstGeom>
          <a:ln w="12700">
            <a:solidFill>
              <a:schemeClr val="accent1"/>
            </a:solidFill>
          </a:ln>
        </p:spPr>
      </p:pic>
      <mc:AlternateContent xmlns:mc="http://schemas.openxmlformats.org/markup-compatibility/2006" xmlns:a14="http://schemas.microsoft.com/office/drawing/2010/main">
        <mc:Choice Requires="a14">
          <p:sp>
            <p:nvSpPr>
              <p:cNvPr id="3" name="Sisällön paikkamerkki 2">
                <a:extLst>
                  <a:ext uri="{FF2B5EF4-FFF2-40B4-BE49-F238E27FC236}">
                    <a16:creationId xmlns:a16="http://schemas.microsoft.com/office/drawing/2014/main" id="{40FC0077-25CD-2833-C93E-2F53E97643DE}"/>
                  </a:ext>
                </a:extLst>
              </p:cNvPr>
              <p:cNvSpPr>
                <a:spLocks noGrp="1"/>
              </p:cNvSpPr>
              <p:nvPr>
                <p:ph idx="1"/>
              </p:nvPr>
            </p:nvSpPr>
            <p:spPr>
              <a:xfrm>
                <a:off x="5461000" y="1809750"/>
                <a:ext cx="5994400" cy="4351338"/>
              </a:xfrm>
            </p:spPr>
            <p:txBody>
              <a:bodyPr>
                <a:normAutofit lnSpcReduction="10000"/>
              </a:bodyPr>
              <a:lstStyle/>
              <a:p>
                <a:r>
                  <a:rPr lang="fi-FI" dirty="0">
                    <a:solidFill>
                      <a:schemeClr val="bg1"/>
                    </a:solidFill>
                  </a:rPr>
                  <a:t>Observational </a:t>
                </a:r>
                <a:r>
                  <a:rPr lang="fi-FI" dirty="0" err="1">
                    <a:solidFill>
                      <a:schemeClr val="bg1"/>
                    </a:solidFill>
                  </a:rPr>
                  <a:t>bias</a:t>
                </a:r>
                <a:r>
                  <a:rPr lang="fi-FI" dirty="0">
                    <a:solidFill>
                      <a:schemeClr val="bg1"/>
                    </a:solidFill>
                  </a:rPr>
                  <a:t> </a:t>
                </a:r>
                <a:r>
                  <a:rPr lang="fi-FI" dirty="0" err="1">
                    <a:solidFill>
                      <a:schemeClr val="bg1"/>
                    </a:solidFill>
                  </a:rPr>
                  <a:t>due</a:t>
                </a:r>
                <a:r>
                  <a:rPr lang="fi-FI" dirty="0">
                    <a:solidFill>
                      <a:schemeClr val="bg1"/>
                    </a:solidFill>
                  </a:rPr>
                  <a:t> to non-</a:t>
                </a:r>
                <a:r>
                  <a:rPr lang="fi-FI" dirty="0" err="1">
                    <a:solidFill>
                      <a:schemeClr val="bg1"/>
                    </a:solidFill>
                  </a:rPr>
                  <a:t>uniform</a:t>
                </a:r>
                <a:r>
                  <a:rPr lang="fi-FI" dirty="0">
                    <a:solidFill>
                      <a:schemeClr val="bg1"/>
                    </a:solidFill>
                  </a:rPr>
                  <a:t> </a:t>
                </a:r>
                <a:r>
                  <a:rPr lang="fi-FI" dirty="0" err="1">
                    <a:solidFill>
                      <a:schemeClr val="bg1"/>
                    </a:solidFill>
                  </a:rPr>
                  <a:t>observational</a:t>
                </a:r>
                <a:r>
                  <a:rPr lang="fi-FI" dirty="0">
                    <a:solidFill>
                      <a:schemeClr val="bg1"/>
                    </a:solidFill>
                  </a:rPr>
                  <a:t> </a:t>
                </a:r>
                <a:r>
                  <a:rPr lang="fi-FI" dirty="0" err="1">
                    <a:solidFill>
                      <a:schemeClr val="bg1"/>
                    </a:solidFill>
                  </a:rPr>
                  <a:t>strategies</a:t>
                </a:r>
                <a:endParaRPr lang="fi-FI" dirty="0">
                  <a:solidFill>
                    <a:schemeClr val="bg1"/>
                  </a:solidFill>
                </a:endParaRPr>
              </a:p>
              <a:p>
                <a:r>
                  <a:rPr lang="fi-FI" dirty="0" err="1">
                    <a:solidFill>
                      <a:schemeClr val="bg1"/>
                    </a:solidFill>
                  </a:rPr>
                  <a:t>Variable</a:t>
                </a:r>
                <a:r>
                  <a:rPr lang="fi-FI" dirty="0">
                    <a:solidFill>
                      <a:schemeClr val="bg1"/>
                    </a:solidFill>
                  </a:rPr>
                  <a:t> </a:t>
                </a:r>
                <a:r>
                  <a:rPr lang="fi-FI" dirty="0" err="1">
                    <a:solidFill>
                      <a:schemeClr val="bg1"/>
                    </a:solidFill>
                  </a:rPr>
                  <a:t>sources</a:t>
                </a:r>
                <a:r>
                  <a:rPr lang="fi-FI" dirty="0">
                    <a:solidFill>
                      <a:schemeClr val="bg1"/>
                    </a:solidFill>
                  </a:rPr>
                  <a:t>: VHE </a:t>
                </a:r>
                <a:r>
                  <a:rPr lang="fi-FI" dirty="0" err="1">
                    <a:solidFill>
                      <a:schemeClr val="bg1"/>
                    </a:solidFill>
                  </a:rPr>
                  <a:t>fractional</a:t>
                </a:r>
                <a:r>
                  <a:rPr lang="fi-FI" dirty="0">
                    <a:solidFill>
                      <a:schemeClr val="bg1"/>
                    </a:solidFill>
                  </a:rPr>
                  <a:t> </a:t>
                </a:r>
                <a:r>
                  <a:rPr lang="fi-FI" dirty="0" err="1">
                    <a:solidFill>
                      <a:schemeClr val="bg1"/>
                    </a:solidFill>
                  </a:rPr>
                  <a:t>variability</a:t>
                </a:r>
                <a:r>
                  <a:rPr lang="fi-FI" dirty="0">
                    <a:solidFill>
                      <a:schemeClr val="bg1"/>
                    </a:solidFill>
                  </a:rPr>
                  <a:t> </a:t>
                </a:r>
              </a:p>
              <a:p>
                <a:pPr lvl="1"/>
                <a14:m>
                  <m:oMath xmlns:m="http://schemas.openxmlformats.org/officeDocument/2006/math">
                    <m:sSub>
                      <m:sSubPr>
                        <m:ctrlPr>
                          <a:rPr lang="fi-FI" i="1" smtClean="0">
                            <a:solidFill>
                              <a:schemeClr val="bg1"/>
                            </a:solidFill>
                            <a:latin typeface="Cambria Math" panose="02040503050406030204" pitchFamily="18" charset="0"/>
                          </a:rPr>
                        </m:ctrlPr>
                      </m:sSubPr>
                      <m:e>
                        <m:r>
                          <a:rPr lang="fi-FI" i="1" smtClean="0">
                            <a:solidFill>
                              <a:schemeClr val="bg1"/>
                            </a:solidFill>
                            <a:latin typeface="Cambria Math" panose="02040503050406030204" pitchFamily="18" charset="0"/>
                            <a:ea typeface="Cambria Math" panose="02040503050406030204" pitchFamily="18" charset="0"/>
                          </a:rPr>
                          <m:t>𝜎</m:t>
                        </m:r>
                      </m:e>
                      <m:sub>
                        <m:r>
                          <a:rPr lang="fi-FI" b="0" i="1" smtClean="0">
                            <a:solidFill>
                              <a:schemeClr val="bg1"/>
                            </a:solidFill>
                            <a:latin typeface="Cambria Math" panose="02040503050406030204" pitchFamily="18" charset="0"/>
                          </a:rPr>
                          <m:t>𝑓𝑣𝑎𝑟</m:t>
                        </m:r>
                      </m:sub>
                    </m:sSub>
                    <m:r>
                      <a:rPr lang="fi-FI" i="1" smtClean="0">
                        <a:solidFill>
                          <a:schemeClr val="bg1"/>
                        </a:solidFill>
                        <a:latin typeface="Cambria Math" panose="02040503050406030204" pitchFamily="18" charset="0"/>
                        <a:ea typeface="Cambria Math" panose="02040503050406030204" pitchFamily="18" charset="0"/>
                      </a:rPr>
                      <m:t>≥</m:t>
                    </m:r>
                    <m:r>
                      <a:rPr lang="fi-FI" b="0" i="1" smtClean="0">
                        <a:solidFill>
                          <a:schemeClr val="bg1"/>
                        </a:solidFill>
                        <a:latin typeface="Cambria Math" panose="02040503050406030204" pitchFamily="18" charset="0"/>
                        <a:ea typeface="Cambria Math" panose="02040503050406030204" pitchFamily="18" charset="0"/>
                      </a:rPr>
                      <m:t>3</m:t>
                    </m:r>
                  </m:oMath>
                </a14:m>
                <a:r>
                  <a:rPr lang="fi-FI" b="0" dirty="0">
                    <a:solidFill>
                      <a:schemeClr val="bg1"/>
                    </a:solidFill>
                    <a:ea typeface="Cambria Math" panose="02040503050406030204" pitchFamily="18" charset="0"/>
                  </a:rPr>
                  <a:t> </a:t>
                </a:r>
                <a:r>
                  <a:rPr lang="fi-FI" b="0" dirty="0" err="1">
                    <a:solidFill>
                      <a:schemeClr val="bg1"/>
                    </a:solidFill>
                    <a:ea typeface="Cambria Math" panose="02040503050406030204" pitchFamily="18" charset="0"/>
                  </a:rPr>
                  <a:t>included</a:t>
                </a:r>
                <a:r>
                  <a:rPr lang="fi-FI" b="0" dirty="0">
                    <a:solidFill>
                      <a:schemeClr val="bg1"/>
                    </a:solidFill>
                    <a:ea typeface="Cambria Math" panose="02040503050406030204" pitchFamily="18" charset="0"/>
                  </a:rPr>
                  <a:t> in </a:t>
                </a:r>
                <a:r>
                  <a:rPr lang="fi-FI" b="0" dirty="0" err="1">
                    <a:solidFill>
                      <a:schemeClr val="bg1"/>
                    </a:solidFill>
                    <a:ea typeface="Cambria Math" panose="02040503050406030204" pitchFamily="18" charset="0"/>
                  </a:rPr>
                  <a:t>the</a:t>
                </a:r>
                <a:r>
                  <a:rPr lang="fi-FI" b="0" dirty="0">
                    <a:solidFill>
                      <a:schemeClr val="bg1"/>
                    </a:solidFill>
                    <a:ea typeface="Cambria Math" panose="02040503050406030204" pitchFamily="18" charset="0"/>
                  </a:rPr>
                  <a:t> </a:t>
                </a:r>
                <a:r>
                  <a:rPr lang="fi-FI" b="0" dirty="0" err="1">
                    <a:solidFill>
                      <a:schemeClr val="bg1"/>
                    </a:solidFill>
                    <a:ea typeface="Cambria Math" panose="02040503050406030204" pitchFamily="18" charset="0"/>
                  </a:rPr>
                  <a:t>sample</a:t>
                </a:r>
                <a:endParaRPr lang="fi-FI" b="0" dirty="0">
                  <a:solidFill>
                    <a:schemeClr val="bg1"/>
                  </a:solidFill>
                  <a:ea typeface="Cambria Math" panose="02040503050406030204" pitchFamily="18" charset="0"/>
                </a:endParaRPr>
              </a:p>
              <a:p>
                <a:r>
                  <a:rPr lang="fi-FI" dirty="0">
                    <a:solidFill>
                      <a:schemeClr val="bg1"/>
                    </a:solidFill>
                    <a:ea typeface="Cambria Math" panose="02040503050406030204" pitchFamily="18" charset="0"/>
                  </a:rPr>
                  <a:t>Non-</a:t>
                </a:r>
                <a:r>
                  <a:rPr lang="fi-FI" dirty="0" err="1">
                    <a:solidFill>
                      <a:schemeClr val="bg1"/>
                    </a:solidFill>
                    <a:ea typeface="Cambria Math" panose="02040503050406030204" pitchFamily="18" charset="0"/>
                  </a:rPr>
                  <a:t>variable</a:t>
                </a:r>
                <a:r>
                  <a:rPr lang="fi-FI" dirty="0">
                    <a:solidFill>
                      <a:schemeClr val="bg1"/>
                    </a:solidFill>
                    <a:ea typeface="Cambria Math" panose="02040503050406030204" pitchFamily="18" charset="0"/>
                  </a:rPr>
                  <a:t> </a:t>
                </a:r>
                <a:r>
                  <a:rPr lang="fi-FI" dirty="0" err="1">
                    <a:solidFill>
                      <a:schemeClr val="bg1"/>
                    </a:solidFill>
                    <a:ea typeface="Cambria Math" panose="02040503050406030204" pitchFamily="18" charset="0"/>
                  </a:rPr>
                  <a:t>sources</a:t>
                </a:r>
                <a:r>
                  <a:rPr lang="fi-FI" dirty="0">
                    <a:solidFill>
                      <a:schemeClr val="bg1"/>
                    </a:solidFill>
                    <a:ea typeface="Cambria Math" panose="02040503050406030204" pitchFamily="18" charset="0"/>
                  </a:rPr>
                  <a:t>:</a:t>
                </a:r>
              </a:p>
              <a:p>
                <a:pPr lvl="1"/>
                <a:r>
                  <a:rPr lang="fi-FI" dirty="0" err="1">
                    <a:solidFill>
                      <a:schemeClr val="bg1"/>
                    </a:solidFill>
                    <a:ea typeface="Cambria Math" panose="02040503050406030204" pitchFamily="18" charset="0"/>
                  </a:rPr>
                  <a:t>Classified</a:t>
                </a:r>
                <a:r>
                  <a:rPr lang="fi-FI" dirty="0">
                    <a:solidFill>
                      <a:schemeClr val="bg1"/>
                    </a:solidFill>
                    <a:ea typeface="Cambria Math" panose="02040503050406030204" pitchFamily="18" charset="0"/>
                  </a:rPr>
                  <a:t> as non-</a:t>
                </a:r>
                <a:r>
                  <a:rPr lang="fi-FI" dirty="0" err="1">
                    <a:solidFill>
                      <a:schemeClr val="bg1"/>
                    </a:solidFill>
                    <a:ea typeface="Cambria Math" panose="02040503050406030204" pitchFamily="18" charset="0"/>
                  </a:rPr>
                  <a:t>variable</a:t>
                </a:r>
                <a:r>
                  <a:rPr lang="fi-FI" dirty="0">
                    <a:solidFill>
                      <a:schemeClr val="bg1"/>
                    </a:solidFill>
                    <a:ea typeface="Cambria Math" panose="02040503050406030204" pitchFamily="18" charset="0"/>
                  </a:rPr>
                  <a:t> in </a:t>
                </a:r>
                <a:r>
                  <a:rPr lang="fi-FI" dirty="0" err="1">
                    <a:solidFill>
                      <a:schemeClr val="bg1"/>
                    </a:solidFill>
                    <a:ea typeface="Cambria Math" panose="02040503050406030204" pitchFamily="18" charset="0"/>
                  </a:rPr>
                  <a:t>literature</a:t>
                </a:r>
                <a:endParaRPr lang="fi-FI" dirty="0">
                  <a:solidFill>
                    <a:schemeClr val="bg1"/>
                  </a:solidFill>
                  <a:ea typeface="Cambria Math" panose="02040503050406030204" pitchFamily="18" charset="0"/>
                </a:endParaRPr>
              </a:p>
              <a:p>
                <a:pPr lvl="1"/>
                <a14:m>
                  <m:oMath xmlns:m="http://schemas.openxmlformats.org/officeDocument/2006/math">
                    <m:sSub>
                      <m:sSubPr>
                        <m:ctrlPr>
                          <a:rPr lang="fi-FI" i="1">
                            <a:solidFill>
                              <a:schemeClr val="bg1"/>
                            </a:solidFill>
                            <a:latin typeface="Cambria Math" panose="02040503050406030204" pitchFamily="18" charset="0"/>
                          </a:rPr>
                        </m:ctrlPr>
                      </m:sSubPr>
                      <m:e>
                        <m:r>
                          <a:rPr lang="fi-FI" i="1">
                            <a:solidFill>
                              <a:schemeClr val="bg1"/>
                            </a:solidFill>
                            <a:latin typeface="Cambria Math" panose="02040503050406030204" pitchFamily="18" charset="0"/>
                            <a:ea typeface="Cambria Math" panose="02040503050406030204" pitchFamily="18" charset="0"/>
                          </a:rPr>
                          <m:t>𝜎</m:t>
                        </m:r>
                      </m:e>
                      <m:sub>
                        <m:r>
                          <a:rPr lang="fi-FI" i="1">
                            <a:solidFill>
                              <a:schemeClr val="bg1"/>
                            </a:solidFill>
                            <a:latin typeface="Cambria Math" panose="02040503050406030204" pitchFamily="18" charset="0"/>
                          </a:rPr>
                          <m:t>𝑓𝑣𝑎𝑟</m:t>
                        </m:r>
                        <m:r>
                          <a:rPr lang="fi-FI" b="0" i="1" smtClean="0">
                            <a:solidFill>
                              <a:schemeClr val="bg1"/>
                            </a:solidFill>
                            <a:latin typeface="Cambria Math" panose="02040503050406030204" pitchFamily="18" charset="0"/>
                          </a:rPr>
                          <m:t> </m:t>
                        </m:r>
                      </m:sub>
                    </m:sSub>
                    <m:r>
                      <a:rPr lang="fi-FI" i="1" smtClean="0">
                        <a:solidFill>
                          <a:schemeClr val="bg1"/>
                        </a:solidFill>
                        <a:latin typeface="Cambria Math" panose="02040503050406030204" pitchFamily="18" charset="0"/>
                        <a:ea typeface="Cambria Math" panose="02040503050406030204" pitchFamily="18" charset="0"/>
                      </a:rPr>
                      <m:t>˂</m:t>
                    </m:r>
                    <m:r>
                      <a:rPr lang="fi-FI" b="0" i="1" smtClean="0">
                        <a:solidFill>
                          <a:schemeClr val="bg1"/>
                        </a:solidFill>
                        <a:latin typeface="Cambria Math" panose="02040503050406030204" pitchFamily="18" charset="0"/>
                        <a:ea typeface="Cambria Math" panose="02040503050406030204" pitchFamily="18" charset="0"/>
                      </a:rPr>
                      <m:t> </m:t>
                    </m:r>
                    <m:r>
                      <a:rPr lang="fi-FI" i="1">
                        <a:solidFill>
                          <a:schemeClr val="bg1"/>
                        </a:solidFill>
                        <a:latin typeface="Cambria Math" panose="02040503050406030204" pitchFamily="18" charset="0"/>
                        <a:ea typeface="Cambria Math" panose="02040503050406030204" pitchFamily="18" charset="0"/>
                      </a:rPr>
                      <m:t>3</m:t>
                    </m:r>
                  </m:oMath>
                </a14:m>
                <a:r>
                  <a:rPr lang="fi-FI" dirty="0">
                    <a:solidFill>
                      <a:schemeClr val="bg1"/>
                    </a:solidFill>
                    <a:ea typeface="Cambria Math" panose="02040503050406030204" pitchFamily="18" charset="0"/>
                  </a:rPr>
                  <a:t> for </a:t>
                </a:r>
                <a:r>
                  <a:rPr lang="fi-FI" dirty="0" err="1">
                    <a:solidFill>
                      <a:schemeClr val="bg1"/>
                    </a:solidFill>
                    <a:ea typeface="Cambria Math" panose="02040503050406030204" pitchFamily="18" charset="0"/>
                  </a:rPr>
                  <a:t>every</a:t>
                </a:r>
                <a:r>
                  <a:rPr lang="fi-FI" dirty="0">
                    <a:solidFill>
                      <a:schemeClr val="bg1"/>
                    </a:solidFill>
                    <a:ea typeface="Cambria Math" panose="02040503050406030204" pitchFamily="18" charset="0"/>
                  </a:rPr>
                  <a:t> </a:t>
                </a:r>
                <a:r>
                  <a:rPr lang="fi-FI" dirty="0" err="1">
                    <a:solidFill>
                      <a:schemeClr val="bg1"/>
                    </a:solidFill>
                    <a:ea typeface="Cambria Math" panose="02040503050406030204" pitchFamily="18" charset="0"/>
                  </a:rPr>
                  <a:t>source</a:t>
                </a:r>
                <a:r>
                  <a:rPr lang="fi-FI" dirty="0">
                    <a:solidFill>
                      <a:schemeClr val="bg1"/>
                    </a:solidFill>
                    <a:ea typeface="Cambria Math" panose="02040503050406030204" pitchFamily="18" charset="0"/>
                  </a:rPr>
                  <a:t> </a:t>
                </a:r>
              </a:p>
              <a:p>
                <a:r>
                  <a:rPr lang="fi-FI" dirty="0" err="1">
                    <a:solidFill>
                      <a:schemeClr val="bg1"/>
                    </a:solidFill>
                    <a:ea typeface="Cambria Math" panose="02040503050406030204" pitchFamily="18" charset="0"/>
                  </a:rPr>
                  <a:t>Final</a:t>
                </a:r>
                <a:r>
                  <a:rPr lang="fi-FI" dirty="0">
                    <a:solidFill>
                      <a:schemeClr val="bg1"/>
                    </a:solidFill>
                    <a:ea typeface="Cambria Math" panose="02040503050406030204" pitchFamily="18" charset="0"/>
                  </a:rPr>
                  <a:t> </a:t>
                </a:r>
                <a:r>
                  <a:rPr lang="fi-FI" dirty="0" err="1">
                    <a:solidFill>
                      <a:schemeClr val="bg1"/>
                    </a:solidFill>
                    <a:ea typeface="Cambria Math" panose="02040503050406030204" pitchFamily="18" charset="0"/>
                  </a:rPr>
                  <a:t>sample</a:t>
                </a:r>
                <a:r>
                  <a:rPr lang="fi-FI" dirty="0">
                    <a:solidFill>
                      <a:schemeClr val="bg1"/>
                    </a:solidFill>
                    <a:ea typeface="Cambria Math" panose="02040503050406030204" pitchFamily="18" charset="0"/>
                  </a:rPr>
                  <a:t>: 29 </a:t>
                </a:r>
                <a:r>
                  <a:rPr lang="fi-FI" dirty="0" err="1">
                    <a:solidFill>
                      <a:schemeClr val="bg1"/>
                    </a:solidFill>
                    <a:ea typeface="Cambria Math" panose="02040503050406030204" pitchFamily="18" charset="0"/>
                  </a:rPr>
                  <a:t>variable</a:t>
                </a:r>
                <a:r>
                  <a:rPr lang="fi-FI" dirty="0">
                    <a:solidFill>
                      <a:schemeClr val="bg1"/>
                    </a:solidFill>
                    <a:ea typeface="Cambria Math" panose="02040503050406030204" pitchFamily="18" charset="0"/>
                  </a:rPr>
                  <a:t> and 19 non-</a:t>
                </a:r>
                <a:r>
                  <a:rPr lang="fi-FI" dirty="0" err="1">
                    <a:solidFill>
                      <a:schemeClr val="bg1"/>
                    </a:solidFill>
                    <a:ea typeface="Cambria Math" panose="02040503050406030204" pitchFamily="18" charset="0"/>
                  </a:rPr>
                  <a:t>variable</a:t>
                </a:r>
                <a:r>
                  <a:rPr lang="fi-FI" dirty="0">
                    <a:solidFill>
                      <a:schemeClr val="bg1"/>
                    </a:solidFill>
                    <a:ea typeface="Cambria Math" panose="02040503050406030204" pitchFamily="18" charset="0"/>
                  </a:rPr>
                  <a:t> </a:t>
                </a:r>
                <a:r>
                  <a:rPr lang="fi-FI" dirty="0" err="1">
                    <a:solidFill>
                      <a:schemeClr val="bg1"/>
                    </a:solidFill>
                    <a:ea typeface="Cambria Math" panose="02040503050406030204" pitchFamily="18" charset="0"/>
                  </a:rPr>
                  <a:t>sources</a:t>
                </a:r>
                <a:endParaRPr lang="fi-FI" dirty="0">
                  <a:solidFill>
                    <a:schemeClr val="bg1"/>
                  </a:solidFill>
                  <a:ea typeface="Cambria Math" panose="02040503050406030204" pitchFamily="18" charset="0"/>
                </a:endParaRPr>
              </a:p>
              <a:p>
                <a:pPr lvl="1"/>
                <a:endParaRPr lang="fi-FI" b="0" dirty="0">
                  <a:solidFill>
                    <a:schemeClr val="bg1"/>
                  </a:solidFill>
                  <a:ea typeface="Cambria Math" panose="02040503050406030204" pitchFamily="18" charset="0"/>
                </a:endParaRPr>
              </a:p>
              <a:p>
                <a:endParaRPr lang="fi-FI" b="0" dirty="0">
                  <a:solidFill>
                    <a:schemeClr val="bg1"/>
                  </a:solidFill>
                  <a:ea typeface="Cambria Math" panose="02040503050406030204" pitchFamily="18" charset="0"/>
                </a:endParaRPr>
              </a:p>
              <a:p>
                <a:pPr lvl="1"/>
                <a:endParaRPr lang="fi-FI" dirty="0">
                  <a:solidFill>
                    <a:schemeClr val="bg1"/>
                  </a:solidFill>
                </a:endParaRPr>
              </a:p>
              <a:p>
                <a:endParaRPr lang="fi-FI" dirty="0">
                  <a:solidFill>
                    <a:schemeClr val="bg1"/>
                  </a:solidFill>
                </a:endParaRPr>
              </a:p>
            </p:txBody>
          </p:sp>
        </mc:Choice>
        <mc:Fallback xmlns="">
          <p:sp>
            <p:nvSpPr>
              <p:cNvPr id="3" name="Sisällön paikkamerkki 2">
                <a:extLst>
                  <a:ext uri="{FF2B5EF4-FFF2-40B4-BE49-F238E27FC236}">
                    <a16:creationId xmlns:a16="http://schemas.microsoft.com/office/drawing/2014/main" id="{40FC0077-25CD-2833-C93E-2F53E97643DE}"/>
                  </a:ext>
                </a:extLst>
              </p:cNvPr>
              <p:cNvSpPr>
                <a:spLocks noGrp="1" noRot="1" noChangeAspect="1" noMove="1" noResize="1" noEditPoints="1" noAdjustHandles="1" noChangeArrowheads="1" noChangeShapeType="1" noTextEdit="1"/>
              </p:cNvSpPr>
              <p:nvPr>
                <p:ph idx="1"/>
              </p:nvPr>
            </p:nvSpPr>
            <p:spPr>
              <a:xfrm>
                <a:off x="5461000" y="1809750"/>
                <a:ext cx="5994400" cy="4351338"/>
              </a:xfrm>
              <a:blipFill>
                <a:blip r:embed="rId6"/>
                <a:stretch>
                  <a:fillRect l="-1831" t="-3221"/>
                </a:stretch>
              </a:blipFill>
            </p:spPr>
            <p:txBody>
              <a:bodyPr/>
              <a:lstStyle/>
              <a:p>
                <a:r>
                  <a:rPr lang="fi-FI">
                    <a:noFill/>
                  </a:rPr>
                  <a:t> </a:t>
                </a:r>
              </a:p>
            </p:txBody>
          </p:sp>
        </mc:Fallback>
      </mc:AlternateContent>
    </p:spTree>
    <p:extLst>
      <p:ext uri="{BB962C8B-B14F-4D97-AF65-F5344CB8AC3E}">
        <p14:creationId xmlns:p14="http://schemas.microsoft.com/office/powerpoint/2010/main" val="2190655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tar sky, star, space, night sky, night - free image from needpix.com">
            <a:extLst>
              <a:ext uri="{FF2B5EF4-FFF2-40B4-BE49-F238E27FC236}">
                <a16:creationId xmlns:a16="http://schemas.microsoft.com/office/drawing/2014/main" id="{92AFA12A-0C12-D511-EB3B-C50DA4419D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uorakulmio 3">
            <a:extLst>
              <a:ext uri="{FF2B5EF4-FFF2-40B4-BE49-F238E27FC236}">
                <a16:creationId xmlns:a16="http://schemas.microsoft.com/office/drawing/2014/main" id="{BEB33E0B-18D4-EF5E-7B6D-7DCF2A66054B}"/>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a:extLst>
              <a:ext uri="{FF2B5EF4-FFF2-40B4-BE49-F238E27FC236}">
                <a16:creationId xmlns:a16="http://schemas.microsoft.com/office/drawing/2014/main" id="{BD928309-6128-5D08-3DB2-5F735612C4E3}"/>
              </a:ext>
            </a:extLst>
          </p:cNvPr>
          <p:cNvSpPr>
            <a:spLocks noGrp="1"/>
          </p:cNvSpPr>
          <p:nvPr>
            <p:ph type="title"/>
          </p:nvPr>
        </p:nvSpPr>
        <p:spPr/>
        <p:txBody>
          <a:bodyPr/>
          <a:lstStyle/>
          <a:p>
            <a:r>
              <a:rPr lang="fi-FI" dirty="0"/>
              <a:t> </a:t>
            </a:r>
            <a:r>
              <a:rPr lang="fi-FI" dirty="0" err="1">
                <a:solidFill>
                  <a:schemeClr val="bg1"/>
                </a:solidFill>
              </a:rPr>
              <a:t>Fractional</a:t>
            </a:r>
            <a:r>
              <a:rPr lang="fi-FI" dirty="0">
                <a:solidFill>
                  <a:schemeClr val="bg1"/>
                </a:solidFill>
              </a:rPr>
              <a:t> </a:t>
            </a:r>
            <a:r>
              <a:rPr lang="fi-FI" dirty="0" err="1">
                <a:solidFill>
                  <a:schemeClr val="bg1"/>
                </a:solidFill>
              </a:rPr>
              <a:t>Variability</a:t>
            </a:r>
            <a:r>
              <a:rPr lang="fi-FI" dirty="0">
                <a:solidFill>
                  <a:schemeClr val="bg1"/>
                </a:solidFill>
              </a:rPr>
              <a:t> and SED </a:t>
            </a:r>
            <a:r>
              <a:rPr lang="fi-FI" dirty="0" err="1">
                <a:solidFill>
                  <a:schemeClr val="bg1"/>
                </a:solidFill>
              </a:rPr>
              <a:t>parameters</a:t>
            </a:r>
            <a:endParaRPr lang="fi-FI" dirty="0">
              <a:solidFill>
                <a:schemeClr val="bg1"/>
              </a:solidFill>
            </a:endParaRPr>
          </a:p>
        </p:txBody>
      </p:sp>
      <p:sp>
        <p:nvSpPr>
          <p:cNvPr id="3" name="Sisällön paikkamerkki 2">
            <a:extLst>
              <a:ext uri="{FF2B5EF4-FFF2-40B4-BE49-F238E27FC236}">
                <a16:creationId xmlns:a16="http://schemas.microsoft.com/office/drawing/2014/main" id="{A4D061AE-E96D-6B1A-5C1C-8D9A069DC886}"/>
              </a:ext>
            </a:extLst>
          </p:cNvPr>
          <p:cNvSpPr>
            <a:spLocks noGrp="1"/>
          </p:cNvSpPr>
          <p:nvPr>
            <p:ph idx="1"/>
          </p:nvPr>
        </p:nvSpPr>
        <p:spPr>
          <a:xfrm>
            <a:off x="838200" y="1825625"/>
            <a:ext cx="4826793" cy="4351338"/>
          </a:xfrm>
        </p:spPr>
        <p:txBody>
          <a:bodyPr>
            <a:normAutofit fontScale="92500"/>
          </a:bodyPr>
          <a:lstStyle/>
          <a:p>
            <a:r>
              <a:rPr lang="fi-FI" dirty="0" err="1">
                <a:solidFill>
                  <a:schemeClr val="bg1"/>
                </a:solidFill>
              </a:rPr>
              <a:t>Motivation</a:t>
            </a:r>
            <a:endParaRPr lang="fi-FI" dirty="0">
              <a:solidFill>
                <a:schemeClr val="bg1"/>
              </a:solidFill>
            </a:endParaRPr>
          </a:p>
          <a:p>
            <a:r>
              <a:rPr lang="fi-FI" dirty="0" err="1">
                <a:solidFill>
                  <a:schemeClr val="bg1"/>
                </a:solidFill>
              </a:rPr>
              <a:t>Fractional</a:t>
            </a:r>
            <a:r>
              <a:rPr lang="fi-FI" dirty="0">
                <a:solidFill>
                  <a:schemeClr val="bg1"/>
                </a:solidFill>
              </a:rPr>
              <a:t> </a:t>
            </a:r>
            <a:r>
              <a:rPr lang="fi-FI" dirty="0" err="1">
                <a:solidFill>
                  <a:schemeClr val="bg1"/>
                </a:solidFill>
              </a:rPr>
              <a:t>variability</a:t>
            </a:r>
            <a:r>
              <a:rPr lang="fi-FI" dirty="0">
                <a:solidFill>
                  <a:schemeClr val="bg1"/>
                </a:solidFill>
              </a:rPr>
              <a:t> in </a:t>
            </a:r>
            <a:r>
              <a:rPr lang="fi-FI" dirty="0" err="1">
                <a:solidFill>
                  <a:schemeClr val="bg1"/>
                </a:solidFill>
              </a:rPr>
              <a:t>optical</a:t>
            </a:r>
            <a:r>
              <a:rPr lang="fi-FI" dirty="0">
                <a:solidFill>
                  <a:schemeClr val="bg1"/>
                </a:solidFill>
              </a:rPr>
              <a:t> and </a:t>
            </a:r>
            <a:r>
              <a:rPr lang="fi-FI" dirty="0" err="1">
                <a:solidFill>
                  <a:schemeClr val="bg1"/>
                </a:solidFill>
              </a:rPr>
              <a:t>high-energy</a:t>
            </a:r>
            <a:r>
              <a:rPr lang="fi-FI" dirty="0">
                <a:solidFill>
                  <a:schemeClr val="bg1"/>
                </a:solidFill>
              </a:rPr>
              <a:t> (Fermi) gamma-</a:t>
            </a:r>
            <a:r>
              <a:rPr lang="fi-FI" dirty="0" err="1">
                <a:solidFill>
                  <a:schemeClr val="bg1"/>
                </a:solidFill>
              </a:rPr>
              <a:t>ray</a:t>
            </a:r>
            <a:r>
              <a:rPr lang="fi-FI" dirty="0">
                <a:solidFill>
                  <a:schemeClr val="bg1"/>
                </a:solidFill>
              </a:rPr>
              <a:t> </a:t>
            </a:r>
            <a:r>
              <a:rPr lang="fi-FI" dirty="0" err="1">
                <a:solidFill>
                  <a:schemeClr val="bg1"/>
                </a:solidFill>
              </a:rPr>
              <a:t>bands</a:t>
            </a:r>
            <a:endParaRPr lang="fi-FI" dirty="0">
              <a:solidFill>
                <a:schemeClr val="bg1"/>
              </a:solidFill>
            </a:endParaRPr>
          </a:p>
          <a:p>
            <a:r>
              <a:rPr lang="fi-FI" dirty="0" err="1">
                <a:solidFill>
                  <a:schemeClr val="bg1"/>
                </a:solidFill>
              </a:rPr>
              <a:t>Synchrotron</a:t>
            </a:r>
            <a:r>
              <a:rPr lang="fi-FI" dirty="0">
                <a:solidFill>
                  <a:schemeClr val="bg1"/>
                </a:solidFill>
              </a:rPr>
              <a:t> </a:t>
            </a:r>
            <a:r>
              <a:rPr lang="fi-FI" dirty="0" err="1">
                <a:solidFill>
                  <a:schemeClr val="bg1"/>
                </a:solidFill>
              </a:rPr>
              <a:t>peak</a:t>
            </a:r>
            <a:r>
              <a:rPr lang="fi-FI" dirty="0">
                <a:solidFill>
                  <a:schemeClr val="bg1"/>
                </a:solidFill>
              </a:rPr>
              <a:t> </a:t>
            </a:r>
            <a:r>
              <a:rPr lang="fi-FI" dirty="0" err="1">
                <a:solidFill>
                  <a:schemeClr val="bg1"/>
                </a:solidFill>
              </a:rPr>
              <a:t>frequency</a:t>
            </a:r>
            <a:r>
              <a:rPr lang="fi-FI" dirty="0">
                <a:solidFill>
                  <a:schemeClr val="bg1"/>
                </a:solidFill>
              </a:rPr>
              <a:t> and </a:t>
            </a:r>
            <a:r>
              <a:rPr lang="fi-FI" dirty="0" err="1">
                <a:solidFill>
                  <a:schemeClr val="bg1"/>
                </a:solidFill>
              </a:rPr>
              <a:t>Compton</a:t>
            </a:r>
            <a:r>
              <a:rPr lang="fi-FI" dirty="0">
                <a:solidFill>
                  <a:schemeClr val="bg1"/>
                </a:solidFill>
              </a:rPr>
              <a:t> </a:t>
            </a:r>
            <a:r>
              <a:rPr lang="fi-FI" dirty="0" err="1">
                <a:solidFill>
                  <a:schemeClr val="bg1"/>
                </a:solidFill>
              </a:rPr>
              <a:t>peak</a:t>
            </a:r>
            <a:r>
              <a:rPr lang="fi-FI" dirty="0">
                <a:solidFill>
                  <a:schemeClr val="bg1"/>
                </a:solidFill>
              </a:rPr>
              <a:t> </a:t>
            </a:r>
            <a:r>
              <a:rPr lang="fi-FI" dirty="0" err="1">
                <a:solidFill>
                  <a:schemeClr val="bg1"/>
                </a:solidFill>
              </a:rPr>
              <a:t>frequency</a:t>
            </a:r>
            <a:endParaRPr lang="fi-FI" dirty="0">
              <a:solidFill>
                <a:schemeClr val="bg1"/>
              </a:solidFill>
            </a:endParaRPr>
          </a:p>
          <a:p>
            <a:r>
              <a:rPr lang="fi-FI" dirty="0" err="1">
                <a:solidFill>
                  <a:schemeClr val="bg1"/>
                </a:solidFill>
              </a:rPr>
              <a:t>Kolmogrov-Smirnov</a:t>
            </a:r>
            <a:r>
              <a:rPr lang="fi-FI" dirty="0">
                <a:solidFill>
                  <a:schemeClr val="bg1"/>
                </a:solidFill>
              </a:rPr>
              <a:t> (KS) and Anderson-Darling (AD) </a:t>
            </a:r>
            <a:r>
              <a:rPr lang="fi-FI" dirty="0" err="1">
                <a:solidFill>
                  <a:schemeClr val="bg1"/>
                </a:solidFill>
              </a:rPr>
              <a:t>tests</a:t>
            </a:r>
            <a:endParaRPr lang="fi-FI" dirty="0">
              <a:solidFill>
                <a:schemeClr val="bg1"/>
              </a:solidFill>
            </a:endParaRPr>
          </a:p>
          <a:p>
            <a:pPr lvl="1"/>
            <a:r>
              <a:rPr lang="fi-FI" dirty="0" err="1">
                <a:solidFill>
                  <a:schemeClr val="bg1"/>
                </a:solidFill>
              </a:rPr>
              <a:t>Lowest</a:t>
            </a:r>
            <a:r>
              <a:rPr lang="fi-FI" dirty="0">
                <a:solidFill>
                  <a:schemeClr val="bg1"/>
                </a:solidFill>
              </a:rPr>
              <a:t> p-</a:t>
            </a:r>
            <a:r>
              <a:rPr lang="fi-FI" dirty="0" err="1">
                <a:solidFill>
                  <a:schemeClr val="bg1"/>
                </a:solidFill>
              </a:rPr>
              <a:t>values</a:t>
            </a:r>
            <a:r>
              <a:rPr lang="fi-FI" dirty="0">
                <a:solidFill>
                  <a:schemeClr val="bg1"/>
                </a:solidFill>
              </a:rPr>
              <a:t> </a:t>
            </a:r>
            <a:r>
              <a:rPr lang="fi-FI" dirty="0" err="1">
                <a:solidFill>
                  <a:schemeClr val="bg1"/>
                </a:solidFill>
              </a:rPr>
              <a:t>from</a:t>
            </a:r>
            <a:r>
              <a:rPr lang="fi-FI" dirty="0">
                <a:solidFill>
                  <a:schemeClr val="bg1"/>
                </a:solidFill>
              </a:rPr>
              <a:t> </a:t>
            </a:r>
            <a:r>
              <a:rPr lang="fi-FI" dirty="0" err="1">
                <a:solidFill>
                  <a:schemeClr val="bg1"/>
                </a:solidFill>
              </a:rPr>
              <a:t>optical</a:t>
            </a:r>
            <a:r>
              <a:rPr lang="fi-FI" dirty="0">
                <a:solidFill>
                  <a:schemeClr val="bg1"/>
                </a:solidFill>
              </a:rPr>
              <a:t> </a:t>
            </a:r>
            <a:r>
              <a:rPr lang="fi-FI" dirty="0" err="1">
                <a:solidFill>
                  <a:schemeClr val="bg1"/>
                </a:solidFill>
              </a:rPr>
              <a:t>fractional</a:t>
            </a:r>
            <a:r>
              <a:rPr lang="fi-FI" dirty="0">
                <a:solidFill>
                  <a:schemeClr val="bg1"/>
                </a:solidFill>
              </a:rPr>
              <a:t> </a:t>
            </a:r>
            <a:r>
              <a:rPr lang="fi-FI" dirty="0" err="1">
                <a:solidFill>
                  <a:schemeClr val="bg1"/>
                </a:solidFill>
              </a:rPr>
              <a:t>variability</a:t>
            </a:r>
            <a:r>
              <a:rPr lang="fi-FI" dirty="0">
                <a:solidFill>
                  <a:schemeClr val="bg1"/>
                </a:solidFill>
              </a:rPr>
              <a:t> and </a:t>
            </a:r>
            <a:r>
              <a:rPr lang="fi-FI" dirty="0" err="1">
                <a:solidFill>
                  <a:schemeClr val="bg1"/>
                </a:solidFill>
              </a:rPr>
              <a:t>synchrotron</a:t>
            </a:r>
            <a:r>
              <a:rPr lang="fi-FI" dirty="0">
                <a:solidFill>
                  <a:schemeClr val="bg1"/>
                </a:solidFill>
              </a:rPr>
              <a:t> </a:t>
            </a:r>
            <a:r>
              <a:rPr lang="fi-FI" dirty="0" err="1">
                <a:solidFill>
                  <a:schemeClr val="bg1"/>
                </a:solidFill>
              </a:rPr>
              <a:t>peak</a:t>
            </a:r>
            <a:r>
              <a:rPr lang="fi-FI" dirty="0">
                <a:solidFill>
                  <a:schemeClr val="bg1"/>
                </a:solidFill>
              </a:rPr>
              <a:t> </a:t>
            </a:r>
            <a:r>
              <a:rPr lang="fi-FI" dirty="0" err="1">
                <a:solidFill>
                  <a:schemeClr val="bg1"/>
                </a:solidFill>
              </a:rPr>
              <a:t>frequency</a:t>
            </a:r>
            <a:endParaRPr lang="fi-FI" dirty="0">
              <a:solidFill>
                <a:schemeClr val="bg1"/>
              </a:solidFill>
            </a:endParaRPr>
          </a:p>
        </p:txBody>
      </p:sp>
      <p:pic>
        <p:nvPicPr>
          <p:cNvPr id="15" name="Kuva 14">
            <a:extLst>
              <a:ext uri="{FF2B5EF4-FFF2-40B4-BE49-F238E27FC236}">
                <a16:creationId xmlns:a16="http://schemas.microsoft.com/office/drawing/2014/main" id="{13ED6685-94D6-9BD7-8B83-6A3FAA9D087E}"/>
              </a:ext>
            </a:extLst>
          </p:cNvPr>
          <p:cNvPicPr>
            <a:picLocks noChangeAspect="1"/>
          </p:cNvPicPr>
          <p:nvPr/>
        </p:nvPicPr>
        <p:blipFill>
          <a:blip r:embed="rId4"/>
          <a:stretch>
            <a:fillRect/>
          </a:stretch>
        </p:blipFill>
        <p:spPr>
          <a:xfrm>
            <a:off x="5664993" y="1953464"/>
            <a:ext cx="6143490" cy="4095660"/>
          </a:xfrm>
          <a:prstGeom prst="rect">
            <a:avLst/>
          </a:prstGeom>
        </p:spPr>
      </p:pic>
    </p:spTree>
    <p:extLst>
      <p:ext uri="{BB962C8B-B14F-4D97-AF65-F5344CB8AC3E}">
        <p14:creationId xmlns:p14="http://schemas.microsoft.com/office/powerpoint/2010/main" val="3979996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Star sky, star, space, night sky, night - free image from needpix.com">
            <a:extLst>
              <a:ext uri="{FF2B5EF4-FFF2-40B4-BE49-F238E27FC236}">
                <a16:creationId xmlns:a16="http://schemas.microsoft.com/office/drawing/2014/main" id="{FABB2DC5-F98A-7CCF-E595-9D1DE4E706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Suorakulmio 6">
            <a:extLst>
              <a:ext uri="{FF2B5EF4-FFF2-40B4-BE49-F238E27FC236}">
                <a16:creationId xmlns:a16="http://schemas.microsoft.com/office/drawing/2014/main" id="{F92C776A-CD87-D631-36B7-476D1E3AC9B1}"/>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Sisällön paikkamerkki 2">
            <a:extLst>
              <a:ext uri="{FF2B5EF4-FFF2-40B4-BE49-F238E27FC236}">
                <a16:creationId xmlns:a16="http://schemas.microsoft.com/office/drawing/2014/main" id="{268811EA-9087-2092-FBAF-0CFBB60105CF}"/>
              </a:ext>
            </a:extLst>
          </p:cNvPr>
          <p:cNvSpPr>
            <a:spLocks noGrp="1"/>
          </p:cNvSpPr>
          <p:nvPr>
            <p:ph sz="half" idx="1"/>
          </p:nvPr>
        </p:nvSpPr>
        <p:spPr>
          <a:xfrm>
            <a:off x="556898" y="906802"/>
            <a:ext cx="5181600" cy="4351338"/>
          </a:xfrm>
        </p:spPr>
        <p:txBody>
          <a:bodyPr/>
          <a:lstStyle/>
          <a:p>
            <a:r>
              <a:rPr lang="fi-FI" dirty="0">
                <a:solidFill>
                  <a:schemeClr val="bg1"/>
                </a:solidFill>
              </a:rPr>
              <a:t>Optical </a:t>
            </a:r>
            <a:r>
              <a:rPr lang="fi-FI" dirty="0" err="1">
                <a:solidFill>
                  <a:schemeClr val="bg1"/>
                </a:solidFill>
              </a:rPr>
              <a:t>fractional</a:t>
            </a:r>
            <a:r>
              <a:rPr lang="fi-FI" dirty="0">
                <a:solidFill>
                  <a:schemeClr val="bg1"/>
                </a:solidFill>
              </a:rPr>
              <a:t> </a:t>
            </a:r>
            <a:r>
              <a:rPr lang="fi-FI" dirty="0" err="1">
                <a:solidFill>
                  <a:schemeClr val="bg1"/>
                </a:solidFill>
              </a:rPr>
              <a:t>variability</a:t>
            </a:r>
            <a:r>
              <a:rPr lang="fi-FI" dirty="0">
                <a:solidFill>
                  <a:schemeClr val="bg1"/>
                </a:solidFill>
              </a:rPr>
              <a:t>:</a:t>
            </a:r>
          </a:p>
          <a:p>
            <a:pPr lvl="1"/>
            <a:r>
              <a:rPr lang="fi-FI" dirty="0">
                <a:solidFill>
                  <a:schemeClr val="bg1"/>
                </a:solidFill>
              </a:rPr>
              <a:t>KS </a:t>
            </a:r>
            <a:r>
              <a:rPr lang="fi-FI" dirty="0" err="1">
                <a:solidFill>
                  <a:schemeClr val="bg1"/>
                </a:solidFill>
              </a:rPr>
              <a:t>test</a:t>
            </a:r>
            <a:r>
              <a:rPr lang="fi-FI" dirty="0">
                <a:solidFill>
                  <a:schemeClr val="bg1"/>
                </a:solidFill>
              </a:rPr>
              <a:t>: p-</a:t>
            </a:r>
            <a:r>
              <a:rPr lang="fi-FI" dirty="0" err="1">
                <a:solidFill>
                  <a:schemeClr val="bg1"/>
                </a:solidFill>
              </a:rPr>
              <a:t>value</a:t>
            </a:r>
            <a:r>
              <a:rPr lang="fi-FI" dirty="0">
                <a:solidFill>
                  <a:schemeClr val="bg1"/>
                </a:solidFill>
              </a:rPr>
              <a:t> = 0.0043</a:t>
            </a:r>
          </a:p>
          <a:p>
            <a:pPr lvl="1"/>
            <a:r>
              <a:rPr lang="fi-FI" dirty="0">
                <a:solidFill>
                  <a:schemeClr val="bg1"/>
                </a:solidFill>
              </a:rPr>
              <a:t>AD </a:t>
            </a:r>
            <a:r>
              <a:rPr lang="fi-FI" dirty="0" err="1">
                <a:solidFill>
                  <a:schemeClr val="bg1"/>
                </a:solidFill>
              </a:rPr>
              <a:t>test</a:t>
            </a:r>
            <a:r>
              <a:rPr lang="fi-FI" dirty="0">
                <a:solidFill>
                  <a:schemeClr val="bg1"/>
                </a:solidFill>
              </a:rPr>
              <a:t>: p-</a:t>
            </a:r>
            <a:r>
              <a:rPr lang="fi-FI" dirty="0" err="1">
                <a:solidFill>
                  <a:schemeClr val="bg1"/>
                </a:solidFill>
              </a:rPr>
              <a:t>value</a:t>
            </a:r>
            <a:r>
              <a:rPr lang="fi-FI" dirty="0">
                <a:solidFill>
                  <a:schemeClr val="bg1"/>
                </a:solidFill>
              </a:rPr>
              <a:t> = 0.0023</a:t>
            </a:r>
          </a:p>
          <a:p>
            <a:endParaRPr lang="fi-FI" dirty="0"/>
          </a:p>
        </p:txBody>
      </p:sp>
      <p:sp>
        <p:nvSpPr>
          <p:cNvPr id="4" name="Sisällön paikkamerkki 3">
            <a:extLst>
              <a:ext uri="{FF2B5EF4-FFF2-40B4-BE49-F238E27FC236}">
                <a16:creationId xmlns:a16="http://schemas.microsoft.com/office/drawing/2014/main" id="{AE450CFB-B698-12C5-0BED-52BCA7F8727F}"/>
              </a:ext>
            </a:extLst>
          </p:cNvPr>
          <p:cNvSpPr>
            <a:spLocks noGrp="1"/>
          </p:cNvSpPr>
          <p:nvPr>
            <p:ph sz="half" idx="2"/>
          </p:nvPr>
        </p:nvSpPr>
        <p:spPr>
          <a:xfrm>
            <a:off x="6453502" y="906802"/>
            <a:ext cx="5181600" cy="4351338"/>
          </a:xfrm>
        </p:spPr>
        <p:txBody>
          <a:bodyPr/>
          <a:lstStyle/>
          <a:p>
            <a:r>
              <a:rPr lang="fi-FI" dirty="0" err="1">
                <a:solidFill>
                  <a:schemeClr val="bg1"/>
                </a:solidFill>
              </a:rPr>
              <a:t>Synchrotron</a:t>
            </a:r>
            <a:r>
              <a:rPr lang="fi-FI" dirty="0">
                <a:solidFill>
                  <a:schemeClr val="bg1"/>
                </a:solidFill>
              </a:rPr>
              <a:t> </a:t>
            </a:r>
            <a:r>
              <a:rPr lang="fi-FI" dirty="0" err="1">
                <a:solidFill>
                  <a:schemeClr val="bg1"/>
                </a:solidFill>
              </a:rPr>
              <a:t>peak</a:t>
            </a:r>
            <a:r>
              <a:rPr lang="fi-FI" dirty="0">
                <a:solidFill>
                  <a:schemeClr val="bg1"/>
                </a:solidFill>
              </a:rPr>
              <a:t> </a:t>
            </a:r>
            <a:r>
              <a:rPr lang="fi-FI" dirty="0" err="1">
                <a:solidFill>
                  <a:schemeClr val="bg1"/>
                </a:solidFill>
              </a:rPr>
              <a:t>frequency</a:t>
            </a:r>
            <a:r>
              <a:rPr lang="fi-FI" dirty="0">
                <a:solidFill>
                  <a:schemeClr val="bg1"/>
                </a:solidFill>
              </a:rPr>
              <a:t>:</a:t>
            </a:r>
          </a:p>
          <a:p>
            <a:pPr lvl="1"/>
            <a:r>
              <a:rPr lang="fi-FI" dirty="0">
                <a:solidFill>
                  <a:schemeClr val="bg1"/>
                </a:solidFill>
              </a:rPr>
              <a:t>KS </a:t>
            </a:r>
            <a:r>
              <a:rPr lang="fi-FI" dirty="0" err="1">
                <a:solidFill>
                  <a:schemeClr val="bg1"/>
                </a:solidFill>
              </a:rPr>
              <a:t>test</a:t>
            </a:r>
            <a:r>
              <a:rPr lang="fi-FI" dirty="0">
                <a:solidFill>
                  <a:schemeClr val="bg1"/>
                </a:solidFill>
              </a:rPr>
              <a:t>: p-</a:t>
            </a:r>
            <a:r>
              <a:rPr lang="fi-FI" dirty="0" err="1">
                <a:solidFill>
                  <a:schemeClr val="bg1"/>
                </a:solidFill>
              </a:rPr>
              <a:t>value</a:t>
            </a:r>
            <a:r>
              <a:rPr lang="fi-FI" dirty="0">
                <a:solidFill>
                  <a:schemeClr val="bg1"/>
                </a:solidFill>
              </a:rPr>
              <a:t> &lt; 0.001</a:t>
            </a:r>
          </a:p>
          <a:p>
            <a:pPr lvl="1"/>
            <a:r>
              <a:rPr lang="fi-FI" dirty="0">
                <a:solidFill>
                  <a:schemeClr val="bg1"/>
                </a:solidFill>
              </a:rPr>
              <a:t>AD </a:t>
            </a:r>
            <a:r>
              <a:rPr lang="fi-FI" dirty="0" err="1">
                <a:solidFill>
                  <a:schemeClr val="bg1"/>
                </a:solidFill>
              </a:rPr>
              <a:t>test</a:t>
            </a:r>
            <a:r>
              <a:rPr lang="fi-FI" dirty="0">
                <a:solidFill>
                  <a:schemeClr val="bg1"/>
                </a:solidFill>
              </a:rPr>
              <a:t>: p-</a:t>
            </a:r>
            <a:r>
              <a:rPr lang="fi-FI" dirty="0" err="1">
                <a:solidFill>
                  <a:schemeClr val="bg1"/>
                </a:solidFill>
              </a:rPr>
              <a:t>value</a:t>
            </a:r>
            <a:r>
              <a:rPr lang="fi-FI" dirty="0">
                <a:solidFill>
                  <a:schemeClr val="bg1"/>
                </a:solidFill>
              </a:rPr>
              <a:t> &lt; 0.001 </a:t>
            </a:r>
          </a:p>
          <a:p>
            <a:pPr marL="457200" lvl="1" indent="0">
              <a:buNone/>
            </a:pPr>
            <a:endParaRPr lang="fi-FI" dirty="0"/>
          </a:p>
        </p:txBody>
      </p:sp>
      <p:pic>
        <p:nvPicPr>
          <p:cNvPr id="10" name="Kuva 9">
            <a:extLst>
              <a:ext uri="{FF2B5EF4-FFF2-40B4-BE49-F238E27FC236}">
                <a16:creationId xmlns:a16="http://schemas.microsoft.com/office/drawing/2014/main" id="{DFF08B39-60BC-6341-22D4-3BECBAEFC850}"/>
              </a:ext>
            </a:extLst>
          </p:cNvPr>
          <p:cNvPicPr>
            <a:picLocks noChangeAspect="1"/>
          </p:cNvPicPr>
          <p:nvPr/>
        </p:nvPicPr>
        <p:blipFill>
          <a:blip r:embed="rId4"/>
          <a:stretch>
            <a:fillRect/>
          </a:stretch>
        </p:blipFill>
        <p:spPr>
          <a:xfrm>
            <a:off x="416564" y="2559957"/>
            <a:ext cx="5462266" cy="3901619"/>
          </a:xfrm>
          <a:prstGeom prst="rect">
            <a:avLst/>
          </a:prstGeom>
        </p:spPr>
      </p:pic>
      <p:pic>
        <p:nvPicPr>
          <p:cNvPr id="12" name="Kuva 11">
            <a:extLst>
              <a:ext uri="{FF2B5EF4-FFF2-40B4-BE49-F238E27FC236}">
                <a16:creationId xmlns:a16="http://schemas.microsoft.com/office/drawing/2014/main" id="{B4F24CF3-B460-EC9E-EDA7-75764D72C507}"/>
              </a:ext>
            </a:extLst>
          </p:cNvPr>
          <p:cNvPicPr>
            <a:picLocks noChangeAspect="1"/>
          </p:cNvPicPr>
          <p:nvPr/>
        </p:nvPicPr>
        <p:blipFill>
          <a:blip r:embed="rId5"/>
          <a:stretch>
            <a:fillRect/>
          </a:stretch>
        </p:blipFill>
        <p:spPr>
          <a:xfrm>
            <a:off x="6313172" y="2559956"/>
            <a:ext cx="5462266" cy="3901619"/>
          </a:xfrm>
          <a:prstGeom prst="rect">
            <a:avLst/>
          </a:prstGeom>
        </p:spPr>
      </p:pic>
    </p:spTree>
    <p:extLst>
      <p:ext uri="{BB962C8B-B14F-4D97-AF65-F5344CB8AC3E}">
        <p14:creationId xmlns:p14="http://schemas.microsoft.com/office/powerpoint/2010/main" val="2034418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tar sky, star, space, night sky, night - free image from needpix.com">
            <a:extLst>
              <a:ext uri="{FF2B5EF4-FFF2-40B4-BE49-F238E27FC236}">
                <a16:creationId xmlns:a16="http://schemas.microsoft.com/office/drawing/2014/main" id="{D80B65B4-2D46-F58A-9579-21EEA780B4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uorakulmio 3">
            <a:extLst>
              <a:ext uri="{FF2B5EF4-FFF2-40B4-BE49-F238E27FC236}">
                <a16:creationId xmlns:a16="http://schemas.microsoft.com/office/drawing/2014/main" id="{F097D3D6-9223-FC8D-FF9A-7497DD7F1C7A}"/>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a:extLst>
              <a:ext uri="{FF2B5EF4-FFF2-40B4-BE49-F238E27FC236}">
                <a16:creationId xmlns:a16="http://schemas.microsoft.com/office/drawing/2014/main" id="{8E7451A1-62E1-5CC8-DB20-46E574907B1A}"/>
              </a:ext>
            </a:extLst>
          </p:cNvPr>
          <p:cNvSpPr>
            <a:spLocks noGrp="1"/>
          </p:cNvSpPr>
          <p:nvPr>
            <p:ph type="title"/>
          </p:nvPr>
        </p:nvSpPr>
        <p:spPr/>
        <p:txBody>
          <a:bodyPr/>
          <a:lstStyle/>
          <a:p>
            <a:r>
              <a:rPr lang="fi-FI" dirty="0" err="1">
                <a:solidFill>
                  <a:schemeClr val="bg1"/>
                </a:solidFill>
              </a:rPr>
              <a:t>Conclusions</a:t>
            </a:r>
            <a:r>
              <a:rPr lang="fi-FI" dirty="0">
                <a:solidFill>
                  <a:schemeClr val="bg1"/>
                </a:solidFill>
              </a:rPr>
              <a:t> and Outlook </a:t>
            </a:r>
          </a:p>
        </p:txBody>
      </p:sp>
      <p:sp>
        <p:nvSpPr>
          <p:cNvPr id="12" name="Tekstiruutu 11">
            <a:extLst>
              <a:ext uri="{FF2B5EF4-FFF2-40B4-BE49-F238E27FC236}">
                <a16:creationId xmlns:a16="http://schemas.microsoft.com/office/drawing/2014/main" id="{3BF2478C-7EDD-CD79-75F5-B72CD5192A05}"/>
              </a:ext>
            </a:extLst>
          </p:cNvPr>
          <p:cNvSpPr txBox="1"/>
          <p:nvPr/>
        </p:nvSpPr>
        <p:spPr>
          <a:xfrm>
            <a:off x="4840185" y="1690688"/>
            <a:ext cx="6339437" cy="1446550"/>
          </a:xfrm>
          <a:prstGeom prst="rect">
            <a:avLst/>
          </a:prstGeom>
          <a:noFill/>
        </p:spPr>
        <p:txBody>
          <a:bodyPr wrap="square" rtlCol="0">
            <a:spAutoFit/>
          </a:bodyPr>
          <a:lstStyle/>
          <a:p>
            <a:pPr marL="285750" indent="-285750">
              <a:buFont typeface="Arial" panose="020B0604020202020204" pitchFamily="34" charset="0"/>
              <a:buChar char="•"/>
            </a:pPr>
            <a:r>
              <a:rPr lang="fi-FI" sz="2200" dirty="0" err="1">
                <a:solidFill>
                  <a:schemeClr val="bg1"/>
                </a:solidFill>
              </a:rPr>
              <a:t>Observational</a:t>
            </a:r>
            <a:r>
              <a:rPr lang="fi-FI" sz="2200" dirty="0">
                <a:solidFill>
                  <a:schemeClr val="bg1"/>
                </a:solidFill>
              </a:rPr>
              <a:t> </a:t>
            </a:r>
            <a:r>
              <a:rPr lang="fi-FI" sz="2200" dirty="0" err="1">
                <a:solidFill>
                  <a:schemeClr val="bg1"/>
                </a:solidFill>
              </a:rPr>
              <a:t>biases</a:t>
            </a:r>
            <a:r>
              <a:rPr lang="fi-FI" sz="2200" dirty="0">
                <a:solidFill>
                  <a:schemeClr val="bg1"/>
                </a:solidFill>
              </a:rPr>
              <a:t> in </a:t>
            </a:r>
            <a:r>
              <a:rPr lang="fi-FI" sz="2200" dirty="0" err="1">
                <a:solidFill>
                  <a:schemeClr val="bg1"/>
                </a:solidFill>
              </a:rPr>
              <a:t>the</a:t>
            </a:r>
            <a:r>
              <a:rPr lang="fi-FI" sz="2200" dirty="0">
                <a:solidFill>
                  <a:schemeClr val="bg1"/>
                </a:solidFill>
              </a:rPr>
              <a:t> </a:t>
            </a:r>
            <a:r>
              <a:rPr lang="fi-FI" sz="2200" dirty="0" err="1">
                <a:solidFill>
                  <a:schemeClr val="bg1"/>
                </a:solidFill>
              </a:rPr>
              <a:t>samples</a:t>
            </a:r>
            <a:r>
              <a:rPr lang="fi-FI" sz="2200" dirty="0">
                <a:solidFill>
                  <a:schemeClr val="bg1"/>
                </a:solidFill>
              </a:rPr>
              <a:t>: </a:t>
            </a:r>
            <a:r>
              <a:rPr lang="fi-FI" sz="2200" dirty="0" err="1">
                <a:solidFill>
                  <a:schemeClr val="bg1"/>
                </a:solidFill>
              </a:rPr>
              <a:t>accurate</a:t>
            </a:r>
            <a:r>
              <a:rPr lang="fi-FI" sz="2200" dirty="0">
                <a:solidFill>
                  <a:schemeClr val="bg1"/>
                </a:solidFill>
              </a:rPr>
              <a:t> </a:t>
            </a:r>
            <a:r>
              <a:rPr lang="fi-FI" sz="2200" dirty="0" err="1">
                <a:solidFill>
                  <a:schemeClr val="bg1"/>
                </a:solidFill>
              </a:rPr>
              <a:t>quantification</a:t>
            </a:r>
            <a:r>
              <a:rPr lang="fi-FI" sz="2200" dirty="0">
                <a:solidFill>
                  <a:schemeClr val="bg1"/>
                </a:solidFill>
              </a:rPr>
              <a:t> </a:t>
            </a:r>
            <a:r>
              <a:rPr lang="fi-FI" sz="2200" dirty="0" err="1">
                <a:solidFill>
                  <a:schemeClr val="bg1"/>
                </a:solidFill>
              </a:rPr>
              <a:t>important</a:t>
            </a:r>
            <a:endParaRPr lang="fi-FI" sz="2200" dirty="0">
              <a:solidFill>
                <a:schemeClr val="bg1"/>
              </a:solidFill>
            </a:endParaRPr>
          </a:p>
          <a:p>
            <a:pPr marL="285750" indent="-285750">
              <a:buFont typeface="Arial" panose="020B0604020202020204" pitchFamily="34" charset="0"/>
              <a:buChar char="•"/>
            </a:pPr>
            <a:r>
              <a:rPr lang="en-US" sz="2200" dirty="0">
                <a:solidFill>
                  <a:schemeClr val="bg1"/>
                </a:solidFill>
              </a:rPr>
              <a:t>Variable population is more variable in optical and have lower synchrotron peak frequency</a:t>
            </a:r>
          </a:p>
        </p:txBody>
      </p:sp>
      <p:sp>
        <p:nvSpPr>
          <p:cNvPr id="13" name="Tekstiruutu 12">
            <a:extLst>
              <a:ext uri="{FF2B5EF4-FFF2-40B4-BE49-F238E27FC236}">
                <a16:creationId xmlns:a16="http://schemas.microsoft.com/office/drawing/2014/main" id="{F143C779-52AC-42BD-8D11-59B805C0E2FA}"/>
              </a:ext>
            </a:extLst>
          </p:cNvPr>
          <p:cNvSpPr txBox="1"/>
          <p:nvPr/>
        </p:nvSpPr>
        <p:spPr>
          <a:xfrm>
            <a:off x="838200" y="1690688"/>
            <a:ext cx="4001985" cy="4493538"/>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chemeClr val="bg1"/>
                </a:solidFill>
              </a:rPr>
              <a:t>Variable and non-variable populations: what is driving the difference?</a:t>
            </a:r>
          </a:p>
          <a:p>
            <a:pPr marL="285750" indent="-285750">
              <a:buFont typeface="Arial" panose="020B0604020202020204" pitchFamily="34" charset="0"/>
              <a:buChar char="•"/>
            </a:pPr>
            <a:r>
              <a:rPr lang="en-US" sz="2200" dirty="0">
                <a:solidFill>
                  <a:schemeClr val="bg1"/>
                </a:solidFill>
              </a:rPr>
              <a:t>VHE variability connected to broader jet activity</a:t>
            </a:r>
          </a:p>
          <a:p>
            <a:pPr marL="285750" indent="-285750">
              <a:buFont typeface="Arial" panose="020B0604020202020204" pitchFamily="34" charset="0"/>
              <a:buChar char="•"/>
            </a:pPr>
            <a:r>
              <a:rPr lang="fi-FI" sz="2200" dirty="0" err="1">
                <a:solidFill>
                  <a:schemeClr val="bg1"/>
                </a:solidFill>
              </a:rPr>
              <a:t>Future</a:t>
            </a:r>
            <a:r>
              <a:rPr lang="fi-FI" sz="2200" dirty="0">
                <a:solidFill>
                  <a:schemeClr val="bg1"/>
                </a:solidFill>
              </a:rPr>
              <a:t> </a:t>
            </a:r>
            <a:r>
              <a:rPr lang="fi-FI" sz="2200" dirty="0" err="1">
                <a:solidFill>
                  <a:schemeClr val="bg1"/>
                </a:solidFill>
              </a:rPr>
              <a:t>work</a:t>
            </a:r>
            <a:r>
              <a:rPr lang="fi-FI" sz="2200" dirty="0">
                <a:solidFill>
                  <a:schemeClr val="bg1"/>
                </a:solidFill>
              </a:rPr>
              <a:t> </a:t>
            </a:r>
            <a:r>
              <a:rPr lang="fi-FI" sz="2200" dirty="0" err="1">
                <a:solidFill>
                  <a:schemeClr val="bg1"/>
                </a:solidFill>
              </a:rPr>
              <a:t>will</a:t>
            </a:r>
            <a:r>
              <a:rPr lang="fi-FI" sz="2200" dirty="0">
                <a:solidFill>
                  <a:schemeClr val="bg1"/>
                </a:solidFill>
              </a:rPr>
              <a:t> </a:t>
            </a:r>
            <a:r>
              <a:rPr lang="fi-FI" sz="2200" dirty="0" err="1">
                <a:solidFill>
                  <a:schemeClr val="bg1"/>
                </a:solidFill>
              </a:rPr>
              <a:t>focus</a:t>
            </a:r>
            <a:r>
              <a:rPr lang="fi-FI" sz="2200" dirty="0">
                <a:solidFill>
                  <a:schemeClr val="bg1"/>
                </a:solidFill>
              </a:rPr>
              <a:t> on </a:t>
            </a:r>
            <a:r>
              <a:rPr lang="fi-FI" sz="2200" dirty="0" err="1">
                <a:solidFill>
                  <a:schemeClr val="bg1"/>
                </a:solidFill>
              </a:rPr>
              <a:t>quantifying</a:t>
            </a:r>
            <a:r>
              <a:rPr lang="fi-FI" sz="2200" dirty="0">
                <a:solidFill>
                  <a:schemeClr val="bg1"/>
                </a:solidFill>
              </a:rPr>
              <a:t> </a:t>
            </a:r>
            <a:r>
              <a:rPr lang="fi-FI" sz="2200" dirty="0" err="1">
                <a:solidFill>
                  <a:schemeClr val="bg1"/>
                </a:solidFill>
              </a:rPr>
              <a:t>the</a:t>
            </a:r>
            <a:r>
              <a:rPr lang="fi-FI" sz="2200" dirty="0">
                <a:solidFill>
                  <a:schemeClr val="bg1"/>
                </a:solidFill>
              </a:rPr>
              <a:t> </a:t>
            </a:r>
            <a:r>
              <a:rPr lang="fi-FI" sz="2200" dirty="0" err="1">
                <a:solidFill>
                  <a:schemeClr val="bg1"/>
                </a:solidFill>
              </a:rPr>
              <a:t>observational</a:t>
            </a:r>
            <a:r>
              <a:rPr lang="fi-FI" sz="2200" dirty="0">
                <a:solidFill>
                  <a:schemeClr val="bg1"/>
                </a:solidFill>
              </a:rPr>
              <a:t> </a:t>
            </a:r>
            <a:r>
              <a:rPr lang="fi-FI" sz="2200" dirty="0" err="1">
                <a:solidFill>
                  <a:schemeClr val="bg1"/>
                </a:solidFill>
              </a:rPr>
              <a:t>biases</a:t>
            </a:r>
            <a:r>
              <a:rPr lang="fi-FI" sz="2200" dirty="0">
                <a:solidFill>
                  <a:schemeClr val="bg1"/>
                </a:solidFill>
              </a:rPr>
              <a:t> in </a:t>
            </a:r>
            <a:r>
              <a:rPr lang="fi-FI" sz="2200" dirty="0" err="1">
                <a:solidFill>
                  <a:schemeClr val="bg1"/>
                </a:solidFill>
              </a:rPr>
              <a:t>other</a:t>
            </a:r>
            <a:r>
              <a:rPr lang="fi-FI" sz="2200" dirty="0">
                <a:solidFill>
                  <a:schemeClr val="bg1"/>
                </a:solidFill>
              </a:rPr>
              <a:t> </a:t>
            </a:r>
            <a:r>
              <a:rPr lang="fi-FI" sz="2200" dirty="0" err="1">
                <a:solidFill>
                  <a:schemeClr val="bg1"/>
                </a:solidFill>
              </a:rPr>
              <a:t>bands</a:t>
            </a:r>
            <a:r>
              <a:rPr lang="fi-FI" sz="2200" dirty="0">
                <a:solidFill>
                  <a:schemeClr val="bg1"/>
                </a:solidFill>
              </a:rPr>
              <a:t> and </a:t>
            </a:r>
            <a:r>
              <a:rPr lang="fi-FI" sz="2200" dirty="0" err="1">
                <a:solidFill>
                  <a:schemeClr val="bg1"/>
                </a:solidFill>
              </a:rPr>
              <a:t>continuing</a:t>
            </a:r>
            <a:r>
              <a:rPr lang="fi-FI" sz="2200" dirty="0">
                <a:solidFill>
                  <a:schemeClr val="bg1"/>
                </a:solidFill>
              </a:rPr>
              <a:t> </a:t>
            </a:r>
            <a:r>
              <a:rPr lang="fi-FI" sz="2200" dirty="0" err="1">
                <a:solidFill>
                  <a:schemeClr val="bg1"/>
                </a:solidFill>
              </a:rPr>
              <a:t>multiwavelength</a:t>
            </a:r>
            <a:r>
              <a:rPr lang="fi-FI" sz="2200" dirty="0">
                <a:solidFill>
                  <a:schemeClr val="bg1"/>
                </a:solidFill>
              </a:rPr>
              <a:t> </a:t>
            </a:r>
            <a:r>
              <a:rPr lang="fi-FI" sz="2200" dirty="0" err="1">
                <a:solidFill>
                  <a:schemeClr val="bg1"/>
                </a:solidFill>
              </a:rPr>
              <a:t>studies</a:t>
            </a:r>
            <a:endParaRPr lang="fi-FI" sz="2200" dirty="0">
              <a:solidFill>
                <a:schemeClr val="bg1"/>
              </a:solidFill>
            </a:endParaRPr>
          </a:p>
          <a:p>
            <a:pPr marL="742950" lvl="1" indent="-285750">
              <a:buFont typeface="Arial" panose="020B0604020202020204" pitchFamily="34" charset="0"/>
              <a:buChar char="•"/>
            </a:pPr>
            <a:r>
              <a:rPr lang="fi-FI" sz="2200" dirty="0" err="1">
                <a:solidFill>
                  <a:schemeClr val="bg1"/>
                </a:solidFill>
              </a:rPr>
              <a:t>Specifically</a:t>
            </a:r>
            <a:r>
              <a:rPr lang="fi-FI" sz="2200" dirty="0">
                <a:solidFill>
                  <a:schemeClr val="bg1"/>
                </a:solidFill>
              </a:rPr>
              <a:t> </a:t>
            </a:r>
            <a:r>
              <a:rPr lang="fi-FI" sz="2200" dirty="0" err="1">
                <a:solidFill>
                  <a:schemeClr val="bg1"/>
                </a:solidFill>
              </a:rPr>
              <a:t>upcoming</a:t>
            </a:r>
            <a:r>
              <a:rPr lang="fi-FI" sz="2200" dirty="0">
                <a:solidFill>
                  <a:schemeClr val="bg1"/>
                </a:solidFill>
              </a:rPr>
              <a:t> radio </a:t>
            </a:r>
            <a:r>
              <a:rPr lang="fi-FI" sz="2200" dirty="0" err="1">
                <a:solidFill>
                  <a:schemeClr val="bg1"/>
                </a:solidFill>
              </a:rPr>
              <a:t>studies</a:t>
            </a:r>
            <a:r>
              <a:rPr lang="fi-FI" sz="2200" dirty="0">
                <a:solidFill>
                  <a:schemeClr val="bg1"/>
                </a:solidFill>
              </a:rPr>
              <a:t> of VHE </a:t>
            </a:r>
            <a:r>
              <a:rPr lang="fi-FI" sz="2200" dirty="0" err="1">
                <a:solidFill>
                  <a:schemeClr val="bg1"/>
                </a:solidFill>
              </a:rPr>
              <a:t>blazars</a:t>
            </a:r>
            <a:r>
              <a:rPr lang="fi-FI" sz="2200" dirty="0">
                <a:solidFill>
                  <a:schemeClr val="bg1"/>
                </a:solidFill>
              </a:rPr>
              <a:t> </a:t>
            </a:r>
            <a:r>
              <a:rPr lang="fi-FI" sz="2200" dirty="0" err="1">
                <a:solidFill>
                  <a:schemeClr val="bg1"/>
                </a:solidFill>
              </a:rPr>
              <a:t>using</a:t>
            </a:r>
            <a:r>
              <a:rPr lang="fi-FI" sz="2200" dirty="0">
                <a:solidFill>
                  <a:schemeClr val="bg1"/>
                </a:solidFill>
              </a:rPr>
              <a:t> EVN data</a:t>
            </a:r>
          </a:p>
        </p:txBody>
      </p:sp>
      <p:pic>
        <p:nvPicPr>
          <p:cNvPr id="17" name="Kuva 16">
            <a:extLst>
              <a:ext uri="{FF2B5EF4-FFF2-40B4-BE49-F238E27FC236}">
                <a16:creationId xmlns:a16="http://schemas.microsoft.com/office/drawing/2014/main" id="{8394B6D8-EE47-9411-043F-47BD4FB325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2010" y="3233989"/>
            <a:ext cx="6828323" cy="3414162"/>
          </a:xfrm>
          <a:prstGeom prst="rect">
            <a:avLst/>
          </a:prstGeom>
          <a:ln w="12700">
            <a:solidFill>
              <a:schemeClr val="tx1"/>
            </a:solidFill>
          </a:ln>
        </p:spPr>
      </p:pic>
    </p:spTree>
    <p:extLst>
      <p:ext uri="{BB962C8B-B14F-4D97-AF65-F5344CB8AC3E}">
        <p14:creationId xmlns:p14="http://schemas.microsoft.com/office/powerpoint/2010/main" val="429664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orakulmio 2">
            <a:extLst>
              <a:ext uri="{FF2B5EF4-FFF2-40B4-BE49-F238E27FC236}">
                <a16:creationId xmlns:a16="http://schemas.microsoft.com/office/drawing/2014/main" id="{9B67F874-77D2-B891-8628-CC99B7295391}"/>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4" name="Picture 4" descr="Star sky, star, space, night sky, night - free image from needpix.com">
            <a:extLst>
              <a:ext uri="{FF2B5EF4-FFF2-40B4-BE49-F238E27FC236}">
                <a16:creationId xmlns:a16="http://schemas.microsoft.com/office/drawing/2014/main" id="{5CDC3D96-1757-976F-E7F1-965FF7AC97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Suorakulmio 7">
            <a:extLst>
              <a:ext uri="{FF2B5EF4-FFF2-40B4-BE49-F238E27FC236}">
                <a16:creationId xmlns:a16="http://schemas.microsoft.com/office/drawing/2014/main" id="{7AF7128E-8A52-8B04-9196-45F647140D81}"/>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 name="Otsikko 1">
            <a:extLst>
              <a:ext uri="{FF2B5EF4-FFF2-40B4-BE49-F238E27FC236}">
                <a16:creationId xmlns:a16="http://schemas.microsoft.com/office/drawing/2014/main" id="{6E32A6F8-9DD8-40FF-F8C4-73649A09D4B5}"/>
              </a:ext>
            </a:extLst>
          </p:cNvPr>
          <p:cNvSpPr>
            <a:spLocks noGrp="1"/>
          </p:cNvSpPr>
          <p:nvPr>
            <p:ph type="title"/>
          </p:nvPr>
        </p:nvSpPr>
        <p:spPr/>
        <p:txBody>
          <a:bodyPr/>
          <a:lstStyle/>
          <a:p>
            <a:endParaRPr lang="fi-FI" dirty="0">
              <a:solidFill>
                <a:schemeClr val="bg1"/>
              </a:solidFill>
            </a:endParaRPr>
          </a:p>
        </p:txBody>
      </p:sp>
      <p:pic>
        <p:nvPicPr>
          <p:cNvPr id="5" name="Sisällön paikkamerkki 4">
            <a:extLst>
              <a:ext uri="{FF2B5EF4-FFF2-40B4-BE49-F238E27FC236}">
                <a16:creationId xmlns:a16="http://schemas.microsoft.com/office/drawing/2014/main" id="{BF9AC1B2-BDAF-CE8E-0AD7-85A791846108}"/>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55753" y="408876"/>
            <a:ext cx="12080494" cy="6040247"/>
          </a:xfrm>
          <a:prstGeom prst="rect">
            <a:avLst/>
          </a:prstGeom>
        </p:spPr>
      </p:pic>
    </p:spTree>
    <p:extLst>
      <p:ext uri="{BB962C8B-B14F-4D97-AF65-F5344CB8AC3E}">
        <p14:creationId xmlns:p14="http://schemas.microsoft.com/office/powerpoint/2010/main" val="1382868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Star sky, star, space, night sky, night - free image from needpix.com">
            <a:extLst>
              <a:ext uri="{FF2B5EF4-FFF2-40B4-BE49-F238E27FC236}">
                <a16:creationId xmlns:a16="http://schemas.microsoft.com/office/drawing/2014/main" id="{A07CF18D-55CE-96FB-C30A-11D9F97CF0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Suorakulmio 1">
            <a:extLst>
              <a:ext uri="{FF2B5EF4-FFF2-40B4-BE49-F238E27FC236}">
                <a16:creationId xmlns:a16="http://schemas.microsoft.com/office/drawing/2014/main" id="{9BB77E21-0B70-E86D-A6C9-0EFDABBD3621}"/>
              </a:ext>
            </a:extLst>
          </p:cNvPr>
          <p:cNvSpPr/>
          <p:nvPr/>
        </p:nvSpPr>
        <p:spPr>
          <a:xfrm>
            <a:off x="0" y="0"/>
            <a:ext cx="12192000" cy="6858000"/>
          </a:xfrm>
          <a:prstGeom prst="rect">
            <a:avLst/>
          </a:prstGeom>
          <a:gradFill>
            <a:gsLst>
              <a:gs pos="66000">
                <a:schemeClr val="tx2">
                  <a:lumMod val="75000"/>
                  <a:lumOff val="25000"/>
                  <a:alpha val="41000"/>
                </a:schemeClr>
              </a:gs>
              <a:gs pos="0">
                <a:srgbClr val="629CC5">
                  <a:alpha val="0"/>
                </a:srgbClr>
              </a:gs>
              <a:gs pos="100000">
                <a:schemeClr val="accent1">
                  <a:lumMod val="30000"/>
                  <a:lumOff val="70000"/>
                  <a:alpha val="59000"/>
                </a:schemeClr>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dirty="0"/>
          </a:p>
        </p:txBody>
      </p:sp>
      <p:pic>
        <p:nvPicPr>
          <p:cNvPr id="5" name="Kuva 4">
            <a:extLst>
              <a:ext uri="{FF2B5EF4-FFF2-40B4-BE49-F238E27FC236}">
                <a16:creationId xmlns:a16="http://schemas.microsoft.com/office/drawing/2014/main" id="{66F0F87A-A3D1-20D8-B7CA-60E798C9D2BD}"/>
              </a:ext>
            </a:extLst>
          </p:cNvPr>
          <p:cNvPicPr>
            <a:picLocks noChangeAspect="1"/>
          </p:cNvPicPr>
          <p:nvPr/>
        </p:nvPicPr>
        <p:blipFill>
          <a:blip r:embed="rId4"/>
          <a:stretch>
            <a:fillRect/>
          </a:stretch>
        </p:blipFill>
        <p:spPr>
          <a:xfrm>
            <a:off x="1581150" y="419100"/>
            <a:ext cx="9029700" cy="6019800"/>
          </a:xfrm>
          <a:prstGeom prst="rect">
            <a:avLst/>
          </a:prstGeom>
        </p:spPr>
      </p:pic>
    </p:spTree>
    <p:extLst>
      <p:ext uri="{BB962C8B-B14F-4D97-AF65-F5344CB8AC3E}">
        <p14:creationId xmlns:p14="http://schemas.microsoft.com/office/powerpoint/2010/main" val="1107846555"/>
      </p:ext>
    </p:extLst>
  </p:cSld>
  <p:clrMapOvr>
    <a:masterClrMapping/>
  </p:clrMapOvr>
</p:sld>
</file>

<file path=ppt/theme/theme1.xml><?xml version="1.0" encoding="utf-8"?>
<a:theme xmlns:a="http://schemas.openxmlformats.org/drawingml/2006/main" name="Office-te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9172</TotalTime>
  <Words>2766</Words>
  <Application>Microsoft Office PowerPoint</Application>
  <PresentationFormat>Laajakuva</PresentationFormat>
  <Paragraphs>169</Paragraphs>
  <Slides>10</Slides>
  <Notes>9</Notes>
  <HiddenSlides>0</HiddenSlides>
  <MMClips>0</MMClips>
  <ScaleCrop>false</ScaleCrop>
  <HeadingPairs>
    <vt:vector size="6" baseType="variant">
      <vt:variant>
        <vt:lpstr>Käytetyt fontit</vt:lpstr>
      </vt:variant>
      <vt:variant>
        <vt:i4>4</vt:i4>
      </vt:variant>
      <vt:variant>
        <vt:lpstr>Teema</vt:lpstr>
      </vt:variant>
      <vt:variant>
        <vt:i4>1</vt:i4>
      </vt:variant>
      <vt:variant>
        <vt:lpstr>Dian otsikot</vt:lpstr>
      </vt:variant>
      <vt:variant>
        <vt:i4>10</vt:i4>
      </vt:variant>
    </vt:vector>
  </HeadingPairs>
  <TitlesOfParts>
    <vt:vector size="15" baseType="lpstr">
      <vt:lpstr>Aptos</vt:lpstr>
      <vt:lpstr>Aptos Display</vt:lpstr>
      <vt:lpstr>Arial</vt:lpstr>
      <vt:lpstr>Cambria Math</vt:lpstr>
      <vt:lpstr>Office-teema</vt:lpstr>
      <vt:lpstr>Variable and non-variable blazars at very high energies</vt:lpstr>
      <vt:lpstr>Blazars at Very High Energies</vt:lpstr>
      <vt:lpstr>Data Collection</vt:lpstr>
      <vt:lpstr>Classification of Sources</vt:lpstr>
      <vt:lpstr> Fractional Variability and SED parameters</vt:lpstr>
      <vt:lpstr>PowerPoint-esitys</vt:lpstr>
      <vt:lpstr>Conclusions and Outlook </vt:lpstr>
      <vt:lpstr>PowerPoint-esitys</vt:lpstr>
      <vt:lpstr>PowerPoint-esitys</vt:lpstr>
      <vt:lpstr>Fractional Variability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Emma Johtela</dc:creator>
  <cp:lastModifiedBy>Emma Johtela</cp:lastModifiedBy>
  <cp:revision>1</cp:revision>
  <dcterms:created xsi:type="dcterms:W3CDTF">2026-05-12T11:53:36Z</dcterms:created>
  <dcterms:modified xsi:type="dcterms:W3CDTF">2026-05-25T11:58:14Z</dcterms:modified>
</cp:coreProperties>
</file>