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92" r:id="rId2"/>
    <p:sldId id="409" r:id="rId3"/>
    <p:sldId id="400" r:id="rId4"/>
    <p:sldId id="439" r:id="rId5"/>
    <p:sldId id="325" r:id="rId6"/>
    <p:sldId id="368" r:id="rId7"/>
    <p:sldId id="434" r:id="rId8"/>
    <p:sldId id="433" r:id="rId9"/>
    <p:sldId id="441" r:id="rId10"/>
    <p:sldId id="440" r:id="rId11"/>
    <p:sldId id="443" r:id="rId12"/>
    <p:sldId id="444" r:id="rId13"/>
    <p:sldId id="44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6E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26"/>
  </p:normalViewPr>
  <p:slideViewPr>
    <p:cSldViewPr snapToObjects="1">
      <p:cViewPr varScale="1">
        <p:scale>
          <a:sx n="120" d="100"/>
          <a:sy n="120" d="100"/>
        </p:scale>
        <p:origin x="73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CDC6-E69C-F44F-98D7-D8B7CAC14BB4}" type="datetimeFigureOut">
              <a:rPr lang="en-US" smtClean="0"/>
              <a:pPr/>
              <a:t>5/25/26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E0F20-0761-F84B-9B61-BEF7920CC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v.helsinki.fi/home/phjohans/group-website/research/ketj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94713" y="1360440"/>
            <a:ext cx="7848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+mj-lt"/>
              </a:rPr>
              <a:t>Modelling the mergers and </a:t>
            </a:r>
            <a:r>
              <a:rPr lang="en-FI" sz="3200" b="1" dirty="0"/>
              <a:t>gravitational wave recoils </a:t>
            </a:r>
            <a:r>
              <a:rPr lang="en-GB" sz="3000" b="1" dirty="0">
                <a:latin typeface="+mj-lt"/>
              </a:rPr>
              <a:t>of supermassive black holes</a:t>
            </a:r>
            <a:endParaRPr lang="en-FI" sz="3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199273" y="3505200"/>
            <a:ext cx="712645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510295" y="3505200"/>
            <a:ext cx="6504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Nordic Baltic Astronomy Days 2026</a:t>
            </a:r>
            <a:br>
              <a:rPr lang="en-GB" dirty="0"/>
            </a:br>
            <a:r>
              <a:rPr lang="en-GB" dirty="0"/>
              <a:t>Turku, Finland, May 28</a:t>
            </a:r>
            <a:r>
              <a:rPr lang="en-GB" baseline="30000" dirty="0"/>
              <a:t>th</a:t>
            </a:r>
            <a:r>
              <a:rPr lang="en-GB" dirty="0"/>
              <a:t>, 2026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4402" y="5362527"/>
            <a:ext cx="57637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23015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9600" y="26670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Peter Johansson</a:t>
            </a:r>
          </a:p>
          <a:p>
            <a:pPr algn="ctr"/>
            <a:r>
              <a:rPr lang="en-US" sz="2000" dirty="0"/>
              <a:t>Department of Physics, University of Helsinki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E61290-3727-AB4C-AF79-C75808BF6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389426" cy="13894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506D65-F04D-53B1-3AE1-D4C2CB5C52FB}"/>
              </a:ext>
            </a:extLst>
          </p:cNvPr>
          <p:cNvSpPr txBox="1"/>
          <p:nvPr/>
        </p:nvSpPr>
        <p:spPr>
          <a:xfrm>
            <a:off x="-13765" y="4419600"/>
            <a:ext cx="9372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 </a:t>
            </a:r>
            <a:r>
              <a:rPr lang="en-US" b="1" dirty="0">
                <a:solidFill>
                  <a:srgbClr val="FF0000"/>
                </a:solidFill>
              </a:rPr>
              <a:t>Helsinki</a:t>
            </a:r>
            <a:r>
              <a:rPr lang="en-US" dirty="0"/>
              <a:t> with </a:t>
            </a:r>
            <a:r>
              <a:rPr lang="en-US" b="1" dirty="0">
                <a:solidFill>
                  <a:srgbClr val="00B0F0"/>
                </a:solidFill>
              </a:rPr>
              <a:t>Atte </a:t>
            </a:r>
            <a:r>
              <a:rPr lang="en-US" b="1" dirty="0" err="1">
                <a:solidFill>
                  <a:srgbClr val="00B0F0"/>
                </a:solidFill>
              </a:rPr>
              <a:t>Keitaanranta</a:t>
            </a:r>
            <a:r>
              <a:rPr lang="en-US" b="1" dirty="0">
                <a:solidFill>
                  <a:srgbClr val="00B0F0"/>
                </a:solidFill>
              </a:rPr>
              <a:t>, Bastián Reinoso, Max Mattero</a:t>
            </a:r>
            <a:r>
              <a:rPr lang="en-US" b="1" dirty="0"/>
              <a:t>, </a:t>
            </a:r>
            <a:r>
              <a:rPr lang="en-US" b="1" dirty="0">
                <a:solidFill>
                  <a:srgbClr val="00B0F0"/>
                </a:solidFill>
              </a:rPr>
              <a:t>Till </a:t>
            </a:r>
            <a:r>
              <a:rPr lang="en-US" b="1" dirty="0" err="1">
                <a:solidFill>
                  <a:srgbClr val="00B0F0"/>
                </a:solidFill>
              </a:rPr>
              <a:t>Sawala</a:t>
            </a:r>
            <a:r>
              <a:rPr lang="en-US" b="1" dirty="0">
                <a:solidFill>
                  <a:srgbClr val="00B0F0"/>
                </a:solidFill>
              </a:rPr>
              <a:t>, Gábor Rácz</a:t>
            </a:r>
            <a:br>
              <a:rPr lang="en-US" b="1" dirty="0"/>
            </a:br>
            <a:r>
              <a:rPr lang="en-US" b="1" dirty="0">
                <a:solidFill>
                  <a:srgbClr val="00B0F0"/>
                </a:solidFill>
              </a:rPr>
              <a:t>Jenni Häkkinen</a:t>
            </a:r>
            <a:r>
              <a:rPr lang="en-US" b="1" dirty="0"/>
              <a:t>, Toni Tuominen, Alexander Rawlings (now at MPA), </a:t>
            </a:r>
            <a:br>
              <a:rPr lang="en-US" b="1" dirty="0"/>
            </a:br>
            <a:r>
              <a:rPr lang="en-US" b="1" dirty="0"/>
              <a:t>Ruby Wright (now at UWA, Perth), Shihong Liao (now at NAOC, Beijing), Matias </a:t>
            </a:r>
            <a:r>
              <a:rPr lang="en-US" b="1" dirty="0" err="1"/>
              <a:t>Mannerkoski</a:t>
            </a:r>
            <a:r>
              <a:rPr lang="en-US" b="1" dirty="0"/>
              <a:t> </a:t>
            </a:r>
            <a:br>
              <a:rPr lang="en-US" b="1" dirty="0"/>
            </a:br>
            <a:br>
              <a:rPr lang="en-US" b="1" dirty="0"/>
            </a:br>
            <a:r>
              <a:rPr lang="en-US" dirty="0"/>
              <a:t>and at </a:t>
            </a:r>
            <a:r>
              <a:rPr lang="en-US" b="1" dirty="0">
                <a:solidFill>
                  <a:srgbClr val="FF0000"/>
                </a:solidFill>
              </a:rPr>
              <a:t>MPA</a:t>
            </a:r>
            <a:r>
              <a:rPr lang="en-US" dirty="0"/>
              <a:t> with </a:t>
            </a:r>
            <a:r>
              <a:rPr lang="en-US" b="1" dirty="0"/>
              <a:t>Antti Rantala (now in Cambridge), Thorsten Naab, Natalia </a:t>
            </a:r>
            <a:r>
              <a:rPr lang="en-US" b="1" dirty="0" err="1"/>
              <a:t>Lahén</a:t>
            </a:r>
            <a:r>
              <a:rPr lang="en-US" b="1" dirty="0"/>
              <a:t>,</a:t>
            </a:r>
            <a:br>
              <a:rPr lang="en-US" b="1" dirty="0"/>
            </a:br>
            <a:r>
              <a:rPr lang="en-US" b="1" dirty="0"/>
              <a:t> Christian Partmann (now at CCA, Flatiron) , Volker </a:t>
            </a:r>
            <a:r>
              <a:rPr lang="en-US" b="1" dirty="0" err="1"/>
              <a:t>Springel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6C20A-70C4-FC3F-6097-E9B388D5E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BA42ABB-E90D-268B-7DD6-E2A3DF38E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8978989" cy="563205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Gravitational waves from merging SMBHs at high-z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3B51BD-195F-6778-5931-4EA6306E5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9" y="6350537"/>
            <a:ext cx="660115" cy="50746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E075E46-5498-1DF4-CB5D-4696B206F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5359930"/>
            <a:ext cx="8965916" cy="142187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GB" sz="2000" dirty="0"/>
              <a:t>The GW signal from BH mergers with </a:t>
            </a:r>
            <a:r>
              <a:rPr lang="en-GB" sz="2000" dirty="0" err="1">
                <a:solidFill>
                  <a:srgbClr val="FF0000"/>
                </a:solidFill>
              </a:rPr>
              <a:t>m</a:t>
            </a:r>
            <a:r>
              <a:rPr lang="en-GB" sz="2000" baseline="-25000" dirty="0" err="1">
                <a:solidFill>
                  <a:srgbClr val="FF0000"/>
                </a:solidFill>
              </a:rPr>
              <a:t>BH</a:t>
            </a:r>
            <a:r>
              <a:rPr lang="en-GB" sz="2000" dirty="0">
                <a:solidFill>
                  <a:srgbClr val="FF0000"/>
                </a:solidFill>
              </a:rPr>
              <a:t>&gt; 10</a:t>
            </a:r>
            <a:r>
              <a:rPr lang="en-GB" sz="2000" baseline="30000" dirty="0">
                <a:solidFill>
                  <a:srgbClr val="FF0000"/>
                </a:solidFill>
              </a:rPr>
              <a:t>7</a:t>
            </a:r>
            <a:r>
              <a:rPr lang="en-GB" sz="2000" dirty="0">
                <a:solidFill>
                  <a:srgbClr val="FF0000"/>
                </a:solidFill>
              </a:rPr>
              <a:t> h</a:t>
            </a:r>
            <a:r>
              <a:rPr lang="en-GB" sz="2000" baseline="30000" dirty="0">
                <a:solidFill>
                  <a:srgbClr val="FF0000"/>
                </a:solidFill>
              </a:rPr>
              <a:t>-1</a:t>
            </a:r>
            <a:r>
              <a:rPr lang="en-GB" sz="2000" dirty="0">
                <a:solidFill>
                  <a:srgbClr val="FF0000"/>
                </a:solidFill>
              </a:rPr>
              <a:t> M</a:t>
            </a:r>
            <a:r>
              <a:rPr lang="en-GB" sz="2000" baseline="-25000" dirty="0">
                <a:solidFill>
                  <a:srgbClr val="FF0000"/>
                </a:solidFill>
              </a:rPr>
              <a:t> ⊙ </a:t>
            </a:r>
            <a:r>
              <a:rPr lang="en-GB" sz="2000" dirty="0">
                <a:solidFill>
                  <a:srgbClr val="FF0000"/>
                </a:solidFill>
              </a:rPr>
              <a:t>can be resolved from the KETJU simulation</a:t>
            </a:r>
            <a:r>
              <a:rPr lang="en-GB" sz="2000" dirty="0"/>
              <a:t>. The dots indicate the time before BH coalescence. </a:t>
            </a:r>
          </a:p>
          <a:p>
            <a:pPr>
              <a:buClr>
                <a:srgbClr val="FF0000"/>
              </a:buClr>
            </a:pPr>
            <a:r>
              <a:rPr lang="en-GB" sz="2000" dirty="0"/>
              <a:t>At even higher redshifts, where </a:t>
            </a:r>
            <a:r>
              <a:rPr lang="en-GB" sz="2000" dirty="0">
                <a:solidFill>
                  <a:srgbClr val="FF0000"/>
                </a:solidFill>
              </a:rPr>
              <a:t>lower mass BHs (m</a:t>
            </a:r>
            <a:r>
              <a:rPr lang="en-GB" sz="2000" baseline="-25000" dirty="0">
                <a:solidFill>
                  <a:srgbClr val="FF0000"/>
                </a:solidFill>
              </a:rPr>
              <a:t>BH</a:t>
            </a:r>
            <a:r>
              <a:rPr lang="en-GB" sz="2000" dirty="0">
                <a:solidFill>
                  <a:srgbClr val="FF0000"/>
                </a:solidFill>
              </a:rPr>
              <a:t>~10</a:t>
            </a:r>
            <a:r>
              <a:rPr lang="en-GB" sz="2000" baseline="30000" dirty="0">
                <a:solidFill>
                  <a:srgbClr val="FF0000"/>
                </a:solidFill>
              </a:rPr>
              <a:t>4</a:t>
            </a:r>
            <a:r>
              <a:rPr lang="en-GB" sz="2000" dirty="0">
                <a:solidFill>
                  <a:srgbClr val="FF0000"/>
                </a:solidFill>
              </a:rPr>
              <a:t>-10</a:t>
            </a:r>
            <a:r>
              <a:rPr lang="en-GB" sz="2000" baseline="30000" dirty="0">
                <a:solidFill>
                  <a:srgbClr val="FF0000"/>
                </a:solidFill>
              </a:rPr>
              <a:t>6</a:t>
            </a:r>
            <a:r>
              <a:rPr lang="en-GB" sz="2000" dirty="0">
                <a:solidFill>
                  <a:srgbClr val="FF0000"/>
                </a:solidFill>
              </a:rPr>
              <a:t> M</a:t>
            </a:r>
            <a:r>
              <a:rPr lang="en-GB" sz="2000" baseline="-25000" dirty="0">
                <a:solidFill>
                  <a:srgbClr val="FF0000"/>
                </a:solidFill>
              </a:rPr>
              <a:t> ⊙</a:t>
            </a:r>
            <a:r>
              <a:rPr lang="en-GB" sz="2000" dirty="0">
                <a:solidFill>
                  <a:srgbClr val="FF0000"/>
                </a:solidFill>
              </a:rPr>
              <a:t>) </a:t>
            </a:r>
            <a:r>
              <a:rPr lang="en-GB" sz="2000" dirty="0"/>
              <a:t>are expected, the </a:t>
            </a:r>
            <a:r>
              <a:rPr lang="en-GB" sz="2000" dirty="0">
                <a:solidFill>
                  <a:srgbClr val="FF0000"/>
                </a:solidFill>
              </a:rPr>
              <a:t>KETJU resolved evolution </a:t>
            </a:r>
            <a:r>
              <a:rPr lang="en-GB" sz="2000" dirty="0"/>
              <a:t>of the BH binaries would be in the </a:t>
            </a:r>
            <a:r>
              <a:rPr lang="en-GB" sz="2000" dirty="0">
                <a:solidFill>
                  <a:srgbClr val="FF0000"/>
                </a:solidFill>
              </a:rPr>
              <a:t>LISA band</a:t>
            </a:r>
            <a:r>
              <a:rPr lang="en-GB" sz="2000" dirty="0"/>
              <a:t>.    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52EC1A1-4020-9FA8-8C00-F13FD0C3A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685800"/>
            <a:ext cx="7086600" cy="47301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66CCA1-A22F-6565-4D3C-85C7AE458116}"/>
              </a:ext>
            </a:extLst>
          </p:cNvPr>
          <p:cNvSpPr txBox="1"/>
          <p:nvPr/>
        </p:nvSpPr>
        <p:spPr>
          <a:xfrm>
            <a:off x="7232119" y="2362200"/>
            <a:ext cx="17594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Assume an observation time of 30 yrs.</a:t>
            </a:r>
            <a:endParaRPr lang="en-FI" dirty="0">
              <a:solidFill>
                <a:srgbClr val="7030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F432F6-EC40-1126-02AE-E713C97CEC99}"/>
              </a:ext>
            </a:extLst>
          </p:cNvPr>
          <p:cNvSpPr txBox="1"/>
          <p:nvPr/>
        </p:nvSpPr>
        <p:spPr>
          <a:xfrm>
            <a:off x="7200669" y="1168347"/>
            <a:ext cx="15113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7030A0"/>
                </a:solidFill>
              </a:rPr>
              <a:t>Keitaanranta</a:t>
            </a:r>
            <a:r>
              <a:rPr lang="en-US" b="1" dirty="0">
                <a:solidFill>
                  <a:srgbClr val="7030A0"/>
                </a:solidFill>
              </a:rPr>
              <a:t>, 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PHJ et al. 2026, in press</a:t>
            </a:r>
            <a:endParaRPr lang="en-FI" dirty="0">
              <a:solidFill>
                <a:srgbClr val="7030A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46EA0-4574-71E1-4D19-92F13720191A}"/>
              </a:ext>
            </a:extLst>
          </p:cNvPr>
          <p:cNvSpPr txBox="1"/>
          <p:nvPr/>
        </p:nvSpPr>
        <p:spPr>
          <a:xfrm>
            <a:off x="2057400" y="3624731"/>
            <a:ext cx="82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10</a:t>
            </a:r>
            <a:r>
              <a:rPr lang="en-FI" baseline="30000" dirty="0"/>
              <a:t>5</a:t>
            </a:r>
            <a:r>
              <a:rPr lang="en-FI" dirty="0"/>
              <a:t> yrs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BFB4ED-27FF-233C-5536-F1AFD725D3E6}"/>
              </a:ext>
            </a:extLst>
          </p:cNvPr>
          <p:cNvSpPr txBox="1"/>
          <p:nvPr/>
        </p:nvSpPr>
        <p:spPr>
          <a:xfrm>
            <a:off x="2913511" y="2754868"/>
            <a:ext cx="82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10</a:t>
            </a:r>
            <a:r>
              <a:rPr lang="en-FI" baseline="30000" dirty="0"/>
              <a:t>2</a:t>
            </a:r>
            <a:r>
              <a:rPr lang="en-FI" dirty="0"/>
              <a:t> yrs</a:t>
            </a:r>
          </a:p>
        </p:txBody>
      </p:sp>
    </p:spTree>
    <p:extLst>
      <p:ext uri="{BB962C8B-B14F-4D97-AF65-F5344CB8AC3E}">
        <p14:creationId xmlns:p14="http://schemas.microsoft.com/office/powerpoint/2010/main" val="2286006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46DC8-CB67-3CB3-F12B-F6F567838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A49C04D-05A6-E315-908C-3345F847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8978989" cy="563205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5. Observing recoiling supermassive black holes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109E895-7489-32D2-82FC-A04BA0A58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9" y="6350537"/>
            <a:ext cx="660115" cy="50746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3A8FDF2-FA6B-9676-B723-EF24B0CFD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5359930"/>
            <a:ext cx="8965916" cy="142187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GB" sz="2000" dirty="0">
                <a:solidFill>
                  <a:srgbClr val="FF0000"/>
                </a:solidFill>
              </a:rPr>
              <a:t>Gravitational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wave recoil kicks can eject </a:t>
            </a:r>
            <a:r>
              <a:rPr lang="en-GB" sz="2000" dirty="0"/>
              <a:t>supermassive black holes with M</a:t>
            </a:r>
            <a:r>
              <a:rPr lang="en-GB" sz="2000" baseline="-25000" dirty="0"/>
              <a:t>BH</a:t>
            </a:r>
            <a:r>
              <a:rPr lang="en-GB" sz="2000" dirty="0"/>
              <a:t>&gt;10</a:t>
            </a:r>
            <a:r>
              <a:rPr lang="en-GB" sz="2000" baseline="30000" dirty="0"/>
              <a:t>9 </a:t>
            </a:r>
            <a:r>
              <a:rPr lang="en-GB" sz="2000" dirty="0">
                <a:ea typeface="Times" charset="0"/>
                <a:cs typeface="Times" charset="0"/>
                <a:sym typeface="Times" charset="0"/>
              </a:rPr>
              <a:t>M</a:t>
            </a:r>
            <a:r>
              <a:rPr lang="en-GB" sz="2000" baseline="-25000" dirty="0"/>
              <a:t>⊙</a:t>
            </a:r>
            <a:r>
              <a:rPr lang="en-GB" sz="2000" dirty="0"/>
              <a:t> which can carry with them a retinue of bound stellar material. </a:t>
            </a:r>
          </a:p>
          <a:p>
            <a:pPr>
              <a:buClr>
                <a:srgbClr val="FF0000"/>
              </a:buClr>
            </a:pPr>
            <a:r>
              <a:rPr lang="en-GB" sz="2000" dirty="0"/>
              <a:t>These </a:t>
            </a:r>
            <a:r>
              <a:rPr lang="en-GB" sz="2000" dirty="0">
                <a:solidFill>
                  <a:srgbClr val="FF0000"/>
                </a:solidFill>
              </a:rPr>
              <a:t>Black Hole Recoil Clusters (BRCs) with masses of 10</a:t>
            </a:r>
            <a:r>
              <a:rPr lang="en-GB" sz="2000" baseline="30000" dirty="0">
                <a:solidFill>
                  <a:srgbClr val="FF0000"/>
                </a:solidFill>
              </a:rPr>
              <a:t>6 </a:t>
            </a:r>
            <a:r>
              <a:rPr lang="en-GB" sz="2000" dirty="0">
                <a:solidFill>
                  <a:srgbClr val="FF0000"/>
                </a:solidFill>
              </a:rPr>
              <a:t>≤ M</a:t>
            </a:r>
            <a:r>
              <a:rPr lang="en-GB" sz="2000" baseline="-25000" dirty="0">
                <a:solidFill>
                  <a:srgbClr val="FF0000"/>
                </a:solidFill>
              </a:rPr>
              <a:t>BRC</a:t>
            </a:r>
            <a:r>
              <a:rPr lang="en-GB" sz="2000" dirty="0">
                <a:solidFill>
                  <a:srgbClr val="FF0000"/>
                </a:solidFill>
              </a:rPr>
              <a:t> ≤10</a:t>
            </a:r>
            <a:r>
              <a:rPr lang="en-GB" sz="2000" baseline="30000" dirty="0">
                <a:solidFill>
                  <a:srgbClr val="FF0000"/>
                </a:solidFill>
              </a:rPr>
              <a:t>7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  <a:ea typeface="Times" charset="0"/>
                <a:cs typeface="Times" charset="0"/>
                <a:sym typeface="Times" charset="0"/>
              </a:rPr>
              <a:t>M</a:t>
            </a:r>
            <a:r>
              <a:rPr lang="en-GB" sz="2000" baseline="-25000" dirty="0">
                <a:solidFill>
                  <a:srgbClr val="FF0000"/>
                </a:solidFill>
              </a:rPr>
              <a:t>⊙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can be detected both </a:t>
            </a:r>
            <a:r>
              <a:rPr lang="en-GB" sz="2000" dirty="0">
                <a:solidFill>
                  <a:srgbClr val="FF0000"/>
                </a:solidFill>
              </a:rPr>
              <a:t>photometrically and kinematically</a:t>
            </a:r>
            <a:r>
              <a:rPr lang="en-GB" sz="2000" dirty="0"/>
              <a:t>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E28469-D66B-A7BD-B0B0-6078CFA73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44" y="835076"/>
            <a:ext cx="6719772" cy="4496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10CA0B-6446-6A70-8302-3DCC5C758C02}"/>
              </a:ext>
            </a:extLst>
          </p:cNvPr>
          <p:cNvSpPr txBox="1"/>
          <p:nvPr/>
        </p:nvSpPr>
        <p:spPr>
          <a:xfrm>
            <a:off x="7151716" y="1295400"/>
            <a:ext cx="23294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>
                <a:solidFill>
                  <a:srgbClr val="FF0000"/>
                </a:solidFill>
              </a:rPr>
              <a:t>Work led by former PhD student </a:t>
            </a:r>
            <a:br>
              <a:rPr lang="en-FI" b="1" dirty="0">
                <a:solidFill>
                  <a:srgbClr val="FF0000"/>
                </a:solidFill>
              </a:rPr>
            </a:br>
            <a:r>
              <a:rPr lang="en-FI" b="1" dirty="0">
                <a:solidFill>
                  <a:srgbClr val="FF0000"/>
                </a:solidFill>
              </a:rPr>
              <a:t>Alex Rawlings (now MPA).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F98ED-0B95-D11F-8439-ADAD9668752D}"/>
              </a:ext>
            </a:extLst>
          </p:cNvPr>
          <p:cNvSpPr txBox="1"/>
          <p:nvPr/>
        </p:nvSpPr>
        <p:spPr>
          <a:xfrm>
            <a:off x="7239000" y="2819400"/>
            <a:ext cx="16637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Rawlings, 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PHJ et al. 2025, </a:t>
            </a:r>
            <a:r>
              <a:rPr lang="en-US" b="1" dirty="0" err="1">
                <a:solidFill>
                  <a:srgbClr val="7030A0"/>
                </a:solidFill>
              </a:rPr>
              <a:t>ApJ</a:t>
            </a:r>
            <a:endParaRPr lang="en-FI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22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0A24F-4093-9F7E-582F-D04EE5221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FA4FA0A-5E42-05FA-7275-11EE7B0E8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8978989" cy="563205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Catching Black hole recoil clusters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349480B-4911-4DEA-261D-703B1763B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9" y="6350537"/>
            <a:ext cx="660115" cy="50746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E48952-BC1B-3BF7-4AE1-C83605C5E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5359930"/>
            <a:ext cx="8965916" cy="142187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GB" sz="2000" dirty="0"/>
              <a:t>The </a:t>
            </a:r>
            <a:r>
              <a:rPr lang="en-GB" sz="2000" dirty="0">
                <a:solidFill>
                  <a:srgbClr val="FF0000"/>
                </a:solidFill>
              </a:rPr>
              <a:t>Black Hole Recoil clusters </a:t>
            </a:r>
            <a:r>
              <a:rPr lang="en-GB" sz="2000" dirty="0"/>
              <a:t>are clearly distinguishable by their compact </a:t>
            </a:r>
            <a:r>
              <a:rPr lang="en-GB" sz="2000" dirty="0">
                <a:solidFill>
                  <a:srgbClr val="FF0000"/>
                </a:solidFill>
              </a:rPr>
              <a:t>sizes (~10s of pc) </a:t>
            </a:r>
            <a:r>
              <a:rPr lang="en-GB" sz="2000" dirty="0"/>
              <a:t>and very high velocity dispersions in excess of </a:t>
            </a:r>
            <a:r>
              <a:rPr lang="en-GB" sz="2000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GB" sz="2000" dirty="0">
                <a:solidFill>
                  <a:srgbClr val="FF0000"/>
                </a:solidFill>
              </a:rPr>
              <a:t>≥600 km/s</a:t>
            </a:r>
            <a:r>
              <a:rPr lang="en-GB" sz="2000" dirty="0"/>
              <a:t>. </a:t>
            </a:r>
          </a:p>
          <a:p>
            <a:pPr>
              <a:buClr>
                <a:srgbClr val="FF0000"/>
              </a:buClr>
            </a:pPr>
            <a:r>
              <a:rPr lang="en-GB" sz="2000" dirty="0">
                <a:solidFill>
                  <a:srgbClr val="FF0000"/>
                </a:solidFill>
              </a:rPr>
              <a:t>Thousands of BRC candidates should be detectable </a:t>
            </a:r>
            <a:r>
              <a:rPr lang="en-GB" sz="2000" dirty="0"/>
              <a:t>with Euclid below z&lt;0.6. BRC status can be spectroscopically confirmed with the ELT.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9D20DE-C6FE-0B2E-AEF9-C5995CFC1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03" y="838200"/>
            <a:ext cx="7722782" cy="458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5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8991600" cy="7159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6. Summary &amp; Outlook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9220200" cy="5867522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/>
              <a:t>The </a:t>
            </a:r>
            <a:r>
              <a:rPr lang="en-US" sz="2200" dirty="0">
                <a:solidFill>
                  <a:srgbClr val="FF0000"/>
                </a:solidFill>
              </a:rPr>
              <a:t>KETJU </a:t>
            </a:r>
            <a:r>
              <a:rPr lang="en-US" sz="2200" dirty="0"/>
              <a:t>code includes an </a:t>
            </a:r>
            <a:r>
              <a:rPr lang="en-US" sz="2200" dirty="0">
                <a:solidFill>
                  <a:srgbClr val="FF0000"/>
                </a:solidFill>
              </a:rPr>
              <a:t>algorithmically </a:t>
            </a:r>
            <a:r>
              <a:rPr lang="en-US" sz="2200" dirty="0" err="1">
                <a:solidFill>
                  <a:srgbClr val="FF0000"/>
                </a:solidFill>
              </a:rPr>
              <a:t>regularised</a:t>
            </a:r>
            <a:r>
              <a:rPr lang="en-US" sz="2200" dirty="0">
                <a:solidFill>
                  <a:srgbClr val="FF0000"/>
                </a:solidFill>
              </a:rPr>
              <a:t> region around each SMBH</a:t>
            </a:r>
            <a:r>
              <a:rPr lang="en-US" sz="2200" dirty="0"/>
              <a:t>, enabling accurate small-scale dynamics.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200" dirty="0"/>
              <a:t>In large-scale simulations, the dynamics below the softening length must </a:t>
            </a:r>
            <a:br>
              <a:rPr lang="en-GB" sz="2200" dirty="0"/>
            </a:br>
            <a:r>
              <a:rPr lang="en-GB" sz="2200" dirty="0"/>
              <a:t>be modelled using analytic </a:t>
            </a:r>
            <a:r>
              <a:rPr lang="en-GB" sz="2200" dirty="0" err="1">
                <a:solidFill>
                  <a:srgbClr val="FF0000"/>
                </a:solidFill>
              </a:rPr>
              <a:t>subgrid</a:t>
            </a:r>
            <a:r>
              <a:rPr lang="en-GB" sz="2200" dirty="0">
                <a:solidFill>
                  <a:srgbClr val="FF0000"/>
                </a:solidFill>
              </a:rPr>
              <a:t> models that induce BH merger delays.</a:t>
            </a:r>
            <a:r>
              <a:rPr lang="en-GB" sz="2200" dirty="0"/>
              <a:t> </a:t>
            </a:r>
            <a:br>
              <a:rPr lang="en-GB" sz="2200" dirty="0"/>
            </a:br>
            <a:r>
              <a:rPr lang="en-GB" sz="2200" dirty="0"/>
              <a:t>This will impact the </a:t>
            </a:r>
            <a:r>
              <a:rPr lang="en-GB" sz="2200" dirty="0">
                <a:solidFill>
                  <a:srgbClr val="FF0000"/>
                </a:solidFill>
              </a:rPr>
              <a:t>predictions for the stochastic GW background </a:t>
            </a:r>
            <a:r>
              <a:rPr lang="en-GB" sz="2200" dirty="0"/>
              <a:t>signal, which has now been tentatively detected by </a:t>
            </a:r>
            <a:r>
              <a:rPr lang="en-GB" sz="2200" dirty="0">
                <a:solidFill>
                  <a:srgbClr val="FF0000"/>
                </a:solidFill>
              </a:rPr>
              <a:t>PTAs</a:t>
            </a:r>
            <a:r>
              <a:rPr lang="en-GB" sz="2200" dirty="0"/>
              <a:t>.  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200" dirty="0">
                <a:solidFill>
                  <a:srgbClr val="FF0000"/>
                </a:solidFill>
              </a:rPr>
              <a:t>Gravitational</a:t>
            </a:r>
            <a:r>
              <a:rPr lang="en-GB" sz="2200" dirty="0"/>
              <a:t> </a:t>
            </a:r>
            <a:r>
              <a:rPr lang="en-GB" sz="2200" dirty="0">
                <a:solidFill>
                  <a:srgbClr val="FF0000"/>
                </a:solidFill>
              </a:rPr>
              <a:t>wave recoil kicks </a:t>
            </a:r>
            <a:r>
              <a:rPr lang="en-GB" sz="2200" dirty="0"/>
              <a:t>can eject SMBHs, which carry with them </a:t>
            </a:r>
            <a:r>
              <a:rPr lang="en-GB" sz="2200" dirty="0">
                <a:solidFill>
                  <a:srgbClr val="FF0000"/>
                </a:solidFill>
              </a:rPr>
              <a:t>Black Hole Recoil Clusters (BRCs) </a:t>
            </a:r>
            <a:r>
              <a:rPr lang="en-GB" sz="2200" dirty="0"/>
              <a:t>with masses of M</a:t>
            </a:r>
            <a:r>
              <a:rPr lang="en-GB" sz="2200" baseline="-25000" dirty="0"/>
              <a:t>BRC</a:t>
            </a:r>
            <a:r>
              <a:rPr lang="en-GB" sz="2200" dirty="0"/>
              <a:t>~10</a:t>
            </a:r>
            <a:r>
              <a:rPr lang="en-GB" sz="2200" baseline="30000" dirty="0"/>
              <a:t>6</a:t>
            </a:r>
            <a:r>
              <a:rPr lang="en-GB" sz="2200" dirty="0"/>
              <a:t> -10</a:t>
            </a:r>
            <a:r>
              <a:rPr lang="en-GB" sz="2200" baseline="30000" dirty="0"/>
              <a:t>7</a:t>
            </a:r>
            <a:r>
              <a:rPr lang="en-GB" sz="2200" dirty="0"/>
              <a:t> </a:t>
            </a:r>
            <a:r>
              <a:rPr lang="en-GB" sz="2200" dirty="0">
                <a:ea typeface="Times" charset="0"/>
                <a:cs typeface="Times" charset="0"/>
                <a:sym typeface="Times" charset="0"/>
              </a:rPr>
              <a:t>M</a:t>
            </a:r>
            <a:r>
              <a:rPr lang="en-GB" sz="2200" baseline="-25000" dirty="0"/>
              <a:t>⊙</a:t>
            </a:r>
            <a:r>
              <a:rPr lang="en-GB" sz="2200" dirty="0"/>
              <a:t> and very high velocity dispersions </a:t>
            </a:r>
            <a:r>
              <a:rPr lang="en-GB" sz="2200" dirty="0">
                <a:latin typeface="Symbol" pitchFamily="2" charset="2"/>
              </a:rPr>
              <a:t>s</a:t>
            </a:r>
            <a:r>
              <a:rPr lang="en-GB" sz="2200" dirty="0"/>
              <a:t>≥600 km/s</a:t>
            </a:r>
            <a:r>
              <a:rPr lang="en-GB" sz="2200" dirty="0">
                <a:solidFill>
                  <a:srgbClr val="FF0000"/>
                </a:solidFill>
              </a:rPr>
              <a:t>. </a:t>
            </a:r>
            <a:endParaRPr lang="en-US" sz="22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LISA will be most sensitive to GW signals </a:t>
            </a:r>
            <a:br>
              <a:rPr lang="en-US" sz="2200" dirty="0">
                <a:solidFill>
                  <a:srgbClr val="000000"/>
                </a:solidFill>
              </a:rPr>
            </a:br>
            <a:r>
              <a:rPr lang="en-US" sz="2200" dirty="0">
                <a:solidFill>
                  <a:srgbClr val="000000"/>
                </a:solidFill>
              </a:rPr>
              <a:t>from SMBHs with masses in range </a:t>
            </a:r>
            <a:br>
              <a:rPr lang="en-US" sz="2200" dirty="0">
                <a:solidFill>
                  <a:srgbClr val="000000"/>
                </a:solidFill>
              </a:rPr>
            </a:br>
            <a:r>
              <a:rPr lang="en-US" sz="2200" dirty="0">
                <a:solidFill>
                  <a:srgbClr val="000000"/>
                </a:solidFill>
              </a:rPr>
              <a:t>10</a:t>
            </a:r>
            <a:r>
              <a:rPr lang="en-US" sz="2200" baseline="30000" dirty="0">
                <a:solidFill>
                  <a:srgbClr val="000000"/>
                </a:solidFill>
              </a:rPr>
              <a:t>5</a:t>
            </a:r>
            <a:r>
              <a:rPr lang="en-US" sz="2200" dirty="0">
                <a:solidFill>
                  <a:srgbClr val="000000"/>
                </a:solidFill>
              </a:rPr>
              <a:t>-10</a:t>
            </a:r>
            <a:r>
              <a:rPr lang="en-US" sz="2200" baseline="30000" dirty="0">
                <a:solidFill>
                  <a:srgbClr val="000000"/>
                </a:solidFill>
              </a:rPr>
              <a:t>7</a:t>
            </a:r>
            <a:r>
              <a:rPr lang="en-US" sz="2200" dirty="0">
                <a:solidFill>
                  <a:srgbClr val="000000"/>
                </a:solidFill>
              </a:rPr>
              <a:t> M</a:t>
            </a:r>
            <a:r>
              <a:rPr lang="en-GB" sz="2200" baseline="-25000" dirty="0"/>
              <a:t>⊙</a:t>
            </a:r>
            <a:r>
              <a:rPr lang="en-GB" sz="2200" dirty="0"/>
              <a:t>.</a:t>
            </a:r>
            <a:r>
              <a:rPr lang="en-GB" sz="2200" dirty="0">
                <a:solidFill>
                  <a:srgbClr val="FF0000"/>
                </a:solidFill>
              </a:rPr>
              <a:t> Modelling the accurate </a:t>
            </a:r>
            <a:br>
              <a:rPr lang="en-GB" sz="2200" dirty="0">
                <a:solidFill>
                  <a:srgbClr val="FF0000"/>
                </a:solidFill>
              </a:rPr>
            </a:br>
            <a:r>
              <a:rPr lang="en-GB" sz="2200" dirty="0">
                <a:solidFill>
                  <a:srgbClr val="FF0000"/>
                </a:solidFill>
              </a:rPr>
              <a:t>small-scale dynamics simultaneously </a:t>
            </a:r>
            <a:br>
              <a:rPr lang="en-GB" sz="2200" dirty="0">
                <a:solidFill>
                  <a:srgbClr val="FF0000"/>
                </a:solidFill>
              </a:rPr>
            </a:br>
            <a:r>
              <a:rPr lang="en-GB" sz="2200" dirty="0">
                <a:solidFill>
                  <a:srgbClr val="FF0000"/>
                </a:solidFill>
              </a:rPr>
              <a:t>with the gas physics will be important. </a:t>
            </a:r>
            <a:endParaRPr lang="en-US" sz="2200" dirty="0">
              <a:solidFill>
                <a:srgbClr val="000000"/>
              </a:solidFill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endParaRPr lang="en-US" sz="2400" dirty="0"/>
          </a:p>
          <a:p>
            <a:pPr>
              <a:buClr>
                <a:srgbClr val="FF0000"/>
              </a:buClr>
            </a:pPr>
            <a:endParaRPr lang="en-US" sz="2400" dirty="0">
              <a:ea typeface="Times" charset="0"/>
              <a:cs typeface="Times" charset="0"/>
              <a:sym typeface="Times" charset="0"/>
            </a:endParaRPr>
          </a:p>
          <a:p>
            <a:pPr>
              <a:buClr>
                <a:srgbClr val="FF0000"/>
              </a:buClr>
            </a:pP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6447950"/>
            <a:ext cx="533399" cy="410050"/>
          </a:xfrm>
          <a:prstGeom prst="rect">
            <a:avLst/>
          </a:prstGeom>
        </p:spPr>
      </p:pic>
      <p:pic>
        <p:nvPicPr>
          <p:cNvPr id="2" name="Picture 1" descr="_85366976_lisa.jpg">
            <a:extLst>
              <a:ext uri="{FF2B5EF4-FFF2-40B4-BE49-F238E27FC236}">
                <a16:creationId xmlns:a16="http://schemas.microsoft.com/office/drawing/2014/main" id="{43C092F4-5847-F733-60CF-824E423CE7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220027"/>
            <a:ext cx="3470529" cy="19521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BA85D5-1C28-0B39-EC6C-99F5153270DF}"/>
              </a:ext>
            </a:extLst>
          </p:cNvPr>
          <p:cNvSpPr txBox="1"/>
          <p:nvPr/>
        </p:nvSpPr>
        <p:spPr>
          <a:xfrm>
            <a:off x="659219" y="6172200"/>
            <a:ext cx="7696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Download the public KETJU-GADGET4 code: 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FF0000"/>
                </a:solidFill>
                <a:hlinkClick r:id="rId4"/>
              </a:rPr>
              <a:t>https://www.mv.helsinki.fi/home/phjohans/group-website/research/ketju/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261267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D7335-83F6-6938-49C9-792738AD2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75B953B-4B4C-67D1-2BB3-B60A9C09D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1. Current state-of-the-art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4B3A84-15A8-479E-A5F9-5454A09A2B55}"/>
              </a:ext>
            </a:extLst>
          </p:cNvPr>
          <p:cNvSpPr/>
          <p:nvPr/>
        </p:nvSpPr>
        <p:spPr>
          <a:xfrm>
            <a:off x="82572" y="838201"/>
            <a:ext cx="451570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Arial"/>
              <a:buChar char="•"/>
              <a:defRPr/>
            </a:pPr>
            <a:r>
              <a:rPr lang="en-US" sz="2200" kern="0" dirty="0"/>
              <a:t>The dynamics of black holes have been traditionally studied with </a:t>
            </a:r>
            <a:r>
              <a:rPr lang="en-US" sz="2200" kern="0" dirty="0">
                <a:solidFill>
                  <a:srgbClr val="FF0000"/>
                </a:solidFill>
              </a:rPr>
              <a:t>global hydrodynamical ~100-1000 million particle softened simulations </a:t>
            </a:r>
            <a:r>
              <a:rPr lang="en-US" sz="2200" kern="0" dirty="0"/>
              <a:t>(i.e. Gadget-3/4, GIZMO, AREPO, SWIFT, RAMSES). </a:t>
            </a:r>
          </a:p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/>
            </a:pPr>
            <a:endParaRPr lang="en-US" sz="2200" kern="0" dirty="0"/>
          </a:p>
          <a:p>
            <a:pPr marL="34290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Arial"/>
              <a:buChar char="•"/>
              <a:defRPr/>
            </a:pPr>
            <a:r>
              <a:rPr lang="en-US" sz="2200" kern="0" dirty="0"/>
              <a:t>An alternative is to use a </a:t>
            </a:r>
            <a:r>
              <a:rPr lang="en-US" sz="2200" kern="0" dirty="0">
                <a:solidFill>
                  <a:srgbClr val="FF0000"/>
                </a:solidFill>
              </a:rPr>
              <a:t>collisional direct N-body simulation</a:t>
            </a:r>
            <a:r>
              <a:rPr lang="en-US" sz="2200" kern="0" dirty="0"/>
              <a:t>, which are typically restricted to </a:t>
            </a:r>
            <a:br>
              <a:rPr lang="en-US" sz="2200" kern="0" dirty="0"/>
            </a:br>
            <a:r>
              <a:rPr lang="en-US" sz="2200" kern="0" dirty="0">
                <a:solidFill>
                  <a:srgbClr val="FF0000"/>
                </a:solidFill>
              </a:rPr>
              <a:t>~1 million particles  </a:t>
            </a:r>
            <a:r>
              <a:rPr lang="en-US" sz="2200" kern="0" dirty="0"/>
              <a:t>(i.e. Nbody-7) and typically do not include gas</a:t>
            </a:r>
            <a:r>
              <a:rPr lang="en-US" sz="2200" kern="0" dirty="0">
                <a:solidFill>
                  <a:srgbClr val="7030A0"/>
                </a:solidFill>
              </a:rPr>
              <a:t>. </a:t>
            </a:r>
            <a:r>
              <a:rPr lang="en-US" sz="2200" kern="0" dirty="0">
                <a:solidFill>
                  <a:srgbClr val="FF0000"/>
                </a:solidFill>
              </a:rPr>
              <a:t> </a:t>
            </a:r>
            <a:br>
              <a:rPr lang="en-US" sz="2200" kern="0" dirty="0"/>
            </a:br>
            <a:endParaRPr lang="en-US" sz="2200" kern="0" dirty="0"/>
          </a:p>
          <a:p>
            <a:pPr marL="342900" indent="-34290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Arial"/>
              <a:buChar char="•"/>
              <a:defRPr/>
            </a:pPr>
            <a:r>
              <a:rPr lang="fi-FI" sz="2200" kern="0" dirty="0"/>
              <a:t>In addition, </a:t>
            </a:r>
            <a:r>
              <a:rPr lang="fi-FI" sz="2200" kern="0" dirty="0" err="1"/>
              <a:t>there</a:t>
            </a:r>
            <a:r>
              <a:rPr lang="fi-FI" sz="2200" kern="0" dirty="0"/>
              <a:t> </a:t>
            </a:r>
            <a:r>
              <a:rPr lang="en-GB" sz="2200" kern="0" noProof="0" dirty="0"/>
              <a:t>are </a:t>
            </a:r>
            <a:r>
              <a:rPr lang="en-GB" sz="2200" kern="0" noProof="0" dirty="0">
                <a:solidFill>
                  <a:srgbClr val="FF0000"/>
                </a:solidFill>
              </a:rPr>
              <a:t>hybrid methods</a:t>
            </a:r>
            <a:r>
              <a:rPr lang="en-GB" sz="2200" kern="0" noProof="0" dirty="0"/>
              <a:t>, such as for example the </a:t>
            </a:r>
            <a:r>
              <a:rPr lang="en-GB" sz="2200" kern="0" noProof="0" dirty="0">
                <a:solidFill>
                  <a:srgbClr val="FF0000"/>
                </a:solidFill>
              </a:rPr>
              <a:t>KETJU code </a:t>
            </a:r>
            <a:r>
              <a:rPr lang="en-GB" sz="2200" kern="0" noProof="0" dirty="0"/>
              <a:t>that combines a global tree code with direct N-body</a:t>
            </a:r>
            <a:r>
              <a:rPr lang="en-US" sz="2200" kern="0" dirty="0"/>
              <a:t>.  </a:t>
            </a:r>
          </a:p>
          <a:p>
            <a:pPr lvl="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defRPr/>
            </a:pPr>
            <a:endParaRPr lang="en-US" sz="2200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C535E8-EE61-8F9C-4A68-7586BBB7D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2780" y="6096000"/>
            <a:ext cx="991220" cy="762000"/>
          </a:xfrm>
          <a:prstGeom prst="rect">
            <a:avLst/>
          </a:prstGeom>
        </p:spPr>
      </p:pic>
      <p:pic>
        <p:nvPicPr>
          <p:cNvPr id="8" name="Picture 7" descr="galaxies2.pdf">
            <a:extLst>
              <a:ext uri="{FF2B5EF4-FFF2-40B4-BE49-F238E27FC236}">
                <a16:creationId xmlns:a16="http://schemas.microsoft.com/office/drawing/2014/main" id="{888471D1-4734-8F12-97E9-E401BE067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276" y="1219200"/>
            <a:ext cx="4267200" cy="4267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F7F7E7-14FA-89D1-1DC0-42EE30578CB9}"/>
              </a:ext>
            </a:extLst>
          </p:cNvPr>
          <p:cNvSpPr txBox="1"/>
          <p:nvPr/>
        </p:nvSpPr>
        <p:spPr>
          <a:xfrm>
            <a:off x="4876800" y="5634335"/>
            <a:ext cx="3805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2300" dirty="0">
                <a:solidFill>
                  <a:srgbClr val="FF0000"/>
                </a:solidFill>
              </a:rPr>
              <a:t>BHs are point mass particles! </a:t>
            </a:r>
          </a:p>
        </p:txBody>
      </p:sp>
    </p:spTree>
    <p:extLst>
      <p:ext uri="{BB962C8B-B14F-4D97-AF65-F5344CB8AC3E}">
        <p14:creationId xmlns:p14="http://schemas.microsoft.com/office/powerpoint/2010/main" val="75249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2. Hybrid </a:t>
            </a:r>
            <a:r>
              <a:rPr lang="en-US" sz="3600" dirty="0" err="1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N-body+hydrodynamics</a:t>
            </a:r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 (KETJU model)  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2400" y="1009093"/>
            <a:ext cx="4527669" cy="56388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400">
                <a:solidFill>
                  <a:srgbClr val="FF0000"/>
                </a:solidFill>
              </a:rPr>
              <a:t>KETJU</a:t>
            </a:r>
            <a:r>
              <a:rPr lang="en-US" sz="2400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FF"/>
                </a:solidFill>
              </a:rPr>
              <a:t>(chain in Finnish)</a:t>
            </a:r>
            <a:r>
              <a:rPr lang="en-US" sz="2400">
                <a:solidFill>
                  <a:srgbClr val="000000"/>
                </a:solidFill>
              </a:rPr>
              <a:t>: Built originally on the GADGET-3 code. Includes </a:t>
            </a: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GB" sz="2400">
                <a:solidFill>
                  <a:srgbClr val="FF0000"/>
                </a:solidFill>
              </a:rPr>
              <a:t>algorithmically regularised chain regions </a:t>
            </a:r>
            <a:br>
              <a:rPr lang="en-GB" sz="2400">
                <a:solidFill>
                  <a:srgbClr val="FF0000"/>
                </a:solidFill>
              </a:rPr>
            </a:br>
            <a:r>
              <a:rPr lang="en-GB" sz="2400"/>
              <a:t>around every black hole.</a:t>
            </a:r>
            <a:br>
              <a:rPr lang="en-GB" sz="2400"/>
            </a:br>
            <a:endParaRPr lang="en-GB" sz="240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GB" sz="2400">
                <a:solidFill>
                  <a:srgbClr val="000000"/>
                </a:solidFill>
              </a:rPr>
              <a:t>The </a:t>
            </a:r>
            <a:r>
              <a:rPr lang="en-GB" sz="2400">
                <a:solidFill>
                  <a:srgbClr val="FF0000"/>
                </a:solidFill>
              </a:rPr>
              <a:t>dynamics close to the black holes is accurately resolved</a:t>
            </a:r>
            <a:r>
              <a:rPr lang="en-GB" sz="2400">
                <a:solidFill>
                  <a:srgbClr val="000000"/>
                </a:solidFill>
              </a:rPr>
              <a:t>. GADGET is used for the long- distance force.  </a:t>
            </a:r>
          </a:p>
          <a:p>
            <a:pPr marL="0" indent="0">
              <a:buClr>
                <a:srgbClr val="FF0000"/>
              </a:buClr>
              <a:buNone/>
            </a:pPr>
            <a:endParaRPr lang="en-GB" sz="240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 startAt="3"/>
            </a:pPr>
            <a:r>
              <a:rPr lang="en-GB" sz="2400">
                <a:solidFill>
                  <a:srgbClr val="000000"/>
                </a:solidFill>
              </a:rPr>
              <a:t>Includes </a:t>
            </a:r>
            <a:r>
              <a:rPr lang="en-GB" sz="2400">
                <a:solidFill>
                  <a:srgbClr val="FF0000"/>
                </a:solidFill>
              </a:rPr>
              <a:t>Post-Newtonian </a:t>
            </a:r>
            <a:r>
              <a:rPr lang="en-GB" sz="2400" err="1">
                <a:solidFill>
                  <a:srgbClr val="FF0000"/>
                </a:solidFill>
              </a:rPr>
              <a:t>correc-tions</a:t>
            </a:r>
            <a:r>
              <a:rPr lang="en-GB" sz="2400">
                <a:solidFill>
                  <a:srgbClr val="FF0000"/>
                </a:solidFill>
              </a:rPr>
              <a:t> </a:t>
            </a:r>
            <a:r>
              <a:rPr lang="en-GB" sz="2400">
                <a:solidFill>
                  <a:srgbClr val="000000"/>
                </a:solidFill>
              </a:rPr>
              <a:t>up to order 3.5 PN</a:t>
            </a:r>
            <a:r>
              <a:rPr lang="en-GB" sz="2400"/>
              <a:t>, valid down to ~10 Schwarzschild radii</a:t>
            </a:r>
            <a:r>
              <a:rPr lang="en-US" sz="2400"/>
              <a:t>.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 startAt="3"/>
            </a:pPr>
            <a:endParaRPr lang="en-US" sz="240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 startAt="3"/>
            </a:pPr>
            <a:r>
              <a:rPr lang="en-US" sz="2400" b="1">
                <a:solidFill>
                  <a:srgbClr val="FF0000"/>
                </a:solidFill>
              </a:rPr>
              <a:t>The main novelty is that KETJU enables accurate BH dynamics simultaneously with gas physics.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48520" y="1066800"/>
            <a:ext cx="4482905" cy="5298623"/>
            <a:chOff x="4507786" y="873577"/>
            <a:chExt cx="4482905" cy="5298623"/>
          </a:xfrm>
        </p:grpSpPr>
        <p:pic>
          <p:nvPicPr>
            <p:cNvPr id="8" name="Picture 7" descr="Antti_chain_makkar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1295400"/>
              <a:ext cx="4037691" cy="48768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507786" y="873577"/>
              <a:ext cx="3751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rgbClr val="7030A0"/>
                  </a:solidFill>
                </a:rPr>
                <a:t>Rantala, </a:t>
              </a:r>
              <a:r>
                <a:rPr lang="en-US" b="1" err="1">
                  <a:solidFill>
                    <a:srgbClr val="7030A0"/>
                  </a:solidFill>
                </a:rPr>
                <a:t>Pihajoki</a:t>
              </a:r>
              <a:r>
                <a:rPr lang="en-US" b="1">
                  <a:solidFill>
                    <a:srgbClr val="7030A0"/>
                  </a:solidFill>
                </a:rPr>
                <a:t>, PHJ et al. 2017, </a:t>
              </a:r>
              <a:r>
                <a:rPr lang="en-US" b="1" err="1">
                  <a:solidFill>
                    <a:srgbClr val="7030A0"/>
                  </a:solidFill>
                </a:rPr>
                <a:t>ApJ</a:t>
              </a:r>
              <a:endParaRPr lang="en-US" b="1">
                <a:solidFill>
                  <a:srgbClr val="7030A0"/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D1148EB7-B45B-264F-8EB1-430F0B867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5526" y="6228798"/>
            <a:ext cx="818473" cy="62920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D0E6A3A-A522-E04F-9D86-19317379C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470" y="2777887"/>
            <a:ext cx="4185711" cy="309824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D406432-B7F4-77D4-20FE-AAF73B4B6B41}"/>
              </a:ext>
            </a:extLst>
          </p:cNvPr>
          <p:cNvGrpSpPr/>
          <p:nvPr/>
        </p:nvGrpSpPr>
        <p:grpSpPr>
          <a:xfrm>
            <a:off x="4465824" y="1066800"/>
            <a:ext cx="4799391" cy="3317579"/>
            <a:chOff x="4465824" y="1066800"/>
            <a:chExt cx="4799391" cy="3317579"/>
          </a:xfrm>
        </p:grpSpPr>
        <p:pic>
          <p:nvPicPr>
            <p:cNvPr id="12" name="Picture 11" descr="A diagram of a star&#10;&#10;Description automatically generated with medium confidence">
              <a:extLst>
                <a:ext uri="{FF2B5EF4-FFF2-40B4-BE49-F238E27FC236}">
                  <a16:creationId xmlns:a16="http://schemas.microsoft.com/office/drawing/2014/main" id="{01A0BBB1-517A-0F7E-04C4-B7E47D4B4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3481" y="1488779"/>
              <a:ext cx="3720771" cy="28956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4E0D116-2720-B2F2-78BF-392B26AA9EAF}"/>
                </a:ext>
              </a:extLst>
            </p:cNvPr>
            <p:cNvSpPr txBox="1"/>
            <p:nvPr/>
          </p:nvSpPr>
          <p:spPr>
            <a:xfrm>
              <a:off x="4465824" y="1066800"/>
              <a:ext cx="47993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7030A0"/>
                  </a:solidFill>
                </a:rPr>
                <a:t>Mannerkoski</a:t>
              </a:r>
              <a:r>
                <a:rPr lang="en-US" b="1" dirty="0">
                  <a:solidFill>
                    <a:srgbClr val="7030A0"/>
                  </a:solidFill>
                </a:rPr>
                <a:t>, Rawlings, PHJ et al. 2023, MNRAS 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A4DFA4E-9BB1-94BD-8672-B2BE6FA13B37}"/>
              </a:ext>
            </a:extLst>
          </p:cNvPr>
          <p:cNvGrpSpPr/>
          <p:nvPr/>
        </p:nvGrpSpPr>
        <p:grpSpPr>
          <a:xfrm>
            <a:off x="170121" y="1353334"/>
            <a:ext cx="8749622" cy="3833969"/>
            <a:chOff x="-163175" y="2919139"/>
            <a:chExt cx="8749622" cy="383396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172D45-F5CA-8A3B-A1F6-56A50002B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63175" y="2919139"/>
              <a:ext cx="8749622" cy="383396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05AB79B-1711-AE1D-223D-2D1A190DD006}"/>
                </a:ext>
              </a:extLst>
            </p:cNvPr>
            <p:cNvSpPr txBox="1"/>
            <p:nvPr/>
          </p:nvSpPr>
          <p:spPr>
            <a:xfrm>
              <a:off x="4793994" y="3232652"/>
              <a:ext cx="797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>
                  <a:solidFill>
                    <a:srgbClr val="FF0000"/>
                  </a:solidFill>
                </a:rPr>
                <a:t>PN 1.0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395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199" y="838200"/>
            <a:ext cx="5486401" cy="6332506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/>
              <a:t>The MSTASR integrator </a:t>
            </a:r>
            <a:r>
              <a:rPr lang="en-US" sz="2200" dirty="0" err="1"/>
              <a:t>snables</a:t>
            </a:r>
            <a:r>
              <a:rPr lang="en-US" sz="2200" dirty="0"/>
              <a:t> simulations with ~</a:t>
            </a:r>
            <a:r>
              <a:rPr lang="en-US" sz="2200" dirty="0">
                <a:solidFill>
                  <a:srgbClr val="FF0000"/>
                </a:solidFill>
              </a:rPr>
              <a:t>5 000s particles in the “</a:t>
            </a:r>
            <a:r>
              <a:rPr lang="en-US" sz="2200" dirty="0" err="1">
                <a:solidFill>
                  <a:srgbClr val="FF0000"/>
                </a:solidFill>
              </a:rPr>
              <a:t>regularised</a:t>
            </a:r>
            <a:r>
              <a:rPr lang="en-US" sz="2200" dirty="0">
                <a:solidFill>
                  <a:srgbClr val="FF0000"/>
                </a:solidFill>
              </a:rPr>
              <a:t> region”</a:t>
            </a:r>
            <a:r>
              <a:rPr lang="en-US" sz="2200" dirty="0"/>
              <a:t>.  The next version of the code </a:t>
            </a:r>
            <a:r>
              <a:rPr lang="en-US" sz="2200" dirty="0">
                <a:solidFill>
                  <a:srgbClr val="FF0000"/>
                </a:solidFill>
              </a:rPr>
              <a:t>‘</a:t>
            </a:r>
            <a:r>
              <a:rPr lang="en-US" sz="2200" dirty="0" err="1">
                <a:solidFill>
                  <a:srgbClr val="FF0000"/>
                </a:solidFill>
              </a:rPr>
              <a:t>fastKETJU</a:t>
            </a:r>
            <a:r>
              <a:rPr lang="en-US" sz="2200" dirty="0">
                <a:solidFill>
                  <a:srgbClr val="FF0000"/>
                </a:solidFill>
              </a:rPr>
              <a:t>’ </a:t>
            </a:r>
            <a:r>
              <a:rPr lang="en-US" sz="2200" dirty="0"/>
              <a:t>is in preparation </a:t>
            </a:r>
            <a:r>
              <a:rPr lang="en-US" sz="2200" dirty="0">
                <a:solidFill>
                  <a:srgbClr val="7030A0"/>
                </a:solidFill>
              </a:rPr>
              <a:t>(Rantala et al. 2026)</a:t>
            </a:r>
            <a:r>
              <a:rPr lang="en-US" sz="2200" dirty="0"/>
              <a:t>.</a:t>
            </a:r>
            <a:r>
              <a:rPr lang="en-US" sz="2200" dirty="0">
                <a:solidFill>
                  <a:srgbClr val="7030A0"/>
                </a:solidFill>
              </a:rPr>
              <a:t> </a:t>
            </a:r>
            <a:endParaRPr lang="en-US" sz="2200" dirty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/>
              <a:t>Includes a </a:t>
            </a:r>
            <a:r>
              <a:rPr lang="en-US" sz="2200" dirty="0" err="1">
                <a:solidFill>
                  <a:srgbClr val="FF0000"/>
                </a:solidFill>
              </a:rPr>
              <a:t>parametrised</a:t>
            </a:r>
            <a:r>
              <a:rPr lang="en-US" sz="2200" dirty="0">
                <a:solidFill>
                  <a:srgbClr val="FF0000"/>
                </a:solidFill>
              </a:rPr>
              <a:t> model </a:t>
            </a:r>
            <a:r>
              <a:rPr lang="en-US" sz="2200" dirty="0"/>
              <a:t>to account for </a:t>
            </a:r>
            <a:r>
              <a:rPr lang="en-US" sz="2200" dirty="0">
                <a:solidFill>
                  <a:srgbClr val="FF0000"/>
                </a:solidFill>
              </a:rPr>
              <a:t>BH spins and kicks </a:t>
            </a:r>
            <a:r>
              <a:rPr lang="en-US" sz="2200" dirty="0">
                <a:solidFill>
                  <a:srgbClr val="7030A0"/>
                </a:solidFill>
              </a:rPr>
              <a:t>(</a:t>
            </a:r>
            <a:r>
              <a:rPr lang="en-US" sz="2200" dirty="0" err="1">
                <a:solidFill>
                  <a:srgbClr val="7030A0"/>
                </a:solidFill>
              </a:rPr>
              <a:t>Zlochower</a:t>
            </a:r>
            <a:r>
              <a:rPr lang="en-US" sz="2200" dirty="0">
                <a:solidFill>
                  <a:srgbClr val="7030A0"/>
                </a:solidFill>
              </a:rPr>
              <a:t> &amp; </a:t>
            </a:r>
            <a:r>
              <a:rPr lang="en-US" sz="2200" dirty="0" err="1">
                <a:solidFill>
                  <a:srgbClr val="7030A0"/>
                </a:solidFill>
              </a:rPr>
              <a:t>Lousto</a:t>
            </a:r>
            <a:r>
              <a:rPr lang="en-US" sz="2200" dirty="0">
                <a:solidFill>
                  <a:srgbClr val="7030A0"/>
                </a:solidFill>
              </a:rPr>
              <a:t> 2015)</a:t>
            </a:r>
            <a:r>
              <a:rPr lang="en-US" sz="2200" dirty="0"/>
              <a:t>.  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Feedback model includes </a:t>
            </a:r>
            <a:r>
              <a:rPr lang="en-US" sz="2200" dirty="0">
                <a:solidFill>
                  <a:srgbClr val="FF0000"/>
                </a:solidFill>
              </a:rPr>
              <a:t>metal-dependent cooling. </a:t>
            </a:r>
            <a:r>
              <a:rPr lang="en-US" sz="2200" dirty="0">
                <a:solidFill>
                  <a:srgbClr val="000000"/>
                </a:solidFill>
              </a:rPr>
              <a:t>Stochastic </a:t>
            </a:r>
            <a:r>
              <a:rPr lang="en-US" sz="2200" dirty="0">
                <a:solidFill>
                  <a:srgbClr val="FF0000"/>
                </a:solidFill>
              </a:rPr>
              <a:t>star formation </a:t>
            </a:r>
            <a:r>
              <a:rPr lang="en-US" sz="2200" dirty="0">
                <a:solidFill>
                  <a:srgbClr val="000000"/>
                </a:solidFill>
              </a:rPr>
              <a:t>and the </a:t>
            </a:r>
            <a:r>
              <a:rPr lang="en-US" sz="2200" dirty="0">
                <a:solidFill>
                  <a:srgbClr val="FF0000"/>
                </a:solidFill>
              </a:rPr>
              <a:t>feedback</a:t>
            </a:r>
            <a:r>
              <a:rPr lang="en-US" sz="2200" dirty="0">
                <a:solidFill>
                  <a:srgbClr val="000000"/>
                </a:solidFill>
              </a:rPr>
              <a:t> and metal enrichment from </a:t>
            </a:r>
            <a:r>
              <a:rPr lang="en-US" sz="2200" dirty="0">
                <a:solidFill>
                  <a:srgbClr val="FF0000"/>
                </a:solidFill>
              </a:rPr>
              <a:t>type II, type Ia supernovae and AGB stars.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Includes a new </a:t>
            </a:r>
            <a:r>
              <a:rPr lang="en-US" sz="2200" dirty="0">
                <a:solidFill>
                  <a:srgbClr val="FF0000"/>
                </a:solidFill>
              </a:rPr>
              <a:t>binary BH accretion model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7030A0"/>
                </a:solidFill>
              </a:rPr>
              <a:t>(Liao et al. 2023</a:t>
            </a:r>
            <a:r>
              <a:rPr lang="en-US" sz="2200" dirty="0">
                <a:solidFill>
                  <a:srgbClr val="000000"/>
                </a:solidFill>
              </a:rPr>
              <a:t>) and a</a:t>
            </a:r>
            <a:r>
              <a:rPr lang="en-US" sz="2200" dirty="0"/>
              <a:t> </a:t>
            </a:r>
            <a:r>
              <a:rPr lang="en-US" sz="2200" dirty="0" err="1">
                <a:solidFill>
                  <a:srgbClr val="FF0000"/>
                </a:solidFill>
              </a:rPr>
              <a:t>subgrid</a:t>
            </a:r>
            <a:r>
              <a:rPr lang="en-US" sz="2200" dirty="0">
                <a:solidFill>
                  <a:srgbClr val="FF0000"/>
                </a:solidFill>
              </a:rPr>
              <a:t> model </a:t>
            </a:r>
            <a:r>
              <a:rPr lang="en-US" sz="2200" dirty="0"/>
              <a:t>to account </a:t>
            </a:r>
            <a:r>
              <a:rPr lang="en-US" sz="2200" dirty="0">
                <a:solidFill>
                  <a:srgbClr val="FF0000"/>
                </a:solidFill>
              </a:rPr>
              <a:t>for dynamical friction </a:t>
            </a:r>
            <a:r>
              <a:rPr lang="en-US" sz="2200" dirty="0"/>
              <a:t>for low-mass BHs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(</a:t>
            </a:r>
            <a:r>
              <a:rPr lang="en-US" sz="2200" dirty="0" err="1">
                <a:solidFill>
                  <a:srgbClr val="7030A0"/>
                </a:solidFill>
              </a:rPr>
              <a:t>Keitaanranta</a:t>
            </a:r>
            <a:r>
              <a:rPr lang="en-US" sz="2200" dirty="0">
                <a:solidFill>
                  <a:srgbClr val="7030A0"/>
                </a:solidFill>
              </a:rPr>
              <a:t> et al. 2026)</a:t>
            </a:r>
            <a:r>
              <a:rPr lang="en-US" sz="2200" dirty="0"/>
              <a:t>.</a:t>
            </a:r>
            <a:r>
              <a:rPr lang="en-US" sz="2200" dirty="0">
                <a:solidFill>
                  <a:srgbClr val="7030A0"/>
                </a:solidFill>
              </a:rPr>
              <a:t> </a:t>
            </a:r>
            <a:endParaRPr lang="en-US" sz="2200" dirty="0">
              <a:solidFill>
                <a:srgbClr val="FF0000"/>
              </a:solidFill>
            </a:endParaRP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endParaRPr lang="en-US" sz="2200" dirty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endParaRPr lang="en-US" sz="2100" dirty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122238"/>
            <a:ext cx="8991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Proprietary KETJU-GADGET3 version – Code features</a:t>
            </a:r>
          </a:p>
        </p:txBody>
      </p:sp>
      <p:pic>
        <p:nvPicPr>
          <p:cNvPr id="3" name="Picture 2" descr="Chart, radar chart&#10;&#10;Description automatically generated">
            <a:extLst>
              <a:ext uri="{FF2B5EF4-FFF2-40B4-BE49-F238E27FC236}">
                <a16:creationId xmlns:a16="http://schemas.microsoft.com/office/drawing/2014/main" id="{F7867406-6E79-3343-8F5F-1C96FDDDE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174970"/>
            <a:ext cx="3085765" cy="24384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F30841-1446-304C-B0D5-6AA92EE1B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0" y="6543982"/>
            <a:ext cx="408479" cy="3140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9B3BDE-CEB0-8866-DFE0-00FF4CF05C06}"/>
              </a:ext>
            </a:extLst>
          </p:cNvPr>
          <p:cNvSpPr txBox="1"/>
          <p:nvPr/>
        </p:nvSpPr>
        <p:spPr>
          <a:xfrm>
            <a:off x="5943600" y="852911"/>
            <a:ext cx="280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b="1" dirty="0">
                <a:solidFill>
                  <a:srgbClr val="7030A0"/>
                </a:solidFill>
              </a:rPr>
              <a:t>Rantala et al. 2020, MNRAS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BBB46C-9102-9BBF-3042-EF8314F616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4228240"/>
            <a:ext cx="2857165" cy="26350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6B7B1B-5D19-FDBF-ED2E-44EBB795F261}"/>
              </a:ext>
            </a:extLst>
          </p:cNvPr>
          <p:cNvSpPr txBox="1"/>
          <p:nvPr/>
        </p:nvSpPr>
        <p:spPr>
          <a:xfrm>
            <a:off x="6052400" y="3819787"/>
            <a:ext cx="2748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>
                <a:solidFill>
                  <a:srgbClr val="7030A0"/>
                </a:solidFill>
              </a:rPr>
              <a:t>Liao et al. 2023, MNRAS</a:t>
            </a:r>
          </a:p>
        </p:txBody>
      </p:sp>
    </p:spTree>
    <p:extLst>
      <p:ext uri="{BB962C8B-B14F-4D97-AF65-F5344CB8AC3E}">
        <p14:creationId xmlns:p14="http://schemas.microsoft.com/office/powerpoint/2010/main" val="1760398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KETJU applications </a:t>
            </a:r>
          </a:p>
        </p:txBody>
      </p:sp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936C1F8-939B-9B27-0FD2-6389059B4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2021"/>
            <a:ext cx="3814779" cy="3814779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506C339-44D0-DA0A-FA1E-B968917B1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4800600"/>
            <a:ext cx="9296401" cy="1958984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GB" sz="2100" dirty="0">
                <a:solidFill>
                  <a:srgbClr val="FF0000"/>
                </a:solidFill>
              </a:rPr>
              <a:t>KETJU </a:t>
            </a:r>
            <a:r>
              <a:rPr lang="en-GB" sz="2100" dirty="0"/>
              <a:t>can be used to accurately </a:t>
            </a:r>
            <a:r>
              <a:rPr lang="en-GB" sz="2100" dirty="0">
                <a:solidFill>
                  <a:srgbClr val="FF0000"/>
                </a:solidFill>
              </a:rPr>
              <a:t>resolve the dynamical friction </a:t>
            </a:r>
            <a:r>
              <a:rPr lang="en-GB" sz="2100" dirty="0"/>
              <a:t>in simulations </a:t>
            </a:r>
            <a:br>
              <a:rPr lang="en-GB" sz="2100" dirty="0"/>
            </a:br>
            <a:r>
              <a:rPr lang="en-GB" sz="2100" dirty="0"/>
              <a:t>and the </a:t>
            </a:r>
            <a:r>
              <a:rPr lang="en-GB" sz="2100" dirty="0">
                <a:solidFill>
                  <a:srgbClr val="FF0000"/>
                </a:solidFill>
              </a:rPr>
              <a:t>hard three-body scattering phase, </a:t>
            </a:r>
            <a:r>
              <a:rPr lang="en-GB" sz="2100" dirty="0"/>
              <a:t>however a</a:t>
            </a:r>
            <a:r>
              <a:rPr lang="en-GB" sz="2100" dirty="0">
                <a:solidFill>
                  <a:srgbClr val="FF0000"/>
                </a:solidFill>
              </a:rPr>
              <a:t> sufficiently high </a:t>
            </a:r>
            <a:br>
              <a:rPr lang="en-GB" sz="2100" dirty="0">
                <a:solidFill>
                  <a:srgbClr val="FF0000"/>
                </a:solidFill>
              </a:rPr>
            </a:br>
            <a:r>
              <a:rPr lang="en-GB" sz="2100" dirty="0">
                <a:solidFill>
                  <a:srgbClr val="FF0000"/>
                </a:solidFill>
              </a:rPr>
              <a:t>mass ratio of </a:t>
            </a:r>
            <a:r>
              <a:rPr lang="en-GB" sz="2100" dirty="0" err="1">
                <a:solidFill>
                  <a:srgbClr val="FF0000"/>
                </a:solidFill>
              </a:rPr>
              <a:t>m</a:t>
            </a:r>
            <a:r>
              <a:rPr lang="en-GB" sz="2100" baseline="-25000" dirty="0" err="1">
                <a:solidFill>
                  <a:srgbClr val="FF0000"/>
                </a:solidFill>
              </a:rPr>
              <a:t>BH</a:t>
            </a:r>
            <a:r>
              <a:rPr lang="en-GB" sz="2100" dirty="0">
                <a:solidFill>
                  <a:srgbClr val="FF0000"/>
                </a:solidFill>
              </a:rPr>
              <a:t>/m</a:t>
            </a:r>
            <a:r>
              <a:rPr lang="en-GB" sz="2100" baseline="-25000" dirty="0">
                <a:solidFill>
                  <a:srgbClr val="FF0000"/>
                </a:solidFill>
              </a:rPr>
              <a:t>*</a:t>
            </a:r>
            <a:r>
              <a:rPr lang="en-GB" sz="2100" dirty="0">
                <a:solidFill>
                  <a:srgbClr val="FF0000"/>
                </a:solidFill>
              </a:rPr>
              <a:t>&gt;100 </a:t>
            </a:r>
            <a:r>
              <a:rPr lang="en-GB" sz="2100" dirty="0"/>
              <a:t>is required for macroparticles (e.g. ~10</a:t>
            </a:r>
            <a:r>
              <a:rPr lang="en-GB" sz="2100" baseline="30000" dirty="0"/>
              <a:t>4 </a:t>
            </a:r>
            <a:r>
              <a:rPr lang="en-GB" sz="2100" dirty="0"/>
              <a:t>- 10</a:t>
            </a:r>
            <a:r>
              <a:rPr lang="en-GB" sz="2100" baseline="30000" dirty="0"/>
              <a:t>5 </a:t>
            </a:r>
            <a:r>
              <a:rPr lang="en-GB" sz="2100" dirty="0">
                <a:ea typeface="Times" charset="0"/>
                <a:cs typeface="Times" charset="0"/>
                <a:sym typeface="Times" charset="0"/>
              </a:rPr>
              <a:t>M</a:t>
            </a:r>
            <a:r>
              <a:rPr lang="en-GB" sz="2100" baseline="-25000" dirty="0"/>
              <a:t>⊙</a:t>
            </a:r>
            <a:r>
              <a:rPr lang="en-GB" sz="2100" dirty="0"/>
              <a:t>). </a:t>
            </a:r>
          </a:p>
          <a:p>
            <a:pPr>
              <a:buClr>
                <a:srgbClr val="FF0000"/>
              </a:buClr>
            </a:pPr>
            <a:r>
              <a:rPr lang="en-US" sz="2100" dirty="0">
                <a:solidFill>
                  <a:srgbClr val="FF0000"/>
                </a:solidFill>
              </a:rPr>
              <a:t>KETJU</a:t>
            </a:r>
            <a:r>
              <a:rPr lang="en-US" sz="2100" dirty="0"/>
              <a:t> can accurately resolve the dynamics of binary supermassive black holes </a:t>
            </a:r>
            <a:br>
              <a:rPr lang="en-US" sz="2100" dirty="0"/>
            </a:br>
            <a:r>
              <a:rPr lang="en-US" sz="2100" dirty="0">
                <a:solidFill>
                  <a:srgbClr val="FF0000"/>
                </a:solidFill>
              </a:rPr>
              <a:t>down to separations of ~10 Schwarzschild radii</a:t>
            </a:r>
            <a:r>
              <a:rPr lang="en-US" sz="2100" dirty="0"/>
              <a:t>. Enables a more physically </a:t>
            </a:r>
            <a:br>
              <a:rPr lang="en-US" sz="2100" dirty="0"/>
            </a:br>
            <a:r>
              <a:rPr lang="en-US" sz="2100" dirty="0"/>
              <a:t>motivated merger criterion.  </a:t>
            </a:r>
          </a:p>
          <a:p>
            <a:pPr marL="0" indent="0">
              <a:buClr>
                <a:srgbClr val="FF0000"/>
              </a:buClr>
              <a:buNone/>
            </a:pPr>
            <a:br>
              <a:rPr lang="en-GB" sz="2000" dirty="0"/>
            </a:br>
            <a:endParaRPr lang="en-GB" sz="2000" dirty="0">
              <a:solidFill>
                <a:srgbClr val="7030A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3BCC29-683B-D0E8-B333-5020DBED3069}"/>
              </a:ext>
            </a:extLst>
          </p:cNvPr>
          <p:cNvSpPr txBox="1"/>
          <p:nvPr/>
        </p:nvSpPr>
        <p:spPr>
          <a:xfrm>
            <a:off x="1066800" y="762000"/>
            <a:ext cx="358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>
                <a:solidFill>
                  <a:srgbClr val="7030A0"/>
                </a:solidFill>
              </a:rPr>
              <a:t>Mannerkoski et al. 2023, MNRAS</a:t>
            </a:r>
          </a:p>
        </p:txBody>
      </p:sp>
      <p:pic>
        <p:nvPicPr>
          <p:cNvPr id="3" name="Picture 2" descr="draft_figure3.jpg">
            <a:extLst>
              <a:ext uri="{FF2B5EF4-FFF2-40B4-BE49-F238E27FC236}">
                <a16:creationId xmlns:a16="http://schemas.microsoft.com/office/drawing/2014/main" id="{2B8D33B9-5467-E042-521A-8FF42F713B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980" y="1143000"/>
            <a:ext cx="4795820" cy="346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20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4612" y="4974872"/>
            <a:ext cx="8472187" cy="1806928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FF0000"/>
              </a:buClr>
            </a:pPr>
            <a:r>
              <a:rPr lang="en-GB" sz="3500" dirty="0">
                <a:solidFill>
                  <a:srgbClr val="FF0000"/>
                </a:solidFill>
              </a:rPr>
              <a:t>Many SMBH binaries in different stages of evolution emitting GWs. GW signals sum to an unresolved background (GWB). </a:t>
            </a:r>
          </a:p>
          <a:p>
            <a:pPr>
              <a:buClr>
                <a:srgbClr val="FF0000"/>
              </a:buClr>
            </a:pPr>
            <a:r>
              <a:rPr lang="en-GB" sz="3500" dirty="0">
                <a:solidFill>
                  <a:srgbClr val="7030A0"/>
                </a:solidFill>
              </a:rPr>
              <a:t>Amplitude and shape affected by:  </a:t>
            </a:r>
            <a:br>
              <a:rPr lang="en-GB" sz="3500" dirty="0"/>
            </a:br>
            <a:r>
              <a:rPr lang="en-GB" sz="3500" dirty="0"/>
              <a:t>1) Density of binary mergers, </a:t>
            </a:r>
            <a:br>
              <a:rPr lang="en-GB" sz="3500" dirty="0"/>
            </a:br>
            <a:r>
              <a:rPr lang="en-GB" sz="3500" dirty="0"/>
              <a:t>2) Masses, eccentricities and </a:t>
            </a:r>
            <a:br>
              <a:rPr lang="en-GB" sz="3500" dirty="0"/>
            </a:br>
            <a:r>
              <a:rPr lang="en-GB" sz="3500" dirty="0"/>
              <a:t>3) Environment (stellar scattering etc.)</a:t>
            </a:r>
          </a:p>
          <a:p>
            <a:pPr>
              <a:buClr>
                <a:srgbClr val="FF0000"/>
              </a:buClr>
            </a:pPr>
            <a:endParaRPr lang="fi-FI" sz="2000" dirty="0"/>
          </a:p>
          <a:p>
            <a:pPr>
              <a:buClr>
                <a:srgbClr val="FF0000"/>
              </a:buClr>
            </a:pPr>
            <a:endParaRPr lang="fi-FI" sz="2000" dirty="0"/>
          </a:p>
          <a:p>
            <a:pPr>
              <a:buClr>
                <a:srgbClr val="FF0000"/>
              </a:buClr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91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3. Gravitational wave background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306" y="6140009"/>
            <a:ext cx="933973" cy="717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5E73F4-72F6-7140-98FF-1951D5A06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990600"/>
            <a:ext cx="5524500" cy="401443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911E7F-1846-3540-8B77-BA9052C64073}"/>
              </a:ext>
            </a:extLst>
          </p:cNvPr>
          <p:cNvSpPr txBox="1">
            <a:spLocks/>
          </p:cNvSpPr>
          <p:nvPr/>
        </p:nvSpPr>
        <p:spPr>
          <a:xfrm>
            <a:off x="5791200" y="1524000"/>
            <a:ext cx="3276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n-GB" sz="2200"/>
              <a:t>A </a:t>
            </a:r>
            <a:r>
              <a:rPr lang="en-GB" sz="2200">
                <a:solidFill>
                  <a:srgbClr val="FF0000"/>
                </a:solidFill>
              </a:rPr>
              <a:t>circular binary </a:t>
            </a:r>
            <a:r>
              <a:rPr lang="en-GB" sz="2200"/>
              <a:t>(e=0) </a:t>
            </a:r>
            <a:br>
              <a:rPr lang="en-GB" sz="2200"/>
            </a:br>
            <a:r>
              <a:rPr lang="en-GB" sz="2200"/>
              <a:t>emits GWs only at the </a:t>
            </a:r>
            <a:r>
              <a:rPr lang="en-GB" sz="2200">
                <a:solidFill>
                  <a:srgbClr val="FF0000"/>
                </a:solidFill>
              </a:rPr>
              <a:t>n=2 harmonic</a:t>
            </a:r>
            <a:r>
              <a:rPr lang="en-GB" sz="2200"/>
              <a:t> (2xorbital frequency).</a:t>
            </a:r>
          </a:p>
          <a:p>
            <a:pPr>
              <a:buClr>
                <a:srgbClr val="FF0000"/>
              </a:buClr>
            </a:pPr>
            <a:r>
              <a:rPr lang="en-GB" sz="2200"/>
              <a:t>With higher eccentricity, the GW signal (h=strain) is emitted over</a:t>
            </a:r>
            <a:br>
              <a:rPr lang="en-GB" sz="2200"/>
            </a:br>
            <a:r>
              <a:rPr lang="en-GB" sz="2200"/>
              <a:t>many harmonics.</a:t>
            </a:r>
          </a:p>
          <a:p>
            <a:pPr>
              <a:buClr>
                <a:srgbClr val="FF0000"/>
              </a:buClr>
            </a:pPr>
            <a:endParaRPr lang="fi-FI" sz="2000"/>
          </a:p>
          <a:p>
            <a:pPr>
              <a:buClr>
                <a:srgbClr val="FF0000"/>
              </a:buClr>
            </a:pPr>
            <a:endParaRPr lang="fi-FI" sz="2000"/>
          </a:p>
          <a:p>
            <a:pPr>
              <a:buClr>
                <a:srgbClr val="FF0000"/>
              </a:buClr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476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FDBAE-CAE6-1C5D-BDE2-BD776C86E5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F3496A1-DC68-EC55-0D80-AE5A65640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324" y="914400"/>
            <a:ext cx="3948692" cy="5943600"/>
          </a:xfrm>
        </p:spPr>
        <p:txBody>
          <a:bodyPr>
            <a:normAutofit fontScale="92500"/>
          </a:bodyPr>
          <a:lstStyle/>
          <a:p>
            <a:pPr>
              <a:buClr>
                <a:srgbClr val="FF0000"/>
              </a:buClr>
            </a:pPr>
            <a:r>
              <a:rPr lang="en-US" sz="2200" dirty="0">
                <a:solidFill>
                  <a:srgbClr val="000000"/>
                </a:solidFill>
              </a:rPr>
              <a:t>Large cosmological simulations, such as the ~100 Mpc box </a:t>
            </a:r>
            <a:r>
              <a:rPr lang="en-US" sz="2200" dirty="0" err="1">
                <a:solidFill>
                  <a:srgbClr val="FF0000"/>
                </a:solidFill>
              </a:rPr>
              <a:t>Illustris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rgbClr val="7030A0"/>
                </a:solidFill>
              </a:rPr>
              <a:t>(</a:t>
            </a:r>
            <a:r>
              <a:rPr lang="en-US" sz="2200" dirty="0" err="1">
                <a:solidFill>
                  <a:srgbClr val="7030A0"/>
                </a:solidFill>
              </a:rPr>
              <a:t>Vogelsberger</a:t>
            </a:r>
            <a:r>
              <a:rPr lang="en-US" sz="2200" dirty="0">
                <a:solidFill>
                  <a:srgbClr val="7030A0"/>
                </a:solidFill>
              </a:rPr>
              <a:t> et al. 2014) </a:t>
            </a:r>
            <a:r>
              <a:rPr lang="en-US" sz="2200" dirty="0">
                <a:solidFill>
                  <a:srgbClr val="FF0000"/>
                </a:solidFill>
              </a:rPr>
              <a:t>simulation </a:t>
            </a:r>
            <a:r>
              <a:rPr lang="en-US" sz="2200" dirty="0">
                <a:solidFill>
                  <a:srgbClr val="000000"/>
                </a:solidFill>
              </a:rPr>
              <a:t>can be used to study the BH population. </a:t>
            </a:r>
          </a:p>
          <a:p>
            <a:pPr>
              <a:buClr>
                <a:srgbClr val="FF0000"/>
              </a:buClr>
            </a:pPr>
            <a:r>
              <a:rPr lang="en-US" sz="2200" dirty="0">
                <a:solidFill>
                  <a:srgbClr val="FF0000"/>
                </a:solidFill>
              </a:rPr>
              <a:t>The softening length of baryons is ~0.7 kpc, black holes thus merge at  ~1 kpc separation in the simulation. </a:t>
            </a:r>
          </a:p>
          <a:p>
            <a:pPr>
              <a:buClr>
                <a:srgbClr val="FF0000"/>
              </a:buClr>
            </a:pPr>
            <a:r>
              <a:rPr lang="en-US" sz="2200" dirty="0">
                <a:solidFill>
                  <a:srgbClr val="FF0000"/>
                </a:solidFill>
              </a:rPr>
              <a:t>Use Analytic </a:t>
            </a:r>
            <a:r>
              <a:rPr lang="en-US" sz="2200" dirty="0" err="1">
                <a:solidFill>
                  <a:srgbClr val="FF0000"/>
                </a:solidFill>
              </a:rPr>
              <a:t>subgrid</a:t>
            </a:r>
            <a:r>
              <a:rPr lang="en-US" sz="2200" dirty="0">
                <a:solidFill>
                  <a:srgbClr val="FF0000"/>
                </a:solidFill>
              </a:rPr>
              <a:t> models and eccentricity as an input: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Dynamical friction (~kpc scales)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/>
              <a:t>Stellar loss-cone scattering </a:t>
            </a:r>
            <a:br>
              <a:rPr lang="en-US" sz="2200" dirty="0"/>
            </a:br>
            <a:r>
              <a:rPr lang="en-US" sz="2200" dirty="0"/>
              <a:t>(~1-10 pc scales)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Gas drag from a circumbinary, viscous disc (~10</a:t>
            </a:r>
            <a:r>
              <a:rPr lang="en-US" sz="2200" baseline="30000" dirty="0">
                <a:solidFill>
                  <a:srgbClr val="000000"/>
                </a:solidFill>
              </a:rPr>
              <a:t>-3</a:t>
            </a:r>
            <a:r>
              <a:rPr lang="en-US" sz="2200" dirty="0">
                <a:solidFill>
                  <a:srgbClr val="000000"/>
                </a:solidFill>
              </a:rPr>
              <a:t>-5 pc)</a:t>
            </a:r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GW emission (~10</a:t>
            </a:r>
            <a:r>
              <a:rPr lang="en-US" sz="2200" baseline="30000" dirty="0">
                <a:solidFill>
                  <a:srgbClr val="000000"/>
                </a:solidFill>
              </a:rPr>
              <a:t>-5</a:t>
            </a:r>
            <a:r>
              <a:rPr lang="en-US" sz="2200" dirty="0">
                <a:solidFill>
                  <a:srgbClr val="000000"/>
                </a:solidFill>
              </a:rPr>
              <a:t>-5 pc) </a:t>
            </a:r>
          </a:p>
          <a:p>
            <a:pPr>
              <a:buClr>
                <a:srgbClr val="FF0000"/>
              </a:buClr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57680B1-66D2-5A7A-3685-EDC362E5C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96" y="76200"/>
            <a:ext cx="8991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GW background calculation in large boxes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42A056-F51B-208A-4FEE-51B5E9C00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306" y="6140009"/>
            <a:ext cx="933973" cy="717991"/>
          </a:xfrm>
          <a:prstGeom prst="rect">
            <a:avLst/>
          </a:prstGeom>
        </p:spPr>
      </p:pic>
      <p:pic>
        <p:nvPicPr>
          <p:cNvPr id="2" name="Picture 1" descr="A diagram of a function of a fraction&#10;&#10;AI-generated content may be incorrect.">
            <a:extLst>
              <a:ext uri="{FF2B5EF4-FFF2-40B4-BE49-F238E27FC236}">
                <a16:creationId xmlns:a16="http://schemas.microsoft.com/office/drawing/2014/main" id="{8183DF36-0789-EF9A-E694-46A9D5F18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446" y="1905000"/>
            <a:ext cx="5225354" cy="36254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C55940-C432-9274-DDF8-742FF924FF0B}"/>
              </a:ext>
            </a:extLst>
          </p:cNvPr>
          <p:cNvSpPr txBox="1"/>
          <p:nvPr/>
        </p:nvSpPr>
        <p:spPr>
          <a:xfrm>
            <a:off x="5481388" y="1228578"/>
            <a:ext cx="195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>
                <a:solidFill>
                  <a:srgbClr val="7030A0"/>
                </a:solidFill>
              </a:rPr>
              <a:t>Kelley et al. 2017</a:t>
            </a:r>
          </a:p>
        </p:txBody>
      </p:sp>
    </p:spTree>
    <p:extLst>
      <p:ext uri="{BB962C8B-B14F-4D97-AF65-F5344CB8AC3E}">
        <p14:creationId xmlns:p14="http://schemas.microsoft.com/office/powerpoint/2010/main" val="1065310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1EAD5-1793-036F-E7BC-55464ACEE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D5D6850-5691-635C-CEE3-F1B959E8F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53" y="5165178"/>
            <a:ext cx="8703068" cy="167640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US" sz="2100" dirty="0">
                <a:solidFill>
                  <a:srgbClr val="000000"/>
                </a:solidFill>
              </a:rPr>
              <a:t>The recovered GWB signal has a </a:t>
            </a:r>
            <a:r>
              <a:rPr lang="en-US" sz="2100" dirty="0">
                <a:solidFill>
                  <a:srgbClr val="FF0000"/>
                </a:solidFill>
              </a:rPr>
              <a:t>higher amplitude </a:t>
            </a:r>
            <a:r>
              <a:rPr lang="en-US" sz="2100" dirty="0">
                <a:solidFill>
                  <a:srgbClr val="000000"/>
                </a:solidFill>
              </a:rPr>
              <a:t>(log A~-14.5 at f</a:t>
            </a:r>
            <a:r>
              <a:rPr lang="en-US" sz="2100" baseline="-25000" dirty="0">
                <a:solidFill>
                  <a:srgbClr val="000000"/>
                </a:solidFill>
              </a:rPr>
              <a:t>0</a:t>
            </a:r>
            <a:r>
              <a:rPr lang="en-US" sz="2100" dirty="0">
                <a:solidFill>
                  <a:srgbClr val="000000"/>
                </a:solidFill>
              </a:rPr>
              <a:t>=1yr</a:t>
            </a:r>
            <a:r>
              <a:rPr lang="en-US" sz="2100" baseline="30000" dirty="0">
                <a:solidFill>
                  <a:srgbClr val="000000"/>
                </a:solidFill>
              </a:rPr>
              <a:t>-1</a:t>
            </a:r>
            <a:r>
              <a:rPr lang="en-US" sz="2100" dirty="0">
                <a:solidFill>
                  <a:srgbClr val="000000"/>
                </a:solidFill>
              </a:rPr>
              <a:t>) and is also </a:t>
            </a:r>
            <a:r>
              <a:rPr lang="en-US" sz="2100" dirty="0">
                <a:solidFill>
                  <a:srgbClr val="FF0000"/>
                </a:solidFill>
              </a:rPr>
              <a:t>flatter than expected </a:t>
            </a:r>
            <a:r>
              <a:rPr lang="en-US" sz="2100" dirty="0">
                <a:solidFill>
                  <a:srgbClr val="000000"/>
                </a:solidFill>
              </a:rPr>
              <a:t>(</a:t>
            </a:r>
            <a:r>
              <a:rPr lang="en-US" sz="2100" dirty="0">
                <a:solidFill>
                  <a:srgbClr val="000000"/>
                </a:solidFill>
                <a:latin typeface="Symbol" pitchFamily="2" charset="2"/>
              </a:rPr>
              <a:t>g</a:t>
            </a:r>
            <a:r>
              <a:rPr lang="en-US" sz="2100" dirty="0">
                <a:solidFill>
                  <a:srgbClr val="000000"/>
                </a:solidFill>
              </a:rPr>
              <a:t>~2.7, for </a:t>
            </a:r>
            <a:r>
              <a:rPr lang="en-US" sz="2100" dirty="0">
                <a:solidFill>
                  <a:srgbClr val="000000"/>
                </a:solidFill>
                <a:latin typeface="Symbol" pitchFamily="2" charset="2"/>
              </a:rPr>
              <a:t>a</a:t>
            </a:r>
            <a:r>
              <a:rPr lang="en-US" sz="2100" dirty="0">
                <a:solidFill>
                  <a:srgbClr val="000000"/>
                </a:solidFill>
              </a:rPr>
              <a:t>=-2/3,</a:t>
            </a:r>
            <a:r>
              <a:rPr lang="en-US" sz="2100" dirty="0">
                <a:solidFill>
                  <a:srgbClr val="000000"/>
                </a:solidFill>
                <a:latin typeface="Symbol" pitchFamily="2" charset="2"/>
              </a:rPr>
              <a:t> g</a:t>
            </a:r>
            <a:r>
              <a:rPr lang="en-US" sz="2100" dirty="0">
                <a:solidFill>
                  <a:srgbClr val="000000"/>
                </a:solidFill>
              </a:rPr>
              <a:t>=13/3 expected). </a:t>
            </a:r>
          </a:p>
          <a:p>
            <a:pPr>
              <a:buClr>
                <a:srgbClr val="FF0000"/>
              </a:buClr>
            </a:pPr>
            <a:r>
              <a:rPr lang="en-US" sz="2100" dirty="0">
                <a:solidFill>
                  <a:srgbClr val="000000"/>
                </a:solidFill>
              </a:rPr>
              <a:t>The high amplitude indicates efficient evolution of massive merging SMBHs in the local (z&lt;1) Universe and the </a:t>
            </a:r>
            <a:r>
              <a:rPr lang="en-US" sz="2100" dirty="0">
                <a:solidFill>
                  <a:srgbClr val="FF0000"/>
                </a:solidFill>
              </a:rPr>
              <a:t>flattening </a:t>
            </a:r>
            <a:r>
              <a:rPr lang="en-US" sz="2100" dirty="0">
                <a:solidFill>
                  <a:srgbClr val="000000"/>
                </a:solidFill>
              </a:rPr>
              <a:t>may indicate </a:t>
            </a:r>
            <a:br>
              <a:rPr lang="en-US" sz="2100" dirty="0">
                <a:solidFill>
                  <a:srgbClr val="000000"/>
                </a:solidFill>
              </a:rPr>
            </a:br>
            <a:r>
              <a:rPr lang="en-US" sz="2100" dirty="0">
                <a:solidFill>
                  <a:srgbClr val="000000"/>
                </a:solidFill>
              </a:rPr>
              <a:t>the presence of </a:t>
            </a:r>
            <a:r>
              <a:rPr lang="en-US" sz="2100" dirty="0">
                <a:solidFill>
                  <a:srgbClr val="FF0000"/>
                </a:solidFill>
              </a:rPr>
              <a:t>significant eccentricity </a:t>
            </a:r>
            <a:r>
              <a:rPr lang="en-US" sz="2100" dirty="0">
                <a:solidFill>
                  <a:srgbClr val="000000"/>
                </a:solidFill>
              </a:rPr>
              <a:t>in the binary population.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102661C-D618-A2A2-9576-299483751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715962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Pulsar timing array observations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AC9EDA5-0C91-8079-2BB4-965402C3E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800" y="6213634"/>
            <a:ext cx="838200" cy="6443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E796FA-E0D4-9E89-EF3C-30E6A346306C}"/>
              </a:ext>
            </a:extLst>
          </p:cNvPr>
          <p:cNvSpPr txBox="1"/>
          <p:nvPr/>
        </p:nvSpPr>
        <p:spPr>
          <a:xfrm>
            <a:off x="2362200" y="966267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>
                <a:solidFill>
                  <a:srgbClr val="7030A0"/>
                </a:solidFill>
              </a:rPr>
              <a:t>Agazie</a:t>
            </a:r>
            <a:r>
              <a:rPr lang="fi-FI" b="1" dirty="0">
                <a:solidFill>
                  <a:srgbClr val="7030A0"/>
                </a:solidFill>
              </a:rPr>
              <a:t> et al. 2023b</a:t>
            </a:r>
          </a:p>
          <a:p>
            <a:endParaRPr lang="fi-FI" dirty="0"/>
          </a:p>
        </p:txBody>
      </p:sp>
      <p:pic>
        <p:nvPicPr>
          <p:cNvPr id="10" name="Picture 9" descr="A graph of a frequency&#10;&#10;AI-generated content may be incorrect.">
            <a:extLst>
              <a:ext uri="{FF2B5EF4-FFF2-40B4-BE49-F238E27FC236}">
                <a16:creationId xmlns:a16="http://schemas.microsoft.com/office/drawing/2014/main" id="{49925877-DDCE-FFBB-05BB-BFAD7A5AA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0949"/>
            <a:ext cx="5257800" cy="37092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FF36F4-906A-C89C-64A9-4855983E9123}"/>
              </a:ext>
            </a:extLst>
          </p:cNvPr>
          <p:cNvSpPr txBox="1"/>
          <p:nvPr/>
        </p:nvSpPr>
        <p:spPr>
          <a:xfrm>
            <a:off x="5943540" y="1042847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rgbClr val="7030A0"/>
                </a:solidFill>
              </a:rPr>
              <a:t>PTA </a:t>
            </a:r>
            <a:r>
              <a:rPr lang="fi-FI" b="1" dirty="0" err="1">
                <a:solidFill>
                  <a:srgbClr val="7030A0"/>
                </a:solidFill>
              </a:rPr>
              <a:t>observations</a:t>
            </a:r>
            <a:endParaRPr lang="fi-FI" b="1" dirty="0">
              <a:solidFill>
                <a:srgbClr val="7030A0"/>
              </a:solidFill>
            </a:endParaRPr>
          </a:p>
          <a:p>
            <a:endParaRPr lang="fi-FI" dirty="0"/>
          </a:p>
        </p:txBody>
      </p:sp>
      <p:pic>
        <p:nvPicPr>
          <p:cNvPr id="2" name="Picture 1" descr="PTA.jpeg">
            <a:extLst>
              <a:ext uri="{FF2B5EF4-FFF2-40B4-BE49-F238E27FC236}">
                <a16:creationId xmlns:a16="http://schemas.microsoft.com/office/drawing/2014/main" id="{01B1F853-9AFB-AC7D-45AC-5D2FB4C9C9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771105"/>
            <a:ext cx="3733740" cy="280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1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B5630-F436-2F26-40AA-9E857AD39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0589097-E612-0360-6BC4-713DDFDD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8978989" cy="563205"/>
          </a:xfr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36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4. Cosmological KETJU zoom-in simulations at high-z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9A2C82C-517A-3703-68C0-D14153D34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7382" y="6400800"/>
            <a:ext cx="594732" cy="4572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5B3506F-D9AD-9DC8-E8AC-B837403DE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5436130"/>
            <a:ext cx="8965916" cy="1421870"/>
          </a:xfrm>
        </p:spPr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en-GB" sz="2000" dirty="0"/>
              <a:t>Combining KETJU with an analytic dynamical friction model. BHs </a:t>
            </a:r>
            <a:r>
              <a:rPr lang="en-GB" sz="2000" dirty="0">
                <a:solidFill>
                  <a:srgbClr val="FF0000"/>
                </a:solidFill>
              </a:rPr>
              <a:t>seeded at 10</a:t>
            </a:r>
            <a:r>
              <a:rPr lang="en-GB" sz="2000" baseline="30000" dirty="0">
                <a:solidFill>
                  <a:srgbClr val="FF0000"/>
                </a:solidFill>
              </a:rPr>
              <a:t>6</a:t>
            </a:r>
            <a:r>
              <a:rPr lang="en-GB" sz="2000" dirty="0">
                <a:solidFill>
                  <a:srgbClr val="FF0000"/>
                </a:solidFill>
              </a:rPr>
              <a:t> h</a:t>
            </a:r>
            <a:r>
              <a:rPr lang="en-GB" sz="2000" baseline="30000" dirty="0">
                <a:solidFill>
                  <a:srgbClr val="FF0000"/>
                </a:solidFill>
              </a:rPr>
              <a:t>-1</a:t>
            </a:r>
            <a:r>
              <a:rPr lang="en-GB" sz="2000" dirty="0">
                <a:solidFill>
                  <a:srgbClr val="FF0000"/>
                </a:solidFill>
              </a:rPr>
              <a:t> M</a:t>
            </a:r>
            <a:r>
              <a:rPr lang="en-GB" sz="2000" baseline="-25000" dirty="0">
                <a:solidFill>
                  <a:srgbClr val="FF0000"/>
                </a:solidFill>
              </a:rPr>
              <a:t> ⊙ </a:t>
            </a:r>
            <a:r>
              <a:rPr lang="en-GB" sz="2000" dirty="0"/>
              <a:t>and </a:t>
            </a:r>
            <a:r>
              <a:rPr lang="en-GB" sz="2000" dirty="0">
                <a:solidFill>
                  <a:srgbClr val="FF0000"/>
                </a:solidFill>
              </a:rPr>
              <a:t>become KETJU BHs at 10</a:t>
            </a:r>
            <a:r>
              <a:rPr lang="en-GB" sz="2000" baseline="30000" dirty="0">
                <a:solidFill>
                  <a:srgbClr val="FF0000"/>
                </a:solidFill>
              </a:rPr>
              <a:t>7</a:t>
            </a:r>
            <a:r>
              <a:rPr lang="en-GB" sz="2000" dirty="0">
                <a:solidFill>
                  <a:srgbClr val="FF0000"/>
                </a:solidFill>
              </a:rPr>
              <a:t> h</a:t>
            </a:r>
            <a:r>
              <a:rPr lang="en-GB" sz="2000" baseline="30000" dirty="0">
                <a:solidFill>
                  <a:srgbClr val="FF0000"/>
                </a:solidFill>
              </a:rPr>
              <a:t>-1</a:t>
            </a:r>
            <a:r>
              <a:rPr lang="en-GB" sz="2000" dirty="0">
                <a:solidFill>
                  <a:srgbClr val="FF0000"/>
                </a:solidFill>
              </a:rPr>
              <a:t> M</a:t>
            </a:r>
            <a:r>
              <a:rPr lang="en-GB" sz="2000" baseline="-25000" dirty="0">
                <a:solidFill>
                  <a:srgbClr val="FF0000"/>
                </a:solidFill>
              </a:rPr>
              <a:t> ⊙</a:t>
            </a:r>
            <a:r>
              <a:rPr lang="en-GB" sz="2000" dirty="0"/>
              <a:t>, when </a:t>
            </a:r>
            <a:r>
              <a:rPr lang="en-GB" sz="2000" dirty="0" err="1">
                <a:solidFill>
                  <a:srgbClr val="FF0000"/>
                </a:solidFill>
              </a:rPr>
              <a:t>m</a:t>
            </a:r>
            <a:r>
              <a:rPr lang="en-GB" sz="2000" baseline="-25000" dirty="0" err="1">
                <a:solidFill>
                  <a:srgbClr val="FF0000"/>
                </a:solidFill>
              </a:rPr>
              <a:t>BH</a:t>
            </a:r>
            <a:r>
              <a:rPr lang="en-GB" sz="2000" dirty="0">
                <a:solidFill>
                  <a:srgbClr val="FF0000"/>
                </a:solidFill>
              </a:rPr>
              <a:t>/m</a:t>
            </a:r>
            <a:r>
              <a:rPr lang="en-GB" sz="2000" baseline="-25000" dirty="0">
                <a:solidFill>
                  <a:srgbClr val="FF0000"/>
                </a:solidFill>
              </a:rPr>
              <a:t>*</a:t>
            </a:r>
            <a:r>
              <a:rPr lang="en-GB" sz="2000" dirty="0">
                <a:solidFill>
                  <a:srgbClr val="FF0000"/>
                </a:solidFill>
              </a:rPr>
              <a:t>&gt;100. </a:t>
            </a:r>
          </a:p>
          <a:p>
            <a:pPr>
              <a:buClr>
                <a:srgbClr val="FF0000"/>
              </a:buClr>
            </a:pPr>
            <a:r>
              <a:rPr lang="en-GB" sz="2000" dirty="0">
                <a:solidFill>
                  <a:srgbClr val="FF0000"/>
                </a:solidFill>
              </a:rPr>
              <a:t>BH mergers at high-z are very rapid</a:t>
            </a:r>
            <a:r>
              <a:rPr lang="en-GB" sz="2000" dirty="0"/>
              <a:t>, due to very high central stellar densities and in general high BH eccentricities. 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D12B87-465C-7321-EB61-7C953A17BA9C}"/>
              </a:ext>
            </a:extLst>
          </p:cNvPr>
          <p:cNvSpPr txBox="1"/>
          <p:nvPr/>
        </p:nvSpPr>
        <p:spPr>
          <a:xfrm>
            <a:off x="7100568" y="2895600"/>
            <a:ext cx="16637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7030A0"/>
                </a:solidFill>
              </a:rPr>
              <a:t>Keitaanranta</a:t>
            </a:r>
            <a:r>
              <a:rPr lang="en-US" b="1" dirty="0">
                <a:solidFill>
                  <a:srgbClr val="7030A0"/>
                </a:solidFill>
              </a:rPr>
              <a:t>, 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>
                <a:solidFill>
                  <a:srgbClr val="7030A0"/>
                </a:solidFill>
              </a:rPr>
              <a:t>PHJ et al. 2026, in press</a:t>
            </a:r>
            <a:endParaRPr lang="en-FI" dirty="0">
              <a:solidFill>
                <a:srgbClr val="7030A0"/>
              </a:solidFill>
            </a:endParaRPr>
          </a:p>
        </p:txBody>
      </p:sp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7F50D17-1739-7FF4-EE03-6F657A83D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57" y="690469"/>
            <a:ext cx="6539711" cy="46435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E14793-D18B-9E48-88F4-8CBFFFD3A44C}"/>
              </a:ext>
            </a:extLst>
          </p:cNvPr>
          <p:cNvSpPr txBox="1"/>
          <p:nvPr/>
        </p:nvSpPr>
        <p:spPr>
          <a:xfrm>
            <a:off x="6934200" y="1041460"/>
            <a:ext cx="2329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>
                <a:solidFill>
                  <a:srgbClr val="FF0000"/>
                </a:solidFill>
              </a:rPr>
              <a:t>Work led by PhD </a:t>
            </a:r>
            <a:br>
              <a:rPr lang="en-FI" b="1" dirty="0">
                <a:solidFill>
                  <a:srgbClr val="FF0000"/>
                </a:solidFill>
              </a:rPr>
            </a:br>
            <a:r>
              <a:rPr lang="en-FI" b="1" dirty="0">
                <a:solidFill>
                  <a:srgbClr val="FF0000"/>
                </a:solidFill>
              </a:rPr>
              <a:t>student Atte Keitaanranta. </a:t>
            </a:r>
          </a:p>
        </p:txBody>
      </p:sp>
    </p:spTree>
    <p:extLst>
      <p:ext uri="{BB962C8B-B14F-4D97-AF65-F5344CB8AC3E}">
        <p14:creationId xmlns:p14="http://schemas.microsoft.com/office/powerpoint/2010/main" val="31815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16500</TotalTime>
  <Words>1333</Words>
  <Application>Microsoft Macintosh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Times</vt:lpstr>
      <vt:lpstr>Office Theme</vt:lpstr>
      <vt:lpstr>PowerPoint Presentation</vt:lpstr>
      <vt:lpstr>1. Current state-of-the-art</vt:lpstr>
      <vt:lpstr>2. Hybrid N-body+hydrodynamics (KETJU model)  </vt:lpstr>
      <vt:lpstr>Proprietary KETJU-GADGET3 version – Code features</vt:lpstr>
      <vt:lpstr>KETJU applications </vt:lpstr>
      <vt:lpstr>3. Gravitational wave background</vt:lpstr>
      <vt:lpstr>GW background calculation in large boxes</vt:lpstr>
      <vt:lpstr>Pulsar timing array observations </vt:lpstr>
      <vt:lpstr>4. Cosmological KETJU zoom-in simulations at high-z</vt:lpstr>
      <vt:lpstr>Gravitational waves from merging SMBHs at high-z</vt:lpstr>
      <vt:lpstr>5. Observing recoiling supermassive black holes</vt:lpstr>
      <vt:lpstr>Catching Black hole recoil clusters</vt:lpstr>
      <vt:lpstr>PowerPoint Presentation</vt:lpstr>
    </vt:vector>
  </TitlesOfParts>
  <Company>University Observatory Munich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Johansson</dc:creator>
  <cp:lastModifiedBy>Peter Johansson</cp:lastModifiedBy>
  <cp:revision>383</cp:revision>
  <dcterms:created xsi:type="dcterms:W3CDTF">2011-06-21T15:30:14Z</dcterms:created>
  <dcterms:modified xsi:type="dcterms:W3CDTF">2026-05-25T10:07:36Z</dcterms:modified>
</cp:coreProperties>
</file>