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1"/>
  </p:notesMasterIdLst>
  <p:sldIdLst>
    <p:sldId id="256" r:id="rId2"/>
    <p:sldId id="257" r:id="rId3"/>
    <p:sldId id="305" r:id="rId4"/>
    <p:sldId id="265" r:id="rId5"/>
    <p:sldId id="266" r:id="rId6"/>
    <p:sldId id="268" r:id="rId7"/>
    <p:sldId id="275" r:id="rId8"/>
    <p:sldId id="277" r:id="rId9"/>
    <p:sldId id="285" r:id="rId10"/>
    <p:sldId id="288" r:id="rId11"/>
    <p:sldId id="292" r:id="rId12"/>
    <p:sldId id="306" r:id="rId13"/>
    <p:sldId id="269" r:id="rId14"/>
    <p:sldId id="276" r:id="rId15"/>
    <p:sldId id="307" r:id="rId16"/>
    <p:sldId id="282" r:id="rId17"/>
    <p:sldId id="300" r:id="rId18"/>
    <p:sldId id="295" r:id="rId19"/>
    <p:sldId id="296" r:id="rId20"/>
  </p:sldIdLst>
  <p:sldSz cx="9144000" cy="5143500" type="screen16x9"/>
  <p:notesSz cx="6858000" cy="9144000"/>
  <p:embeddedFontLst>
    <p:embeddedFont>
      <p:font typeface="Raleway" pitchFamily="2" charset="77"/>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1DC"/>
    <a:srgbClr val="DEEC56"/>
    <a:srgbClr val="7DFE9F"/>
    <a:srgbClr val="D7FFEC"/>
    <a:srgbClr val="D2FF4E"/>
    <a:srgbClr val="FF9020"/>
    <a:srgbClr val="DDFFF1"/>
    <a:srgbClr val="9FFFCD"/>
    <a:srgbClr val="BCA5FF"/>
    <a:srgbClr val="EBF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9D9128-135E-4D16-B0A6-5046D3FFC16D}">
  <a:tblStyle styleId="{269D9128-135E-4D16-B0A6-5046D3FFC16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E05BF8A-0F85-472C-95DC-385DECE67E25}"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99"/>
    <p:restoredTop sz="90902"/>
  </p:normalViewPr>
  <p:slideViewPr>
    <p:cSldViewPr snapToGrid="0">
      <p:cViewPr varScale="1">
        <p:scale>
          <a:sx n="139" d="100"/>
          <a:sy n="139" d="100"/>
        </p:scale>
        <p:origin x="208"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solidFill>
                  <a:schemeClr val="dk1"/>
                </a:solidFill>
              </a:rPr>
              <a:t>Today I would like to present a paper that was recently accepted by </a:t>
            </a:r>
            <a:r>
              <a:rPr lang="en" i="1" dirty="0">
                <a:solidFill>
                  <a:schemeClr val="dk1"/>
                </a:solidFill>
              </a:rPr>
              <a:t>Monthly Notices of the Royal Astronomical Society</a:t>
            </a:r>
            <a:r>
              <a:rPr lang="en" dirty="0">
                <a:solidFill>
                  <a:schemeClr val="dk1"/>
                </a:solidFill>
              </a:rPr>
              <a:t>. I did this work with my supervisors, </a:t>
            </a:r>
            <a:r>
              <a:rPr lang="en" dirty="0" err="1">
                <a:solidFill>
                  <a:schemeClr val="dk1"/>
                </a:solidFill>
              </a:rPr>
              <a:t>Ghassem</a:t>
            </a:r>
            <a:r>
              <a:rPr lang="en" dirty="0">
                <a:solidFill>
                  <a:schemeClr val="dk1"/>
                </a:solidFill>
              </a:rPr>
              <a:t> and Akram, and my colleague Atousa at my university in Iran, in collaboration with the COSMOS team.</a:t>
            </a:r>
            <a:endParaRPr dirty="0">
              <a:solidFill>
                <a:schemeClr val="dk1"/>
              </a:solidFill>
            </a:endParaRPr>
          </a:p>
          <a:p>
            <a:pPr marL="0" lvl="0" indent="0" algn="l" rtl="0">
              <a:lnSpc>
                <a:spcPct val="100000"/>
              </a:lnSpc>
              <a:spcBef>
                <a:spcPts val="0"/>
              </a:spcBef>
              <a:spcAft>
                <a:spcPts val="0"/>
              </a:spcAft>
              <a:buSzPts val="1100"/>
              <a:buNone/>
            </a:pPr>
            <a:r>
              <a:rPr lang="en" dirty="0">
                <a:solidFill>
                  <a:schemeClr val="dk1"/>
                </a:solidFill>
              </a:rPr>
              <a:t>In this work, I apply </a:t>
            </a:r>
            <a:r>
              <a:rPr lang="en" b="1" dirty="0">
                <a:solidFill>
                  <a:schemeClr val="dk1"/>
                </a:solidFill>
              </a:rPr>
              <a:t>Self-Organizing Maps</a:t>
            </a:r>
            <a:r>
              <a:rPr lang="en" dirty="0">
                <a:solidFill>
                  <a:schemeClr val="dk1"/>
                </a:solidFill>
              </a:rPr>
              <a:t> to COSMOS-Web data, which is observational data, to estimate physical parameters.</a:t>
            </a:r>
            <a:endParaRPr dirty="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5" name="Google Shape;525;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In here I showed the prediction of the redshift and stellar mass, for the SOM trained on HZ and HZ is applied on it. We see the prediction is good. But some scatters seen. Actually for the redshift prediction in the 1.5-2.5 redshift. We defined some metrics that shows how the SOM can predict.</a:t>
            </a:r>
            <a:endParaRPr dirty="0"/>
          </a:p>
          <a:p>
            <a:pPr marL="0" lvl="0" indent="0" algn="l" rtl="0">
              <a:lnSpc>
                <a:spcPct val="100000"/>
              </a:lnSpc>
              <a:spcBef>
                <a:spcPts val="0"/>
              </a:spcBef>
              <a:spcAft>
                <a:spcPts val="0"/>
              </a:spcAft>
              <a:buSzPts val="1100"/>
              <a:buNone/>
            </a:pPr>
            <a:endParaRPr dirty="0"/>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First, NMAD</a:t>
            </a:r>
            <a:r>
              <a:rPr lang="en" dirty="0">
                <a:solidFill>
                  <a:schemeClr val="dk1"/>
                </a:solidFill>
              </a:rPr>
              <a:t> measures the typical scatter between the predicted and true values. In simple terms, it tells us how large the usual differences are, while being less sensitive to extreme values.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Second, the outlier fraction</a:t>
            </a:r>
            <a:r>
              <a:rPr lang="en" dirty="0">
                <a:solidFill>
                  <a:schemeClr val="dk1"/>
                </a:solidFill>
              </a:rPr>
              <a:t> shows the percentage of galaxies where the prediction is significantly wrong compared to the expected scatter.</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Third, RMSE</a:t>
            </a:r>
            <a:r>
              <a:rPr lang="en" dirty="0">
                <a:solidFill>
                  <a:schemeClr val="dk1"/>
                </a:solidFill>
              </a:rPr>
              <a:t> measures the overall prediction error. It gives more weight to large errors, so it is sensitive to cases where the prediction is very far from the true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Fourth, </a:t>
            </a:r>
            <a:r>
              <a:rPr lang="en" b="1" dirty="0" err="1">
                <a:solidFill>
                  <a:schemeClr val="dk1"/>
                </a:solidFill>
              </a:rPr>
              <a:t>σ</a:t>
            </a:r>
            <a:r>
              <a:rPr lang="en" b="1" dirty="0">
                <a:solidFill>
                  <a:schemeClr val="dk1"/>
                </a:solidFill>
              </a:rPr>
              <a:t>ₒ</a:t>
            </a:r>
            <a:r>
              <a:rPr lang="en" dirty="0">
                <a:solidFill>
                  <a:schemeClr val="dk1"/>
                </a:solidFill>
              </a:rPr>
              <a:t> is similar to RMSE, but it is calculated after removing the outliers. This helps us understand the typical error for the majority of the galaxies.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Fifth, the bias</a:t>
            </a:r>
            <a:r>
              <a:rPr lang="en" dirty="0">
                <a:solidFill>
                  <a:schemeClr val="dk1"/>
                </a:solidFill>
              </a:rPr>
              <a:t> measures whether the predictions are systematically higher or lower than the true values. If the bias is close to zero, it means the predictions are not systematically shifted.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Finally, the Pearson correlation coefficient</a:t>
            </a:r>
            <a:r>
              <a:rPr lang="en" dirty="0">
                <a:solidFill>
                  <a:schemeClr val="dk1"/>
                </a:solidFill>
              </a:rPr>
              <a:t> measures how well the predicted values follow the same trend as the true values. If this value is close to one, it means the predictions and true values are strongly correlated.</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2" name="Google Shape;572;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After this step, we repeat the procedure for each ball. For example, if we take the red ball, the algorithm searches for the cell that best matches it.</a:t>
            </a:r>
            <a:br>
              <a:rPr lang="en" dirty="0">
                <a:solidFill>
                  <a:schemeClr val="dk1"/>
                </a:solidFill>
              </a:rPr>
            </a:br>
            <a:r>
              <a:rPr lang="en" dirty="0">
                <a:solidFill>
                  <a:schemeClr val="dk1"/>
                </a:solidFill>
              </a:rPr>
              <a:t> We calculate the </a:t>
            </a:r>
            <a:r>
              <a:rPr lang="en" b="1" dirty="0">
                <a:solidFill>
                  <a:schemeClr val="dk1"/>
                </a:solidFill>
              </a:rPr>
              <a:t>Euclidean distance</a:t>
            </a:r>
            <a:r>
              <a:rPr lang="en" dirty="0">
                <a:solidFill>
                  <a:schemeClr val="dk1"/>
                </a:solidFill>
              </a:rPr>
              <a:t>, and the cell with the smallest distance is considered the </a:t>
            </a:r>
            <a:r>
              <a:rPr lang="en" b="1" dirty="0">
                <a:solidFill>
                  <a:schemeClr val="dk1"/>
                </a:solidFill>
              </a:rPr>
              <a:t>Best Matching Unit (BMU)</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After selecting this cell, its weight is updated. In this formula, </a:t>
            </a:r>
            <a:r>
              <a:rPr lang="en" b="1" dirty="0">
                <a:solidFill>
                  <a:schemeClr val="dk1"/>
                </a:solidFill>
              </a:rPr>
              <a:t>h</a:t>
            </a:r>
            <a:r>
              <a:rPr lang="en" dirty="0">
                <a:solidFill>
                  <a:schemeClr val="dk1"/>
                </a:solidFill>
              </a:rPr>
              <a:t> represents the </a:t>
            </a:r>
            <a:r>
              <a:rPr lang="en" b="1" dirty="0">
                <a:solidFill>
                  <a:schemeClr val="dk1"/>
                </a:solidFill>
              </a:rPr>
              <a:t>neighborhood function</a:t>
            </a:r>
            <a:r>
              <a:rPr lang="en" dirty="0">
                <a:solidFill>
                  <a:schemeClr val="dk1"/>
                </a:solidFill>
              </a:rPr>
              <a:t>, which means that within a defined radius, the neighboring cells around the BMU are also updated.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As a result, nearby cells tend to take similar values, so cells close to each other become similar in color. In this example, the cells in one corner become red.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The same process is repeated for the blue and yellow balls, and they eventually form clusters in different corners of the map.</a:t>
            </a:r>
            <a:endParaRPr dirty="0">
              <a:solidFill>
                <a:schemeClr val="dk1"/>
              </a:solidFill>
            </a:endParaRPr>
          </a:p>
          <a:p>
            <a:pPr marL="0" lvl="0" indent="0" algn="l" rtl="0">
              <a:lnSpc>
                <a:spcPct val="100000"/>
              </a:lnSpc>
              <a:spcBef>
                <a:spcPts val="1200"/>
              </a:spcBef>
              <a:spcAft>
                <a:spcPts val="0"/>
              </a:spcAft>
              <a:buSzPts val="1100"/>
              <a:buNone/>
            </a:pPr>
            <a:r>
              <a:rPr lang="en" dirty="0"/>
              <a:t>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a:solidFill>
                  <a:schemeClr val="dk1"/>
                </a:solidFill>
              </a:rPr>
              <a:t>After training the SOM, the next step is to understand how the features are distributed on the map.</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In this SOM, trained for the redshift bin 0.1 to 0.8, we see that galaxies with similar colors are mostly clustered in the same regions. Although in some areas galaxies with low color values appear in different regions, overall the SOM clusters the data well.</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The next step is to </a:t>
            </a:r>
            <a:r>
              <a:rPr lang="en" b="1">
                <a:solidFill>
                  <a:schemeClr val="dk1"/>
                </a:solidFill>
              </a:rPr>
              <a:t>label the SOM</a:t>
            </a:r>
            <a:r>
              <a:rPr lang="en">
                <a:solidFill>
                  <a:schemeClr val="dk1"/>
                </a:solidFill>
              </a:rPr>
              <a:t>. With these labels, we can predict the physical parameters of galaxies. For each cell, we know which galaxies are mapped to it, and we also know their redshift, stellar mass, and star formation rate, or SFR. Therefore, we assign the </a:t>
            </a:r>
            <a:r>
              <a:rPr lang="en" b="1">
                <a:solidFill>
                  <a:schemeClr val="dk1"/>
                </a:solidFill>
              </a:rPr>
              <a:t>median value of these parameters</a:t>
            </a:r>
            <a:r>
              <a:rPr lang="en">
                <a:solidFill>
                  <a:schemeClr val="dk1"/>
                </a:solidFill>
              </a:rPr>
              <a:t> as the label of each cell.</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Here we show the SFR distribution for different redshift bins. In the SOM trained on the Horizon AGN data, we see that lower redshift bins generally have lower SFR values, while higher redshift bins show higher SFR.</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When we train the SOM using the CW data, we observe a similar pattern. However, in the redshift bin 2.5 to 3.5, we see galaxies with relatively low SFR, which needs further investigation.</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We also project the CW observational calibration data onto the SOM trained with Horizon AGN data. As shown in this plot, we observe a similar pattern to the one seen when both training and projection use the Horizon AGN data.</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Another important question is whether galaxies in the same cell actually have similar physical parameters. To test this, we calculate the </a:t>
            </a:r>
            <a:r>
              <a:rPr lang="en" b="1">
                <a:solidFill>
                  <a:schemeClr val="dk1"/>
                </a:solidFill>
              </a:rPr>
              <a:t>84th to 16th percentile range per cell</a:t>
            </a:r>
            <a:r>
              <a:rPr lang="en">
                <a:solidFill>
                  <a:schemeClr val="dk1"/>
                </a:solidFill>
              </a:rPr>
              <a:t>.</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For SFR, the spread is larger in the low redshift range, between 0.1 and 0.8. This is because in the local universe we observe galaxies with a wider range of physical properties. We see a similar pattern for stellar age.</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However, for redshift the spread becomes larger at higher redshift. This is mainly due to the stronger </a:t>
            </a:r>
            <a:r>
              <a:rPr lang="en" b="1">
                <a:solidFill>
                  <a:schemeClr val="dk1"/>
                </a:solidFill>
              </a:rPr>
              <a:t>color–redshift degeneracy</a:t>
            </a:r>
            <a:r>
              <a:rPr lang="en">
                <a:solidFill>
                  <a:schemeClr val="dk1"/>
                </a:solidFill>
              </a:rPr>
              <a:t> in high-redshift galaxies.</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So once the SOM is labeled, we can use it to </a:t>
            </a:r>
            <a:r>
              <a:rPr lang="en" b="1">
                <a:solidFill>
                  <a:schemeClr val="dk1"/>
                </a:solidFill>
              </a:rPr>
              <a:t>predict the physical parameters of galaxies</a:t>
            </a:r>
            <a:r>
              <a:rPr lang="en">
                <a:solidFill>
                  <a:schemeClr val="dk1"/>
                </a:solidFill>
              </a:rPr>
              <a:t>.</a:t>
            </a:r>
            <a:endParaRPr>
              <a:solidFill>
                <a:schemeClr val="dk1"/>
              </a:solidFill>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5" name="Google Shape;525;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In here I showed the prediction of the redshift and stellar mass, for the SOM trained on HZ and HZ is applied on it. We see the prediction is good. But some scatters seen. Actually for the redshift prediction in the 1.5-2.5 redshift. We defined some metrics that shows how the SOM can predict.</a:t>
            </a:r>
            <a:endParaRPr dirty="0"/>
          </a:p>
          <a:p>
            <a:pPr marL="0" lvl="0" indent="0" algn="l" rtl="0">
              <a:lnSpc>
                <a:spcPct val="100000"/>
              </a:lnSpc>
              <a:spcBef>
                <a:spcPts val="0"/>
              </a:spcBef>
              <a:spcAft>
                <a:spcPts val="0"/>
              </a:spcAft>
              <a:buSzPts val="1100"/>
              <a:buNone/>
            </a:pPr>
            <a:endParaRPr dirty="0"/>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First, NMAD</a:t>
            </a:r>
            <a:r>
              <a:rPr lang="en" dirty="0">
                <a:solidFill>
                  <a:schemeClr val="dk1"/>
                </a:solidFill>
              </a:rPr>
              <a:t> measures the typical scatter between the predicted and true values. In simple terms, it tells us how large the usual differences are, while being less sensitive to extreme values.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Second, the outlier fraction</a:t>
            </a:r>
            <a:r>
              <a:rPr lang="en" dirty="0">
                <a:solidFill>
                  <a:schemeClr val="dk1"/>
                </a:solidFill>
              </a:rPr>
              <a:t> shows the percentage of galaxies where the prediction is significantly wrong compared to the expected scatter.</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Third, RMSE</a:t>
            </a:r>
            <a:r>
              <a:rPr lang="en" dirty="0">
                <a:solidFill>
                  <a:schemeClr val="dk1"/>
                </a:solidFill>
              </a:rPr>
              <a:t> measures the overall prediction error. It gives more weight to large errors, so it is sensitive to cases where the prediction is very far from the true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Fourth, </a:t>
            </a:r>
            <a:r>
              <a:rPr lang="en" b="1" dirty="0" err="1">
                <a:solidFill>
                  <a:schemeClr val="dk1"/>
                </a:solidFill>
              </a:rPr>
              <a:t>σ</a:t>
            </a:r>
            <a:r>
              <a:rPr lang="en" b="1" dirty="0">
                <a:solidFill>
                  <a:schemeClr val="dk1"/>
                </a:solidFill>
              </a:rPr>
              <a:t>ₒ</a:t>
            </a:r>
            <a:r>
              <a:rPr lang="en" dirty="0">
                <a:solidFill>
                  <a:schemeClr val="dk1"/>
                </a:solidFill>
              </a:rPr>
              <a:t> is similar to RMSE, but it is calculated after removing the outliers. This helps us understand the typical error for the majority of the galaxies.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Fifth, the bias</a:t>
            </a:r>
            <a:r>
              <a:rPr lang="en" dirty="0">
                <a:solidFill>
                  <a:schemeClr val="dk1"/>
                </a:solidFill>
              </a:rPr>
              <a:t> measures whether the predictions are systematically higher or lower than the true values. If the bias is close to zero, it means the predictions are not systematically shifted.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Finally, the Pearson correlation coefficient</a:t>
            </a:r>
            <a:r>
              <a:rPr lang="en" dirty="0">
                <a:solidFill>
                  <a:schemeClr val="dk1"/>
                </a:solidFill>
              </a:rPr>
              <a:t> measures how well the predicted values follow the same trend as the true values. If this value is close to one, it means the predictions and true values are strongly correlated.</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In here I showed the prediction of the redshift and stellar mass, for the SOM trained on HZ and HZ is applied on it. We see the prediction is good. But some scatters seen. Actually for the redshift prediction in the 1.5-2.5 redshift. We defined some metrics that shows how the SOM can predict.</a:t>
            </a:r>
            <a:endParaRPr dirty="0"/>
          </a:p>
          <a:p>
            <a:pPr marL="0" lvl="0" indent="0" algn="l" rtl="0">
              <a:lnSpc>
                <a:spcPct val="100000"/>
              </a:lnSpc>
              <a:spcBef>
                <a:spcPts val="0"/>
              </a:spcBef>
              <a:spcAft>
                <a:spcPts val="0"/>
              </a:spcAft>
              <a:buSzPts val="1100"/>
              <a:buNone/>
            </a:pPr>
            <a:endParaRPr dirty="0"/>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First, NMAD</a:t>
            </a:r>
            <a:r>
              <a:rPr lang="en" dirty="0">
                <a:solidFill>
                  <a:schemeClr val="dk1"/>
                </a:solidFill>
              </a:rPr>
              <a:t> measures the typical scatter between the predicted and true values. In simple terms, it tells us how large the usual differences are, while being less sensitive to extreme values.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Second, the outlier fraction</a:t>
            </a:r>
            <a:r>
              <a:rPr lang="en" dirty="0">
                <a:solidFill>
                  <a:schemeClr val="dk1"/>
                </a:solidFill>
              </a:rPr>
              <a:t> shows the percentage of galaxies where the prediction is significantly wrong compared to the expected scatter.</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Third, RMSE</a:t>
            </a:r>
            <a:r>
              <a:rPr lang="en" dirty="0">
                <a:solidFill>
                  <a:schemeClr val="dk1"/>
                </a:solidFill>
              </a:rPr>
              <a:t> measures the overall prediction error. It gives more weight to large errors, so it is sensitive to cases where the prediction is very far from the true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Fourth, </a:t>
            </a:r>
            <a:r>
              <a:rPr lang="en" b="1" dirty="0" err="1">
                <a:solidFill>
                  <a:schemeClr val="dk1"/>
                </a:solidFill>
              </a:rPr>
              <a:t>σ</a:t>
            </a:r>
            <a:r>
              <a:rPr lang="en" b="1" dirty="0">
                <a:solidFill>
                  <a:schemeClr val="dk1"/>
                </a:solidFill>
              </a:rPr>
              <a:t>ₒ</a:t>
            </a:r>
            <a:r>
              <a:rPr lang="en" dirty="0">
                <a:solidFill>
                  <a:schemeClr val="dk1"/>
                </a:solidFill>
              </a:rPr>
              <a:t> is similar to RMSE, but it is calculated after removing the outliers. This helps us understand the typical error for the majority of the galaxies.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Fifth, the bias</a:t>
            </a:r>
            <a:r>
              <a:rPr lang="en" dirty="0">
                <a:solidFill>
                  <a:schemeClr val="dk1"/>
                </a:solidFill>
              </a:rPr>
              <a:t> measures whether the predictions are systematically higher or lower than the true values. If the bias is close to zero, it means the predictions are not systematically shifted.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Finally, the Pearson correlation coefficient</a:t>
            </a:r>
            <a:r>
              <a:rPr lang="en" dirty="0">
                <a:solidFill>
                  <a:schemeClr val="dk1"/>
                </a:solidFill>
              </a:rPr>
              <a:t> measures how well the predicted values follow the same trend as the true values. If this value is close to one, it means the predictions and true values are strongly correlated.</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3" name="Google Shape;643;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To better understand the uncertainties in our predictions, we define a </a:t>
            </a:r>
            <a:r>
              <a:rPr lang="en" b="1" dirty="0">
                <a:solidFill>
                  <a:schemeClr val="dk1"/>
                </a:solidFill>
              </a:rPr>
              <a:t>total uncertainty</a:t>
            </a:r>
            <a:r>
              <a:rPr lang="en" dirty="0">
                <a:solidFill>
                  <a:schemeClr val="dk1"/>
                </a:solidFill>
              </a:rPr>
              <a:t> for each physical parameter. This total uncertainty combines two components.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The first component is the </a:t>
            </a:r>
            <a:r>
              <a:rPr lang="en" b="1" dirty="0">
                <a:solidFill>
                  <a:schemeClr val="dk1"/>
                </a:solidFill>
              </a:rPr>
              <a:t>statistical uncertainty</a:t>
            </a:r>
            <a:r>
              <a:rPr lang="en" dirty="0">
                <a:solidFill>
                  <a:schemeClr val="dk1"/>
                </a:solidFill>
              </a:rPr>
              <a:t>, which comes from the width of the likelihood distribution and reflects the.</a:t>
            </a:r>
            <a:r>
              <a:rPr lang="en-US" dirty="0">
                <a:solidFill>
                  <a:schemeClr val="dk1"/>
                </a:solidFill>
              </a:rPr>
              <a:t> photometric errors and color degeneracies in the data.</a:t>
            </a: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The second component is the </a:t>
            </a:r>
            <a:r>
              <a:rPr lang="en-US" b="1" dirty="0">
                <a:solidFill>
                  <a:schemeClr val="dk1"/>
                </a:solidFill>
              </a:rPr>
              <a:t>systematic uncertainty</a:t>
            </a:r>
            <a:r>
              <a:rPr lang="en-US" dirty="0">
                <a:solidFill>
                  <a:schemeClr val="dk1"/>
                </a:solidFill>
              </a:rPr>
              <a:t>, which is related to the spread of physical parameters of galaxies located in the same SOM cell</a:t>
            </a:r>
            <a:r>
              <a:rPr lang="en" dirty="0">
                <a:solidFill>
                  <a:schemeClr val="dk1"/>
                </a:solidFill>
              </a:rPr>
              <a:t> This also traces color–template degeneracies.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Figure 28 shows the distribution of this </a:t>
            </a:r>
            <a:r>
              <a:rPr lang="en" b="1" dirty="0">
                <a:solidFill>
                  <a:schemeClr val="dk1"/>
                </a:solidFill>
              </a:rPr>
              <a:t>total uncertainty</a:t>
            </a:r>
            <a:r>
              <a:rPr lang="en" dirty="0">
                <a:solidFill>
                  <a:schemeClr val="dk1"/>
                </a:solidFill>
              </a:rPr>
              <a:t> for redshift, stellar mass, SFR, and mass-weighted age in the redshift bin 0.1–0.8.</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For </a:t>
            </a:r>
            <a:r>
              <a:rPr lang="en" b="1" dirty="0">
                <a:solidFill>
                  <a:schemeClr val="dk1"/>
                </a:solidFill>
              </a:rPr>
              <a:t>redshift</a:t>
            </a:r>
            <a:r>
              <a:rPr lang="en" dirty="0">
                <a:solidFill>
                  <a:schemeClr val="dk1"/>
                </a:solidFill>
              </a:rPr>
              <a:t>, the uncertainties are generally small and acceptable. When the CW data are applied to the SOM trained on CW data, the uncertainties are slightly lower than when they are applied to the SOM trained on Horizon AGN data.</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For </a:t>
            </a:r>
            <a:r>
              <a:rPr lang="en" b="1" dirty="0">
                <a:solidFill>
                  <a:schemeClr val="dk1"/>
                </a:solidFill>
              </a:rPr>
              <a:t>stellar mass and SFR</a:t>
            </a:r>
            <a:r>
              <a:rPr lang="en" dirty="0">
                <a:solidFill>
                  <a:schemeClr val="dk1"/>
                </a:solidFill>
              </a:rPr>
              <a:t>, the distributions show longer tails, meaning that some galaxies have larger uncertainties. This is consistent with the scattered points we saw in the prediction plots and is likely caused by </a:t>
            </a:r>
            <a:r>
              <a:rPr lang="en" b="1" dirty="0">
                <a:solidFill>
                  <a:schemeClr val="dk1"/>
                </a:solidFill>
              </a:rPr>
              <a:t>color–template degeneracies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For </a:t>
            </a:r>
            <a:r>
              <a:rPr lang="en" b="1" dirty="0">
                <a:solidFill>
                  <a:schemeClr val="dk1"/>
                </a:solidFill>
              </a:rPr>
              <a:t>mass-weighted age</a:t>
            </a:r>
            <a:r>
              <a:rPr lang="en" dirty="0">
                <a:solidFill>
                  <a:schemeClr val="dk1"/>
                </a:solidFill>
              </a:rPr>
              <a:t>, the uncertainties are generally smaller, although a small tail still exists.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Overall, we find that applying the </a:t>
            </a:r>
            <a:r>
              <a:rPr lang="en" b="1" dirty="0">
                <a:solidFill>
                  <a:schemeClr val="dk1"/>
                </a:solidFill>
              </a:rPr>
              <a:t>CW data to the SOM trained on Horizon AGN simulations</a:t>
            </a:r>
            <a:r>
              <a:rPr lang="en" dirty="0">
                <a:solidFill>
                  <a:schemeClr val="dk1"/>
                </a:solidFill>
              </a:rPr>
              <a:t> gives slightly better uncertainty behavior compared to training only on the observational data. This suggests that combining simulation data with observational calibration can improve the performance of the SOM.</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To better understand the origin of the uncertainties, we also examine the </a:t>
            </a:r>
            <a:r>
              <a:rPr lang="en" b="1" dirty="0">
                <a:solidFill>
                  <a:schemeClr val="dk1"/>
                </a:solidFill>
              </a:rPr>
              <a:t>signal-to-noise ratio in the F444 band</a:t>
            </a:r>
            <a:r>
              <a:rPr lang="en" dirty="0">
                <a:solidFill>
                  <a:schemeClr val="dk1"/>
                </a:solidFill>
              </a:rPr>
              <a:t>. We check whether large uncertainties occur at </a:t>
            </a:r>
            <a:r>
              <a:rPr lang="en" b="1" dirty="0">
                <a:solidFill>
                  <a:schemeClr val="dk1"/>
                </a:solidFill>
              </a:rPr>
              <a:t>low or high signal-to-noise values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Figure 29 shows the total uncertainty as a function of the signal-to-noise ratio for the CW data projected onto the SOM trained with Horizon AGN data.</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The </a:t>
            </a:r>
            <a:r>
              <a:rPr lang="en" b="1" dirty="0">
                <a:solidFill>
                  <a:schemeClr val="dk1"/>
                </a:solidFill>
              </a:rPr>
              <a:t>pink region</a:t>
            </a:r>
            <a:r>
              <a:rPr lang="en" dirty="0">
                <a:solidFill>
                  <a:schemeClr val="dk1"/>
                </a:solidFill>
              </a:rPr>
              <a:t> corresponds to low signal-to-noise. In this region, the uncertainties are mainly caused by </a:t>
            </a:r>
            <a:r>
              <a:rPr lang="en" b="1" dirty="0">
                <a:solidFill>
                  <a:schemeClr val="dk1"/>
                </a:solidFill>
              </a:rPr>
              <a:t>photometric errors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The </a:t>
            </a:r>
            <a:r>
              <a:rPr lang="en" b="1" dirty="0">
                <a:solidFill>
                  <a:schemeClr val="dk1"/>
                </a:solidFill>
              </a:rPr>
              <a:t>blue region</a:t>
            </a:r>
            <a:r>
              <a:rPr lang="en" dirty="0">
                <a:solidFill>
                  <a:schemeClr val="dk1"/>
                </a:solidFill>
              </a:rPr>
              <a:t> corresponds to high signal-to-noise. In this case, the large uncertainties are not due to measurement noise, but are mainly caused by </a:t>
            </a:r>
            <a:r>
              <a:rPr lang="en" b="1" dirty="0">
                <a:solidFill>
                  <a:schemeClr val="dk1"/>
                </a:solidFill>
              </a:rPr>
              <a:t>model or color degeneracies</a:t>
            </a:r>
            <a:r>
              <a:rPr lang="en" dirty="0">
                <a:solidFill>
                  <a:schemeClr val="dk1"/>
                </a:solidFill>
              </a:rPr>
              <a:t>, where different physical models can produce similar colors.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This analysis helps us distinguish whether the uncertainty comes from </a:t>
            </a:r>
            <a:r>
              <a:rPr lang="en" b="1" dirty="0">
                <a:solidFill>
                  <a:schemeClr val="dk1"/>
                </a:solidFill>
              </a:rPr>
              <a:t>data quality</a:t>
            </a:r>
            <a:r>
              <a:rPr lang="en" dirty="0">
                <a:solidFill>
                  <a:schemeClr val="dk1"/>
                </a:solidFill>
              </a:rPr>
              <a:t> or from </a:t>
            </a:r>
            <a:r>
              <a:rPr lang="en" b="1" dirty="0">
                <a:solidFill>
                  <a:schemeClr val="dk1"/>
                </a:solidFill>
              </a:rPr>
              <a:t>degeneracies in the models</a:t>
            </a:r>
            <a:r>
              <a:rPr lang="en" dirty="0">
                <a:solidFill>
                  <a:schemeClr val="dk1"/>
                </a:solidFill>
              </a:rPr>
              <a:t>.</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4" name="Google Shape;594;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3915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2" name="Google Shape;602;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097695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So first, let me explain </a:t>
            </a:r>
            <a:r>
              <a:rPr lang="en" b="1" dirty="0">
                <a:solidFill>
                  <a:schemeClr val="dk1"/>
                </a:solidFill>
              </a:rPr>
              <a:t>what this presentation is about</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This talk has four main parts.</a:t>
            </a:r>
            <a:br>
              <a:rPr lang="en" dirty="0">
                <a:solidFill>
                  <a:schemeClr val="dk1"/>
                </a:solidFill>
              </a:rPr>
            </a:br>
            <a:r>
              <a:rPr lang="en" dirty="0">
                <a:solidFill>
                  <a:schemeClr val="dk1"/>
                </a:solidFill>
              </a:rPr>
              <a:t> First, I will explain </a:t>
            </a:r>
            <a:r>
              <a:rPr lang="en" b="1" dirty="0">
                <a:solidFill>
                  <a:schemeClr val="dk1"/>
                </a:solidFill>
              </a:rPr>
              <a:t>why we use machine learning in galaxy studies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In galaxy studies, we often want to estimate physical parameters such as </a:t>
            </a:r>
            <a:r>
              <a:rPr lang="en" b="1" dirty="0">
                <a:solidFill>
                  <a:schemeClr val="dk1"/>
                </a:solidFill>
              </a:rPr>
              <a:t>redshift, stellar mass, star formation rate (SFR), specific star formation rate (</a:t>
            </a:r>
            <a:r>
              <a:rPr lang="en" b="1" dirty="0" err="1">
                <a:solidFill>
                  <a:schemeClr val="dk1"/>
                </a:solidFill>
              </a:rPr>
              <a:t>sSFR</a:t>
            </a:r>
            <a:r>
              <a:rPr lang="en" b="1" dirty="0">
                <a:solidFill>
                  <a:schemeClr val="dk1"/>
                </a:solidFill>
              </a:rPr>
              <a:t>), and galaxy age</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These parameters help us understand </a:t>
            </a:r>
            <a:r>
              <a:rPr lang="en" b="1" dirty="0">
                <a:solidFill>
                  <a:schemeClr val="dk1"/>
                </a:solidFill>
              </a:rPr>
              <a:t>how galaxies form and evolve over cosmic time</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However, new surveys like Euclid produce </a:t>
            </a:r>
            <a:r>
              <a:rPr lang="en" b="1" dirty="0">
                <a:solidFill>
                  <a:schemeClr val="dk1"/>
                </a:solidFill>
              </a:rPr>
              <a:t>huge amounts of data</a:t>
            </a:r>
            <a:r>
              <a:rPr lang="en" dirty="0">
                <a:solidFill>
                  <a:schemeClr val="dk1"/>
                </a:solidFill>
              </a:rPr>
              <a:t>. So analyzing without using Machine learning… basically difficult. Unless we want to work for the next </a:t>
            </a:r>
            <a:r>
              <a:rPr lang="en" b="1" dirty="0">
                <a:solidFill>
                  <a:schemeClr val="dk1"/>
                </a:solidFill>
              </a:rPr>
              <a:t>300 years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br>
              <a:rPr lang="en" dirty="0">
                <a:solidFill>
                  <a:schemeClr val="dk1"/>
                </a:solidFill>
              </a:rPr>
            </a:br>
            <a:r>
              <a:rPr lang="en" dirty="0">
                <a:solidFill>
                  <a:schemeClr val="dk1"/>
                </a:solidFill>
              </a:rPr>
              <a:t> Second, I will introduce </a:t>
            </a:r>
            <a:r>
              <a:rPr lang="en" b="1" dirty="0">
                <a:solidFill>
                  <a:schemeClr val="dk1"/>
                </a:solidFill>
              </a:rPr>
              <a:t>the data</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use </a:t>
            </a:r>
            <a:r>
              <a:rPr lang="en" b="1" dirty="0">
                <a:solidFill>
                  <a:schemeClr val="dk1"/>
                </a:solidFill>
              </a:rPr>
              <a:t>both simulated data and observational data</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Many previous studies have used similar datasets. However, one advantage of this work is that we include </a:t>
            </a:r>
            <a:r>
              <a:rPr lang="en" b="1" dirty="0">
                <a:solidFill>
                  <a:schemeClr val="dk1"/>
                </a:solidFill>
              </a:rPr>
              <a:t>JWST filters</a:t>
            </a:r>
            <a:r>
              <a:rPr lang="en" dirty="0">
                <a:solidFill>
                  <a:schemeClr val="dk1"/>
                </a:solidFill>
              </a:rPr>
              <a:t>.</a:t>
            </a:r>
            <a:br>
              <a:rPr lang="en" dirty="0">
                <a:solidFill>
                  <a:schemeClr val="dk1"/>
                </a:solidFill>
              </a:rPr>
            </a:br>
            <a:r>
              <a:rPr lang="en" dirty="0">
                <a:solidFill>
                  <a:schemeClr val="dk1"/>
                </a:solidFill>
              </a:rPr>
              <a:t> Third, I will briefly explain </a:t>
            </a:r>
            <a:r>
              <a:rPr lang="en" b="1" dirty="0">
                <a:solidFill>
                  <a:schemeClr val="dk1"/>
                </a:solidFill>
              </a:rPr>
              <a:t>the method</a:t>
            </a:r>
            <a:r>
              <a:rPr lang="en" dirty="0">
                <a:solidFill>
                  <a:schemeClr val="dk1"/>
                </a:solidFill>
              </a:rPr>
              <a:t>, which is Self-Organizing Maps.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SOM is an </a:t>
            </a:r>
            <a:r>
              <a:rPr lang="en" b="1" dirty="0">
                <a:solidFill>
                  <a:schemeClr val="dk1"/>
                </a:solidFill>
              </a:rPr>
              <a:t>unsupervised machine learning method</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In supervised learning, we give the model both </a:t>
            </a:r>
            <a:r>
              <a:rPr lang="en" b="1" dirty="0">
                <a:solidFill>
                  <a:schemeClr val="dk1"/>
                </a:solidFill>
              </a:rPr>
              <a:t>features and labels</a:t>
            </a:r>
            <a:r>
              <a:rPr lang="en" dirty="0">
                <a:solidFill>
                  <a:schemeClr val="dk1"/>
                </a:solidFill>
              </a:rPr>
              <a:t>. A common example is </a:t>
            </a:r>
            <a:r>
              <a:rPr lang="en" b="1" dirty="0">
                <a:solidFill>
                  <a:schemeClr val="dk1"/>
                </a:solidFill>
              </a:rPr>
              <a:t>regression</a:t>
            </a:r>
            <a:r>
              <a:rPr lang="en" dirty="0">
                <a:solidFill>
                  <a:schemeClr val="dk1"/>
                </a:solidFill>
              </a:rPr>
              <a:t>, where we train the model to predict a known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But in </a:t>
            </a:r>
            <a:r>
              <a:rPr lang="en" b="1" dirty="0">
                <a:solidFill>
                  <a:schemeClr val="dk1"/>
                </a:solidFill>
              </a:rPr>
              <a:t>unsupervised learning</a:t>
            </a:r>
            <a:r>
              <a:rPr lang="en" dirty="0">
                <a:solidFill>
                  <a:schemeClr val="dk1"/>
                </a:solidFill>
              </a:rPr>
              <a:t>, we do not provide labels. Instead, the algorithm tries to </a:t>
            </a:r>
            <a:r>
              <a:rPr lang="en" b="1" dirty="0">
                <a:solidFill>
                  <a:schemeClr val="dk1"/>
                </a:solidFill>
              </a:rPr>
              <a:t>find patterns and structure in the data by itself</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This is often used for </a:t>
            </a:r>
            <a:r>
              <a:rPr lang="en" b="1" dirty="0">
                <a:solidFill>
                  <a:schemeClr val="dk1"/>
                </a:solidFill>
              </a:rPr>
              <a:t>clustering and classification</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At this point, a question appears: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If SOM is unsupervised, </a:t>
            </a:r>
            <a:r>
              <a:rPr lang="en" b="1" dirty="0">
                <a:solidFill>
                  <a:schemeClr val="dk1"/>
                </a:solidFill>
              </a:rPr>
              <a:t>how can we use it to predict physical parameters like redshift or stellar mass?</a:t>
            </a:r>
            <a:endParaRPr b="1"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am going to answer this in our work. </a:t>
            </a:r>
            <a:br>
              <a:rPr lang="en" dirty="0">
                <a:solidFill>
                  <a:schemeClr val="dk1"/>
                </a:solidFill>
              </a:rPr>
            </a:br>
            <a:r>
              <a:rPr lang="en" dirty="0">
                <a:solidFill>
                  <a:schemeClr val="dk1"/>
                </a:solidFill>
              </a:rPr>
              <a:t> And finally, I will show </a:t>
            </a:r>
            <a:r>
              <a:rPr lang="en" b="1" dirty="0">
                <a:solidFill>
                  <a:schemeClr val="dk1"/>
                </a:solidFill>
              </a:rPr>
              <a:t>some results and ongoing work</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will not go into all the technical details today. But I will explain the general idea and show the results.</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a:extLst>
            <a:ext uri="{FF2B5EF4-FFF2-40B4-BE49-F238E27FC236}">
              <a16:creationId xmlns:a16="http://schemas.microsoft.com/office/drawing/2014/main" id="{60198EB3-8AD7-A1D0-9632-1AD0E6F695C1}"/>
            </a:ext>
          </a:extLst>
        </p:cNvPr>
        <p:cNvGrpSpPr/>
        <p:nvPr/>
      </p:nvGrpSpPr>
      <p:grpSpPr>
        <a:xfrm>
          <a:off x="0" y="0"/>
          <a:ext cx="0" cy="0"/>
          <a:chOff x="0" y="0"/>
          <a:chExt cx="0" cy="0"/>
        </a:xfrm>
      </p:grpSpPr>
      <p:sp>
        <p:nvSpPr>
          <p:cNvPr id="64" name="Google Shape;64;p2:notes">
            <a:extLst>
              <a:ext uri="{FF2B5EF4-FFF2-40B4-BE49-F238E27FC236}">
                <a16:creationId xmlns:a16="http://schemas.microsoft.com/office/drawing/2014/main" id="{867B9CF6-12C7-1411-0537-AC0AFD0EA7D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a:extLst>
              <a:ext uri="{FF2B5EF4-FFF2-40B4-BE49-F238E27FC236}">
                <a16:creationId xmlns:a16="http://schemas.microsoft.com/office/drawing/2014/main" id="{019BB307-0B8F-2D3A-09DA-525B21FAE28F}"/>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So first, let me explain </a:t>
            </a:r>
            <a:r>
              <a:rPr lang="en" b="1" dirty="0">
                <a:solidFill>
                  <a:schemeClr val="dk1"/>
                </a:solidFill>
              </a:rPr>
              <a:t>what this presentation is about</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This talk has four main parts.</a:t>
            </a:r>
            <a:br>
              <a:rPr lang="en" dirty="0">
                <a:solidFill>
                  <a:schemeClr val="dk1"/>
                </a:solidFill>
              </a:rPr>
            </a:br>
            <a:r>
              <a:rPr lang="en" dirty="0">
                <a:solidFill>
                  <a:schemeClr val="dk1"/>
                </a:solidFill>
              </a:rPr>
              <a:t> First, I will explain </a:t>
            </a:r>
            <a:r>
              <a:rPr lang="en" b="1" dirty="0">
                <a:solidFill>
                  <a:schemeClr val="dk1"/>
                </a:solidFill>
              </a:rPr>
              <a:t>why we use machine learning in galaxy studies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In galaxy studies, we often want to estimate physical parameters such as </a:t>
            </a:r>
            <a:r>
              <a:rPr lang="en" b="1" dirty="0">
                <a:solidFill>
                  <a:schemeClr val="dk1"/>
                </a:solidFill>
              </a:rPr>
              <a:t>redshift, stellar mass, star formation rate (SFR), specific star formation rate (</a:t>
            </a:r>
            <a:r>
              <a:rPr lang="en" b="1" dirty="0" err="1">
                <a:solidFill>
                  <a:schemeClr val="dk1"/>
                </a:solidFill>
              </a:rPr>
              <a:t>sSFR</a:t>
            </a:r>
            <a:r>
              <a:rPr lang="en" b="1" dirty="0">
                <a:solidFill>
                  <a:schemeClr val="dk1"/>
                </a:solidFill>
              </a:rPr>
              <a:t>), and galaxy age</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These parameters help us understand </a:t>
            </a:r>
            <a:r>
              <a:rPr lang="en" b="1" dirty="0">
                <a:solidFill>
                  <a:schemeClr val="dk1"/>
                </a:solidFill>
              </a:rPr>
              <a:t>how galaxies form and evolve over cosmic time</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However, new surveys like Euclid produce </a:t>
            </a:r>
            <a:r>
              <a:rPr lang="en" b="1" dirty="0">
                <a:solidFill>
                  <a:schemeClr val="dk1"/>
                </a:solidFill>
              </a:rPr>
              <a:t>huge amounts of data</a:t>
            </a:r>
            <a:r>
              <a:rPr lang="en" dirty="0">
                <a:solidFill>
                  <a:schemeClr val="dk1"/>
                </a:solidFill>
              </a:rPr>
              <a:t>. So analyzing without using Machine learning… basically difficult. Unless we want to work for the next </a:t>
            </a:r>
            <a:r>
              <a:rPr lang="en" b="1" dirty="0">
                <a:solidFill>
                  <a:schemeClr val="dk1"/>
                </a:solidFill>
              </a:rPr>
              <a:t>300 years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br>
              <a:rPr lang="en" dirty="0">
                <a:solidFill>
                  <a:schemeClr val="dk1"/>
                </a:solidFill>
              </a:rPr>
            </a:br>
            <a:r>
              <a:rPr lang="en" dirty="0">
                <a:solidFill>
                  <a:schemeClr val="dk1"/>
                </a:solidFill>
              </a:rPr>
              <a:t> Second, I will introduce </a:t>
            </a:r>
            <a:r>
              <a:rPr lang="en" b="1" dirty="0">
                <a:solidFill>
                  <a:schemeClr val="dk1"/>
                </a:solidFill>
              </a:rPr>
              <a:t>the data</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use </a:t>
            </a:r>
            <a:r>
              <a:rPr lang="en" b="1" dirty="0">
                <a:solidFill>
                  <a:schemeClr val="dk1"/>
                </a:solidFill>
              </a:rPr>
              <a:t>both simulated data and observational data</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Many previous studies have used similar datasets. However, one advantage of this work is that we include </a:t>
            </a:r>
            <a:r>
              <a:rPr lang="en" b="1" dirty="0">
                <a:solidFill>
                  <a:schemeClr val="dk1"/>
                </a:solidFill>
              </a:rPr>
              <a:t>JWST filters</a:t>
            </a:r>
            <a:r>
              <a:rPr lang="en" dirty="0">
                <a:solidFill>
                  <a:schemeClr val="dk1"/>
                </a:solidFill>
              </a:rPr>
              <a:t>.</a:t>
            </a:r>
            <a:br>
              <a:rPr lang="en" dirty="0">
                <a:solidFill>
                  <a:schemeClr val="dk1"/>
                </a:solidFill>
              </a:rPr>
            </a:br>
            <a:r>
              <a:rPr lang="en" dirty="0">
                <a:solidFill>
                  <a:schemeClr val="dk1"/>
                </a:solidFill>
              </a:rPr>
              <a:t> Third, I will briefly explain </a:t>
            </a:r>
            <a:r>
              <a:rPr lang="en" b="1" dirty="0">
                <a:solidFill>
                  <a:schemeClr val="dk1"/>
                </a:solidFill>
              </a:rPr>
              <a:t>the method</a:t>
            </a:r>
            <a:r>
              <a:rPr lang="en" dirty="0">
                <a:solidFill>
                  <a:schemeClr val="dk1"/>
                </a:solidFill>
              </a:rPr>
              <a:t>, which is Self-Organizing Maps.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SOM is an </a:t>
            </a:r>
            <a:r>
              <a:rPr lang="en" b="1" dirty="0">
                <a:solidFill>
                  <a:schemeClr val="dk1"/>
                </a:solidFill>
              </a:rPr>
              <a:t>unsupervised machine learning method</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In supervised learning, we give the model both </a:t>
            </a:r>
            <a:r>
              <a:rPr lang="en" b="1" dirty="0">
                <a:solidFill>
                  <a:schemeClr val="dk1"/>
                </a:solidFill>
              </a:rPr>
              <a:t>features and labels</a:t>
            </a:r>
            <a:r>
              <a:rPr lang="en" dirty="0">
                <a:solidFill>
                  <a:schemeClr val="dk1"/>
                </a:solidFill>
              </a:rPr>
              <a:t>. A common example is </a:t>
            </a:r>
            <a:r>
              <a:rPr lang="en" b="1" dirty="0">
                <a:solidFill>
                  <a:schemeClr val="dk1"/>
                </a:solidFill>
              </a:rPr>
              <a:t>regression</a:t>
            </a:r>
            <a:r>
              <a:rPr lang="en" dirty="0">
                <a:solidFill>
                  <a:schemeClr val="dk1"/>
                </a:solidFill>
              </a:rPr>
              <a:t>, where we train the model to predict a known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But in </a:t>
            </a:r>
            <a:r>
              <a:rPr lang="en" b="1" dirty="0">
                <a:solidFill>
                  <a:schemeClr val="dk1"/>
                </a:solidFill>
              </a:rPr>
              <a:t>unsupervised learning</a:t>
            </a:r>
            <a:r>
              <a:rPr lang="en" dirty="0">
                <a:solidFill>
                  <a:schemeClr val="dk1"/>
                </a:solidFill>
              </a:rPr>
              <a:t>, we do not provide labels. Instead, the algorithm tries to </a:t>
            </a:r>
            <a:r>
              <a:rPr lang="en" b="1" dirty="0">
                <a:solidFill>
                  <a:schemeClr val="dk1"/>
                </a:solidFill>
              </a:rPr>
              <a:t>find patterns and structure in the data by itself</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This is often used for </a:t>
            </a:r>
            <a:r>
              <a:rPr lang="en" b="1" dirty="0">
                <a:solidFill>
                  <a:schemeClr val="dk1"/>
                </a:solidFill>
              </a:rPr>
              <a:t>clustering and classification</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At this point, a question appears: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If SOM is unsupervised, </a:t>
            </a:r>
            <a:r>
              <a:rPr lang="en" b="1" dirty="0">
                <a:solidFill>
                  <a:schemeClr val="dk1"/>
                </a:solidFill>
              </a:rPr>
              <a:t>how can we use it to predict physical parameters like redshift or stellar mass?</a:t>
            </a:r>
            <a:endParaRPr b="1"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am going to answer this in our work. </a:t>
            </a:r>
            <a:br>
              <a:rPr lang="en" dirty="0">
                <a:solidFill>
                  <a:schemeClr val="dk1"/>
                </a:solidFill>
              </a:rPr>
            </a:br>
            <a:r>
              <a:rPr lang="en" dirty="0">
                <a:solidFill>
                  <a:schemeClr val="dk1"/>
                </a:solidFill>
              </a:rPr>
              <a:t> And finally, I will show </a:t>
            </a:r>
            <a:r>
              <a:rPr lang="en" b="1" dirty="0">
                <a:solidFill>
                  <a:schemeClr val="dk1"/>
                </a:solidFill>
              </a:rPr>
              <a:t>some results and ongoing work</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I will not go into all the technical details today. But I will explain the general idea and show the results.</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extLst>
      <p:ext uri="{BB962C8B-B14F-4D97-AF65-F5344CB8AC3E}">
        <p14:creationId xmlns:p14="http://schemas.microsoft.com/office/powerpoint/2010/main" val="101416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Now, let’s return to our question: </a:t>
            </a:r>
            <a:r>
              <a:rPr lang="en" b="1" dirty="0">
                <a:solidFill>
                  <a:schemeClr val="dk1"/>
                </a:solidFill>
              </a:rPr>
              <a:t>why do we use machine learning?</a:t>
            </a:r>
            <a:endParaRPr b="1"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are currently in the </a:t>
            </a:r>
            <a:r>
              <a:rPr lang="en" b="1" dirty="0">
                <a:solidFill>
                  <a:schemeClr val="dk1"/>
                </a:solidFill>
              </a:rPr>
              <a:t>era of large-scale galaxy surveys</a:t>
            </a:r>
            <a:r>
              <a:rPr lang="en" dirty="0">
                <a:solidFill>
                  <a:schemeClr val="dk1"/>
                </a:solidFill>
              </a:rPr>
              <a:t>. In this plot, we see several major astronomical surveys, including </a:t>
            </a:r>
            <a:r>
              <a:rPr lang="en" b="1" dirty="0">
                <a:solidFill>
                  <a:schemeClr val="dk1"/>
                </a:solidFill>
              </a:rPr>
              <a:t>Palomar Digital Sky Survey (DPOSS), Two Micron All-Sky Survey (2MASS), Galaxy Evolution Explorer (GALEX), Sloan Digital Sky Survey (SDSS), </a:t>
            </a:r>
            <a:r>
              <a:rPr lang="en" b="1" dirty="0" err="1">
                <a:solidFill>
                  <a:schemeClr val="dk1"/>
                </a:solidFill>
              </a:rPr>
              <a:t>SkyMapper</a:t>
            </a:r>
            <a:r>
              <a:rPr lang="en" b="1" dirty="0">
                <a:solidFill>
                  <a:schemeClr val="dk1"/>
                </a:solidFill>
              </a:rPr>
              <a:t> Southern Sky Survey, Pan-STARRS, the Large Synoptic Survey Telescope (LSST), and the Square </a:t>
            </a:r>
            <a:r>
              <a:rPr lang="en" b="1" dirty="0" err="1">
                <a:solidFill>
                  <a:schemeClr val="dk1"/>
                </a:solidFill>
              </a:rPr>
              <a:t>Kilometre</a:t>
            </a:r>
            <a:r>
              <a:rPr lang="en" b="1" dirty="0">
                <a:solidFill>
                  <a:schemeClr val="dk1"/>
                </a:solidFill>
              </a:rPr>
              <a:t> Array (SKA).</a:t>
            </a:r>
            <a:endParaRPr b="1"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As we can see, surveys such as </a:t>
            </a:r>
            <a:r>
              <a:rPr lang="en" b="1" dirty="0">
                <a:solidFill>
                  <a:schemeClr val="dk1"/>
                </a:solidFill>
              </a:rPr>
              <a:t>LSST and SKA will produce enormous amounts of data</a:t>
            </a:r>
            <a:r>
              <a:rPr lang="en" dirty="0">
                <a:solidFill>
                  <a:schemeClr val="dk1"/>
                </a:solidFill>
              </a:rPr>
              <a:t>. For example, the expected data volume is around </a:t>
            </a:r>
            <a:r>
              <a:rPr lang="en" b="1" dirty="0">
                <a:solidFill>
                  <a:schemeClr val="dk1"/>
                </a:solidFill>
              </a:rPr>
              <a:t>ten to the power of six terabyte</a:t>
            </a:r>
            <a:r>
              <a:rPr lang="en" dirty="0">
                <a:solidFill>
                  <a:schemeClr val="dk1"/>
                </a:solidFill>
              </a:rPr>
              <a:t>, which is extremely large.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also expect even more data in the near future from missions such as </a:t>
            </a:r>
            <a:r>
              <a:rPr lang="en" b="1" dirty="0">
                <a:solidFill>
                  <a:schemeClr val="dk1"/>
                </a:solidFill>
              </a:rPr>
              <a:t>Euclid</a:t>
            </a:r>
            <a:r>
              <a:rPr lang="en" dirty="0">
                <a:solidFill>
                  <a:schemeClr val="dk1"/>
                </a:solidFill>
              </a:rPr>
              <a:t> and the </a:t>
            </a:r>
            <a:r>
              <a:rPr lang="en" b="1" dirty="0">
                <a:solidFill>
                  <a:schemeClr val="dk1"/>
                </a:solidFill>
              </a:rPr>
              <a:t>Roman Space Telescope</a:t>
            </a:r>
            <a:r>
              <a:rPr lang="en" dirty="0">
                <a:solidFill>
                  <a:schemeClr val="dk1"/>
                </a:solidFill>
              </a:rPr>
              <a:t>.</a:t>
            </a:r>
            <a:endParaRPr dirty="0">
              <a:solidFill>
                <a:schemeClr val="dk1"/>
              </a:solidFill>
            </a:endParaRPr>
          </a:p>
          <a:p>
            <a:pPr marL="0" lvl="0" indent="0" algn="l" rtl="0">
              <a:lnSpc>
                <a:spcPct val="100000"/>
              </a:lnSpc>
              <a:spcBef>
                <a:spcPts val="1200"/>
              </a:spcBef>
              <a:spcAft>
                <a:spcPts val="0"/>
              </a:spcAft>
              <a:buSzPts val="1100"/>
              <a:buNone/>
            </a:pPr>
            <a:endParaRPr dirty="0"/>
          </a:p>
          <a:p>
            <a:pPr marL="0" lvl="0" indent="0" algn="l" rtl="0">
              <a:spcBef>
                <a:spcPts val="1200"/>
              </a:spcBef>
              <a:spcAft>
                <a:spcPts val="0"/>
              </a:spcAft>
              <a:buClr>
                <a:schemeClr val="dk1"/>
              </a:buClr>
              <a:buSzPts val="1100"/>
              <a:buFont typeface="Arial"/>
              <a:buNone/>
            </a:pPr>
            <a:r>
              <a:rPr lang="en" b="1" dirty="0">
                <a:solidFill>
                  <a:schemeClr val="dk1"/>
                </a:solidFill>
              </a:rPr>
              <a:t>Data Volume Growth</a:t>
            </a:r>
            <a:br>
              <a:rPr lang="en" b="1" dirty="0">
                <a:solidFill>
                  <a:schemeClr val="dk1"/>
                </a:solidFill>
              </a:rPr>
            </a:br>
            <a:r>
              <a:rPr lang="en" dirty="0">
                <a:solidFill>
                  <a:schemeClr val="dk1"/>
                </a:solidFill>
              </a:rPr>
              <a:t> Traditional SED fitting struggles to scale to millions of galaxies, while machine learning methods are designed to handle large datasets efficiently.</a:t>
            </a:r>
            <a:endParaRPr dirty="0">
              <a:solidFill>
                <a:schemeClr val="dk1"/>
              </a:solidFill>
            </a:endParaRPr>
          </a:p>
          <a:p>
            <a:pPr marL="0" lvl="0" indent="0" algn="l" rtl="0">
              <a:spcBef>
                <a:spcPts val="1200"/>
              </a:spcBef>
              <a:spcAft>
                <a:spcPts val="0"/>
              </a:spcAft>
              <a:buClr>
                <a:schemeClr val="dk1"/>
              </a:buClr>
              <a:buSzPts val="1100"/>
              <a:buFont typeface="Arial"/>
              <a:buNone/>
            </a:pPr>
            <a:r>
              <a:rPr lang="en" b="1" dirty="0">
                <a:solidFill>
                  <a:schemeClr val="dk1"/>
                </a:solidFill>
              </a:rPr>
              <a:t>Computational Cost</a:t>
            </a:r>
            <a:br>
              <a:rPr lang="en" b="1" dirty="0">
                <a:solidFill>
                  <a:schemeClr val="dk1"/>
                </a:solidFill>
              </a:rPr>
            </a:br>
            <a:r>
              <a:rPr lang="en" dirty="0">
                <a:solidFill>
                  <a:schemeClr val="dk1"/>
                </a:solidFill>
              </a:rPr>
              <a:t> SED fitting requires intensive model evaluation for each galaxy.</a:t>
            </a:r>
            <a:br>
              <a:rPr lang="en" dirty="0">
                <a:solidFill>
                  <a:schemeClr val="dk1"/>
                </a:solidFill>
              </a:rPr>
            </a:br>
            <a:r>
              <a:rPr lang="en" dirty="0">
                <a:solidFill>
                  <a:schemeClr val="dk1"/>
                </a:solidFill>
              </a:rPr>
              <a:t> Machine learning shifts the cost to training, enabling fast predictions afterward. 1 </a:t>
            </a:r>
            <a:r>
              <a:rPr lang="en" dirty="0" err="1">
                <a:solidFill>
                  <a:schemeClr val="dk1"/>
                </a:solidFill>
              </a:rPr>
              <a:t>bil</a:t>
            </a:r>
            <a:r>
              <a:rPr lang="en-US" dirty="0">
                <a:solidFill>
                  <a:schemeClr val="dk1"/>
                </a:solidFill>
              </a:rPr>
              <a:t>l</a:t>
            </a:r>
            <a:r>
              <a:rPr lang="en" dirty="0">
                <a:solidFill>
                  <a:schemeClr val="dk1"/>
                </a:solidFill>
              </a:rPr>
              <a:t>ion galaxy it takes 27 hours to do the SED fitting for the </a:t>
            </a:r>
            <a:r>
              <a:rPr lang="en" dirty="0" err="1">
                <a:solidFill>
                  <a:schemeClr val="dk1"/>
                </a:solidFill>
              </a:rPr>
              <a:t>lephare</a:t>
            </a:r>
            <a:r>
              <a:rPr lang="en" dirty="0">
                <a:solidFill>
                  <a:schemeClr val="dk1"/>
                </a:solidFill>
              </a:rPr>
              <a:t>, but for the SOM is one minute (for the prediction)</a:t>
            </a:r>
            <a:endParaRPr dirty="0">
              <a:solidFill>
                <a:schemeClr val="dk1"/>
              </a:solidFill>
            </a:endParaRPr>
          </a:p>
          <a:p>
            <a:pPr marL="0" lvl="0" indent="0" algn="l" rtl="0">
              <a:spcBef>
                <a:spcPts val="1200"/>
              </a:spcBef>
              <a:spcAft>
                <a:spcPts val="0"/>
              </a:spcAft>
              <a:buClr>
                <a:schemeClr val="dk1"/>
              </a:buClr>
              <a:buSzPts val="1100"/>
              <a:buFont typeface="Arial"/>
              <a:buNone/>
            </a:pPr>
            <a:r>
              <a:rPr lang="en" b="1" dirty="0">
                <a:solidFill>
                  <a:schemeClr val="dk1"/>
                </a:solidFill>
              </a:rPr>
              <a:t>Model Dependence</a:t>
            </a:r>
            <a:br>
              <a:rPr lang="en" b="1" dirty="0">
                <a:solidFill>
                  <a:schemeClr val="dk1"/>
                </a:solidFill>
              </a:rPr>
            </a:br>
            <a:r>
              <a:rPr lang="en" dirty="0">
                <a:solidFill>
                  <a:schemeClr val="dk1"/>
                </a:solidFill>
              </a:rPr>
              <a:t> SED fitting relies heavily on assumed physical models and templates.</a:t>
            </a:r>
            <a:br>
              <a:rPr lang="en" dirty="0">
                <a:solidFill>
                  <a:schemeClr val="dk1"/>
                </a:solidFill>
              </a:rPr>
            </a:br>
            <a:r>
              <a:rPr lang="en" dirty="0">
                <a:solidFill>
                  <a:schemeClr val="dk1"/>
                </a:solidFill>
              </a:rPr>
              <a:t> Machine learning is more flexible but depends on the quality and representativeness of training data.</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In this part, I want to focus on the method that I used. The method is the </a:t>
            </a:r>
            <a:r>
              <a:rPr lang="en" b="1" dirty="0">
                <a:solidFill>
                  <a:schemeClr val="dk1"/>
                </a:solidFill>
              </a:rPr>
              <a:t>Self-Organizing Map (SOM)</a:t>
            </a:r>
            <a:r>
              <a:rPr lang="en" dirty="0">
                <a:solidFill>
                  <a:schemeClr val="dk1"/>
                </a:solidFill>
              </a:rPr>
              <a:t>. As I mentioned before, it is an </a:t>
            </a:r>
            <a:r>
              <a:rPr lang="en" b="1" dirty="0">
                <a:solidFill>
                  <a:schemeClr val="dk1"/>
                </a:solidFill>
              </a:rPr>
              <a:t>unsupervised machine learning method</a:t>
            </a:r>
            <a:r>
              <a:rPr lang="en" dirty="0">
                <a:solidFill>
                  <a:schemeClr val="dk1"/>
                </a:solidFill>
              </a:rPr>
              <a:t> used for data reduction.</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For example, if we have data with 10 features, SOM can map it onto a </a:t>
            </a:r>
            <a:r>
              <a:rPr lang="en" b="1" dirty="0">
                <a:solidFill>
                  <a:schemeClr val="dk1"/>
                </a:solidFill>
              </a:rPr>
              <a:t>two-dimensional grid while preserving the topology of the data</a:t>
            </a:r>
            <a:r>
              <a:rPr lang="en" dirty="0">
                <a:solidFill>
                  <a:schemeClr val="dk1"/>
                </a:solidFill>
              </a:rPr>
              <a:t>. In this way, we can visualize high-dimensional data, and similar data points will be clustered in the same region of the map.</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Now I want to show how SOM works. Let’s assume we have balls with different colors. In this simple example, we have only </a:t>
            </a:r>
            <a:r>
              <a:rPr lang="en" b="1" dirty="0">
                <a:solidFill>
                  <a:schemeClr val="dk1"/>
                </a:solidFill>
              </a:rPr>
              <a:t>one feature</a:t>
            </a:r>
            <a:r>
              <a:rPr lang="en" dirty="0">
                <a:solidFill>
                  <a:schemeClr val="dk1"/>
                </a:solidFill>
              </a:rPr>
              <a:t>, which is the color. We want to cluster them onto a </a:t>
            </a:r>
            <a:r>
              <a:rPr lang="en" b="1" dirty="0">
                <a:solidFill>
                  <a:schemeClr val="dk1"/>
                </a:solidFill>
              </a:rPr>
              <a:t>two-dimensional map</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The first step is to define the </a:t>
            </a:r>
            <a:r>
              <a:rPr lang="en" b="1" dirty="0">
                <a:solidFill>
                  <a:schemeClr val="dk1"/>
                </a:solidFill>
              </a:rPr>
              <a:t>2D map</a:t>
            </a:r>
            <a:r>
              <a:rPr lang="en" dirty="0">
                <a:solidFill>
                  <a:schemeClr val="dk1"/>
                </a:solidFill>
              </a:rPr>
              <a:t> and choose the </a:t>
            </a:r>
            <a:r>
              <a:rPr lang="en" b="1" dirty="0">
                <a:solidFill>
                  <a:schemeClr val="dk1"/>
                </a:solidFill>
              </a:rPr>
              <a:t>grid size</a:t>
            </a:r>
            <a:r>
              <a:rPr lang="en" dirty="0">
                <a:solidFill>
                  <a:schemeClr val="dk1"/>
                </a:solidFill>
              </a:rPr>
              <a:t>. For example, here we use a </a:t>
            </a:r>
            <a:r>
              <a:rPr lang="en" b="1" dirty="0">
                <a:solidFill>
                  <a:schemeClr val="dk1"/>
                </a:solidFill>
              </a:rPr>
              <a:t>9 × 9 grid</a:t>
            </a:r>
            <a:r>
              <a:rPr lang="en" dirty="0">
                <a:solidFill>
                  <a:schemeClr val="dk1"/>
                </a:solidFill>
              </a:rPr>
              <a:t>, which means we have </a:t>
            </a:r>
            <a:r>
              <a:rPr lang="en" b="1" dirty="0">
                <a:solidFill>
                  <a:schemeClr val="dk1"/>
                </a:solidFill>
              </a:rPr>
              <a:t>81 cells or neurons</a:t>
            </a:r>
            <a:r>
              <a:rPr lang="en" dirty="0">
                <a:solidFill>
                  <a:schemeClr val="dk1"/>
                </a:solidFill>
              </a:rPr>
              <a: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Each neuron is assigned </a:t>
            </a:r>
            <a:r>
              <a:rPr lang="en" b="1" dirty="0">
                <a:solidFill>
                  <a:schemeClr val="dk1"/>
                </a:solidFill>
              </a:rPr>
              <a:t>initial weights</a:t>
            </a:r>
            <a:r>
              <a:rPr lang="en" dirty="0">
                <a:solidFill>
                  <a:schemeClr val="dk1"/>
                </a:solidFill>
              </a:rPr>
              <a:t>. In our work, we initialize the weights using </a:t>
            </a:r>
            <a:r>
              <a:rPr lang="en" b="1" dirty="0">
                <a:solidFill>
                  <a:schemeClr val="dk1"/>
                </a:solidFill>
              </a:rPr>
              <a:t>Principal Component Analysis (PCA)</a:t>
            </a:r>
            <a:r>
              <a:rPr lang="en" dirty="0">
                <a:solidFill>
                  <a:schemeClr val="dk1"/>
                </a:solidFill>
              </a:rPr>
              <a:t>, which ensures that the initial weights follow the distribution of the data.</a:t>
            </a:r>
          </a:p>
          <a:p>
            <a:pPr marL="0" lvl="0" indent="0" algn="l" rtl="0">
              <a:lnSpc>
                <a:spcPct val="115000"/>
              </a:lnSpc>
              <a:spcBef>
                <a:spcPts val="120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rPr>
              <a:t>kohonen1981hierarchical</a:t>
            </a:r>
            <a:endParaRPr dirty="0">
              <a:solidFill>
                <a:schemeClr val="dk1"/>
              </a:solidFill>
            </a:endParaRPr>
          </a:p>
          <a:p>
            <a:pPr marL="0" lvl="0" indent="0" algn="l" rtl="0">
              <a:lnSpc>
                <a:spcPct val="100000"/>
              </a:lnSpc>
              <a:spcBef>
                <a:spcPts val="1200"/>
              </a:spcBef>
              <a:spcAft>
                <a:spcPts val="0"/>
              </a:spcAft>
              <a:buSzPts val="1100"/>
              <a:buNone/>
            </a:pPr>
            <a:r>
              <a:rPr lang="en" dirty="0"/>
              <a:t> </a:t>
            </a:r>
          </a:p>
          <a:p>
            <a:pPr marL="0" lvl="0" indent="0" algn="l" rtl="0">
              <a:lnSpc>
                <a:spcPct val="100000"/>
              </a:lnSpc>
              <a:spcBef>
                <a:spcPts val="1200"/>
              </a:spcBef>
              <a:spcAft>
                <a:spcPts val="0"/>
              </a:spcAft>
              <a:buSzPts val="1100"/>
              <a:buNone/>
            </a:pPr>
            <a:endParaRPr lang="en" dirty="0"/>
          </a:p>
          <a:p>
            <a:pPr marL="0" lvl="0" indent="0" algn="l" rtl="0">
              <a:lnSpc>
                <a:spcPct val="100000"/>
              </a:lnSpc>
              <a:spcBef>
                <a:spcPts val="1200"/>
              </a:spcBef>
              <a:spcAft>
                <a:spcPts val="0"/>
              </a:spcAft>
              <a:buSzPts val="1100"/>
              <a:buNone/>
            </a:pPr>
            <a:r>
              <a:rPr lang="en-US" dirty="0"/>
              <a:t>SOM is an unsupervised method, so it does not use labels.</a:t>
            </a:r>
            <a:br>
              <a:rPr lang="en-US" dirty="0"/>
            </a:br>
            <a:r>
              <a:rPr lang="en-US" dirty="0"/>
              <a:t>But here, our goal is to estimate quantities like redshift, stellar mass, and SFR, which are exactly labels.</a:t>
            </a:r>
            <a:br>
              <a:rPr lang="en-US" dirty="0"/>
            </a:br>
            <a:r>
              <a:rPr lang="en-US" dirty="0"/>
              <a:t>So the question is: how can an unsupervised method help us predict them?</a:t>
            </a:r>
            <a:br>
              <a:rPr lang="en-US" dirty="0"/>
            </a:br>
            <a:r>
              <a:rPr lang="en-US" dirty="0"/>
              <a:t>I’ll answer this in a moment.</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7" name="Google Shape;39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So, now I would like to discuss my work. We used two datasets, as I mentioned earlier: </a:t>
            </a:r>
            <a:r>
              <a:rPr lang="en" b="1" dirty="0">
                <a:solidFill>
                  <a:schemeClr val="dk1"/>
                </a:solidFill>
              </a:rPr>
              <a:t>HORIZON-AGN</a:t>
            </a:r>
            <a:r>
              <a:rPr lang="en" dirty="0">
                <a:solidFill>
                  <a:schemeClr val="dk1"/>
                </a:solidFill>
              </a:rPr>
              <a:t> as the simulation dataset and </a:t>
            </a:r>
            <a:r>
              <a:rPr lang="en" b="1" dirty="0">
                <a:solidFill>
                  <a:schemeClr val="dk1"/>
                </a:solidFill>
              </a:rPr>
              <a:t>COSMOS-Web (CW)</a:t>
            </a:r>
            <a:r>
              <a:rPr lang="en" dirty="0">
                <a:solidFill>
                  <a:schemeClr val="dk1"/>
                </a:solidFill>
              </a:rPr>
              <a:t> as the observational dataset.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use the simulation data because the physical parameters, such as redshift and stellar mass, are known with high confidence. These parameters are part of the initial conditions of the simulation. We also use observational data because our final goal is to test whether the SOM can be applied to estimate stellar mass.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dirty="0"/>
              <a:t>t is the magnitude limit where, if we look at the histogram, the number of galaxies starts to drop because we begin missing the fainter ones.</a:t>
            </a:r>
          </a:p>
          <a:p>
            <a:pPr marL="0" lvl="0" indent="0" algn="l" rtl="0">
              <a:lnSpc>
                <a:spcPct val="115000"/>
              </a:lnSpc>
              <a:spcBef>
                <a:spcPts val="120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To determine this limit, we plotted a histogram of the magnitudes. From the magnitude where the number of galaxies starts to decrease significantly, we selected the magnitude limit. Since we apply this magnitude limit to the observational data, we also apply the same limit to the simulation data to keep the datasets consistent.</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lang="en"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also define the training and test datasets. For training the SOM, we train </a:t>
            </a:r>
            <a:r>
              <a:rPr lang="en" b="1" dirty="0">
                <a:solidFill>
                  <a:schemeClr val="dk1"/>
                </a:solidFill>
              </a:rPr>
              <a:t>four SOMs in different redshift bins</a:t>
            </a:r>
            <a:r>
              <a:rPr lang="en" dirty="0">
                <a:solidFill>
                  <a:schemeClr val="dk1"/>
                </a:solidFill>
              </a:rPr>
              <a:t>. Training in separate redshift bins helps us understand how the prediction accuracy changes in low, medium, and high redshift ranges.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In addition, we found that when the SOM is trained on the entire dataset, the redshift prediction is not very accurate. Therefore, we decided to train the SOM in </a:t>
            </a:r>
            <a:r>
              <a:rPr lang="en" b="1" dirty="0">
                <a:solidFill>
                  <a:schemeClr val="dk1"/>
                </a:solidFill>
              </a:rPr>
              <a:t>separate redshift bins</a:t>
            </a:r>
            <a:r>
              <a:rPr lang="en" dirty="0">
                <a:solidFill>
                  <a:schemeClr val="dk1"/>
                </a:solidFill>
              </a:rPr>
              <a:t>. So we used both the simulation and observational as the training data for the SOM. On time train with simulation in different separate redshift bins and one time for the observational data. </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trained SOMs using both the Horizon AGN data and the CW data. For the SOM trained on the Horizon AGN data, we used both HZ-AGN and CW as test datasets. For the SOM trained on the CW data, we only used the CW data for testing.</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In most studies, test data are mapped onto the SOM by finding the </a:t>
            </a:r>
            <a:r>
              <a:rPr lang="en" b="1" dirty="0">
                <a:solidFill>
                  <a:schemeClr val="dk1"/>
                </a:solidFill>
              </a:rPr>
              <a:t>best matching unit</a:t>
            </a:r>
            <a:r>
              <a:rPr lang="en" dirty="0">
                <a:solidFill>
                  <a:schemeClr val="dk1"/>
                </a:solidFill>
              </a:rPr>
              <a:t>, which corresponds to the minimum Euclidean distance between the test data and the SOM weights.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However, in this work we use the method proposed in the La Torre et al. paper. Instead of selecting only the best matching unit, we calculate the </a:t>
            </a:r>
            <a:r>
              <a:rPr lang="en" b="1" dirty="0">
                <a:solidFill>
                  <a:schemeClr val="dk1"/>
                </a:solidFill>
              </a:rPr>
              <a:t>likelihood of each test galaxy across the SOM</a:t>
            </a:r>
            <a:r>
              <a:rPr lang="en" dirty="0">
                <a:solidFill>
                  <a:schemeClr val="dk1"/>
                </a:solidFill>
              </a:rPr>
              <a:t>, taking into account the color errors of the data. From this likelihood, we compute a PDF and use the </a:t>
            </a:r>
            <a:r>
              <a:rPr lang="en" b="1" dirty="0">
                <a:solidFill>
                  <a:schemeClr val="dk1"/>
                </a:solidFill>
              </a:rPr>
              <a:t>peak of the PDF</a:t>
            </a:r>
            <a:r>
              <a:rPr lang="en" dirty="0">
                <a:solidFill>
                  <a:schemeClr val="dk1"/>
                </a:solidFill>
              </a:rPr>
              <a:t> as the predicted parameter.</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This approach accounts for color errors and reduces the effect of </a:t>
            </a:r>
            <a:r>
              <a:rPr lang="en" b="1" dirty="0">
                <a:solidFill>
                  <a:schemeClr val="dk1"/>
                </a:solidFill>
              </a:rPr>
              <a:t>color degeneracy</a:t>
            </a:r>
            <a:r>
              <a:rPr lang="en" dirty="0">
                <a:solidFill>
                  <a:schemeClr val="dk1"/>
                </a:solidFill>
              </a:rPr>
              <a:t>, where galaxies may have similar colors but different physical parameters.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Finally, we derive redshift, stellar mass, SFR, </a:t>
            </a:r>
            <a:r>
              <a:rPr lang="en" dirty="0" err="1">
                <a:solidFill>
                  <a:schemeClr val="dk1"/>
                </a:solidFill>
              </a:rPr>
              <a:t>sSFR</a:t>
            </a:r>
            <a:r>
              <a:rPr lang="en" dirty="0">
                <a:solidFill>
                  <a:schemeClr val="dk1"/>
                </a:solidFill>
              </a:rPr>
              <a:t>, and mass-weighted age, and compare them with the true values to evaluate the performance of the SOM.</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In here I showed the prediction of the redshift and stellar mass, for the SOM trained on HZ and HZ is applied on it. We see the prediction is good. But some scatters seen. Actually for the redshift prediction in the 1.5-2.5 redshift. We defined some metrics that shows how the SOM can predict.</a:t>
            </a:r>
            <a:endParaRPr dirty="0"/>
          </a:p>
          <a:p>
            <a:pPr marL="0" lvl="0" indent="0" algn="l" rtl="0">
              <a:lnSpc>
                <a:spcPct val="100000"/>
              </a:lnSpc>
              <a:spcBef>
                <a:spcPts val="0"/>
              </a:spcBef>
              <a:spcAft>
                <a:spcPts val="0"/>
              </a:spcAft>
              <a:buSzPts val="1100"/>
              <a:buNone/>
            </a:pPr>
            <a:endParaRPr dirty="0"/>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First, NMAD</a:t>
            </a:r>
            <a:r>
              <a:rPr lang="en" dirty="0">
                <a:solidFill>
                  <a:schemeClr val="dk1"/>
                </a:solidFill>
              </a:rPr>
              <a:t> measures the typical scatter between the predicted and true values. In simple terms, it tells us how large the usual differences are, while being less sensitive to extreme values.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Second, the outlier fraction</a:t>
            </a:r>
            <a:r>
              <a:rPr lang="en" dirty="0">
                <a:solidFill>
                  <a:schemeClr val="dk1"/>
                </a:solidFill>
              </a:rPr>
              <a:t> shows the percentage of galaxies where the prediction is significantly wrong compared to the expected scatter.</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Third, RMSE</a:t>
            </a:r>
            <a:r>
              <a:rPr lang="en" dirty="0">
                <a:solidFill>
                  <a:schemeClr val="dk1"/>
                </a:solidFill>
              </a:rPr>
              <a:t> measures the overall prediction error. It gives more weight to large errors, so it is sensitive to cases where the prediction is very far from the true value.</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Fourth, </a:t>
            </a:r>
            <a:r>
              <a:rPr lang="en" b="1" dirty="0" err="1">
                <a:solidFill>
                  <a:schemeClr val="dk1"/>
                </a:solidFill>
              </a:rPr>
              <a:t>σ</a:t>
            </a:r>
            <a:r>
              <a:rPr lang="en" b="1" dirty="0">
                <a:solidFill>
                  <a:schemeClr val="dk1"/>
                </a:solidFill>
              </a:rPr>
              <a:t>ₒ</a:t>
            </a:r>
            <a:r>
              <a:rPr lang="en" dirty="0">
                <a:solidFill>
                  <a:schemeClr val="dk1"/>
                </a:solidFill>
              </a:rPr>
              <a:t> is similar to RMSE, but it is calculated after removing the outliers. This helps us understand the typical error for the majority of the galaxies.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Fifth, the bias</a:t>
            </a:r>
            <a:r>
              <a:rPr lang="en" dirty="0">
                <a:solidFill>
                  <a:schemeClr val="dk1"/>
                </a:solidFill>
              </a:rPr>
              <a:t> measures whether the predictions are systematically higher or lower than the true values. If the bias is close to zero, it means the predictions are not systematically shifted.</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Finally, the Pearson correlation coefficient</a:t>
            </a:r>
            <a:r>
              <a:rPr lang="en" dirty="0">
                <a:solidFill>
                  <a:schemeClr val="dk1"/>
                </a:solidFill>
              </a:rPr>
              <a:t> measures how well the predicted values follow the same trend as the true values. If this value is close to one, it means the predictions and true values are strongly correlated.</a:t>
            </a:r>
            <a:endParaRPr dirty="0">
              <a:solidFill>
                <a:schemeClr val="dk1"/>
              </a:solidFill>
            </a:endParaRPr>
          </a:p>
          <a:p>
            <a:pPr marL="0" lvl="0" indent="0" algn="l" rtl="0">
              <a:lnSpc>
                <a:spcPct val="100000"/>
              </a:lnSpc>
              <a:spcBef>
                <a:spcPts val="120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136350" y="140725"/>
            <a:ext cx="5861400" cy="14988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1"/>
              </a:buClr>
              <a:buSzPts val="1100"/>
              <a:buFont typeface="Arial"/>
              <a:buNone/>
            </a:pPr>
            <a:r>
              <a:rPr lang="en" sz="2800" b="1" dirty="0">
                <a:latin typeface="Raleway"/>
                <a:ea typeface="Raleway"/>
                <a:cs typeface="Raleway"/>
                <a:sym typeface="Raleway"/>
              </a:rPr>
              <a:t>COSMOS-Web: estimating physical parameters of galaxies using Self-Organizing Maps</a:t>
            </a:r>
            <a:endParaRPr dirty="0"/>
          </a:p>
        </p:txBody>
      </p:sp>
      <p:sp>
        <p:nvSpPr>
          <p:cNvPr id="55" name="Google Shape;55;p13"/>
          <p:cNvSpPr txBox="1">
            <a:spLocks noGrp="1"/>
          </p:cNvSpPr>
          <p:nvPr>
            <p:ph type="subTitle" idx="1"/>
          </p:nvPr>
        </p:nvSpPr>
        <p:spPr>
          <a:xfrm>
            <a:off x="570368" y="1639525"/>
            <a:ext cx="7722606" cy="12555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SzPts val="935"/>
              <a:buNone/>
            </a:pPr>
            <a:r>
              <a:rPr lang="en" sz="1680" dirty="0">
                <a:solidFill>
                  <a:schemeClr val="tx1"/>
                </a:solidFill>
                <a:latin typeface="Raleway" pitchFamily="2" charset="77"/>
                <a:ea typeface="Raleway"/>
                <a:cs typeface="Raleway"/>
                <a:sym typeface="Raleway"/>
              </a:rPr>
              <a:t>Fatemeh Abedini, </a:t>
            </a:r>
            <a:r>
              <a:rPr lang="en" sz="1680" dirty="0" err="1">
                <a:solidFill>
                  <a:schemeClr val="tx1"/>
                </a:solidFill>
                <a:latin typeface="Raleway" pitchFamily="2" charset="77"/>
                <a:ea typeface="Raleway"/>
                <a:cs typeface="Raleway"/>
                <a:sym typeface="Raleway"/>
              </a:rPr>
              <a:t>Ghassem</a:t>
            </a:r>
            <a:r>
              <a:rPr lang="en" sz="1680" dirty="0">
                <a:solidFill>
                  <a:schemeClr val="tx1"/>
                </a:solidFill>
                <a:latin typeface="Raleway" pitchFamily="2" charset="77"/>
                <a:ea typeface="Raleway"/>
                <a:cs typeface="Raleway"/>
                <a:sym typeface="Raleway"/>
              </a:rPr>
              <a:t> </a:t>
            </a:r>
            <a:r>
              <a:rPr lang="en" sz="1680" dirty="0" err="1">
                <a:solidFill>
                  <a:schemeClr val="tx1"/>
                </a:solidFill>
                <a:latin typeface="Raleway" pitchFamily="2" charset="77"/>
                <a:ea typeface="Raleway"/>
                <a:cs typeface="Raleway"/>
                <a:sym typeface="Raleway"/>
              </a:rPr>
              <a:t>Gozaliasl</a:t>
            </a:r>
            <a:r>
              <a:rPr lang="en" sz="1680" dirty="0">
                <a:solidFill>
                  <a:schemeClr val="tx1"/>
                </a:solidFill>
                <a:latin typeface="Raleway" pitchFamily="2" charset="77"/>
                <a:ea typeface="Raleway"/>
                <a:cs typeface="Raleway"/>
                <a:sym typeface="Raleway"/>
              </a:rPr>
              <a:t>,</a:t>
            </a:r>
            <a:endParaRPr sz="1680" dirty="0">
              <a:solidFill>
                <a:schemeClr val="tx1"/>
              </a:solidFill>
              <a:latin typeface="Raleway" pitchFamily="2" charset="77"/>
              <a:ea typeface="Raleway"/>
              <a:cs typeface="Raleway"/>
              <a:sym typeface="Raleway"/>
            </a:endParaRPr>
          </a:p>
          <a:p>
            <a:pPr marL="0" indent="0">
              <a:lnSpc>
                <a:spcPct val="150000"/>
              </a:lnSpc>
              <a:buSzPts val="935"/>
            </a:pPr>
            <a:r>
              <a:rPr lang="en" sz="1680" dirty="0">
                <a:solidFill>
                  <a:schemeClr val="tx1"/>
                </a:solidFill>
                <a:latin typeface="Raleway" pitchFamily="2" charset="77"/>
                <a:ea typeface="Raleway"/>
                <a:cs typeface="Raleway"/>
                <a:sym typeface="Raleway"/>
              </a:rPr>
              <a:t> Akram Hasani </a:t>
            </a:r>
            <a:r>
              <a:rPr lang="en" sz="1680" dirty="0" err="1">
                <a:solidFill>
                  <a:schemeClr val="tx1"/>
                </a:solidFill>
                <a:latin typeface="Raleway" pitchFamily="2" charset="77"/>
                <a:ea typeface="Raleway"/>
                <a:cs typeface="Raleway"/>
                <a:sym typeface="Raleway"/>
              </a:rPr>
              <a:t>Zonoozi</a:t>
            </a:r>
            <a:r>
              <a:rPr lang="en" sz="1680" dirty="0">
                <a:solidFill>
                  <a:schemeClr val="tx1"/>
                </a:solidFill>
                <a:latin typeface="Raleway" pitchFamily="2" charset="77"/>
                <a:ea typeface="Raleway"/>
                <a:cs typeface="Raleway"/>
                <a:sym typeface="Raleway"/>
              </a:rPr>
              <a:t>, Atousa Kalantari, </a:t>
            </a:r>
            <a:r>
              <a:rPr lang="en-US" sz="1680" dirty="0">
                <a:solidFill>
                  <a:schemeClr val="tx1"/>
                </a:solidFill>
                <a:latin typeface="Raleway" pitchFamily="2" charset="77"/>
              </a:rPr>
              <a:t>Maarit Korpi-Lagg, Olivier Ilbert, </a:t>
            </a:r>
          </a:p>
          <a:p>
            <a:pPr marL="0" lvl="0" indent="0" algn="ctr" rtl="0">
              <a:lnSpc>
                <a:spcPct val="150000"/>
              </a:lnSpc>
              <a:spcBef>
                <a:spcPts val="0"/>
              </a:spcBef>
              <a:spcAft>
                <a:spcPts val="0"/>
              </a:spcAft>
              <a:buSzPts val="935"/>
              <a:buNone/>
            </a:pPr>
            <a:r>
              <a:rPr lang="en" sz="1680" dirty="0">
                <a:solidFill>
                  <a:schemeClr val="tx1"/>
                </a:solidFill>
                <a:latin typeface="Raleway" pitchFamily="2" charset="77"/>
                <a:ea typeface="Raleway"/>
                <a:cs typeface="Raleway"/>
                <a:sym typeface="Raleway"/>
              </a:rPr>
              <a:t> and COSMOS team</a:t>
            </a:r>
            <a:endParaRPr sz="1680" dirty="0">
              <a:solidFill>
                <a:schemeClr val="tx1"/>
              </a:solidFill>
              <a:latin typeface="Raleway" pitchFamily="2" charset="77"/>
              <a:ea typeface="Raleway"/>
              <a:cs typeface="Raleway"/>
              <a:sym typeface="Raleway"/>
            </a:endParaRPr>
          </a:p>
        </p:txBody>
      </p:sp>
      <p:pic>
        <p:nvPicPr>
          <p:cNvPr id="56" name="Google Shape;56;p13"/>
          <p:cNvPicPr preferRelativeResize="0"/>
          <p:nvPr/>
        </p:nvPicPr>
        <p:blipFill rotWithShape="1">
          <a:blip r:embed="rId3">
            <a:alphaModFix/>
          </a:blip>
          <a:srcRect l="4581" t="13595" r="4889" b="7912"/>
          <a:stretch/>
        </p:blipFill>
        <p:spPr>
          <a:xfrm>
            <a:off x="4151721" y="4220372"/>
            <a:ext cx="3362345" cy="873526"/>
          </a:xfrm>
          <a:prstGeom prst="rect">
            <a:avLst/>
          </a:prstGeom>
          <a:noFill/>
          <a:ln>
            <a:noFill/>
          </a:ln>
        </p:spPr>
      </p:pic>
      <p:pic>
        <p:nvPicPr>
          <p:cNvPr id="57" name="Google Shape;57;p13"/>
          <p:cNvPicPr preferRelativeResize="0"/>
          <p:nvPr/>
        </p:nvPicPr>
        <p:blipFill rotWithShape="1">
          <a:blip r:embed="rId4">
            <a:alphaModFix/>
          </a:blip>
          <a:srcRect/>
          <a:stretch/>
        </p:blipFill>
        <p:spPr>
          <a:xfrm>
            <a:off x="4279226" y="3081862"/>
            <a:ext cx="914400" cy="914400"/>
          </a:xfrm>
          <a:prstGeom prst="ellipse">
            <a:avLst/>
          </a:prstGeom>
          <a:noFill/>
          <a:ln>
            <a:noFill/>
          </a:ln>
        </p:spPr>
      </p:pic>
      <p:pic>
        <p:nvPicPr>
          <p:cNvPr id="58" name="Google Shape;58;p13"/>
          <p:cNvPicPr preferRelativeResize="0"/>
          <p:nvPr/>
        </p:nvPicPr>
        <p:blipFill rotWithShape="1">
          <a:blip r:embed="rId5">
            <a:alphaModFix/>
          </a:blip>
          <a:srcRect l="25530" t="17912" r="39957" b="50515"/>
          <a:stretch/>
        </p:blipFill>
        <p:spPr>
          <a:xfrm>
            <a:off x="5471872" y="3081862"/>
            <a:ext cx="914400" cy="914400"/>
          </a:xfrm>
          <a:prstGeom prst="ellipse">
            <a:avLst/>
          </a:prstGeom>
          <a:noFill/>
          <a:ln>
            <a:noFill/>
          </a:ln>
        </p:spPr>
      </p:pic>
      <p:pic>
        <p:nvPicPr>
          <p:cNvPr id="59" name="Google Shape;59;p13"/>
          <p:cNvPicPr preferRelativeResize="0"/>
          <p:nvPr/>
        </p:nvPicPr>
        <p:blipFill rotWithShape="1">
          <a:blip r:embed="rId6">
            <a:alphaModFix/>
          </a:blip>
          <a:srcRect/>
          <a:stretch/>
        </p:blipFill>
        <p:spPr>
          <a:xfrm>
            <a:off x="2873744" y="3081862"/>
            <a:ext cx="916500" cy="916500"/>
          </a:xfrm>
          <a:prstGeom prst="ellipse">
            <a:avLst/>
          </a:prstGeom>
          <a:noFill/>
          <a:ln>
            <a:noFill/>
          </a:ln>
        </p:spPr>
      </p:pic>
      <p:pic>
        <p:nvPicPr>
          <p:cNvPr id="61" name="Google Shape;61;p13"/>
          <p:cNvPicPr preferRelativeResize="0"/>
          <p:nvPr/>
        </p:nvPicPr>
        <p:blipFill>
          <a:blip r:embed="rId7">
            <a:alphaModFix/>
            <a:duotone>
              <a:schemeClr val="accent4">
                <a:shade val="45000"/>
                <a:satMod val="135000"/>
              </a:schemeClr>
              <a:prstClr val="white"/>
            </a:duotone>
          </a:blip>
          <a:stretch>
            <a:fillRect/>
          </a:stretch>
        </p:blipFill>
        <p:spPr>
          <a:xfrm>
            <a:off x="225083" y="3413760"/>
            <a:ext cx="1489522" cy="1625151"/>
          </a:xfrm>
          <a:prstGeom prst="rect">
            <a:avLst/>
          </a:prstGeom>
          <a:noFill/>
          <a:ln>
            <a:noFill/>
          </a:ln>
        </p:spPr>
      </p:pic>
      <p:pic>
        <p:nvPicPr>
          <p:cNvPr id="62" name="Google Shape;62;p13"/>
          <p:cNvPicPr preferRelativeResize="0"/>
          <p:nvPr/>
        </p:nvPicPr>
        <p:blipFill>
          <a:blip r:embed="rId8">
            <a:alphaModFix/>
            <a:duotone>
              <a:prstClr val="black"/>
              <a:schemeClr val="accent4">
                <a:tint val="45000"/>
                <a:satMod val="400000"/>
              </a:schemeClr>
            </a:duotone>
          </a:blip>
          <a:stretch>
            <a:fillRect/>
          </a:stretch>
        </p:blipFill>
        <p:spPr>
          <a:xfrm>
            <a:off x="1582619" y="4249893"/>
            <a:ext cx="2699578" cy="106209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6"/>
        <p:cNvGrpSpPr/>
        <p:nvPr/>
      </p:nvGrpSpPr>
      <p:grpSpPr>
        <a:xfrm>
          <a:off x="0" y="0"/>
          <a:ext cx="0" cy="0"/>
          <a:chOff x="0" y="0"/>
          <a:chExt cx="0" cy="0"/>
        </a:xfrm>
      </p:grpSpPr>
      <p:sp>
        <p:nvSpPr>
          <p:cNvPr id="527" name="Google Shape;527;p45"/>
          <p:cNvSpPr txBox="1">
            <a:spLocks noGrp="1"/>
          </p:cNvSpPr>
          <p:nvPr>
            <p:ph type="title"/>
          </p:nvPr>
        </p:nvSpPr>
        <p:spPr>
          <a:xfrm>
            <a:off x="311700" y="109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15000"/>
              </a:lnSpc>
              <a:spcBef>
                <a:spcPts val="0"/>
              </a:spcBef>
              <a:spcAft>
                <a:spcPts val="1000"/>
              </a:spcAft>
              <a:buSzPct val="148148"/>
              <a:buNone/>
            </a:pPr>
            <a:r>
              <a:rPr lang="en" sz="2100" b="1" dirty="0">
                <a:latin typeface="Raleway"/>
                <a:ea typeface="Raleway"/>
                <a:cs typeface="Raleway"/>
                <a:sym typeface="Raleway"/>
              </a:rPr>
              <a:t>Star Formation Rate (SFR) Prediction and  Redshift</a:t>
            </a:r>
            <a:endParaRPr sz="2100" dirty="0"/>
          </a:p>
        </p:txBody>
      </p:sp>
      <p:sp>
        <p:nvSpPr>
          <p:cNvPr id="528" name="Google Shape;528;p45"/>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10</a:t>
            </a:fld>
            <a:endParaRPr>
              <a:solidFill>
                <a:schemeClr val="dk1"/>
              </a:solidFill>
            </a:endParaRPr>
          </a:p>
        </p:txBody>
      </p:sp>
      <p:pic>
        <p:nvPicPr>
          <p:cNvPr id="529" name="Google Shape;529;p45"/>
          <p:cNvPicPr preferRelativeResize="0"/>
          <p:nvPr/>
        </p:nvPicPr>
        <p:blipFill rotWithShape="1">
          <a:blip r:embed="rId3">
            <a:alphaModFix/>
          </a:blip>
          <a:srcRect/>
          <a:stretch/>
        </p:blipFill>
        <p:spPr>
          <a:xfrm>
            <a:off x="1658547" y="4450403"/>
            <a:ext cx="1417320" cy="265176"/>
          </a:xfrm>
          <a:prstGeom prst="rect">
            <a:avLst/>
          </a:prstGeom>
          <a:noFill/>
          <a:ln>
            <a:noFill/>
          </a:ln>
        </p:spPr>
      </p:pic>
      <p:sp>
        <p:nvSpPr>
          <p:cNvPr id="530" name="Google Shape;530;p45"/>
          <p:cNvSpPr txBox="1"/>
          <p:nvPr/>
        </p:nvSpPr>
        <p:spPr>
          <a:xfrm>
            <a:off x="892664" y="633560"/>
            <a:ext cx="35985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chemeClr val="dk1"/>
              </a:buClr>
              <a:buSzPts val="1100"/>
              <a:buFont typeface="Arial"/>
              <a:buNone/>
            </a:pPr>
            <a:r>
              <a:rPr lang="en" sz="1100" b="1" i="0" u="none" strike="noStrike" cap="none" dirty="0">
                <a:solidFill>
                  <a:schemeClr val="dk1"/>
                </a:solidFill>
                <a:latin typeface="Raleway"/>
                <a:ea typeface="Raleway"/>
                <a:cs typeface="Raleway"/>
                <a:sym typeface="Raleway"/>
              </a:rPr>
              <a:t>Trained on Horizon-AGN -&gt;Tested on Horizon-AGN</a:t>
            </a:r>
            <a:endParaRPr sz="800" b="1" i="0" u="none" strike="noStrike" cap="none" dirty="0">
              <a:solidFill>
                <a:schemeClr val="dk1"/>
              </a:solidFill>
              <a:latin typeface="Arial"/>
              <a:ea typeface="Arial"/>
              <a:cs typeface="Arial"/>
              <a:sym typeface="Arial"/>
            </a:endParaRPr>
          </a:p>
        </p:txBody>
      </p:sp>
      <p:sp>
        <p:nvSpPr>
          <p:cNvPr id="531" name="Google Shape;531;p45"/>
          <p:cNvSpPr txBox="1"/>
          <p:nvPr/>
        </p:nvSpPr>
        <p:spPr>
          <a:xfrm>
            <a:off x="901373" y="923739"/>
            <a:ext cx="40767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dirty="0">
                <a:solidFill>
                  <a:schemeClr val="dk1"/>
                </a:solidFill>
                <a:latin typeface="Raleway"/>
                <a:ea typeface="Raleway"/>
                <a:cs typeface="Raleway"/>
                <a:sym typeface="Raleway"/>
              </a:rPr>
              <a:t>Trained on COSMOS-Web -&gt;Tested on COSMOS-Web</a:t>
            </a:r>
            <a:endParaRPr sz="800" b="0" i="0" u="none" strike="noStrike" cap="none" dirty="0">
              <a:solidFill>
                <a:schemeClr val="dk1"/>
              </a:solidFill>
              <a:latin typeface="Arial"/>
              <a:ea typeface="Arial"/>
              <a:cs typeface="Arial"/>
              <a:sym typeface="Arial"/>
            </a:endParaRPr>
          </a:p>
        </p:txBody>
      </p:sp>
      <p:sp>
        <p:nvSpPr>
          <p:cNvPr id="532" name="Google Shape;532;p45"/>
          <p:cNvSpPr txBox="1"/>
          <p:nvPr/>
        </p:nvSpPr>
        <p:spPr>
          <a:xfrm>
            <a:off x="901373" y="1228874"/>
            <a:ext cx="37920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dirty="0">
                <a:solidFill>
                  <a:schemeClr val="dk1"/>
                </a:solidFill>
                <a:latin typeface="Raleway"/>
                <a:ea typeface="Raleway"/>
                <a:cs typeface="Raleway"/>
                <a:sym typeface="Raleway"/>
              </a:rPr>
              <a:t>Trained on Horizon-AGN -&gt;Tested on COSMOS-Web</a:t>
            </a:r>
            <a:endParaRPr sz="1100" b="0" i="0" u="none" strike="noStrike" cap="none" dirty="0">
              <a:solidFill>
                <a:schemeClr val="dk1"/>
              </a:solidFill>
              <a:latin typeface="Arial"/>
              <a:ea typeface="Arial"/>
              <a:cs typeface="Arial"/>
              <a:sym typeface="Arial"/>
            </a:endParaRPr>
          </a:p>
        </p:txBody>
      </p:sp>
      <p:pic>
        <p:nvPicPr>
          <p:cNvPr id="533" name="Google Shape;533;p45" title="Screenshot 2026-04-09 at 12.07.49.png"/>
          <p:cNvPicPr preferRelativeResize="0"/>
          <p:nvPr/>
        </p:nvPicPr>
        <p:blipFill rotWithShape="1">
          <a:blip r:embed="rId4">
            <a:alphaModFix/>
          </a:blip>
          <a:srcRect/>
          <a:stretch/>
        </p:blipFill>
        <p:spPr>
          <a:xfrm>
            <a:off x="377219" y="678605"/>
            <a:ext cx="548700" cy="238933"/>
          </a:xfrm>
          <a:prstGeom prst="rect">
            <a:avLst/>
          </a:prstGeom>
          <a:noFill/>
          <a:ln>
            <a:noFill/>
          </a:ln>
        </p:spPr>
      </p:pic>
      <p:pic>
        <p:nvPicPr>
          <p:cNvPr id="534" name="Google Shape;534;p45" title="Screenshot 2026-04-09 at 12.09.32.png"/>
          <p:cNvPicPr preferRelativeResize="0"/>
          <p:nvPr/>
        </p:nvPicPr>
        <p:blipFill rotWithShape="1">
          <a:blip r:embed="rId5">
            <a:alphaModFix/>
          </a:blip>
          <a:srcRect/>
          <a:stretch/>
        </p:blipFill>
        <p:spPr>
          <a:xfrm>
            <a:off x="371494" y="974888"/>
            <a:ext cx="566928" cy="256032"/>
          </a:xfrm>
          <a:prstGeom prst="rect">
            <a:avLst/>
          </a:prstGeom>
          <a:noFill/>
          <a:ln>
            <a:noFill/>
          </a:ln>
        </p:spPr>
      </p:pic>
      <p:pic>
        <p:nvPicPr>
          <p:cNvPr id="535" name="Google Shape;535;p45" title="Screenshot 2026-04-09 at 12.14.49.png"/>
          <p:cNvPicPr preferRelativeResize="0"/>
          <p:nvPr/>
        </p:nvPicPr>
        <p:blipFill rotWithShape="1">
          <a:blip r:embed="rId6">
            <a:alphaModFix/>
          </a:blip>
          <a:srcRect/>
          <a:stretch/>
        </p:blipFill>
        <p:spPr>
          <a:xfrm>
            <a:off x="368819" y="1311438"/>
            <a:ext cx="594360" cy="228600"/>
          </a:xfrm>
          <a:prstGeom prst="rect">
            <a:avLst/>
          </a:prstGeom>
          <a:noFill/>
          <a:ln>
            <a:noFill/>
          </a:ln>
        </p:spPr>
      </p:pic>
      <p:pic>
        <p:nvPicPr>
          <p:cNvPr id="537" name="Google Shape;537;p45" title="Screenshot 2026-04-09 at 18.46.15.png"/>
          <p:cNvPicPr preferRelativeResize="0"/>
          <p:nvPr/>
        </p:nvPicPr>
        <p:blipFill rotWithShape="1">
          <a:blip r:embed="rId7">
            <a:alphaModFix/>
          </a:blip>
          <a:srcRect/>
          <a:stretch/>
        </p:blipFill>
        <p:spPr>
          <a:xfrm>
            <a:off x="170253" y="1694486"/>
            <a:ext cx="4005071" cy="2734057"/>
          </a:xfrm>
          <a:prstGeom prst="rect">
            <a:avLst/>
          </a:prstGeom>
          <a:noFill/>
          <a:ln>
            <a:noFill/>
          </a:ln>
        </p:spPr>
      </p:pic>
      <p:pic>
        <p:nvPicPr>
          <p:cNvPr id="4" name="Google Shape;469;p39" title="Screenshot 2026-04-09 at 12.06.35.png">
            <a:extLst>
              <a:ext uri="{FF2B5EF4-FFF2-40B4-BE49-F238E27FC236}">
                <a16:creationId xmlns:a16="http://schemas.microsoft.com/office/drawing/2014/main" id="{17CED68B-4568-E3A9-0481-EDC5A9CB6032}"/>
              </a:ext>
            </a:extLst>
          </p:cNvPr>
          <p:cNvPicPr preferRelativeResize="0"/>
          <p:nvPr/>
        </p:nvPicPr>
        <p:blipFill rotWithShape="1">
          <a:blip r:embed="rId8">
            <a:alphaModFix/>
          </a:blip>
          <a:srcRect/>
          <a:stretch/>
        </p:blipFill>
        <p:spPr>
          <a:xfrm>
            <a:off x="4693373" y="1713564"/>
            <a:ext cx="4008774" cy="2736839"/>
          </a:xfrm>
          <a:prstGeom prst="rect">
            <a:avLst/>
          </a:prstGeom>
          <a:noFill/>
          <a:ln>
            <a:noFill/>
          </a:ln>
        </p:spPr>
      </p:pic>
      <p:pic>
        <p:nvPicPr>
          <p:cNvPr id="5" name="Google Shape;465;p39">
            <a:extLst>
              <a:ext uri="{FF2B5EF4-FFF2-40B4-BE49-F238E27FC236}">
                <a16:creationId xmlns:a16="http://schemas.microsoft.com/office/drawing/2014/main" id="{B48A95B5-891F-69C1-5FE3-C63E60FDC256}"/>
              </a:ext>
            </a:extLst>
          </p:cNvPr>
          <p:cNvPicPr preferRelativeResize="0"/>
          <p:nvPr/>
        </p:nvPicPr>
        <p:blipFill rotWithShape="1">
          <a:blip r:embed="rId3">
            <a:alphaModFix/>
          </a:blip>
          <a:srcRect/>
          <a:stretch/>
        </p:blipFill>
        <p:spPr>
          <a:xfrm>
            <a:off x="6399899" y="4450403"/>
            <a:ext cx="1413050" cy="2677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573"/>
        <p:cNvGrpSpPr/>
        <p:nvPr/>
      </p:nvGrpSpPr>
      <p:grpSpPr>
        <a:xfrm>
          <a:off x="0" y="0"/>
          <a:ext cx="0" cy="0"/>
          <a:chOff x="0" y="0"/>
          <a:chExt cx="0" cy="0"/>
        </a:xfrm>
      </p:grpSpPr>
      <p:sp>
        <p:nvSpPr>
          <p:cNvPr id="574" name="Google Shape;574;p4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dirty="0"/>
              <a:t>Summary</a:t>
            </a:r>
            <a:endParaRPr dirty="0"/>
          </a:p>
        </p:txBody>
      </p:sp>
      <p:sp>
        <p:nvSpPr>
          <p:cNvPr id="575" name="Google Shape;575;p49"/>
          <p:cNvSpPr txBox="1">
            <a:spLocks noGrp="1"/>
          </p:cNvSpPr>
          <p:nvPr>
            <p:ph type="body" idx="1"/>
          </p:nvPr>
        </p:nvSpPr>
        <p:spPr>
          <a:xfrm>
            <a:off x="311700" y="994050"/>
            <a:ext cx="8520600" cy="38070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Clr>
                <a:schemeClr val="dk1"/>
              </a:buClr>
              <a:buSzPts val="1400"/>
              <a:buChar char="★"/>
            </a:pPr>
            <a:r>
              <a:rPr lang="en" sz="1400" b="1" dirty="0">
                <a:solidFill>
                  <a:schemeClr val="dk1"/>
                </a:solidFill>
                <a:latin typeface="Raleway"/>
                <a:ea typeface="Raleway"/>
                <a:cs typeface="Raleway"/>
                <a:sym typeface="Raleway"/>
              </a:rPr>
              <a:t>SOM works well</a:t>
            </a:r>
            <a:endParaRPr sz="1400" b="1" dirty="0">
              <a:solidFill>
                <a:schemeClr val="dk1"/>
              </a:solidFill>
              <a:latin typeface="Raleway"/>
              <a:ea typeface="Raleway"/>
              <a:cs typeface="Raleway"/>
              <a:sym typeface="Raleway"/>
            </a:endParaRPr>
          </a:p>
          <a:p>
            <a:pPr marL="457200" lvl="0" indent="0" algn="l" rtl="0">
              <a:lnSpc>
                <a:spcPct val="115000"/>
              </a:lnSpc>
              <a:spcBef>
                <a:spcPts val="1000"/>
              </a:spcBef>
              <a:spcAft>
                <a:spcPts val="0"/>
              </a:spcAft>
              <a:buClr>
                <a:schemeClr val="dk1"/>
              </a:buClr>
              <a:buSzPts val="1100"/>
              <a:buFont typeface="Arial"/>
              <a:buNone/>
            </a:pPr>
            <a:r>
              <a:rPr lang="en" sz="1400" dirty="0">
                <a:solidFill>
                  <a:schemeClr val="dk1"/>
                </a:solidFill>
                <a:latin typeface="Raleway"/>
                <a:ea typeface="Raleway"/>
                <a:cs typeface="Raleway"/>
                <a:sym typeface="Raleway"/>
              </a:rPr>
              <a:t>The results are acceptable when compared with the simulation and </a:t>
            </a:r>
            <a:r>
              <a:rPr lang="en" sz="1400" dirty="0" err="1">
                <a:solidFill>
                  <a:schemeClr val="dk1"/>
                </a:solidFill>
                <a:latin typeface="Raleway"/>
                <a:ea typeface="Raleway"/>
                <a:cs typeface="Raleway"/>
                <a:sym typeface="Raleway"/>
              </a:rPr>
              <a:t>LePhare</a:t>
            </a:r>
            <a:r>
              <a:rPr lang="en" sz="1400" dirty="0">
                <a:solidFill>
                  <a:schemeClr val="dk1"/>
                </a:solidFill>
                <a:latin typeface="Raleway"/>
                <a:ea typeface="Raleway"/>
                <a:cs typeface="Raleway"/>
                <a:sym typeface="Raleway"/>
              </a:rPr>
              <a:t> physical parameters.</a:t>
            </a:r>
            <a:endParaRPr sz="1400" dirty="0">
              <a:solidFill>
                <a:schemeClr val="dk1"/>
              </a:solidFill>
              <a:latin typeface="Raleway"/>
              <a:ea typeface="Raleway"/>
              <a:cs typeface="Raleway"/>
              <a:sym typeface="Raleway"/>
            </a:endParaRPr>
          </a:p>
          <a:p>
            <a:pPr marL="457200" lvl="0" indent="-317500" algn="l" rtl="0">
              <a:lnSpc>
                <a:spcPct val="115000"/>
              </a:lnSpc>
              <a:spcBef>
                <a:spcPts val="1000"/>
              </a:spcBef>
              <a:spcAft>
                <a:spcPts val="0"/>
              </a:spcAft>
              <a:buClr>
                <a:schemeClr val="dk1"/>
              </a:buClr>
              <a:buSzPts val="1400"/>
              <a:buFont typeface="Raleway"/>
              <a:buChar char="★"/>
            </a:pPr>
            <a:r>
              <a:rPr lang="en" sz="1400" b="1" dirty="0">
                <a:solidFill>
                  <a:schemeClr val="dk1"/>
                </a:solidFill>
                <a:latin typeface="Raleway"/>
                <a:ea typeface="Raleway"/>
                <a:cs typeface="Raleway"/>
                <a:sym typeface="Raleway"/>
              </a:rPr>
              <a:t>Comparison with previous studies</a:t>
            </a:r>
            <a:endParaRPr sz="1400" b="1" dirty="0">
              <a:solidFill>
                <a:schemeClr val="dk1"/>
              </a:solidFill>
              <a:latin typeface="Raleway"/>
              <a:ea typeface="Raleway"/>
              <a:cs typeface="Raleway"/>
              <a:sym typeface="Raleway"/>
            </a:endParaRPr>
          </a:p>
          <a:p>
            <a:pPr marL="457200" lvl="0" indent="0" algn="l" rtl="0">
              <a:lnSpc>
                <a:spcPct val="115000"/>
              </a:lnSpc>
              <a:spcBef>
                <a:spcPts val="1000"/>
              </a:spcBef>
              <a:spcAft>
                <a:spcPts val="0"/>
              </a:spcAft>
              <a:buClr>
                <a:schemeClr val="dk1"/>
              </a:buClr>
              <a:buSzPts val="1100"/>
              <a:buFont typeface="Arial"/>
              <a:buNone/>
            </a:pPr>
            <a:r>
              <a:rPr lang="en" sz="1400" dirty="0">
                <a:solidFill>
                  <a:schemeClr val="dk1"/>
                </a:solidFill>
                <a:latin typeface="Raleway"/>
                <a:ea typeface="Raleway"/>
                <a:cs typeface="Raleway"/>
                <a:sym typeface="Raleway"/>
              </a:rPr>
              <a:t>The results show improvements relative to these studies.</a:t>
            </a:r>
          </a:p>
          <a:p>
            <a:pPr lvl="0" indent="-317500">
              <a:spcBef>
                <a:spcPts val="1000"/>
              </a:spcBef>
              <a:buClr>
                <a:schemeClr val="dk1"/>
              </a:buClr>
              <a:buSzPts val="1400"/>
              <a:buFont typeface="Raleway"/>
              <a:buChar char="★"/>
            </a:pPr>
            <a:r>
              <a:rPr lang="en-US" sz="1400" b="1" dirty="0">
                <a:solidFill>
                  <a:schemeClr val="dk1"/>
                </a:solidFill>
                <a:latin typeface="Raleway"/>
                <a:ea typeface="Raleway"/>
                <a:cs typeface="Raleway"/>
                <a:sym typeface="Raleway"/>
              </a:rPr>
              <a:t>And my time is up</a:t>
            </a:r>
          </a:p>
          <a:p>
            <a:pPr lvl="0" indent="0">
              <a:spcBef>
                <a:spcPts val="1000"/>
              </a:spcBef>
              <a:buClr>
                <a:schemeClr val="dk1"/>
              </a:buClr>
              <a:buSzPts val="1100"/>
              <a:buNone/>
            </a:pPr>
            <a:r>
              <a:rPr lang="en-US" sz="1400" dirty="0">
                <a:solidFill>
                  <a:schemeClr val="dk1"/>
                </a:solidFill>
                <a:latin typeface="Raleway"/>
                <a:ea typeface="Raleway"/>
                <a:cs typeface="Raleway"/>
                <a:sym typeface="Raleway"/>
              </a:rPr>
              <a:t>You can scan this QR code to see more details</a:t>
            </a:r>
          </a:p>
          <a:p>
            <a:pPr lvl="0" indent="-317500">
              <a:spcBef>
                <a:spcPts val="1000"/>
              </a:spcBef>
              <a:buClr>
                <a:schemeClr val="dk1"/>
              </a:buClr>
              <a:buSzPts val="1400"/>
              <a:buFont typeface="Raleway"/>
              <a:buChar char="★"/>
            </a:pPr>
            <a:r>
              <a:rPr lang="en-US" sz="1400" b="1" dirty="0">
                <a:solidFill>
                  <a:schemeClr val="dk1"/>
                </a:solidFill>
                <a:latin typeface="Raleway"/>
                <a:ea typeface="Raleway"/>
                <a:cs typeface="Raleway"/>
                <a:sym typeface="Raleway"/>
              </a:rPr>
              <a:t>Work in progress</a:t>
            </a:r>
          </a:p>
          <a:p>
            <a:pPr lvl="0" indent="0">
              <a:spcBef>
                <a:spcPts val="1000"/>
              </a:spcBef>
              <a:buClr>
                <a:schemeClr val="dk1"/>
              </a:buClr>
              <a:buSzPts val="1100"/>
              <a:buNone/>
            </a:pPr>
            <a:r>
              <a:rPr lang="en-US" sz="1400" dirty="0">
                <a:solidFill>
                  <a:schemeClr val="dk1"/>
                </a:solidFill>
                <a:latin typeface="Raleway"/>
                <a:ea typeface="Raleway"/>
                <a:cs typeface="Raleway"/>
                <a:sym typeface="Raleway"/>
              </a:rPr>
              <a:t>SED fitting for galaxy groups</a:t>
            </a:r>
          </a:p>
          <a:p>
            <a:pPr lvl="0" indent="0">
              <a:spcBef>
                <a:spcPts val="1000"/>
              </a:spcBef>
              <a:buClr>
                <a:schemeClr val="dk1"/>
              </a:buClr>
              <a:buSzPts val="1100"/>
              <a:buNone/>
            </a:pPr>
            <a:r>
              <a:rPr lang="en-US" sz="1400" dirty="0">
                <a:solidFill>
                  <a:schemeClr val="dk1"/>
                </a:solidFill>
                <a:latin typeface="Raleway"/>
                <a:ea typeface="Raleway"/>
                <a:cs typeface="Raleway"/>
                <a:sym typeface="Raleway"/>
              </a:rPr>
              <a:t>Applying SOM for strong lensing objects</a:t>
            </a:r>
          </a:p>
          <a:p>
            <a:pPr lvl="0" indent="0">
              <a:spcBef>
                <a:spcPts val="1000"/>
              </a:spcBef>
              <a:buClr>
                <a:schemeClr val="dk1"/>
              </a:buClr>
              <a:buSzPts val="1100"/>
              <a:buNone/>
            </a:pPr>
            <a:r>
              <a:rPr lang="en-US" sz="1400" dirty="0">
                <a:solidFill>
                  <a:schemeClr val="dk1"/>
                </a:solidFill>
                <a:latin typeface="Raleway"/>
                <a:ea typeface="Raleway"/>
                <a:cs typeface="Raleway"/>
                <a:sym typeface="Raleway"/>
              </a:rPr>
              <a:t>And I’m looking for postdoc position …</a:t>
            </a:r>
          </a:p>
          <a:p>
            <a:pPr lvl="0" indent="0">
              <a:spcBef>
                <a:spcPts val="1000"/>
              </a:spcBef>
              <a:buClr>
                <a:schemeClr val="dk1"/>
              </a:buClr>
              <a:buSzPts val="1100"/>
              <a:buNone/>
            </a:pPr>
            <a:endParaRPr lang="en-US" sz="1400" b="1" dirty="0">
              <a:solidFill>
                <a:schemeClr val="dk1"/>
              </a:solidFill>
              <a:latin typeface="Raleway"/>
              <a:ea typeface="Raleway"/>
              <a:cs typeface="Raleway"/>
              <a:sym typeface="Raleway"/>
            </a:endParaRPr>
          </a:p>
          <a:p>
            <a:pPr marL="457200" lvl="0" indent="0" algn="l" rtl="0">
              <a:lnSpc>
                <a:spcPct val="115000"/>
              </a:lnSpc>
              <a:spcBef>
                <a:spcPts val="1000"/>
              </a:spcBef>
              <a:spcAft>
                <a:spcPts val="0"/>
              </a:spcAft>
              <a:buClr>
                <a:schemeClr val="dk1"/>
              </a:buClr>
              <a:buSzPts val="1100"/>
              <a:buFont typeface="Arial"/>
              <a:buNone/>
            </a:pPr>
            <a:endParaRPr lang="en" sz="1400" dirty="0">
              <a:solidFill>
                <a:schemeClr val="dk1"/>
              </a:solidFill>
              <a:latin typeface="Raleway"/>
              <a:ea typeface="Raleway"/>
              <a:cs typeface="Raleway"/>
              <a:sym typeface="Raleway"/>
            </a:endParaRPr>
          </a:p>
          <a:p>
            <a:pPr marL="457200" lvl="0" indent="0" algn="l" rtl="0">
              <a:lnSpc>
                <a:spcPct val="115000"/>
              </a:lnSpc>
              <a:spcBef>
                <a:spcPts val="1000"/>
              </a:spcBef>
              <a:spcAft>
                <a:spcPts val="0"/>
              </a:spcAft>
              <a:buClr>
                <a:schemeClr val="dk1"/>
              </a:buClr>
              <a:buSzPts val="1100"/>
              <a:buFont typeface="Arial"/>
              <a:buNone/>
            </a:pPr>
            <a:endParaRPr sz="1400" b="1" dirty="0">
              <a:solidFill>
                <a:srgbClr val="F46524"/>
              </a:solidFill>
              <a:latin typeface="Raleway"/>
              <a:ea typeface="Raleway"/>
              <a:cs typeface="Raleway"/>
              <a:sym typeface="Raleway"/>
            </a:endParaRPr>
          </a:p>
          <a:p>
            <a:pPr marL="0" lvl="0" indent="0" algn="l" rtl="0">
              <a:lnSpc>
                <a:spcPct val="115000"/>
              </a:lnSpc>
              <a:spcBef>
                <a:spcPts val="1000"/>
              </a:spcBef>
              <a:spcAft>
                <a:spcPts val="0"/>
              </a:spcAft>
              <a:buSzPts val="1800"/>
              <a:buNone/>
            </a:pPr>
            <a:endParaRPr sz="1700" b="1" dirty="0">
              <a:solidFill>
                <a:schemeClr val="dk1"/>
              </a:solidFill>
              <a:latin typeface="Raleway"/>
              <a:ea typeface="Raleway"/>
              <a:cs typeface="Raleway"/>
              <a:sym typeface="Raleway"/>
            </a:endParaRPr>
          </a:p>
          <a:p>
            <a:pPr marL="0" lvl="0" indent="0" algn="l" rtl="0">
              <a:lnSpc>
                <a:spcPct val="115000"/>
              </a:lnSpc>
              <a:spcBef>
                <a:spcPts val="1000"/>
              </a:spcBef>
              <a:spcAft>
                <a:spcPts val="0"/>
              </a:spcAft>
              <a:buSzPts val="1800"/>
              <a:buNone/>
            </a:pPr>
            <a:endParaRPr sz="1400" b="1" dirty="0">
              <a:solidFill>
                <a:schemeClr val="dk1"/>
              </a:solidFill>
              <a:latin typeface="Raleway"/>
              <a:ea typeface="Raleway"/>
              <a:cs typeface="Raleway"/>
              <a:sym typeface="Raleway"/>
            </a:endParaRPr>
          </a:p>
          <a:p>
            <a:pPr marL="914400" lvl="0" indent="0" algn="l" rtl="0">
              <a:lnSpc>
                <a:spcPct val="115000"/>
              </a:lnSpc>
              <a:spcBef>
                <a:spcPts val="1000"/>
              </a:spcBef>
              <a:spcAft>
                <a:spcPts val="1000"/>
              </a:spcAft>
              <a:buSzPts val="1800"/>
              <a:buNone/>
            </a:pPr>
            <a:endParaRPr sz="1400" b="1" dirty="0">
              <a:solidFill>
                <a:srgbClr val="F46524"/>
              </a:solidFill>
              <a:latin typeface="Raleway"/>
              <a:ea typeface="Raleway"/>
              <a:cs typeface="Raleway"/>
              <a:sym typeface="Raleway"/>
            </a:endParaRPr>
          </a:p>
        </p:txBody>
      </p:sp>
      <p:sp>
        <p:nvSpPr>
          <p:cNvPr id="576" name="Google Shape;576;p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11</a:t>
            </a:fld>
            <a:endParaRPr/>
          </a:p>
        </p:txBody>
      </p:sp>
      <p:pic>
        <p:nvPicPr>
          <p:cNvPr id="2" name="Google Shape;60;p13">
            <a:extLst>
              <a:ext uri="{FF2B5EF4-FFF2-40B4-BE49-F238E27FC236}">
                <a16:creationId xmlns:a16="http://schemas.microsoft.com/office/drawing/2014/main" id="{3AD1407B-50FD-FCF5-1203-51C9A1542D2E}"/>
              </a:ext>
            </a:extLst>
          </p:cNvPr>
          <p:cNvPicPr preferRelativeResize="0"/>
          <p:nvPr/>
        </p:nvPicPr>
        <p:blipFill rotWithShape="1">
          <a:blip r:embed="rId3">
            <a:alphaModFix/>
          </a:blip>
          <a:srcRect/>
          <a:stretch/>
        </p:blipFill>
        <p:spPr>
          <a:xfrm>
            <a:off x="7280366" y="2804161"/>
            <a:ext cx="1740792" cy="1598198"/>
          </a:xfrm>
          <a:prstGeom prst="rect">
            <a:avLst/>
          </a:prstGeom>
          <a:noFill/>
          <a:ln>
            <a:noFill/>
          </a:ln>
        </p:spPr>
      </p:pic>
      <p:sp>
        <p:nvSpPr>
          <p:cNvPr id="5" name="Freeform 4">
            <a:extLst>
              <a:ext uri="{FF2B5EF4-FFF2-40B4-BE49-F238E27FC236}">
                <a16:creationId xmlns:a16="http://schemas.microsoft.com/office/drawing/2014/main" id="{2CDEEB77-5C83-CF60-4E35-6CCEDD99F5A6}"/>
              </a:ext>
            </a:extLst>
          </p:cNvPr>
          <p:cNvSpPr/>
          <p:nvPr/>
        </p:nvSpPr>
        <p:spPr>
          <a:xfrm>
            <a:off x="4772297" y="3518263"/>
            <a:ext cx="2333897" cy="670560"/>
          </a:xfrm>
          <a:custGeom>
            <a:avLst/>
            <a:gdLst>
              <a:gd name="csX0" fmla="*/ 0 w 2333897"/>
              <a:gd name="csY0" fmla="*/ 0 h 670560"/>
              <a:gd name="csX1" fmla="*/ 8709 w 2333897"/>
              <a:gd name="csY1" fmla="*/ 78377 h 670560"/>
              <a:gd name="csX2" fmla="*/ 60960 w 2333897"/>
              <a:gd name="csY2" fmla="*/ 139337 h 670560"/>
              <a:gd name="csX3" fmla="*/ 95794 w 2333897"/>
              <a:gd name="csY3" fmla="*/ 165463 h 670560"/>
              <a:gd name="csX4" fmla="*/ 121920 w 2333897"/>
              <a:gd name="csY4" fmla="*/ 191588 h 670560"/>
              <a:gd name="csX5" fmla="*/ 209006 w 2333897"/>
              <a:gd name="csY5" fmla="*/ 252548 h 670560"/>
              <a:gd name="csX6" fmla="*/ 226423 w 2333897"/>
              <a:gd name="csY6" fmla="*/ 269966 h 670560"/>
              <a:gd name="csX7" fmla="*/ 287383 w 2333897"/>
              <a:gd name="csY7" fmla="*/ 322217 h 670560"/>
              <a:gd name="csX8" fmla="*/ 322217 w 2333897"/>
              <a:gd name="csY8" fmla="*/ 357051 h 670560"/>
              <a:gd name="csX9" fmla="*/ 348343 w 2333897"/>
              <a:gd name="csY9" fmla="*/ 374468 h 670560"/>
              <a:gd name="csX10" fmla="*/ 391886 w 2333897"/>
              <a:gd name="csY10" fmla="*/ 409303 h 670560"/>
              <a:gd name="csX11" fmla="*/ 426720 w 2333897"/>
              <a:gd name="csY11" fmla="*/ 444137 h 670560"/>
              <a:gd name="csX12" fmla="*/ 470263 w 2333897"/>
              <a:gd name="csY12" fmla="*/ 478971 h 670560"/>
              <a:gd name="csX13" fmla="*/ 496389 w 2333897"/>
              <a:gd name="csY13" fmla="*/ 505097 h 670560"/>
              <a:gd name="csX14" fmla="*/ 522514 w 2333897"/>
              <a:gd name="csY14" fmla="*/ 522514 h 670560"/>
              <a:gd name="csX15" fmla="*/ 548640 w 2333897"/>
              <a:gd name="csY15" fmla="*/ 548640 h 670560"/>
              <a:gd name="csX16" fmla="*/ 670560 w 2333897"/>
              <a:gd name="csY16" fmla="*/ 627017 h 670560"/>
              <a:gd name="csX17" fmla="*/ 696686 w 2333897"/>
              <a:gd name="csY17" fmla="*/ 635726 h 670560"/>
              <a:gd name="csX18" fmla="*/ 731520 w 2333897"/>
              <a:gd name="csY18" fmla="*/ 653143 h 670560"/>
              <a:gd name="csX19" fmla="*/ 775063 w 2333897"/>
              <a:gd name="csY19" fmla="*/ 661851 h 670560"/>
              <a:gd name="csX20" fmla="*/ 957943 w 2333897"/>
              <a:gd name="csY20" fmla="*/ 670560 h 670560"/>
              <a:gd name="csX21" fmla="*/ 1306286 w 2333897"/>
              <a:gd name="csY21" fmla="*/ 661851 h 670560"/>
              <a:gd name="csX22" fmla="*/ 1593669 w 2333897"/>
              <a:gd name="csY22" fmla="*/ 653143 h 670560"/>
              <a:gd name="csX23" fmla="*/ 1750423 w 2333897"/>
              <a:gd name="csY23" fmla="*/ 635726 h 670560"/>
              <a:gd name="csX24" fmla="*/ 1802674 w 2333897"/>
              <a:gd name="csY24" fmla="*/ 627017 h 670560"/>
              <a:gd name="csX25" fmla="*/ 1863634 w 2333897"/>
              <a:gd name="csY25" fmla="*/ 609600 h 670560"/>
              <a:gd name="csX26" fmla="*/ 1976846 w 2333897"/>
              <a:gd name="csY26" fmla="*/ 574766 h 670560"/>
              <a:gd name="csX27" fmla="*/ 2072640 w 2333897"/>
              <a:gd name="csY27" fmla="*/ 531223 h 670560"/>
              <a:gd name="csX28" fmla="*/ 2107474 w 2333897"/>
              <a:gd name="csY28" fmla="*/ 522514 h 670560"/>
              <a:gd name="csX29" fmla="*/ 2124892 w 2333897"/>
              <a:gd name="csY29" fmla="*/ 505097 h 670560"/>
              <a:gd name="csX30" fmla="*/ 2151017 w 2333897"/>
              <a:gd name="csY30" fmla="*/ 496388 h 670560"/>
              <a:gd name="csX31" fmla="*/ 2194560 w 2333897"/>
              <a:gd name="csY31" fmla="*/ 478971 h 670560"/>
              <a:gd name="csX32" fmla="*/ 2246812 w 2333897"/>
              <a:gd name="csY32" fmla="*/ 461554 h 670560"/>
              <a:gd name="csX33" fmla="*/ 2333897 w 2333897"/>
              <a:gd name="csY33" fmla="*/ 426720 h 670560"/>
              <a:gd name="csX34" fmla="*/ 2307772 w 2333897"/>
              <a:gd name="csY34" fmla="*/ 435428 h 670560"/>
              <a:gd name="csX35" fmla="*/ 2185852 w 2333897"/>
              <a:gd name="csY35" fmla="*/ 426720 h 670560"/>
              <a:gd name="csX36" fmla="*/ 2211977 w 2333897"/>
              <a:gd name="csY36" fmla="*/ 444137 h 670560"/>
              <a:gd name="csX37" fmla="*/ 2290354 w 2333897"/>
              <a:gd name="csY37" fmla="*/ 452846 h 670560"/>
              <a:gd name="csX38" fmla="*/ 2264229 w 2333897"/>
              <a:gd name="csY38" fmla="*/ 505097 h 670560"/>
              <a:gd name="csX39" fmla="*/ 2246812 w 2333897"/>
              <a:gd name="csY39" fmla="*/ 531223 h 670560"/>
              <a:gd name="csX40" fmla="*/ 2238103 w 2333897"/>
              <a:gd name="csY40" fmla="*/ 548640 h 67056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Lst>
            <a:rect l="l" t="t" r="r" b="b"/>
            <a:pathLst>
              <a:path w="2333897" h="670560">
                <a:moveTo>
                  <a:pt x="0" y="0"/>
                </a:moveTo>
                <a:cubicBezTo>
                  <a:pt x="2903" y="26126"/>
                  <a:pt x="2334" y="52875"/>
                  <a:pt x="8709" y="78377"/>
                </a:cubicBezTo>
                <a:cubicBezTo>
                  <a:pt x="12938" y="95291"/>
                  <a:pt x="53707" y="132991"/>
                  <a:pt x="60960" y="139337"/>
                </a:cubicBezTo>
                <a:cubicBezTo>
                  <a:pt x="71883" y="148895"/>
                  <a:pt x="84774" y="156017"/>
                  <a:pt x="95794" y="165463"/>
                </a:cubicBezTo>
                <a:cubicBezTo>
                  <a:pt x="105145" y="173478"/>
                  <a:pt x="112199" y="184027"/>
                  <a:pt x="121920" y="191588"/>
                </a:cubicBezTo>
                <a:cubicBezTo>
                  <a:pt x="203261" y="254853"/>
                  <a:pt x="145629" y="199734"/>
                  <a:pt x="209006" y="252548"/>
                </a:cubicBezTo>
                <a:cubicBezTo>
                  <a:pt x="215314" y="257804"/>
                  <a:pt x="220286" y="264511"/>
                  <a:pt x="226423" y="269966"/>
                </a:cubicBezTo>
                <a:cubicBezTo>
                  <a:pt x="246426" y="287746"/>
                  <a:pt x="267580" y="304214"/>
                  <a:pt x="287383" y="322217"/>
                </a:cubicBezTo>
                <a:cubicBezTo>
                  <a:pt x="299534" y="333263"/>
                  <a:pt x="309749" y="346364"/>
                  <a:pt x="322217" y="357051"/>
                </a:cubicBezTo>
                <a:cubicBezTo>
                  <a:pt x="330164" y="363862"/>
                  <a:pt x="339970" y="368188"/>
                  <a:pt x="348343" y="374468"/>
                </a:cubicBezTo>
                <a:cubicBezTo>
                  <a:pt x="363213" y="385621"/>
                  <a:pt x="377994" y="396954"/>
                  <a:pt x="391886" y="409303"/>
                </a:cubicBezTo>
                <a:cubicBezTo>
                  <a:pt x="404159" y="420213"/>
                  <a:pt x="414447" y="433228"/>
                  <a:pt x="426720" y="444137"/>
                </a:cubicBezTo>
                <a:cubicBezTo>
                  <a:pt x="440612" y="456486"/>
                  <a:pt x="456275" y="466731"/>
                  <a:pt x="470263" y="478971"/>
                </a:cubicBezTo>
                <a:cubicBezTo>
                  <a:pt x="479532" y="487081"/>
                  <a:pt x="486928" y="497212"/>
                  <a:pt x="496389" y="505097"/>
                </a:cubicBezTo>
                <a:cubicBezTo>
                  <a:pt x="504429" y="511797"/>
                  <a:pt x="514474" y="515814"/>
                  <a:pt x="522514" y="522514"/>
                </a:cubicBezTo>
                <a:cubicBezTo>
                  <a:pt x="531975" y="530399"/>
                  <a:pt x="538787" y="541250"/>
                  <a:pt x="548640" y="548640"/>
                </a:cubicBezTo>
                <a:cubicBezTo>
                  <a:pt x="557990" y="555653"/>
                  <a:pt x="644895" y="614185"/>
                  <a:pt x="670560" y="627017"/>
                </a:cubicBezTo>
                <a:cubicBezTo>
                  <a:pt x="678771" y="631122"/>
                  <a:pt x="688248" y="632110"/>
                  <a:pt x="696686" y="635726"/>
                </a:cubicBezTo>
                <a:cubicBezTo>
                  <a:pt x="708618" y="640840"/>
                  <a:pt x="719204" y="649038"/>
                  <a:pt x="731520" y="653143"/>
                </a:cubicBezTo>
                <a:cubicBezTo>
                  <a:pt x="745562" y="657824"/>
                  <a:pt x="760305" y="660716"/>
                  <a:pt x="775063" y="661851"/>
                </a:cubicBezTo>
                <a:cubicBezTo>
                  <a:pt x="835912" y="666532"/>
                  <a:pt x="896983" y="667657"/>
                  <a:pt x="957943" y="670560"/>
                </a:cubicBezTo>
                <a:lnTo>
                  <a:pt x="1306286" y="661851"/>
                </a:lnTo>
                <a:lnTo>
                  <a:pt x="1593669" y="653143"/>
                </a:lnTo>
                <a:cubicBezTo>
                  <a:pt x="1646463" y="650743"/>
                  <a:pt x="1698337" y="643739"/>
                  <a:pt x="1750423" y="635726"/>
                </a:cubicBezTo>
                <a:cubicBezTo>
                  <a:pt x="1767875" y="633041"/>
                  <a:pt x="1785360" y="630480"/>
                  <a:pt x="1802674" y="627017"/>
                </a:cubicBezTo>
                <a:cubicBezTo>
                  <a:pt x="1848045" y="617942"/>
                  <a:pt x="1824904" y="620666"/>
                  <a:pt x="1863634" y="609600"/>
                </a:cubicBezTo>
                <a:cubicBezTo>
                  <a:pt x="1905106" y="597751"/>
                  <a:pt x="1933315" y="596532"/>
                  <a:pt x="1976846" y="574766"/>
                </a:cubicBezTo>
                <a:cubicBezTo>
                  <a:pt x="2022839" y="551769"/>
                  <a:pt x="2033155" y="542504"/>
                  <a:pt x="2072640" y="531223"/>
                </a:cubicBezTo>
                <a:cubicBezTo>
                  <a:pt x="2084148" y="527935"/>
                  <a:pt x="2095863" y="525417"/>
                  <a:pt x="2107474" y="522514"/>
                </a:cubicBezTo>
                <a:cubicBezTo>
                  <a:pt x="2113280" y="516708"/>
                  <a:pt x="2117851" y="509321"/>
                  <a:pt x="2124892" y="505097"/>
                </a:cubicBezTo>
                <a:cubicBezTo>
                  <a:pt x="2132763" y="500374"/>
                  <a:pt x="2142422" y="499611"/>
                  <a:pt x="2151017" y="496388"/>
                </a:cubicBezTo>
                <a:cubicBezTo>
                  <a:pt x="2165654" y="490899"/>
                  <a:pt x="2179869" y="484313"/>
                  <a:pt x="2194560" y="478971"/>
                </a:cubicBezTo>
                <a:cubicBezTo>
                  <a:pt x="2211814" y="472697"/>
                  <a:pt x="2230391" y="469765"/>
                  <a:pt x="2246812" y="461554"/>
                </a:cubicBezTo>
                <a:cubicBezTo>
                  <a:pt x="2298070" y="435925"/>
                  <a:pt x="2269325" y="448245"/>
                  <a:pt x="2333897" y="426720"/>
                </a:cubicBezTo>
                <a:lnTo>
                  <a:pt x="2307772" y="435428"/>
                </a:lnTo>
                <a:cubicBezTo>
                  <a:pt x="2267132" y="432525"/>
                  <a:pt x="2226428" y="423031"/>
                  <a:pt x="2185852" y="426720"/>
                </a:cubicBezTo>
                <a:cubicBezTo>
                  <a:pt x="2175429" y="427668"/>
                  <a:pt x="2201823" y="441599"/>
                  <a:pt x="2211977" y="444137"/>
                </a:cubicBezTo>
                <a:cubicBezTo>
                  <a:pt x="2237479" y="450513"/>
                  <a:pt x="2264228" y="449943"/>
                  <a:pt x="2290354" y="452846"/>
                </a:cubicBezTo>
                <a:cubicBezTo>
                  <a:pt x="2240443" y="527711"/>
                  <a:pt x="2300280" y="432992"/>
                  <a:pt x="2264229" y="505097"/>
                </a:cubicBezTo>
                <a:cubicBezTo>
                  <a:pt x="2259548" y="514459"/>
                  <a:pt x="2252197" y="522248"/>
                  <a:pt x="2246812" y="531223"/>
                </a:cubicBezTo>
                <a:cubicBezTo>
                  <a:pt x="2243472" y="536789"/>
                  <a:pt x="2241006" y="542834"/>
                  <a:pt x="2238103" y="54864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5">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7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5">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AAE6D-E577-4AE3-12A9-3B25C952C998}"/>
              </a:ext>
            </a:extLst>
          </p:cNvPr>
          <p:cNvSpPr>
            <a:spLocks noGrp="1"/>
          </p:cNvSpPr>
          <p:nvPr>
            <p:ph type="title"/>
          </p:nvPr>
        </p:nvSpPr>
        <p:spPr/>
        <p:txBody>
          <a:bodyPr>
            <a:normAutofit fontScale="90000"/>
          </a:bodyPr>
          <a:lstStyle/>
          <a:p>
            <a:r>
              <a:rPr lang="en-US" dirty="0"/>
              <a:t>Extra Slides</a:t>
            </a:r>
          </a:p>
        </p:txBody>
      </p:sp>
      <p:sp>
        <p:nvSpPr>
          <p:cNvPr id="3" name="Text Placeholder 2">
            <a:extLst>
              <a:ext uri="{FF2B5EF4-FFF2-40B4-BE49-F238E27FC236}">
                <a16:creationId xmlns:a16="http://schemas.microsoft.com/office/drawing/2014/main" id="{6C9A4DF5-DF7D-4C25-381C-E8C46C14DF6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E16FA67-660C-3275-9316-DB575D2EED5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1040026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8"/>
        <p:cNvGrpSpPr/>
        <p:nvPr/>
      </p:nvGrpSpPr>
      <p:grpSpPr>
        <a:xfrm>
          <a:off x="0" y="0"/>
          <a:ext cx="0" cy="0"/>
          <a:chOff x="0" y="0"/>
          <a:chExt cx="0" cy="0"/>
        </a:xfrm>
      </p:grpSpPr>
      <p:sp>
        <p:nvSpPr>
          <p:cNvPr id="229" name="Google Shape;229;p26"/>
          <p:cNvSpPr txBox="1">
            <a:spLocks noGrp="1"/>
          </p:cNvSpPr>
          <p:nvPr>
            <p:ph type="body" idx="1"/>
          </p:nvPr>
        </p:nvSpPr>
        <p:spPr>
          <a:xfrm>
            <a:off x="319749" y="195225"/>
            <a:ext cx="3888900" cy="795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200" b="1">
                <a:solidFill>
                  <a:schemeClr val="dk1"/>
                </a:solidFill>
                <a:latin typeface="Raleway"/>
                <a:ea typeface="Raleway"/>
                <a:cs typeface="Raleway"/>
                <a:sym typeface="Raleway"/>
              </a:rPr>
              <a:t>Training Process</a:t>
            </a:r>
            <a:endParaRPr sz="2200" b="1">
              <a:solidFill>
                <a:schemeClr val="dk1"/>
              </a:solidFill>
              <a:latin typeface="Raleway"/>
              <a:ea typeface="Raleway"/>
              <a:cs typeface="Raleway"/>
              <a:sym typeface="Raleway"/>
            </a:endParaRPr>
          </a:p>
          <a:p>
            <a:pPr marL="0" lvl="0" indent="0" algn="l" rtl="0">
              <a:lnSpc>
                <a:spcPct val="80000"/>
              </a:lnSpc>
              <a:spcBef>
                <a:spcPts val="1200"/>
              </a:spcBef>
              <a:spcAft>
                <a:spcPts val="0"/>
              </a:spcAft>
              <a:buSzPts val="523"/>
              <a:buNone/>
            </a:pPr>
            <a:endParaRPr sz="2600" b="1">
              <a:solidFill>
                <a:schemeClr val="lt1"/>
              </a:solidFill>
              <a:latin typeface="Raleway"/>
              <a:ea typeface="Raleway"/>
              <a:cs typeface="Raleway"/>
              <a:sym typeface="Raleway"/>
            </a:endParaRPr>
          </a:p>
          <a:p>
            <a:pPr marL="0" lvl="0" indent="0" algn="l" rtl="0">
              <a:lnSpc>
                <a:spcPct val="80000"/>
              </a:lnSpc>
              <a:spcBef>
                <a:spcPts val="0"/>
              </a:spcBef>
              <a:spcAft>
                <a:spcPts val="0"/>
              </a:spcAft>
              <a:buSzPts val="523"/>
              <a:buNone/>
            </a:pPr>
            <a:endParaRPr sz="2600" b="1">
              <a:solidFill>
                <a:schemeClr val="lt1"/>
              </a:solidFill>
              <a:latin typeface="Raleway"/>
              <a:ea typeface="Raleway"/>
              <a:cs typeface="Raleway"/>
              <a:sym typeface="Raleway"/>
            </a:endParaRPr>
          </a:p>
        </p:txBody>
      </p:sp>
      <p:sp>
        <p:nvSpPr>
          <p:cNvPr id="230" name="Google Shape;230;p26"/>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13</a:t>
            </a:fld>
            <a:endParaRPr>
              <a:solidFill>
                <a:schemeClr val="dk1"/>
              </a:solidFill>
            </a:endParaRPr>
          </a:p>
        </p:txBody>
      </p:sp>
      <p:pic>
        <p:nvPicPr>
          <p:cNvPr id="231" name="Google Shape;231;p26"/>
          <p:cNvPicPr preferRelativeResize="0"/>
          <p:nvPr/>
        </p:nvPicPr>
        <p:blipFill rotWithShape="1">
          <a:blip r:embed="rId3">
            <a:alphaModFix/>
          </a:blip>
          <a:srcRect l="27008" t="25528" r="26847" b="35833"/>
          <a:stretch/>
        </p:blipFill>
        <p:spPr>
          <a:xfrm>
            <a:off x="2121450" y="1745113"/>
            <a:ext cx="2399251" cy="2008851"/>
          </a:xfrm>
          <a:prstGeom prst="rect">
            <a:avLst/>
          </a:prstGeom>
          <a:noFill/>
          <a:ln>
            <a:noFill/>
          </a:ln>
        </p:spPr>
      </p:pic>
      <p:sp>
        <p:nvSpPr>
          <p:cNvPr id="232" name="Google Shape;232;p26"/>
          <p:cNvSpPr/>
          <p:nvPr/>
        </p:nvSpPr>
        <p:spPr>
          <a:xfrm>
            <a:off x="377675" y="1725663"/>
            <a:ext cx="599400" cy="610500"/>
          </a:xfrm>
          <a:prstGeom prst="ellipse">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234" name="Google Shape;234;p26"/>
          <p:cNvGraphicFramePr/>
          <p:nvPr/>
        </p:nvGraphicFramePr>
        <p:xfrm>
          <a:off x="5092938" y="1359000"/>
          <a:ext cx="3445650" cy="3565890"/>
        </p:xfrm>
        <a:graphic>
          <a:graphicData uri="http://schemas.openxmlformats.org/drawingml/2006/table">
            <a:tbl>
              <a:tblPr>
                <a:noFill/>
                <a:tableStyleId>{4E05BF8A-0F85-472C-95DC-385DECE67E25}</a:tableStyleId>
              </a:tblPr>
              <a:tblGrid>
                <a:gridCol w="382850">
                  <a:extLst>
                    <a:ext uri="{9D8B030D-6E8A-4147-A177-3AD203B41FA5}">
                      <a16:colId xmlns:a16="http://schemas.microsoft.com/office/drawing/2014/main" val="20000"/>
                    </a:ext>
                  </a:extLst>
                </a:gridCol>
                <a:gridCol w="382850">
                  <a:extLst>
                    <a:ext uri="{9D8B030D-6E8A-4147-A177-3AD203B41FA5}">
                      <a16:colId xmlns:a16="http://schemas.microsoft.com/office/drawing/2014/main" val="20001"/>
                    </a:ext>
                  </a:extLst>
                </a:gridCol>
                <a:gridCol w="382850">
                  <a:extLst>
                    <a:ext uri="{9D8B030D-6E8A-4147-A177-3AD203B41FA5}">
                      <a16:colId xmlns:a16="http://schemas.microsoft.com/office/drawing/2014/main" val="20002"/>
                    </a:ext>
                  </a:extLst>
                </a:gridCol>
                <a:gridCol w="382850">
                  <a:extLst>
                    <a:ext uri="{9D8B030D-6E8A-4147-A177-3AD203B41FA5}">
                      <a16:colId xmlns:a16="http://schemas.microsoft.com/office/drawing/2014/main" val="20003"/>
                    </a:ext>
                  </a:extLst>
                </a:gridCol>
                <a:gridCol w="382850">
                  <a:extLst>
                    <a:ext uri="{9D8B030D-6E8A-4147-A177-3AD203B41FA5}">
                      <a16:colId xmlns:a16="http://schemas.microsoft.com/office/drawing/2014/main" val="20004"/>
                    </a:ext>
                  </a:extLst>
                </a:gridCol>
                <a:gridCol w="382850">
                  <a:extLst>
                    <a:ext uri="{9D8B030D-6E8A-4147-A177-3AD203B41FA5}">
                      <a16:colId xmlns:a16="http://schemas.microsoft.com/office/drawing/2014/main" val="20005"/>
                    </a:ext>
                  </a:extLst>
                </a:gridCol>
                <a:gridCol w="411450">
                  <a:extLst>
                    <a:ext uri="{9D8B030D-6E8A-4147-A177-3AD203B41FA5}">
                      <a16:colId xmlns:a16="http://schemas.microsoft.com/office/drawing/2014/main" val="20006"/>
                    </a:ext>
                  </a:extLst>
                </a:gridCol>
                <a:gridCol w="354250">
                  <a:extLst>
                    <a:ext uri="{9D8B030D-6E8A-4147-A177-3AD203B41FA5}">
                      <a16:colId xmlns:a16="http://schemas.microsoft.com/office/drawing/2014/main" val="20007"/>
                    </a:ext>
                  </a:extLst>
                </a:gridCol>
                <a:gridCol w="382850">
                  <a:extLst>
                    <a:ext uri="{9D8B030D-6E8A-4147-A177-3AD203B41FA5}">
                      <a16:colId xmlns:a16="http://schemas.microsoft.com/office/drawing/2014/main" val="20008"/>
                    </a:ext>
                  </a:extLst>
                </a:gridCol>
              </a:tblGrid>
              <a:tr h="39085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7162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235" name="Google Shape;235;p26"/>
          <p:cNvSpPr/>
          <p:nvPr/>
        </p:nvSpPr>
        <p:spPr>
          <a:xfrm>
            <a:off x="5127025" y="1400275"/>
            <a:ext cx="302700" cy="299400"/>
          </a:xfrm>
          <a:prstGeom prst="ellipse">
            <a:avLst/>
          </a:prstGeom>
          <a:solidFill>
            <a:srgbClr val="FFCE2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26"/>
          <p:cNvSpPr/>
          <p:nvPr/>
        </p:nvSpPr>
        <p:spPr>
          <a:xfrm rot="245623">
            <a:off x="5124036" y="1783943"/>
            <a:ext cx="302572" cy="299259"/>
          </a:xfrm>
          <a:prstGeom prst="ellipse">
            <a:avLst/>
          </a:prstGeom>
          <a:solidFill>
            <a:srgbClr val="C1B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26"/>
          <p:cNvSpPr/>
          <p:nvPr/>
        </p:nvSpPr>
        <p:spPr>
          <a:xfrm>
            <a:off x="5517575" y="1790666"/>
            <a:ext cx="302700" cy="299400"/>
          </a:xfrm>
          <a:prstGeom prst="ellipse">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26"/>
          <p:cNvSpPr/>
          <p:nvPr/>
        </p:nvSpPr>
        <p:spPr>
          <a:xfrm>
            <a:off x="5517575" y="1400275"/>
            <a:ext cx="302700" cy="299400"/>
          </a:xfrm>
          <a:prstGeom prst="ellipse">
            <a:avLst/>
          </a:prstGeom>
          <a:solidFill>
            <a:srgbClr val="DEEC5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26"/>
          <p:cNvSpPr/>
          <p:nvPr/>
        </p:nvSpPr>
        <p:spPr>
          <a:xfrm rot="245623">
            <a:off x="5124036" y="2182377"/>
            <a:ext cx="302572" cy="299259"/>
          </a:xfrm>
          <a:prstGeom prst="ellipse">
            <a:avLst/>
          </a:prstGeom>
          <a:solidFill>
            <a:srgbClr val="EBF040"/>
          </a:solidFill>
          <a:ln w="9525" cap="flat" cmpd="sng">
            <a:solidFill>
              <a:schemeClr val="tx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26"/>
          <p:cNvSpPr/>
          <p:nvPr/>
        </p:nvSpPr>
        <p:spPr>
          <a:xfrm>
            <a:off x="5908125" y="1400275"/>
            <a:ext cx="302700" cy="299400"/>
          </a:xfrm>
          <a:prstGeom prst="ellipse">
            <a:avLst/>
          </a:prstGeom>
          <a:solidFill>
            <a:schemeClr val="accent4">
              <a:lumMod val="75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 name="Google Shape;241;p26"/>
          <p:cNvSpPr/>
          <p:nvPr/>
        </p:nvSpPr>
        <p:spPr>
          <a:xfrm>
            <a:off x="377675" y="2455688"/>
            <a:ext cx="599400" cy="5727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26"/>
          <p:cNvSpPr/>
          <p:nvPr/>
        </p:nvSpPr>
        <p:spPr>
          <a:xfrm>
            <a:off x="377675" y="3147925"/>
            <a:ext cx="599400" cy="572700"/>
          </a:xfrm>
          <a:prstGeom prst="ellipse">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26"/>
          <p:cNvSpPr/>
          <p:nvPr/>
        </p:nvSpPr>
        <p:spPr>
          <a:xfrm>
            <a:off x="3848600" y="3343248"/>
            <a:ext cx="506700" cy="472800"/>
          </a:xfrm>
          <a:prstGeom prst="ellipse">
            <a:avLst/>
          </a:prstGeom>
          <a:noFill/>
          <a:ln w="76200" cap="flat" cmpd="sng">
            <a:solidFill>
              <a:srgbClr val="4C113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26"/>
          <p:cNvSpPr/>
          <p:nvPr/>
        </p:nvSpPr>
        <p:spPr>
          <a:xfrm>
            <a:off x="8192855" y="4565075"/>
            <a:ext cx="302700" cy="299400"/>
          </a:xfrm>
          <a:prstGeom prst="ellipse">
            <a:avLst/>
          </a:prstGeom>
          <a:solidFill>
            <a:srgbClr val="DDFFF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26"/>
          <p:cNvSpPr/>
          <p:nvPr/>
        </p:nvSpPr>
        <p:spPr>
          <a:xfrm>
            <a:off x="7830069" y="4557575"/>
            <a:ext cx="302700" cy="299400"/>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26"/>
          <p:cNvSpPr/>
          <p:nvPr/>
        </p:nvSpPr>
        <p:spPr>
          <a:xfrm>
            <a:off x="7830069" y="4182589"/>
            <a:ext cx="302700" cy="299400"/>
          </a:xfrm>
          <a:prstGeom prst="ellipse">
            <a:avLst/>
          </a:prstGeom>
          <a:solidFill>
            <a:srgbClr val="D2FF4E"/>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26"/>
          <p:cNvSpPr/>
          <p:nvPr/>
        </p:nvSpPr>
        <p:spPr>
          <a:xfrm>
            <a:off x="8197213" y="4177415"/>
            <a:ext cx="302700" cy="299400"/>
          </a:xfrm>
          <a:prstGeom prst="ellipse">
            <a:avLst/>
          </a:prstGeom>
          <a:solidFill>
            <a:srgbClr val="FF902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26"/>
          <p:cNvSpPr/>
          <p:nvPr/>
        </p:nvSpPr>
        <p:spPr>
          <a:xfrm>
            <a:off x="7428133" y="4557575"/>
            <a:ext cx="302700" cy="299400"/>
          </a:xfrm>
          <a:prstGeom prst="ellipse">
            <a:avLst/>
          </a:prstGeom>
          <a:solidFill>
            <a:srgbClr val="D7FFEC"/>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26"/>
          <p:cNvSpPr/>
          <p:nvPr/>
        </p:nvSpPr>
        <p:spPr>
          <a:xfrm>
            <a:off x="1960800" y="2962925"/>
            <a:ext cx="599400" cy="610500"/>
          </a:xfrm>
          <a:prstGeom prst="ellipse">
            <a:avLst/>
          </a:prstGeom>
          <a:noFill/>
          <a:ln w="76200" cap="flat" cmpd="sng">
            <a:solidFill>
              <a:srgbClr val="4C113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p26"/>
          <p:cNvSpPr/>
          <p:nvPr/>
        </p:nvSpPr>
        <p:spPr>
          <a:xfrm>
            <a:off x="5127025" y="4182589"/>
            <a:ext cx="302700" cy="2994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26"/>
          <p:cNvSpPr/>
          <p:nvPr/>
        </p:nvSpPr>
        <p:spPr>
          <a:xfrm>
            <a:off x="5142802" y="4565075"/>
            <a:ext cx="302700" cy="299400"/>
          </a:xfrm>
          <a:prstGeom prst="ellipse">
            <a:avLst/>
          </a:prstGeom>
          <a:solidFill>
            <a:srgbClr val="9FFF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26"/>
          <p:cNvSpPr/>
          <p:nvPr/>
        </p:nvSpPr>
        <p:spPr>
          <a:xfrm>
            <a:off x="5514570" y="4164510"/>
            <a:ext cx="302700" cy="299400"/>
          </a:xfrm>
          <a:prstGeom prst="ellipse">
            <a:avLst/>
          </a:prstGeom>
          <a:solidFill>
            <a:srgbClr val="9FFF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26"/>
          <p:cNvSpPr/>
          <p:nvPr/>
        </p:nvSpPr>
        <p:spPr>
          <a:xfrm>
            <a:off x="5142802" y="3772695"/>
            <a:ext cx="302700" cy="2994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26"/>
          <p:cNvSpPr/>
          <p:nvPr/>
        </p:nvSpPr>
        <p:spPr>
          <a:xfrm>
            <a:off x="5514570" y="3774512"/>
            <a:ext cx="302700" cy="299400"/>
          </a:xfrm>
          <a:prstGeom prst="ellipse">
            <a:avLst/>
          </a:prstGeom>
          <a:solidFill>
            <a:srgbClr val="BCA5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55" name="Google Shape;255;p26"/>
          <p:cNvPicPr preferRelativeResize="0"/>
          <p:nvPr/>
        </p:nvPicPr>
        <p:blipFill rotWithShape="1">
          <a:blip r:embed="rId4">
            <a:alphaModFix/>
          </a:blip>
          <a:srcRect/>
          <a:stretch/>
        </p:blipFill>
        <p:spPr>
          <a:xfrm>
            <a:off x="311725" y="4497424"/>
            <a:ext cx="3395629" cy="472800"/>
          </a:xfrm>
          <a:prstGeom prst="rect">
            <a:avLst/>
          </a:prstGeom>
          <a:noFill/>
          <a:ln w="19050" cap="flat" cmpd="sng">
            <a:solidFill>
              <a:schemeClr val="dk2"/>
            </a:solidFill>
            <a:prstDash val="solid"/>
            <a:round/>
            <a:headEnd type="none" w="sm" len="sm"/>
            <a:tailEnd type="none" w="sm" len="sm"/>
          </a:ln>
        </p:spPr>
      </p:pic>
      <p:sp>
        <p:nvSpPr>
          <p:cNvPr id="256" name="Google Shape;256;p26"/>
          <p:cNvSpPr/>
          <p:nvPr/>
        </p:nvSpPr>
        <p:spPr>
          <a:xfrm>
            <a:off x="1047625" y="1717590"/>
            <a:ext cx="1237475" cy="326000"/>
          </a:xfrm>
          <a:custGeom>
            <a:avLst/>
            <a:gdLst/>
            <a:ahLst/>
            <a:cxnLst/>
            <a:rect l="l" t="t" r="r" b="b"/>
            <a:pathLst>
              <a:path w="49499" h="13040" extrusionOk="0">
                <a:moveTo>
                  <a:pt x="0" y="8703"/>
                </a:moveTo>
                <a:cubicBezTo>
                  <a:pt x="8992" y="3708"/>
                  <a:pt x="19499" y="-1191"/>
                  <a:pt x="29682" y="264"/>
                </a:cubicBezTo>
                <a:cubicBezTo>
                  <a:pt x="34675" y="977"/>
                  <a:pt x="39711" y="2933"/>
                  <a:pt x="43650" y="6084"/>
                </a:cubicBezTo>
                <a:cubicBezTo>
                  <a:pt x="45047" y="7201"/>
                  <a:pt x="46150" y="8670"/>
                  <a:pt x="47142" y="10158"/>
                </a:cubicBezTo>
                <a:cubicBezTo>
                  <a:pt x="47696" y="10989"/>
                  <a:pt x="48597" y="13776"/>
                  <a:pt x="48597" y="12777"/>
                </a:cubicBezTo>
                <a:cubicBezTo>
                  <a:pt x="48597" y="10259"/>
                  <a:pt x="44308" y="6628"/>
                  <a:pt x="46560" y="5502"/>
                </a:cubicBezTo>
                <a:cubicBezTo>
                  <a:pt x="47029" y="5267"/>
                  <a:pt x="47062" y="5713"/>
                  <a:pt x="47433" y="6084"/>
                </a:cubicBezTo>
                <a:cubicBezTo>
                  <a:pt x="48415" y="7066"/>
                  <a:pt x="50161" y="8885"/>
                  <a:pt x="49179" y="9867"/>
                </a:cubicBezTo>
                <a:cubicBezTo>
                  <a:pt x="47737" y="11309"/>
                  <a:pt x="45107" y="9576"/>
                  <a:pt x="43068" y="9576"/>
                </a:cubicBezTo>
              </a:path>
            </a:pathLst>
          </a:custGeom>
          <a:noFill/>
          <a:ln w="28575" cap="flat" cmpd="sng">
            <a:solidFill>
              <a:srgbClr val="FF00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7" name="Google Shape;257;p26"/>
          <p:cNvSpPr/>
          <p:nvPr/>
        </p:nvSpPr>
        <p:spPr>
          <a:xfrm>
            <a:off x="1025800" y="2771825"/>
            <a:ext cx="879425" cy="520150"/>
          </a:xfrm>
          <a:custGeom>
            <a:avLst/>
            <a:gdLst/>
            <a:ahLst/>
            <a:cxnLst/>
            <a:rect l="l" t="t" r="r" b="b"/>
            <a:pathLst>
              <a:path w="35177" h="20806" extrusionOk="0">
                <a:moveTo>
                  <a:pt x="0" y="0"/>
                </a:moveTo>
                <a:cubicBezTo>
                  <a:pt x="8014" y="2671"/>
                  <a:pt x="13396" y="10481"/>
                  <a:pt x="20952" y="14259"/>
                </a:cubicBezTo>
                <a:cubicBezTo>
                  <a:pt x="23789" y="15677"/>
                  <a:pt x="26712" y="16928"/>
                  <a:pt x="29682" y="18042"/>
                </a:cubicBezTo>
                <a:cubicBezTo>
                  <a:pt x="30718" y="18430"/>
                  <a:pt x="32192" y="16305"/>
                  <a:pt x="32883" y="17169"/>
                </a:cubicBezTo>
                <a:cubicBezTo>
                  <a:pt x="33673" y="18157"/>
                  <a:pt x="35814" y="19476"/>
                  <a:pt x="34920" y="20370"/>
                </a:cubicBezTo>
                <a:cubicBezTo>
                  <a:pt x="33655" y="21635"/>
                  <a:pt x="31379" y="19772"/>
                  <a:pt x="29682" y="19206"/>
                </a:cubicBezTo>
              </a:path>
            </a:pathLst>
          </a:custGeom>
          <a:noFill/>
          <a:ln w="28575" cap="flat" cmpd="sng">
            <a:solidFill>
              <a:srgbClr val="FF00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8" name="Google Shape;258;p26"/>
          <p:cNvSpPr/>
          <p:nvPr/>
        </p:nvSpPr>
        <p:spPr>
          <a:xfrm>
            <a:off x="1003975" y="3542975"/>
            <a:ext cx="2851825" cy="408150"/>
          </a:xfrm>
          <a:custGeom>
            <a:avLst/>
            <a:gdLst/>
            <a:ahLst/>
            <a:cxnLst/>
            <a:rect l="l" t="t" r="r" b="b"/>
            <a:pathLst>
              <a:path w="114073" h="16326" extrusionOk="0">
                <a:moveTo>
                  <a:pt x="0" y="0"/>
                </a:moveTo>
                <a:cubicBezTo>
                  <a:pt x="5445" y="9075"/>
                  <a:pt x="19496" y="8979"/>
                  <a:pt x="29973" y="10476"/>
                </a:cubicBezTo>
                <a:cubicBezTo>
                  <a:pt x="49623" y="13283"/>
                  <a:pt x="69759" y="11869"/>
                  <a:pt x="89338" y="15132"/>
                </a:cubicBezTo>
                <a:cubicBezTo>
                  <a:pt x="96605" y="16343"/>
                  <a:pt x="107372" y="17958"/>
                  <a:pt x="111163" y="11640"/>
                </a:cubicBezTo>
                <a:cubicBezTo>
                  <a:pt x="111516" y="11052"/>
                  <a:pt x="110777" y="9490"/>
                  <a:pt x="111454" y="9603"/>
                </a:cubicBezTo>
                <a:cubicBezTo>
                  <a:pt x="112315" y="9747"/>
                  <a:pt x="114073" y="10476"/>
                  <a:pt x="114073" y="9603"/>
                </a:cubicBezTo>
                <a:cubicBezTo>
                  <a:pt x="114073" y="8709"/>
                  <a:pt x="112327" y="10746"/>
                  <a:pt x="112327" y="11640"/>
                </a:cubicBezTo>
              </a:path>
            </a:pathLst>
          </a:custGeom>
          <a:noFill/>
          <a:ln w="28575" cap="flat" cmpd="sng">
            <a:solidFill>
              <a:srgbClr val="FF00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59" name="Google Shape;259;p26"/>
          <p:cNvPicPr preferRelativeResize="0"/>
          <p:nvPr/>
        </p:nvPicPr>
        <p:blipFill rotWithShape="1">
          <a:blip r:embed="rId5">
            <a:alphaModFix/>
          </a:blip>
          <a:srcRect/>
          <a:stretch/>
        </p:blipFill>
        <p:spPr>
          <a:xfrm>
            <a:off x="319749" y="4020200"/>
            <a:ext cx="2476881" cy="408150"/>
          </a:xfrm>
          <a:prstGeom prst="rect">
            <a:avLst/>
          </a:prstGeom>
          <a:noFill/>
          <a:ln w="19050" cap="flat" cmpd="sng">
            <a:solidFill>
              <a:schemeClr val="dk2"/>
            </a:solidFill>
            <a:prstDash val="solid"/>
            <a:round/>
            <a:headEnd type="none" w="sm" len="sm"/>
            <a:tailEnd type="none" w="sm" len="sm"/>
          </a:ln>
        </p:spPr>
      </p:pic>
      <p:sp>
        <p:nvSpPr>
          <p:cNvPr id="260" name="Google Shape;260;p26"/>
          <p:cNvSpPr txBox="1"/>
          <p:nvPr/>
        </p:nvSpPr>
        <p:spPr>
          <a:xfrm>
            <a:off x="191738" y="805143"/>
            <a:ext cx="1353300" cy="480000"/>
          </a:xfrm>
          <a:prstGeom prst="rect">
            <a:avLst/>
          </a:prstGeom>
          <a:noFill/>
          <a:ln>
            <a:noFill/>
          </a:ln>
        </p:spPr>
        <p:txBody>
          <a:bodyPr spcFirstLastPara="1" wrap="square" lIns="98300" tIns="98300" rIns="98300" bIns="98300" anchor="t" anchorCtr="0">
            <a:spAutoFit/>
          </a:bodyPr>
          <a:lstStyle/>
          <a:p>
            <a:pPr marL="0" marR="0" lvl="0" indent="0" algn="l" rtl="0">
              <a:lnSpc>
                <a:spcPct val="100000"/>
              </a:lnSpc>
              <a:spcBef>
                <a:spcPts val="0"/>
              </a:spcBef>
              <a:spcAft>
                <a:spcPts val="0"/>
              </a:spcAft>
              <a:buClr>
                <a:srgbClr val="000000"/>
              </a:buClr>
              <a:buSzPts val="1828"/>
              <a:buFont typeface="Arial"/>
              <a:buNone/>
            </a:pPr>
            <a:r>
              <a:rPr lang="en" sz="1828" b="0" i="0" u="none" strike="noStrike" cap="none">
                <a:solidFill>
                  <a:schemeClr val="dk1"/>
                </a:solidFill>
                <a:latin typeface="Raleway"/>
                <a:ea typeface="Raleway"/>
                <a:cs typeface="Raleway"/>
                <a:sym typeface="Raleway"/>
              </a:rPr>
              <a:t>Input data</a:t>
            </a:r>
            <a:endParaRPr sz="1828" b="0" i="0" u="none" strike="noStrike" cap="none">
              <a:solidFill>
                <a:schemeClr val="dk1"/>
              </a:solidFill>
              <a:latin typeface="Raleway"/>
              <a:ea typeface="Raleway"/>
              <a:cs typeface="Raleway"/>
              <a:sym typeface="Raleway"/>
            </a:endParaRPr>
          </a:p>
        </p:txBody>
      </p:sp>
      <p:sp>
        <p:nvSpPr>
          <p:cNvPr id="261" name="Google Shape;261;p26"/>
          <p:cNvSpPr txBox="1"/>
          <p:nvPr/>
        </p:nvSpPr>
        <p:spPr>
          <a:xfrm>
            <a:off x="2436379" y="805150"/>
            <a:ext cx="1859400" cy="480000"/>
          </a:xfrm>
          <a:prstGeom prst="rect">
            <a:avLst/>
          </a:prstGeom>
          <a:noFill/>
          <a:ln>
            <a:noFill/>
          </a:ln>
        </p:spPr>
        <p:txBody>
          <a:bodyPr spcFirstLastPara="1" wrap="square" lIns="98300" tIns="98300" rIns="98300" bIns="98300" anchor="t" anchorCtr="0">
            <a:spAutoFit/>
          </a:bodyPr>
          <a:lstStyle/>
          <a:p>
            <a:pPr marL="0" marR="0" lvl="0" indent="0" algn="l" rtl="0">
              <a:lnSpc>
                <a:spcPct val="100000"/>
              </a:lnSpc>
              <a:spcBef>
                <a:spcPts val="0"/>
              </a:spcBef>
              <a:spcAft>
                <a:spcPts val="0"/>
              </a:spcAft>
              <a:buClr>
                <a:srgbClr val="000000"/>
              </a:buClr>
              <a:buSzPts val="1828"/>
              <a:buFont typeface="Arial"/>
              <a:buNone/>
            </a:pPr>
            <a:r>
              <a:rPr lang="en" sz="1828">
                <a:solidFill>
                  <a:schemeClr val="dk1"/>
                </a:solidFill>
                <a:latin typeface="Raleway"/>
                <a:ea typeface="Raleway"/>
                <a:cs typeface="Raleway"/>
                <a:sym typeface="Raleway"/>
              </a:rPr>
              <a:t>Initial Weights</a:t>
            </a:r>
            <a:endParaRPr sz="1828" b="0" i="0" u="none" strike="noStrike" cap="none">
              <a:solidFill>
                <a:schemeClr val="dk1"/>
              </a:solidFill>
              <a:latin typeface="Raleway"/>
              <a:ea typeface="Raleway"/>
              <a:cs typeface="Raleway"/>
              <a:sym typeface="Raleway"/>
            </a:endParaRPr>
          </a:p>
        </p:txBody>
      </p:sp>
      <p:pic>
        <p:nvPicPr>
          <p:cNvPr id="2" name="Picture 1">
            <a:extLst>
              <a:ext uri="{FF2B5EF4-FFF2-40B4-BE49-F238E27FC236}">
                <a16:creationId xmlns:a16="http://schemas.microsoft.com/office/drawing/2014/main" id="{5AFE4C8F-9EB2-EAA1-C499-84024528B74E}"/>
              </a:ext>
            </a:extLst>
          </p:cNvPr>
          <p:cNvPicPr>
            <a:picLocks noChangeAspect="1"/>
          </p:cNvPicPr>
          <p:nvPr/>
        </p:nvPicPr>
        <p:blipFill>
          <a:blip r:embed="rId6"/>
          <a:stretch>
            <a:fillRect/>
          </a:stretch>
        </p:blipFill>
        <p:spPr>
          <a:xfrm>
            <a:off x="2452398" y="1747285"/>
            <a:ext cx="217926" cy="229396"/>
          </a:xfrm>
          <a:prstGeom prst="rect">
            <a:avLst/>
          </a:prstGeom>
        </p:spPr>
      </p:pic>
      <p:sp>
        <p:nvSpPr>
          <p:cNvPr id="262" name="Google Shape;262;p26"/>
          <p:cNvSpPr txBox="1"/>
          <p:nvPr/>
        </p:nvSpPr>
        <p:spPr>
          <a:xfrm>
            <a:off x="5551425" y="805150"/>
            <a:ext cx="2528700" cy="480000"/>
          </a:xfrm>
          <a:prstGeom prst="rect">
            <a:avLst/>
          </a:prstGeom>
          <a:noFill/>
          <a:ln>
            <a:noFill/>
          </a:ln>
        </p:spPr>
        <p:txBody>
          <a:bodyPr spcFirstLastPara="1" wrap="square" lIns="98300" tIns="98300" rIns="98300" bIns="98300" anchor="t" anchorCtr="0">
            <a:spAutoFit/>
          </a:bodyPr>
          <a:lstStyle/>
          <a:p>
            <a:pPr marL="0" marR="0" lvl="0" indent="0" algn="l" rtl="0">
              <a:lnSpc>
                <a:spcPct val="100000"/>
              </a:lnSpc>
              <a:spcBef>
                <a:spcPts val="0"/>
              </a:spcBef>
              <a:spcAft>
                <a:spcPts val="0"/>
              </a:spcAft>
              <a:buClr>
                <a:srgbClr val="000000"/>
              </a:buClr>
              <a:buSzPts val="1828"/>
              <a:buFont typeface="Arial"/>
              <a:buNone/>
            </a:pPr>
            <a:r>
              <a:rPr lang="en" sz="1828">
                <a:solidFill>
                  <a:schemeClr val="dk1"/>
                </a:solidFill>
                <a:latin typeface="Raleway"/>
                <a:ea typeface="Raleway"/>
                <a:cs typeface="Raleway"/>
                <a:sym typeface="Raleway"/>
              </a:rPr>
              <a:t>Updating Weights</a:t>
            </a:r>
            <a:endParaRPr sz="1828" b="0" i="0" u="none" strike="noStrike" cap="none">
              <a:solidFill>
                <a:schemeClr val="dk1"/>
              </a:solidFill>
              <a:latin typeface="Raleway"/>
              <a:ea typeface="Raleway"/>
              <a:cs typeface="Raleway"/>
              <a:sym typeface="Raleway"/>
            </a:endParaRPr>
          </a:p>
        </p:txBody>
      </p:sp>
      <p:sp>
        <p:nvSpPr>
          <p:cNvPr id="233" name="Google Shape;233;p26"/>
          <p:cNvSpPr/>
          <p:nvPr/>
        </p:nvSpPr>
        <p:spPr>
          <a:xfrm>
            <a:off x="2324350" y="1863398"/>
            <a:ext cx="506700" cy="472800"/>
          </a:xfrm>
          <a:prstGeom prst="ellipse">
            <a:avLst/>
          </a:prstGeom>
          <a:noFill/>
          <a:ln w="76200" cap="flat" cmpd="sng">
            <a:solidFill>
              <a:srgbClr val="4C113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5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4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4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4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7"/>
        <p:cNvGrpSpPr/>
        <p:nvPr/>
      </p:nvGrpSpPr>
      <p:grpSpPr>
        <a:xfrm>
          <a:off x="0" y="0"/>
          <a:ext cx="0" cy="0"/>
          <a:chOff x="0" y="0"/>
          <a:chExt cx="0" cy="0"/>
        </a:xfrm>
      </p:grpSpPr>
      <p:sp>
        <p:nvSpPr>
          <p:cNvPr id="408" name="Google Shape;408;p33"/>
          <p:cNvSpPr txBox="1">
            <a:spLocks noGrp="1"/>
          </p:cNvSpPr>
          <p:nvPr>
            <p:ph type="title"/>
          </p:nvPr>
        </p:nvSpPr>
        <p:spPr>
          <a:xfrm>
            <a:off x="311700" y="257175"/>
            <a:ext cx="8832300" cy="6210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15000"/>
              </a:lnSpc>
              <a:spcBef>
                <a:spcPts val="0"/>
              </a:spcBef>
              <a:spcAft>
                <a:spcPts val="1000"/>
              </a:spcAft>
              <a:buSzPts val="3111"/>
              <a:buNone/>
            </a:pPr>
            <a:r>
              <a:rPr lang="en" sz="2200" b="1">
                <a:latin typeface="Raleway"/>
                <a:ea typeface="Raleway"/>
                <a:cs typeface="Raleway"/>
                <a:sym typeface="Raleway"/>
              </a:rPr>
              <a:t>10 Features on SOM (Trained on Horizon-AGN data in 0.1&lt;z&lt;0.8)</a:t>
            </a:r>
            <a:endParaRPr sz="2200"/>
          </a:p>
        </p:txBody>
      </p:sp>
      <p:sp>
        <p:nvSpPr>
          <p:cNvPr id="409" name="Google Shape;409;p33"/>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14</a:t>
            </a:fld>
            <a:endParaRPr>
              <a:solidFill>
                <a:schemeClr val="dk1"/>
              </a:solidFill>
            </a:endParaRPr>
          </a:p>
        </p:txBody>
      </p:sp>
      <p:pic>
        <p:nvPicPr>
          <p:cNvPr id="410" name="Google Shape;410;p33"/>
          <p:cNvPicPr preferRelativeResize="0"/>
          <p:nvPr/>
        </p:nvPicPr>
        <p:blipFill rotWithShape="1">
          <a:blip r:embed="rId3">
            <a:alphaModFix/>
          </a:blip>
          <a:srcRect/>
          <a:stretch/>
        </p:blipFill>
        <p:spPr>
          <a:xfrm>
            <a:off x="603350" y="998163"/>
            <a:ext cx="8014949" cy="3545400"/>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45"/>
          <p:cNvSpPr txBox="1">
            <a:spLocks noGrp="1"/>
          </p:cNvSpPr>
          <p:nvPr>
            <p:ph type="title"/>
          </p:nvPr>
        </p:nvSpPr>
        <p:spPr>
          <a:xfrm>
            <a:off x="311700" y="109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15000"/>
              </a:lnSpc>
              <a:spcBef>
                <a:spcPts val="0"/>
              </a:spcBef>
              <a:spcAft>
                <a:spcPts val="1000"/>
              </a:spcAft>
              <a:buSzPct val="148148"/>
              <a:buNone/>
            </a:pPr>
            <a:r>
              <a:rPr lang="en" sz="2100" b="1">
                <a:latin typeface="Raleway"/>
                <a:ea typeface="Raleway"/>
                <a:cs typeface="Raleway"/>
                <a:sym typeface="Raleway"/>
              </a:rPr>
              <a:t>Star Formation Rate (SFR) Prediction</a:t>
            </a:r>
            <a:endParaRPr sz="2100"/>
          </a:p>
        </p:txBody>
      </p:sp>
      <p:sp>
        <p:nvSpPr>
          <p:cNvPr id="528" name="Google Shape;528;p45"/>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15</a:t>
            </a:fld>
            <a:endParaRPr>
              <a:solidFill>
                <a:schemeClr val="dk1"/>
              </a:solidFill>
            </a:endParaRPr>
          </a:p>
        </p:txBody>
      </p:sp>
      <p:pic>
        <p:nvPicPr>
          <p:cNvPr id="529" name="Google Shape;529;p45"/>
          <p:cNvPicPr preferRelativeResize="0"/>
          <p:nvPr/>
        </p:nvPicPr>
        <p:blipFill rotWithShape="1">
          <a:blip r:embed="rId3">
            <a:alphaModFix/>
          </a:blip>
          <a:srcRect/>
          <a:stretch/>
        </p:blipFill>
        <p:spPr>
          <a:xfrm>
            <a:off x="6117336" y="4544568"/>
            <a:ext cx="1417320" cy="265176"/>
          </a:xfrm>
          <a:prstGeom prst="rect">
            <a:avLst/>
          </a:prstGeom>
          <a:noFill/>
          <a:ln>
            <a:noFill/>
          </a:ln>
        </p:spPr>
      </p:pic>
      <p:sp>
        <p:nvSpPr>
          <p:cNvPr id="530" name="Google Shape;530;p45"/>
          <p:cNvSpPr txBox="1"/>
          <p:nvPr/>
        </p:nvSpPr>
        <p:spPr>
          <a:xfrm>
            <a:off x="5447245" y="678605"/>
            <a:ext cx="35985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chemeClr val="dk1"/>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Horizon-AGN</a:t>
            </a:r>
            <a:endParaRPr sz="800" b="1" i="0" u="none" strike="noStrike" cap="none">
              <a:solidFill>
                <a:schemeClr val="dk1"/>
              </a:solidFill>
              <a:latin typeface="Arial"/>
              <a:ea typeface="Arial"/>
              <a:cs typeface="Arial"/>
              <a:sym typeface="Arial"/>
            </a:endParaRPr>
          </a:p>
        </p:txBody>
      </p:sp>
      <p:sp>
        <p:nvSpPr>
          <p:cNvPr id="531" name="Google Shape;531;p45"/>
          <p:cNvSpPr txBox="1"/>
          <p:nvPr/>
        </p:nvSpPr>
        <p:spPr>
          <a:xfrm>
            <a:off x="5421230" y="1002010"/>
            <a:ext cx="40767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COSMOS-Web -&gt;Tested on COSMOS-Web</a:t>
            </a:r>
            <a:endParaRPr sz="800" b="0" i="0" u="none" strike="noStrike" cap="none">
              <a:solidFill>
                <a:schemeClr val="dk1"/>
              </a:solidFill>
              <a:latin typeface="Arial"/>
              <a:ea typeface="Arial"/>
              <a:cs typeface="Arial"/>
              <a:sym typeface="Arial"/>
            </a:endParaRPr>
          </a:p>
        </p:txBody>
      </p:sp>
      <p:sp>
        <p:nvSpPr>
          <p:cNvPr id="532" name="Google Shape;532;p45"/>
          <p:cNvSpPr txBox="1"/>
          <p:nvPr/>
        </p:nvSpPr>
        <p:spPr>
          <a:xfrm>
            <a:off x="5400210" y="1292695"/>
            <a:ext cx="37920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COSMOS-Web</a:t>
            </a:r>
            <a:endParaRPr sz="1100" b="0" i="0" u="none" strike="noStrike" cap="none">
              <a:solidFill>
                <a:schemeClr val="dk1"/>
              </a:solidFill>
              <a:latin typeface="Arial"/>
              <a:ea typeface="Arial"/>
              <a:cs typeface="Arial"/>
              <a:sym typeface="Arial"/>
            </a:endParaRPr>
          </a:p>
        </p:txBody>
      </p:sp>
      <p:pic>
        <p:nvPicPr>
          <p:cNvPr id="533" name="Google Shape;533;p45" title="Screenshot 2026-04-09 at 12.07.49.png"/>
          <p:cNvPicPr preferRelativeResize="0"/>
          <p:nvPr/>
        </p:nvPicPr>
        <p:blipFill rotWithShape="1">
          <a:blip r:embed="rId4">
            <a:alphaModFix/>
          </a:blip>
          <a:srcRect/>
          <a:stretch/>
        </p:blipFill>
        <p:spPr>
          <a:xfrm>
            <a:off x="4879550" y="739767"/>
            <a:ext cx="548700" cy="238933"/>
          </a:xfrm>
          <a:prstGeom prst="rect">
            <a:avLst/>
          </a:prstGeom>
          <a:noFill/>
          <a:ln>
            <a:noFill/>
          </a:ln>
        </p:spPr>
      </p:pic>
      <p:pic>
        <p:nvPicPr>
          <p:cNvPr id="534" name="Google Shape;534;p45" title="Screenshot 2026-04-09 at 12.09.32.png"/>
          <p:cNvPicPr preferRelativeResize="0"/>
          <p:nvPr/>
        </p:nvPicPr>
        <p:blipFill rotWithShape="1">
          <a:blip r:embed="rId5">
            <a:alphaModFix/>
          </a:blip>
          <a:srcRect/>
          <a:stretch/>
        </p:blipFill>
        <p:spPr>
          <a:xfrm>
            <a:off x="4873825" y="1036050"/>
            <a:ext cx="566928" cy="256032"/>
          </a:xfrm>
          <a:prstGeom prst="rect">
            <a:avLst/>
          </a:prstGeom>
          <a:noFill/>
          <a:ln>
            <a:noFill/>
          </a:ln>
        </p:spPr>
      </p:pic>
      <p:pic>
        <p:nvPicPr>
          <p:cNvPr id="535" name="Google Shape;535;p45" title="Screenshot 2026-04-09 at 12.14.49.png"/>
          <p:cNvPicPr preferRelativeResize="0"/>
          <p:nvPr/>
        </p:nvPicPr>
        <p:blipFill rotWithShape="1">
          <a:blip r:embed="rId6">
            <a:alphaModFix/>
          </a:blip>
          <a:srcRect/>
          <a:stretch/>
        </p:blipFill>
        <p:spPr>
          <a:xfrm>
            <a:off x="4871150" y="1372600"/>
            <a:ext cx="594360" cy="228600"/>
          </a:xfrm>
          <a:prstGeom prst="rect">
            <a:avLst/>
          </a:prstGeom>
          <a:noFill/>
          <a:ln>
            <a:noFill/>
          </a:ln>
        </p:spPr>
      </p:pic>
      <p:pic>
        <p:nvPicPr>
          <p:cNvPr id="537" name="Google Shape;537;p45" title="Screenshot 2026-04-09 at 18.46.15.png"/>
          <p:cNvPicPr preferRelativeResize="0"/>
          <p:nvPr/>
        </p:nvPicPr>
        <p:blipFill rotWithShape="1">
          <a:blip r:embed="rId7">
            <a:alphaModFix/>
          </a:blip>
          <a:srcRect/>
          <a:stretch/>
        </p:blipFill>
        <p:spPr>
          <a:xfrm>
            <a:off x="4672584" y="1755648"/>
            <a:ext cx="4005071" cy="2734057"/>
          </a:xfrm>
          <a:prstGeom prst="rect">
            <a:avLst/>
          </a:prstGeom>
          <a:noFill/>
          <a:ln>
            <a:noFill/>
          </a:ln>
        </p:spPr>
      </p:pic>
      <p:pic>
        <p:nvPicPr>
          <p:cNvPr id="3" name="Picture 2">
            <a:extLst>
              <a:ext uri="{FF2B5EF4-FFF2-40B4-BE49-F238E27FC236}">
                <a16:creationId xmlns:a16="http://schemas.microsoft.com/office/drawing/2014/main" id="{33E26BF5-1C39-1B95-83C2-071BFA3D9190}"/>
              </a:ext>
            </a:extLst>
          </p:cNvPr>
          <p:cNvPicPr>
            <a:picLocks noChangeAspect="1"/>
          </p:cNvPicPr>
          <p:nvPr/>
        </p:nvPicPr>
        <p:blipFill>
          <a:blip r:embed="rId8"/>
          <a:stretch>
            <a:fillRect/>
          </a:stretch>
        </p:blipFill>
        <p:spPr>
          <a:xfrm>
            <a:off x="311700" y="513930"/>
            <a:ext cx="4167698" cy="458446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39"/>
          <p:cNvSpPr txBox="1">
            <a:spLocks noGrp="1"/>
          </p:cNvSpPr>
          <p:nvPr>
            <p:ph type="title"/>
          </p:nvPr>
        </p:nvSpPr>
        <p:spPr>
          <a:xfrm>
            <a:off x="311700" y="109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15000"/>
              </a:lnSpc>
              <a:spcBef>
                <a:spcPts val="0"/>
              </a:spcBef>
              <a:spcAft>
                <a:spcPts val="1000"/>
              </a:spcAft>
              <a:buSzPct val="148148"/>
              <a:buNone/>
            </a:pPr>
            <a:r>
              <a:rPr lang="en" sz="2100" b="1">
                <a:latin typeface="Raleway"/>
                <a:ea typeface="Raleway"/>
                <a:cs typeface="Raleway"/>
                <a:sym typeface="Raleway"/>
              </a:rPr>
              <a:t>Redshift Prediction</a:t>
            </a:r>
            <a:endParaRPr sz="2100"/>
          </a:p>
        </p:txBody>
      </p:sp>
      <p:sp>
        <p:nvSpPr>
          <p:cNvPr id="464" name="Google Shape;464;p39"/>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16</a:t>
            </a:fld>
            <a:endParaRPr>
              <a:solidFill>
                <a:schemeClr val="dk1"/>
              </a:solidFill>
            </a:endParaRPr>
          </a:p>
        </p:txBody>
      </p:sp>
      <p:pic>
        <p:nvPicPr>
          <p:cNvPr id="465" name="Google Shape;465;p39"/>
          <p:cNvPicPr preferRelativeResize="0"/>
          <p:nvPr/>
        </p:nvPicPr>
        <p:blipFill rotWithShape="1">
          <a:blip r:embed="rId3">
            <a:alphaModFix/>
          </a:blip>
          <a:srcRect/>
          <a:stretch/>
        </p:blipFill>
        <p:spPr>
          <a:xfrm>
            <a:off x="6121225" y="4540725"/>
            <a:ext cx="1413050" cy="267775"/>
          </a:xfrm>
          <a:prstGeom prst="rect">
            <a:avLst/>
          </a:prstGeom>
          <a:noFill/>
          <a:ln>
            <a:noFill/>
          </a:ln>
        </p:spPr>
      </p:pic>
      <p:sp>
        <p:nvSpPr>
          <p:cNvPr id="466" name="Google Shape;466;p39"/>
          <p:cNvSpPr txBox="1"/>
          <p:nvPr/>
        </p:nvSpPr>
        <p:spPr>
          <a:xfrm>
            <a:off x="5383375" y="678238"/>
            <a:ext cx="35985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chemeClr val="dk1"/>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Horizon-AGN</a:t>
            </a:r>
            <a:endParaRPr sz="800" b="1" i="0" u="none" strike="noStrike" cap="none">
              <a:solidFill>
                <a:schemeClr val="dk1"/>
              </a:solidFill>
              <a:latin typeface="Arial"/>
              <a:ea typeface="Arial"/>
              <a:cs typeface="Arial"/>
              <a:sym typeface="Arial"/>
            </a:endParaRPr>
          </a:p>
        </p:txBody>
      </p:sp>
      <p:sp>
        <p:nvSpPr>
          <p:cNvPr id="467" name="Google Shape;467;p39"/>
          <p:cNvSpPr txBox="1"/>
          <p:nvPr/>
        </p:nvSpPr>
        <p:spPr>
          <a:xfrm>
            <a:off x="5383375" y="989700"/>
            <a:ext cx="40767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COSMOS-Web -&gt;Tested on COSMOS-Web</a:t>
            </a:r>
            <a:endParaRPr sz="800" b="0" i="0" u="none" strike="noStrike" cap="none">
              <a:solidFill>
                <a:schemeClr val="dk1"/>
              </a:solidFill>
              <a:latin typeface="Arial"/>
              <a:ea typeface="Arial"/>
              <a:cs typeface="Arial"/>
              <a:sym typeface="Arial"/>
            </a:endParaRPr>
          </a:p>
        </p:txBody>
      </p:sp>
      <p:sp>
        <p:nvSpPr>
          <p:cNvPr id="468" name="Google Shape;468;p39"/>
          <p:cNvSpPr txBox="1"/>
          <p:nvPr/>
        </p:nvSpPr>
        <p:spPr>
          <a:xfrm>
            <a:off x="5383375" y="1282008"/>
            <a:ext cx="37920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COSMOS-Web</a:t>
            </a:r>
            <a:endParaRPr sz="1100" b="0" i="0" u="none" strike="noStrike" cap="none">
              <a:solidFill>
                <a:schemeClr val="dk1"/>
              </a:solidFill>
              <a:latin typeface="Arial"/>
              <a:ea typeface="Arial"/>
              <a:cs typeface="Arial"/>
              <a:sym typeface="Arial"/>
            </a:endParaRPr>
          </a:p>
        </p:txBody>
      </p:sp>
      <p:pic>
        <p:nvPicPr>
          <p:cNvPr id="469" name="Google Shape;469;p39" title="Screenshot 2026-04-09 at 12.06.35.png"/>
          <p:cNvPicPr preferRelativeResize="0"/>
          <p:nvPr/>
        </p:nvPicPr>
        <p:blipFill rotWithShape="1">
          <a:blip r:embed="rId4">
            <a:alphaModFix/>
          </a:blip>
          <a:srcRect/>
          <a:stretch/>
        </p:blipFill>
        <p:spPr>
          <a:xfrm>
            <a:off x="4671125" y="1759675"/>
            <a:ext cx="4008774" cy="2736839"/>
          </a:xfrm>
          <a:prstGeom prst="rect">
            <a:avLst/>
          </a:prstGeom>
          <a:noFill/>
          <a:ln>
            <a:noFill/>
          </a:ln>
        </p:spPr>
      </p:pic>
      <p:pic>
        <p:nvPicPr>
          <p:cNvPr id="470" name="Google Shape;470;p39" title="Screenshot 2026-04-09 at 12.07.49.png"/>
          <p:cNvPicPr preferRelativeResize="0"/>
          <p:nvPr/>
        </p:nvPicPr>
        <p:blipFill rotWithShape="1">
          <a:blip r:embed="rId5">
            <a:alphaModFix/>
          </a:blip>
          <a:srcRect/>
          <a:stretch/>
        </p:blipFill>
        <p:spPr>
          <a:xfrm>
            <a:off x="4879550" y="739767"/>
            <a:ext cx="548700" cy="238933"/>
          </a:xfrm>
          <a:prstGeom prst="rect">
            <a:avLst/>
          </a:prstGeom>
          <a:noFill/>
          <a:ln>
            <a:noFill/>
          </a:ln>
        </p:spPr>
      </p:pic>
      <p:pic>
        <p:nvPicPr>
          <p:cNvPr id="471" name="Google Shape;471;p39" title="Screenshot 2026-04-09 at 12.09.32.png"/>
          <p:cNvPicPr preferRelativeResize="0"/>
          <p:nvPr/>
        </p:nvPicPr>
        <p:blipFill rotWithShape="1">
          <a:blip r:embed="rId6">
            <a:alphaModFix/>
          </a:blip>
          <a:srcRect/>
          <a:stretch/>
        </p:blipFill>
        <p:spPr>
          <a:xfrm>
            <a:off x="4873825" y="1036050"/>
            <a:ext cx="566928" cy="256032"/>
          </a:xfrm>
          <a:prstGeom prst="rect">
            <a:avLst/>
          </a:prstGeom>
          <a:noFill/>
          <a:ln>
            <a:noFill/>
          </a:ln>
        </p:spPr>
      </p:pic>
      <p:pic>
        <p:nvPicPr>
          <p:cNvPr id="472" name="Google Shape;472;p39" title="Screenshot 2026-04-09 at 12.14.49.png"/>
          <p:cNvPicPr preferRelativeResize="0"/>
          <p:nvPr/>
        </p:nvPicPr>
        <p:blipFill rotWithShape="1">
          <a:blip r:embed="rId7">
            <a:alphaModFix/>
          </a:blip>
          <a:srcRect/>
          <a:stretch/>
        </p:blipFill>
        <p:spPr>
          <a:xfrm>
            <a:off x="4871150" y="1372600"/>
            <a:ext cx="594360" cy="228600"/>
          </a:xfrm>
          <a:prstGeom prst="rect">
            <a:avLst/>
          </a:prstGeom>
          <a:noFill/>
          <a:ln>
            <a:noFill/>
          </a:ln>
        </p:spPr>
      </p:pic>
      <p:pic>
        <p:nvPicPr>
          <p:cNvPr id="3" name="Picture 2">
            <a:extLst>
              <a:ext uri="{FF2B5EF4-FFF2-40B4-BE49-F238E27FC236}">
                <a16:creationId xmlns:a16="http://schemas.microsoft.com/office/drawing/2014/main" id="{87E89B29-FC51-393E-332A-467BB6CB4036}"/>
              </a:ext>
            </a:extLst>
          </p:cNvPr>
          <p:cNvPicPr>
            <a:picLocks noChangeAspect="1"/>
          </p:cNvPicPr>
          <p:nvPr/>
        </p:nvPicPr>
        <p:blipFill>
          <a:blip r:embed="rId8"/>
          <a:stretch>
            <a:fillRect/>
          </a:stretch>
        </p:blipFill>
        <p:spPr>
          <a:xfrm>
            <a:off x="277359" y="459986"/>
            <a:ext cx="4244191" cy="454843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
        <p:cNvGrpSpPr/>
        <p:nvPr/>
      </p:nvGrpSpPr>
      <p:grpSpPr>
        <a:xfrm>
          <a:off x="0" y="0"/>
          <a:ext cx="0" cy="0"/>
          <a:chOff x="0" y="0"/>
          <a:chExt cx="0" cy="0"/>
        </a:xfrm>
      </p:grpSpPr>
      <p:sp>
        <p:nvSpPr>
          <p:cNvPr id="645" name="Google Shape;645;p5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lvl="0">
              <a:lnSpc>
                <a:spcPct val="115000"/>
              </a:lnSpc>
              <a:spcAft>
                <a:spcPts val="1000"/>
              </a:spcAft>
              <a:buSzPct val="163743"/>
            </a:pPr>
            <a:r>
              <a:rPr lang="en-US" sz="2000" dirty="0"/>
              <a:t>How Much Comes from Noise and How Much from Degeneracy</a:t>
            </a:r>
            <a:endParaRPr sz="3300" dirty="0"/>
          </a:p>
        </p:txBody>
      </p:sp>
      <p:sp>
        <p:nvSpPr>
          <p:cNvPr id="646" name="Google Shape;646;p57"/>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17</a:t>
            </a:fld>
            <a:endParaRPr>
              <a:solidFill>
                <a:schemeClr val="dk1"/>
              </a:solidFill>
            </a:endParaRPr>
          </a:p>
        </p:txBody>
      </p:sp>
      <p:pic>
        <p:nvPicPr>
          <p:cNvPr id="647" name="Google Shape;647;p57"/>
          <p:cNvPicPr preferRelativeResize="0"/>
          <p:nvPr/>
        </p:nvPicPr>
        <p:blipFill rotWithShape="1">
          <a:blip r:embed="rId3">
            <a:alphaModFix/>
          </a:blip>
          <a:srcRect/>
          <a:stretch/>
        </p:blipFill>
        <p:spPr>
          <a:xfrm>
            <a:off x="121875" y="964600"/>
            <a:ext cx="4485650" cy="3454850"/>
          </a:xfrm>
          <a:prstGeom prst="rect">
            <a:avLst/>
          </a:prstGeom>
          <a:noFill/>
          <a:ln>
            <a:noFill/>
          </a:ln>
        </p:spPr>
      </p:pic>
      <p:pic>
        <p:nvPicPr>
          <p:cNvPr id="648" name="Google Shape;648;p57"/>
          <p:cNvPicPr preferRelativeResize="0"/>
          <p:nvPr/>
        </p:nvPicPr>
        <p:blipFill rotWithShape="1">
          <a:blip r:embed="rId4">
            <a:alphaModFix/>
          </a:blip>
          <a:srcRect/>
          <a:stretch/>
        </p:blipFill>
        <p:spPr>
          <a:xfrm>
            <a:off x="4627100" y="964592"/>
            <a:ext cx="4416676" cy="3454857"/>
          </a:xfrm>
          <a:prstGeom prst="rect">
            <a:avLst/>
          </a:prstGeom>
          <a:noFill/>
          <a:ln>
            <a:noFill/>
          </a:ln>
        </p:spPr>
      </p:pic>
      <p:pic>
        <p:nvPicPr>
          <p:cNvPr id="649" name="Google Shape;649;p57"/>
          <p:cNvPicPr preferRelativeResize="0"/>
          <p:nvPr/>
        </p:nvPicPr>
        <p:blipFill rotWithShape="1">
          <a:blip r:embed="rId5">
            <a:alphaModFix/>
          </a:blip>
          <a:srcRect/>
          <a:stretch/>
        </p:blipFill>
        <p:spPr>
          <a:xfrm>
            <a:off x="2641306" y="4606352"/>
            <a:ext cx="3811400" cy="507775"/>
          </a:xfrm>
          <a:prstGeom prst="rect">
            <a:avLst/>
          </a:prstGeom>
          <a:noFill/>
          <a:ln>
            <a:noFill/>
          </a:ln>
        </p:spPr>
      </p:pic>
      <p:sp>
        <p:nvSpPr>
          <p:cNvPr id="2" name="TextBox 1">
            <a:extLst>
              <a:ext uri="{FF2B5EF4-FFF2-40B4-BE49-F238E27FC236}">
                <a16:creationId xmlns:a16="http://schemas.microsoft.com/office/drawing/2014/main" id="{71C60F44-A0F5-DF90-EB62-1C17C9E7B152}"/>
              </a:ext>
            </a:extLst>
          </p:cNvPr>
          <p:cNvSpPr txBox="1"/>
          <p:nvPr/>
        </p:nvSpPr>
        <p:spPr>
          <a:xfrm>
            <a:off x="6363178" y="4785127"/>
            <a:ext cx="1856598" cy="307777"/>
          </a:xfrm>
          <a:prstGeom prst="rect">
            <a:avLst/>
          </a:prstGeom>
          <a:noFill/>
        </p:spPr>
        <p:txBody>
          <a:bodyPr wrap="none" rtlCol="0">
            <a:spAutoFit/>
          </a:bodyPr>
          <a:lstStyle/>
          <a:p>
            <a:r>
              <a:rPr lang="en" dirty="0">
                <a:latin typeface="Raleway"/>
                <a:ea typeface="Raleway"/>
                <a:cs typeface="Raleway"/>
                <a:sym typeface="Raleway"/>
              </a:rPr>
              <a:t>(La Torre et al. 2024)</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52"/>
          <p:cNvSpPr txBox="1">
            <a:spLocks noGrp="1"/>
          </p:cNvSpPr>
          <p:nvPr>
            <p:ph type="title"/>
          </p:nvPr>
        </p:nvSpPr>
        <p:spPr>
          <a:xfrm>
            <a:off x="380280" y="216424"/>
            <a:ext cx="3472085" cy="167806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200" b="1">
                <a:solidFill>
                  <a:schemeClr val="dk1"/>
                </a:solidFill>
                <a:latin typeface="Raleway"/>
                <a:ea typeface="Raleway"/>
                <a:cs typeface="Raleway"/>
                <a:sym typeface="Raleway"/>
              </a:rPr>
              <a:t>PRISM (Physically Realistic Infrared Strong-lensing Models)</a:t>
            </a:r>
            <a:r>
              <a:rPr lang="en" sz="2200">
                <a:solidFill>
                  <a:schemeClr val="dk1"/>
                </a:solidFill>
                <a:latin typeface="Raleway"/>
                <a:ea typeface="Raleway"/>
                <a:cs typeface="Raleway"/>
                <a:sym typeface="Raleway"/>
              </a:rPr>
              <a:t> </a:t>
            </a:r>
            <a:endParaRPr sz="2200">
              <a:solidFill>
                <a:schemeClr val="dk1"/>
              </a:solidFill>
              <a:latin typeface="Raleway"/>
              <a:ea typeface="Raleway"/>
              <a:cs typeface="Raleway"/>
              <a:sym typeface="Raleway"/>
            </a:endParaRPr>
          </a:p>
        </p:txBody>
      </p:sp>
      <p:sp>
        <p:nvSpPr>
          <p:cNvPr id="597" name="Google Shape;597;p52"/>
          <p:cNvSpPr txBox="1">
            <a:spLocks noGrp="1"/>
          </p:cNvSpPr>
          <p:nvPr>
            <p:ph type="body" idx="1"/>
          </p:nvPr>
        </p:nvSpPr>
        <p:spPr>
          <a:xfrm>
            <a:off x="121200" y="1554501"/>
            <a:ext cx="3499800" cy="3502316"/>
          </a:xfrm>
          <a:prstGeom prst="rect">
            <a:avLst/>
          </a:prstGeom>
          <a:noFill/>
          <a:ln>
            <a:noFill/>
          </a:ln>
        </p:spPr>
        <p:txBody>
          <a:bodyPr spcFirstLastPara="1" wrap="square" lIns="91425" tIns="91425" rIns="91425" bIns="91425" anchor="t" anchorCtr="0">
            <a:noAutofit/>
          </a:bodyPr>
          <a:lstStyle/>
          <a:p>
            <a:pPr marL="457200" lvl="0" indent="-336550" algn="l" rtl="0">
              <a:lnSpc>
                <a:spcPct val="150000"/>
              </a:lnSpc>
              <a:spcBef>
                <a:spcPts val="0"/>
              </a:spcBef>
              <a:spcAft>
                <a:spcPts val="0"/>
              </a:spcAft>
              <a:buSzPts val="1700"/>
              <a:buChar char="●"/>
            </a:pPr>
            <a:r>
              <a:rPr lang="en" sz="1400" dirty="0">
                <a:solidFill>
                  <a:schemeClr val="dk1"/>
                </a:solidFill>
                <a:latin typeface="Raleway"/>
                <a:ea typeface="Raleway"/>
                <a:cs typeface="Raleway"/>
                <a:sym typeface="Raleway"/>
              </a:rPr>
              <a:t>Empirically calibrated on 436 COWLS lenses (COSMOS-Web)</a:t>
            </a:r>
            <a:endParaRPr sz="1400" dirty="0">
              <a:solidFill>
                <a:schemeClr val="dk1"/>
              </a:solidFill>
              <a:latin typeface="Raleway"/>
              <a:ea typeface="Raleway"/>
              <a:cs typeface="Raleway"/>
              <a:sym typeface="Raleway"/>
            </a:endParaRPr>
          </a:p>
          <a:p>
            <a:pPr marL="457200" lvl="0" indent="-336550" algn="l" rtl="0">
              <a:lnSpc>
                <a:spcPct val="150000"/>
              </a:lnSpc>
              <a:spcBef>
                <a:spcPts val="0"/>
              </a:spcBef>
              <a:spcAft>
                <a:spcPts val="0"/>
              </a:spcAft>
              <a:buSzPts val="1700"/>
              <a:buChar char="●"/>
            </a:pPr>
            <a:r>
              <a:rPr lang="en" sz="1400" dirty="0">
                <a:solidFill>
                  <a:schemeClr val="dk1"/>
                </a:solidFill>
                <a:latin typeface="Raleway"/>
                <a:ea typeface="Raleway"/>
                <a:cs typeface="Raleway"/>
                <a:sym typeface="Raleway"/>
              </a:rPr>
              <a:t>Ultra-realistic high-z morphologies + redshift-dependent mass–size relations</a:t>
            </a:r>
            <a:endParaRPr sz="1400" dirty="0">
              <a:solidFill>
                <a:schemeClr val="dk1"/>
              </a:solidFill>
              <a:latin typeface="Raleway"/>
              <a:ea typeface="Raleway"/>
              <a:cs typeface="Raleway"/>
              <a:sym typeface="Raleway"/>
            </a:endParaRPr>
          </a:p>
          <a:p>
            <a:pPr marL="457200" lvl="0" indent="-336550" algn="l" rtl="0">
              <a:lnSpc>
                <a:spcPct val="150000"/>
              </a:lnSpc>
              <a:spcBef>
                <a:spcPts val="0"/>
              </a:spcBef>
              <a:spcAft>
                <a:spcPts val="0"/>
              </a:spcAft>
              <a:buSzPts val="1700"/>
              <a:buChar char="●"/>
            </a:pPr>
            <a:r>
              <a:rPr lang="en" sz="1400" dirty="0">
                <a:solidFill>
                  <a:schemeClr val="dk1"/>
                </a:solidFill>
                <a:latin typeface="Raleway"/>
                <a:ea typeface="Raleway"/>
                <a:cs typeface="Raleway"/>
                <a:sym typeface="Raleway"/>
              </a:rPr>
              <a:t>True JWST realism: Real </a:t>
            </a:r>
            <a:r>
              <a:rPr lang="en" sz="1400" dirty="0" err="1">
                <a:solidFill>
                  <a:schemeClr val="dk1"/>
                </a:solidFill>
                <a:latin typeface="Raleway"/>
                <a:ea typeface="Raleway"/>
                <a:cs typeface="Raleway"/>
                <a:sym typeface="Raleway"/>
              </a:rPr>
              <a:t>NIRCam</a:t>
            </a:r>
            <a:r>
              <a:rPr lang="en" sz="1400" dirty="0">
                <a:solidFill>
                  <a:schemeClr val="dk1"/>
                </a:solidFill>
                <a:latin typeface="Raleway"/>
                <a:ea typeface="Raleway"/>
                <a:cs typeface="Raleway"/>
                <a:sym typeface="Raleway"/>
              </a:rPr>
              <a:t> PSFs + empirical noise</a:t>
            </a:r>
            <a:endParaRPr sz="2000" dirty="0"/>
          </a:p>
          <a:p>
            <a:pPr marL="457200" lvl="0" indent="-336550" algn="l" rtl="0">
              <a:lnSpc>
                <a:spcPct val="150000"/>
              </a:lnSpc>
              <a:spcBef>
                <a:spcPts val="0"/>
              </a:spcBef>
              <a:spcAft>
                <a:spcPts val="0"/>
              </a:spcAft>
              <a:buSzPts val="1700"/>
              <a:buChar char="●"/>
            </a:pPr>
            <a:r>
              <a:rPr lang="en" sz="1400" dirty="0">
                <a:solidFill>
                  <a:schemeClr val="dk1"/>
                </a:solidFill>
                <a:latin typeface="Raleway"/>
                <a:ea typeface="Raleway"/>
                <a:cs typeface="Raleway"/>
                <a:sym typeface="Raleway"/>
              </a:rPr>
              <a:t>Multi-band mocks: F115W, F150W, F277W, F444W</a:t>
            </a:r>
          </a:p>
          <a:p>
            <a:pPr marL="120650" indent="0">
              <a:lnSpc>
                <a:spcPct val="150000"/>
              </a:lnSpc>
              <a:buSzPts val="1700"/>
              <a:buNone/>
            </a:pPr>
            <a:r>
              <a:rPr lang="en-US" sz="1400" dirty="0" err="1">
                <a:solidFill>
                  <a:schemeClr val="dk1"/>
                </a:solidFill>
                <a:latin typeface="Raleway"/>
                <a:ea typeface="Raleway"/>
                <a:cs typeface="Raleway"/>
                <a:sym typeface="Raleway"/>
              </a:rPr>
              <a:t>Gozaliasl</a:t>
            </a:r>
            <a:r>
              <a:rPr lang="en-US" sz="1400" dirty="0">
                <a:solidFill>
                  <a:schemeClr val="dk1"/>
                </a:solidFill>
                <a:latin typeface="Raleway"/>
                <a:ea typeface="Raleway"/>
                <a:cs typeface="Raleway"/>
                <a:sym typeface="Raleway"/>
              </a:rPr>
              <a:t> in prep</a:t>
            </a:r>
            <a:endParaRPr lang="en-US" sz="1400" dirty="0"/>
          </a:p>
          <a:p>
            <a:pPr marL="120650" lvl="0" indent="0" algn="l" rtl="0">
              <a:lnSpc>
                <a:spcPct val="150000"/>
              </a:lnSpc>
              <a:spcBef>
                <a:spcPts val="0"/>
              </a:spcBef>
              <a:spcAft>
                <a:spcPts val="0"/>
              </a:spcAft>
              <a:buSzPts val="1700"/>
              <a:buNone/>
            </a:pPr>
            <a:endParaRPr sz="1400" dirty="0">
              <a:solidFill>
                <a:schemeClr val="dk1"/>
              </a:solidFill>
              <a:latin typeface="Raleway"/>
              <a:ea typeface="Raleway"/>
              <a:cs typeface="Raleway"/>
              <a:sym typeface="Raleway"/>
            </a:endParaRPr>
          </a:p>
          <a:p>
            <a:pPr marL="457200" lvl="0" indent="-336550" algn="l" rtl="0">
              <a:lnSpc>
                <a:spcPct val="114999"/>
              </a:lnSpc>
              <a:spcBef>
                <a:spcPts val="0"/>
              </a:spcBef>
              <a:spcAft>
                <a:spcPts val="0"/>
              </a:spcAft>
              <a:buSzPts val="1700"/>
              <a:buChar char="●"/>
            </a:pPr>
            <a:endParaRPr dirty="0"/>
          </a:p>
          <a:p>
            <a:pPr marL="457200" lvl="0" indent="-228600" algn="l" rtl="0">
              <a:lnSpc>
                <a:spcPct val="114999"/>
              </a:lnSpc>
              <a:spcBef>
                <a:spcPts val="0"/>
              </a:spcBef>
              <a:spcAft>
                <a:spcPts val="0"/>
              </a:spcAft>
              <a:buSzPts val="1800"/>
              <a:buNone/>
            </a:pPr>
            <a:endParaRPr sz="1100" dirty="0">
              <a:latin typeface="Raleway"/>
              <a:ea typeface="Raleway"/>
              <a:cs typeface="Raleway"/>
              <a:sym typeface="Raleway"/>
            </a:endParaRPr>
          </a:p>
        </p:txBody>
      </p:sp>
      <p:sp>
        <p:nvSpPr>
          <p:cNvPr id="598" name="Google Shape;598;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18</a:t>
            </a:fld>
            <a:endParaRPr/>
          </a:p>
        </p:txBody>
      </p:sp>
      <p:pic>
        <p:nvPicPr>
          <p:cNvPr id="599" name="Google Shape;599;p52"/>
          <p:cNvPicPr preferRelativeResize="0"/>
          <p:nvPr/>
        </p:nvPicPr>
        <p:blipFill rotWithShape="1">
          <a:blip r:embed="rId3">
            <a:alphaModFix/>
          </a:blip>
          <a:srcRect/>
          <a:stretch/>
        </p:blipFill>
        <p:spPr>
          <a:xfrm>
            <a:off x="3717624" y="52549"/>
            <a:ext cx="5029184" cy="5056817"/>
          </a:xfrm>
          <a:prstGeom prst="rect">
            <a:avLst/>
          </a:prstGeom>
          <a:noFill/>
          <a:ln>
            <a:noFill/>
          </a:ln>
        </p:spPr>
      </p:pic>
    </p:spTree>
    <p:extLst>
      <p:ext uri="{BB962C8B-B14F-4D97-AF65-F5344CB8AC3E}">
        <p14:creationId xmlns:p14="http://schemas.microsoft.com/office/powerpoint/2010/main" val="2734561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53"/>
          <p:cNvSpPr txBox="1">
            <a:spLocks noGrp="1"/>
          </p:cNvSpPr>
          <p:nvPr>
            <p:ph type="title"/>
          </p:nvPr>
        </p:nvSpPr>
        <p:spPr>
          <a:xfrm>
            <a:off x="311700" y="109745"/>
            <a:ext cx="404766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41414"/>
              <a:buNone/>
            </a:pPr>
            <a:r>
              <a:rPr lang="en" sz="2200">
                <a:latin typeface="Raleway"/>
                <a:ea typeface="Raleway"/>
                <a:cs typeface="Raleway"/>
                <a:sym typeface="Raleway"/>
              </a:rPr>
              <a:t>Applying the SOM to Strong Lensing Objects</a:t>
            </a:r>
            <a:endParaRPr sz="2200">
              <a:latin typeface="Raleway"/>
              <a:ea typeface="Raleway"/>
              <a:cs typeface="Raleway"/>
              <a:sym typeface="Raleway"/>
            </a:endParaRPr>
          </a:p>
        </p:txBody>
      </p:sp>
      <p:sp>
        <p:nvSpPr>
          <p:cNvPr id="605" name="Google Shape;605;p5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endParaRPr/>
          </a:p>
        </p:txBody>
      </p:sp>
      <p:sp>
        <p:nvSpPr>
          <p:cNvPr id="606" name="Google Shape;606;p5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19</a:t>
            </a:fld>
            <a:endParaRPr>
              <a:solidFill>
                <a:schemeClr val="dk1"/>
              </a:solidFill>
            </a:endParaRPr>
          </a:p>
        </p:txBody>
      </p:sp>
      <p:pic>
        <p:nvPicPr>
          <p:cNvPr id="607" name="Google Shape;607;p53"/>
          <p:cNvPicPr preferRelativeResize="0"/>
          <p:nvPr/>
        </p:nvPicPr>
        <p:blipFill rotWithShape="1">
          <a:blip r:embed="rId3">
            <a:alphaModFix/>
          </a:blip>
          <a:srcRect/>
          <a:stretch/>
        </p:blipFill>
        <p:spPr>
          <a:xfrm>
            <a:off x="4853631" y="0"/>
            <a:ext cx="3860619" cy="5117476"/>
          </a:xfrm>
          <a:prstGeom prst="rect">
            <a:avLst/>
          </a:prstGeom>
          <a:noFill/>
          <a:ln>
            <a:noFill/>
          </a:ln>
        </p:spPr>
      </p:pic>
      <p:pic>
        <p:nvPicPr>
          <p:cNvPr id="608" name="Google Shape;608;p53"/>
          <p:cNvPicPr preferRelativeResize="0"/>
          <p:nvPr/>
        </p:nvPicPr>
        <p:blipFill rotWithShape="1">
          <a:blip r:embed="rId4">
            <a:alphaModFix/>
          </a:blip>
          <a:srcRect/>
          <a:stretch/>
        </p:blipFill>
        <p:spPr>
          <a:xfrm>
            <a:off x="311700" y="1194000"/>
            <a:ext cx="3824560" cy="3374875"/>
          </a:xfrm>
          <a:prstGeom prst="rect">
            <a:avLst/>
          </a:prstGeom>
          <a:noFill/>
          <a:ln>
            <a:noFill/>
          </a:ln>
        </p:spPr>
      </p:pic>
    </p:spTree>
    <p:extLst>
      <p:ext uri="{BB962C8B-B14F-4D97-AF65-F5344CB8AC3E}">
        <p14:creationId xmlns:p14="http://schemas.microsoft.com/office/powerpoint/2010/main" val="1682351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ct val="111111"/>
              <a:buNone/>
            </a:pPr>
            <a:r>
              <a:rPr lang="en" sz="2000" b="1" dirty="0">
                <a:latin typeface="Raleway" pitchFamily="2" charset="77"/>
              </a:rPr>
              <a:t>Our Goal</a:t>
            </a:r>
            <a:endParaRPr sz="2000" b="1" dirty="0">
              <a:latin typeface="Raleway" pitchFamily="2" charset="77"/>
            </a:endParaRPr>
          </a:p>
        </p:txBody>
      </p:sp>
      <p:sp>
        <p:nvSpPr>
          <p:cNvPr id="68" name="Google Shape;68;p14"/>
          <p:cNvSpPr txBox="1">
            <a:spLocks noGrp="1"/>
          </p:cNvSpPr>
          <p:nvPr>
            <p:ph type="body" idx="1"/>
          </p:nvPr>
        </p:nvSpPr>
        <p:spPr>
          <a:xfrm>
            <a:off x="311700" y="1152475"/>
            <a:ext cx="8520600" cy="3807000"/>
          </a:xfrm>
          <a:prstGeom prst="rect">
            <a:avLst/>
          </a:prstGeom>
          <a:noFill/>
          <a:ln>
            <a:noFill/>
          </a:ln>
        </p:spPr>
        <p:txBody>
          <a:bodyPr spcFirstLastPara="1" wrap="square" lIns="91425" tIns="91425" rIns="91425" bIns="91425" anchor="t" anchorCtr="0">
            <a:noAutofit/>
          </a:bodyPr>
          <a:lstStyle/>
          <a:p>
            <a:pPr lvl="0" indent="0">
              <a:spcBef>
                <a:spcPts val="1000"/>
              </a:spcBef>
              <a:buNone/>
            </a:pPr>
            <a:r>
              <a:rPr lang="en-US" sz="1600" b="1" dirty="0">
                <a:solidFill>
                  <a:schemeClr val="tx1"/>
                </a:solidFill>
                <a:latin typeface="Raleway" pitchFamily="2" charset="77"/>
              </a:rPr>
              <a:t>Estimate physical parameter of galaxies like:</a:t>
            </a:r>
          </a:p>
          <a:p>
            <a:pPr indent="0">
              <a:spcBef>
                <a:spcPts val="1000"/>
              </a:spcBef>
              <a:buNone/>
            </a:pPr>
            <a:r>
              <a:rPr lang="en-US" sz="1600" u="sng" dirty="0">
                <a:solidFill>
                  <a:schemeClr val="tx1"/>
                </a:solidFill>
                <a:latin typeface="Raleway" pitchFamily="2" charset="77"/>
              </a:rPr>
              <a:t>Redshift: </a:t>
            </a:r>
            <a:r>
              <a:rPr lang="en-US" sz="1600" u="sng" dirty="0">
                <a:solidFill>
                  <a:schemeClr val="dk1"/>
                </a:solidFill>
                <a:latin typeface="Raleway"/>
                <a:ea typeface="Raleway"/>
                <a:cs typeface="Raleway"/>
                <a:sym typeface="Raleway"/>
              </a:rPr>
              <a:t> </a:t>
            </a:r>
            <a:r>
              <a:rPr lang="en-US" sz="1600" dirty="0">
                <a:solidFill>
                  <a:schemeClr val="dk1"/>
                </a:solidFill>
                <a:latin typeface="Raleway"/>
                <a:ea typeface="Raleway"/>
                <a:cs typeface="Raleway"/>
                <a:sym typeface="Raleway"/>
              </a:rPr>
              <a:t>Change in the observed wavelength relative to the rest frame of an object</a:t>
            </a:r>
            <a:endParaRPr lang="en-US" sz="1600" dirty="0">
              <a:solidFill>
                <a:schemeClr val="tx1"/>
              </a:solidFill>
              <a:latin typeface="Raleway" pitchFamily="2" charset="77"/>
            </a:endParaRPr>
          </a:p>
          <a:p>
            <a:pPr lvl="0" indent="0">
              <a:spcBef>
                <a:spcPts val="1000"/>
              </a:spcBef>
              <a:buNone/>
            </a:pPr>
            <a:r>
              <a:rPr lang="en-US" sz="1600" u="sng" dirty="0">
                <a:solidFill>
                  <a:schemeClr val="tx1"/>
                </a:solidFill>
                <a:latin typeface="Raleway" pitchFamily="2" charset="77"/>
              </a:rPr>
              <a:t>Stellar mass: </a:t>
            </a:r>
            <a:r>
              <a:rPr lang="en" sz="1600" dirty="0">
                <a:solidFill>
                  <a:schemeClr val="dk1"/>
                </a:solidFill>
                <a:latin typeface="Raleway"/>
                <a:ea typeface="Raleway"/>
                <a:cs typeface="Raleway"/>
                <a:sym typeface="Raleway"/>
              </a:rPr>
              <a:t>Total mass of stars in a galaxy</a:t>
            </a:r>
            <a:endParaRPr lang="en-US" sz="1600" dirty="0">
              <a:solidFill>
                <a:schemeClr val="tx1"/>
              </a:solidFill>
              <a:latin typeface="Raleway" pitchFamily="2" charset="77"/>
            </a:endParaRPr>
          </a:p>
          <a:p>
            <a:pPr lvl="0" indent="0">
              <a:spcBef>
                <a:spcPts val="1000"/>
              </a:spcBef>
              <a:buNone/>
            </a:pPr>
            <a:r>
              <a:rPr lang="en-US" sz="1600" u="sng" dirty="0">
                <a:solidFill>
                  <a:schemeClr val="tx1"/>
                </a:solidFill>
                <a:latin typeface="Raleway" pitchFamily="2" charset="77"/>
              </a:rPr>
              <a:t>Star Formation Rate (SFR): </a:t>
            </a:r>
            <a:r>
              <a:rPr lang="en" sz="1600" dirty="0">
                <a:solidFill>
                  <a:schemeClr val="dk1"/>
                </a:solidFill>
                <a:latin typeface="Raleway"/>
                <a:ea typeface="Raleway"/>
                <a:cs typeface="Raleway"/>
                <a:sym typeface="Raleway"/>
              </a:rPr>
              <a:t>Rate at which a galaxy forms new stars </a:t>
            </a:r>
            <a:endParaRPr lang="en-US" sz="1600" dirty="0">
              <a:solidFill>
                <a:schemeClr val="tx1"/>
              </a:solidFill>
              <a:latin typeface="Raleway" pitchFamily="2" charset="77"/>
            </a:endParaRPr>
          </a:p>
          <a:p>
            <a:pPr lvl="0" indent="0">
              <a:spcBef>
                <a:spcPts val="1000"/>
              </a:spcBef>
              <a:buNone/>
            </a:pPr>
            <a:r>
              <a:rPr lang="en-US" sz="1600" u="sng" dirty="0">
                <a:solidFill>
                  <a:schemeClr val="tx1"/>
                </a:solidFill>
                <a:latin typeface="Raleway" pitchFamily="2" charset="77"/>
              </a:rPr>
              <a:t>Specific Star Formation Rate: </a:t>
            </a:r>
            <a:r>
              <a:rPr lang="en" sz="1600" dirty="0">
                <a:solidFill>
                  <a:schemeClr val="dk1"/>
                </a:solidFill>
                <a:latin typeface="Raleway"/>
                <a:ea typeface="Raleway"/>
                <a:cs typeface="Raleway"/>
                <a:sym typeface="Raleway"/>
              </a:rPr>
              <a:t>Star formation rate per unit stellar mass</a:t>
            </a:r>
            <a:endParaRPr lang="en-US" sz="1600" dirty="0">
              <a:solidFill>
                <a:schemeClr val="tx1"/>
              </a:solidFill>
              <a:latin typeface="Raleway" pitchFamily="2" charset="77"/>
            </a:endParaRPr>
          </a:p>
          <a:p>
            <a:pPr lvl="0" indent="0">
              <a:spcBef>
                <a:spcPts val="1000"/>
              </a:spcBef>
              <a:buNone/>
            </a:pPr>
            <a:r>
              <a:rPr lang="en-US" sz="1600" u="sng" dirty="0">
                <a:solidFill>
                  <a:schemeClr val="tx1"/>
                </a:solidFill>
                <a:latin typeface="Raleway" pitchFamily="2" charset="77"/>
              </a:rPr>
              <a:t>Age and luminosity</a:t>
            </a: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6">
          <a:extLst>
            <a:ext uri="{FF2B5EF4-FFF2-40B4-BE49-F238E27FC236}">
              <a16:creationId xmlns:a16="http://schemas.microsoft.com/office/drawing/2014/main" id="{A7057B52-16CD-5734-01D4-12A8BCFD6DF9}"/>
            </a:ext>
          </a:extLst>
        </p:cNvPr>
        <p:cNvGrpSpPr/>
        <p:nvPr/>
      </p:nvGrpSpPr>
      <p:grpSpPr>
        <a:xfrm>
          <a:off x="0" y="0"/>
          <a:ext cx="0" cy="0"/>
          <a:chOff x="0" y="0"/>
          <a:chExt cx="0" cy="0"/>
        </a:xfrm>
      </p:grpSpPr>
      <p:sp>
        <p:nvSpPr>
          <p:cNvPr id="67" name="Google Shape;67;p14">
            <a:extLst>
              <a:ext uri="{FF2B5EF4-FFF2-40B4-BE49-F238E27FC236}">
                <a16:creationId xmlns:a16="http://schemas.microsoft.com/office/drawing/2014/main" id="{F8C5A668-2C6E-0A85-B148-3BE1DCB1AE65}"/>
              </a:ext>
            </a:extLst>
          </p:cNvPr>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ct val="111111"/>
              <a:buNone/>
            </a:pPr>
            <a:r>
              <a:rPr lang="en" sz="2000" b="1" dirty="0">
                <a:latin typeface="Raleway" pitchFamily="2" charset="77"/>
              </a:rPr>
              <a:t>Method: Spectral Energy Distribution (SED) Fitting </a:t>
            </a:r>
            <a:endParaRPr sz="2000" b="1" dirty="0">
              <a:latin typeface="Raleway" pitchFamily="2" charset="77"/>
            </a:endParaRPr>
          </a:p>
        </p:txBody>
      </p:sp>
      <p:sp>
        <p:nvSpPr>
          <p:cNvPr id="69" name="Google Shape;69;p14">
            <a:extLst>
              <a:ext uri="{FF2B5EF4-FFF2-40B4-BE49-F238E27FC236}">
                <a16:creationId xmlns:a16="http://schemas.microsoft.com/office/drawing/2014/main" id="{89C695F4-10D5-2958-2C18-59358D95D380}"/>
              </a:ext>
            </a:extLst>
          </p:cNvPr>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3</a:t>
            </a:fld>
            <a:endParaRPr/>
          </a:p>
        </p:txBody>
      </p:sp>
      <p:pic>
        <p:nvPicPr>
          <p:cNvPr id="2" name="Google Shape;116;p18">
            <a:extLst>
              <a:ext uri="{FF2B5EF4-FFF2-40B4-BE49-F238E27FC236}">
                <a16:creationId xmlns:a16="http://schemas.microsoft.com/office/drawing/2014/main" id="{94166CCF-C1FA-B4BA-18A4-4E45C5B723B6}"/>
              </a:ext>
            </a:extLst>
          </p:cNvPr>
          <p:cNvPicPr preferRelativeResize="0"/>
          <p:nvPr/>
        </p:nvPicPr>
        <p:blipFill rotWithShape="1">
          <a:blip r:embed="rId3">
            <a:alphaModFix/>
          </a:blip>
          <a:srcRect/>
          <a:stretch/>
        </p:blipFill>
        <p:spPr>
          <a:xfrm>
            <a:off x="311700" y="1055133"/>
            <a:ext cx="3476374" cy="3237051"/>
          </a:xfrm>
          <a:prstGeom prst="rect">
            <a:avLst/>
          </a:prstGeom>
          <a:noFill/>
          <a:ln>
            <a:noFill/>
          </a:ln>
        </p:spPr>
      </p:pic>
      <p:sp>
        <p:nvSpPr>
          <p:cNvPr id="3" name="Google Shape;117;p18">
            <a:extLst>
              <a:ext uri="{FF2B5EF4-FFF2-40B4-BE49-F238E27FC236}">
                <a16:creationId xmlns:a16="http://schemas.microsoft.com/office/drawing/2014/main" id="{1B1CBB41-570A-DA09-0D56-301CDDB14EA4}"/>
              </a:ext>
            </a:extLst>
          </p:cNvPr>
          <p:cNvSpPr txBox="1"/>
          <p:nvPr/>
        </p:nvSpPr>
        <p:spPr>
          <a:xfrm>
            <a:off x="1369978" y="4222039"/>
            <a:ext cx="1736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dirty="0">
                <a:solidFill>
                  <a:schemeClr val="dk1"/>
                </a:solidFill>
                <a:latin typeface="Arial"/>
                <a:ea typeface="Arial"/>
                <a:cs typeface="Arial"/>
                <a:sym typeface="Arial"/>
              </a:rPr>
              <a:t>Walcher et al. 2010</a:t>
            </a:r>
            <a:endParaRPr sz="1400" b="0" i="0" u="none" strike="noStrike" cap="none" dirty="0">
              <a:solidFill>
                <a:schemeClr val="dk1"/>
              </a:solidFill>
              <a:latin typeface="Arial"/>
              <a:ea typeface="Arial"/>
              <a:cs typeface="Arial"/>
              <a:sym typeface="Arial"/>
            </a:endParaRPr>
          </a:p>
        </p:txBody>
      </p:sp>
      <p:sp>
        <p:nvSpPr>
          <p:cNvPr id="4" name="Google Shape;169;p21">
            <a:extLst>
              <a:ext uri="{FF2B5EF4-FFF2-40B4-BE49-F238E27FC236}">
                <a16:creationId xmlns:a16="http://schemas.microsoft.com/office/drawing/2014/main" id="{9922666A-D9DD-CAE4-ACDD-940831311834}"/>
              </a:ext>
            </a:extLst>
          </p:cNvPr>
          <p:cNvSpPr/>
          <p:nvPr/>
        </p:nvSpPr>
        <p:spPr>
          <a:xfrm>
            <a:off x="7391101" y="1147681"/>
            <a:ext cx="1600500" cy="807300"/>
          </a:xfrm>
          <a:prstGeom prst="rect">
            <a:avLst/>
          </a:prstGeom>
          <a:solidFill>
            <a:srgbClr val="D9D2E9"/>
          </a:solidFill>
          <a:ln w="9525" cap="flat" cmpd="sng">
            <a:solidFill>
              <a:schemeClr val="dk2"/>
            </a:solidFill>
            <a:prstDash val="solid"/>
            <a:round/>
            <a:headEnd type="none" w="sm" len="sm"/>
            <a:tailEnd type="none" w="sm" len="sm"/>
          </a:ln>
        </p:spPr>
        <p:txBody>
          <a:bodyPr spcFirstLastPara="1" wrap="square" lIns="89375" tIns="89375" rIns="89375" bIns="89375" anchor="ctr" anchorCtr="0">
            <a:noAutofit/>
          </a:bodyPr>
          <a:lstStyle/>
          <a:p>
            <a:pPr marL="0" marR="0" lvl="0" indent="0" algn="ctr" rtl="0">
              <a:lnSpc>
                <a:spcPct val="100000"/>
              </a:lnSpc>
              <a:spcBef>
                <a:spcPts val="0"/>
              </a:spcBef>
              <a:spcAft>
                <a:spcPts val="0"/>
              </a:spcAft>
              <a:buClr>
                <a:srgbClr val="000000"/>
              </a:buClr>
              <a:buSzPts val="1358"/>
              <a:buFont typeface="Arial"/>
              <a:buNone/>
            </a:pPr>
            <a:r>
              <a:rPr lang="en" sz="1358" b="1" i="0" u="none" strike="noStrike" cap="none">
                <a:solidFill>
                  <a:srgbClr val="000000"/>
                </a:solidFill>
                <a:latin typeface="Arial"/>
                <a:ea typeface="Arial"/>
                <a:cs typeface="Arial"/>
                <a:sym typeface="Arial"/>
              </a:rPr>
              <a:t>Templates</a:t>
            </a:r>
            <a:endParaRPr sz="1358" b="1" i="0" u="none" strike="noStrike" cap="none">
              <a:solidFill>
                <a:srgbClr val="000000"/>
              </a:solidFill>
              <a:latin typeface="Arial"/>
              <a:ea typeface="Arial"/>
              <a:cs typeface="Arial"/>
              <a:sym typeface="Arial"/>
            </a:endParaRPr>
          </a:p>
        </p:txBody>
      </p:sp>
      <p:cxnSp>
        <p:nvCxnSpPr>
          <p:cNvPr id="5" name="Google Shape;170;p21">
            <a:extLst>
              <a:ext uri="{FF2B5EF4-FFF2-40B4-BE49-F238E27FC236}">
                <a16:creationId xmlns:a16="http://schemas.microsoft.com/office/drawing/2014/main" id="{F2F4AB08-A363-C043-9721-CE7DA7F3D82E}"/>
              </a:ext>
            </a:extLst>
          </p:cNvPr>
          <p:cNvCxnSpPr/>
          <p:nvPr/>
        </p:nvCxnSpPr>
        <p:spPr>
          <a:xfrm rot="10800000" flipH="1">
            <a:off x="6454064" y="1378240"/>
            <a:ext cx="697800" cy="7800"/>
          </a:xfrm>
          <a:prstGeom prst="straightConnector1">
            <a:avLst/>
          </a:prstGeom>
          <a:noFill/>
          <a:ln w="27900" cap="flat" cmpd="sng">
            <a:solidFill>
              <a:schemeClr val="dk2"/>
            </a:solidFill>
            <a:prstDash val="solid"/>
            <a:round/>
            <a:headEnd type="none" w="sm" len="sm"/>
            <a:tailEnd type="triangle" w="med" len="med"/>
          </a:ln>
        </p:spPr>
      </p:cxnSp>
      <p:cxnSp>
        <p:nvCxnSpPr>
          <p:cNvPr id="6" name="Google Shape;171;p21">
            <a:extLst>
              <a:ext uri="{FF2B5EF4-FFF2-40B4-BE49-F238E27FC236}">
                <a16:creationId xmlns:a16="http://schemas.microsoft.com/office/drawing/2014/main" id="{808DF3AF-EE09-B4E9-4E0A-D3978B5ED8A1}"/>
              </a:ext>
            </a:extLst>
          </p:cNvPr>
          <p:cNvCxnSpPr/>
          <p:nvPr/>
        </p:nvCxnSpPr>
        <p:spPr>
          <a:xfrm rot="10800000">
            <a:off x="6454064" y="1739032"/>
            <a:ext cx="697500" cy="0"/>
          </a:xfrm>
          <a:prstGeom prst="straightConnector1">
            <a:avLst/>
          </a:prstGeom>
          <a:noFill/>
          <a:ln w="27900" cap="flat" cmpd="sng">
            <a:solidFill>
              <a:schemeClr val="dk2"/>
            </a:solidFill>
            <a:prstDash val="solid"/>
            <a:round/>
            <a:headEnd type="none" w="sm" len="sm"/>
            <a:tailEnd type="triangle" w="med" len="med"/>
          </a:ln>
        </p:spPr>
      </p:cxnSp>
      <p:sp>
        <p:nvSpPr>
          <p:cNvPr id="7" name="Google Shape;168;p21">
            <a:extLst>
              <a:ext uri="{FF2B5EF4-FFF2-40B4-BE49-F238E27FC236}">
                <a16:creationId xmlns:a16="http://schemas.microsoft.com/office/drawing/2014/main" id="{865F3FF7-7A75-1941-2EE1-2C25A3BC2115}"/>
              </a:ext>
            </a:extLst>
          </p:cNvPr>
          <p:cNvSpPr/>
          <p:nvPr/>
        </p:nvSpPr>
        <p:spPr>
          <a:xfrm>
            <a:off x="4581860" y="1147681"/>
            <a:ext cx="1766700" cy="807300"/>
          </a:xfrm>
          <a:prstGeom prst="rect">
            <a:avLst/>
          </a:prstGeom>
          <a:solidFill>
            <a:srgbClr val="A4C2F4"/>
          </a:solidFill>
          <a:ln w="9525" cap="flat" cmpd="sng">
            <a:solidFill>
              <a:schemeClr val="dk2"/>
            </a:solidFill>
            <a:prstDash val="solid"/>
            <a:round/>
            <a:headEnd type="none" w="sm" len="sm"/>
            <a:tailEnd type="none" w="sm" len="sm"/>
          </a:ln>
        </p:spPr>
        <p:txBody>
          <a:bodyPr spcFirstLastPara="1" wrap="square" lIns="89375" tIns="89375" rIns="89375" bIns="89375" anchor="ctr" anchorCtr="0">
            <a:noAutofit/>
          </a:bodyPr>
          <a:lstStyle/>
          <a:p>
            <a:pPr marL="0" marR="0" lvl="0" indent="0" algn="ctr" rtl="0">
              <a:lnSpc>
                <a:spcPct val="100000"/>
              </a:lnSpc>
              <a:spcBef>
                <a:spcPts val="0"/>
              </a:spcBef>
              <a:spcAft>
                <a:spcPts val="0"/>
              </a:spcAft>
              <a:buClr>
                <a:srgbClr val="000000"/>
              </a:buClr>
              <a:buSzPts val="1382"/>
              <a:buFont typeface="Arial"/>
              <a:buNone/>
            </a:pPr>
            <a:r>
              <a:rPr lang="en" sz="1382" b="1" i="0" u="none" strike="noStrike" cap="none" dirty="0">
                <a:solidFill>
                  <a:srgbClr val="000000"/>
                </a:solidFill>
                <a:latin typeface="Arial"/>
                <a:ea typeface="Arial"/>
                <a:cs typeface="Arial"/>
                <a:sym typeface="Arial"/>
              </a:rPr>
              <a:t>Observational Data</a:t>
            </a:r>
            <a:endParaRPr sz="1382" b="1" i="0" u="none" strike="noStrike" cap="none" dirty="0">
              <a:solidFill>
                <a:srgbClr val="000000"/>
              </a:solidFill>
              <a:latin typeface="Arial"/>
              <a:ea typeface="Arial"/>
              <a:cs typeface="Arial"/>
              <a:sym typeface="Arial"/>
            </a:endParaRPr>
          </a:p>
        </p:txBody>
      </p:sp>
      <p:pic>
        <p:nvPicPr>
          <p:cNvPr id="8" name="Google Shape;175;p21">
            <a:extLst>
              <a:ext uri="{FF2B5EF4-FFF2-40B4-BE49-F238E27FC236}">
                <a16:creationId xmlns:a16="http://schemas.microsoft.com/office/drawing/2014/main" id="{FED1B4DB-70D8-93CE-2CD3-CBA19DDFFD87}"/>
              </a:ext>
            </a:extLst>
          </p:cNvPr>
          <p:cNvPicPr preferRelativeResize="0"/>
          <p:nvPr/>
        </p:nvPicPr>
        <p:blipFill rotWithShape="1">
          <a:blip r:embed="rId4">
            <a:alphaModFix/>
          </a:blip>
          <a:srcRect/>
          <a:stretch/>
        </p:blipFill>
        <p:spPr>
          <a:xfrm>
            <a:off x="0" y="1147680"/>
            <a:ext cx="4476357" cy="3144504"/>
          </a:xfrm>
          <a:prstGeom prst="rect">
            <a:avLst/>
          </a:prstGeom>
          <a:noFill/>
          <a:ln>
            <a:noFill/>
          </a:ln>
        </p:spPr>
      </p:pic>
      <p:pic>
        <p:nvPicPr>
          <p:cNvPr id="9" name="Google Shape;177;p21">
            <a:extLst>
              <a:ext uri="{FF2B5EF4-FFF2-40B4-BE49-F238E27FC236}">
                <a16:creationId xmlns:a16="http://schemas.microsoft.com/office/drawing/2014/main" id="{19D30A55-F8C8-2273-7887-1F5A5BE2B1EE}"/>
              </a:ext>
            </a:extLst>
          </p:cNvPr>
          <p:cNvPicPr preferRelativeResize="0"/>
          <p:nvPr/>
        </p:nvPicPr>
        <p:blipFill rotWithShape="1">
          <a:blip r:embed="rId5">
            <a:alphaModFix/>
          </a:blip>
          <a:srcRect/>
          <a:stretch/>
        </p:blipFill>
        <p:spPr>
          <a:xfrm>
            <a:off x="1727359" y="3911249"/>
            <a:ext cx="1023247" cy="388913"/>
          </a:xfrm>
          <a:prstGeom prst="rect">
            <a:avLst/>
          </a:prstGeom>
          <a:noFill/>
          <a:ln>
            <a:noFill/>
          </a:ln>
        </p:spPr>
      </p:pic>
      <p:pic>
        <p:nvPicPr>
          <p:cNvPr id="10" name="Google Shape;179;p21">
            <a:extLst>
              <a:ext uri="{FF2B5EF4-FFF2-40B4-BE49-F238E27FC236}">
                <a16:creationId xmlns:a16="http://schemas.microsoft.com/office/drawing/2014/main" id="{6CD823EA-1C9E-D3F3-9B27-6E45CAC2B1FF}"/>
              </a:ext>
            </a:extLst>
          </p:cNvPr>
          <p:cNvPicPr preferRelativeResize="0"/>
          <p:nvPr/>
        </p:nvPicPr>
        <p:blipFill rotWithShape="1">
          <a:blip r:embed="rId6">
            <a:alphaModFix/>
          </a:blip>
          <a:srcRect/>
          <a:stretch/>
        </p:blipFill>
        <p:spPr>
          <a:xfrm>
            <a:off x="-3925" y="1739032"/>
            <a:ext cx="315625" cy="1542525"/>
          </a:xfrm>
          <a:prstGeom prst="rect">
            <a:avLst/>
          </a:prstGeom>
          <a:noFill/>
          <a:ln>
            <a:noFill/>
          </a:ln>
        </p:spPr>
      </p:pic>
      <p:sp>
        <p:nvSpPr>
          <p:cNvPr id="13" name="Google Shape;173;p21">
            <a:extLst>
              <a:ext uri="{FF2B5EF4-FFF2-40B4-BE49-F238E27FC236}">
                <a16:creationId xmlns:a16="http://schemas.microsoft.com/office/drawing/2014/main" id="{8001F5D2-EA60-63A6-B653-4A847B3D361A}"/>
              </a:ext>
            </a:extLst>
          </p:cNvPr>
          <p:cNvSpPr txBox="1"/>
          <p:nvPr/>
        </p:nvSpPr>
        <p:spPr>
          <a:xfrm>
            <a:off x="5636114" y="2587170"/>
            <a:ext cx="2333700" cy="1202700"/>
          </a:xfrm>
          <a:prstGeom prst="rect">
            <a:avLst/>
          </a:prstGeom>
          <a:solidFill>
            <a:srgbClr val="E6B8AF"/>
          </a:solidFill>
          <a:ln w="9525" cap="flat" cmpd="sng">
            <a:solidFill>
              <a:schemeClr val="dk1"/>
            </a:solidFill>
            <a:prstDash val="solid"/>
            <a:round/>
            <a:headEnd type="none" w="sm" len="sm"/>
            <a:tailEnd type="none" w="sm" len="sm"/>
          </a:ln>
        </p:spPr>
        <p:txBody>
          <a:bodyPr spcFirstLastPara="1" wrap="square" lIns="78175" tIns="78175" rIns="78175" bIns="78175" anchor="t" anchorCtr="0">
            <a:spAutoFit/>
          </a:bodyPr>
          <a:lstStyle/>
          <a:p>
            <a:pPr marL="0" marR="0" lvl="0" indent="0" algn="l" rtl="0">
              <a:lnSpc>
                <a:spcPct val="100000"/>
              </a:lnSpc>
              <a:spcBef>
                <a:spcPts val="0"/>
              </a:spcBef>
              <a:spcAft>
                <a:spcPts val="0"/>
              </a:spcAft>
              <a:buClr>
                <a:srgbClr val="000000"/>
              </a:buClr>
              <a:buSzPts val="1358"/>
              <a:buFont typeface="Arial"/>
              <a:buNone/>
            </a:pPr>
            <a:r>
              <a:rPr lang="en" sz="1358" b="1" i="0" u="none" strike="noStrike" cap="none">
                <a:solidFill>
                  <a:schemeClr val="dk1"/>
                </a:solidFill>
                <a:latin typeface="Arial"/>
                <a:ea typeface="Arial"/>
                <a:cs typeface="Arial"/>
                <a:sym typeface="Arial"/>
              </a:rPr>
              <a:t>Redshift</a:t>
            </a:r>
            <a:endParaRPr sz="1358"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58"/>
              <a:buFont typeface="Arial"/>
              <a:buNone/>
            </a:pPr>
            <a:r>
              <a:rPr lang="en" sz="1358" b="1" i="0" u="none" strike="noStrike" cap="none">
                <a:solidFill>
                  <a:schemeClr val="dk1"/>
                </a:solidFill>
                <a:latin typeface="Arial"/>
                <a:ea typeface="Arial"/>
                <a:cs typeface="Arial"/>
                <a:sym typeface="Arial"/>
              </a:rPr>
              <a:t>Stellar Mass</a:t>
            </a:r>
            <a:endParaRPr sz="1358"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58"/>
              <a:buFont typeface="Arial"/>
              <a:buNone/>
            </a:pPr>
            <a:r>
              <a:rPr lang="en" sz="1358" b="1" i="0" u="none" strike="noStrike" cap="none">
                <a:solidFill>
                  <a:schemeClr val="dk1"/>
                </a:solidFill>
                <a:latin typeface="Arial"/>
                <a:ea typeface="Arial"/>
                <a:cs typeface="Arial"/>
                <a:sym typeface="Arial"/>
              </a:rPr>
              <a:t>Star Formation Rate (SFR)</a:t>
            </a:r>
            <a:endParaRPr sz="1358"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58"/>
              <a:buFont typeface="Arial"/>
              <a:buNone/>
            </a:pPr>
            <a:r>
              <a:rPr lang="en" sz="1358" b="1" i="0" u="none" strike="noStrike" cap="none">
                <a:solidFill>
                  <a:schemeClr val="dk1"/>
                </a:solidFill>
                <a:latin typeface="Arial"/>
                <a:ea typeface="Arial"/>
                <a:cs typeface="Arial"/>
                <a:sym typeface="Arial"/>
              </a:rPr>
              <a:t>sSFR</a:t>
            </a:r>
            <a:endParaRPr sz="1358"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358"/>
              <a:buFont typeface="Arial"/>
              <a:buNone/>
            </a:pPr>
            <a:r>
              <a:rPr lang="en" sz="1358" b="1" i="0" u="none" strike="noStrike" cap="none">
                <a:solidFill>
                  <a:schemeClr val="dk1"/>
                </a:solidFill>
                <a:latin typeface="Arial"/>
                <a:ea typeface="Arial"/>
                <a:cs typeface="Arial"/>
                <a:sym typeface="Arial"/>
              </a:rPr>
              <a:t>Age, etc</a:t>
            </a:r>
            <a:endParaRPr sz="1454" b="1" i="0" u="none" strike="noStrike" cap="none">
              <a:solidFill>
                <a:schemeClr val="dk1"/>
              </a:solidFill>
              <a:latin typeface="Arial"/>
              <a:ea typeface="Arial"/>
              <a:cs typeface="Arial"/>
              <a:sym typeface="Arial"/>
            </a:endParaRPr>
          </a:p>
        </p:txBody>
      </p:sp>
      <p:cxnSp>
        <p:nvCxnSpPr>
          <p:cNvPr id="14" name="Google Shape;172;p21">
            <a:extLst>
              <a:ext uri="{FF2B5EF4-FFF2-40B4-BE49-F238E27FC236}">
                <a16:creationId xmlns:a16="http://schemas.microsoft.com/office/drawing/2014/main" id="{D9153C7D-0262-831F-925F-A2AAA8964E20}"/>
              </a:ext>
            </a:extLst>
          </p:cNvPr>
          <p:cNvCxnSpPr/>
          <p:nvPr/>
        </p:nvCxnSpPr>
        <p:spPr>
          <a:xfrm>
            <a:off x="6795914" y="1880351"/>
            <a:ext cx="6900" cy="565500"/>
          </a:xfrm>
          <a:prstGeom prst="straightConnector1">
            <a:avLst/>
          </a:prstGeom>
          <a:noFill/>
          <a:ln w="25050" cap="flat" cmpd="sng">
            <a:solidFill>
              <a:srgbClr val="980000"/>
            </a:solidFill>
            <a:prstDash val="solid"/>
            <a:round/>
            <a:headEnd type="none" w="sm" len="sm"/>
            <a:tailEnd type="triangle" w="med" len="med"/>
          </a:ln>
        </p:spPr>
      </p:cxnSp>
      <p:pic>
        <p:nvPicPr>
          <p:cNvPr id="15" name="Google Shape;178;p21" title="Screenshot 2026-04-10 at 15.48.41.png">
            <a:extLst>
              <a:ext uri="{FF2B5EF4-FFF2-40B4-BE49-F238E27FC236}">
                <a16:creationId xmlns:a16="http://schemas.microsoft.com/office/drawing/2014/main" id="{52E75669-75C8-5409-E35C-4AC34478AB4E}"/>
              </a:ext>
            </a:extLst>
          </p:cNvPr>
          <p:cNvPicPr preferRelativeResize="0"/>
          <p:nvPr/>
        </p:nvPicPr>
        <p:blipFill rotWithShape="1">
          <a:blip r:embed="rId7">
            <a:alphaModFix/>
          </a:blip>
          <a:srcRect r="22613"/>
          <a:stretch/>
        </p:blipFill>
        <p:spPr>
          <a:xfrm>
            <a:off x="698465" y="3312271"/>
            <a:ext cx="3333603" cy="388913"/>
          </a:xfrm>
          <a:prstGeom prst="rect">
            <a:avLst/>
          </a:prstGeom>
          <a:noFill/>
          <a:ln>
            <a:noFill/>
          </a:ln>
        </p:spPr>
      </p:pic>
    </p:spTree>
    <p:extLst>
      <p:ext uri="{BB962C8B-B14F-4D97-AF65-F5344CB8AC3E}">
        <p14:creationId xmlns:p14="http://schemas.microsoft.com/office/powerpoint/2010/main" val="411478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5"/>
        <p:cNvGrpSpPr/>
        <p:nvPr/>
      </p:nvGrpSpPr>
      <p:grpSpPr>
        <a:xfrm>
          <a:off x="0" y="0"/>
          <a:ext cx="0" cy="0"/>
          <a:chOff x="0" y="0"/>
          <a:chExt cx="0" cy="0"/>
        </a:xfrm>
      </p:grpSpPr>
      <p:sp>
        <p:nvSpPr>
          <p:cNvPr id="186" name="Google Shape;186;p22"/>
          <p:cNvSpPr txBox="1">
            <a:spLocks noGrp="1"/>
          </p:cNvSpPr>
          <p:nvPr>
            <p:ph type="title"/>
          </p:nvPr>
        </p:nvSpPr>
        <p:spPr>
          <a:xfrm>
            <a:off x="311700" y="445025"/>
            <a:ext cx="8520600" cy="76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000" b="1" dirty="0">
                <a:latin typeface="Raleway" pitchFamily="2" charset="77"/>
                <a:ea typeface="Raleway"/>
                <a:cs typeface="Raleway"/>
                <a:sym typeface="Raleway"/>
              </a:rPr>
              <a:t>Challenges</a:t>
            </a:r>
            <a:endParaRPr sz="2000" b="1" dirty="0">
              <a:latin typeface="Raleway" pitchFamily="2" charset="77"/>
              <a:ea typeface="Raleway"/>
              <a:cs typeface="Raleway"/>
              <a:sym typeface="Raleway"/>
            </a:endParaRPr>
          </a:p>
          <a:p>
            <a:pPr marL="0" lvl="0" indent="0" algn="l" rtl="0">
              <a:lnSpc>
                <a:spcPct val="100000"/>
              </a:lnSpc>
              <a:spcBef>
                <a:spcPts val="0"/>
              </a:spcBef>
              <a:spcAft>
                <a:spcPts val="0"/>
              </a:spcAft>
              <a:buSzPts val="2800"/>
              <a:buNone/>
            </a:pPr>
            <a:r>
              <a:rPr lang="en" sz="2360" b="1" dirty="0">
                <a:latin typeface="Raleway"/>
                <a:ea typeface="Raleway"/>
                <a:cs typeface="Raleway"/>
                <a:sym typeface="Raleway"/>
              </a:rPr>
              <a:t> </a:t>
            </a:r>
            <a:br>
              <a:rPr lang="en" sz="1820" b="1" dirty="0">
                <a:latin typeface="Raleway"/>
                <a:ea typeface="Raleway"/>
                <a:cs typeface="Raleway"/>
                <a:sym typeface="Raleway"/>
              </a:rPr>
            </a:br>
            <a:br>
              <a:rPr lang="en" sz="1820" b="1" dirty="0">
                <a:latin typeface="Raleway"/>
                <a:ea typeface="Raleway"/>
                <a:cs typeface="Raleway"/>
                <a:sym typeface="Raleway"/>
              </a:rPr>
            </a:b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r>
              <a:rPr lang="en" sz="1820" b="1" dirty="0">
                <a:latin typeface="Raleway"/>
                <a:ea typeface="Raleway"/>
                <a:cs typeface="Raleway"/>
                <a:sym typeface="Raleway"/>
              </a:rPr>
              <a:t>         </a:t>
            </a:r>
            <a:endParaRPr sz="1820" b="1" dirty="0">
              <a:latin typeface="Raleway"/>
              <a:ea typeface="Raleway"/>
              <a:cs typeface="Raleway"/>
              <a:sym typeface="Raleway"/>
            </a:endParaRPr>
          </a:p>
          <a:p>
            <a:pPr marL="0" lvl="0" indent="0" algn="l" rtl="0">
              <a:lnSpc>
                <a:spcPct val="100000"/>
              </a:lnSpc>
              <a:spcBef>
                <a:spcPts val="0"/>
              </a:spcBef>
              <a:spcAft>
                <a:spcPts val="0"/>
              </a:spcAft>
              <a:buSzPts val="2800"/>
              <a:buNone/>
            </a:pPr>
            <a:br>
              <a:rPr lang="en" sz="1820" b="1" dirty="0">
                <a:latin typeface="Raleway"/>
                <a:ea typeface="Raleway"/>
                <a:cs typeface="Raleway"/>
                <a:sym typeface="Raleway"/>
              </a:rPr>
            </a:br>
            <a:endParaRPr sz="1730" dirty="0"/>
          </a:p>
        </p:txBody>
      </p:sp>
      <p:sp>
        <p:nvSpPr>
          <p:cNvPr id="187" name="Google Shape;187;p22"/>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4</a:t>
            </a:fld>
            <a:endParaRPr/>
          </a:p>
        </p:txBody>
      </p:sp>
      <p:graphicFrame>
        <p:nvGraphicFramePr>
          <p:cNvPr id="188" name="Google Shape;188;p22"/>
          <p:cNvGraphicFramePr/>
          <p:nvPr>
            <p:extLst>
              <p:ext uri="{D42A27DB-BD31-4B8C-83A1-F6EECF244321}">
                <p14:modId xmlns:p14="http://schemas.microsoft.com/office/powerpoint/2010/main" val="232644846"/>
              </p:ext>
            </p:extLst>
          </p:nvPr>
        </p:nvGraphicFramePr>
        <p:xfrm>
          <a:off x="363213" y="1121038"/>
          <a:ext cx="7354125" cy="3393150"/>
        </p:xfrm>
        <a:graphic>
          <a:graphicData uri="http://schemas.openxmlformats.org/drawingml/2006/table">
            <a:tbl>
              <a:tblPr>
                <a:noFill/>
                <a:tableStyleId>{269D9128-135E-4D16-B0A6-5046D3FFC16D}</a:tableStyleId>
              </a:tblPr>
              <a:tblGrid>
                <a:gridCol w="2451375">
                  <a:extLst>
                    <a:ext uri="{9D8B030D-6E8A-4147-A177-3AD203B41FA5}">
                      <a16:colId xmlns:a16="http://schemas.microsoft.com/office/drawing/2014/main" val="20000"/>
                    </a:ext>
                  </a:extLst>
                </a:gridCol>
                <a:gridCol w="2451375">
                  <a:extLst>
                    <a:ext uri="{9D8B030D-6E8A-4147-A177-3AD203B41FA5}">
                      <a16:colId xmlns:a16="http://schemas.microsoft.com/office/drawing/2014/main" val="20001"/>
                    </a:ext>
                  </a:extLst>
                </a:gridCol>
                <a:gridCol w="2451375">
                  <a:extLst>
                    <a:ext uri="{9D8B030D-6E8A-4147-A177-3AD203B41FA5}">
                      <a16:colId xmlns:a16="http://schemas.microsoft.com/office/drawing/2014/main" val="20002"/>
                    </a:ext>
                  </a:extLst>
                </a:gridCol>
              </a:tblGrid>
              <a:tr h="597750">
                <a:tc>
                  <a:txBody>
                    <a:bodyPr/>
                    <a:lstStyle/>
                    <a:p>
                      <a:pPr marL="0" lvl="0" indent="0" algn="l" rtl="0">
                        <a:spcBef>
                          <a:spcPts val="0"/>
                        </a:spcBef>
                        <a:spcAft>
                          <a:spcPts val="0"/>
                        </a:spcAft>
                        <a:buClr>
                          <a:schemeClr val="dk1"/>
                        </a:buClr>
                        <a:buSzPts val="3111"/>
                        <a:buFont typeface="Arial"/>
                        <a:buNone/>
                      </a:pPr>
                      <a:endParaRPr sz="1100"/>
                    </a:p>
                  </a:txBody>
                  <a:tcPr marL="91425" marR="91425" marT="91425" marB="91425">
                    <a:lnL w="9525" cap="flat" cmpd="sng">
                      <a:solidFill>
                        <a:schemeClr val="lt1"/>
                      </a:solidFill>
                      <a:prstDash val="solid"/>
                      <a:round/>
                      <a:headEnd type="none" w="sm" len="sm"/>
                      <a:tailEnd type="none" w="sm" len="sm"/>
                    </a:lnL>
                    <a:lnT w="9525" cap="flat" cmpd="sng">
                      <a:solidFill>
                        <a:schemeClr val="lt1"/>
                      </a:solidFill>
                      <a:prstDash val="solid"/>
                      <a:round/>
                      <a:headEnd type="none" w="sm" len="sm"/>
                      <a:tailEnd type="none" w="sm" len="sm"/>
                    </a:lnT>
                  </a:tcPr>
                </a:tc>
                <a:tc>
                  <a:txBody>
                    <a:bodyPr/>
                    <a:lstStyle/>
                    <a:p>
                      <a:pPr marL="0" lvl="0" indent="0" algn="ctr" rtl="0">
                        <a:spcBef>
                          <a:spcPts val="0"/>
                        </a:spcBef>
                        <a:spcAft>
                          <a:spcPts val="0"/>
                        </a:spcAft>
                        <a:buNone/>
                      </a:pPr>
                      <a:r>
                        <a:rPr lang="en" sz="1600" b="1">
                          <a:latin typeface="Raleway"/>
                          <a:ea typeface="Raleway"/>
                          <a:cs typeface="Raleway"/>
                          <a:sym typeface="Raleway"/>
                        </a:rPr>
                        <a:t>SED Fitting</a:t>
                      </a:r>
                      <a:endParaRPr sz="1600" b="1">
                        <a:latin typeface="Raleway"/>
                        <a:ea typeface="Raleway"/>
                        <a:cs typeface="Raleway"/>
                        <a:sym typeface="Raleway"/>
                      </a:endParaRPr>
                    </a:p>
                    <a:p>
                      <a:pPr marL="0" lvl="0" indent="0" algn="ctr" rtl="0">
                        <a:spcBef>
                          <a:spcPts val="0"/>
                        </a:spcBef>
                        <a:spcAft>
                          <a:spcPts val="0"/>
                        </a:spcAft>
                        <a:buClr>
                          <a:schemeClr val="dk1"/>
                        </a:buClr>
                        <a:buSzPts val="1100"/>
                        <a:buFont typeface="Arial"/>
                        <a:buNone/>
                      </a:pPr>
                      <a:r>
                        <a:rPr lang="en" sz="1600" b="1">
                          <a:solidFill>
                            <a:schemeClr val="dk1"/>
                          </a:solidFill>
                          <a:latin typeface="Raleway"/>
                          <a:ea typeface="Raleway"/>
                          <a:cs typeface="Raleway"/>
                          <a:sym typeface="Raleway"/>
                        </a:rPr>
                        <a:t>Method</a:t>
                      </a:r>
                      <a:endParaRPr sz="1600" b="1">
                        <a:latin typeface="Raleway"/>
                        <a:ea typeface="Raleway"/>
                        <a:cs typeface="Raleway"/>
                        <a:sym typeface="Raleway"/>
                      </a:endParaRPr>
                    </a:p>
                  </a:txBody>
                  <a:tcPr marL="91425" marR="91425" marT="91425" marB="91425"/>
                </a:tc>
                <a:tc>
                  <a:txBody>
                    <a:bodyPr/>
                    <a:lstStyle/>
                    <a:p>
                      <a:pPr marL="0" lvl="0" indent="0" algn="ctr" rtl="0">
                        <a:spcBef>
                          <a:spcPts val="0"/>
                        </a:spcBef>
                        <a:spcAft>
                          <a:spcPts val="0"/>
                        </a:spcAft>
                        <a:buNone/>
                      </a:pPr>
                      <a:r>
                        <a:rPr lang="en" sz="1600" b="1">
                          <a:latin typeface="Raleway"/>
                          <a:ea typeface="Raleway"/>
                          <a:cs typeface="Raleway"/>
                          <a:sym typeface="Raleway"/>
                        </a:rPr>
                        <a:t>Machine learning Method</a:t>
                      </a:r>
                      <a:endParaRPr sz="1600" b="1">
                        <a:latin typeface="Raleway"/>
                        <a:ea typeface="Raleway"/>
                        <a:cs typeface="Raleway"/>
                        <a:sym typeface="Raleway"/>
                      </a:endParaRPr>
                    </a:p>
                  </a:txBody>
                  <a:tcPr marL="91425" marR="91425" marT="91425" marB="91425"/>
                </a:tc>
                <a:extLst>
                  <a:ext uri="{0D108BD9-81ED-4DB2-BD59-A6C34878D82A}">
                    <a16:rowId xmlns:a16="http://schemas.microsoft.com/office/drawing/2014/main" val="10000"/>
                  </a:ext>
                </a:extLst>
              </a:tr>
              <a:tr h="796500">
                <a:tc>
                  <a:txBody>
                    <a:bodyPr/>
                    <a:lstStyle/>
                    <a:p>
                      <a:pPr marL="0" lvl="0" indent="0" algn="l" rtl="0">
                        <a:spcBef>
                          <a:spcPts val="0"/>
                        </a:spcBef>
                        <a:spcAft>
                          <a:spcPts val="0"/>
                        </a:spcAft>
                        <a:buNone/>
                      </a:pPr>
                      <a:r>
                        <a:rPr lang="en" sz="1600" b="1" dirty="0">
                          <a:solidFill>
                            <a:schemeClr val="dk1"/>
                          </a:solidFill>
                          <a:latin typeface="Raleway"/>
                          <a:ea typeface="Raleway"/>
                          <a:cs typeface="Raleway"/>
                          <a:sym typeface="Raleway"/>
                        </a:rPr>
                        <a:t>Era of the Large data galaxies</a:t>
                      </a:r>
                      <a:endParaRPr sz="16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4400">
                          <a:solidFill>
                            <a:schemeClr val="dk1"/>
                          </a:solidFill>
                        </a:rPr>
                        <a:t>    </a:t>
                      </a:r>
                      <a:endParaRPr sz="1100"/>
                    </a:p>
                  </a:txBody>
                  <a:tcPr marL="91425" marR="91425" marT="91425" marB="91425"/>
                </a:tc>
                <a:tc>
                  <a:txBody>
                    <a:bodyPr/>
                    <a:lstStyle/>
                    <a:p>
                      <a:pPr marL="0" lvl="0" indent="0" algn="l" rtl="0">
                        <a:spcBef>
                          <a:spcPts val="0"/>
                        </a:spcBef>
                        <a:spcAft>
                          <a:spcPts val="0"/>
                        </a:spcAft>
                        <a:buNone/>
                      </a:pPr>
                      <a:endParaRPr sz="1100"/>
                    </a:p>
                  </a:txBody>
                  <a:tcPr marL="91425" marR="91425" marT="91425" marB="91425"/>
                </a:tc>
                <a:extLst>
                  <a:ext uri="{0D108BD9-81ED-4DB2-BD59-A6C34878D82A}">
                    <a16:rowId xmlns:a16="http://schemas.microsoft.com/office/drawing/2014/main" val="10001"/>
                  </a:ext>
                </a:extLst>
              </a:tr>
              <a:tr h="796500">
                <a:tc>
                  <a:txBody>
                    <a:bodyPr/>
                    <a:lstStyle/>
                    <a:p>
                      <a:pPr marL="0" lvl="0" indent="0" algn="l" rtl="0">
                        <a:spcBef>
                          <a:spcPts val="0"/>
                        </a:spcBef>
                        <a:spcAft>
                          <a:spcPts val="0"/>
                        </a:spcAft>
                        <a:buNone/>
                      </a:pPr>
                      <a:r>
                        <a:rPr lang="en" sz="1600" b="1">
                          <a:solidFill>
                            <a:schemeClr val="dk1"/>
                          </a:solidFill>
                          <a:latin typeface="Raleway"/>
                          <a:ea typeface="Raleway"/>
                          <a:cs typeface="Raleway"/>
                          <a:sym typeface="Raleway"/>
                        </a:rPr>
                        <a:t>Computationally Expensive</a:t>
                      </a:r>
                      <a:endParaRPr sz="1600" b="1">
                        <a:latin typeface="Raleway"/>
                        <a:ea typeface="Raleway"/>
                        <a:cs typeface="Raleway"/>
                        <a:sym typeface="Raleway"/>
                      </a:endParaRPr>
                    </a:p>
                  </a:txBody>
                  <a:tcPr marL="91425" marR="91425" marT="91425" marB="91425"/>
                </a:tc>
                <a:tc>
                  <a:txBody>
                    <a:bodyPr/>
                    <a:lstStyle/>
                    <a:p>
                      <a:pPr marL="0" lvl="0" indent="0" algn="l" rtl="0">
                        <a:spcBef>
                          <a:spcPts val="0"/>
                        </a:spcBef>
                        <a:spcAft>
                          <a:spcPts val="0"/>
                        </a:spcAft>
                        <a:buNone/>
                      </a:pPr>
                      <a:r>
                        <a:rPr lang="en" sz="4400"/>
                        <a:t>       </a:t>
                      </a:r>
                      <a:endParaRPr sz="4400"/>
                    </a:p>
                  </a:txBody>
                  <a:tcPr marL="91425" marR="91425" marT="91425" marB="91425"/>
                </a:tc>
                <a:tc>
                  <a:txBody>
                    <a:bodyPr/>
                    <a:lstStyle/>
                    <a:p>
                      <a:pPr marL="0" lvl="0" indent="0" algn="l" rtl="0">
                        <a:spcBef>
                          <a:spcPts val="0"/>
                        </a:spcBef>
                        <a:spcAft>
                          <a:spcPts val="0"/>
                        </a:spcAft>
                        <a:buNone/>
                      </a:pPr>
                      <a:r>
                        <a:rPr lang="en" sz="4400"/>
                        <a:t>    </a:t>
                      </a:r>
                      <a:endParaRPr sz="4400"/>
                    </a:p>
                  </a:txBody>
                  <a:tcPr marL="91425" marR="91425" marT="91425" marB="91425"/>
                </a:tc>
                <a:extLst>
                  <a:ext uri="{0D108BD9-81ED-4DB2-BD59-A6C34878D82A}">
                    <a16:rowId xmlns:a16="http://schemas.microsoft.com/office/drawing/2014/main" val="10002"/>
                  </a:ext>
                </a:extLst>
              </a:tr>
              <a:tr h="1015800">
                <a:tc>
                  <a:txBody>
                    <a:bodyPr/>
                    <a:lstStyle/>
                    <a:p>
                      <a:pPr marL="0" lvl="0" indent="0" algn="l" rtl="0">
                        <a:spcBef>
                          <a:spcPts val="0"/>
                        </a:spcBef>
                        <a:spcAft>
                          <a:spcPts val="0"/>
                        </a:spcAft>
                        <a:buClr>
                          <a:schemeClr val="dk1"/>
                        </a:buClr>
                        <a:buSzPts val="3111"/>
                        <a:buFont typeface="Arial"/>
                        <a:buNone/>
                      </a:pPr>
                      <a:r>
                        <a:rPr lang="en" sz="1600" b="1" dirty="0">
                          <a:solidFill>
                            <a:schemeClr val="dk1"/>
                          </a:solidFill>
                          <a:latin typeface="Raleway"/>
                          <a:ea typeface="Raleway"/>
                          <a:cs typeface="Raleway"/>
                          <a:sym typeface="Raleway"/>
                        </a:rPr>
                        <a:t>Model</a:t>
                      </a:r>
                      <a:r>
                        <a:rPr lang="en-US" sz="1600" b="1" dirty="0">
                          <a:solidFill>
                            <a:schemeClr val="dk1"/>
                          </a:solidFill>
                          <a:latin typeface="Raleway"/>
                          <a:ea typeface="Raleway"/>
                          <a:cs typeface="Raleway"/>
                          <a:sym typeface="Raleway"/>
                        </a:rPr>
                        <a:t> or Data</a:t>
                      </a:r>
                      <a:endParaRPr sz="1600" b="1" dirty="0">
                        <a:latin typeface="Raleway"/>
                        <a:ea typeface="Raleway"/>
                        <a:cs typeface="Raleway"/>
                        <a:sym typeface="Raleway"/>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endParaRPr sz="1100" dirty="0"/>
                    </a:p>
                  </a:txBody>
                  <a:tcPr marL="91425" marR="91425" marT="91425" marB="91425"/>
                </a:tc>
                <a:tc>
                  <a:txBody>
                    <a:bodyPr/>
                    <a:lstStyle/>
                    <a:p>
                      <a:pPr marL="0" lvl="0" indent="0" algn="l" rtl="0">
                        <a:spcBef>
                          <a:spcPts val="0"/>
                        </a:spcBef>
                        <a:spcAft>
                          <a:spcPts val="0"/>
                        </a:spcAft>
                        <a:buNone/>
                      </a:pPr>
                      <a:r>
                        <a:rPr lang="en" sz="4400" dirty="0"/>
                        <a:t>    </a:t>
                      </a:r>
                      <a:endParaRPr sz="4400" dirty="0"/>
                    </a:p>
                  </a:txBody>
                  <a:tcPr marL="91425" marR="91425" marT="91425" marB="91425"/>
                </a:tc>
                <a:extLst>
                  <a:ext uri="{0D108BD9-81ED-4DB2-BD59-A6C34878D82A}">
                    <a16:rowId xmlns:a16="http://schemas.microsoft.com/office/drawing/2014/main" val="10003"/>
                  </a:ext>
                </a:extLst>
              </a:tr>
            </a:tbl>
          </a:graphicData>
        </a:graphic>
      </p:graphicFrame>
      <p:sp>
        <p:nvSpPr>
          <p:cNvPr id="189" name="Google Shape;189;p22"/>
          <p:cNvSpPr txBox="1"/>
          <p:nvPr/>
        </p:nvSpPr>
        <p:spPr>
          <a:xfrm>
            <a:off x="2937625" y="3560828"/>
            <a:ext cx="21495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dirty="0">
                <a:latin typeface="Raleway"/>
                <a:ea typeface="Raleway"/>
                <a:cs typeface="Raleway"/>
                <a:sym typeface="Raleway"/>
              </a:rPr>
              <a:t>Model-</a:t>
            </a:r>
            <a:r>
              <a:rPr lang="en-US" sz="1600" dirty="0">
                <a:latin typeface="Raleway"/>
                <a:ea typeface="Raleway"/>
                <a:cs typeface="Raleway"/>
                <a:sym typeface="Raleway"/>
              </a:rPr>
              <a:t>dependent</a:t>
            </a:r>
            <a:r>
              <a:rPr lang="en" sz="1600" dirty="0"/>
              <a:t> </a:t>
            </a:r>
            <a:endParaRPr sz="1600" dirty="0"/>
          </a:p>
          <a:p>
            <a:pPr marL="0" lvl="0" indent="0" algn="ctr" rtl="0">
              <a:spcBef>
                <a:spcPts val="0"/>
              </a:spcBef>
              <a:spcAft>
                <a:spcPts val="0"/>
              </a:spcAft>
              <a:buNone/>
            </a:pPr>
            <a:r>
              <a:rPr lang="en" sz="2000" dirty="0"/>
              <a:t>🤯</a:t>
            </a:r>
            <a:endParaRPr sz="2000" dirty="0"/>
          </a:p>
        </p:txBody>
      </p:sp>
      <p:sp>
        <p:nvSpPr>
          <p:cNvPr id="190" name="Google Shape;190;p22"/>
          <p:cNvSpPr txBox="1"/>
          <p:nvPr/>
        </p:nvSpPr>
        <p:spPr>
          <a:xfrm>
            <a:off x="5380225" y="1932538"/>
            <a:ext cx="21495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dirty="0">
                <a:latin typeface="Raleway"/>
                <a:ea typeface="Raleway"/>
                <a:cs typeface="Raleway"/>
                <a:sym typeface="Raleway"/>
              </a:rPr>
              <a:t>Built for big data</a:t>
            </a:r>
          </a:p>
          <a:p>
            <a:pPr marL="0" lvl="0" indent="0" algn="ctr" rtl="0">
              <a:spcBef>
                <a:spcPts val="0"/>
              </a:spcBef>
              <a:spcAft>
                <a:spcPts val="0"/>
              </a:spcAft>
              <a:buNone/>
            </a:pPr>
            <a:r>
              <a:rPr lang="en" sz="1600" dirty="0">
                <a:latin typeface="Raleway"/>
                <a:ea typeface="Raleway"/>
                <a:cs typeface="Raleway"/>
                <a:sym typeface="Raleway"/>
              </a:rPr>
              <a:t> </a:t>
            </a:r>
            <a:r>
              <a:rPr lang="en" sz="2000" dirty="0"/>
              <a:t>🤩</a:t>
            </a:r>
            <a:endParaRPr sz="2000" dirty="0"/>
          </a:p>
        </p:txBody>
      </p:sp>
      <p:sp>
        <p:nvSpPr>
          <p:cNvPr id="191" name="Google Shape;191;p22"/>
          <p:cNvSpPr txBox="1"/>
          <p:nvPr/>
        </p:nvSpPr>
        <p:spPr>
          <a:xfrm>
            <a:off x="2644525" y="1943950"/>
            <a:ext cx="2735700" cy="821733"/>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1600" dirty="0">
                <a:solidFill>
                  <a:schemeClr val="dk1"/>
                </a:solidFill>
                <a:latin typeface="Raleway"/>
                <a:ea typeface="Raleway"/>
                <a:cs typeface="Raleway"/>
                <a:sym typeface="Raleway"/>
              </a:rPr>
              <a:t>Inefficient for big data</a:t>
            </a:r>
          </a:p>
          <a:p>
            <a:pPr marL="0" lvl="0" indent="0" algn="ctr" rtl="0">
              <a:lnSpc>
                <a:spcPct val="115000"/>
              </a:lnSpc>
              <a:spcBef>
                <a:spcPts val="0"/>
              </a:spcBef>
              <a:spcAft>
                <a:spcPts val="0"/>
              </a:spcAft>
              <a:buClr>
                <a:schemeClr val="dk1"/>
              </a:buClr>
              <a:buSzPts val="1100"/>
              <a:buFont typeface="Arial"/>
              <a:buNone/>
            </a:pPr>
            <a:r>
              <a:rPr lang="en" sz="1600" dirty="0">
                <a:solidFill>
                  <a:schemeClr val="dk1"/>
                </a:solidFill>
                <a:latin typeface="Raleway"/>
                <a:ea typeface="Raleway"/>
                <a:cs typeface="Raleway"/>
                <a:sym typeface="Raleway"/>
              </a:rPr>
              <a:t> </a:t>
            </a:r>
            <a:r>
              <a:rPr lang="en" sz="1800" dirty="0">
                <a:solidFill>
                  <a:schemeClr val="dk1"/>
                </a:solidFill>
              </a:rPr>
              <a:t> </a:t>
            </a:r>
            <a:r>
              <a:rPr lang="en" sz="2000" dirty="0">
                <a:solidFill>
                  <a:schemeClr val="dk1"/>
                </a:solidFill>
              </a:rPr>
              <a:t>😰</a:t>
            </a:r>
            <a:endParaRPr sz="2000" dirty="0">
              <a:solidFill>
                <a:schemeClr val="dk2"/>
              </a:solidFill>
            </a:endParaRPr>
          </a:p>
        </p:txBody>
      </p:sp>
      <p:sp>
        <p:nvSpPr>
          <p:cNvPr id="192" name="Google Shape;192;p22"/>
          <p:cNvSpPr txBox="1"/>
          <p:nvPr/>
        </p:nvSpPr>
        <p:spPr>
          <a:xfrm>
            <a:off x="2733775" y="2739095"/>
            <a:ext cx="25572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600" dirty="0">
                <a:solidFill>
                  <a:schemeClr val="dk1"/>
                </a:solidFill>
                <a:latin typeface="Raleway"/>
                <a:ea typeface="Raleway"/>
                <a:cs typeface="Raleway"/>
                <a:sym typeface="Raleway"/>
              </a:rPr>
              <a:t>Time-consuming</a:t>
            </a:r>
          </a:p>
          <a:p>
            <a:pPr marL="0" lvl="0" indent="0" algn="ctr" rtl="0">
              <a:spcBef>
                <a:spcPts val="0"/>
              </a:spcBef>
              <a:spcAft>
                <a:spcPts val="0"/>
              </a:spcAft>
              <a:buClr>
                <a:schemeClr val="dk1"/>
              </a:buClr>
              <a:buSzPts val="1100"/>
              <a:buFont typeface="Arial"/>
              <a:buNone/>
            </a:pPr>
            <a:r>
              <a:rPr lang="en" sz="2000" dirty="0">
                <a:solidFill>
                  <a:schemeClr val="dk1"/>
                </a:solidFill>
              </a:rPr>
              <a:t>🐢</a:t>
            </a:r>
            <a:endParaRPr sz="500" dirty="0">
              <a:solidFill>
                <a:schemeClr val="dk2"/>
              </a:solidFill>
            </a:endParaRPr>
          </a:p>
        </p:txBody>
      </p:sp>
      <p:sp>
        <p:nvSpPr>
          <p:cNvPr id="193" name="Google Shape;193;p22"/>
          <p:cNvSpPr txBox="1"/>
          <p:nvPr/>
        </p:nvSpPr>
        <p:spPr>
          <a:xfrm>
            <a:off x="5380225" y="2715479"/>
            <a:ext cx="21495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600" dirty="0">
                <a:solidFill>
                  <a:schemeClr val="dk1"/>
                </a:solidFill>
                <a:latin typeface="Raleway"/>
                <a:ea typeface="Raleway"/>
                <a:cs typeface="Raleway"/>
                <a:sym typeface="Raleway"/>
              </a:rPr>
              <a:t>Fast prediction</a:t>
            </a:r>
            <a:endParaRPr sz="1600" dirty="0">
              <a:solidFill>
                <a:schemeClr val="dk1"/>
              </a:solidFill>
              <a:latin typeface="Raleway"/>
              <a:ea typeface="Raleway"/>
              <a:cs typeface="Raleway"/>
              <a:sym typeface="Raleway"/>
            </a:endParaRPr>
          </a:p>
          <a:p>
            <a:pPr marL="0" lvl="0" indent="0" algn="ctr" rtl="0">
              <a:spcBef>
                <a:spcPts val="0"/>
              </a:spcBef>
              <a:spcAft>
                <a:spcPts val="0"/>
              </a:spcAft>
              <a:buClr>
                <a:schemeClr val="dk1"/>
              </a:buClr>
              <a:buSzPts val="1100"/>
              <a:buFont typeface="Arial"/>
              <a:buNone/>
            </a:pPr>
            <a:r>
              <a:rPr lang="en" sz="2000" dirty="0">
                <a:solidFill>
                  <a:schemeClr val="dk1"/>
                </a:solidFill>
              </a:rPr>
              <a:t>🐇</a:t>
            </a:r>
            <a:endParaRPr sz="2000" dirty="0">
              <a:solidFill>
                <a:schemeClr val="dk2"/>
              </a:solidFill>
            </a:endParaRPr>
          </a:p>
        </p:txBody>
      </p:sp>
      <p:sp>
        <p:nvSpPr>
          <p:cNvPr id="194" name="Google Shape;194;p22"/>
          <p:cNvSpPr txBox="1"/>
          <p:nvPr/>
        </p:nvSpPr>
        <p:spPr>
          <a:xfrm>
            <a:off x="5428225" y="3560828"/>
            <a:ext cx="2053500" cy="73863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600" dirty="0">
                <a:solidFill>
                  <a:schemeClr val="dk1"/>
                </a:solidFill>
                <a:latin typeface="Raleway"/>
                <a:ea typeface="Raleway"/>
                <a:cs typeface="Raleway"/>
                <a:sym typeface="Raleway"/>
              </a:rPr>
              <a:t>Data-dependent</a:t>
            </a:r>
            <a:endParaRPr sz="1600" dirty="0">
              <a:solidFill>
                <a:schemeClr val="dk1"/>
              </a:solidFill>
              <a:latin typeface="Raleway"/>
              <a:ea typeface="Raleway"/>
              <a:cs typeface="Raleway"/>
              <a:sym typeface="Raleway"/>
            </a:endParaRPr>
          </a:p>
          <a:p>
            <a:pPr marL="0" lvl="0" indent="0" algn="ctr" rtl="0">
              <a:spcBef>
                <a:spcPts val="0"/>
              </a:spcBef>
              <a:spcAft>
                <a:spcPts val="0"/>
              </a:spcAft>
              <a:buClr>
                <a:schemeClr val="dk1"/>
              </a:buClr>
              <a:buSzPts val="1100"/>
              <a:buFont typeface="Arial"/>
              <a:buNone/>
            </a:pPr>
            <a:r>
              <a:rPr lang="en" sz="2000" dirty="0">
                <a:solidFill>
                  <a:schemeClr val="dk1"/>
                </a:solidFill>
              </a:rPr>
              <a:t>🧐</a:t>
            </a:r>
            <a:endParaRPr sz="2000" dirty="0">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3"/>
          <p:cNvSpPr txBox="1">
            <a:spLocks noGrp="1"/>
          </p:cNvSpPr>
          <p:nvPr>
            <p:ph type="title"/>
          </p:nvPr>
        </p:nvSpPr>
        <p:spPr>
          <a:xfrm>
            <a:off x="176075" y="138725"/>
            <a:ext cx="8520600" cy="572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 sz="2000" b="1" dirty="0">
                <a:latin typeface="Raleway"/>
                <a:ea typeface="Raleway"/>
                <a:cs typeface="Raleway"/>
                <a:sym typeface="Raleway"/>
              </a:rPr>
              <a:t>Supervised vs Unsupervised learning</a:t>
            </a:r>
            <a:endParaRPr sz="2000" b="1" dirty="0">
              <a:latin typeface="Raleway"/>
              <a:ea typeface="Raleway"/>
              <a:cs typeface="Raleway"/>
              <a:sym typeface="Raleway"/>
            </a:endParaRPr>
          </a:p>
        </p:txBody>
      </p:sp>
      <p:sp>
        <p:nvSpPr>
          <p:cNvPr id="200" name="Google Shape;200;p23"/>
          <p:cNvSpPr txBox="1">
            <a:spLocks noGrp="1"/>
          </p:cNvSpPr>
          <p:nvPr>
            <p:ph type="body" idx="1"/>
          </p:nvPr>
        </p:nvSpPr>
        <p:spPr>
          <a:xfrm>
            <a:off x="307797" y="1097279"/>
            <a:ext cx="1999974" cy="2507746"/>
          </a:xfrm>
          <a:prstGeom prst="rect">
            <a:avLst/>
          </a:prstGeom>
          <a:solidFill>
            <a:srgbClr val="FFF2CC"/>
          </a:solid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1400" b="1" dirty="0">
                <a:solidFill>
                  <a:schemeClr val="dk1"/>
                </a:solidFill>
                <a:latin typeface="Raleway"/>
                <a:ea typeface="Raleway"/>
                <a:cs typeface="Raleway"/>
                <a:sym typeface="Raleway"/>
              </a:rPr>
              <a:t>Feature:</a:t>
            </a:r>
            <a:r>
              <a:rPr lang="en" sz="1400" dirty="0">
                <a:solidFill>
                  <a:schemeClr val="dk1"/>
                </a:solidFill>
                <a:latin typeface="Raleway"/>
                <a:ea typeface="Raleway"/>
                <a:cs typeface="Raleway"/>
                <a:sym typeface="Raleway"/>
              </a:rPr>
              <a:t> The input data that the model uses to learn.</a:t>
            </a:r>
            <a:endParaRPr sz="1400" dirty="0">
              <a:solidFill>
                <a:schemeClr val="dk1"/>
              </a:solidFill>
              <a:latin typeface="Raleway"/>
              <a:ea typeface="Raleway"/>
              <a:cs typeface="Raleway"/>
              <a:sym typeface="Raleway"/>
            </a:endParaRPr>
          </a:p>
          <a:p>
            <a:pPr marL="0" lvl="0" indent="0" algn="l" rtl="0">
              <a:lnSpc>
                <a:spcPct val="115000"/>
              </a:lnSpc>
              <a:spcBef>
                <a:spcPts val="1200"/>
              </a:spcBef>
              <a:spcAft>
                <a:spcPts val="1200"/>
              </a:spcAft>
              <a:buSzPts val="1800"/>
              <a:buNone/>
            </a:pPr>
            <a:r>
              <a:rPr lang="en" sz="1400" b="1" dirty="0">
                <a:solidFill>
                  <a:schemeClr val="dk1"/>
                </a:solidFill>
                <a:latin typeface="Raleway"/>
                <a:ea typeface="Raleway"/>
                <a:cs typeface="Raleway"/>
                <a:sym typeface="Raleway"/>
              </a:rPr>
              <a:t>Label:</a:t>
            </a:r>
            <a:r>
              <a:rPr lang="en" sz="1400" dirty="0">
                <a:solidFill>
                  <a:schemeClr val="dk1"/>
                </a:solidFill>
                <a:latin typeface="Raleway"/>
                <a:ea typeface="Raleway"/>
                <a:cs typeface="Raleway"/>
                <a:sym typeface="Raleway"/>
              </a:rPr>
              <a:t> The correct answer associated with each input data. </a:t>
            </a:r>
            <a:endParaRPr sz="1400" dirty="0">
              <a:solidFill>
                <a:schemeClr val="dk1"/>
              </a:solidFill>
              <a:latin typeface="Raleway"/>
              <a:ea typeface="Raleway"/>
              <a:cs typeface="Raleway"/>
              <a:sym typeface="Raleway"/>
            </a:endParaRPr>
          </a:p>
        </p:txBody>
      </p:sp>
      <p:sp>
        <p:nvSpPr>
          <p:cNvPr id="201" name="Google Shape;201;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t>5</a:t>
            </a:fld>
            <a:endParaRPr/>
          </a:p>
        </p:txBody>
      </p:sp>
      <p:pic>
        <p:nvPicPr>
          <p:cNvPr id="202" name="Google Shape;202;p23"/>
          <p:cNvPicPr preferRelativeResize="0"/>
          <p:nvPr/>
        </p:nvPicPr>
        <p:blipFill rotWithShape="1">
          <a:blip r:embed="rId3">
            <a:alphaModFix/>
          </a:blip>
          <a:srcRect/>
          <a:stretch/>
        </p:blipFill>
        <p:spPr>
          <a:xfrm>
            <a:off x="2584900" y="1097279"/>
            <a:ext cx="5200564" cy="25077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4"/>
        <p:cNvGrpSpPr/>
        <p:nvPr/>
      </p:nvGrpSpPr>
      <p:grpSpPr>
        <a:xfrm>
          <a:off x="0" y="0"/>
          <a:ext cx="0" cy="0"/>
          <a:chOff x="0" y="0"/>
          <a:chExt cx="0" cy="0"/>
        </a:xfrm>
      </p:grpSpPr>
      <p:sp>
        <p:nvSpPr>
          <p:cNvPr id="215" name="Google Shape;215;p25"/>
          <p:cNvSpPr txBox="1">
            <a:spLocks noGrp="1"/>
          </p:cNvSpPr>
          <p:nvPr>
            <p:ph type="body" idx="1"/>
          </p:nvPr>
        </p:nvSpPr>
        <p:spPr>
          <a:xfrm>
            <a:off x="274103" y="300225"/>
            <a:ext cx="3431100" cy="795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000" b="1" dirty="0">
                <a:solidFill>
                  <a:schemeClr val="dk1"/>
                </a:solidFill>
                <a:latin typeface="Raleway"/>
                <a:ea typeface="Raleway"/>
                <a:cs typeface="Raleway"/>
                <a:sym typeface="Raleway"/>
              </a:rPr>
              <a:t>Self Organizing Maps</a:t>
            </a:r>
            <a:endParaRPr sz="2000" b="1" dirty="0">
              <a:solidFill>
                <a:schemeClr val="dk1"/>
              </a:solidFill>
              <a:latin typeface="Raleway"/>
              <a:ea typeface="Raleway"/>
              <a:cs typeface="Raleway"/>
              <a:sym typeface="Raleway"/>
            </a:endParaRPr>
          </a:p>
          <a:p>
            <a:pPr marL="0" lvl="0" indent="0" algn="l" rtl="0">
              <a:lnSpc>
                <a:spcPct val="80000"/>
              </a:lnSpc>
              <a:spcBef>
                <a:spcPts val="1200"/>
              </a:spcBef>
              <a:spcAft>
                <a:spcPts val="0"/>
              </a:spcAft>
              <a:buSzPts val="523"/>
              <a:buNone/>
            </a:pPr>
            <a:endParaRPr sz="2600" b="1" dirty="0">
              <a:solidFill>
                <a:schemeClr val="lt1"/>
              </a:solidFill>
              <a:latin typeface="Raleway"/>
              <a:ea typeface="Raleway"/>
              <a:cs typeface="Raleway"/>
              <a:sym typeface="Raleway"/>
            </a:endParaRPr>
          </a:p>
          <a:p>
            <a:pPr marL="0" lvl="0" indent="0" algn="l" rtl="0">
              <a:lnSpc>
                <a:spcPct val="80000"/>
              </a:lnSpc>
              <a:spcBef>
                <a:spcPts val="0"/>
              </a:spcBef>
              <a:spcAft>
                <a:spcPts val="0"/>
              </a:spcAft>
              <a:buSzPts val="523"/>
              <a:buNone/>
            </a:pPr>
            <a:endParaRPr sz="2600" b="1" dirty="0">
              <a:solidFill>
                <a:schemeClr val="lt1"/>
              </a:solidFill>
              <a:latin typeface="Raleway"/>
              <a:ea typeface="Raleway"/>
              <a:cs typeface="Raleway"/>
              <a:sym typeface="Raleway"/>
            </a:endParaRPr>
          </a:p>
        </p:txBody>
      </p:sp>
      <p:sp>
        <p:nvSpPr>
          <p:cNvPr id="216" name="Google Shape;216;p25"/>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6</a:t>
            </a:fld>
            <a:endParaRPr>
              <a:solidFill>
                <a:schemeClr val="dk1"/>
              </a:solidFill>
            </a:endParaRPr>
          </a:p>
        </p:txBody>
      </p:sp>
      <p:pic>
        <p:nvPicPr>
          <p:cNvPr id="217" name="Google Shape;217;p25"/>
          <p:cNvPicPr preferRelativeResize="0"/>
          <p:nvPr/>
        </p:nvPicPr>
        <p:blipFill rotWithShape="1">
          <a:blip r:embed="rId3">
            <a:alphaModFix/>
          </a:blip>
          <a:srcRect l="12685" t="11687" r="10897" b="9399"/>
          <a:stretch/>
        </p:blipFill>
        <p:spPr>
          <a:xfrm>
            <a:off x="3567300" y="1217512"/>
            <a:ext cx="2393626" cy="2376025"/>
          </a:xfrm>
          <a:prstGeom prst="rect">
            <a:avLst/>
          </a:prstGeom>
          <a:noFill/>
          <a:ln>
            <a:noFill/>
          </a:ln>
        </p:spPr>
      </p:pic>
      <p:sp>
        <p:nvSpPr>
          <p:cNvPr id="219" name="Google Shape;219;p25"/>
          <p:cNvSpPr txBox="1"/>
          <p:nvPr/>
        </p:nvSpPr>
        <p:spPr>
          <a:xfrm>
            <a:off x="4087463" y="3718843"/>
            <a:ext cx="1353300" cy="480000"/>
          </a:xfrm>
          <a:prstGeom prst="rect">
            <a:avLst/>
          </a:prstGeom>
          <a:noFill/>
          <a:ln>
            <a:noFill/>
          </a:ln>
        </p:spPr>
        <p:txBody>
          <a:bodyPr spcFirstLastPara="1" wrap="square" lIns="98300" tIns="98300" rIns="98300" bIns="98300" anchor="t" anchorCtr="0">
            <a:spAutoFit/>
          </a:bodyPr>
          <a:lstStyle/>
          <a:p>
            <a:pPr marL="0" marR="0" lvl="0" indent="0" algn="l" rtl="0">
              <a:lnSpc>
                <a:spcPct val="100000"/>
              </a:lnSpc>
              <a:spcBef>
                <a:spcPts val="0"/>
              </a:spcBef>
              <a:spcAft>
                <a:spcPts val="0"/>
              </a:spcAft>
              <a:buClr>
                <a:srgbClr val="000000"/>
              </a:buClr>
              <a:buSzPts val="1828"/>
              <a:buFont typeface="Arial"/>
              <a:buNone/>
            </a:pPr>
            <a:r>
              <a:rPr lang="en" sz="1828" b="0" i="0" u="none" strike="noStrike" cap="none" dirty="0">
                <a:solidFill>
                  <a:schemeClr val="dk1"/>
                </a:solidFill>
                <a:latin typeface="Raleway"/>
                <a:ea typeface="Raleway"/>
                <a:cs typeface="Raleway"/>
                <a:sym typeface="Raleway"/>
              </a:rPr>
              <a:t>Input data</a:t>
            </a:r>
            <a:endParaRPr sz="1828" b="0" i="0" u="none" strike="noStrike" cap="none" dirty="0">
              <a:solidFill>
                <a:schemeClr val="dk1"/>
              </a:solidFill>
              <a:latin typeface="Raleway"/>
              <a:ea typeface="Raleway"/>
              <a:cs typeface="Raleway"/>
              <a:sym typeface="Raleway"/>
            </a:endParaRPr>
          </a:p>
        </p:txBody>
      </p:sp>
      <p:sp>
        <p:nvSpPr>
          <p:cNvPr id="221" name="Google Shape;221;p25"/>
          <p:cNvSpPr txBox="1"/>
          <p:nvPr/>
        </p:nvSpPr>
        <p:spPr>
          <a:xfrm>
            <a:off x="187650" y="1015475"/>
            <a:ext cx="3517500" cy="3951300"/>
          </a:xfrm>
          <a:prstGeom prst="rect">
            <a:avLst/>
          </a:prstGeom>
          <a:noFill/>
          <a:ln>
            <a:noFill/>
          </a:ln>
        </p:spPr>
        <p:txBody>
          <a:bodyPr spcFirstLastPara="1" wrap="square" lIns="91425" tIns="91425" rIns="91425" bIns="91425" anchor="t" anchorCtr="0">
            <a:noAutofit/>
          </a:bodyPr>
          <a:lstStyle/>
          <a:p>
            <a:pPr marL="457200" indent="-342900">
              <a:buClr>
                <a:schemeClr val="dk1"/>
              </a:buClr>
              <a:buSzPts val="1800"/>
              <a:buFont typeface="Arial"/>
              <a:buChar char="★"/>
            </a:pPr>
            <a:r>
              <a:rPr lang="en-US" sz="1800" dirty="0">
                <a:solidFill>
                  <a:schemeClr val="dk1"/>
                </a:solidFill>
              </a:rPr>
              <a:t>An unsupervised learning method</a:t>
            </a:r>
          </a:p>
          <a:p>
            <a:pPr marL="457200" lvl="0" indent="-342900" algn="l" rtl="0">
              <a:spcBef>
                <a:spcPts val="0"/>
              </a:spcBef>
              <a:spcAft>
                <a:spcPts val="0"/>
              </a:spcAft>
              <a:buClr>
                <a:schemeClr val="dk1"/>
              </a:buClr>
              <a:buSzPts val="1800"/>
              <a:buChar char="★"/>
            </a:pPr>
            <a:endParaRPr lang="en" sz="1800" dirty="0">
              <a:solidFill>
                <a:schemeClr val="dk1"/>
              </a:solidFill>
            </a:endParaRPr>
          </a:p>
          <a:p>
            <a:pPr marL="457200" lvl="0" indent="-342900" algn="l" rtl="0">
              <a:spcBef>
                <a:spcPts val="0"/>
              </a:spcBef>
              <a:spcAft>
                <a:spcPts val="0"/>
              </a:spcAft>
              <a:buClr>
                <a:schemeClr val="dk1"/>
              </a:buClr>
              <a:buSzPts val="1800"/>
              <a:buChar char="★"/>
            </a:pPr>
            <a:r>
              <a:rPr lang="en" sz="1800" dirty="0">
                <a:solidFill>
                  <a:schemeClr val="dk1"/>
                </a:solidFill>
              </a:rPr>
              <a:t>Developed by Teuvo Kohonen (Helsinki University of Technology)</a:t>
            </a:r>
            <a:endParaRPr sz="1800" dirty="0">
              <a:solidFill>
                <a:schemeClr val="dk1"/>
              </a:solidFill>
            </a:endParaRPr>
          </a:p>
          <a:p>
            <a:pPr marL="457200" lvl="0" indent="0" algn="l" rtl="0">
              <a:spcBef>
                <a:spcPts val="0"/>
              </a:spcBef>
              <a:spcAft>
                <a:spcPts val="0"/>
              </a:spcAft>
              <a:buNone/>
            </a:pPr>
            <a:endParaRPr sz="1800" dirty="0">
              <a:solidFill>
                <a:schemeClr val="dk1"/>
              </a:solidFill>
            </a:endParaRPr>
          </a:p>
          <a:p>
            <a:pPr marL="457200" lvl="0" indent="-342900" algn="l" rtl="0">
              <a:spcBef>
                <a:spcPts val="0"/>
              </a:spcBef>
              <a:spcAft>
                <a:spcPts val="0"/>
              </a:spcAft>
              <a:buClr>
                <a:schemeClr val="dk1"/>
              </a:buClr>
              <a:buSzPts val="1800"/>
              <a:buChar char="★"/>
            </a:pPr>
            <a:r>
              <a:rPr lang="en" sz="1800" dirty="0">
                <a:solidFill>
                  <a:schemeClr val="dk1"/>
                </a:solidFill>
              </a:rPr>
              <a:t>Projects high-dimensional data → 2D map</a:t>
            </a:r>
          </a:p>
          <a:p>
            <a:pPr marL="457200" lvl="0" indent="-342900" algn="l" rtl="0">
              <a:spcBef>
                <a:spcPts val="0"/>
              </a:spcBef>
              <a:spcAft>
                <a:spcPts val="0"/>
              </a:spcAft>
              <a:buClr>
                <a:schemeClr val="dk1"/>
              </a:buClr>
              <a:buSzPts val="1800"/>
              <a:buChar char="★"/>
            </a:pPr>
            <a:endParaRPr lang="en" sz="1800" dirty="0">
              <a:solidFill>
                <a:schemeClr val="dk1"/>
              </a:solidFill>
            </a:endParaRPr>
          </a:p>
          <a:p>
            <a:pPr marL="457200" lvl="0" indent="-342900" algn="l" rtl="0">
              <a:spcBef>
                <a:spcPts val="0"/>
              </a:spcBef>
              <a:spcAft>
                <a:spcPts val="0"/>
              </a:spcAft>
              <a:buClr>
                <a:schemeClr val="dk1"/>
              </a:buClr>
              <a:buSzPts val="1800"/>
              <a:buChar char="★"/>
            </a:pPr>
            <a:r>
              <a:rPr lang="en" sz="1800" dirty="0">
                <a:solidFill>
                  <a:schemeClr val="dk1"/>
                </a:solidFill>
              </a:rPr>
              <a:t>Preserving data topology</a:t>
            </a:r>
          </a:p>
          <a:p>
            <a:pPr marL="114300" lvl="0" algn="l" rtl="0">
              <a:spcBef>
                <a:spcPts val="0"/>
              </a:spcBef>
              <a:spcAft>
                <a:spcPts val="0"/>
              </a:spcAft>
              <a:buClr>
                <a:schemeClr val="dk1"/>
              </a:buClr>
              <a:buSzPts val="1800"/>
            </a:pPr>
            <a:endParaRPr lang="en" sz="1800" dirty="0">
              <a:solidFill>
                <a:schemeClr val="dk1"/>
              </a:solidFill>
            </a:endParaRPr>
          </a:p>
          <a:p>
            <a:pPr marL="114300" lvl="0" algn="l" rtl="0">
              <a:spcBef>
                <a:spcPts val="0"/>
              </a:spcBef>
              <a:spcAft>
                <a:spcPts val="0"/>
              </a:spcAft>
              <a:buClr>
                <a:schemeClr val="dk1"/>
              </a:buClr>
              <a:buSzPts val="1800"/>
            </a:pPr>
            <a:endParaRPr lang="en" sz="1800" dirty="0">
              <a:solidFill>
                <a:schemeClr val="dk1"/>
              </a:solidFill>
            </a:endParaRPr>
          </a:p>
        </p:txBody>
      </p:sp>
      <p:pic>
        <p:nvPicPr>
          <p:cNvPr id="3" name="Picture 2">
            <a:extLst>
              <a:ext uri="{FF2B5EF4-FFF2-40B4-BE49-F238E27FC236}">
                <a16:creationId xmlns:a16="http://schemas.microsoft.com/office/drawing/2014/main" id="{AEDFF8EF-6EB5-44C4-FA63-1577B736FF68}"/>
              </a:ext>
            </a:extLst>
          </p:cNvPr>
          <p:cNvPicPr>
            <a:picLocks noChangeAspect="1"/>
          </p:cNvPicPr>
          <p:nvPr/>
        </p:nvPicPr>
        <p:blipFill>
          <a:blip r:embed="rId4"/>
          <a:stretch>
            <a:fillRect/>
          </a:stretch>
        </p:blipFill>
        <p:spPr>
          <a:xfrm>
            <a:off x="6104709" y="816640"/>
            <a:ext cx="2920479" cy="2997333"/>
          </a:xfrm>
          <a:prstGeom prst="rect">
            <a:avLst/>
          </a:prstGeom>
        </p:spPr>
      </p:pic>
      <p:sp>
        <p:nvSpPr>
          <p:cNvPr id="5" name="Google Shape;355;p27">
            <a:extLst>
              <a:ext uri="{FF2B5EF4-FFF2-40B4-BE49-F238E27FC236}">
                <a16:creationId xmlns:a16="http://schemas.microsoft.com/office/drawing/2014/main" id="{39EDD4C6-C800-6628-8885-3F52C7EBC667}"/>
              </a:ext>
            </a:extLst>
          </p:cNvPr>
          <p:cNvSpPr txBox="1"/>
          <p:nvPr/>
        </p:nvSpPr>
        <p:spPr>
          <a:xfrm>
            <a:off x="6893398" y="3741866"/>
            <a:ext cx="13431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solidFill>
                  <a:schemeClr val="dk1"/>
                </a:solidFill>
                <a:latin typeface="Raleway"/>
                <a:ea typeface="Raleway"/>
                <a:cs typeface="Raleway"/>
                <a:sym typeface="Raleway"/>
              </a:rPr>
              <a:t>Final SOM</a:t>
            </a:r>
            <a:endParaRPr sz="1800" dirty="0">
              <a:solidFill>
                <a:schemeClr val="dk1"/>
              </a:solidFill>
              <a:latin typeface="Raleway"/>
              <a:ea typeface="Raleway"/>
              <a:cs typeface="Raleway"/>
              <a:sym typeface="Ralewa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8"/>
        <p:cNvGrpSpPr/>
        <p:nvPr/>
      </p:nvGrpSpPr>
      <p:grpSpPr>
        <a:xfrm>
          <a:off x="0" y="0"/>
          <a:ext cx="0" cy="0"/>
          <a:chOff x="0" y="0"/>
          <a:chExt cx="0" cy="0"/>
        </a:xfrm>
      </p:grpSpPr>
      <p:sp>
        <p:nvSpPr>
          <p:cNvPr id="399" name="Google Shape;399;p32"/>
          <p:cNvSpPr txBox="1">
            <a:spLocks noGrp="1"/>
          </p:cNvSpPr>
          <p:nvPr>
            <p:ph type="title"/>
          </p:nvPr>
        </p:nvSpPr>
        <p:spPr>
          <a:xfrm>
            <a:off x="311700" y="210662"/>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000"/>
              </a:spcAft>
              <a:buSzPct val="141414"/>
              <a:buNone/>
            </a:pPr>
            <a:r>
              <a:rPr lang="en" sz="2000" b="1" dirty="0">
                <a:latin typeface="Raleway"/>
                <a:sym typeface="Raleway"/>
              </a:rPr>
              <a:t>Workflow</a:t>
            </a:r>
            <a:endParaRPr sz="2000" b="1" dirty="0"/>
          </a:p>
        </p:txBody>
      </p:sp>
      <p:sp>
        <p:nvSpPr>
          <p:cNvPr id="400" name="Google Shape;400;p32"/>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7</a:t>
            </a:fld>
            <a:endParaRPr>
              <a:solidFill>
                <a:schemeClr val="dk1"/>
              </a:solidFill>
            </a:endParaRPr>
          </a:p>
        </p:txBody>
      </p:sp>
      <p:pic>
        <p:nvPicPr>
          <p:cNvPr id="401" name="Google Shape;401;p32"/>
          <p:cNvPicPr preferRelativeResize="0"/>
          <p:nvPr/>
        </p:nvPicPr>
        <p:blipFill rotWithShape="1">
          <a:blip r:embed="rId3">
            <a:alphaModFix/>
          </a:blip>
          <a:srcRect/>
          <a:stretch/>
        </p:blipFill>
        <p:spPr>
          <a:xfrm>
            <a:off x="2554013" y="901085"/>
            <a:ext cx="6589987" cy="3508987"/>
          </a:xfrm>
          <a:prstGeom prst="rect">
            <a:avLst/>
          </a:prstGeom>
          <a:noFill/>
          <a:ln>
            <a:noFill/>
          </a:ln>
        </p:spPr>
      </p:pic>
      <p:sp>
        <p:nvSpPr>
          <p:cNvPr id="4" name="TextBox 3">
            <a:extLst>
              <a:ext uri="{FF2B5EF4-FFF2-40B4-BE49-F238E27FC236}">
                <a16:creationId xmlns:a16="http://schemas.microsoft.com/office/drawing/2014/main" id="{96C39B15-C6C6-A090-FA14-C1645DD0786D}"/>
              </a:ext>
            </a:extLst>
          </p:cNvPr>
          <p:cNvSpPr txBox="1"/>
          <p:nvPr/>
        </p:nvSpPr>
        <p:spPr>
          <a:xfrm>
            <a:off x="93482" y="4338711"/>
            <a:ext cx="2460531" cy="307777"/>
          </a:xfrm>
          <a:prstGeom prst="rect">
            <a:avLst/>
          </a:prstGeom>
          <a:noFill/>
        </p:spPr>
        <p:txBody>
          <a:bodyPr wrap="square" lIns="0" tIns="0" rIns="0" bIns="0" rtlCol="0">
            <a:spAutoFit/>
          </a:bodyPr>
          <a:lstStyle/>
          <a:p>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4"/>
        <p:cNvGrpSpPr/>
        <p:nvPr/>
      </p:nvGrpSpPr>
      <p:grpSpPr>
        <a:xfrm>
          <a:off x="0" y="0"/>
          <a:ext cx="0" cy="0"/>
          <a:chOff x="0" y="0"/>
          <a:chExt cx="0" cy="0"/>
        </a:xfrm>
      </p:grpSpPr>
      <p:pic>
        <p:nvPicPr>
          <p:cNvPr id="415" name="Google Shape;415;p34"/>
          <p:cNvPicPr preferRelativeResize="0"/>
          <p:nvPr/>
        </p:nvPicPr>
        <p:blipFill rotWithShape="1">
          <a:blip r:embed="rId3">
            <a:alphaModFix/>
          </a:blip>
          <a:srcRect l="30306" r="30680"/>
          <a:stretch/>
        </p:blipFill>
        <p:spPr>
          <a:xfrm>
            <a:off x="118812" y="906668"/>
            <a:ext cx="2370540" cy="3608417"/>
          </a:xfrm>
          <a:prstGeom prst="rect">
            <a:avLst/>
          </a:prstGeom>
          <a:noFill/>
          <a:ln>
            <a:noFill/>
          </a:ln>
        </p:spPr>
      </p:pic>
      <p:sp>
        <p:nvSpPr>
          <p:cNvPr id="416" name="Google Shape;416;p34"/>
          <p:cNvSpPr txBox="1">
            <a:spLocks noGrp="1"/>
          </p:cNvSpPr>
          <p:nvPr>
            <p:ph type="title"/>
          </p:nvPr>
        </p:nvSpPr>
        <p:spPr>
          <a:xfrm>
            <a:off x="311700" y="233661"/>
            <a:ext cx="8520600" cy="572700"/>
          </a:xfrm>
          <a:prstGeom prst="rect">
            <a:avLst/>
          </a:prstGeom>
          <a:noFill/>
          <a:ln>
            <a:noFill/>
          </a:ln>
        </p:spPr>
        <p:txBody>
          <a:bodyPr spcFirstLastPara="1" wrap="square" lIns="91425" tIns="91425" rIns="91425" bIns="91425" anchor="t" anchorCtr="0">
            <a:noAutofit/>
          </a:bodyPr>
          <a:lstStyle/>
          <a:p>
            <a:pPr lvl="0">
              <a:lnSpc>
                <a:spcPct val="115000"/>
              </a:lnSpc>
              <a:spcAft>
                <a:spcPts val="1000"/>
              </a:spcAft>
              <a:buSzPts val="3111"/>
            </a:pPr>
            <a:r>
              <a:rPr lang="en" sz="2000" b="1" dirty="0">
                <a:latin typeface="Raleway"/>
                <a:sym typeface="Raleway"/>
              </a:rPr>
              <a:t>Workflow</a:t>
            </a:r>
            <a:endParaRPr sz="1800" b="1" dirty="0"/>
          </a:p>
        </p:txBody>
      </p:sp>
      <p:pic>
        <p:nvPicPr>
          <p:cNvPr id="2" name="Google Shape;426;p35">
            <a:extLst>
              <a:ext uri="{FF2B5EF4-FFF2-40B4-BE49-F238E27FC236}">
                <a16:creationId xmlns:a16="http://schemas.microsoft.com/office/drawing/2014/main" id="{B5BD5B7E-3599-FB28-4772-991B1188A66E}"/>
              </a:ext>
            </a:extLst>
          </p:cNvPr>
          <p:cNvPicPr preferRelativeResize="0"/>
          <p:nvPr/>
        </p:nvPicPr>
        <p:blipFill rotWithShape="1">
          <a:blip r:embed="rId3">
            <a:alphaModFix/>
          </a:blip>
          <a:srcRect l="69453"/>
          <a:stretch/>
        </p:blipFill>
        <p:spPr>
          <a:xfrm>
            <a:off x="2519686" y="906667"/>
            <a:ext cx="2052314" cy="3608417"/>
          </a:xfrm>
          <a:prstGeom prst="rect">
            <a:avLst/>
          </a:prstGeom>
          <a:noFill/>
          <a:ln>
            <a:noFill/>
          </a:ln>
        </p:spPr>
      </p:pic>
      <p:sp>
        <p:nvSpPr>
          <p:cNvPr id="417" name="Google Shape;417;p34"/>
          <p:cNvSpPr txBox="1">
            <a:spLocks noGrp="1"/>
          </p:cNvSpPr>
          <p:nvPr>
            <p:ph type="sldNum" idx="12"/>
          </p:nvPr>
        </p:nvSpPr>
        <p:spPr>
          <a:xfrm>
            <a:off x="8476488" y="4409965"/>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8</a:t>
            </a:fld>
            <a:endParaRPr dirty="0">
              <a:solidFill>
                <a:schemeClr val="dk1"/>
              </a:solidFill>
            </a:endParaRPr>
          </a:p>
        </p:txBody>
      </p:sp>
      <p:sp>
        <p:nvSpPr>
          <p:cNvPr id="3" name="TextBox 2">
            <a:extLst>
              <a:ext uri="{FF2B5EF4-FFF2-40B4-BE49-F238E27FC236}">
                <a16:creationId xmlns:a16="http://schemas.microsoft.com/office/drawing/2014/main" id="{432FFB92-9D10-72C7-6343-E02FC13BA886}"/>
              </a:ext>
            </a:extLst>
          </p:cNvPr>
          <p:cNvSpPr txBox="1"/>
          <p:nvPr/>
        </p:nvSpPr>
        <p:spPr>
          <a:xfrm>
            <a:off x="4588249" y="339935"/>
            <a:ext cx="4274385" cy="4832092"/>
          </a:xfrm>
          <a:prstGeom prst="rect">
            <a:avLst/>
          </a:prstGeom>
          <a:noFill/>
        </p:spPr>
        <p:txBody>
          <a:bodyPr wrap="square" rtlCol="0">
            <a:spAutoFit/>
          </a:bodyPr>
          <a:lstStyle/>
          <a:p>
            <a:pPr marL="285750" indent="-285750">
              <a:buFont typeface="Arial" panose="020B0604020202020204" pitchFamily="34" charset="0"/>
              <a:buChar char="•"/>
            </a:pPr>
            <a:r>
              <a:rPr lang="el-GR" b="1" dirty="0">
                <a:latin typeface="Raleway" pitchFamily="2" charset="77"/>
              </a:rPr>
              <a:t>σ</a:t>
            </a:r>
            <a:r>
              <a:rPr lang="en-US" b="1" dirty="0">
                <a:latin typeface="Raleway" pitchFamily="2" charset="77"/>
              </a:rPr>
              <a:t>NMAD</a:t>
            </a:r>
            <a:r>
              <a:rPr lang="en-US" dirty="0">
                <a:latin typeface="Raleway" pitchFamily="2" charset="77"/>
              </a:rPr>
              <a:t> → Measures prediction precision</a:t>
            </a:r>
            <a:br>
              <a:rPr lang="en-US" dirty="0">
                <a:latin typeface="Raleway" pitchFamily="2" charset="77"/>
              </a:rPr>
            </a:br>
            <a:r>
              <a:rPr lang="en-US" b="1" dirty="0">
                <a:solidFill>
                  <a:schemeClr val="accent1"/>
                </a:solidFill>
                <a:latin typeface="Raleway" pitchFamily="2" charset="77"/>
              </a:rPr>
              <a:t>Lower is better</a:t>
            </a:r>
            <a:r>
              <a:rPr lang="en-US" dirty="0">
                <a:solidFill>
                  <a:schemeClr val="accent1"/>
                </a:solidFill>
                <a:latin typeface="Raleway" pitchFamily="2" charset="77"/>
              </a:rPr>
              <a:t> </a:t>
            </a:r>
          </a:p>
          <a:p>
            <a:endParaRPr lang="en-US" dirty="0">
              <a:solidFill>
                <a:schemeClr val="accent1"/>
              </a:solidFill>
              <a:latin typeface="Raleway" pitchFamily="2" charset="77"/>
            </a:endParaRPr>
          </a:p>
          <a:p>
            <a:pPr marL="285750" indent="-285750">
              <a:buFont typeface="Arial" panose="020B0604020202020204" pitchFamily="34" charset="0"/>
              <a:buChar char="•"/>
            </a:pPr>
            <a:r>
              <a:rPr lang="en-US" b="1" dirty="0">
                <a:latin typeface="Raleway" pitchFamily="2" charset="77"/>
              </a:rPr>
              <a:t>Outlier Fraction</a:t>
            </a:r>
            <a:r>
              <a:rPr lang="en-US" dirty="0">
                <a:latin typeface="Raleway" pitchFamily="2" charset="77"/>
              </a:rPr>
              <a:t> → Percentage of failed predictions</a:t>
            </a:r>
            <a:br>
              <a:rPr lang="en-US" dirty="0">
                <a:latin typeface="Raleway" pitchFamily="2" charset="77"/>
              </a:rPr>
            </a:br>
            <a:r>
              <a:rPr lang="en-US" b="1" dirty="0">
                <a:solidFill>
                  <a:schemeClr val="accent1"/>
                </a:solidFill>
                <a:latin typeface="Raleway" pitchFamily="2" charset="77"/>
              </a:rPr>
              <a:t>Lower is better</a:t>
            </a:r>
            <a:r>
              <a:rPr lang="en-US" dirty="0">
                <a:solidFill>
                  <a:schemeClr val="accent1"/>
                </a:solidFill>
                <a:latin typeface="Raleway" pitchFamily="2" charset="77"/>
              </a:rPr>
              <a:t> </a:t>
            </a:r>
          </a:p>
          <a:p>
            <a:endParaRPr lang="en-US" dirty="0">
              <a:solidFill>
                <a:schemeClr val="accent1"/>
              </a:solidFill>
              <a:latin typeface="Raleway" pitchFamily="2" charset="77"/>
            </a:endParaRPr>
          </a:p>
          <a:p>
            <a:pPr marL="285750" indent="-285750">
              <a:buFont typeface="Arial" panose="020B0604020202020204" pitchFamily="34" charset="0"/>
              <a:buChar char="•"/>
            </a:pPr>
            <a:r>
              <a:rPr lang="en-US" b="1" dirty="0">
                <a:latin typeface="Raleway" pitchFamily="2" charset="77"/>
              </a:rPr>
              <a:t>RMSE</a:t>
            </a:r>
            <a:r>
              <a:rPr lang="en-US" dirty="0">
                <a:latin typeface="Raleway" pitchFamily="2" charset="77"/>
              </a:rPr>
              <a:t> → Average prediction error</a:t>
            </a:r>
            <a:br>
              <a:rPr lang="en-US" dirty="0">
                <a:latin typeface="Raleway" pitchFamily="2" charset="77"/>
              </a:rPr>
            </a:br>
            <a:r>
              <a:rPr lang="en-US" b="1" dirty="0">
                <a:solidFill>
                  <a:schemeClr val="accent1"/>
                </a:solidFill>
                <a:latin typeface="Raleway" pitchFamily="2" charset="77"/>
              </a:rPr>
              <a:t>Lower is better</a:t>
            </a:r>
            <a:r>
              <a:rPr lang="en-US" dirty="0">
                <a:solidFill>
                  <a:schemeClr val="accent1"/>
                </a:solidFill>
                <a:latin typeface="Raleway" pitchFamily="2" charset="77"/>
              </a:rPr>
              <a:t> </a:t>
            </a:r>
          </a:p>
          <a:p>
            <a:endParaRPr lang="en-US" dirty="0">
              <a:solidFill>
                <a:schemeClr val="accent1"/>
              </a:solidFill>
              <a:latin typeface="Raleway" pitchFamily="2" charset="77"/>
            </a:endParaRPr>
          </a:p>
          <a:p>
            <a:pPr marL="285750" indent="-285750">
              <a:buFont typeface="Arial" panose="020B0604020202020204" pitchFamily="34" charset="0"/>
              <a:buChar char="•"/>
            </a:pPr>
            <a:r>
              <a:rPr lang="el-GR" b="1" dirty="0">
                <a:latin typeface="Raleway" pitchFamily="2" charset="77"/>
              </a:rPr>
              <a:t>σ₀</a:t>
            </a:r>
            <a:r>
              <a:rPr lang="el-GR" dirty="0">
                <a:latin typeface="Raleway" pitchFamily="2" charset="77"/>
              </a:rPr>
              <a:t> → </a:t>
            </a:r>
            <a:r>
              <a:rPr lang="en-US" dirty="0">
                <a:latin typeface="Raleway" pitchFamily="2" charset="77"/>
              </a:rPr>
              <a:t>Error after removing outliers</a:t>
            </a:r>
            <a:br>
              <a:rPr lang="en-US" dirty="0">
                <a:latin typeface="Raleway" pitchFamily="2" charset="77"/>
              </a:rPr>
            </a:br>
            <a:r>
              <a:rPr lang="en-US" b="1" dirty="0">
                <a:solidFill>
                  <a:schemeClr val="accent1"/>
                </a:solidFill>
                <a:latin typeface="Raleway" pitchFamily="2" charset="77"/>
              </a:rPr>
              <a:t>Lower is better</a:t>
            </a:r>
            <a:r>
              <a:rPr lang="en-US" dirty="0">
                <a:solidFill>
                  <a:schemeClr val="accent1"/>
                </a:solidFill>
                <a:latin typeface="Raleway" pitchFamily="2" charset="77"/>
              </a:rPr>
              <a:t> </a:t>
            </a:r>
          </a:p>
          <a:p>
            <a:endParaRPr lang="en-US" dirty="0">
              <a:solidFill>
                <a:schemeClr val="accent1"/>
              </a:solidFill>
              <a:latin typeface="Raleway" pitchFamily="2" charset="77"/>
            </a:endParaRPr>
          </a:p>
          <a:p>
            <a:pPr marL="285750" indent="-285750">
              <a:buFont typeface="Arial" panose="020B0604020202020204" pitchFamily="34" charset="0"/>
              <a:buChar char="•"/>
            </a:pPr>
            <a:r>
              <a:rPr lang="en-US" b="1" dirty="0">
                <a:latin typeface="Raleway" pitchFamily="2" charset="77"/>
              </a:rPr>
              <a:t>Bias</a:t>
            </a:r>
            <a:r>
              <a:rPr lang="en-US" dirty="0">
                <a:latin typeface="Raleway" pitchFamily="2" charset="77"/>
              </a:rPr>
              <a:t> → Systematic offset between prediction and true value</a:t>
            </a:r>
            <a:br>
              <a:rPr lang="en-US" dirty="0">
                <a:latin typeface="Raleway" pitchFamily="2" charset="77"/>
              </a:rPr>
            </a:br>
            <a:r>
              <a:rPr lang="en-US" b="1" dirty="0">
                <a:solidFill>
                  <a:schemeClr val="accent1"/>
                </a:solidFill>
                <a:latin typeface="Raleway" pitchFamily="2" charset="77"/>
              </a:rPr>
              <a:t>Closer to zero is better</a:t>
            </a:r>
            <a:r>
              <a:rPr lang="en-US" dirty="0">
                <a:solidFill>
                  <a:schemeClr val="accent1"/>
                </a:solidFill>
                <a:latin typeface="Raleway" pitchFamily="2" charset="77"/>
              </a:rPr>
              <a:t> </a:t>
            </a:r>
          </a:p>
          <a:p>
            <a:endParaRPr lang="en-US" dirty="0">
              <a:solidFill>
                <a:schemeClr val="accent1"/>
              </a:solidFill>
              <a:latin typeface="Raleway" pitchFamily="2" charset="77"/>
            </a:endParaRPr>
          </a:p>
          <a:p>
            <a:pPr marL="285750" indent="-285750">
              <a:buFont typeface="Arial" panose="020B0604020202020204" pitchFamily="34" charset="0"/>
              <a:buChar char="•"/>
            </a:pPr>
            <a:r>
              <a:rPr lang="en-US" b="1" dirty="0">
                <a:latin typeface="Raleway" pitchFamily="2" charset="77"/>
              </a:rPr>
              <a:t>Pearson Correlation (r)</a:t>
            </a:r>
            <a:r>
              <a:rPr lang="en-US" dirty="0">
                <a:latin typeface="Raleway" pitchFamily="2" charset="77"/>
              </a:rPr>
              <a:t> → Strength of correlation between prediction and reference values</a:t>
            </a:r>
            <a:br>
              <a:rPr lang="en-US" dirty="0">
                <a:latin typeface="Raleway" pitchFamily="2" charset="77"/>
              </a:rPr>
            </a:br>
            <a:r>
              <a:rPr lang="en-US" b="1" dirty="0">
                <a:solidFill>
                  <a:schemeClr val="accent1"/>
                </a:solidFill>
                <a:latin typeface="Raleway" pitchFamily="2" charset="77"/>
              </a:rPr>
              <a:t>Closer to 1 is better</a:t>
            </a:r>
            <a:r>
              <a:rPr lang="en-US" dirty="0">
                <a:solidFill>
                  <a:schemeClr val="accent1"/>
                </a:solidFill>
                <a:latin typeface="Raleway" pitchFamily="2" charset="77"/>
              </a:rPr>
              <a:t> </a:t>
            </a:r>
          </a:p>
          <a:p>
            <a:endParaRPr lang="en-US" dirty="0">
              <a:latin typeface="Raleway" pitchFamily="2" charset="77"/>
            </a:endParaRPr>
          </a:p>
        </p:txBody>
      </p:sp>
      <p:pic>
        <p:nvPicPr>
          <p:cNvPr id="5" name="Picture 4">
            <a:extLst>
              <a:ext uri="{FF2B5EF4-FFF2-40B4-BE49-F238E27FC236}">
                <a16:creationId xmlns:a16="http://schemas.microsoft.com/office/drawing/2014/main" id="{9AFBCFF1-B250-2403-EA63-391C1FE0E336}"/>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Lst>
          </a:blip>
          <a:stretch>
            <a:fillRect/>
          </a:stretch>
        </p:blipFill>
        <p:spPr>
          <a:xfrm>
            <a:off x="4907558" y="771979"/>
            <a:ext cx="3113036" cy="2931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p42"/>
          <p:cNvSpPr txBox="1">
            <a:spLocks noGrp="1"/>
          </p:cNvSpPr>
          <p:nvPr>
            <p:ph type="title"/>
          </p:nvPr>
        </p:nvSpPr>
        <p:spPr>
          <a:xfrm>
            <a:off x="384050" y="152575"/>
            <a:ext cx="8579242" cy="572700"/>
          </a:xfrm>
          <a:prstGeom prst="rect">
            <a:avLst/>
          </a:prstGeom>
          <a:noFill/>
          <a:ln>
            <a:noFill/>
          </a:ln>
        </p:spPr>
        <p:txBody>
          <a:bodyPr spcFirstLastPara="1" wrap="square" lIns="91425" tIns="91425" rIns="91425" bIns="91425" anchor="t" anchorCtr="0">
            <a:noAutofit/>
          </a:bodyPr>
          <a:lstStyle/>
          <a:p>
            <a:pPr lvl="0">
              <a:lnSpc>
                <a:spcPct val="115000"/>
              </a:lnSpc>
              <a:spcAft>
                <a:spcPts val="1000"/>
              </a:spcAft>
              <a:buSzPct val="148148"/>
            </a:pPr>
            <a:r>
              <a:rPr lang="en" sz="1800" b="1" dirty="0">
                <a:latin typeface="Raleway"/>
                <a:ea typeface="Raleway"/>
                <a:cs typeface="Raleway"/>
                <a:sym typeface="Raleway"/>
              </a:rPr>
              <a:t>Stellar Mass Prediction </a:t>
            </a:r>
            <a:r>
              <a:rPr lang="en" sz="1800" dirty="0">
                <a:latin typeface="Raleway"/>
                <a:ea typeface="Raleway"/>
                <a:cs typeface="Raleway"/>
                <a:sym typeface="Raleway"/>
              </a:rPr>
              <a:t>(Trained on Horizon-AGN -&gt;Tested on COSMOS-Web)</a:t>
            </a:r>
            <a:endParaRPr sz="1800" dirty="0"/>
          </a:p>
        </p:txBody>
      </p:sp>
      <p:sp>
        <p:nvSpPr>
          <p:cNvPr id="496" name="Google Shape;496;p42"/>
          <p:cNvSpPr txBox="1">
            <a:spLocks noGrp="1"/>
          </p:cNvSpPr>
          <p:nvPr>
            <p:ph type="sldNum" idx="12"/>
          </p:nvPr>
        </p:nvSpPr>
        <p:spPr>
          <a:xfrm>
            <a:off x="8476488" y="4663440"/>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en">
                <a:solidFill>
                  <a:schemeClr val="dk1"/>
                </a:solidFill>
              </a:rPr>
              <a:t>9</a:t>
            </a:fld>
            <a:endParaRPr>
              <a:solidFill>
                <a:schemeClr val="dk1"/>
              </a:solidFill>
            </a:endParaRPr>
          </a:p>
        </p:txBody>
      </p:sp>
      <p:pic>
        <p:nvPicPr>
          <p:cNvPr id="497" name="Google Shape;497;p42"/>
          <p:cNvPicPr preferRelativeResize="0"/>
          <p:nvPr/>
        </p:nvPicPr>
        <p:blipFill rotWithShape="1">
          <a:blip r:embed="rId3">
            <a:alphaModFix/>
          </a:blip>
          <a:srcRect/>
          <a:stretch/>
        </p:blipFill>
        <p:spPr>
          <a:xfrm>
            <a:off x="6117336" y="4544568"/>
            <a:ext cx="1417320" cy="265176"/>
          </a:xfrm>
          <a:prstGeom prst="rect">
            <a:avLst/>
          </a:prstGeom>
          <a:noFill/>
          <a:ln>
            <a:noFill/>
          </a:ln>
        </p:spPr>
      </p:pic>
      <p:pic>
        <p:nvPicPr>
          <p:cNvPr id="499" name="Google Shape;499;p42" title="Screenshot 2026-04-09 at 12.50.46.png"/>
          <p:cNvPicPr preferRelativeResize="0"/>
          <p:nvPr/>
        </p:nvPicPr>
        <p:blipFill rotWithShape="1">
          <a:blip r:embed="rId4">
            <a:alphaModFix/>
          </a:blip>
          <a:srcRect/>
          <a:stretch/>
        </p:blipFill>
        <p:spPr>
          <a:xfrm>
            <a:off x="4672584" y="1755648"/>
            <a:ext cx="4005071" cy="2734056"/>
          </a:xfrm>
          <a:prstGeom prst="rect">
            <a:avLst/>
          </a:prstGeom>
          <a:noFill/>
          <a:ln>
            <a:noFill/>
          </a:ln>
        </p:spPr>
      </p:pic>
      <p:sp>
        <p:nvSpPr>
          <p:cNvPr id="500" name="Google Shape;500;p42"/>
          <p:cNvSpPr txBox="1"/>
          <p:nvPr/>
        </p:nvSpPr>
        <p:spPr>
          <a:xfrm>
            <a:off x="5426225" y="668095"/>
            <a:ext cx="35985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chemeClr val="dk1"/>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Horizon-AGN</a:t>
            </a:r>
            <a:endParaRPr sz="800" b="1" i="0" u="none" strike="noStrike" cap="none">
              <a:solidFill>
                <a:schemeClr val="dk1"/>
              </a:solidFill>
              <a:latin typeface="Arial"/>
              <a:ea typeface="Arial"/>
              <a:cs typeface="Arial"/>
              <a:sym typeface="Arial"/>
            </a:endParaRPr>
          </a:p>
        </p:txBody>
      </p:sp>
      <p:sp>
        <p:nvSpPr>
          <p:cNvPr id="501" name="Google Shape;501;p42"/>
          <p:cNvSpPr txBox="1"/>
          <p:nvPr/>
        </p:nvSpPr>
        <p:spPr>
          <a:xfrm>
            <a:off x="5421230" y="970480"/>
            <a:ext cx="40767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COSMOS-Web -&gt;Tested on COSMOS-Web</a:t>
            </a:r>
            <a:endParaRPr sz="800" b="0" i="0" u="none" strike="noStrike" cap="none">
              <a:solidFill>
                <a:schemeClr val="dk1"/>
              </a:solidFill>
              <a:latin typeface="Arial"/>
              <a:ea typeface="Arial"/>
              <a:cs typeface="Arial"/>
              <a:sym typeface="Arial"/>
            </a:endParaRPr>
          </a:p>
        </p:txBody>
      </p:sp>
      <p:sp>
        <p:nvSpPr>
          <p:cNvPr id="502" name="Google Shape;502;p42"/>
          <p:cNvSpPr txBox="1"/>
          <p:nvPr/>
        </p:nvSpPr>
        <p:spPr>
          <a:xfrm>
            <a:off x="5421230" y="1292695"/>
            <a:ext cx="37920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1000"/>
              </a:spcAft>
              <a:buClr>
                <a:srgbClr val="000000"/>
              </a:buClr>
              <a:buSzPts val="1100"/>
              <a:buFont typeface="Arial"/>
              <a:buNone/>
            </a:pPr>
            <a:r>
              <a:rPr lang="en" sz="1100" b="1" i="0" u="none" strike="noStrike" cap="none">
                <a:solidFill>
                  <a:schemeClr val="dk1"/>
                </a:solidFill>
                <a:latin typeface="Raleway"/>
                <a:ea typeface="Raleway"/>
                <a:cs typeface="Raleway"/>
                <a:sym typeface="Raleway"/>
              </a:rPr>
              <a:t>Trained on Horizon-AGN -&gt;Tested on COSMOS-Web</a:t>
            </a:r>
            <a:endParaRPr sz="1100" b="0" i="0" u="none" strike="noStrike" cap="none">
              <a:solidFill>
                <a:schemeClr val="dk1"/>
              </a:solidFill>
              <a:latin typeface="Arial"/>
              <a:ea typeface="Arial"/>
              <a:cs typeface="Arial"/>
              <a:sym typeface="Arial"/>
            </a:endParaRPr>
          </a:p>
        </p:txBody>
      </p:sp>
      <p:pic>
        <p:nvPicPr>
          <p:cNvPr id="503" name="Google Shape;503;p42" title="Screenshot 2026-04-09 at 12.07.49.png"/>
          <p:cNvPicPr preferRelativeResize="0"/>
          <p:nvPr/>
        </p:nvPicPr>
        <p:blipFill rotWithShape="1">
          <a:blip r:embed="rId5">
            <a:alphaModFix/>
          </a:blip>
          <a:srcRect/>
          <a:stretch/>
        </p:blipFill>
        <p:spPr>
          <a:xfrm>
            <a:off x="4879550" y="739767"/>
            <a:ext cx="548700" cy="238933"/>
          </a:xfrm>
          <a:prstGeom prst="rect">
            <a:avLst/>
          </a:prstGeom>
          <a:noFill/>
          <a:ln>
            <a:noFill/>
          </a:ln>
        </p:spPr>
      </p:pic>
      <p:pic>
        <p:nvPicPr>
          <p:cNvPr id="504" name="Google Shape;504;p42" title="Screenshot 2026-04-09 at 12.09.32.png"/>
          <p:cNvPicPr preferRelativeResize="0"/>
          <p:nvPr/>
        </p:nvPicPr>
        <p:blipFill rotWithShape="1">
          <a:blip r:embed="rId6">
            <a:alphaModFix/>
          </a:blip>
          <a:srcRect/>
          <a:stretch/>
        </p:blipFill>
        <p:spPr>
          <a:xfrm>
            <a:off x="4873825" y="1036050"/>
            <a:ext cx="566928" cy="256032"/>
          </a:xfrm>
          <a:prstGeom prst="rect">
            <a:avLst/>
          </a:prstGeom>
          <a:noFill/>
          <a:ln>
            <a:noFill/>
          </a:ln>
        </p:spPr>
      </p:pic>
      <p:pic>
        <p:nvPicPr>
          <p:cNvPr id="505" name="Google Shape;505;p42" title="Screenshot 2026-04-09 at 12.14.49.png"/>
          <p:cNvPicPr preferRelativeResize="0"/>
          <p:nvPr/>
        </p:nvPicPr>
        <p:blipFill rotWithShape="1">
          <a:blip r:embed="rId7">
            <a:alphaModFix/>
          </a:blip>
          <a:srcRect/>
          <a:stretch/>
        </p:blipFill>
        <p:spPr>
          <a:xfrm>
            <a:off x="4871150" y="1372600"/>
            <a:ext cx="594360" cy="228600"/>
          </a:xfrm>
          <a:prstGeom prst="rect">
            <a:avLst/>
          </a:prstGeom>
          <a:noFill/>
          <a:ln>
            <a:noFill/>
          </a:ln>
        </p:spPr>
      </p:pic>
      <p:pic>
        <p:nvPicPr>
          <p:cNvPr id="5" name="Picture 4">
            <a:extLst>
              <a:ext uri="{FF2B5EF4-FFF2-40B4-BE49-F238E27FC236}">
                <a16:creationId xmlns:a16="http://schemas.microsoft.com/office/drawing/2014/main" id="{F4AD623C-5CED-CB96-E493-D80C56921949}"/>
              </a:ext>
            </a:extLst>
          </p:cNvPr>
          <p:cNvPicPr>
            <a:picLocks noChangeAspect="1"/>
          </p:cNvPicPr>
          <p:nvPr/>
        </p:nvPicPr>
        <p:blipFill>
          <a:blip r:embed="rId8"/>
          <a:stretch>
            <a:fillRect/>
          </a:stretch>
        </p:blipFill>
        <p:spPr>
          <a:xfrm>
            <a:off x="172308" y="560427"/>
            <a:ext cx="4092143" cy="4571639"/>
          </a:xfrm>
          <a:prstGeom prst="rect">
            <a:avLst/>
          </a:prstGeom>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9774</TotalTime>
  <Words>4360</Words>
  <Application>Microsoft Macintosh PowerPoint</Application>
  <PresentationFormat>On-screen Show (16:9)</PresentationFormat>
  <Paragraphs>273</Paragraphs>
  <Slides>19</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Raleway</vt:lpstr>
      <vt:lpstr>Simple Light</vt:lpstr>
      <vt:lpstr>COSMOS-Web: estimating physical parameters of galaxies using Self-Organizing Maps</vt:lpstr>
      <vt:lpstr>Our Goal</vt:lpstr>
      <vt:lpstr>Method: Spectral Energy Distribution (SED) Fitting </vt:lpstr>
      <vt:lpstr>Challenges                      </vt:lpstr>
      <vt:lpstr>Supervised vs Unsupervised learning</vt:lpstr>
      <vt:lpstr>PowerPoint Presentation</vt:lpstr>
      <vt:lpstr>Workflow</vt:lpstr>
      <vt:lpstr>Workflow</vt:lpstr>
      <vt:lpstr>Stellar Mass Prediction (Trained on Horizon-AGN -&gt;Tested on COSMOS-Web)</vt:lpstr>
      <vt:lpstr>Star Formation Rate (SFR) Prediction and  Redshift</vt:lpstr>
      <vt:lpstr>Summary</vt:lpstr>
      <vt:lpstr>Extra Slides</vt:lpstr>
      <vt:lpstr>PowerPoint Presentation</vt:lpstr>
      <vt:lpstr>10 Features on SOM (Trained on Horizon-AGN data in 0.1&lt;z&lt;0.8)</vt:lpstr>
      <vt:lpstr>Star Formation Rate (SFR) Prediction</vt:lpstr>
      <vt:lpstr>Redshift Prediction</vt:lpstr>
      <vt:lpstr>How Much Comes from Noise and How Much from Degeneracy</vt:lpstr>
      <vt:lpstr>PRISM (Physically Realistic Infrared Strong-lensing Models) </vt:lpstr>
      <vt:lpstr>Applying the SOM to Strong Lensing Objects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Abedini Fatemeh</cp:lastModifiedBy>
  <cp:revision>13</cp:revision>
  <dcterms:modified xsi:type="dcterms:W3CDTF">2026-05-27T08:45:01Z</dcterms:modified>
</cp:coreProperties>
</file>