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81" r:id="rId2"/>
    <p:sldId id="296" r:id="rId3"/>
    <p:sldId id="308" r:id="rId4"/>
    <p:sldId id="293" r:id="rId5"/>
    <p:sldId id="283" r:id="rId6"/>
    <p:sldId id="309" r:id="rId7"/>
    <p:sldId id="285" r:id="rId8"/>
    <p:sldId id="299" r:id="rId9"/>
    <p:sldId id="286" r:id="rId10"/>
    <p:sldId id="260" r:id="rId11"/>
    <p:sldId id="300" r:id="rId12"/>
    <p:sldId id="311" r:id="rId13"/>
    <p:sldId id="310" r:id="rId14"/>
    <p:sldId id="30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3CE012C-127A-4C45-A018-22D88E0F83E6}">
          <p14:sldIdLst>
            <p14:sldId id="281"/>
            <p14:sldId id="296"/>
            <p14:sldId id="308"/>
            <p14:sldId id="293"/>
            <p14:sldId id="283"/>
            <p14:sldId id="309"/>
            <p14:sldId id="285"/>
            <p14:sldId id="299"/>
            <p14:sldId id="286"/>
            <p14:sldId id="260"/>
            <p14:sldId id="300"/>
            <p14:sldId id="311"/>
            <p14:sldId id="310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68"/>
    <p:restoredTop sz="94604"/>
  </p:normalViewPr>
  <p:slideViewPr>
    <p:cSldViewPr snapToGrid="0">
      <p:cViewPr>
        <p:scale>
          <a:sx n="116" d="100"/>
          <a:sy n="116" d="100"/>
        </p:scale>
        <p:origin x="9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486E3-D448-CE42-B592-EFB7990E7975}" type="datetimeFigureOut">
              <a:rPr lang="en-US" smtClean="0"/>
              <a:t>5/19/26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73184-914E-5B45-8472-AB4544AB1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66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ed.ipac.caltech.edu/cgi-bin/objsearch?objname=Abell+1835&amp;extend=no&amp;out_csys=Equatorial&amp;out_equinox=J2000.0&amp;obj_sort=RA+or+Longitude&amp;of=pre_text&amp;zv_breaker=30000.0&amp;list_limit=5&amp;img_stamp=YE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73184-914E-5B45-8472-AB4544AB16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18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Abell 1835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optical image with SCUBA contours overlayed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73184-914E-5B45-8472-AB4544AB16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25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B7D6A-FF7B-25EC-AF47-975602050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FDEFE6-2497-BF6C-3EAD-88570D7C5C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FE73C6-999B-5BB9-AC23-C97FADF9FE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B218D-6424-5D95-F717-D65FF92A9C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73184-914E-5B45-8472-AB4544AB16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04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James </a:t>
            </a:r>
            <a:r>
              <a:rPr lang="en-US" dirty="0" err="1"/>
              <a:t>clark</a:t>
            </a:r>
            <a:r>
              <a:rPr lang="en-US" dirty="0"/>
              <a:t> maxwell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73184-914E-5B45-8472-AB4544AB16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56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E4765-C48D-2A6B-AEFB-55E36C8CD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56793F-0073-A586-B62D-ACBFF43DD5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F8B288-87C9-9938-B857-9E31F5002A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1BB87-926B-569F-AFC8-E8F3B1DBAA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73184-914E-5B45-8472-AB4544AB16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59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EF18F-39A6-6FF0-4D5D-EF9C25B7F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61A38-78BB-BA8E-26F6-494CB7FF2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6E79BD-9695-CAEA-0955-8CBB0BC8C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</a:t>
            </a:r>
            <a:r>
              <a:rPr lang="en-US" dirty="0" err="1"/>
              <a:t>smgs</a:t>
            </a:r>
            <a:r>
              <a:rPr lang="en-US" dirty="0"/>
              <a:t> seem to resemble the blank field </a:t>
            </a:r>
            <a:r>
              <a:rPr lang="en-US" dirty="0" err="1"/>
              <a:t>smgs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8A237-2162-5E36-C41C-A706544822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73184-914E-5B45-8472-AB4544AB16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646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EC843-C9EC-FBDB-0BA2-B5564DA2E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C6BEB8-51DC-875B-5829-950B971318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AE5E4C-0B29-CC18-39FB-DAA2F35C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</a:t>
            </a:r>
            <a:r>
              <a:rPr lang="en-US" dirty="0" err="1"/>
              <a:t>smgs</a:t>
            </a:r>
            <a:r>
              <a:rPr lang="en-US" dirty="0"/>
              <a:t> seem to resemble the blank field </a:t>
            </a:r>
            <a:r>
              <a:rPr lang="en-US" dirty="0" err="1"/>
              <a:t>smgs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4FBCF0-2462-B024-2212-A8097F24C4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B73184-914E-5B45-8472-AB4544AB16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38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C4D0E-4145-EB44-B89D-E415F5F1CBB0}" type="datetime1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5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B8860-7F28-764F-8C3A-E4A8075BBE7E}" type="datetime1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/>
              <a:t>Miranda Andersen</a:t>
            </a: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4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99D2-4989-A844-99C3-F753A701B1B6}" type="datetime1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Miranda Andersen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5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4A4A-B033-CE45-81AA-15D2201E29A8}" type="datetime1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D0F98-C53F-CE47-8BC5-D95C5BD94292}" type="datetime1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5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EA095-869A-DE46-8473-537EB65674D7}" type="datetime1">
              <a:rPr lang="en-US" smtClean="0"/>
              <a:t>5/26/26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93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5B60-2274-AF46-A486-AD803642481B}" type="datetime1">
              <a:rPr lang="en-US" smtClean="0"/>
              <a:t>5/26/26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21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9B577-E4DF-D34D-9004-6F61D5D15F40}" type="datetime1">
              <a:rPr lang="en-US" smtClean="0"/>
              <a:t>5/26/26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8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B6D2-6E96-E34D-B903-58FECC6F70C5}" type="datetime1">
              <a:rPr lang="en-US" smtClean="0"/>
              <a:t>5/26/26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0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4919-24FC-114A-82F3-15A0F25C4641}" type="datetime1">
              <a:rPr lang="en-US" smtClean="0"/>
              <a:t>5/26/26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93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E973-1D5D-D84A-8B48-76C38D6EA6C6}" type="datetime1">
              <a:rPr lang="en-US" smtClean="0"/>
              <a:t>5/26/26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Miranda Andersen</a:t>
            </a:r>
            <a:endParaRPr lang="en-US" sz="11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08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D8D89451-8172-8945-AE65-B7A4FBDEA4B8}" type="datetime1">
              <a:rPr lang="en-US" smtClean="0"/>
              <a:t>5/26/26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72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stars in space&#10;&#10;AI-generated content may be incorrect.">
            <a:extLst>
              <a:ext uri="{FF2B5EF4-FFF2-40B4-BE49-F238E27FC236}">
                <a16:creationId xmlns:a16="http://schemas.microsoft.com/office/drawing/2014/main" id="{A11CDD20-64E1-3A82-5FE2-4004192A4F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274" b="16241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B6B482-ACCA-4938-8AEA-49D525C17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46905" y="46904"/>
            <a:ext cx="6865150" cy="6771342"/>
          </a:xfrm>
          <a:prstGeom prst="rect">
            <a:avLst/>
          </a:prstGeom>
          <a:gradFill>
            <a:gsLst>
              <a:gs pos="42000">
                <a:srgbClr val="000000">
                  <a:alpha val="18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A75E53-F92F-E83F-C942-D85AD3615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71759"/>
            <a:ext cx="6991776" cy="3497042"/>
          </a:xfrm>
        </p:spPr>
        <p:txBody>
          <a:bodyPr anchor="t">
            <a:noAutofit/>
          </a:bodyPr>
          <a:lstStyle/>
          <a:p>
            <a:r>
              <a:rPr lang="en-US" sz="4000" dirty="0" err="1"/>
              <a:t>Characterising</a:t>
            </a:r>
            <a:r>
              <a:rPr lang="en-US" sz="4000" dirty="0"/>
              <a:t> the impact of the environment on starburst galaxies in over-densities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13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5">
            <a:extLst>
              <a:ext uri="{FF2B5EF4-FFF2-40B4-BE49-F238E27FC236}">
                <a16:creationId xmlns:a16="http://schemas.microsoft.com/office/drawing/2014/main" id="{9F96F036-C22C-EF0C-1123-DA8F27471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979" y="5145734"/>
            <a:ext cx="6991776" cy="1302774"/>
          </a:xfrm>
        </p:spPr>
        <p:txBody>
          <a:bodyPr/>
          <a:lstStyle/>
          <a:p>
            <a:r>
              <a:rPr lang="en-US" dirty="0"/>
              <a:t>Nordic-Baltic Astronomy Days</a:t>
            </a:r>
          </a:p>
          <a:p>
            <a:r>
              <a:rPr lang="en-US" sz="1800" dirty="0"/>
              <a:t>Supervisors: B. Gullberg (DTU), T. Greve (DTU) </a:t>
            </a:r>
            <a:r>
              <a:rPr lang="en-US" sz="1800" dirty="0" err="1"/>
              <a:t>J.Wardlow</a:t>
            </a:r>
            <a:r>
              <a:rPr lang="en-US" sz="1800" dirty="0"/>
              <a:t> (LU)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4793C2A-A886-2802-9D09-468F06644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908" y="5441496"/>
            <a:ext cx="757694" cy="110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D901D756-1A9C-8C9F-2E4D-73C0F64DE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176" y="5739032"/>
            <a:ext cx="2210574" cy="51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ownload logoer">
            <a:extLst>
              <a:ext uri="{FF2B5EF4-FFF2-40B4-BE49-F238E27FC236}">
                <a16:creationId xmlns:a16="http://schemas.microsoft.com/office/drawing/2014/main" id="{A7B535BB-B396-0DD2-1E4D-CA23564A9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324" y="5342834"/>
            <a:ext cx="1634232" cy="130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F88656-60B5-D3DC-D613-C31EC6CAA6E3}"/>
              </a:ext>
            </a:extLst>
          </p:cNvPr>
          <p:cNvSpPr txBox="1"/>
          <p:nvPr/>
        </p:nvSpPr>
        <p:spPr>
          <a:xfrm>
            <a:off x="800100" y="19766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Miranda Andersen</a:t>
            </a:r>
          </a:p>
        </p:txBody>
      </p:sp>
    </p:spTree>
    <p:extLst>
      <p:ext uri="{BB962C8B-B14F-4D97-AF65-F5344CB8AC3E}">
        <p14:creationId xmlns:p14="http://schemas.microsoft.com/office/powerpoint/2010/main" val="351481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8586BE-6EA2-B7E5-2519-3C626E48E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CEB4FA-971D-8DB6-AE32-9885EAEE1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B045075-343F-28BE-FE28-52C847805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E4348F3-0FD9-C7E3-4F05-4242B5103E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EAB7AD-CE5B-7615-8E76-FB097538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9165" y="2286000"/>
            <a:ext cx="3529596" cy="198119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dirty="0"/>
              <a:t>ALMA </a:t>
            </a:r>
            <a:br>
              <a:rPr lang="en-US" sz="3400" dirty="0"/>
            </a:br>
            <a:r>
              <a:rPr lang="en-US" sz="3400" dirty="0"/>
              <a:t>follow-up observations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F7852BE-607A-6C99-870E-D53F2F235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182959" y="662940"/>
            <a:ext cx="0" cy="553212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urple circle with yellow dots&#10;&#10;AI-generated content may be incorrect.">
            <a:extLst>
              <a:ext uri="{FF2B5EF4-FFF2-40B4-BE49-F238E27FC236}">
                <a16:creationId xmlns:a16="http://schemas.microsoft.com/office/drawing/2014/main" id="{06AAFDF0-0C4B-A6F4-D478-9A1C93FD60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33"/>
          <a:stretch>
            <a:fillRect/>
          </a:stretch>
        </p:blipFill>
        <p:spPr>
          <a:xfrm>
            <a:off x="3845791" y="662940"/>
            <a:ext cx="4154628" cy="38671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2EEC1F-7624-C18C-2804-641694A855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288"/>
          <a:stretch>
            <a:fillRect/>
          </a:stretch>
        </p:blipFill>
        <p:spPr>
          <a:xfrm>
            <a:off x="183934" y="3306832"/>
            <a:ext cx="3352654" cy="3071069"/>
          </a:xfrm>
          <a:prstGeom prst="rect">
            <a:avLst/>
          </a:prstGeom>
        </p:spPr>
      </p:pic>
      <p:pic>
        <p:nvPicPr>
          <p:cNvPr id="15" name="Content Placeholder 16" descr="A circular object with dots and numbers&#10;&#10;AI-generated content may be incorrect.">
            <a:extLst>
              <a:ext uri="{FF2B5EF4-FFF2-40B4-BE49-F238E27FC236}">
                <a16:creationId xmlns:a16="http://schemas.microsoft.com/office/drawing/2014/main" id="{56E76792-B56B-B7B4-434F-82387E7D6F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008" t="5834" r="2211" b="10438"/>
          <a:stretch>
            <a:fillRect/>
          </a:stretch>
        </p:blipFill>
        <p:spPr>
          <a:xfrm>
            <a:off x="275597" y="48056"/>
            <a:ext cx="2963349" cy="2915202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A9996-DE00-6475-9C00-52CCCD8CF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1BE219B-4FD1-E892-7B48-30EB5D2EC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9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1373216-90B1-CC63-F2C6-0381EC1381B0}"/>
              </a:ext>
            </a:extLst>
          </p:cNvPr>
          <p:cNvCxnSpPr>
            <a:cxnSpLocks/>
          </p:cNvCxnSpPr>
          <p:nvPr/>
        </p:nvCxnSpPr>
        <p:spPr>
          <a:xfrm flipV="1">
            <a:off x="741796" y="2336599"/>
            <a:ext cx="420254" cy="103525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FF6B33-F48C-6A07-67A3-59C5318C0FC9}"/>
              </a:ext>
            </a:extLst>
          </p:cNvPr>
          <p:cNvCxnSpPr>
            <a:cxnSpLocks/>
          </p:cNvCxnSpPr>
          <p:nvPr/>
        </p:nvCxnSpPr>
        <p:spPr>
          <a:xfrm flipH="1" flipV="1">
            <a:off x="1295400" y="2286000"/>
            <a:ext cx="2170065" cy="10535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754978-F1E3-AD55-341E-695B4354DBB1}"/>
              </a:ext>
            </a:extLst>
          </p:cNvPr>
          <p:cNvCxnSpPr>
            <a:cxnSpLocks/>
          </p:cNvCxnSpPr>
          <p:nvPr/>
        </p:nvCxnSpPr>
        <p:spPr>
          <a:xfrm flipH="1">
            <a:off x="2565400" y="710546"/>
            <a:ext cx="1968500" cy="2673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9EE93F2-60BC-AAB8-2364-0342C9922956}"/>
              </a:ext>
            </a:extLst>
          </p:cNvPr>
          <p:cNvCxnSpPr>
            <a:cxnSpLocks/>
          </p:cNvCxnSpPr>
          <p:nvPr/>
        </p:nvCxnSpPr>
        <p:spPr>
          <a:xfrm flipH="1" flipV="1">
            <a:off x="2516777" y="1067475"/>
            <a:ext cx="1968491" cy="30843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6213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C04ED2-60C2-E3EC-CABC-08DD03914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871759"/>
            <a:ext cx="10925176" cy="11288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dirty="0"/>
              <a:t>Some line detections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graph showing a number of frequency&#10;&#10;AI-generated content may be incorrect.">
            <a:extLst>
              <a:ext uri="{FF2B5EF4-FFF2-40B4-BE49-F238E27FC236}">
                <a16:creationId xmlns:a16="http://schemas.microsoft.com/office/drawing/2014/main" id="{0C966191-A759-1ABD-FAD7-B7E7B1E940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08" r="428" b="-3"/>
          <a:stretch>
            <a:fillRect/>
          </a:stretch>
        </p:blipFill>
        <p:spPr>
          <a:xfrm>
            <a:off x="619124" y="2424163"/>
            <a:ext cx="5026773" cy="3619498"/>
          </a:xfrm>
          <a:prstGeom prst="rect">
            <a:avLst/>
          </a:prstGeom>
        </p:spPr>
      </p:pic>
      <p:pic>
        <p:nvPicPr>
          <p:cNvPr id="5" name="Picture 4" descr="A graph of a graph showing a number of objects&#10;&#10;AI-generated content may be incorrect.">
            <a:extLst>
              <a:ext uri="{FF2B5EF4-FFF2-40B4-BE49-F238E27FC236}">
                <a16:creationId xmlns:a16="http://schemas.microsoft.com/office/drawing/2014/main" id="{52737CCA-13F5-5320-82DF-545470037E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591" t="1" r="-1" b="-2"/>
          <a:stretch>
            <a:fillRect/>
          </a:stretch>
        </p:blipFill>
        <p:spPr>
          <a:xfrm>
            <a:off x="6082834" y="2424157"/>
            <a:ext cx="5309066" cy="3619493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7890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FCF2AB-4A4B-BB38-A347-5F51DE2A3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088" y="6356350"/>
            <a:ext cx="453972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5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Miranda Andersen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BFC1A64-FEA3-54E6-413D-3A96009FF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7E7843D-FF13-4365-9478-9625B70A2705}" type="slidenum">
              <a:rPr lang="en-US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70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4F90F-804C-0823-E218-105D73168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80FB4-C1E3-30C5-7B55-4FFFCDBB0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914400"/>
            <a:ext cx="3307694" cy="1307592"/>
          </a:xfrm>
        </p:spPr>
        <p:txBody>
          <a:bodyPr>
            <a:normAutofit fontScale="90000"/>
          </a:bodyPr>
          <a:lstStyle/>
          <a:p>
            <a:r>
              <a:rPr lang="en-US" dirty="0"/>
              <a:t>Preliminary results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795D92-C647-70CA-5527-A109B27D33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93"/>
          <a:stretch>
            <a:fillRect/>
          </a:stretch>
        </p:blipFill>
        <p:spPr>
          <a:xfrm>
            <a:off x="3691040" y="926571"/>
            <a:ext cx="8500960" cy="5035317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A5F9C8E-F2A5-83A9-B4A0-30FA54E7F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03338C5-862D-36D0-D414-A75847F4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11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EA8C4B2-FDE0-A9C7-BE00-B5809B0D4E69}"/>
              </a:ext>
            </a:extLst>
          </p:cNvPr>
          <p:cNvSpPr/>
          <p:nvPr/>
        </p:nvSpPr>
        <p:spPr>
          <a:xfrm>
            <a:off x="7201441" y="2774731"/>
            <a:ext cx="268942" cy="251012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78FA6AC-2F05-C4FC-D29D-2D3707637667}"/>
              </a:ext>
            </a:extLst>
          </p:cNvPr>
          <p:cNvSpPr/>
          <p:nvPr/>
        </p:nvSpPr>
        <p:spPr>
          <a:xfrm>
            <a:off x="6681342" y="3841562"/>
            <a:ext cx="268942" cy="251012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D00EB7A-7F5E-D1CB-43EF-0930DC571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221992"/>
            <a:ext cx="2990405" cy="37398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Compared to the sample from Valentino et al.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2473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818D2-BD6F-195A-68CD-DF8F01ED8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C8D28-4397-EBB0-6E21-2D557757A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914400"/>
            <a:ext cx="3307694" cy="1307592"/>
          </a:xfrm>
        </p:spPr>
        <p:txBody>
          <a:bodyPr>
            <a:normAutofit fontScale="90000"/>
          </a:bodyPr>
          <a:lstStyle/>
          <a:p>
            <a:r>
              <a:rPr lang="en-US" dirty="0"/>
              <a:t>Preliminary results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248925-BA5D-18C4-EECE-94126BD891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93"/>
          <a:stretch>
            <a:fillRect/>
          </a:stretch>
        </p:blipFill>
        <p:spPr>
          <a:xfrm>
            <a:off x="3691040" y="926571"/>
            <a:ext cx="8500960" cy="5035317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32E7AD2-3B8A-A74B-4116-8F85588FD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09E9CC0-F5D3-7338-284E-0E1308AC4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12</a:t>
            </a:fld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8F1908E-C7F8-73BC-3265-4350153D15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l="634" t="557"/>
          <a:stretch>
            <a:fillRect/>
          </a:stretch>
        </p:blipFill>
        <p:spPr>
          <a:xfrm>
            <a:off x="700088" y="2595991"/>
            <a:ext cx="2990850" cy="299316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9E49166-FFC5-0785-3B74-0EE34BF32558}"/>
              </a:ext>
            </a:extLst>
          </p:cNvPr>
          <p:cNvSpPr/>
          <p:nvPr/>
        </p:nvSpPr>
        <p:spPr>
          <a:xfrm>
            <a:off x="7201441" y="2774731"/>
            <a:ext cx="268942" cy="251012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271D1CD-7596-B949-A601-88C22F286B9F}"/>
              </a:ext>
            </a:extLst>
          </p:cNvPr>
          <p:cNvSpPr/>
          <p:nvPr/>
        </p:nvSpPr>
        <p:spPr>
          <a:xfrm>
            <a:off x="6681342" y="3841562"/>
            <a:ext cx="268942" cy="251012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56860C1-9242-8EFA-0901-8ACC6198E483}"/>
              </a:ext>
            </a:extLst>
          </p:cNvPr>
          <p:cNvSpPr/>
          <p:nvPr/>
        </p:nvSpPr>
        <p:spPr>
          <a:xfrm>
            <a:off x="1839120" y="3914244"/>
            <a:ext cx="268942" cy="251012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9B5DE31-313E-F6B0-DD91-0C88A68E56E6}"/>
              </a:ext>
            </a:extLst>
          </p:cNvPr>
          <p:cNvSpPr/>
          <p:nvPr/>
        </p:nvSpPr>
        <p:spPr>
          <a:xfrm>
            <a:off x="2533868" y="4275484"/>
            <a:ext cx="268942" cy="251012"/>
          </a:xfrm>
          <a:prstGeom prst="ellipse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739364-DBCF-EEE8-FBF4-5B5EEEA8134F}"/>
              </a:ext>
            </a:extLst>
          </p:cNvPr>
          <p:cNvSpPr txBox="1"/>
          <p:nvPr/>
        </p:nvSpPr>
        <p:spPr>
          <a:xfrm>
            <a:off x="1958822" y="359773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2F0FBE-610C-8A35-3B54-10EF6CC555BA}"/>
              </a:ext>
            </a:extLst>
          </p:cNvPr>
          <p:cNvSpPr txBox="1"/>
          <p:nvPr/>
        </p:nvSpPr>
        <p:spPr>
          <a:xfrm>
            <a:off x="2748657" y="40397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7268754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EF92585-7A99-6108-9663-8C59032742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34932-83C2-9A5C-EA0C-8680C0D8D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823" y="1705460"/>
            <a:ext cx="4265763" cy="1593185"/>
          </a:xfrm>
        </p:spPr>
        <p:txBody>
          <a:bodyPr anchor="t">
            <a:normAutofit/>
          </a:bodyPr>
          <a:lstStyle/>
          <a:p>
            <a:r>
              <a:rPr lang="en-US" sz="4200"/>
              <a:t>Summery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7F52BE-34C6-ABA8-9F08-73F818FC7A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71353" y="1796458"/>
                <a:ext cx="5483190" cy="445745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To study the evolution of galaxies in </a:t>
                </a:r>
                <a:r>
                  <a:rPr lang="en-US" dirty="0" err="1"/>
                  <a:t>overdensities</a:t>
                </a:r>
                <a:r>
                  <a:rPr lang="en-US" dirty="0"/>
                  <a:t>, we need to look at the high z progenitors </a:t>
                </a:r>
              </a:p>
              <a:p>
                <a:endParaRPr lang="en-US" dirty="0"/>
              </a:p>
              <a:p>
                <a:r>
                  <a:rPr lang="en-US" dirty="0"/>
                  <a:t>Early universe is very dusty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we need SMGs!! </a:t>
                </a:r>
              </a:p>
              <a:p>
                <a:endParaRPr lang="en-US" dirty="0"/>
              </a:p>
              <a:p>
                <a:r>
                  <a:rPr lang="en-US" dirty="0" err="1"/>
                  <a:t>Overdensities</a:t>
                </a:r>
                <a:r>
                  <a:rPr lang="en-US" dirty="0"/>
                  <a:t> in SCUBA-2, but without redshift, we don’t know if the galaxies are cluster members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ALMA follow-up observations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7F52BE-34C6-ABA8-9F08-73F818FC7A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71353" y="1796458"/>
                <a:ext cx="5483190" cy="4457453"/>
              </a:xfrm>
              <a:blipFill>
                <a:blip r:embed="rId2"/>
                <a:stretch>
                  <a:fillRect l="-924" t="-568" r="-2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B4883-9E26-DB9D-47CE-5E5C296F5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088" y="6356350"/>
            <a:ext cx="453972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50">
                <a:solidFill>
                  <a:srgbClr val="000000"/>
                </a:solidFill>
              </a:rPr>
              <a:t>Miranda Andersen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D0965-A2E1-F215-4010-992C57F4E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7E7843D-FF13-4365-9478-9625B70A2705}" type="slidenum">
              <a:rPr lang="en-US">
                <a:solidFill>
                  <a:srgbClr val="000000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DB4BEA-22D1-9BE0-1F06-BAFE567B5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50816" y="3435170"/>
            <a:ext cx="402336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376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CF38EC-835C-E8B6-0978-BC2F0D45C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4749" y="909638"/>
            <a:ext cx="5201121" cy="1318062"/>
          </a:xfrm>
        </p:spPr>
        <p:txBody>
          <a:bodyPr>
            <a:normAutofit/>
          </a:bodyPr>
          <a:lstStyle/>
          <a:p>
            <a:r>
              <a:rPr lang="en-US" dirty="0"/>
              <a:t> galaxy clusters</a:t>
            </a:r>
          </a:p>
        </p:txBody>
      </p:sp>
      <p:pic>
        <p:nvPicPr>
          <p:cNvPr id="4" name="Picture 3" descr="A group of stars in space&#10;&#10;AI-generated content may be incorrect.">
            <a:extLst>
              <a:ext uri="{FF2B5EF4-FFF2-40B4-BE49-F238E27FC236}">
                <a16:creationId xmlns:a16="http://schemas.microsoft.com/office/drawing/2014/main" id="{F7DEA6BA-9F8C-A5AE-4DA6-694CE57484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6" r="7323"/>
          <a:stretch>
            <a:fillRect/>
          </a:stretch>
        </p:blipFill>
        <p:spPr>
          <a:xfrm>
            <a:off x="20" y="10"/>
            <a:ext cx="5686740" cy="685799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22739" y="722376"/>
            <a:ext cx="16002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9C202-7B01-A8D9-5013-D8BF48150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838" y="2236843"/>
            <a:ext cx="5201121" cy="1575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Among the largest structure of the universe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Consists of up to a thousand of galaxies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DEF20-39DB-D170-BF4D-88FB5FB17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8852-E09C-EE43-1EF0-D30887A9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B8D404-CADB-B3FB-B7B8-4FB24AA1EB65}"/>
              </a:ext>
            </a:extLst>
          </p:cNvPr>
          <p:cNvSpPr txBox="1"/>
          <p:nvPr/>
        </p:nvSpPr>
        <p:spPr>
          <a:xfrm>
            <a:off x="6284748" y="4168636"/>
            <a:ext cx="520112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Does the </a:t>
            </a:r>
            <a:r>
              <a:rPr lang="en-US" sz="2000" dirty="0" err="1">
                <a:solidFill>
                  <a:schemeClr val="accent1"/>
                </a:solidFill>
              </a:rPr>
              <a:t>overdensities</a:t>
            </a:r>
            <a:r>
              <a:rPr lang="en-US" sz="2000" dirty="0">
                <a:solidFill>
                  <a:schemeClr val="accent1"/>
                </a:solidFill>
              </a:rPr>
              <a:t> impact how the galaxies evolve?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589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2EBE92-62F4-F362-5CCC-B4DF14CAD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133B6D6-7CF8-CFC9-4328-F1F41F938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E1DCB4-E2C1-4A32-F39C-19EAB562C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4749" y="909638"/>
            <a:ext cx="5201121" cy="1318062"/>
          </a:xfrm>
        </p:spPr>
        <p:txBody>
          <a:bodyPr>
            <a:normAutofit/>
          </a:bodyPr>
          <a:lstStyle/>
          <a:p>
            <a:r>
              <a:rPr lang="en-US" dirty="0"/>
              <a:t> galaxy clusters</a:t>
            </a:r>
          </a:p>
        </p:txBody>
      </p:sp>
      <p:pic>
        <p:nvPicPr>
          <p:cNvPr id="4" name="Picture 3" descr="A group of stars in space&#10;&#10;AI-generated content may be incorrect.">
            <a:extLst>
              <a:ext uri="{FF2B5EF4-FFF2-40B4-BE49-F238E27FC236}">
                <a16:creationId xmlns:a16="http://schemas.microsoft.com/office/drawing/2014/main" id="{5176A981-504C-851A-ED53-FE46903D4C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6" r="7323"/>
          <a:stretch>
            <a:fillRect/>
          </a:stretch>
        </p:blipFill>
        <p:spPr>
          <a:xfrm>
            <a:off x="20" y="10"/>
            <a:ext cx="5686740" cy="685799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5095206-5CBC-DBF7-912B-956D1AC9E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22739" y="722376"/>
            <a:ext cx="16002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DB439-8725-D23A-7468-B15ED6507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67A68-504E-24F9-A8A3-FCB3E02CE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04CF0-94D2-2F5C-BBDC-A8667DA2978C}"/>
              </a:ext>
            </a:extLst>
          </p:cNvPr>
          <p:cNvSpPr txBox="1"/>
          <p:nvPr/>
        </p:nvSpPr>
        <p:spPr>
          <a:xfrm>
            <a:off x="6284748" y="1953296"/>
            <a:ext cx="520112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Does the </a:t>
            </a:r>
            <a:r>
              <a:rPr lang="en-US" sz="2000" dirty="0" err="1">
                <a:solidFill>
                  <a:schemeClr val="accent1"/>
                </a:solidFill>
              </a:rPr>
              <a:t>overdensities</a:t>
            </a:r>
            <a:r>
              <a:rPr lang="en-US" sz="2000" dirty="0">
                <a:solidFill>
                  <a:schemeClr val="accent1"/>
                </a:solidFill>
              </a:rPr>
              <a:t> impact how the galaxies evolve?  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8DAC32-626F-FE57-E0D5-5C14149C3A05}"/>
                  </a:ext>
                </a:extLst>
              </p:cNvPr>
              <p:cNvSpPr txBox="1"/>
              <p:nvPr/>
            </p:nvSpPr>
            <p:spPr>
              <a:xfrm>
                <a:off x="6284748" y="3137338"/>
                <a:ext cx="5063130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Protoclusters: </a:t>
                </a:r>
                <a:r>
                  <a:rPr lang="en-US" sz="2000" dirty="0"/>
                  <a:t>high </a:t>
                </a:r>
                <a14:m>
                  <m:oMath xmlns:m="http://schemas.openxmlformats.org/officeDocument/2006/math">
                    <m:r>
                      <a:rPr lang="da-DK" sz="20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 progenitors of todays galaxy clusters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Found around radio-loud galaxies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Simulations show largest mass build-up around </a:t>
                </a:r>
                <a14:m>
                  <m:oMath xmlns:m="http://schemas.openxmlformats.org/officeDocument/2006/math">
                    <m:r>
                      <a:rPr lang="da-DK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da-DK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</m:t>
                    </m:r>
                  </m:oMath>
                </a14:m>
                <a:r>
                  <a:rPr lang="en-US" sz="2000" dirty="0"/>
                  <a:t> (Chiang et al. 2017)</a:t>
                </a:r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8DAC32-626F-FE57-E0D5-5C14149C3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4748" y="3137338"/>
                <a:ext cx="5063130" cy="2554545"/>
              </a:xfrm>
              <a:prstGeom prst="rect">
                <a:avLst/>
              </a:prstGeom>
              <a:blipFill>
                <a:blip r:embed="rId3"/>
                <a:stretch>
                  <a:fillRect l="-1250" t="-1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07157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AF3E7-5BFA-3850-FE96-0D10EDCF1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47C27-EAAC-2DDC-1585-A0D492339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6143225" cy="1307592"/>
          </a:xfrm>
        </p:spPr>
        <p:txBody>
          <a:bodyPr>
            <a:normAutofit fontScale="90000"/>
          </a:bodyPr>
          <a:lstStyle/>
          <a:p>
            <a:r>
              <a:rPr lang="en-US" dirty="0"/>
              <a:t>Cosmic star-formation history</a:t>
            </a:r>
          </a:p>
        </p:txBody>
      </p:sp>
      <p:pic>
        <p:nvPicPr>
          <p:cNvPr id="5" name="Content Placeholder 4" descr="A graph of different colored circles&#10;&#10;AI-generated content may be incorrect.">
            <a:extLst>
              <a:ext uri="{FF2B5EF4-FFF2-40B4-BE49-F238E27FC236}">
                <a16:creationId xmlns:a16="http://schemas.microsoft.com/office/drawing/2014/main" id="{82D9D36F-2166-6C0F-1286-650FD6EE98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087"/>
          <a:stretch>
            <a:fillRect/>
          </a:stretch>
        </p:blipFill>
        <p:spPr>
          <a:xfrm>
            <a:off x="6566519" y="840641"/>
            <a:ext cx="4924845" cy="51029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0912F8-35C8-0EBA-2E66-87CB7D2847DC}"/>
              </a:ext>
            </a:extLst>
          </p:cNvPr>
          <p:cNvSpPr/>
          <p:nvPr/>
        </p:nvSpPr>
        <p:spPr>
          <a:xfrm rot="5400000" flipV="1">
            <a:off x="7391373" y="737236"/>
            <a:ext cx="367863" cy="7221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74433F-5F5D-F250-2FB0-48B2B4FE00D9}"/>
              </a:ext>
            </a:extLst>
          </p:cNvPr>
          <p:cNvSpPr txBox="1"/>
          <p:nvPr/>
        </p:nvSpPr>
        <p:spPr>
          <a:xfrm>
            <a:off x="9070508" y="5863470"/>
            <a:ext cx="2420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Madau and Dickinson (2014)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7870C3-05CD-9C79-F6E7-29C0A5FD263D}"/>
              </a:ext>
            </a:extLst>
          </p:cNvPr>
          <p:cNvSpPr/>
          <p:nvPr/>
        </p:nvSpPr>
        <p:spPr>
          <a:xfrm>
            <a:off x="9028941" y="1578510"/>
            <a:ext cx="1066035" cy="370098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1D83BD-820B-4AA5-36DE-2CA6BC91DAC4}"/>
                  </a:ext>
                </a:extLst>
              </p:cNvPr>
              <p:cNvSpPr txBox="1"/>
              <p:nvPr/>
            </p:nvSpPr>
            <p:spPr>
              <a:xfrm>
                <a:off x="700635" y="2412601"/>
                <a:ext cx="586588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Cosmic star-formation peaks at an epoch known as </a:t>
                </a: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Cosmic Noon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However, most of the star-formation is obscured by dust </a:t>
                </a: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sz="2000" dirty="0"/>
                  <a:t> we need to look at the dust-heated thermal emission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1D83BD-820B-4AA5-36DE-2CA6BC91D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35" y="2412601"/>
                <a:ext cx="5865884" cy="2246769"/>
              </a:xfrm>
              <a:prstGeom prst="rect">
                <a:avLst/>
              </a:prstGeom>
              <a:blipFill>
                <a:blip r:embed="rId4"/>
                <a:stretch>
                  <a:fillRect l="-1299" t="-1695" b="-3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8A9F59-05BB-4E27-3A58-A6F52174C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E2A80F-1163-681F-BBB1-A2E1DF426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53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33BE3-D29E-D7DD-D864-581E21B54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828" y="914400"/>
            <a:ext cx="6551072" cy="867905"/>
          </a:xfrm>
        </p:spPr>
        <p:txBody>
          <a:bodyPr/>
          <a:lstStyle/>
          <a:p>
            <a:r>
              <a:rPr lang="en-US" dirty="0"/>
              <a:t>Submillimeter galaxies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D6AE38-9ABF-C1E6-536A-D79661B3F13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959459" y="1782305"/>
                <a:ext cx="6432442" cy="320814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Single-dish sub-mm surveys reveal large number of sub-mm bright galaxies: </a:t>
                </a:r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Submillimeter galaxies (SMGs)</a:t>
                </a:r>
                <a:endParaRPr lang="en-US" dirty="0"/>
              </a:p>
              <a:p>
                <a:pPr marL="0"/>
                <a:r>
                  <a:rPr lang="en-US" dirty="0"/>
                  <a:t>Very luminous: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𝐹𝐼𝑅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corresponding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𝑆𝐹𝑅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~ 100−1000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𝑦𝑟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⟶ </m:t>
                    </m:r>
                  </m:oMath>
                </a14:m>
                <a:r>
                  <a:rPr lang="en-US" dirty="0"/>
                  <a:t>also called </a:t>
                </a:r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Dusty starbursts</a:t>
                </a:r>
                <a:b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</a:br>
                <a:endParaRPr lang="en-US" dirty="0"/>
              </a:p>
              <a:p>
                <a:r>
                  <a:rPr lang="en-US" dirty="0"/>
                  <a:t>Very massive: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D6AE38-9ABF-C1E6-536A-D79661B3F1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959459" y="1782305"/>
                <a:ext cx="6432442" cy="3208149"/>
              </a:xfrm>
              <a:blipFill>
                <a:blip r:embed="rId3"/>
                <a:stretch>
                  <a:fillRect l="-984" t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D7F2B711-1C15-F06F-8345-8DEED2922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76" y="914401"/>
            <a:ext cx="4499452" cy="450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3973E9-3116-914C-AF22-1FAD2FF301B1}"/>
              </a:ext>
            </a:extLst>
          </p:cNvPr>
          <p:cNvSpPr txBox="1"/>
          <p:nvPr/>
        </p:nvSpPr>
        <p:spPr>
          <a:xfrm>
            <a:off x="700635" y="5779450"/>
            <a:ext cx="1527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Blain et al. (2002)</a:t>
            </a:r>
          </a:p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3F92F5A-5854-696F-40A2-D16ADC1AF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Miranda Andersen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D264A09-2FCB-4FF9-6CFD-419338A8E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C8EB0D-3EE2-4455-CC09-CA87A4519788}"/>
              </a:ext>
            </a:extLst>
          </p:cNvPr>
          <p:cNvSpPr txBox="1"/>
          <p:nvPr/>
        </p:nvSpPr>
        <p:spPr>
          <a:xfrm>
            <a:off x="4959459" y="5390792"/>
            <a:ext cx="59595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Believed to be progenitors of giant elliptical galaxies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549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B8C2D-54FD-D905-0DF0-3C23BB7F2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C38C7-A6C4-C63D-FB78-0D7FF4B0A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914400"/>
            <a:ext cx="10687812" cy="867905"/>
          </a:xfrm>
        </p:spPr>
        <p:txBody>
          <a:bodyPr/>
          <a:lstStyle/>
          <a:p>
            <a:r>
              <a:rPr lang="en-US" dirty="0"/>
              <a:t>Submillimeter galaxies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B28C11C-903E-85D7-4562-4E93FCDC1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Miranda Andersen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CA3C7D-7D8C-0109-079C-6907CCAC3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723FD9-DD10-DF53-B283-2FEE22BDF4A4}"/>
              </a:ext>
            </a:extLst>
          </p:cNvPr>
          <p:cNvSpPr txBox="1"/>
          <p:nvPr/>
        </p:nvSpPr>
        <p:spPr>
          <a:xfrm>
            <a:off x="704088" y="2012162"/>
            <a:ext cx="106878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Believed to be progenitors of giant elliptical galaxies 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EC116D-F07A-869A-E9FC-6966208BBFA1}"/>
              </a:ext>
            </a:extLst>
          </p:cNvPr>
          <p:cNvSpPr txBox="1"/>
          <p:nvPr/>
        </p:nvSpPr>
        <p:spPr>
          <a:xfrm>
            <a:off x="704088" y="2919127"/>
            <a:ext cx="106878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However, most studies on SMGs have been blank field studies</a:t>
            </a:r>
          </a:p>
          <a:p>
            <a:endParaRPr lang="en-GB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We need to analyse SMGs in </a:t>
            </a:r>
            <a:r>
              <a:rPr lang="en-GB" dirty="0" err="1">
                <a:solidFill>
                  <a:schemeClr val="accent5">
                    <a:lumMod val="50000"/>
                  </a:schemeClr>
                </a:solidFill>
              </a:rPr>
              <a:t>overdense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environments!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8273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1E2991-28B1-2A9F-E9D6-00E07BBA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914400"/>
            <a:ext cx="3799763" cy="1473200"/>
          </a:xfrm>
        </p:spPr>
        <p:txBody>
          <a:bodyPr>
            <a:normAutofit/>
          </a:bodyPr>
          <a:lstStyle/>
          <a:p>
            <a:r>
              <a:rPr lang="en-US" sz="3600"/>
              <a:t>ragers</a:t>
            </a:r>
          </a:p>
        </p:txBody>
      </p:sp>
      <p:cxnSp>
        <p:nvCxnSpPr>
          <p:cNvPr id="5129" name="Straight Connector 5128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4672" y="722376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882AEE-9CDC-2956-7A16-33F39CBD94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4088" y="2775752"/>
                <a:ext cx="3799763" cy="33791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r>
                  <a:rPr lang="en-US" dirty="0"/>
                  <a:t>JCMT/SCUBA-2 large program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Environment around H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RGs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progenitors of massive galaxy clusters</a:t>
                </a:r>
              </a:p>
              <a:p>
                <a:endParaRPr lang="en-US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882AEE-9CDC-2956-7A16-33F39CBD94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4088" y="2775752"/>
                <a:ext cx="3799763" cy="3379176"/>
              </a:xfrm>
              <a:blipFill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A group of stars and galaxies in space&#10;&#10;AI-generated content may be incorrect.">
            <a:extLst>
              <a:ext uri="{FF2B5EF4-FFF2-40B4-BE49-F238E27FC236}">
                <a16:creationId xmlns:a16="http://schemas.microsoft.com/office/drawing/2014/main" id="{1E2A3D65-14CC-6673-408F-734A27E3F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" r="7862" b="-1"/>
          <a:stretch>
            <a:fillRect/>
          </a:stretch>
        </p:blipFill>
        <p:spPr bwMode="auto">
          <a:xfrm>
            <a:off x="4981575" y="735286"/>
            <a:ext cx="6495042" cy="541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BED5A-756A-B587-A536-BCF293E6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58D703-B1FA-2E69-7B47-983691586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D76555-47CB-8D29-DD6E-FB4DFFD2C848}"/>
              </a:ext>
            </a:extLst>
          </p:cNvPr>
          <p:cNvSpPr txBox="1"/>
          <p:nvPr/>
        </p:nvSpPr>
        <p:spPr>
          <a:xfrm>
            <a:off x="715383" y="2081887"/>
            <a:ext cx="37884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RAdio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Galaxy Environment Reference Survey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323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0A3443-7B58-B0BC-DB0B-F9FFAFDE4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B9DA5-6DF2-12F8-7628-61C5F34F3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ragers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BD59553-CDE5-073C-F4FF-12D6114031B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04088" y="2883711"/>
                <a:ext cx="4807026" cy="307817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33 RAGERS fields </a:t>
                </a:r>
              </a:p>
              <a:p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1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≤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𝑧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≤3.5</m:t>
                    </m:r>
                  </m:oMath>
                </a14:m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ym typeface="Wingdings" pitchFamily="2" charset="2"/>
                  </a:rPr>
                  <a:t>H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𝑧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RG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𝐿</m:t>
                        </m:r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500 </m:t>
                        </m:r>
                        <m:r>
                          <a:rPr lang="da-DK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𝑀𝐻𝑧</m:t>
                        </m:r>
                      </m:sub>
                    </m:sSub>
                    <m:r>
                      <a:rPr lang="da-DK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≥</m:t>
                    </m:r>
                    <m:sSup>
                      <m:sSupPr>
                        <m:ctrlPr>
                          <a:rPr lang="da-D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10</m:t>
                        </m:r>
                      </m:e>
                      <m:sup>
                        <m:r>
                          <a:rPr lang="da-D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27</m:t>
                        </m:r>
                      </m:sup>
                    </m:sSup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𝑊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/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𝐻𝑧</m:t>
                    </m:r>
                  </m:oMath>
                </a14:m>
                <a:endParaRPr lang="en-US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BD59553-CDE5-073C-F4FF-12D6114031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04088" y="2883711"/>
                <a:ext cx="4807026" cy="3078177"/>
              </a:xfrm>
              <a:blipFill>
                <a:blip r:embed="rId3"/>
                <a:stretch>
                  <a:fillRect l="-1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7D12107-4A8B-B7BC-D631-216D253D0950}"/>
              </a:ext>
            </a:extLst>
          </p:cNvPr>
          <p:cNvSpPr txBox="1"/>
          <p:nvPr/>
        </p:nvSpPr>
        <p:spPr>
          <a:xfrm>
            <a:off x="7549978" y="5254475"/>
            <a:ext cx="2577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Henstridge et al. in prep.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C20C72-42F8-854F-B73A-50B465B972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904" t="25225" b="50000"/>
          <a:stretch>
            <a:fillRect/>
          </a:stretch>
        </p:blipFill>
        <p:spPr>
          <a:xfrm>
            <a:off x="6384092" y="1402516"/>
            <a:ext cx="4622528" cy="3614327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7FF0F52-7487-3E3D-962C-C9F4E6AE7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983393D-F7AB-B402-AF52-DAB10766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7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16308A-8BE7-E004-C7B0-4C33172B766D}"/>
              </a:ext>
            </a:extLst>
          </p:cNvPr>
          <p:cNvSpPr txBox="1"/>
          <p:nvPr/>
        </p:nvSpPr>
        <p:spPr>
          <a:xfrm>
            <a:off x="700635" y="2112638"/>
            <a:ext cx="45397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RAdio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Galaxy Environment Reference Survey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827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9D56D-236B-ECD6-E12E-6C49BAD9A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project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AF105-1C5D-846D-7134-1093B28D76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ALMA follow-up observations</a:t>
                </a:r>
              </a:p>
              <a:p>
                <a:r>
                  <a:rPr lang="en-US" dirty="0">
                    <a:sym typeface="Wingdings" pitchFamily="2" charset="2"/>
                  </a:rPr>
                  <a:t>10 </a:t>
                </a:r>
                <a:r>
                  <a:rPr lang="en-US" dirty="0" err="1">
                    <a:sym typeface="Wingdings" pitchFamily="2" charset="2"/>
                  </a:rPr>
                  <a:t>HzRGs</a:t>
                </a:r>
                <a:r>
                  <a:rPr lang="en-US" dirty="0">
                    <a:sym typeface="Wingdings" pitchFamily="2" charset="2"/>
                  </a:rPr>
                  <a:t> fields across cosmic noon</a:t>
                </a:r>
                <a:br>
                  <a:rPr lang="en-US" dirty="0">
                    <a:sym typeface="Wingdings" pitchFamily="2" charset="2"/>
                  </a:rPr>
                </a:br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ym typeface="Wingdings" pitchFamily="2" charset="2"/>
                  </a:rPr>
                  <a:t>Ten brightest SMGs observed in SCUBA-2</a:t>
                </a:r>
                <a:br>
                  <a:rPr lang="en-US" dirty="0">
                    <a:sym typeface="Wingdings" pitchFamily="2" charset="2"/>
                  </a:rPr>
                </a:br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ym typeface="Wingdings" pitchFamily="2" charset="2"/>
                  </a:rPr>
                  <a:t>Targeting CO (7-6) and [CI] (2-1)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robust redshift </a:t>
                </a: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AF105-1C5D-846D-7134-1093B28D7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2" t="-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187D417-FAC0-C2EE-8032-48BD58EDE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5872" y="1299441"/>
            <a:ext cx="4259118" cy="42591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09DEA-17F4-05F7-120D-B2FA9BA9D9D0}"/>
              </a:ext>
            </a:extLst>
          </p:cNvPr>
          <p:cNvSpPr txBox="1"/>
          <p:nvPr/>
        </p:nvSpPr>
        <p:spPr>
          <a:xfrm>
            <a:off x="7806616" y="5592556"/>
            <a:ext cx="2577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Henstridge et al. in prep.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5DEFC-0BA4-87F9-78AA-BBF7EB9F9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Miranda Andersen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B582CE-B84B-582A-719B-4AF82F9B4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8</a:t>
            </a:fld>
            <a:endParaRPr lang="en-US"/>
          </a:p>
        </p:txBody>
      </p:sp>
      <p:pic>
        <p:nvPicPr>
          <p:cNvPr id="8" name="Content Placeholder 16" descr="A circular object with dots and numbers&#10;&#10;AI-generated content may be incorrect.">
            <a:extLst>
              <a:ext uri="{FF2B5EF4-FFF2-40B4-BE49-F238E27FC236}">
                <a16:creationId xmlns:a16="http://schemas.microsoft.com/office/drawing/2014/main" id="{60A2FA48-360B-01BA-EF15-8B2E412F43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008" t="5834" r="2211" b="10438"/>
          <a:stretch>
            <a:fillRect/>
          </a:stretch>
        </p:blipFill>
        <p:spPr>
          <a:xfrm>
            <a:off x="6965872" y="1299441"/>
            <a:ext cx="4329462" cy="425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394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29568</TotalTime>
  <Words>484</Words>
  <Application>Microsoft Macintosh PowerPoint</Application>
  <PresentationFormat>Widescreen</PresentationFormat>
  <Paragraphs>101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Aptos</vt:lpstr>
      <vt:lpstr>Arial</vt:lpstr>
      <vt:lpstr>Bierstadt</vt:lpstr>
      <vt:lpstr>Calisto MT</vt:lpstr>
      <vt:lpstr>Cambria Math</vt:lpstr>
      <vt:lpstr>Univers Condensed</vt:lpstr>
      <vt:lpstr>Wingdings</vt:lpstr>
      <vt:lpstr>ChronicleVTI</vt:lpstr>
      <vt:lpstr>Characterising the impact of the environment on starburst galaxies in over-densities</vt:lpstr>
      <vt:lpstr> galaxy clusters</vt:lpstr>
      <vt:lpstr> galaxy clusters</vt:lpstr>
      <vt:lpstr>Cosmic star-formation history</vt:lpstr>
      <vt:lpstr>Submillimeter galaxies </vt:lpstr>
      <vt:lpstr>Submillimeter galaxies </vt:lpstr>
      <vt:lpstr>ragers</vt:lpstr>
      <vt:lpstr>ragers</vt:lpstr>
      <vt:lpstr>My project</vt:lpstr>
      <vt:lpstr>ALMA  follow-up observations</vt:lpstr>
      <vt:lpstr>Some line detections</vt:lpstr>
      <vt:lpstr>Preliminary results </vt:lpstr>
      <vt:lpstr>Preliminary results </vt:lpstr>
      <vt:lpstr>Summery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Miranda Kiran Husted Andersen</dc:creator>
  <cp:lastModifiedBy>Miranda Kiran Husted Andersen</cp:lastModifiedBy>
  <cp:revision>4</cp:revision>
  <dcterms:created xsi:type="dcterms:W3CDTF">2026-02-16T15:01:05Z</dcterms:created>
  <dcterms:modified xsi:type="dcterms:W3CDTF">2026-05-27T17:33:59Z</dcterms:modified>
</cp:coreProperties>
</file>